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43"/>
  </p:notesMasterIdLst>
  <p:sldIdLst>
    <p:sldId id="267" r:id="rId2"/>
    <p:sldId id="256" r:id="rId3"/>
    <p:sldId id="322" r:id="rId4"/>
    <p:sldId id="257" r:id="rId5"/>
    <p:sldId id="306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6" r:id="rId20"/>
    <p:sldId id="33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3300"/>
    <a:srgbClr val="FFFF00"/>
    <a:srgbClr val="99FFCC"/>
    <a:srgbClr val="FFFF66"/>
    <a:srgbClr val="FF99FF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8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662D-04B4-4219-93F9-82B4D7B30E3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84C8-4EB0-4177-8BB9-7071BA2B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6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82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840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94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35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055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3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78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073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4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44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85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9.wmf"/><Relationship Id="rId5" Type="http://schemas.openxmlformats.org/officeDocument/2006/relationships/image" Target="../media/image47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52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7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9.jpeg"/><Relationship Id="rId5" Type="http://schemas.openxmlformats.org/officeDocument/2006/relationships/image" Target="../media/image55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59.emf"/><Relationship Id="rId7" Type="http://schemas.openxmlformats.org/officeDocument/2006/relationships/image" Target="../media/image56.w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4675" y="2852936"/>
            <a:ext cx="8029773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回归模型</a:t>
            </a:r>
            <a:r>
              <a:rPr lang="zh-CN" altLang="en-US" sz="2800" b="1" dirty="0"/>
              <a:t>是用统计方法建立的最常用的一类模型</a:t>
            </a:r>
            <a:r>
              <a:rPr lang="en-US" altLang="zh-CN" sz="2800" b="1" dirty="0"/>
              <a:t>.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577529" y="1484784"/>
            <a:ext cx="7776864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机理分析和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统计分析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是数学建模的两种基本方法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4338" y="2189808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通过对数据的统计分析找出</a:t>
            </a:r>
            <a:r>
              <a:rPr lang="zh-CN" altLang="en-US" sz="2800" b="1" dirty="0">
                <a:solidFill>
                  <a:srgbClr val="FF0000"/>
                </a:solidFill>
              </a:rPr>
              <a:t>与数据拟合最好</a:t>
            </a:r>
            <a:r>
              <a:rPr lang="zh-CN" altLang="en-US" sz="2800" b="1" dirty="0"/>
              <a:t>的模型</a:t>
            </a:r>
            <a:r>
              <a:rPr lang="en-US" altLang="zh-CN" sz="2800" b="1" dirty="0"/>
              <a:t>.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24616" y="3501008"/>
            <a:ext cx="6078189" cy="51911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不涉及回归分析的数学原理和方法 </a:t>
            </a:r>
            <a:r>
              <a:rPr lang="en-US" altLang="zh-CN" sz="2800" b="1" dirty="0"/>
              <a:t>.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828304" y="4219679"/>
            <a:ext cx="7344096" cy="52322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通过</a:t>
            </a:r>
            <a:r>
              <a:rPr lang="zh-CN" altLang="en-US" sz="2800" b="1" dirty="0">
                <a:solidFill>
                  <a:srgbClr val="FF3300"/>
                </a:solidFill>
              </a:rPr>
              <a:t>实例</a:t>
            </a:r>
            <a:r>
              <a:rPr lang="zh-CN" altLang="en-US" sz="2800" b="1" dirty="0"/>
              <a:t>讨论如何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zh-CN" altLang="en-US" sz="2800" b="1" dirty="0"/>
              <a:t>不同类型的回归模型 </a:t>
            </a:r>
            <a:r>
              <a:rPr lang="en-US" altLang="zh-CN" sz="2800" b="1" dirty="0"/>
              <a:t>.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33065" y="4942458"/>
            <a:ext cx="7699375" cy="51911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对软件得到的结果进行</a:t>
            </a:r>
            <a:r>
              <a:rPr lang="zh-CN" altLang="en-US" sz="2800" b="1" dirty="0">
                <a:solidFill>
                  <a:srgbClr val="FF3300"/>
                </a:solidFill>
              </a:rPr>
              <a:t>分析</a:t>
            </a:r>
            <a:r>
              <a:rPr lang="zh-CN" altLang="en-US" sz="2800" b="1" dirty="0"/>
              <a:t>，对模型进行</a:t>
            </a:r>
            <a:r>
              <a:rPr lang="zh-CN" altLang="en-US" sz="2800" b="1" dirty="0">
                <a:solidFill>
                  <a:srgbClr val="FF3300"/>
                </a:solidFill>
              </a:rPr>
              <a:t>改进</a:t>
            </a:r>
            <a:r>
              <a:rPr lang="en-US" altLang="zh-CN" sz="2800" b="1" dirty="0"/>
              <a:t>.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3392" y="620140"/>
            <a:ext cx="5545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回归模型</a:t>
            </a:r>
          </a:p>
        </p:txBody>
      </p:sp>
      <p:pic>
        <p:nvPicPr>
          <p:cNvPr id="12" name="Picture 10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38" y="457719"/>
            <a:ext cx="81460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52227" grpId="0"/>
      <p:bldP spid="14344" grpId="0"/>
      <p:bldP spid="14345" grpId="0"/>
      <p:bldP spid="14346" grpId="0"/>
      <p:bldP spid="143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38440"/>
            <a:ext cx="4932548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一元线性</a:t>
            </a:r>
            <a:r>
              <a:rPr lang="zh-CN" altLang="en-US" sz="2800" b="1" dirty="0"/>
              <a:t>回归</a:t>
            </a:r>
            <a:r>
              <a:rPr lang="zh-CN" altLang="zh-CN" sz="2800" b="1" dirty="0"/>
              <a:t>模型</a:t>
            </a:r>
            <a:r>
              <a:rPr lang="en-US" altLang="zh-CN" sz="2800" b="1" dirty="0"/>
              <a:t>  </a:t>
            </a:r>
            <a:r>
              <a:rPr lang="en-US" altLang="zh-CN" sz="2800" b="1" i="1" dirty="0"/>
              <a:t>y=b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ε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556158" y="638843"/>
            <a:ext cx="3587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怀孕期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新生儿体重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61810" y="1340768"/>
            <a:ext cx="6030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~</a:t>
            </a:r>
            <a:r>
              <a:rPr lang="zh-CN" altLang="zh-CN" sz="2800" b="1" dirty="0"/>
              <a:t>误差</a:t>
            </a:r>
            <a:r>
              <a:rPr lang="en-US" altLang="zh-CN" sz="2800" b="1" i="1" dirty="0"/>
              <a:t>ε</a:t>
            </a:r>
            <a:r>
              <a:rPr lang="zh-CN" altLang="zh-CN" sz="2800" b="1" dirty="0"/>
              <a:t>的估计值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均值为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的正态分布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3568" y="1340768"/>
                <a:ext cx="2592288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>
                    <a:solidFill>
                      <a:srgbClr val="000000"/>
                    </a:solidFill>
                  </a:rPr>
                  <a:t>模型残差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i="1" dirty="0"/>
                  <a:t>e</a:t>
                </a:r>
                <a:r>
                  <a:rPr lang="en-US" altLang="zh-CN" sz="2800" b="1" dirty="0"/>
                  <a:t>=</a:t>
                </a:r>
                <a:r>
                  <a:rPr lang="en-US" altLang="zh-CN" sz="2800" b="1" i="1" dirty="0"/>
                  <a:t>y-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8" y="1340768"/>
                <a:ext cx="259228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941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50" y="1922342"/>
            <a:ext cx="3261045" cy="244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652506" y="1978968"/>
            <a:ext cx="478358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若</a:t>
            </a:r>
            <a:r>
              <a:rPr lang="zh-CN" altLang="zh-CN" sz="2800" b="1" dirty="0"/>
              <a:t>数据残差的置信区间不含零点，称为</a:t>
            </a:r>
            <a:r>
              <a:rPr lang="zh-CN" altLang="zh-CN" sz="2800" b="1" dirty="0">
                <a:solidFill>
                  <a:srgbClr val="FF0000"/>
                </a:solidFill>
              </a:rPr>
              <a:t>异常点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偏离整体数据的变化趋势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应剔除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5027"/>
              </p:ext>
            </p:extLst>
          </p:nvPr>
        </p:nvGraphicFramePr>
        <p:xfrm>
          <a:off x="503969" y="3694152"/>
          <a:ext cx="54006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1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-53.6126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[-77.0606  -30.1645]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0.6007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[0.5164    0.6850 ]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1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400" b="1" kern="100" baseline="30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= 0.3040   </a:t>
                      </a: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F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=196   </a:t>
                      </a: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p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&lt;0.0001  </a:t>
                      </a:r>
                      <a:r>
                        <a:rPr lang="fr-FR" sz="2400" b="1" kern="100" dirty="0">
                          <a:effectLst/>
                          <a:latin typeface="Times New Roman"/>
                          <a:ea typeface="宋体"/>
                        </a:rPr>
                        <a:t>s</a:t>
                      </a:r>
                      <a:r>
                        <a:rPr lang="fr-FR" sz="2400" b="1" kern="100" baseline="30000" dirty="0">
                          <a:effectLst/>
                          <a:latin typeface="Times New Roman"/>
                          <a:ea typeface="宋体"/>
                        </a:rPr>
                        <a:t>2 </a:t>
                      </a:r>
                      <a:r>
                        <a:rPr lang="fr-FR" sz="2400" b="1" kern="100" dirty="0">
                          <a:effectLst/>
                          <a:latin typeface="Times New Roman"/>
                          <a:ea typeface="宋体"/>
                        </a:rPr>
                        <a:t>=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 182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52507" y="5290477"/>
            <a:ext cx="802838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虽然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和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的估计值变化不大，但置信区间变短，且</a:t>
            </a:r>
            <a:r>
              <a:rPr lang="fr-FR" altLang="zh-CN" sz="2800" b="1" i="1" dirty="0"/>
              <a:t>R</a:t>
            </a:r>
            <a:r>
              <a:rPr lang="fr-FR" altLang="zh-CN" sz="2800" b="1" baseline="30000" dirty="0"/>
              <a:t>2</a:t>
            </a:r>
            <a:r>
              <a:rPr lang="fr-FR" altLang="zh-CN" sz="2800" b="1" i="1" dirty="0"/>
              <a:t> </a:t>
            </a:r>
            <a:r>
              <a:rPr lang="zh-CN" altLang="zh-CN" sz="2800" b="1" dirty="0"/>
              <a:t>和</a:t>
            </a:r>
            <a:r>
              <a:rPr lang="fr-FR" altLang="zh-CN" sz="2800" b="1" i="1" dirty="0"/>
              <a:t>F</a:t>
            </a:r>
            <a:r>
              <a:rPr lang="zh-CN" altLang="zh-CN" sz="2800" b="1" dirty="0"/>
              <a:t>变大，</a:t>
            </a:r>
            <a:r>
              <a:rPr lang="en-US" altLang="zh-CN" sz="2800" b="1" i="1" dirty="0"/>
              <a:t>s</a:t>
            </a:r>
            <a:r>
              <a:rPr lang="en-US" altLang="zh-CN" sz="2800" b="1" baseline="30000" dirty="0"/>
              <a:t>2</a:t>
            </a:r>
            <a:r>
              <a:rPr lang="zh-CN" altLang="zh-CN" sz="2800" b="1" dirty="0"/>
              <a:t>减小，说明</a:t>
            </a:r>
            <a:r>
              <a:rPr lang="zh-CN" altLang="zh-CN" sz="2800" b="1" dirty="0">
                <a:solidFill>
                  <a:srgbClr val="FF0000"/>
                </a:solidFill>
              </a:rPr>
              <a:t>模型精度得到提高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40152" y="4437112"/>
            <a:ext cx="2109160" cy="400110"/>
            <a:chOff x="700360" y="3852670"/>
            <a:chExt cx="2109160" cy="400110"/>
          </a:xfrm>
        </p:grpSpPr>
        <p:sp>
          <p:nvSpPr>
            <p:cNvPr id="14" name="矩形 13"/>
            <p:cNvSpPr/>
            <p:nvPr/>
          </p:nvSpPr>
          <p:spPr>
            <a:xfrm>
              <a:off x="1251080" y="3852670"/>
              <a:ext cx="15584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prog0901b.m</a:t>
              </a:r>
              <a:endParaRPr lang="zh-CN" altLang="en-US" sz="2000" dirty="0"/>
            </a:p>
          </p:txBody>
        </p:sp>
        <p:pic>
          <p:nvPicPr>
            <p:cNvPr id="16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57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38440"/>
            <a:ext cx="4932548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一元线性</a:t>
            </a:r>
            <a:r>
              <a:rPr lang="zh-CN" altLang="en-US" sz="2800" b="1" dirty="0"/>
              <a:t>回归</a:t>
            </a:r>
            <a:r>
              <a:rPr lang="zh-CN" altLang="zh-CN" sz="2800" b="1" dirty="0"/>
              <a:t>模型</a:t>
            </a:r>
            <a:r>
              <a:rPr lang="en-US" altLang="zh-CN" sz="2800" b="1" dirty="0"/>
              <a:t>  </a:t>
            </a:r>
            <a:r>
              <a:rPr lang="en-US" altLang="zh-CN" sz="2800" b="1" i="1" dirty="0"/>
              <a:t>y=b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ε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556158" y="638843"/>
            <a:ext cx="3587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怀孕期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新生儿体重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34831"/>
              </p:ext>
            </p:extLst>
          </p:nvPr>
        </p:nvGraphicFramePr>
        <p:xfrm>
          <a:off x="3059832" y="1412776"/>
          <a:ext cx="54006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1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33.5330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[14.9989   52.0671]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0.3201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[0.2541    0.3860 ]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1">
                <a:tc gridSpan="3"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altLang="zh-CN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0.1165    </a:t>
                      </a:r>
                      <a:r>
                        <a:rPr lang="en-US" altLang="zh-CN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fr-FR" altLang="zh-CN" sz="2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&lt;0.0001   </a:t>
                      </a:r>
                      <a:r>
                        <a:rPr lang="fr-FR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fr-FR" altLang="zh-CN" sz="24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181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67544" y="1340768"/>
            <a:ext cx="2448272" cy="1421928"/>
            <a:chOff x="683568" y="2492896"/>
            <a:chExt cx="2448272" cy="1421928"/>
          </a:xfrm>
        </p:grpSpPr>
        <p:sp>
          <p:nvSpPr>
            <p:cNvPr id="8" name="矩形 7"/>
            <p:cNvSpPr/>
            <p:nvPr/>
          </p:nvSpPr>
          <p:spPr>
            <a:xfrm>
              <a:off x="683568" y="2492896"/>
              <a:ext cx="2304257" cy="1421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0" lang="en-US" altLang="zh-CN" b="1" dirty="0">
                  <a:latin typeface="Calibri" pitchFamily="34" charset="0"/>
                  <a:cs typeface="宋体" pitchFamily="2" charset="-122"/>
                </a:rPr>
                <a:t>690</a:t>
              </a:r>
              <a:r>
                <a:rPr kumimoji="0" lang="zh-CN" altLang="en-US" b="1" dirty="0">
                  <a:latin typeface="Calibri" pitchFamily="34" charset="0"/>
                  <a:cs typeface="宋体" pitchFamily="2" charset="-122"/>
                </a:rPr>
                <a:t>位</a:t>
              </a:r>
              <a:r>
                <a:rPr kumimoji="0" lang="zh-CN" altLang="en-US" b="1" dirty="0">
                  <a:solidFill>
                    <a:srgbClr val="FF0000"/>
                  </a:solidFill>
                  <a:latin typeface="Calibri" pitchFamily="34" charset="0"/>
                  <a:cs typeface="宋体" pitchFamily="2" charset="-122"/>
                </a:rPr>
                <a:t>不吸烟孕妇</a:t>
              </a:r>
              <a:r>
                <a:rPr lang="zh-CN" altLang="en-US" b="1" dirty="0"/>
                <a:t>数据</a:t>
              </a:r>
              <a:r>
                <a:rPr lang="en-US" altLang="zh-CN" b="1" i="1" dirty="0" err="1"/>
                <a:t>x,y</a:t>
              </a:r>
              <a:r>
                <a:rPr lang="en-US" altLang="zh-CN" b="1" i="1" dirty="0"/>
                <a:t> </a:t>
              </a:r>
              <a:r>
                <a:rPr lang="en-US" altLang="zh-CN" b="1" dirty="0"/>
                <a:t>(</a:t>
              </a:r>
              <a:r>
                <a:rPr lang="zh-CN" altLang="zh-CN" b="1" dirty="0"/>
                <a:t>剔除异常点</a:t>
              </a:r>
              <a:r>
                <a:rPr lang="zh-CN" altLang="en-US" b="1" dirty="0"/>
                <a:t>后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2987824" y="292494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059832" y="3068960"/>
            <a:ext cx="5242603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不</a:t>
            </a:r>
            <a:r>
              <a:rPr lang="zh-CN" altLang="zh-CN" sz="2800" b="1" dirty="0"/>
              <a:t>吸烟孕妇怀孕期增加一天，新生儿体重平均</a:t>
            </a:r>
            <a:r>
              <a:rPr lang="zh-CN" altLang="en-US" sz="2800" b="1" dirty="0"/>
              <a:t>只</a:t>
            </a:r>
            <a:r>
              <a:rPr lang="zh-CN" altLang="zh-CN" sz="2800" b="1" dirty="0"/>
              <a:t>增加</a:t>
            </a:r>
            <a:r>
              <a:rPr lang="en-US" altLang="zh-CN" sz="2800" b="1" dirty="0"/>
              <a:t>0.32oz.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86920" y="3359071"/>
                <a:ext cx="1935594" cy="54624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=0.3201</a:t>
                </a:r>
                <a:r>
                  <a:rPr lang="zh-CN" altLang="en-US" sz="2800" b="1" dirty="0"/>
                  <a:t> 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20" y="3359071"/>
                <a:ext cx="1935594" cy="546240"/>
              </a:xfrm>
              <a:prstGeom prst="rect">
                <a:avLst/>
              </a:prstGeom>
              <a:blipFill rotWithShape="1">
                <a:blip r:embed="rId2"/>
                <a:stretch>
                  <a:fillRect t="-6667" r="-629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27584" y="4273904"/>
            <a:ext cx="7708964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对</a:t>
            </a:r>
            <a:r>
              <a:rPr lang="zh-CN" altLang="zh-CN" sz="2800" b="1" dirty="0"/>
              <a:t>吸烟孕妇</a:t>
            </a:r>
            <a:r>
              <a:rPr lang="zh-CN" altLang="en-US" sz="2800" b="1" dirty="0"/>
              <a:t>是</a:t>
            </a:r>
            <a:r>
              <a:rPr lang="zh-CN" altLang="zh-CN" sz="2800" b="1" dirty="0"/>
              <a:t>增加</a:t>
            </a:r>
            <a:r>
              <a:rPr lang="zh-CN" altLang="en-US" sz="2800" b="1" dirty="0"/>
              <a:t>约</a:t>
            </a:r>
            <a:r>
              <a:rPr lang="en-US" altLang="zh-CN" sz="2800" b="1" dirty="0"/>
              <a:t>0.6oz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二者相差很大！</a:t>
            </a:r>
          </a:p>
        </p:txBody>
      </p:sp>
      <p:sp>
        <p:nvSpPr>
          <p:cNvPr id="13" name="矩形 12"/>
          <p:cNvSpPr/>
          <p:nvPr/>
        </p:nvSpPr>
        <p:spPr>
          <a:xfrm>
            <a:off x="611560" y="5085184"/>
            <a:ext cx="806489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将吸烟状况作为</a:t>
            </a:r>
            <a:r>
              <a:rPr lang="zh-CN" altLang="en-US" sz="2800" b="1" dirty="0"/>
              <a:t>另</a:t>
            </a:r>
            <a:r>
              <a:rPr lang="zh-CN" altLang="zh-CN" sz="2800" b="1" dirty="0"/>
              <a:t>一自变量，</a:t>
            </a:r>
            <a:r>
              <a:rPr lang="zh-CN" altLang="zh-CN" sz="2800" b="1" dirty="0">
                <a:solidFill>
                  <a:srgbClr val="FF0000"/>
                </a:solidFill>
              </a:rPr>
              <a:t>建立新生儿体重与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</a:rPr>
              <a:t>个自变量的回归模型</a:t>
            </a:r>
            <a:r>
              <a:rPr lang="zh-CN" altLang="zh-CN" sz="2800" b="1" dirty="0"/>
              <a:t>，利用全体孕妇数据进行</a:t>
            </a:r>
            <a:r>
              <a:rPr lang="zh-CN" altLang="en-US" sz="2800" b="1" dirty="0"/>
              <a:t>分析</a:t>
            </a:r>
            <a:r>
              <a:rPr lang="en-US" altLang="zh-CN" sz="2800" b="1" dirty="0"/>
              <a:t>.</a:t>
            </a:r>
            <a:r>
              <a:rPr lang="zh-CN" altLang="zh-CN" sz="2800" b="1" dirty="0"/>
              <a:t>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05060" y="2708920"/>
            <a:ext cx="2094732" cy="400110"/>
            <a:chOff x="700360" y="3852670"/>
            <a:chExt cx="2094732" cy="400110"/>
          </a:xfrm>
        </p:grpSpPr>
        <p:sp>
          <p:nvSpPr>
            <p:cNvPr id="15" name="矩形 14"/>
            <p:cNvSpPr/>
            <p:nvPr/>
          </p:nvSpPr>
          <p:spPr>
            <a:xfrm>
              <a:off x="1251080" y="3852670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prog0901c.m</a:t>
              </a:r>
              <a:endParaRPr lang="zh-CN" altLang="en-US" sz="2000" dirty="0"/>
            </a:p>
          </p:txBody>
        </p:sp>
        <p:pic>
          <p:nvPicPr>
            <p:cNvPr id="16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10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570465"/>
            <a:ext cx="3624833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/>
              <a:t>多</a:t>
            </a:r>
            <a:r>
              <a:rPr lang="zh-CN" altLang="zh-CN" sz="3200" b="1" dirty="0"/>
              <a:t>元线性回归分析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268760"/>
            <a:ext cx="8244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y~</a:t>
            </a:r>
            <a:r>
              <a:rPr lang="zh-CN" altLang="zh-CN" sz="2800" b="1" dirty="0"/>
              <a:t>新生儿体重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~</a:t>
            </a:r>
            <a:r>
              <a:rPr lang="zh-CN" altLang="zh-CN" sz="2800" b="1" dirty="0"/>
              <a:t>孕妇怀孕期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=0,1</a:t>
            </a:r>
            <a:r>
              <a:rPr lang="en-US" altLang="zh-CN" sz="2800" b="1" i="1" dirty="0"/>
              <a:t> ~</a:t>
            </a:r>
            <a:r>
              <a:rPr lang="zh-CN" altLang="zh-CN" sz="2800" b="1" dirty="0"/>
              <a:t>不吸烟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吸烟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572000" y="632020"/>
            <a:ext cx="38010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/>
              <a:t>模型 </a:t>
            </a:r>
            <a:r>
              <a:rPr lang="en-US" altLang="zh-CN" sz="2800" b="1" i="1" dirty="0"/>
              <a:t>y=b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/>
              <a:t>+ε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07904" y="2040239"/>
                <a:ext cx="4932620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</a:t>
                </a:r>
                <a:r>
                  <a:rPr lang="zh-CN" altLang="en-US" sz="2800" b="1" dirty="0"/>
                  <a:t> </a:t>
                </a:r>
                <a:r>
                  <a:rPr lang="fr-FR" altLang="zh-CN" sz="2800" b="1" dirty="0"/>
                  <a:t>0.7698+0.4365</a:t>
                </a:r>
                <a:r>
                  <a:rPr lang="fr-FR" altLang="zh-CN" sz="2800" b="1" i="1" dirty="0"/>
                  <a:t>x</a:t>
                </a:r>
                <a:r>
                  <a:rPr lang="fr-FR" altLang="zh-CN" sz="2800" b="1" baseline="-25000" dirty="0"/>
                  <a:t>1</a:t>
                </a:r>
                <a:r>
                  <a:rPr lang="fr-FR" altLang="zh-CN" sz="2800" b="1" dirty="0"/>
                  <a:t>-8.7610</a:t>
                </a:r>
                <a:r>
                  <a:rPr lang="fr-FR" altLang="zh-CN" sz="2800" b="1" i="1" dirty="0"/>
                  <a:t> x</a:t>
                </a:r>
                <a:r>
                  <a:rPr lang="fr-FR" altLang="zh-CN" sz="2800" b="1" baseline="-25000" dirty="0"/>
                  <a:t>2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040239"/>
                <a:ext cx="493262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105830" y="4643638"/>
            <a:ext cx="5242603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相同</a:t>
            </a:r>
            <a:r>
              <a:rPr lang="zh-CN" altLang="en-US" sz="2800" b="1" dirty="0"/>
              <a:t>时</a:t>
            </a:r>
            <a:r>
              <a:rPr lang="zh-CN" altLang="zh-CN" sz="2800" b="1" dirty="0"/>
              <a:t>，吸烟比不吸烟孕妇的新生儿体重平均约低</a:t>
            </a:r>
            <a:r>
              <a:rPr lang="en-US" altLang="zh-CN" sz="2800" b="1" dirty="0"/>
              <a:t>8.8oz.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9759" y="4759456"/>
                <a:ext cx="2055819" cy="54624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=-8.7610</a:t>
                </a:r>
                <a:r>
                  <a:rPr lang="zh-CN" altLang="en-US" sz="2800" b="1" dirty="0"/>
                  <a:t> 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9" y="4759456"/>
                <a:ext cx="2055819" cy="546240"/>
              </a:xfrm>
              <a:prstGeom prst="rect">
                <a:avLst/>
              </a:prstGeom>
              <a:blipFill rotWithShape="1">
                <a:blip r:embed="rId3"/>
                <a:stretch>
                  <a:fillRect t="-6742" r="-297" b="-3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275856" y="2784527"/>
            <a:ext cx="5242603" cy="1126462"/>
          </a:xfrm>
          <a:prstGeom prst="rect">
            <a:avLst/>
          </a:prstGeom>
          <a:solidFill>
            <a:srgbClr val="99FFCC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对于吸烟状况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相同的孕妇，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增加一天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平均增加</a:t>
            </a:r>
            <a:r>
              <a:rPr lang="en-US" altLang="zh-CN" sz="2800" b="1" dirty="0"/>
              <a:t>0.44oz.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69984" y="2999031"/>
                <a:ext cx="1935594" cy="546240"/>
              </a:xfrm>
              <a:prstGeom prst="rect">
                <a:avLst/>
              </a:prstGeom>
              <a:solidFill>
                <a:srgbClr val="99FFCC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=0.4365</a:t>
                </a:r>
                <a:r>
                  <a:rPr lang="zh-CN" altLang="en-US" sz="2800" b="1" dirty="0"/>
                  <a:t> 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4" y="2999031"/>
                <a:ext cx="1935594" cy="546240"/>
              </a:xfrm>
              <a:prstGeom prst="rect">
                <a:avLst/>
              </a:prstGeom>
              <a:blipFill rotWithShape="1">
                <a:blip r:embed="rId4"/>
                <a:stretch>
                  <a:fillRect t="-6667" r="-63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1600" y="3985900"/>
            <a:ext cx="7168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 </a:t>
            </a:r>
            <a:r>
              <a:rPr lang="zh-CN" altLang="en-US" sz="2800" b="1" dirty="0"/>
              <a:t>在</a:t>
            </a:r>
            <a:r>
              <a:rPr lang="zh-CN" altLang="zh-CN" sz="2800" b="1" dirty="0"/>
              <a:t>吸烟孕妇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0.6</a:t>
            </a:r>
            <a:r>
              <a:rPr lang="zh-CN" altLang="en-US" sz="2800" b="1" dirty="0"/>
              <a:t>与不</a:t>
            </a:r>
            <a:r>
              <a:rPr lang="zh-CN" altLang="zh-CN" sz="2800" b="1" dirty="0"/>
              <a:t>吸烟孕妇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0.32oz</a:t>
            </a:r>
            <a:r>
              <a:rPr lang="zh-CN" altLang="en-US" sz="2800" b="1" dirty="0"/>
              <a:t>之间</a:t>
            </a:r>
            <a:r>
              <a:rPr lang="en-US" altLang="zh-CN" sz="2800" b="1" dirty="0"/>
              <a:t>.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49759" y="5832671"/>
            <a:ext cx="7626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与参数估计的数值</a:t>
            </a:r>
            <a:r>
              <a:rPr lang="zh-CN" altLang="en-US" sz="2800" b="1" dirty="0"/>
              <a:t>相同</a:t>
            </a:r>
            <a:r>
              <a:rPr lang="zh-CN" altLang="zh-CN" sz="2800" b="1" dirty="0"/>
              <a:t>，但增加了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相同的条件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61272" y="1863988"/>
            <a:ext cx="3030608" cy="978729"/>
            <a:chOff x="461272" y="1863988"/>
            <a:chExt cx="3030608" cy="978729"/>
          </a:xfrm>
        </p:grpSpPr>
        <p:sp>
          <p:nvSpPr>
            <p:cNvPr id="15" name="矩形 14"/>
            <p:cNvSpPr/>
            <p:nvPr/>
          </p:nvSpPr>
          <p:spPr>
            <a:xfrm>
              <a:off x="461272" y="1863988"/>
              <a:ext cx="2814584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0" lang="en-US" altLang="zh-CN" b="1" dirty="0">
                  <a:latin typeface="Calibri" pitchFamily="34" charset="0"/>
                  <a:cs typeface="宋体" pitchFamily="2" charset="-122"/>
                </a:rPr>
                <a:t>1145</a:t>
              </a:r>
              <a:r>
                <a:rPr kumimoji="0" lang="zh-CN" altLang="en-US" b="1" dirty="0">
                  <a:latin typeface="Calibri" pitchFamily="34" charset="0"/>
                  <a:cs typeface="宋体" pitchFamily="2" charset="-122"/>
                </a:rPr>
                <a:t>位</a:t>
              </a:r>
              <a:r>
                <a:rPr kumimoji="0" lang="zh-CN" altLang="en-US" b="1" dirty="0">
                  <a:solidFill>
                    <a:srgbClr val="FF0000"/>
                  </a:solidFill>
                  <a:latin typeface="Calibri" pitchFamily="34" charset="0"/>
                  <a:cs typeface="宋体" pitchFamily="2" charset="-122"/>
                </a:rPr>
                <a:t>全部孕妇</a:t>
              </a:r>
              <a:r>
                <a:rPr lang="zh-CN" altLang="en-US" b="1" dirty="0"/>
                <a:t>数据</a:t>
              </a:r>
              <a:r>
                <a:rPr lang="en-US" altLang="zh-CN" b="1" i="1" dirty="0"/>
                <a:t> </a:t>
              </a:r>
              <a:r>
                <a:rPr lang="en-US" altLang="zh-CN" b="1" dirty="0"/>
                <a:t>(</a:t>
              </a:r>
              <a:r>
                <a:rPr lang="zh-CN" altLang="zh-CN" b="1" dirty="0"/>
                <a:t>剔除异常点</a:t>
              </a:r>
              <a:r>
                <a:rPr lang="zh-CN" altLang="en-US" b="1" dirty="0"/>
                <a:t>后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347864" y="2078827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3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570465"/>
            <a:ext cx="3624833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/>
              <a:t>多</a:t>
            </a:r>
            <a:r>
              <a:rPr lang="zh-CN" altLang="zh-CN" sz="3200" b="1" dirty="0"/>
              <a:t>元线性回归分析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99873"/>
              </p:ext>
            </p:extLst>
          </p:nvPr>
        </p:nvGraphicFramePr>
        <p:xfrm>
          <a:off x="709860" y="2348880"/>
          <a:ext cx="5616624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1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34.0925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[15.4605   52.7244]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0.3181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[0.2517    0.3844 ]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-87.0738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[-116.9656  -57.1820]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0.2804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[0.1734    0.3875]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31">
                <a:tc gridSpan="3"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altLang="zh-CN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=0.2766    </a:t>
                      </a:r>
                      <a:r>
                        <a:rPr lang="en-US" altLang="zh-CN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=145  </a:t>
                      </a:r>
                      <a:r>
                        <a:rPr lang="en-US" altLang="zh-CN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&lt;0.0001   </a:t>
                      </a:r>
                      <a:r>
                        <a:rPr lang="fr-FR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fr-FR" altLang="zh-CN" sz="24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36301" y="4619163"/>
                <a:ext cx="69847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=</a:t>
                </a:r>
                <a:r>
                  <a:rPr lang="fr-FR" altLang="zh-CN" sz="2800" b="1" dirty="0">
                    <a:solidFill>
                      <a:srgbClr val="FF0000"/>
                    </a:solidFill>
                  </a:rPr>
                  <a:t>34.0925+0.3181</a:t>
                </a:r>
                <a:r>
                  <a:rPr lang="fr-FR" altLang="zh-CN" sz="2800" b="1" i="1" dirty="0">
                    <a:solidFill>
                      <a:srgbClr val="FF0000"/>
                    </a:solidFill>
                  </a:rPr>
                  <a:t>x</a:t>
                </a:r>
                <a:r>
                  <a:rPr lang="fr-FR" altLang="zh-CN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fr-FR" altLang="zh-CN" sz="2800" b="1" dirty="0">
                    <a:solidFill>
                      <a:srgbClr val="FF0000"/>
                    </a:solidFill>
                  </a:rPr>
                  <a:t>-87.0738</a:t>
                </a:r>
                <a:r>
                  <a:rPr lang="fr-FR" altLang="zh-CN" sz="2800" b="1" i="1" dirty="0">
                    <a:solidFill>
                      <a:srgbClr val="FF0000"/>
                    </a:solidFill>
                  </a:rPr>
                  <a:t> x</a:t>
                </a:r>
                <a:r>
                  <a:rPr lang="fr-FR" altLang="zh-CN" sz="2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fr-FR" altLang="zh-CN" sz="2800" b="1" dirty="0">
                    <a:solidFill>
                      <a:srgbClr val="FF0000"/>
                    </a:solidFill>
                  </a:rPr>
                  <a:t>+0.2804</a:t>
                </a:r>
                <a:r>
                  <a:rPr lang="fr-FR" altLang="zh-CN" sz="2800" b="1" i="1" dirty="0">
                    <a:solidFill>
                      <a:srgbClr val="FF0000"/>
                    </a:solidFill>
                  </a:rPr>
                  <a:t>x</a:t>
                </a:r>
                <a:r>
                  <a:rPr lang="fr-FR" altLang="zh-CN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fr-FR" altLang="zh-CN" sz="2800" b="1" i="1" dirty="0">
                    <a:solidFill>
                      <a:srgbClr val="FF0000"/>
                    </a:solidFill>
                  </a:rPr>
                  <a:t> x</a:t>
                </a:r>
                <a:r>
                  <a:rPr lang="fr-FR" altLang="zh-CN" sz="2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fr-FR" altLang="zh-CN" sz="2800" b="1" i="1" dirty="0">
                    <a:solidFill>
                      <a:srgbClr val="FF0000"/>
                    </a:solidFill>
                  </a:rPr>
                  <a:t> 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1" y="4619163"/>
                <a:ext cx="6984776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572000" y="632020"/>
            <a:ext cx="38010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/>
              <a:t>模型 </a:t>
            </a:r>
            <a:r>
              <a:rPr lang="en-US" altLang="zh-CN" sz="2800" b="1" i="1" dirty="0"/>
              <a:t>y=b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/>
              <a:t>+ε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71627" y="5468451"/>
                <a:ext cx="3401893" cy="523220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800" b="1" dirty="0"/>
                  <a:t>=</a:t>
                </a:r>
                <a:r>
                  <a:rPr lang="fr-FR" altLang="zh-CN" sz="2800" b="1" dirty="0"/>
                  <a:t>34.0925+0.3181</a:t>
                </a:r>
                <a:r>
                  <a:rPr lang="fr-FR" altLang="zh-CN" sz="2800" b="1" i="1" dirty="0"/>
                  <a:t>x</a:t>
                </a:r>
                <a:r>
                  <a:rPr lang="fr-FR" altLang="zh-CN" sz="2800" b="1" baseline="-25000" dirty="0"/>
                  <a:t>1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27" y="5468451"/>
                <a:ext cx="340189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89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04608" y="5464095"/>
                <a:ext cx="352211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800" b="1" dirty="0"/>
                  <a:t>=</a:t>
                </a:r>
                <a:r>
                  <a:rPr lang="fr-FR" altLang="zh-CN" sz="2800" b="1" dirty="0"/>
                  <a:t>-52.9813+0.5985</a:t>
                </a:r>
                <a:r>
                  <a:rPr lang="fr-FR" altLang="zh-CN" sz="2800" b="1" i="1" dirty="0"/>
                  <a:t>x</a:t>
                </a:r>
                <a:r>
                  <a:rPr lang="fr-FR" altLang="zh-CN" sz="2800" b="1" baseline="-25000" dirty="0"/>
                  <a:t>1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608" y="5464095"/>
                <a:ext cx="3522118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628" r="-69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349820" y="2780928"/>
            <a:ext cx="257317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模型有效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但是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2</a:t>
            </a:r>
            <a:r>
              <a:rPr lang="zh-CN" altLang="zh-CN" sz="2800" b="1" dirty="0"/>
              <a:t>较小</a:t>
            </a:r>
            <a:r>
              <a:rPr lang="en-US" altLang="zh-CN" sz="2800" b="1" dirty="0"/>
              <a:t>, s</a:t>
            </a:r>
            <a:r>
              <a:rPr lang="en-US" altLang="zh-CN" sz="2800" b="1" baseline="30000" dirty="0"/>
              <a:t>2</a:t>
            </a:r>
            <a:r>
              <a:rPr lang="zh-CN" altLang="zh-CN" sz="2800" b="1" dirty="0"/>
              <a:t>较大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仍有</a:t>
            </a:r>
            <a:r>
              <a:rPr lang="zh-CN" altLang="zh-CN" sz="2800" b="1" dirty="0">
                <a:solidFill>
                  <a:srgbClr val="FF0000"/>
                </a:solidFill>
              </a:rPr>
              <a:t>改进余地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01192" y="1293645"/>
            <a:ext cx="3319177" cy="954107"/>
          </a:xfrm>
          <a:prstGeom prst="rect">
            <a:avLst/>
          </a:prstGeom>
          <a:solidFill>
            <a:srgbClr val="99FFCC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增加乘积项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~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对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的综合影响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4592615" y="1293645"/>
            <a:ext cx="3990666" cy="786367"/>
            <a:chOff x="4592615" y="1293645"/>
            <a:chExt cx="3990666" cy="786367"/>
          </a:xfrm>
        </p:grpSpPr>
        <p:sp>
          <p:nvSpPr>
            <p:cNvPr id="5" name="矩形 4"/>
            <p:cNvSpPr/>
            <p:nvPr/>
          </p:nvSpPr>
          <p:spPr>
            <a:xfrm>
              <a:off x="4592615" y="1556792"/>
              <a:ext cx="39906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/>
                <a:t>y=b</a:t>
              </a:r>
              <a:r>
                <a:rPr lang="en-US" altLang="zh-CN" sz="2800" b="1" baseline="-25000" dirty="0"/>
                <a:t>0</a:t>
              </a:r>
              <a:r>
                <a:rPr lang="en-US" altLang="zh-CN" sz="2800" b="1" dirty="0"/>
                <a:t>+</a:t>
              </a:r>
              <a:r>
                <a:rPr lang="en-US" altLang="zh-CN" sz="2800" b="1" i="1" dirty="0"/>
                <a:t>b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+</a:t>
              </a:r>
              <a:r>
                <a:rPr lang="en-US" altLang="zh-CN" sz="2800" b="1" i="1" dirty="0"/>
                <a:t>b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i="1" dirty="0"/>
                <a:t>+b</a:t>
              </a:r>
              <a:r>
                <a:rPr lang="en-US" altLang="zh-CN" sz="2800" b="1" baseline="-25000" dirty="0"/>
                <a:t>3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i="1" dirty="0"/>
                <a:t>+ε </a:t>
              </a:r>
              <a:endParaRPr lang="zh-CN" altLang="en-US" sz="2800" b="1" dirty="0"/>
            </a:p>
          </p:txBody>
        </p:sp>
        <p:sp>
          <p:nvSpPr>
            <p:cNvPr id="14" name="下箭头 13"/>
            <p:cNvSpPr/>
            <p:nvPr/>
          </p:nvSpPr>
          <p:spPr bwMode="auto">
            <a:xfrm>
              <a:off x="6084168" y="1293645"/>
              <a:ext cx="484632" cy="1911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14542" y="5070039"/>
            <a:ext cx="1254395" cy="461665"/>
            <a:chOff x="1614542" y="5248028"/>
            <a:chExt cx="1254395" cy="461665"/>
          </a:xfrm>
        </p:grpSpPr>
        <p:sp>
          <p:nvSpPr>
            <p:cNvPr id="2" name="矩形 1"/>
            <p:cNvSpPr/>
            <p:nvPr/>
          </p:nvSpPr>
          <p:spPr>
            <a:xfrm>
              <a:off x="1614542" y="5248028"/>
              <a:ext cx="7697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x</a:t>
              </a:r>
              <a:r>
                <a:rPr lang="en-US" altLang="zh-CN" b="1" baseline="-25000" dirty="0"/>
                <a:t>2</a:t>
              </a:r>
              <a:r>
                <a:rPr lang="en-US" altLang="zh-CN" b="1" dirty="0"/>
                <a:t>=0</a:t>
              </a:r>
              <a:endParaRPr lang="zh-CN" altLang="en-US" b="1" dirty="0"/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2384305" y="5398312"/>
              <a:ext cx="484632" cy="1911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87888" y="5021594"/>
            <a:ext cx="1254395" cy="461665"/>
            <a:chOff x="5987888" y="5157192"/>
            <a:chExt cx="1254395" cy="461665"/>
          </a:xfrm>
        </p:grpSpPr>
        <p:sp>
          <p:nvSpPr>
            <p:cNvPr id="12" name="矩形 11"/>
            <p:cNvSpPr/>
            <p:nvPr/>
          </p:nvSpPr>
          <p:spPr>
            <a:xfrm>
              <a:off x="6472520" y="5157192"/>
              <a:ext cx="7697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x</a:t>
              </a:r>
              <a:r>
                <a:rPr lang="en-US" altLang="zh-CN" b="1" baseline="-25000" dirty="0"/>
                <a:t>2</a:t>
              </a:r>
              <a:r>
                <a:rPr lang="en-US" altLang="zh-CN" b="1" dirty="0"/>
                <a:t>=1</a:t>
              </a:r>
              <a:endParaRPr lang="zh-CN" altLang="en-US" b="1" dirty="0"/>
            </a:p>
          </p:txBody>
        </p:sp>
        <p:sp>
          <p:nvSpPr>
            <p:cNvPr id="16" name="下箭头 15"/>
            <p:cNvSpPr/>
            <p:nvPr/>
          </p:nvSpPr>
          <p:spPr bwMode="auto">
            <a:xfrm>
              <a:off x="5987888" y="5383292"/>
              <a:ext cx="484632" cy="1911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63246" y="5991671"/>
            <a:ext cx="3492388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zh-CN" b="1" dirty="0"/>
              <a:t>吸烟孕妇</a:t>
            </a:r>
            <a:r>
              <a:rPr lang="zh-CN" altLang="en-US" b="1" dirty="0"/>
              <a:t>的一元模型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52978" y="5991670"/>
            <a:ext cx="349238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吸烟孕妇</a:t>
            </a:r>
            <a:r>
              <a:rPr lang="zh-CN" altLang="en-US" b="1" dirty="0"/>
              <a:t>的一元模型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439893" y="2380818"/>
            <a:ext cx="2109160" cy="400110"/>
            <a:chOff x="700360" y="3852670"/>
            <a:chExt cx="2109160" cy="400110"/>
          </a:xfrm>
        </p:grpSpPr>
        <p:sp>
          <p:nvSpPr>
            <p:cNvPr id="22" name="矩形 21"/>
            <p:cNvSpPr/>
            <p:nvPr/>
          </p:nvSpPr>
          <p:spPr>
            <a:xfrm>
              <a:off x="1251080" y="3852670"/>
              <a:ext cx="15584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prog0901d.m</a:t>
              </a:r>
              <a:endParaRPr lang="zh-CN" altLang="en-US" sz="2000" dirty="0"/>
            </a:p>
          </p:txBody>
        </p:sp>
        <p:pic>
          <p:nvPicPr>
            <p:cNvPr id="23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57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1" grpId="0" animBg="1"/>
      <p:bldP spid="13" grpId="0"/>
      <p:bldP spid="6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570465"/>
            <a:ext cx="396044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3200" b="1" dirty="0"/>
              <a:t>变量选择与逐步回归</a:t>
            </a:r>
            <a:endParaRPr lang="zh-CN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539552" y="1305342"/>
            <a:ext cx="820891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CHDS</a:t>
            </a:r>
            <a:r>
              <a:rPr lang="zh-CN" altLang="zh-CN" sz="2800" b="1" dirty="0"/>
              <a:t>提供的数据中除孕妇怀孕期和吸烟状况外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还有孕妇怀孕时的年龄、体重、身高和胎次状况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41612" y="3068960"/>
            <a:ext cx="813690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变量选择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~ </a:t>
            </a:r>
            <a:r>
              <a:rPr lang="zh-CN" altLang="zh-CN" sz="2800" b="1" dirty="0"/>
              <a:t>从应用的角度希望将所有影响显著的自变量都纳入模型，又希望最终的模型尽量简单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23000" y="420192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逐步回归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~ </a:t>
            </a:r>
            <a:r>
              <a:rPr lang="zh-CN" altLang="zh-CN" sz="2800" b="1" dirty="0"/>
              <a:t>迭代式的变量选择方法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539552" y="2431804"/>
            <a:ext cx="7992888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新生儿体重模型</a:t>
            </a:r>
            <a:r>
              <a:rPr lang="zh-CN" altLang="en-US" sz="2800" b="1" dirty="0"/>
              <a:t>中</a:t>
            </a:r>
            <a:r>
              <a:rPr lang="zh-CN" altLang="zh-CN" sz="2800" b="1" dirty="0"/>
              <a:t>是否应该加入</a:t>
            </a:r>
            <a:r>
              <a:rPr lang="zh-CN" altLang="en-US" sz="2800" b="1" dirty="0"/>
              <a:t>其他的</a:t>
            </a:r>
            <a:r>
              <a:rPr lang="zh-CN" altLang="zh-CN" sz="2800" b="1" dirty="0"/>
              <a:t>自变量？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83702" y="4869160"/>
            <a:ext cx="8048738" cy="1126462"/>
          </a:xfrm>
          <a:prstGeom prst="rect">
            <a:avLst/>
          </a:prstGeom>
          <a:solidFill>
            <a:srgbClr val="99FFCC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利用</a:t>
            </a:r>
            <a:r>
              <a:rPr lang="en-US" altLang="zh-CN" sz="2800" b="1" dirty="0"/>
              <a:t>CHDS</a:t>
            </a:r>
            <a:r>
              <a:rPr lang="zh-CN" altLang="zh-CN" sz="2800" b="1" dirty="0"/>
              <a:t>数据提供的全部信息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通过逐步回归</a:t>
            </a:r>
            <a:r>
              <a:rPr lang="zh-CN" altLang="en-US" sz="2800" b="1" dirty="0"/>
              <a:t>方法</a:t>
            </a:r>
            <a:r>
              <a:rPr lang="zh-CN" altLang="zh-CN" sz="2800" b="1" dirty="0"/>
              <a:t>选择变量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建立新生儿体重的线性回归模型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0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9016" y="1473169"/>
            <a:ext cx="781342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孕妇怀孕期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 x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胎次状况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 x</a:t>
            </a:r>
            <a:r>
              <a:rPr lang="en-US" altLang="zh-CN" sz="2800" b="1" baseline="-25000" dirty="0"/>
              <a:t>3 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年龄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 x</a:t>
            </a:r>
            <a:r>
              <a:rPr lang="en-US" altLang="zh-CN" sz="2800" b="1" baseline="-25000" dirty="0"/>
              <a:t>4 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身高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 x</a:t>
            </a:r>
            <a:r>
              <a:rPr lang="en-US" altLang="zh-CN" sz="2800" b="1" baseline="-25000" dirty="0"/>
              <a:t>5 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体重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 x</a:t>
            </a:r>
            <a:r>
              <a:rPr lang="en-US" altLang="zh-CN" sz="2800" b="1" baseline="-25000" dirty="0"/>
              <a:t>6 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吸烟状况</a:t>
            </a:r>
            <a:r>
              <a:rPr lang="en-US" altLang="zh-CN" sz="2800" b="1" dirty="0"/>
              <a:t>) </a:t>
            </a:r>
            <a:r>
              <a:rPr lang="zh-CN" altLang="zh-CN" sz="2800" b="1" dirty="0"/>
              <a:t>组成</a:t>
            </a:r>
            <a:r>
              <a:rPr lang="zh-CN" altLang="zh-CN" sz="2800" b="1" dirty="0">
                <a:solidFill>
                  <a:srgbClr val="FF0000"/>
                </a:solidFill>
              </a:rPr>
              <a:t>候选变量集合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98296" y="2708920"/>
            <a:ext cx="4607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选取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</a:rPr>
              <a:t> 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6</a:t>
            </a:r>
            <a:r>
              <a:rPr lang="zh-CN" altLang="zh-CN" sz="2800" b="1" dirty="0">
                <a:solidFill>
                  <a:srgbClr val="FF0000"/>
                </a:solidFill>
              </a:rPr>
              <a:t>为初始子集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762393"/>
            <a:ext cx="8048738" cy="609398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用逐步回归</a:t>
            </a:r>
            <a:r>
              <a:rPr lang="zh-CN" altLang="en-US" sz="2800" b="1" dirty="0"/>
              <a:t>方法</a:t>
            </a:r>
            <a:r>
              <a:rPr lang="zh-CN" altLang="zh-CN" sz="2800" b="1" dirty="0"/>
              <a:t>建立新生儿体重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的线性回归模型</a:t>
            </a:r>
            <a:endParaRPr lang="zh-CN" altLang="en-US" sz="2800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4474021"/>
            <a:ext cx="6408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继续进行，直到不能引入和移出为止 </a:t>
            </a:r>
            <a:r>
              <a:rPr lang="en-US" altLang="zh-CN" sz="2800" b="1" dirty="0"/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3284984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从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0</a:t>
            </a:r>
            <a:r>
              <a:rPr lang="zh-CN" altLang="en-US" sz="2800" b="1" dirty="0"/>
              <a:t>外的</a:t>
            </a:r>
            <a:r>
              <a:rPr lang="en-US" altLang="zh-CN" sz="2800" i="1" dirty="0"/>
              <a:t>S</a:t>
            </a:r>
            <a:r>
              <a:rPr lang="zh-CN" altLang="en-US" sz="2800" b="1" dirty="0"/>
              <a:t>中</a:t>
            </a:r>
            <a:r>
              <a:rPr lang="zh-CN" altLang="en-US" sz="2800" b="1" dirty="0">
                <a:solidFill>
                  <a:srgbClr val="FF0000"/>
                </a:solidFill>
              </a:rPr>
              <a:t>引入</a:t>
            </a:r>
            <a:r>
              <a:rPr lang="zh-CN" altLang="en-US" sz="2800" b="1" dirty="0"/>
              <a:t>一个对</a:t>
            </a:r>
            <a:r>
              <a:rPr lang="en-US" altLang="zh-CN" sz="2800" b="1" i="1" dirty="0"/>
              <a:t>y</a:t>
            </a:r>
            <a:r>
              <a:rPr lang="zh-CN" altLang="en-US" sz="2800" b="1" dirty="0">
                <a:solidFill>
                  <a:srgbClr val="FF0000"/>
                </a:solidFill>
              </a:rPr>
              <a:t>影响最大</a:t>
            </a:r>
            <a:r>
              <a:rPr lang="zh-CN" altLang="en-US" sz="2800" b="1" dirty="0"/>
              <a:t>的</a:t>
            </a:r>
            <a:r>
              <a:rPr lang="en-US" altLang="zh-CN" sz="2800" i="1" dirty="0"/>
              <a:t>x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/>
              <a:t>.</a:t>
            </a:r>
            <a:endParaRPr lang="en-US" altLang="zh-CN" sz="2800" b="1" baseline="-25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9552" y="3913634"/>
            <a:ext cx="8353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中的</a:t>
            </a:r>
            <a:r>
              <a:rPr lang="en-US" altLang="zh-CN" sz="2800" i="1" dirty="0"/>
              <a:t>x</a:t>
            </a:r>
            <a:r>
              <a:rPr lang="zh-CN" altLang="en-US" sz="2800" b="1" dirty="0"/>
              <a:t>进行检验，</a:t>
            </a:r>
            <a:r>
              <a:rPr lang="zh-CN" altLang="en-US" sz="2800" b="1" dirty="0">
                <a:solidFill>
                  <a:srgbClr val="FF0000"/>
                </a:solidFill>
              </a:rPr>
              <a:t>移出</a:t>
            </a:r>
            <a:r>
              <a:rPr lang="zh-CN" altLang="en-US" sz="2800" b="1" dirty="0"/>
              <a:t>一个</a:t>
            </a:r>
            <a:r>
              <a:rPr lang="zh-CN" altLang="en-US" sz="2800" b="1" dirty="0">
                <a:solidFill>
                  <a:srgbClr val="FF0000"/>
                </a:solidFill>
              </a:rPr>
              <a:t>影响最小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7473" y="5085184"/>
            <a:ext cx="709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引入和移出都以给定的</a:t>
            </a:r>
            <a:r>
              <a:rPr lang="zh-CN" altLang="en-US" sz="2800" b="1" dirty="0">
                <a:solidFill>
                  <a:srgbClr val="FF0000"/>
                </a:solidFill>
              </a:rPr>
              <a:t>显著性水平</a:t>
            </a:r>
            <a:r>
              <a:rPr lang="zh-CN" altLang="en-US" sz="2800" b="1" dirty="0"/>
              <a:t>为标准</a:t>
            </a:r>
            <a:r>
              <a:rPr lang="en-US" altLang="zh-CN" sz="2800" b="1" dirty="0"/>
              <a:t>. </a:t>
            </a:r>
          </a:p>
        </p:txBody>
      </p:sp>
      <p:sp>
        <p:nvSpPr>
          <p:cNvPr id="11" name="矩形 10"/>
          <p:cNvSpPr/>
          <p:nvPr/>
        </p:nvSpPr>
        <p:spPr>
          <a:xfrm>
            <a:off x="719016" y="5728995"/>
            <a:ext cx="75741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显著性水平取缺省值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引入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dirty="0"/>
              <a:t>=0.05, </a:t>
            </a:r>
            <a:r>
              <a:rPr lang="zh-CN" altLang="zh-CN" sz="2800" b="1" dirty="0"/>
              <a:t>移出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dirty="0"/>
              <a:t>=0.10)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33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2780928"/>
            <a:ext cx="8352929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22035" y="548680"/>
            <a:ext cx="58324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en-US" altLang="zh-CN" sz="2800" b="1" dirty="0"/>
              <a:t>MATLAB</a:t>
            </a:r>
            <a:r>
              <a:rPr lang="zh-CN" altLang="en-US" sz="2800" b="1" dirty="0"/>
              <a:t>统计工具箱中的逐步回归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55576" y="1142770"/>
            <a:ext cx="6173642" cy="6093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逐步回归命令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stepwise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第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个输出图形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076826" y="1844551"/>
            <a:ext cx="3266904" cy="1368425"/>
            <a:chOff x="3198" y="1026"/>
            <a:chExt cx="2358" cy="862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332" y="1344"/>
              <a:ext cx="51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198" y="1026"/>
              <a:ext cx="23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按照提示点击，引入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4</a:t>
              </a:r>
              <a:endParaRPr lang="en-US" altLang="zh-CN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2" y="1768764"/>
            <a:ext cx="3456386" cy="2596340"/>
            <a:chOff x="827582" y="1768764"/>
            <a:chExt cx="3456386" cy="2596340"/>
          </a:xfrm>
        </p:grpSpPr>
        <p:sp>
          <p:nvSpPr>
            <p:cNvPr id="2" name="矩形 1"/>
            <p:cNvSpPr/>
            <p:nvPr/>
          </p:nvSpPr>
          <p:spPr>
            <a:xfrm>
              <a:off x="827582" y="1768764"/>
              <a:ext cx="3456386" cy="8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b="1" dirty="0">
                  <a:solidFill>
                    <a:srgbClr val="FF0000"/>
                  </a:solidFill>
                </a:rPr>
                <a:t>,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 x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6</a:t>
              </a:r>
              <a:r>
                <a:rPr lang="zh-CN" altLang="en-US" b="1" dirty="0"/>
                <a:t>在模型中，给出</a:t>
              </a:r>
              <a:r>
                <a:rPr lang="zh-CN" altLang="en-US" b="1" dirty="0">
                  <a:solidFill>
                    <a:srgbClr val="FF0000"/>
                  </a:solidFill>
                </a:rPr>
                <a:t>系数估计值和置信区间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580226" y="2615278"/>
              <a:ext cx="839645" cy="381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1331639" y="2615278"/>
              <a:ext cx="1248586" cy="17498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34328" y="1247414"/>
            <a:ext cx="2094732" cy="400110"/>
            <a:chOff x="700360" y="3852670"/>
            <a:chExt cx="2094732" cy="400110"/>
          </a:xfrm>
        </p:grpSpPr>
        <p:sp>
          <p:nvSpPr>
            <p:cNvPr id="13" name="矩形 12"/>
            <p:cNvSpPr/>
            <p:nvPr/>
          </p:nvSpPr>
          <p:spPr>
            <a:xfrm>
              <a:off x="1251080" y="3852670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prog0901e.m</a:t>
              </a:r>
              <a:endParaRPr lang="zh-CN" altLang="en-US" sz="2000" dirty="0"/>
            </a:p>
          </p:txBody>
        </p:sp>
        <p:pic>
          <p:nvPicPr>
            <p:cNvPr id="15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11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2035" y="548680"/>
            <a:ext cx="58324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en-US" altLang="zh-CN" sz="2800" b="1" dirty="0"/>
              <a:t>MATLAB</a:t>
            </a:r>
            <a:r>
              <a:rPr lang="zh-CN" altLang="en-US" sz="2800" b="1" dirty="0"/>
              <a:t>统计工具箱中的逐步回归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799288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979712" y="1196750"/>
            <a:ext cx="482453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按照提示点击，依次引入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4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5</a:t>
            </a:r>
            <a:endParaRPr lang="en-US" altLang="zh-CN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947657" y="1810814"/>
            <a:ext cx="4824536" cy="1474170"/>
            <a:chOff x="1947657" y="1810814"/>
            <a:chExt cx="4824536" cy="1474170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47657" y="1810814"/>
              <a:ext cx="48245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</a:rPr>
                <a:t>最终模型</a:t>
              </a:r>
              <a:r>
                <a:rPr lang="zh-CN" altLang="en-US" b="1" dirty="0"/>
                <a:t>包含</a:t>
              </a:r>
              <a:r>
                <a:rPr lang="zh-CN" altLang="en-US" b="1" dirty="0">
                  <a:solidFill>
                    <a:srgbClr val="FF0000"/>
                  </a:solidFill>
                </a:rPr>
                <a:t>除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b="1" baseline="-25000" dirty="0"/>
                <a:t> </a:t>
              </a:r>
              <a:r>
                <a:rPr lang="zh-CN" altLang="en-US" b="1" dirty="0"/>
                <a:t>外的所有自变量</a:t>
              </a:r>
              <a:endParaRPr lang="en-US" altLang="zh-CN" b="1" dirty="0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3275856" y="2260629"/>
              <a:ext cx="1008112" cy="10243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0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12336"/>
              </p:ext>
            </p:extLst>
          </p:nvPr>
        </p:nvGraphicFramePr>
        <p:xfrm>
          <a:off x="452542" y="1556792"/>
          <a:ext cx="823891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56100" imgH="228600" progId="Equation.3">
                  <p:embed/>
                </p:oleObj>
              </mc:Choice>
              <mc:Fallback>
                <p:oleObj name="公式" r:id="rId2" imgW="4356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42" y="1556792"/>
                        <a:ext cx="8238915" cy="4320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83568" y="620688"/>
            <a:ext cx="8048738" cy="609398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用逐步回归</a:t>
            </a:r>
            <a:r>
              <a:rPr lang="zh-CN" altLang="en-US" sz="2800" b="1" dirty="0"/>
              <a:t>方法</a:t>
            </a:r>
            <a:r>
              <a:rPr lang="zh-CN" altLang="zh-CN" sz="2800" b="1" dirty="0"/>
              <a:t>建立新生儿体重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的线性回归模型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93966" y="2099927"/>
            <a:ext cx="806489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1" dirty="0"/>
              <a:t>x</a:t>
            </a:r>
            <a:r>
              <a:rPr lang="en-US" altLang="zh-CN" b="1" baseline="-25000" dirty="0"/>
              <a:t>1 </a:t>
            </a:r>
            <a:r>
              <a:rPr lang="en-US" altLang="zh-CN" b="1" dirty="0"/>
              <a:t>(</a:t>
            </a:r>
            <a:r>
              <a:rPr lang="zh-CN" altLang="zh-CN" b="1" dirty="0"/>
              <a:t>怀孕期</a:t>
            </a:r>
            <a:r>
              <a:rPr lang="en-US" altLang="zh-CN" b="1" dirty="0"/>
              <a:t>)</a:t>
            </a:r>
            <a:r>
              <a:rPr lang="en-US" altLang="zh-CN" b="1" i="1" dirty="0"/>
              <a:t>, x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(</a:t>
            </a:r>
            <a:r>
              <a:rPr lang="zh-CN" altLang="zh-CN" b="1" dirty="0"/>
              <a:t>胎次</a:t>
            </a:r>
            <a:r>
              <a:rPr lang="zh-CN" altLang="en-US" b="1" dirty="0"/>
              <a:t>状况</a:t>
            </a:r>
            <a:r>
              <a:rPr lang="en-US" altLang="zh-CN" b="1" dirty="0"/>
              <a:t>)</a:t>
            </a:r>
            <a:r>
              <a:rPr lang="en-US" altLang="zh-CN" b="1" i="1" dirty="0"/>
              <a:t>, x</a:t>
            </a:r>
            <a:r>
              <a:rPr lang="en-US" altLang="zh-CN" b="1" baseline="-25000" dirty="0"/>
              <a:t>4 </a:t>
            </a:r>
            <a:r>
              <a:rPr lang="en-US" altLang="zh-CN" b="1" dirty="0"/>
              <a:t>(</a:t>
            </a:r>
            <a:r>
              <a:rPr lang="zh-CN" altLang="zh-CN" b="1" dirty="0"/>
              <a:t>身高</a:t>
            </a:r>
            <a:r>
              <a:rPr lang="en-US" altLang="zh-CN" b="1" dirty="0"/>
              <a:t>)</a:t>
            </a:r>
            <a:r>
              <a:rPr lang="en-US" altLang="zh-CN" b="1" i="1" dirty="0"/>
              <a:t>, x</a:t>
            </a:r>
            <a:r>
              <a:rPr lang="en-US" altLang="zh-CN" b="1" baseline="-25000" dirty="0"/>
              <a:t>5 </a:t>
            </a:r>
            <a:r>
              <a:rPr lang="en-US" altLang="zh-CN" b="1" dirty="0"/>
              <a:t>(</a:t>
            </a:r>
            <a:r>
              <a:rPr lang="zh-CN" altLang="zh-CN" b="1" dirty="0"/>
              <a:t>体重</a:t>
            </a:r>
            <a:r>
              <a:rPr lang="en-US" altLang="zh-CN" b="1" dirty="0"/>
              <a:t>)</a:t>
            </a:r>
            <a:r>
              <a:rPr lang="en-US" altLang="zh-CN" b="1" i="1" dirty="0"/>
              <a:t>, x</a:t>
            </a:r>
            <a:r>
              <a:rPr lang="en-US" altLang="zh-CN" b="1" baseline="-25000" dirty="0"/>
              <a:t>6 </a:t>
            </a:r>
            <a:r>
              <a:rPr lang="en-US" altLang="zh-CN" b="1" dirty="0"/>
              <a:t>(</a:t>
            </a:r>
            <a:r>
              <a:rPr lang="zh-CN" altLang="zh-CN" b="1" dirty="0"/>
              <a:t>吸烟</a:t>
            </a:r>
            <a:r>
              <a:rPr lang="zh-CN" altLang="en-US" b="1" dirty="0"/>
              <a:t>状况</a:t>
            </a:r>
            <a:r>
              <a:rPr lang="en-US" altLang="zh-CN" b="1" dirty="0"/>
              <a:t>).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3092699" y="2708920"/>
            <a:ext cx="5610086" cy="1126462"/>
          </a:xfrm>
          <a:prstGeom prst="rect">
            <a:avLst/>
          </a:prstGeom>
          <a:solidFill>
            <a:srgbClr val="99FFCC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,</a:t>
            </a:r>
            <a:r>
              <a:rPr lang="en-US" altLang="zh-CN" sz="2800" b="1" baseline="-25000" dirty="0"/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5</a:t>
            </a:r>
            <a:r>
              <a:rPr lang="zh-CN" altLang="zh-CN" sz="2800" b="1" dirty="0"/>
              <a:t>相同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吸烟比不吸烟孕妇的新生儿体重平均低</a:t>
            </a:r>
            <a:r>
              <a:rPr lang="en-US" altLang="zh-CN" sz="2800" b="1" dirty="0"/>
              <a:t>8.4 oz.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8151" y="2901106"/>
                <a:ext cx="2145587" cy="546240"/>
              </a:xfrm>
              <a:prstGeom prst="rect">
                <a:avLst/>
              </a:prstGeom>
              <a:solidFill>
                <a:srgbClr val="99FFCC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=-8. 3939</a:t>
                </a:r>
                <a:r>
                  <a:rPr lang="zh-CN" altLang="en-US" sz="2800" b="1" dirty="0"/>
                  <a:t> 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51" y="2901106"/>
                <a:ext cx="2145587" cy="546240"/>
              </a:xfrm>
              <a:prstGeom prst="rect">
                <a:avLst/>
              </a:prstGeom>
              <a:blipFill rotWithShape="1">
                <a:blip r:embed="rId5"/>
                <a:stretch>
                  <a:fillRect t="-6667" r="-28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024082" y="3933056"/>
            <a:ext cx="522735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孕妇的怀孕期、身高、体重对新生儿体重的影响是正面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2957161" y="5083307"/>
            <a:ext cx="5601701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胎新生儿体重比非第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胎平均约低</a:t>
            </a:r>
            <a:r>
              <a:rPr lang="en-US" altLang="zh-CN" sz="2800" b="1" dirty="0"/>
              <a:t>3.3 </a:t>
            </a:r>
            <a:r>
              <a:rPr lang="en-US" altLang="zh-CN" sz="2800" b="1" dirty="0" err="1"/>
              <a:t>oz</a:t>
            </a:r>
            <a:r>
              <a:rPr lang="en-US" altLang="zh-CN" sz="2800" b="1" dirty="0"/>
              <a:t> (</a:t>
            </a:r>
            <a:r>
              <a:rPr lang="zh-CN" altLang="zh-CN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胎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=1</a:t>
            </a:r>
            <a:r>
              <a:rPr lang="en-US" altLang="zh-CN" sz="2800" dirty="0"/>
              <a:t>)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20820" y="4101004"/>
                <a:ext cx="2263396" cy="546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/>
                          </a:rPr>
                          <m:t>,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𝟓</m:t>
                            </m:r>
                            <m:r>
                              <a:rPr lang="en-US" altLang="zh-CN" sz="2800" b="1" i="1" smtClean="0">
                                <a:latin typeface="Cambria Math"/>
                              </a:rPr>
                              <m:t> 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b="1" dirty="0"/>
                  <a:t>&gt;0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20" y="4101004"/>
                <a:ext cx="2263396" cy="546240"/>
              </a:xfrm>
              <a:prstGeom prst="rect">
                <a:avLst/>
              </a:prstGeom>
              <a:blipFill rotWithShape="1">
                <a:blip r:embed="rId6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49246" y="5188680"/>
                <a:ext cx="1966051" cy="54624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=-3.2876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46" y="5188680"/>
                <a:ext cx="1966051" cy="546240"/>
              </a:xfrm>
              <a:prstGeom prst="rect">
                <a:avLst/>
              </a:prstGeom>
              <a:blipFill rotWithShape="1">
                <a:blip r:embed="rId7"/>
                <a:stretch>
                  <a:fillRect t="-6667" r="-4969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3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62073"/>
              </p:ext>
            </p:extLst>
          </p:nvPr>
        </p:nvGraphicFramePr>
        <p:xfrm>
          <a:off x="519025" y="1196752"/>
          <a:ext cx="7848871" cy="2880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9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0.4075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-0.0439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0.0270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0.2037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0.1559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-0.2468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0.0809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-0.0534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0.0705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0.0237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-0.0603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-0.3510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0.0435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-0.0964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-0.0096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-0.0065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0.1473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-0.0678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0.4353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0.0175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-0.0603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59832" y="529516"/>
            <a:ext cx="489654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y</a:t>
            </a:r>
            <a:r>
              <a:rPr lang="zh-CN" altLang="en-US" sz="2800" b="1" dirty="0"/>
              <a:t>和各自变量</a:t>
            </a:r>
            <a:r>
              <a:rPr lang="zh-CN" altLang="zh-CN" sz="2800" b="1" dirty="0"/>
              <a:t>的相关系数矩阵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4149080"/>
            <a:ext cx="7920880" cy="461665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/>
              <a:t>与</a:t>
            </a:r>
            <a:r>
              <a:rPr lang="en-US" altLang="zh-CN" b="1" i="1" dirty="0"/>
              <a:t>y</a:t>
            </a:r>
            <a:r>
              <a:rPr lang="zh-CN" altLang="zh-CN" b="1" dirty="0"/>
              <a:t>相关性较强的是怀孕期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zh-CN" altLang="zh-CN" b="1" dirty="0"/>
              <a:t>吸烟状况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, </a:t>
            </a:r>
            <a:r>
              <a:rPr lang="zh-CN" altLang="zh-CN" b="1" dirty="0"/>
              <a:t>身高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91512" y="4581128"/>
            <a:ext cx="81849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b="1" dirty="0"/>
              <a:t>自变量间相关性较强的有：孕妇体重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5</a:t>
            </a:r>
            <a:r>
              <a:rPr lang="zh-CN" altLang="zh-CN" b="1" dirty="0"/>
              <a:t>与身高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</a:t>
            </a:r>
            <a:r>
              <a:rPr lang="zh-CN" altLang="zh-CN" b="1" dirty="0"/>
              <a:t>的正相关</a:t>
            </a:r>
            <a:r>
              <a:rPr lang="zh-CN" altLang="en-US" b="1" dirty="0"/>
              <a:t>；</a:t>
            </a:r>
            <a:r>
              <a:rPr lang="zh-CN" altLang="zh-CN" b="1" dirty="0"/>
              <a:t>年龄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zh-CN" altLang="zh-CN" b="1" dirty="0"/>
              <a:t>与胎次状况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的负相关</a:t>
            </a:r>
            <a:r>
              <a:rPr lang="en-US" altLang="zh-CN" b="1" dirty="0"/>
              <a:t>(</a:t>
            </a:r>
            <a:r>
              <a:rPr lang="zh-CN" altLang="zh-CN" b="1" dirty="0"/>
              <a:t>年龄越大第</a:t>
            </a:r>
            <a:r>
              <a:rPr lang="en-US" altLang="zh-CN" b="1" dirty="0"/>
              <a:t>1</a:t>
            </a:r>
            <a:r>
              <a:rPr lang="zh-CN" altLang="zh-CN" b="1" dirty="0"/>
              <a:t>胎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=1</a:t>
            </a:r>
            <a:r>
              <a:rPr lang="zh-CN" altLang="zh-CN" b="1" dirty="0"/>
              <a:t>越少</a:t>
            </a:r>
            <a:r>
              <a:rPr lang="en-US" altLang="zh-CN" dirty="0"/>
              <a:t>)</a:t>
            </a:r>
            <a:r>
              <a:rPr lang="en-US" altLang="zh-CN" b="1" dirty="0"/>
              <a:t>.</a:t>
            </a:r>
            <a:endParaRPr lang="zh-CN" altLang="zh-CN" b="1" dirty="0"/>
          </a:p>
        </p:txBody>
      </p:sp>
      <p:sp>
        <p:nvSpPr>
          <p:cNvPr id="9" name="矩形 8"/>
          <p:cNvSpPr/>
          <p:nvPr/>
        </p:nvSpPr>
        <p:spPr>
          <a:xfrm>
            <a:off x="467544" y="515346"/>
            <a:ext cx="1872208" cy="609398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相关分析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611560" y="5517232"/>
            <a:ext cx="7776864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当</a:t>
            </a:r>
            <a:r>
              <a:rPr lang="zh-CN" altLang="zh-CN" sz="2800" b="1" dirty="0"/>
              <a:t>几个自变量间</a:t>
            </a:r>
            <a:r>
              <a:rPr lang="zh-CN" altLang="en-US" sz="2800" b="1" dirty="0"/>
              <a:t>有</a:t>
            </a:r>
            <a:r>
              <a:rPr lang="zh-CN" altLang="zh-CN" sz="2800" b="1" dirty="0">
                <a:solidFill>
                  <a:srgbClr val="FF0000"/>
                </a:solidFill>
              </a:rPr>
              <a:t>较强相关性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zh-CN" sz="2800" b="1" dirty="0">
                <a:solidFill>
                  <a:srgbClr val="FF0000"/>
                </a:solidFill>
              </a:rPr>
              <a:t>删除多余的只保留一个</a:t>
            </a:r>
            <a:r>
              <a:rPr lang="zh-CN" altLang="zh-CN" sz="2800" b="1" dirty="0"/>
              <a:t>不会对模型有效性和精确度有多大影响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74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835696" y="476250"/>
            <a:ext cx="5440553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1   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孕妇吸烟与胎儿健康</a:t>
            </a:r>
            <a:endParaRPr lang="zh-CN" altLang="en-US" sz="3600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31924" y="1331893"/>
            <a:ext cx="828015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吸烟有害健康！孕妇吸烟是否会伤害到腹中的胎儿？</a:t>
            </a:r>
            <a:endParaRPr lang="en-US" altLang="zh-CN" sz="2800" b="1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12055" y="2073505"/>
            <a:ext cx="8264401" cy="16435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zh-CN" dirty="0"/>
              <a:t>美国公共卫生总署</a:t>
            </a:r>
            <a:r>
              <a:rPr lang="zh-CN" altLang="en-US" dirty="0"/>
              <a:t>警告：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zh-CN" altLang="zh-CN" dirty="0">
                <a:solidFill>
                  <a:srgbClr val="FF0000"/>
                </a:solidFill>
              </a:rPr>
              <a:t>对于新生儿体重，吸烟比妇女怀孕前身高、体重、受孕历史等因素的影响更为显著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3311" name="Picture 63" descr="点击浏览下一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69" y="345465"/>
            <a:ext cx="1205945" cy="9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4336" y="3896287"/>
            <a:ext cx="8416135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美国公共卫生总署的警告</a:t>
            </a:r>
            <a:r>
              <a:rPr lang="zh-CN" altLang="en-US" sz="2800" b="1" dirty="0"/>
              <a:t>容易</a:t>
            </a:r>
            <a:r>
              <a:rPr lang="zh-CN" altLang="zh-CN" sz="2800" b="1" dirty="0"/>
              <a:t>受到人们的</a:t>
            </a:r>
            <a:r>
              <a:rPr lang="zh-CN" altLang="zh-CN" sz="2800" b="1" dirty="0">
                <a:solidFill>
                  <a:srgbClr val="FF0000"/>
                </a:solidFill>
              </a:rPr>
              <a:t>质疑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    </a:t>
            </a:r>
            <a:r>
              <a:rPr lang="zh-CN" altLang="zh-CN" sz="2800" b="1" dirty="0"/>
              <a:t>按照是否吸烟划分人群所做的研究，只能依赖于观测数据，而</a:t>
            </a:r>
            <a:r>
              <a:rPr lang="zh-CN" altLang="zh-CN" sz="2800" b="1" dirty="0">
                <a:solidFill>
                  <a:srgbClr val="FF0000"/>
                </a:solidFill>
              </a:rPr>
              <a:t>无法做人为的实验</a:t>
            </a:r>
            <a:r>
              <a:rPr lang="zh-CN" altLang="zh-CN" sz="2800" b="1" dirty="0"/>
              <a:t>，很难确定新生儿体重的差别是</a:t>
            </a:r>
            <a:r>
              <a:rPr lang="zh-CN" altLang="en-US" sz="2800" b="1" dirty="0"/>
              <a:t>因为</a:t>
            </a:r>
            <a:r>
              <a:rPr lang="zh-CN" altLang="zh-CN" sz="2800" b="1" dirty="0"/>
              <a:t>吸烟，还是其它因素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如怀孕期长短</a:t>
            </a:r>
            <a:r>
              <a:rPr lang="zh-CN" altLang="en-US" sz="2800" b="1" dirty="0"/>
              <a:t>、</a:t>
            </a:r>
            <a:r>
              <a:rPr lang="zh-CN" altLang="zh-CN" sz="2800" b="1" dirty="0"/>
              <a:t>吸烟孕妇</a:t>
            </a:r>
            <a:r>
              <a:rPr lang="zh-CN" altLang="en-US" sz="2800" b="1" dirty="0"/>
              <a:t>多是</a:t>
            </a:r>
            <a:r>
              <a:rPr lang="zh-CN" altLang="zh-CN" sz="2800" b="1" dirty="0"/>
              <a:t>体重较轻</a:t>
            </a:r>
            <a:r>
              <a:rPr lang="zh-CN" altLang="en-US" sz="2800" b="1" dirty="0"/>
              <a:t>的</a:t>
            </a:r>
            <a:r>
              <a:rPr lang="zh-CN" altLang="zh-CN" sz="2800" b="1" dirty="0"/>
              <a:t>年青</a:t>
            </a:r>
            <a:r>
              <a:rPr lang="zh-CN" altLang="en-US" sz="2800" b="1" dirty="0"/>
              <a:t>人等</a:t>
            </a:r>
            <a:r>
              <a:rPr lang="en-US" altLang="zh-CN" sz="2800" b="1" dirty="0"/>
              <a:t>).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 autoUpdateAnimBg="0"/>
      <p:bldP spid="2055" grpId="0" autoUpdateAnimBg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692696"/>
            <a:ext cx="6768752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不同年龄段孕妇吸烟对新生儿体重的影响</a:t>
            </a:r>
            <a:endParaRPr lang="zh-CN" altLang="zh-CN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89932"/>
              </p:ext>
            </p:extLst>
          </p:nvPr>
        </p:nvGraphicFramePr>
        <p:xfrm>
          <a:off x="683568" y="1988840"/>
          <a:ext cx="7632848" cy="340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小于</a:t>
                      </a:r>
                      <a:r>
                        <a:rPr lang="en-US" sz="2000" b="1" kern="100" dirty="0">
                          <a:effectLst/>
                        </a:rPr>
                        <a:t>25</a:t>
                      </a:r>
                      <a:r>
                        <a:rPr lang="zh-CN" sz="2000" b="1" kern="100" dirty="0">
                          <a:effectLst/>
                        </a:rPr>
                        <a:t>岁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25~30</a:t>
                      </a:r>
                      <a:r>
                        <a:rPr lang="zh-CN" sz="2000" b="1" kern="100" dirty="0">
                          <a:effectLst/>
                        </a:rPr>
                        <a:t>岁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30~35</a:t>
                      </a:r>
                      <a:r>
                        <a:rPr lang="zh-CN" sz="2000" b="1" kern="100" dirty="0">
                          <a:effectLst/>
                        </a:rPr>
                        <a:t>岁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大于</a:t>
                      </a:r>
                      <a:r>
                        <a:rPr lang="en-US" sz="2000" b="1" kern="100" dirty="0">
                          <a:effectLst/>
                        </a:rPr>
                        <a:t>35</a:t>
                      </a:r>
                      <a:r>
                        <a:rPr lang="zh-CN" sz="2000" b="1" kern="100" dirty="0">
                          <a:effectLst/>
                        </a:rPr>
                        <a:t>岁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-66.3893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-39.1296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-157.1307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-130.1740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000" b="1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CN" altLang="en-US" sz="2000" b="1" kern="100" baseline="0" dirty="0">
                          <a:solidFill>
                            <a:srgbClr val="FF0000"/>
                          </a:solidFill>
                          <a:effectLst/>
                        </a:rPr>
                        <a:t>怀孕期</a:t>
                      </a:r>
                      <a:r>
                        <a:rPr lang="en-US" altLang="zh-CN" sz="2000" b="1" kern="100" baseline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71450" algn="just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    0.3972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0.3521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0.5951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0.6728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-0.9978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-7.4124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-0.0932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-4.1835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1.2144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0.8409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1.6828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0.8747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-0.0021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0.0959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0.0557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0.0732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000" b="1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en-US" altLang="zh-CN" sz="2000" b="1" kern="100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CN" altLang="en-US" sz="2000" b="1" kern="100" baseline="0" dirty="0">
                          <a:solidFill>
                            <a:srgbClr val="FF0000"/>
                          </a:solidFill>
                          <a:effectLst/>
                        </a:rPr>
                        <a:t>吸烟状况</a:t>
                      </a:r>
                      <a:r>
                        <a:rPr lang="en-US" altLang="zh-CN" sz="2000" b="1" kern="100" baseline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-8.4119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-8.2656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-10.5411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solidFill>
                            <a:srgbClr val="FF0000"/>
                          </a:solidFill>
                          <a:effectLst/>
                        </a:rPr>
                        <a:t>-6.4008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</a:t>
                      </a:r>
                      <a:r>
                        <a:rPr lang="en-US" sz="2000" b="1" kern="100" baseline="3000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0.2549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0.2330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0.3394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0.3136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s</a:t>
                      </a:r>
                      <a:r>
                        <a:rPr lang="fr-FR" sz="2000" b="1" kern="100" baseline="3000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211.6359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239.7201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272.6021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>
                          <a:effectLst/>
                        </a:rPr>
                        <a:t>304.7208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n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444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362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211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1" kern="100" dirty="0">
                          <a:effectLst/>
                        </a:rPr>
                        <a:t>157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1340768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孕妇</a:t>
            </a:r>
            <a:r>
              <a:rPr lang="zh-CN" altLang="en-US" sz="2800" b="1" dirty="0"/>
              <a:t>按年龄分组</a:t>
            </a:r>
            <a:r>
              <a:rPr lang="zh-CN" altLang="zh-CN" sz="2800" b="1" dirty="0"/>
              <a:t>建立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与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6</a:t>
            </a:r>
            <a:r>
              <a:rPr lang="zh-CN" altLang="zh-CN" sz="2800" b="1" dirty="0"/>
              <a:t>的回归模型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12669" y="5445224"/>
            <a:ext cx="7574646" cy="10769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对于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6</a:t>
            </a:r>
            <a:r>
              <a:rPr lang="zh-CN" altLang="zh-CN" sz="2800" b="1" dirty="0"/>
              <a:t>两个影响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的主要因素</a:t>
            </a:r>
            <a:r>
              <a:rPr lang="en-US" altLang="zh-CN" sz="2800" b="1" dirty="0"/>
              <a:t>, </a:t>
            </a:r>
            <a:r>
              <a:rPr lang="fr-FR" altLang="zh-CN" sz="2800" b="1" dirty="0"/>
              <a:t>30</a:t>
            </a:r>
            <a:r>
              <a:rPr lang="zh-CN" altLang="zh-CN" sz="2800" b="1" dirty="0"/>
              <a:t>岁以下两组结果差别不大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而与</a:t>
            </a:r>
            <a:r>
              <a:rPr lang="fr-FR" altLang="zh-CN" sz="2800" b="1" dirty="0"/>
              <a:t>30</a:t>
            </a:r>
            <a:r>
              <a:rPr lang="zh-CN" altLang="zh-CN" sz="2800" b="1" dirty="0"/>
              <a:t>岁以上两组则有一定差异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10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11150" y="1340768"/>
            <a:ext cx="883285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建立模型研究薪金与资历、管理责任、教育程度的关系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11150" y="1988840"/>
            <a:ext cx="86868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分析人事策略的合理性，作为新聘用人员薪金的参考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10242" name="Object 205"/>
          <p:cNvGraphicFramePr>
            <a:graphicFrameLocks noChangeAspect="1"/>
          </p:cNvGraphicFramePr>
          <p:nvPr/>
        </p:nvGraphicFramePr>
        <p:xfrm>
          <a:off x="8477250" y="476250"/>
          <a:ext cx="4873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777307" imgH="777307" progId="MS_ClipArt_Gallery.2">
                  <p:embed/>
                </p:oleObj>
              </mc:Choice>
              <mc:Fallback>
                <p:oleObj name="Clip" r:id="rId2" imgW="777307" imgH="777307" progId="MS_ClipArt_Gallery.2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0" y="476250"/>
                        <a:ext cx="4873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Text Box 2"/>
          <p:cNvSpPr txBox="1">
            <a:spLocks noChangeArrowheads="1"/>
          </p:cNvSpPr>
          <p:nvPr/>
        </p:nvSpPr>
        <p:spPr bwMode="auto">
          <a:xfrm>
            <a:off x="1851723" y="476672"/>
            <a:ext cx="5440553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2    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软件开发人员的薪金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72288"/>
              </p:ext>
            </p:extLst>
          </p:nvPr>
        </p:nvGraphicFramePr>
        <p:xfrm>
          <a:off x="353244" y="3356992"/>
          <a:ext cx="8323212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8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Courier New"/>
                          <a:ea typeface="宋体"/>
                        </a:rPr>
                        <a:t>编号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宋体"/>
                        </a:rPr>
                        <a:t>薪金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宋体"/>
                        </a:rPr>
                        <a:t>资历</a:t>
                      </a:r>
                      <a:r>
                        <a:rPr lang="en-US" altLang="zh-CN" sz="2400" b="1" kern="100" dirty="0">
                          <a:effectLst/>
                          <a:latin typeface="Courier New"/>
                          <a:ea typeface="宋体"/>
                        </a:rPr>
                        <a:t>(</a:t>
                      </a:r>
                      <a:r>
                        <a:rPr lang="zh-CN" altLang="en-US" sz="2400" b="1" kern="100" dirty="0">
                          <a:effectLst/>
                          <a:latin typeface="Courier New"/>
                          <a:ea typeface="宋体"/>
                        </a:rPr>
                        <a:t>从事</a:t>
                      </a:r>
                      <a:r>
                        <a:rPr lang="zh-CN" altLang="en-US" sz="2400" b="1" kern="100" dirty="0">
                          <a:effectLst/>
                          <a:latin typeface="+mn-lt"/>
                          <a:ea typeface="+mn-ea"/>
                        </a:rPr>
                        <a:t>专业工作年数</a:t>
                      </a: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宋体"/>
                        </a:rPr>
                        <a:t>管理</a:t>
                      </a:r>
                      <a:r>
                        <a:rPr lang="en-US" altLang="zh-CN" sz="2400" b="1" kern="100" dirty="0">
                          <a:effectLst/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altLang="zh-CN" sz="2400" b="1" dirty="0">
                          <a:latin typeface="+mj-lt"/>
                          <a:cs typeface="Courier New" pitchFamily="49" charset="0"/>
                        </a:rPr>
                        <a:t>1</a:t>
                      </a:r>
                      <a:r>
                        <a:rPr lang="en-US" altLang="zh-CN" sz="2400" b="1" dirty="0">
                          <a:latin typeface="+mj-lt"/>
                          <a:cs typeface="+mn-cs"/>
                        </a:rPr>
                        <a:t>-</a:t>
                      </a:r>
                      <a:r>
                        <a:rPr lang="zh-CN" altLang="en-US" sz="2400" b="1" dirty="0">
                          <a:latin typeface="+mj-lt"/>
                        </a:rPr>
                        <a:t>管理人员</a:t>
                      </a:r>
                      <a:r>
                        <a:rPr lang="en-US" altLang="zh-CN" sz="2400" b="1" dirty="0">
                          <a:latin typeface="+mj-lt"/>
                        </a:rPr>
                        <a:t>,</a:t>
                      </a:r>
                      <a:r>
                        <a:rPr lang="en-US" altLang="zh-CN" sz="2400" b="1" dirty="0">
                          <a:latin typeface="+mj-lt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2400" b="1" dirty="0">
                          <a:latin typeface="+mj-lt"/>
                          <a:cs typeface="+mn-cs"/>
                        </a:rPr>
                        <a:t>-</a:t>
                      </a:r>
                      <a:r>
                        <a:rPr lang="zh-CN" altLang="en-US" sz="2400" b="1" dirty="0">
                          <a:latin typeface="宋体" pitchFamily="2" charset="-122"/>
                        </a:rPr>
                        <a:t>非管理人员）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宋体"/>
                        </a:rPr>
                        <a:t>教育</a:t>
                      </a:r>
                      <a:r>
                        <a:rPr lang="en-US" altLang="zh-CN" sz="2400" b="1" kern="100" dirty="0">
                          <a:effectLst/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altLang="zh-CN" sz="2400" b="1" dirty="0"/>
                        <a:t>1</a:t>
                      </a:r>
                      <a:r>
                        <a:rPr lang="en-US" altLang="zh-CN" sz="2400" b="1" dirty="0">
                          <a:latin typeface="宋体" pitchFamily="2" charset="-122"/>
                        </a:rPr>
                        <a:t>-</a:t>
                      </a:r>
                      <a:r>
                        <a:rPr lang="zh-CN" altLang="en-US" sz="2400" b="1" dirty="0">
                          <a:latin typeface="宋体" pitchFamily="2" charset="-122"/>
                        </a:rPr>
                        <a:t>中学，</a:t>
                      </a:r>
                      <a:r>
                        <a:rPr lang="en-US" altLang="zh-CN" sz="2400" b="1" dirty="0"/>
                        <a:t>2</a:t>
                      </a:r>
                      <a:r>
                        <a:rPr lang="en-US" altLang="zh-CN" sz="2400" b="1" dirty="0">
                          <a:latin typeface="宋体" pitchFamily="2" charset="-122"/>
                        </a:rPr>
                        <a:t>-</a:t>
                      </a:r>
                      <a:r>
                        <a:rPr lang="zh-CN" altLang="en-US" sz="2400" b="1" dirty="0">
                          <a:latin typeface="宋体" pitchFamily="2" charset="-122"/>
                        </a:rPr>
                        <a:t>大学，</a:t>
                      </a:r>
                      <a:r>
                        <a:rPr lang="en-US" altLang="zh-CN" sz="2400" b="1" dirty="0"/>
                        <a:t>3</a:t>
                      </a:r>
                      <a:r>
                        <a:rPr lang="en-US" altLang="zh-CN" sz="2400" b="1" dirty="0">
                          <a:latin typeface="宋体" pitchFamily="2" charset="-122"/>
                        </a:rPr>
                        <a:t>-</a:t>
                      </a:r>
                      <a:r>
                        <a:rPr lang="zh-CN" altLang="en-US" sz="2400" b="1" dirty="0">
                          <a:latin typeface="宋体" pitchFamily="2" charset="-122"/>
                        </a:rPr>
                        <a:t>更高程度</a:t>
                      </a:r>
                      <a:r>
                        <a:rPr lang="en-US" altLang="zh-CN" sz="2400" b="1" dirty="0">
                          <a:latin typeface="宋体" pitchFamily="2" charset="-122"/>
                        </a:rPr>
                        <a:t>)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13876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02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11608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03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18701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46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19346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6" name="Text Box 193"/>
          <p:cNvSpPr txBox="1">
            <a:spLocks noChangeArrowheads="1"/>
          </p:cNvSpPr>
          <p:nvPr/>
        </p:nvSpPr>
        <p:spPr bwMode="auto">
          <a:xfrm>
            <a:off x="1475656" y="269823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46</a:t>
            </a:r>
            <a:r>
              <a:rPr lang="zh-CN" altLang="en-US" sz="2800" b="1" dirty="0">
                <a:latin typeface="宋体" pitchFamily="2" charset="-122"/>
              </a:rPr>
              <a:t>名软件开发人员的档案资料</a:t>
            </a:r>
            <a:r>
              <a:rPr lang="zh-CN" altLang="en-US" sz="2800" b="1" dirty="0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60232" y="2826450"/>
            <a:ext cx="2091941" cy="458534"/>
            <a:chOff x="6781863" y="2742525"/>
            <a:chExt cx="2091941" cy="458534"/>
          </a:xfrm>
        </p:grpSpPr>
        <p:sp>
          <p:nvSpPr>
            <p:cNvPr id="9" name="矩形 8"/>
            <p:cNvSpPr/>
            <p:nvPr/>
          </p:nvSpPr>
          <p:spPr>
            <a:xfrm>
              <a:off x="7416354" y="2757736"/>
              <a:ext cx="14574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data0902.txt</a:t>
              </a:r>
              <a:endParaRPr lang="zh-CN" altLang="en-US" sz="2000" dirty="0"/>
            </a:p>
          </p:txBody>
        </p:sp>
        <p:pic>
          <p:nvPicPr>
            <p:cNvPr id="10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63" y="2742525"/>
              <a:ext cx="631137" cy="45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animBg="1" autoUpdateAnimBg="0"/>
      <p:bldP spid="1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364331" y="437649"/>
            <a:ext cx="2319338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分析与假设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24199" y="467812"/>
            <a:ext cx="411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y~ </a:t>
            </a:r>
            <a:r>
              <a:rPr lang="zh-CN" altLang="en-US" sz="2800" b="1" dirty="0">
                <a:latin typeface="宋体" pitchFamily="2" charset="-122"/>
              </a:rPr>
              <a:t>薪金，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 </a:t>
            </a:r>
            <a:r>
              <a:rPr lang="en-US" altLang="zh-CN" sz="2800" b="1" i="1" dirty="0"/>
              <a:t>~</a:t>
            </a:r>
            <a:r>
              <a:rPr lang="zh-CN" altLang="en-US" sz="2800" b="1" dirty="0">
                <a:latin typeface="宋体" pitchFamily="2" charset="-122"/>
              </a:rPr>
              <a:t>资历（年）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0600" y="1157288"/>
            <a:ext cx="60198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2 </a:t>
            </a:r>
            <a:r>
              <a:rPr lang="en-US" altLang="zh-CN" sz="2800" b="1">
                <a:latin typeface="宋体" pitchFamily="2" charset="-122"/>
              </a:rPr>
              <a:t>=</a:t>
            </a:r>
            <a:r>
              <a:rPr lang="en-US" altLang="zh-CN" sz="2800" b="1" baseline="-30000"/>
              <a:t> </a:t>
            </a:r>
            <a:r>
              <a:rPr lang="en-US" altLang="zh-CN" sz="2800" b="1">
                <a:cs typeface="Courier New" pitchFamily="49" charset="0"/>
              </a:rPr>
              <a:t>1</a:t>
            </a:r>
            <a:r>
              <a:rPr lang="en-US" altLang="zh-CN" sz="2800" b="1" i="1"/>
              <a:t>~ </a:t>
            </a:r>
            <a:r>
              <a:rPr lang="zh-CN" altLang="en-US" sz="2800" b="1">
                <a:latin typeface="宋体" pitchFamily="2" charset="-122"/>
              </a:rPr>
              <a:t>管理人员，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2 </a:t>
            </a:r>
            <a:r>
              <a:rPr lang="en-US" altLang="zh-CN" sz="2800" b="1">
                <a:latin typeface="宋体" pitchFamily="2" charset="-122"/>
              </a:rPr>
              <a:t>=</a:t>
            </a:r>
            <a:r>
              <a:rPr lang="en-US" altLang="zh-CN" sz="2800" b="1" baseline="-30000"/>
              <a:t> </a:t>
            </a:r>
            <a:r>
              <a:rPr lang="en-US" altLang="zh-CN" sz="2800" b="1">
                <a:cs typeface="Courier New" pitchFamily="49" charset="0"/>
              </a:rPr>
              <a:t>0</a:t>
            </a:r>
            <a:r>
              <a:rPr lang="en-US" altLang="zh-CN" sz="2800" b="1" i="1"/>
              <a:t>~ </a:t>
            </a:r>
            <a:r>
              <a:rPr lang="zh-CN" altLang="en-US" sz="2800" b="1">
                <a:latin typeface="宋体" pitchFamily="2" charset="-122"/>
              </a:rPr>
              <a:t>非管理人员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600200" y="1843088"/>
            <a:ext cx="13716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1</a:t>
            </a:r>
            <a:r>
              <a:rPr lang="en-US" altLang="zh-CN" sz="2800" b="1" dirty="0">
                <a:latin typeface="宋体" pitchFamily="2" charset="-122"/>
              </a:rPr>
              <a:t>=</a:t>
            </a:r>
            <a:r>
              <a:rPr lang="zh-CN" altLang="en-US" sz="2800" b="1" dirty="0">
                <a:latin typeface="宋体" pitchFamily="2" charset="-122"/>
              </a:rPr>
              <a:t>中学</a:t>
            </a:r>
            <a:r>
              <a:rPr lang="en-US" altLang="zh-CN" sz="2800" b="1" dirty="0"/>
              <a:t>2</a:t>
            </a:r>
            <a:r>
              <a:rPr lang="en-US" altLang="zh-CN" sz="2800" b="1" dirty="0">
                <a:latin typeface="宋体" pitchFamily="2" charset="-122"/>
              </a:rPr>
              <a:t>=</a:t>
            </a:r>
            <a:r>
              <a:rPr lang="zh-CN" altLang="en-US" sz="2800" b="1" dirty="0">
                <a:latin typeface="宋体" pitchFamily="2" charset="-122"/>
              </a:rPr>
              <a:t>大学</a:t>
            </a:r>
            <a:r>
              <a:rPr lang="en-US" altLang="zh-CN" sz="2800" b="1" dirty="0"/>
              <a:t>3</a:t>
            </a:r>
            <a:r>
              <a:rPr lang="en-US" altLang="zh-CN" sz="2800" b="1" dirty="0">
                <a:latin typeface="宋体" pitchFamily="2" charset="-122"/>
              </a:rPr>
              <a:t>=</a:t>
            </a:r>
            <a:r>
              <a:rPr lang="zh-CN" altLang="en-US" sz="2800" b="1" dirty="0">
                <a:latin typeface="宋体" pitchFamily="2" charset="-122"/>
              </a:rPr>
              <a:t>更高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265488" y="1755775"/>
          <a:ext cx="18526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65160" imgH="457200" progId="Equation.3">
                  <p:embed/>
                </p:oleObj>
              </mc:Choice>
              <mc:Fallback>
                <p:oleObj name="公式" r:id="rId2" imgW="9651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755775"/>
                        <a:ext cx="185261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276600" y="2782888"/>
          <a:ext cx="1828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7760" imgH="457200" progId="Equation.3">
                  <p:embed/>
                </p:oleObj>
              </mc:Choice>
              <mc:Fallback>
                <p:oleObj name="公式" r:id="rId4" imgW="977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82888"/>
                        <a:ext cx="18288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24000" y="3824288"/>
            <a:ext cx="6503988" cy="12033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latin typeface="宋体" pitchFamily="2" charset="-122"/>
              </a:rPr>
              <a:t> 资历每加一年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薪金的增长是常数；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latin typeface="宋体" pitchFamily="2" charset="-122"/>
              </a:rPr>
              <a:t> 管理、教育、资历之间无交互作用</a:t>
            </a:r>
            <a:r>
              <a:rPr lang="en-US" altLang="zh-CN" sz="2800" b="1">
                <a:latin typeface="宋体" pitchFamily="2" charset="-122"/>
              </a:rPr>
              <a:t>.</a:t>
            </a:r>
            <a:r>
              <a:rPr lang="en-US" altLang="zh-CN" sz="2800" b="1"/>
              <a:t> 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38200" y="2071688"/>
            <a:ext cx="533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教育</a:t>
            </a:r>
            <a:endParaRPr lang="zh-CN" altLang="en-US" sz="2800" b="1" i="1" dirty="0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819400" y="5119688"/>
          <a:ext cx="5943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49500" imgH="228600" progId="Equation.3">
                  <p:embed/>
                </p:oleObj>
              </mc:Choice>
              <mc:Fallback>
                <p:oleObj r:id="rId6" imgW="2349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19688"/>
                        <a:ext cx="59436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28600" y="5119688"/>
            <a:ext cx="24384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线性回归模型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62000" y="5881688"/>
            <a:ext cx="76200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a</a:t>
            </a:r>
            <a:r>
              <a:rPr lang="en-US" altLang="zh-CN" sz="2800" b="1" baseline="-30000"/>
              <a:t>0</a:t>
            </a:r>
            <a:r>
              <a:rPr lang="en-US" altLang="zh-CN" sz="2800" b="1"/>
              <a:t>, </a:t>
            </a:r>
            <a:r>
              <a:rPr lang="en-US" altLang="zh-CN" sz="2800" b="1" i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 …, </a:t>
            </a:r>
            <a:r>
              <a:rPr lang="en-US" altLang="zh-CN" sz="2800" b="1" i="1"/>
              <a:t>a</a:t>
            </a:r>
            <a:r>
              <a:rPr lang="en-US" altLang="zh-CN" sz="2800" b="1" baseline="-30000"/>
              <a:t>4</a:t>
            </a:r>
            <a:r>
              <a:rPr lang="zh-CN" altLang="en-US" sz="2800" b="1"/>
              <a:t>是待估计的回归系数，</a:t>
            </a:r>
            <a:r>
              <a:rPr lang="zh-CN" altLang="en-US" sz="2800" b="1" i="1">
                <a:sym typeface="Symbol" pitchFamily="18" charset="2"/>
              </a:rPr>
              <a:t></a:t>
            </a:r>
            <a:r>
              <a:rPr lang="zh-CN" altLang="en-US" sz="2800" b="1"/>
              <a:t>是随机误差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219700" y="1935163"/>
            <a:ext cx="3779838" cy="1630362"/>
            <a:chOff x="3360" y="1152"/>
            <a:chExt cx="2160" cy="1027"/>
          </a:xfrm>
        </p:grpSpPr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3552" y="1152"/>
              <a:ext cx="1968" cy="10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中学：</a:t>
              </a:r>
              <a:r>
                <a:rPr lang="en-US" altLang="zh-CN" sz="2800" b="1" i="1"/>
                <a:t>x</a:t>
              </a:r>
              <a:r>
                <a:rPr lang="en-US" altLang="zh-CN" sz="2800" b="1" baseline="-30000"/>
                <a:t>3</a:t>
              </a:r>
              <a:r>
                <a:rPr lang="en-US" altLang="zh-CN" sz="2800" b="1"/>
                <a:t>=1, </a:t>
              </a:r>
              <a:r>
                <a:rPr lang="en-US" altLang="zh-CN" sz="2800" b="1" i="1"/>
                <a:t>x</a:t>
              </a:r>
              <a:r>
                <a:rPr lang="en-US" altLang="zh-CN" sz="2800" b="1" baseline="-30000"/>
                <a:t>4</a:t>
              </a:r>
              <a:r>
                <a:rPr lang="en-US" altLang="zh-CN" sz="2800" b="1"/>
                <a:t>=0 </a:t>
              </a:r>
              <a:r>
                <a:rPr lang="zh-CN" altLang="en-US" sz="2800" b="1">
                  <a:latin typeface="宋体" pitchFamily="2" charset="-122"/>
                </a:rPr>
                <a:t>；大学：</a:t>
              </a:r>
              <a:r>
                <a:rPr lang="en-US" altLang="zh-CN" sz="2800" b="1" i="1"/>
                <a:t>x</a:t>
              </a:r>
              <a:r>
                <a:rPr lang="en-US" altLang="zh-CN" sz="2800" b="1" baseline="-30000"/>
                <a:t>3</a:t>
              </a:r>
              <a:r>
                <a:rPr lang="en-US" altLang="zh-CN" sz="2800" b="1"/>
                <a:t>=0, </a:t>
              </a:r>
              <a:r>
                <a:rPr lang="en-US" altLang="zh-CN" sz="2800" b="1" i="1"/>
                <a:t>x</a:t>
              </a:r>
              <a:r>
                <a:rPr lang="en-US" altLang="zh-CN" sz="2800" b="1" baseline="-30000"/>
                <a:t>4</a:t>
              </a:r>
              <a:r>
                <a:rPr lang="en-US" altLang="zh-CN" sz="2800" b="1"/>
                <a:t>=1</a:t>
              </a:r>
              <a:r>
                <a:rPr lang="zh-CN" altLang="en-US" sz="2800" b="1"/>
                <a:t>； </a:t>
              </a:r>
              <a:r>
                <a:rPr lang="zh-CN" altLang="en-US" sz="2800" b="1">
                  <a:latin typeface="宋体" pitchFamily="2" charset="-122"/>
                </a:rPr>
                <a:t>更高：</a:t>
              </a:r>
              <a:r>
                <a:rPr lang="en-US" altLang="zh-CN" sz="2800" b="1" i="1"/>
                <a:t>x</a:t>
              </a:r>
              <a:r>
                <a:rPr lang="en-US" altLang="zh-CN" sz="2800" b="1" baseline="-30000"/>
                <a:t>3</a:t>
              </a:r>
              <a:r>
                <a:rPr lang="en-US" altLang="zh-CN" sz="2800" b="1"/>
                <a:t>=0, </a:t>
              </a:r>
              <a:r>
                <a:rPr lang="en-US" altLang="zh-CN" sz="2800" b="1" i="1"/>
                <a:t>x</a:t>
              </a:r>
              <a:r>
                <a:rPr lang="en-US" altLang="zh-CN" sz="2800" b="1" baseline="-30000"/>
                <a:t>4</a:t>
              </a:r>
              <a:r>
                <a:rPr lang="en-US" altLang="zh-CN" sz="2800" b="1"/>
                <a:t>=0 </a:t>
              </a:r>
            </a:p>
          </p:txBody>
        </p:sp>
        <p:sp>
          <p:nvSpPr>
            <p:cNvPr id="11280" name="AutoShape 15"/>
            <p:cNvSpPr>
              <a:spLocks noChangeArrowheads="1"/>
            </p:cNvSpPr>
            <p:nvPr/>
          </p:nvSpPr>
          <p:spPr bwMode="auto">
            <a:xfrm>
              <a:off x="3360" y="1536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69" name="Object 17"/>
          <p:cNvGraphicFramePr>
            <a:graphicFrameLocks noChangeAspect="1"/>
          </p:cNvGraphicFramePr>
          <p:nvPr/>
        </p:nvGraphicFramePr>
        <p:xfrm>
          <a:off x="8196263" y="549275"/>
          <a:ext cx="669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777307" imgH="777307" progId="MS_ClipArt_Gallery.2">
                  <p:embed/>
                </p:oleObj>
              </mc:Choice>
              <mc:Fallback>
                <p:oleObj name="Clip" r:id="rId8" imgW="777307" imgH="777307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263" y="549275"/>
                        <a:ext cx="6699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68313" y="4149725"/>
            <a:ext cx="895350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假设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animBg="1" autoUpdateAnimBg="0"/>
      <p:bldP spid="16389" grpId="0"/>
      <p:bldP spid="16392" grpId="0" animBg="1" autoUpdateAnimBg="0"/>
      <p:bldP spid="16393" grpId="0" animBg="1" autoUpdateAnimBg="0"/>
      <p:bldP spid="16395" grpId="0" animBg="1" autoUpdateAnimBg="0"/>
      <p:bldP spid="16396" grpId="0" animBg="1" autoUpdateAnimBg="0"/>
      <p:bldP spid="112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7218" y="548680"/>
            <a:ext cx="1905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模型求解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99278"/>
              </p:ext>
            </p:extLst>
          </p:nvPr>
        </p:nvGraphicFramePr>
        <p:xfrm>
          <a:off x="2362200" y="548680"/>
          <a:ext cx="5943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49500" imgH="228600" progId="Equation.3">
                  <p:embed/>
                </p:oleObj>
              </mc:Choice>
              <mc:Fallback>
                <p:oleObj r:id="rId2" imgW="2349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680"/>
                        <a:ext cx="59436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838200" y="4293096"/>
            <a:ext cx="3962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R</a:t>
            </a:r>
            <a:r>
              <a:rPr lang="en-US" altLang="zh-CN" b="1" baseline="30000"/>
              <a:t>2</a:t>
            </a:r>
            <a:r>
              <a:rPr lang="en-US" altLang="zh-CN" b="1"/>
              <a:t>,</a:t>
            </a:r>
            <a:r>
              <a:rPr lang="en-US" altLang="zh-CN" b="1" i="1"/>
              <a:t>F, p</a:t>
            </a:r>
            <a:r>
              <a:rPr lang="en-US" altLang="zh-CN" b="1">
                <a:sym typeface="Symbol" pitchFamily="18" charset="2"/>
              </a:rPr>
              <a:t> </a:t>
            </a:r>
            <a:r>
              <a:rPr lang="zh-CN" altLang="en-US" sz="2800" b="1"/>
              <a:t>模型整体上可用</a:t>
            </a: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6019800" y="1219200"/>
            <a:ext cx="22860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资历增加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800" b="1">
                <a:latin typeface="宋体" pitchFamily="2" charset="-122"/>
              </a:rPr>
              <a:t>年薪金增长</a:t>
            </a:r>
            <a:r>
              <a:rPr lang="en-US" altLang="zh-CN" sz="2800" b="1"/>
              <a:t>546 </a:t>
            </a:r>
          </a:p>
        </p:txBody>
      </p: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6019800" y="2241550"/>
            <a:ext cx="23622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管理人员薪金多</a:t>
            </a:r>
            <a:r>
              <a:rPr lang="en-US" altLang="zh-CN" sz="2800" b="1"/>
              <a:t>6883 </a:t>
            </a:r>
          </a:p>
        </p:txBody>
      </p: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6019800" y="3276600"/>
            <a:ext cx="27432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中学程度薪金比更高的少</a:t>
            </a:r>
            <a:r>
              <a:rPr lang="en-US" altLang="zh-CN" sz="2800" b="1"/>
              <a:t>2994 </a:t>
            </a:r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6019800" y="4343400"/>
            <a:ext cx="27432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大学程度薪金比更高的多</a:t>
            </a:r>
            <a:r>
              <a:rPr lang="en-US" altLang="zh-CN" sz="2800" b="1"/>
              <a:t>148 </a:t>
            </a: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6019800" y="5410200"/>
            <a:ext cx="30480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baseline="-30000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置信区间包含零点，解释不可靠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!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22" name="Group 73"/>
          <p:cNvGrpSpPr>
            <a:grpSpLocks/>
          </p:cNvGrpSpPr>
          <p:nvPr/>
        </p:nvGrpSpPr>
        <p:grpSpPr bwMode="auto">
          <a:xfrm>
            <a:off x="107950" y="4872534"/>
            <a:ext cx="5711825" cy="1479550"/>
            <a:chOff x="144" y="3197"/>
            <a:chExt cx="3471" cy="932"/>
          </a:xfrm>
        </p:grpSpPr>
        <p:sp>
          <p:nvSpPr>
            <p:cNvPr id="12300" name="Text Box 70"/>
            <p:cNvSpPr txBox="1">
              <a:spLocks noChangeArrowheads="1"/>
            </p:cNvSpPr>
            <p:nvPr/>
          </p:nvSpPr>
          <p:spPr bwMode="auto">
            <a:xfrm>
              <a:off x="1701" y="3197"/>
              <a:ext cx="1914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zh-CN" altLang="en-US" b="1">
                  <a:latin typeface="宋体" pitchFamily="2" charset="-122"/>
                </a:rPr>
                <a:t>中学：</a:t>
              </a:r>
              <a:r>
                <a:rPr lang="en-US" altLang="zh-CN" b="1" i="1"/>
                <a:t>x</a:t>
              </a:r>
              <a:r>
                <a:rPr lang="en-US" altLang="zh-CN" b="1" baseline="-30000"/>
                <a:t>3</a:t>
              </a:r>
              <a:r>
                <a:rPr lang="en-US" altLang="zh-CN" b="1"/>
                <a:t>=1, </a:t>
              </a:r>
              <a:r>
                <a:rPr lang="en-US" altLang="zh-CN" b="1" i="1"/>
                <a:t>x</a:t>
              </a:r>
              <a:r>
                <a:rPr lang="en-US" altLang="zh-CN" b="1" baseline="-30000"/>
                <a:t>4</a:t>
              </a:r>
              <a:r>
                <a:rPr lang="en-US" altLang="zh-CN" b="1"/>
                <a:t>=0;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zh-CN" altLang="en-US" b="1">
                  <a:latin typeface="宋体" pitchFamily="2" charset="-122"/>
                </a:rPr>
                <a:t>大学：</a:t>
              </a:r>
              <a:r>
                <a:rPr lang="en-US" altLang="zh-CN" b="1" i="1"/>
                <a:t>x</a:t>
              </a:r>
              <a:r>
                <a:rPr lang="en-US" altLang="zh-CN" b="1" baseline="-30000"/>
                <a:t>3</a:t>
              </a:r>
              <a:r>
                <a:rPr lang="en-US" altLang="zh-CN" b="1"/>
                <a:t>=0, </a:t>
              </a:r>
              <a:r>
                <a:rPr lang="en-US" altLang="zh-CN" b="1" i="1"/>
                <a:t>x</a:t>
              </a:r>
              <a:r>
                <a:rPr lang="en-US" altLang="zh-CN" b="1" baseline="-30000"/>
                <a:t>4</a:t>
              </a:r>
              <a:r>
                <a:rPr lang="en-US" altLang="zh-CN" b="1"/>
                <a:t>=1; 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zh-CN" altLang="en-US" b="1">
                  <a:latin typeface="宋体" pitchFamily="2" charset="-122"/>
                </a:rPr>
                <a:t>更高：</a:t>
              </a:r>
              <a:r>
                <a:rPr lang="en-US" altLang="zh-CN" b="1" i="1"/>
                <a:t>x</a:t>
              </a:r>
              <a:r>
                <a:rPr lang="en-US" altLang="zh-CN" b="1" baseline="-30000"/>
                <a:t>3</a:t>
              </a:r>
              <a:r>
                <a:rPr lang="en-US" altLang="zh-CN" b="1"/>
                <a:t>=0, </a:t>
              </a:r>
              <a:r>
                <a:rPr lang="en-US" altLang="zh-CN" b="1" i="1"/>
                <a:t>x</a:t>
              </a:r>
              <a:r>
                <a:rPr lang="en-US" altLang="zh-CN" b="1" baseline="-30000"/>
                <a:t>4</a:t>
              </a:r>
              <a:r>
                <a:rPr lang="en-US" altLang="zh-CN" b="1"/>
                <a:t>=0. </a:t>
              </a:r>
            </a:p>
          </p:txBody>
        </p:sp>
        <p:sp>
          <p:nvSpPr>
            <p:cNvPr id="12301" name="Text Box 71"/>
            <p:cNvSpPr txBox="1">
              <a:spLocks noChangeArrowheads="1"/>
            </p:cNvSpPr>
            <p:nvPr/>
          </p:nvSpPr>
          <p:spPr bwMode="auto">
            <a:xfrm>
              <a:off x="144" y="3552"/>
              <a:ext cx="1511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30000"/>
                <a:t>2 </a:t>
              </a:r>
              <a:r>
                <a:rPr lang="en-US" altLang="zh-CN" b="1">
                  <a:latin typeface="宋体" pitchFamily="2" charset="-122"/>
                </a:rPr>
                <a:t>=</a:t>
              </a:r>
              <a:r>
                <a:rPr lang="en-US" altLang="zh-CN" b="1" baseline="-30000"/>
                <a:t> </a:t>
              </a:r>
              <a:r>
                <a:rPr lang="en-US" altLang="zh-CN" b="1">
                  <a:cs typeface="Courier New" pitchFamily="49" charset="0"/>
                </a:rPr>
                <a:t>1</a:t>
              </a:r>
              <a:r>
                <a:rPr lang="en-US" altLang="zh-CN" b="1" i="1"/>
                <a:t>~ </a:t>
              </a:r>
              <a:r>
                <a:rPr lang="zh-CN" altLang="en-US" b="1">
                  <a:latin typeface="宋体" pitchFamily="2" charset="-122"/>
                </a:rPr>
                <a:t>管理，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30000"/>
                <a:t>2 </a:t>
              </a:r>
              <a:r>
                <a:rPr lang="en-US" altLang="zh-CN" b="1">
                  <a:latin typeface="宋体" pitchFamily="2" charset="-122"/>
                </a:rPr>
                <a:t>=</a:t>
              </a:r>
              <a:r>
                <a:rPr lang="en-US" altLang="zh-CN" b="1" baseline="-30000"/>
                <a:t> </a:t>
              </a:r>
              <a:r>
                <a:rPr lang="en-US" altLang="zh-CN" b="1">
                  <a:cs typeface="Courier New" pitchFamily="49" charset="0"/>
                </a:rPr>
                <a:t>0</a:t>
              </a:r>
              <a:r>
                <a:rPr lang="en-US" altLang="zh-CN" b="1" i="1"/>
                <a:t>~ </a:t>
              </a:r>
              <a:r>
                <a:rPr lang="zh-CN" altLang="en-US" b="1">
                  <a:latin typeface="宋体" pitchFamily="2" charset="-122"/>
                </a:rPr>
                <a:t>非管理</a:t>
              </a:r>
            </a:p>
          </p:txBody>
        </p:sp>
        <p:sp>
          <p:nvSpPr>
            <p:cNvPr id="12302" name="Text Box 72"/>
            <p:cNvSpPr txBox="1">
              <a:spLocks noChangeArrowheads="1"/>
            </p:cNvSpPr>
            <p:nvPr/>
          </p:nvSpPr>
          <p:spPr bwMode="auto">
            <a:xfrm>
              <a:off x="144" y="3225"/>
              <a:ext cx="1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30000"/>
                <a:t>1</a:t>
              </a:r>
              <a:r>
                <a:rPr lang="en-US" altLang="zh-CN" b="1" i="1"/>
                <a:t>~</a:t>
              </a:r>
              <a:r>
                <a:rPr lang="zh-CN" altLang="en-US" b="1">
                  <a:latin typeface="宋体" pitchFamily="2" charset="-122"/>
                </a:rPr>
                <a:t>资历</a:t>
              </a:r>
              <a:r>
                <a:rPr lang="en-US" altLang="zh-CN" b="1">
                  <a:latin typeface="宋体" pitchFamily="2" charset="-122"/>
                </a:rPr>
                <a:t>(</a:t>
              </a:r>
              <a:r>
                <a:rPr lang="zh-CN" altLang="en-US" b="1">
                  <a:latin typeface="宋体" pitchFamily="2" charset="-122"/>
                </a:rPr>
                <a:t>年</a:t>
              </a:r>
              <a:r>
                <a:rPr lang="en-US" altLang="zh-CN" b="1">
                  <a:latin typeface="宋体" pitchFamily="2" charset="-122"/>
                </a:rPr>
                <a:t>)</a:t>
              </a:r>
            </a:p>
          </p:txBody>
        </p:sp>
      </p:grp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8717"/>
              </p:ext>
            </p:extLst>
          </p:nvPr>
        </p:nvGraphicFramePr>
        <p:xfrm>
          <a:off x="403176" y="1588760"/>
          <a:ext cx="5416598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1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11032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[ 10258  11807 ]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546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  484    608 ]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6883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[ 6248    7517 ]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-2994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 -3826   -2162 ]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148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 -636     931 ]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73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400" b="1" kern="100" baseline="30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=0.957   </a:t>
                      </a: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F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=226  </a:t>
                      </a: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2400" b="1" i="1" dirty="0"/>
                        <a:t>p</a:t>
                      </a:r>
                      <a:r>
                        <a:rPr lang="en-US" altLang="zh-CN" sz="2400" b="1" dirty="0"/>
                        <a:t>&lt;0.0001   </a:t>
                      </a:r>
                      <a:r>
                        <a:rPr lang="en-US" altLang="zh-CN" sz="2400" b="1" i="1" dirty="0"/>
                        <a:t>s</a:t>
                      </a:r>
                      <a:r>
                        <a:rPr lang="en-US" altLang="zh-CN" sz="2400" b="1" baseline="30000" dirty="0"/>
                        <a:t>2</a:t>
                      </a:r>
                      <a:r>
                        <a:rPr lang="en-US" altLang="zh-CN" sz="2400" b="1" dirty="0"/>
                        <a:t>=10</a:t>
                      </a:r>
                      <a:r>
                        <a:rPr lang="en-US" altLang="zh-CN" sz="2400" b="1" baseline="30000" dirty="0"/>
                        <a:t>6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61044" y="1192818"/>
            <a:ext cx="2094732" cy="400110"/>
            <a:chOff x="700360" y="3852670"/>
            <a:chExt cx="2094732" cy="400110"/>
          </a:xfrm>
        </p:grpSpPr>
        <p:sp>
          <p:nvSpPr>
            <p:cNvPr id="16" name="矩形 15"/>
            <p:cNvSpPr/>
            <p:nvPr/>
          </p:nvSpPr>
          <p:spPr>
            <a:xfrm>
              <a:off x="1251080" y="3852670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prog0902a.m</a:t>
              </a:r>
              <a:endParaRPr lang="zh-CN" altLang="en-US" sz="2000" dirty="0"/>
            </a:p>
          </p:txBody>
        </p:sp>
        <p:pic>
          <p:nvPicPr>
            <p:cNvPr id="17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1" grpId="0" animBg="1" autoUpdateAnimBg="0"/>
      <p:bldP spid="17472" grpId="0" animBg="1" autoUpdateAnimBg="0"/>
      <p:bldP spid="17473" grpId="0" animBg="1" autoUpdateAnimBg="0"/>
      <p:bldP spid="17474" grpId="0" animBg="1" autoUpdateAnimBg="0"/>
      <p:bldP spid="17475" grpId="0" animBg="1" autoUpdateAnimBg="0"/>
      <p:bldP spid="1747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497138" y="471488"/>
            <a:ext cx="2362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残差分析方法</a:t>
            </a:r>
            <a:r>
              <a:rPr lang="zh-CN" altLang="en-US" sz="2800" b="1"/>
              <a:t> 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68313" y="404813"/>
            <a:ext cx="1887537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23850" y="1052513"/>
          <a:ext cx="441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228600" progId="Equation.3">
                  <p:embed/>
                </p:oleObj>
              </mc:Choice>
              <mc:Fallback>
                <p:oleObj name="Equation" r:id="rId2" imgW="1981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52513"/>
                        <a:ext cx="4419600" cy="482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2438" y="1614488"/>
            <a:ext cx="2209800" cy="519112"/>
            <a:chOff x="336" y="624"/>
            <a:chExt cx="1392" cy="327"/>
          </a:xfrm>
        </p:grpSpPr>
        <p:sp>
          <p:nvSpPr>
            <p:cNvPr id="13394" name="Text Box 6"/>
            <p:cNvSpPr txBox="1">
              <a:spLocks noChangeArrowheads="1"/>
            </p:cNvSpPr>
            <p:nvPr/>
          </p:nvSpPr>
          <p:spPr bwMode="auto">
            <a:xfrm>
              <a:off x="336" y="624"/>
              <a:ext cx="1392" cy="32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残差</a:t>
              </a:r>
              <a:endParaRPr lang="zh-CN" altLang="en-US" sz="2800" b="1"/>
            </a:p>
          </p:txBody>
        </p:sp>
        <p:graphicFrame>
          <p:nvGraphicFramePr>
            <p:cNvPr id="13315" name="Object 7"/>
            <p:cNvGraphicFramePr>
              <a:graphicFrameLocks noChangeAspect="1"/>
            </p:cNvGraphicFramePr>
            <p:nvPr/>
          </p:nvGraphicFramePr>
          <p:xfrm>
            <a:off x="864" y="672"/>
            <a:ext cx="7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1320" imgH="203040" progId="Equation.3">
                    <p:embed/>
                  </p:oleObj>
                </mc:Choice>
                <mc:Fallback>
                  <p:oleObj name="Equation" r:id="rId4" imgW="57132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72"/>
                          <a:ext cx="708" cy="251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" y="2205038"/>
            <a:ext cx="4114800" cy="2376487"/>
            <a:chOff x="144" y="1200"/>
            <a:chExt cx="2592" cy="1728"/>
          </a:xfrm>
        </p:grpSpPr>
        <p:sp>
          <p:nvSpPr>
            <p:cNvPr id="13392" name="Text Box 9"/>
            <p:cNvSpPr txBox="1">
              <a:spLocks noChangeArrowheads="1"/>
            </p:cNvSpPr>
            <p:nvPr/>
          </p:nvSpPr>
          <p:spPr bwMode="auto">
            <a:xfrm>
              <a:off x="144" y="1200"/>
              <a:ext cx="2592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e </a:t>
              </a:r>
              <a:r>
                <a:rPr lang="zh-CN" altLang="en-US" b="1">
                  <a:latin typeface="宋体" pitchFamily="2" charset="-122"/>
                </a:rPr>
                <a:t>与资历</a:t>
              </a:r>
              <a:r>
                <a:rPr lang="en-US" altLang="zh-CN" b="1" i="1"/>
                <a:t>x</a:t>
              </a:r>
              <a:r>
                <a:rPr lang="en-US" altLang="zh-CN" b="1" baseline="-30000"/>
                <a:t>1</a:t>
              </a:r>
              <a:r>
                <a:rPr lang="zh-CN" altLang="en-US" b="1">
                  <a:latin typeface="宋体" pitchFamily="2" charset="-122"/>
                </a:rPr>
                <a:t>的关系</a:t>
              </a:r>
              <a:r>
                <a:rPr lang="zh-CN" altLang="en-US" b="1"/>
                <a:t> </a:t>
              </a:r>
            </a:p>
          </p:txBody>
        </p:sp>
        <p:pic>
          <p:nvPicPr>
            <p:cNvPr id="13393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11"/>
              <a:ext cx="2592" cy="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90" name="Text Box 12"/>
          <p:cNvSpPr txBox="1">
            <a:spLocks noChangeArrowheads="1"/>
          </p:cNvSpPr>
          <p:nvPr/>
        </p:nvSpPr>
        <p:spPr bwMode="auto">
          <a:xfrm>
            <a:off x="4572000" y="2204864"/>
            <a:ext cx="434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     e</a:t>
            </a:r>
            <a:r>
              <a:rPr lang="zh-CN" altLang="en-US" b="1" dirty="0">
                <a:latin typeface="宋体" pitchFamily="2" charset="-122"/>
              </a:rPr>
              <a:t>与管理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教育组合的关系</a:t>
            </a:r>
            <a:r>
              <a:rPr lang="zh-CN" altLang="en-US" b="1" dirty="0"/>
              <a:t> </a:t>
            </a:r>
          </a:p>
        </p:txBody>
      </p:sp>
      <p:pic>
        <p:nvPicPr>
          <p:cNvPr id="1339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5400"/>
            <a:ext cx="4343400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800600" y="4581525"/>
            <a:ext cx="416401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残差全为正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或全为负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管理</a:t>
            </a:r>
            <a:r>
              <a:rPr lang="en-US" altLang="zh-CN" sz="2800" b="1"/>
              <a:t>—</a:t>
            </a:r>
            <a:r>
              <a:rPr lang="zh-CN" altLang="en-US" sz="2800" b="1">
                <a:latin typeface="宋体" pitchFamily="2" charset="-122"/>
              </a:rPr>
              <a:t>教育组合处理不当</a:t>
            </a:r>
            <a:r>
              <a:rPr lang="en-US" altLang="zh-CN" sz="2800" b="1">
                <a:latin typeface="宋体" pitchFamily="2" charset="-122"/>
              </a:rPr>
              <a:t>.</a:t>
            </a:r>
            <a:r>
              <a:rPr lang="en-US" altLang="zh-CN" sz="2800" b="1"/>
              <a:t> 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3850" y="4724400"/>
            <a:ext cx="3960813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800" b="1" dirty="0">
                <a:latin typeface="宋体" pitchFamily="2" charset="-122"/>
              </a:rPr>
              <a:t>残差大概分成</a:t>
            </a:r>
            <a:r>
              <a:rPr lang="en-US" altLang="zh-CN" sz="2800" b="1" dirty="0"/>
              <a:t>3</a:t>
            </a:r>
            <a:r>
              <a:rPr lang="zh-CN" altLang="en-US" sz="2800" b="1" dirty="0">
                <a:latin typeface="宋体" pitchFamily="2" charset="-122"/>
              </a:rPr>
              <a:t>个水平</a:t>
            </a:r>
            <a:r>
              <a:rPr lang="en-US" altLang="zh-CN" sz="2800" b="1" dirty="0">
                <a:latin typeface="宋体" pitchFamily="2" charset="-122"/>
              </a:rPr>
              <a:t>,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CN" sz="2800" b="1" dirty="0"/>
              <a:t>6</a:t>
            </a:r>
            <a:r>
              <a:rPr lang="zh-CN" altLang="en-US" sz="2800" b="1" dirty="0">
                <a:latin typeface="宋体" pitchFamily="2" charset="-122"/>
              </a:rPr>
              <a:t>种管理</a:t>
            </a:r>
            <a:r>
              <a:rPr lang="en-US" altLang="zh-CN" sz="2800" b="1" dirty="0"/>
              <a:t>—</a:t>
            </a:r>
            <a:r>
              <a:rPr lang="zh-CN" altLang="en-US" sz="2800" b="1" dirty="0">
                <a:latin typeface="宋体" pitchFamily="2" charset="-122"/>
              </a:rPr>
              <a:t>教育组合混在一起，未正确反映</a:t>
            </a:r>
            <a:r>
              <a:rPr lang="en-US" altLang="zh-CN" sz="2800" b="1" dirty="0"/>
              <a:t>.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787900" y="5516563"/>
            <a:ext cx="41148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应在模型中增加管理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30000">
                <a:solidFill>
                  <a:srgbClr val="FF3300"/>
                </a:solidFill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与教育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30000">
                <a:solidFill>
                  <a:srgbClr val="FF3300"/>
                </a:solidFill>
              </a:rPr>
              <a:t>3</a:t>
            </a:r>
            <a:r>
              <a:rPr lang="en-US" altLang="zh-CN" sz="2800" b="1">
                <a:solidFill>
                  <a:srgbClr val="FF3300"/>
                </a:solidFill>
              </a:rPr>
              <a:t>,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30000">
                <a:solidFill>
                  <a:srgbClr val="FF3300"/>
                </a:solidFill>
              </a:rPr>
              <a:t>4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的交互项</a:t>
            </a:r>
            <a:r>
              <a:rPr lang="zh-CN" altLang="en-US" sz="2800" b="1">
                <a:solidFill>
                  <a:srgbClr val="FF3300"/>
                </a:solidFill>
              </a:rPr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58443"/>
              </p:ext>
            </p:extLst>
          </p:nvPr>
        </p:nvGraphicFramePr>
        <p:xfrm>
          <a:off x="5170841" y="1065848"/>
          <a:ext cx="378269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</a:rPr>
                        <a:t>组合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管理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教育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5757911" y="56449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管理与教育的组合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3390" grpId="0" animBg="1"/>
      <p:bldP spid="18446" grpId="0" animBg="1" autoUpdateAnimBg="0"/>
      <p:bldP spid="18447" grpId="0"/>
      <p:bldP spid="18448" grpId="0"/>
      <p:bldP spid="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432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41841"/>
              </p:ext>
            </p:extLst>
          </p:nvPr>
        </p:nvGraphicFramePr>
        <p:xfrm>
          <a:off x="1815358" y="1156682"/>
          <a:ext cx="7035630" cy="53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54400" imgH="228600" progId="Equation.3">
                  <p:embed/>
                </p:oleObj>
              </mc:Choice>
              <mc:Fallback>
                <p:oleObj r:id="rId2" imgW="3454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358" y="1156682"/>
                        <a:ext cx="7035630" cy="53241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6188" y="473761"/>
            <a:ext cx="2665413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进一步的模型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75687" y="533284"/>
            <a:ext cx="5330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itchFamily="2" charset="-122"/>
              </a:rPr>
              <a:t>增加管理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2</a:t>
            </a:r>
            <a:r>
              <a:rPr lang="zh-CN" altLang="en-US" sz="2800" b="1" dirty="0">
                <a:latin typeface="宋体" pitchFamily="2" charset="-122"/>
              </a:rPr>
              <a:t>与教育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3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4</a:t>
            </a:r>
            <a:r>
              <a:rPr lang="zh-CN" altLang="en-US" sz="2800" b="1" dirty="0">
                <a:latin typeface="宋体" pitchFamily="2" charset="-122"/>
              </a:rPr>
              <a:t>的交互项</a:t>
            </a: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467543" y="5301208"/>
            <a:ext cx="4536505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2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en-US" altLang="zh-CN" sz="2800" b="1" i="1" dirty="0"/>
              <a:t>F</a:t>
            </a:r>
            <a:r>
              <a:rPr lang="zh-CN" altLang="en-US" sz="2800" b="1" dirty="0">
                <a:latin typeface="宋体" pitchFamily="2" charset="-122"/>
              </a:rPr>
              <a:t>有改进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所有系数置信区间不含零点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模型可用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/>
              <a:t> </a:t>
            </a:r>
          </a:p>
        </p:txBody>
      </p:sp>
      <p:sp>
        <p:nvSpPr>
          <p:cNvPr id="19539" name="Text Box 83"/>
          <p:cNvSpPr txBox="1">
            <a:spLocks noChangeArrowheads="1"/>
          </p:cNvSpPr>
          <p:nvPr/>
        </p:nvSpPr>
        <p:spPr bwMode="auto">
          <a:xfrm>
            <a:off x="5435600" y="5373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消除了不正常现象</a:t>
            </a:r>
            <a:r>
              <a:rPr lang="zh-CN" altLang="en-US" sz="2800" b="1"/>
              <a:t> </a:t>
            </a:r>
          </a:p>
        </p:txBody>
      </p:sp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5219700" y="5949950"/>
            <a:ext cx="39243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异常数据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/>
              <a:t>33</a:t>
            </a:r>
            <a:r>
              <a:rPr lang="zh-CN" altLang="en-US" sz="2800" b="1">
                <a:latin typeface="宋体" pitchFamily="2" charset="-122"/>
              </a:rPr>
              <a:t>号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zh-CN" altLang="en-US" sz="2800" b="1">
                <a:latin typeface="宋体" pitchFamily="2" charset="-122"/>
              </a:rPr>
              <a:t>应去掉</a:t>
            </a:r>
            <a:r>
              <a:rPr lang="en-US" altLang="zh-CN" sz="2800" b="1">
                <a:latin typeface="宋体" pitchFamily="2" charset="-122"/>
              </a:rPr>
              <a:t>!</a:t>
            </a:r>
            <a:r>
              <a:rPr lang="en-US" altLang="zh-CN" sz="2800" b="1"/>
              <a:t> </a:t>
            </a:r>
          </a:p>
        </p:txBody>
      </p:sp>
      <p:grpSp>
        <p:nvGrpSpPr>
          <p:cNvPr id="28" name="Group 85"/>
          <p:cNvGrpSpPr>
            <a:grpSpLocks/>
          </p:cNvGrpSpPr>
          <p:nvPr/>
        </p:nvGrpSpPr>
        <p:grpSpPr bwMode="auto">
          <a:xfrm>
            <a:off x="5562600" y="1689100"/>
            <a:ext cx="3505200" cy="1828800"/>
            <a:chOff x="3504" y="960"/>
            <a:chExt cx="2208" cy="1152"/>
          </a:xfrm>
        </p:grpSpPr>
        <p:pic>
          <p:nvPicPr>
            <p:cNvPr id="14353" name="Picture 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960"/>
              <a:ext cx="220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4" name="Text Box 87"/>
            <p:cNvSpPr txBox="1">
              <a:spLocks noChangeArrowheads="1"/>
            </p:cNvSpPr>
            <p:nvPr/>
          </p:nvSpPr>
          <p:spPr bwMode="auto">
            <a:xfrm>
              <a:off x="3936" y="1680"/>
              <a:ext cx="528" cy="2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 ~ x</a:t>
              </a:r>
              <a:r>
                <a:rPr lang="en-US" altLang="zh-CN" sz="2000" b="1" baseline="-30000"/>
                <a:t>1</a:t>
              </a:r>
              <a:r>
                <a:rPr lang="en-US" altLang="zh-CN" sz="2000" b="1"/>
                <a:t> </a:t>
              </a:r>
            </a:p>
          </p:txBody>
        </p:sp>
      </p:grpSp>
      <p:grpSp>
        <p:nvGrpSpPr>
          <p:cNvPr id="29" name="Group 88"/>
          <p:cNvGrpSpPr>
            <a:grpSpLocks/>
          </p:cNvGrpSpPr>
          <p:nvPr/>
        </p:nvGrpSpPr>
        <p:grpSpPr bwMode="auto">
          <a:xfrm>
            <a:off x="5562600" y="3594100"/>
            <a:ext cx="3505200" cy="1739900"/>
            <a:chOff x="3504" y="2160"/>
            <a:chExt cx="2208" cy="1096"/>
          </a:xfrm>
        </p:grpSpPr>
        <p:pic>
          <p:nvPicPr>
            <p:cNvPr id="14351" name="Picture 8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2160"/>
              <a:ext cx="220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2" name="Text Box 90"/>
            <p:cNvSpPr txBox="1">
              <a:spLocks noChangeArrowheads="1"/>
            </p:cNvSpPr>
            <p:nvPr/>
          </p:nvSpPr>
          <p:spPr bwMode="auto">
            <a:xfrm>
              <a:off x="3888" y="2784"/>
              <a:ext cx="672" cy="2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 ~</a:t>
              </a:r>
              <a:r>
                <a:rPr lang="zh-CN" altLang="en-US" sz="2000" b="1">
                  <a:latin typeface="宋体" pitchFamily="2" charset="-122"/>
                </a:rPr>
                <a:t>组合</a:t>
              </a:r>
            </a:p>
          </p:txBody>
        </p:sp>
      </p:grpSp>
      <p:grpSp>
        <p:nvGrpSpPr>
          <p:cNvPr id="30" name="Group 91"/>
          <p:cNvGrpSpPr>
            <a:grpSpLocks/>
          </p:cNvGrpSpPr>
          <p:nvPr/>
        </p:nvGrpSpPr>
        <p:grpSpPr bwMode="auto">
          <a:xfrm>
            <a:off x="7239000" y="3068638"/>
            <a:ext cx="609600" cy="2209800"/>
            <a:chOff x="4560" y="1824"/>
            <a:chExt cx="384" cy="1392"/>
          </a:xfrm>
        </p:grpSpPr>
        <p:sp>
          <p:nvSpPr>
            <p:cNvPr id="14349" name="Oval 92"/>
            <p:cNvSpPr>
              <a:spLocks noChangeArrowheads="1"/>
            </p:cNvSpPr>
            <p:nvPr/>
          </p:nvSpPr>
          <p:spPr bwMode="auto">
            <a:xfrm>
              <a:off x="4560" y="1824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93"/>
            <p:cNvSpPr>
              <a:spLocks noChangeArrowheads="1"/>
            </p:cNvSpPr>
            <p:nvPr/>
          </p:nvSpPr>
          <p:spPr bwMode="auto">
            <a:xfrm>
              <a:off x="4704" y="2976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33583"/>
              </p:ext>
            </p:extLst>
          </p:nvPr>
        </p:nvGraphicFramePr>
        <p:xfrm>
          <a:off x="467544" y="1844824"/>
          <a:ext cx="504056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1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11204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[11044  11363]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497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[486  508]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7048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[6841  7255]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-1727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[-1939  -1514]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-348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[-545  –152]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-3071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[-3372 -2769]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1836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[1571  2101]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731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400" b="1" kern="100" baseline="30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=0.9988 </a:t>
                      </a: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F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=5545  </a:t>
                      </a:r>
                      <a:r>
                        <a:rPr lang="en-US" altLang="zh-CN" sz="2400" b="1" i="1" dirty="0"/>
                        <a:t>p</a:t>
                      </a:r>
                      <a:r>
                        <a:rPr lang="en-US" altLang="zh-CN" sz="2400" b="1" dirty="0"/>
                        <a:t>&lt;0.0001 </a:t>
                      </a:r>
                      <a:r>
                        <a:rPr lang="en-US" altLang="zh-CN" sz="2400" b="1" i="1" dirty="0"/>
                        <a:t>s</a:t>
                      </a:r>
                      <a:r>
                        <a:rPr lang="en-US" altLang="zh-CN" sz="2400" b="1" baseline="30000" dirty="0"/>
                        <a:t>2</a:t>
                      </a:r>
                      <a:r>
                        <a:rPr lang="en-US" altLang="zh-CN" sz="2400" b="1" dirty="0"/>
                        <a:t>=3</a:t>
                      </a:r>
                      <a:r>
                        <a:rPr lang="en-US" altLang="zh-CN" sz="2400" b="1" dirty="0">
                          <a:sym typeface="Symbol" pitchFamily="18" charset="2"/>
                        </a:rPr>
                        <a:t>10</a:t>
                      </a:r>
                      <a:r>
                        <a:rPr lang="en-US" altLang="zh-CN" sz="2400" b="1" baseline="30000" dirty="0">
                          <a:sym typeface="Symbol" pitchFamily="18" charset="2"/>
                        </a:rPr>
                        <a:t>4</a:t>
                      </a:r>
                      <a:r>
                        <a:rPr lang="en-US" altLang="zh-CN" sz="2400" b="1" dirty="0"/>
                        <a:t> 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23528" y="1156682"/>
            <a:ext cx="1558440" cy="696629"/>
            <a:chOff x="323528" y="1156682"/>
            <a:chExt cx="1558440" cy="696629"/>
          </a:xfrm>
        </p:grpSpPr>
        <p:sp>
          <p:nvSpPr>
            <p:cNvPr id="96" name="矩形 95"/>
            <p:cNvSpPr/>
            <p:nvPr/>
          </p:nvSpPr>
          <p:spPr>
            <a:xfrm>
              <a:off x="323528" y="1453201"/>
              <a:ext cx="15584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prog0902b.m</a:t>
              </a:r>
              <a:endParaRPr lang="zh-CN" altLang="en-US" sz="2000" dirty="0"/>
            </a:p>
          </p:txBody>
        </p:sp>
        <p:pic>
          <p:nvPicPr>
            <p:cNvPr id="97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03" y="1156682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 autoUpdateAnimBg="0"/>
      <p:bldP spid="19538" grpId="0" animBg="1" autoUpdateAnimBg="0"/>
      <p:bldP spid="19539" grpId="0" animBg="1" autoUpdateAnimBg="0"/>
      <p:bldP spid="195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5571" y="524860"/>
            <a:ext cx="2758277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宋体" pitchFamily="2" charset="-122"/>
                <a:ea typeface="楷体_GB2312" pitchFamily="49" charset="-122"/>
              </a:rPr>
              <a:t>去掉异常数据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28" name="Group 79"/>
          <p:cNvGrpSpPr>
            <a:grpSpLocks/>
          </p:cNvGrpSpPr>
          <p:nvPr/>
        </p:nvGrpSpPr>
        <p:grpSpPr bwMode="auto">
          <a:xfrm>
            <a:off x="5867400" y="914400"/>
            <a:ext cx="3124200" cy="1814513"/>
            <a:chOff x="3696" y="672"/>
            <a:chExt cx="1968" cy="1143"/>
          </a:xfrm>
        </p:grpSpPr>
        <p:pic>
          <p:nvPicPr>
            <p:cNvPr id="55307" name="Picture 8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672"/>
              <a:ext cx="1968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8" name="Text Box 81"/>
            <p:cNvSpPr txBox="1">
              <a:spLocks noChangeArrowheads="1"/>
            </p:cNvSpPr>
            <p:nvPr/>
          </p:nvSpPr>
          <p:spPr bwMode="auto">
            <a:xfrm>
              <a:off x="5136" y="672"/>
              <a:ext cx="528" cy="2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 ~ x</a:t>
              </a:r>
              <a:r>
                <a:rPr lang="en-US" altLang="zh-CN" sz="2000" b="1" baseline="-30000"/>
                <a:t>1</a:t>
              </a:r>
              <a:r>
                <a:rPr lang="en-US" altLang="zh-CN" sz="2000" b="1"/>
                <a:t> </a:t>
              </a:r>
            </a:p>
          </p:txBody>
        </p:sp>
      </p:grpSp>
      <p:grpSp>
        <p:nvGrpSpPr>
          <p:cNvPr id="29" name="Group 82"/>
          <p:cNvGrpSpPr>
            <a:grpSpLocks/>
          </p:cNvGrpSpPr>
          <p:nvPr/>
        </p:nvGrpSpPr>
        <p:grpSpPr bwMode="auto">
          <a:xfrm>
            <a:off x="5867400" y="2805113"/>
            <a:ext cx="3124200" cy="1843087"/>
            <a:chOff x="3696" y="1863"/>
            <a:chExt cx="1968" cy="1161"/>
          </a:xfrm>
        </p:grpSpPr>
        <p:pic>
          <p:nvPicPr>
            <p:cNvPr id="55305" name="Picture 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863"/>
              <a:ext cx="1968" cy="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6" name="Text Box 84"/>
            <p:cNvSpPr txBox="1">
              <a:spLocks noChangeArrowheads="1"/>
            </p:cNvSpPr>
            <p:nvPr/>
          </p:nvSpPr>
          <p:spPr bwMode="auto">
            <a:xfrm>
              <a:off x="4992" y="1872"/>
              <a:ext cx="672" cy="2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 ~</a:t>
              </a:r>
              <a:r>
                <a:rPr lang="zh-CN" altLang="en-US" sz="2000" b="1">
                  <a:latin typeface="宋体" pitchFamily="2" charset="-122"/>
                </a:rPr>
                <a:t>组合</a:t>
              </a:r>
            </a:p>
          </p:txBody>
        </p:sp>
      </p:grp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631304" y="4652963"/>
            <a:ext cx="4876800" cy="188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: 0.9567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b="1" dirty="0"/>
              <a:t>0.9988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b="1" dirty="0"/>
              <a:t>0.9998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800" b="1" i="1" dirty="0"/>
              <a:t>F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226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5545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b="1" dirty="0"/>
              <a:t> 36701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800" b="1" i="1" dirty="0"/>
              <a:t>s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ym typeface="Symbol" pitchFamily="18" charset="2"/>
              </a:rPr>
              <a:t>  10</a:t>
            </a:r>
            <a:r>
              <a:rPr lang="en-US" altLang="zh-CN" sz="2800" b="1" baseline="30000" dirty="0">
                <a:sym typeface="Symbol" pitchFamily="18" charset="2"/>
              </a:rPr>
              <a:t>4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b="1" dirty="0"/>
              <a:t>3</a:t>
            </a:r>
            <a:r>
              <a:rPr lang="en-US" altLang="zh-CN" sz="2800" b="1" dirty="0">
                <a:sym typeface="Symbol" pitchFamily="18" charset="2"/>
              </a:rPr>
              <a:t>10</a:t>
            </a:r>
            <a:r>
              <a:rPr lang="en-US" altLang="zh-CN" sz="2800" b="1" baseline="30000" dirty="0">
                <a:sym typeface="Symbol" pitchFamily="18" charset="2"/>
              </a:rPr>
              <a:t>4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b="1" dirty="0"/>
              <a:t> 4</a:t>
            </a:r>
            <a:r>
              <a:rPr lang="en-US" altLang="zh-CN" sz="2800" b="1" dirty="0">
                <a:sym typeface="Symbol" pitchFamily="18" charset="2"/>
              </a:rPr>
              <a:t>10</a:t>
            </a:r>
            <a:r>
              <a:rPr lang="en-US" altLang="zh-CN" sz="2800" b="1" baseline="30000" dirty="0">
                <a:sym typeface="Symbol" pitchFamily="18" charset="2"/>
              </a:rPr>
              <a:t>3</a:t>
            </a:r>
            <a:endParaRPr lang="en-US" altLang="zh-CN" sz="2800" b="1" dirty="0"/>
          </a:p>
          <a:p>
            <a:pPr eaLnBrk="1" hangingPunct="1">
              <a:spcBef>
                <a:spcPct val="5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         置信区间长度更短</a:t>
            </a: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6019800" y="4876800"/>
            <a:ext cx="2743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残差</a:t>
            </a:r>
            <a:r>
              <a:rPr lang="zh-CN" altLang="en-US" sz="2800" b="1"/>
              <a:t>图十分正常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652120" y="5562600"/>
            <a:ext cx="3339480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最终模型完全可用！</a:t>
            </a: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33496"/>
              </p:ext>
            </p:extLst>
          </p:nvPr>
        </p:nvGraphicFramePr>
        <p:xfrm>
          <a:off x="479354" y="1217280"/>
          <a:ext cx="5316782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1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11200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[11139  11261]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498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[494  503]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7041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[6962  7120]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-1737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[-1818  -1656]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-356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[-431  –281]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-3056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[-3171 –2942]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b="1" kern="100" baseline="-250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/>
                          <a:ea typeface="宋体"/>
                        </a:rPr>
                        <a:t>1997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[1894  2100]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731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400" b="1" kern="100" baseline="30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Times New Roman"/>
                          <a:ea typeface="宋体"/>
                        </a:rPr>
                        <a:t>=0.9998  </a:t>
                      </a:r>
                      <a:r>
                        <a:rPr lang="en-US" altLang="zh-CN" sz="2400" b="1" i="1" dirty="0"/>
                        <a:t>F</a:t>
                      </a:r>
                      <a:r>
                        <a:rPr lang="en-US" altLang="zh-CN" sz="2400" b="1" dirty="0"/>
                        <a:t>=36701 </a:t>
                      </a:r>
                      <a:r>
                        <a:rPr lang="en-US" altLang="zh-CN" sz="2400" b="1" i="1" dirty="0"/>
                        <a:t>p</a:t>
                      </a:r>
                      <a:r>
                        <a:rPr lang="en-US" altLang="zh-CN" sz="2400" b="1" dirty="0"/>
                        <a:t>&lt;0.0001 </a:t>
                      </a:r>
                      <a:r>
                        <a:rPr lang="en-US" altLang="zh-CN" sz="2400" b="1" i="1" dirty="0"/>
                        <a:t>s</a:t>
                      </a:r>
                      <a:r>
                        <a:rPr lang="en-US" altLang="zh-CN" sz="2400" b="1" baseline="30000" dirty="0"/>
                        <a:t>2</a:t>
                      </a:r>
                      <a:r>
                        <a:rPr lang="en-US" altLang="zh-CN" sz="2400" b="1" dirty="0"/>
                        <a:t>=4</a:t>
                      </a:r>
                      <a:r>
                        <a:rPr lang="en-US" altLang="zh-CN" sz="2400" b="1" dirty="0">
                          <a:sym typeface="Symbol" pitchFamily="18" charset="2"/>
                        </a:rPr>
                        <a:t>10</a:t>
                      </a:r>
                      <a:r>
                        <a:rPr lang="en-US" altLang="zh-CN" sz="2400" b="1" baseline="30000" dirty="0">
                          <a:sym typeface="Symbol" pitchFamily="18" charset="2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2" name="组合 91"/>
          <p:cNvGrpSpPr/>
          <p:nvPr/>
        </p:nvGrpSpPr>
        <p:grpSpPr>
          <a:xfrm>
            <a:off x="3269356" y="614524"/>
            <a:ext cx="2094732" cy="400110"/>
            <a:chOff x="700360" y="3852670"/>
            <a:chExt cx="2094732" cy="400110"/>
          </a:xfrm>
        </p:grpSpPr>
        <p:sp>
          <p:nvSpPr>
            <p:cNvPr id="93" name="矩形 92"/>
            <p:cNvSpPr/>
            <p:nvPr/>
          </p:nvSpPr>
          <p:spPr>
            <a:xfrm>
              <a:off x="1251080" y="3852670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prog0902c.m</a:t>
              </a:r>
              <a:endParaRPr lang="zh-CN" altLang="en-US" sz="2000" dirty="0"/>
            </a:p>
          </p:txBody>
        </p:sp>
        <p:pic>
          <p:nvPicPr>
            <p:cNvPr id="94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2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2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20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20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5" grpId="0" build="p" autoUpdateAnimBg="0"/>
      <p:bldP spid="20566" grpId="0" animBg="1" autoUpdateAnimBg="0"/>
      <p:bldP spid="2056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33400" y="381000"/>
            <a:ext cx="2093913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模型应用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" y="1081088"/>
            <a:ext cx="87407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制订</a:t>
            </a:r>
            <a:r>
              <a:rPr lang="en-US" altLang="zh-CN" sz="2800" b="1"/>
              <a:t>6</a:t>
            </a:r>
            <a:r>
              <a:rPr lang="zh-CN" altLang="en-US" sz="2800" b="1">
                <a:latin typeface="宋体" pitchFamily="2" charset="-122"/>
              </a:rPr>
              <a:t>种管理</a:t>
            </a:r>
            <a:r>
              <a:rPr lang="en-US" altLang="zh-CN" sz="2800" b="1"/>
              <a:t>—</a:t>
            </a:r>
            <a:r>
              <a:rPr lang="zh-CN" altLang="en-US" sz="2800" b="1">
                <a:latin typeface="宋体" pitchFamily="2" charset="-122"/>
              </a:rPr>
              <a:t>教育组合人员的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宋体" pitchFamily="2" charset="-122"/>
              </a:rPr>
              <a:t>基础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薪金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zh-CN" altLang="en-US" sz="2800" b="1">
                <a:latin typeface="宋体" pitchFamily="2" charset="-122"/>
              </a:rPr>
              <a:t>资历为</a:t>
            </a:r>
            <a:r>
              <a:rPr lang="en-US" altLang="zh-CN" sz="2800" b="1"/>
              <a:t>0</a:t>
            </a:r>
            <a:r>
              <a:rPr lang="zh-CN" altLang="en-US" sz="2800" b="1">
                <a:latin typeface="宋体" pitchFamily="2" charset="-122"/>
              </a:rPr>
              <a:t>）</a:t>
            </a:r>
            <a:endParaRPr lang="zh-CN" altLang="en-US" sz="28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2663825"/>
            <a:ext cx="7924800" cy="2819400"/>
            <a:chOff x="0" y="0"/>
            <a:chExt cx="2784" cy="2688"/>
          </a:xfrm>
        </p:grpSpPr>
        <p:grpSp>
          <p:nvGrpSpPr>
            <p:cNvPr id="15370" name="Group 5"/>
            <p:cNvGrpSpPr>
              <a:grpSpLocks/>
            </p:cNvGrpSpPr>
            <p:nvPr/>
          </p:nvGrpSpPr>
          <p:grpSpPr bwMode="auto">
            <a:xfrm>
              <a:off x="0" y="0"/>
              <a:ext cx="446" cy="384"/>
              <a:chOff x="0" y="0"/>
              <a:chExt cx="446" cy="384"/>
            </a:xfrm>
          </p:grpSpPr>
          <p:sp>
            <p:nvSpPr>
              <p:cNvPr id="15473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Courier New" pitchFamily="49" charset="0"/>
                  </a:rPr>
                  <a:t>组合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  <a:p>
                <a:pPr algn="ctr" eaLnBrk="0" hangingPunct="0"/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7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371" name="Group 8"/>
            <p:cNvGrpSpPr>
              <a:grpSpLocks/>
            </p:cNvGrpSpPr>
            <p:nvPr/>
          </p:nvGrpSpPr>
          <p:grpSpPr bwMode="auto">
            <a:xfrm>
              <a:off x="446" y="0"/>
              <a:ext cx="374" cy="384"/>
              <a:chOff x="446" y="0"/>
              <a:chExt cx="374" cy="384"/>
            </a:xfrm>
          </p:grpSpPr>
          <p:sp>
            <p:nvSpPr>
              <p:cNvPr id="15471" name="Rectangle 9"/>
              <p:cNvSpPr>
                <a:spLocks noChangeArrowheads="1"/>
              </p:cNvSpPr>
              <p:nvPr/>
            </p:nvSpPr>
            <p:spPr bwMode="auto">
              <a:xfrm>
                <a:off x="489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Courier New" pitchFamily="49" charset="0"/>
                  </a:rPr>
                  <a:t>管理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  <a:p>
                <a:pPr algn="ctr" eaLnBrk="0" hangingPunct="0"/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72" name="Rectangle 10"/>
              <p:cNvSpPr>
                <a:spLocks noChangeArrowheads="1"/>
              </p:cNvSpPr>
              <p:nvPr/>
            </p:nvSpPr>
            <p:spPr bwMode="auto">
              <a:xfrm>
                <a:off x="446" y="0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2" name="Group 11"/>
            <p:cNvGrpSpPr>
              <a:grpSpLocks/>
            </p:cNvGrpSpPr>
            <p:nvPr/>
          </p:nvGrpSpPr>
          <p:grpSpPr bwMode="auto">
            <a:xfrm>
              <a:off x="820" y="0"/>
              <a:ext cx="374" cy="384"/>
              <a:chOff x="820" y="0"/>
              <a:chExt cx="374" cy="384"/>
            </a:xfrm>
          </p:grpSpPr>
          <p:sp>
            <p:nvSpPr>
              <p:cNvPr id="15469" name="Rectangle 12"/>
              <p:cNvSpPr>
                <a:spLocks noChangeArrowheads="1"/>
              </p:cNvSpPr>
              <p:nvPr/>
            </p:nvSpPr>
            <p:spPr bwMode="auto">
              <a:xfrm>
                <a:off x="86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FF0000"/>
                    </a:solidFill>
                    <a:latin typeface="Courier New" pitchFamily="49" charset="0"/>
                  </a:rPr>
                  <a:t>教育</a:t>
                </a:r>
                <a:endParaRPr lang="zh-CN" altLang="en-US" b="1">
                  <a:solidFill>
                    <a:srgbClr val="FF0000"/>
                  </a:solidFill>
                </a:endParaRPr>
              </a:p>
              <a:p>
                <a:pPr algn="ctr" eaLnBrk="0" hangingPunct="0"/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5470" name="Rectangle 13"/>
              <p:cNvSpPr>
                <a:spLocks noChangeArrowheads="1"/>
              </p:cNvSpPr>
              <p:nvPr/>
            </p:nvSpPr>
            <p:spPr bwMode="auto">
              <a:xfrm>
                <a:off x="820" y="0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3" name="Group 14"/>
            <p:cNvGrpSpPr>
              <a:grpSpLocks/>
            </p:cNvGrpSpPr>
            <p:nvPr/>
          </p:nvGrpSpPr>
          <p:grpSpPr bwMode="auto">
            <a:xfrm>
              <a:off x="1194" y="0"/>
              <a:ext cx="729" cy="384"/>
              <a:chOff x="1194" y="0"/>
              <a:chExt cx="729" cy="384"/>
            </a:xfrm>
          </p:grpSpPr>
          <p:sp>
            <p:nvSpPr>
              <p:cNvPr id="15467" name="Rectangle 15"/>
              <p:cNvSpPr>
                <a:spLocks noChangeArrowheads="1"/>
              </p:cNvSpPr>
              <p:nvPr/>
            </p:nvSpPr>
            <p:spPr bwMode="auto">
              <a:xfrm>
                <a:off x="1237" y="0"/>
                <a:ext cx="6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FF0000"/>
                    </a:solidFill>
                  </a:rPr>
                  <a:t>系数</a:t>
                </a:r>
              </a:p>
              <a:p>
                <a:pPr algn="ctr" eaLnBrk="0" hangingPunct="0"/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5468" name="Rectangle 16"/>
              <p:cNvSpPr>
                <a:spLocks noChangeArrowheads="1"/>
              </p:cNvSpPr>
              <p:nvPr/>
            </p:nvSpPr>
            <p:spPr bwMode="auto">
              <a:xfrm>
                <a:off x="1194" y="0"/>
                <a:ext cx="72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4" name="Group 17"/>
            <p:cNvGrpSpPr>
              <a:grpSpLocks/>
            </p:cNvGrpSpPr>
            <p:nvPr/>
          </p:nvGrpSpPr>
          <p:grpSpPr bwMode="auto">
            <a:xfrm>
              <a:off x="1923" y="0"/>
              <a:ext cx="861" cy="384"/>
              <a:chOff x="1923" y="0"/>
              <a:chExt cx="861" cy="384"/>
            </a:xfrm>
          </p:grpSpPr>
          <p:sp>
            <p:nvSpPr>
              <p:cNvPr id="15465" name="Rectangle 18"/>
              <p:cNvSpPr>
                <a:spLocks noChangeArrowheads="1"/>
              </p:cNvSpPr>
              <p:nvPr/>
            </p:nvSpPr>
            <p:spPr bwMode="auto">
              <a:xfrm>
                <a:off x="1966" y="0"/>
                <a:ext cx="7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</a:rPr>
                  <a:t>“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基础”薪金</a:t>
                </a:r>
              </a:p>
              <a:p>
                <a:pPr algn="ctr" eaLnBrk="0" hangingPunct="0"/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5466" name="Rectangle 19"/>
              <p:cNvSpPr>
                <a:spLocks noChangeArrowheads="1"/>
              </p:cNvSpPr>
              <p:nvPr/>
            </p:nvSpPr>
            <p:spPr bwMode="auto">
              <a:xfrm>
                <a:off x="1923" y="0"/>
                <a:ext cx="86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5" name="Group 20"/>
            <p:cNvGrpSpPr>
              <a:grpSpLocks/>
            </p:cNvGrpSpPr>
            <p:nvPr/>
          </p:nvGrpSpPr>
          <p:grpSpPr bwMode="auto">
            <a:xfrm>
              <a:off x="0" y="384"/>
              <a:ext cx="446" cy="384"/>
              <a:chOff x="0" y="384"/>
              <a:chExt cx="446" cy="384"/>
            </a:xfrm>
          </p:grpSpPr>
          <p:sp>
            <p:nvSpPr>
              <p:cNvPr id="15463" name="Rectangle 21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1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64" name="Rectangle 22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6" name="Group 23"/>
            <p:cNvGrpSpPr>
              <a:grpSpLocks/>
            </p:cNvGrpSpPr>
            <p:nvPr/>
          </p:nvGrpSpPr>
          <p:grpSpPr bwMode="auto">
            <a:xfrm>
              <a:off x="446" y="384"/>
              <a:ext cx="374" cy="384"/>
              <a:chOff x="446" y="384"/>
              <a:chExt cx="374" cy="384"/>
            </a:xfrm>
          </p:grpSpPr>
          <p:sp>
            <p:nvSpPr>
              <p:cNvPr id="15461" name="Rectangle 24"/>
              <p:cNvSpPr>
                <a:spLocks noChangeArrowheads="1"/>
              </p:cNvSpPr>
              <p:nvPr/>
            </p:nvSpPr>
            <p:spPr bwMode="auto">
              <a:xfrm>
                <a:off x="489" y="38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0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62" name="Rectangle 25"/>
              <p:cNvSpPr>
                <a:spLocks noChangeArrowheads="1"/>
              </p:cNvSpPr>
              <p:nvPr/>
            </p:nvSpPr>
            <p:spPr bwMode="auto">
              <a:xfrm>
                <a:off x="446" y="384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7" name="Group 26"/>
            <p:cNvGrpSpPr>
              <a:grpSpLocks/>
            </p:cNvGrpSpPr>
            <p:nvPr/>
          </p:nvGrpSpPr>
          <p:grpSpPr bwMode="auto">
            <a:xfrm>
              <a:off x="820" y="384"/>
              <a:ext cx="374" cy="384"/>
              <a:chOff x="820" y="384"/>
              <a:chExt cx="374" cy="384"/>
            </a:xfrm>
          </p:grpSpPr>
          <p:sp>
            <p:nvSpPr>
              <p:cNvPr id="15459" name="Rectangle 27"/>
              <p:cNvSpPr>
                <a:spLocks noChangeArrowheads="1"/>
              </p:cNvSpPr>
              <p:nvPr/>
            </p:nvSpPr>
            <p:spPr bwMode="auto">
              <a:xfrm>
                <a:off x="863" y="38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1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60" name="Rectangle 28"/>
              <p:cNvSpPr>
                <a:spLocks noChangeArrowheads="1"/>
              </p:cNvSpPr>
              <p:nvPr/>
            </p:nvSpPr>
            <p:spPr bwMode="auto">
              <a:xfrm>
                <a:off x="820" y="384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8" name="Group 29"/>
            <p:cNvGrpSpPr>
              <a:grpSpLocks/>
            </p:cNvGrpSpPr>
            <p:nvPr/>
          </p:nvGrpSpPr>
          <p:grpSpPr bwMode="auto">
            <a:xfrm>
              <a:off x="1194" y="384"/>
              <a:ext cx="729" cy="384"/>
              <a:chOff x="1194" y="384"/>
              <a:chExt cx="729" cy="384"/>
            </a:xfrm>
          </p:grpSpPr>
          <p:sp>
            <p:nvSpPr>
              <p:cNvPr id="15457" name="Rectangle 30"/>
              <p:cNvSpPr>
                <a:spLocks noChangeArrowheads="1"/>
              </p:cNvSpPr>
              <p:nvPr/>
            </p:nvSpPr>
            <p:spPr bwMode="auto">
              <a:xfrm>
                <a:off x="1237" y="384"/>
                <a:ext cx="6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 i="1"/>
                  <a:t>a</a:t>
                </a:r>
                <a:r>
                  <a:rPr lang="en-US" altLang="zh-CN" b="1" baseline="-30000"/>
                  <a:t>0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3</a:t>
                </a:r>
                <a:endParaRPr lang="en-US" altLang="zh-CN" b="1"/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58" name="Rectangle 31"/>
              <p:cNvSpPr>
                <a:spLocks noChangeArrowheads="1"/>
              </p:cNvSpPr>
              <p:nvPr/>
            </p:nvSpPr>
            <p:spPr bwMode="auto">
              <a:xfrm>
                <a:off x="1194" y="384"/>
                <a:ext cx="72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9" name="Group 32"/>
            <p:cNvGrpSpPr>
              <a:grpSpLocks/>
            </p:cNvGrpSpPr>
            <p:nvPr/>
          </p:nvGrpSpPr>
          <p:grpSpPr bwMode="auto">
            <a:xfrm>
              <a:off x="1923" y="384"/>
              <a:ext cx="861" cy="384"/>
              <a:chOff x="1923" y="384"/>
              <a:chExt cx="861" cy="384"/>
            </a:xfrm>
          </p:grpSpPr>
          <p:sp>
            <p:nvSpPr>
              <p:cNvPr id="15455" name="Rectangle 33"/>
              <p:cNvSpPr>
                <a:spLocks noChangeArrowheads="1"/>
              </p:cNvSpPr>
              <p:nvPr/>
            </p:nvSpPr>
            <p:spPr bwMode="auto">
              <a:xfrm>
                <a:off x="1966" y="384"/>
                <a:ext cx="7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9463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56" name="Rectangle 34"/>
              <p:cNvSpPr>
                <a:spLocks noChangeArrowheads="1"/>
              </p:cNvSpPr>
              <p:nvPr/>
            </p:nvSpPr>
            <p:spPr bwMode="auto">
              <a:xfrm>
                <a:off x="1923" y="384"/>
                <a:ext cx="86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0" name="Group 35"/>
            <p:cNvGrpSpPr>
              <a:grpSpLocks/>
            </p:cNvGrpSpPr>
            <p:nvPr/>
          </p:nvGrpSpPr>
          <p:grpSpPr bwMode="auto">
            <a:xfrm>
              <a:off x="0" y="768"/>
              <a:ext cx="446" cy="384"/>
              <a:chOff x="0" y="768"/>
              <a:chExt cx="446" cy="384"/>
            </a:xfrm>
          </p:grpSpPr>
          <p:sp>
            <p:nvSpPr>
              <p:cNvPr id="15453" name="Rectangle 36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2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54" name="Rectangle 37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1" name="Group 38"/>
            <p:cNvGrpSpPr>
              <a:grpSpLocks/>
            </p:cNvGrpSpPr>
            <p:nvPr/>
          </p:nvGrpSpPr>
          <p:grpSpPr bwMode="auto">
            <a:xfrm>
              <a:off x="446" y="768"/>
              <a:ext cx="374" cy="384"/>
              <a:chOff x="446" y="768"/>
              <a:chExt cx="374" cy="384"/>
            </a:xfrm>
          </p:grpSpPr>
          <p:sp>
            <p:nvSpPr>
              <p:cNvPr id="15451" name="Rectangle 39"/>
              <p:cNvSpPr>
                <a:spLocks noChangeArrowheads="1"/>
              </p:cNvSpPr>
              <p:nvPr/>
            </p:nvSpPr>
            <p:spPr bwMode="auto">
              <a:xfrm>
                <a:off x="489" y="76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1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52" name="Rectangle 40"/>
              <p:cNvSpPr>
                <a:spLocks noChangeArrowheads="1"/>
              </p:cNvSpPr>
              <p:nvPr/>
            </p:nvSpPr>
            <p:spPr bwMode="auto">
              <a:xfrm>
                <a:off x="446" y="768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2" name="Group 41"/>
            <p:cNvGrpSpPr>
              <a:grpSpLocks/>
            </p:cNvGrpSpPr>
            <p:nvPr/>
          </p:nvGrpSpPr>
          <p:grpSpPr bwMode="auto">
            <a:xfrm>
              <a:off x="820" y="768"/>
              <a:ext cx="374" cy="384"/>
              <a:chOff x="820" y="768"/>
              <a:chExt cx="374" cy="384"/>
            </a:xfrm>
          </p:grpSpPr>
          <p:sp>
            <p:nvSpPr>
              <p:cNvPr id="15449" name="Rectangle 42"/>
              <p:cNvSpPr>
                <a:spLocks noChangeArrowheads="1"/>
              </p:cNvSpPr>
              <p:nvPr/>
            </p:nvSpPr>
            <p:spPr bwMode="auto">
              <a:xfrm>
                <a:off x="863" y="76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1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50" name="Rectangle 43"/>
              <p:cNvSpPr>
                <a:spLocks noChangeArrowheads="1"/>
              </p:cNvSpPr>
              <p:nvPr/>
            </p:nvSpPr>
            <p:spPr bwMode="auto">
              <a:xfrm>
                <a:off x="820" y="768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3" name="Group 44"/>
            <p:cNvGrpSpPr>
              <a:grpSpLocks/>
            </p:cNvGrpSpPr>
            <p:nvPr/>
          </p:nvGrpSpPr>
          <p:grpSpPr bwMode="auto">
            <a:xfrm>
              <a:off x="1194" y="768"/>
              <a:ext cx="729" cy="384"/>
              <a:chOff x="1194" y="768"/>
              <a:chExt cx="729" cy="384"/>
            </a:xfrm>
          </p:grpSpPr>
          <p:sp>
            <p:nvSpPr>
              <p:cNvPr id="15447" name="Rectangle 45"/>
              <p:cNvSpPr>
                <a:spLocks noChangeArrowheads="1"/>
              </p:cNvSpPr>
              <p:nvPr/>
            </p:nvSpPr>
            <p:spPr bwMode="auto">
              <a:xfrm>
                <a:off x="1237" y="768"/>
                <a:ext cx="6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 i="1"/>
                  <a:t>a</a:t>
                </a:r>
                <a:r>
                  <a:rPr lang="en-US" altLang="zh-CN" b="1" baseline="-30000"/>
                  <a:t>0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2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3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5</a:t>
                </a:r>
                <a:endParaRPr lang="en-US" altLang="zh-CN" b="1"/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48" name="Rectangle 46"/>
              <p:cNvSpPr>
                <a:spLocks noChangeArrowheads="1"/>
              </p:cNvSpPr>
              <p:nvPr/>
            </p:nvSpPr>
            <p:spPr bwMode="auto">
              <a:xfrm>
                <a:off x="1194" y="768"/>
                <a:ext cx="72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4" name="Group 47"/>
            <p:cNvGrpSpPr>
              <a:grpSpLocks/>
            </p:cNvGrpSpPr>
            <p:nvPr/>
          </p:nvGrpSpPr>
          <p:grpSpPr bwMode="auto">
            <a:xfrm>
              <a:off x="1923" y="768"/>
              <a:ext cx="861" cy="384"/>
              <a:chOff x="1923" y="768"/>
              <a:chExt cx="861" cy="384"/>
            </a:xfrm>
          </p:grpSpPr>
          <p:sp>
            <p:nvSpPr>
              <p:cNvPr id="15445" name="Rectangle 48"/>
              <p:cNvSpPr>
                <a:spLocks noChangeArrowheads="1"/>
              </p:cNvSpPr>
              <p:nvPr/>
            </p:nvSpPr>
            <p:spPr bwMode="auto">
              <a:xfrm>
                <a:off x="1966" y="768"/>
                <a:ext cx="7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13448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46" name="Rectangle 49"/>
              <p:cNvSpPr>
                <a:spLocks noChangeArrowheads="1"/>
              </p:cNvSpPr>
              <p:nvPr/>
            </p:nvSpPr>
            <p:spPr bwMode="auto">
              <a:xfrm>
                <a:off x="1923" y="768"/>
                <a:ext cx="86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5" name="Group 50"/>
            <p:cNvGrpSpPr>
              <a:grpSpLocks/>
            </p:cNvGrpSpPr>
            <p:nvPr/>
          </p:nvGrpSpPr>
          <p:grpSpPr bwMode="auto">
            <a:xfrm>
              <a:off x="0" y="1152"/>
              <a:ext cx="446" cy="384"/>
              <a:chOff x="0" y="1152"/>
              <a:chExt cx="446" cy="384"/>
            </a:xfrm>
          </p:grpSpPr>
          <p:sp>
            <p:nvSpPr>
              <p:cNvPr id="15443" name="Rectangle 51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3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44" name="Rectangle 52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6" name="Group 53"/>
            <p:cNvGrpSpPr>
              <a:grpSpLocks/>
            </p:cNvGrpSpPr>
            <p:nvPr/>
          </p:nvGrpSpPr>
          <p:grpSpPr bwMode="auto">
            <a:xfrm>
              <a:off x="446" y="1152"/>
              <a:ext cx="374" cy="384"/>
              <a:chOff x="446" y="1152"/>
              <a:chExt cx="374" cy="384"/>
            </a:xfrm>
          </p:grpSpPr>
          <p:sp>
            <p:nvSpPr>
              <p:cNvPr id="15441" name="Rectangle 54"/>
              <p:cNvSpPr>
                <a:spLocks noChangeArrowheads="1"/>
              </p:cNvSpPr>
              <p:nvPr/>
            </p:nvSpPr>
            <p:spPr bwMode="auto">
              <a:xfrm>
                <a:off x="489" y="115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0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42" name="Rectangle 55"/>
              <p:cNvSpPr>
                <a:spLocks noChangeArrowheads="1"/>
              </p:cNvSpPr>
              <p:nvPr/>
            </p:nvSpPr>
            <p:spPr bwMode="auto">
              <a:xfrm>
                <a:off x="446" y="1152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7" name="Group 56"/>
            <p:cNvGrpSpPr>
              <a:grpSpLocks/>
            </p:cNvGrpSpPr>
            <p:nvPr/>
          </p:nvGrpSpPr>
          <p:grpSpPr bwMode="auto">
            <a:xfrm>
              <a:off x="820" y="1152"/>
              <a:ext cx="374" cy="384"/>
              <a:chOff x="820" y="1152"/>
              <a:chExt cx="374" cy="384"/>
            </a:xfrm>
          </p:grpSpPr>
          <p:sp>
            <p:nvSpPr>
              <p:cNvPr id="15439" name="Rectangle 57"/>
              <p:cNvSpPr>
                <a:spLocks noChangeArrowheads="1"/>
              </p:cNvSpPr>
              <p:nvPr/>
            </p:nvSpPr>
            <p:spPr bwMode="auto">
              <a:xfrm>
                <a:off x="863" y="115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2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40" name="Rectangle 58"/>
              <p:cNvSpPr>
                <a:spLocks noChangeArrowheads="1"/>
              </p:cNvSpPr>
              <p:nvPr/>
            </p:nvSpPr>
            <p:spPr bwMode="auto">
              <a:xfrm>
                <a:off x="820" y="1152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8" name="Group 59"/>
            <p:cNvGrpSpPr>
              <a:grpSpLocks/>
            </p:cNvGrpSpPr>
            <p:nvPr/>
          </p:nvGrpSpPr>
          <p:grpSpPr bwMode="auto">
            <a:xfrm>
              <a:off x="1194" y="1152"/>
              <a:ext cx="729" cy="384"/>
              <a:chOff x="1194" y="1152"/>
              <a:chExt cx="729" cy="384"/>
            </a:xfrm>
          </p:grpSpPr>
          <p:sp>
            <p:nvSpPr>
              <p:cNvPr id="15437" name="Rectangle 60"/>
              <p:cNvSpPr>
                <a:spLocks noChangeArrowheads="1"/>
              </p:cNvSpPr>
              <p:nvPr/>
            </p:nvSpPr>
            <p:spPr bwMode="auto">
              <a:xfrm>
                <a:off x="1237" y="1152"/>
                <a:ext cx="6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 i="1"/>
                  <a:t>a</a:t>
                </a:r>
                <a:r>
                  <a:rPr lang="en-US" altLang="zh-CN" b="1" baseline="-30000"/>
                  <a:t>0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4</a:t>
                </a:r>
                <a:endParaRPr lang="en-US" altLang="zh-CN" b="1"/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38" name="Rectangle 61"/>
              <p:cNvSpPr>
                <a:spLocks noChangeArrowheads="1"/>
              </p:cNvSpPr>
              <p:nvPr/>
            </p:nvSpPr>
            <p:spPr bwMode="auto">
              <a:xfrm>
                <a:off x="1194" y="1152"/>
                <a:ext cx="72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9" name="Group 62"/>
            <p:cNvGrpSpPr>
              <a:grpSpLocks/>
            </p:cNvGrpSpPr>
            <p:nvPr/>
          </p:nvGrpSpPr>
          <p:grpSpPr bwMode="auto">
            <a:xfrm>
              <a:off x="1923" y="1152"/>
              <a:ext cx="861" cy="384"/>
              <a:chOff x="1923" y="1152"/>
              <a:chExt cx="861" cy="384"/>
            </a:xfrm>
          </p:grpSpPr>
          <p:sp>
            <p:nvSpPr>
              <p:cNvPr id="15435" name="Rectangle 63"/>
              <p:cNvSpPr>
                <a:spLocks noChangeArrowheads="1"/>
              </p:cNvSpPr>
              <p:nvPr/>
            </p:nvSpPr>
            <p:spPr bwMode="auto">
              <a:xfrm>
                <a:off x="1966" y="1152"/>
                <a:ext cx="7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>
                    <a:solidFill>
                      <a:schemeClr val="accent2"/>
                    </a:solidFill>
                  </a:rPr>
                  <a:t>10844</a:t>
                </a:r>
              </a:p>
              <a:p>
                <a:pPr algn="ctr" eaLnBrk="0" hangingPunct="0"/>
                <a:endParaRPr lang="en-US" altLang="zh-CN" b="1">
                  <a:solidFill>
                    <a:srgbClr val="FF9900"/>
                  </a:solidFill>
                </a:endParaRPr>
              </a:p>
            </p:txBody>
          </p:sp>
          <p:sp>
            <p:nvSpPr>
              <p:cNvPr id="15436" name="Rectangle 64"/>
              <p:cNvSpPr>
                <a:spLocks noChangeArrowheads="1"/>
              </p:cNvSpPr>
              <p:nvPr/>
            </p:nvSpPr>
            <p:spPr bwMode="auto">
              <a:xfrm>
                <a:off x="1923" y="1152"/>
                <a:ext cx="86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0" name="Group 65"/>
            <p:cNvGrpSpPr>
              <a:grpSpLocks/>
            </p:cNvGrpSpPr>
            <p:nvPr/>
          </p:nvGrpSpPr>
          <p:grpSpPr bwMode="auto">
            <a:xfrm>
              <a:off x="0" y="1536"/>
              <a:ext cx="446" cy="384"/>
              <a:chOff x="0" y="1536"/>
              <a:chExt cx="446" cy="384"/>
            </a:xfrm>
          </p:grpSpPr>
          <p:sp>
            <p:nvSpPr>
              <p:cNvPr id="15433" name="Rectangle 66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4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34" name="Rectangle 67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1" name="Group 68"/>
            <p:cNvGrpSpPr>
              <a:grpSpLocks/>
            </p:cNvGrpSpPr>
            <p:nvPr/>
          </p:nvGrpSpPr>
          <p:grpSpPr bwMode="auto">
            <a:xfrm>
              <a:off x="446" y="1536"/>
              <a:ext cx="374" cy="384"/>
              <a:chOff x="446" y="1536"/>
              <a:chExt cx="374" cy="384"/>
            </a:xfrm>
          </p:grpSpPr>
          <p:sp>
            <p:nvSpPr>
              <p:cNvPr id="15431" name="Rectangle 69"/>
              <p:cNvSpPr>
                <a:spLocks noChangeArrowheads="1"/>
              </p:cNvSpPr>
              <p:nvPr/>
            </p:nvSpPr>
            <p:spPr bwMode="auto">
              <a:xfrm>
                <a:off x="489" y="1536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1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32" name="Rectangle 70"/>
              <p:cNvSpPr>
                <a:spLocks noChangeArrowheads="1"/>
              </p:cNvSpPr>
              <p:nvPr/>
            </p:nvSpPr>
            <p:spPr bwMode="auto">
              <a:xfrm>
                <a:off x="446" y="1536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2" name="Group 71"/>
            <p:cNvGrpSpPr>
              <a:grpSpLocks/>
            </p:cNvGrpSpPr>
            <p:nvPr/>
          </p:nvGrpSpPr>
          <p:grpSpPr bwMode="auto">
            <a:xfrm>
              <a:off x="820" y="1536"/>
              <a:ext cx="374" cy="384"/>
              <a:chOff x="820" y="1536"/>
              <a:chExt cx="374" cy="384"/>
            </a:xfrm>
          </p:grpSpPr>
          <p:sp>
            <p:nvSpPr>
              <p:cNvPr id="15429" name="Rectangle 72"/>
              <p:cNvSpPr>
                <a:spLocks noChangeArrowheads="1"/>
              </p:cNvSpPr>
              <p:nvPr/>
            </p:nvSpPr>
            <p:spPr bwMode="auto">
              <a:xfrm>
                <a:off x="863" y="1536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2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30" name="Rectangle 73"/>
              <p:cNvSpPr>
                <a:spLocks noChangeArrowheads="1"/>
              </p:cNvSpPr>
              <p:nvPr/>
            </p:nvSpPr>
            <p:spPr bwMode="auto">
              <a:xfrm>
                <a:off x="820" y="1536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3" name="Group 74"/>
            <p:cNvGrpSpPr>
              <a:grpSpLocks/>
            </p:cNvGrpSpPr>
            <p:nvPr/>
          </p:nvGrpSpPr>
          <p:grpSpPr bwMode="auto">
            <a:xfrm>
              <a:off x="1194" y="1536"/>
              <a:ext cx="729" cy="384"/>
              <a:chOff x="1194" y="1536"/>
              <a:chExt cx="729" cy="384"/>
            </a:xfrm>
          </p:grpSpPr>
          <p:sp>
            <p:nvSpPr>
              <p:cNvPr id="15427" name="Rectangle 75"/>
              <p:cNvSpPr>
                <a:spLocks noChangeArrowheads="1"/>
              </p:cNvSpPr>
              <p:nvPr/>
            </p:nvSpPr>
            <p:spPr bwMode="auto">
              <a:xfrm>
                <a:off x="1237" y="1536"/>
                <a:ext cx="6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 i="1"/>
                  <a:t>a</a:t>
                </a:r>
                <a:r>
                  <a:rPr lang="en-US" altLang="zh-CN" b="1" baseline="-30000"/>
                  <a:t>0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2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4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6</a:t>
                </a:r>
                <a:endParaRPr lang="en-US" altLang="zh-CN" b="1"/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28" name="Rectangle 76"/>
              <p:cNvSpPr>
                <a:spLocks noChangeArrowheads="1"/>
              </p:cNvSpPr>
              <p:nvPr/>
            </p:nvSpPr>
            <p:spPr bwMode="auto">
              <a:xfrm>
                <a:off x="1194" y="1536"/>
                <a:ext cx="72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4" name="Group 77"/>
            <p:cNvGrpSpPr>
              <a:grpSpLocks/>
            </p:cNvGrpSpPr>
            <p:nvPr/>
          </p:nvGrpSpPr>
          <p:grpSpPr bwMode="auto">
            <a:xfrm>
              <a:off x="1923" y="1536"/>
              <a:ext cx="861" cy="384"/>
              <a:chOff x="1923" y="1536"/>
              <a:chExt cx="861" cy="384"/>
            </a:xfrm>
          </p:grpSpPr>
          <p:sp>
            <p:nvSpPr>
              <p:cNvPr id="15425" name="Rectangle 78"/>
              <p:cNvSpPr>
                <a:spLocks noChangeArrowheads="1"/>
              </p:cNvSpPr>
              <p:nvPr/>
            </p:nvSpPr>
            <p:spPr bwMode="auto">
              <a:xfrm>
                <a:off x="1966" y="1536"/>
                <a:ext cx="7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</a:rPr>
                  <a:t>19882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26" name="Rectangle 79"/>
              <p:cNvSpPr>
                <a:spLocks noChangeArrowheads="1"/>
              </p:cNvSpPr>
              <p:nvPr/>
            </p:nvSpPr>
            <p:spPr bwMode="auto">
              <a:xfrm>
                <a:off x="1923" y="1536"/>
                <a:ext cx="86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5" name="Group 80"/>
            <p:cNvGrpSpPr>
              <a:grpSpLocks/>
            </p:cNvGrpSpPr>
            <p:nvPr/>
          </p:nvGrpSpPr>
          <p:grpSpPr bwMode="auto">
            <a:xfrm>
              <a:off x="0" y="1920"/>
              <a:ext cx="446" cy="384"/>
              <a:chOff x="0" y="1920"/>
              <a:chExt cx="446" cy="384"/>
            </a:xfrm>
          </p:grpSpPr>
          <p:sp>
            <p:nvSpPr>
              <p:cNvPr id="15423" name="Rectangle 81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5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24" name="Rectangle 82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6" name="Group 83"/>
            <p:cNvGrpSpPr>
              <a:grpSpLocks/>
            </p:cNvGrpSpPr>
            <p:nvPr/>
          </p:nvGrpSpPr>
          <p:grpSpPr bwMode="auto">
            <a:xfrm>
              <a:off x="446" y="1920"/>
              <a:ext cx="374" cy="384"/>
              <a:chOff x="446" y="1920"/>
              <a:chExt cx="374" cy="384"/>
            </a:xfrm>
          </p:grpSpPr>
          <p:sp>
            <p:nvSpPr>
              <p:cNvPr id="15421" name="Rectangle 84"/>
              <p:cNvSpPr>
                <a:spLocks noChangeArrowheads="1"/>
              </p:cNvSpPr>
              <p:nvPr/>
            </p:nvSpPr>
            <p:spPr bwMode="auto">
              <a:xfrm>
                <a:off x="489" y="192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0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22" name="Rectangle 85"/>
              <p:cNvSpPr>
                <a:spLocks noChangeArrowheads="1"/>
              </p:cNvSpPr>
              <p:nvPr/>
            </p:nvSpPr>
            <p:spPr bwMode="auto">
              <a:xfrm>
                <a:off x="446" y="1920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7" name="Group 86"/>
            <p:cNvGrpSpPr>
              <a:grpSpLocks/>
            </p:cNvGrpSpPr>
            <p:nvPr/>
          </p:nvGrpSpPr>
          <p:grpSpPr bwMode="auto">
            <a:xfrm>
              <a:off x="820" y="1920"/>
              <a:ext cx="374" cy="384"/>
              <a:chOff x="820" y="1920"/>
              <a:chExt cx="374" cy="384"/>
            </a:xfrm>
          </p:grpSpPr>
          <p:sp>
            <p:nvSpPr>
              <p:cNvPr id="15419" name="Rectangle 87"/>
              <p:cNvSpPr>
                <a:spLocks noChangeArrowheads="1"/>
              </p:cNvSpPr>
              <p:nvPr/>
            </p:nvSpPr>
            <p:spPr bwMode="auto">
              <a:xfrm>
                <a:off x="863" y="192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3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20" name="Rectangle 88"/>
              <p:cNvSpPr>
                <a:spLocks noChangeArrowheads="1"/>
              </p:cNvSpPr>
              <p:nvPr/>
            </p:nvSpPr>
            <p:spPr bwMode="auto">
              <a:xfrm>
                <a:off x="820" y="1920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8" name="Group 89"/>
            <p:cNvGrpSpPr>
              <a:grpSpLocks/>
            </p:cNvGrpSpPr>
            <p:nvPr/>
          </p:nvGrpSpPr>
          <p:grpSpPr bwMode="auto">
            <a:xfrm>
              <a:off x="1194" y="1920"/>
              <a:ext cx="729" cy="384"/>
              <a:chOff x="1194" y="1920"/>
              <a:chExt cx="729" cy="384"/>
            </a:xfrm>
          </p:grpSpPr>
          <p:sp>
            <p:nvSpPr>
              <p:cNvPr id="15417" name="Rectangle 90"/>
              <p:cNvSpPr>
                <a:spLocks noChangeArrowheads="1"/>
              </p:cNvSpPr>
              <p:nvPr/>
            </p:nvSpPr>
            <p:spPr bwMode="auto">
              <a:xfrm>
                <a:off x="1237" y="1920"/>
                <a:ext cx="6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 i="1"/>
                  <a:t>a</a:t>
                </a:r>
                <a:r>
                  <a:rPr lang="en-US" altLang="zh-CN" b="1" baseline="-30000"/>
                  <a:t>0</a:t>
                </a:r>
                <a:endParaRPr lang="en-US" altLang="zh-CN" b="1"/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18" name="Rectangle 91"/>
              <p:cNvSpPr>
                <a:spLocks noChangeArrowheads="1"/>
              </p:cNvSpPr>
              <p:nvPr/>
            </p:nvSpPr>
            <p:spPr bwMode="auto">
              <a:xfrm>
                <a:off x="1194" y="1920"/>
                <a:ext cx="72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9" name="Group 92"/>
            <p:cNvGrpSpPr>
              <a:grpSpLocks/>
            </p:cNvGrpSpPr>
            <p:nvPr/>
          </p:nvGrpSpPr>
          <p:grpSpPr bwMode="auto">
            <a:xfrm>
              <a:off x="1923" y="1920"/>
              <a:ext cx="861" cy="384"/>
              <a:chOff x="1923" y="1920"/>
              <a:chExt cx="861" cy="384"/>
            </a:xfrm>
          </p:grpSpPr>
          <p:sp>
            <p:nvSpPr>
              <p:cNvPr id="15415" name="Rectangle 93"/>
              <p:cNvSpPr>
                <a:spLocks noChangeArrowheads="1"/>
              </p:cNvSpPr>
              <p:nvPr/>
            </p:nvSpPr>
            <p:spPr bwMode="auto">
              <a:xfrm>
                <a:off x="1966" y="1920"/>
                <a:ext cx="7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>
                    <a:solidFill>
                      <a:schemeClr val="accent2"/>
                    </a:solidFill>
                  </a:rPr>
                  <a:t>11200</a:t>
                </a:r>
              </a:p>
              <a:p>
                <a:pPr algn="ctr" eaLnBrk="0" hangingPunct="0"/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416" name="Rectangle 94"/>
              <p:cNvSpPr>
                <a:spLocks noChangeArrowheads="1"/>
              </p:cNvSpPr>
              <p:nvPr/>
            </p:nvSpPr>
            <p:spPr bwMode="auto">
              <a:xfrm>
                <a:off x="1923" y="1920"/>
                <a:ext cx="86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0" name="Group 95"/>
            <p:cNvGrpSpPr>
              <a:grpSpLocks/>
            </p:cNvGrpSpPr>
            <p:nvPr/>
          </p:nvGrpSpPr>
          <p:grpSpPr bwMode="auto">
            <a:xfrm>
              <a:off x="0" y="2304"/>
              <a:ext cx="446" cy="384"/>
              <a:chOff x="0" y="2304"/>
              <a:chExt cx="446" cy="384"/>
            </a:xfrm>
          </p:grpSpPr>
          <p:sp>
            <p:nvSpPr>
              <p:cNvPr id="15413" name="Rectangle 96"/>
              <p:cNvSpPr>
                <a:spLocks noChangeArrowheads="1"/>
              </p:cNvSpPr>
              <p:nvPr/>
            </p:nvSpPr>
            <p:spPr bwMode="auto">
              <a:xfrm>
                <a:off x="43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6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14" name="Rectangle 97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1" name="Group 98"/>
            <p:cNvGrpSpPr>
              <a:grpSpLocks/>
            </p:cNvGrpSpPr>
            <p:nvPr/>
          </p:nvGrpSpPr>
          <p:grpSpPr bwMode="auto">
            <a:xfrm>
              <a:off x="446" y="2304"/>
              <a:ext cx="374" cy="384"/>
              <a:chOff x="446" y="2304"/>
              <a:chExt cx="374" cy="384"/>
            </a:xfrm>
          </p:grpSpPr>
          <p:sp>
            <p:nvSpPr>
              <p:cNvPr id="15411" name="Rectangle 99"/>
              <p:cNvSpPr>
                <a:spLocks noChangeArrowheads="1"/>
              </p:cNvSpPr>
              <p:nvPr/>
            </p:nvSpPr>
            <p:spPr bwMode="auto">
              <a:xfrm>
                <a:off x="489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1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12" name="Rectangle 100"/>
              <p:cNvSpPr>
                <a:spLocks noChangeArrowheads="1"/>
              </p:cNvSpPr>
              <p:nvPr/>
            </p:nvSpPr>
            <p:spPr bwMode="auto">
              <a:xfrm>
                <a:off x="446" y="2304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2" name="Group 101"/>
            <p:cNvGrpSpPr>
              <a:grpSpLocks/>
            </p:cNvGrpSpPr>
            <p:nvPr/>
          </p:nvGrpSpPr>
          <p:grpSpPr bwMode="auto">
            <a:xfrm>
              <a:off x="820" y="2304"/>
              <a:ext cx="374" cy="384"/>
              <a:chOff x="820" y="2304"/>
              <a:chExt cx="374" cy="384"/>
            </a:xfrm>
          </p:grpSpPr>
          <p:sp>
            <p:nvSpPr>
              <p:cNvPr id="15409" name="Rectangle 102"/>
              <p:cNvSpPr>
                <a:spLocks noChangeArrowheads="1"/>
              </p:cNvSpPr>
              <p:nvPr/>
            </p:nvSpPr>
            <p:spPr bwMode="auto">
              <a:xfrm>
                <a:off x="863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/>
                  <a:t>3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10" name="Rectangle 103"/>
              <p:cNvSpPr>
                <a:spLocks noChangeArrowheads="1"/>
              </p:cNvSpPr>
              <p:nvPr/>
            </p:nvSpPr>
            <p:spPr bwMode="auto">
              <a:xfrm>
                <a:off x="820" y="2304"/>
                <a:ext cx="3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3" name="Group 104"/>
            <p:cNvGrpSpPr>
              <a:grpSpLocks/>
            </p:cNvGrpSpPr>
            <p:nvPr/>
          </p:nvGrpSpPr>
          <p:grpSpPr bwMode="auto">
            <a:xfrm>
              <a:off x="1194" y="2304"/>
              <a:ext cx="729" cy="384"/>
              <a:chOff x="1194" y="2304"/>
              <a:chExt cx="729" cy="384"/>
            </a:xfrm>
          </p:grpSpPr>
          <p:sp>
            <p:nvSpPr>
              <p:cNvPr id="15407" name="Rectangle 105"/>
              <p:cNvSpPr>
                <a:spLocks noChangeArrowheads="1"/>
              </p:cNvSpPr>
              <p:nvPr/>
            </p:nvSpPr>
            <p:spPr bwMode="auto">
              <a:xfrm>
                <a:off x="1237" y="2304"/>
                <a:ext cx="6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 i="1"/>
                  <a:t>a</a:t>
                </a:r>
                <a:r>
                  <a:rPr lang="en-US" altLang="zh-CN" b="1" baseline="-30000"/>
                  <a:t>0</a:t>
                </a:r>
                <a:r>
                  <a:rPr lang="en-US" altLang="zh-CN" b="1"/>
                  <a:t>+</a:t>
                </a:r>
                <a:r>
                  <a:rPr lang="en-US" altLang="zh-CN" b="1" i="1"/>
                  <a:t>a</a:t>
                </a:r>
                <a:r>
                  <a:rPr lang="en-US" altLang="zh-CN" b="1" baseline="-30000"/>
                  <a:t>2</a:t>
                </a:r>
                <a:endParaRPr lang="en-US" altLang="zh-CN" b="1"/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08" name="Rectangle 106"/>
              <p:cNvSpPr>
                <a:spLocks noChangeArrowheads="1"/>
              </p:cNvSpPr>
              <p:nvPr/>
            </p:nvSpPr>
            <p:spPr bwMode="auto">
              <a:xfrm>
                <a:off x="1194" y="2304"/>
                <a:ext cx="72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4" name="Group 107"/>
            <p:cNvGrpSpPr>
              <a:grpSpLocks/>
            </p:cNvGrpSpPr>
            <p:nvPr/>
          </p:nvGrpSpPr>
          <p:grpSpPr bwMode="auto">
            <a:xfrm>
              <a:off x="1923" y="2304"/>
              <a:ext cx="861" cy="384"/>
              <a:chOff x="1923" y="2304"/>
              <a:chExt cx="861" cy="384"/>
            </a:xfrm>
          </p:grpSpPr>
          <p:sp>
            <p:nvSpPr>
              <p:cNvPr id="15405" name="Rectangle 108"/>
              <p:cNvSpPr>
                <a:spLocks noChangeArrowheads="1"/>
              </p:cNvSpPr>
              <p:nvPr/>
            </p:nvSpPr>
            <p:spPr bwMode="auto">
              <a:xfrm>
                <a:off x="1966" y="2304"/>
                <a:ext cx="7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</a:rPr>
                  <a:t>18241</a:t>
                </a:r>
              </a:p>
              <a:p>
                <a:pPr algn="ctr" eaLnBrk="0" hangingPunct="0"/>
                <a:endParaRPr lang="en-US" altLang="zh-CN" b="1"/>
              </a:p>
            </p:txBody>
          </p:sp>
          <p:sp>
            <p:nvSpPr>
              <p:cNvPr id="15406" name="Rectangle 109"/>
              <p:cNvSpPr>
                <a:spLocks noChangeArrowheads="1"/>
              </p:cNvSpPr>
              <p:nvPr/>
            </p:nvSpPr>
            <p:spPr bwMode="auto">
              <a:xfrm>
                <a:off x="1923" y="2304"/>
                <a:ext cx="86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614" name="Object 110"/>
          <p:cNvGraphicFramePr>
            <a:graphicFrameLocks noChangeAspect="1"/>
          </p:cNvGraphicFramePr>
          <p:nvPr/>
        </p:nvGraphicFramePr>
        <p:xfrm>
          <a:off x="2819400" y="457200"/>
          <a:ext cx="6096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228600" progId="Equation.3">
                  <p:embed/>
                </p:oleObj>
              </mc:Choice>
              <mc:Fallback>
                <p:oleObj name="Equation" r:id="rId2" imgW="3035160" imgH="2286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60960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5" name="Text Box 111"/>
          <p:cNvSpPr txBox="1">
            <a:spLocks noChangeArrowheads="1"/>
          </p:cNvSpPr>
          <p:nvPr/>
        </p:nvSpPr>
        <p:spPr bwMode="auto">
          <a:xfrm>
            <a:off x="457200" y="2057400"/>
            <a:ext cx="8077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中学：</a:t>
            </a:r>
            <a:r>
              <a:rPr lang="en-US" altLang="zh-CN" b="1" i="1"/>
              <a:t>x</a:t>
            </a:r>
            <a:r>
              <a:rPr lang="en-US" altLang="zh-CN" b="1" baseline="-30000"/>
              <a:t>3</a:t>
            </a:r>
            <a:r>
              <a:rPr lang="en-US" altLang="zh-CN" b="1"/>
              <a:t>=1, </a:t>
            </a:r>
            <a:r>
              <a:rPr lang="en-US" altLang="zh-CN" b="1" i="1"/>
              <a:t>x</a:t>
            </a:r>
            <a:r>
              <a:rPr lang="en-US" altLang="zh-CN" b="1" baseline="-30000"/>
              <a:t>4</a:t>
            </a:r>
            <a:r>
              <a:rPr lang="en-US" altLang="zh-CN" b="1"/>
              <a:t>=0 </a:t>
            </a:r>
            <a:r>
              <a:rPr lang="zh-CN" altLang="en-US" b="1">
                <a:latin typeface="宋体" pitchFamily="2" charset="-122"/>
              </a:rPr>
              <a:t>；大学：</a:t>
            </a:r>
            <a:r>
              <a:rPr lang="en-US" altLang="zh-CN" b="1" i="1"/>
              <a:t>x</a:t>
            </a:r>
            <a:r>
              <a:rPr lang="en-US" altLang="zh-CN" b="1" baseline="-30000"/>
              <a:t>3</a:t>
            </a:r>
            <a:r>
              <a:rPr lang="en-US" altLang="zh-CN" b="1"/>
              <a:t>=0, </a:t>
            </a:r>
            <a:r>
              <a:rPr lang="en-US" altLang="zh-CN" b="1" i="1"/>
              <a:t>x</a:t>
            </a:r>
            <a:r>
              <a:rPr lang="en-US" altLang="zh-CN" b="1" baseline="-30000"/>
              <a:t>4</a:t>
            </a:r>
            <a:r>
              <a:rPr lang="en-US" altLang="zh-CN" b="1"/>
              <a:t>=1</a:t>
            </a:r>
            <a:r>
              <a:rPr lang="zh-CN" altLang="en-US" b="1"/>
              <a:t>； </a:t>
            </a:r>
            <a:r>
              <a:rPr lang="zh-CN" altLang="en-US" b="1">
                <a:latin typeface="宋体" pitchFamily="2" charset="-122"/>
              </a:rPr>
              <a:t>更高：</a:t>
            </a:r>
            <a:r>
              <a:rPr lang="en-US" altLang="zh-CN" b="1" i="1"/>
              <a:t>x</a:t>
            </a:r>
            <a:r>
              <a:rPr lang="en-US" altLang="zh-CN" b="1" baseline="-30000"/>
              <a:t>3</a:t>
            </a:r>
            <a:r>
              <a:rPr lang="en-US" altLang="zh-CN" b="1"/>
              <a:t>=0, </a:t>
            </a:r>
            <a:r>
              <a:rPr lang="en-US" altLang="zh-CN" b="1" i="1"/>
              <a:t>x</a:t>
            </a:r>
            <a:r>
              <a:rPr lang="en-US" altLang="zh-CN" b="1" baseline="-30000"/>
              <a:t>4</a:t>
            </a:r>
            <a:r>
              <a:rPr lang="en-US" altLang="zh-CN" b="1"/>
              <a:t>=0 </a:t>
            </a:r>
          </a:p>
        </p:txBody>
      </p: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457200" y="1603375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1</a:t>
            </a:r>
            <a:r>
              <a:rPr lang="en-US" altLang="zh-CN" b="1">
                <a:latin typeface="宋体" pitchFamily="2" charset="-122"/>
              </a:rPr>
              <a:t>=</a:t>
            </a:r>
            <a:r>
              <a:rPr lang="en-US" altLang="zh-CN" b="1" baseline="-30000"/>
              <a:t> </a:t>
            </a:r>
            <a:r>
              <a:rPr lang="en-US" altLang="zh-CN" b="1">
                <a:cs typeface="Courier New" pitchFamily="49" charset="0"/>
              </a:rPr>
              <a:t>0</a:t>
            </a:r>
            <a:r>
              <a:rPr lang="zh-CN" altLang="en-US" b="1"/>
              <a:t>；</a:t>
            </a:r>
            <a:r>
              <a:rPr lang="zh-CN" altLang="en-US" b="1" i="1"/>
              <a:t> </a:t>
            </a:r>
            <a:r>
              <a:rPr lang="en-US" altLang="zh-CN" b="1" i="1"/>
              <a:t>x</a:t>
            </a:r>
            <a:r>
              <a:rPr lang="en-US" altLang="zh-CN" b="1" baseline="-30000"/>
              <a:t>2 </a:t>
            </a:r>
            <a:r>
              <a:rPr lang="en-US" altLang="zh-CN" b="1">
                <a:latin typeface="宋体" pitchFamily="2" charset="-122"/>
              </a:rPr>
              <a:t>=</a:t>
            </a:r>
            <a:r>
              <a:rPr lang="en-US" altLang="zh-CN" b="1" baseline="-30000"/>
              <a:t> </a:t>
            </a:r>
            <a:r>
              <a:rPr lang="en-US" altLang="zh-CN" b="1">
                <a:cs typeface="Courier New" pitchFamily="49" charset="0"/>
              </a:rPr>
              <a:t>1</a:t>
            </a:r>
            <a:r>
              <a:rPr lang="en-US" altLang="zh-CN" b="1" i="1"/>
              <a:t>~ </a:t>
            </a:r>
            <a:r>
              <a:rPr lang="zh-CN" altLang="en-US" b="1">
                <a:latin typeface="宋体" pitchFamily="2" charset="-122"/>
              </a:rPr>
              <a:t>管理，</a:t>
            </a:r>
            <a:r>
              <a:rPr lang="en-US" altLang="zh-CN" b="1" i="1"/>
              <a:t>x</a:t>
            </a:r>
            <a:r>
              <a:rPr lang="en-US" altLang="zh-CN" b="1" baseline="-30000"/>
              <a:t>2 </a:t>
            </a:r>
            <a:r>
              <a:rPr lang="en-US" altLang="zh-CN" b="1">
                <a:latin typeface="宋体" pitchFamily="2" charset="-122"/>
              </a:rPr>
              <a:t>=</a:t>
            </a:r>
            <a:r>
              <a:rPr lang="en-US" altLang="zh-CN" b="1" baseline="-30000"/>
              <a:t> </a:t>
            </a:r>
            <a:r>
              <a:rPr lang="en-US" altLang="zh-CN" b="1">
                <a:cs typeface="Courier New" pitchFamily="49" charset="0"/>
              </a:rPr>
              <a:t>0</a:t>
            </a:r>
            <a:r>
              <a:rPr lang="en-US" altLang="zh-CN" b="1" i="1"/>
              <a:t>~ </a:t>
            </a:r>
            <a:r>
              <a:rPr lang="zh-CN" altLang="en-US" b="1">
                <a:latin typeface="宋体" pitchFamily="2" charset="-122"/>
              </a:rPr>
              <a:t>非管理</a:t>
            </a:r>
          </a:p>
        </p:txBody>
      </p:sp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533400" y="5497513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大学程度管理人员比更高程度管理人员的薪金高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618" name="Text Box 114"/>
          <p:cNvSpPr txBox="1">
            <a:spLocks noChangeArrowheads="1"/>
          </p:cNvSpPr>
          <p:nvPr/>
        </p:nvSpPr>
        <p:spPr bwMode="auto">
          <a:xfrm>
            <a:off x="152400" y="6016625"/>
            <a:ext cx="881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大学程度非管理人员比更高程度非管理人员的薪金略低</a:t>
            </a: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.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 autoUpdateAnimBg="0"/>
      <p:bldP spid="21615" grpId="0" animBg="1" autoUpdateAnimBg="0"/>
      <p:bldP spid="21616" grpId="0" animBg="1" autoUpdateAnimBg="0"/>
      <p:bldP spid="21617" grpId="0" animBg="1" autoUpdateAnimBg="0"/>
      <p:bldP spid="2161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9750" y="1557338"/>
            <a:ext cx="82946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宋体" pitchFamily="2" charset="-122"/>
              </a:rPr>
              <a:t>对定性因素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zh-CN" altLang="en-US" sz="2800" b="1">
                <a:latin typeface="宋体" pitchFamily="2" charset="-122"/>
              </a:rPr>
              <a:t>如管理、教育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zh-CN" altLang="en-US" sz="2800" b="1">
                <a:latin typeface="宋体" pitchFamily="2" charset="-122"/>
              </a:rPr>
              <a:t>可以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引入</a:t>
            </a:r>
            <a:r>
              <a:rPr lang="en-US" altLang="zh-CN" sz="2800" b="1">
                <a:solidFill>
                  <a:srgbClr val="FF3300"/>
                </a:solidFill>
              </a:rPr>
              <a:t>0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</a:rPr>
              <a:t>-</a:t>
            </a:r>
            <a:r>
              <a:rPr lang="en-US" altLang="zh-CN" sz="2800" b="1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变量</a:t>
            </a:r>
            <a:r>
              <a:rPr lang="zh-CN" altLang="en-US" sz="2800" b="1">
                <a:latin typeface="宋体" pitchFamily="2" charset="-122"/>
              </a:rPr>
              <a:t>处理，</a:t>
            </a:r>
            <a:r>
              <a:rPr lang="en-US" altLang="zh-CN" sz="2800" b="1"/>
              <a:t>0</a:t>
            </a:r>
            <a:r>
              <a:rPr lang="en-US" altLang="zh-CN" sz="2800" b="1">
                <a:latin typeface="宋体" pitchFamily="2" charset="-122"/>
              </a:rPr>
              <a:t>-</a:t>
            </a:r>
            <a:r>
              <a:rPr lang="en-US" altLang="zh-CN" sz="2800" b="1"/>
              <a:t>1</a:t>
            </a:r>
            <a:r>
              <a:rPr lang="zh-CN" altLang="en-US" sz="2800" b="1">
                <a:latin typeface="宋体" pitchFamily="2" charset="-122"/>
              </a:rPr>
              <a:t>变量的个数可比定性因素的水平少</a:t>
            </a:r>
            <a:r>
              <a:rPr lang="en-US" altLang="zh-CN" sz="2800" b="1"/>
              <a:t>1.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124075" y="623888"/>
            <a:ext cx="4608513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软件开发人员的薪金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5288" y="2852738"/>
            <a:ext cx="845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残差分析方法</a:t>
            </a:r>
            <a:r>
              <a:rPr lang="zh-CN" altLang="en-US" sz="2800" b="1">
                <a:latin typeface="宋体" pitchFamily="2" charset="-122"/>
              </a:rPr>
              <a:t>可以发现模型的缺陷，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引入交互作用项</a:t>
            </a:r>
            <a:r>
              <a:rPr lang="zh-CN" altLang="en-US" sz="2800" b="1">
                <a:latin typeface="宋体" pitchFamily="2" charset="-122"/>
              </a:rPr>
              <a:t>常常能够改善模型</a:t>
            </a:r>
            <a:r>
              <a:rPr lang="en-US" altLang="zh-CN" sz="2800" b="1">
                <a:latin typeface="宋体" pitchFamily="2" charset="-122"/>
              </a:rPr>
              <a:t>.</a:t>
            </a:r>
            <a:r>
              <a:rPr lang="en-US" altLang="zh-CN" sz="2800" b="1"/>
              <a:t>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剔除异常数据</a:t>
            </a:r>
            <a:r>
              <a:rPr lang="zh-CN" altLang="en-US" sz="2800" b="1">
                <a:latin typeface="宋体" pitchFamily="2" charset="-122"/>
              </a:rPr>
              <a:t>，有助于得到更好的结果</a:t>
            </a:r>
            <a:r>
              <a:rPr lang="en-US" altLang="zh-CN" sz="2800" b="1">
                <a:latin typeface="宋体" pitchFamily="2" charset="-122"/>
              </a:rPr>
              <a:t>.</a:t>
            </a:r>
            <a:endParaRPr lang="en-US" altLang="zh-CN" sz="2800" b="1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81000" y="48910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注：可以直接对</a:t>
            </a:r>
            <a:r>
              <a:rPr lang="en-US" altLang="zh-CN" sz="2800" b="1"/>
              <a:t>6</a:t>
            </a:r>
            <a:r>
              <a:rPr lang="zh-CN" altLang="en-US" sz="2800" b="1">
                <a:latin typeface="宋体" pitchFamily="2" charset="-122"/>
              </a:rPr>
              <a:t>种管理</a:t>
            </a:r>
            <a:r>
              <a:rPr lang="en-US" altLang="zh-CN" sz="2800" b="1"/>
              <a:t>—</a:t>
            </a:r>
            <a:r>
              <a:rPr lang="zh-CN" altLang="en-US" sz="2800" b="1">
                <a:latin typeface="宋体" pitchFamily="2" charset="-122"/>
              </a:rPr>
              <a:t>教育组合引入</a:t>
            </a:r>
            <a:r>
              <a:rPr lang="en-US" altLang="zh-CN" sz="2800" b="1"/>
              <a:t>5</a:t>
            </a:r>
            <a:r>
              <a:rPr lang="zh-CN" altLang="en-US" sz="2800" b="1">
                <a:latin typeface="宋体" pitchFamily="2" charset="-122"/>
              </a:rPr>
              <a:t>个</a:t>
            </a:r>
            <a:r>
              <a:rPr lang="en-US" altLang="zh-CN" sz="2800" b="1"/>
              <a:t>0</a:t>
            </a:r>
            <a:r>
              <a:rPr lang="en-US" altLang="zh-CN" sz="2800" b="1">
                <a:latin typeface="宋体" pitchFamily="2" charset="-122"/>
              </a:rPr>
              <a:t>-</a:t>
            </a:r>
            <a:r>
              <a:rPr lang="en-US" altLang="zh-CN" sz="2800" b="1"/>
              <a:t>1</a:t>
            </a:r>
            <a:r>
              <a:rPr lang="zh-CN" altLang="en-US" sz="2800" b="1">
                <a:latin typeface="宋体" pitchFamily="2" charset="-122"/>
              </a:rPr>
              <a:t>变量</a:t>
            </a:r>
            <a:r>
              <a:rPr lang="en-US" altLang="zh-CN" sz="2800" b="1">
                <a:latin typeface="宋体" pitchFamily="2" charset="-122"/>
              </a:rPr>
              <a:t>.</a:t>
            </a:r>
            <a:r>
              <a:rPr lang="en-US" altLang="zh-CN" sz="2800" b="1"/>
              <a:t> </a:t>
            </a:r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/>
        </p:nvGraphicFramePr>
        <p:xfrm>
          <a:off x="8196263" y="549275"/>
          <a:ext cx="669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777307" imgH="777307" progId="MS_ClipArt_Gallery.2">
                  <p:embed/>
                </p:oleObj>
              </mc:Choice>
              <mc:Fallback>
                <p:oleObj name="Clip" r:id="rId2" imgW="777307" imgH="777307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263" y="549275"/>
                        <a:ext cx="6699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2" grpId="0" animBg="1" autoUpdateAnimBg="0"/>
      <p:bldP spid="22533" grpId="0" animBg="1" autoUpdateAnimBg="0"/>
      <p:bldP spid="2253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632992"/>
            <a:ext cx="609600" cy="10668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42988" y="1556792"/>
            <a:ext cx="74183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latin typeface="Arial" charset="0"/>
              </a:rPr>
              <a:t>建立投资额模型，研究</a:t>
            </a:r>
            <a:r>
              <a:rPr lang="zh-CN" altLang="en-US" sz="2800" b="1" dirty="0">
                <a:latin typeface="宋体" pitchFamily="2" charset="-122"/>
              </a:rPr>
              <a:t>某地区</a:t>
            </a:r>
            <a:r>
              <a:rPr lang="zh-CN" altLang="en-US" sz="2800" b="1" dirty="0">
                <a:latin typeface="Arial" charset="0"/>
              </a:rPr>
              <a:t>实际投资额与国民生产总值 </a:t>
            </a:r>
            <a:r>
              <a:rPr lang="en-US" altLang="zh-CN" sz="2800" b="1" dirty="0"/>
              <a:t>( GNP ) </a:t>
            </a:r>
            <a:r>
              <a:rPr lang="zh-CN" altLang="en-US" sz="2800" b="1" dirty="0">
                <a:latin typeface="Arial" charset="0"/>
              </a:rPr>
              <a:t>及物价指数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dirty="0"/>
              <a:t>PI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Arial" charset="0"/>
              </a:rPr>
              <a:t>的关系</a:t>
            </a:r>
            <a:r>
              <a:rPr lang="en-US" altLang="zh-CN" sz="2800" b="1" dirty="0">
                <a:latin typeface="Arial" charset="0"/>
              </a:rPr>
              <a:t>.</a:t>
            </a:r>
          </a:p>
        </p:txBody>
      </p:sp>
      <p:sp>
        <p:nvSpPr>
          <p:cNvPr id="23670" name="Text Box 118"/>
          <p:cNvSpPr txBox="1">
            <a:spLocks noChangeArrowheads="1"/>
          </p:cNvSpPr>
          <p:nvPr/>
        </p:nvSpPr>
        <p:spPr bwMode="auto">
          <a:xfrm>
            <a:off x="942463" y="2699792"/>
            <a:ext cx="7632700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根据对未来</a:t>
            </a:r>
            <a:r>
              <a:rPr lang="en-US" altLang="zh-CN" sz="2800" b="1" dirty="0"/>
              <a:t>GNP</a:t>
            </a:r>
            <a:r>
              <a:rPr lang="zh-CN" altLang="en-US" sz="2800" b="1" dirty="0">
                <a:latin typeface="宋体" pitchFamily="2" charset="-122"/>
              </a:rPr>
              <a:t>及</a:t>
            </a:r>
            <a:r>
              <a:rPr lang="en-US" altLang="zh-CN" sz="2800" b="1" dirty="0"/>
              <a:t>PI</a:t>
            </a:r>
            <a:r>
              <a:rPr lang="zh-CN" altLang="en-US" sz="2800" b="1" dirty="0">
                <a:latin typeface="宋体" pitchFamily="2" charset="-122"/>
              </a:rPr>
              <a:t>的估计，预测未来投资额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r>
              <a:rPr lang="en-US" altLang="zh-CN" sz="2800" b="1" dirty="0">
                <a:latin typeface="Arial" charset="0"/>
              </a:rPr>
              <a:t> </a:t>
            </a:r>
          </a:p>
        </p:txBody>
      </p:sp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2555776" y="3356992"/>
            <a:ext cx="394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该地区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连续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20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年</a:t>
            </a:r>
            <a:r>
              <a:rPr lang="zh-CN" altLang="en-US" b="1" dirty="0">
                <a:latin typeface="宋体" pitchFamily="2" charset="-122"/>
              </a:rPr>
              <a:t>的统计数据</a:t>
            </a:r>
            <a:r>
              <a:rPr lang="zh-CN" altLang="en-US" b="1" dirty="0">
                <a:latin typeface="Arial" charset="0"/>
              </a:rPr>
              <a:t> </a:t>
            </a:r>
          </a:p>
        </p:txBody>
      </p:sp>
      <p:pic>
        <p:nvPicPr>
          <p:cNvPr id="58376" name="Picture 121" descr="j0222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76250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13053"/>
              </p:ext>
            </p:extLst>
          </p:nvPr>
        </p:nvGraphicFramePr>
        <p:xfrm>
          <a:off x="644796" y="3933056"/>
          <a:ext cx="7705798" cy="2133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6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年份序号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投资额</a:t>
                      </a:r>
                      <a:endParaRPr lang="en-US" alt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（亿元）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GNP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（亿元）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年份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投资额</a:t>
                      </a:r>
                      <a:endParaRPr lang="en-US" alt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（亿元）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GNP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（亿元）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 90.9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596.7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0.7167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229.8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1326.4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1.0575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97.4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637.7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0.7277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228.7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1434.2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1.1508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113.5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691.1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0.7436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206.1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1549.2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1.2579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195.0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1185.9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1.0000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424.5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3073.0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2.0688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1025102" y="620688"/>
            <a:ext cx="72008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3   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投资额与生产总值和物价指数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  <p:bldP spid="23556" grpId="0" animBg="1" autoUpdateAnimBg="0"/>
      <p:bldP spid="23670" grpId="0" animBg="1"/>
      <p:bldP spid="236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3041" y="431725"/>
            <a:ext cx="320002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3200" b="1" dirty="0"/>
              <a:t>问题背景及分析</a:t>
            </a:r>
            <a:endParaRPr lang="zh-CN" altLang="zh-CN" sz="3200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22441" y="1130796"/>
            <a:ext cx="8222494" cy="1643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zh-CN" sz="2800" b="1" dirty="0"/>
              <a:t>“孕妇吸烟可能导致胎儿受损、早产及新生儿低体重”的警告不如“吸烟导致肺癌”来得强，是由于</a:t>
            </a:r>
            <a:r>
              <a:rPr lang="zh-CN" altLang="zh-CN" sz="2800" b="1" dirty="0">
                <a:solidFill>
                  <a:srgbClr val="FF0000"/>
                </a:solidFill>
              </a:rPr>
              <a:t>对孕妇吸烟与胎儿健康间的生理学关系研究得不够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660"/>
              </p:ext>
            </p:extLst>
          </p:nvPr>
        </p:nvGraphicFramePr>
        <p:xfrm>
          <a:off x="251520" y="3933056"/>
          <a:ext cx="7920880" cy="24671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2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新生儿体重（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113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108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孕妇怀孕期（天）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284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282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279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999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282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新生儿胎次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1~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胎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0~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非第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胎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孕妇怀孕时年龄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孕妇怀孕前身高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(in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孕妇怀孕前体重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CN" sz="2000" b="1" kern="100" dirty="0" err="1">
                          <a:solidFill>
                            <a:schemeClr val="tx1"/>
                          </a:solidFill>
                          <a:effectLst/>
                        </a:rPr>
                        <a:t>lb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alt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孕妇吸烟状况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1~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吸烟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 ~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不吸烟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alt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93570" y="2852936"/>
            <a:ext cx="7880237" cy="93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b="1" dirty="0"/>
              <a:t>美国儿童保健和发展项目</a:t>
            </a:r>
            <a:r>
              <a:rPr lang="en-US" altLang="zh-CN" b="1" dirty="0"/>
              <a:t>(CHDS)</a:t>
            </a:r>
            <a:r>
              <a:rPr lang="zh-CN" altLang="zh-CN" b="1" dirty="0"/>
              <a:t>提供的数据</a:t>
            </a:r>
            <a:r>
              <a:rPr lang="en-US" altLang="zh-CN" b="1" dirty="0"/>
              <a:t>(1236</a:t>
            </a:r>
            <a:r>
              <a:rPr lang="zh-CN" altLang="zh-CN" b="1" dirty="0"/>
              <a:t>个出生后至少存活</a:t>
            </a:r>
            <a:r>
              <a:rPr lang="en-US" altLang="zh-CN" b="1" dirty="0"/>
              <a:t>28</a:t>
            </a:r>
            <a:r>
              <a:rPr lang="zh-CN" altLang="zh-CN" b="1" dirty="0"/>
              <a:t>天男性单胞胎新生儿体重及其母亲的资料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507164" y="5843789"/>
            <a:ext cx="1457450" cy="825571"/>
            <a:chOff x="7626863" y="5595827"/>
            <a:chExt cx="1457450" cy="825571"/>
          </a:xfrm>
        </p:grpSpPr>
        <p:sp>
          <p:nvSpPr>
            <p:cNvPr id="9" name="矩形 8"/>
            <p:cNvSpPr/>
            <p:nvPr/>
          </p:nvSpPr>
          <p:spPr>
            <a:xfrm>
              <a:off x="7626863" y="6021288"/>
              <a:ext cx="14574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data0901.txt</a:t>
              </a:r>
              <a:endParaRPr lang="zh-CN" altLang="en-US" sz="2000" dirty="0"/>
            </a:p>
          </p:txBody>
        </p:sp>
        <p:pic>
          <p:nvPicPr>
            <p:cNvPr id="10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595827"/>
              <a:ext cx="631137" cy="45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74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4616146"/>
            <a:ext cx="8169275" cy="5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Arial" charset="0"/>
              </a:rPr>
              <a:t>时间序列中变量的顺序观测值之间存在</a:t>
            </a:r>
            <a:r>
              <a:rPr lang="zh-CN" altLang="en-US" sz="2800" b="1" dirty="0">
                <a:solidFill>
                  <a:srgbClr val="FF3300"/>
                </a:solidFill>
                <a:latin typeface="Arial" charset="0"/>
              </a:rPr>
              <a:t>自相关</a:t>
            </a:r>
            <a:r>
              <a:rPr lang="en-US" altLang="zh-CN" sz="2800" b="1" dirty="0">
                <a:solidFill>
                  <a:srgbClr val="FF3300"/>
                </a:solidFill>
                <a:latin typeface="Arial" charset="0"/>
              </a:rPr>
              <a:t>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445708" y="1738313"/>
            <a:ext cx="7014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以时间为序的数据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如</a:t>
            </a:r>
            <a:r>
              <a:rPr lang="zh-CN" altLang="zh-CN" sz="2800" b="1" kern="100" dirty="0"/>
              <a:t>投资额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时间序列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.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09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分析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47800" y="1219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许多经济数据在时间上有一定的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滞后</a:t>
            </a:r>
            <a:r>
              <a:rPr lang="zh-CN" altLang="en-US" sz="2800" b="1">
                <a:latin typeface="宋体" pitchFamily="2" charset="-122"/>
              </a:rPr>
              <a:t>性</a:t>
            </a:r>
            <a:r>
              <a:rPr lang="en-US" altLang="zh-CN" sz="2800" b="1">
                <a:latin typeface="宋体" pitchFamily="2" charset="-122"/>
              </a:rPr>
              <a:t>.</a:t>
            </a:r>
            <a:r>
              <a:rPr lang="en-US" altLang="zh-CN" sz="2800" b="1">
                <a:latin typeface="Arial" charset="0"/>
              </a:rPr>
              <a:t> </a:t>
            </a: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685800" y="5790207"/>
            <a:ext cx="8153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Arial" charset="0"/>
              </a:rPr>
              <a:t>需要诊断并消除自相关性，建立新的模型</a:t>
            </a:r>
            <a:r>
              <a:rPr lang="en-US" altLang="zh-CN" sz="2800" b="1" dirty="0">
                <a:latin typeface="Arial" charset="0"/>
              </a:rPr>
              <a:t>.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611560" y="5223470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ctr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itchFamily="2" charset="-122"/>
              </a:rPr>
              <a:t>采用普通回归模型直接处理，会出现不良后果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r>
              <a:rPr lang="en-US" altLang="zh-CN" sz="2800" b="1" dirty="0">
                <a:latin typeface="Arial" charset="0"/>
              </a:rPr>
              <a:t> </a:t>
            </a:r>
          </a:p>
        </p:txBody>
      </p:sp>
      <p:sp>
        <p:nvSpPr>
          <p:cNvPr id="59400" name="Text Box 83"/>
          <p:cNvSpPr txBox="1">
            <a:spLocks noChangeArrowheads="1"/>
          </p:cNvSpPr>
          <p:nvPr/>
        </p:nvSpPr>
        <p:spPr bwMode="auto">
          <a:xfrm>
            <a:off x="533400" y="487363"/>
            <a:ext cx="6477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投资额与国民生产总值和物价指数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</p:txBody>
      </p:sp>
      <p:pic>
        <p:nvPicPr>
          <p:cNvPr id="59402" name="Picture 152" descr="j0222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76250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78701"/>
              </p:ext>
            </p:extLst>
          </p:nvPr>
        </p:nvGraphicFramePr>
        <p:xfrm>
          <a:off x="685800" y="2348880"/>
          <a:ext cx="7705798" cy="2133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6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年份序号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投资额</a:t>
                      </a:r>
                      <a:endParaRPr lang="en-US" alt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（亿元）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GNP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（亿元）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年份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投资额</a:t>
                      </a:r>
                      <a:endParaRPr lang="en-US" alt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（亿元）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GNP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（亿元）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  90.9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596.7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0.7167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 229.8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1326.4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1.0575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97.4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637.7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0.7277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228.7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1434.2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1.1508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113.5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691.1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0.7436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206.1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1549.2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1.2579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195.0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1185.9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1.0000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424.5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3073.0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2.0688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 autoUpdateAnimBg="0"/>
      <p:bldP spid="24579" grpId="0" animBg="1" autoUpdateAnimBg="0"/>
      <p:bldP spid="24580" grpId="0" animBg="1" autoUpdateAnimBg="0"/>
      <p:bldP spid="24656" grpId="0" animBg="1" autoUpdateAnimBg="0"/>
      <p:bldP spid="24657" grpId="0" animBg="1"/>
      <p:bldP spid="2465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899592" y="527050"/>
            <a:ext cx="5184576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charset="0"/>
                <a:ea typeface="楷体_GB2312" pitchFamily="49" charset="-122"/>
              </a:rPr>
              <a:t>基本（普通的）回归模型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66800" y="4383088"/>
            <a:ext cx="75438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charset="0"/>
              </a:rPr>
              <a:t>投资额与 </a:t>
            </a:r>
            <a:r>
              <a:rPr lang="en-US" altLang="zh-CN" sz="2800" b="1" dirty="0"/>
              <a:t>GNP</a:t>
            </a:r>
            <a:r>
              <a:rPr lang="zh-CN" altLang="en-US" sz="2800" b="1" dirty="0">
                <a:latin typeface="Arial" charset="0"/>
              </a:rPr>
              <a:t>，</a:t>
            </a:r>
            <a:r>
              <a:rPr lang="en-US" altLang="zh-CN" sz="2800" b="1" dirty="0"/>
              <a:t>PI</a:t>
            </a:r>
            <a:r>
              <a:rPr lang="zh-CN" altLang="en-US" sz="2800" b="1" dirty="0"/>
              <a:t>之间</a:t>
            </a:r>
            <a:r>
              <a:rPr lang="zh-CN" altLang="en-US" sz="2800" b="1" dirty="0">
                <a:latin typeface="Arial" charset="0"/>
              </a:rPr>
              <a:t>均有很强的线性关系</a:t>
            </a:r>
            <a:r>
              <a:rPr lang="en-US" altLang="zh-CN" sz="2800" b="1" dirty="0">
                <a:latin typeface="Arial" charset="0"/>
              </a:rPr>
              <a:t>.</a:t>
            </a:r>
            <a:endParaRPr lang="zh-CN" altLang="en-US" sz="2800" b="1" dirty="0">
              <a:latin typeface="Arial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33400" y="4992688"/>
          <a:ext cx="47244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14500" imgH="228600" progId="Equation.3">
                  <p:embed/>
                </p:oleObj>
              </mc:Choice>
              <mc:Fallback>
                <p:oleObj name="公式" r:id="rId2" imgW="1714500" imgH="228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92688"/>
                        <a:ext cx="472440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106488"/>
            <a:ext cx="781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t ~</a:t>
            </a:r>
            <a:r>
              <a:rPr lang="zh-CN" altLang="en-US" sz="2800" b="1" dirty="0"/>
              <a:t>年份， </a:t>
            </a:r>
            <a:r>
              <a:rPr lang="en-US" altLang="zh-CN" sz="2800" b="1" i="1" dirty="0" err="1"/>
              <a:t>y</a:t>
            </a:r>
            <a:r>
              <a:rPr lang="en-US" altLang="zh-CN" sz="2800" b="1" i="1" baseline="-25000" dirty="0" err="1"/>
              <a:t>t</a:t>
            </a:r>
            <a:r>
              <a:rPr lang="en-US" altLang="zh-CN" sz="2800" b="1" i="1" baseline="-25000" dirty="0"/>
              <a:t> </a:t>
            </a:r>
            <a:r>
              <a:rPr lang="en-US" altLang="zh-CN" sz="2800" b="1" i="1" dirty="0"/>
              <a:t>~ </a:t>
            </a:r>
            <a:r>
              <a:rPr lang="zh-CN" altLang="en-US" sz="2800" b="1" dirty="0"/>
              <a:t>投资额，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i="1" baseline="-25000" dirty="0"/>
              <a:t>t</a:t>
            </a:r>
            <a:r>
              <a:rPr lang="en-US" altLang="zh-CN" sz="2800" b="1" i="1" dirty="0"/>
              <a:t>~ </a:t>
            </a:r>
            <a:r>
              <a:rPr lang="en-US" altLang="zh-CN" sz="2800" b="1" dirty="0"/>
              <a:t>GNP, 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i="1" baseline="-25000" dirty="0"/>
              <a:t>t </a:t>
            </a:r>
            <a:r>
              <a:rPr lang="en-US" altLang="zh-CN" sz="2800" b="1" i="1" dirty="0"/>
              <a:t>~ </a:t>
            </a:r>
            <a:r>
              <a:rPr lang="en-US" altLang="zh-CN" sz="2800" b="1" dirty="0"/>
              <a:t>PI</a:t>
            </a:r>
            <a:r>
              <a:rPr lang="en-US" altLang="zh-CN" sz="2800" b="1" dirty="0">
                <a:latin typeface="Arial" charset="0"/>
              </a:rPr>
              <a:t> </a:t>
            </a:r>
            <a:endParaRPr lang="el-GR" altLang="zh-CN" sz="2800" b="1" dirty="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410200" y="50688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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 i="1">
                <a:sym typeface="Symbol" pitchFamily="18" charset="2"/>
              </a:rPr>
              <a:t>, 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 i="1">
                <a:sym typeface="Symbol" pitchFamily="18" charset="2"/>
              </a:rPr>
              <a:t>, 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 i="1">
                <a:sym typeface="Symbol" pitchFamily="18" charset="2"/>
              </a:rPr>
              <a:t> ~</a:t>
            </a:r>
            <a:r>
              <a:rPr lang="zh-CN" altLang="en-US" sz="2800" b="1"/>
              <a:t>回归系数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1716088"/>
            <a:ext cx="4495800" cy="2590800"/>
            <a:chOff x="144" y="960"/>
            <a:chExt cx="2832" cy="1632"/>
          </a:xfrm>
        </p:grpSpPr>
        <p:pic>
          <p:nvPicPr>
            <p:cNvPr id="2663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60"/>
              <a:ext cx="268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Text Box 9"/>
            <p:cNvSpPr txBox="1">
              <a:spLocks noChangeArrowheads="1"/>
            </p:cNvSpPr>
            <p:nvPr/>
          </p:nvSpPr>
          <p:spPr bwMode="auto">
            <a:xfrm>
              <a:off x="2592" y="230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>
                  <a:latin typeface="Arial" charset="0"/>
                </a:rPr>
                <a:t>1</a:t>
              </a:r>
              <a:r>
                <a:rPr lang="en-US" altLang="zh-CN" sz="2000" i="1" baseline="-25000">
                  <a:latin typeface="Arial" charset="0"/>
                </a:rPr>
                <a:t>t</a:t>
              </a:r>
            </a:p>
          </p:txBody>
        </p:sp>
        <p:sp>
          <p:nvSpPr>
            <p:cNvPr id="26640" name="Text Box 10"/>
            <p:cNvSpPr txBox="1">
              <a:spLocks noChangeArrowheads="1"/>
            </p:cNvSpPr>
            <p:nvPr/>
          </p:nvSpPr>
          <p:spPr bwMode="auto">
            <a:xfrm>
              <a:off x="144" y="960"/>
              <a:ext cx="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y</a:t>
              </a:r>
              <a:r>
                <a:rPr lang="en-US" altLang="zh-CN" sz="2000" i="1" baseline="-25000">
                  <a:latin typeface="Arial" charset="0"/>
                </a:rPr>
                <a:t>t</a:t>
              </a:r>
              <a:endParaRPr lang="en-US" altLang="zh-CN" sz="2000" b="1">
                <a:latin typeface="Arial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495800" y="1700213"/>
            <a:ext cx="4572000" cy="2606675"/>
            <a:chOff x="2832" y="950"/>
            <a:chExt cx="2880" cy="1642"/>
          </a:xfrm>
        </p:grpSpPr>
        <p:pic>
          <p:nvPicPr>
            <p:cNvPr id="2663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60"/>
              <a:ext cx="2736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5328" y="230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>
                  <a:latin typeface="Arial" charset="0"/>
                </a:rPr>
                <a:t>2</a:t>
              </a:r>
              <a:r>
                <a:rPr lang="en-US" altLang="zh-CN" sz="2000" i="1" baseline="-25000">
                  <a:latin typeface="Arial" charset="0"/>
                </a:rPr>
                <a:t>t</a:t>
              </a:r>
            </a:p>
          </p:txBody>
        </p:sp>
        <p:sp>
          <p:nvSpPr>
            <p:cNvPr id="26637" name="Text Box 14"/>
            <p:cNvSpPr txBox="1">
              <a:spLocks noChangeArrowheads="1"/>
            </p:cNvSpPr>
            <p:nvPr/>
          </p:nvSpPr>
          <p:spPr bwMode="auto">
            <a:xfrm>
              <a:off x="2832" y="950"/>
              <a:ext cx="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y</a:t>
              </a:r>
              <a:r>
                <a:rPr lang="en-US" altLang="zh-CN" sz="2000" i="1" baseline="-25000">
                  <a:latin typeface="Arial" charset="0"/>
                </a:rPr>
                <a:t>t</a:t>
              </a:r>
              <a:endParaRPr lang="en-US" altLang="zh-CN" sz="2000" b="1">
                <a:latin typeface="Arial" charset="0"/>
              </a:endParaRPr>
            </a:p>
          </p:txBody>
        </p:sp>
      </p:grp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066800" y="5830888"/>
            <a:ext cx="65532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 dirty="0">
                <a:sym typeface="Symbol" pitchFamily="18" charset="2"/>
              </a:rPr>
              <a:t></a:t>
            </a:r>
            <a:r>
              <a:rPr lang="en-US" altLang="zh-CN" sz="2800" b="1" i="1" baseline="-25000" dirty="0">
                <a:sym typeface="Symbol" pitchFamily="18" charset="2"/>
              </a:rPr>
              <a:t>t </a:t>
            </a:r>
            <a:r>
              <a:rPr lang="en-US" altLang="zh-CN" sz="2800" b="1" dirty="0">
                <a:latin typeface="Courier New" pitchFamily="49" charset="0"/>
                <a:sym typeface="Symbol" pitchFamily="18" charset="2"/>
              </a:rPr>
              <a:t>~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对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相互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</a:rPr>
              <a:t>独立的</a:t>
            </a:r>
            <a:r>
              <a:rPr lang="zh-CN" altLang="en-US" sz="2800" b="1" dirty="0">
                <a:latin typeface="Courier New" pitchFamily="49" charset="0"/>
              </a:rPr>
              <a:t>零均值正态随机变量</a:t>
            </a:r>
          </a:p>
        </p:txBody>
      </p:sp>
      <p:pic>
        <p:nvPicPr>
          <p:cNvPr id="26634" name="Picture 16" descr="j02220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76250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 autoUpdateAnimBg="0"/>
      <p:bldP spid="25605" grpId="0" animBg="1" autoUpdateAnimBg="0"/>
      <p:bldP spid="25606" grpId="0" animBg="1" autoUpdateAnimBg="0"/>
      <p:bldP spid="2561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95536" y="657255"/>
            <a:ext cx="5130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基本回归模型的结果与分析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1079612" y="5733256"/>
            <a:ext cx="6984776" cy="5598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>
                <a:sym typeface="Symbol" pitchFamily="18" charset="2"/>
              </a:rPr>
              <a:t></a:t>
            </a:r>
            <a:r>
              <a:rPr lang="en-US" altLang="zh-CN" sz="2800" b="1" i="1" baseline="-25000" dirty="0">
                <a:sym typeface="Symbol" pitchFamily="18" charset="2"/>
              </a:rPr>
              <a:t>t</a:t>
            </a:r>
            <a:r>
              <a:rPr lang="zh-CN" altLang="en-US" sz="2800" b="1" dirty="0">
                <a:latin typeface="Arial" charset="0"/>
              </a:rPr>
              <a:t>存在</a:t>
            </a:r>
            <a:r>
              <a:rPr lang="zh-CN" altLang="en-US" sz="2800" b="1" dirty="0">
                <a:solidFill>
                  <a:srgbClr val="FF3300"/>
                </a:solidFill>
                <a:latin typeface="Arial" charset="0"/>
              </a:rPr>
              <a:t>自相关</a:t>
            </a:r>
            <a:r>
              <a:rPr lang="zh-CN" altLang="en-US" sz="2800" b="1" dirty="0">
                <a:latin typeface="Arial" charset="0"/>
              </a:rPr>
              <a:t>，违背</a:t>
            </a:r>
            <a:r>
              <a:rPr lang="en-US" altLang="zh-CN" sz="2800" b="1" i="1" dirty="0">
                <a:sym typeface="Symbol" pitchFamily="18" charset="2"/>
              </a:rPr>
              <a:t></a:t>
            </a:r>
            <a:r>
              <a:rPr lang="en-US" altLang="zh-CN" sz="2800" b="1" i="1" baseline="-25000" dirty="0">
                <a:sym typeface="Symbol" pitchFamily="18" charset="2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对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相互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</a:rPr>
              <a:t>独立</a:t>
            </a:r>
            <a:r>
              <a:rPr lang="zh-CN" altLang="en-US" sz="2800" b="1" dirty="0">
                <a:latin typeface="Courier New" pitchFamily="49" charset="0"/>
              </a:rPr>
              <a:t>的要求</a:t>
            </a:r>
            <a:r>
              <a:rPr lang="en-US" altLang="zh-CN" sz="2800" b="1" dirty="0">
                <a:latin typeface="Arial" charset="0"/>
              </a:rPr>
              <a:t>.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49180"/>
              </p:ext>
            </p:extLst>
          </p:nvPr>
        </p:nvGraphicFramePr>
        <p:xfrm>
          <a:off x="619460" y="1340768"/>
          <a:ext cx="7128792" cy="245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110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322.7250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[224.3386  421.1114]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0.6185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[0.4773    0.7596]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-859.4790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[-1121.4757  -597.4823 ]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1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R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0.9908   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919.8529   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&lt;0.0001 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=161.7</a:t>
                      </a:r>
                    </a:p>
                  </a:txBody>
                  <a:tcPr horzOverflow="overflow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828890" y="746919"/>
            <a:ext cx="1980920" cy="400110"/>
            <a:chOff x="700360" y="3852670"/>
            <a:chExt cx="1980920" cy="400110"/>
          </a:xfrm>
        </p:grpSpPr>
        <p:sp>
          <p:nvSpPr>
            <p:cNvPr id="14" name="矩形 13"/>
            <p:cNvSpPr/>
            <p:nvPr/>
          </p:nvSpPr>
          <p:spPr>
            <a:xfrm>
              <a:off x="1251080" y="3852670"/>
              <a:ext cx="14302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prog0904.m</a:t>
              </a:r>
              <a:endParaRPr lang="zh-CN" altLang="en-US" sz="2000" dirty="0"/>
            </a:p>
          </p:txBody>
        </p:sp>
        <p:pic>
          <p:nvPicPr>
            <p:cNvPr id="15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7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67889" y="4032343"/>
            <a:ext cx="7964551" cy="1643527"/>
            <a:chOff x="567889" y="4032343"/>
            <a:chExt cx="7964551" cy="1643527"/>
          </a:xfrm>
        </p:grpSpPr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567889" y="4032343"/>
              <a:ext cx="7964551" cy="164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457200" indent="-457200" ea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800" b="1" dirty="0"/>
                <a:t>模型                                                         虽然</a:t>
              </a:r>
              <a:r>
                <a:rPr lang="zh-CN" altLang="en-US" sz="2800" b="1" dirty="0">
                  <a:latin typeface="Arial" charset="0"/>
                </a:rPr>
                <a:t>拟合很好</a:t>
              </a:r>
              <a:r>
                <a:rPr lang="en-US" altLang="zh-CN" sz="2800" b="1" dirty="0">
                  <a:latin typeface="Arial" charset="0"/>
                </a:rPr>
                <a:t>(</a:t>
              </a:r>
              <a:r>
                <a:rPr lang="en-US" altLang="zh-CN" sz="2800" b="1" i="1" dirty="0"/>
                <a:t>R</a:t>
              </a:r>
              <a:r>
                <a:rPr lang="en-US" altLang="zh-CN" sz="2800" b="1" baseline="30000" dirty="0"/>
                <a:t>2</a:t>
              </a:r>
              <a:r>
                <a:rPr lang="zh-CN" altLang="en-US" sz="2800" b="1" dirty="0"/>
                <a:t>很大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，但未</a:t>
              </a:r>
              <a:r>
                <a:rPr lang="zh-CN" altLang="en-US" sz="2800" b="1" dirty="0">
                  <a:latin typeface="Arial" charset="0"/>
                </a:rPr>
                <a:t>考虑时间序列的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charset="0"/>
                </a:rPr>
                <a:t>自相关性</a:t>
              </a:r>
              <a:r>
                <a:rPr lang="zh-CN" altLang="en-US" sz="2800" b="1" dirty="0">
                  <a:latin typeface="Arial" charset="0"/>
                </a:rPr>
                <a:t>（将数据的序号打乱，模型不变）</a:t>
              </a:r>
              <a:r>
                <a:rPr lang="en-US" altLang="zh-CN" sz="2800" b="1" dirty="0">
                  <a:latin typeface="Arial" charset="0"/>
                </a:rPr>
                <a:t>.</a:t>
              </a:r>
              <a:endParaRPr lang="zh-CN" altLang="en-US" sz="2800" b="1" dirty="0">
                <a:latin typeface="Arial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131307"/>
                </p:ext>
              </p:extLst>
            </p:nvPr>
          </p:nvGraphicFramePr>
          <p:xfrm>
            <a:off x="1907704" y="4104075"/>
            <a:ext cx="4929551" cy="477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362200" imgH="228600" progId="Equation.3">
                    <p:embed/>
                  </p:oleObj>
                </mc:Choice>
                <mc:Fallback>
                  <p:oleObj name="公式" r:id="rId3" imgW="2362200" imgH="2286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4104075"/>
                          <a:ext cx="4929551" cy="4770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33400" y="334963"/>
            <a:ext cx="4103688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自相关性的定性诊断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724400" y="381000"/>
            <a:ext cx="2286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残差诊断法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004888"/>
            <a:ext cx="3962400" cy="519112"/>
            <a:chOff x="528" y="624"/>
            <a:chExt cx="2496" cy="327"/>
          </a:xfrm>
        </p:grpSpPr>
        <p:graphicFrame>
          <p:nvGraphicFramePr>
            <p:cNvPr id="28674" name="Object 5"/>
            <p:cNvGraphicFramePr>
              <a:graphicFrameLocks noChangeAspect="1"/>
            </p:cNvGraphicFramePr>
            <p:nvPr/>
          </p:nvGraphicFramePr>
          <p:xfrm>
            <a:off x="1680" y="624"/>
            <a:ext cx="134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85800" imgH="228600" progId="Equation.3">
                    <p:embed/>
                  </p:oleObj>
                </mc:Choice>
                <mc:Fallback>
                  <p:oleObj name="公式" r:id="rId2" imgW="6858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624"/>
                          <a:ext cx="1344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7" name="Text Box 6"/>
            <p:cNvSpPr txBox="1">
              <a:spLocks noChangeArrowheads="1"/>
            </p:cNvSpPr>
            <p:nvPr/>
          </p:nvSpPr>
          <p:spPr bwMode="auto">
            <a:xfrm>
              <a:off x="528" y="624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模型残差</a:t>
              </a:r>
            </a:p>
          </p:txBody>
        </p:sp>
      </p:grp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3400" y="3062288"/>
            <a:ext cx="3886200" cy="5191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作残差 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t</a:t>
            </a:r>
            <a:r>
              <a:rPr lang="en-US" altLang="zh-CN" sz="2800" b="1"/>
              <a:t>~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t</a:t>
            </a:r>
            <a:r>
              <a:rPr lang="en-US" altLang="zh-CN" sz="2800" b="1" baseline="-25000"/>
              <a:t>-1 </a:t>
            </a:r>
            <a:r>
              <a:rPr lang="zh-CN" altLang="en-US" sz="2800" b="1">
                <a:latin typeface="Arial" charset="0"/>
              </a:rPr>
              <a:t>散点图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90563" y="3886200"/>
            <a:ext cx="4110037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大部分点落在第</a:t>
            </a:r>
            <a:r>
              <a:rPr lang="en-US" altLang="zh-CN" sz="2800" b="1"/>
              <a:t>1, 3</a:t>
            </a:r>
            <a:r>
              <a:rPr lang="zh-CN" altLang="en-US" sz="2800" b="1">
                <a:latin typeface="Arial" charset="0"/>
              </a:rPr>
              <a:t>象限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29200" y="3890963"/>
            <a:ext cx="3581400" cy="604837"/>
            <a:chOff x="3168" y="2403"/>
            <a:chExt cx="2256" cy="381"/>
          </a:xfrm>
        </p:grpSpPr>
        <p:sp>
          <p:nvSpPr>
            <p:cNvPr id="28695" name="AutoShape 10"/>
            <p:cNvSpPr>
              <a:spLocks noChangeArrowheads="1"/>
            </p:cNvSpPr>
            <p:nvPr/>
          </p:nvSpPr>
          <p:spPr bwMode="auto">
            <a:xfrm>
              <a:off x="3168" y="2448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6" name="Text Box 11"/>
            <p:cNvSpPr txBox="1">
              <a:spLocks noChangeArrowheads="1"/>
            </p:cNvSpPr>
            <p:nvPr/>
          </p:nvSpPr>
          <p:spPr bwMode="auto">
            <a:xfrm>
              <a:off x="3456" y="2403"/>
              <a:ext cx="1968" cy="38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i="1">
                  <a:sym typeface="Symbol" pitchFamily="18" charset="2"/>
                </a:rPr>
                <a:t></a:t>
              </a:r>
              <a:r>
                <a:rPr lang="en-US" altLang="zh-CN" sz="2800" b="1" i="1" baseline="-25000"/>
                <a:t>t</a:t>
              </a:r>
              <a:r>
                <a:rPr lang="en-US" altLang="zh-CN" sz="2800" b="1" i="1" baseline="-25000">
                  <a:latin typeface="Arial" charset="0"/>
                </a:rPr>
                <a:t> </a:t>
              </a:r>
              <a:r>
                <a:rPr lang="zh-CN" altLang="en-US" sz="2800" b="1">
                  <a:latin typeface="Arial" charset="0"/>
                </a:rPr>
                <a:t>存在正的自相关 </a:t>
              </a:r>
            </a:p>
          </p:txBody>
        </p:sp>
      </p:grp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" y="4648200"/>
            <a:ext cx="4038600" cy="6048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大部分点落在第</a:t>
            </a:r>
            <a:r>
              <a:rPr lang="en-US" altLang="zh-CN" sz="2800" b="1"/>
              <a:t>2, 4</a:t>
            </a:r>
            <a:r>
              <a:rPr lang="zh-CN" altLang="en-US" sz="2800" b="1">
                <a:latin typeface="Arial" charset="0"/>
              </a:rPr>
              <a:t>象限 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85800" y="5638800"/>
            <a:ext cx="3135313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自相关性直观判断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52400" y="2376488"/>
            <a:ext cx="4357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在</a:t>
            </a:r>
            <a:r>
              <a:rPr lang="en-US" altLang="zh-CN" sz="2800" b="1"/>
              <a:t>MATLAB</a:t>
            </a:r>
            <a:r>
              <a:rPr lang="zh-CN" altLang="en-US" sz="2800" b="1">
                <a:latin typeface="Arial" charset="0"/>
              </a:rPr>
              <a:t>工作区中输出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33400" y="1614488"/>
            <a:ext cx="3962400" cy="60483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e</a:t>
            </a:r>
            <a:r>
              <a:rPr lang="en-US" altLang="zh-CN" sz="2800" b="1" i="1" baseline="-25000">
                <a:sym typeface="Symbol" pitchFamily="18" charset="2"/>
              </a:rPr>
              <a:t>t</a:t>
            </a:r>
            <a:r>
              <a:rPr lang="zh-CN" altLang="en-US" sz="2800" b="1">
                <a:sym typeface="Symbol" pitchFamily="18" charset="2"/>
              </a:rPr>
              <a:t>为随机误差</a:t>
            </a:r>
            <a:r>
              <a:rPr lang="zh-CN" altLang="en-US" sz="2800" b="1" i="1">
                <a:sym typeface="Symbol" pitchFamily="18" charset="2"/>
              </a:rPr>
              <a:t></a:t>
            </a:r>
            <a:r>
              <a:rPr lang="en-US" altLang="zh-CN" sz="2800" b="1" i="1" baseline="-25000"/>
              <a:t>t </a:t>
            </a:r>
            <a:r>
              <a:rPr lang="zh-CN" altLang="en-US" sz="2800" b="1">
                <a:latin typeface="Arial" charset="0"/>
              </a:rPr>
              <a:t>的估计值 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48200" y="762000"/>
            <a:ext cx="4572000" cy="2963863"/>
            <a:chOff x="2976" y="480"/>
            <a:chExt cx="2880" cy="1867"/>
          </a:xfrm>
        </p:grpSpPr>
        <p:pic>
          <p:nvPicPr>
            <p:cNvPr id="28692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576"/>
              <a:ext cx="2784" cy="1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3" name="Text Box 18"/>
            <p:cNvSpPr txBox="1">
              <a:spLocks noChangeArrowheads="1"/>
            </p:cNvSpPr>
            <p:nvPr/>
          </p:nvSpPr>
          <p:spPr bwMode="auto">
            <a:xfrm>
              <a:off x="5424" y="19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-25000"/>
                <a:t>t</a:t>
              </a:r>
              <a:r>
                <a:rPr lang="en-US" altLang="zh-CN" sz="2000" b="1" baseline="-25000"/>
                <a:t>-1</a:t>
              </a:r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>
              <a:off x="2976" y="48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-25000"/>
                <a:t>t</a:t>
              </a:r>
              <a:endParaRPr lang="en-US" altLang="zh-CN" sz="2000" b="1" baseline="-25000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029200" y="4619625"/>
            <a:ext cx="3581400" cy="604838"/>
            <a:chOff x="3168" y="2910"/>
            <a:chExt cx="2256" cy="381"/>
          </a:xfrm>
        </p:grpSpPr>
        <p:sp>
          <p:nvSpPr>
            <p:cNvPr id="28690" name="Text Box 21"/>
            <p:cNvSpPr txBox="1">
              <a:spLocks noChangeArrowheads="1"/>
            </p:cNvSpPr>
            <p:nvPr/>
          </p:nvSpPr>
          <p:spPr bwMode="auto">
            <a:xfrm>
              <a:off x="3456" y="2910"/>
              <a:ext cx="1968" cy="38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i="1">
                  <a:sym typeface="Symbol" pitchFamily="18" charset="2"/>
                </a:rPr>
                <a:t></a:t>
              </a:r>
              <a:r>
                <a:rPr lang="en-US" altLang="zh-CN" sz="2800" b="1" i="1" baseline="-25000"/>
                <a:t>t</a:t>
              </a:r>
              <a:r>
                <a:rPr lang="en-US" altLang="zh-CN" sz="2800" b="1" i="1" baseline="-25000">
                  <a:latin typeface="Arial" charset="0"/>
                </a:rPr>
                <a:t> </a:t>
              </a:r>
              <a:r>
                <a:rPr lang="zh-CN" altLang="en-US" sz="2800" b="1">
                  <a:latin typeface="Arial" charset="0"/>
                </a:rPr>
                <a:t>存在负的自相关 </a:t>
              </a:r>
            </a:p>
          </p:txBody>
        </p:sp>
        <p:sp>
          <p:nvSpPr>
            <p:cNvPr id="28691" name="AutoShape 22"/>
            <p:cNvSpPr>
              <a:spLocks noChangeArrowheads="1"/>
            </p:cNvSpPr>
            <p:nvPr/>
          </p:nvSpPr>
          <p:spPr bwMode="auto">
            <a:xfrm>
              <a:off x="3168" y="2958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038600" y="5334000"/>
            <a:ext cx="4267200" cy="1117600"/>
            <a:chOff x="2736" y="3408"/>
            <a:chExt cx="2688" cy="704"/>
          </a:xfrm>
        </p:grpSpPr>
        <p:sp>
          <p:nvSpPr>
            <p:cNvPr id="28688" name="Text Box 24"/>
            <p:cNvSpPr txBox="1">
              <a:spLocks noChangeArrowheads="1"/>
            </p:cNvSpPr>
            <p:nvPr/>
          </p:nvSpPr>
          <p:spPr bwMode="auto">
            <a:xfrm>
              <a:off x="2976" y="3408"/>
              <a:ext cx="2448" cy="70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基本回归</a:t>
              </a:r>
              <a:r>
                <a:rPr lang="zh-CN" altLang="en-US" sz="2800" b="1">
                  <a:latin typeface="宋体" pitchFamily="2" charset="-122"/>
                  <a:sym typeface="Symbol" pitchFamily="18" charset="2"/>
                </a:rPr>
                <a:t>模型的随机误差项</a:t>
              </a:r>
              <a:r>
                <a:rPr lang="zh-CN" altLang="en-US" sz="2800" b="1" i="1">
                  <a:sym typeface="Symbol" pitchFamily="18" charset="2"/>
                </a:rPr>
                <a:t></a:t>
              </a:r>
              <a:r>
                <a:rPr lang="en-US" altLang="zh-CN" sz="2800" b="1" i="1" baseline="-25000"/>
                <a:t>t</a:t>
              </a:r>
              <a:r>
                <a:rPr lang="en-US" altLang="zh-CN" sz="2800" b="1" i="1" baseline="-25000">
                  <a:latin typeface="宋体" pitchFamily="2" charset="-122"/>
                </a:rPr>
                <a:t> </a:t>
              </a:r>
              <a:r>
                <a:rPr lang="zh-CN" altLang="en-US" sz="2800" b="1">
                  <a:latin typeface="宋体" pitchFamily="2" charset="-122"/>
                </a:rPr>
                <a:t>存在正的自相关 </a:t>
              </a:r>
            </a:p>
          </p:txBody>
        </p:sp>
        <p:sp>
          <p:nvSpPr>
            <p:cNvPr id="28689" name="AutoShape 25"/>
            <p:cNvSpPr>
              <a:spLocks noChangeArrowheads="1"/>
            </p:cNvSpPr>
            <p:nvPr/>
          </p:nvSpPr>
          <p:spPr bwMode="auto">
            <a:xfrm>
              <a:off x="2736" y="360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5" grpId="0" animBg="1" autoUpdateAnimBg="0"/>
      <p:bldP spid="27656" grpId="0" animBg="1" autoUpdateAnimBg="0"/>
      <p:bldP spid="27660" grpId="0" animBg="1" autoUpdateAnimBg="0"/>
      <p:bldP spid="27661" grpId="0" animBg="1" autoUpdateAnimBg="0"/>
      <p:bldP spid="27662" grpId="0"/>
      <p:bldP spid="2766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68313" y="471488"/>
            <a:ext cx="424815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自回归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性</a:t>
            </a:r>
            <a:r>
              <a:rPr lang="zh-CN" altLang="en-US" sz="3200" b="1">
                <a:ea typeface="楷体_GB2312" pitchFamily="49" charset="-122"/>
              </a:rPr>
              <a:t>的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定量诊断</a:t>
            </a:r>
            <a:endParaRPr lang="zh-CN" altLang="en-US" sz="3200"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6725" y="1223963"/>
            <a:ext cx="7839075" cy="531812"/>
            <a:chOff x="294" y="618"/>
            <a:chExt cx="4938" cy="335"/>
          </a:xfrm>
        </p:grpSpPr>
        <p:sp>
          <p:nvSpPr>
            <p:cNvPr id="29727" name="Text Box 4"/>
            <p:cNvSpPr txBox="1">
              <a:spLocks noChangeArrowheads="1"/>
            </p:cNvSpPr>
            <p:nvPr/>
          </p:nvSpPr>
          <p:spPr bwMode="auto">
            <a:xfrm>
              <a:off x="294" y="618"/>
              <a:ext cx="1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自回归模型</a:t>
              </a:r>
            </a:p>
          </p:txBody>
        </p:sp>
        <p:graphicFrame>
          <p:nvGraphicFramePr>
            <p:cNvPr id="29699" name="Object 5"/>
            <p:cNvGraphicFramePr>
              <a:graphicFrameLocks noChangeAspect="1"/>
            </p:cNvGraphicFramePr>
            <p:nvPr/>
          </p:nvGraphicFramePr>
          <p:xfrm>
            <a:off x="1544" y="618"/>
            <a:ext cx="36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666880" imgH="228600" progId="Equation.3">
                    <p:embed/>
                  </p:oleObj>
                </mc:Choice>
                <mc:Fallback>
                  <p:oleObj name="公式" r:id="rId2" imgW="2666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618"/>
                          <a:ext cx="368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097338" y="1843088"/>
            <a:ext cx="2913062" cy="5191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sz="2800" b="1" i="1"/>
              <a:t>ρ</a:t>
            </a:r>
            <a:r>
              <a:rPr lang="en-US" altLang="zh-CN" sz="2800" b="1" i="1"/>
              <a:t>~</a:t>
            </a:r>
            <a:r>
              <a:rPr lang="zh-CN" altLang="en-US" sz="2800" b="1">
                <a:latin typeface="Arial" charset="0"/>
              </a:rPr>
              <a:t>自相关系数 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7221538" y="1906588"/>
          <a:ext cx="1008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31613" imgH="203112" progId="Equation.3">
                  <p:embed/>
                </p:oleObj>
              </mc:Choice>
              <mc:Fallback>
                <p:oleObj name="公式" r:id="rId4" imgW="43161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906588"/>
                        <a:ext cx="1008062" cy="469900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68313" y="1871663"/>
            <a:ext cx="3417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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 i="1">
                <a:sym typeface="Symbol" pitchFamily="18" charset="2"/>
              </a:rPr>
              <a:t>, 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 i="1">
                <a:sym typeface="Symbol" pitchFamily="18" charset="2"/>
              </a:rPr>
              <a:t>, 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 i="1">
                <a:sym typeface="Symbol" pitchFamily="18" charset="2"/>
              </a:rPr>
              <a:t> ~</a:t>
            </a:r>
            <a:r>
              <a:rPr lang="zh-CN" altLang="en-US" sz="2800" b="1"/>
              <a:t>回归系数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09800" y="3095625"/>
            <a:ext cx="1212850" cy="5191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sz="2800" b="1" i="1"/>
              <a:t>ρ</a:t>
            </a:r>
            <a:r>
              <a:rPr lang="en-US" altLang="zh-CN" sz="2800" b="1" i="1"/>
              <a:t>=</a:t>
            </a:r>
            <a:r>
              <a:rPr lang="en-US" altLang="zh-CN" sz="2800" b="1">
                <a:latin typeface="Arial" charset="0"/>
              </a:rPr>
              <a:t> </a:t>
            </a:r>
            <a:r>
              <a:rPr lang="en-US" altLang="zh-CN" sz="2800" b="1"/>
              <a:t>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57600" y="3081338"/>
            <a:ext cx="3352800" cy="542925"/>
            <a:chOff x="2304" y="1788"/>
            <a:chExt cx="2112" cy="342"/>
          </a:xfrm>
        </p:grpSpPr>
        <p:sp>
          <p:nvSpPr>
            <p:cNvPr id="29725" name="AutoShape 11"/>
            <p:cNvSpPr>
              <a:spLocks noChangeArrowheads="1"/>
            </p:cNvSpPr>
            <p:nvPr/>
          </p:nvSpPr>
          <p:spPr bwMode="auto">
            <a:xfrm>
              <a:off x="2304" y="1824"/>
              <a:ext cx="11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6" name="Text Box 12"/>
            <p:cNvSpPr txBox="1">
              <a:spLocks noChangeArrowheads="1"/>
            </p:cNvSpPr>
            <p:nvPr/>
          </p:nvSpPr>
          <p:spPr bwMode="auto">
            <a:xfrm>
              <a:off x="2544" y="1788"/>
              <a:ext cx="1872" cy="327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无</a:t>
              </a:r>
              <a:r>
                <a:rPr lang="zh-CN" altLang="en-US" sz="2800" b="1">
                  <a:latin typeface="Arial" charset="0"/>
                </a:rPr>
                <a:t>自相关性</a:t>
              </a:r>
            </a:p>
          </p:txBody>
        </p:sp>
      </p:grp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09800" y="3743325"/>
            <a:ext cx="121285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sz="2800" b="1" i="1"/>
              <a:t>ρ</a:t>
            </a:r>
            <a:r>
              <a:rPr lang="en-US" altLang="zh-CN" sz="2800" b="1" i="1"/>
              <a:t>&gt;</a:t>
            </a:r>
            <a:r>
              <a:rPr lang="en-US" altLang="zh-CN" sz="2800" b="1">
                <a:latin typeface="Arial" charset="0"/>
              </a:rPr>
              <a:t> </a:t>
            </a:r>
            <a:r>
              <a:rPr lang="en-US" altLang="zh-CN" sz="2800" b="1"/>
              <a:t>0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209800" y="4464050"/>
            <a:ext cx="121285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sz="2800" b="1" i="1"/>
              <a:t>ρ</a:t>
            </a:r>
            <a:r>
              <a:rPr lang="en-US" altLang="zh-CN" sz="2800" b="1" i="1"/>
              <a:t>&lt;</a:t>
            </a:r>
            <a:r>
              <a:rPr lang="en-US" altLang="zh-CN" sz="2800" b="1">
                <a:latin typeface="Arial" charset="0"/>
              </a:rPr>
              <a:t> </a:t>
            </a:r>
            <a:r>
              <a:rPr lang="en-US" altLang="zh-CN" sz="2800" b="1"/>
              <a:t>0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09600" y="5195888"/>
            <a:ext cx="32893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如何估计</a:t>
            </a:r>
            <a:r>
              <a:rPr lang="el-GR" altLang="zh-CN" sz="2800" b="1" i="1"/>
              <a:t>ρ</a:t>
            </a:r>
            <a:r>
              <a:rPr lang="en-US" altLang="zh-CN" sz="2800" b="1">
                <a:latin typeface="Arial" charset="0"/>
              </a:rPr>
              <a:t> 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09600" y="5881688"/>
            <a:ext cx="32893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如何消除自相关</a:t>
            </a:r>
            <a:r>
              <a:rPr lang="zh-CN" altLang="en-US" sz="2800" b="1">
                <a:latin typeface="Arial" charset="0"/>
              </a:rPr>
              <a:t>性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114800" y="5195888"/>
            <a:ext cx="2895600" cy="519112"/>
            <a:chOff x="2592" y="3120"/>
            <a:chExt cx="1824" cy="327"/>
          </a:xfrm>
        </p:grpSpPr>
        <p:sp>
          <p:nvSpPr>
            <p:cNvPr id="29723" name="AutoShape 18"/>
            <p:cNvSpPr>
              <a:spLocks noChangeArrowheads="1"/>
            </p:cNvSpPr>
            <p:nvPr/>
          </p:nvSpPr>
          <p:spPr bwMode="auto">
            <a:xfrm>
              <a:off x="2592" y="3120"/>
              <a:ext cx="144" cy="30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4" name="Text Box 19"/>
            <p:cNvSpPr txBox="1">
              <a:spLocks noChangeArrowheads="1"/>
            </p:cNvSpPr>
            <p:nvPr/>
          </p:nvSpPr>
          <p:spPr bwMode="auto">
            <a:xfrm>
              <a:off x="2876" y="3120"/>
              <a:ext cx="1540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/>
                <a:t>D-W</a:t>
              </a:r>
              <a:r>
                <a:rPr lang="zh-CN" altLang="en-US" sz="2800" b="1">
                  <a:latin typeface="Arial" charset="0"/>
                </a:rPr>
                <a:t>统计量</a:t>
              </a:r>
            </a:p>
          </p:txBody>
        </p:sp>
      </p:grp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181600" y="547688"/>
            <a:ext cx="2209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D-W</a:t>
            </a:r>
            <a:r>
              <a:rPr lang="zh-CN" altLang="en-US" sz="2800" b="1">
                <a:ea typeface="楷体_GB2312" pitchFamily="49" charset="-122"/>
              </a:rPr>
              <a:t>检验</a:t>
            </a:r>
            <a:r>
              <a:rPr lang="zh-CN" altLang="en-US" sz="2800">
                <a:ea typeface="楷体_GB2312" pitchFamily="49" charset="-122"/>
              </a:rPr>
              <a:t> </a:t>
            </a:r>
            <a:endParaRPr lang="zh-CN" altLang="en-US" sz="2800">
              <a:latin typeface="Arial" charset="0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57200" y="24526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u</a:t>
            </a:r>
            <a:r>
              <a:rPr lang="en-US" altLang="zh-CN" sz="2800" b="1" i="1" baseline="-25000">
                <a:sym typeface="Symbol" pitchFamily="18" charset="2"/>
              </a:rPr>
              <a:t>t </a:t>
            </a:r>
            <a:r>
              <a:rPr lang="en-US" altLang="zh-CN" sz="2800" b="1">
                <a:latin typeface="Courier New" pitchFamily="49" charset="0"/>
                <a:sym typeface="Symbol" pitchFamily="18" charset="2"/>
              </a:rPr>
              <a:t>~</a:t>
            </a:r>
            <a:r>
              <a:rPr lang="zh-CN" altLang="en-US" sz="2800" b="1">
                <a:latin typeface="Courier New" pitchFamily="49" charset="0"/>
                <a:sym typeface="Symbol" pitchFamily="18" charset="2"/>
              </a:rPr>
              <a:t>对</a:t>
            </a:r>
            <a:r>
              <a:rPr lang="en-US" altLang="zh-CN" sz="2800" b="1" i="1"/>
              <a:t>t</a:t>
            </a:r>
            <a:r>
              <a:rPr lang="zh-CN" altLang="en-US" sz="2800" b="1">
                <a:latin typeface="Courier New" pitchFamily="49" charset="0"/>
                <a:sym typeface="Symbol" pitchFamily="18" charset="2"/>
              </a:rPr>
              <a:t>相互</a:t>
            </a:r>
            <a:r>
              <a:rPr lang="zh-CN" altLang="en-US" sz="2800" b="1">
                <a:latin typeface="Courier New" pitchFamily="49" charset="0"/>
              </a:rPr>
              <a:t>独立的零均值正态随机变量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633788" y="4392613"/>
            <a:ext cx="3376612" cy="527050"/>
            <a:chOff x="2289" y="2614"/>
            <a:chExt cx="2127" cy="332"/>
          </a:xfrm>
        </p:grpSpPr>
        <p:sp>
          <p:nvSpPr>
            <p:cNvPr id="29721" name="Text Box 23"/>
            <p:cNvSpPr txBox="1">
              <a:spLocks noChangeArrowheads="1"/>
            </p:cNvSpPr>
            <p:nvPr/>
          </p:nvSpPr>
          <p:spPr bwMode="auto">
            <a:xfrm>
              <a:off x="2517" y="2614"/>
              <a:ext cx="1899" cy="3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存在负</a:t>
              </a:r>
              <a:r>
                <a:rPr lang="zh-CN" altLang="en-US" sz="2800" b="1">
                  <a:latin typeface="Arial" charset="0"/>
                </a:rPr>
                <a:t>自相关性</a:t>
              </a:r>
            </a:p>
          </p:txBody>
        </p:sp>
        <p:sp>
          <p:nvSpPr>
            <p:cNvPr id="29722" name="AutoShape 24"/>
            <p:cNvSpPr>
              <a:spLocks noChangeArrowheads="1"/>
            </p:cNvSpPr>
            <p:nvPr/>
          </p:nvSpPr>
          <p:spPr bwMode="auto">
            <a:xfrm>
              <a:off x="2289" y="2640"/>
              <a:ext cx="11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633788" y="3743325"/>
            <a:ext cx="3376612" cy="519113"/>
            <a:chOff x="2289" y="2205"/>
            <a:chExt cx="2127" cy="327"/>
          </a:xfrm>
        </p:grpSpPr>
        <p:sp>
          <p:nvSpPr>
            <p:cNvPr id="29719" name="Text Box 26"/>
            <p:cNvSpPr txBox="1">
              <a:spLocks noChangeArrowheads="1"/>
            </p:cNvSpPr>
            <p:nvPr/>
          </p:nvSpPr>
          <p:spPr bwMode="auto">
            <a:xfrm>
              <a:off x="2517" y="2205"/>
              <a:ext cx="1899" cy="32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存在正</a:t>
              </a:r>
              <a:r>
                <a:rPr lang="zh-CN" altLang="en-US" sz="2800" b="1">
                  <a:latin typeface="Arial" charset="0"/>
                </a:rPr>
                <a:t>自相关性</a:t>
              </a:r>
            </a:p>
          </p:txBody>
        </p:sp>
        <p:sp>
          <p:nvSpPr>
            <p:cNvPr id="29720" name="AutoShape 27"/>
            <p:cNvSpPr>
              <a:spLocks noChangeArrowheads="1"/>
            </p:cNvSpPr>
            <p:nvPr/>
          </p:nvSpPr>
          <p:spPr bwMode="auto">
            <a:xfrm>
              <a:off x="2289" y="2208"/>
              <a:ext cx="11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114800" y="5853113"/>
            <a:ext cx="2895600" cy="547687"/>
            <a:chOff x="2592" y="3534"/>
            <a:chExt cx="1824" cy="345"/>
          </a:xfrm>
        </p:grpSpPr>
        <p:sp>
          <p:nvSpPr>
            <p:cNvPr id="29717" name="Text Box 29"/>
            <p:cNvSpPr txBox="1">
              <a:spLocks noChangeArrowheads="1"/>
            </p:cNvSpPr>
            <p:nvPr/>
          </p:nvSpPr>
          <p:spPr bwMode="auto">
            <a:xfrm>
              <a:off x="2876" y="3552"/>
              <a:ext cx="1540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广义差分法</a:t>
              </a:r>
              <a:r>
                <a:rPr lang="zh-CN" altLang="en-US" sz="2800" b="1">
                  <a:latin typeface="Arial" charset="0"/>
                </a:rPr>
                <a:t> </a:t>
              </a:r>
            </a:p>
          </p:txBody>
        </p:sp>
        <p:sp>
          <p:nvSpPr>
            <p:cNvPr id="29718" name="AutoShape 30"/>
            <p:cNvSpPr>
              <a:spLocks noChangeArrowheads="1"/>
            </p:cNvSpPr>
            <p:nvPr/>
          </p:nvSpPr>
          <p:spPr bwMode="auto">
            <a:xfrm>
              <a:off x="2592" y="3534"/>
              <a:ext cx="144" cy="30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9716" name="Picture 32" descr="j02220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49275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 autoUpdateAnimBg="0"/>
      <p:bldP spid="28680" grpId="0"/>
      <p:bldP spid="28681" grpId="0" animBg="1" autoUpdateAnimBg="0"/>
      <p:bldP spid="28685" grpId="0" animBg="1" autoUpdateAnimBg="0"/>
      <p:bldP spid="28686" grpId="0" animBg="1" autoUpdateAnimBg="0"/>
      <p:bldP spid="28687" grpId="0" animBg="1" autoUpdateAnimBg="0"/>
      <p:bldP spid="28688" grpId="0" animBg="1" autoUpdateAnimBg="0"/>
      <p:bldP spid="28692" grpId="0" animBg="1"/>
      <p:bldP spid="286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Text Box 2"/>
          <p:cNvSpPr txBox="1">
            <a:spLocks noChangeArrowheads="1"/>
          </p:cNvSpPr>
          <p:nvPr/>
        </p:nvSpPr>
        <p:spPr bwMode="auto">
          <a:xfrm>
            <a:off x="468313" y="395288"/>
            <a:ext cx="424815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D-W</a:t>
            </a:r>
            <a:r>
              <a:rPr lang="zh-CN" altLang="en-US" sz="2800" b="1"/>
              <a:t>统计量与</a:t>
            </a:r>
            <a:r>
              <a:rPr lang="en-US" altLang="zh-CN" sz="2800" b="1"/>
              <a:t>D-W</a:t>
            </a:r>
            <a:r>
              <a:rPr lang="zh-CN" altLang="en-US" sz="2800" b="1">
                <a:latin typeface="Arial" charset="0"/>
              </a:rPr>
              <a:t>检验</a:t>
            </a:r>
            <a:r>
              <a:rPr lang="zh-CN" altLang="en-US" sz="2800">
                <a:latin typeface="Arial" charset="0"/>
              </a:rPr>
              <a:t>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57200" y="1157288"/>
          <a:ext cx="28194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838080" progId="Equation.3">
                  <p:embed/>
                </p:oleObj>
              </mc:Choice>
              <mc:Fallback>
                <p:oleObj name="Equation" r:id="rId2" imgW="1282680" imgH="8380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57288"/>
                        <a:ext cx="2819400" cy="1665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4205288"/>
            <a:ext cx="350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检验水平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Arial" charset="0"/>
              </a:rPr>
              <a:t>样本容量，回归变量数目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5203825"/>
            <a:ext cx="2674938" cy="457200"/>
            <a:chOff x="240" y="3264"/>
            <a:chExt cx="1440" cy="288"/>
          </a:xfrm>
        </p:grpSpPr>
        <p:sp>
          <p:nvSpPr>
            <p:cNvPr id="30761" name="AutoShape 6"/>
            <p:cNvSpPr>
              <a:spLocks noChangeArrowheads="1"/>
            </p:cNvSpPr>
            <p:nvPr/>
          </p:nvSpPr>
          <p:spPr bwMode="auto">
            <a:xfrm>
              <a:off x="1440" y="3360"/>
              <a:ext cx="240" cy="15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2" name="Text Box 7"/>
            <p:cNvSpPr txBox="1">
              <a:spLocks noChangeArrowheads="1"/>
            </p:cNvSpPr>
            <p:nvPr/>
          </p:nvSpPr>
          <p:spPr bwMode="auto">
            <a:xfrm>
              <a:off x="240" y="3264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D-W</a:t>
              </a:r>
              <a:r>
                <a:rPr lang="zh-CN" altLang="en-US" b="1">
                  <a:latin typeface="宋体" pitchFamily="2" charset="-122"/>
                </a:rPr>
                <a:t>分布</a:t>
              </a:r>
              <a:r>
                <a:rPr lang="zh-CN" altLang="en-US" b="1"/>
                <a:t>表</a:t>
              </a:r>
            </a:p>
          </p:txBody>
        </p:sp>
      </p:grp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171950" y="1157288"/>
          <a:ext cx="23050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863280" progId="Equation.3">
                  <p:embed/>
                </p:oleObj>
              </mc:Choice>
              <mc:Fallback>
                <p:oleObj name="Equation" r:id="rId4" imgW="939600" imgH="8632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157288"/>
                        <a:ext cx="230505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6477000" y="1766888"/>
          <a:ext cx="190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215640" progId="Equation.3">
                  <p:embed/>
                </p:oleObj>
              </mc:Choice>
              <mc:Fallback>
                <p:oleObj name="Equation" r:id="rId6" imgW="634680" imgH="21564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766888"/>
                        <a:ext cx="1905000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0400" y="1614488"/>
            <a:ext cx="1066800" cy="990600"/>
            <a:chOff x="2016" y="816"/>
            <a:chExt cx="672" cy="624"/>
          </a:xfrm>
        </p:grpSpPr>
        <p:sp>
          <p:nvSpPr>
            <p:cNvPr id="30759" name="Text Box 11"/>
            <p:cNvSpPr txBox="1">
              <a:spLocks noChangeArrowheads="1"/>
            </p:cNvSpPr>
            <p:nvPr/>
          </p:nvSpPr>
          <p:spPr bwMode="auto">
            <a:xfrm>
              <a:off x="2016" y="115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n</a:t>
              </a:r>
              <a:r>
                <a:rPr lang="zh-CN" altLang="en-US" b="1">
                  <a:latin typeface="Arial" charset="0"/>
                </a:rPr>
                <a:t>较大</a:t>
              </a:r>
            </a:p>
          </p:txBody>
        </p:sp>
        <p:sp>
          <p:nvSpPr>
            <p:cNvPr id="30760" name="Text Box 12"/>
            <p:cNvSpPr txBox="1">
              <a:spLocks noChangeArrowheads="1"/>
            </p:cNvSpPr>
            <p:nvPr/>
          </p:nvSpPr>
          <p:spPr bwMode="auto">
            <a:xfrm>
              <a:off x="2112" y="816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Arial" charset="0"/>
                  <a:sym typeface="Symbol" pitchFamily="18" charset="2"/>
                </a:rPr>
                <a:t></a:t>
              </a:r>
              <a:endParaRPr lang="en-US" altLang="zh-CN" sz="3200">
                <a:latin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477000" y="471488"/>
            <a:ext cx="2438400" cy="1143000"/>
            <a:chOff x="4080" y="192"/>
            <a:chExt cx="1536" cy="720"/>
          </a:xfrm>
        </p:grpSpPr>
        <p:graphicFrame>
          <p:nvGraphicFramePr>
            <p:cNvPr id="30729" name="Object 14"/>
            <p:cNvGraphicFramePr>
              <a:graphicFrameLocks noChangeAspect="1"/>
            </p:cNvGraphicFramePr>
            <p:nvPr/>
          </p:nvGraphicFramePr>
          <p:xfrm>
            <a:off x="4080" y="192"/>
            <a:ext cx="153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57300" imgH="431800" progId="Equation.3">
                    <p:embed/>
                  </p:oleObj>
                </mc:Choice>
                <mc:Fallback>
                  <p:oleObj name="公式" r:id="rId8" imgW="1257300" imgH="431800" progId="Equation.3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2"/>
                          <a:ext cx="1536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8" name="AutoShape 15"/>
            <p:cNvSpPr>
              <a:spLocks noChangeArrowheads="1"/>
            </p:cNvSpPr>
            <p:nvPr/>
          </p:nvSpPr>
          <p:spPr bwMode="auto">
            <a:xfrm>
              <a:off x="4560" y="816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457200" y="2986088"/>
          <a:ext cx="3394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240" imgH="215640" progId="Equation.3">
                  <p:embed/>
                </p:oleObj>
              </mc:Choice>
              <mc:Fallback>
                <p:oleObj name="Equation" r:id="rId10" imgW="158724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86088"/>
                        <a:ext cx="3394075" cy="4699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200525" y="3595688"/>
            <a:ext cx="4943475" cy="2133600"/>
            <a:chOff x="2400" y="2208"/>
            <a:chExt cx="3114" cy="1344"/>
          </a:xfrm>
        </p:grpSpPr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5088" y="2352"/>
              <a:ext cx="4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 i="1"/>
                <a:t>DW</a:t>
              </a:r>
              <a:endParaRPr kumimoji="0" lang="en-US" altLang="zh-CN" b="1"/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3744" y="2208"/>
              <a:ext cx="51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FF0000"/>
                  </a:solidFill>
                </a:rPr>
                <a:t>4-</a:t>
              </a:r>
              <a:r>
                <a:rPr kumimoji="0" lang="en-US" altLang="zh-CN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4775" y="2224"/>
              <a:ext cx="25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/>
                <a:t>4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4163" y="2219"/>
              <a:ext cx="49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/>
                <a:t>4-</a:t>
              </a:r>
              <a:r>
                <a:rPr kumimoji="0" lang="en-US" altLang="zh-CN" b="1" i="1"/>
                <a:t>d</a:t>
              </a:r>
              <a:r>
                <a:rPr kumimoji="0" lang="en-US" altLang="zh-CN" b="1" i="1" baseline="-25000"/>
                <a:t>L</a:t>
              </a:r>
              <a:endParaRPr kumimoji="0" lang="en-US" altLang="zh-CN" b="1"/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3168" y="2208"/>
              <a:ext cx="33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832" y="2208"/>
              <a:ext cx="33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 i="1"/>
                <a:t>d</a:t>
              </a:r>
              <a:r>
                <a:rPr kumimoji="0" lang="en-US" altLang="zh-CN" b="1" i="1" baseline="-25000"/>
                <a:t>L</a:t>
              </a:r>
              <a:endParaRPr kumimoji="0" lang="en-US" altLang="zh-CN" b="1"/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3570" y="2224"/>
              <a:ext cx="25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>
                  <a:solidFill>
                    <a:srgbClr val="0066FF"/>
                  </a:solidFill>
                </a:rPr>
                <a:t>2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2400" y="2224"/>
              <a:ext cx="25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b="1"/>
                <a:t>0</a:t>
              </a: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2494" y="2486"/>
              <a:ext cx="26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2485" y="2486"/>
              <a:ext cx="0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3059" y="2524"/>
              <a:ext cx="0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363" y="2518"/>
              <a:ext cx="0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3959" y="2522"/>
              <a:ext cx="0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4284" y="2520"/>
              <a:ext cx="0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4880" y="2513"/>
              <a:ext cx="0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Text Box 33"/>
            <p:cNvSpPr txBox="1">
              <a:spLocks noChangeArrowheads="1"/>
            </p:cNvSpPr>
            <p:nvPr/>
          </p:nvSpPr>
          <p:spPr bwMode="auto">
            <a:xfrm>
              <a:off x="2592" y="2577"/>
              <a:ext cx="288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b="1"/>
                <a:t>正自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b="1"/>
                <a:t>相关</a:t>
              </a:r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4416" y="2577"/>
              <a:ext cx="288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b="1"/>
                <a:t>负自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b="1"/>
                <a:t>相关</a:t>
              </a:r>
            </a:p>
          </p:txBody>
        </p:sp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3072" y="2577"/>
              <a:ext cx="24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b="1"/>
                <a:t>不能确定</a:t>
              </a:r>
            </a:p>
          </p:txBody>
        </p:sp>
        <p:sp>
          <p:nvSpPr>
            <p:cNvPr id="30756" name="Text Box 36"/>
            <p:cNvSpPr txBox="1">
              <a:spLocks noChangeArrowheads="1"/>
            </p:cNvSpPr>
            <p:nvPr/>
          </p:nvSpPr>
          <p:spPr bwMode="auto">
            <a:xfrm>
              <a:off x="3984" y="2565"/>
              <a:ext cx="240" cy="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b="1"/>
                <a:t>不能确定</a:t>
              </a:r>
            </a:p>
          </p:txBody>
        </p:sp>
        <p:sp>
          <p:nvSpPr>
            <p:cNvPr id="30757" name="Text Box 37"/>
            <p:cNvSpPr txBox="1">
              <a:spLocks noChangeArrowheads="1"/>
            </p:cNvSpPr>
            <p:nvPr/>
          </p:nvSpPr>
          <p:spPr bwMode="auto">
            <a:xfrm>
              <a:off x="3504" y="2588"/>
              <a:ext cx="288" cy="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b="1">
                  <a:solidFill>
                    <a:srgbClr val="0066FF"/>
                  </a:solidFill>
                </a:rPr>
                <a:t>无自相关</a:t>
              </a:r>
            </a:p>
          </p:txBody>
        </p:sp>
      </p:grp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457200" y="3595688"/>
          <a:ext cx="23860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280" imgH="215640" progId="Equation.3">
                  <p:embed/>
                </p:oleObj>
              </mc:Choice>
              <mc:Fallback>
                <p:oleObj name="Equation" r:id="rId12" imgW="1079280" imgH="215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95688"/>
                        <a:ext cx="2386013" cy="477837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/>
          <p:cNvGraphicFramePr>
            <a:graphicFrameLocks noChangeAspect="1"/>
          </p:cNvGraphicFramePr>
          <p:nvPr/>
        </p:nvGraphicFramePr>
        <p:xfrm>
          <a:off x="4191000" y="2986088"/>
          <a:ext cx="225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080" imgH="215640" progId="Equation.3">
                  <p:embed/>
                </p:oleObj>
              </mc:Choice>
              <mc:Fallback>
                <p:oleObj name="Equation" r:id="rId14" imgW="105408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86088"/>
                        <a:ext cx="2252663" cy="461962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/>
          <p:cNvGraphicFramePr>
            <a:graphicFrameLocks noChangeAspect="1"/>
          </p:cNvGraphicFramePr>
          <p:nvPr/>
        </p:nvGraphicFramePr>
        <p:xfrm>
          <a:off x="6705600" y="2986088"/>
          <a:ext cx="21145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5600" imgH="215640" progId="Equation.3">
                  <p:embed/>
                </p:oleObj>
              </mc:Choice>
              <mc:Fallback>
                <p:oleObj name="Equation" r:id="rId16" imgW="1155600" imgH="215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86088"/>
                        <a:ext cx="2114550" cy="461962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179388" y="57340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检验</a:t>
            </a:r>
            <a:r>
              <a:rPr lang="zh-CN" altLang="en-US" sz="2800" b="1">
                <a:latin typeface="Arial" charset="0"/>
              </a:rPr>
              <a:t>临界值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L</a:t>
            </a:r>
            <a:r>
              <a:rPr lang="zh-CN" altLang="en-US" sz="2800" b="1">
                <a:latin typeface="Arial" charset="0"/>
              </a:rPr>
              <a:t>和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U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4114800" y="5791200"/>
            <a:ext cx="4800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由</a:t>
            </a:r>
            <a:r>
              <a:rPr lang="en-US" altLang="zh-CN" sz="2800" b="1" i="1"/>
              <a:t>DW</a:t>
            </a:r>
            <a:r>
              <a:rPr lang="zh-CN" altLang="en-US" sz="2800" b="1"/>
              <a:t>值的大小确定</a:t>
            </a:r>
            <a:r>
              <a:rPr lang="zh-CN" altLang="en-US" sz="2800" b="1">
                <a:latin typeface="Arial" charset="0"/>
              </a:rPr>
              <a:t>自相关性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10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10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  <p:bldP spid="29737" grpId="0" animBg="1" autoUpdateAnimBg="0"/>
      <p:bldP spid="297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2"/>
          <p:cNvSpPr txBox="1">
            <a:spLocks noChangeArrowheads="1"/>
          </p:cNvSpPr>
          <p:nvPr/>
        </p:nvSpPr>
        <p:spPr bwMode="auto">
          <a:xfrm>
            <a:off x="228600" y="438150"/>
            <a:ext cx="2438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广义差分变换</a:t>
            </a:r>
            <a:r>
              <a:rPr lang="zh-CN" altLang="en-US" sz="2800">
                <a:latin typeface="Arial" charset="0"/>
              </a:rPr>
              <a:t>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096000" y="2311400"/>
          <a:ext cx="1984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27000" imgH="241200" progId="Equation.3">
                  <p:embed/>
                </p:oleObj>
              </mc:Choice>
              <mc:Fallback>
                <p:oleObj name="公式" r:id="rId2" imgW="9270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11400"/>
                        <a:ext cx="19843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2833688"/>
            <a:ext cx="65309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以</a:t>
            </a:r>
            <a:r>
              <a:rPr lang="zh-CN" altLang="en-US" sz="2800" b="1" i="1">
                <a:sym typeface="Symbol" pitchFamily="18" charset="2"/>
              </a:rPr>
              <a:t></a:t>
            </a:r>
            <a:r>
              <a:rPr lang="en-US" altLang="zh-CN" sz="2800" b="1" baseline="-25000">
                <a:sym typeface="Symbol" pitchFamily="18" charset="2"/>
              </a:rPr>
              <a:t>0 </a:t>
            </a:r>
            <a:r>
              <a:rPr lang="zh-CN" altLang="en-US" sz="2800" b="1" i="1" baseline="30000">
                <a:sym typeface="Symbol" pitchFamily="18" charset="2"/>
              </a:rPr>
              <a:t>*</a:t>
            </a:r>
            <a:r>
              <a:rPr lang="en-US" altLang="zh-CN" sz="2800" b="1" i="1">
                <a:sym typeface="Symbol" pitchFamily="18" charset="2"/>
              </a:rPr>
              <a:t>, 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 </a:t>
            </a:r>
            <a:r>
              <a:rPr lang="en-US" altLang="zh-CN" sz="2800" b="1" i="1">
                <a:sym typeface="Symbol" pitchFamily="18" charset="2"/>
              </a:rPr>
              <a:t>, 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 i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为</a:t>
            </a:r>
            <a:r>
              <a:rPr lang="zh-CN" altLang="en-US" sz="2800" b="1"/>
              <a:t>回归系数的普通回归模型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57200" y="4662488"/>
            <a:ext cx="1295400" cy="9461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原模型 </a:t>
            </a:r>
            <a:r>
              <a:rPr lang="en-US" altLang="zh-CN" sz="2800" b="1"/>
              <a:t>DW</a:t>
            </a:r>
            <a:r>
              <a:rPr lang="zh-CN" altLang="en-US" sz="2800" b="1">
                <a:latin typeface="Arial" charset="0"/>
              </a:rPr>
              <a:t>值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47850" y="4648200"/>
            <a:ext cx="1143000" cy="946150"/>
            <a:chOff x="1164" y="2928"/>
            <a:chExt cx="720" cy="596"/>
          </a:xfrm>
        </p:grpSpPr>
        <p:sp>
          <p:nvSpPr>
            <p:cNvPr id="31787" name="AutoShape 7"/>
            <p:cNvSpPr>
              <a:spLocks noChangeArrowheads="1"/>
            </p:cNvSpPr>
            <p:nvPr/>
          </p:nvSpPr>
          <p:spPr bwMode="auto">
            <a:xfrm>
              <a:off x="1164" y="3168"/>
              <a:ext cx="13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8" name="Text Box 8"/>
            <p:cNvSpPr txBox="1">
              <a:spLocks noChangeArrowheads="1"/>
            </p:cNvSpPr>
            <p:nvPr/>
          </p:nvSpPr>
          <p:spPr bwMode="auto">
            <a:xfrm>
              <a:off x="1296" y="2928"/>
              <a:ext cx="588" cy="59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D-W</a:t>
              </a:r>
              <a:r>
                <a:rPr lang="zh-CN" altLang="en-US" sz="2800" b="1">
                  <a:latin typeface="Arial" charset="0"/>
                </a:rPr>
                <a:t>检验</a:t>
              </a:r>
            </a:p>
          </p:txBody>
        </p:sp>
      </p:grp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505200" y="3505200"/>
            <a:ext cx="1676400" cy="5191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无自相关 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505200" y="4800600"/>
            <a:ext cx="1627188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有自相关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30800" y="4005263"/>
            <a:ext cx="881063" cy="1143000"/>
            <a:chOff x="3216" y="2544"/>
            <a:chExt cx="510" cy="720"/>
          </a:xfrm>
        </p:grpSpPr>
        <p:sp>
          <p:nvSpPr>
            <p:cNvPr id="31785" name="Text Box 12"/>
            <p:cNvSpPr txBox="1">
              <a:spLocks noChangeArrowheads="1"/>
            </p:cNvSpPr>
            <p:nvPr/>
          </p:nvSpPr>
          <p:spPr bwMode="auto">
            <a:xfrm>
              <a:off x="3216" y="2544"/>
              <a:ext cx="510" cy="51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Arial" charset="0"/>
                </a:rPr>
                <a:t>广义差分</a:t>
              </a:r>
            </a:p>
          </p:txBody>
        </p:sp>
        <p:sp>
          <p:nvSpPr>
            <p:cNvPr id="31786" name="AutoShape 13"/>
            <p:cNvSpPr>
              <a:spLocks noChangeArrowheads="1"/>
            </p:cNvSpPr>
            <p:nvPr/>
          </p:nvSpPr>
          <p:spPr bwMode="auto">
            <a:xfrm>
              <a:off x="3264" y="3120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315200" y="4570413"/>
            <a:ext cx="1600200" cy="946150"/>
            <a:chOff x="4608" y="2928"/>
            <a:chExt cx="1008" cy="596"/>
          </a:xfrm>
        </p:grpSpPr>
        <p:sp>
          <p:nvSpPr>
            <p:cNvPr id="31783" name="AutoShape 15"/>
            <p:cNvSpPr>
              <a:spLocks noChangeArrowheads="1"/>
            </p:cNvSpPr>
            <p:nvPr/>
          </p:nvSpPr>
          <p:spPr bwMode="auto">
            <a:xfrm>
              <a:off x="4608" y="3120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3366FF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4" name="Text Box 16"/>
            <p:cNvSpPr txBox="1">
              <a:spLocks noChangeArrowheads="1"/>
            </p:cNvSpPr>
            <p:nvPr/>
          </p:nvSpPr>
          <p:spPr bwMode="auto">
            <a:xfrm>
              <a:off x="4800" y="2928"/>
              <a:ext cx="816" cy="59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继续此过程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486400" y="3505200"/>
            <a:ext cx="1808163" cy="519113"/>
            <a:chOff x="3456" y="2208"/>
            <a:chExt cx="1139" cy="327"/>
          </a:xfrm>
        </p:grpSpPr>
        <p:sp>
          <p:nvSpPr>
            <p:cNvPr id="31781" name="AutoShape 18"/>
            <p:cNvSpPr>
              <a:spLocks noChangeArrowheads="1"/>
            </p:cNvSpPr>
            <p:nvPr/>
          </p:nvSpPr>
          <p:spPr bwMode="auto">
            <a:xfrm>
              <a:off x="3456" y="2256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2" name="Text Box 19"/>
            <p:cNvSpPr txBox="1">
              <a:spLocks noChangeArrowheads="1"/>
            </p:cNvSpPr>
            <p:nvPr/>
          </p:nvSpPr>
          <p:spPr bwMode="auto">
            <a:xfrm>
              <a:off x="3696" y="2208"/>
              <a:ext cx="899" cy="32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原模型 </a:t>
              </a:r>
            </a:p>
          </p:txBody>
        </p:sp>
      </p:grp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943600" y="4800600"/>
            <a:ext cx="12954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新模型 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79425" y="2287588"/>
            <a:ext cx="5318125" cy="531812"/>
            <a:chOff x="302" y="1344"/>
            <a:chExt cx="3350" cy="335"/>
          </a:xfrm>
        </p:grpSpPr>
        <p:sp>
          <p:nvSpPr>
            <p:cNvPr id="31780" name="Text Box 22"/>
            <p:cNvSpPr txBox="1">
              <a:spLocks noChangeArrowheads="1"/>
            </p:cNvSpPr>
            <p:nvPr/>
          </p:nvSpPr>
          <p:spPr bwMode="auto">
            <a:xfrm>
              <a:off x="302" y="1345"/>
              <a:ext cx="850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新模型</a:t>
              </a:r>
              <a:r>
                <a:rPr lang="zh-CN" altLang="en-US" sz="2800">
                  <a:latin typeface="Arial" charset="0"/>
                </a:rPr>
                <a:t> </a:t>
              </a:r>
            </a:p>
          </p:txBody>
        </p:sp>
        <p:graphicFrame>
          <p:nvGraphicFramePr>
            <p:cNvPr id="31752" name="Object 23"/>
            <p:cNvGraphicFramePr>
              <a:graphicFrameLocks noChangeAspect="1"/>
            </p:cNvGraphicFramePr>
            <p:nvPr/>
          </p:nvGraphicFramePr>
          <p:xfrm>
            <a:off x="1152" y="1344"/>
            <a:ext cx="250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38000" imgH="241200" progId="Equation.3">
                    <p:embed/>
                  </p:oleObj>
                </mc:Choice>
                <mc:Fallback>
                  <p:oleObj name="公式" r:id="rId4" imgW="1638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344"/>
                          <a:ext cx="2500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457200" y="3505200"/>
            <a:ext cx="9366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步骤</a:t>
            </a:r>
            <a:r>
              <a:rPr lang="zh-CN" altLang="en-US" sz="2800">
                <a:latin typeface="Arial" charset="0"/>
              </a:rPr>
              <a:t> 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42925" y="1068388"/>
            <a:ext cx="7153275" cy="531812"/>
            <a:chOff x="342" y="576"/>
            <a:chExt cx="4506" cy="335"/>
          </a:xfrm>
        </p:grpSpPr>
        <p:sp>
          <p:nvSpPr>
            <p:cNvPr id="31779" name="Text Box 26"/>
            <p:cNvSpPr txBox="1">
              <a:spLocks noChangeArrowheads="1"/>
            </p:cNvSpPr>
            <p:nvPr/>
          </p:nvSpPr>
          <p:spPr bwMode="auto">
            <a:xfrm>
              <a:off x="342" y="576"/>
              <a:ext cx="858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原模型</a:t>
              </a:r>
            </a:p>
          </p:txBody>
        </p:sp>
        <p:graphicFrame>
          <p:nvGraphicFramePr>
            <p:cNvPr id="31751" name="Object 27"/>
            <p:cNvGraphicFramePr>
              <a:graphicFrameLocks noChangeAspect="1"/>
            </p:cNvGraphicFramePr>
            <p:nvPr/>
          </p:nvGraphicFramePr>
          <p:xfrm>
            <a:off x="1160" y="576"/>
            <a:ext cx="36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666880" imgH="228600" progId="Equation.3">
                    <p:embed/>
                  </p:oleObj>
                </mc:Choice>
                <mc:Fallback>
                  <p:oleObj name="公式" r:id="rId6" imgW="266688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576"/>
                          <a:ext cx="368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33400" y="1676400"/>
            <a:ext cx="7162800" cy="534988"/>
            <a:chOff x="336" y="959"/>
            <a:chExt cx="4512" cy="337"/>
          </a:xfrm>
        </p:grpSpPr>
        <p:graphicFrame>
          <p:nvGraphicFramePr>
            <p:cNvPr id="31749" name="Object 29"/>
            <p:cNvGraphicFramePr>
              <a:graphicFrameLocks noChangeAspect="1"/>
            </p:cNvGraphicFramePr>
            <p:nvPr/>
          </p:nvGraphicFramePr>
          <p:xfrm>
            <a:off x="1056" y="966"/>
            <a:ext cx="153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39600" imgH="241200" progId="Equation.3">
                    <p:embed/>
                  </p:oleObj>
                </mc:Choice>
                <mc:Fallback>
                  <p:oleObj name="Equation" r:id="rId8" imgW="93960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6"/>
                          <a:ext cx="153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30"/>
            <p:cNvGraphicFramePr>
              <a:graphicFrameLocks noChangeAspect="1"/>
            </p:cNvGraphicFramePr>
            <p:nvPr/>
          </p:nvGraphicFramePr>
          <p:xfrm>
            <a:off x="2592" y="980"/>
            <a:ext cx="22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62100" imgH="254000" progId="Equation.3">
                    <p:embed/>
                  </p:oleObj>
                </mc:Choice>
                <mc:Fallback>
                  <p:oleObj name="公式" r:id="rId10" imgW="1562100" imgH="254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980"/>
                          <a:ext cx="225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8" name="Text Box 31"/>
            <p:cNvSpPr txBox="1">
              <a:spLocks noChangeArrowheads="1"/>
            </p:cNvSpPr>
            <p:nvPr/>
          </p:nvSpPr>
          <p:spPr bwMode="auto">
            <a:xfrm>
              <a:off x="336" y="959"/>
              <a:ext cx="720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变换</a:t>
              </a:r>
            </a:p>
          </p:txBody>
        </p:sp>
      </p:grpSp>
      <p:graphicFrame>
        <p:nvGraphicFramePr>
          <p:cNvPr id="30752" name="Object 32"/>
          <p:cNvGraphicFramePr>
            <a:graphicFrameLocks noChangeAspect="1"/>
          </p:cNvGraphicFramePr>
          <p:nvPr/>
        </p:nvGraphicFramePr>
        <p:xfrm>
          <a:off x="2819400" y="585788"/>
          <a:ext cx="2057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600" imgH="215640" progId="Equation.3">
                  <p:embed/>
                </p:oleObj>
              </mc:Choice>
              <mc:Fallback>
                <p:oleObj name="Equation" r:id="rId12" imgW="939600" imgH="21564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5788"/>
                        <a:ext cx="2057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029200" y="423863"/>
            <a:ext cx="2320925" cy="719137"/>
            <a:chOff x="3552" y="96"/>
            <a:chExt cx="1462" cy="453"/>
          </a:xfrm>
        </p:grpSpPr>
        <p:graphicFrame>
          <p:nvGraphicFramePr>
            <p:cNvPr id="31748" name="Object 34"/>
            <p:cNvGraphicFramePr>
              <a:graphicFrameLocks noChangeAspect="1"/>
            </p:cNvGraphicFramePr>
            <p:nvPr/>
          </p:nvGraphicFramePr>
          <p:xfrm>
            <a:off x="3744" y="96"/>
            <a:ext cx="1270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799753" imgH="393529" progId="Equation.3">
                    <p:embed/>
                  </p:oleObj>
                </mc:Choice>
                <mc:Fallback>
                  <p:oleObj name="公式" r:id="rId14" imgW="799753" imgH="393529" progId="Equation.3">
                    <p:embed/>
                    <p:pic>
                      <p:nvPicPr>
                        <p:cNvPr id="0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96"/>
                          <a:ext cx="1270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AutoShape 35"/>
            <p:cNvSpPr>
              <a:spLocks noChangeArrowheads="1"/>
            </p:cNvSpPr>
            <p:nvPr/>
          </p:nvSpPr>
          <p:spPr bwMode="auto">
            <a:xfrm>
              <a:off x="3552" y="19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048000" y="4008438"/>
            <a:ext cx="381000" cy="2125662"/>
            <a:chOff x="1920" y="2525"/>
            <a:chExt cx="240" cy="1339"/>
          </a:xfrm>
        </p:grpSpPr>
        <p:sp>
          <p:nvSpPr>
            <p:cNvPr id="31774" name="AutoShape 37"/>
            <p:cNvSpPr>
              <a:spLocks noChangeArrowheads="1"/>
            </p:cNvSpPr>
            <p:nvPr/>
          </p:nvSpPr>
          <p:spPr bwMode="auto">
            <a:xfrm rot="-2725054">
              <a:off x="1803" y="2658"/>
              <a:ext cx="410" cy="144"/>
            </a:xfrm>
            <a:prstGeom prst="rightArrow">
              <a:avLst>
                <a:gd name="adj1" fmla="val 50000"/>
                <a:gd name="adj2" fmla="val 71181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5" name="AutoShape 38"/>
            <p:cNvSpPr>
              <a:spLocks noChangeArrowheads="1"/>
            </p:cNvSpPr>
            <p:nvPr/>
          </p:nvSpPr>
          <p:spPr bwMode="auto">
            <a:xfrm rot="2700000">
              <a:off x="1819" y="3605"/>
              <a:ext cx="360" cy="157"/>
            </a:xfrm>
            <a:prstGeom prst="rightArrow">
              <a:avLst>
                <a:gd name="adj1" fmla="val 50000"/>
                <a:gd name="adj2" fmla="val 57325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6" name="AutoShape 39"/>
            <p:cNvSpPr>
              <a:spLocks noChangeArrowheads="1"/>
            </p:cNvSpPr>
            <p:nvPr/>
          </p:nvSpPr>
          <p:spPr bwMode="auto">
            <a:xfrm>
              <a:off x="1920" y="312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3429000" y="5805488"/>
            <a:ext cx="1676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不能确定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219700" y="5445125"/>
            <a:ext cx="2952750" cy="1181100"/>
            <a:chOff x="3264" y="3504"/>
            <a:chExt cx="1680" cy="744"/>
          </a:xfrm>
        </p:grpSpPr>
        <p:sp>
          <p:nvSpPr>
            <p:cNvPr id="31772" name="Text Box 42"/>
            <p:cNvSpPr txBox="1">
              <a:spLocks noChangeArrowheads="1"/>
            </p:cNvSpPr>
            <p:nvPr/>
          </p:nvSpPr>
          <p:spPr bwMode="auto">
            <a:xfrm>
              <a:off x="3408" y="3504"/>
              <a:ext cx="1536" cy="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5000"/>
                </a:spcBef>
              </a:pPr>
              <a:r>
                <a:rPr lang="zh-CN" altLang="en-US" sz="2800" b="1">
                  <a:latin typeface="宋体" pitchFamily="2" charset="-122"/>
                </a:rPr>
                <a:t>增加数据量；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15000"/>
                </a:spcBef>
              </a:pPr>
              <a:r>
                <a:rPr lang="zh-CN" altLang="en-US" sz="2800" b="1">
                  <a:latin typeface="宋体" pitchFamily="2" charset="-122"/>
                </a:rPr>
                <a:t>选用其他方法</a:t>
              </a:r>
              <a:r>
                <a:rPr lang="en-US" altLang="zh-CN" sz="2800" b="1">
                  <a:latin typeface="Arial" charset="0"/>
                </a:rPr>
                <a:t>.</a:t>
              </a:r>
            </a:p>
          </p:txBody>
        </p:sp>
        <p:sp>
          <p:nvSpPr>
            <p:cNvPr id="31773" name="AutoShape 43"/>
            <p:cNvSpPr>
              <a:spLocks noChangeArrowheads="1"/>
            </p:cNvSpPr>
            <p:nvPr/>
          </p:nvSpPr>
          <p:spPr bwMode="auto">
            <a:xfrm>
              <a:off x="3264" y="3792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1771" name="Picture 44" descr="j022201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81000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1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 autoUpdateAnimBg="0"/>
      <p:bldP spid="30729" grpId="0" animBg="1" autoUpdateAnimBg="0"/>
      <p:bldP spid="30730" grpId="0" animBg="1" autoUpdateAnimBg="0"/>
      <p:bldP spid="30740" grpId="0" animBg="1" autoUpdateAnimBg="0"/>
      <p:bldP spid="30744" grpId="0" animBg="1" autoUpdateAnimBg="0"/>
      <p:bldP spid="3076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397033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投资额新模型的建立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495800" y="2667000"/>
            <a:ext cx="175260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DW</a:t>
            </a:r>
            <a:r>
              <a:rPr lang="en-US" altLang="zh-CN" sz="2800" b="1" i="1" baseline="-25000"/>
              <a:t>old </a:t>
            </a:r>
            <a:r>
              <a:rPr lang="en-US" altLang="zh-CN" sz="2800" b="1"/>
              <a:t>&lt;</a:t>
            </a:r>
            <a:r>
              <a:rPr lang="en-US" altLang="zh-CN" sz="2800" b="1" i="1"/>
              <a:t> d</a:t>
            </a:r>
            <a:r>
              <a:rPr lang="en-US" altLang="zh-CN" sz="2800" b="1" i="1" baseline="-25000"/>
              <a:t>L</a:t>
            </a:r>
            <a:r>
              <a:rPr lang="en-US" altLang="zh-CN" sz="2800" b="1">
                <a:latin typeface="Arial" charset="0"/>
              </a:rPr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1447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作变换</a:t>
            </a:r>
            <a:r>
              <a:rPr lang="zh-CN" altLang="en-US" sz="2800">
                <a:latin typeface="Arial" charset="0"/>
              </a:rPr>
              <a:t>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129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原模型残差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t</a:t>
            </a:r>
            <a:endParaRPr lang="el-GR" altLang="zh-CN" sz="2800" b="1" i="1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3850" y="2349500"/>
            <a:ext cx="3581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样本容量</a:t>
            </a:r>
            <a:r>
              <a:rPr lang="en-US" altLang="zh-CN" sz="2800" b="1" i="1"/>
              <a:t>n</a:t>
            </a:r>
            <a:r>
              <a:rPr lang="en-US" altLang="zh-CN" sz="2800" b="1"/>
              <a:t>=20</a:t>
            </a:r>
            <a:r>
              <a:rPr lang="en-US" altLang="zh-CN" sz="2800" b="1">
                <a:latin typeface="Arial" charset="0"/>
              </a:rPr>
              <a:t>, </a:t>
            </a:r>
            <a:r>
              <a:rPr lang="zh-CN" altLang="en-US" sz="2800" b="1">
                <a:latin typeface="Arial" charset="0"/>
              </a:rPr>
              <a:t>回归变量数目</a:t>
            </a:r>
            <a:r>
              <a:rPr lang="en-US" altLang="zh-CN" sz="2800" b="1" i="1"/>
              <a:t>k</a:t>
            </a:r>
            <a:r>
              <a:rPr lang="en-US" altLang="zh-CN" sz="2800" b="1"/>
              <a:t>=3, 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=0.05</a:t>
            </a:r>
            <a:r>
              <a:rPr lang="en-US" altLang="zh-CN" sz="2800" b="1">
                <a:latin typeface="Arial" charset="0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3505200"/>
            <a:ext cx="1438275" cy="457200"/>
            <a:chOff x="432" y="2016"/>
            <a:chExt cx="816" cy="288"/>
          </a:xfrm>
        </p:grpSpPr>
        <p:sp>
          <p:nvSpPr>
            <p:cNvPr id="32811" name="Text Box 8"/>
            <p:cNvSpPr txBox="1">
              <a:spLocks noChangeArrowheads="1"/>
            </p:cNvSpPr>
            <p:nvPr/>
          </p:nvSpPr>
          <p:spPr bwMode="auto">
            <a:xfrm>
              <a:off x="432" y="2016"/>
              <a:ext cx="52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查表</a:t>
              </a:r>
            </a:p>
          </p:txBody>
        </p:sp>
        <p:sp>
          <p:nvSpPr>
            <p:cNvPr id="32812" name="AutoShape 9"/>
            <p:cNvSpPr>
              <a:spLocks noChangeArrowheads="1"/>
            </p:cNvSpPr>
            <p:nvPr/>
          </p:nvSpPr>
          <p:spPr bwMode="auto">
            <a:xfrm>
              <a:off x="1056" y="2112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76200" y="39766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临界值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L</a:t>
            </a:r>
            <a:r>
              <a:rPr lang="en-US" altLang="zh-CN" sz="2800" b="1"/>
              <a:t>=1.10, 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U</a:t>
            </a:r>
            <a:r>
              <a:rPr lang="en-US" altLang="zh-CN" sz="2800" b="1"/>
              <a:t>=1.54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752600" y="1295400"/>
            <a:ext cx="1600200" cy="946150"/>
            <a:chOff x="1104" y="624"/>
            <a:chExt cx="1008" cy="596"/>
          </a:xfrm>
        </p:grpSpPr>
        <p:sp>
          <p:nvSpPr>
            <p:cNvPr id="32809" name="Text Box 12"/>
            <p:cNvSpPr txBox="1">
              <a:spLocks noChangeArrowheads="1"/>
            </p:cNvSpPr>
            <p:nvPr/>
          </p:nvSpPr>
          <p:spPr bwMode="auto">
            <a:xfrm>
              <a:off x="1296" y="624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DW</a:t>
              </a:r>
              <a:r>
                <a:rPr lang="en-US" altLang="zh-CN" sz="2800" b="1" i="1" baseline="-25000"/>
                <a:t>old</a:t>
              </a:r>
              <a:r>
                <a:rPr lang="en-US" altLang="zh-CN" sz="2800" b="1" i="1"/>
                <a:t>=</a:t>
              </a:r>
              <a:r>
                <a:rPr lang="en-US" altLang="zh-CN" sz="2800" b="1"/>
                <a:t>0.8754</a:t>
              </a:r>
            </a:p>
          </p:txBody>
        </p:sp>
        <p:sp>
          <p:nvSpPr>
            <p:cNvPr id="32810" name="AutoShape 13"/>
            <p:cNvSpPr>
              <a:spLocks noChangeArrowheads="1"/>
            </p:cNvSpPr>
            <p:nvPr/>
          </p:nvSpPr>
          <p:spPr bwMode="auto">
            <a:xfrm>
              <a:off x="1104" y="816"/>
              <a:ext cx="105" cy="19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970338" y="1793875"/>
            <a:ext cx="304800" cy="2144713"/>
            <a:chOff x="2501" y="938"/>
            <a:chExt cx="192" cy="1351"/>
          </a:xfrm>
        </p:grpSpPr>
        <p:sp>
          <p:nvSpPr>
            <p:cNvPr id="32807" name="AutoShape 15"/>
            <p:cNvSpPr>
              <a:spLocks noChangeArrowheads="1"/>
            </p:cNvSpPr>
            <p:nvPr/>
          </p:nvSpPr>
          <p:spPr bwMode="auto">
            <a:xfrm rot="2700000">
              <a:off x="2319" y="1120"/>
              <a:ext cx="508" cy="144"/>
            </a:xfrm>
            <a:prstGeom prst="rightArrow">
              <a:avLst>
                <a:gd name="adj1" fmla="val 50000"/>
                <a:gd name="adj2" fmla="val 88194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8" name="AutoShape 16"/>
            <p:cNvSpPr>
              <a:spLocks noChangeArrowheads="1"/>
            </p:cNvSpPr>
            <p:nvPr/>
          </p:nvSpPr>
          <p:spPr bwMode="auto">
            <a:xfrm rot="-2725054">
              <a:off x="2391" y="1988"/>
              <a:ext cx="457" cy="146"/>
            </a:xfrm>
            <a:prstGeom prst="rightArrow">
              <a:avLst>
                <a:gd name="adj1" fmla="val 50000"/>
                <a:gd name="adj2" fmla="val 78253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77000" y="2514600"/>
            <a:ext cx="2057400" cy="946150"/>
            <a:chOff x="4080" y="1392"/>
            <a:chExt cx="1296" cy="596"/>
          </a:xfrm>
        </p:grpSpPr>
        <p:sp>
          <p:nvSpPr>
            <p:cNvPr id="32805" name="AutoShape 18"/>
            <p:cNvSpPr>
              <a:spLocks noChangeArrowheads="1"/>
            </p:cNvSpPr>
            <p:nvPr/>
          </p:nvSpPr>
          <p:spPr bwMode="auto">
            <a:xfrm>
              <a:off x="4080" y="1584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Text Box 19"/>
            <p:cNvSpPr txBox="1">
              <a:spLocks noChangeArrowheads="1"/>
            </p:cNvSpPr>
            <p:nvPr/>
          </p:nvSpPr>
          <p:spPr bwMode="auto">
            <a:xfrm>
              <a:off x="4320" y="1392"/>
              <a:ext cx="1056" cy="59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原模型有正自相关</a:t>
              </a:r>
            </a:p>
          </p:txBody>
        </p:sp>
      </p:grp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381000" y="5257800"/>
          <a:ext cx="27114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18960" imgH="241200" progId="Equation.3">
                  <p:embed/>
                </p:oleObj>
              </mc:Choice>
              <mc:Fallback>
                <p:oleObj name="公式" r:id="rId2" imgW="121896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2711450" cy="5286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381000" y="5867400"/>
          <a:ext cx="40401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41400" imgH="253800" progId="Equation.3">
                  <p:embed/>
                </p:oleObj>
              </mc:Choice>
              <mc:Fallback>
                <p:oleObj name="公式" r:id="rId4" imgW="184140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67400"/>
                        <a:ext cx="4040188" cy="5635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5580063" y="609600"/>
          <a:ext cx="2878137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838080" progId="Equation.3">
                  <p:embed/>
                </p:oleObj>
              </mc:Choice>
              <mc:Fallback>
                <p:oleObj name="Equation" r:id="rId6" imgW="1282680" imgH="838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09600"/>
                        <a:ext cx="2878137" cy="15890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5486400" y="3810000"/>
          <a:ext cx="33607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215640" progId="Equation.3">
                  <p:embed/>
                </p:oleObj>
              </mc:Choice>
              <mc:Fallback>
                <p:oleObj name="Equation" r:id="rId8" imgW="147312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10000"/>
                        <a:ext cx="3360738" cy="4524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953000" y="4648200"/>
            <a:ext cx="4191000" cy="1752600"/>
            <a:chOff x="2928" y="2592"/>
            <a:chExt cx="2640" cy="1104"/>
          </a:xfrm>
        </p:grpSpPr>
        <p:sp>
          <p:nvSpPr>
            <p:cNvPr id="32785" name="Text Box 25"/>
            <p:cNvSpPr txBox="1">
              <a:spLocks noChangeArrowheads="1"/>
            </p:cNvSpPr>
            <p:nvPr/>
          </p:nvSpPr>
          <p:spPr bwMode="auto">
            <a:xfrm>
              <a:off x="5165" y="2710"/>
              <a:ext cx="40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DW</a:t>
              </a:r>
              <a:endParaRPr kumimoji="0" lang="en-US" altLang="zh-CN" sz="2000" b="1"/>
            </a:p>
          </p:txBody>
        </p:sp>
        <p:sp>
          <p:nvSpPr>
            <p:cNvPr id="32786" name="Text Box 26"/>
            <p:cNvSpPr txBox="1">
              <a:spLocks noChangeArrowheads="1"/>
            </p:cNvSpPr>
            <p:nvPr/>
          </p:nvSpPr>
          <p:spPr bwMode="auto">
            <a:xfrm>
              <a:off x="4047" y="2592"/>
              <a:ext cx="42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</a:rPr>
                <a:t>4-</a:t>
              </a:r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2787" name="Text Box 27"/>
            <p:cNvSpPr txBox="1">
              <a:spLocks noChangeArrowheads="1"/>
            </p:cNvSpPr>
            <p:nvPr/>
          </p:nvSpPr>
          <p:spPr bwMode="auto">
            <a:xfrm>
              <a:off x="4905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</a:t>
              </a:r>
            </a:p>
          </p:txBody>
        </p:sp>
        <p:sp>
          <p:nvSpPr>
            <p:cNvPr id="32788" name="Text Box 28"/>
            <p:cNvSpPr txBox="1">
              <a:spLocks noChangeArrowheads="1"/>
            </p:cNvSpPr>
            <p:nvPr/>
          </p:nvSpPr>
          <p:spPr bwMode="auto">
            <a:xfrm>
              <a:off x="4395" y="2601"/>
              <a:ext cx="41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4-</a:t>
              </a:r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32789" name="Text Box 29"/>
            <p:cNvSpPr txBox="1">
              <a:spLocks noChangeArrowheads="1"/>
            </p:cNvSpPr>
            <p:nvPr/>
          </p:nvSpPr>
          <p:spPr bwMode="auto">
            <a:xfrm>
              <a:off x="3567" y="2592"/>
              <a:ext cx="2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2790" name="Text Box 30"/>
            <p:cNvSpPr txBox="1">
              <a:spLocks noChangeArrowheads="1"/>
            </p:cNvSpPr>
            <p:nvPr/>
          </p:nvSpPr>
          <p:spPr bwMode="auto">
            <a:xfrm>
              <a:off x="3288" y="2592"/>
              <a:ext cx="27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32791" name="Text Box 31"/>
            <p:cNvSpPr txBox="1">
              <a:spLocks noChangeArrowheads="1"/>
            </p:cNvSpPr>
            <p:nvPr/>
          </p:nvSpPr>
          <p:spPr bwMode="auto">
            <a:xfrm>
              <a:off x="3902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0066FF"/>
                  </a:solidFill>
                </a:rPr>
                <a:t>2</a:t>
              </a:r>
            </a:p>
          </p:txBody>
        </p:sp>
        <p:sp>
          <p:nvSpPr>
            <p:cNvPr id="32792" name="Text Box 32"/>
            <p:cNvSpPr txBox="1">
              <a:spLocks noChangeArrowheads="1"/>
            </p:cNvSpPr>
            <p:nvPr/>
          </p:nvSpPr>
          <p:spPr bwMode="auto">
            <a:xfrm>
              <a:off x="2928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0</a:t>
              </a:r>
            </a:p>
          </p:txBody>
        </p:sp>
        <p:sp>
          <p:nvSpPr>
            <p:cNvPr id="32793" name="Line 33"/>
            <p:cNvSpPr>
              <a:spLocks noChangeShapeType="1"/>
            </p:cNvSpPr>
            <p:nvPr/>
          </p:nvSpPr>
          <p:spPr bwMode="auto">
            <a:xfrm>
              <a:off x="3006" y="2820"/>
              <a:ext cx="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34"/>
            <p:cNvSpPr>
              <a:spLocks noChangeShapeType="1"/>
            </p:cNvSpPr>
            <p:nvPr/>
          </p:nvSpPr>
          <p:spPr bwMode="auto">
            <a:xfrm>
              <a:off x="2999" y="2820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35"/>
            <p:cNvSpPr>
              <a:spLocks noChangeShapeType="1"/>
            </p:cNvSpPr>
            <p:nvPr/>
          </p:nvSpPr>
          <p:spPr bwMode="auto">
            <a:xfrm>
              <a:off x="3477" y="2852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36"/>
            <p:cNvSpPr>
              <a:spLocks noChangeShapeType="1"/>
            </p:cNvSpPr>
            <p:nvPr/>
          </p:nvSpPr>
          <p:spPr bwMode="auto">
            <a:xfrm>
              <a:off x="3730" y="2847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37"/>
            <p:cNvSpPr>
              <a:spLocks noChangeShapeType="1"/>
            </p:cNvSpPr>
            <p:nvPr/>
          </p:nvSpPr>
          <p:spPr bwMode="auto">
            <a:xfrm>
              <a:off x="4226" y="285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38"/>
            <p:cNvSpPr>
              <a:spLocks noChangeShapeType="1"/>
            </p:cNvSpPr>
            <p:nvPr/>
          </p:nvSpPr>
          <p:spPr bwMode="auto">
            <a:xfrm>
              <a:off x="4496" y="284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9"/>
            <p:cNvSpPr>
              <a:spLocks noChangeShapeType="1"/>
            </p:cNvSpPr>
            <p:nvPr/>
          </p:nvSpPr>
          <p:spPr bwMode="auto">
            <a:xfrm>
              <a:off x="4992" y="2843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Text Box 40"/>
            <p:cNvSpPr txBox="1">
              <a:spLocks noChangeArrowheads="1"/>
            </p:cNvSpPr>
            <p:nvPr/>
          </p:nvSpPr>
          <p:spPr bwMode="auto">
            <a:xfrm>
              <a:off x="3088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正自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2801" name="Text Box 41"/>
            <p:cNvSpPr txBox="1">
              <a:spLocks noChangeArrowheads="1"/>
            </p:cNvSpPr>
            <p:nvPr/>
          </p:nvSpPr>
          <p:spPr bwMode="auto">
            <a:xfrm>
              <a:off x="4606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负自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2802" name="Text Box 42"/>
            <p:cNvSpPr txBox="1">
              <a:spLocks noChangeArrowheads="1"/>
            </p:cNvSpPr>
            <p:nvPr/>
          </p:nvSpPr>
          <p:spPr bwMode="auto">
            <a:xfrm>
              <a:off x="3487" y="2895"/>
              <a:ext cx="20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不能确定</a:t>
              </a:r>
            </a:p>
          </p:txBody>
        </p:sp>
        <p:sp>
          <p:nvSpPr>
            <p:cNvPr id="32803" name="Text Box 43"/>
            <p:cNvSpPr txBox="1">
              <a:spLocks noChangeArrowheads="1"/>
            </p:cNvSpPr>
            <p:nvPr/>
          </p:nvSpPr>
          <p:spPr bwMode="auto">
            <a:xfrm>
              <a:off x="4246" y="2885"/>
              <a:ext cx="20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不能确定</a:t>
              </a:r>
            </a:p>
          </p:txBody>
        </p:sp>
        <p:sp>
          <p:nvSpPr>
            <p:cNvPr id="32804" name="Text Box 44"/>
            <p:cNvSpPr txBox="1">
              <a:spLocks noChangeArrowheads="1"/>
            </p:cNvSpPr>
            <p:nvPr/>
          </p:nvSpPr>
          <p:spPr bwMode="auto">
            <a:xfrm>
              <a:off x="3847" y="2904"/>
              <a:ext cx="240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>
                  <a:solidFill>
                    <a:srgbClr val="0066FF"/>
                  </a:solidFill>
                </a:rPr>
                <a:t>无自相关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  <p:bldP spid="31748" grpId="0" animBg="1" autoUpdateAnimBg="0"/>
      <p:bldP spid="31749" grpId="0" animBg="1" autoUpdateAnimBg="0"/>
      <p:bldP spid="31750" grpId="0" animBg="1" autoUpdateAnimBg="0"/>
      <p:bldP spid="3175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533400" y="1690688"/>
          <a:ext cx="3886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38000" imgH="241200" progId="Equation.3">
                  <p:embed/>
                </p:oleObj>
              </mc:Choice>
              <mc:Fallback>
                <p:oleObj name="公式" r:id="rId2" imgW="1638000" imgH="2412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90688"/>
                        <a:ext cx="38862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533400" y="2274888"/>
          <a:ext cx="58388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241200" progId="Equation.3">
                  <p:embed/>
                </p:oleObj>
              </mc:Choice>
              <mc:Fallback>
                <p:oleObj name="Equation" r:id="rId4" imgW="246348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74888"/>
                        <a:ext cx="5838825" cy="544512"/>
                      </a:xfrm>
                      <a:prstGeom prst="rect">
                        <a:avLst/>
                      </a:prstGeom>
                      <a:solidFill>
                        <a:srgbClr val="99FFCC">
                          <a:alpha val="32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971600" y="5499481"/>
            <a:ext cx="7488832" cy="95410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itchFamily="2" charset="-122"/>
              </a:rPr>
              <a:t>剩余方差</a:t>
            </a:r>
            <a:r>
              <a:rPr lang="en-US" altLang="zh-CN" sz="2800" b="1" i="1" dirty="0"/>
              <a:t>s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=96.58&lt;161.7(</a:t>
            </a:r>
            <a:r>
              <a:rPr lang="zh-CN" altLang="en-US" sz="2800" b="1" dirty="0"/>
              <a:t>基本模型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</a:t>
            </a:r>
            <a:r>
              <a:rPr lang="zh-CN" altLang="zh-CN" sz="2800" b="1" kern="100" dirty="0"/>
              <a:t>系数置信区间</a:t>
            </a:r>
            <a:r>
              <a:rPr lang="zh-CN" altLang="en-US" sz="2800" b="1" kern="100" dirty="0">
                <a:latin typeface="Times New Roman"/>
                <a:ea typeface="宋体"/>
              </a:rPr>
              <a:t>缩短，模型总体有效性改进。</a:t>
            </a:r>
            <a:r>
              <a:rPr lang="zh-CN" altLang="en-US" sz="2800" b="1" i="1" dirty="0"/>
              <a:t> 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57200" y="411163"/>
            <a:ext cx="38989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投资额新模型的建立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33400" y="1004888"/>
            <a:ext cx="7164388" cy="563562"/>
            <a:chOff x="336" y="576"/>
            <a:chExt cx="4513" cy="355"/>
          </a:xfrm>
        </p:grpSpPr>
        <p:graphicFrame>
          <p:nvGraphicFramePr>
            <p:cNvPr id="33796" name="Object 32"/>
            <p:cNvGraphicFramePr>
              <a:graphicFrameLocks noChangeAspect="1"/>
            </p:cNvGraphicFramePr>
            <p:nvPr/>
          </p:nvGraphicFramePr>
          <p:xfrm>
            <a:off x="336" y="576"/>
            <a:ext cx="17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18960" imgH="241200" progId="Equation.3">
                    <p:embed/>
                  </p:oleObj>
                </mc:Choice>
                <mc:Fallback>
                  <p:oleObj name="公式" r:id="rId6" imgW="1218960" imgH="241200" progId="Equation.3">
                    <p:embed/>
                    <p:pic>
                      <p:nvPicPr>
                        <p:cNvPr id="0" name="Object 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576"/>
                          <a:ext cx="170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33"/>
            <p:cNvGraphicFramePr>
              <a:graphicFrameLocks noChangeAspect="1"/>
            </p:cNvGraphicFramePr>
            <p:nvPr/>
          </p:nvGraphicFramePr>
          <p:xfrm>
            <a:off x="2304" y="576"/>
            <a:ext cx="254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841400" imgH="253800" progId="Equation.3">
                    <p:embed/>
                  </p:oleObj>
                </mc:Choice>
                <mc:Fallback>
                  <p:oleObj name="公式" r:id="rId8" imgW="1841400" imgH="25380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576"/>
                          <a:ext cx="2545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826" name="Picture 35" descr="j02220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81000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0809"/>
              </p:ext>
            </p:extLst>
          </p:nvPr>
        </p:nvGraphicFramePr>
        <p:xfrm>
          <a:off x="1043608" y="2924944"/>
          <a:ext cx="7128792" cy="245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110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 </a:t>
                      </a:r>
                      <a:r>
                        <a:rPr kumimoji="1" lang="en-US" altLang="zh-CN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163.4905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[1265.4592   2005.2178]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0.6990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[0.5751      0.8247]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-1009.0333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[-1235.9392   -782.1274]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1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0.9772    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=342.8988    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&lt;0.0001 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=96.58</a:t>
                      </a:r>
                    </a:p>
                  </a:txBody>
                  <a:tcPr horzOverflow="overflow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479512" y="2348880"/>
            <a:ext cx="1980920" cy="400110"/>
            <a:chOff x="700360" y="3852670"/>
            <a:chExt cx="1980920" cy="400110"/>
          </a:xfrm>
        </p:grpSpPr>
        <p:sp>
          <p:nvSpPr>
            <p:cNvPr id="14" name="矩形 13"/>
            <p:cNvSpPr/>
            <p:nvPr/>
          </p:nvSpPr>
          <p:spPr>
            <a:xfrm>
              <a:off x="1251080" y="3852670"/>
              <a:ext cx="14302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prog0904.m</a:t>
              </a:r>
              <a:endParaRPr lang="zh-CN" altLang="en-US" sz="2000" dirty="0"/>
            </a:p>
          </p:txBody>
        </p:sp>
        <p:pic>
          <p:nvPicPr>
            <p:cNvPr id="15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323850" y="395288"/>
            <a:ext cx="4392613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新模型的自相关性检验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48200" y="2376488"/>
            <a:ext cx="2819400" cy="5191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d</a:t>
            </a:r>
            <a:r>
              <a:rPr lang="en-US" altLang="zh-CN" sz="2800" b="1" i="1" baseline="-25000"/>
              <a:t>U</a:t>
            </a:r>
            <a:r>
              <a:rPr lang="en-US" altLang="zh-CN" sz="2800" b="1" i="1"/>
              <a:t>&lt; DW</a:t>
            </a:r>
            <a:r>
              <a:rPr lang="en-US" altLang="zh-CN" sz="2800" b="1" i="1" baseline="-25000"/>
              <a:t>new </a:t>
            </a:r>
            <a:r>
              <a:rPr lang="en-US" altLang="zh-CN" sz="2800" b="1"/>
              <a:t>&lt;</a:t>
            </a:r>
            <a:r>
              <a:rPr lang="en-US" altLang="zh-CN" sz="2800" b="1" i="1"/>
              <a:t> </a:t>
            </a:r>
            <a:r>
              <a:rPr lang="en-US" altLang="zh-CN" sz="2800" b="1"/>
              <a:t>4</a:t>
            </a:r>
            <a:r>
              <a:rPr lang="en-US" altLang="zh-CN" sz="2800" b="1" i="1"/>
              <a:t>-d</a:t>
            </a:r>
            <a:r>
              <a:rPr lang="en-US" altLang="zh-CN" sz="2800" b="1" i="1" baseline="-25000"/>
              <a:t>U</a:t>
            </a:r>
            <a:r>
              <a:rPr lang="en-US" altLang="zh-CN" sz="2800" b="1">
                <a:latin typeface="Arial" charset="0"/>
              </a:rPr>
              <a:t>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1004888"/>
            <a:ext cx="1295400" cy="9461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新模型残差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t</a:t>
            </a:r>
            <a:endParaRPr lang="el-GR" altLang="zh-CN" sz="2800" b="1" i="1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28600" y="2071688"/>
            <a:ext cx="3581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样本容量</a:t>
            </a:r>
            <a:r>
              <a:rPr lang="en-US" altLang="zh-CN" sz="2800" b="1" i="1"/>
              <a:t>n</a:t>
            </a:r>
            <a:r>
              <a:rPr lang="en-US" altLang="zh-CN" sz="2800" b="1"/>
              <a:t>=19</a:t>
            </a:r>
            <a:r>
              <a:rPr lang="en-US" altLang="zh-CN" sz="2800" b="1">
                <a:latin typeface="Arial" charset="0"/>
              </a:rPr>
              <a:t>, </a:t>
            </a:r>
            <a:r>
              <a:rPr lang="zh-CN" altLang="en-US" sz="2800" b="1">
                <a:latin typeface="Arial" charset="0"/>
              </a:rPr>
              <a:t>回归变量数目</a:t>
            </a:r>
            <a:r>
              <a:rPr lang="en-US" altLang="zh-CN" sz="2800" b="1" i="1"/>
              <a:t>k</a:t>
            </a:r>
            <a:r>
              <a:rPr lang="en-US" altLang="zh-CN" sz="2800" b="1"/>
              <a:t>=3, 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=0.05</a:t>
            </a:r>
            <a:r>
              <a:rPr lang="en-US" altLang="zh-CN" sz="2800" b="1">
                <a:latin typeface="Arial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3214688"/>
            <a:ext cx="1509713" cy="457200"/>
            <a:chOff x="432" y="2016"/>
            <a:chExt cx="816" cy="288"/>
          </a:xfrm>
        </p:grpSpPr>
        <p:sp>
          <p:nvSpPr>
            <p:cNvPr id="34860" name="Text Box 7"/>
            <p:cNvSpPr txBox="1">
              <a:spLocks noChangeArrowheads="1"/>
            </p:cNvSpPr>
            <p:nvPr/>
          </p:nvSpPr>
          <p:spPr bwMode="auto">
            <a:xfrm>
              <a:off x="432" y="2016"/>
              <a:ext cx="52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查表</a:t>
              </a:r>
            </a:p>
          </p:txBody>
        </p:sp>
        <p:sp>
          <p:nvSpPr>
            <p:cNvPr id="34861" name="AutoShape 8"/>
            <p:cNvSpPr>
              <a:spLocks noChangeArrowheads="1"/>
            </p:cNvSpPr>
            <p:nvPr/>
          </p:nvSpPr>
          <p:spPr bwMode="auto">
            <a:xfrm>
              <a:off x="1056" y="2112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6200" y="376237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临界值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L</a:t>
            </a:r>
            <a:r>
              <a:rPr lang="en-US" altLang="zh-CN" sz="2800" b="1"/>
              <a:t>=1.08, 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U</a:t>
            </a:r>
            <a:r>
              <a:rPr lang="en-US" altLang="zh-CN" sz="2800" b="1"/>
              <a:t>=1.53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52600" y="1004888"/>
            <a:ext cx="1752600" cy="946150"/>
            <a:chOff x="1104" y="624"/>
            <a:chExt cx="1008" cy="596"/>
          </a:xfrm>
        </p:grpSpPr>
        <p:sp>
          <p:nvSpPr>
            <p:cNvPr id="34858" name="Text Box 11"/>
            <p:cNvSpPr txBox="1">
              <a:spLocks noChangeArrowheads="1"/>
            </p:cNvSpPr>
            <p:nvPr/>
          </p:nvSpPr>
          <p:spPr bwMode="auto">
            <a:xfrm>
              <a:off x="1296" y="624"/>
              <a:ext cx="816" cy="59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DW</a:t>
              </a:r>
              <a:r>
                <a:rPr lang="en-US" altLang="zh-CN" sz="2800" b="1" i="1" baseline="-25000"/>
                <a:t>new</a:t>
              </a:r>
              <a:r>
                <a:rPr lang="en-US" altLang="zh-CN" sz="2800" b="1" i="1"/>
                <a:t>=</a:t>
              </a:r>
              <a:r>
                <a:rPr lang="en-US" altLang="zh-CN" sz="2800" b="1"/>
                <a:t>1.5751</a:t>
              </a:r>
            </a:p>
          </p:txBody>
        </p:sp>
        <p:sp>
          <p:nvSpPr>
            <p:cNvPr id="34859" name="AutoShape 12"/>
            <p:cNvSpPr>
              <a:spLocks noChangeArrowheads="1"/>
            </p:cNvSpPr>
            <p:nvPr/>
          </p:nvSpPr>
          <p:spPr bwMode="auto">
            <a:xfrm>
              <a:off x="1104" y="816"/>
              <a:ext cx="105" cy="19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970338" y="1503363"/>
            <a:ext cx="304800" cy="2144712"/>
            <a:chOff x="2501" y="938"/>
            <a:chExt cx="192" cy="1351"/>
          </a:xfrm>
        </p:grpSpPr>
        <p:sp>
          <p:nvSpPr>
            <p:cNvPr id="34856" name="AutoShape 14"/>
            <p:cNvSpPr>
              <a:spLocks noChangeArrowheads="1"/>
            </p:cNvSpPr>
            <p:nvPr/>
          </p:nvSpPr>
          <p:spPr bwMode="auto">
            <a:xfrm rot="2700000">
              <a:off x="2319" y="1120"/>
              <a:ext cx="508" cy="144"/>
            </a:xfrm>
            <a:prstGeom prst="rightArrow">
              <a:avLst>
                <a:gd name="adj1" fmla="val 50000"/>
                <a:gd name="adj2" fmla="val 88194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7" name="AutoShape 15"/>
            <p:cNvSpPr>
              <a:spLocks noChangeArrowheads="1"/>
            </p:cNvSpPr>
            <p:nvPr/>
          </p:nvSpPr>
          <p:spPr bwMode="auto">
            <a:xfrm rot="-2725054">
              <a:off x="2391" y="1988"/>
              <a:ext cx="457" cy="146"/>
            </a:xfrm>
            <a:prstGeom prst="rightArrow">
              <a:avLst>
                <a:gd name="adj1" fmla="val 50000"/>
                <a:gd name="adj2" fmla="val 78253"/>
              </a:avLst>
            </a:prstGeom>
            <a:solidFill>
              <a:srgbClr val="3366FF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2000" y="3138488"/>
            <a:ext cx="3079750" cy="823912"/>
            <a:chOff x="2880" y="1968"/>
            <a:chExt cx="1940" cy="519"/>
          </a:xfrm>
        </p:grpSpPr>
        <p:sp>
          <p:nvSpPr>
            <p:cNvPr id="34854" name="AutoShape 17"/>
            <p:cNvSpPr>
              <a:spLocks noChangeArrowheads="1"/>
            </p:cNvSpPr>
            <p:nvPr/>
          </p:nvSpPr>
          <p:spPr bwMode="auto">
            <a:xfrm rot="5400000">
              <a:off x="3672" y="1958"/>
              <a:ext cx="157" cy="1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2880" y="2160"/>
              <a:ext cx="1940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新模型无自相关性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00600" y="547688"/>
            <a:ext cx="4191000" cy="1752600"/>
            <a:chOff x="2928" y="2592"/>
            <a:chExt cx="2640" cy="1104"/>
          </a:xfrm>
        </p:grpSpPr>
        <p:sp>
          <p:nvSpPr>
            <p:cNvPr id="34834" name="Text Box 20"/>
            <p:cNvSpPr txBox="1">
              <a:spLocks noChangeArrowheads="1"/>
            </p:cNvSpPr>
            <p:nvPr/>
          </p:nvSpPr>
          <p:spPr bwMode="auto">
            <a:xfrm>
              <a:off x="5165" y="2710"/>
              <a:ext cx="40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DW</a:t>
              </a:r>
              <a:endParaRPr kumimoji="0" lang="en-US" altLang="zh-CN" sz="2000" b="1"/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4047" y="2592"/>
              <a:ext cx="42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</a:rPr>
                <a:t>4-</a:t>
              </a:r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4836" name="Text Box 22"/>
            <p:cNvSpPr txBox="1">
              <a:spLocks noChangeArrowheads="1"/>
            </p:cNvSpPr>
            <p:nvPr/>
          </p:nvSpPr>
          <p:spPr bwMode="auto">
            <a:xfrm>
              <a:off x="4905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</a:t>
              </a:r>
            </a:p>
          </p:txBody>
        </p:sp>
        <p:sp>
          <p:nvSpPr>
            <p:cNvPr id="34837" name="Text Box 23"/>
            <p:cNvSpPr txBox="1">
              <a:spLocks noChangeArrowheads="1"/>
            </p:cNvSpPr>
            <p:nvPr/>
          </p:nvSpPr>
          <p:spPr bwMode="auto">
            <a:xfrm>
              <a:off x="4395" y="2601"/>
              <a:ext cx="41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4-</a:t>
              </a:r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34838" name="Text Box 24"/>
            <p:cNvSpPr txBox="1">
              <a:spLocks noChangeArrowheads="1"/>
            </p:cNvSpPr>
            <p:nvPr/>
          </p:nvSpPr>
          <p:spPr bwMode="auto">
            <a:xfrm>
              <a:off x="3567" y="2592"/>
              <a:ext cx="2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4839" name="Text Box 25"/>
            <p:cNvSpPr txBox="1">
              <a:spLocks noChangeArrowheads="1"/>
            </p:cNvSpPr>
            <p:nvPr/>
          </p:nvSpPr>
          <p:spPr bwMode="auto">
            <a:xfrm>
              <a:off x="3288" y="2592"/>
              <a:ext cx="27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34840" name="Text Box 26"/>
            <p:cNvSpPr txBox="1">
              <a:spLocks noChangeArrowheads="1"/>
            </p:cNvSpPr>
            <p:nvPr/>
          </p:nvSpPr>
          <p:spPr bwMode="auto">
            <a:xfrm>
              <a:off x="3902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0066FF"/>
                  </a:solidFill>
                </a:rPr>
                <a:t>2</a:t>
              </a:r>
            </a:p>
          </p:txBody>
        </p:sp>
        <p:sp>
          <p:nvSpPr>
            <p:cNvPr id="34841" name="Text Box 27"/>
            <p:cNvSpPr txBox="1">
              <a:spLocks noChangeArrowheads="1"/>
            </p:cNvSpPr>
            <p:nvPr/>
          </p:nvSpPr>
          <p:spPr bwMode="auto">
            <a:xfrm>
              <a:off x="2928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0</a:t>
              </a:r>
            </a:p>
          </p:txBody>
        </p:sp>
        <p:sp>
          <p:nvSpPr>
            <p:cNvPr id="34842" name="Line 28"/>
            <p:cNvSpPr>
              <a:spLocks noChangeShapeType="1"/>
            </p:cNvSpPr>
            <p:nvPr/>
          </p:nvSpPr>
          <p:spPr bwMode="auto">
            <a:xfrm>
              <a:off x="3006" y="2820"/>
              <a:ext cx="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29"/>
            <p:cNvSpPr>
              <a:spLocks noChangeShapeType="1"/>
            </p:cNvSpPr>
            <p:nvPr/>
          </p:nvSpPr>
          <p:spPr bwMode="auto">
            <a:xfrm>
              <a:off x="2999" y="2820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30"/>
            <p:cNvSpPr>
              <a:spLocks noChangeShapeType="1"/>
            </p:cNvSpPr>
            <p:nvPr/>
          </p:nvSpPr>
          <p:spPr bwMode="auto">
            <a:xfrm>
              <a:off x="3477" y="2852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31"/>
            <p:cNvSpPr>
              <a:spLocks noChangeShapeType="1"/>
            </p:cNvSpPr>
            <p:nvPr/>
          </p:nvSpPr>
          <p:spPr bwMode="auto">
            <a:xfrm>
              <a:off x="3730" y="2847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32"/>
            <p:cNvSpPr>
              <a:spLocks noChangeShapeType="1"/>
            </p:cNvSpPr>
            <p:nvPr/>
          </p:nvSpPr>
          <p:spPr bwMode="auto">
            <a:xfrm>
              <a:off x="4226" y="285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33"/>
            <p:cNvSpPr>
              <a:spLocks noChangeShapeType="1"/>
            </p:cNvSpPr>
            <p:nvPr/>
          </p:nvSpPr>
          <p:spPr bwMode="auto">
            <a:xfrm>
              <a:off x="4496" y="284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34"/>
            <p:cNvSpPr>
              <a:spLocks noChangeShapeType="1"/>
            </p:cNvSpPr>
            <p:nvPr/>
          </p:nvSpPr>
          <p:spPr bwMode="auto">
            <a:xfrm>
              <a:off x="4992" y="2843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Text Box 35"/>
            <p:cNvSpPr txBox="1">
              <a:spLocks noChangeArrowheads="1"/>
            </p:cNvSpPr>
            <p:nvPr/>
          </p:nvSpPr>
          <p:spPr bwMode="auto">
            <a:xfrm>
              <a:off x="3088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正自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4850" name="Text Box 36"/>
            <p:cNvSpPr txBox="1">
              <a:spLocks noChangeArrowheads="1"/>
            </p:cNvSpPr>
            <p:nvPr/>
          </p:nvSpPr>
          <p:spPr bwMode="auto">
            <a:xfrm>
              <a:off x="4606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负自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4851" name="Text Box 37"/>
            <p:cNvSpPr txBox="1">
              <a:spLocks noChangeArrowheads="1"/>
            </p:cNvSpPr>
            <p:nvPr/>
          </p:nvSpPr>
          <p:spPr bwMode="auto">
            <a:xfrm>
              <a:off x="3487" y="2895"/>
              <a:ext cx="20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不能确定</a:t>
              </a:r>
            </a:p>
          </p:txBody>
        </p:sp>
        <p:sp>
          <p:nvSpPr>
            <p:cNvPr id="34852" name="Text Box 38"/>
            <p:cNvSpPr txBox="1">
              <a:spLocks noChangeArrowheads="1"/>
            </p:cNvSpPr>
            <p:nvPr/>
          </p:nvSpPr>
          <p:spPr bwMode="auto">
            <a:xfrm>
              <a:off x="4246" y="2885"/>
              <a:ext cx="20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不能确定</a:t>
              </a:r>
            </a:p>
          </p:txBody>
        </p:sp>
        <p:sp>
          <p:nvSpPr>
            <p:cNvPr id="34853" name="Text Box 39"/>
            <p:cNvSpPr txBox="1">
              <a:spLocks noChangeArrowheads="1"/>
            </p:cNvSpPr>
            <p:nvPr/>
          </p:nvSpPr>
          <p:spPr bwMode="auto">
            <a:xfrm>
              <a:off x="3847" y="2904"/>
              <a:ext cx="240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>
                  <a:solidFill>
                    <a:srgbClr val="0066FF"/>
                  </a:solidFill>
                </a:rPr>
                <a:t>无自相关</a:t>
              </a:r>
            </a:p>
          </p:txBody>
        </p:sp>
      </p:grpSp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2051050" y="5038725"/>
          <a:ext cx="67151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482400" progId="Equation.3">
                  <p:embed/>
                </p:oleObj>
              </mc:Choice>
              <mc:Fallback>
                <p:oleObj name="Equation" r:id="rId2" imgW="3111480" imgH="482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38725"/>
                        <a:ext cx="6715125" cy="1004888"/>
                      </a:xfrm>
                      <a:prstGeom prst="rect">
                        <a:avLst/>
                      </a:prstGeom>
                      <a:solidFill>
                        <a:srgbClr val="FFFF66">
                          <a:alpha val="3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90600" y="4357688"/>
            <a:ext cx="7620000" cy="533400"/>
            <a:chOff x="624" y="2784"/>
            <a:chExt cx="4800" cy="336"/>
          </a:xfrm>
        </p:grpSpPr>
        <p:graphicFrame>
          <p:nvGraphicFramePr>
            <p:cNvPr id="34819" name="Object 42"/>
            <p:cNvGraphicFramePr>
              <a:graphicFrameLocks noChangeAspect="1"/>
            </p:cNvGraphicFramePr>
            <p:nvPr/>
          </p:nvGraphicFramePr>
          <p:xfrm>
            <a:off x="1536" y="2784"/>
            <a:ext cx="38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374560" imgH="241200" progId="Equation.3">
                    <p:embed/>
                  </p:oleObj>
                </mc:Choice>
                <mc:Fallback>
                  <p:oleObj name="公式" r:id="rId4" imgW="237456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84"/>
                          <a:ext cx="3888" cy="336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8000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Text Box 43"/>
            <p:cNvSpPr txBox="1">
              <a:spLocks noChangeArrowheads="1"/>
            </p:cNvSpPr>
            <p:nvPr/>
          </p:nvSpPr>
          <p:spPr bwMode="auto">
            <a:xfrm>
              <a:off x="624" y="2784"/>
              <a:ext cx="91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charset="0"/>
                </a:rPr>
                <a:t>新模型</a:t>
              </a:r>
            </a:p>
          </p:txBody>
        </p:sp>
      </p:grp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304800" y="5043488"/>
            <a:ext cx="1676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Arial" charset="0"/>
              </a:rPr>
              <a:t>还原为</a:t>
            </a:r>
          </a:p>
          <a:p>
            <a:pPr eaLnBrk="1" hangingPunct="1"/>
            <a:r>
              <a:rPr lang="zh-CN" altLang="en-US" sz="2800" b="1">
                <a:latin typeface="Arial" charset="0"/>
              </a:rPr>
              <a:t>原始变量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3276600" y="6019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charset="0"/>
              </a:rPr>
              <a:t>一阶自回归模型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1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6" grpId="0" animBg="1" autoUpdateAnimBg="0"/>
      <p:bldP spid="33797" grpId="0"/>
      <p:bldP spid="33801" grpId="0"/>
      <p:bldP spid="33836" grpId="0" animBg="1" autoUpdateAnimBg="0"/>
      <p:bldP spid="338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/>
          <p:cNvSpPr txBox="1">
            <a:spLocks noChangeArrowheads="1"/>
          </p:cNvSpPr>
          <p:nvPr/>
        </p:nvSpPr>
        <p:spPr bwMode="auto">
          <a:xfrm>
            <a:off x="723900" y="700881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研究目的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10732" y="1430195"/>
            <a:ext cx="7936719" cy="1126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/>
              <a:t>利用</a:t>
            </a:r>
            <a:r>
              <a:rPr lang="en-US" altLang="zh-CN" sz="2800" b="1" dirty="0"/>
              <a:t>CHDS</a:t>
            </a:r>
            <a:r>
              <a:rPr lang="zh-CN" altLang="en-US" sz="2800" b="1" dirty="0"/>
              <a:t>的数据建立新生儿体重与孕妇怀孕期、吸烟状况等因素的数学模型，定量地讨论：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510547" y="3717032"/>
            <a:ext cx="802189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孕妇吸烟是否会使</a:t>
            </a:r>
            <a:r>
              <a:rPr lang="zh-CN" altLang="en-US" sz="2800" b="1" dirty="0">
                <a:solidFill>
                  <a:srgbClr val="FF0000"/>
                </a:solidFill>
              </a:rPr>
              <a:t>早产率增加</a:t>
            </a:r>
            <a:r>
              <a:rPr lang="zh-CN" altLang="en-US" sz="2800" b="1" dirty="0"/>
              <a:t>，怀孕期长短对新生儿体重有影响吗；</a:t>
            </a:r>
            <a:endParaRPr lang="en-US" altLang="zh-CN" sz="2800" b="1" dirty="0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510547" y="2564904"/>
            <a:ext cx="813690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对于新生儿体重来说，</a:t>
            </a:r>
            <a:r>
              <a:rPr lang="zh-CN" altLang="en-US" sz="2800" b="1" dirty="0">
                <a:solidFill>
                  <a:srgbClr val="FF0000"/>
                </a:solidFill>
              </a:rPr>
              <a:t>孕妇吸烟</a:t>
            </a:r>
            <a:r>
              <a:rPr lang="zh-CN" altLang="en-US" sz="2800" b="1" dirty="0"/>
              <a:t>是否是比孕妇年龄、身高、体重等</a:t>
            </a:r>
            <a:r>
              <a:rPr lang="zh-CN" altLang="en-US" sz="2800" b="1" dirty="0">
                <a:solidFill>
                  <a:srgbClr val="FF0000"/>
                </a:solidFill>
              </a:rPr>
              <a:t>更为显著的决定因素</a:t>
            </a:r>
            <a:r>
              <a:rPr lang="zh-CN" altLang="en-US" sz="2800" b="1" dirty="0"/>
              <a:t>；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67544" y="4941168"/>
            <a:ext cx="7848871" cy="11264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Courier New" pitchFamily="49" charset="0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</a:rPr>
              <a:t>每个年龄段</a:t>
            </a:r>
            <a:r>
              <a:rPr lang="zh-CN" altLang="en-US" sz="2800" b="1" dirty="0">
                <a:latin typeface="Courier New" pitchFamily="49" charset="0"/>
              </a:rPr>
              <a:t>来说，孕妇吸烟对新生儿体重和早产率的影响是怎样的。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 autoUpdateAnimBg="0"/>
      <p:bldP spid="3092" grpId="0"/>
      <p:bldP spid="3093" grpId="0"/>
      <p:bldP spid="30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3400" y="6019800"/>
            <a:ext cx="696595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Arial" charset="0"/>
              </a:rPr>
              <a:t>一阶自回归</a:t>
            </a:r>
            <a:r>
              <a:rPr lang="zh-CN" altLang="en-US" sz="2800" b="1"/>
              <a:t>模型残差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t</a:t>
            </a:r>
            <a:r>
              <a:rPr lang="zh-CN" altLang="en-US" sz="2800" b="1"/>
              <a:t>比</a:t>
            </a:r>
            <a:r>
              <a:rPr lang="zh-CN" altLang="en-US" sz="2800" b="1">
                <a:latin typeface="Arial" charset="0"/>
              </a:rPr>
              <a:t>基本回归</a:t>
            </a:r>
            <a:r>
              <a:rPr lang="zh-CN" altLang="en-US" sz="2800" b="1"/>
              <a:t>模型要小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2514600"/>
            <a:ext cx="4114800" cy="3505200"/>
            <a:chOff x="192" y="1488"/>
            <a:chExt cx="2592" cy="2208"/>
          </a:xfrm>
        </p:grpSpPr>
        <p:pic>
          <p:nvPicPr>
            <p:cNvPr id="358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7" r="7147" b="3992"/>
            <a:stretch>
              <a:fillRect/>
            </a:stretch>
          </p:blipFill>
          <p:spPr bwMode="auto">
            <a:xfrm>
              <a:off x="192" y="1728"/>
              <a:ext cx="2592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7" name="Text Box 5"/>
            <p:cNvSpPr txBox="1">
              <a:spLocks noChangeArrowheads="1"/>
            </p:cNvSpPr>
            <p:nvPr/>
          </p:nvSpPr>
          <p:spPr bwMode="auto">
            <a:xfrm>
              <a:off x="288" y="3408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新模型 </a:t>
              </a:r>
              <a:r>
                <a:rPr kumimoji="0" lang="en-US" altLang="zh-CN" b="1" i="1"/>
                <a:t>e</a:t>
              </a:r>
              <a:r>
                <a:rPr kumimoji="0" lang="en-US" altLang="zh-CN" b="1" i="1" baseline="-25000"/>
                <a:t>t</a:t>
              </a:r>
              <a:r>
                <a:rPr kumimoji="0" lang="en-US" altLang="zh-CN" b="1" i="1"/>
                <a:t>~ *</a:t>
              </a:r>
              <a:r>
                <a:rPr kumimoji="0" lang="zh-CN" altLang="en-US" b="1" i="1"/>
                <a:t>，</a:t>
              </a:r>
              <a:r>
                <a:rPr kumimoji="0" lang="zh-CN" altLang="en-US" b="1">
                  <a:latin typeface="Arial" charset="0"/>
                </a:rPr>
                <a:t>原模型 </a:t>
              </a:r>
              <a:r>
                <a:rPr kumimoji="0" lang="en-US" altLang="zh-CN" b="1" i="1"/>
                <a:t>e</a:t>
              </a:r>
              <a:r>
                <a:rPr kumimoji="0" lang="en-US" altLang="zh-CN" b="1" i="1" baseline="-25000"/>
                <a:t>t</a:t>
              </a:r>
              <a:r>
                <a:rPr kumimoji="0" lang="en-US" altLang="zh-CN" b="1" i="1">
                  <a:latin typeface="Arial" charset="0"/>
                </a:rPr>
                <a:t>~ +</a:t>
              </a:r>
            </a:p>
          </p:txBody>
        </p:sp>
        <p:sp>
          <p:nvSpPr>
            <p:cNvPr id="35858" name="Text Box 6"/>
            <p:cNvSpPr txBox="1">
              <a:spLocks noChangeArrowheads="1"/>
            </p:cNvSpPr>
            <p:nvPr/>
          </p:nvSpPr>
          <p:spPr bwMode="auto">
            <a:xfrm>
              <a:off x="816" y="1488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残差图比较</a:t>
              </a:r>
              <a:endParaRPr lang="zh-CN" altLang="el-GR" b="1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495800" y="2514600"/>
            <a:ext cx="4495800" cy="3505200"/>
            <a:chOff x="2832" y="1488"/>
            <a:chExt cx="2832" cy="2208"/>
          </a:xfrm>
        </p:grpSpPr>
        <p:pic>
          <p:nvPicPr>
            <p:cNvPr id="3585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t="1471" r="5051" b="2940"/>
            <a:stretch>
              <a:fillRect/>
            </a:stretch>
          </p:blipFill>
          <p:spPr bwMode="auto">
            <a:xfrm>
              <a:off x="2832" y="1776"/>
              <a:ext cx="2832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4" name="Text Box 9"/>
            <p:cNvSpPr txBox="1">
              <a:spLocks noChangeArrowheads="1"/>
            </p:cNvSpPr>
            <p:nvPr/>
          </p:nvSpPr>
          <p:spPr bwMode="auto">
            <a:xfrm>
              <a:off x="3024" y="3408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Arial" charset="0"/>
                </a:rPr>
                <a:t>新模型 </a:t>
              </a:r>
              <a:r>
                <a:rPr kumimoji="0" lang="en-US" altLang="zh-CN" b="1" i="1">
                  <a:latin typeface="Arial" charset="0"/>
                </a:rPr>
                <a:t>ŷ</a:t>
              </a:r>
              <a:r>
                <a:rPr kumimoji="0" lang="en-US" altLang="zh-CN" b="1" i="1" baseline="-25000">
                  <a:latin typeface="Arial" charset="0"/>
                </a:rPr>
                <a:t>t</a:t>
              </a:r>
              <a:r>
                <a:rPr kumimoji="0" lang="en-US" altLang="zh-CN" b="1" i="1">
                  <a:latin typeface="Arial" charset="0"/>
                </a:rPr>
                <a:t> ~ *</a:t>
              </a:r>
              <a:r>
                <a:rPr kumimoji="0" lang="zh-CN" altLang="en-US" b="1" i="1">
                  <a:latin typeface="Arial" charset="0"/>
                </a:rPr>
                <a:t>，</a:t>
              </a:r>
              <a:r>
                <a:rPr kumimoji="0" lang="zh-CN" altLang="en-US" b="1">
                  <a:latin typeface="Arial" charset="0"/>
                </a:rPr>
                <a:t>新模型 </a:t>
              </a:r>
              <a:r>
                <a:rPr kumimoji="0" lang="en-US" altLang="zh-CN" b="1" i="1">
                  <a:latin typeface="Arial" charset="0"/>
                </a:rPr>
                <a:t>ŷ</a:t>
              </a:r>
              <a:r>
                <a:rPr kumimoji="0" lang="en-US" altLang="zh-CN" b="1" i="1" baseline="-25000">
                  <a:latin typeface="Arial" charset="0"/>
                </a:rPr>
                <a:t>t</a:t>
              </a:r>
              <a:r>
                <a:rPr kumimoji="0" lang="en-US" altLang="zh-CN" b="1" i="1">
                  <a:latin typeface="Arial" charset="0"/>
                </a:rPr>
                <a:t> ~ +</a:t>
              </a: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3600" y="1488"/>
              <a:ext cx="1152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拟合图比较</a:t>
              </a:r>
              <a:endParaRPr lang="zh-CN" altLang="el-GR" b="1"/>
            </a:p>
          </p:txBody>
        </p:sp>
      </p:grpSp>
      <p:sp>
        <p:nvSpPr>
          <p:cNvPr id="35847" name="Text Box 11"/>
          <p:cNvSpPr txBox="1">
            <a:spLocks noChangeArrowheads="1"/>
          </p:cNvSpPr>
          <p:nvPr/>
        </p:nvSpPr>
        <p:spPr bwMode="auto">
          <a:xfrm>
            <a:off x="457200" y="381000"/>
            <a:ext cx="28956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模型结果比较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" y="1028700"/>
            <a:ext cx="7583488" cy="533400"/>
            <a:chOff x="336" y="624"/>
            <a:chExt cx="4777" cy="336"/>
          </a:xfrm>
        </p:grpSpPr>
        <p:graphicFrame>
          <p:nvGraphicFramePr>
            <p:cNvPr id="35843" name="Object 13"/>
            <p:cNvGraphicFramePr>
              <a:graphicFrameLocks noChangeAspect="1"/>
            </p:cNvGraphicFramePr>
            <p:nvPr/>
          </p:nvGraphicFramePr>
          <p:xfrm>
            <a:off x="1872" y="624"/>
            <a:ext cx="32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11200" imgH="228600" progId="Equation.3">
                    <p:embed/>
                  </p:oleObj>
                </mc:Choice>
                <mc:Fallback>
                  <p:oleObj name="Equation" r:id="rId4" imgW="23112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24"/>
                          <a:ext cx="324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Text Box 14"/>
            <p:cNvSpPr txBox="1">
              <a:spLocks noChangeArrowheads="1"/>
            </p:cNvSpPr>
            <p:nvPr/>
          </p:nvSpPr>
          <p:spPr bwMode="auto">
            <a:xfrm>
              <a:off x="336" y="624"/>
              <a:ext cx="15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Arial" charset="0"/>
                </a:rPr>
                <a:t>基本回归模型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3850" y="1628775"/>
            <a:ext cx="8569325" cy="876300"/>
            <a:chOff x="336" y="816"/>
            <a:chExt cx="5088" cy="552"/>
          </a:xfrm>
        </p:grpSpPr>
        <p:sp>
          <p:nvSpPr>
            <p:cNvPr id="35851" name="Text Box 16"/>
            <p:cNvSpPr txBox="1">
              <a:spLocks noChangeArrowheads="1"/>
            </p:cNvSpPr>
            <p:nvPr/>
          </p:nvSpPr>
          <p:spPr bwMode="auto">
            <a:xfrm>
              <a:off x="336" y="86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Arial" charset="0"/>
                </a:rPr>
                <a:t>一阶自回归模型</a:t>
              </a:r>
            </a:p>
          </p:txBody>
        </p:sp>
        <p:graphicFrame>
          <p:nvGraphicFramePr>
            <p:cNvPr id="35842" name="Object 17"/>
            <p:cNvGraphicFramePr>
              <a:graphicFrameLocks noChangeAspect="1"/>
            </p:cNvGraphicFramePr>
            <p:nvPr/>
          </p:nvGraphicFramePr>
          <p:xfrm>
            <a:off x="2112" y="816"/>
            <a:ext cx="331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11480" imgH="482400" progId="Equation.3">
                    <p:embed/>
                  </p:oleObj>
                </mc:Choice>
                <mc:Fallback>
                  <p:oleObj name="Equation" r:id="rId6" imgW="3111480" imgH="48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816"/>
                          <a:ext cx="3312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>
                                  <a:alpha val="3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850" name="Picture 18" descr="j02220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49275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558800" y="419100"/>
            <a:ext cx="222408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投资额预测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043608" y="1081088"/>
            <a:ext cx="712884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对未来投资额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i="1" dirty="0" err="1">
                <a:cs typeface="Times New Roman" pitchFamily="18" charset="0"/>
              </a:rPr>
              <a:t>y</a:t>
            </a:r>
            <a:r>
              <a:rPr lang="en-US" altLang="zh-CN" sz="2800" b="1" i="1" baseline="-30000" dirty="0" err="1">
                <a:cs typeface="Times New Roman" pitchFamily="18" charset="0"/>
              </a:rPr>
              <a:t>t</a:t>
            </a:r>
            <a:r>
              <a:rPr lang="en-US" altLang="zh-CN" sz="2800" b="1" i="1" baseline="-30000" dirty="0">
                <a:cs typeface="Times New Roman" pitchFamily="18" charset="0"/>
              </a:rPr>
              <a:t> 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itchFamily="2" charset="-122"/>
              </a:rPr>
              <a:t>作预测，需先</a:t>
            </a:r>
            <a:r>
              <a:rPr lang="zh-CN" altLang="en-US" sz="2800" b="1" dirty="0">
                <a:latin typeface="Arial" charset="0"/>
              </a:rPr>
              <a:t>估计出未来的</a:t>
            </a:r>
            <a:r>
              <a:rPr lang="en-US" altLang="zh-CN" sz="2800" b="1" kern="100" dirty="0"/>
              <a:t>GNP 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i="1" baseline="-25000" dirty="0"/>
              <a:t>t 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和</a:t>
            </a:r>
            <a:r>
              <a:rPr lang="en-US" altLang="zh-CN" sz="2800" b="1" kern="100" dirty="0"/>
              <a:t>PI 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i="1" baseline="-25000" dirty="0"/>
              <a:t>t</a:t>
            </a:r>
            <a:r>
              <a:rPr lang="en-US" altLang="zh-CN" sz="2800" b="1" dirty="0"/>
              <a:t> ) 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990600" y="5125495"/>
            <a:ext cx="4876800" cy="520700"/>
            <a:chOff x="384" y="3264"/>
            <a:chExt cx="3072" cy="328"/>
          </a:xfrm>
        </p:grpSpPr>
        <p:sp>
          <p:nvSpPr>
            <p:cNvPr id="36878" name="Text Box 55"/>
            <p:cNvSpPr txBox="1">
              <a:spLocks noChangeArrowheads="1"/>
            </p:cNvSpPr>
            <p:nvPr/>
          </p:nvSpPr>
          <p:spPr bwMode="auto">
            <a:xfrm>
              <a:off x="384" y="326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Arial" charset="0"/>
                </a:rPr>
                <a:t>一阶自回归模型</a:t>
              </a:r>
            </a:p>
          </p:txBody>
        </p:sp>
        <p:graphicFrame>
          <p:nvGraphicFramePr>
            <p:cNvPr id="36867" name="Object 56"/>
            <p:cNvGraphicFramePr>
              <a:graphicFrameLocks noChangeAspect="1"/>
            </p:cNvGraphicFramePr>
            <p:nvPr/>
          </p:nvGraphicFramePr>
          <p:xfrm>
            <a:off x="2112" y="3264"/>
            <a:ext cx="13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01440" imgH="228600" progId="Equation.3">
                    <p:embed/>
                  </p:oleObj>
                </mc:Choice>
                <mc:Fallback>
                  <p:oleObj name="Equation" r:id="rId2" imgW="901440" imgH="2286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264"/>
                          <a:ext cx="13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043608" y="4498918"/>
            <a:ext cx="4572000" cy="520700"/>
            <a:chOff x="384" y="2832"/>
            <a:chExt cx="2880" cy="328"/>
          </a:xfrm>
        </p:grpSpPr>
        <p:sp>
          <p:nvSpPr>
            <p:cNvPr id="36877" name="Text Box 58"/>
            <p:cNvSpPr txBox="1">
              <a:spLocks noChangeArrowheads="1"/>
            </p:cNvSpPr>
            <p:nvPr/>
          </p:nvSpPr>
          <p:spPr bwMode="auto">
            <a:xfrm>
              <a:off x="384" y="2832"/>
              <a:ext cx="15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Arial" charset="0"/>
                </a:rPr>
                <a:t>基本回归模型</a:t>
              </a:r>
            </a:p>
          </p:txBody>
        </p:sp>
        <p:graphicFrame>
          <p:nvGraphicFramePr>
            <p:cNvPr id="36866" name="Object 59"/>
            <p:cNvGraphicFramePr>
              <a:graphicFrameLocks noChangeAspect="1"/>
            </p:cNvGraphicFramePr>
            <p:nvPr/>
          </p:nvGraphicFramePr>
          <p:xfrm>
            <a:off x="1920" y="2832"/>
            <a:ext cx="13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01440" imgH="228600" progId="Equation.3">
                    <p:embed/>
                  </p:oleObj>
                </mc:Choice>
                <mc:Fallback>
                  <p:oleObj name="Equation" r:id="rId4" imgW="90144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32"/>
                          <a:ext cx="13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1475656" y="5698332"/>
            <a:ext cx="5257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 i="1" dirty="0" err="1">
                <a:latin typeface="Arial" charset="0"/>
              </a:rPr>
              <a:t>ŷ</a:t>
            </a:r>
            <a:r>
              <a:rPr kumimoji="0" lang="en-US" altLang="zh-CN" sz="2800" b="1" i="1" baseline="-25000" dirty="0" err="1">
                <a:latin typeface="Arial" charset="0"/>
              </a:rPr>
              <a:t>t</a:t>
            </a:r>
            <a:r>
              <a:rPr kumimoji="0" lang="en-US" altLang="zh-CN" sz="2800" b="1" i="1" dirty="0">
                <a:latin typeface="Arial" charset="0"/>
              </a:rPr>
              <a:t> </a:t>
            </a:r>
            <a:r>
              <a:rPr kumimoji="0" lang="zh-CN" altLang="en-US" sz="2800" b="1" dirty="0">
                <a:latin typeface="Arial" charset="0"/>
              </a:rPr>
              <a:t>较小是由于</a:t>
            </a:r>
            <a:r>
              <a:rPr kumimoji="0" lang="en-US" altLang="zh-CN" sz="2800" b="1" i="1" dirty="0">
                <a:solidFill>
                  <a:srgbClr val="FF0000"/>
                </a:solidFill>
              </a:rPr>
              <a:t>y</a:t>
            </a:r>
            <a:r>
              <a:rPr kumimoji="0" lang="en-US" altLang="zh-CN" sz="2800" b="1" i="1" baseline="-25000" dirty="0">
                <a:solidFill>
                  <a:srgbClr val="FF0000"/>
                </a:solidFill>
              </a:rPr>
              <a:t>t</a:t>
            </a:r>
            <a:r>
              <a:rPr kumimoji="0" lang="en-US" altLang="zh-CN" sz="2800" b="1" baseline="-25000" dirty="0">
                <a:solidFill>
                  <a:srgbClr val="FF0000"/>
                </a:solidFill>
              </a:rPr>
              <a:t>-1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=424.5</a:t>
            </a:r>
            <a:r>
              <a:rPr kumimoji="0" lang="zh-CN" altLang="en-US" sz="2800" b="1" dirty="0">
                <a:latin typeface="Arial" charset="0"/>
              </a:rPr>
              <a:t>过小所致</a:t>
            </a:r>
          </a:p>
        </p:txBody>
      </p:sp>
      <p:pic>
        <p:nvPicPr>
          <p:cNvPr id="36876" name="Picture 61" descr="j02220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159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67221"/>
              </p:ext>
            </p:extLst>
          </p:nvPr>
        </p:nvGraphicFramePr>
        <p:xfrm>
          <a:off x="683568" y="2348880"/>
          <a:ext cx="7705798" cy="19008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6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1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年份序号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投资额</a:t>
                      </a:r>
                      <a:endParaRPr lang="en-US" alt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</a:t>
                      </a:r>
                      <a:r>
                        <a:rPr lang="en-US" altLang="zh-CN" sz="2000" b="1" i="1" dirty="0" err="1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2000" b="1" i="1" baseline="-30000" dirty="0" err="1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000" b="1" i="1" baseline="-300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GNP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000" b="1" i="1" baseline="-25000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年份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投资额</a:t>
                      </a:r>
                      <a:endParaRPr lang="en-US" alt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</a:t>
                      </a:r>
                      <a:r>
                        <a:rPr lang="en-US" altLang="zh-CN" sz="2000" b="1" i="1" dirty="0" err="1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2000" b="1" i="1" baseline="-30000" dirty="0" err="1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000" b="1" i="1" baseline="-300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 GNP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000" b="1" i="1" baseline="-25000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)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 90.9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 596.7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0.7167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401.9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2631.7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1.7842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97.4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637.7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0.7277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474.9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2954.7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1.9514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113.5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691.1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0.7436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424.5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3073.0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2.0688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52928"/>
              </p:ext>
            </p:extLst>
          </p:nvPr>
        </p:nvGraphicFramePr>
        <p:xfrm>
          <a:off x="4499992" y="3933056"/>
          <a:ext cx="3892025" cy="304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3312.0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2.1938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0171" y="383143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469.7638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 autoUpdateAnimBg="0"/>
      <p:bldP spid="35900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540728" y="548680"/>
            <a:ext cx="212486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3200" b="1" dirty="0"/>
              <a:t>参数估计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67220" y="3958722"/>
            <a:ext cx="824459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zh-CN" sz="2800" b="1" dirty="0"/>
              <a:t>吸烟比不吸烟孕妇新生儿体重</a:t>
            </a:r>
            <a:r>
              <a:rPr lang="zh-CN" altLang="zh-CN" sz="2800" b="1" dirty="0">
                <a:solidFill>
                  <a:srgbClr val="FF0000"/>
                </a:solidFill>
              </a:rPr>
              <a:t>平均低</a:t>
            </a:r>
            <a:r>
              <a:rPr lang="en-US" altLang="zh-CN" sz="2800" b="1" dirty="0">
                <a:solidFill>
                  <a:srgbClr val="FF0000"/>
                </a:solidFill>
              </a:rPr>
              <a:t> 9 </a:t>
            </a:r>
            <a:r>
              <a:rPr lang="en-US" altLang="zh-CN" sz="2800" b="1" dirty="0" err="1">
                <a:solidFill>
                  <a:srgbClr val="FF0000"/>
                </a:solidFill>
              </a:rPr>
              <a:t>oz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(250g ),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  </a:t>
            </a:r>
            <a:r>
              <a:rPr lang="zh-CN" altLang="zh-CN" sz="2800" b="1" dirty="0"/>
              <a:t>新生儿体重低的比例明显高</a:t>
            </a:r>
            <a:r>
              <a:rPr lang="en-US" altLang="zh-CN" sz="2800" b="1" dirty="0"/>
              <a:t>.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7236" y="5138028"/>
            <a:ext cx="8353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zh-CN" sz="2800" b="1" dirty="0"/>
              <a:t>吸烟比不吸烟孕妇怀孕期</a:t>
            </a:r>
            <a:r>
              <a:rPr lang="zh-CN" altLang="zh-CN" sz="2800" b="1" dirty="0">
                <a:solidFill>
                  <a:srgbClr val="FF0000"/>
                </a:solidFill>
              </a:rPr>
              <a:t>平均短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</a:rPr>
              <a:t>天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早产率差不多</a:t>
            </a:r>
            <a:endParaRPr lang="en-US" altLang="zh-CN" sz="2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90555"/>
              </p:ext>
            </p:extLst>
          </p:nvPr>
        </p:nvGraphicFramePr>
        <p:xfrm>
          <a:off x="395537" y="1290622"/>
          <a:ext cx="8352927" cy="24264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2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参数估计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不吸烟孕妇（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=742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吸烟孕妇（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=484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新生儿体重均值的点估计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=123.0472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=114.1095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新生儿体重均值的区间估计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[121.7932  124.3011]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[112.4930  115.7260]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新生儿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体重低比例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的点估计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=0.0310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=0.0826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怀孕期均值的点估计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=280.1869 (n=733)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 277.9792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(n=480)</a:t>
                      </a:r>
                      <a:endParaRPr lang="zh-CN" alt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怀孕期均值的区间估计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[278.9812  281.3926]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[276.6273  279.3311]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早产率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的点估计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=0.0764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=0.0854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31217" y="6002124"/>
            <a:ext cx="8317554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新生儿体重和怀孕期的差别在统计学上是否显著？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12160" y="645657"/>
            <a:ext cx="2175148" cy="470376"/>
            <a:chOff x="5813071" y="663079"/>
            <a:chExt cx="2175148" cy="470376"/>
          </a:xfrm>
        </p:grpSpPr>
        <p:sp>
          <p:nvSpPr>
            <p:cNvPr id="3" name="矩形 2"/>
            <p:cNvSpPr/>
            <p:nvPr/>
          </p:nvSpPr>
          <p:spPr>
            <a:xfrm>
              <a:off x="6444207" y="663079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prog0901a.m</a:t>
              </a:r>
              <a:endParaRPr lang="zh-CN" altLang="en-US" sz="2000" dirty="0"/>
            </a:p>
          </p:txBody>
        </p:sp>
        <p:pic>
          <p:nvPicPr>
            <p:cNvPr id="52226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071" y="674921"/>
              <a:ext cx="631137" cy="45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2771800" y="379402"/>
            <a:ext cx="324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accent2"/>
                </a:solidFill>
              </a:rPr>
              <a:t>体重低</a:t>
            </a:r>
            <a:r>
              <a:rPr lang="zh-CN" altLang="en-US" sz="2800" b="1" dirty="0">
                <a:solidFill>
                  <a:schemeClr val="accent2"/>
                </a:solidFill>
              </a:rPr>
              <a:t>：小于</a:t>
            </a:r>
            <a:r>
              <a:rPr lang="en-US" altLang="zh-CN" sz="2800" b="1" dirty="0">
                <a:solidFill>
                  <a:schemeClr val="accent2"/>
                </a:solidFill>
              </a:rPr>
              <a:t>2500g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早</a:t>
            </a:r>
            <a:r>
              <a:rPr lang="en-US" altLang="zh-CN" sz="2800" b="1" dirty="0">
                <a:solidFill>
                  <a:schemeClr val="accent2"/>
                </a:solidFill>
              </a:rPr>
              <a:t>    </a:t>
            </a:r>
            <a:r>
              <a:rPr lang="zh-CN" altLang="zh-CN" sz="2800" b="1" dirty="0">
                <a:solidFill>
                  <a:schemeClr val="accent2"/>
                </a:solidFill>
              </a:rPr>
              <a:t>产</a:t>
            </a:r>
            <a:r>
              <a:rPr lang="zh-CN" altLang="en-US" sz="2800" b="1" dirty="0">
                <a:solidFill>
                  <a:schemeClr val="accent2"/>
                </a:solidFill>
              </a:rPr>
              <a:t>：小于</a:t>
            </a:r>
            <a:r>
              <a:rPr lang="en-US" altLang="zh-CN" sz="2800" b="1" dirty="0">
                <a:solidFill>
                  <a:schemeClr val="accent2"/>
                </a:solidFill>
              </a:rPr>
              <a:t>37</a:t>
            </a:r>
            <a:r>
              <a:rPr lang="zh-CN" altLang="en-US" sz="2800" b="1" dirty="0">
                <a:solidFill>
                  <a:schemeClr val="accent2"/>
                </a:solidFill>
              </a:rPr>
              <a:t>周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utoUpdateAnimBg="0"/>
      <p:bldP spid="55307" grpId="0" autoUpdateAnimBg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119" y="611977"/>
            <a:ext cx="2256681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3200" b="1" dirty="0"/>
              <a:t>假设检验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22567" y="3355073"/>
            <a:ext cx="806456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zh-CN" sz="2800" b="1" dirty="0"/>
              <a:t>吸烟孕妇的新生儿体重比不吸烟孕妇的低、且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  </a:t>
            </a:r>
            <a:r>
              <a:rPr lang="zh-CN" altLang="zh-CN" sz="2800" b="1" dirty="0"/>
              <a:t>新生儿体重低的比例高，在</a:t>
            </a:r>
            <a:r>
              <a:rPr lang="zh-CN" altLang="zh-CN" sz="2800" b="1" dirty="0">
                <a:solidFill>
                  <a:srgbClr val="FF0000"/>
                </a:solidFill>
              </a:rPr>
              <a:t>统计学上有显著意义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27020"/>
              </p:ext>
            </p:extLst>
          </p:nvPr>
        </p:nvGraphicFramePr>
        <p:xfrm>
          <a:off x="395537" y="1407818"/>
          <a:ext cx="8352927" cy="17331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假设检验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假设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检验结果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l-GR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α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=0.05)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新生儿体重均值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宋体"/>
                        </a:rPr>
                        <a:t>≤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&gt;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拒绝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接受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新生儿体重低比例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≥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拒绝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接受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t=4.0304)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怀孕期均值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宋体"/>
                        </a:rPr>
                        <a:t>≤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 H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&gt;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sym typeface="Symbol"/>
                        </a:rPr>
                        <a:t>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拒绝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接受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 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早产率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宋体"/>
                        </a:rPr>
                        <a:t>=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 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: 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≠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接受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拒绝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t=0.5663)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6074" y="4668101"/>
            <a:ext cx="8317554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吸烟与不吸烟孕妇孕期和早产率的差别</a:t>
            </a:r>
            <a:r>
              <a:rPr lang="zh-CN" altLang="zh-CN" sz="2800" b="1" dirty="0">
                <a:solidFill>
                  <a:srgbClr val="FF0000"/>
                </a:solidFill>
              </a:rPr>
              <a:t>难以肯定是显著的</a:t>
            </a:r>
            <a:r>
              <a:rPr lang="en-US" altLang="zh-CN" sz="2800" b="1" kern="100" dirty="0"/>
              <a:t>(</a:t>
            </a:r>
            <a:r>
              <a:rPr lang="zh-CN" altLang="en-US" sz="2800" b="1" kern="100" dirty="0"/>
              <a:t>若</a:t>
            </a:r>
            <a:r>
              <a:rPr lang="el-GR" altLang="zh-CN" sz="2800" b="1" kern="100" dirty="0">
                <a:latin typeface="Times New Roman"/>
                <a:cs typeface="Times New Roman"/>
              </a:rPr>
              <a:t>α</a:t>
            </a:r>
            <a:r>
              <a:rPr lang="en-US" altLang="zh-CN" sz="2800" b="1" kern="100" dirty="0"/>
              <a:t>=0.01</a:t>
            </a:r>
            <a:r>
              <a:rPr lang="zh-CN" altLang="en-US" sz="2800" b="1" kern="100" dirty="0"/>
              <a:t>将接受</a:t>
            </a:r>
            <a:r>
              <a:rPr lang="zh-CN" altLang="zh-CN" sz="2800" b="1" kern="100" dirty="0">
                <a:latin typeface="Times New Roman"/>
                <a:ea typeface="宋体"/>
              </a:rPr>
              <a:t>怀孕期均值</a:t>
            </a:r>
            <a:r>
              <a:rPr lang="zh-CN" altLang="en-US" sz="2800" b="1" kern="100" dirty="0">
                <a:latin typeface="Times New Roman"/>
                <a:ea typeface="宋体"/>
              </a:rPr>
              <a:t>相等的假设</a:t>
            </a:r>
            <a:r>
              <a:rPr lang="en-US" altLang="zh-CN" sz="2800" b="1" kern="100" dirty="0"/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012160" y="645657"/>
            <a:ext cx="2175148" cy="470376"/>
            <a:chOff x="5813071" y="663079"/>
            <a:chExt cx="2175148" cy="470376"/>
          </a:xfrm>
        </p:grpSpPr>
        <p:sp>
          <p:nvSpPr>
            <p:cNvPr id="9" name="矩形 8"/>
            <p:cNvSpPr/>
            <p:nvPr/>
          </p:nvSpPr>
          <p:spPr>
            <a:xfrm>
              <a:off x="6444207" y="663079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prog0901a.m</a:t>
              </a:r>
              <a:endParaRPr lang="zh-CN" altLang="en-US" sz="2000" dirty="0"/>
            </a:p>
          </p:txBody>
        </p:sp>
        <p:pic>
          <p:nvPicPr>
            <p:cNvPr id="10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071" y="674921"/>
              <a:ext cx="631137" cy="45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66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4600" y="644070"/>
            <a:ext cx="3624833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3200" b="1" dirty="0"/>
              <a:t>一元线性回归分析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15119" y="1340768"/>
            <a:ext cx="806456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b="1" dirty="0"/>
              <a:t>假设检验</a:t>
            </a:r>
            <a:r>
              <a:rPr lang="zh-CN" altLang="en-US" sz="2800" b="1" dirty="0"/>
              <a:t>结果：</a:t>
            </a:r>
            <a:r>
              <a:rPr lang="zh-CN" altLang="zh-CN" sz="2800" b="1" dirty="0"/>
              <a:t>孕妇</a:t>
            </a:r>
            <a:r>
              <a:rPr lang="zh-CN" altLang="zh-CN" sz="2800" b="1" dirty="0">
                <a:solidFill>
                  <a:srgbClr val="FF0000"/>
                </a:solidFill>
              </a:rPr>
              <a:t>吸烟状况对新生儿体重大小有显著影响</a:t>
            </a:r>
            <a:r>
              <a:rPr lang="zh-CN" altLang="zh-CN" sz="2800" b="1" dirty="0"/>
              <a:t>，但是对怀孕期长短的影响难以确定。</a:t>
            </a:r>
            <a:endParaRPr lang="en-US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515119" y="2492896"/>
            <a:ext cx="61451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新生儿体重与怀孕期</a:t>
            </a:r>
            <a:r>
              <a:rPr lang="zh-CN" altLang="en-US" sz="2800" b="1" dirty="0"/>
              <a:t>的</a:t>
            </a:r>
            <a:r>
              <a:rPr lang="zh-CN" altLang="zh-CN" sz="2800" b="1" dirty="0"/>
              <a:t>关系</a:t>
            </a:r>
            <a:r>
              <a:rPr lang="zh-CN" altLang="en-US" sz="2800" b="1" dirty="0"/>
              <a:t>如何？</a:t>
            </a:r>
            <a:endParaRPr lang="en-US" altLang="zh-CN" sz="2800" b="1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57025" y="3140968"/>
            <a:ext cx="4560191" cy="90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800" b="1" dirty="0"/>
              <a:t>直线</a:t>
            </a:r>
            <a:r>
              <a:rPr lang="en-US" altLang="zh-CN" sz="2800" b="1" i="1" dirty="0">
                <a:solidFill>
                  <a:srgbClr val="FF0000"/>
                </a:solidFill>
              </a:rPr>
              <a:t>y=b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</a:rPr>
              <a:t>b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zh-CN" altLang="zh-CN" sz="2800" b="1" dirty="0"/>
              <a:t>描述了数据的变化趋势，但是</a:t>
            </a:r>
            <a:r>
              <a:rPr lang="zh-CN" altLang="zh-CN" sz="2800" b="1" dirty="0">
                <a:solidFill>
                  <a:srgbClr val="FF0000"/>
                </a:solidFill>
              </a:rPr>
              <a:t>拟合得不好</a:t>
            </a:r>
            <a:r>
              <a:rPr lang="en-US" altLang="zh-CN" sz="2800" b="1" dirty="0"/>
              <a:t>.</a:t>
            </a:r>
            <a:endParaRPr kumimoji="0" 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6205" y="4231900"/>
            <a:ext cx="4473482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怎样衡量由拟合得到的模型的</a:t>
            </a:r>
            <a:r>
              <a:rPr lang="zh-CN" altLang="zh-CN" sz="2800" b="1" dirty="0">
                <a:solidFill>
                  <a:srgbClr val="FF0000"/>
                </a:solidFill>
              </a:rPr>
              <a:t>有效性</a:t>
            </a:r>
            <a:r>
              <a:rPr lang="zh-CN" altLang="zh-CN" sz="2800" b="1" dirty="0"/>
              <a:t>？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056946" y="5304367"/>
            <a:ext cx="4522741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模型</a:t>
            </a:r>
            <a:r>
              <a:rPr lang="zh-CN" altLang="zh-CN" sz="2800" b="1" dirty="0">
                <a:solidFill>
                  <a:srgbClr val="FF0000"/>
                </a:solidFill>
              </a:rPr>
              <a:t>系数精确度</a:t>
            </a:r>
            <a:r>
              <a:rPr lang="zh-CN" altLang="zh-CN" sz="2800" b="1" dirty="0"/>
              <a:t>和模型预测的数值范围多大？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76899" y="3262171"/>
            <a:ext cx="4183382" cy="3235081"/>
            <a:chOff x="76899" y="3262171"/>
            <a:chExt cx="4183382" cy="3235081"/>
          </a:xfrm>
        </p:grpSpPr>
        <p:sp>
          <p:nvSpPr>
            <p:cNvPr id="14" name="矩形 13"/>
            <p:cNvSpPr/>
            <p:nvPr/>
          </p:nvSpPr>
          <p:spPr>
            <a:xfrm>
              <a:off x="590741" y="3262171"/>
              <a:ext cx="3284788" cy="9363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0" lang="en-US" altLang="zh-CN" b="1" dirty="0">
                  <a:latin typeface="Calibri" pitchFamily="34" charset="0"/>
                  <a:cs typeface="宋体" pitchFamily="2" charset="-122"/>
                </a:rPr>
                <a:t>480</a:t>
              </a:r>
              <a:r>
                <a:rPr kumimoji="0" lang="zh-CN" altLang="en-US" b="1" dirty="0">
                  <a:latin typeface="Calibri" pitchFamily="34" charset="0"/>
                  <a:cs typeface="宋体" pitchFamily="2" charset="-122"/>
                </a:rPr>
                <a:t>位吸烟孕妇的</a:t>
              </a:r>
              <a:r>
                <a:rPr kumimoji="0" lang="zh-CN" altLang="en-US" b="1" dirty="0">
                  <a:solidFill>
                    <a:srgbClr val="FF0000"/>
                  </a:solidFill>
                  <a:latin typeface="Calibri" pitchFamily="34" charset="0"/>
                  <a:cs typeface="宋体" pitchFamily="2" charset="-122"/>
                </a:rPr>
                <a:t>怀孕期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x</a:t>
              </a:r>
              <a:r>
                <a:rPr lang="zh-CN" altLang="en-US" b="1" dirty="0"/>
                <a:t>和</a:t>
              </a:r>
              <a:r>
                <a:rPr kumimoji="0" lang="zh-CN" altLang="en-US" b="1" dirty="0">
                  <a:solidFill>
                    <a:srgbClr val="FF0000"/>
                  </a:solidFill>
                  <a:latin typeface="Calibri" pitchFamily="34" charset="0"/>
                  <a:cs typeface="宋体" pitchFamily="2" charset="-122"/>
                </a:rPr>
                <a:t>新生儿体重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y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6899" y="4100075"/>
              <a:ext cx="4183382" cy="2397177"/>
              <a:chOff x="-92072" y="4077072"/>
              <a:chExt cx="4183382" cy="2397177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2072" y="4077072"/>
                <a:ext cx="4183382" cy="2397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347864" y="5845386"/>
                <a:ext cx="334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/>
                  <a:t>x</a:t>
                </a:r>
                <a:endParaRPr lang="zh-CN" altLang="en-US" sz="2000" b="1" i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057" y="422108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/>
                  <a:t>y</a:t>
                </a:r>
                <a:endParaRPr lang="zh-CN" altLang="en-US" sz="2000" b="1" i="1" dirty="0"/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912774" y="5717570"/>
            <a:ext cx="27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zh-CN" altLang="en-US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拟合直线 </a:t>
            </a:r>
            <a:r>
              <a:rPr lang="en-US" altLang="zh-CN" b="1" i="1" dirty="0">
                <a:solidFill>
                  <a:srgbClr val="FF0000"/>
                </a:solidFill>
              </a:rPr>
              <a:t>y=b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kumimoji="0" lang="zh-CN" altLang="zh-CN" b="1" dirty="0">
              <a:solidFill>
                <a:srgbClr val="FF0000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5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/>
      <p:bldP spid="9" grpId="0"/>
      <p:bldP spid="10" grpId="0" animBg="1"/>
      <p:bldP spid="11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38440"/>
            <a:ext cx="4932548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一元线性</a:t>
            </a:r>
            <a:r>
              <a:rPr lang="zh-CN" altLang="en-US" sz="2800" b="1" dirty="0"/>
              <a:t>回归</a:t>
            </a:r>
            <a:r>
              <a:rPr lang="zh-CN" altLang="zh-CN" sz="2800" b="1" dirty="0"/>
              <a:t>模型</a:t>
            </a:r>
            <a:r>
              <a:rPr lang="en-US" altLang="zh-CN" sz="2800" b="1" dirty="0"/>
              <a:t>  </a:t>
            </a:r>
            <a:r>
              <a:rPr lang="en-US" altLang="zh-CN" sz="2800" b="1" i="1" dirty="0"/>
              <a:t>y=b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ε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55576" y="1268760"/>
            <a:ext cx="7560840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随机变量</a:t>
            </a:r>
            <a:r>
              <a:rPr lang="en-US" altLang="zh-CN" sz="2800" b="1" i="1" dirty="0"/>
              <a:t>ε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除</a:t>
            </a:r>
            <a:r>
              <a:rPr lang="en-US" altLang="zh-CN" sz="2800" b="1" i="1" dirty="0"/>
              <a:t>x</a:t>
            </a:r>
            <a:r>
              <a:rPr lang="zh-CN" altLang="zh-CN" sz="2800" b="1" dirty="0"/>
              <a:t>外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影响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的随机因素的总和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对于不同的</a:t>
            </a:r>
            <a:r>
              <a:rPr lang="en-US" altLang="zh-CN" sz="2800" b="1" i="1" dirty="0"/>
              <a:t>x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ε</a:t>
            </a:r>
            <a:r>
              <a:rPr lang="zh-CN" altLang="zh-CN" sz="2800" b="1" dirty="0"/>
              <a:t>相互独立</a:t>
            </a:r>
            <a:r>
              <a:rPr lang="zh-CN" altLang="en-US" sz="2800" b="1" dirty="0"/>
              <a:t>且</a:t>
            </a:r>
            <a:r>
              <a:rPr lang="zh-CN" altLang="zh-CN" sz="2800" b="1" dirty="0"/>
              <a:t>服从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(0,</a:t>
            </a:r>
            <a:r>
              <a:rPr lang="en-US" altLang="zh-CN" sz="2800" b="1" i="1" dirty="0"/>
              <a:t>σ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分布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89929"/>
              </p:ext>
            </p:extLst>
          </p:nvPr>
        </p:nvGraphicFramePr>
        <p:xfrm>
          <a:off x="3275856" y="2747011"/>
          <a:ext cx="54006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1">
                <a:tc>
                  <a:txBody>
                    <a:bodyPr/>
                    <a:lstStyle/>
                    <a:p>
                      <a:pPr indent="8255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系数估计值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系数置信区间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-51.2983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[-77.5110  -25.0856]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1"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400" b="1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0.5949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[0.5008    0.6891]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1">
                <a:tc gridSpan="3">
                  <a:txBody>
                    <a:bodyPr/>
                    <a:lstStyle/>
                    <a:p>
                      <a:pPr indent="276225" algn="l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</a:rPr>
                        <a:t>R</a:t>
                      </a:r>
                      <a:r>
                        <a:rPr lang="en-US" sz="2400" b="1" kern="100" baseline="30000" dirty="0">
                          <a:effectLst/>
                        </a:rPr>
                        <a:t>2</a:t>
                      </a:r>
                      <a:r>
                        <a:rPr lang="en-US" sz="2400" b="1" kern="100" dirty="0">
                          <a:effectLst/>
                        </a:rPr>
                        <a:t>=0.2438, </a:t>
                      </a:r>
                      <a:r>
                        <a:rPr lang="en-US" sz="2400" b="1" i="1" kern="100" dirty="0">
                          <a:effectLst/>
                        </a:rPr>
                        <a:t>F</a:t>
                      </a:r>
                      <a:r>
                        <a:rPr lang="en-US" sz="2400" b="1" kern="100" dirty="0">
                          <a:effectLst/>
                        </a:rPr>
                        <a:t>=154</a:t>
                      </a:r>
                      <a:r>
                        <a:rPr lang="en-US" sz="2400" b="1" kern="100" baseline="0" dirty="0">
                          <a:effectLst/>
                        </a:rPr>
                        <a:t> , </a:t>
                      </a:r>
                      <a:r>
                        <a:rPr lang="en-US" sz="2400" b="1" i="1" kern="100" dirty="0">
                          <a:effectLst/>
                        </a:rPr>
                        <a:t>p</a:t>
                      </a:r>
                      <a:r>
                        <a:rPr lang="en-US" sz="2400" b="1" kern="100" dirty="0">
                          <a:effectLst/>
                        </a:rPr>
                        <a:t>&lt;0.0001,</a:t>
                      </a:r>
                      <a:r>
                        <a:rPr lang="en-US" sz="2400" b="1" kern="100" baseline="0" dirty="0">
                          <a:effectLst/>
                        </a:rPr>
                        <a:t>  </a:t>
                      </a:r>
                      <a:r>
                        <a:rPr lang="fr-FR" sz="2400" b="1" i="1" kern="100" dirty="0">
                          <a:effectLst/>
                        </a:rPr>
                        <a:t>s</a:t>
                      </a:r>
                      <a:r>
                        <a:rPr lang="fr-FR" sz="2400" b="1" kern="100" baseline="30000" dirty="0">
                          <a:effectLst/>
                        </a:rPr>
                        <a:t>2 </a:t>
                      </a:r>
                      <a:r>
                        <a:rPr lang="fr-FR" sz="2400" b="1" kern="100" dirty="0">
                          <a:effectLst/>
                        </a:rPr>
                        <a:t>=</a:t>
                      </a:r>
                      <a:r>
                        <a:rPr lang="en-US" sz="2400" b="1" kern="100" dirty="0">
                          <a:effectLst/>
                        </a:rPr>
                        <a:t>249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1100431" y="4221088"/>
            <a:ext cx="793606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置信区间不含零点</a:t>
            </a:r>
            <a:r>
              <a:rPr lang="en-US" altLang="zh-CN" sz="2800" b="1" dirty="0"/>
              <a:t>, </a:t>
            </a:r>
            <a:r>
              <a:rPr lang="fr-FR" altLang="zh-CN" sz="2800" b="1" i="1" dirty="0"/>
              <a:t>F</a:t>
            </a:r>
            <a:r>
              <a:rPr lang="fr-FR" altLang="zh-CN" sz="2800" b="1" dirty="0"/>
              <a:t>=154</a:t>
            </a:r>
            <a:r>
              <a:rPr lang="en-US" altLang="zh-CN" sz="2800" b="1" dirty="0"/>
              <a:t> &gt;&gt;</a:t>
            </a:r>
            <a:r>
              <a:rPr lang="fr-FR" altLang="zh-CN" sz="2800" b="1" i="1" dirty="0"/>
              <a:t>F</a:t>
            </a:r>
            <a:r>
              <a:rPr lang="fr-FR" altLang="zh-CN" sz="2800" b="1" baseline="-25000" dirty="0"/>
              <a:t>(1,n-2)</a:t>
            </a:r>
            <a:r>
              <a:rPr lang="fr-FR" altLang="zh-CN" sz="2800" b="1" dirty="0"/>
              <a:t>= 3.8610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dirty="0"/>
              <a:t>=0.05)</a:t>
            </a:r>
            <a:r>
              <a:rPr lang="zh-CN" altLang="zh-CN" sz="2800" b="1" dirty="0"/>
              <a:t>，应</a:t>
            </a:r>
            <a:r>
              <a:rPr lang="zh-CN" altLang="zh-CN" sz="2800" b="1" dirty="0">
                <a:solidFill>
                  <a:srgbClr val="FF3300"/>
                </a:solidFill>
              </a:rPr>
              <a:t>拒绝</a:t>
            </a:r>
            <a:r>
              <a:rPr lang="en-US" altLang="zh-CN" sz="2800" b="1" dirty="0">
                <a:solidFill>
                  <a:srgbClr val="FF3300"/>
                </a:solidFill>
              </a:rPr>
              <a:t>H</a:t>
            </a:r>
            <a:r>
              <a:rPr lang="en-US" altLang="zh-CN" sz="2800" b="1" baseline="-25000" dirty="0">
                <a:solidFill>
                  <a:srgbClr val="FF3300"/>
                </a:solidFill>
              </a:rPr>
              <a:t>0</a:t>
            </a:r>
            <a:r>
              <a:rPr lang="en-US" altLang="zh-CN" sz="2800" b="1" dirty="0">
                <a:solidFill>
                  <a:srgbClr val="FF3300"/>
                </a:solidFill>
              </a:rPr>
              <a:t>: </a:t>
            </a:r>
            <a:r>
              <a:rPr lang="en-US" altLang="zh-CN" sz="2800" b="1" i="1" dirty="0">
                <a:solidFill>
                  <a:srgbClr val="FF3300"/>
                </a:solidFill>
              </a:rPr>
              <a:t>b</a:t>
            </a:r>
            <a:r>
              <a:rPr lang="en-US" altLang="zh-CN" sz="2800" b="1" baseline="-25000" dirty="0">
                <a:solidFill>
                  <a:srgbClr val="FF3300"/>
                </a:solidFill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</a:rPr>
              <a:t>=0</a:t>
            </a:r>
            <a:r>
              <a:rPr lang="zh-CN" altLang="zh-CN" sz="2800" b="1" dirty="0">
                <a:solidFill>
                  <a:srgbClr val="FF3300"/>
                </a:solidFill>
              </a:rPr>
              <a:t>的假设，模型有效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69" name="矩形 68"/>
          <p:cNvSpPr/>
          <p:nvPr/>
        </p:nvSpPr>
        <p:spPr>
          <a:xfrm>
            <a:off x="1115616" y="5301208"/>
            <a:ext cx="7763086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置信区间较长，决定系数</a:t>
            </a:r>
            <a:r>
              <a:rPr lang="fr-FR" altLang="zh-CN" sz="2800" b="1" i="1" dirty="0"/>
              <a:t>R</a:t>
            </a:r>
            <a:r>
              <a:rPr lang="fr-FR" altLang="zh-CN" sz="2800" b="1" baseline="30000" dirty="0"/>
              <a:t>2</a:t>
            </a:r>
            <a:r>
              <a:rPr lang="zh-CN" altLang="zh-CN" sz="2800" b="1" dirty="0"/>
              <a:t>较小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24.38%</a:t>
            </a:r>
            <a:r>
              <a:rPr lang="zh-CN" altLang="zh-CN" sz="2800" b="1" dirty="0"/>
              <a:t>由</a:t>
            </a:r>
            <a:r>
              <a:rPr lang="en-US" altLang="zh-CN" sz="2800" b="1" i="1" dirty="0"/>
              <a:t>x</a:t>
            </a:r>
            <a:r>
              <a:rPr lang="zh-CN" altLang="zh-CN" sz="2800" b="1" dirty="0"/>
              <a:t>决定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，剩余方差</a:t>
            </a:r>
            <a:r>
              <a:rPr lang="fr-FR" altLang="zh-CN" sz="2800" b="1" i="1" dirty="0"/>
              <a:t>s</a:t>
            </a:r>
            <a:r>
              <a:rPr lang="fr-FR" altLang="zh-CN" sz="2800" b="1" baseline="30000" dirty="0"/>
              <a:t>2</a:t>
            </a:r>
            <a:r>
              <a:rPr lang="zh-CN" altLang="zh-CN" sz="2800" b="1" dirty="0"/>
              <a:t>较大，</a:t>
            </a:r>
            <a:r>
              <a:rPr lang="zh-CN" altLang="zh-CN" sz="2800" b="1" dirty="0">
                <a:solidFill>
                  <a:srgbClr val="FF3300"/>
                </a:solidFill>
              </a:rPr>
              <a:t>模型的精度不高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72" name="组合 71"/>
          <p:cNvGrpSpPr/>
          <p:nvPr/>
        </p:nvGrpSpPr>
        <p:grpSpPr>
          <a:xfrm>
            <a:off x="1496539" y="2492896"/>
            <a:ext cx="1635301" cy="1421928"/>
            <a:chOff x="1496539" y="2492896"/>
            <a:chExt cx="1635301" cy="1421928"/>
          </a:xfrm>
        </p:grpSpPr>
        <p:sp>
          <p:nvSpPr>
            <p:cNvPr id="70" name="矩形 69"/>
            <p:cNvSpPr/>
            <p:nvPr/>
          </p:nvSpPr>
          <p:spPr>
            <a:xfrm>
              <a:off x="1496539" y="2492896"/>
              <a:ext cx="1491285" cy="1421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0" lang="en-US" altLang="zh-CN" b="1" dirty="0">
                  <a:latin typeface="Calibri" pitchFamily="34" charset="0"/>
                  <a:cs typeface="宋体" pitchFamily="2" charset="-122"/>
                </a:rPr>
                <a:t>480</a:t>
              </a:r>
              <a:r>
                <a:rPr kumimoji="0" lang="zh-CN" altLang="en-US" b="1" dirty="0">
                  <a:latin typeface="Calibri" pitchFamily="34" charset="0"/>
                  <a:cs typeface="宋体" pitchFamily="2" charset="-122"/>
                </a:rPr>
                <a:t>位</a:t>
              </a:r>
              <a:r>
                <a:rPr kumimoji="0" lang="zh-CN" altLang="en-US" b="1" dirty="0">
                  <a:solidFill>
                    <a:srgbClr val="FF0000"/>
                  </a:solidFill>
                  <a:latin typeface="Calibri" pitchFamily="34" charset="0"/>
                  <a:cs typeface="宋体" pitchFamily="2" charset="-122"/>
                </a:rPr>
                <a:t>吸烟孕妇</a:t>
              </a:r>
              <a:r>
                <a:rPr lang="zh-CN" altLang="en-US" b="1" dirty="0"/>
                <a:t>数据 </a:t>
              </a:r>
              <a:r>
                <a:rPr lang="en-US" altLang="zh-CN" b="1" i="1" dirty="0" err="1"/>
                <a:t>x,y</a:t>
              </a:r>
              <a:endParaRPr lang="zh-CN" altLang="en-US" b="1" dirty="0"/>
            </a:p>
          </p:txBody>
        </p:sp>
        <p:sp>
          <p:nvSpPr>
            <p:cNvPr id="71" name="右箭头 70"/>
            <p:cNvSpPr/>
            <p:nvPr/>
          </p:nvSpPr>
          <p:spPr bwMode="auto">
            <a:xfrm>
              <a:off x="2987824" y="292494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475928" y="2726806"/>
            <a:ext cx="927720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</a:t>
            </a:r>
            <a:r>
              <a:rPr lang="zh-CN" altLang="en-US" sz="2800" b="1" dirty="0"/>
              <a:t>求解</a:t>
            </a:r>
          </a:p>
        </p:txBody>
      </p:sp>
      <p:sp>
        <p:nvSpPr>
          <p:cNvPr id="2" name="矩形 1"/>
          <p:cNvSpPr/>
          <p:nvPr/>
        </p:nvSpPr>
        <p:spPr>
          <a:xfrm>
            <a:off x="5469269" y="674347"/>
            <a:ext cx="3587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怀孕期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新生儿体重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9944" y="4441298"/>
            <a:ext cx="504056" cy="181588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模型检验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860032" y="2345721"/>
            <a:ext cx="2109160" cy="400110"/>
            <a:chOff x="700360" y="3852670"/>
            <a:chExt cx="2109160" cy="400110"/>
          </a:xfrm>
        </p:grpSpPr>
        <p:sp>
          <p:nvSpPr>
            <p:cNvPr id="15" name="矩形 14"/>
            <p:cNvSpPr/>
            <p:nvPr/>
          </p:nvSpPr>
          <p:spPr>
            <a:xfrm>
              <a:off x="1251080" y="3852670"/>
              <a:ext cx="15584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prog0901b.m</a:t>
              </a:r>
              <a:endParaRPr lang="zh-CN" altLang="en-US" sz="2000" dirty="0"/>
            </a:p>
          </p:txBody>
        </p:sp>
        <p:pic>
          <p:nvPicPr>
            <p:cNvPr id="16" name="Picture 2" descr="https://ss0.bdstatic.com/70cFvHSh_Q1YnxGkpoWK1HF6hhy/it/u=533717250,2312893710&amp;fm=27&amp;gp=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" y="3852670"/>
              <a:ext cx="550721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44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8" grpId="0"/>
      <p:bldP spid="69" grpId="0"/>
      <p:bldP spid="73" grpId="0" animBg="1"/>
      <p:bldP spid="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2400" y="747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64727" y="3597750"/>
                <a:ext cx="4970528" cy="54624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</a:t>
                </a:r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b="1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i="1" dirty="0"/>
                  <a:t>x</a:t>
                </a:r>
                <a:r>
                  <a:rPr lang="fr-FR" altLang="zh-CN" sz="2800" b="1" dirty="0"/>
                  <a:t>=-51.2983+0.5949</a:t>
                </a:r>
                <a:r>
                  <a:rPr lang="fr-FR" altLang="zh-CN" sz="2800" b="1" i="1" dirty="0"/>
                  <a:t>x</a:t>
                </a:r>
                <a:r>
                  <a:rPr lang="zh-CN" altLang="en-US" sz="2800" b="1" dirty="0"/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27" y="3597750"/>
                <a:ext cx="4970528" cy="546240"/>
              </a:xfrm>
              <a:prstGeom prst="rect">
                <a:avLst/>
              </a:prstGeom>
              <a:blipFill rotWithShape="1">
                <a:blip r:embed="rId2"/>
                <a:stretch>
                  <a:fillRect t="-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347864" y="1340768"/>
            <a:ext cx="5242603" cy="10769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吸烟孕妇怀孕期增加一天，新生儿体重平均增加约</a:t>
            </a:r>
            <a:r>
              <a:rPr lang="en-US" altLang="zh-CN" sz="2800" b="1" dirty="0"/>
              <a:t>0.6 oz.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187624" y="1456586"/>
                <a:ext cx="1935594" cy="54624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altLang="zh-CN" sz="2800" b="1" dirty="0"/>
                  <a:t>=0.5949</a:t>
                </a:r>
                <a:r>
                  <a:rPr lang="zh-CN" altLang="en-US" sz="2800" b="1" dirty="0"/>
                  <a:t> 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456586"/>
                <a:ext cx="1935594" cy="546240"/>
              </a:xfrm>
              <a:prstGeom prst="rect">
                <a:avLst/>
              </a:prstGeom>
              <a:blipFill rotWithShape="1">
                <a:blip r:embed="rId3"/>
                <a:stretch>
                  <a:fillRect t="-6667" r="-63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275856" y="2379361"/>
            <a:ext cx="5328592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不</a:t>
            </a:r>
            <a:r>
              <a:rPr lang="zh-CN" altLang="en-US" sz="2800" b="1" dirty="0"/>
              <a:t>是</a:t>
            </a:r>
            <a:r>
              <a:rPr lang="fr-FR" altLang="zh-CN" sz="2800" b="1" i="1" dirty="0"/>
              <a:t>x</a:t>
            </a:r>
            <a:r>
              <a:rPr lang="fr-FR" altLang="zh-CN" sz="2800" b="1" dirty="0"/>
              <a:t>=0</a:t>
            </a:r>
            <a:r>
              <a:rPr lang="zh-CN" altLang="zh-CN" sz="2800" b="1" dirty="0"/>
              <a:t>时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的估计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只能在数据</a:t>
            </a:r>
            <a:r>
              <a:rPr lang="zh-CN" altLang="en-US" sz="2800" b="1" dirty="0"/>
              <a:t>范围</a:t>
            </a:r>
            <a:r>
              <a:rPr lang="zh-CN" altLang="zh-CN" sz="2800" b="1" dirty="0"/>
              <a:t>内</a:t>
            </a:r>
            <a:r>
              <a:rPr lang="en-US" altLang="zh-CN" sz="2800" b="1" dirty="0"/>
              <a:t>(</a:t>
            </a:r>
            <a:r>
              <a:rPr lang="fr-FR" altLang="zh-CN" sz="2800" b="1" i="1" dirty="0"/>
              <a:t>x=</a:t>
            </a:r>
            <a:r>
              <a:rPr lang="fr-FR" altLang="zh-CN" sz="2800" b="1" dirty="0"/>
              <a:t>220</a:t>
            </a:r>
            <a:r>
              <a:rPr lang="en-US" altLang="zh-CN" sz="2800" b="1" dirty="0"/>
              <a:t>~</a:t>
            </a:r>
            <a:r>
              <a:rPr lang="fr-FR" altLang="zh-CN" sz="2800" b="1" dirty="0"/>
              <a:t>340</a:t>
            </a:r>
            <a:r>
              <a:rPr lang="zh-CN" altLang="zh-CN" sz="2800" b="1" dirty="0"/>
              <a:t>天</a:t>
            </a:r>
            <a:r>
              <a:rPr lang="en-US" altLang="zh-CN" sz="2800" b="1" dirty="0"/>
              <a:t>) </a:t>
            </a:r>
            <a:r>
              <a:rPr lang="zh-CN" altLang="zh-CN" sz="2800" b="1" dirty="0"/>
              <a:t>估计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07686" y="4293096"/>
                <a:ext cx="7282781" cy="1126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/>
                  <a:t>若</a:t>
                </a:r>
                <a:r>
                  <a:rPr lang="zh-CN" altLang="zh-CN" sz="2800" b="1" dirty="0"/>
                  <a:t>怀孕期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=280</a:t>
                </a:r>
                <a:r>
                  <a:rPr lang="zh-CN" altLang="zh-CN" sz="2800" b="1" dirty="0"/>
                  <a:t>天，新生儿体重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CN" sz="2800" b="1" dirty="0"/>
                  <a:t>=114.5937 </a:t>
                </a:r>
                <a:r>
                  <a:rPr lang="en-US" altLang="zh-CN" sz="2800" b="1" dirty="0" err="1"/>
                  <a:t>oz</a:t>
                </a:r>
                <a:r>
                  <a:rPr lang="en-US" altLang="zh-CN" sz="2800" b="1" dirty="0"/>
                  <a:t>,</a:t>
                </a:r>
                <a:r>
                  <a:rPr lang="zh-CN" altLang="zh-CN" sz="2800" b="1" dirty="0"/>
                  <a:t>预测区间</a:t>
                </a:r>
                <a:r>
                  <a:rPr lang="zh-CN" altLang="en-US" sz="2800" b="1" dirty="0"/>
                  <a:t>为</a:t>
                </a:r>
                <a:r>
                  <a:rPr lang="en-US" altLang="zh-CN" sz="2800" b="1" dirty="0"/>
                  <a:t>[88.0949</a:t>
                </a:r>
                <a:r>
                  <a:rPr lang="zh-CN" altLang="zh-CN" sz="2800" b="1" dirty="0"/>
                  <a:t>，</a:t>
                </a:r>
                <a:r>
                  <a:rPr lang="en-US" altLang="zh-CN" sz="2800" b="1" dirty="0"/>
                  <a:t>141.0925]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86" y="4293096"/>
                <a:ext cx="7282781" cy="1126462"/>
              </a:xfrm>
              <a:prstGeom prst="rect">
                <a:avLst/>
              </a:prstGeom>
              <a:blipFill rotWithShape="1">
                <a:blip r:embed="rId4"/>
                <a:stretch>
                  <a:fillRect l="-1759" t="-3784" r="-1340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95536" y="638440"/>
            <a:ext cx="4932548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一元线性</a:t>
            </a:r>
            <a:r>
              <a:rPr lang="zh-CN" altLang="en-US" sz="2800" b="1" dirty="0"/>
              <a:t>回归</a:t>
            </a:r>
            <a:r>
              <a:rPr lang="zh-CN" altLang="zh-CN" sz="2800" b="1" dirty="0"/>
              <a:t>模型</a:t>
            </a:r>
            <a:r>
              <a:rPr lang="en-US" altLang="zh-CN" sz="2800" b="1" dirty="0"/>
              <a:t>  </a:t>
            </a:r>
            <a:r>
              <a:rPr lang="en-US" altLang="zh-CN" sz="2800" b="1" i="1" dirty="0"/>
              <a:t>y=b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ε 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556158" y="638843"/>
            <a:ext cx="3587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怀孕期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kumimoji="0" lang="zh-CN" altLang="en-US" sz="28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新生儿体重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7391" y="1409954"/>
            <a:ext cx="606217" cy="181588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</a:t>
            </a:r>
            <a:r>
              <a:rPr lang="zh-CN" altLang="en-US" sz="2800" b="1" dirty="0"/>
              <a:t>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36807" y="2494259"/>
                <a:ext cx="2067041" cy="546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zh-CN" sz="2800" b="1" dirty="0"/>
                  <a:t>=-51.2983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07" y="2494259"/>
                <a:ext cx="2067041" cy="546240"/>
              </a:xfrm>
              <a:prstGeom prst="rect">
                <a:avLst/>
              </a:prstGeom>
              <a:blipFill rotWithShape="1">
                <a:blip r:embed="rId5"/>
                <a:stretch>
                  <a:fillRect t="-6667" r="-4412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437390" y="3573016"/>
            <a:ext cx="606217" cy="181588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</a:t>
            </a:r>
            <a:r>
              <a:rPr lang="zh-CN" altLang="en-US" sz="2800" b="1" dirty="0"/>
              <a:t>预测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5661248"/>
            <a:ext cx="668019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模型精度不高导致预测区间如此之大！</a:t>
            </a:r>
          </a:p>
        </p:txBody>
      </p:sp>
    </p:spTree>
    <p:extLst>
      <p:ext uri="{BB962C8B-B14F-4D97-AF65-F5344CB8AC3E}">
        <p14:creationId xmlns:p14="http://schemas.microsoft.com/office/powerpoint/2010/main" val="30661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/>
      <p:bldP spid="21" grpId="0"/>
      <p:bldP spid="22" grpId="0" animBg="1"/>
      <p:bldP spid="3" grpId="0"/>
      <p:bldP spid="24" grpId="0" animBg="1"/>
      <p:bldP spid="7" grpId="0" animBg="1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22959</TotalTime>
  <Words>4195</Words>
  <Application>Microsoft Office PowerPoint</Application>
  <PresentationFormat>全屏显示(4:3)</PresentationFormat>
  <Paragraphs>953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楷体_GB2312</vt:lpstr>
      <vt:lpstr>隶书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shuxuemoxing</vt:lpstr>
      <vt:lpstr>公式</vt:lpstr>
      <vt:lpstr>Clip</vt:lpstr>
      <vt:lpstr>Microsoft Equation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jp</dc:creator>
  <cp:lastModifiedBy>XY</cp:lastModifiedBy>
  <cp:revision>522</cp:revision>
  <dcterms:created xsi:type="dcterms:W3CDTF">2003-02-18T15:01:19Z</dcterms:created>
  <dcterms:modified xsi:type="dcterms:W3CDTF">2022-09-05T06:12:53Z</dcterms:modified>
</cp:coreProperties>
</file>