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3" r:id="rId2"/>
    <p:sldMasterId id="2147483685" r:id="rId3"/>
  </p:sldMasterIdLst>
  <p:handoutMasterIdLst>
    <p:handoutMasterId r:id="rId14"/>
  </p:handoutMasterIdLst>
  <p:sldIdLst>
    <p:sldId id="256" r:id="rId4"/>
    <p:sldId id="266" r:id="rId5"/>
    <p:sldId id="257" r:id="rId6"/>
    <p:sldId id="267" r:id="rId7"/>
    <p:sldId id="268" r:id="rId8"/>
    <p:sldId id="269" r:id="rId9"/>
    <p:sldId id="270" r:id="rId10"/>
    <p:sldId id="259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15AB1-35D1-4772-A75C-1A5B0897D93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FA932-6780-45BC-AFDC-49A1F9626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6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799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23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64042-069D-4400-9F56-F6EA673461E4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90C5D-6BBE-4F07-A96C-7D0CD251E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2325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327D6-A4C5-4085-9339-B3F5791E92ED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E5471-1643-4734-A4AC-2AC8E4F20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606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9787BB-2096-4E36-8CB2-41900EC8D652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94BEB-BD4D-415B-A00F-90205C1F91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944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EC324-83BF-401E-BE90-9770A6B6AA8F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0A456-DD0B-42FC-9A33-7C642C99AF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7246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8CDB9-B18E-4466-95BF-C2BF438E6289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CAC4E-3E86-412E-B43A-17D0DEAE7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503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8FD61-8CEF-4F07-9C32-B2684E086716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2B9A6-F022-4C79-8293-C7471AB53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031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C02EDA-73E6-43F4-8A6D-DACC51111223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E841-F67F-4C04-86CB-AD8F0B787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3815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33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264F7-1BFE-427D-A20F-FC67C49DF10B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C12D1-7DA3-45CA-AF26-BD17B33CC4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9836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B1B13-C4D8-4226-9C98-22AC0E96346D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149E7-25A1-40C0-94DC-EEB32E3F2C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8428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08711-5B2B-4272-BED9-99846145F7D4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4D037-E23C-4B84-94BE-61EFCE8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573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E8A9D-8163-44BF-95B4-4B57AEFBF442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33D59-606C-4DA8-A501-C17827AB48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01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圆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8308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872" y="219075"/>
            <a:ext cx="10363200" cy="7688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23458" y="1367518"/>
            <a:ext cx="10898378" cy="4804682"/>
          </a:xfrm>
        </p:spPr>
        <p:txBody>
          <a:bodyPr vert="horz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72607" y="1043396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48504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圆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0513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4044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627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5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圆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6851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5060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96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171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497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71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01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145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FF08F-DC6B-4601-B491-B0F83F6DD2D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82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96DFF08F-DC6B-4601-B491-B0F83F6DD2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3FB95F-A3D6-4253-93F6-7519C4874E3C}" type="datetimeFigureOut">
              <a:rPr lang="en-US" altLang="zh-CN"/>
              <a:pPr/>
              <a:t>5/23/2023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2EB95E6-8900-441A-9F9B-AE884EFF4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0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圆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562" y="1481217"/>
            <a:ext cx="109728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</a:rPr>
              <a:t>数值计算与最优化</a:t>
            </a:r>
            <a:r>
              <a:rPr lang="en-US" altLang="zh-CN" dirty="0" smtClean="0">
                <a:solidFill>
                  <a:schemeClr val="bg1"/>
                </a:solidFill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82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9872" y="1215118"/>
            <a:ext cx="10898378" cy="48046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启发式算法</a:t>
            </a:r>
            <a:endParaRPr lang="en-US" altLang="zh-CN" dirty="0" smtClean="0"/>
          </a:p>
          <a:p>
            <a:pPr lvl="2"/>
            <a:r>
              <a:rPr lang="zh-CN" altLang="en-US" dirty="0"/>
              <a:t>遗传算法</a:t>
            </a:r>
            <a:r>
              <a:rPr lang="zh-CN" altLang="en-US" dirty="0" smtClean="0"/>
              <a:t>：</a:t>
            </a:r>
            <a:r>
              <a:rPr lang="zh-CN" altLang="en-US" dirty="0"/>
              <a:t>求解问题时从多个解开始，然后通过一定的法则进行逐步迭代以产生新的解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初始种群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选择父母（基于概率的轮盘赌）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生成后代（复制，交叉和变异）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产生新种群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粒子</a:t>
            </a:r>
            <a:r>
              <a:rPr lang="zh-CN" altLang="en-US" dirty="0"/>
              <a:t>群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初始粒子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粒子速度更新</a:t>
            </a:r>
            <a:endParaRPr lang="en-US" altLang="zh-CN" dirty="0"/>
          </a:p>
          <a:p>
            <a:pPr lvl="2"/>
            <a:r>
              <a:rPr lang="zh-CN" altLang="en-US" dirty="0" smtClean="0"/>
              <a:t>模拟退火算法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爬山算法的改进</a:t>
            </a:r>
            <a:r>
              <a:rPr lang="en-US" altLang="zh-CN" dirty="0" smtClean="0"/>
              <a:t>:</a:t>
            </a:r>
            <a:r>
              <a:rPr lang="zh-CN" altLang="en-US" dirty="0" smtClean="0"/>
              <a:t>Metropolis准则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marL="594360" lvl="2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5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期末成绩构成：实验</a:t>
            </a:r>
            <a:r>
              <a:rPr lang="zh-CN" altLang="en-US" dirty="0"/>
              <a:t>报告</a:t>
            </a:r>
            <a:r>
              <a:rPr lang="en-US" altLang="zh-CN" dirty="0" smtClean="0"/>
              <a:t>(4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40</a:t>
            </a:r>
            <a:r>
              <a:rPr lang="en-US" altLang="zh-CN" dirty="0"/>
              <a:t>%)+</a:t>
            </a:r>
            <a:r>
              <a:rPr lang="zh-CN" altLang="en-US" dirty="0"/>
              <a:t>期末考试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开卷，</a:t>
            </a:r>
            <a:r>
              <a:rPr lang="en-US" altLang="zh-CN" dirty="0" smtClean="0"/>
              <a:t>60%)</a:t>
            </a:r>
          </a:p>
          <a:p>
            <a:r>
              <a:rPr lang="zh-CN" altLang="en-US" dirty="0" smtClean="0"/>
              <a:t>期末题型：填空题（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分），计算题（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分），算法设计题（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4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79744" y="1576963"/>
            <a:ext cx="4776994" cy="3293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数值计算</a:t>
            </a:r>
            <a:endParaRPr lang="en-US" altLang="zh-CN" sz="2400" b="1" dirty="0" smtClean="0"/>
          </a:p>
          <a:p>
            <a:pPr marL="560070" lvl="2" indent="-28575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/>
              <a:t>误差</a:t>
            </a:r>
            <a:endParaRPr lang="en-US" altLang="zh-CN" sz="2400" dirty="0"/>
          </a:p>
          <a:p>
            <a:pPr marL="560070" lvl="2" indent="-28575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 smtClean="0"/>
              <a:t>线性方程组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求解</a:t>
            </a:r>
            <a:endParaRPr lang="en-US" altLang="zh-CN" sz="2400" dirty="0" smtClean="0"/>
          </a:p>
          <a:p>
            <a:pPr marL="560070" lvl="2" indent="-28575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 smtClean="0"/>
              <a:t>非线性方程求根</a:t>
            </a:r>
            <a:endParaRPr lang="en-US" altLang="zh-CN" sz="2400" dirty="0"/>
          </a:p>
          <a:p>
            <a:pPr marL="560070" lvl="2" indent="-28575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 smtClean="0"/>
              <a:t>函数插值</a:t>
            </a:r>
            <a:endParaRPr lang="en-US" altLang="zh-CN" sz="2400" dirty="0"/>
          </a:p>
          <a:p>
            <a:pPr marL="560070" lvl="2" indent="-285750">
              <a:spcBef>
                <a:spcPts val="580"/>
              </a:spcBef>
              <a:buClr>
                <a:schemeClr val="accent1"/>
              </a:buClr>
            </a:pPr>
            <a:r>
              <a:rPr lang="zh-CN" altLang="en-US" sz="2400" dirty="0" smtClean="0"/>
              <a:t>函数逼近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096000" y="1506587"/>
            <a:ext cx="6096000" cy="460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最优化技术</a:t>
            </a:r>
            <a:endParaRPr lang="en-US" altLang="zh-CN" sz="2400" b="1" dirty="0"/>
          </a:p>
          <a:p>
            <a:pPr marL="560070" lvl="2" indent="-28575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线性规划方法：单纯形法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智能优化技术</a:t>
            </a: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基于生物学原理的优化算法</a:t>
            </a:r>
            <a:endParaRPr lang="en-US" altLang="zh-CN" sz="2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遗传算法：</a:t>
            </a:r>
            <a:endParaRPr lang="en-US" altLang="zh-CN" sz="2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粒子群算法</a:t>
            </a: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基于物理学原理的优化算法：模拟退火算法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635867" y="1222131"/>
            <a:ext cx="0" cy="5292969"/>
          </a:xfrm>
          <a:prstGeom prst="line">
            <a:avLst/>
          </a:prstGeom>
          <a:ln w="349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0549" y="1121333"/>
            <a:ext cx="10898378" cy="48046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误差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误差的基本概念：</a:t>
            </a:r>
            <a:r>
              <a:rPr lang="zh-CN" altLang="en-US" dirty="0">
                <a:latin typeface="宋体" panose="02010600030101010101" pitchFamily="2" charset="-122"/>
              </a:rPr>
              <a:t>模型误差、观测误差、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截断误差（方法误差）、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舍入误差</a:t>
            </a:r>
            <a:endParaRPr lang="zh-CN" altLang="en-US" dirty="0"/>
          </a:p>
          <a:p>
            <a:pPr lvl="1"/>
            <a:r>
              <a:rPr lang="zh-CN" altLang="en-US" dirty="0" smtClean="0"/>
              <a:t>绝对误差   误差限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相对误差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有效数字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对函数的误差估计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一元函数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多元函数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数值计算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85" y="4882350"/>
            <a:ext cx="2065199" cy="434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58" y="5305114"/>
            <a:ext cx="6721422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10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40549" y="1121333"/>
            <a:ext cx="10898378" cy="4804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线性方程组的求解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直接法 ： 高斯消元法（顺序，列主元，全主元），</a:t>
            </a:r>
            <a:r>
              <a:rPr lang="en-US" altLang="zh-CN" dirty="0" smtClean="0"/>
              <a:t>LU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迭代法：梯度下降法，雅可比迭代，</a:t>
            </a:r>
            <a:r>
              <a:rPr lang="en-US" altLang="zh-CN" dirty="0" smtClean="0"/>
              <a:t>GS</a:t>
            </a:r>
            <a:r>
              <a:rPr lang="zh-CN" altLang="en-US" dirty="0" smtClean="0"/>
              <a:t>迭代，</a:t>
            </a:r>
            <a:r>
              <a:rPr lang="en-US" altLang="zh-CN" dirty="0" smtClean="0"/>
              <a:t>SOR</a:t>
            </a:r>
            <a:r>
              <a:rPr lang="zh-CN" altLang="en-US" dirty="0" smtClean="0"/>
              <a:t>迭代，简单迭代法的收敛条件（谱半径），常用的向量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矩阵范式</a:t>
            </a:r>
            <a:endParaRPr lang="en-US" altLang="zh-CN" dirty="0" smtClean="0"/>
          </a:p>
          <a:p>
            <a:r>
              <a:rPr lang="zh-CN" altLang="en-US" dirty="0" smtClean="0"/>
              <a:t>非线性方程求根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根存在性，单根重根的判定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迭代公式的构造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误差估计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收敛速度的判定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牛顿法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29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插值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拉格朗日插值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牛顿插值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插值余项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45405" y="3686481"/>
                <a:ext cx="3461973" cy="973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(x)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05" y="3686481"/>
                <a:ext cx="3461973" cy="973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54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逼近</a:t>
            </a:r>
            <a:endParaRPr lang="en-US" altLang="zh-CN" dirty="0" smtClean="0"/>
          </a:p>
          <a:p>
            <a:pPr lvl="1"/>
            <a:r>
              <a:rPr lang="zh-CN" altLang="en-US" dirty="0"/>
              <a:t>近似</a:t>
            </a:r>
            <a:r>
              <a:rPr lang="zh-CN" altLang="en-US" dirty="0" smtClean="0"/>
              <a:t>最佳一致逼近多项式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最佳平方逼近：最小二乘法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误差估计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77989" y="2019760"/>
                <a:ext cx="256493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9" y="2019760"/>
                <a:ext cx="2564933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611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模型的建立与标准化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优化问题的模型：目标函数和约束条件</a:t>
            </a:r>
            <a:endParaRPr lang="en-US" altLang="zh-CN" dirty="0" smtClean="0"/>
          </a:p>
          <a:p>
            <a:r>
              <a:rPr lang="zh-CN" altLang="en-US" dirty="0" smtClean="0"/>
              <a:t>模型的标准化：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4327" y="2774687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目标函数求最大值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所有约束条件均由等式表示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每个约束条件右端常数常为非负值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所有决策变量为非负值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67332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解的分类：唯一最优解，无穷多个最优解，无界解，无可行解</a:t>
            </a:r>
            <a:endParaRPr lang="en-US" altLang="zh-CN" dirty="0" smtClean="0"/>
          </a:p>
          <a:p>
            <a:r>
              <a:rPr lang="zh-CN" altLang="en-US" dirty="0" smtClean="0"/>
              <a:t>图形法</a:t>
            </a:r>
            <a:endParaRPr lang="en-US" altLang="zh-CN" dirty="0" smtClean="0"/>
          </a:p>
          <a:p>
            <a:r>
              <a:rPr lang="zh-CN" altLang="en-US" dirty="0" smtClean="0"/>
              <a:t>单纯形法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工具：单纯形表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不存在现成的单位矩阵：大</a:t>
            </a:r>
            <a:r>
              <a:rPr lang="en-US" altLang="zh-CN" dirty="0" smtClean="0"/>
              <a:t>M</a:t>
            </a:r>
            <a:r>
              <a:rPr lang="zh-CN" altLang="en-US" dirty="0" smtClean="0"/>
              <a:t>法和两阶段法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326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506</TotalTime>
  <Words>353</Words>
  <Application>Microsoft Office PowerPoint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华文新魏</vt:lpstr>
      <vt:lpstr>隶书</vt:lpstr>
      <vt:lpstr>宋体</vt:lpstr>
      <vt:lpstr>幼圆</vt:lpstr>
      <vt:lpstr>Arial</vt:lpstr>
      <vt:lpstr>Calibri</vt:lpstr>
      <vt:lpstr>Cambria Math</vt:lpstr>
      <vt:lpstr>Franklin Gothic Book</vt:lpstr>
      <vt:lpstr>Perpetua</vt:lpstr>
      <vt:lpstr>Wingdings 2</vt:lpstr>
      <vt:lpstr>通用_蓝</vt:lpstr>
      <vt:lpstr>1_通用_蓝</vt:lpstr>
      <vt:lpstr>平衡</vt:lpstr>
      <vt:lpstr>《数值计算与最优化》总结</vt:lpstr>
      <vt:lpstr>PowerPoint 演示文稿</vt:lpstr>
      <vt:lpstr>主要内容</vt:lpstr>
      <vt:lpstr>数值计算</vt:lpstr>
      <vt:lpstr>数值计算</vt:lpstr>
      <vt:lpstr>数值计算</vt:lpstr>
      <vt:lpstr>数值计算</vt:lpstr>
      <vt:lpstr>模型的建立与标准化</vt:lpstr>
      <vt:lpstr>线性规划</vt:lpstr>
      <vt:lpstr>智能优化技术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Alice</cp:lastModifiedBy>
  <cp:revision>30</cp:revision>
  <dcterms:created xsi:type="dcterms:W3CDTF">2020-06-05T00:35:55Z</dcterms:created>
  <dcterms:modified xsi:type="dcterms:W3CDTF">2023-05-23T08:05:24Z</dcterms:modified>
</cp:coreProperties>
</file>