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80" r:id="rId2"/>
    <p:sldId id="284" r:id="rId3"/>
    <p:sldId id="558" r:id="rId4"/>
    <p:sldId id="348" r:id="rId5"/>
    <p:sldId id="548" r:id="rId6"/>
    <p:sldId id="286" r:id="rId7"/>
    <p:sldId id="287" r:id="rId8"/>
    <p:sldId id="561" r:id="rId9"/>
    <p:sldId id="293" r:id="rId10"/>
    <p:sldId id="559" r:id="rId11"/>
    <p:sldId id="295" r:id="rId12"/>
    <p:sldId id="487" r:id="rId13"/>
    <p:sldId id="298" r:id="rId14"/>
    <p:sldId id="560" r:id="rId15"/>
    <p:sldId id="299" r:id="rId16"/>
    <p:sldId id="553" r:id="rId17"/>
    <p:sldId id="549" r:id="rId18"/>
    <p:sldId id="300" r:id="rId19"/>
    <p:sldId id="301" r:id="rId20"/>
    <p:sldId id="305" r:id="rId21"/>
    <p:sldId id="306" r:id="rId22"/>
    <p:sldId id="307" r:id="rId23"/>
    <p:sldId id="309" r:id="rId24"/>
    <p:sldId id="310" r:id="rId25"/>
    <p:sldId id="550" r:id="rId26"/>
    <p:sldId id="562" r:id="rId27"/>
    <p:sldId id="314" r:id="rId28"/>
    <p:sldId id="488" r:id="rId29"/>
    <p:sldId id="315" r:id="rId30"/>
    <p:sldId id="489" r:id="rId31"/>
    <p:sldId id="564" r:id="rId32"/>
    <p:sldId id="565" r:id="rId33"/>
    <p:sldId id="563" r:id="rId34"/>
    <p:sldId id="566" r:id="rId35"/>
    <p:sldId id="567" r:id="rId36"/>
    <p:sldId id="490" r:id="rId37"/>
    <p:sldId id="492" r:id="rId38"/>
    <p:sldId id="552" r:id="rId39"/>
    <p:sldId id="551" r:id="rId40"/>
    <p:sldId id="493" r:id="rId41"/>
    <p:sldId id="494" r:id="rId42"/>
    <p:sldId id="569" r:id="rId43"/>
    <p:sldId id="495" r:id="rId44"/>
    <p:sldId id="496" r:id="rId45"/>
    <p:sldId id="497" r:id="rId46"/>
    <p:sldId id="491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2" r:id="rId58"/>
    <p:sldId id="568" r:id="rId59"/>
    <p:sldId id="510" r:id="rId60"/>
    <p:sldId id="513" r:id="rId61"/>
    <p:sldId id="514" r:id="rId62"/>
    <p:sldId id="534" r:id="rId63"/>
    <p:sldId id="535" r:id="rId64"/>
    <p:sldId id="515" r:id="rId65"/>
    <p:sldId id="536" r:id="rId66"/>
    <p:sldId id="516" r:id="rId67"/>
    <p:sldId id="517" r:id="rId68"/>
    <p:sldId id="518" r:id="rId69"/>
    <p:sldId id="519" r:id="rId70"/>
    <p:sldId id="537" r:id="rId71"/>
    <p:sldId id="570" r:id="rId72"/>
    <p:sldId id="520" r:id="rId73"/>
    <p:sldId id="521" r:id="rId74"/>
    <p:sldId id="523" r:id="rId75"/>
    <p:sldId id="525" r:id="rId76"/>
    <p:sldId id="526" r:id="rId77"/>
    <p:sldId id="522" r:id="rId78"/>
    <p:sldId id="529" r:id="rId79"/>
    <p:sldId id="543" r:id="rId80"/>
    <p:sldId id="544" r:id="rId81"/>
    <p:sldId id="555" r:id="rId82"/>
    <p:sldId id="556" r:id="rId83"/>
    <p:sldId id="545" r:id="rId84"/>
    <p:sldId id="546" r:id="rId85"/>
    <p:sldId id="547" r:id="rId86"/>
    <p:sldId id="542" r:id="rId87"/>
    <p:sldId id="540" r:id="rId8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30" autoAdjust="0"/>
  </p:normalViewPr>
  <p:slideViewPr>
    <p:cSldViewPr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69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95.wmf"/><Relationship Id="rId1" Type="http://schemas.openxmlformats.org/officeDocument/2006/relationships/image" Target="../media/image128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90.wmf"/><Relationship Id="rId10" Type="http://schemas.openxmlformats.org/officeDocument/2006/relationships/image" Target="../media/image134.wmf"/><Relationship Id="rId4" Type="http://schemas.openxmlformats.org/officeDocument/2006/relationships/image" Target="../media/image87.wmf"/><Relationship Id="rId9" Type="http://schemas.openxmlformats.org/officeDocument/2006/relationships/image" Target="../media/image1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39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4.wmf"/><Relationship Id="rId7" Type="http://schemas.openxmlformats.org/officeDocument/2006/relationships/image" Target="../media/image207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6.wmf"/><Relationship Id="rId5" Type="http://schemas.openxmlformats.org/officeDocument/2006/relationships/image" Target="../media/image199.wmf"/><Relationship Id="rId10" Type="http://schemas.openxmlformats.org/officeDocument/2006/relationships/image" Target="../media/image210.wmf"/><Relationship Id="rId4" Type="http://schemas.openxmlformats.org/officeDocument/2006/relationships/image" Target="../media/image205.wmf"/><Relationship Id="rId9" Type="http://schemas.openxmlformats.org/officeDocument/2006/relationships/image" Target="../media/image20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4" Type="http://schemas.openxmlformats.org/officeDocument/2006/relationships/image" Target="../media/image15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4" Type="http://schemas.openxmlformats.org/officeDocument/2006/relationships/image" Target="../media/image23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4" Type="http://schemas.openxmlformats.org/officeDocument/2006/relationships/image" Target="../media/image27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4" Type="http://schemas.openxmlformats.org/officeDocument/2006/relationships/image" Target="../media/image28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4" Type="http://schemas.openxmlformats.org/officeDocument/2006/relationships/image" Target="../media/image327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wmf"/><Relationship Id="rId1" Type="http://schemas.openxmlformats.org/officeDocument/2006/relationships/image" Target="../media/image337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Relationship Id="rId6" Type="http://schemas.openxmlformats.org/officeDocument/2006/relationships/image" Target="../media/image344.wmf"/><Relationship Id="rId5" Type="http://schemas.openxmlformats.org/officeDocument/2006/relationships/image" Target="../media/image343.wmf"/><Relationship Id="rId4" Type="http://schemas.openxmlformats.org/officeDocument/2006/relationships/image" Target="../media/image34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wmf"/><Relationship Id="rId2" Type="http://schemas.openxmlformats.org/officeDocument/2006/relationships/image" Target="../media/image347.wmf"/><Relationship Id="rId1" Type="http://schemas.openxmlformats.org/officeDocument/2006/relationships/image" Target="../media/image346.wmf"/><Relationship Id="rId4" Type="http://schemas.openxmlformats.org/officeDocument/2006/relationships/image" Target="../media/image349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2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wmf"/><Relationship Id="rId1" Type="http://schemas.openxmlformats.org/officeDocument/2006/relationships/image" Target="../media/image353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4" Type="http://schemas.openxmlformats.org/officeDocument/2006/relationships/image" Target="../media/image358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9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5" Type="http://schemas.openxmlformats.org/officeDocument/2006/relationships/image" Target="../media/image368.wmf"/><Relationship Id="rId4" Type="http://schemas.openxmlformats.org/officeDocument/2006/relationships/image" Target="../media/image367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349DC6-6A7A-4EBC-971F-AACF58CEC3D2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CC0954-D23A-4F90-A915-F6FE755932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A45CBA-C770-4609-9E7E-802341702EA7}" type="slidenum">
              <a:rPr lang="zh-CN" altLang="en-US" sz="1200" smtClean="0"/>
              <a:pPr/>
              <a:t>48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松弛法计算函数的导数不太方便，故进行改进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AD27AA-54DC-4127-97E3-9E85B3D1C261}" type="slidenum">
              <a:rPr lang="zh-CN" altLang="en-US" sz="1200" smtClean="0"/>
              <a:pPr/>
              <a:t>49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）保证根的存在性；条件（</a:t>
            </a:r>
            <a:r>
              <a:rPr lang="en-US" altLang="zh-CN" smtClean="0"/>
              <a:t>2</a:t>
            </a:r>
            <a:r>
              <a:rPr lang="zh-CN" altLang="en-US" smtClean="0"/>
              <a:t>）表明函数单调，根惟一；条件（</a:t>
            </a:r>
            <a:r>
              <a:rPr lang="en-US" altLang="zh-CN" smtClean="0"/>
              <a:t>3</a:t>
            </a:r>
            <a:r>
              <a:rPr lang="zh-CN" altLang="en-US" smtClean="0"/>
              <a:t>）表明函数的凹凸性不变；条件（</a:t>
            </a:r>
            <a:r>
              <a:rPr lang="en-US" altLang="zh-CN" smtClean="0"/>
              <a:t>4</a:t>
            </a:r>
            <a:r>
              <a:rPr lang="zh-CN" altLang="en-US" smtClean="0"/>
              <a:t>）保证当</a:t>
            </a:r>
            <a:r>
              <a:rPr lang="en-US" altLang="zh-CN" smtClean="0"/>
              <a:t>x ∈ [ a , b ] </a:t>
            </a:r>
            <a:r>
              <a:rPr lang="zh-CN" altLang="en-US" smtClean="0"/>
              <a:t>时，</a:t>
            </a:r>
            <a:r>
              <a:rPr lang="el-GR" altLang="zh-CN" smtClean="0"/>
              <a:t>φ ( </a:t>
            </a:r>
            <a:r>
              <a:rPr lang="en-US" altLang="zh-CN" smtClean="0"/>
              <a:t>x ) ∈ [ a , b ] 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0666C0-EAA9-41B3-8176-A9D431088721}" type="slidenum">
              <a:rPr lang="zh-CN" altLang="en-US" sz="1200" smtClean="0"/>
              <a:pPr/>
              <a:t>60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46861-FADF-4F39-9D75-5E04DA6BA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8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5BA9F-FE3D-4587-8967-89A4EB49A4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1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430B4-D752-4281-BF2D-3E5D1F83D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02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7C7EA-6F5B-4876-8E5F-8BACE3433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93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0D8C-FB83-442C-87B5-E408732255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70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0FCBC-3D0F-4491-803F-388CF7DF54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97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F795-EC9D-49FE-B1C3-96908EEF4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20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E12F4-110A-41FB-9ACB-E94A599BDE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01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CB3FA-7C13-48EE-851F-7A1EC2B1D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68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51DBE-4EFA-4412-A3B8-C906AFEC7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62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A57A5-C9E0-4C37-A2B0-7810099A7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68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BD59-1AB5-4CEB-B0F6-CF9780CFD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08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7FECD-E3D9-4C32-8EFA-8DDE27F51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17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0EBD5"/>
            </a:gs>
            <a:gs pos="64999">
              <a:srgbClr val="F0EBD5"/>
            </a:gs>
            <a:gs pos="100000">
              <a:srgbClr val="FFEFD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545EDCE-904F-4A37-8BEA-0C247D614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1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Relationship Id="rId27" Type="http://schemas.openxmlformats.org/officeDocument/2006/relationships/oleObject" Target="../embeddings/oleObject86.bin"/><Relationship Id="rId30" Type="http://schemas.openxmlformats.org/officeDocument/2006/relationships/oleObject" Target="../embeddings/oleObject8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6.bin"/><Relationship Id="rId25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3.bin"/><Relationship Id="rId24" Type="http://schemas.openxmlformats.org/officeDocument/2006/relationships/oleObject" Target="../embeddings/oleObject100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image" Target="../media/image101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1.bin"/><Relationship Id="rId18" Type="http://schemas.openxmlformats.org/officeDocument/2006/relationships/oleObject" Target="../embeddings/oleObject114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1.wmf"/><Relationship Id="rId19" Type="http://schemas.openxmlformats.org/officeDocument/2006/relationships/image" Target="../media/image115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3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7.wmf"/><Relationship Id="rId11" Type="http://schemas.openxmlformats.org/officeDocument/2006/relationships/image" Target="../media/image160.png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6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6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6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3.wmf"/><Relationship Id="rId17" Type="http://schemas.openxmlformats.org/officeDocument/2006/relationships/image" Target="../media/image17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png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8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9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9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195.bin"/><Relationship Id="rId21" Type="http://schemas.openxmlformats.org/officeDocument/2006/relationships/image" Target="../media/image209.wmf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199.bin"/><Relationship Id="rId24" Type="http://schemas.openxmlformats.org/officeDocument/2006/relationships/oleObject" Target="../embeddings/oleObject206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image" Target="../media/image210.wmf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6.wmf"/><Relationship Id="rId22" Type="http://schemas.openxmlformats.org/officeDocument/2006/relationships/oleObject" Target="../embeddings/oleObject20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212.png"/><Relationship Id="rId4" Type="http://schemas.openxmlformats.org/officeDocument/2006/relationships/image" Target="../media/image21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1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16.wmf"/><Relationship Id="rId5" Type="http://schemas.openxmlformats.org/officeDocument/2006/relationships/image" Target="../media/image213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1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222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9.wmf"/><Relationship Id="rId12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21.wmf"/><Relationship Id="rId5" Type="http://schemas.openxmlformats.org/officeDocument/2006/relationships/image" Target="../media/image218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158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2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2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2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3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3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50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7.wmf"/><Relationship Id="rId17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9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52.bin"/><Relationship Id="rId18" Type="http://schemas.openxmlformats.org/officeDocument/2006/relationships/oleObject" Target="../embeddings/oleObject255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55.wmf"/><Relationship Id="rId17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4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image" Target="../media/image256.wmf"/><Relationship Id="rId10" Type="http://schemas.openxmlformats.org/officeDocument/2006/relationships/image" Target="../media/image254.wmf"/><Relationship Id="rId19" Type="http://schemas.openxmlformats.org/officeDocument/2006/relationships/image" Target="../media/image258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0.bin"/><Relationship Id="rId14" Type="http://schemas.openxmlformats.org/officeDocument/2006/relationships/oleObject" Target="../embeddings/oleObject25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254.wmf"/><Relationship Id="rId4" Type="http://schemas.openxmlformats.org/officeDocument/2006/relationships/oleObject" Target="../embeddings/oleObject25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26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59.bin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5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6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6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71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72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74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7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83.w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8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84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87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94.wmf"/><Relationship Id="rId3" Type="http://schemas.openxmlformats.org/officeDocument/2006/relationships/oleObject" Target="../embeddings/oleObject287.bin"/><Relationship Id="rId7" Type="http://schemas.openxmlformats.org/officeDocument/2006/relationships/image" Target="../media/image295.png"/><Relationship Id="rId12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91.wmf"/><Relationship Id="rId11" Type="http://schemas.openxmlformats.org/officeDocument/2006/relationships/image" Target="../media/image293.wmf"/><Relationship Id="rId5" Type="http://schemas.openxmlformats.org/officeDocument/2006/relationships/oleObject" Target="../embeddings/oleObject288.bin"/><Relationship Id="rId10" Type="http://schemas.openxmlformats.org/officeDocument/2006/relationships/oleObject" Target="../embeddings/oleObject290.bin"/><Relationship Id="rId4" Type="http://schemas.openxmlformats.org/officeDocument/2006/relationships/image" Target="../media/image290.wmf"/><Relationship Id="rId9" Type="http://schemas.openxmlformats.org/officeDocument/2006/relationships/image" Target="../media/image29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29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297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304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15.png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11.wmf"/><Relationship Id="rId17" Type="http://schemas.openxmlformats.org/officeDocument/2006/relationships/image" Target="../media/image3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3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1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13.bin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20.wmf"/><Relationship Id="rId17" Type="http://schemas.openxmlformats.org/officeDocument/2006/relationships/image" Target="../media/image32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2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321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25.wmf"/><Relationship Id="rId11" Type="http://schemas.openxmlformats.org/officeDocument/2006/relationships/image" Target="../media/image328.png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327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18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320.bin"/><Relationship Id="rId4" Type="http://schemas.openxmlformats.org/officeDocument/2006/relationships/image" Target="../media/image32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335.wmf"/><Relationship Id="rId4" Type="http://schemas.openxmlformats.org/officeDocument/2006/relationships/image" Target="../media/image332.wmf"/><Relationship Id="rId9" Type="http://schemas.openxmlformats.org/officeDocument/2006/relationships/oleObject" Target="../embeddings/oleObject325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37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13" Type="http://schemas.openxmlformats.org/officeDocument/2006/relationships/oleObject" Target="../embeddings/oleObject334.bin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3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5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40.wmf"/><Relationship Id="rId11" Type="http://schemas.openxmlformats.org/officeDocument/2006/relationships/oleObject" Target="../embeddings/oleObject333.bin"/><Relationship Id="rId5" Type="http://schemas.openxmlformats.org/officeDocument/2006/relationships/oleObject" Target="../embeddings/oleObject330.bin"/><Relationship Id="rId15" Type="http://schemas.openxmlformats.org/officeDocument/2006/relationships/oleObject" Target="../embeddings/oleObject335.bin"/><Relationship Id="rId10" Type="http://schemas.openxmlformats.org/officeDocument/2006/relationships/image" Target="../media/image342.wmf"/><Relationship Id="rId4" Type="http://schemas.openxmlformats.org/officeDocument/2006/relationships/image" Target="../media/image339.wmf"/><Relationship Id="rId9" Type="http://schemas.openxmlformats.org/officeDocument/2006/relationships/oleObject" Target="../embeddings/oleObject332.bin"/><Relationship Id="rId14" Type="http://schemas.openxmlformats.org/officeDocument/2006/relationships/image" Target="../media/image34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37.bin"/><Relationship Id="rId10" Type="http://schemas.openxmlformats.org/officeDocument/2006/relationships/image" Target="../media/image349.wmf"/><Relationship Id="rId4" Type="http://schemas.openxmlformats.org/officeDocument/2006/relationships/image" Target="../media/image346.wmf"/><Relationship Id="rId9" Type="http://schemas.openxmlformats.org/officeDocument/2006/relationships/oleObject" Target="../embeddings/oleObject339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51.w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350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352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54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353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56.wmf"/><Relationship Id="rId5" Type="http://schemas.openxmlformats.org/officeDocument/2006/relationships/oleObject" Target="../embeddings/oleObject346.bin"/><Relationship Id="rId10" Type="http://schemas.openxmlformats.org/officeDocument/2006/relationships/image" Target="../media/image358.wmf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48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3" Type="http://schemas.openxmlformats.org/officeDocument/2006/relationships/image" Target="../media/image360.png"/><Relationship Id="rId7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63.png"/><Relationship Id="rId5" Type="http://schemas.openxmlformats.org/officeDocument/2006/relationships/image" Target="../media/image362.png"/><Relationship Id="rId4" Type="http://schemas.openxmlformats.org/officeDocument/2006/relationships/image" Target="../media/image36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0" Type="http://schemas.openxmlformats.org/officeDocument/2006/relationships/image" Target="../media/image367.wmf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53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370.png"/><Relationship Id="rId4" Type="http://schemas.openxmlformats.org/officeDocument/2006/relationships/image" Target="../media/image36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26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5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image" Target="../media/image27.wmf"/><Relationship Id="rId10" Type="http://schemas.openxmlformats.org/officeDocument/2006/relationships/image" Target="../media/image21.wmf"/><Relationship Id="rId19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7"/>
          <p:cNvSpPr>
            <a:spLocks noChangeArrowheads="1"/>
          </p:cNvSpPr>
          <p:nvPr/>
        </p:nvSpPr>
        <p:spPr bwMode="auto">
          <a:xfrm>
            <a:off x="2782888" y="692150"/>
            <a:ext cx="662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3300"/>
                </a:solidFill>
              </a:rPr>
              <a:t>第三章  非线性方程求根</a:t>
            </a:r>
          </a:p>
        </p:txBody>
      </p:sp>
      <p:sp>
        <p:nvSpPr>
          <p:cNvPr id="3075" name="Text Box 1028"/>
          <p:cNvSpPr txBox="1">
            <a:spLocks noChangeArrowheads="1"/>
          </p:cNvSpPr>
          <p:nvPr/>
        </p:nvSpPr>
        <p:spPr bwMode="auto">
          <a:xfrm>
            <a:off x="3000375" y="1557338"/>
            <a:ext cx="5257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3.1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引言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3.2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增值寻根法与二分法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3.3</a:t>
            </a:r>
            <a:r>
              <a:rPr lang="en-US" altLang="zh-CN" sz="2800">
                <a:solidFill>
                  <a:schemeClr val="folHlink"/>
                </a:solidFill>
              </a:rPr>
              <a:t>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迭代法</a:t>
            </a:r>
            <a:endParaRPr lang="zh-CN" altLang="en-US" sz="2800" b="1">
              <a:solidFill>
                <a:srgbClr val="FF505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3.4 </a:t>
            </a:r>
            <a:r>
              <a:rPr lang="en-US" altLang="zh-CN" sz="2800">
                <a:solidFill>
                  <a:schemeClr val="folHlink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迭代收敛的加速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3.5</a:t>
            </a:r>
            <a:r>
              <a:rPr lang="en-US" altLang="zh-CN" sz="2800">
                <a:solidFill>
                  <a:schemeClr val="folHlink"/>
                </a:solidFill>
              </a:rPr>
              <a:t>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牛顿法</a:t>
            </a:r>
            <a:endParaRPr lang="zh-CN" altLang="en-US" sz="2800" b="1">
              <a:solidFill>
                <a:srgbClr val="FF505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3.6</a:t>
            </a:r>
            <a:r>
              <a:rPr lang="en-US" altLang="zh-CN" sz="2800">
                <a:solidFill>
                  <a:schemeClr val="folHlink"/>
                </a:solidFill>
              </a:rPr>
              <a:t>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割线法</a:t>
            </a: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3.7</a:t>
            </a:r>
            <a:r>
              <a:rPr lang="en-US" altLang="zh-CN" sz="2800">
                <a:solidFill>
                  <a:schemeClr val="folHlink"/>
                </a:solidFill>
              </a:rPr>
              <a:t>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抛物线法</a:t>
            </a: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254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smtClean="0">
                <a:latin typeface="Arial" panose="020B0604020202020204" pitchFamily="34" charset="0"/>
              </a:rPr>
              <a:t> </a:t>
            </a:r>
            <a:endParaRPr lang="en-US" altLang="zh-CN" sz="1400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二分法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700213"/>
            <a:ext cx="8353425" cy="48244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endParaRPr lang="en-US" altLang="zh-CN" sz="2800" b="1" smtClean="0"/>
          </a:p>
          <a:p>
            <a:pPr eaLnBrk="1" hangingPunct="1">
              <a:spcBef>
                <a:spcPts val="1200"/>
              </a:spcBef>
            </a:pPr>
            <a:endParaRPr lang="en-US" altLang="zh-CN" sz="2800" b="1" smtClean="0"/>
          </a:p>
          <a:p>
            <a:pPr eaLnBrk="1" hangingPunct="1">
              <a:spcBef>
                <a:spcPts val="1200"/>
              </a:spcBef>
            </a:pPr>
            <a:endParaRPr lang="en-US" altLang="zh-CN" sz="2800" b="1" smtClean="0"/>
          </a:p>
          <a:p>
            <a:pPr eaLnBrk="1" hangingPunct="1">
              <a:spcBef>
                <a:spcPts val="1200"/>
              </a:spcBef>
            </a:pPr>
            <a:endParaRPr lang="en-US" altLang="zh-CN" sz="2800" b="1" smtClean="0"/>
          </a:p>
          <a:p>
            <a:pPr eaLnBrk="1" hangingPunct="1">
              <a:spcBef>
                <a:spcPts val="1200"/>
              </a:spcBef>
            </a:pPr>
            <a:endParaRPr lang="en-US" altLang="zh-CN" sz="2800" b="1" smtClean="0"/>
          </a:p>
          <a:p>
            <a:pPr eaLnBrk="1" hangingPunct="1">
              <a:spcBef>
                <a:spcPts val="1200"/>
              </a:spcBef>
            </a:pPr>
            <a:endParaRPr lang="en-US" altLang="zh-CN" sz="2800" b="1" smtClean="0"/>
          </a:p>
          <a:p>
            <a:pPr eaLnBrk="1" hangingPunct="1">
              <a:spcBef>
                <a:spcPts val="1200"/>
              </a:spcBef>
            </a:pPr>
            <a:endParaRPr lang="en-US" altLang="zh-CN" sz="2800" b="1" smtClean="0"/>
          </a:p>
          <a:p>
            <a:pPr eaLnBrk="1" hangingPunct="1">
              <a:spcBef>
                <a:spcPts val="3000"/>
              </a:spcBef>
            </a:pPr>
            <a:r>
              <a:rPr lang="zh-CN" altLang="en-US" sz="2800" b="1" smtClean="0"/>
              <a:t>算法稳定性</a:t>
            </a:r>
            <a:r>
              <a:rPr lang="en-US" altLang="zh-CN" sz="2800" b="1" smtClean="0"/>
              <a:t>: </a:t>
            </a:r>
            <a:r>
              <a:rPr lang="zh-CN" altLang="en-US" sz="2800" b="1" smtClean="0"/>
              <a:t>运算简单</a:t>
            </a:r>
            <a:r>
              <a:rPr lang="en-US" altLang="zh-CN" sz="2800" b="1" smtClean="0"/>
              <a:t>, </a:t>
            </a:r>
            <a:r>
              <a:rPr lang="zh-CN" altLang="en-US" sz="2800" b="1" smtClean="0"/>
              <a:t>误差逐渐缩小</a:t>
            </a:r>
            <a:r>
              <a:rPr lang="en-US" altLang="zh-CN" sz="2800" b="1" smtClean="0"/>
              <a:t>, </a:t>
            </a:r>
            <a:r>
              <a:rPr lang="zh-CN" altLang="en-US" sz="2800" b="1" smtClean="0"/>
              <a:t>比较稳定</a:t>
            </a:r>
            <a:endParaRPr lang="en-US" altLang="zh-CN" sz="2800" b="1" smtClean="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1784" y="1574209"/>
            <a:ext cx="6012160" cy="4290213"/>
          </a:xfrm>
          <a:prstGeom prst="rect">
            <a:avLst/>
          </a:prstGeom>
          <a:blipFill>
            <a:blip r:embed="rId2"/>
            <a:stretch>
              <a:fillRect l="-708" b="-992"/>
            </a:stretch>
          </a:blip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978400" y="3273425"/>
            <a:ext cx="5294313" cy="1939925"/>
            <a:chOff x="3453864" y="3274129"/>
            <a:chExt cx="5294600" cy="1938992"/>
          </a:xfrm>
        </p:grpSpPr>
        <p:sp>
          <p:nvSpPr>
            <p:cNvPr id="10" name="矩形 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24128" y="3274129"/>
              <a:ext cx="3024336" cy="1938992"/>
            </a:xfrm>
            <a:prstGeom prst="rect">
              <a:avLst/>
            </a:prstGeom>
            <a:blipFill>
              <a:blip r:embed="rId3"/>
              <a:stretch>
                <a:fillRect l="-3226" t="-3459" r="-605" b="-534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>
              <a:off x="3453864" y="3581956"/>
              <a:ext cx="2270248" cy="50458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514850" y="2276475"/>
            <a:ext cx="5341938" cy="617538"/>
            <a:chOff x="2990626" y="2277179"/>
            <a:chExt cx="5341526" cy="616990"/>
          </a:xfrm>
        </p:grpSpPr>
        <p:sp>
          <p:nvSpPr>
            <p:cNvPr id="2" name="文本框 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459944" y="2277179"/>
              <a:ext cx="1872208" cy="461665"/>
            </a:xfrm>
            <a:prstGeom prst="rect">
              <a:avLst/>
            </a:prstGeom>
            <a:blipFill>
              <a:blip r:embed="rId4"/>
              <a:stretch>
                <a:fillRect l="-5212" t="-14667" b="-2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2297" name="任意多边形 3"/>
            <p:cNvSpPr>
              <a:spLocks/>
            </p:cNvSpPr>
            <p:nvPr/>
          </p:nvSpPr>
          <p:spPr bwMode="auto">
            <a:xfrm>
              <a:off x="2990626" y="2622829"/>
              <a:ext cx="3669606" cy="271340"/>
            </a:xfrm>
            <a:custGeom>
              <a:avLst/>
              <a:gdLst>
                <a:gd name="T0" fmla="*/ 0 w 3528508"/>
                <a:gd name="T1" fmla="*/ 73895 h 237030"/>
                <a:gd name="T2" fmla="*/ 2139339 w 3528508"/>
                <a:gd name="T3" fmla="*/ 406426 h 237030"/>
                <a:gd name="T4" fmla="*/ 4127665 w 3528508"/>
                <a:gd name="T5" fmla="*/ 0 h 2370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8508" h="237030">
                  <a:moveTo>
                    <a:pt x="0" y="43030"/>
                  </a:moveTo>
                  <a:cubicBezTo>
                    <a:pt x="620357" y="143435"/>
                    <a:pt x="1240715" y="243840"/>
                    <a:pt x="1828800" y="236668"/>
                  </a:cubicBezTo>
                  <a:cubicBezTo>
                    <a:pt x="2416885" y="229496"/>
                    <a:pt x="3171713" y="132678"/>
                    <a:pt x="3528508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1"/>
          <p:cNvSpPr>
            <a:spLocks noChangeArrowheads="1"/>
          </p:cNvSpPr>
          <p:nvPr/>
        </p:nvSpPr>
        <p:spPr bwMode="auto">
          <a:xfrm>
            <a:off x="2351088" y="404813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0066"/>
                </a:solidFill>
              </a:rPr>
              <a:t>二分法特性：</a:t>
            </a:r>
          </a:p>
        </p:txBody>
      </p:sp>
      <p:sp>
        <p:nvSpPr>
          <p:cNvPr id="13315" name="矩形 22"/>
          <p:cNvSpPr>
            <a:spLocks noChangeArrowheads="1"/>
          </p:cNvSpPr>
          <p:nvPr/>
        </p:nvSpPr>
        <p:spPr bwMode="auto">
          <a:xfrm>
            <a:off x="2782888" y="981075"/>
            <a:ext cx="354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设 </a:t>
            </a:r>
            <a:r>
              <a:rPr lang="en-US" altLang="zh-CN" sz="2400" b="1" i="1"/>
              <a:t>ε </a:t>
            </a:r>
            <a:r>
              <a:rPr lang="zh-CN" altLang="en-US" sz="2400"/>
              <a:t>为给定精度要求，则</a:t>
            </a:r>
          </a:p>
        </p:txBody>
      </p:sp>
      <p:graphicFrame>
        <p:nvGraphicFramePr>
          <p:cNvPr id="13316" name="Object 19"/>
          <p:cNvGraphicFramePr>
            <a:graphicFrameLocks noChangeAspect="1"/>
          </p:cNvGraphicFramePr>
          <p:nvPr/>
        </p:nvGraphicFramePr>
        <p:xfrm>
          <a:off x="4656138" y="1628775"/>
          <a:ext cx="27352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公式" r:id="rId3" imgW="21507450" imgH="6800850" progId="Equation.3">
                  <p:embed/>
                </p:oleObj>
              </mc:Choice>
              <mc:Fallback>
                <p:oleObj name="公式" r:id="rId3" imgW="21507450" imgH="68008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628775"/>
                        <a:ext cx="27352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矩形 24"/>
          <p:cNvSpPr>
            <a:spLocks noChangeArrowheads="1"/>
          </p:cNvSpPr>
          <p:nvPr/>
        </p:nvSpPr>
        <p:spPr bwMode="auto">
          <a:xfrm>
            <a:off x="2208213" y="2781300"/>
            <a:ext cx="842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C00000"/>
                </a:solidFill>
              </a:rPr>
              <a:t>收敛性</a:t>
            </a:r>
            <a:r>
              <a:rPr lang="zh-CN" altLang="en-US" sz="2400"/>
              <a:t>：二分法收敛速度与公比为</a:t>
            </a:r>
            <a:r>
              <a:rPr lang="en-US" altLang="zh-CN" sz="2400"/>
              <a:t>1/2</a:t>
            </a:r>
            <a:r>
              <a:rPr lang="zh-CN" altLang="en-US" sz="2400"/>
              <a:t>的等比级数相同。</a:t>
            </a:r>
          </a:p>
        </p:txBody>
      </p:sp>
      <p:sp>
        <p:nvSpPr>
          <p:cNvPr id="13318" name="矩形 25"/>
          <p:cNvSpPr>
            <a:spLocks noChangeArrowheads="1"/>
          </p:cNvSpPr>
          <p:nvPr/>
        </p:nvSpPr>
        <p:spPr bwMode="auto">
          <a:xfrm>
            <a:off x="2208213" y="3429000"/>
            <a:ext cx="241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 i="1">
                <a:solidFill>
                  <a:srgbClr val="C00000"/>
                </a:solidFill>
              </a:rPr>
              <a:t>n </a:t>
            </a:r>
            <a:r>
              <a:rPr lang="zh-CN" altLang="en-US" sz="2400">
                <a:solidFill>
                  <a:srgbClr val="C00000"/>
                </a:solidFill>
              </a:rPr>
              <a:t>的取值</a:t>
            </a:r>
            <a:r>
              <a:rPr lang="zh-CN" altLang="en-US" sz="2400"/>
              <a:t>：</a:t>
            </a:r>
          </a:p>
        </p:txBody>
      </p:sp>
      <p:sp>
        <p:nvSpPr>
          <p:cNvPr id="13319" name="矩形 26"/>
          <p:cNvSpPr>
            <a:spLocks noChangeArrowheads="1"/>
          </p:cNvSpPr>
          <p:nvPr/>
        </p:nvSpPr>
        <p:spPr bwMode="auto">
          <a:xfrm>
            <a:off x="3432175" y="4221163"/>
            <a:ext cx="5832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由                      两边取对数，即可求得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graphicFrame>
        <p:nvGraphicFramePr>
          <p:cNvPr id="13320" name="Object 20"/>
          <p:cNvGraphicFramePr>
            <a:graphicFrameLocks noChangeAspect="1"/>
          </p:cNvGraphicFramePr>
          <p:nvPr/>
        </p:nvGraphicFramePr>
        <p:xfrm>
          <a:off x="4008438" y="4005263"/>
          <a:ext cx="1371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5" imgW="10096500" imgH="6800850" progId="Equation.DSMT4">
                  <p:embed/>
                </p:oleObj>
              </mc:Choice>
              <mc:Fallback>
                <p:oleObj name="Equation" r:id="rId5" imgW="10096500" imgH="680085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005263"/>
                        <a:ext cx="1371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1"/>
          <p:cNvGraphicFramePr>
            <a:graphicFrameLocks noChangeAspect="1"/>
          </p:cNvGraphicFramePr>
          <p:nvPr/>
        </p:nvGraphicFramePr>
        <p:xfrm>
          <a:off x="3935413" y="5229225"/>
          <a:ext cx="2625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7" imgW="20621625" imgH="6800850" progId="Equation.3">
                  <p:embed/>
                </p:oleObj>
              </mc:Choice>
              <mc:Fallback>
                <p:oleObj name="公式" r:id="rId7" imgW="20621625" imgH="68008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229225"/>
                        <a:ext cx="26257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6"/>
          <p:cNvGraphicFramePr>
            <a:graphicFrameLocks noGrp="1" noChangeAspect="1"/>
          </p:cNvGraphicFramePr>
          <p:nvPr/>
        </p:nvGraphicFramePr>
        <p:xfrm>
          <a:off x="2135188" y="620713"/>
          <a:ext cx="679132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3" imgW="57711975" imgH="10972800" progId="Equation.DSMT4">
                  <p:embed/>
                </p:oleObj>
              </mc:Choice>
              <mc:Fallback>
                <p:oleObj name="Equation" r:id="rId3" imgW="57711975" imgH="109728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620713"/>
                        <a:ext cx="6791325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335213" y="2266950"/>
            <a:ext cx="72723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ahoma" panose="020B0604030504040204" pitchFamily="34" charset="0"/>
              </a:rPr>
              <a:t>解</a:t>
            </a:r>
            <a:r>
              <a:rPr lang="en-US" altLang="zh-CN" sz="2400">
                <a:latin typeface="Tahoma" panose="020B0604030504040204" pitchFamily="34" charset="0"/>
              </a:rPr>
              <a:t>: </a:t>
            </a:r>
            <a:r>
              <a:rPr lang="zh-CN" altLang="en-US" sz="2400">
                <a:latin typeface="Tahoma" panose="020B0604030504040204" pitchFamily="34" charset="0"/>
              </a:rPr>
              <a:t>为达到要求的精度，用二分法需进行迭代次数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400">
              <a:latin typeface="Tahoma" panose="020B0604030504040204" pitchFamily="34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latin typeface="Tahoma" panose="020B0604030504040204" pitchFamily="34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	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</a:rPr>
              <a:t>即最多需要</a:t>
            </a:r>
            <a:r>
              <a:rPr lang="en-US" altLang="zh-CN" sz="2400">
                <a:latin typeface="Tahoma" panose="020B0604030504040204" pitchFamily="34" charset="0"/>
              </a:rPr>
              <a:t>11</a:t>
            </a:r>
            <a:r>
              <a:rPr lang="zh-CN" altLang="en-US" sz="2400">
                <a:latin typeface="Tahoma" panose="020B0604030504040204" pitchFamily="34" charset="0"/>
              </a:rPr>
              <a:t>次二分。</a:t>
            </a:r>
          </a:p>
        </p:txBody>
      </p:sp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3487738" y="3059113"/>
          <a:ext cx="37433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5" imgW="30060900" imgH="6800850" progId="Equation.3">
                  <p:embed/>
                </p:oleObj>
              </mc:Choice>
              <mc:Fallback>
                <p:oleObj name="公式" r:id="rId5" imgW="30060900" imgH="68008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059113"/>
                        <a:ext cx="37433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2797175" y="4797425"/>
          <a:ext cx="69818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7" imgW="51349275" imgH="6800850" progId="Equation.DSMT4">
                  <p:embed/>
                </p:oleObj>
              </mc:Choice>
              <mc:Fallback>
                <p:oleObj name="Equation" r:id="rId7" imgW="51349275" imgH="680085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797425"/>
                        <a:ext cx="69818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9"/>
          <p:cNvSpPr>
            <a:spLocks noChangeArrowheads="1"/>
          </p:cNvSpPr>
          <p:nvPr/>
        </p:nvSpPr>
        <p:spPr bwMode="auto">
          <a:xfrm>
            <a:off x="2351088" y="404813"/>
            <a:ext cx="144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0066"/>
                </a:solidFill>
              </a:rPr>
              <a:t>计算结果</a:t>
            </a:r>
          </a:p>
        </p:txBody>
      </p:sp>
      <p:graphicFrame>
        <p:nvGraphicFramePr>
          <p:cNvPr id="13" name="Group 92"/>
          <p:cNvGraphicFramePr>
            <a:graphicFrameLocks noGrp="1"/>
          </p:cNvGraphicFramePr>
          <p:nvPr/>
        </p:nvGraphicFramePr>
        <p:xfrm>
          <a:off x="2208213" y="1125538"/>
          <a:ext cx="7489825" cy="518477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8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[1.0 , 2.0]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2.375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[1.0 , 1.5]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1.25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-1.796875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[1.25 , 1.5]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1.375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0.162109375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[1.25 , 1.375]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1.3125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-0.848388672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[1.3125 , 1.375]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1.34375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-0.350982666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[1.34375 , 1.375]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1.359375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-0.096408844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[1.359375 , 1.375]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1.3671875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0.032355785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[1.359375 , 1.367187500]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1.36328125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-0.032149971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4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[1.363281250 , 1.367187500]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1.365243375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0.000072025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[1.363281250 , 1.365234375]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1.364257813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-0.016046691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[1.364257813 , 1.365234375]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1.364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746094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-0.007989263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57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[1.364746094 , 1.365234375]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1.364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990235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-0.003959102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5435" name="Object 10"/>
          <p:cNvGraphicFramePr>
            <a:graphicFrameLocks noChangeAspect="1"/>
          </p:cNvGraphicFramePr>
          <p:nvPr/>
        </p:nvGraphicFramePr>
        <p:xfrm>
          <a:off x="3863975" y="1268413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公式" r:id="rId3" imgW="9001125" imgH="3952875" progId="Equation.3">
                  <p:embed/>
                </p:oleObj>
              </mc:Choice>
              <mc:Fallback>
                <p:oleObj name="公式" r:id="rId3" imgW="9001125" imgH="39528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268413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6" name="Object 11"/>
          <p:cNvGraphicFramePr>
            <a:graphicFrameLocks noChangeAspect="1"/>
          </p:cNvGraphicFramePr>
          <p:nvPr/>
        </p:nvGraphicFramePr>
        <p:xfrm>
          <a:off x="8256588" y="1268413"/>
          <a:ext cx="7461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公式" r:id="rId5" imgW="7019925" imgH="3952875" progId="Equation.3">
                  <p:embed/>
                </p:oleObj>
              </mc:Choice>
              <mc:Fallback>
                <p:oleObj name="公式" r:id="rId5" imgW="7019925" imgH="39528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1268413"/>
                        <a:ext cx="7461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7" name="Object 12"/>
          <p:cNvGraphicFramePr>
            <a:graphicFrameLocks noChangeAspect="1"/>
          </p:cNvGraphicFramePr>
          <p:nvPr/>
        </p:nvGraphicFramePr>
        <p:xfrm>
          <a:off x="6600825" y="1268413"/>
          <a:ext cx="3587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公式" r:id="rId7" imgW="3076575" imgH="3952875" progId="Equation.3">
                  <p:embed/>
                </p:oleObj>
              </mc:Choice>
              <mc:Fallback>
                <p:oleObj name="公式" r:id="rId7" imgW="3076575" imgH="39528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1268413"/>
                        <a:ext cx="3587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254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smtClean="0">
                <a:latin typeface="Arial" panose="020B0604020202020204" pitchFamily="34" charset="0"/>
              </a:rPr>
              <a:t> </a:t>
            </a:r>
            <a:endParaRPr lang="en-US" altLang="zh-CN" sz="1400" smtClean="0">
              <a:latin typeface="Arial" panose="020B0604020202020204" pitchFamily="34" charset="0"/>
            </a:endParaRPr>
          </a:p>
        </p:txBody>
      </p:sp>
      <p:sp>
        <p:nvSpPr>
          <p:cNvPr id="1638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165600" y="6248400"/>
            <a:ext cx="3860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45D36FA-5A86-4A6E-9755-2B152090B79C}" type="slidenum">
              <a:rPr lang="zh-CN" altLang="en-US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>
              <a:latin typeface="Arial Black" panose="020B0A04020102020204" pitchFamily="34" charset="0"/>
            </a:endParaRPr>
          </a:p>
        </p:txBody>
      </p:sp>
      <p:sp>
        <p:nvSpPr>
          <p:cNvPr id="2355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063751" y="1700809"/>
            <a:ext cx="8353425" cy="4247753"/>
          </a:xfrm>
          <a:blipFill>
            <a:blip r:embed="rId2"/>
            <a:stretch>
              <a:fillRect l="-1314" t="-1722" r="-124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7812088" y="5276850"/>
            <a:ext cx="187166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任意多边形 11"/>
          <p:cNvSpPr>
            <a:spLocks/>
          </p:cNvSpPr>
          <p:nvPr/>
        </p:nvSpPr>
        <p:spPr bwMode="auto">
          <a:xfrm rot="21132584" flipV="1">
            <a:off x="8170863" y="4503738"/>
            <a:ext cx="1238250" cy="763587"/>
          </a:xfrm>
          <a:custGeom>
            <a:avLst/>
            <a:gdLst>
              <a:gd name="T0" fmla="*/ 0 w 1038225"/>
              <a:gd name="T1" fmla="*/ 650542 h 762779"/>
              <a:gd name="T2" fmla="*/ 943270 w 1038225"/>
              <a:gd name="T3" fmla="*/ 782 h 762779"/>
              <a:gd name="T4" fmla="*/ 2098297 w 1038225"/>
              <a:gd name="T5" fmla="*/ 765206 h 7627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8225" h="762779">
                <a:moveTo>
                  <a:pt x="0" y="648479"/>
                </a:moveTo>
                <a:cubicBezTo>
                  <a:pt x="146844" y="315104"/>
                  <a:pt x="293688" y="-18271"/>
                  <a:pt x="466725" y="779"/>
                </a:cubicBezTo>
                <a:cubicBezTo>
                  <a:pt x="639763" y="19829"/>
                  <a:pt x="1038225" y="762779"/>
                  <a:pt x="1038225" y="76277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8170863" y="4124325"/>
            <a:ext cx="0" cy="143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62650" y="4077073"/>
            <a:ext cx="2210029" cy="430887"/>
          </a:xfrm>
          <a:prstGeom prst="rect">
            <a:avLst/>
          </a:prstGeom>
          <a:blipFill>
            <a:blip r:embed="rId3"/>
            <a:stretch>
              <a:fillRect b="-1857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8747125" y="5219700"/>
            <a:ext cx="0" cy="10795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90103" y="5285477"/>
            <a:ext cx="503086" cy="40011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81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二分法的总结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1984375" y="333375"/>
            <a:ext cx="2165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§3.4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迭代法</a:t>
            </a:r>
          </a:p>
        </p:txBody>
      </p:sp>
      <p:sp>
        <p:nvSpPr>
          <p:cNvPr id="17411" name="矩形 8"/>
          <p:cNvSpPr>
            <a:spLocks noChangeArrowheads="1"/>
          </p:cNvSpPr>
          <p:nvPr/>
        </p:nvSpPr>
        <p:spPr bwMode="auto">
          <a:xfrm>
            <a:off x="2095500" y="1125538"/>
            <a:ext cx="241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3.4.1 </a:t>
            </a:r>
            <a:r>
              <a:rPr lang="zh-CN" altLang="en-US" sz="2400" b="1">
                <a:solidFill>
                  <a:srgbClr val="660066"/>
                </a:solidFill>
                <a:latin typeface="宋体" panose="02010600030101010101" pitchFamily="2" charset="-122"/>
              </a:rPr>
              <a:t>迭代法思想</a:t>
            </a:r>
            <a:endParaRPr lang="zh-CN" altLang="en-US" sz="2400" b="1">
              <a:solidFill>
                <a:srgbClr val="660066"/>
              </a:solidFill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2495550" y="1628775"/>
            <a:ext cx="74215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  <a:r>
              <a:rPr lang="zh-CN" altLang="en-US" sz="2400"/>
              <a:t>对于                   ，如果可以写成形式： </a:t>
            </a:r>
            <a:endParaRPr lang="en-US" altLang="zh-CN" sz="2400"/>
          </a:p>
        </p:txBody>
      </p:sp>
      <p:graphicFrame>
        <p:nvGraphicFramePr>
          <p:cNvPr id="17413" name="Object 8"/>
          <p:cNvGraphicFramePr>
            <a:graphicFrameLocks noChangeAspect="1"/>
          </p:cNvGraphicFramePr>
          <p:nvPr/>
        </p:nvGraphicFramePr>
        <p:xfrm>
          <a:off x="3432175" y="1844675"/>
          <a:ext cx="12239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公式" r:id="rId3" imgW="9877425" imgH="3514725" progId="Equation.3">
                  <p:embed/>
                </p:oleObj>
              </mc:Choice>
              <mc:Fallback>
                <p:oleObj name="公式" r:id="rId3" imgW="9877425" imgH="3514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844675"/>
                        <a:ext cx="12239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9"/>
          <p:cNvGraphicFramePr>
            <a:graphicFrameLocks noChangeAspect="1"/>
          </p:cNvGraphicFramePr>
          <p:nvPr/>
        </p:nvGraphicFramePr>
        <p:xfrm>
          <a:off x="4800600" y="2420938"/>
          <a:ext cx="13414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9877425" imgH="3514725" progId="Equation.DSMT4">
                  <p:embed/>
                </p:oleObj>
              </mc:Choice>
              <mc:Fallback>
                <p:oleObj name="Equation" r:id="rId5" imgW="9877425" imgH="35147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20938"/>
                        <a:ext cx="13414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"/>
          <p:cNvGraphicFramePr>
            <a:graphicFrameLocks noChangeAspect="1"/>
          </p:cNvGraphicFramePr>
          <p:nvPr/>
        </p:nvGraphicFramePr>
        <p:xfrm>
          <a:off x="3432175" y="3068638"/>
          <a:ext cx="3937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7" imgW="28965525" imgH="3952875" progId="Equation.DSMT4">
                  <p:embed/>
                </p:oleObj>
              </mc:Choice>
              <mc:Fallback>
                <p:oleObj name="Equation" r:id="rId7" imgW="28965525" imgH="395287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068638"/>
                        <a:ext cx="3937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1992313" y="2997200"/>
            <a:ext cx="14160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 如： </a:t>
            </a:r>
            <a:endParaRPr lang="en-US" altLang="zh-CN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aphicFrame>
        <p:nvGraphicFramePr>
          <p:cNvPr id="17417" name="Object 12"/>
          <p:cNvGraphicFramePr>
            <a:graphicFrameLocks noChangeAspect="1"/>
          </p:cNvGraphicFramePr>
          <p:nvPr/>
        </p:nvGraphicFramePr>
        <p:xfrm>
          <a:off x="3546475" y="4076700"/>
          <a:ext cx="18176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9" imgW="13382625" imgH="3952875" progId="Equation.DSMT4">
                  <p:embed/>
                </p:oleObj>
              </mc:Choice>
              <mc:Fallback>
                <p:oleObj name="Equation" r:id="rId9" imgW="13382625" imgH="395287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076700"/>
                        <a:ext cx="18176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矩形 14"/>
          <p:cNvSpPr>
            <a:spLocks noChangeArrowheads="1"/>
          </p:cNvSpPr>
          <p:nvPr/>
        </p:nvSpPr>
        <p:spPr bwMode="auto">
          <a:xfrm>
            <a:off x="2711450" y="4005263"/>
            <a:ext cx="2570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若由                       </a:t>
            </a:r>
          </a:p>
        </p:txBody>
      </p:sp>
      <p:sp>
        <p:nvSpPr>
          <p:cNvPr id="17419" name="矩形 16"/>
          <p:cNvSpPr>
            <a:spLocks noChangeArrowheads="1"/>
          </p:cNvSpPr>
          <p:nvPr/>
        </p:nvSpPr>
        <p:spPr bwMode="auto">
          <a:xfrm>
            <a:off x="2424113" y="4868863"/>
            <a:ext cx="641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产生的序列                                                 收敛于</a:t>
            </a:r>
          </a:p>
        </p:txBody>
      </p:sp>
      <p:graphicFrame>
        <p:nvGraphicFramePr>
          <p:cNvPr id="17420" name="Object 13"/>
          <p:cNvGraphicFramePr>
            <a:graphicFrameLocks noChangeAspect="1"/>
          </p:cNvGraphicFramePr>
          <p:nvPr/>
        </p:nvGraphicFramePr>
        <p:xfrm>
          <a:off x="4224338" y="4797425"/>
          <a:ext cx="34559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11" imgW="25231725" imgH="4391025" progId="Equation.DSMT4">
                  <p:embed/>
                </p:oleObj>
              </mc:Choice>
              <mc:Fallback>
                <p:oleObj name="Equation" r:id="rId11" imgW="25231725" imgH="43910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797425"/>
                        <a:ext cx="34559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4"/>
          <p:cNvGraphicFramePr>
            <a:graphicFrameLocks noChangeAspect="1"/>
          </p:cNvGraphicFramePr>
          <p:nvPr/>
        </p:nvGraphicFramePr>
        <p:xfrm>
          <a:off x="8701088" y="4795838"/>
          <a:ext cx="3889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13" imgW="2847975" imgH="3514725" progId="Equation.DSMT4">
                  <p:embed/>
                </p:oleObj>
              </mc:Choice>
              <mc:Fallback>
                <p:oleObj name="Equation" r:id="rId13" imgW="2847975" imgH="351472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4795838"/>
                        <a:ext cx="3889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矩形 20"/>
          <p:cNvSpPr>
            <a:spLocks noChangeArrowheads="1"/>
          </p:cNvSpPr>
          <p:nvPr/>
        </p:nvSpPr>
        <p:spPr bwMode="auto">
          <a:xfrm>
            <a:off x="2424113" y="54451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则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3503613" y="5732463"/>
          <a:ext cx="4833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15" imgW="35547300" imgH="3952875" progId="Equation.DSMT4">
                  <p:embed/>
                </p:oleObj>
              </mc:Choice>
              <mc:Fallback>
                <p:oleObj name="Equation" r:id="rId15" imgW="35547300" imgH="395287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732463"/>
                        <a:ext cx="48339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2495550" y="428625"/>
            <a:ext cx="74215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  <a:r>
              <a:rPr lang="zh-CN" altLang="en-US" sz="2400"/>
              <a:t>对于                   ，写成形如</a:t>
            </a:r>
            <a:endParaRPr lang="en-US" altLang="zh-CN" sz="2400"/>
          </a:p>
        </p:txBody>
      </p:sp>
      <p:graphicFrame>
        <p:nvGraphicFramePr>
          <p:cNvPr id="18435" name="Object 8"/>
          <p:cNvGraphicFramePr>
            <a:graphicFrameLocks noChangeAspect="1"/>
          </p:cNvGraphicFramePr>
          <p:nvPr/>
        </p:nvGraphicFramePr>
        <p:xfrm>
          <a:off x="3503613" y="644525"/>
          <a:ext cx="12239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公式" r:id="rId3" imgW="9877425" imgH="3514725" progId="Equation.3">
                  <p:embed/>
                </p:oleObj>
              </mc:Choice>
              <mc:Fallback>
                <p:oleObj name="公式" r:id="rId3" imgW="9877425" imgH="3514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644525"/>
                        <a:ext cx="12239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4872038" y="1165225"/>
          <a:ext cx="13414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5" imgW="9877425" imgH="3514725" progId="Equation.DSMT4">
                  <p:embed/>
                </p:oleObj>
              </mc:Choice>
              <mc:Fallback>
                <p:oleObj name="Equation" r:id="rId5" imgW="9877425" imgH="35147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165225"/>
                        <a:ext cx="13414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2667000" y="3346450"/>
          <a:ext cx="57277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7" imgW="42129075" imgH="4610100" progId="Equation.DSMT4">
                  <p:embed/>
                </p:oleObj>
              </mc:Choice>
              <mc:Fallback>
                <p:oleObj name="Equation" r:id="rId7" imgW="42129075" imgH="4610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46450"/>
                        <a:ext cx="57277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2"/>
          <p:cNvGraphicFramePr>
            <a:graphicFrameLocks noChangeAspect="1"/>
          </p:cNvGraphicFramePr>
          <p:nvPr/>
        </p:nvGraphicFramePr>
        <p:xfrm>
          <a:off x="2686050" y="4357688"/>
          <a:ext cx="51958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9" imgW="38176200" imgH="4391025" progId="Equation.DSMT4">
                  <p:embed/>
                </p:oleObj>
              </mc:Choice>
              <mc:Fallback>
                <p:oleObj name="Equation" r:id="rId9" imgW="38176200" imgH="43910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357688"/>
                        <a:ext cx="51958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298700" y="5343525"/>
          <a:ext cx="81168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11" imgW="59683650" imgH="7458075" progId="Equation.DSMT4">
                  <p:embed/>
                </p:oleObj>
              </mc:Choice>
              <mc:Fallback>
                <p:oleObj name="Equation" r:id="rId11" imgW="59683650" imgH="74580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343525"/>
                        <a:ext cx="811688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矩形 15"/>
          <p:cNvSpPr>
            <a:spLocks noChangeArrowheads="1"/>
          </p:cNvSpPr>
          <p:nvPr/>
        </p:nvSpPr>
        <p:spPr bwMode="auto">
          <a:xfrm>
            <a:off x="1809750" y="1714500"/>
            <a:ext cx="3878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/>
              <a:t>可能有很多种。</a:t>
            </a:r>
            <a:r>
              <a:rPr lang="zh-CN" altLang="en-US" sz="2400">
                <a:solidFill>
                  <a:srgbClr val="000000"/>
                </a:solidFill>
              </a:rPr>
              <a:t> 如对于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18441" name="Object 7"/>
          <p:cNvGraphicFramePr>
            <a:graphicFrameLocks noChangeAspect="1"/>
          </p:cNvGraphicFramePr>
          <p:nvPr/>
        </p:nvGraphicFramePr>
        <p:xfrm>
          <a:off x="5368925" y="2178050"/>
          <a:ext cx="3013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13" imgW="22164675" imgH="3952875" progId="Equation.DSMT4">
                  <p:embed/>
                </p:oleObj>
              </mc:Choice>
              <mc:Fallback>
                <p:oleObj name="Equation" r:id="rId13" imgW="22164675" imgH="39528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2178050"/>
                        <a:ext cx="3013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1738313" y="2714625"/>
            <a:ext cx="126206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有：</a:t>
            </a:r>
            <a:endParaRPr lang="en-US" altLang="zh-CN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462463" y="3697288"/>
          <a:ext cx="1714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15" imgW="16021050" imgH="4171950" progId="Equation.DSMT4">
                  <p:embed/>
                </p:oleObj>
              </mc:Choice>
              <mc:Fallback>
                <p:oleObj name="Equation" r:id="rId15" imgW="16021050" imgH="417195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3697288"/>
                        <a:ext cx="17145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9"/>
          <p:cNvGraphicFramePr>
            <a:graphicFrameLocks noChangeAspect="1"/>
          </p:cNvGraphicFramePr>
          <p:nvPr/>
        </p:nvGraphicFramePr>
        <p:xfrm>
          <a:off x="4381500" y="4679950"/>
          <a:ext cx="1527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17" imgW="14258925" imgH="3952875" progId="Equation.DSMT4">
                  <p:embed/>
                </p:oleObj>
              </mc:Choice>
              <mc:Fallback>
                <p:oleObj name="Equation" r:id="rId17" imgW="14258925" imgH="395287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679950"/>
                        <a:ext cx="1527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943475" y="5786438"/>
          <a:ext cx="21526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19" imgW="21945600" imgH="6800850" progId="Equation.DSMT4">
                  <p:embed/>
                </p:oleObj>
              </mc:Choice>
              <mc:Fallback>
                <p:oleObj name="Equation" r:id="rId19" imgW="21945600" imgH="680085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786438"/>
                        <a:ext cx="21526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6"/>
          <p:cNvGrpSpPr>
            <a:grpSpLocks/>
          </p:cNvGrpSpPr>
          <p:nvPr/>
        </p:nvGrpSpPr>
        <p:grpSpPr bwMode="auto">
          <a:xfrm>
            <a:off x="1919288" y="549275"/>
            <a:ext cx="6645275" cy="5643563"/>
            <a:chOff x="395536" y="332656"/>
            <a:chExt cx="6644841" cy="5644268"/>
          </a:xfrm>
        </p:grpSpPr>
        <p:graphicFrame>
          <p:nvGraphicFramePr>
            <p:cNvPr id="19459" name="Object 11"/>
            <p:cNvGraphicFramePr>
              <a:graphicFrameLocks noChangeAspect="1"/>
            </p:cNvGraphicFramePr>
            <p:nvPr/>
          </p:nvGraphicFramePr>
          <p:xfrm>
            <a:off x="2109929" y="908991"/>
            <a:ext cx="4114544" cy="1068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3" imgW="30279975" imgH="7896225" progId="Equation.DSMT4">
                    <p:embed/>
                  </p:oleObj>
                </mc:Choice>
                <mc:Fallback>
                  <p:oleObj name="Equation" r:id="rId3" imgW="30279975" imgH="789622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929" y="908991"/>
                          <a:ext cx="4114544" cy="1068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22"/>
            <p:cNvSpPr/>
            <p:nvPr/>
          </p:nvSpPr>
          <p:spPr bwMode="auto">
            <a:xfrm>
              <a:off x="1043194" y="4436857"/>
              <a:ext cx="1492153" cy="6461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53340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kern="0" dirty="0">
                  <a:solidFill>
                    <a:srgbClr val="FF0000"/>
                  </a:solidFill>
                  <a:latin typeface="Times New Roman"/>
                  <a:ea typeface="宋体"/>
                </a:rPr>
                <a:t>一般地： </a:t>
              </a:r>
              <a:endParaRPr lang="en-US" altLang="zh-CN" kern="0" dirty="0">
                <a:solidFill>
                  <a:srgbClr val="FF0000"/>
                </a:solidFill>
                <a:latin typeface="Times New Roman"/>
                <a:ea typeface="宋体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5536" y="332656"/>
              <a:ext cx="1723912" cy="6461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90600" lvl="1" indent="-53340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Times New Roman"/>
                  <a:ea typeface="宋体"/>
                </a:rPr>
                <a:t> 又如： </a:t>
              </a:r>
              <a:endParaRPr lang="en-US" altLang="zh-CN" kern="0" dirty="0">
                <a:solidFill>
                  <a:srgbClr val="000000"/>
                </a:solidFill>
                <a:latin typeface="Times New Roman"/>
                <a:ea typeface="宋体"/>
              </a:endParaRPr>
            </a:p>
          </p:txBody>
        </p:sp>
        <p:graphicFrame>
          <p:nvGraphicFramePr>
            <p:cNvPr id="19462" name="Object 15"/>
            <p:cNvGraphicFramePr>
              <a:graphicFrameLocks noChangeAspect="1"/>
            </p:cNvGraphicFramePr>
            <p:nvPr/>
          </p:nvGraphicFramePr>
          <p:xfrm>
            <a:off x="2286113" y="4940157"/>
            <a:ext cx="4754264" cy="1036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Equation" r:id="rId5" imgW="36204525" imgH="7896225" progId="Equation.DSMT4">
                    <p:embed/>
                  </p:oleObj>
                </mc:Choice>
                <mc:Fallback>
                  <p:oleObj name="Equation" r:id="rId5" imgW="36204525" imgH="789622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113" y="4940157"/>
                          <a:ext cx="4754264" cy="1036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矩形 15"/>
            <p:cNvSpPr>
              <a:spLocks noChangeArrowheads="1"/>
            </p:cNvSpPr>
            <p:nvPr/>
          </p:nvSpPr>
          <p:spPr bwMode="auto">
            <a:xfrm>
              <a:off x="971760" y="2204553"/>
              <a:ext cx="1800107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5334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150000"/>
                </a:lnSpc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最简单地： 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graphicFrame>
          <p:nvGraphicFramePr>
            <p:cNvPr id="19464" name="Object 10"/>
            <p:cNvGraphicFramePr>
              <a:graphicFrameLocks noChangeAspect="1"/>
            </p:cNvGraphicFramePr>
            <p:nvPr/>
          </p:nvGraphicFramePr>
          <p:xfrm>
            <a:off x="2009923" y="3068261"/>
            <a:ext cx="4473297" cy="1081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7" name="Equation" r:id="rId7" imgW="32918400" imgH="7896225" progId="Equation.DSMT4">
                    <p:embed/>
                  </p:oleObj>
                </mc:Choice>
                <mc:Fallback>
                  <p:oleObj name="Equation" r:id="rId7" imgW="32918400" imgH="789622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923" y="3068261"/>
                          <a:ext cx="4473297" cy="1081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9"/>
          <p:cNvGrpSpPr>
            <a:grpSpLocks/>
          </p:cNvGrpSpPr>
          <p:nvPr/>
        </p:nvGrpSpPr>
        <p:grpSpPr bwMode="auto">
          <a:xfrm>
            <a:off x="2135188" y="404813"/>
            <a:ext cx="8061325" cy="5903912"/>
            <a:chOff x="611188" y="404813"/>
            <a:chExt cx="8061325" cy="5903912"/>
          </a:xfrm>
        </p:grpSpPr>
        <p:sp>
          <p:nvSpPr>
            <p:cNvPr id="20483" name="矩形 17"/>
            <p:cNvSpPr>
              <a:spLocks noChangeArrowheads="1"/>
            </p:cNvSpPr>
            <p:nvPr/>
          </p:nvSpPr>
          <p:spPr bwMode="auto">
            <a:xfrm>
              <a:off x="611188" y="404813"/>
              <a:ext cx="30432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66"/>
                  </a:solidFill>
                </a:rPr>
                <a:t>3.4.2 </a:t>
              </a:r>
              <a:r>
                <a:rPr lang="zh-CN" altLang="en-US" sz="2400" b="1">
                  <a:solidFill>
                    <a:srgbClr val="660066"/>
                  </a:solidFill>
                  <a:latin typeface="宋体" panose="02010600030101010101" pitchFamily="2" charset="-122"/>
                </a:rPr>
                <a:t>迭代法的收敛性</a:t>
              </a:r>
              <a:endParaRPr lang="zh-CN" altLang="en-US" sz="2400" b="1">
                <a:solidFill>
                  <a:srgbClr val="660066"/>
                </a:solidFill>
              </a:endParaRPr>
            </a:p>
          </p:txBody>
        </p:sp>
        <p:sp>
          <p:nvSpPr>
            <p:cNvPr id="20484" name="Rectangle 3"/>
            <p:cNvSpPr txBox="1">
              <a:spLocks noChangeArrowheads="1"/>
            </p:cNvSpPr>
            <p:nvPr/>
          </p:nvSpPr>
          <p:spPr bwMode="auto">
            <a:xfrm>
              <a:off x="900113" y="1125538"/>
              <a:ext cx="7772400" cy="518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/>
                <a:t>  </a:t>
              </a:r>
              <a:r>
                <a:rPr lang="zh-CN" altLang="en-US" sz="2400"/>
                <a:t>若                                   收敛，即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/>
            </a:p>
            <a:p>
              <a:pPr>
                <a:lnSpc>
                  <a:spcPct val="150000"/>
                </a:lnSpc>
              </a:pPr>
              <a:endParaRPr lang="zh-CN" altLang="en-US" sz="24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  则得                    的一个根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sz="24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sz="24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sz="24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　称此迭代过程收敛。</a:t>
              </a:r>
            </a:p>
          </p:txBody>
        </p:sp>
        <p:graphicFrame>
          <p:nvGraphicFramePr>
            <p:cNvPr id="20485" name="Object 15"/>
            <p:cNvGraphicFramePr>
              <a:graphicFrameLocks noChangeAspect="1"/>
            </p:cNvGraphicFramePr>
            <p:nvPr/>
          </p:nvGraphicFramePr>
          <p:xfrm>
            <a:off x="1606547" y="1357298"/>
            <a:ext cx="2536825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0" name="Equation" r:id="rId3" imgW="19526250" imgH="3952875" progId="Equation.DSMT4">
                    <p:embed/>
                  </p:oleObj>
                </mc:Choice>
                <mc:Fallback>
                  <p:oleObj name="Equation" r:id="rId3" imgW="19526250" imgH="395287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547" y="1357298"/>
                          <a:ext cx="2536825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16"/>
            <p:cNvGraphicFramePr>
              <a:graphicFrameLocks noChangeAspect="1"/>
            </p:cNvGraphicFramePr>
            <p:nvPr/>
          </p:nvGraphicFramePr>
          <p:xfrm>
            <a:off x="2390775" y="2178050"/>
            <a:ext cx="1843088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1" name="Equation" r:id="rId5" imgW="11849100" imgH="5048250" progId="Equation.DSMT4">
                    <p:embed/>
                  </p:oleObj>
                </mc:Choice>
                <mc:Fallback>
                  <p:oleObj name="Equation" r:id="rId5" imgW="11849100" imgH="504825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775" y="2178050"/>
                          <a:ext cx="1843088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17"/>
            <p:cNvGraphicFramePr>
              <a:graphicFrameLocks noChangeAspect="1"/>
            </p:cNvGraphicFramePr>
            <p:nvPr/>
          </p:nvGraphicFramePr>
          <p:xfrm>
            <a:off x="4572000" y="3212860"/>
            <a:ext cx="417513" cy="476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2" name="公式" r:id="rId7" imgW="3076575" imgH="3514725" progId="Equation.3">
                    <p:embed/>
                  </p:oleObj>
                </mc:Choice>
                <mc:Fallback>
                  <p:oleObj name="公式" r:id="rId7" imgW="3076575" imgH="351472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212860"/>
                          <a:ext cx="417513" cy="476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8"/>
            <p:cNvGraphicFramePr>
              <a:graphicFrameLocks noChangeAspect="1"/>
            </p:cNvGraphicFramePr>
            <p:nvPr/>
          </p:nvGraphicFramePr>
          <p:xfrm>
            <a:off x="1763688" y="3253317"/>
            <a:ext cx="1490663" cy="566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3" name="Equation" r:id="rId9" imgW="10972800" imgH="4171950" progId="Equation.DSMT4">
                    <p:embed/>
                  </p:oleObj>
                </mc:Choice>
                <mc:Fallback>
                  <p:oleObj name="Equation" r:id="rId9" imgW="10972800" imgH="417195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3253317"/>
                          <a:ext cx="1490663" cy="566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9"/>
            <p:cNvGraphicFramePr>
              <a:graphicFrameLocks noChangeAspect="1"/>
            </p:cNvGraphicFramePr>
            <p:nvPr/>
          </p:nvGraphicFramePr>
          <p:xfrm>
            <a:off x="1187624" y="4149080"/>
            <a:ext cx="6470650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4" name="Equation" r:id="rId11" imgW="44100750" imgH="8772525" progId="Equation.DSMT4">
                    <p:embed/>
                  </p:oleObj>
                </mc:Choice>
                <mc:Fallback>
                  <p:oleObj name="Equation" r:id="rId11" imgW="44100750" imgH="877252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149080"/>
                          <a:ext cx="6470650" cy="1298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33"/>
          <p:cNvGrpSpPr>
            <a:grpSpLocks/>
          </p:cNvGrpSpPr>
          <p:nvPr/>
        </p:nvGrpSpPr>
        <p:grpSpPr bwMode="auto">
          <a:xfrm>
            <a:off x="2135188" y="404813"/>
            <a:ext cx="7561262" cy="5949950"/>
            <a:chOff x="611188" y="404813"/>
            <a:chExt cx="7561262" cy="5949195"/>
          </a:xfrm>
        </p:grpSpPr>
        <p:sp>
          <p:nvSpPr>
            <p:cNvPr id="21507" name="矩形 9"/>
            <p:cNvSpPr>
              <a:spLocks noChangeArrowheads="1"/>
            </p:cNvSpPr>
            <p:nvPr/>
          </p:nvSpPr>
          <p:spPr bwMode="auto">
            <a:xfrm>
              <a:off x="611188" y="404813"/>
              <a:ext cx="36734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66"/>
                  </a:solidFill>
                </a:rPr>
                <a:t>3.4.3 </a:t>
              </a:r>
              <a:r>
                <a:rPr lang="zh-CN" altLang="en-US" sz="2400" b="1">
                  <a:solidFill>
                    <a:srgbClr val="660066"/>
                  </a:solidFill>
                  <a:latin typeface="宋体" panose="02010600030101010101" pitchFamily="2" charset="-122"/>
                </a:rPr>
                <a:t>迭代法的几何意义</a:t>
              </a:r>
            </a:p>
          </p:txBody>
        </p:sp>
        <p:sp>
          <p:nvSpPr>
            <p:cNvPr id="21508" name="Rectangle 3"/>
            <p:cNvSpPr txBox="1">
              <a:spLocks noChangeArrowheads="1"/>
            </p:cNvSpPr>
            <p:nvPr/>
          </p:nvSpPr>
          <p:spPr bwMode="auto">
            <a:xfrm>
              <a:off x="1830388" y="1485900"/>
              <a:ext cx="518953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                           </a:t>
              </a:r>
              <a:r>
                <a:rPr lang="zh-CN" altLang="en-US" sz="2400"/>
                <a:t>交点的横坐标 </a:t>
              </a:r>
            </a:p>
          </p:txBody>
        </p:sp>
        <p:grpSp>
          <p:nvGrpSpPr>
            <p:cNvPr id="21509" name="组合 33"/>
            <p:cNvGrpSpPr>
              <a:grpSpLocks/>
            </p:cNvGrpSpPr>
            <p:nvPr/>
          </p:nvGrpSpPr>
          <p:grpSpPr bwMode="auto">
            <a:xfrm>
              <a:off x="4081463" y="2492375"/>
              <a:ext cx="4090987" cy="3861633"/>
              <a:chOff x="4082032" y="2492896"/>
              <a:chExt cx="4090368" cy="3861270"/>
            </a:xfrm>
          </p:grpSpPr>
          <p:grpSp>
            <p:nvGrpSpPr>
              <p:cNvPr id="21512" name="Group 71"/>
              <p:cNvGrpSpPr>
                <a:grpSpLocks/>
              </p:cNvGrpSpPr>
              <p:nvPr/>
            </p:nvGrpSpPr>
            <p:grpSpPr bwMode="auto">
              <a:xfrm>
                <a:off x="4252464" y="2492896"/>
                <a:ext cx="3919936" cy="3796410"/>
                <a:chOff x="1296" y="1056"/>
                <a:chExt cx="2208" cy="1872"/>
              </a:xfrm>
            </p:grpSpPr>
            <p:sp>
              <p:nvSpPr>
                <p:cNvPr id="21533" name="Line 72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220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4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344" y="1104"/>
                  <a:ext cx="0" cy="18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312" y="2592"/>
                  <a:ext cx="19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 i="1"/>
                    <a:t>x</a:t>
                  </a:r>
                </a:p>
              </p:txBody>
            </p:sp>
            <p:sp>
              <p:nvSpPr>
                <p:cNvPr id="2153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344" y="1056"/>
                  <a:ext cx="19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 i="1"/>
                    <a:t>y</a:t>
                  </a:r>
                </a:p>
              </p:txBody>
            </p:sp>
            <p:sp>
              <p:nvSpPr>
                <p:cNvPr id="21537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1344" y="1296"/>
                  <a:ext cx="1488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32" y="1104"/>
                  <a:ext cx="43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i="1"/>
                    <a:t>y = x</a:t>
                  </a:r>
                </a:p>
              </p:txBody>
            </p:sp>
          </p:grpSp>
          <p:sp>
            <p:nvSpPr>
              <p:cNvPr id="21513" name="Line 79"/>
              <p:cNvSpPr>
                <a:spLocks noChangeShapeType="1"/>
              </p:cNvSpPr>
              <p:nvPr/>
            </p:nvSpPr>
            <p:spPr bwMode="auto">
              <a:xfrm flipH="1">
                <a:off x="6732240" y="3277730"/>
                <a:ext cx="4720" cy="274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Text Box 80"/>
              <p:cNvSpPr txBox="1">
                <a:spLocks noChangeArrowheads="1"/>
              </p:cNvSpPr>
              <p:nvPr/>
            </p:nvSpPr>
            <p:spPr bwMode="auto">
              <a:xfrm>
                <a:off x="6516216" y="5984869"/>
                <a:ext cx="596512" cy="369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 i="1"/>
                  <a:t>x*</a:t>
                </a:r>
              </a:p>
            </p:txBody>
          </p:sp>
          <p:grpSp>
            <p:nvGrpSpPr>
              <p:cNvPr id="21515" name="Group 81"/>
              <p:cNvGrpSpPr>
                <a:grpSpLocks/>
              </p:cNvGrpSpPr>
              <p:nvPr/>
            </p:nvGrpSpPr>
            <p:grpSpPr bwMode="auto">
              <a:xfrm>
                <a:off x="4082032" y="3141854"/>
                <a:ext cx="3919936" cy="1498690"/>
                <a:chOff x="240" y="557"/>
                <a:chExt cx="2208" cy="739"/>
              </a:xfrm>
            </p:grpSpPr>
            <p:sp>
              <p:nvSpPr>
                <p:cNvPr id="21529" name="Freeform 82"/>
                <p:cNvSpPr>
                  <a:spLocks/>
                </p:cNvSpPr>
                <p:nvPr/>
              </p:nvSpPr>
              <p:spPr bwMode="auto">
                <a:xfrm>
                  <a:off x="240" y="616"/>
                  <a:ext cx="2016" cy="680"/>
                </a:xfrm>
                <a:custGeom>
                  <a:avLst/>
                  <a:gdLst>
                    <a:gd name="T0" fmla="*/ 0 w 2016"/>
                    <a:gd name="T1" fmla="*/ 680 h 680"/>
                    <a:gd name="T2" fmla="*/ 336 w 2016"/>
                    <a:gd name="T3" fmla="*/ 392 h 680"/>
                    <a:gd name="T4" fmla="*/ 720 w 2016"/>
                    <a:gd name="T5" fmla="*/ 200 h 680"/>
                    <a:gd name="T6" fmla="*/ 1200 w 2016"/>
                    <a:gd name="T7" fmla="*/ 56 h 680"/>
                    <a:gd name="T8" fmla="*/ 1584 w 2016"/>
                    <a:gd name="T9" fmla="*/ 8 h 680"/>
                    <a:gd name="T10" fmla="*/ 2016 w 2016"/>
                    <a:gd name="T11" fmla="*/ 8 h 6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16"/>
                    <a:gd name="T19" fmla="*/ 0 h 680"/>
                    <a:gd name="T20" fmla="*/ 2016 w 2016"/>
                    <a:gd name="T21" fmla="*/ 680 h 6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16" h="680">
                      <a:moveTo>
                        <a:pt x="0" y="680"/>
                      </a:moveTo>
                      <a:cubicBezTo>
                        <a:pt x="108" y="576"/>
                        <a:pt x="216" y="472"/>
                        <a:pt x="336" y="392"/>
                      </a:cubicBezTo>
                      <a:cubicBezTo>
                        <a:pt x="456" y="312"/>
                        <a:pt x="576" y="256"/>
                        <a:pt x="720" y="200"/>
                      </a:cubicBezTo>
                      <a:cubicBezTo>
                        <a:pt x="864" y="144"/>
                        <a:pt x="1056" y="88"/>
                        <a:pt x="1200" y="56"/>
                      </a:cubicBezTo>
                      <a:cubicBezTo>
                        <a:pt x="1344" y="24"/>
                        <a:pt x="1448" y="16"/>
                        <a:pt x="1584" y="8"/>
                      </a:cubicBezTo>
                      <a:cubicBezTo>
                        <a:pt x="1720" y="0"/>
                        <a:pt x="1868" y="4"/>
                        <a:pt x="2016" y="8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872" y="643"/>
                  <a:ext cx="576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i="1"/>
                    <a:t>y= </a:t>
                  </a:r>
                  <a:r>
                    <a:rPr lang="en-US" altLang="zh-CN" sz="2000" i="1">
                      <a:latin typeface="Tahoma" panose="020B0604030504040204" pitchFamily="34" charset="0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000" i="1" baseline="30000">
                      <a:latin typeface="Tahoma" panose="020B0604030504040204" pitchFamily="34" charset="0"/>
                      <a:sym typeface="Symbol" panose="05050102010706020507" pitchFamily="18" charset="2"/>
                    </a:rPr>
                    <a:t> </a:t>
                  </a:r>
                  <a:r>
                    <a:rPr lang="en-US" altLang="zh-CN" sz="2000" b="1"/>
                    <a:t>(</a:t>
                  </a:r>
                  <a:r>
                    <a:rPr lang="en-US" altLang="zh-CN" sz="2000" b="1" i="1"/>
                    <a:t>x</a:t>
                  </a:r>
                  <a:r>
                    <a:rPr lang="en-US" altLang="zh-CN" sz="2000" b="1"/>
                    <a:t>)</a:t>
                  </a:r>
                </a:p>
              </p:txBody>
            </p:sp>
            <p:sp>
              <p:nvSpPr>
                <p:cNvPr id="215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75" y="983"/>
                  <a:ext cx="576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>
                      <a:latin typeface="Tahoma" panose="020B0604030504040204" pitchFamily="34" charset="0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000" i="1" baseline="30000">
                      <a:latin typeface="Tahoma" panose="020B0604030504040204" pitchFamily="34" charset="0"/>
                      <a:sym typeface="Symbol" panose="05050102010706020507" pitchFamily="18" charset="2"/>
                    </a:rPr>
                    <a:t> </a:t>
                  </a:r>
                  <a:r>
                    <a:rPr lang="en-US" altLang="zh-CN" sz="2000" b="1"/>
                    <a:t>(</a:t>
                  </a:r>
                  <a:r>
                    <a:rPr lang="en-US" altLang="zh-CN" sz="2000" b="1" i="1"/>
                    <a:t>x</a:t>
                  </a:r>
                  <a:r>
                    <a:rPr lang="en-US" altLang="zh-CN" sz="2000" b="1" baseline="-25000"/>
                    <a:t>0</a:t>
                  </a:r>
                  <a:r>
                    <a:rPr lang="en-US" altLang="zh-CN" sz="2000" b="1"/>
                    <a:t>)</a:t>
                  </a:r>
                </a:p>
              </p:txBody>
            </p:sp>
            <p:sp>
              <p:nvSpPr>
                <p:cNvPr id="2153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759" y="557"/>
                  <a:ext cx="576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>
                      <a:latin typeface="Tahoma" panose="020B0604030504040204" pitchFamily="34" charset="0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000" i="1" baseline="30000">
                      <a:latin typeface="Tahoma" panose="020B0604030504040204" pitchFamily="34" charset="0"/>
                      <a:sym typeface="Symbol" panose="05050102010706020507" pitchFamily="18" charset="2"/>
                    </a:rPr>
                    <a:t> </a:t>
                  </a:r>
                  <a:r>
                    <a:rPr lang="en-US" altLang="zh-CN" sz="2000" b="1"/>
                    <a:t>(</a:t>
                  </a:r>
                  <a:r>
                    <a:rPr lang="en-US" altLang="zh-CN" sz="2000" b="1" i="1"/>
                    <a:t>x</a:t>
                  </a:r>
                  <a:r>
                    <a:rPr lang="en-US" altLang="zh-CN" sz="2000" b="1" baseline="-25000"/>
                    <a:t>1</a:t>
                  </a:r>
                  <a:r>
                    <a:rPr lang="en-US" altLang="zh-CN" sz="2000" b="1"/>
                    <a:t>)</a:t>
                  </a:r>
                </a:p>
              </p:txBody>
            </p:sp>
          </p:grpSp>
          <p:grpSp>
            <p:nvGrpSpPr>
              <p:cNvPr id="21516" name="Group 84"/>
              <p:cNvGrpSpPr>
                <a:grpSpLocks/>
              </p:cNvGrpSpPr>
              <p:nvPr/>
            </p:nvGrpSpPr>
            <p:grpSpPr bwMode="auto">
              <a:xfrm>
                <a:off x="4422896" y="3569762"/>
                <a:ext cx="511296" cy="2711433"/>
                <a:chOff x="432" y="768"/>
                <a:chExt cx="288" cy="1337"/>
              </a:xfrm>
            </p:grpSpPr>
            <p:sp>
              <p:nvSpPr>
                <p:cNvPr id="21526" name="Line 85"/>
                <p:cNvSpPr>
                  <a:spLocks noChangeShapeType="1"/>
                </p:cNvSpPr>
                <p:nvPr/>
              </p:nvSpPr>
              <p:spPr bwMode="auto">
                <a:xfrm>
                  <a:off x="576" y="1008"/>
                  <a:ext cx="0" cy="9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80" y="1923"/>
                  <a:ext cx="24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 i="1"/>
                    <a:t>x</a:t>
                  </a:r>
                  <a:r>
                    <a:rPr lang="en-US" altLang="zh-CN" sz="1800" b="1" baseline="-25000"/>
                    <a:t>0</a:t>
                  </a:r>
                  <a:endParaRPr lang="en-US" altLang="zh-CN" sz="1800" b="1" i="1"/>
                </a:p>
              </p:txBody>
            </p:sp>
            <p:sp>
              <p:nvSpPr>
                <p:cNvPr id="2152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2" y="768"/>
                  <a:ext cx="24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 i="1"/>
                    <a:t>p</a:t>
                  </a:r>
                  <a:r>
                    <a:rPr lang="en-US" altLang="zh-CN" sz="1800" b="1" baseline="-25000"/>
                    <a:t>0</a:t>
                  </a:r>
                  <a:endParaRPr lang="en-US" altLang="zh-CN" sz="1800" b="1" i="1"/>
                </a:p>
              </p:txBody>
            </p:sp>
          </p:grpSp>
          <p:grpSp>
            <p:nvGrpSpPr>
              <p:cNvPr id="21517" name="Group 88"/>
              <p:cNvGrpSpPr>
                <a:grpSpLocks/>
              </p:cNvGrpSpPr>
              <p:nvPr/>
            </p:nvGrpSpPr>
            <p:grpSpPr bwMode="auto">
              <a:xfrm>
                <a:off x="4709696" y="4081578"/>
                <a:ext cx="1533888" cy="2200378"/>
                <a:chOff x="576" y="1008"/>
                <a:chExt cx="864" cy="1085"/>
              </a:xfrm>
            </p:grpSpPr>
            <p:sp>
              <p:nvSpPr>
                <p:cNvPr id="21523" name="Line 89"/>
                <p:cNvSpPr>
                  <a:spLocks noChangeShapeType="1"/>
                </p:cNvSpPr>
                <p:nvPr/>
              </p:nvSpPr>
              <p:spPr bwMode="auto">
                <a:xfrm>
                  <a:off x="576" y="1008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4" name="Line 90"/>
                <p:cNvSpPr>
                  <a:spLocks noChangeShapeType="1"/>
                </p:cNvSpPr>
                <p:nvPr/>
              </p:nvSpPr>
              <p:spPr bwMode="auto">
                <a:xfrm>
                  <a:off x="1296" y="1008"/>
                  <a:ext cx="0" cy="9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200" y="1911"/>
                  <a:ext cx="24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 i="1"/>
                    <a:t>x</a:t>
                  </a:r>
                  <a:r>
                    <a:rPr lang="en-US" altLang="zh-CN" sz="1800" b="1" baseline="-25000"/>
                    <a:t>1</a:t>
                  </a:r>
                  <a:endParaRPr lang="en-US" altLang="zh-CN" sz="1800" b="1" i="1"/>
                </a:p>
              </p:txBody>
            </p:sp>
          </p:grpSp>
          <p:grpSp>
            <p:nvGrpSpPr>
              <p:cNvPr id="21518" name="Group 92"/>
              <p:cNvGrpSpPr>
                <a:grpSpLocks/>
              </p:cNvGrpSpPr>
              <p:nvPr/>
            </p:nvGrpSpPr>
            <p:grpSpPr bwMode="auto">
              <a:xfrm>
                <a:off x="5802359" y="2985699"/>
                <a:ext cx="426080" cy="1070782"/>
                <a:chOff x="1191" y="480"/>
                <a:chExt cx="240" cy="528"/>
              </a:xfrm>
            </p:grpSpPr>
            <p:sp>
              <p:nvSpPr>
                <p:cNvPr id="21521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191" y="480"/>
                  <a:ext cx="24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 i="1"/>
                    <a:t>p</a:t>
                  </a:r>
                  <a:r>
                    <a:rPr lang="en-US" altLang="zh-CN" sz="1800" b="1" baseline="-25000"/>
                    <a:t>1</a:t>
                  </a:r>
                  <a:endParaRPr lang="en-US" altLang="zh-CN" sz="1800" b="1" i="1"/>
                </a:p>
              </p:txBody>
            </p:sp>
            <p:sp>
              <p:nvSpPr>
                <p:cNvPr id="21522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296" y="72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19" name="Line 96"/>
              <p:cNvSpPr>
                <a:spLocks noChangeShapeType="1"/>
              </p:cNvSpPr>
              <p:nvPr/>
            </p:nvSpPr>
            <p:spPr bwMode="auto">
              <a:xfrm>
                <a:off x="6050544" y="3472418"/>
                <a:ext cx="51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Line 97"/>
              <p:cNvSpPr>
                <a:spLocks noChangeShapeType="1"/>
              </p:cNvSpPr>
              <p:nvPr/>
            </p:nvSpPr>
            <p:spPr bwMode="auto">
              <a:xfrm flipH="1">
                <a:off x="6561840" y="3285430"/>
                <a:ext cx="26574" cy="26924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1510" name="Object 9"/>
            <p:cNvGraphicFramePr>
              <a:graphicFrameLocks noChangeAspect="1"/>
            </p:cNvGraphicFramePr>
            <p:nvPr/>
          </p:nvGraphicFramePr>
          <p:xfrm>
            <a:off x="755650" y="1270000"/>
            <a:ext cx="3051175" cy="982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9" name="Equation" r:id="rId3" imgW="24574500" imgH="7896225" progId="Equation.DSMT4">
                    <p:embed/>
                  </p:oleObj>
                </mc:Choice>
                <mc:Fallback>
                  <p:oleObj name="Equation" r:id="rId3" imgW="24574500" imgH="789622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50" y="1270000"/>
                          <a:ext cx="3051175" cy="982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33"/>
            <p:cNvGraphicFramePr>
              <a:graphicFrameLocks noChangeAspect="1"/>
            </p:cNvGraphicFramePr>
            <p:nvPr/>
          </p:nvGraphicFramePr>
          <p:xfrm>
            <a:off x="827088" y="2957513"/>
            <a:ext cx="2206625" cy="218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0" name="Equation" r:id="rId5" imgW="17773650" imgH="17554575" progId="Equation.DSMT4">
                    <p:embed/>
                  </p:oleObj>
                </mc:Choice>
                <mc:Fallback>
                  <p:oleObj name="Equation" r:id="rId5" imgW="17773650" imgH="17554575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8" y="2957513"/>
                          <a:ext cx="2206625" cy="2187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23888" y="260350"/>
            <a:ext cx="1895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§3.1  </a:t>
            </a:r>
            <a:r>
              <a:rPr lang="zh-CN" altLang="en-US" sz="2800" b="1">
                <a:solidFill>
                  <a:srgbClr val="FF0000"/>
                </a:solidFill>
              </a:rPr>
              <a:t>引言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911225" y="908050"/>
            <a:ext cx="10298113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ts val="300"/>
              </a:spcAft>
              <a:buFontTx/>
              <a:buNone/>
            </a:pPr>
            <a:r>
              <a:rPr lang="zh-CN" altLang="en-US" sz="2400" b="1">
                <a:solidFill>
                  <a:srgbClr val="00CC00"/>
                </a:solidFill>
                <a:latin typeface="宋体" panose="02010600030101010101" pitchFamily="2" charset="-122"/>
              </a:rPr>
              <a:t>代数方程</a:t>
            </a:r>
            <a:endParaRPr lang="en-US" altLang="zh-CN" sz="2400">
              <a:solidFill>
                <a:srgbClr val="00CC00"/>
              </a:solidFill>
              <a:latin typeface="宋体" panose="02010600030101010101" pitchFamily="2" charset="-122"/>
            </a:endParaRPr>
          </a:p>
          <a:p>
            <a:pPr>
              <a:lnSpc>
                <a:spcPts val="3000"/>
              </a:lnSpc>
              <a:spcAft>
                <a:spcPts val="30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理论上：</a:t>
            </a:r>
            <a:r>
              <a:rPr lang="en-US" altLang="zh-CN" sz="2400" i="1"/>
              <a:t>n</a:t>
            </a:r>
            <a:r>
              <a:rPr lang="zh-CN" altLang="en-US" sz="2400">
                <a:latin typeface="宋体" panose="02010600030101010101" pitchFamily="2" charset="-122"/>
              </a:rPr>
              <a:t>次代数方程在复数域内一定有 </a:t>
            </a:r>
            <a:r>
              <a:rPr lang="en-US" altLang="zh-CN" sz="2400" i="1"/>
              <a:t>n</a:t>
            </a:r>
            <a:r>
              <a:rPr lang="zh-CN" altLang="en-US" sz="2400">
                <a:latin typeface="宋体" panose="02010600030101010101" pitchFamily="2" charset="-122"/>
              </a:rPr>
              <a:t>个根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考虑重数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  <a:spcAft>
                <a:spcPts val="60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早在</a:t>
            </a:r>
            <a:r>
              <a:rPr lang="en-US" altLang="zh-CN" sz="2400">
                <a:latin typeface="宋体" panose="02010600030101010101" pitchFamily="2" charset="-122"/>
              </a:rPr>
              <a:t>16</a:t>
            </a:r>
            <a:r>
              <a:rPr lang="zh-CN" altLang="en-US" sz="2400">
                <a:latin typeface="宋体" panose="02010600030101010101" pitchFamily="2" charset="-122"/>
              </a:rPr>
              <a:t>世纪就找到了三次、四次方程的求根公式，但直到</a:t>
            </a:r>
            <a:r>
              <a:rPr lang="en-US" altLang="zh-CN" sz="2400">
                <a:latin typeface="宋体" panose="02010600030101010101" pitchFamily="2" charset="-122"/>
              </a:rPr>
              <a:t>19</a:t>
            </a:r>
            <a:r>
              <a:rPr lang="zh-CN" altLang="en-US" sz="2400">
                <a:latin typeface="宋体" panose="02010600030101010101" pitchFamily="2" charset="-122"/>
              </a:rPr>
              <a:t>世纪才证明了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</a:rPr>
              <a:t>大于等于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</a:rPr>
              <a:t>次的</a:t>
            </a:r>
            <a:r>
              <a:rPr lang="zh-CN" altLang="en-US" sz="2400" b="1">
                <a:solidFill>
                  <a:srgbClr val="008000"/>
                </a:solidFill>
                <a:latin typeface="宋体" panose="02010600030101010101" pitchFamily="2" charset="-122"/>
              </a:rPr>
              <a:t>一般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</a:rPr>
              <a:t>代数方程式不能用代数公式求解。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300"/>
              </a:spcAft>
              <a:buFontTx/>
              <a:buNone/>
            </a:pPr>
            <a:r>
              <a:rPr lang="zh-CN" altLang="en-US" sz="2400" b="1">
                <a:solidFill>
                  <a:srgbClr val="00CC00"/>
                </a:solidFill>
                <a:latin typeface="宋体" panose="02010600030101010101" pitchFamily="2" charset="-122"/>
              </a:rPr>
              <a:t>超越方程</a:t>
            </a:r>
            <a:endParaRPr lang="en-US" altLang="zh-CN" sz="2400" b="1">
              <a:solidFill>
                <a:srgbClr val="00CC00"/>
              </a:solidFill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  <a:spcAft>
                <a:spcPts val="30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超越方程如果有解，其解可能是一个或几个，甚至是无穷多个，一般不存在根的解析表达式。因此需要研究数值方法求得满足一定精度要求的根的近似解。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  <a:spcAft>
                <a:spcPts val="300"/>
              </a:spcAft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  <a:spcAft>
                <a:spcPts val="300"/>
              </a:spcAft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Tx/>
              <a:buNone/>
            </a:pPr>
            <a:r>
              <a:rPr lang="zh-CN" altLang="en-US" sz="2400"/>
              <a:t>             </a:t>
            </a:r>
            <a:r>
              <a:rPr lang="zh-CN" altLang="en-US" sz="2400" b="1">
                <a:solidFill>
                  <a:srgbClr val="660066"/>
                </a:solidFill>
              </a:rPr>
              <a:t>在解析方法无能为力时，数值方法则可以借助于计算机出色完成。</a:t>
            </a:r>
            <a:endParaRPr lang="zh-CN" altLang="en-US" sz="2400" b="1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59896" y="4797152"/>
            <a:ext cx="5184576" cy="1554272"/>
          </a:xfrm>
          <a:prstGeom prst="rect">
            <a:avLst/>
          </a:prstGeom>
          <a:blipFill>
            <a:blip r:embed="rId2"/>
            <a:stretch>
              <a:fillRect l="-234" b="-2335"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2274888" y="188913"/>
            <a:ext cx="7493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8000"/>
                </a:solidFill>
              </a:rPr>
              <a:t>例 </a:t>
            </a:r>
            <a:r>
              <a:rPr lang="zh-CN" altLang="en-US" sz="2600"/>
              <a:t>   试用迭代法求方程                   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在区间 </a:t>
            </a:r>
            <a:r>
              <a:rPr lang="en-US" altLang="zh-CN" sz="2400"/>
              <a:t>(1, 2) </a:t>
            </a:r>
            <a:r>
              <a:rPr lang="zh-CN" altLang="en-US" sz="2400"/>
              <a:t>内的实根，初始近似值取</a:t>
            </a:r>
            <a:r>
              <a:rPr lang="en-US" altLang="zh-CN" sz="2400"/>
              <a:t> 1.5</a:t>
            </a:r>
            <a:r>
              <a:rPr lang="zh-CN" altLang="en-US" sz="2400"/>
              <a:t>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80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解：由                       建立迭代关系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40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计算结果如下</a:t>
            </a:r>
            <a:r>
              <a:rPr lang="en-US" altLang="zh-CN" sz="2400"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22531" name="Object 7"/>
          <p:cNvGraphicFramePr>
            <a:graphicFrameLocks noChangeAspect="1"/>
          </p:cNvGraphicFramePr>
          <p:nvPr/>
        </p:nvGraphicFramePr>
        <p:xfrm>
          <a:off x="3729038" y="1328738"/>
          <a:ext cx="1574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公式" r:id="rId3" imgW="11630025" imgH="3952875" progId="Equation.3">
                  <p:embed/>
                </p:oleObj>
              </mc:Choice>
              <mc:Fallback>
                <p:oleObj name="公式" r:id="rId3" imgW="11630025" imgH="39528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1328738"/>
                        <a:ext cx="1574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8"/>
          <p:cNvGraphicFramePr>
            <a:graphicFrameLocks noChangeAspect="1"/>
          </p:cNvGraphicFramePr>
          <p:nvPr/>
        </p:nvGraphicFramePr>
        <p:xfrm>
          <a:off x="5808663" y="115888"/>
          <a:ext cx="30146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公式" r:id="rId5" imgW="21726525" imgH="3952875" progId="Equation.3">
                  <p:embed/>
                </p:oleObj>
              </mc:Choice>
              <mc:Fallback>
                <p:oleObj name="公式" r:id="rId5" imgW="21726525" imgH="39528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15888"/>
                        <a:ext cx="30146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9"/>
          <p:cNvGraphicFramePr>
            <a:graphicFrameLocks noChangeAspect="1"/>
          </p:cNvGraphicFramePr>
          <p:nvPr/>
        </p:nvGraphicFramePr>
        <p:xfrm>
          <a:off x="3792538" y="2060575"/>
          <a:ext cx="43243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7" imgW="31813500" imgH="4610100" progId="Equation.DSMT4">
                  <p:embed/>
                </p:oleObj>
              </mc:Choice>
              <mc:Fallback>
                <p:oleObj name="Equation" r:id="rId7" imgW="31813500" imgH="4610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060575"/>
                        <a:ext cx="43243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49"/>
          <p:cNvGraphicFramePr>
            <a:graphicFrameLocks noGrp="1"/>
          </p:cNvGraphicFramePr>
          <p:nvPr/>
        </p:nvGraphicFramePr>
        <p:xfrm>
          <a:off x="2208213" y="3213100"/>
          <a:ext cx="8064500" cy="27432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1.32476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1.7930e-004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1.35721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1.32473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5.1359e-005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1.33086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1.32472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8.7116e-006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1.32472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8.7116e-006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1.32494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9.4713e-004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5" name="矩形 11"/>
          <p:cNvSpPr>
            <a:spLocks noChangeArrowheads="1"/>
          </p:cNvSpPr>
          <p:nvPr/>
        </p:nvSpPr>
        <p:spPr bwMode="auto">
          <a:xfrm>
            <a:off x="1917700" y="6135688"/>
            <a:ext cx="295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精确到小数点后五位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4943475" y="5949950"/>
          <a:ext cx="3563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公式" r:id="rId9" imgW="29841825" imgH="6800850" progId="Equation.3">
                  <p:embed/>
                </p:oleObj>
              </mc:Choice>
              <mc:Fallback>
                <p:oleObj name="公式" r:id="rId9" imgW="29841825" imgH="68008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949950"/>
                        <a:ext cx="35639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9"/>
          <p:cNvGrpSpPr>
            <a:grpSpLocks/>
          </p:cNvGrpSpPr>
          <p:nvPr/>
        </p:nvGrpSpPr>
        <p:grpSpPr bwMode="auto">
          <a:xfrm>
            <a:off x="2424113" y="765175"/>
            <a:ext cx="7772400" cy="5327650"/>
            <a:chOff x="900113" y="765174"/>
            <a:chExt cx="7772400" cy="5328121"/>
          </a:xfrm>
        </p:grpSpPr>
        <p:sp>
          <p:nvSpPr>
            <p:cNvPr id="23555" name="Rectangle 3"/>
            <p:cNvSpPr txBox="1">
              <a:spLocks noChangeArrowheads="1"/>
            </p:cNvSpPr>
            <p:nvPr/>
          </p:nvSpPr>
          <p:spPr bwMode="auto">
            <a:xfrm>
              <a:off x="900113" y="765174"/>
              <a:ext cx="7772400" cy="5328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注意</a:t>
              </a:r>
              <a:r>
                <a:rPr lang="zh-CN" altLang="en-US" sz="2400"/>
                <a:t>：如果由　    　            建立迭代公式</a:t>
              </a:r>
            </a:p>
            <a:p>
              <a:pPr>
                <a:lnSpc>
                  <a:spcPct val="150000"/>
                </a:lnSpc>
              </a:pPr>
              <a:endParaRPr lang="en-US" altLang="zh-CN" sz="2400"/>
            </a:p>
            <a:p>
              <a:pPr>
                <a:lnSpc>
                  <a:spcPct val="150000"/>
                </a:lnSpc>
              </a:pPr>
              <a:endParaRPr lang="zh-CN" altLang="en-US" sz="9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   仍取     　         ，则有</a:t>
              </a:r>
              <a:endParaRPr lang="en-US" altLang="zh-CN" sz="24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　             </a:t>
              </a:r>
              <a:endParaRPr lang="en-US" altLang="zh-CN" sz="2400"/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             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　显然结果越来越大，        是发散序列</a:t>
              </a:r>
            </a:p>
          </p:txBody>
        </p:sp>
        <p:graphicFrame>
          <p:nvGraphicFramePr>
            <p:cNvPr id="23556" name="Object 9"/>
            <p:cNvGraphicFramePr>
              <a:graphicFrameLocks noChangeAspect="1"/>
            </p:cNvGraphicFramePr>
            <p:nvPr/>
          </p:nvGraphicFramePr>
          <p:xfrm>
            <a:off x="3051175" y="830263"/>
            <a:ext cx="1454150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3" name="Equation" r:id="rId3" imgW="10315575" imgH="3514725" progId="Equation.DSMT4">
                    <p:embed/>
                  </p:oleObj>
                </mc:Choice>
                <mc:Fallback>
                  <p:oleObj name="Equation" r:id="rId3" imgW="10315575" imgH="351472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175" y="830263"/>
                          <a:ext cx="1454150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10"/>
            <p:cNvGraphicFramePr>
              <a:graphicFrameLocks noChangeAspect="1"/>
            </p:cNvGraphicFramePr>
            <p:nvPr/>
          </p:nvGraphicFramePr>
          <p:xfrm>
            <a:off x="2024063" y="1484313"/>
            <a:ext cx="3652837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4" name="公式" r:id="rId5" imgW="26108025" imgH="5486400" progId="Equation.3">
                    <p:embed/>
                  </p:oleObj>
                </mc:Choice>
                <mc:Fallback>
                  <p:oleObj name="公式" r:id="rId5" imgW="26108025" imgH="5486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063" y="1484313"/>
                          <a:ext cx="3652837" cy="752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11"/>
            <p:cNvGraphicFramePr>
              <a:graphicFrameLocks noChangeAspect="1"/>
            </p:cNvGraphicFramePr>
            <p:nvPr/>
          </p:nvGraphicFramePr>
          <p:xfrm>
            <a:off x="1979613" y="2349500"/>
            <a:ext cx="11874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5" name="公式" r:id="rId7" imgW="9658350" imgH="3952875" progId="Equation.3">
                    <p:embed/>
                  </p:oleObj>
                </mc:Choice>
                <mc:Fallback>
                  <p:oleObj name="公式" r:id="rId7" imgW="9658350" imgH="395287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2349500"/>
                          <a:ext cx="118745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12"/>
            <p:cNvGraphicFramePr>
              <a:graphicFrameLocks noChangeAspect="1"/>
            </p:cNvGraphicFramePr>
            <p:nvPr/>
          </p:nvGraphicFramePr>
          <p:xfrm>
            <a:off x="2590800" y="3149600"/>
            <a:ext cx="1620838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6" name="公式" r:id="rId9" imgW="12506325" imgH="3733800" progId="Equation.3">
                    <p:embed/>
                  </p:oleObj>
                </mc:Choice>
                <mc:Fallback>
                  <p:oleObj name="公式" r:id="rId9" imgW="12506325" imgH="3733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3149600"/>
                          <a:ext cx="1620838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13"/>
            <p:cNvGraphicFramePr>
              <a:graphicFrameLocks noChangeAspect="1"/>
            </p:cNvGraphicFramePr>
            <p:nvPr/>
          </p:nvGraphicFramePr>
          <p:xfrm>
            <a:off x="2592388" y="3870325"/>
            <a:ext cx="1547812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7" name="公式" r:id="rId11" imgW="12506325" imgH="3733800" progId="Equation.3">
                    <p:embed/>
                  </p:oleObj>
                </mc:Choice>
                <mc:Fallback>
                  <p:oleObj name="公式" r:id="rId11" imgW="12506325" imgH="373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388" y="3870325"/>
                          <a:ext cx="1547812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4"/>
            <p:cNvGraphicFramePr>
              <a:graphicFrameLocks noChangeAspect="1"/>
            </p:cNvGraphicFramePr>
            <p:nvPr/>
          </p:nvGraphicFramePr>
          <p:xfrm>
            <a:off x="3924300" y="5443538"/>
            <a:ext cx="79216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8" name="公式" r:id="rId13" imgW="5924550" imgH="3733800" progId="Equation.3">
                    <p:embed/>
                  </p:oleObj>
                </mc:Choice>
                <mc:Fallback>
                  <p:oleObj name="公式" r:id="rId13" imgW="5924550" imgH="3733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5443538"/>
                          <a:ext cx="792163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8"/>
            <p:cNvGraphicFramePr>
              <a:graphicFrameLocks noChangeAspect="1"/>
            </p:cNvGraphicFramePr>
            <p:nvPr/>
          </p:nvGraphicFramePr>
          <p:xfrm>
            <a:off x="2679700" y="4589463"/>
            <a:ext cx="1820863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9" name="Equation" r:id="rId15" imgW="14697075" imgH="3952875" progId="Equation.DSMT4">
                    <p:embed/>
                  </p:oleObj>
                </mc:Choice>
                <mc:Fallback>
                  <p:oleObj name="Equation" r:id="rId15" imgW="14697075" imgH="395287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700" y="4589463"/>
                          <a:ext cx="1820863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1"/>
          <p:cNvGrpSpPr>
            <a:grpSpLocks/>
          </p:cNvGrpSpPr>
          <p:nvPr/>
        </p:nvGrpSpPr>
        <p:grpSpPr bwMode="auto">
          <a:xfrm>
            <a:off x="1739900" y="404813"/>
            <a:ext cx="8893175" cy="5894387"/>
            <a:chOff x="215329" y="404813"/>
            <a:chExt cx="8893175" cy="5893284"/>
          </a:xfrm>
        </p:grpSpPr>
        <p:sp>
          <p:nvSpPr>
            <p:cNvPr id="24579" name="矩形 9"/>
            <p:cNvSpPr>
              <a:spLocks noChangeArrowheads="1"/>
            </p:cNvSpPr>
            <p:nvPr/>
          </p:nvSpPr>
          <p:spPr bwMode="auto">
            <a:xfrm>
              <a:off x="395288" y="404813"/>
              <a:ext cx="36734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66"/>
                  </a:solidFill>
                </a:rPr>
                <a:t>3.4.4 </a:t>
              </a:r>
              <a:r>
                <a:rPr lang="zh-CN" altLang="en-US" sz="2400" b="1">
                  <a:solidFill>
                    <a:srgbClr val="660066"/>
                  </a:solidFill>
                  <a:latin typeface="宋体" panose="02010600030101010101" pitchFamily="2" charset="-122"/>
                </a:rPr>
                <a:t> 迭代法收敛的条件</a:t>
              </a:r>
            </a:p>
          </p:txBody>
        </p:sp>
        <p:sp>
          <p:nvSpPr>
            <p:cNvPr id="24580" name="Rectangle 3"/>
            <p:cNvSpPr txBox="1">
              <a:spLocks noChangeArrowheads="1"/>
            </p:cNvSpPr>
            <p:nvPr/>
          </p:nvSpPr>
          <p:spPr bwMode="auto">
            <a:xfrm>
              <a:off x="683642" y="938164"/>
              <a:ext cx="7056437" cy="4074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rgbClr val="C00000"/>
                  </a:solidFill>
                </a:rPr>
                <a:t>压缩映像原理</a:t>
              </a:r>
              <a:r>
                <a:rPr lang="zh-CN" altLang="en-US" sz="2400">
                  <a:solidFill>
                    <a:srgbClr val="C00000"/>
                  </a:solidFill>
                </a:rPr>
                <a:t> </a:t>
              </a:r>
              <a:endParaRPr lang="en-US" altLang="zh-CN" sz="2400">
                <a:solidFill>
                  <a:srgbClr val="C00000"/>
                </a:solidFill>
              </a:endParaRPr>
            </a:p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/>
                <a:t>设迭代函数          在闭区间           上满足</a:t>
              </a:r>
            </a:p>
            <a:p>
              <a:pPr lvl="1"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（</a:t>
              </a:r>
              <a:r>
                <a:rPr lang="en-US" altLang="zh-CN" sz="2400"/>
                <a:t>1</a:t>
              </a:r>
              <a:r>
                <a:rPr lang="zh-CN" altLang="en-US" sz="2400"/>
                <a:t>） </a:t>
              </a:r>
            </a:p>
            <a:p>
              <a:pPr lvl="1"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（</a:t>
              </a:r>
              <a:r>
                <a:rPr lang="en-US" altLang="zh-CN" sz="2400"/>
                <a:t>2</a:t>
              </a:r>
              <a:r>
                <a:rPr lang="zh-CN" altLang="en-US" sz="2400"/>
                <a:t>）          满足 </a:t>
              </a:r>
              <a:r>
                <a:rPr lang="en-US" altLang="zh-CN" sz="2400" i="1"/>
                <a:t>Lipschitz </a:t>
              </a:r>
              <a:r>
                <a:rPr lang="en-US" altLang="zh-CN" sz="2400"/>
                <a:t>(</a:t>
              </a:r>
              <a:r>
                <a:rPr lang="zh-CN" altLang="en-US" sz="2400" b="1">
                  <a:solidFill>
                    <a:srgbClr val="008000"/>
                  </a:solidFill>
                </a:rPr>
                <a:t>李普希兹常数</a:t>
              </a:r>
              <a:r>
                <a:rPr lang="en-US" altLang="zh-CN" sz="2400"/>
                <a:t>)</a:t>
              </a:r>
              <a:r>
                <a:rPr lang="zh-CN" altLang="en-US" sz="2400"/>
                <a:t>条件</a:t>
              </a:r>
            </a:p>
            <a:p>
              <a:pPr lvl="1"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即</a:t>
              </a:r>
              <a:r>
                <a:rPr lang="en-US" altLang="zh-CN" sz="2400"/>
                <a:t>:                               </a:t>
              </a:r>
              <a:r>
                <a:rPr lang="zh-CN" altLang="en-US" sz="2400"/>
                <a:t>有</a:t>
              </a:r>
            </a:p>
            <a:p>
              <a:pPr lvl="1"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且                    。</a:t>
              </a:r>
            </a:p>
          </p:txBody>
        </p:sp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2340421" y="1652639"/>
            <a:ext cx="792163" cy="427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7" name="公式" r:id="rId3" imgW="6362700" imgH="3514725" progId="Equation.3">
                    <p:embed/>
                  </p:oleObj>
                </mc:Choice>
                <mc:Fallback>
                  <p:oleObj name="公式" r:id="rId3" imgW="6362700" imgH="351472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421" y="1652639"/>
                          <a:ext cx="792163" cy="427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7"/>
            <p:cNvGraphicFramePr>
              <a:graphicFrameLocks noChangeAspect="1"/>
            </p:cNvGraphicFramePr>
            <p:nvPr/>
          </p:nvGraphicFramePr>
          <p:xfrm>
            <a:off x="4427984" y="1652639"/>
            <a:ext cx="827087" cy="435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8" name="公式" r:id="rId5" imgW="6581775" imgH="3514725" progId="Equation.3">
                    <p:embed/>
                  </p:oleObj>
                </mc:Choice>
                <mc:Fallback>
                  <p:oleObj name="公式" r:id="rId5" imgW="6581775" imgH="351472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4" y="1652639"/>
                          <a:ext cx="827087" cy="4350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9"/>
            <p:cNvGraphicFramePr>
              <a:graphicFrameLocks noChangeAspect="1"/>
            </p:cNvGraphicFramePr>
            <p:nvPr/>
          </p:nvGraphicFramePr>
          <p:xfrm>
            <a:off x="2081609" y="2276872"/>
            <a:ext cx="59467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9" name="Equation" r:id="rId7" imgW="42567225" imgH="3514725" progId="Equation.DSMT4">
                    <p:embed/>
                  </p:oleObj>
                </mc:Choice>
                <mc:Fallback>
                  <p:oleObj name="Equation" r:id="rId7" imgW="42567225" imgH="351472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609" y="2276872"/>
                          <a:ext cx="5946775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11"/>
            <p:cNvGraphicFramePr>
              <a:graphicFrameLocks noChangeAspect="1"/>
            </p:cNvGraphicFramePr>
            <p:nvPr/>
          </p:nvGraphicFramePr>
          <p:xfrm>
            <a:off x="1980059" y="2924313"/>
            <a:ext cx="720725" cy="433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0" name="公式" r:id="rId9" imgW="5705475" imgH="3514725" progId="Equation.3">
                    <p:embed/>
                  </p:oleObj>
                </mc:Choice>
                <mc:Fallback>
                  <p:oleObj name="公式" r:id="rId9" imgW="5705475" imgH="351472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059" y="2924313"/>
                          <a:ext cx="720725" cy="433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3"/>
            <p:cNvGraphicFramePr>
              <a:graphicFrameLocks noChangeAspect="1"/>
            </p:cNvGraphicFramePr>
            <p:nvPr/>
          </p:nvGraphicFramePr>
          <p:xfrm>
            <a:off x="1765746" y="3494265"/>
            <a:ext cx="2087563" cy="493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1" name="公式" r:id="rId11" imgW="16021050" imgH="3733800" progId="Equation.3">
                    <p:embed/>
                  </p:oleObj>
                </mc:Choice>
                <mc:Fallback>
                  <p:oleObj name="公式" r:id="rId11" imgW="16021050" imgH="373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746" y="3494265"/>
                          <a:ext cx="2087563" cy="493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5"/>
            <p:cNvGraphicFramePr>
              <a:graphicFrameLocks noChangeAspect="1"/>
            </p:cNvGraphicFramePr>
            <p:nvPr/>
          </p:nvGraphicFramePr>
          <p:xfrm>
            <a:off x="4433493" y="3523188"/>
            <a:ext cx="3240088" cy="500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2" name="公式" r:id="rId13" imgW="28746450" imgH="4391025" progId="Equation.3">
                    <p:embed/>
                  </p:oleObj>
                </mc:Choice>
                <mc:Fallback>
                  <p:oleObj name="公式" r:id="rId13" imgW="28746450" imgH="439102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493" y="3523188"/>
                          <a:ext cx="3240088" cy="500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7"/>
            <p:cNvGraphicFramePr>
              <a:graphicFrameLocks noChangeAspect="1"/>
            </p:cNvGraphicFramePr>
            <p:nvPr/>
          </p:nvGraphicFramePr>
          <p:xfrm>
            <a:off x="1692721" y="4173762"/>
            <a:ext cx="1152525" cy="3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3" name="公式" r:id="rId15" imgW="10096500" imgH="3076575" progId="Equation.3">
                    <p:embed/>
                  </p:oleObj>
                </mc:Choice>
                <mc:Fallback>
                  <p:oleObj name="公式" r:id="rId15" imgW="10096500" imgH="30765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721" y="4173762"/>
                          <a:ext cx="1152525" cy="3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矩形 11"/>
            <p:cNvSpPr>
              <a:spLocks noChangeArrowheads="1"/>
            </p:cNvSpPr>
            <p:nvPr/>
          </p:nvSpPr>
          <p:spPr bwMode="auto">
            <a:xfrm>
              <a:off x="215329" y="4797152"/>
              <a:ext cx="8893175" cy="1453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79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2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/>
                <a:t>则                 在           上存在 </a:t>
              </a:r>
              <a:r>
                <a:rPr lang="zh-CN" altLang="en-US" sz="2400" b="1"/>
                <a:t>唯一解</a:t>
              </a:r>
              <a:r>
                <a:rPr lang="zh-CN" altLang="en-US" sz="2400"/>
                <a:t>     （亦称为　     的不动点）。</a:t>
              </a:r>
            </a:p>
            <a:p>
              <a:pPr lvl="1" eaLnBrk="1" hangingPunct="1">
                <a:lnSpc>
                  <a:spcPct val="2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/>
                <a:t>且对                     ，由                      产生的序列            </a:t>
              </a:r>
              <a:r>
                <a:rPr lang="zh-CN" altLang="en-US" sz="2400" b="1"/>
                <a:t>收敛</a:t>
              </a:r>
              <a:r>
                <a:rPr lang="zh-CN" altLang="en-US" sz="2400"/>
                <a:t>于    。 </a:t>
              </a:r>
            </a:p>
          </p:txBody>
        </p:sp>
        <p:graphicFrame>
          <p:nvGraphicFramePr>
            <p:cNvPr id="24589" name="Object 4"/>
            <p:cNvGraphicFramePr>
              <a:graphicFrameLocks noChangeAspect="1"/>
            </p:cNvGraphicFramePr>
            <p:nvPr/>
          </p:nvGraphicFramePr>
          <p:xfrm>
            <a:off x="863475" y="5030531"/>
            <a:ext cx="1204913" cy="439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4" name="Equation" r:id="rId17" imgW="9658350" imgH="3514725" progId="Equation.DSMT4">
                    <p:embed/>
                  </p:oleObj>
                </mc:Choice>
                <mc:Fallback>
                  <p:oleObj name="Equation" r:id="rId17" imgW="9658350" imgH="35147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475" y="5030531"/>
                          <a:ext cx="1204913" cy="439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/>
          </p:nvGraphicFramePr>
          <p:xfrm>
            <a:off x="1052531" y="5791650"/>
            <a:ext cx="1619250" cy="506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5" name="公式" r:id="rId19" imgW="12725400" imgH="3952875" progId="Equation.3">
                    <p:embed/>
                  </p:oleObj>
                </mc:Choice>
                <mc:Fallback>
                  <p:oleObj name="公式" r:id="rId19" imgW="12725400" imgH="39528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531" y="5791650"/>
                          <a:ext cx="1619250" cy="506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8"/>
            <p:cNvGraphicFramePr>
              <a:graphicFrameLocks noChangeAspect="1"/>
            </p:cNvGraphicFramePr>
            <p:nvPr/>
          </p:nvGraphicFramePr>
          <p:xfrm>
            <a:off x="3240086" y="5751306"/>
            <a:ext cx="1655763" cy="452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6" name="公式" r:id="rId21" imgW="13820775" imgH="3733800" progId="Equation.3">
                    <p:embed/>
                  </p:oleObj>
                </mc:Choice>
                <mc:Fallback>
                  <p:oleObj name="公式" r:id="rId21" imgW="13820775" imgH="3733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086" y="5751306"/>
                          <a:ext cx="1655763" cy="452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0"/>
            <p:cNvGraphicFramePr>
              <a:graphicFrameLocks noChangeAspect="1"/>
            </p:cNvGraphicFramePr>
            <p:nvPr/>
          </p:nvGraphicFramePr>
          <p:xfrm>
            <a:off x="6575300" y="5751306"/>
            <a:ext cx="633413" cy="500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7" name="Equation" r:id="rId23" imgW="5048250" imgH="3952875" progId="Equation.DSMT4">
                    <p:embed/>
                  </p:oleObj>
                </mc:Choice>
                <mc:Fallback>
                  <p:oleObj name="Equation" r:id="rId23" imgW="5048250" imgH="395287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5300" y="5751306"/>
                          <a:ext cx="633413" cy="500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2"/>
            <p:cNvGraphicFramePr>
              <a:graphicFrameLocks noChangeAspect="1"/>
            </p:cNvGraphicFramePr>
            <p:nvPr/>
          </p:nvGraphicFramePr>
          <p:xfrm>
            <a:off x="8231260" y="5678276"/>
            <a:ext cx="481013" cy="531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8" name="公式" r:id="rId25" imgW="3076575" imgH="3514725" progId="Equation.3">
                    <p:embed/>
                  </p:oleObj>
                </mc:Choice>
                <mc:Fallback>
                  <p:oleObj name="公式" r:id="rId25" imgW="3076575" imgH="351472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1260" y="5678276"/>
                          <a:ext cx="481013" cy="531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4"/>
            <p:cNvGraphicFramePr>
              <a:graphicFrameLocks noChangeAspect="1"/>
            </p:cNvGraphicFramePr>
            <p:nvPr/>
          </p:nvGraphicFramePr>
          <p:xfrm>
            <a:off x="2447800" y="5065459"/>
            <a:ext cx="863600" cy="469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9" name="公式" r:id="rId27" imgW="5924550" imgH="3514725" progId="Equation.3">
                    <p:embed/>
                  </p:oleObj>
                </mc:Choice>
                <mc:Fallback>
                  <p:oleObj name="公式" r:id="rId27" imgW="5924550" imgH="351472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800" y="5065459"/>
                          <a:ext cx="863600" cy="469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15"/>
            <p:cNvGraphicFramePr>
              <a:graphicFrameLocks noChangeAspect="1"/>
            </p:cNvGraphicFramePr>
            <p:nvPr/>
          </p:nvGraphicFramePr>
          <p:xfrm>
            <a:off x="5229194" y="4985984"/>
            <a:ext cx="455612" cy="503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0" name="公式" r:id="rId29" imgW="3076575" imgH="3514725" progId="Equation.3">
                    <p:embed/>
                  </p:oleObj>
                </mc:Choice>
                <mc:Fallback>
                  <p:oleObj name="公式" r:id="rId29" imgW="3076575" imgH="351472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9194" y="4985984"/>
                          <a:ext cx="455612" cy="503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16"/>
            <p:cNvGraphicFramePr>
              <a:graphicFrameLocks noChangeAspect="1"/>
            </p:cNvGraphicFramePr>
            <p:nvPr/>
          </p:nvGraphicFramePr>
          <p:xfrm>
            <a:off x="6696049" y="5054185"/>
            <a:ext cx="792162" cy="427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1" name="公式" r:id="rId30" imgW="6362700" imgH="3514725" progId="Equation.3">
                    <p:embed/>
                  </p:oleObj>
                </mc:Choice>
                <mc:Fallback>
                  <p:oleObj name="公式" r:id="rId30" imgW="6362700" imgH="351472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6049" y="5054185"/>
                          <a:ext cx="792162" cy="427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8"/>
          <p:cNvGrpSpPr>
            <a:grpSpLocks/>
          </p:cNvGrpSpPr>
          <p:nvPr/>
        </p:nvGrpSpPr>
        <p:grpSpPr bwMode="auto">
          <a:xfrm>
            <a:off x="2058988" y="260350"/>
            <a:ext cx="8213725" cy="6297613"/>
            <a:chOff x="319088" y="260350"/>
            <a:chExt cx="8213725" cy="6297613"/>
          </a:xfrm>
        </p:grpSpPr>
        <p:grpSp>
          <p:nvGrpSpPr>
            <p:cNvPr id="25603" name="组合 16"/>
            <p:cNvGrpSpPr>
              <a:grpSpLocks/>
            </p:cNvGrpSpPr>
            <p:nvPr/>
          </p:nvGrpSpPr>
          <p:grpSpPr bwMode="auto">
            <a:xfrm>
              <a:off x="539750" y="260350"/>
              <a:ext cx="6696075" cy="1179513"/>
              <a:chOff x="539751" y="260350"/>
              <a:chExt cx="6696546" cy="1179513"/>
            </a:xfrm>
          </p:grpSpPr>
          <p:sp>
            <p:nvSpPr>
              <p:cNvPr id="25628" name="Rectangle 3"/>
              <p:cNvSpPr txBox="1">
                <a:spLocks noChangeArrowheads="1"/>
              </p:cNvSpPr>
              <p:nvPr/>
            </p:nvSpPr>
            <p:spPr bwMode="auto">
              <a:xfrm>
                <a:off x="539751" y="260350"/>
                <a:ext cx="6696546" cy="64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sz="2400">
                    <a:solidFill>
                      <a:srgbClr val="C00000"/>
                    </a:solidFill>
                  </a:rPr>
                  <a:t>证明</a:t>
                </a:r>
                <a:r>
                  <a:rPr lang="zh-CN" altLang="en-US" sz="2400"/>
                  <a:t>：由条件（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），不失一般性，不妨设</a:t>
                </a:r>
              </a:p>
            </p:txBody>
          </p:sp>
          <p:graphicFrame>
            <p:nvGraphicFramePr>
              <p:cNvPr id="25629" name="Object 5"/>
              <p:cNvGraphicFramePr>
                <a:graphicFrameLocks noChangeAspect="1"/>
              </p:cNvGraphicFramePr>
              <p:nvPr/>
            </p:nvGraphicFramePr>
            <p:xfrm>
              <a:off x="1541463" y="950913"/>
              <a:ext cx="3144837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0" name="Equation" r:id="rId3" imgW="22164675" imgH="3514725" progId="Equation.DSMT4">
                      <p:embed/>
                    </p:oleObj>
                  </mc:Choice>
                  <mc:Fallback>
                    <p:oleObj name="Equation" r:id="rId3" imgW="22164675" imgH="3514725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1463" y="950913"/>
                            <a:ext cx="3144837" cy="488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04" name="Rectangle 3"/>
            <p:cNvSpPr txBox="1">
              <a:spLocks noChangeArrowheads="1"/>
            </p:cNvSpPr>
            <p:nvPr/>
          </p:nvSpPr>
          <p:spPr bwMode="auto">
            <a:xfrm>
              <a:off x="611188" y="1412875"/>
              <a:ext cx="6048375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/>
                <a:t>否则 </a:t>
              </a:r>
              <a:r>
                <a:rPr lang="en-US" altLang="zh-CN" sz="2400" i="1"/>
                <a:t>a</a:t>
              </a:r>
              <a:r>
                <a:rPr lang="en-US" altLang="zh-CN" sz="2400"/>
                <a:t> </a:t>
              </a:r>
              <a:r>
                <a:rPr lang="zh-CN" altLang="en-US" sz="2400"/>
                <a:t>或 </a:t>
              </a:r>
              <a:r>
                <a:rPr lang="en-US" altLang="zh-CN" sz="2400" i="1"/>
                <a:t>b</a:t>
              </a:r>
              <a:r>
                <a:rPr lang="en-US" altLang="zh-CN" sz="2400"/>
                <a:t> </a:t>
              </a:r>
              <a:r>
                <a:rPr lang="zh-CN" altLang="en-US" sz="2400"/>
                <a:t>为方程的根。</a:t>
              </a: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539750" y="2132013"/>
              <a:ext cx="7993063" cy="720725"/>
            </a:xfrm>
            <a:prstGeom prst="rect">
              <a:avLst/>
            </a:prstGeom>
          </p:spPr>
          <p:txBody>
            <a:bodyPr/>
            <a:lstStyle/>
            <a:p>
              <a:pPr marL="342900" indent="-342900" eaLnBrk="1" hangingPunct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kern="0" dirty="0">
                  <a:solidFill>
                    <a:srgbClr val="7030A0"/>
                  </a:solidFill>
                  <a:latin typeface="+mn-lt"/>
                  <a:ea typeface="+mn-ea"/>
                </a:rPr>
                <a:t>（</a:t>
              </a:r>
              <a:r>
                <a:rPr lang="en-US" altLang="zh-CN" b="1" kern="0" dirty="0">
                  <a:solidFill>
                    <a:srgbClr val="7030A0"/>
                  </a:solidFill>
                  <a:latin typeface="+mn-lt"/>
                  <a:ea typeface="+mn-ea"/>
                </a:rPr>
                <a:t>1</a:t>
              </a:r>
              <a:r>
                <a:rPr lang="zh-CN" altLang="en-US" b="1" kern="0" dirty="0">
                  <a:solidFill>
                    <a:srgbClr val="7030A0"/>
                  </a:solidFill>
                  <a:latin typeface="+mn-lt"/>
                  <a:ea typeface="+mn-ea"/>
                </a:rPr>
                <a:t>）根的存在性</a:t>
              </a:r>
              <a:endParaRPr lang="zh-CN" altLang="en-US" kern="0" dirty="0">
                <a:latin typeface="+mn-lt"/>
                <a:ea typeface="+mn-ea"/>
              </a:endParaRPr>
            </a:p>
          </p:txBody>
        </p:sp>
        <p:grpSp>
          <p:nvGrpSpPr>
            <p:cNvPr id="25606" name="组合 19"/>
            <p:cNvGrpSpPr>
              <a:grpSpLocks/>
            </p:cNvGrpSpPr>
            <p:nvPr/>
          </p:nvGrpSpPr>
          <p:grpSpPr bwMode="auto">
            <a:xfrm>
              <a:off x="755650" y="2781300"/>
              <a:ext cx="3527425" cy="576263"/>
              <a:chOff x="539553" y="2780928"/>
              <a:chExt cx="3527622" cy="576064"/>
            </a:xfrm>
          </p:grpSpPr>
          <p:graphicFrame>
            <p:nvGraphicFramePr>
              <p:cNvPr id="25626" name="Object 7"/>
              <p:cNvGraphicFramePr>
                <a:graphicFrameLocks noChangeAspect="1"/>
              </p:cNvGraphicFramePr>
              <p:nvPr/>
            </p:nvGraphicFramePr>
            <p:xfrm>
              <a:off x="1258888" y="2852738"/>
              <a:ext cx="2808287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1" name="公式" r:id="rId5" imgW="17335500" imgH="3514725" progId="Equation.3">
                      <p:embed/>
                    </p:oleObj>
                  </mc:Choice>
                  <mc:Fallback>
                    <p:oleObj name="公式" r:id="rId5" imgW="17335500" imgH="3514725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8888" y="2852738"/>
                            <a:ext cx="2808287" cy="447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539553" y="2780928"/>
                <a:ext cx="792207" cy="576064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 eaLnBrk="1" hangingPunct="1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zh-CN" altLang="en-US" kern="0" dirty="0">
                    <a:latin typeface="+mn-lt"/>
                    <a:ea typeface="+mn-ea"/>
                  </a:rPr>
                  <a:t>令</a:t>
                </a:r>
              </a:p>
            </p:txBody>
          </p:sp>
        </p:grpSp>
        <p:grpSp>
          <p:nvGrpSpPr>
            <p:cNvPr id="25607" name="组合 26"/>
            <p:cNvGrpSpPr>
              <a:grpSpLocks/>
            </p:cNvGrpSpPr>
            <p:nvPr/>
          </p:nvGrpSpPr>
          <p:grpSpPr bwMode="auto">
            <a:xfrm>
              <a:off x="323850" y="4102100"/>
              <a:ext cx="7772400" cy="1368425"/>
              <a:chOff x="323528" y="4102830"/>
              <a:chExt cx="7772400" cy="1368152"/>
            </a:xfrm>
          </p:grpSpPr>
          <p:graphicFrame>
            <p:nvGraphicFramePr>
              <p:cNvPr id="25621" name="Object 12"/>
              <p:cNvGraphicFramePr>
                <a:graphicFrameLocks noChangeAspect="1"/>
              </p:cNvGraphicFramePr>
              <p:nvPr/>
            </p:nvGraphicFramePr>
            <p:xfrm>
              <a:off x="1187450" y="4216400"/>
              <a:ext cx="774700" cy="477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2" name="公式" r:id="rId7" imgW="5705475" imgH="3514725" progId="Equation.3">
                      <p:embed/>
                    </p:oleObj>
                  </mc:Choice>
                  <mc:Fallback>
                    <p:oleObj name="公式" r:id="rId7" imgW="5705475" imgH="351472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7450" y="4216400"/>
                            <a:ext cx="774700" cy="4778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2" name="Object 14"/>
              <p:cNvGraphicFramePr>
                <a:graphicFrameLocks noChangeAspect="1"/>
              </p:cNvGraphicFramePr>
              <p:nvPr/>
            </p:nvGraphicFramePr>
            <p:xfrm>
              <a:off x="2268538" y="4248150"/>
              <a:ext cx="804862" cy="477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3" name="公式" r:id="rId9" imgW="5924550" imgH="3514725" progId="Equation.3">
                      <p:embed/>
                    </p:oleObj>
                  </mc:Choice>
                  <mc:Fallback>
                    <p:oleObj name="公式" r:id="rId9" imgW="5924550" imgH="351472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8538" y="4248150"/>
                            <a:ext cx="804862" cy="4778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3" name="Object 16"/>
              <p:cNvGraphicFramePr>
                <a:graphicFrameLocks noChangeAspect="1"/>
              </p:cNvGraphicFramePr>
              <p:nvPr/>
            </p:nvGraphicFramePr>
            <p:xfrm>
              <a:off x="1547813" y="4900613"/>
              <a:ext cx="731837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4" name="Equation" r:id="rId11" imgW="5924550" imgH="3514725" progId="Equation.DSMT4">
                      <p:embed/>
                    </p:oleObj>
                  </mc:Choice>
                  <mc:Fallback>
                    <p:oleObj name="Equation" r:id="rId11" imgW="5924550" imgH="3514725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7813" y="4900613"/>
                            <a:ext cx="731837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4" name="Object 22"/>
              <p:cNvGraphicFramePr>
                <a:graphicFrameLocks noChangeAspect="1"/>
              </p:cNvGraphicFramePr>
              <p:nvPr/>
            </p:nvGraphicFramePr>
            <p:xfrm>
              <a:off x="2627313" y="4884738"/>
              <a:ext cx="804862" cy="4778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5" name="公式" r:id="rId13" imgW="5924550" imgH="3514725" progId="Equation.3">
                      <p:embed/>
                    </p:oleObj>
                  </mc:Choice>
                  <mc:Fallback>
                    <p:oleObj name="公式" r:id="rId13" imgW="5924550" imgH="3514725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7313" y="4884738"/>
                            <a:ext cx="804862" cy="4778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5" name="Rectangle 3"/>
              <p:cNvSpPr txBox="1">
                <a:spLocks noChangeArrowheads="1"/>
              </p:cNvSpPr>
              <p:nvPr/>
            </p:nvSpPr>
            <p:spPr bwMode="auto">
              <a:xfrm>
                <a:off x="323528" y="4102830"/>
                <a:ext cx="7772400" cy="1368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/>
                  <a:t>              是           上的连续函数可知：</a:t>
                </a:r>
              </a:p>
              <a:p>
                <a:pPr lvl="1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/>
                  <a:t>                   是          上的连续函数。</a:t>
                </a:r>
              </a:p>
            </p:txBody>
          </p:sp>
        </p:grpSp>
        <p:grpSp>
          <p:nvGrpSpPr>
            <p:cNvPr id="25608" name="组合 24"/>
            <p:cNvGrpSpPr>
              <a:grpSpLocks/>
            </p:cNvGrpSpPr>
            <p:nvPr/>
          </p:nvGrpSpPr>
          <p:grpSpPr bwMode="auto">
            <a:xfrm>
              <a:off x="319088" y="3286125"/>
              <a:ext cx="7902575" cy="863600"/>
              <a:chOff x="319088" y="3357563"/>
              <a:chExt cx="7902575" cy="863600"/>
            </a:xfrm>
          </p:grpSpPr>
          <p:grpSp>
            <p:nvGrpSpPr>
              <p:cNvPr id="25614" name="组合 21"/>
              <p:cNvGrpSpPr>
                <a:grpSpLocks/>
              </p:cNvGrpSpPr>
              <p:nvPr/>
            </p:nvGrpSpPr>
            <p:grpSpPr bwMode="auto">
              <a:xfrm>
                <a:off x="319088" y="3357563"/>
                <a:ext cx="7902575" cy="863600"/>
                <a:chOff x="319088" y="3357563"/>
                <a:chExt cx="7902575" cy="863600"/>
              </a:xfrm>
            </p:grpSpPr>
            <p:sp>
              <p:nvSpPr>
                <p:cNvPr id="5" name="Rectangle 3"/>
                <p:cNvSpPr txBox="1">
                  <a:spLocks noChangeArrowheads="1"/>
                </p:cNvSpPr>
                <p:nvPr/>
              </p:nvSpPr>
              <p:spPr>
                <a:xfrm>
                  <a:off x="319088" y="3357563"/>
                  <a:ext cx="1157287" cy="719138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 marL="342900" indent="-342900" eaLnBrk="1" hangingPunct="1">
                    <a:lnSpc>
                      <a:spcPct val="150000"/>
                    </a:lnSpc>
                    <a:spcBef>
                      <a:spcPct val="20000"/>
                    </a:spcBef>
                    <a:defRPr/>
                  </a:pPr>
                  <a:r>
                    <a:rPr lang="en-US" altLang="zh-CN" sz="3200" kern="0" dirty="0">
                      <a:latin typeface="+mn-lt"/>
                      <a:ea typeface="+mn-ea"/>
                    </a:rPr>
                    <a:t>    </a:t>
                  </a:r>
                  <a:r>
                    <a:rPr lang="zh-CN" altLang="en-US" kern="0" dirty="0">
                      <a:latin typeface="+mn-lt"/>
                      <a:ea typeface="+mn-ea"/>
                    </a:rPr>
                    <a:t>则</a:t>
                  </a:r>
                </a:p>
              </p:txBody>
            </p:sp>
            <p:graphicFrame>
              <p:nvGraphicFramePr>
                <p:cNvPr id="25618" name="Object 6"/>
                <p:cNvGraphicFramePr>
                  <a:graphicFrameLocks noChangeAspect="1"/>
                </p:cNvGraphicFramePr>
                <p:nvPr/>
              </p:nvGraphicFramePr>
              <p:xfrm>
                <a:off x="1258888" y="3429000"/>
                <a:ext cx="3140075" cy="792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56" name="公式" r:id="rId15" imgW="24355425" imgH="6143625" progId="Equation.3">
                        <p:embed/>
                      </p:oleObj>
                    </mc:Choice>
                    <mc:Fallback>
                      <p:oleObj name="公式" r:id="rId15" imgW="24355425" imgH="6143625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58888" y="3429000"/>
                              <a:ext cx="3140075" cy="792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19" name="Object 8"/>
                <p:cNvGraphicFramePr>
                  <a:graphicFrameLocks noChangeAspect="1"/>
                </p:cNvGraphicFramePr>
                <p:nvPr/>
              </p:nvGraphicFramePr>
              <p:xfrm>
                <a:off x="4211638" y="3627438"/>
                <a:ext cx="1296987" cy="460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57" name="公式" r:id="rId17" imgW="9877425" imgH="3514725" progId="Equation.3">
                        <p:embed/>
                      </p:oleObj>
                    </mc:Choice>
                    <mc:Fallback>
                      <p:oleObj name="公式" r:id="rId17" imgW="9877425" imgH="3514725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1638" y="3627438"/>
                              <a:ext cx="1296987" cy="460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20" name="Object 10"/>
                <p:cNvGraphicFramePr>
                  <a:graphicFrameLocks noChangeAspect="1"/>
                </p:cNvGraphicFramePr>
                <p:nvPr/>
              </p:nvGraphicFramePr>
              <p:xfrm>
                <a:off x="5984875" y="3600450"/>
                <a:ext cx="2236788" cy="4778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58" name="公式" r:id="rId19" imgW="16459200" imgH="3514725" progId="Equation.3">
                        <p:embed/>
                      </p:oleObj>
                    </mc:Choice>
                    <mc:Fallback>
                      <p:oleObj name="公式" r:id="rId19" imgW="16459200" imgH="3514725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84875" y="3600450"/>
                              <a:ext cx="2236788" cy="4778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3" name="矩形 22"/>
              <p:cNvSpPr/>
              <p:nvPr/>
            </p:nvSpPr>
            <p:spPr>
              <a:xfrm>
                <a:off x="5508625" y="3619501"/>
                <a:ext cx="492125" cy="461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即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24300" y="3644901"/>
                <a:ext cx="492125" cy="461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，</a:t>
                </a:r>
                <a:endParaRPr lang="zh-CN" altLang="en-US" dirty="0"/>
              </a:p>
            </p:txBody>
          </p:sp>
        </p:grpSp>
        <p:grpSp>
          <p:nvGrpSpPr>
            <p:cNvPr id="25609" name="组合 27"/>
            <p:cNvGrpSpPr>
              <a:grpSpLocks/>
            </p:cNvGrpSpPr>
            <p:nvPr/>
          </p:nvGrpSpPr>
          <p:grpSpPr bwMode="auto">
            <a:xfrm>
              <a:off x="323850" y="5373688"/>
              <a:ext cx="7772400" cy="1184275"/>
              <a:chOff x="323528" y="5373216"/>
              <a:chExt cx="7772400" cy="1184747"/>
            </a:xfrm>
          </p:grpSpPr>
          <p:graphicFrame>
            <p:nvGraphicFramePr>
              <p:cNvPr id="25610" name="Object 18"/>
              <p:cNvGraphicFramePr>
                <a:graphicFrameLocks noChangeAspect="1"/>
              </p:cNvGraphicFramePr>
              <p:nvPr/>
            </p:nvGraphicFramePr>
            <p:xfrm>
              <a:off x="4414838" y="5518150"/>
              <a:ext cx="804862" cy="477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9" name="公式" r:id="rId21" imgW="5924550" imgH="3514725" progId="Equation.3">
                      <p:embed/>
                    </p:oleObj>
                  </mc:Choice>
                  <mc:Fallback>
                    <p:oleObj name="公式" r:id="rId21" imgW="5924550" imgH="3514725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4838" y="5518150"/>
                            <a:ext cx="804862" cy="4778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Object 20"/>
              <p:cNvGraphicFramePr>
                <a:graphicFrameLocks noChangeAspect="1"/>
              </p:cNvGraphicFramePr>
              <p:nvPr/>
            </p:nvGraphicFramePr>
            <p:xfrm>
              <a:off x="2771775" y="5530850"/>
              <a:ext cx="1239838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60" name="公式" r:id="rId22" imgW="10096500" imgH="3514725" progId="Equation.3">
                      <p:embed/>
                    </p:oleObj>
                  </mc:Choice>
                  <mc:Fallback>
                    <p:oleObj name="公式" r:id="rId22" imgW="10096500" imgH="3514725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775" y="5530850"/>
                            <a:ext cx="1239838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2" name="Object 24"/>
              <p:cNvGraphicFramePr>
                <a:graphicFrameLocks noChangeAspect="1"/>
              </p:cNvGraphicFramePr>
              <p:nvPr/>
            </p:nvGraphicFramePr>
            <p:xfrm>
              <a:off x="3419475" y="6021388"/>
              <a:ext cx="1550988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61" name="公式" r:id="rId24" imgW="11410950" imgH="3952875" progId="Equation.3">
                      <p:embed/>
                    </p:oleObj>
                  </mc:Choice>
                  <mc:Fallback>
                    <p:oleObj name="公式" r:id="rId24" imgW="11410950" imgH="3952875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9475" y="6021388"/>
                            <a:ext cx="1550988" cy="536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323528" y="5373216"/>
                <a:ext cx="7772400" cy="647958"/>
              </a:xfrm>
              <a:prstGeom prst="rect">
                <a:avLst/>
              </a:prstGeom>
            </p:spPr>
            <p:txBody>
              <a:bodyPr/>
              <a:lstStyle/>
              <a:p>
                <a:pPr marL="742950" lvl="1" indent="-285750" eaLnBrk="1" hangingPunct="1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zh-CN" altLang="en-US" kern="0" dirty="0">
                    <a:latin typeface="+mn-lt"/>
                    <a:ea typeface="+mn-ea"/>
                  </a:rPr>
                  <a:t>故由零点定理                  在           上至少有一根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3"/>
          <p:cNvGrpSpPr>
            <a:grpSpLocks/>
          </p:cNvGrpSpPr>
          <p:nvPr/>
        </p:nvGrpSpPr>
        <p:grpSpPr bwMode="auto">
          <a:xfrm>
            <a:off x="1846263" y="477838"/>
            <a:ext cx="8210550" cy="5614987"/>
            <a:chOff x="179512" y="477961"/>
            <a:chExt cx="8209459" cy="5615026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>
            <a:xfrm>
              <a:off x="395383" y="477961"/>
              <a:ext cx="2880929" cy="574679"/>
            </a:xfrm>
            <a:prstGeom prst="rect">
              <a:avLst/>
            </a:prstGeom>
          </p:spPr>
          <p:txBody>
            <a:bodyPr/>
            <a:lstStyle/>
            <a:p>
              <a:pPr marL="609600" indent="-609600" eaLnBrk="1" hangingPunct="1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kern="0" dirty="0">
                  <a:solidFill>
                    <a:srgbClr val="7030A0"/>
                  </a:solidFill>
                  <a:latin typeface="+mn-lt"/>
                  <a:ea typeface="+mn-ea"/>
                </a:rPr>
                <a:t>（</a:t>
              </a:r>
              <a:r>
                <a:rPr lang="en-US" altLang="zh-CN" b="1" kern="0" dirty="0">
                  <a:solidFill>
                    <a:srgbClr val="7030A0"/>
                  </a:solidFill>
                  <a:latin typeface="+mn-lt"/>
                  <a:ea typeface="+mn-ea"/>
                </a:rPr>
                <a:t>2</a:t>
              </a:r>
              <a:r>
                <a:rPr lang="zh-CN" altLang="en-US" b="1" kern="0" dirty="0">
                  <a:solidFill>
                    <a:srgbClr val="7030A0"/>
                  </a:solidFill>
                  <a:latin typeface="+mn-lt"/>
                  <a:ea typeface="+mn-ea"/>
                </a:rPr>
                <a:t>）根的唯一性</a:t>
              </a:r>
              <a:endParaRPr lang="en-US" altLang="zh-CN" kern="0" dirty="0">
                <a:latin typeface="+mn-lt"/>
                <a:ea typeface="+mn-ea"/>
              </a:endParaRPr>
            </a:p>
          </p:txBody>
        </p:sp>
        <p:graphicFrame>
          <p:nvGraphicFramePr>
            <p:cNvPr id="26628" name="Object 5"/>
            <p:cNvGraphicFramePr>
              <a:graphicFrameLocks noChangeAspect="1"/>
            </p:cNvGraphicFramePr>
            <p:nvPr/>
          </p:nvGraphicFramePr>
          <p:xfrm>
            <a:off x="2627784" y="1916832"/>
            <a:ext cx="258464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8" name="公式" r:id="rId3" imgW="16021050" imgH="4171950" progId="Equation.3">
                    <p:embed/>
                  </p:oleObj>
                </mc:Choice>
                <mc:Fallback>
                  <p:oleObj name="公式" r:id="rId3" imgW="16021050" imgH="417195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1916832"/>
                          <a:ext cx="258464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9" name="Rectangle 3"/>
            <p:cNvSpPr txBox="1">
              <a:spLocks noChangeArrowheads="1"/>
            </p:cNvSpPr>
            <p:nvPr/>
          </p:nvSpPr>
          <p:spPr bwMode="auto">
            <a:xfrm>
              <a:off x="395383" y="1268541"/>
              <a:ext cx="3960286" cy="43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/>
                <a:t>           假设有两个根：</a:t>
              </a:r>
              <a:endParaRPr lang="en-US" altLang="zh-CN" sz="2400"/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79512" y="1628906"/>
              <a:ext cx="7206292" cy="3382986"/>
            </a:xfrm>
            <a:prstGeom prst="rect">
              <a:avLst/>
            </a:prstGeom>
          </p:spPr>
          <p:txBody>
            <a:bodyPr/>
            <a:lstStyle/>
            <a:p>
              <a:pPr marL="609600" indent="-609600" eaLnBrk="1" hangingPunct="1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kern="0" dirty="0">
                  <a:latin typeface="+mn-lt"/>
                  <a:ea typeface="+mn-ea"/>
                </a:rPr>
                <a:t>         </a:t>
              </a:r>
              <a:endParaRPr lang="en-US" altLang="zh-CN" kern="0" dirty="0">
                <a:latin typeface="+mn-lt"/>
                <a:ea typeface="+mn-ea"/>
              </a:endParaRPr>
            </a:p>
          </p:txBody>
        </p:sp>
        <p:graphicFrame>
          <p:nvGraphicFramePr>
            <p:cNvPr id="26631" name="Object 11"/>
            <p:cNvGraphicFramePr>
              <a:graphicFrameLocks noChangeAspect="1"/>
            </p:cNvGraphicFramePr>
            <p:nvPr/>
          </p:nvGraphicFramePr>
          <p:xfrm>
            <a:off x="3635896" y="5517232"/>
            <a:ext cx="1363765" cy="575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9" name="公式" r:id="rId5" imgW="9877425" imgH="4171950" progId="Equation.3">
                    <p:embed/>
                  </p:oleObj>
                </mc:Choice>
                <mc:Fallback>
                  <p:oleObj name="公式" r:id="rId5" imgW="9877425" imgH="417195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5517232"/>
                          <a:ext cx="1363765" cy="575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Rectangle 3"/>
            <p:cNvSpPr txBox="1">
              <a:spLocks noChangeArrowheads="1"/>
            </p:cNvSpPr>
            <p:nvPr/>
          </p:nvSpPr>
          <p:spPr bwMode="auto">
            <a:xfrm>
              <a:off x="1042997" y="5516721"/>
              <a:ext cx="7345974" cy="57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/>
                <a:t>因为 </a:t>
              </a:r>
              <a:r>
                <a:rPr lang="en-US" altLang="zh-CN" sz="2400"/>
                <a:t>0&lt;</a:t>
              </a:r>
              <a:r>
                <a:rPr lang="en-US" altLang="zh-CN" sz="2400" i="1"/>
                <a:t>L</a:t>
              </a:r>
              <a:r>
                <a:rPr lang="en-US" altLang="zh-CN" sz="2400"/>
                <a:t>&lt;1  </a:t>
              </a:r>
              <a:r>
                <a:rPr lang="zh-CN" altLang="en-US" sz="2400"/>
                <a:t>，故：                  ， 即根是唯一的。</a:t>
              </a:r>
              <a:endParaRPr lang="en-US" altLang="zh-CN" sz="2400"/>
            </a:p>
          </p:txBody>
        </p:sp>
        <p:graphicFrame>
          <p:nvGraphicFramePr>
            <p:cNvPr id="26633" name="Object 15"/>
            <p:cNvGraphicFramePr>
              <a:graphicFrameLocks noChangeAspect="1"/>
            </p:cNvGraphicFramePr>
            <p:nvPr/>
          </p:nvGraphicFramePr>
          <p:xfrm>
            <a:off x="2195736" y="4653136"/>
            <a:ext cx="264138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0" name="Equation" r:id="rId7" imgW="21288375" imgH="4171950" progId="Equation.DSMT4">
                    <p:embed/>
                  </p:oleObj>
                </mc:Choice>
                <mc:Fallback>
                  <p:oleObj name="Equation" r:id="rId7" imgW="21288375" imgH="417195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4653136"/>
                          <a:ext cx="264138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 bwMode="auto">
            <a:xfrm>
              <a:off x="1187440" y="3716483"/>
              <a:ext cx="49206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Times New Roman"/>
                  <a:ea typeface="宋体"/>
                </a:rPr>
                <a:t>即</a:t>
              </a:r>
              <a:endParaRPr lang="zh-CN" altLang="en-US" dirty="0"/>
            </a:p>
          </p:txBody>
        </p:sp>
        <p:graphicFrame>
          <p:nvGraphicFramePr>
            <p:cNvPr id="26635" name="Object 7"/>
            <p:cNvGraphicFramePr>
              <a:graphicFrameLocks noChangeAspect="1"/>
            </p:cNvGraphicFramePr>
            <p:nvPr/>
          </p:nvGraphicFramePr>
          <p:xfrm>
            <a:off x="2123728" y="2924944"/>
            <a:ext cx="5579703" cy="510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1" name="Equation" r:id="rId9" imgW="44986575" imgH="4171950" progId="Equation.DSMT4">
                    <p:embed/>
                  </p:oleObj>
                </mc:Choice>
                <mc:Fallback>
                  <p:oleObj name="Equation" r:id="rId9" imgW="44986575" imgH="417195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924944"/>
                          <a:ext cx="5579703" cy="510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/>
          </p:nvSpPr>
          <p:spPr bwMode="auto">
            <a:xfrm>
              <a:off x="1258869" y="2563950"/>
              <a:ext cx="493646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Times New Roman"/>
                  <a:ea typeface="宋体"/>
                </a:rPr>
                <a:t>则</a:t>
              </a:r>
              <a:endParaRPr lang="zh-CN" altLang="en-US" dirty="0"/>
            </a:p>
          </p:txBody>
        </p:sp>
        <p:graphicFrame>
          <p:nvGraphicFramePr>
            <p:cNvPr id="26637" name="Object 23"/>
            <p:cNvGraphicFramePr>
              <a:graphicFrameLocks noChangeAspect="1"/>
            </p:cNvGraphicFramePr>
            <p:nvPr/>
          </p:nvGraphicFramePr>
          <p:xfrm>
            <a:off x="2123728" y="3933056"/>
            <a:ext cx="30765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2" name="Equation" r:id="rId11" imgW="24793575" imgH="4171950" progId="Equation.DSMT4">
                    <p:embed/>
                  </p:oleObj>
                </mc:Choice>
                <mc:Fallback>
                  <p:oleObj name="Equation" r:id="rId11" imgW="24793575" imgH="417195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933056"/>
                          <a:ext cx="30765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38"/>
          <p:cNvGrpSpPr>
            <a:grpSpLocks/>
          </p:cNvGrpSpPr>
          <p:nvPr/>
        </p:nvGrpSpPr>
        <p:grpSpPr bwMode="auto">
          <a:xfrm>
            <a:off x="1919288" y="331788"/>
            <a:ext cx="8208962" cy="6194425"/>
            <a:chOff x="395536" y="332011"/>
            <a:chExt cx="8209034" cy="6194225"/>
          </a:xfrm>
        </p:grpSpPr>
        <p:grpSp>
          <p:nvGrpSpPr>
            <p:cNvPr id="27651" name="组合 22"/>
            <p:cNvGrpSpPr>
              <a:grpSpLocks/>
            </p:cNvGrpSpPr>
            <p:nvPr/>
          </p:nvGrpSpPr>
          <p:grpSpPr bwMode="auto">
            <a:xfrm>
              <a:off x="476300" y="332011"/>
              <a:ext cx="7127875" cy="3601045"/>
              <a:chOff x="476300" y="332011"/>
              <a:chExt cx="7127875" cy="3601045"/>
            </a:xfrm>
          </p:grpSpPr>
          <p:sp>
            <p:nvSpPr>
              <p:cNvPr id="27660" name="Rectangle 3"/>
              <p:cNvSpPr txBox="1">
                <a:spLocks noChangeArrowheads="1"/>
              </p:cNvSpPr>
              <p:nvPr/>
            </p:nvSpPr>
            <p:spPr bwMode="auto">
              <a:xfrm>
                <a:off x="476499" y="332011"/>
                <a:ext cx="3024215" cy="504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609600" indent="-6096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Tx/>
                  <a:buNone/>
                </a:pPr>
                <a:r>
                  <a:rPr lang="zh-CN" altLang="en-US" sz="2400" b="1">
                    <a:solidFill>
                      <a:srgbClr val="7030A0"/>
                    </a:solidFill>
                  </a:rPr>
                  <a:t>（</a:t>
                </a:r>
                <a:r>
                  <a:rPr lang="en-US" altLang="zh-CN" sz="2400" b="1">
                    <a:solidFill>
                      <a:srgbClr val="7030A0"/>
                    </a:solidFill>
                  </a:rPr>
                  <a:t>3</a:t>
                </a:r>
                <a:r>
                  <a:rPr lang="zh-CN" altLang="en-US" sz="2400" b="1">
                    <a:solidFill>
                      <a:srgbClr val="7030A0"/>
                    </a:solidFill>
                  </a:rPr>
                  <a:t>）序列的收敛性</a:t>
                </a:r>
              </a:p>
            </p:txBody>
          </p:sp>
          <p:graphicFrame>
            <p:nvGraphicFramePr>
              <p:cNvPr id="27661" name="Object 2"/>
              <p:cNvGraphicFramePr>
                <a:graphicFrameLocks noChangeAspect="1"/>
              </p:cNvGraphicFramePr>
              <p:nvPr/>
            </p:nvGraphicFramePr>
            <p:xfrm>
              <a:off x="1136178" y="2593206"/>
              <a:ext cx="5380038" cy="1339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7" name="Equation" r:id="rId3" imgW="40376475" imgH="10096500" progId="Equation.DSMT4">
                      <p:embed/>
                    </p:oleObj>
                  </mc:Choice>
                  <mc:Fallback>
                    <p:oleObj name="Equation" r:id="rId3" imgW="40376475" imgH="1009650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6178" y="2593206"/>
                            <a:ext cx="5380038" cy="1339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62" name="组合 26"/>
              <p:cNvGrpSpPr>
                <a:grpSpLocks/>
              </p:cNvGrpSpPr>
              <p:nvPr/>
            </p:nvGrpSpPr>
            <p:grpSpPr bwMode="auto">
              <a:xfrm>
                <a:off x="971600" y="1052736"/>
                <a:ext cx="6632575" cy="1254125"/>
                <a:chOff x="1035477" y="4437063"/>
                <a:chExt cx="6632148" cy="1254125"/>
              </a:xfrm>
            </p:grpSpPr>
            <p:graphicFrame>
              <p:nvGraphicFramePr>
                <p:cNvPr id="27663" name="Object 25"/>
                <p:cNvGraphicFramePr>
                  <a:graphicFrameLocks noChangeAspect="1"/>
                </p:cNvGraphicFramePr>
                <p:nvPr/>
              </p:nvGraphicFramePr>
              <p:xfrm>
                <a:off x="1979613" y="4437063"/>
                <a:ext cx="5688012" cy="5508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58" name="Equation" r:id="rId5" imgW="42786300" imgH="4171950" progId="Equation.DSMT4">
                        <p:embed/>
                      </p:oleObj>
                    </mc:Choice>
                    <mc:Fallback>
                      <p:oleObj name="Equation" r:id="rId5" imgW="42786300" imgH="4171950" progId="Equation.DSMT4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79613" y="4437063"/>
                              <a:ext cx="5688012" cy="5508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4" name="Object 10"/>
                <p:cNvGraphicFramePr>
                  <a:graphicFrameLocks noChangeAspect="1"/>
                </p:cNvGraphicFramePr>
                <p:nvPr/>
              </p:nvGraphicFramePr>
              <p:xfrm>
                <a:off x="5362575" y="5111750"/>
                <a:ext cx="2089150" cy="549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59" name="Equation" r:id="rId7" imgW="15582900" imgH="4171950" progId="Equation.DSMT4">
                        <p:embed/>
                      </p:oleObj>
                    </mc:Choice>
                    <mc:Fallback>
                      <p:oleObj name="Equation" r:id="rId7" imgW="15582900" imgH="4171950" progId="Equation.DSMT4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62575" y="5111750"/>
                              <a:ext cx="2089150" cy="5492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5" name="Object 12"/>
                <p:cNvGraphicFramePr>
                  <a:graphicFrameLocks noChangeAspect="1"/>
                </p:cNvGraphicFramePr>
                <p:nvPr/>
              </p:nvGraphicFramePr>
              <p:xfrm>
                <a:off x="2070100" y="5087938"/>
                <a:ext cx="3238500" cy="603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60" name="Equation" r:id="rId9" imgW="21945600" imgH="4171950" progId="Equation.DSMT4">
                        <p:embed/>
                      </p:oleObj>
                    </mc:Choice>
                    <mc:Fallback>
                      <p:oleObj name="Equation" r:id="rId9" imgW="21945600" imgH="417195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0100" y="5087938"/>
                              <a:ext cx="3238500" cy="603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矩形 25"/>
                <p:cNvSpPr/>
                <p:nvPr/>
              </p:nvSpPr>
              <p:spPr>
                <a:xfrm>
                  <a:off x="1035680" y="4479901"/>
                  <a:ext cx="800056" cy="4619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zh-CN" altLang="en-US" kern="0" dirty="0">
                      <a:solidFill>
                        <a:srgbClr val="000000"/>
                      </a:solidFill>
                      <a:latin typeface="Times New Roman"/>
                      <a:ea typeface="宋体"/>
                    </a:rPr>
                    <a:t>由于</a:t>
                  </a:r>
                  <a:endParaRPr lang="zh-CN" altLang="en-US" dirty="0"/>
                </a:p>
              </p:txBody>
            </p:sp>
          </p:grpSp>
        </p:grpSp>
        <p:sp>
          <p:nvSpPr>
            <p:cNvPr id="30" name="矩形 29"/>
            <p:cNvSpPr/>
            <p:nvPr/>
          </p:nvSpPr>
          <p:spPr bwMode="auto">
            <a:xfrm>
              <a:off x="395536" y="4100614"/>
              <a:ext cx="801694" cy="646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kern="0" dirty="0">
                  <a:solidFill>
                    <a:srgbClr val="C00000"/>
                  </a:solidFill>
                  <a:latin typeface="Times New Roman"/>
                  <a:ea typeface="宋体"/>
                </a:rPr>
                <a:t>注</a:t>
              </a:r>
              <a:r>
                <a:rPr lang="zh-CN" altLang="en-US" kern="0" dirty="0">
                  <a:solidFill>
                    <a:srgbClr val="C00000"/>
                  </a:solidFill>
                  <a:latin typeface="Times New Roman"/>
                  <a:ea typeface="宋体"/>
                </a:rPr>
                <a:t>：</a:t>
              </a:r>
              <a:endParaRPr lang="en-US" altLang="zh-CN" kern="0" dirty="0">
                <a:solidFill>
                  <a:srgbClr val="C00000"/>
                </a:solidFill>
                <a:latin typeface="Times New Roman"/>
                <a:ea typeface="宋体"/>
                <a:sym typeface="Wingdings" pitchFamily="2" charset="2"/>
              </a:endParaRPr>
            </a:p>
          </p:txBody>
        </p:sp>
        <p:graphicFrame>
          <p:nvGraphicFramePr>
            <p:cNvPr id="27653" name="Object 18"/>
            <p:cNvGraphicFramePr>
              <a:graphicFrameLocks noChangeAspect="1"/>
            </p:cNvGraphicFramePr>
            <p:nvPr/>
          </p:nvGraphicFramePr>
          <p:xfrm>
            <a:off x="3059430" y="4235416"/>
            <a:ext cx="708068" cy="429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1" name="Equation" r:id="rId11" imgW="5705475" imgH="3514725" progId="Equation.DSMT4">
                    <p:embed/>
                  </p:oleObj>
                </mc:Choice>
                <mc:Fallback>
                  <p:oleObj name="Equation" r:id="rId11" imgW="5705475" imgH="351472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430" y="4235416"/>
                          <a:ext cx="708068" cy="4298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5"/>
            <p:cNvGraphicFramePr>
              <a:graphicFrameLocks noChangeAspect="1"/>
            </p:cNvGraphicFramePr>
            <p:nvPr/>
          </p:nvGraphicFramePr>
          <p:xfrm>
            <a:off x="4094543" y="4235416"/>
            <a:ext cx="1485990" cy="46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2" name="Equation" r:id="rId13" imgW="11410950" imgH="3514725" progId="Equation.DSMT4">
                    <p:embed/>
                  </p:oleObj>
                </mc:Choice>
                <mc:Fallback>
                  <p:oleObj name="Equation" r:id="rId13" imgW="11410950" imgH="35147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543" y="4235416"/>
                          <a:ext cx="1485990" cy="4647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14"/>
            <p:cNvGraphicFramePr>
              <a:graphicFrameLocks noChangeAspect="1"/>
            </p:cNvGraphicFramePr>
            <p:nvPr/>
          </p:nvGraphicFramePr>
          <p:xfrm>
            <a:off x="6637872" y="4192588"/>
            <a:ext cx="1822560" cy="537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" name="Equation" r:id="rId15" imgW="14697075" imgH="4391025" progId="Equation.DSMT4">
                    <p:embed/>
                  </p:oleObj>
                </mc:Choice>
                <mc:Fallback>
                  <p:oleObj name="Equation" r:id="rId15" imgW="14697075" imgH="439102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7872" y="4192588"/>
                          <a:ext cx="1822560" cy="537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7"/>
            <p:cNvGraphicFramePr>
              <a:graphicFrameLocks noChangeAspect="1"/>
            </p:cNvGraphicFramePr>
            <p:nvPr/>
          </p:nvGraphicFramePr>
          <p:xfrm>
            <a:off x="1487668" y="4884184"/>
            <a:ext cx="708068" cy="429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4" name="Equation" r:id="rId17" imgW="5705475" imgH="3514725" progId="Equation.DSMT4">
                    <p:embed/>
                  </p:oleObj>
                </mc:Choice>
                <mc:Fallback>
                  <p:oleObj name="Equation" r:id="rId17" imgW="5705475" imgH="3514725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668" y="4884184"/>
                          <a:ext cx="708068" cy="4298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矩形 35"/>
            <p:cNvSpPr>
              <a:spLocks noChangeArrowheads="1"/>
            </p:cNvSpPr>
            <p:nvPr/>
          </p:nvSpPr>
          <p:spPr bwMode="auto">
            <a:xfrm>
              <a:off x="971803" y="4100614"/>
              <a:ext cx="7632767" cy="127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对于迭代函数           及                     ， 如果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pPr marL="0" lvl="1"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则            满足</a:t>
              </a:r>
              <a:r>
                <a:rPr lang="en-US" altLang="zh-CN" sz="2400">
                  <a:solidFill>
                    <a:srgbClr val="000000"/>
                  </a:solidFill>
                </a:rPr>
                <a:t>Lipschitz</a:t>
              </a:r>
              <a:r>
                <a:rPr lang="zh-CN" altLang="en-US" sz="2400">
                  <a:solidFill>
                    <a:srgbClr val="000000"/>
                  </a:solidFill>
                </a:rPr>
                <a:t>条件。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7658" name="矩形 36"/>
            <p:cNvSpPr>
              <a:spLocks noChangeArrowheads="1"/>
            </p:cNvSpPr>
            <p:nvPr/>
          </p:nvSpPr>
          <p:spPr bwMode="auto">
            <a:xfrm>
              <a:off x="1000353" y="5572161"/>
              <a:ext cx="4185798" cy="46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这由拉格朗日中值定理保证：</a:t>
              </a:r>
            </a:p>
          </p:txBody>
        </p:sp>
        <p:graphicFrame>
          <p:nvGraphicFramePr>
            <p:cNvPr id="27659" name="Object 16"/>
            <p:cNvGraphicFramePr>
              <a:graphicFrameLocks noChangeAspect="1"/>
            </p:cNvGraphicFramePr>
            <p:nvPr/>
          </p:nvGraphicFramePr>
          <p:xfrm>
            <a:off x="3786460" y="6000773"/>
            <a:ext cx="444500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5" name="Equation" r:id="rId18" imgW="33356550" imgH="3952875" progId="Equation.DSMT4">
                    <p:embed/>
                  </p:oleObj>
                </mc:Choice>
                <mc:Fallback>
                  <p:oleObj name="Equation" r:id="rId18" imgW="33356550" imgH="395287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460" y="6000773"/>
                          <a:ext cx="4445000" cy="525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8288" y="981075"/>
            <a:ext cx="7602537" cy="501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【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】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：</a:t>
            </a: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x=e</a:t>
            </a:r>
            <a:r>
              <a:rPr lang="en-US" altLang="zh-CN" sz="2800" kern="0" baseline="30000" dirty="0">
                <a:latin typeface="华文中宋" pitchFamily="2" charset="-122"/>
                <a:ea typeface="华文中宋" pitchFamily="2" charset="-122"/>
              </a:rPr>
              <a:t>-x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在</a:t>
            </a: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[1/2,ln2]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上有一根</a:t>
            </a: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x*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，求</a:t>
            </a: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x*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2351088" y="1135063"/>
            <a:ext cx="7421562" cy="2635250"/>
            <a:chOff x="827088" y="1135063"/>
            <a:chExt cx="7421562" cy="2635250"/>
          </a:xfrm>
        </p:grpSpPr>
        <p:sp>
          <p:nvSpPr>
            <p:cNvPr id="29706" name="Rectangle 3"/>
            <p:cNvSpPr txBox="1">
              <a:spLocks noChangeArrowheads="1"/>
            </p:cNvSpPr>
            <p:nvPr/>
          </p:nvSpPr>
          <p:spPr bwMode="auto">
            <a:xfrm>
              <a:off x="827088" y="1135063"/>
              <a:ext cx="7421562" cy="263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/>
                <a:t>   （</a:t>
              </a:r>
              <a:r>
                <a:rPr lang="en-US" altLang="zh-CN" sz="2400"/>
                <a:t>1</a:t>
              </a:r>
              <a:r>
                <a:rPr lang="zh-CN" altLang="en-US" sz="2400"/>
                <a:t>）若取迭代函数                          ，</a:t>
              </a:r>
            </a:p>
            <a:p>
              <a:pPr eaLnBrk="1" hangingPunct="1">
                <a:lnSpc>
                  <a:spcPct val="150000"/>
                </a:lnSpc>
              </a:pPr>
              <a:endParaRPr lang="zh-CN" altLang="en-US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　                 不满足压缩映像原理，故不能肯定           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                             　                  收敛到方程的根。 </a:t>
              </a:r>
            </a:p>
          </p:txBody>
        </p:sp>
        <p:graphicFrame>
          <p:nvGraphicFramePr>
            <p:cNvPr id="29707" name="Object 4"/>
            <p:cNvGraphicFramePr>
              <a:graphicFrameLocks noChangeAspect="1"/>
            </p:cNvGraphicFramePr>
            <p:nvPr/>
          </p:nvGraphicFramePr>
          <p:xfrm>
            <a:off x="3779838" y="1177925"/>
            <a:ext cx="1820862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1" name="Equation" r:id="rId3" imgW="13820775" imgH="3952875" progId="Equation.DSMT4">
                    <p:embed/>
                  </p:oleObj>
                </mc:Choice>
                <mc:Fallback>
                  <p:oleObj name="Equation" r:id="rId3" imgW="13820775" imgH="39528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838" y="1177925"/>
                          <a:ext cx="1820862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5"/>
            <p:cNvGraphicFramePr>
              <a:graphicFrameLocks noChangeAspect="1"/>
            </p:cNvGraphicFramePr>
            <p:nvPr/>
          </p:nvGraphicFramePr>
          <p:xfrm>
            <a:off x="2473325" y="1825625"/>
            <a:ext cx="3832225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2" name="Equation" r:id="rId5" imgW="28965525" imgH="4391025" progId="Equation.DSMT4">
                    <p:embed/>
                  </p:oleObj>
                </mc:Choice>
                <mc:Fallback>
                  <p:oleObj name="Equation" r:id="rId5" imgW="28965525" imgH="43910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325" y="1825625"/>
                          <a:ext cx="3832225" cy="57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7"/>
            <p:cNvGraphicFramePr>
              <a:graphicFrameLocks noChangeAspect="1"/>
            </p:cNvGraphicFramePr>
            <p:nvPr/>
          </p:nvGraphicFramePr>
          <p:xfrm>
            <a:off x="1384300" y="3146425"/>
            <a:ext cx="31877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3" name="Equation" r:id="rId7" imgW="25669875" imgH="4391025" progId="Equation.DSMT4">
                    <p:embed/>
                  </p:oleObj>
                </mc:Choice>
                <mc:Fallback>
                  <p:oleObj name="Equation" r:id="rId7" imgW="25669875" imgH="439102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300" y="3146425"/>
                          <a:ext cx="318770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23"/>
            <p:cNvGraphicFramePr>
              <a:graphicFrameLocks noChangeAspect="1"/>
            </p:cNvGraphicFramePr>
            <p:nvPr/>
          </p:nvGraphicFramePr>
          <p:xfrm>
            <a:off x="1763688" y="2492896"/>
            <a:ext cx="750888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4" name="Equation" r:id="rId9" imgW="5705475" imgH="3514725" progId="Equation.DSMT4">
                    <p:embed/>
                  </p:oleObj>
                </mc:Choice>
                <mc:Fallback>
                  <p:oleObj name="Equation" r:id="rId9" imgW="5705475" imgH="351472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2492896"/>
                          <a:ext cx="750888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2495550" y="3760788"/>
            <a:ext cx="7061200" cy="2559050"/>
            <a:chOff x="971550" y="3760788"/>
            <a:chExt cx="7061200" cy="2559050"/>
          </a:xfrm>
        </p:grpSpPr>
        <p:sp>
          <p:nvSpPr>
            <p:cNvPr id="29703" name="Rectangle 3"/>
            <p:cNvSpPr txBox="1">
              <a:spLocks noChangeArrowheads="1"/>
            </p:cNvSpPr>
            <p:nvPr/>
          </p:nvSpPr>
          <p:spPr bwMode="auto">
            <a:xfrm>
              <a:off x="971550" y="3760788"/>
              <a:ext cx="7061200" cy="209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800"/>
                <a:t>（</a:t>
              </a:r>
              <a:r>
                <a:rPr lang="en-US" altLang="zh-CN" sz="2800"/>
                <a:t>2</a:t>
              </a:r>
              <a:r>
                <a:rPr lang="zh-CN" altLang="en-US" sz="2800"/>
                <a:t>）</a:t>
              </a:r>
              <a:r>
                <a:rPr lang="zh-CN" altLang="en-US" sz="2400"/>
                <a:t>函数                             在区间</a:t>
              </a:r>
              <a:r>
                <a:rPr lang="en-US" altLang="zh-CN" sz="2400"/>
                <a:t>[1</a:t>
              </a:r>
              <a:r>
                <a:rPr lang="zh-CN" altLang="en-US" sz="2400"/>
                <a:t>，</a:t>
              </a:r>
              <a:r>
                <a:rPr lang="en-US" altLang="zh-CN" sz="2400"/>
                <a:t>2]</a:t>
              </a:r>
              <a:r>
                <a:rPr lang="zh-CN" altLang="en-US" sz="2400"/>
                <a:t>上满足迭代收敛条件。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证明：</a:t>
              </a:r>
            </a:p>
          </p:txBody>
        </p:sp>
        <p:graphicFrame>
          <p:nvGraphicFramePr>
            <p:cNvPr id="29704" name="Object 24"/>
            <p:cNvGraphicFramePr>
              <a:graphicFrameLocks noChangeAspect="1"/>
            </p:cNvGraphicFramePr>
            <p:nvPr/>
          </p:nvGraphicFramePr>
          <p:xfrm>
            <a:off x="2627313" y="3870325"/>
            <a:ext cx="2016125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5" name="公式" r:id="rId11" imgW="15144750" imgH="4171950" progId="Equation.3">
                    <p:embed/>
                  </p:oleObj>
                </mc:Choice>
                <mc:Fallback>
                  <p:oleObj name="公式" r:id="rId11" imgW="15144750" imgH="417195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313" y="3870325"/>
                          <a:ext cx="2016125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6"/>
            <p:cNvGraphicFramePr>
              <a:graphicFrameLocks noChangeAspect="1"/>
            </p:cNvGraphicFramePr>
            <p:nvPr/>
          </p:nvGraphicFramePr>
          <p:xfrm>
            <a:off x="1903413" y="4941888"/>
            <a:ext cx="5816600" cy="137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6" name="Equation" r:id="rId13" imgW="50025300" imgH="11849100" progId="Equation.DSMT4">
                    <p:embed/>
                  </p:oleObj>
                </mc:Choice>
                <mc:Fallback>
                  <p:oleObj name="Equation" r:id="rId13" imgW="50025300" imgH="11849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413" y="4941888"/>
                          <a:ext cx="5816600" cy="1377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0" name="Object 8"/>
          <p:cNvGraphicFramePr>
            <a:graphicFrameLocks noChangeAspect="1"/>
          </p:cNvGraphicFramePr>
          <p:nvPr/>
        </p:nvGraphicFramePr>
        <p:xfrm>
          <a:off x="3797300" y="476250"/>
          <a:ext cx="3162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公式" r:id="rId15" imgW="21726525" imgH="3952875" progId="Equation.3">
                  <p:embed/>
                </p:oleObj>
              </mc:Choice>
              <mc:Fallback>
                <p:oleObj name="公式" r:id="rId15" imgW="21726525" imgH="39528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76250"/>
                        <a:ext cx="31623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矩形 39"/>
          <p:cNvSpPr>
            <a:spLocks noChangeArrowheads="1"/>
          </p:cNvSpPr>
          <p:nvPr/>
        </p:nvSpPr>
        <p:spPr bwMode="auto">
          <a:xfrm>
            <a:off x="1981200" y="530225"/>
            <a:ext cx="188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【</a:t>
            </a:r>
            <a:r>
              <a:rPr lang="zh-CN" altLang="en-US" sz="2400" b="1">
                <a:solidFill>
                  <a:srgbClr val="FF0000"/>
                </a:solidFill>
              </a:rPr>
              <a:t>例</a:t>
            </a:r>
            <a:r>
              <a:rPr lang="en-US" altLang="zh-CN" sz="2400" b="1">
                <a:solidFill>
                  <a:srgbClr val="FF0000"/>
                </a:solidFill>
              </a:rPr>
              <a:t>】</a:t>
            </a:r>
            <a:r>
              <a:rPr lang="zh-CN" altLang="en-US" sz="2400">
                <a:solidFill>
                  <a:srgbClr val="000000"/>
                </a:solidFill>
              </a:rPr>
              <a:t>  对于</a:t>
            </a:r>
            <a:endParaRPr lang="zh-CN" altLang="en-US" sz="2400"/>
          </a:p>
        </p:txBody>
      </p:sp>
      <p:sp>
        <p:nvSpPr>
          <p:cNvPr id="4" name="椭圆形标注 3"/>
          <p:cNvSpPr>
            <a:spLocks noChangeArrowheads="1"/>
          </p:cNvSpPr>
          <p:nvPr/>
        </p:nvSpPr>
        <p:spPr bwMode="auto">
          <a:xfrm>
            <a:off x="7829550" y="485775"/>
            <a:ext cx="3095625" cy="109855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绝对值上限是否小于</a:t>
            </a:r>
            <a:r>
              <a:rPr lang="en-US" altLang="zh-CN" sz="2400"/>
              <a:t>1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016" name="Object 8"/>
          <p:cNvGraphicFramePr>
            <a:graphicFrameLocks noChangeAspect="1"/>
          </p:cNvGraphicFramePr>
          <p:nvPr/>
        </p:nvGraphicFramePr>
        <p:xfrm>
          <a:off x="2482850" y="549275"/>
          <a:ext cx="45624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3" imgW="35547300" imgH="4171950" progId="Equation.DSMT4">
                  <p:embed/>
                </p:oleObj>
              </mc:Choice>
              <mc:Fallback>
                <p:oleObj name="Equation" r:id="rId3" imgW="35547300" imgH="417195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49275"/>
                        <a:ext cx="45624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8" name="Object 10"/>
          <p:cNvGraphicFramePr>
            <a:graphicFrameLocks noChangeAspect="1"/>
          </p:cNvGraphicFramePr>
          <p:nvPr/>
        </p:nvGraphicFramePr>
        <p:xfrm>
          <a:off x="2076450" y="1544638"/>
          <a:ext cx="76803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5" imgW="60121800" imgH="3952875" progId="Equation.DSMT4">
                  <p:embed/>
                </p:oleObj>
              </mc:Choice>
              <mc:Fallback>
                <p:oleObj name="Equation" r:id="rId5" imgW="60121800" imgH="395287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544638"/>
                        <a:ext cx="76803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95550" y="2492375"/>
            <a:ext cx="6840538" cy="1800225"/>
            <a:chOff x="971550" y="2492375"/>
            <a:chExt cx="6840538" cy="1800225"/>
          </a:xfrm>
        </p:grpSpPr>
        <p:graphicFrame>
          <p:nvGraphicFramePr>
            <p:cNvPr id="30729" name="Object 4"/>
            <p:cNvGraphicFramePr>
              <a:graphicFrameLocks noChangeAspect="1"/>
            </p:cNvGraphicFramePr>
            <p:nvPr/>
          </p:nvGraphicFramePr>
          <p:xfrm>
            <a:off x="971550" y="2492375"/>
            <a:ext cx="6840538" cy="976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3" name="公式" r:id="rId7" imgW="53759100" imgH="7677150" progId="Equation.3">
                    <p:embed/>
                  </p:oleObj>
                </mc:Choice>
                <mc:Fallback>
                  <p:oleObj name="公式" r:id="rId7" imgW="53759100" imgH="767715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2492375"/>
                          <a:ext cx="6840538" cy="976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11"/>
            <p:cNvGraphicFramePr>
              <a:graphicFrameLocks noChangeAspect="1"/>
            </p:cNvGraphicFramePr>
            <p:nvPr/>
          </p:nvGraphicFramePr>
          <p:xfrm>
            <a:off x="1042988" y="3789363"/>
            <a:ext cx="3998912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4" name="公式" r:id="rId9" imgW="29622750" imgH="3733800" progId="Equation.3">
                    <p:embed/>
                  </p:oleObj>
                </mc:Choice>
                <mc:Fallback>
                  <p:oleObj name="公式" r:id="rId9" imgW="29622750" imgH="3733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3789363"/>
                          <a:ext cx="3998912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2255838" y="4711700"/>
            <a:ext cx="6183312" cy="1443038"/>
            <a:chOff x="731838" y="4711700"/>
            <a:chExt cx="6183312" cy="1442302"/>
          </a:xfrm>
        </p:grpSpPr>
        <p:graphicFrame>
          <p:nvGraphicFramePr>
            <p:cNvPr id="30727" name="Object 12"/>
            <p:cNvGraphicFramePr>
              <a:graphicFrameLocks noChangeAspect="1"/>
            </p:cNvGraphicFramePr>
            <p:nvPr/>
          </p:nvGraphicFramePr>
          <p:xfrm>
            <a:off x="731838" y="4711700"/>
            <a:ext cx="6183312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5" name="Equation" r:id="rId11" imgW="50472975" imgH="4391025" progId="Equation.DSMT4">
                    <p:embed/>
                  </p:oleObj>
                </mc:Choice>
                <mc:Fallback>
                  <p:oleObj name="Equation" r:id="rId11" imgW="50472975" imgH="439102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8" y="4711700"/>
                          <a:ext cx="6183312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13"/>
            <p:cNvGraphicFramePr>
              <a:graphicFrameLocks noChangeAspect="1"/>
            </p:cNvGraphicFramePr>
            <p:nvPr/>
          </p:nvGraphicFramePr>
          <p:xfrm>
            <a:off x="830263" y="5589588"/>
            <a:ext cx="5685954" cy="564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6" name="Equation" r:id="rId13" imgW="45862875" imgH="4610100" progId="Equation.DSMT4">
                    <p:embed/>
                  </p:oleObj>
                </mc:Choice>
                <mc:Fallback>
                  <p:oleObj name="Equation" r:id="rId13" imgW="45862875" imgH="46101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263" y="5589588"/>
                          <a:ext cx="5685954" cy="564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3343275" y="3217863"/>
            <a:ext cx="1416050" cy="501650"/>
          </a:xfrm>
          <a:prstGeom prst="rect">
            <a:avLst/>
          </a:prstGeom>
          <a:gradFill>
            <a:gsLst>
              <a:gs pos="10000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1600" kern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函数单调递减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2208213" y="1090613"/>
            <a:ext cx="7772400" cy="1835150"/>
            <a:chOff x="684213" y="1162050"/>
            <a:chExt cx="7772400" cy="1835150"/>
          </a:xfrm>
        </p:grpSpPr>
        <p:graphicFrame>
          <p:nvGraphicFramePr>
            <p:cNvPr id="31752" name="Object 3"/>
            <p:cNvGraphicFramePr>
              <a:graphicFrameLocks noChangeAspect="1"/>
            </p:cNvGraphicFramePr>
            <p:nvPr/>
          </p:nvGraphicFramePr>
          <p:xfrm>
            <a:off x="1547813" y="1912938"/>
            <a:ext cx="12065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1" name="公式" r:id="rId3" imgW="11191875" imgH="4391025" progId="Equation.3">
                    <p:embed/>
                  </p:oleObj>
                </mc:Choice>
                <mc:Fallback>
                  <p:oleObj name="公式" r:id="rId3" imgW="11191875" imgH="439102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813" y="1912938"/>
                          <a:ext cx="12065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3" name="Rectangle 4"/>
            <p:cNvSpPr>
              <a:spLocks noChangeArrowheads="1"/>
            </p:cNvSpPr>
            <p:nvPr/>
          </p:nvSpPr>
          <p:spPr bwMode="auto">
            <a:xfrm>
              <a:off x="684213" y="1162050"/>
              <a:ext cx="7772400" cy="183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   </a:t>
              </a:r>
              <a:r>
                <a:rPr lang="zh-CN" altLang="en-US" sz="2400">
                  <a:latin typeface="宋体" panose="02010600030101010101" pitchFamily="2" charset="-122"/>
                </a:rPr>
                <a:t>设方程   </a:t>
              </a:r>
              <a:r>
                <a:rPr lang="zh-CN" altLang="en-US" sz="2400" i="1">
                  <a:latin typeface="宋体" panose="02010600030101010101" pitchFamily="2" charset="-122"/>
                </a:rPr>
                <a:t>     </a:t>
              </a:r>
              <a:r>
                <a:rPr lang="zh-CN" altLang="en-US" sz="2400">
                  <a:latin typeface="宋体" panose="02010600030101010101" pitchFamily="2" charset="-122"/>
                </a:rPr>
                <a:t>在区间     内有根</a:t>
              </a:r>
              <a:r>
                <a:rPr lang="zh-CN" altLang="en-US" sz="2400" i="1">
                  <a:latin typeface="宋体" panose="02010600030101010101" pitchFamily="2" charset="-122"/>
                </a:rPr>
                <a:t>  </a:t>
              </a:r>
              <a:r>
                <a:rPr lang="zh-CN" altLang="en-US" sz="2400">
                  <a:latin typeface="宋体" panose="02010600030101010101" pitchFamily="2" charset="-122"/>
                </a:rPr>
                <a:t>，且存在  </a:t>
              </a:r>
            </a:p>
            <a:p>
              <a:pPr eaLnBrk="1" hangingPunct="1">
                <a:lnSpc>
                  <a:spcPct val="15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宋体" panose="02010600030101010101" pitchFamily="2" charset="-122"/>
                </a:rPr>
                <a:t>   有  </a:t>
              </a:r>
              <a:r>
                <a:rPr lang="zh-CN" altLang="en-US" sz="2400">
                  <a:latin typeface="宋体" panose="02010600030101010101" pitchFamily="2" charset="-122"/>
                  <a:sym typeface="Symbol" panose="05050102010706020507" pitchFamily="18" charset="2"/>
                </a:rPr>
                <a:t>      </a:t>
              </a:r>
              <a:r>
                <a:rPr lang="zh-CN" altLang="en-US" sz="2400">
                  <a:latin typeface="宋体" panose="02010600030101010101" pitchFamily="2" charset="-122"/>
                </a:rPr>
                <a:t>，则对任意初值   </a:t>
              </a:r>
              <a:r>
                <a:rPr lang="zh-CN" altLang="en-US" sz="2400" i="1">
                  <a:latin typeface="宋体" panose="02010600030101010101" pitchFamily="2" charset="-122"/>
                </a:rPr>
                <a:t>      </a:t>
              </a:r>
              <a:r>
                <a:rPr lang="zh-CN" altLang="en-US" sz="2400">
                  <a:latin typeface="宋体" panose="02010600030101010101" pitchFamily="2" charset="-122"/>
                </a:rPr>
                <a:t> ，且 </a:t>
              </a:r>
              <a:r>
                <a:rPr lang="zh-CN" altLang="en-US" sz="2400" i="1">
                  <a:latin typeface="宋体" panose="02010600030101010101" pitchFamily="2" charset="-122"/>
                </a:rPr>
                <a:t>      </a:t>
              </a:r>
              <a:r>
                <a:rPr lang="zh-CN" altLang="en-US" sz="2400"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>
                  <a:latin typeface="宋体" panose="02010600030101010101" pitchFamily="2" charset="-122"/>
                </a:rPr>
                <a:t>,</a:t>
              </a:r>
            </a:p>
            <a:p>
              <a:pPr eaLnBrk="1" hangingPunct="1">
                <a:lnSpc>
                  <a:spcPct val="15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   </a:t>
              </a:r>
              <a:r>
                <a:rPr lang="zh-CN" altLang="en-US" sz="2400">
                  <a:latin typeface="宋体" panose="02010600030101010101" pitchFamily="2" charset="-122"/>
                </a:rPr>
                <a:t>迭代过程         </a:t>
              </a:r>
              <a:r>
                <a:rPr lang="zh-CN" altLang="en-US" sz="2400" i="1">
                  <a:latin typeface="宋体" panose="02010600030101010101" pitchFamily="2" charset="-122"/>
                </a:rPr>
                <a:t>   </a:t>
              </a:r>
              <a:r>
                <a:rPr lang="zh-CN" altLang="en-US" sz="2400">
                  <a:latin typeface="宋体" panose="02010600030101010101" pitchFamily="2" charset="-122"/>
                </a:rPr>
                <a:t>发散。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graphicFrame>
          <p:nvGraphicFramePr>
            <p:cNvPr id="31754" name="Object 5"/>
            <p:cNvGraphicFramePr>
              <a:graphicFrameLocks noChangeAspect="1"/>
            </p:cNvGraphicFramePr>
            <p:nvPr/>
          </p:nvGraphicFramePr>
          <p:xfrm>
            <a:off x="4321175" y="1298575"/>
            <a:ext cx="75565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2" name="公式" r:id="rId5" imgW="5924550" imgH="3514725" progId="Equation.3">
                    <p:embed/>
                  </p:oleObj>
                </mc:Choice>
                <mc:Fallback>
                  <p:oleObj name="公式" r:id="rId5" imgW="5924550" imgH="351472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175" y="1298575"/>
                          <a:ext cx="755650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6"/>
            <p:cNvGraphicFramePr>
              <a:graphicFrameLocks noChangeAspect="1"/>
            </p:cNvGraphicFramePr>
            <p:nvPr/>
          </p:nvGraphicFramePr>
          <p:xfrm>
            <a:off x="2190750" y="1306513"/>
            <a:ext cx="115093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3" name="Equation" r:id="rId7" imgW="9877425" imgH="3514725" progId="Equation.DSMT4">
                    <p:embed/>
                  </p:oleObj>
                </mc:Choice>
                <mc:Fallback>
                  <p:oleObj name="Equation" r:id="rId7" imgW="9877425" imgH="35147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750" y="1306513"/>
                          <a:ext cx="1150938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7"/>
            <p:cNvGraphicFramePr>
              <a:graphicFrameLocks noChangeAspect="1"/>
            </p:cNvGraphicFramePr>
            <p:nvPr/>
          </p:nvGraphicFramePr>
          <p:xfrm>
            <a:off x="4932363" y="1916113"/>
            <a:ext cx="149225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4" name="公式" r:id="rId9" imgW="12725400" imgH="3952875" progId="Equation.3">
                    <p:embed/>
                  </p:oleObj>
                </mc:Choice>
                <mc:Fallback>
                  <p:oleObj name="公式" r:id="rId9" imgW="12725400" imgH="39528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363" y="1916113"/>
                          <a:ext cx="149225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8"/>
            <p:cNvGraphicFramePr>
              <a:graphicFrameLocks noChangeAspect="1"/>
            </p:cNvGraphicFramePr>
            <p:nvPr/>
          </p:nvGraphicFramePr>
          <p:xfrm>
            <a:off x="6026150" y="1223963"/>
            <a:ext cx="41751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5" name="公式" r:id="rId11" imgW="3076575" imgH="3514725" progId="Equation.3">
                    <p:embed/>
                  </p:oleObj>
                </mc:Choice>
                <mc:Fallback>
                  <p:oleObj name="公式" r:id="rId11" imgW="3076575" imgH="35147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6150" y="1223963"/>
                          <a:ext cx="417513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0"/>
            <p:cNvGraphicFramePr>
              <a:graphicFrameLocks noChangeAspect="1"/>
            </p:cNvGraphicFramePr>
            <p:nvPr/>
          </p:nvGraphicFramePr>
          <p:xfrm>
            <a:off x="7558088" y="1341438"/>
            <a:ext cx="6858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6" name="公式" r:id="rId13" imgW="5924550" imgH="2847975" progId="Equation.3">
                    <p:embed/>
                  </p:oleObj>
                </mc:Choice>
                <mc:Fallback>
                  <p:oleObj name="公式" r:id="rId13" imgW="5924550" imgH="284797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8088" y="1341438"/>
                          <a:ext cx="68580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1"/>
            <p:cNvGraphicFramePr>
              <a:graphicFrameLocks noChangeAspect="1"/>
            </p:cNvGraphicFramePr>
            <p:nvPr/>
          </p:nvGraphicFramePr>
          <p:xfrm>
            <a:off x="2593975" y="2517775"/>
            <a:ext cx="15271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7" name="Equation" r:id="rId15" imgW="13163550" imgH="3952875" progId="Equation.DSMT4">
                    <p:embed/>
                  </p:oleObj>
                </mc:Choice>
                <mc:Fallback>
                  <p:oleObj name="Equation" r:id="rId15" imgW="13163550" imgH="395287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3975" y="2517775"/>
                          <a:ext cx="15271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2"/>
            <p:cNvGraphicFramePr>
              <a:graphicFrameLocks noChangeAspect="1"/>
            </p:cNvGraphicFramePr>
            <p:nvPr/>
          </p:nvGraphicFramePr>
          <p:xfrm>
            <a:off x="7067550" y="1881188"/>
            <a:ext cx="11049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8" name="公式" r:id="rId17" imgW="8772525" imgH="3952875" progId="Equation.3">
                    <p:embed/>
                  </p:oleObj>
                </mc:Choice>
                <mc:Fallback>
                  <p:oleObj name="公式" r:id="rId17" imgW="8772525" imgH="395287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7550" y="1881188"/>
                          <a:ext cx="11049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6" name="Object 16"/>
          <p:cNvGraphicFramePr>
            <a:graphicFrameLocks noChangeAspect="1"/>
          </p:cNvGraphicFramePr>
          <p:nvPr/>
        </p:nvGraphicFramePr>
        <p:xfrm>
          <a:off x="2835275" y="3200400"/>
          <a:ext cx="4175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Equation" r:id="rId19" imgW="30499050" imgH="4171950" progId="Equation.DSMT4">
                  <p:embed/>
                </p:oleObj>
              </mc:Choice>
              <mc:Fallback>
                <p:oleObj name="Equation" r:id="rId19" imgW="30499050" imgH="417195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3200400"/>
                        <a:ext cx="4175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51088" y="549275"/>
            <a:ext cx="1416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宋体"/>
              </a:rPr>
              <a:t>定理</a:t>
            </a:r>
            <a:r>
              <a:rPr lang="en-US" altLang="zh-CN" kern="0" dirty="0">
                <a:solidFill>
                  <a:srgbClr val="FF0000"/>
                </a:solidFill>
                <a:latin typeface="Times New Roman"/>
                <a:ea typeface="宋体"/>
              </a:rPr>
              <a:t>1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宋体"/>
              </a:rPr>
              <a:t>：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  </a:t>
            </a:r>
            <a:endParaRPr lang="zh-CN" altLang="en-US" dirty="0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4267200" y="3925888"/>
          <a:ext cx="279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Equation" r:id="rId21" imgW="20402550" imgH="4171950" progId="Equation.DSMT4">
                  <p:embed/>
                </p:oleObj>
              </mc:Choice>
              <mc:Fallback>
                <p:oleObj name="Equation" r:id="rId21" imgW="20402550" imgH="417195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25888"/>
                        <a:ext cx="279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4311650" y="4646613"/>
          <a:ext cx="44751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Equation" r:id="rId23" imgW="32699325" imgH="4171950" progId="Equation.DSMT4">
                  <p:embed/>
                </p:oleObj>
              </mc:Choice>
              <mc:Fallback>
                <p:oleObj name="Equation" r:id="rId23" imgW="32699325" imgH="417195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4646613"/>
                        <a:ext cx="44751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338638" y="5505450"/>
          <a:ext cx="45656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2" name="Equation" r:id="rId25" imgW="33356550" imgH="7458075" progId="Equation.DSMT4">
                  <p:embed/>
                </p:oleObj>
              </mc:Choice>
              <mc:Fallback>
                <p:oleObj name="Equation" r:id="rId25" imgW="33356550" imgH="745807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5505450"/>
                        <a:ext cx="45656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416050" y="1484313"/>
            <a:ext cx="88566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给定方程 </a:t>
            </a:r>
            <a:r>
              <a:rPr lang="en-US" altLang="zh-CN" sz="2400" i="1"/>
              <a:t>f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)=0</a:t>
            </a:r>
            <a:r>
              <a:rPr lang="zh-CN" altLang="en-US" sz="2400"/>
              <a:t>，如果有</a:t>
            </a:r>
            <a:r>
              <a:rPr lang="en-US" altLang="zh-CN" sz="2400" i="1"/>
              <a:t>a </a:t>
            </a:r>
            <a:r>
              <a:rPr lang="zh-CN" altLang="en-US" sz="2400"/>
              <a:t>使得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a</a:t>
            </a:r>
            <a:r>
              <a:rPr lang="en-US" altLang="zh-CN" sz="2400"/>
              <a:t>)=0</a:t>
            </a:r>
            <a:r>
              <a:rPr lang="zh-CN" altLang="en-US" sz="2400"/>
              <a:t>，则称 </a:t>
            </a:r>
            <a:r>
              <a:rPr lang="en-US" altLang="zh-CN" sz="2400" i="1"/>
              <a:t>a </a:t>
            </a:r>
            <a:r>
              <a:rPr lang="zh-CN" altLang="en-US" sz="2400"/>
              <a:t>为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=0</a:t>
            </a:r>
            <a:r>
              <a:rPr lang="zh-CN" altLang="en-US" sz="2400"/>
              <a:t>的</a:t>
            </a:r>
            <a:r>
              <a:rPr lang="zh-CN" altLang="en-US" sz="2400" b="1">
                <a:solidFill>
                  <a:srgbClr val="CC3300"/>
                </a:solidFill>
              </a:rPr>
              <a:t>根</a:t>
            </a:r>
            <a:r>
              <a:rPr lang="zh-CN" altLang="en-US" sz="2400"/>
              <a:t> 或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的</a:t>
            </a:r>
            <a:r>
              <a:rPr lang="zh-CN" altLang="en-US" sz="2400" b="1">
                <a:solidFill>
                  <a:srgbClr val="CC3300"/>
                </a:solidFill>
              </a:rPr>
              <a:t>零点</a:t>
            </a:r>
            <a:r>
              <a:rPr lang="en-US" altLang="zh-CN" sz="240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设有正整数</a:t>
            </a:r>
            <a:r>
              <a:rPr lang="en-US" altLang="zh-CN" sz="2400" i="1"/>
              <a:t>m</a:t>
            </a:r>
            <a:r>
              <a:rPr lang="zh-CN" altLang="en-US" sz="2400"/>
              <a:t>使得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)=(</a:t>
            </a:r>
            <a:r>
              <a:rPr lang="en-US" altLang="zh-CN" sz="2400" i="1"/>
              <a:t>x</a:t>
            </a:r>
            <a:r>
              <a:rPr lang="en-US" altLang="zh-CN" sz="2400"/>
              <a:t>–</a:t>
            </a:r>
            <a:r>
              <a:rPr lang="en-US" altLang="zh-CN" sz="2400" i="1"/>
              <a:t>a</a:t>
            </a:r>
            <a:r>
              <a:rPr lang="en-US" altLang="zh-CN" sz="2400"/>
              <a:t>)</a:t>
            </a:r>
            <a:r>
              <a:rPr lang="en-US" altLang="zh-CN" sz="2400" i="1" baseline="30000"/>
              <a:t>m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且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a</a:t>
            </a:r>
            <a:r>
              <a:rPr lang="en-US" altLang="zh-CN" sz="2400"/>
              <a:t>)</a:t>
            </a:r>
            <a:r>
              <a:rPr lang="en-US" altLang="zh-CN" sz="2400">
                <a:sym typeface="Symbol" panose="05050102010706020507" pitchFamily="18" charset="2"/>
              </a:rPr>
              <a:t>0</a:t>
            </a:r>
            <a:r>
              <a:rPr lang="en-US" altLang="zh-CN" sz="2400"/>
              <a:t> </a:t>
            </a:r>
            <a:r>
              <a:rPr lang="zh-CN" altLang="en-US" sz="2400"/>
              <a:t>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则当</a:t>
            </a:r>
            <a:r>
              <a:rPr lang="en-US" altLang="zh-CN" sz="2400" i="1"/>
              <a:t>m</a:t>
            </a:r>
            <a:r>
              <a:rPr lang="en-US" altLang="zh-CN" sz="2400">
                <a:sym typeface="Symbol" panose="05050102010706020507" pitchFamily="18" charset="2"/>
              </a:rPr>
              <a:t>2</a:t>
            </a:r>
            <a:r>
              <a:rPr lang="zh-CN" altLang="en-US" sz="2400"/>
              <a:t>时，称 </a:t>
            </a:r>
            <a:r>
              <a:rPr lang="en-US" altLang="zh-CN" sz="2400" i="1"/>
              <a:t>a</a:t>
            </a:r>
            <a:r>
              <a:rPr lang="zh-CN" altLang="en-US" sz="2400"/>
              <a:t>为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)=0</a:t>
            </a:r>
            <a:r>
              <a:rPr lang="zh-CN" altLang="en-US" sz="2400"/>
              <a:t>的</a:t>
            </a:r>
            <a:r>
              <a:rPr lang="en-US" altLang="zh-CN" sz="2400" b="1" i="1">
                <a:solidFill>
                  <a:srgbClr val="CC3300"/>
                </a:solidFill>
              </a:rPr>
              <a:t>m</a:t>
            </a:r>
            <a:r>
              <a:rPr lang="zh-CN" altLang="en-US" sz="2400" b="1">
                <a:solidFill>
                  <a:srgbClr val="CC3300"/>
                </a:solidFill>
              </a:rPr>
              <a:t>重根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当</a:t>
            </a:r>
            <a:r>
              <a:rPr lang="en-US" altLang="zh-CN" sz="2400" i="1"/>
              <a:t>m</a:t>
            </a:r>
            <a:r>
              <a:rPr lang="en-US" altLang="zh-CN" sz="2400"/>
              <a:t>=1</a:t>
            </a:r>
            <a:r>
              <a:rPr lang="zh-CN" altLang="en-US" sz="2400"/>
              <a:t>时，称为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)=0</a:t>
            </a:r>
            <a:r>
              <a:rPr lang="zh-CN" altLang="en-US" sz="2400"/>
              <a:t>的</a:t>
            </a:r>
            <a:r>
              <a:rPr lang="zh-CN" altLang="en-US" sz="2400" b="1">
                <a:solidFill>
                  <a:srgbClr val="CC3300"/>
                </a:solidFill>
              </a:rPr>
              <a:t>单根</a:t>
            </a:r>
            <a:r>
              <a:rPr lang="en-US" altLang="zh-CN" sz="240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/>
              <a:t>      本课程只讨论</a:t>
            </a:r>
            <a:r>
              <a:rPr lang="zh-CN" altLang="en-US" sz="2400" b="1">
                <a:solidFill>
                  <a:srgbClr val="CC3300"/>
                </a:solidFill>
              </a:rPr>
              <a:t>实根</a:t>
            </a:r>
            <a:r>
              <a:rPr lang="zh-CN" altLang="en-US" sz="2400"/>
              <a:t>的求法</a:t>
            </a:r>
            <a:r>
              <a:rPr lang="en-US" altLang="zh-CN" sz="2400"/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50863" y="549275"/>
            <a:ext cx="2916237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根的概念 </a:t>
            </a: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68721" y="2852936"/>
            <a:ext cx="3770199" cy="991938"/>
          </a:xfrm>
          <a:prstGeom prst="rect">
            <a:avLst/>
          </a:prstGeom>
          <a:blipFill>
            <a:blip r:embed="rId2"/>
            <a:stretch>
              <a:fillRect b="-981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>
            <a:spLocks noChangeArrowheads="1"/>
          </p:cNvSpPr>
          <p:nvPr/>
        </p:nvSpPr>
        <p:spPr bwMode="auto">
          <a:xfrm>
            <a:off x="2351088" y="188913"/>
            <a:ext cx="77930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8000"/>
                </a:solidFill>
              </a:rPr>
              <a:t>几种迭代情形几何示意图</a:t>
            </a:r>
            <a:r>
              <a:rPr lang="zh-CN" altLang="en-US" sz="2800">
                <a:solidFill>
                  <a:schemeClr val="tx2"/>
                </a:solidFill>
              </a:rPr>
              <a:t/>
            </a:r>
            <a:br>
              <a:rPr lang="zh-CN" altLang="en-US" sz="2800">
                <a:solidFill>
                  <a:schemeClr val="tx2"/>
                </a:solidFill>
              </a:rPr>
            </a:br>
            <a:r>
              <a:rPr lang="zh-CN" altLang="en-US" sz="2800">
                <a:solidFill>
                  <a:schemeClr val="tx2"/>
                </a:solidFill>
              </a:rPr>
              <a:t/>
            </a:r>
            <a:br>
              <a:rPr lang="zh-CN" altLang="en-US" sz="2800">
                <a:solidFill>
                  <a:schemeClr val="tx2"/>
                </a:solidFill>
              </a:rPr>
            </a:br>
            <a:endParaRPr lang="zh-CN" altLang="en-US" sz="2800">
              <a:solidFill>
                <a:schemeClr val="tx2"/>
              </a:solidFill>
            </a:endParaRP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692150"/>
            <a:ext cx="7596188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2211388" y="476250"/>
            <a:ext cx="7793037" cy="1223963"/>
            <a:chOff x="687388" y="476250"/>
            <a:chExt cx="7793037" cy="1223963"/>
          </a:xfrm>
        </p:grpSpPr>
        <p:sp>
          <p:nvSpPr>
            <p:cNvPr id="33805" name="Rectangle 2"/>
            <p:cNvSpPr txBox="1">
              <a:spLocks noChangeArrowheads="1"/>
            </p:cNvSpPr>
            <p:nvPr/>
          </p:nvSpPr>
          <p:spPr bwMode="auto">
            <a:xfrm>
              <a:off x="687388" y="476250"/>
              <a:ext cx="7793037" cy="122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FF0000"/>
                  </a:solidFill>
                </a:rPr>
                <a:t>【</a:t>
              </a:r>
              <a:r>
                <a:rPr lang="zh-CN" altLang="en-US" sz="2600" b="1">
                  <a:solidFill>
                    <a:srgbClr val="FF0000"/>
                  </a:solidFill>
                </a:rPr>
                <a:t>例</a:t>
              </a:r>
              <a:r>
                <a:rPr lang="en-US" altLang="zh-CN" sz="2600" b="1">
                  <a:solidFill>
                    <a:srgbClr val="FF0000"/>
                  </a:solidFill>
                </a:rPr>
                <a:t>】</a:t>
              </a:r>
              <a:r>
                <a:rPr lang="zh-CN" altLang="en-US" sz="2600"/>
                <a:t>迭代过程     　　　　　是否收敛？如发散， 试构造一收敛的迭代公式（课堂作业）。</a:t>
              </a:r>
            </a:p>
          </p:txBody>
        </p:sp>
        <p:graphicFrame>
          <p:nvGraphicFramePr>
            <p:cNvPr id="33806" name="Object 8"/>
            <p:cNvGraphicFramePr>
              <a:graphicFrameLocks noChangeAspect="1"/>
            </p:cNvGraphicFramePr>
            <p:nvPr/>
          </p:nvGraphicFramePr>
          <p:xfrm>
            <a:off x="3306440" y="602468"/>
            <a:ext cx="16256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7" name="Equation" r:id="rId3" imgW="13820775" imgH="4171950" progId="Equation.DSMT4">
                    <p:embed/>
                  </p:oleObj>
                </mc:Choice>
                <mc:Fallback>
                  <p:oleObj name="Equation" r:id="rId3" imgW="13820775" imgH="417195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440" y="602468"/>
                          <a:ext cx="162560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3"/>
          <p:cNvGrpSpPr>
            <a:grpSpLocks/>
          </p:cNvGrpSpPr>
          <p:nvPr/>
        </p:nvGrpSpPr>
        <p:grpSpPr bwMode="auto">
          <a:xfrm>
            <a:off x="2208213" y="1844675"/>
            <a:ext cx="7772400" cy="2592388"/>
            <a:chOff x="684213" y="1844675"/>
            <a:chExt cx="7772400" cy="2592437"/>
          </a:xfrm>
        </p:grpSpPr>
        <p:sp>
          <p:nvSpPr>
            <p:cNvPr id="33800" name="Rectangle 3"/>
            <p:cNvSpPr txBox="1">
              <a:spLocks noChangeArrowheads="1"/>
            </p:cNvSpPr>
            <p:nvPr/>
          </p:nvSpPr>
          <p:spPr bwMode="auto">
            <a:xfrm>
              <a:off x="684213" y="1844675"/>
              <a:ext cx="7772400" cy="259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	解：迭代求根的方程为                         </a:t>
              </a:r>
              <a:r>
                <a:rPr lang="en-US" altLang="zh-CN" sz="2400"/>
                <a:t>. 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            </a:t>
              </a:r>
              <a:r>
                <a:rPr lang="zh-CN" altLang="en-US" sz="2400"/>
                <a:t>设                             ，则 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      </a:t>
              </a:r>
              <a:r>
                <a:rPr lang="zh-CN" altLang="en-US" sz="2400"/>
                <a:t>故方程         </a:t>
              </a:r>
              <a:r>
                <a:rPr lang="en-US" altLang="zh-CN" sz="2400" i="1"/>
                <a:t>          </a:t>
              </a:r>
              <a:r>
                <a:rPr lang="zh-CN" altLang="en-US" sz="2400"/>
                <a:t>在区间</a:t>
              </a:r>
              <a:r>
                <a:rPr lang="en-US" altLang="zh-CN" sz="2400"/>
                <a:t>(1, 2)</a:t>
              </a:r>
              <a:r>
                <a:rPr lang="zh-CN" altLang="en-US" sz="2400"/>
                <a:t>内有根</a:t>
              </a:r>
              <a:r>
                <a:rPr lang="en-US" altLang="zh-CN" sz="2400"/>
                <a:t>.</a:t>
              </a:r>
            </a:p>
          </p:txBody>
        </p:sp>
        <p:graphicFrame>
          <p:nvGraphicFramePr>
            <p:cNvPr id="33801" name="Object 6"/>
            <p:cNvGraphicFramePr>
              <a:graphicFrameLocks noChangeAspect="1"/>
            </p:cNvGraphicFramePr>
            <p:nvPr/>
          </p:nvGraphicFramePr>
          <p:xfrm>
            <a:off x="4208463" y="1930400"/>
            <a:ext cx="18716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8" name="Equation" r:id="rId5" imgW="14478000" imgH="3514725" progId="Equation.DSMT4">
                    <p:embed/>
                  </p:oleObj>
                </mc:Choice>
                <mc:Fallback>
                  <p:oleObj name="Equation" r:id="rId5" imgW="14478000" imgH="35147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463" y="1930400"/>
                          <a:ext cx="1871662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7"/>
            <p:cNvGraphicFramePr>
              <a:graphicFrameLocks noChangeAspect="1"/>
            </p:cNvGraphicFramePr>
            <p:nvPr/>
          </p:nvGraphicFramePr>
          <p:xfrm>
            <a:off x="2047875" y="2565400"/>
            <a:ext cx="22320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9" name="Equation" r:id="rId7" imgW="17992725" imgH="3952875" progId="Equation.DSMT4">
                    <p:embed/>
                  </p:oleObj>
                </mc:Choice>
                <mc:Fallback>
                  <p:oleObj name="Equation" r:id="rId7" imgW="17992725" imgH="395287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875" y="2565400"/>
                          <a:ext cx="223202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Object 5"/>
            <p:cNvGraphicFramePr>
              <a:graphicFrameLocks noChangeAspect="1"/>
            </p:cNvGraphicFramePr>
            <p:nvPr/>
          </p:nvGraphicFramePr>
          <p:xfrm>
            <a:off x="2239963" y="3213100"/>
            <a:ext cx="405606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0" name="Equation" r:id="rId9" imgW="32699325" imgH="3514725" progId="Equation.DSMT4">
                    <p:embed/>
                  </p:oleObj>
                </mc:Choice>
                <mc:Fallback>
                  <p:oleObj name="Equation" r:id="rId9" imgW="32699325" imgH="35147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963" y="3213100"/>
                          <a:ext cx="405606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7"/>
            <p:cNvGraphicFramePr>
              <a:graphicFrameLocks noChangeAspect="1"/>
            </p:cNvGraphicFramePr>
            <p:nvPr/>
          </p:nvGraphicFramePr>
          <p:xfrm>
            <a:off x="2263775" y="3860800"/>
            <a:ext cx="12255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1" name="Equation" r:id="rId11" imgW="9877425" imgH="3514725" progId="Equation.DSMT4">
                    <p:embed/>
                  </p:oleObj>
                </mc:Choice>
                <mc:Fallback>
                  <p:oleObj name="Equation" r:id="rId11" imgW="9877425" imgH="351472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775" y="3860800"/>
                          <a:ext cx="122555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2571750" y="4365625"/>
            <a:ext cx="7772400" cy="2087563"/>
            <a:chOff x="1048072" y="4365104"/>
            <a:chExt cx="7772400" cy="2088232"/>
          </a:xfrm>
        </p:grpSpPr>
        <p:graphicFrame>
          <p:nvGraphicFramePr>
            <p:cNvPr id="33797" name="Object 10"/>
            <p:cNvGraphicFramePr>
              <a:graphicFrameLocks noChangeAspect="1"/>
            </p:cNvGraphicFramePr>
            <p:nvPr/>
          </p:nvGraphicFramePr>
          <p:xfrm>
            <a:off x="1890713" y="4449762"/>
            <a:ext cx="16510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2" name="Equation" r:id="rId13" imgW="14039850" imgH="3952875" progId="Equation.DSMT4">
                    <p:embed/>
                  </p:oleObj>
                </mc:Choice>
                <mc:Fallback>
                  <p:oleObj name="Equation" r:id="rId13" imgW="14039850" imgH="395287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713" y="4449762"/>
                          <a:ext cx="16510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11"/>
            <p:cNvGraphicFramePr>
              <a:graphicFrameLocks noChangeAspect="1"/>
            </p:cNvGraphicFramePr>
            <p:nvPr/>
          </p:nvGraphicFramePr>
          <p:xfrm>
            <a:off x="3893145" y="5057775"/>
            <a:ext cx="35591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3" name="Equation" r:id="rId15" imgW="30279975" imgH="3952875" progId="Equation.DSMT4">
                    <p:embed/>
                  </p:oleObj>
                </mc:Choice>
                <mc:Fallback>
                  <p:oleObj name="Equation" r:id="rId15" imgW="30279975" imgH="395287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145" y="5057775"/>
                          <a:ext cx="355917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9" name="Rectangle 3"/>
            <p:cNvSpPr txBox="1">
              <a:spLocks noChangeArrowheads="1"/>
            </p:cNvSpPr>
            <p:nvPr/>
          </p:nvSpPr>
          <p:spPr bwMode="auto">
            <a:xfrm>
              <a:off x="1048072" y="4365104"/>
              <a:ext cx="7772400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题中       </a:t>
              </a:r>
              <a:r>
                <a:rPr lang="en-US" altLang="zh-CN" sz="2400" i="1">
                  <a:sym typeface="Symbol" panose="05050102010706020507" pitchFamily="18" charset="2"/>
                </a:rPr>
                <a:t>               </a:t>
              </a:r>
              <a:r>
                <a:rPr lang="zh-CN" altLang="en-US" sz="2400"/>
                <a:t>，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       </a:t>
              </a:r>
              <a:r>
                <a:rPr lang="zh-CN" altLang="en-US" sz="2400"/>
                <a:t>当 </a:t>
              </a:r>
              <a:r>
                <a:rPr lang="en-US" altLang="zh-CN" sz="2400" i="1"/>
                <a:t>x</a:t>
              </a:r>
              <a:r>
                <a:rPr lang="en-US" altLang="zh-CN" sz="2400">
                  <a:sym typeface="Symbol" panose="05050102010706020507" pitchFamily="18" charset="2"/>
                </a:rPr>
                <a:t>(1,2) </a:t>
              </a:r>
              <a:r>
                <a:rPr lang="zh-CN" altLang="en-US" sz="2400"/>
                <a:t>时</a:t>
              </a:r>
              <a:r>
                <a:rPr lang="en-US" altLang="zh-CN" sz="2400"/>
                <a:t>,  </a:t>
              </a:r>
              <a:r>
                <a:rPr lang="zh-CN" altLang="en-US" sz="2400"/>
                <a:t>有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    </a:t>
              </a:r>
              <a:r>
                <a:rPr lang="zh-CN" altLang="en-US" sz="2400"/>
                <a:t>由定理</a:t>
              </a:r>
              <a:r>
                <a:rPr lang="en-US" altLang="zh-CN" sz="2400"/>
                <a:t>1</a:t>
              </a:r>
              <a:r>
                <a:rPr lang="zh-CN" altLang="en-US" sz="2400"/>
                <a:t>，迭代公式不能用来迭代求根</a:t>
              </a:r>
              <a:r>
                <a:rPr lang="en-US" altLang="zh-CN" sz="240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8"/>
          <p:cNvGrpSpPr>
            <a:grpSpLocks/>
          </p:cNvGrpSpPr>
          <p:nvPr/>
        </p:nvGrpSpPr>
        <p:grpSpPr bwMode="auto">
          <a:xfrm>
            <a:off x="2063750" y="333375"/>
            <a:ext cx="7772400" cy="6048375"/>
            <a:chOff x="468313" y="549275"/>
            <a:chExt cx="7772400" cy="6048375"/>
          </a:xfrm>
        </p:grpSpPr>
        <p:sp>
          <p:nvSpPr>
            <p:cNvPr id="34820" name="Rectangle 3"/>
            <p:cNvSpPr txBox="1">
              <a:spLocks noChangeArrowheads="1"/>
            </p:cNvSpPr>
            <p:nvPr/>
          </p:nvSpPr>
          <p:spPr bwMode="auto">
            <a:xfrm>
              <a:off x="468313" y="549275"/>
              <a:ext cx="7772400" cy="604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　把方程                           改写为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此时                 </a:t>
              </a:r>
              <a:r>
                <a:rPr lang="en-US" altLang="zh-CN" sz="2400" i="1">
                  <a:sym typeface="Symbol" panose="05050102010706020507" pitchFamily="18" charset="2"/>
                </a:rPr>
                <a:t>                      </a:t>
              </a:r>
              <a:r>
                <a:rPr lang="en-US" altLang="zh-CN" sz="2400"/>
                <a:t>, </a:t>
              </a:r>
              <a:r>
                <a:rPr lang="zh-CN" altLang="en-US" sz="2400"/>
                <a:t>则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     </a:t>
              </a:r>
              <a:r>
                <a:rPr lang="en-US" altLang="zh-CN" sz="2400"/>
                <a:t>1°</a:t>
              </a:r>
              <a:r>
                <a:rPr lang="zh-CN" altLang="en-US" sz="2400"/>
                <a:t>当 </a:t>
              </a:r>
              <a:r>
                <a:rPr lang="en-US" altLang="zh-CN" sz="2400" i="1"/>
                <a:t>x</a:t>
              </a:r>
              <a:r>
                <a:rPr lang="en-US" altLang="zh-CN" sz="2400">
                  <a:sym typeface="Symbol" panose="05050102010706020507" pitchFamily="18" charset="2"/>
                </a:rPr>
                <a:t>[1,2]</a:t>
              </a:r>
              <a:r>
                <a:rPr lang="zh-CN" altLang="en-US" sz="2400"/>
                <a:t>时，有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      </a:t>
              </a:r>
              <a:r>
                <a:rPr lang="zh-CN" altLang="en-US" sz="2400"/>
                <a:t> </a:t>
              </a:r>
              <a:endParaRPr lang="en-US" altLang="zh-CN" sz="2800"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     2°</a:t>
              </a:r>
              <a:r>
                <a:rPr lang="en-US" altLang="zh-CN" sz="2400">
                  <a:sym typeface="Symbol" panose="05050102010706020507" pitchFamily="18" charset="2"/>
                </a:rPr>
                <a:t></a:t>
              </a:r>
              <a:r>
                <a:rPr lang="en-US" altLang="zh-CN" sz="2400" i="1"/>
                <a:t>x</a:t>
              </a:r>
              <a:r>
                <a:rPr lang="en-US" altLang="zh-CN" sz="2400">
                  <a:sym typeface="Symbol" panose="05050102010706020507" pitchFamily="18" charset="2"/>
                </a:rPr>
                <a:t>(1,2)</a:t>
              </a:r>
              <a:r>
                <a:rPr lang="en-US" altLang="zh-CN" sz="2400"/>
                <a:t> </a:t>
              </a:r>
              <a:r>
                <a:rPr lang="zh-CN" altLang="en-US" sz="2400"/>
                <a:t>，有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　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　        故可用迭代公式           </a:t>
              </a:r>
              <a:r>
                <a:rPr lang="en-US" altLang="zh-CN" sz="2400" i="1"/>
                <a:t>                             </a:t>
              </a:r>
              <a:r>
                <a:rPr lang="zh-CN" altLang="en-US" sz="2400"/>
                <a:t>来求解</a:t>
              </a:r>
              <a:r>
                <a:rPr lang="en-US" altLang="zh-CN" sz="2400">
                  <a:sym typeface="Symbol" panose="05050102010706020507" pitchFamily="18" charset="2"/>
                </a:rPr>
                <a:t>(1, 2)</a:t>
              </a:r>
              <a:r>
                <a:rPr lang="zh-CN" altLang="en-US" sz="2400"/>
                <a:t>区间内的唯一根</a:t>
              </a:r>
              <a:r>
                <a:rPr lang="en-US" altLang="zh-CN" sz="2400"/>
                <a:t>. </a:t>
              </a:r>
            </a:p>
          </p:txBody>
        </p:sp>
        <p:graphicFrame>
          <p:nvGraphicFramePr>
            <p:cNvPr id="34821" name="Object 6"/>
            <p:cNvGraphicFramePr>
              <a:graphicFrameLocks noChangeAspect="1"/>
            </p:cNvGraphicFramePr>
            <p:nvPr/>
          </p:nvGraphicFramePr>
          <p:xfrm>
            <a:off x="1403350" y="4581525"/>
            <a:ext cx="5616575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" name="Equation" r:id="rId3" imgW="43224450" imgH="7019925" progId="Equation.DSMT4">
                    <p:embed/>
                  </p:oleObj>
                </mc:Choice>
                <mc:Fallback>
                  <p:oleObj name="Equation" r:id="rId3" imgW="43224450" imgH="70199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4581525"/>
                          <a:ext cx="5616575" cy="922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2"/>
            <p:cNvGraphicFramePr>
              <a:graphicFrameLocks noChangeAspect="1"/>
            </p:cNvGraphicFramePr>
            <p:nvPr/>
          </p:nvGraphicFramePr>
          <p:xfrm>
            <a:off x="2633663" y="1268413"/>
            <a:ext cx="2370137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Equation" r:id="rId5" imgW="18869025" imgH="3514725" progId="Equation.DSMT4">
                    <p:embed/>
                  </p:oleObj>
                </mc:Choice>
                <mc:Fallback>
                  <p:oleObj name="Equation" r:id="rId5" imgW="18869025" imgH="351472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3663" y="1268413"/>
                          <a:ext cx="2370137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4"/>
            <p:cNvGraphicFramePr>
              <a:graphicFrameLocks noChangeAspect="1"/>
            </p:cNvGraphicFramePr>
            <p:nvPr/>
          </p:nvGraphicFramePr>
          <p:xfrm>
            <a:off x="1187450" y="1916113"/>
            <a:ext cx="2892425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8" name="Equation" r:id="rId7" imgW="22383750" imgH="3514725" progId="Equation.DSMT4">
                    <p:embed/>
                  </p:oleObj>
                </mc:Choice>
                <mc:Fallback>
                  <p:oleObj name="Equation" r:id="rId7" imgW="22383750" imgH="35147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1916113"/>
                          <a:ext cx="2892425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4" name="Object 5"/>
            <p:cNvGraphicFramePr>
              <a:graphicFrameLocks noChangeAspect="1"/>
            </p:cNvGraphicFramePr>
            <p:nvPr/>
          </p:nvGraphicFramePr>
          <p:xfrm>
            <a:off x="2098675" y="3141663"/>
            <a:ext cx="3841750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9" name="Equation" r:id="rId9" imgW="30279975" imgH="4391025" progId="Equation.DSMT4">
                    <p:embed/>
                  </p:oleObj>
                </mc:Choice>
                <mc:Fallback>
                  <p:oleObj name="Equation" r:id="rId9" imgW="30279975" imgH="43910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675" y="3141663"/>
                          <a:ext cx="3841750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5" name="Object 7"/>
            <p:cNvGraphicFramePr>
              <a:graphicFrameLocks noChangeAspect="1"/>
            </p:cNvGraphicFramePr>
            <p:nvPr/>
          </p:nvGraphicFramePr>
          <p:xfrm>
            <a:off x="3704291" y="5648232"/>
            <a:ext cx="2779713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0" name="Equation" r:id="rId11" imgW="22383750" imgH="3952875" progId="Equation.DSMT4">
                    <p:embed/>
                  </p:oleObj>
                </mc:Choice>
                <mc:Fallback>
                  <p:oleObj name="Equation" r:id="rId11" imgW="22383750" imgH="395287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291" y="5648232"/>
                          <a:ext cx="2779713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19" name="Object 9"/>
          <p:cNvGraphicFramePr>
            <a:graphicFrameLocks noChangeAspect="1"/>
          </p:cNvGraphicFramePr>
          <p:nvPr/>
        </p:nvGraphicFramePr>
        <p:xfrm>
          <a:off x="3513138" y="409575"/>
          <a:ext cx="18716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13" imgW="14478000" imgH="3514725" progId="Equation.DSMT4">
                  <p:embed/>
                </p:oleObj>
              </mc:Choice>
              <mc:Fallback>
                <p:oleObj name="Equation" r:id="rId13" imgW="14478000" imgH="35147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409575"/>
                        <a:ext cx="18716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950" y="836613"/>
            <a:ext cx="3492500" cy="503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【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】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求</a:t>
            </a: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x</a:t>
            </a:r>
            <a:r>
              <a:rPr lang="en-US" altLang="zh-CN" sz="2800" kern="0" baseline="30000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en-US" altLang="zh-CN" sz="2800" kern="0" dirty="0">
                <a:latin typeface="华文中宋" pitchFamily="2" charset="-122"/>
                <a:ea typeface="华文中宋" pitchFamily="2" charset="-122"/>
              </a:rPr>
              <a:t>-2=0</a:t>
            </a:r>
            <a:r>
              <a:rPr lang="zh-CN" altLang="en-US" sz="2800" kern="0" dirty="0">
                <a:latin typeface="华文中宋" pitchFamily="2" charset="-122"/>
                <a:ea typeface="华文中宋" pitchFamily="2" charset="-122"/>
              </a:rPr>
              <a:t>的根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66988" y="1849438"/>
            <a:ext cx="2185987" cy="503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algn="ctr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是否有根？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2388" y="2595563"/>
            <a:ext cx="2686050" cy="503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ctr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如何构造函数？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26"/>
          <p:cNvGrpSpPr>
            <a:grpSpLocks/>
          </p:cNvGrpSpPr>
          <p:nvPr/>
        </p:nvGrpSpPr>
        <p:grpSpPr bwMode="auto">
          <a:xfrm>
            <a:off x="2063750" y="549275"/>
            <a:ext cx="7848600" cy="5832475"/>
            <a:chOff x="539552" y="620688"/>
            <a:chExt cx="7848673" cy="5832648"/>
          </a:xfrm>
        </p:grpSpPr>
        <p:sp>
          <p:nvSpPr>
            <p:cNvPr id="36869" name="矩形 9"/>
            <p:cNvSpPr>
              <a:spLocks noChangeArrowheads="1"/>
            </p:cNvSpPr>
            <p:nvPr/>
          </p:nvSpPr>
          <p:spPr bwMode="auto">
            <a:xfrm>
              <a:off x="539552" y="620688"/>
              <a:ext cx="3673475" cy="46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66"/>
                  </a:solidFill>
                </a:rPr>
                <a:t>3.4.5 </a:t>
              </a:r>
              <a:r>
                <a:rPr lang="zh-CN" altLang="en-US" sz="2400" b="1">
                  <a:solidFill>
                    <a:srgbClr val="660066"/>
                  </a:solidFill>
                  <a:latin typeface="宋体" panose="02010600030101010101" pitchFamily="2" charset="-122"/>
                </a:rPr>
                <a:t> 迭代法的误差估计</a:t>
              </a:r>
            </a:p>
          </p:txBody>
        </p:sp>
        <p:graphicFrame>
          <p:nvGraphicFramePr>
            <p:cNvPr id="36870" name="Object 8"/>
            <p:cNvGraphicFramePr>
              <a:graphicFrameLocks noChangeAspect="1"/>
            </p:cNvGraphicFramePr>
            <p:nvPr/>
          </p:nvGraphicFramePr>
          <p:xfrm>
            <a:off x="1620639" y="1298550"/>
            <a:ext cx="652462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name="Equation" r:id="rId3" imgW="53759100" imgH="4829175" progId="Equation.DSMT4">
                    <p:embed/>
                  </p:oleObj>
                </mc:Choice>
                <mc:Fallback>
                  <p:oleObj name="Equation" r:id="rId3" imgW="53759100" imgH="482917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639" y="1298550"/>
                          <a:ext cx="6524625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10"/>
            <p:cNvGraphicFramePr>
              <a:graphicFrameLocks noChangeAspect="1"/>
            </p:cNvGraphicFramePr>
            <p:nvPr/>
          </p:nvGraphicFramePr>
          <p:xfrm>
            <a:off x="1507927" y="3170213"/>
            <a:ext cx="4224337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9" name="Equation" r:id="rId5" imgW="32699325" imgH="6800850" progId="Equation.DSMT4">
                    <p:embed/>
                  </p:oleObj>
                </mc:Choice>
                <mc:Fallback>
                  <p:oleObj name="Equation" r:id="rId5" imgW="32699325" imgH="680085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927" y="3170213"/>
                          <a:ext cx="4224337" cy="879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14"/>
            <p:cNvGraphicFramePr>
              <a:graphicFrameLocks noChangeAspect="1"/>
            </p:cNvGraphicFramePr>
            <p:nvPr/>
          </p:nvGraphicFramePr>
          <p:xfrm>
            <a:off x="2844602" y="1946250"/>
            <a:ext cx="3382962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0" name="Equation" r:id="rId7" imgW="27870150" imgH="4829175" progId="Equation.DSMT4">
                    <p:embed/>
                  </p:oleObj>
                </mc:Choice>
                <mc:Fallback>
                  <p:oleObj name="Equation" r:id="rId7" imgW="27870150" imgH="482917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602" y="1946250"/>
                          <a:ext cx="3382962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15"/>
            <p:cNvGraphicFramePr>
              <a:graphicFrameLocks noChangeAspect="1"/>
            </p:cNvGraphicFramePr>
            <p:nvPr/>
          </p:nvGraphicFramePr>
          <p:xfrm>
            <a:off x="2866827" y="2666975"/>
            <a:ext cx="4873625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1" name="Equation" r:id="rId9" imgW="40157400" imgH="4829175" progId="Equation.DSMT4">
                    <p:embed/>
                  </p:oleObj>
                </mc:Choice>
                <mc:Fallback>
                  <p:oleObj name="Equation" r:id="rId9" imgW="40157400" imgH="482917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827" y="2666975"/>
                          <a:ext cx="4873625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" name="Object 11"/>
            <p:cNvGraphicFramePr>
              <a:graphicFrameLocks noChangeAspect="1"/>
            </p:cNvGraphicFramePr>
            <p:nvPr/>
          </p:nvGraphicFramePr>
          <p:xfrm>
            <a:off x="1301452" y="5518299"/>
            <a:ext cx="3995737" cy="935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2" name="Equation" r:id="rId11" imgW="30937200" imgH="7239000" progId="Equation.DSMT4">
                    <p:embed/>
                  </p:oleObj>
                </mc:Choice>
                <mc:Fallback>
                  <p:oleObj name="Equation" r:id="rId11" imgW="30937200" imgH="7239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452" y="5518299"/>
                          <a:ext cx="3995737" cy="935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75" name="组合 15"/>
            <p:cNvGrpSpPr>
              <a:grpSpLocks/>
            </p:cNvGrpSpPr>
            <p:nvPr/>
          </p:nvGrpSpPr>
          <p:grpSpPr bwMode="auto">
            <a:xfrm>
              <a:off x="683370" y="4292610"/>
              <a:ext cx="7704855" cy="1224172"/>
              <a:chOff x="640806" y="331649"/>
              <a:chExt cx="7704855" cy="1224172"/>
            </a:xfrm>
          </p:grpSpPr>
          <p:graphicFrame>
            <p:nvGraphicFramePr>
              <p:cNvPr id="36876" name="Object 24"/>
              <p:cNvGraphicFramePr>
                <a:graphicFrameLocks noChangeAspect="1"/>
              </p:cNvGraphicFramePr>
              <p:nvPr/>
            </p:nvGraphicFramePr>
            <p:xfrm>
              <a:off x="2195686" y="479496"/>
              <a:ext cx="6149975" cy="1076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3" name="公式" r:id="rId13" imgW="47615475" imgH="8334375" progId="Equation.3">
                      <p:embed/>
                    </p:oleObj>
                  </mc:Choice>
                  <mc:Fallback>
                    <p:oleObj name="公式" r:id="rId13" imgW="47615475" imgH="8334375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5686" y="479496"/>
                            <a:ext cx="6149975" cy="1076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77" name="矩形 24"/>
              <p:cNvSpPr>
                <a:spLocks noChangeArrowheads="1"/>
              </p:cNvSpPr>
              <p:nvPr/>
            </p:nvSpPr>
            <p:spPr bwMode="auto">
              <a:xfrm>
                <a:off x="640806" y="331649"/>
                <a:ext cx="1415772" cy="46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另一方面</a:t>
                </a: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662988" y="3271838"/>
            <a:ext cx="1416050" cy="503237"/>
          </a:xfrm>
          <a:prstGeom prst="rect">
            <a:avLst/>
          </a:prstGeom>
          <a:gradFill>
            <a:gsLst>
              <a:gs pos="10000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kern="0" dirty="0">
                <a:latin typeface="华文中宋" pitchFamily="2" charset="-122"/>
                <a:ea typeface="华文中宋" pitchFamily="2" charset="-122"/>
              </a:rPr>
              <a:t>事后估计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23213" y="5835650"/>
            <a:ext cx="1416050" cy="473075"/>
          </a:xfrm>
          <a:prstGeom prst="rect">
            <a:avLst/>
          </a:prstGeom>
          <a:gradFill>
            <a:gsLst>
              <a:gs pos="10000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kern="0" dirty="0">
                <a:latin typeface="华文中宋" pitchFamily="2" charset="-122"/>
                <a:ea typeface="华文中宋" pitchFamily="2" charset="-122"/>
              </a:rPr>
              <a:t>事前估计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19"/>
          <p:cNvGrpSpPr>
            <a:grpSpLocks/>
          </p:cNvGrpSpPr>
          <p:nvPr/>
        </p:nvGrpSpPr>
        <p:grpSpPr bwMode="auto">
          <a:xfrm>
            <a:off x="2063750" y="790575"/>
            <a:ext cx="8064500" cy="4870450"/>
            <a:chOff x="611188" y="2636838"/>
            <a:chExt cx="8064500" cy="4869751"/>
          </a:xfrm>
        </p:grpSpPr>
        <p:grpSp>
          <p:nvGrpSpPr>
            <p:cNvPr id="37892" name="组合 16"/>
            <p:cNvGrpSpPr>
              <a:grpSpLocks/>
            </p:cNvGrpSpPr>
            <p:nvPr/>
          </p:nvGrpSpPr>
          <p:grpSpPr bwMode="auto">
            <a:xfrm>
              <a:off x="1475284" y="5516964"/>
              <a:ext cx="6737350" cy="1989625"/>
              <a:chOff x="1474565" y="5516748"/>
              <a:chExt cx="6738119" cy="1988768"/>
            </a:xfrm>
          </p:grpSpPr>
          <p:graphicFrame>
            <p:nvGraphicFramePr>
              <p:cNvPr id="37900" name="Object 9"/>
              <p:cNvGraphicFramePr>
                <a:graphicFrameLocks noChangeAspect="1"/>
              </p:cNvGraphicFramePr>
              <p:nvPr/>
            </p:nvGraphicFramePr>
            <p:xfrm>
              <a:off x="2122711" y="5516748"/>
              <a:ext cx="4048125" cy="101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43" name="Equation" r:id="rId3" imgW="28965525" imgH="7239000" progId="Equation.DSMT4">
                      <p:embed/>
                    </p:oleObj>
                  </mc:Choice>
                  <mc:Fallback>
                    <p:oleObj name="Equation" r:id="rId3" imgW="28965525" imgH="72390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2711" y="5516748"/>
                            <a:ext cx="4048125" cy="1011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1" name="Rectangle 27"/>
              <p:cNvSpPr>
                <a:spLocks noChangeArrowheads="1"/>
              </p:cNvSpPr>
              <p:nvPr/>
            </p:nvSpPr>
            <p:spPr bwMode="auto">
              <a:xfrm>
                <a:off x="1546581" y="5732663"/>
                <a:ext cx="598487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★</a:t>
                </a:r>
              </a:p>
            </p:txBody>
          </p:sp>
          <p:sp>
            <p:nvSpPr>
              <p:cNvPr id="37902" name="Rectangle 3"/>
              <p:cNvSpPr txBox="1">
                <a:spLocks noChangeArrowheads="1"/>
              </p:cNvSpPr>
              <p:nvPr/>
            </p:nvSpPr>
            <p:spPr bwMode="auto">
              <a:xfrm>
                <a:off x="1474069" y="6596401"/>
                <a:ext cx="6738119" cy="909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2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1800"/>
              </a:p>
              <a:p>
                <a:pPr lvl="2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/>
                  <a:t>这是</a:t>
                </a:r>
                <a:r>
                  <a:rPr lang="zh-CN" altLang="en-US" sz="2000" b="1">
                    <a:solidFill>
                      <a:srgbClr val="008000"/>
                    </a:solidFill>
                  </a:rPr>
                  <a:t>事前估计</a:t>
                </a:r>
                <a:r>
                  <a:rPr lang="zh-CN" altLang="en-US" sz="2000"/>
                  <a:t>。选取</a:t>
                </a:r>
                <a:r>
                  <a:rPr lang="en-US" altLang="zh-CN" sz="2000" i="1"/>
                  <a:t>n</a:t>
                </a:r>
                <a:r>
                  <a:rPr lang="zh-CN" altLang="en-US" sz="2000"/>
                  <a:t>，预先估计迭代次数。 </a:t>
                </a:r>
              </a:p>
            </p:txBody>
          </p:sp>
        </p:grpSp>
        <p:grpSp>
          <p:nvGrpSpPr>
            <p:cNvPr id="37893" name="组合 15"/>
            <p:cNvGrpSpPr>
              <a:grpSpLocks/>
            </p:cNvGrpSpPr>
            <p:nvPr/>
          </p:nvGrpSpPr>
          <p:grpSpPr bwMode="auto">
            <a:xfrm>
              <a:off x="611188" y="2636838"/>
              <a:ext cx="8064500" cy="2376147"/>
              <a:chOff x="611188" y="2636838"/>
              <a:chExt cx="8064500" cy="2375998"/>
            </a:xfrm>
          </p:grpSpPr>
          <p:sp>
            <p:nvSpPr>
              <p:cNvPr id="37894" name="矩形 25"/>
              <p:cNvSpPr>
                <a:spLocks noChangeArrowheads="1"/>
              </p:cNvSpPr>
              <p:nvPr/>
            </p:nvSpPr>
            <p:spPr bwMode="auto">
              <a:xfrm>
                <a:off x="611188" y="2636838"/>
                <a:ext cx="1108075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C00000"/>
                    </a:solidFill>
                  </a:rPr>
                  <a:t>结论</a:t>
                </a:r>
                <a:r>
                  <a:rPr lang="zh-CN" altLang="en-US" sz="2400"/>
                  <a:t>：</a:t>
                </a:r>
              </a:p>
            </p:txBody>
          </p:sp>
          <p:sp>
            <p:nvSpPr>
              <p:cNvPr id="37895" name="Rectangle 3"/>
              <p:cNvSpPr txBox="1">
                <a:spLocks noChangeArrowheads="1"/>
              </p:cNvSpPr>
              <p:nvPr/>
            </p:nvSpPr>
            <p:spPr bwMode="auto">
              <a:xfrm>
                <a:off x="1470026" y="2698738"/>
                <a:ext cx="7205662" cy="2314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/>
                  <a:t>若                 满足</a:t>
                </a:r>
                <a:r>
                  <a:rPr lang="zh-CN" altLang="en-US" sz="2400" b="1"/>
                  <a:t>压缩映像原理</a:t>
                </a:r>
                <a:r>
                  <a:rPr lang="zh-CN" altLang="en-US" sz="2400"/>
                  <a:t>条件，则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2000"/>
              </a:p>
              <a:p>
                <a:pPr lvl="2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/>
                  <a:t> </a:t>
                </a:r>
              </a:p>
              <a:p>
                <a:pPr lvl="2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1800"/>
              </a:p>
              <a:p>
                <a:pPr lvl="2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1800"/>
              </a:p>
              <a:p>
                <a:pPr lvl="2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/>
                  <a:t>这是</a:t>
                </a:r>
                <a:r>
                  <a:rPr lang="zh-CN" altLang="en-US" sz="2000" b="1">
                    <a:solidFill>
                      <a:srgbClr val="008000"/>
                    </a:solidFill>
                  </a:rPr>
                  <a:t>事后估计</a:t>
                </a:r>
                <a:r>
                  <a:rPr lang="zh-CN" altLang="en-US" sz="2000"/>
                  <a:t>，也就是程序终止条件，</a:t>
                </a:r>
              </a:p>
              <a:p>
                <a:pPr lvl="2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 i="1"/>
                  <a:t>L</a:t>
                </a:r>
                <a:r>
                  <a:rPr lang="zh-CN" altLang="en-US" sz="2000"/>
                  <a:t>越小，收敛速度越快。</a:t>
                </a:r>
              </a:p>
            </p:txBody>
          </p:sp>
          <p:graphicFrame>
            <p:nvGraphicFramePr>
              <p:cNvPr id="37896" name="Object 5"/>
              <p:cNvGraphicFramePr>
                <a:graphicFrameLocks noChangeAspect="1"/>
              </p:cNvGraphicFramePr>
              <p:nvPr/>
            </p:nvGraphicFramePr>
            <p:xfrm>
              <a:off x="1908175" y="2662238"/>
              <a:ext cx="1223666" cy="4369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44" name="Equation" r:id="rId5" imgW="9658350" imgH="3514725" progId="Equation.DSMT4">
                      <p:embed/>
                    </p:oleObj>
                  </mc:Choice>
                  <mc:Fallback>
                    <p:oleObj name="Equation" r:id="rId5" imgW="9658350" imgH="3514725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8175" y="2662238"/>
                            <a:ext cx="1223666" cy="4369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897" name="Rectangle 27"/>
              <p:cNvSpPr>
                <a:spLocks noChangeArrowheads="1"/>
              </p:cNvSpPr>
              <p:nvPr/>
            </p:nvSpPr>
            <p:spPr bwMode="auto">
              <a:xfrm>
                <a:off x="1619300" y="3428823"/>
                <a:ext cx="598488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★</a:t>
                </a:r>
              </a:p>
            </p:txBody>
          </p:sp>
          <p:graphicFrame>
            <p:nvGraphicFramePr>
              <p:cNvPr id="37898" name="Object 30"/>
              <p:cNvGraphicFramePr>
                <a:graphicFrameLocks noChangeAspect="1"/>
              </p:cNvGraphicFramePr>
              <p:nvPr/>
            </p:nvGraphicFramePr>
            <p:xfrm>
              <a:off x="2051348" y="3284826"/>
              <a:ext cx="4432300" cy="973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45" name="Equation" r:id="rId7" imgW="30718125" imgH="6800850" progId="Equation.DSMT4">
                      <p:embed/>
                    </p:oleObj>
                  </mc:Choice>
                  <mc:Fallback>
                    <p:oleObj name="Equation" r:id="rId7" imgW="30718125" imgH="680085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1348" y="3284826"/>
                            <a:ext cx="4432300" cy="973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9" name="Object 33"/>
              <p:cNvGraphicFramePr>
                <a:graphicFrameLocks noChangeAspect="1"/>
              </p:cNvGraphicFramePr>
              <p:nvPr/>
            </p:nvGraphicFramePr>
            <p:xfrm>
              <a:off x="6788150" y="4330256"/>
              <a:ext cx="1595438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46" name="Equation" r:id="rId9" imgW="14478000" imgH="3952875" progId="Equation.DSMT4">
                      <p:embed/>
                    </p:oleObj>
                  </mc:Choice>
                  <mc:Fallback>
                    <p:oleObj name="Equation" r:id="rId9" imgW="14478000" imgH="3952875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88150" y="4330256"/>
                            <a:ext cx="1595438" cy="444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2661" y="6015907"/>
            <a:ext cx="3217419" cy="502702"/>
          </a:xfrm>
          <a:prstGeom prst="rect">
            <a:avLst/>
          </a:prstGeom>
          <a:blipFill>
            <a:blip r:embed="rId11"/>
            <a:stretch>
              <a:fillRect l="-3409" t="-17073" r="-3030" b="-341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2279650" y="5307013"/>
          <a:ext cx="61087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3" imgW="47396400" imgH="8334375" progId="Equation.DSMT4">
                  <p:embed/>
                </p:oleObj>
              </mc:Choice>
              <mc:Fallback>
                <p:oleObj name="Equation" r:id="rId3" imgW="47396400" imgH="833437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307013"/>
                        <a:ext cx="61087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2308225" y="3079750"/>
          <a:ext cx="66675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5" imgW="52006500" imgH="8334375" progId="Equation.DSMT4">
                  <p:embed/>
                </p:oleObj>
              </mc:Choice>
              <mc:Fallback>
                <p:oleObj name="Equation" r:id="rId5" imgW="52006500" imgH="83343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079750"/>
                        <a:ext cx="66675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2308225" y="4187825"/>
          <a:ext cx="66675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7" imgW="50472975" imgH="6800850" progId="Equation.DSMT4">
                  <p:embed/>
                </p:oleObj>
              </mc:Choice>
              <mc:Fallback>
                <p:oleObj name="Equation" r:id="rId7" imgW="50472975" imgH="680085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187825"/>
                        <a:ext cx="66675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/>
          <p:cNvGraphicFramePr>
            <a:graphicFrameLocks noChangeAspect="1"/>
          </p:cNvGraphicFramePr>
          <p:nvPr/>
        </p:nvGraphicFramePr>
        <p:xfrm>
          <a:off x="1787525" y="404813"/>
          <a:ext cx="856773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9" imgW="68246625" imgH="8334375" progId="Equation.DSMT4">
                  <p:embed/>
                </p:oleObj>
              </mc:Choice>
              <mc:Fallback>
                <p:oleObj name="Equation" r:id="rId9" imgW="68246625" imgH="833437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404813"/>
                        <a:ext cx="856773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703388" y="1700213"/>
            <a:ext cx="7988300" cy="1158875"/>
            <a:chOff x="179388" y="1700213"/>
            <a:chExt cx="7988300" cy="1158875"/>
          </a:xfrm>
        </p:grpSpPr>
        <p:graphicFrame>
          <p:nvGraphicFramePr>
            <p:cNvPr id="38919" name="Object 4"/>
            <p:cNvGraphicFramePr>
              <a:graphicFrameLocks noChangeAspect="1"/>
            </p:cNvGraphicFramePr>
            <p:nvPr/>
          </p:nvGraphicFramePr>
          <p:xfrm>
            <a:off x="847725" y="2349500"/>
            <a:ext cx="7319963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5" name="Equation" r:id="rId11" imgW="59902725" imgH="4171950" progId="Equation.DSMT4">
                    <p:embed/>
                  </p:oleObj>
                </mc:Choice>
                <mc:Fallback>
                  <p:oleObj name="Equation" r:id="rId11" imgW="59902725" imgH="417195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725" y="2349500"/>
                          <a:ext cx="7319963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1"/>
            <p:cNvSpPr txBox="1">
              <a:spLocks noChangeArrowheads="1"/>
            </p:cNvSpPr>
            <p:nvPr/>
          </p:nvSpPr>
          <p:spPr bwMode="auto">
            <a:xfrm>
              <a:off x="179388" y="1700213"/>
              <a:ext cx="3024187" cy="720725"/>
            </a:xfrm>
            <a:prstGeom prst="rect">
              <a:avLst/>
            </a:prstGeom>
            <a:noFill/>
          </p:spPr>
          <p:txBody>
            <a:bodyPr/>
            <a:lstStyle/>
            <a:p>
              <a:pPr marL="742950" lvl="1" indent="-285750" eaLnBrk="1" hangingPunct="1">
                <a:spcBef>
                  <a:spcPct val="20000"/>
                </a:spcBef>
                <a:defRPr/>
              </a:pPr>
              <a:r>
                <a:rPr lang="zh-CN" altLang="en-US" sz="2800" kern="0" dirty="0">
                  <a:solidFill>
                    <a:srgbClr val="008000"/>
                  </a:solidFill>
                  <a:latin typeface="+mn-lt"/>
                  <a:ea typeface="+mn-ea"/>
                </a:rPr>
                <a:t>迭代公式：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3"/>
          <p:cNvGrpSpPr>
            <a:grpSpLocks/>
          </p:cNvGrpSpPr>
          <p:nvPr/>
        </p:nvGrpSpPr>
        <p:grpSpPr bwMode="auto">
          <a:xfrm>
            <a:off x="1992313" y="620713"/>
            <a:ext cx="6107112" cy="4406900"/>
            <a:chOff x="467544" y="620688"/>
            <a:chExt cx="6107485" cy="4406949"/>
          </a:xfrm>
        </p:grpSpPr>
        <p:graphicFrame>
          <p:nvGraphicFramePr>
            <p:cNvPr id="39939" name="Object 7"/>
            <p:cNvGraphicFramePr>
              <a:graphicFrameLocks noChangeAspect="1"/>
            </p:cNvGraphicFramePr>
            <p:nvPr/>
          </p:nvGraphicFramePr>
          <p:xfrm>
            <a:off x="1115616" y="1628800"/>
            <a:ext cx="5459413" cy="339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1" name="Equation" r:id="rId3" imgW="40157400" imgH="25012650" progId="Equation.DSMT4">
                    <p:embed/>
                  </p:oleObj>
                </mc:Choice>
                <mc:Fallback>
                  <p:oleObj name="Equation" r:id="rId3" imgW="40157400" imgH="2501265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1628800"/>
                          <a:ext cx="5459413" cy="3398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0" name="Rectangle 11"/>
            <p:cNvSpPr txBox="1">
              <a:spLocks noChangeArrowheads="1"/>
            </p:cNvSpPr>
            <p:nvPr/>
          </p:nvSpPr>
          <p:spPr bwMode="auto">
            <a:xfrm>
              <a:off x="467544" y="620688"/>
              <a:ext cx="3024372" cy="720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8000"/>
                  </a:solidFill>
                </a:rPr>
                <a:t>算法比较：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7"/>
          <p:cNvGraphicFramePr>
            <a:graphicFrameLocks noChangeAspect="1"/>
          </p:cNvGraphicFramePr>
          <p:nvPr/>
        </p:nvGraphicFramePr>
        <p:xfrm>
          <a:off x="2522538" y="720725"/>
          <a:ext cx="7162800" cy="566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52663725" imgH="41690925" progId="Equation.DSMT4">
                  <p:embed/>
                </p:oleObj>
              </mc:Choice>
              <mc:Fallback>
                <p:oleObj name="Equation" r:id="rId3" imgW="52663725" imgH="416909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720725"/>
                        <a:ext cx="7162800" cy="566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3"/>
          <p:cNvGrpSpPr>
            <a:grpSpLocks/>
          </p:cNvGrpSpPr>
          <p:nvPr/>
        </p:nvGrpSpPr>
        <p:grpSpPr bwMode="auto">
          <a:xfrm>
            <a:off x="1992313" y="692150"/>
            <a:ext cx="8056562" cy="4903788"/>
            <a:chOff x="468313" y="476250"/>
            <a:chExt cx="8057059" cy="4903688"/>
          </a:xfrm>
        </p:grpSpPr>
        <p:graphicFrame>
          <p:nvGraphicFramePr>
            <p:cNvPr id="41987" name="Object 7"/>
            <p:cNvGraphicFramePr>
              <a:graphicFrameLocks noChangeAspect="1"/>
            </p:cNvGraphicFramePr>
            <p:nvPr/>
          </p:nvGraphicFramePr>
          <p:xfrm>
            <a:off x="827584" y="1412776"/>
            <a:ext cx="7697788" cy="3967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9" name="Equation" r:id="rId3" imgW="56616600" imgH="29184600" progId="Equation.DSMT4">
                    <p:embed/>
                  </p:oleObj>
                </mc:Choice>
                <mc:Fallback>
                  <p:oleObj name="Equation" r:id="rId3" imgW="56616600" imgH="29184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1412776"/>
                          <a:ext cx="7697788" cy="3967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8" name="Rectangle 11"/>
            <p:cNvSpPr txBox="1">
              <a:spLocks noChangeArrowheads="1"/>
            </p:cNvSpPr>
            <p:nvPr/>
          </p:nvSpPr>
          <p:spPr bwMode="auto">
            <a:xfrm>
              <a:off x="468313" y="476250"/>
              <a:ext cx="3024374" cy="72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8000"/>
                  </a:solidFill>
                </a:rPr>
                <a:t>算法比较：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6"/>
          <p:cNvSpPr>
            <a:spLocks noChangeArrowheads="1"/>
          </p:cNvSpPr>
          <p:nvPr/>
        </p:nvSpPr>
        <p:spPr bwMode="auto">
          <a:xfrm>
            <a:off x="2208213" y="692150"/>
            <a:ext cx="2887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§3.2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增值寻根法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2638425" y="2551113"/>
            <a:ext cx="7158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求非线性方程         </a:t>
            </a:r>
            <a:r>
              <a:rPr lang="zh-CN" altLang="en-US" sz="2400">
                <a:latin typeface="Tahoma" panose="020B0604030504040204" pitchFamily="34" charset="0"/>
              </a:rPr>
              <a:t>的根的方法常分为两步：</a:t>
            </a: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4614863" y="2617788"/>
          <a:ext cx="1295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3" imgW="9877425" imgH="3514725" progId="Equation.3">
                  <p:embed/>
                </p:oleObj>
              </mc:Choice>
              <mc:Fallback>
                <p:oleObj name="公式" r:id="rId3" imgW="9877425" imgH="35147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2617788"/>
                        <a:ext cx="12954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2135188" y="2344738"/>
            <a:ext cx="87852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zh-CN" sz="280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确定方程的有根区间（画图，数值实验，物理背景等先验知识）</a:t>
            </a:r>
            <a:endParaRPr lang="en-US" altLang="zh-CN" sz="280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zh-CN" sz="280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计算根的近似值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800">
                <a:latin typeface="Tahoma" panose="020B0604030504040204" pitchFamily="34" charset="0"/>
              </a:rPr>
              <a:t>        </a:t>
            </a:r>
            <a:r>
              <a:rPr lang="zh-CN" altLang="en-US" sz="2400">
                <a:latin typeface="Tahoma" panose="020B0604030504040204" pitchFamily="34" charset="0"/>
              </a:rPr>
              <a:t>有根区间：存在根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     隔根区间：唯一根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2667000" y="1714500"/>
            <a:ext cx="634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问题</a:t>
            </a:r>
            <a:r>
              <a:rPr lang="zh-CN" altLang="en-US" sz="2400"/>
              <a:t>：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方程有无根？根有几个？它们在哪里？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15"/>
          <p:cNvGraphicFramePr>
            <a:graphicFrameLocks noGrp="1"/>
          </p:cNvGraphicFramePr>
          <p:nvPr/>
        </p:nvGraphicFramePr>
        <p:xfrm>
          <a:off x="2351088" y="404813"/>
          <a:ext cx="7920037" cy="6226192"/>
        </p:xfrm>
        <a:graphic>
          <a:graphicData uri="http://schemas.openxmlformats.org/drawingml/2006/table">
            <a:tbl>
              <a:tblPr/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4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26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-0.875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0.8165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1.28695377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1.34839973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6.732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2.9969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1.40254080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1.36737637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4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-469.7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(-8.65)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1.34545838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1.36495701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itchFamily="2" charset="2"/>
                        </a:rPr>
                        <a:t>10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itchFamily="2" charset="2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1.37517025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1.36526475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4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1.36009419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1.36522559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4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1.36194697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1.36522306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4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1.36388700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1.36522994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8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1.36591673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1.36523002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8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1.36487822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1.36523001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1.36541006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226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1.36522368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1.36523024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718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1.36522998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718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1.36523001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11"/>
          <p:cNvGrpSpPr>
            <a:grpSpLocks/>
          </p:cNvGrpSpPr>
          <p:nvPr/>
        </p:nvGrpSpPr>
        <p:grpSpPr bwMode="auto">
          <a:xfrm>
            <a:off x="982663" y="355600"/>
            <a:ext cx="8280400" cy="4535488"/>
            <a:chOff x="395288" y="333375"/>
            <a:chExt cx="8280400" cy="4535786"/>
          </a:xfrm>
        </p:grpSpPr>
        <p:sp>
          <p:nvSpPr>
            <p:cNvPr id="44038" name="矩形 9"/>
            <p:cNvSpPr>
              <a:spLocks noChangeArrowheads="1"/>
            </p:cNvSpPr>
            <p:nvPr/>
          </p:nvSpPr>
          <p:spPr bwMode="auto">
            <a:xfrm>
              <a:off x="395288" y="333375"/>
              <a:ext cx="367347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66"/>
                  </a:solidFill>
                </a:rPr>
                <a:t>3.4.5 </a:t>
              </a:r>
              <a:r>
                <a:rPr lang="zh-CN" altLang="en-US" sz="2400" b="1">
                  <a:solidFill>
                    <a:srgbClr val="660066"/>
                  </a:solidFill>
                  <a:latin typeface="宋体" panose="02010600030101010101" pitchFamily="2" charset="-122"/>
                </a:rPr>
                <a:t> 迭代法收敛的速度</a:t>
              </a:r>
            </a:p>
          </p:txBody>
        </p:sp>
        <p:sp>
          <p:nvSpPr>
            <p:cNvPr id="44039" name="Rectangle 3"/>
            <p:cNvSpPr txBox="1">
              <a:spLocks noChangeArrowheads="1"/>
            </p:cNvSpPr>
            <p:nvPr/>
          </p:nvSpPr>
          <p:spPr bwMode="auto">
            <a:xfrm>
              <a:off x="755650" y="908088"/>
              <a:ext cx="7920038" cy="396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定义</a:t>
              </a:r>
              <a:r>
                <a:rPr lang="en-US" altLang="zh-CN" sz="2400" b="1" dirty="0"/>
                <a:t>1   </a:t>
              </a:r>
              <a:r>
                <a:rPr lang="zh-CN" altLang="en-US" sz="2400" dirty="0"/>
                <a:t>设序列           收敛于       ，令                         。若有实数            和正常数</a:t>
              </a:r>
              <a:r>
                <a:rPr lang="en-US" altLang="zh-CN" sz="2400" i="1" dirty="0"/>
                <a:t>C</a:t>
              </a:r>
              <a:r>
                <a:rPr lang="zh-CN" altLang="en-US" sz="2400" i="1" dirty="0"/>
                <a:t>，</a:t>
              </a:r>
              <a:r>
                <a:rPr lang="zh-CN" altLang="en-US" sz="2400" dirty="0"/>
                <a:t>使得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sz="2400" dirty="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sz="800" dirty="0"/>
            </a:p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 dirty="0"/>
                <a:t>	    则称该序列是 </a:t>
              </a:r>
              <a:r>
                <a:rPr lang="en-US" altLang="zh-CN" sz="2400" b="1" i="1" dirty="0">
                  <a:solidFill>
                    <a:srgbClr val="C00000"/>
                  </a:solidFill>
                </a:rPr>
                <a:t>p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 </a:t>
              </a:r>
              <a:r>
                <a:rPr lang="zh-CN" altLang="en-US" sz="2400" b="1" dirty="0">
                  <a:solidFill>
                    <a:srgbClr val="C00000"/>
                  </a:solidFill>
                </a:rPr>
                <a:t>阶收敛</a:t>
              </a:r>
              <a:r>
                <a:rPr lang="zh-CN" altLang="en-US" sz="2400" dirty="0"/>
                <a:t>的；若序列           由迭代过程</a:t>
              </a:r>
              <a:endParaRPr lang="en-US" altLang="zh-CN" sz="2400" dirty="0"/>
            </a:p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 dirty="0"/>
                <a:t>                           产生，则称迭代过程为 </a:t>
              </a:r>
              <a:r>
                <a:rPr lang="en-US" altLang="zh-CN" sz="2400" b="1" i="1" dirty="0">
                  <a:solidFill>
                    <a:srgbClr val="C00000"/>
                  </a:solidFill>
                </a:rPr>
                <a:t>p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 </a:t>
              </a:r>
              <a:r>
                <a:rPr lang="zh-CN" altLang="en-US" sz="2400" b="1" dirty="0">
                  <a:solidFill>
                    <a:srgbClr val="C00000"/>
                  </a:solidFill>
                </a:rPr>
                <a:t>阶收敛。</a:t>
              </a:r>
              <a:endParaRPr lang="en-US" altLang="zh-CN" sz="2400" b="1" dirty="0">
                <a:solidFill>
                  <a:srgbClr val="C00000"/>
                </a:solidFill>
              </a:endParaRPr>
            </a:p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        </a:t>
              </a:r>
              <a:r>
                <a:rPr lang="zh-CN" altLang="en-US" sz="2400" dirty="0"/>
                <a:t>其中</a:t>
              </a:r>
              <a:r>
                <a:rPr lang="en-US" altLang="zh-CN" sz="2400" i="1" dirty="0"/>
                <a:t>C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称为</a:t>
              </a:r>
              <a:r>
                <a:rPr lang="zh-CN" altLang="en-US" sz="2400" b="1" dirty="0">
                  <a:solidFill>
                    <a:srgbClr val="C00000"/>
                  </a:solidFill>
                </a:rPr>
                <a:t>渐进误差常数</a:t>
              </a:r>
              <a:r>
                <a:rPr lang="zh-CN" altLang="en-US" sz="2400" dirty="0"/>
                <a:t>。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/>
                <a:t>   </a:t>
              </a:r>
            </a:p>
          </p:txBody>
        </p:sp>
        <p:graphicFrame>
          <p:nvGraphicFramePr>
            <p:cNvPr id="44040" name="Object 4"/>
            <p:cNvGraphicFramePr>
              <a:graphicFrameLocks noChangeAspect="1"/>
            </p:cNvGraphicFramePr>
            <p:nvPr/>
          </p:nvGraphicFramePr>
          <p:xfrm>
            <a:off x="4545013" y="981075"/>
            <a:ext cx="3873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7" name="公式" r:id="rId3" imgW="2847975" imgH="3514725" progId="Equation.3">
                    <p:embed/>
                  </p:oleObj>
                </mc:Choice>
                <mc:Fallback>
                  <p:oleObj name="公式" r:id="rId3" imgW="2847975" imgH="351472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013" y="981075"/>
                          <a:ext cx="3873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5"/>
            <p:cNvGraphicFramePr>
              <a:graphicFrameLocks noChangeAspect="1"/>
            </p:cNvGraphicFramePr>
            <p:nvPr/>
          </p:nvGraphicFramePr>
          <p:xfrm>
            <a:off x="1835150" y="1557338"/>
            <a:ext cx="8048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8" name="公式" r:id="rId5" imgW="5924550" imgH="3514725" progId="Equation.3">
                    <p:embed/>
                  </p:oleObj>
                </mc:Choice>
                <mc:Fallback>
                  <p:oleObj name="公式" r:id="rId5" imgW="5924550" imgH="351472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150" y="1557338"/>
                          <a:ext cx="804863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2" name="Object 6"/>
            <p:cNvGraphicFramePr>
              <a:graphicFrameLocks noChangeAspect="1"/>
            </p:cNvGraphicFramePr>
            <p:nvPr/>
          </p:nvGraphicFramePr>
          <p:xfrm>
            <a:off x="2843213" y="981075"/>
            <a:ext cx="71437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9" name="Equation" r:id="rId7" imgW="5267325" imgH="3952875" progId="Equation.DSMT4">
                    <p:embed/>
                  </p:oleObj>
                </mc:Choice>
                <mc:Fallback>
                  <p:oleObj name="Equation" r:id="rId7" imgW="5267325" imgH="39528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213" y="981075"/>
                          <a:ext cx="71437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3" name="Object 7"/>
            <p:cNvGraphicFramePr>
              <a:graphicFrameLocks noChangeAspect="1"/>
            </p:cNvGraphicFramePr>
            <p:nvPr/>
          </p:nvGraphicFramePr>
          <p:xfrm>
            <a:off x="5416550" y="1758950"/>
            <a:ext cx="2128838" cy="1139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0" name="Equation" r:id="rId9" imgW="15144750" imgH="8115300" progId="Equation.DSMT4">
                    <p:embed/>
                  </p:oleObj>
                </mc:Choice>
                <mc:Fallback>
                  <p:oleObj name="Equation" r:id="rId9" imgW="15144750" imgH="8115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550" y="1758950"/>
                          <a:ext cx="2128838" cy="1139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4" name="Object 8"/>
            <p:cNvGraphicFramePr>
              <a:graphicFrameLocks noChangeAspect="1"/>
            </p:cNvGraphicFramePr>
            <p:nvPr/>
          </p:nvGraphicFramePr>
          <p:xfrm>
            <a:off x="5580063" y="981075"/>
            <a:ext cx="1819275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1" name="Equation" r:id="rId11" imgW="13382625" imgH="4171950" progId="Equation.DSMT4">
                    <p:embed/>
                  </p:oleObj>
                </mc:Choice>
                <mc:Fallback>
                  <p:oleObj name="Equation" r:id="rId11" imgW="13382625" imgH="417195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063" y="981075"/>
                          <a:ext cx="1819275" cy="566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7"/>
            <p:cNvGraphicFramePr>
              <a:graphicFrameLocks noChangeAspect="1"/>
            </p:cNvGraphicFramePr>
            <p:nvPr/>
          </p:nvGraphicFramePr>
          <p:xfrm>
            <a:off x="908050" y="3594100"/>
            <a:ext cx="2008188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2" name="Equation" r:id="rId13" imgW="14258925" imgH="3952875" progId="Equation.DSMT4">
                    <p:embed/>
                  </p:oleObj>
                </mc:Choice>
                <mc:Fallback>
                  <p:oleObj name="Equation" r:id="rId13" imgW="14258925" imgH="395287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050" y="3594100"/>
                          <a:ext cx="2008188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6" name="Object 8"/>
            <p:cNvGraphicFramePr>
              <a:graphicFrameLocks noChangeAspect="1"/>
            </p:cNvGraphicFramePr>
            <p:nvPr/>
          </p:nvGraphicFramePr>
          <p:xfrm>
            <a:off x="6169025" y="2943225"/>
            <a:ext cx="71437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3" name="Equation" r:id="rId15" imgW="5267325" imgH="3952875" progId="Equation.DSMT4">
                    <p:embed/>
                  </p:oleObj>
                </mc:Choice>
                <mc:Fallback>
                  <p:oleObj name="Equation" r:id="rId15" imgW="5267325" imgH="395287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9025" y="2943225"/>
                          <a:ext cx="71437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9" name="矩形 11"/>
          <p:cNvSpPr>
            <a:spLocks noChangeArrowheads="1"/>
          </p:cNvSpPr>
          <p:nvPr/>
        </p:nvSpPr>
        <p:spPr bwMode="auto">
          <a:xfrm>
            <a:off x="1638300" y="4954588"/>
            <a:ext cx="67691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当 </a:t>
            </a:r>
            <a:r>
              <a:rPr lang="en-US" altLang="zh-CN" sz="2400" i="1"/>
              <a:t>p</a:t>
            </a:r>
            <a:r>
              <a:rPr lang="en-US" altLang="zh-CN" sz="2400"/>
              <a:t>=1 </a:t>
            </a:r>
            <a:r>
              <a:rPr lang="zh-CN" altLang="en-US" sz="2400"/>
              <a:t>时，称为</a:t>
            </a:r>
            <a:r>
              <a:rPr lang="zh-CN" altLang="en-US" sz="2400" b="1">
                <a:solidFill>
                  <a:srgbClr val="008000"/>
                </a:solidFill>
              </a:rPr>
              <a:t>线性收敛</a:t>
            </a:r>
            <a:r>
              <a:rPr lang="zh-CN" altLang="en-US" sz="2400"/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当 </a:t>
            </a:r>
            <a:r>
              <a:rPr lang="en-US" altLang="zh-CN" sz="2400"/>
              <a:t>2&gt;</a:t>
            </a:r>
            <a:r>
              <a:rPr lang="en-US" altLang="zh-CN" sz="2400" i="1"/>
              <a:t>p</a:t>
            </a:r>
            <a:r>
              <a:rPr lang="en-US" altLang="zh-CN" sz="2400"/>
              <a:t>&gt;1 </a:t>
            </a:r>
            <a:r>
              <a:rPr lang="zh-CN" altLang="en-US" sz="2400"/>
              <a:t>时，称为</a:t>
            </a:r>
            <a:r>
              <a:rPr lang="zh-CN" altLang="en-US" sz="2400" b="1">
                <a:solidFill>
                  <a:srgbClr val="008000"/>
                </a:solidFill>
              </a:rPr>
              <a:t>超线性收敛</a:t>
            </a:r>
            <a:r>
              <a:rPr lang="zh-CN" altLang="en-US" sz="2400"/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当 </a:t>
            </a:r>
            <a:r>
              <a:rPr lang="en-US" altLang="zh-CN" sz="2400" i="1"/>
              <a:t>p</a:t>
            </a:r>
            <a:r>
              <a:rPr lang="en-US" altLang="zh-CN" sz="2400"/>
              <a:t>=2 </a:t>
            </a:r>
            <a:r>
              <a:rPr lang="zh-CN" altLang="en-US" sz="2400"/>
              <a:t>时，称为</a:t>
            </a:r>
            <a:r>
              <a:rPr lang="zh-CN" altLang="en-US" sz="2400" b="1">
                <a:solidFill>
                  <a:srgbClr val="008000"/>
                </a:solidFill>
              </a:rPr>
              <a:t>平方收敛</a:t>
            </a:r>
            <a:r>
              <a:rPr lang="zh-CN" altLang="en-US" sz="2400"/>
              <a:t>或</a:t>
            </a:r>
            <a:r>
              <a:rPr lang="zh-CN" altLang="en-US" sz="2400" b="1">
                <a:solidFill>
                  <a:srgbClr val="008000"/>
                </a:solidFill>
              </a:rPr>
              <a:t>二次收敛</a:t>
            </a:r>
            <a:r>
              <a:rPr lang="zh-CN" altLang="en-US" sz="2400"/>
              <a:t>。</a:t>
            </a: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53031" y="5106695"/>
            <a:ext cx="4477251" cy="417422"/>
          </a:xfrm>
          <a:prstGeom prst="rect">
            <a:avLst/>
          </a:prstGeom>
          <a:blipFill>
            <a:blip r:embed="rId16"/>
            <a:stretch>
              <a:fillRect t="-66176" r="-6122" b="-6617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219147" y="6237312"/>
                <a:ext cx="3262047" cy="410369"/>
              </a:xfrm>
              <a:prstGeom prst="rect">
                <a:avLst/>
              </a:prstGeom>
              <a:gradFill>
                <a:gsLst>
                  <a:gs pos="10000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:pPr marL="0" algn="ctr">
                  <a:lnSpc>
                    <a:spcPts val="32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𝑛</m:t>
                          </m:r>
                          <m:r>
                            <a:rPr lang="en-US" altLang="zh-CN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|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zh-CN" altLang="en-US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‘</m:t>
                      </m:r>
                      <m:r>
                        <a:rPr lang="zh-CN" altLang="en-US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‘</m:t>
                      </m:r>
                      <m:d>
                        <m:dPr>
                          <m:ctrlP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m:rPr>
                              <m:sty m:val="p"/>
                            </m:rPr>
                            <a:rPr lang="en-US" altLang="zh-CN" b="0" i="0" kern="0" baseline="-250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b="0" i="0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kern="0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147" y="6237312"/>
                <a:ext cx="3262047" cy="410369"/>
              </a:xfrm>
              <a:prstGeom prst="rect">
                <a:avLst/>
              </a:prstGeom>
              <a:blipFill>
                <a:blip r:embed="rId17"/>
                <a:stretch>
                  <a:fillRect l="-2804" t="-53731" b="-43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3619" y="404664"/>
            <a:ext cx="2866233" cy="502702"/>
          </a:xfrm>
          <a:prstGeom prst="rect">
            <a:avLst/>
          </a:prstGeom>
          <a:blipFill>
            <a:blip r:embed="rId2"/>
            <a:stretch>
              <a:fillRect l="-3830" t="-19277" r="-3617" b="-2891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2936" y="404664"/>
            <a:ext cx="2575449" cy="410369"/>
          </a:xfrm>
          <a:prstGeom prst="rect">
            <a:avLst/>
          </a:prstGeom>
          <a:blipFill>
            <a:blip r:embed="rId3"/>
            <a:stretch>
              <a:fillRect t="-35294" r="-7820" b="-4705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43872" y="1046328"/>
            <a:ext cx="2086341" cy="999248"/>
          </a:xfrm>
          <a:prstGeom prst="rect">
            <a:avLst/>
          </a:prstGeom>
          <a:blipFill>
            <a:blip r:embed="rId4"/>
            <a:stretch>
              <a:fillRect t="-10366" r="-5848" b="-1585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43872" y="1997919"/>
            <a:ext cx="1687258" cy="502702"/>
          </a:xfrm>
          <a:prstGeom prst="rect">
            <a:avLst/>
          </a:prstGeom>
          <a:blipFill>
            <a:blip r:embed="rId5"/>
            <a:stretch>
              <a:fillRect t="-20732" r="-7220" b="-3048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线形标注 1 5"/>
          <p:cNvSpPr>
            <a:spLocks/>
          </p:cNvSpPr>
          <p:nvPr/>
        </p:nvSpPr>
        <p:spPr bwMode="auto">
          <a:xfrm>
            <a:off x="7337425" y="1482725"/>
            <a:ext cx="2160588" cy="6508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精确值</a:t>
            </a:r>
            <a:r>
              <a:rPr lang="en-US" altLang="zh-CN"/>
              <a:t>-</a:t>
            </a:r>
            <a:r>
              <a:rPr lang="zh-CN" altLang="en-US"/>
              <a:t>初始值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912350" y="1878013"/>
            <a:ext cx="2032000" cy="509587"/>
          </a:xfrm>
          <a:prstGeom prst="rect">
            <a:avLst/>
          </a:prstGeom>
          <a:gradFill>
            <a:gsLst>
              <a:gs pos="10000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一阶收敛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696400" y="5305822"/>
            <a:ext cx="2032000" cy="511175"/>
          </a:xfrm>
          <a:prstGeom prst="rect">
            <a:avLst/>
          </a:prstGeom>
          <a:gradFill>
            <a:gsLst>
              <a:gs pos="10000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二阶收敛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011448" y="2979891"/>
                <a:ext cx="2240357" cy="410369"/>
              </a:xfrm>
              <a:prstGeom prst="rect">
                <a:avLst/>
              </a:prstGeom>
              <a:gradFill>
                <a:gsLst>
                  <a:gs pos="10000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:pPr marL="0" algn="ctr">
                  <a:lnSpc>
                    <a:spcPts val="32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𝑛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|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kern="0" dirty="0" smtClean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8" y="2979891"/>
                <a:ext cx="2240357" cy="410369"/>
              </a:xfrm>
              <a:prstGeom prst="rect">
                <a:avLst/>
              </a:prstGeom>
              <a:blipFill>
                <a:blip r:embed="rId6"/>
                <a:stretch>
                  <a:fillRect l="-5163" t="-53731" b="-4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986896" y="3814662"/>
                <a:ext cx="2769348" cy="894604"/>
              </a:xfrm>
              <a:prstGeom prst="rect">
                <a:avLst/>
              </a:prstGeom>
              <a:gradFill>
                <a:gsLst>
                  <a:gs pos="10000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:pPr marL="0" algn="ctr">
                  <a:lnSpc>
                    <a:spcPts val="32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𝑛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|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≥(</m:t>
                      </m:r>
                      <m:f>
                        <m:f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|)</m:t>
                          </m:r>
                        </m:e>
                        <m:sup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kern="0" dirty="0" smtClean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endParaRPr>
              </a:p>
              <a:p>
                <a:pPr marL="0" algn="ctr">
                  <a:lnSpc>
                    <a:spcPts val="32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zh-CN" kern="0" dirty="0" smtClean="0">
                    <a:latin typeface="华文中宋" pitchFamily="2" charset="-122"/>
                    <a:ea typeface="华文中宋" pitchFamily="2" charset="-122"/>
                  </a:rPr>
                  <a:t>……</a:t>
                </a:r>
                <a:endParaRPr lang="zh-CN" altLang="en-US" kern="0" dirty="0" smtClean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96" y="3814662"/>
                <a:ext cx="2769348" cy="894604"/>
              </a:xfrm>
              <a:prstGeom prst="rect">
                <a:avLst/>
              </a:prstGeom>
              <a:blipFill>
                <a:blip r:embed="rId7"/>
                <a:stretch>
                  <a:fillRect l="-1542" t="-24490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764067" y="5305822"/>
                <a:ext cx="3170868" cy="410369"/>
              </a:xfrm>
              <a:prstGeom prst="rect">
                <a:avLst/>
              </a:prstGeom>
              <a:gradFill>
                <a:gsLst>
                  <a:gs pos="10000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:pPr marL="0" algn="ctr">
                  <a:lnSpc>
                    <a:spcPts val="32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𝑛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|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altLang="zh-CN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|)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kern="0" dirty="0" smtClean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67" y="5305822"/>
                <a:ext cx="3170868" cy="410369"/>
              </a:xfrm>
              <a:prstGeom prst="rect">
                <a:avLst/>
              </a:prstGeom>
              <a:blipFill>
                <a:blip r:embed="rId8"/>
                <a:stretch>
                  <a:fillRect l="-4231" t="-52941" b="-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43619" y="2947576"/>
                <a:ext cx="3034933" cy="410369"/>
              </a:xfrm>
              <a:prstGeom prst="rect">
                <a:avLst/>
              </a:prstGeom>
              <a:gradFill>
                <a:gsLst>
                  <a:gs pos="10000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:pPr marL="0" algn="ctr">
                  <a:lnSpc>
                    <a:spcPts val="32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zh-CN" alt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令</m:t>
                    </m:r>
                    <m:r>
                      <a:rPr lang="en-US" altLang="zh-CN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|</m:t>
                    </m:r>
                    <m:r>
                      <a:rPr lang="zh-CN" alt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𝜑</m:t>
                    </m:r>
                    <m:r>
                      <a:rPr lang="en-US" altLang="zh-CN" sz="2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′′(</m:t>
                    </m:r>
                    <m:sSub>
                      <m:sSubPr>
                        <m:ctrlPr>
                          <a:rPr lang="en-US" altLang="zh-CN" sz="2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zh-CN" alt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kern="0" dirty="0" smtClean="0">
                    <a:solidFill>
                      <a:schemeClr val="tx1"/>
                    </a:solidFill>
                    <a:latin typeface="华文中宋" pitchFamily="2" charset="-122"/>
                    <a:ea typeface="华文中宋" pitchFamily="2" charset="-122"/>
                  </a:rPr>
                  <a:t>)|=M</a:t>
                </a:r>
                <a:r>
                  <a:rPr lang="zh-CN" altLang="en-US" sz="2800" kern="0" dirty="0" smtClean="0">
                    <a:solidFill>
                      <a:schemeClr val="tx1"/>
                    </a:solidFill>
                    <a:latin typeface="华文中宋" pitchFamily="2" charset="-122"/>
                    <a:ea typeface="华文中宋" pitchFamily="2" charset="-122"/>
                  </a:rPr>
                  <a:t>，则</a:t>
                </a:r>
                <a:endParaRPr lang="zh-CN" altLang="en-US" sz="2800" kern="0" dirty="0" smtClean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19" y="2947576"/>
                <a:ext cx="3034933" cy="410369"/>
              </a:xfrm>
              <a:prstGeom prst="rect">
                <a:avLst/>
              </a:prstGeom>
              <a:blipFill>
                <a:blip r:embed="rId9"/>
                <a:stretch>
                  <a:fillRect t="-31343" r="-5622" b="-5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6"/>
          <p:cNvSpPr>
            <a:spLocks noChangeArrowheads="1"/>
          </p:cNvSpPr>
          <p:nvPr/>
        </p:nvSpPr>
        <p:spPr bwMode="auto">
          <a:xfrm>
            <a:off x="1524000" y="200025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cs typeface="Times New Roman" panose="02020603050405020304" pitchFamily="18" charset="0"/>
              </a:rPr>
              <a:t> 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083" name="Rectangle 17"/>
          <p:cNvSpPr>
            <a:spLocks noChangeArrowheads="1"/>
          </p:cNvSpPr>
          <p:nvPr/>
        </p:nvSpPr>
        <p:spPr bwMode="auto">
          <a:xfrm>
            <a:off x="1524000" y="247332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cs typeface="Times New Roman" panose="02020603050405020304" pitchFamily="18" charset="0"/>
              </a:rPr>
              <a:t> 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084" name="Rectangle 18"/>
          <p:cNvSpPr>
            <a:spLocks noChangeArrowheads="1"/>
          </p:cNvSpPr>
          <p:nvPr/>
        </p:nvSpPr>
        <p:spPr bwMode="auto">
          <a:xfrm>
            <a:off x="1524000" y="293687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cs typeface="Times New Roman" panose="02020603050405020304" pitchFamily="18" charset="0"/>
              </a:rPr>
              <a:t> 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085" name="Rectangle 19"/>
          <p:cNvSpPr>
            <a:spLocks noChangeArrowheads="1"/>
          </p:cNvSpPr>
          <p:nvPr/>
        </p:nvSpPr>
        <p:spPr bwMode="auto">
          <a:xfrm>
            <a:off x="1524000" y="3409950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cs typeface="Times New Roman" panose="02020603050405020304" pitchFamily="18" charset="0"/>
              </a:rPr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086" name="Rectangle 20"/>
          <p:cNvSpPr>
            <a:spLocks noChangeArrowheads="1"/>
          </p:cNvSpPr>
          <p:nvPr/>
        </p:nvSpPr>
        <p:spPr bwMode="auto">
          <a:xfrm flipV="1">
            <a:off x="1524000" y="3689350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087" name="Rectangle 21"/>
          <p:cNvSpPr>
            <a:spLocks noChangeArrowheads="1"/>
          </p:cNvSpPr>
          <p:nvPr/>
        </p:nvSpPr>
        <p:spPr bwMode="auto">
          <a:xfrm>
            <a:off x="1524000" y="4111625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cs typeface="Times New Roman" panose="02020603050405020304" pitchFamily="18" charset="0"/>
              </a:rPr>
              <a:t> 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088" name="Rectangle 22"/>
          <p:cNvSpPr>
            <a:spLocks noChangeArrowheads="1"/>
          </p:cNvSpPr>
          <p:nvPr/>
        </p:nvSpPr>
        <p:spPr bwMode="auto">
          <a:xfrm>
            <a:off x="1524000" y="503872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cs typeface="Times New Roman" panose="02020603050405020304" pitchFamily="18" charset="0"/>
              </a:rPr>
              <a:t>  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23554" name="Object 30"/>
          <p:cNvGraphicFramePr>
            <a:graphicFrameLocks noChangeAspect="1"/>
          </p:cNvGraphicFramePr>
          <p:nvPr/>
        </p:nvGraphicFramePr>
        <p:xfrm>
          <a:off x="2398713" y="1544638"/>
          <a:ext cx="74215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3" imgW="62979300" imgH="11849100" progId="Equation.DSMT4">
                  <p:embed/>
                </p:oleObj>
              </mc:Choice>
              <mc:Fallback>
                <p:oleObj name="Equation" r:id="rId3" imgW="62979300" imgH="11849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544638"/>
                        <a:ext cx="74215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2"/>
          <p:cNvSpPr txBox="1">
            <a:spLocks noChangeArrowheads="1"/>
          </p:cNvSpPr>
          <p:nvPr/>
        </p:nvSpPr>
        <p:spPr bwMode="auto">
          <a:xfrm>
            <a:off x="2063750" y="549275"/>
            <a:ext cx="4248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定理</a:t>
            </a:r>
            <a:r>
              <a:rPr lang="en-US" altLang="zh-CN" sz="2400" b="1">
                <a:solidFill>
                  <a:schemeClr val="tx2"/>
                </a:solidFill>
              </a:rPr>
              <a:t>2  </a:t>
            </a:r>
            <a:r>
              <a:rPr lang="zh-CN" altLang="en-US" sz="2400" b="1">
                <a:solidFill>
                  <a:schemeClr val="tx2"/>
                </a:solidFill>
              </a:rPr>
              <a:t>（迭代法收敛的阶）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424113" y="3500438"/>
          <a:ext cx="7575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5" imgW="64293750" imgH="4171950" progId="Equation.DSMT4">
                  <p:embed/>
                </p:oleObj>
              </mc:Choice>
              <mc:Fallback>
                <p:oleObj name="Equation" r:id="rId5" imgW="64293750" imgH="417195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500438"/>
                        <a:ext cx="75755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462213" y="4581525"/>
          <a:ext cx="7110412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7" imgW="60340875" imgH="10753725" progId="Equation.DSMT4">
                  <p:embed/>
                </p:oleObj>
              </mc:Choice>
              <mc:Fallback>
                <p:oleObj name="Equation" r:id="rId7" imgW="60340875" imgH="107537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581525"/>
                        <a:ext cx="7110412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847850" y="319088"/>
            <a:ext cx="8424863" cy="2678112"/>
            <a:chOff x="323850" y="318839"/>
            <a:chExt cx="8424863" cy="2678113"/>
          </a:xfrm>
        </p:grpSpPr>
        <p:graphicFrame>
          <p:nvGraphicFramePr>
            <p:cNvPr id="47113" name="Object 3"/>
            <p:cNvGraphicFramePr>
              <a:graphicFrameLocks noChangeAspect="1"/>
            </p:cNvGraphicFramePr>
            <p:nvPr/>
          </p:nvGraphicFramePr>
          <p:xfrm>
            <a:off x="1273175" y="318839"/>
            <a:ext cx="7475538" cy="2678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5" name="Equation" r:id="rId3" imgW="58807350" imgH="21069300" progId="Equation.DSMT4">
                    <p:embed/>
                  </p:oleObj>
                </mc:Choice>
                <mc:Fallback>
                  <p:oleObj name="Equation" r:id="rId3" imgW="58807350" imgH="210693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175" y="318839"/>
                          <a:ext cx="7475538" cy="2678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4" name="Rectangle 2"/>
            <p:cNvSpPr txBox="1">
              <a:spLocks noChangeArrowheads="1"/>
            </p:cNvSpPr>
            <p:nvPr/>
          </p:nvSpPr>
          <p:spPr bwMode="auto">
            <a:xfrm>
              <a:off x="323850" y="333126"/>
              <a:ext cx="4248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</a:rPr>
                <a:t>证明：</a:t>
              </a:r>
            </a:p>
          </p:txBody>
        </p:sp>
      </p:grpSp>
      <p:graphicFrame>
        <p:nvGraphicFramePr>
          <p:cNvPr id="24580" name="Object 13"/>
          <p:cNvGraphicFramePr>
            <a:graphicFrameLocks noChangeAspect="1"/>
          </p:cNvGraphicFramePr>
          <p:nvPr/>
        </p:nvGraphicFramePr>
        <p:xfrm>
          <a:off x="2424113" y="4749800"/>
          <a:ext cx="363855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5" imgW="26774775" imgH="9877425" progId="Equation.DSMT4">
                  <p:embed/>
                </p:oleObj>
              </mc:Choice>
              <mc:Fallback>
                <p:oleObj name="Equation" r:id="rId5" imgW="26774775" imgH="98774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749800"/>
                        <a:ext cx="363855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4"/>
          <p:cNvGraphicFramePr>
            <a:graphicFrameLocks noChangeAspect="1"/>
          </p:cNvGraphicFramePr>
          <p:nvPr/>
        </p:nvGraphicFramePr>
        <p:xfrm>
          <a:off x="6167438" y="4797425"/>
          <a:ext cx="423703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7" imgW="31156275" imgH="8334375" progId="Equation.DSMT4">
                  <p:embed/>
                </p:oleObj>
              </mc:Choice>
              <mc:Fallback>
                <p:oleObj name="Equation" r:id="rId7" imgW="31156275" imgH="833437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4797425"/>
                        <a:ext cx="4237037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2414588" y="3068638"/>
            <a:ext cx="7781925" cy="1619250"/>
            <a:chOff x="890588" y="3068960"/>
            <a:chExt cx="7781925" cy="1619051"/>
          </a:xfrm>
        </p:grpSpPr>
        <p:graphicFrame>
          <p:nvGraphicFramePr>
            <p:cNvPr id="47111" name="Object 11"/>
            <p:cNvGraphicFramePr>
              <a:graphicFrameLocks noChangeAspect="1"/>
            </p:cNvGraphicFramePr>
            <p:nvPr/>
          </p:nvGraphicFramePr>
          <p:xfrm>
            <a:off x="1273175" y="3645151"/>
            <a:ext cx="6324600" cy="1042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8" name="Equation" r:id="rId9" imgW="46520100" imgH="7677150" progId="Equation.DSMT4">
                    <p:embed/>
                  </p:oleObj>
                </mc:Choice>
                <mc:Fallback>
                  <p:oleObj name="Equation" r:id="rId9" imgW="46520100" imgH="767715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175" y="3645151"/>
                          <a:ext cx="6324600" cy="1042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Object 7"/>
            <p:cNvGraphicFramePr>
              <a:graphicFrameLocks noChangeAspect="1"/>
            </p:cNvGraphicFramePr>
            <p:nvPr/>
          </p:nvGraphicFramePr>
          <p:xfrm>
            <a:off x="890588" y="3068960"/>
            <a:ext cx="7781925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9" name="Equation" r:id="rId11" imgW="61217175" imgH="3952875" progId="Equation.DSMT4">
                    <p:embed/>
                  </p:oleObj>
                </mc:Choice>
                <mc:Fallback>
                  <p:oleObj name="Equation" r:id="rId11" imgW="61217175" imgH="395287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588" y="3068960"/>
                          <a:ext cx="7781925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167438" y="6086475"/>
          <a:ext cx="26860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13" imgW="19745325" imgH="4829175" progId="Equation.DSMT4">
                  <p:embed/>
                </p:oleObj>
              </mc:Choice>
              <mc:Fallback>
                <p:oleObj name="Equation" r:id="rId13" imgW="19745325" imgH="48291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6086475"/>
                        <a:ext cx="26860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74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4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2063750" y="476250"/>
            <a:ext cx="7632700" cy="1744663"/>
            <a:chOff x="539750" y="476250"/>
            <a:chExt cx="7632700" cy="1744663"/>
          </a:xfrm>
        </p:grpSpPr>
        <p:graphicFrame>
          <p:nvGraphicFramePr>
            <p:cNvPr id="48139" name="Object 11"/>
            <p:cNvGraphicFramePr>
              <a:graphicFrameLocks noChangeAspect="1"/>
            </p:cNvGraphicFramePr>
            <p:nvPr/>
          </p:nvGraphicFramePr>
          <p:xfrm>
            <a:off x="900113" y="1125538"/>
            <a:ext cx="3384550" cy="1095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2" name="Equation" r:id="rId3" imgW="55511700" imgH="17992725" progId="Equation.DSMT4">
                    <p:embed/>
                  </p:oleObj>
                </mc:Choice>
                <mc:Fallback>
                  <p:oleObj name="Equation" r:id="rId3" imgW="55511700" imgH="1799272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1125538"/>
                          <a:ext cx="3384550" cy="1095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13"/>
            <p:cNvGraphicFramePr>
              <a:graphicFrameLocks noChangeAspect="1"/>
            </p:cNvGraphicFramePr>
            <p:nvPr/>
          </p:nvGraphicFramePr>
          <p:xfrm>
            <a:off x="4859338" y="1196975"/>
            <a:ext cx="3313112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3" name="Equation" r:id="rId5" imgW="56616600" imgH="16897350" progId="Equation.DSMT4">
                    <p:embed/>
                  </p:oleObj>
                </mc:Choice>
                <mc:Fallback>
                  <p:oleObj name="Equation" r:id="rId5" imgW="56616600" imgH="1689735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338" y="1196975"/>
                          <a:ext cx="3313112" cy="98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1" name="Object 25"/>
            <p:cNvGraphicFramePr>
              <a:graphicFrameLocks noChangeAspect="1"/>
            </p:cNvGraphicFramePr>
            <p:nvPr/>
          </p:nvGraphicFramePr>
          <p:xfrm>
            <a:off x="539750" y="476250"/>
            <a:ext cx="74882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4" name="Equation" r:id="rId7" imgW="57711975" imgH="4171950" progId="Equation.DSMT4">
                    <p:embed/>
                  </p:oleObj>
                </mc:Choice>
                <mc:Fallback>
                  <p:oleObj name="Equation" r:id="rId7" imgW="57711975" imgH="417195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476250"/>
                          <a:ext cx="7488238" cy="54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E4A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1C1C1C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381375" y="2565400"/>
          <a:ext cx="7035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9" imgW="117395625" imgH="16678275" progId="Equation.DSMT4">
                  <p:embed/>
                </p:oleObj>
              </mc:Choice>
              <mc:Fallback>
                <p:oleObj name="Equation" r:id="rId9" imgW="117395625" imgH="166782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565400"/>
                        <a:ext cx="7035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432175" y="3759200"/>
          <a:ext cx="27225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11" imgW="42129075" imgH="14478000" progId="Equation.DSMT4">
                  <p:embed/>
                </p:oleObj>
              </mc:Choice>
              <mc:Fallback>
                <p:oleObj name="Equation" r:id="rId11" imgW="42129075" imgH="1447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759200"/>
                        <a:ext cx="27225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6672263" y="3975100"/>
          <a:ext cx="1511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Equation" r:id="rId13" imgW="26993850" imgH="8553450" progId="Equation.DSMT4">
                  <p:embed/>
                </p:oleObj>
              </mc:Choice>
              <mc:Fallback>
                <p:oleObj name="Equation" r:id="rId13" imgW="26993850" imgH="855345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975100"/>
                        <a:ext cx="15113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ltGray">
          <a:xfrm>
            <a:off x="2038350" y="2693988"/>
            <a:ext cx="1177925" cy="590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8B0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解：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(1)</a:t>
            </a:r>
            <a:endParaRPr lang="zh-CN" altLang="en-US" sz="2400" b="1">
              <a:solidFill>
                <a:schemeClr val="folHlink"/>
              </a:solidFill>
              <a:ea typeface="楷体_GB2312" pitchFamily="49" charset="-122"/>
            </a:endParaRP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432175" y="4911725"/>
          <a:ext cx="17446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15" imgW="26993850" imgH="14478000" progId="Equation.DSMT4">
                  <p:embed/>
                </p:oleObj>
              </mc:Choice>
              <mc:Fallback>
                <p:oleObj name="Equation" r:id="rId15" imgW="26993850" imgH="14478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911725"/>
                        <a:ext cx="17446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6456363" y="4983163"/>
          <a:ext cx="25193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17" imgW="43224450" imgH="15363825" progId="Equation.DSMT4">
                  <p:embed/>
                </p:oleObj>
              </mc:Choice>
              <mc:Fallback>
                <p:oleObj name="Equation" r:id="rId17" imgW="43224450" imgH="1536382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4983163"/>
                        <a:ext cx="25193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071813" y="6064250"/>
            <a:ext cx="3724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从而知</a:t>
            </a:r>
            <a:r>
              <a:rPr lang="en-US" altLang="zh-CN" sz="2400">
                <a:ea typeface="楷体_GB2312" pitchFamily="49" charset="-122"/>
              </a:rPr>
              <a:t>(1)</a:t>
            </a:r>
            <a:r>
              <a:rPr lang="zh-CN" altLang="en-US" sz="2400">
                <a:ea typeface="楷体_GB2312" pitchFamily="49" charset="-122"/>
              </a:rPr>
              <a:t>是平方收敛的。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2332038" y="146050"/>
          <a:ext cx="33321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4" name="Equation" r:id="rId3" imgW="59245500" imgH="17116425" progId="Equation.DSMT4">
                  <p:embed/>
                </p:oleObj>
              </mc:Choice>
              <mc:Fallback>
                <p:oleObj name="Equation" r:id="rId3" imgW="59245500" imgH="171164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146050"/>
                        <a:ext cx="333216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6"/>
          <p:cNvGraphicFramePr>
            <a:graphicFrameLocks noChangeAspect="1"/>
          </p:cNvGraphicFramePr>
          <p:nvPr/>
        </p:nvGraphicFramePr>
        <p:xfrm>
          <a:off x="6240463" y="476250"/>
          <a:ext cx="1584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5" name="Equation" r:id="rId5" imgW="30718125" imgH="8553450" progId="Equation.DSMT4">
                  <p:embed/>
                </p:oleObj>
              </mc:Choice>
              <mc:Fallback>
                <p:oleObj name="Equation" r:id="rId5" imgW="30718125" imgH="85534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76250"/>
                        <a:ext cx="1584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711450" y="1341438"/>
            <a:ext cx="7148513" cy="1155700"/>
            <a:chOff x="1187450" y="1341438"/>
            <a:chExt cx="7148513" cy="1155700"/>
          </a:xfrm>
        </p:grpSpPr>
        <p:sp>
          <p:nvSpPr>
            <p:cNvPr id="49171" name="Rectangle 9"/>
            <p:cNvSpPr>
              <a:spLocks noChangeArrowheads="1"/>
            </p:cNvSpPr>
            <p:nvPr/>
          </p:nvSpPr>
          <p:spPr bwMode="auto">
            <a:xfrm>
              <a:off x="1187450" y="1341438"/>
              <a:ext cx="71485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cs typeface="Times New Roman" panose="02020603050405020304" pitchFamily="18" charset="0"/>
                </a:rPr>
                <a:t>将             看作由下述方程确定的隐函数</a:t>
              </a:r>
            </a:p>
          </p:txBody>
        </p:sp>
        <p:graphicFrame>
          <p:nvGraphicFramePr>
            <p:cNvPr id="49172" name="Object 13"/>
            <p:cNvGraphicFramePr>
              <a:graphicFrameLocks noChangeAspect="1"/>
            </p:cNvGraphicFramePr>
            <p:nvPr/>
          </p:nvGraphicFramePr>
          <p:xfrm>
            <a:off x="1651000" y="1412875"/>
            <a:ext cx="83343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6" name="Equation" r:id="rId7" imgW="11849100" imgH="6800850" progId="Equation.DSMT4">
                    <p:embed/>
                  </p:oleObj>
                </mc:Choice>
                <mc:Fallback>
                  <p:oleObj name="Equation" r:id="rId7" imgW="11849100" imgH="680085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000" y="1412875"/>
                          <a:ext cx="833438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2"/>
            <p:cNvGraphicFramePr>
              <a:graphicFrameLocks noChangeAspect="1"/>
            </p:cNvGraphicFramePr>
            <p:nvPr/>
          </p:nvGraphicFramePr>
          <p:xfrm>
            <a:off x="2339975" y="1916113"/>
            <a:ext cx="4333875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7" name="Equation" r:id="rId9" imgW="74828400" imgH="10096500" progId="Equation.DSMT4">
                    <p:embed/>
                  </p:oleObj>
                </mc:Choice>
                <mc:Fallback>
                  <p:oleObj name="Equation" r:id="rId9" imgW="74828400" imgH="10096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5" y="1916113"/>
                          <a:ext cx="4333875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2640013" y="3860800"/>
            <a:ext cx="7291387" cy="1181100"/>
            <a:chOff x="1116013" y="3860949"/>
            <a:chExt cx="7291387" cy="1180951"/>
          </a:xfrm>
        </p:grpSpPr>
        <p:sp>
          <p:nvSpPr>
            <p:cNvPr id="49167" name="Rectangle 20"/>
            <p:cNvSpPr>
              <a:spLocks noChangeArrowheads="1"/>
            </p:cNvSpPr>
            <p:nvPr/>
          </p:nvSpPr>
          <p:spPr bwMode="auto">
            <a:xfrm>
              <a:off x="1116013" y="3860949"/>
              <a:ext cx="7291387" cy="46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从而                      ，上式两边对   求导，得 </a:t>
              </a:r>
            </a:p>
          </p:txBody>
        </p:sp>
        <p:graphicFrame>
          <p:nvGraphicFramePr>
            <p:cNvPr id="49168" name="Object 21"/>
            <p:cNvGraphicFramePr>
              <a:graphicFrameLocks noChangeAspect="1"/>
            </p:cNvGraphicFramePr>
            <p:nvPr/>
          </p:nvGraphicFramePr>
          <p:xfrm>
            <a:off x="1979613" y="3890963"/>
            <a:ext cx="151288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8" name="Equation" r:id="rId11" imgW="26993850" imgH="8553450" progId="Equation.DSMT4">
                    <p:embed/>
                  </p:oleObj>
                </mc:Choice>
                <mc:Fallback>
                  <p:oleObj name="Equation" r:id="rId11" imgW="26993850" imgH="855345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3890963"/>
                          <a:ext cx="1512887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9" name="Object 25"/>
            <p:cNvGraphicFramePr>
              <a:graphicFrameLocks noChangeAspect="1"/>
            </p:cNvGraphicFramePr>
            <p:nvPr/>
          </p:nvGraphicFramePr>
          <p:xfrm>
            <a:off x="5292080" y="4005064"/>
            <a:ext cx="293687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9" name="Equation" r:id="rId13" imgW="3733800" imgH="3952875" progId="Equation.DSMT4">
                    <p:embed/>
                  </p:oleObj>
                </mc:Choice>
                <mc:Fallback>
                  <p:oleObj name="Equation" r:id="rId13" imgW="3733800" imgH="3952875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4005064"/>
                          <a:ext cx="293687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0" name="Object 27"/>
            <p:cNvGraphicFramePr>
              <a:graphicFrameLocks noChangeAspect="1"/>
            </p:cNvGraphicFramePr>
            <p:nvPr/>
          </p:nvGraphicFramePr>
          <p:xfrm>
            <a:off x="2105025" y="4565650"/>
            <a:ext cx="59626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0" name="Equation" r:id="rId15" imgW="106422825" imgH="8553450" progId="Equation.DSMT4">
                    <p:embed/>
                  </p:oleObj>
                </mc:Choice>
                <mc:Fallback>
                  <p:oleObj name="Equation" r:id="rId15" imgW="106422825" imgH="855345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025" y="4565650"/>
                          <a:ext cx="59626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20"/>
          <p:cNvGrpSpPr>
            <a:grpSpLocks/>
          </p:cNvGrpSpPr>
          <p:nvPr/>
        </p:nvGrpSpPr>
        <p:grpSpPr bwMode="auto">
          <a:xfrm>
            <a:off x="2566988" y="2606675"/>
            <a:ext cx="6610350" cy="1101725"/>
            <a:chOff x="1042988" y="2606973"/>
            <a:chExt cx="6610350" cy="1101427"/>
          </a:xfrm>
        </p:grpSpPr>
        <p:graphicFrame>
          <p:nvGraphicFramePr>
            <p:cNvPr id="49164" name="Object 15"/>
            <p:cNvGraphicFramePr>
              <a:graphicFrameLocks noChangeAspect="1"/>
            </p:cNvGraphicFramePr>
            <p:nvPr/>
          </p:nvGraphicFramePr>
          <p:xfrm>
            <a:off x="2195513" y="3213100"/>
            <a:ext cx="545782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1" name="Equation" r:id="rId17" imgW="94354650" imgH="8553450" progId="Equation.DSMT4">
                    <p:embed/>
                  </p:oleObj>
                </mc:Choice>
                <mc:Fallback>
                  <p:oleObj name="Equation" r:id="rId17" imgW="94354650" imgH="855345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213100"/>
                          <a:ext cx="5457825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5" name="Rectangle 40"/>
            <p:cNvSpPr>
              <a:spLocks noChangeArrowheads="1"/>
            </p:cNvSpPr>
            <p:nvPr/>
          </p:nvSpPr>
          <p:spPr bwMode="auto">
            <a:xfrm>
              <a:off x="1042988" y="2606973"/>
              <a:ext cx="3186112" cy="46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上式两边对   求导，得</a:t>
              </a:r>
            </a:p>
          </p:txBody>
        </p:sp>
        <p:graphicFrame>
          <p:nvGraphicFramePr>
            <p:cNvPr id="49166" name="Object 42"/>
            <p:cNvGraphicFramePr>
              <a:graphicFrameLocks noChangeAspect="1"/>
            </p:cNvGraphicFramePr>
            <p:nvPr/>
          </p:nvGraphicFramePr>
          <p:xfrm>
            <a:off x="2587774" y="2733675"/>
            <a:ext cx="40005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2" name="Equation" r:id="rId19" imgW="3733800" imgH="3952875" progId="Equation.DSMT4">
                    <p:embed/>
                  </p:oleObj>
                </mc:Choice>
                <mc:Fallback>
                  <p:oleObj name="Equation" r:id="rId19" imgW="3733800" imgH="3952875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774" y="2733675"/>
                          <a:ext cx="40005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24"/>
          <p:cNvGrpSpPr>
            <a:grpSpLocks/>
          </p:cNvGrpSpPr>
          <p:nvPr/>
        </p:nvGrpSpPr>
        <p:grpSpPr bwMode="auto">
          <a:xfrm>
            <a:off x="2005013" y="5187950"/>
            <a:ext cx="8267700" cy="1397000"/>
            <a:chOff x="481013" y="5187852"/>
            <a:chExt cx="8267700" cy="1397098"/>
          </a:xfrm>
        </p:grpSpPr>
        <p:graphicFrame>
          <p:nvGraphicFramePr>
            <p:cNvPr id="49160" name="Object 33"/>
            <p:cNvGraphicFramePr>
              <a:graphicFrameLocks noChangeAspect="1"/>
            </p:cNvGraphicFramePr>
            <p:nvPr/>
          </p:nvGraphicFramePr>
          <p:xfrm>
            <a:off x="2004665" y="5187852"/>
            <a:ext cx="1638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3" name="Equation" r:id="rId20" imgW="28308300" imgH="8553450" progId="Equation.DSMT4">
                    <p:embed/>
                  </p:oleObj>
                </mc:Choice>
                <mc:Fallback>
                  <p:oleObj name="Equation" r:id="rId20" imgW="28308300" imgH="855345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665" y="5187852"/>
                          <a:ext cx="1638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38"/>
            <p:cNvGraphicFramePr>
              <a:graphicFrameLocks noChangeAspect="1"/>
            </p:cNvGraphicFramePr>
            <p:nvPr/>
          </p:nvGraphicFramePr>
          <p:xfrm>
            <a:off x="481013" y="5949950"/>
            <a:ext cx="82677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4" name="Equation" r:id="rId22" imgW="137160000" imgH="10601325" progId="Equation.DSMT4">
                    <p:embed/>
                  </p:oleObj>
                </mc:Choice>
                <mc:Fallback>
                  <p:oleObj name="Equation" r:id="rId22" imgW="137160000" imgH="10601325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13" y="5949950"/>
                          <a:ext cx="82677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Rectangle 20"/>
            <p:cNvSpPr>
              <a:spLocks noChangeArrowheads="1"/>
            </p:cNvSpPr>
            <p:nvPr/>
          </p:nvSpPr>
          <p:spPr bwMode="auto">
            <a:xfrm>
              <a:off x="1168400" y="5229130"/>
              <a:ext cx="7291388" cy="46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从而                        ，上式两边对   求导，得 </a:t>
              </a:r>
            </a:p>
          </p:txBody>
        </p:sp>
        <p:graphicFrame>
          <p:nvGraphicFramePr>
            <p:cNvPr id="49163" name="Object 10"/>
            <p:cNvGraphicFramePr>
              <a:graphicFrameLocks noChangeAspect="1"/>
            </p:cNvGraphicFramePr>
            <p:nvPr/>
          </p:nvGraphicFramePr>
          <p:xfrm>
            <a:off x="5508625" y="5373688"/>
            <a:ext cx="293688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5" name="Equation" r:id="rId24" imgW="3733800" imgH="3952875" progId="Equation.DSMT4">
                    <p:embed/>
                  </p:oleObj>
                </mc:Choice>
                <mc:Fallback>
                  <p:oleObj name="Equation" r:id="rId24" imgW="3733800" imgH="395287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25" y="5373688"/>
                          <a:ext cx="293688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/>
          <p:cNvSpPr>
            <a:spLocks noChangeArrowheads="1"/>
          </p:cNvSpPr>
          <p:nvPr/>
        </p:nvSpPr>
        <p:spPr bwMode="auto">
          <a:xfrm>
            <a:off x="2135188" y="26035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3.4.6 </a:t>
            </a:r>
            <a:r>
              <a:rPr lang="zh-CN" altLang="en-US" sz="2400" b="1">
                <a:solidFill>
                  <a:srgbClr val="660066"/>
                </a:solidFill>
              </a:rPr>
              <a:t>迭代收敛的加速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）松弛法</a:t>
            </a:r>
          </a:p>
        </p:txBody>
      </p:sp>
      <p:graphicFrame>
        <p:nvGraphicFramePr>
          <p:cNvPr id="50179" name="Object 22"/>
          <p:cNvGraphicFramePr>
            <a:graphicFrameLocks noChangeAspect="1"/>
          </p:cNvGraphicFramePr>
          <p:nvPr/>
        </p:nvGraphicFramePr>
        <p:xfrm>
          <a:off x="2351088" y="1700213"/>
          <a:ext cx="8262937" cy="463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3" imgW="65827275" imgH="36861750" progId="Equation.DSMT4">
                  <p:embed/>
                </p:oleObj>
              </mc:Choice>
              <mc:Fallback>
                <p:oleObj name="Equation" r:id="rId3" imgW="65827275" imgH="368617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700213"/>
                        <a:ext cx="8262937" cy="463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爆炸形 1 1"/>
          <p:cNvSpPr>
            <a:spLocks noChangeArrowheads="1"/>
          </p:cNvSpPr>
          <p:nvPr/>
        </p:nvSpPr>
        <p:spPr bwMode="auto">
          <a:xfrm>
            <a:off x="431800" y="1844675"/>
            <a:ext cx="2135188" cy="136842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拉格朗日中值定理</a:t>
            </a:r>
          </a:p>
        </p:txBody>
      </p:sp>
      <p:pic>
        <p:nvPicPr>
          <p:cNvPr id="49157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2888" y="333375"/>
            <a:ext cx="5367337" cy="647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279650" y="404813"/>
            <a:ext cx="3810000" cy="41148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kern="0">
                <a:latin typeface="+mn-lt"/>
                <a:ea typeface="+mn-ea"/>
              </a:rPr>
              <a:t>　　　　　　　　　　　　</a:t>
            </a:r>
          </a:p>
        </p:txBody>
      </p:sp>
      <p:graphicFrame>
        <p:nvGraphicFramePr>
          <p:cNvPr id="51203" name="Object 6"/>
          <p:cNvGraphicFramePr>
            <a:graphicFrameLocks noChangeAspect="1"/>
          </p:cNvGraphicFramePr>
          <p:nvPr/>
        </p:nvGraphicFramePr>
        <p:xfrm>
          <a:off x="3373438" y="3429000"/>
          <a:ext cx="60198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4" imgW="46081950" imgH="20183475" progId="Equation.DSMT4">
                  <p:embed/>
                </p:oleObj>
              </mc:Choice>
              <mc:Fallback>
                <p:oleObj name="Equation" r:id="rId4" imgW="46081950" imgH="2018347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3429000"/>
                        <a:ext cx="6019800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/>
          <p:cNvGraphicFramePr>
            <a:graphicFrameLocks noChangeAspect="1"/>
          </p:cNvGraphicFramePr>
          <p:nvPr/>
        </p:nvGraphicFramePr>
        <p:xfrm>
          <a:off x="2640013" y="6092825"/>
          <a:ext cx="3333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6" imgW="28965525" imgH="3952875" progId="Equation.DSMT4">
                  <p:embed/>
                </p:oleObj>
              </mc:Choice>
              <mc:Fallback>
                <p:oleObj name="Equation" r:id="rId6" imgW="28965525" imgH="39528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6092825"/>
                        <a:ext cx="33337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矩形 4"/>
          <p:cNvSpPr>
            <a:spLocks noChangeArrowheads="1"/>
          </p:cNvSpPr>
          <p:nvPr/>
        </p:nvSpPr>
        <p:spPr bwMode="auto">
          <a:xfrm>
            <a:off x="2640013" y="549275"/>
            <a:ext cx="3878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一般考虑       是可变的，若</a:t>
            </a:r>
          </a:p>
        </p:txBody>
      </p:sp>
      <p:graphicFrame>
        <p:nvGraphicFramePr>
          <p:cNvPr id="51206" name="Object 3"/>
          <p:cNvGraphicFramePr>
            <a:graphicFrameLocks noChangeAspect="1"/>
          </p:cNvGraphicFramePr>
          <p:nvPr/>
        </p:nvGraphicFramePr>
        <p:xfrm>
          <a:off x="5735638" y="1052513"/>
          <a:ext cx="25955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Equation" r:id="rId8" imgW="19088100" imgH="3952875" progId="Equation.DSMT4">
                  <p:embed/>
                </p:oleObj>
              </mc:Choice>
              <mc:Fallback>
                <p:oleObj name="Equation" r:id="rId8" imgW="19088100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1052513"/>
                        <a:ext cx="25955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矩形 6"/>
          <p:cNvSpPr>
            <a:spLocks noChangeArrowheads="1"/>
          </p:cNvSpPr>
          <p:nvPr/>
        </p:nvSpPr>
        <p:spPr bwMode="auto">
          <a:xfrm>
            <a:off x="2495550" y="162877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则可令</a:t>
            </a:r>
          </a:p>
        </p:txBody>
      </p:sp>
      <p:graphicFrame>
        <p:nvGraphicFramePr>
          <p:cNvPr id="51208" name="Object 4"/>
          <p:cNvGraphicFramePr>
            <a:graphicFrameLocks noChangeAspect="1"/>
          </p:cNvGraphicFramePr>
          <p:nvPr/>
        </p:nvGraphicFramePr>
        <p:xfrm>
          <a:off x="4079875" y="1628775"/>
          <a:ext cx="17002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10" imgW="12506325" imgH="7458075" progId="Equation.DSMT4">
                  <p:embed/>
                </p:oleObj>
              </mc:Choice>
              <mc:Fallback>
                <p:oleObj name="Equation" r:id="rId10" imgW="12506325" imgH="74580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628775"/>
                        <a:ext cx="17002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矩形 8"/>
          <p:cNvSpPr>
            <a:spLocks noChangeArrowheads="1"/>
          </p:cNvSpPr>
          <p:nvPr/>
        </p:nvSpPr>
        <p:spPr bwMode="auto">
          <a:xfrm>
            <a:off x="2566988" y="2781300"/>
            <a:ext cx="326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构造如下的迭代公式：</a:t>
            </a: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4048125" y="574675"/>
          <a:ext cx="327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12" imgW="2409825" imgH="3076575" progId="Equation.DSMT4">
                  <p:embed/>
                </p:oleObj>
              </mc:Choice>
              <mc:Fallback>
                <p:oleObj name="Equation" r:id="rId12" imgW="2409825" imgH="307657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574675"/>
                        <a:ext cx="327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08213" y="404813"/>
            <a:ext cx="38766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latin typeface="宋体" pitchFamily="2" charset="-122"/>
              </a:rPr>
              <a:t>埃特金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 err="1">
                <a:latin typeface="+mn-lt"/>
              </a:rPr>
              <a:t>Aitken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宋体" pitchFamily="2" charset="-122"/>
              </a:rPr>
              <a:t>方法</a:t>
            </a:r>
            <a:endParaRPr lang="zh-CN" altLang="en-US" dirty="0"/>
          </a:p>
        </p:txBody>
      </p:sp>
      <p:graphicFrame>
        <p:nvGraphicFramePr>
          <p:cNvPr id="53251" name="Object 9"/>
          <p:cNvGraphicFramePr>
            <a:graphicFrameLocks noChangeAspect="1"/>
          </p:cNvGraphicFramePr>
          <p:nvPr/>
        </p:nvGraphicFramePr>
        <p:xfrm>
          <a:off x="2566988" y="1125538"/>
          <a:ext cx="70310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4" imgW="57931050" imgH="7896225" progId="Equation.DSMT4">
                  <p:embed/>
                </p:oleObj>
              </mc:Choice>
              <mc:Fallback>
                <p:oleObj name="Equation" r:id="rId4" imgW="57931050" imgH="78962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125538"/>
                        <a:ext cx="70310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1"/>
          <p:cNvGraphicFramePr>
            <a:graphicFrameLocks noChangeAspect="1"/>
          </p:cNvGraphicFramePr>
          <p:nvPr/>
        </p:nvGraphicFramePr>
        <p:xfrm>
          <a:off x="3719513" y="1857375"/>
          <a:ext cx="2087562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6" imgW="15363825" imgH="9658350" progId="Equation.DSMT4">
                  <p:embed/>
                </p:oleObj>
              </mc:Choice>
              <mc:Fallback>
                <p:oleObj name="Equation" r:id="rId6" imgW="15363825" imgH="965835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1857375"/>
                        <a:ext cx="2087562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2"/>
          <p:cNvGraphicFramePr>
            <a:graphicFrameLocks noChangeAspect="1"/>
          </p:cNvGraphicFramePr>
          <p:nvPr/>
        </p:nvGraphicFramePr>
        <p:xfrm>
          <a:off x="3724275" y="3286125"/>
          <a:ext cx="408622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8" imgW="30060900" imgH="9658350" progId="Equation.DSMT4">
                  <p:embed/>
                </p:oleObj>
              </mc:Choice>
              <mc:Fallback>
                <p:oleObj name="Equation" r:id="rId8" imgW="30060900" imgH="965835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3286125"/>
                        <a:ext cx="408622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7"/>
          <p:cNvGraphicFramePr>
            <a:graphicFrameLocks noChangeAspect="1"/>
          </p:cNvGraphicFramePr>
          <p:nvPr/>
        </p:nvGraphicFramePr>
        <p:xfrm>
          <a:off x="3711575" y="5330825"/>
          <a:ext cx="36703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Equation" r:id="rId10" imgW="26993850" imgH="9658350" progId="Equation.DSMT4">
                  <p:embed/>
                </p:oleObj>
              </mc:Choice>
              <mc:Fallback>
                <p:oleObj name="Equation" r:id="rId10" imgW="26993850" imgH="96583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330825"/>
                        <a:ext cx="36703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6"/>
          <p:cNvGraphicFramePr>
            <a:graphicFrameLocks noChangeAspect="1"/>
          </p:cNvGraphicFramePr>
          <p:nvPr/>
        </p:nvGraphicFramePr>
        <p:xfrm>
          <a:off x="5453063" y="4714875"/>
          <a:ext cx="2565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Equation" r:id="rId12" imgW="18869025" imgH="3514725" progId="Equation.DSMT4">
                  <p:embed/>
                </p:oleObj>
              </mc:Choice>
              <mc:Fallback>
                <p:oleObj name="Equation" r:id="rId12" imgW="18869025" imgH="35147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714875"/>
                        <a:ext cx="2565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下箭头 7"/>
          <p:cNvSpPr>
            <a:spLocks noChangeArrowheads="1"/>
          </p:cNvSpPr>
          <p:nvPr/>
        </p:nvSpPr>
        <p:spPr bwMode="auto">
          <a:xfrm>
            <a:off x="5095875" y="4714875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>
            <a:spLocks noChangeArrowheads="1"/>
          </p:cNvSpPr>
          <p:nvPr/>
        </p:nvSpPr>
        <p:spPr bwMode="auto">
          <a:xfrm>
            <a:off x="2063750" y="620713"/>
            <a:ext cx="82804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/>
              <a:t>零点定理</a:t>
            </a:r>
            <a:r>
              <a:rPr lang="zh-CN" altLang="en-US" sz="2800"/>
              <a:t>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     </a:t>
            </a:r>
            <a:r>
              <a:rPr lang="zh-CN" altLang="en-US" sz="2400"/>
              <a:t>设                            ，且                        ，则方程               在区间              上至少有一个根。如果              在               上恒正或恒负（</a:t>
            </a:r>
            <a:r>
              <a:rPr lang="en-US" altLang="zh-CN" sz="2400"/>
              <a:t>f’(x)&lt;&gt;0)</a:t>
            </a:r>
            <a:r>
              <a:rPr lang="zh-CN" altLang="en-US" sz="2400"/>
              <a:t>，则此根唯一。</a:t>
            </a: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3216275" y="1481138"/>
          <a:ext cx="2087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公式" r:id="rId3" imgW="15363825" imgH="3514725" progId="Equation.3">
                  <p:embed/>
                </p:oleObj>
              </mc:Choice>
              <mc:Fallback>
                <p:oleObj name="公式" r:id="rId3" imgW="15363825" imgH="35147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481138"/>
                        <a:ext cx="20875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5880100" y="1476375"/>
          <a:ext cx="1873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公式" r:id="rId5" imgW="14697075" imgH="3514725" progId="Equation.3">
                  <p:embed/>
                </p:oleObj>
              </mc:Choice>
              <mc:Fallback>
                <p:oleObj name="公式" r:id="rId5" imgW="14697075" imgH="3514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476375"/>
                        <a:ext cx="1873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3503613" y="2060575"/>
          <a:ext cx="8651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公式" r:id="rId7" imgW="6143625" imgH="3514725" progId="Equation.3">
                  <p:embed/>
                </p:oleObj>
              </mc:Choice>
              <mc:Fallback>
                <p:oleObj name="公式" r:id="rId7" imgW="6143625" imgH="35147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060575"/>
                        <a:ext cx="8651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"/>
          <p:cNvGraphicFramePr>
            <a:graphicFrameLocks noChangeAspect="1"/>
          </p:cNvGraphicFramePr>
          <p:nvPr/>
        </p:nvGraphicFramePr>
        <p:xfrm>
          <a:off x="7694613" y="2039938"/>
          <a:ext cx="835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9" imgW="6362700" imgH="3514725" progId="Equation.DSMT4">
                  <p:embed/>
                </p:oleObj>
              </mc:Choice>
              <mc:Fallback>
                <p:oleObj name="Equation" r:id="rId9" imgW="6362700" imgH="35147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2039938"/>
                        <a:ext cx="8350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1"/>
          <p:cNvGraphicFramePr>
            <a:graphicFrameLocks noChangeAspect="1"/>
          </p:cNvGraphicFramePr>
          <p:nvPr/>
        </p:nvGraphicFramePr>
        <p:xfrm>
          <a:off x="8977313" y="2060575"/>
          <a:ext cx="790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公式" r:id="rId11" imgW="6143625" imgH="3514725" progId="Equation.3">
                  <p:embed/>
                </p:oleObj>
              </mc:Choice>
              <mc:Fallback>
                <p:oleObj name="公式" r:id="rId11" imgW="6143625" imgH="35147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313" y="2060575"/>
                        <a:ext cx="790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7"/>
          <p:cNvGraphicFramePr>
            <a:graphicFrameLocks noChangeAspect="1"/>
          </p:cNvGraphicFramePr>
          <p:nvPr/>
        </p:nvGraphicFramePr>
        <p:xfrm>
          <a:off x="8977313" y="1484313"/>
          <a:ext cx="1295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公式" r:id="rId13" imgW="9877425" imgH="3514725" progId="Equation.3">
                  <p:embed/>
                </p:oleObj>
              </mc:Choice>
              <mc:Fallback>
                <p:oleObj name="公式" r:id="rId13" imgW="9877425" imgH="35147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313" y="1484313"/>
                        <a:ext cx="12954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组合 40"/>
          <p:cNvGrpSpPr>
            <a:grpSpLocks/>
          </p:cNvGrpSpPr>
          <p:nvPr/>
        </p:nvGrpSpPr>
        <p:grpSpPr bwMode="auto">
          <a:xfrm>
            <a:off x="3359150" y="3716338"/>
            <a:ext cx="5105400" cy="2376487"/>
            <a:chOff x="1835696" y="3717032"/>
            <a:chExt cx="5105400" cy="2376488"/>
          </a:xfrm>
        </p:grpSpPr>
        <p:grpSp>
          <p:nvGrpSpPr>
            <p:cNvPr id="7178" name="Group 6"/>
            <p:cNvGrpSpPr>
              <a:grpSpLocks/>
            </p:cNvGrpSpPr>
            <p:nvPr/>
          </p:nvGrpSpPr>
          <p:grpSpPr bwMode="auto">
            <a:xfrm>
              <a:off x="5436146" y="3717032"/>
              <a:ext cx="456565" cy="1751898"/>
              <a:chOff x="3408" y="336"/>
              <a:chExt cx="288" cy="1104"/>
            </a:xfrm>
          </p:grpSpPr>
          <p:sp>
            <p:nvSpPr>
              <p:cNvPr id="7188" name="Line 7"/>
              <p:cNvSpPr>
                <a:spLocks noChangeShapeType="1"/>
              </p:cNvSpPr>
              <p:nvPr/>
            </p:nvSpPr>
            <p:spPr bwMode="auto">
              <a:xfrm>
                <a:off x="3504" y="336"/>
                <a:ext cx="0" cy="8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Text Box 8"/>
              <p:cNvSpPr txBox="1">
                <a:spLocks noChangeArrowheads="1"/>
              </p:cNvSpPr>
              <p:nvPr/>
            </p:nvSpPr>
            <p:spPr bwMode="auto">
              <a:xfrm>
                <a:off x="3408" y="115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b</a:t>
                </a:r>
                <a:endParaRPr lang="en-US" altLang="zh-CN" sz="2400" b="1"/>
              </a:p>
            </p:txBody>
          </p:sp>
        </p:grpSp>
        <p:grpSp>
          <p:nvGrpSpPr>
            <p:cNvPr id="7179" name="Group 11"/>
            <p:cNvGrpSpPr>
              <a:grpSpLocks/>
            </p:cNvGrpSpPr>
            <p:nvPr/>
          </p:nvGrpSpPr>
          <p:grpSpPr bwMode="auto">
            <a:xfrm>
              <a:off x="1835696" y="3717032"/>
              <a:ext cx="5105400" cy="2056576"/>
              <a:chOff x="1152" y="336"/>
              <a:chExt cx="3216" cy="1296"/>
            </a:xfrm>
          </p:grpSpPr>
          <p:sp>
            <p:nvSpPr>
              <p:cNvPr id="7184" name="Line 12"/>
              <p:cNvSpPr>
                <a:spLocks noChangeShapeType="1"/>
              </p:cNvSpPr>
              <p:nvPr/>
            </p:nvSpPr>
            <p:spPr bwMode="auto">
              <a:xfrm>
                <a:off x="1152" y="1200"/>
                <a:ext cx="321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" name="Freeform 13"/>
              <p:cNvSpPr>
                <a:spLocks/>
              </p:cNvSpPr>
              <p:nvPr/>
            </p:nvSpPr>
            <p:spPr bwMode="auto">
              <a:xfrm>
                <a:off x="1584" y="336"/>
                <a:ext cx="1920" cy="1296"/>
              </a:xfrm>
              <a:custGeom>
                <a:avLst/>
                <a:gdLst>
                  <a:gd name="T0" fmla="*/ 0 w 1920"/>
                  <a:gd name="T1" fmla="*/ 1296 h 1296"/>
                  <a:gd name="T2" fmla="*/ 672 w 1920"/>
                  <a:gd name="T3" fmla="*/ 1152 h 1296"/>
                  <a:gd name="T4" fmla="*/ 1248 w 1920"/>
                  <a:gd name="T5" fmla="*/ 960 h 1296"/>
                  <a:gd name="T6" fmla="*/ 1536 w 1920"/>
                  <a:gd name="T7" fmla="*/ 768 h 1296"/>
                  <a:gd name="T8" fmla="*/ 1776 w 1920"/>
                  <a:gd name="T9" fmla="*/ 384 h 1296"/>
                  <a:gd name="T10" fmla="*/ 1920 w 1920"/>
                  <a:gd name="T11" fmla="*/ 0 h 12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0"/>
                  <a:gd name="T19" fmla="*/ 0 h 1296"/>
                  <a:gd name="T20" fmla="*/ 1920 w 1920"/>
                  <a:gd name="T21" fmla="*/ 1296 h 129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0" h="1296">
                    <a:moveTo>
                      <a:pt x="0" y="1296"/>
                    </a:moveTo>
                    <a:cubicBezTo>
                      <a:pt x="232" y="1252"/>
                      <a:pt x="464" y="1208"/>
                      <a:pt x="672" y="1152"/>
                    </a:cubicBezTo>
                    <a:cubicBezTo>
                      <a:pt x="880" y="1096"/>
                      <a:pt x="1104" y="1024"/>
                      <a:pt x="1248" y="960"/>
                    </a:cubicBezTo>
                    <a:cubicBezTo>
                      <a:pt x="1392" y="896"/>
                      <a:pt x="1448" y="864"/>
                      <a:pt x="1536" y="768"/>
                    </a:cubicBezTo>
                    <a:cubicBezTo>
                      <a:pt x="1624" y="672"/>
                      <a:pt x="1712" y="512"/>
                      <a:pt x="1776" y="384"/>
                    </a:cubicBezTo>
                    <a:cubicBezTo>
                      <a:pt x="1840" y="256"/>
                      <a:pt x="1880" y="128"/>
                      <a:pt x="192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Oval 14"/>
              <p:cNvSpPr>
                <a:spLocks noChangeArrowheads="1"/>
              </p:cNvSpPr>
              <p:nvPr/>
            </p:nvSpPr>
            <p:spPr bwMode="auto">
              <a:xfrm>
                <a:off x="2976" y="1173"/>
                <a:ext cx="70" cy="7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187" name="Text Box 15"/>
              <p:cNvSpPr txBox="1">
                <a:spLocks noChangeArrowheads="1"/>
              </p:cNvSpPr>
              <p:nvPr/>
            </p:nvSpPr>
            <p:spPr bwMode="auto">
              <a:xfrm>
                <a:off x="2871" y="9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/>
                  <a:t>x*</a:t>
                </a:r>
                <a:endParaRPr lang="en-US" altLang="zh-CN" sz="2400" b="1"/>
              </a:p>
            </p:txBody>
          </p:sp>
        </p:grpSp>
        <p:grpSp>
          <p:nvGrpSpPr>
            <p:cNvPr id="7180" name="Group 17"/>
            <p:cNvGrpSpPr>
              <a:grpSpLocks/>
            </p:cNvGrpSpPr>
            <p:nvPr/>
          </p:nvGrpSpPr>
          <p:grpSpPr bwMode="auto">
            <a:xfrm>
              <a:off x="2407196" y="4707235"/>
              <a:ext cx="381000" cy="1077798"/>
              <a:chOff x="1488" y="960"/>
              <a:chExt cx="240" cy="672"/>
            </a:xfrm>
          </p:grpSpPr>
          <p:sp>
            <p:nvSpPr>
              <p:cNvPr id="7182" name="Line 18"/>
              <p:cNvSpPr>
                <a:spLocks noChangeShapeType="1"/>
              </p:cNvSpPr>
              <p:nvPr/>
            </p:nvSpPr>
            <p:spPr bwMode="auto">
              <a:xfrm flipV="1">
                <a:off x="1584" y="1200"/>
                <a:ext cx="0" cy="43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Text Box 19"/>
              <p:cNvSpPr txBox="1">
                <a:spLocks noChangeArrowheads="1"/>
              </p:cNvSpPr>
              <p:nvPr/>
            </p:nvSpPr>
            <p:spPr bwMode="auto">
              <a:xfrm>
                <a:off x="1488" y="9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a</a:t>
                </a:r>
                <a:endParaRPr lang="en-US" altLang="zh-CN" sz="2400" b="1"/>
              </a:p>
            </p:txBody>
          </p:sp>
        </p:grpSp>
        <p:sp>
          <p:nvSpPr>
            <p:cNvPr id="7181" name="Line 20"/>
            <p:cNvSpPr>
              <a:spLocks noChangeShapeType="1"/>
            </p:cNvSpPr>
            <p:nvPr/>
          </p:nvSpPr>
          <p:spPr bwMode="auto">
            <a:xfrm flipV="1">
              <a:off x="3092996" y="4014093"/>
              <a:ext cx="0" cy="20794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 txBox="1">
            <a:spLocks noChangeArrowheads="1"/>
          </p:cNvSpPr>
          <p:nvPr/>
        </p:nvSpPr>
        <p:spPr bwMode="auto">
          <a:xfrm>
            <a:off x="2706688" y="1946275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</a:p>
        </p:txBody>
      </p:sp>
      <p:graphicFrame>
        <p:nvGraphicFramePr>
          <p:cNvPr id="55299" name="Object 6"/>
          <p:cNvGraphicFramePr>
            <a:graphicFrameLocks noChangeAspect="1"/>
          </p:cNvGraphicFramePr>
          <p:nvPr/>
        </p:nvGraphicFramePr>
        <p:xfrm>
          <a:off x="2581275" y="1828800"/>
          <a:ext cx="51308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3" imgW="37738050" imgH="9658350" progId="Equation.DSMT4">
                  <p:embed/>
                </p:oleObj>
              </mc:Choice>
              <mc:Fallback>
                <p:oleObj name="Equation" r:id="rId3" imgW="37738050" imgH="96583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1828800"/>
                        <a:ext cx="51308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8"/>
          <p:cNvGraphicFramePr>
            <a:graphicFrameLocks noChangeAspect="1"/>
          </p:cNvGraphicFramePr>
          <p:nvPr/>
        </p:nvGraphicFramePr>
        <p:xfrm>
          <a:off x="2717800" y="520700"/>
          <a:ext cx="653415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Equation" r:id="rId5" imgW="48053625" imgH="8553450" progId="Equation.DSMT4">
                  <p:embed/>
                </p:oleObj>
              </mc:Choice>
              <mc:Fallback>
                <p:oleObj name="Equation" r:id="rId5" imgW="48053625" imgH="855345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20700"/>
                        <a:ext cx="653415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2566988" y="3182938"/>
          <a:ext cx="6205537" cy="340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7" imgW="45643800" imgH="25012650" progId="Equation.DSMT4">
                  <p:embed/>
                </p:oleObj>
              </mc:Choice>
              <mc:Fallback>
                <p:oleObj name="Equation" r:id="rId7" imgW="45643800" imgH="250126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182938"/>
                        <a:ext cx="6205537" cy="340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矩形 5"/>
          <p:cNvSpPr>
            <a:spLocks noChangeArrowheads="1"/>
          </p:cNvSpPr>
          <p:nvPr/>
        </p:nvSpPr>
        <p:spPr bwMode="auto">
          <a:xfrm>
            <a:off x="2063750" y="6921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即</a:t>
            </a:r>
            <a:endParaRPr lang="zh-CN" altLang="en-US" sz="240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551863" y="646113"/>
            <a:ext cx="3681412" cy="1982787"/>
            <a:chOff x="8551952" y="646113"/>
            <a:chExt cx="3681323" cy="1982046"/>
          </a:xfrm>
        </p:grpSpPr>
        <p:sp>
          <p:nvSpPr>
            <p:cNvPr id="55304" name="爆炸形 2 1"/>
            <p:cNvSpPr>
              <a:spLocks noChangeArrowheads="1"/>
            </p:cNvSpPr>
            <p:nvPr/>
          </p:nvSpPr>
          <p:spPr bwMode="auto">
            <a:xfrm>
              <a:off x="9251950" y="646113"/>
              <a:ext cx="2981325" cy="9144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事后估计</a:t>
              </a:r>
            </a:p>
          </p:txBody>
        </p:sp>
        <p:graphicFrame>
          <p:nvGraphicFramePr>
            <p:cNvPr id="55305" name="Object 30"/>
            <p:cNvGraphicFramePr>
              <a:graphicFrameLocks noChangeAspect="1"/>
            </p:cNvGraphicFramePr>
            <p:nvPr/>
          </p:nvGraphicFramePr>
          <p:xfrm>
            <a:off x="8551952" y="1828800"/>
            <a:ext cx="3640048" cy="799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9" name="Equation" r:id="rId9" imgW="30718125" imgH="6800850" progId="Equation.DSMT4">
                    <p:embed/>
                  </p:oleObj>
                </mc:Choice>
                <mc:Fallback>
                  <p:oleObj name="Equation" r:id="rId9" imgW="30718125" imgH="680085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1952" y="1828800"/>
                          <a:ext cx="3640048" cy="79935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B0F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10"/>
          <p:cNvGraphicFramePr>
            <a:graphicFrameLocks noChangeAspect="1"/>
          </p:cNvGraphicFramePr>
          <p:nvPr/>
        </p:nvGraphicFramePr>
        <p:xfrm>
          <a:off x="2279650" y="549275"/>
          <a:ext cx="7848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3" imgW="66484500" imgH="7896225" progId="Equation.DSMT4">
                  <p:embed/>
                </p:oleObj>
              </mc:Choice>
              <mc:Fallback>
                <p:oleObj name="Equation" r:id="rId3" imgW="66484500" imgH="78962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49275"/>
                        <a:ext cx="7848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2"/>
          <p:cNvGraphicFramePr>
            <a:graphicFrameLocks noChangeAspect="1"/>
          </p:cNvGraphicFramePr>
          <p:nvPr/>
        </p:nvGraphicFramePr>
        <p:xfrm>
          <a:off x="2279650" y="1673225"/>
          <a:ext cx="5729288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5" imgW="46301025" imgH="39500175" progId="Equation.DSMT4">
                  <p:embed/>
                </p:oleObj>
              </mc:Choice>
              <mc:Fallback>
                <p:oleObj name="Equation" r:id="rId5" imgW="46301025" imgH="3950017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673225"/>
                        <a:ext cx="5729288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ChangeArrowheads="1"/>
          </p:cNvSpPr>
          <p:nvPr/>
        </p:nvSpPr>
        <p:spPr bwMode="auto">
          <a:xfrm>
            <a:off x="2135188" y="476250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对选取的</a:t>
            </a:r>
            <a:r>
              <a:rPr lang="en-US" altLang="zh-CN" sz="2400" i="1">
                <a:sym typeface="Symbol" panose="05050102010706020507" pitchFamily="18" charset="2"/>
              </a:rPr>
              <a:t></a:t>
            </a:r>
            <a:r>
              <a:rPr lang="en-US" altLang="zh-CN" sz="2400" i="1" baseline="-25000"/>
              <a:t>i</a:t>
            </a:r>
            <a:r>
              <a:rPr lang="en-US" altLang="zh-CN" sz="2400">
                <a:latin typeface="Tahoma" panose="020B0604030504040204" pitchFamily="34" charset="0"/>
              </a:rPr>
              <a:t>(</a:t>
            </a:r>
            <a:r>
              <a:rPr lang="en-US" altLang="zh-CN" sz="2400" i="1"/>
              <a:t>x</a:t>
            </a:r>
            <a:r>
              <a:rPr lang="en-US" altLang="zh-CN" sz="2400">
                <a:latin typeface="Tahoma" panose="020B0604030504040204" pitchFamily="34" charset="0"/>
              </a:rPr>
              <a:t>) </a:t>
            </a:r>
            <a:r>
              <a:rPr lang="zh-CN" altLang="en-US" sz="2400">
                <a:latin typeface="Tahoma" panose="020B0604030504040204" pitchFamily="34" charset="0"/>
              </a:rPr>
              <a:t>，取初始近似值 </a:t>
            </a:r>
            <a:r>
              <a:rPr lang="en-US" altLang="zh-CN" sz="2400" i="1"/>
              <a:t>x</a:t>
            </a:r>
            <a:r>
              <a:rPr lang="en-US" altLang="zh-CN" sz="2400" baseline="-25000"/>
              <a:t>0</a:t>
            </a:r>
            <a:r>
              <a:rPr lang="en-US" altLang="zh-CN" sz="2400"/>
              <a:t>=1.5 </a:t>
            </a:r>
            <a:r>
              <a:rPr lang="zh-CN" altLang="en-US" sz="2400"/>
              <a:t>，</a:t>
            </a:r>
            <a:r>
              <a:rPr lang="zh-CN" altLang="en-US" sz="2400">
                <a:latin typeface="Tahoma" panose="020B0604030504040204" pitchFamily="34" charset="0"/>
              </a:rPr>
              <a:t>迭代计算结果：</a:t>
            </a:r>
          </a:p>
        </p:txBody>
      </p:sp>
      <p:graphicFrame>
        <p:nvGraphicFramePr>
          <p:cNvPr id="6" name="Group 412"/>
          <p:cNvGraphicFramePr>
            <a:graphicFrameLocks noGrp="1"/>
          </p:cNvGraphicFramePr>
          <p:nvPr/>
        </p:nvGraphicFramePr>
        <p:xfrm>
          <a:off x="2424113" y="1125538"/>
          <a:ext cx="7345362" cy="5529264"/>
        </p:xfrm>
        <a:graphic>
          <a:graphicData uri="http://schemas.openxmlformats.org/drawingml/2006/table">
            <a:tbl>
              <a:tblPr/>
              <a:tblGrid>
                <a:gridCol w="62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3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u-E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CN" alt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u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(b)</a:t>
                      </a:r>
                      <a:endParaRPr kumimoji="0" lang="eu-E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(c)</a:t>
                      </a:r>
                      <a:endParaRPr kumimoji="0" lang="eu-E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(d)</a:t>
                      </a:r>
                      <a:endParaRPr kumimoji="0" lang="eu-E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(e)</a:t>
                      </a:r>
                      <a:endParaRPr kumimoji="0" lang="eu-E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-0.875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0.8165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1.28695377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1.34839973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1.3733333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6.732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2.9969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1.40254080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1.36737637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1.36526201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3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-469.7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1.34545838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1.3649570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1.3652300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3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1.03×10</a:t>
                      </a:r>
                      <a:r>
                        <a:rPr kumimoji="0" lang="eu-E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1.37517025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1.36526475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3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1.36591673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1.3652300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7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1.36487822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1.3652300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3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1.36522998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33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1.3652300</a:t>
                      </a:r>
                      <a:r>
                        <a:rPr kumimoji="0" lang="eu-E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u-E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7427" name="Object 10"/>
          <p:cNvGraphicFramePr>
            <a:graphicFrameLocks noChangeAspect="1"/>
          </p:cNvGraphicFramePr>
          <p:nvPr/>
        </p:nvGraphicFramePr>
        <p:xfrm>
          <a:off x="4621213" y="2862263"/>
          <a:ext cx="898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公式" r:id="rId3" imgW="9877425" imgH="5924550" progId="Equation.3">
                  <p:embed/>
                </p:oleObj>
              </mc:Choice>
              <mc:Fallback>
                <p:oleObj name="公式" r:id="rId3" imgW="9877425" imgH="59245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2862263"/>
                        <a:ext cx="898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2495550" y="5719763"/>
            <a:ext cx="6337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u-ES" sz="2400">
                <a:cs typeface="Times New Roman" panose="02020603050405020304" pitchFamily="18" charset="0"/>
              </a:rPr>
              <a:t>比较可得，     与</a:t>
            </a:r>
            <a:r>
              <a:rPr lang="eu-ES" altLang="zh-CN" sz="2400" i="1">
                <a:cs typeface="Times New Roman" panose="02020603050405020304" pitchFamily="18" charset="0"/>
              </a:rPr>
              <a:t>x</a:t>
            </a:r>
            <a:r>
              <a:rPr lang="eu-ES" altLang="zh-CN" sz="2400" baseline="-25000">
                <a:cs typeface="Times New Roman" panose="02020603050405020304" pitchFamily="18" charset="0"/>
              </a:rPr>
              <a:t>5</a:t>
            </a:r>
            <a:r>
              <a:rPr lang="zh-CN" altLang="eu-ES" sz="2400">
                <a:cs typeface="Times New Roman" panose="02020603050405020304" pitchFamily="18" charset="0"/>
              </a:rPr>
              <a:t>的误差差不多。</a:t>
            </a:r>
            <a:r>
              <a:rPr lang="zh-CN" altLang="eu-ES" sz="2400"/>
              <a:t>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208213" y="2060575"/>
            <a:ext cx="67675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FF0000"/>
                </a:solidFill>
              </a:rPr>
              <a:t>例</a:t>
            </a:r>
            <a:r>
              <a:rPr lang="zh-CN" altLang="en-US" sz="2600"/>
              <a:t>：对</a:t>
            </a:r>
            <a:r>
              <a:rPr lang="en-US" altLang="zh-CN" sz="2600" i="1">
                <a:sym typeface="Symbol" panose="05050102010706020507" pitchFamily="18" charset="2"/>
              </a:rPr>
              <a:t></a:t>
            </a:r>
            <a:r>
              <a:rPr lang="en-US" altLang="zh-CN" sz="2600" baseline="-25000"/>
              <a:t>4</a:t>
            </a:r>
            <a:r>
              <a:rPr lang="en-US" altLang="zh-CN" sz="2600"/>
              <a:t>(</a:t>
            </a:r>
            <a:r>
              <a:rPr lang="en-US" altLang="zh-CN" sz="2600" i="1"/>
              <a:t>x</a:t>
            </a:r>
            <a:r>
              <a:rPr lang="en-US" altLang="zh-CN" sz="2600"/>
              <a:t>)</a:t>
            </a:r>
            <a:r>
              <a:rPr lang="zh-CN" altLang="en-US" sz="2600"/>
              <a:t>产生的迭代序列进行</a:t>
            </a:r>
            <a:r>
              <a:rPr lang="en-US" altLang="zh-CN" sz="2600" i="1"/>
              <a:t>Aitken</a:t>
            </a:r>
            <a:r>
              <a:rPr lang="zh-CN" altLang="en-US" sz="2600"/>
              <a:t>加速。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1238" y="2938463"/>
            <a:ext cx="3635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u-ES" sz="2400">
                <a:latin typeface="Tahoma" panose="020B0604030504040204" pitchFamily="34" charset="0"/>
              </a:rPr>
              <a:t>解</a:t>
            </a:r>
            <a:r>
              <a:rPr lang="eu-ES" altLang="zh-CN" sz="2400">
                <a:latin typeface="Tahoma" panose="020B0604030504040204" pitchFamily="34" charset="0"/>
              </a:rPr>
              <a:t>: </a:t>
            </a:r>
            <a:r>
              <a:rPr lang="zh-CN" altLang="eu-ES" sz="2400">
                <a:latin typeface="Tahoma" panose="020B0604030504040204" pitchFamily="34" charset="0"/>
              </a:rPr>
              <a:t>利用</a:t>
            </a:r>
            <a:r>
              <a:rPr lang="en-US" altLang="zh-CN" sz="2400" i="1"/>
              <a:t>Aitken</a:t>
            </a:r>
            <a:r>
              <a:rPr lang="zh-CN" altLang="eu-ES" sz="2400">
                <a:latin typeface="Tahoma" panose="020B0604030504040204" pitchFamily="34" charset="0"/>
              </a:rPr>
              <a:t>计算公式得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3071813" y="3644900"/>
          <a:ext cx="25923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公式" r:id="rId3" imgW="19526250" imgH="3952875" progId="Equation.3">
                  <p:embed/>
                </p:oleObj>
              </mc:Choice>
              <mc:Fallback>
                <p:oleObj name="公式" r:id="rId3" imgW="19526250" imgH="39528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644900"/>
                        <a:ext cx="25923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3059113" y="4292600"/>
          <a:ext cx="2460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公式" r:id="rId5" imgW="17773650" imgH="3733800" progId="Equation.3">
                  <p:embed/>
                </p:oleObj>
              </mc:Choice>
              <mc:Fallback>
                <p:oleObj name="公式" r:id="rId5" imgW="17773650" imgH="373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92600"/>
                        <a:ext cx="2460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89275" y="4999038"/>
          <a:ext cx="27035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7" imgW="19307175" imgH="3952875" progId="Equation.DSMT4">
                  <p:embed/>
                </p:oleObj>
              </mc:Choice>
              <mc:Fallback>
                <p:oleObj name="Equation" r:id="rId7" imgW="19307175" imgH="395287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4999038"/>
                        <a:ext cx="27035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4067175" y="5688013"/>
          <a:ext cx="412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公式" r:id="rId9" imgW="3076575" imgH="3733800" progId="Equation.3">
                  <p:embed/>
                </p:oleObj>
              </mc:Choice>
              <mc:Fallback>
                <p:oleObj name="公式" r:id="rId9" imgW="3076575" imgH="373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688013"/>
                        <a:ext cx="412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7" name="组合 13"/>
          <p:cNvGrpSpPr>
            <a:grpSpLocks/>
          </p:cNvGrpSpPr>
          <p:nvPr/>
        </p:nvGrpSpPr>
        <p:grpSpPr bwMode="auto">
          <a:xfrm>
            <a:off x="2495550" y="476250"/>
            <a:ext cx="8029575" cy="5329238"/>
            <a:chOff x="971550" y="476250"/>
            <a:chExt cx="8029575" cy="5329238"/>
          </a:xfrm>
        </p:grpSpPr>
        <p:graphicFrame>
          <p:nvGraphicFramePr>
            <p:cNvPr id="58378" name="Object 4"/>
            <p:cNvGraphicFramePr>
              <a:graphicFrameLocks noChangeAspect="1"/>
            </p:cNvGraphicFramePr>
            <p:nvPr/>
          </p:nvGraphicFramePr>
          <p:xfrm>
            <a:off x="5567363" y="2720975"/>
            <a:ext cx="3433762" cy="308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5" name="Equation" r:id="rId11" imgW="32251650" imgH="28965525" progId="Equation.DSMT4">
                    <p:embed/>
                  </p:oleObj>
                </mc:Choice>
                <mc:Fallback>
                  <p:oleObj name="Equation" r:id="rId11" imgW="32251650" imgH="289655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7363" y="2720975"/>
                          <a:ext cx="3433762" cy="308451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9" name="Rectangle 9"/>
            <p:cNvSpPr>
              <a:spLocks noChangeArrowheads="1"/>
            </p:cNvSpPr>
            <p:nvPr/>
          </p:nvSpPr>
          <p:spPr bwMode="auto">
            <a:xfrm>
              <a:off x="971550" y="476250"/>
              <a:ext cx="673417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简单观察迭代过程，</a:t>
              </a:r>
              <a:r>
                <a:rPr lang="en-US" altLang="zh-CN" sz="2400"/>
                <a:t>(</a:t>
              </a:r>
              <a:r>
                <a:rPr lang="en-US" altLang="zh-CN" sz="2400" i="1"/>
                <a:t>a</a:t>
              </a:r>
              <a:r>
                <a:rPr lang="en-US" altLang="zh-CN" sz="2400"/>
                <a:t>) (</a:t>
              </a:r>
              <a:r>
                <a:rPr lang="en-US" altLang="zh-CN" sz="2400" i="1"/>
                <a:t>b</a:t>
              </a:r>
              <a:r>
                <a:rPr lang="en-US" altLang="zh-CN" sz="2400"/>
                <a:t>) </a:t>
              </a:r>
              <a:r>
                <a:rPr lang="zh-CN" altLang="en-US" sz="2400"/>
                <a:t>不定，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</a:t>
              </a:r>
              <a:r>
                <a:rPr lang="en-US" altLang="zh-CN" sz="2400" i="1"/>
                <a:t>c</a:t>
              </a:r>
              <a:r>
                <a:rPr lang="en-US" altLang="zh-CN" sz="2400"/>
                <a:t>) (</a:t>
              </a:r>
              <a:r>
                <a:rPr lang="en-US" altLang="zh-CN" sz="2400" i="1"/>
                <a:t>d</a:t>
              </a:r>
              <a:r>
                <a:rPr lang="en-US" altLang="zh-CN" sz="2400"/>
                <a:t>) (</a:t>
              </a:r>
              <a:r>
                <a:rPr lang="en-US" altLang="zh-CN" sz="2400" i="1"/>
                <a:t>e</a:t>
              </a:r>
              <a:r>
                <a:rPr lang="en-US" altLang="zh-CN" sz="2400"/>
                <a:t>)</a:t>
              </a:r>
              <a:r>
                <a:rPr lang="zh-CN" altLang="en-US" sz="2400"/>
                <a:t>都收敛，但收敛速度相差很大。</a:t>
              </a:r>
            </a:p>
          </p:txBody>
        </p:sp>
        <p:sp>
          <p:nvSpPr>
            <p:cNvPr id="58380" name="矩形 10"/>
            <p:cNvSpPr>
              <a:spLocks noChangeArrowheads="1"/>
            </p:cNvSpPr>
            <p:nvPr/>
          </p:nvSpPr>
          <p:spPr bwMode="auto">
            <a:xfrm>
              <a:off x="6228184" y="2780928"/>
              <a:ext cx="13516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Aitken</a:t>
              </a:r>
              <a:r>
                <a:rPr lang="zh-CN" altLang="en-US" sz="2000"/>
                <a:t>加速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组合 5"/>
          <p:cNvGrpSpPr>
            <a:grpSpLocks/>
          </p:cNvGrpSpPr>
          <p:nvPr/>
        </p:nvGrpSpPr>
        <p:grpSpPr bwMode="auto">
          <a:xfrm>
            <a:off x="2927350" y="2047875"/>
            <a:ext cx="5240338" cy="1611313"/>
            <a:chOff x="1403350" y="2047875"/>
            <a:chExt cx="5240338" cy="1611313"/>
          </a:xfrm>
        </p:grpSpPr>
        <p:graphicFrame>
          <p:nvGraphicFramePr>
            <p:cNvPr id="59397" name="Object 7"/>
            <p:cNvGraphicFramePr>
              <a:graphicFrameLocks noChangeAspect="1"/>
            </p:cNvGraphicFramePr>
            <p:nvPr/>
          </p:nvGraphicFramePr>
          <p:xfrm>
            <a:off x="1403350" y="2047875"/>
            <a:ext cx="26654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9" name="公式" r:id="rId3" imgW="21726525" imgH="3514725" progId="Equation.3">
                    <p:embed/>
                  </p:oleObj>
                </mc:Choice>
                <mc:Fallback>
                  <p:oleObj name="公式" r:id="rId3" imgW="21726525" imgH="351472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2047875"/>
                          <a:ext cx="26654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8" name="Object 10"/>
            <p:cNvGraphicFramePr>
              <a:graphicFrameLocks noChangeAspect="1"/>
            </p:cNvGraphicFramePr>
            <p:nvPr/>
          </p:nvGraphicFramePr>
          <p:xfrm>
            <a:off x="2843213" y="2565400"/>
            <a:ext cx="3800475" cy="1093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0" name="公式" r:id="rId5" imgW="30499050" imgH="8772525" progId="Equation.3">
                    <p:embed/>
                  </p:oleObj>
                </mc:Choice>
                <mc:Fallback>
                  <p:oleObj name="公式" r:id="rId5" imgW="30499050" imgH="87725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213" y="2565400"/>
                          <a:ext cx="3800475" cy="1093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3208338" y="3833813"/>
          <a:ext cx="3967162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7" imgW="31813500" imgH="22383750" progId="Equation.DSMT4">
                  <p:embed/>
                </p:oleObj>
              </mc:Choice>
              <mc:Fallback>
                <p:oleObj name="Equation" r:id="rId7" imgW="31813500" imgH="2238375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3833813"/>
                        <a:ext cx="3967162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16"/>
          <p:cNvGraphicFramePr>
            <a:graphicFrameLocks noChangeAspect="1"/>
          </p:cNvGraphicFramePr>
          <p:nvPr/>
        </p:nvGraphicFramePr>
        <p:xfrm>
          <a:off x="2855913" y="260350"/>
          <a:ext cx="439261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9" imgW="35109150" imgH="12287250" progId="Equation.DSMT4">
                  <p:embed/>
                </p:oleObj>
              </mc:Choice>
              <mc:Fallback>
                <p:oleObj name="Equation" r:id="rId9" imgW="35109150" imgH="1228725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60350"/>
                        <a:ext cx="439261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244725" y="549275"/>
          <a:ext cx="56880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Equation" r:id="rId3" imgW="44548425" imgH="7239000" progId="Equation.DSMT4">
                  <p:embed/>
                </p:oleObj>
              </mc:Choice>
              <mc:Fallback>
                <p:oleObj name="Equation" r:id="rId3" imgW="44548425" imgH="723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549275"/>
                        <a:ext cx="56880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374900" y="1830388"/>
          <a:ext cx="71564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Equation" r:id="rId5" imgW="56835675" imgH="4391025" progId="Equation.DSMT4">
                  <p:embed/>
                </p:oleObj>
              </mc:Choice>
              <mc:Fallback>
                <p:oleObj name="Equation" r:id="rId5" imgW="56835675" imgH="43910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830388"/>
                        <a:ext cx="71564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252663" y="4076700"/>
          <a:ext cx="68135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Equation" r:id="rId7" imgW="56397525" imgH="9658350" progId="Equation.DSMT4">
                  <p:embed/>
                </p:oleObj>
              </mc:Choice>
              <mc:Fallback>
                <p:oleObj name="Equation" r:id="rId7" imgW="56397525" imgH="965835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076700"/>
                        <a:ext cx="68135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3662363" y="2838450"/>
          <a:ext cx="36417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Equation" r:id="rId9" imgW="26546175" imgH="7239000" progId="Equation.DSMT4">
                  <p:embed/>
                </p:oleObj>
              </mc:Choice>
              <mc:Fallback>
                <p:oleObj name="Equation" r:id="rId9" imgW="26546175" imgH="7239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2838450"/>
                        <a:ext cx="36417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3060700" y="5581650"/>
          <a:ext cx="20272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公式" r:id="rId11" imgW="14925675" imgH="4829175" progId="Equation.3">
                  <p:embed/>
                </p:oleObj>
              </mc:Choice>
              <mc:Fallback>
                <p:oleObj name="公式" r:id="rId11" imgW="14925675" imgH="482917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581650"/>
                        <a:ext cx="202723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Rectangle 2"/>
          <p:cNvSpPr txBox="1">
            <a:spLocks noChangeArrowheads="1"/>
          </p:cNvSpPr>
          <p:nvPr/>
        </p:nvSpPr>
        <p:spPr bwMode="auto">
          <a:xfrm>
            <a:off x="2208213" y="1052513"/>
            <a:ext cx="3382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3.5.1 </a:t>
            </a:r>
            <a:r>
              <a:rPr lang="zh-CN" altLang="en-US" sz="2400" b="1">
                <a:solidFill>
                  <a:srgbClr val="660066"/>
                </a:solidFill>
              </a:rPr>
              <a:t>基本思想及公式</a:t>
            </a:r>
          </a:p>
        </p:txBody>
      </p:sp>
      <p:sp>
        <p:nvSpPr>
          <p:cNvPr id="61443" name="矩形 6"/>
          <p:cNvSpPr>
            <a:spLocks noChangeArrowheads="1"/>
          </p:cNvSpPr>
          <p:nvPr/>
        </p:nvSpPr>
        <p:spPr bwMode="auto">
          <a:xfrm>
            <a:off x="1984375" y="333375"/>
            <a:ext cx="288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§3.5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牛顿迭代法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566988" y="4652963"/>
            <a:ext cx="5092700" cy="1014412"/>
            <a:chOff x="1042988" y="4684713"/>
            <a:chExt cx="5092700" cy="1014412"/>
          </a:xfrm>
        </p:grpSpPr>
        <p:graphicFrame>
          <p:nvGraphicFramePr>
            <p:cNvPr id="61458" name="Object 39"/>
            <p:cNvGraphicFramePr>
              <a:graphicFrameLocks noChangeAspect="1"/>
            </p:cNvGraphicFramePr>
            <p:nvPr/>
          </p:nvGraphicFramePr>
          <p:xfrm>
            <a:off x="1042988" y="4829175"/>
            <a:ext cx="23764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0" name="公式" r:id="rId3" imgW="19745325" imgH="3952875" progId="Equation.3">
                    <p:embed/>
                  </p:oleObj>
                </mc:Choice>
                <mc:Fallback>
                  <p:oleObj name="公式" r:id="rId3" imgW="19745325" imgH="395287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4829175"/>
                          <a:ext cx="2376487" cy="474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9" name="Object 38"/>
            <p:cNvGraphicFramePr>
              <a:graphicFrameLocks noChangeAspect="1"/>
            </p:cNvGraphicFramePr>
            <p:nvPr/>
          </p:nvGraphicFramePr>
          <p:xfrm>
            <a:off x="3779838" y="4684713"/>
            <a:ext cx="2355850" cy="1014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1" name="公式" r:id="rId5" imgW="17335500" imgH="7458075" progId="Equation.3">
                    <p:embed/>
                  </p:oleObj>
                </mc:Choice>
                <mc:Fallback>
                  <p:oleObj name="公式" r:id="rId5" imgW="17335500" imgH="745807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838" y="4684713"/>
                          <a:ext cx="2355850" cy="1014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703388" y="5589588"/>
            <a:ext cx="5438775" cy="976312"/>
            <a:chOff x="1043608" y="5661248"/>
            <a:chExt cx="5439271" cy="976313"/>
          </a:xfrm>
        </p:grpSpPr>
        <p:graphicFrame>
          <p:nvGraphicFramePr>
            <p:cNvPr id="61456" name="Object 37"/>
            <p:cNvGraphicFramePr>
              <a:graphicFrameLocks noChangeAspect="1"/>
            </p:cNvGraphicFramePr>
            <p:nvPr/>
          </p:nvGraphicFramePr>
          <p:xfrm>
            <a:off x="1907704" y="5661248"/>
            <a:ext cx="4575175" cy="976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2" name="Equation" r:id="rId7" imgW="34671000" imgH="7458075" progId="Equation.DSMT4">
                    <p:embed/>
                  </p:oleObj>
                </mc:Choice>
                <mc:Fallback>
                  <p:oleObj name="Equation" r:id="rId7" imgW="34671000" imgH="7458075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5661248"/>
                          <a:ext cx="4575175" cy="976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7" name="Rectangle 45"/>
            <p:cNvSpPr>
              <a:spLocks noChangeArrowheads="1"/>
            </p:cNvSpPr>
            <p:nvPr/>
          </p:nvSpPr>
          <p:spPr bwMode="auto">
            <a:xfrm>
              <a:off x="1043608" y="5733256"/>
              <a:ext cx="64611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FF0000"/>
                  </a:solidFill>
                  <a:latin typeface="Tahoma" panose="020B0604030504040204" pitchFamily="34" charset="0"/>
                </a:rPr>
                <a:t>★</a:t>
              </a:r>
            </a:p>
          </p:txBody>
        </p:sp>
      </p:grp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2419350" y="1589088"/>
            <a:ext cx="7132638" cy="1835150"/>
            <a:chOff x="895350" y="1589088"/>
            <a:chExt cx="7132638" cy="1835150"/>
          </a:xfrm>
        </p:grpSpPr>
        <p:sp>
          <p:nvSpPr>
            <p:cNvPr id="61451" name="Rectangle 3"/>
            <p:cNvSpPr txBox="1">
              <a:spLocks noChangeArrowheads="1"/>
            </p:cNvSpPr>
            <p:nvPr/>
          </p:nvSpPr>
          <p:spPr bwMode="auto">
            <a:xfrm>
              <a:off x="971550" y="1589088"/>
              <a:ext cx="7056438" cy="68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将         在     点展开为</a:t>
              </a:r>
              <a:r>
                <a:rPr lang="en-US" altLang="zh-CN" sz="2400" i="1"/>
                <a:t>Taylor</a:t>
              </a:r>
              <a:r>
                <a:rPr lang="zh-CN" altLang="en-US" sz="2400"/>
                <a:t>展式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   </a:t>
              </a:r>
            </a:p>
          </p:txBody>
        </p:sp>
        <p:graphicFrame>
          <p:nvGraphicFramePr>
            <p:cNvPr id="61452" name="Object 5"/>
            <p:cNvGraphicFramePr>
              <a:graphicFrameLocks noChangeAspect="1"/>
            </p:cNvGraphicFramePr>
            <p:nvPr/>
          </p:nvGraphicFramePr>
          <p:xfrm>
            <a:off x="1528763" y="2236788"/>
            <a:ext cx="6335712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3" name="Equation" r:id="rId9" imgW="51568350" imgH="6800850" progId="Equation.DSMT4">
                    <p:embed/>
                  </p:oleObj>
                </mc:Choice>
                <mc:Fallback>
                  <p:oleObj name="Equation" r:id="rId9" imgW="51568350" imgH="680085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763" y="2236788"/>
                          <a:ext cx="6335712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22"/>
            <p:cNvGraphicFramePr>
              <a:graphicFrameLocks noChangeAspect="1"/>
            </p:cNvGraphicFramePr>
            <p:nvPr/>
          </p:nvGraphicFramePr>
          <p:xfrm>
            <a:off x="1331913" y="1731963"/>
            <a:ext cx="68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4" name="公式" r:id="rId11" imgW="5924550" imgH="3514725" progId="Equation.3">
                    <p:embed/>
                  </p:oleObj>
                </mc:Choice>
                <mc:Fallback>
                  <p:oleObj name="公式" r:id="rId11" imgW="5924550" imgH="351472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913" y="1731963"/>
                          <a:ext cx="6858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32"/>
            <p:cNvGraphicFramePr>
              <a:graphicFrameLocks noChangeAspect="1"/>
            </p:cNvGraphicFramePr>
            <p:nvPr/>
          </p:nvGraphicFramePr>
          <p:xfrm>
            <a:off x="2424113" y="1731963"/>
            <a:ext cx="3111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5" name="公式" r:id="rId13" imgW="2847975" imgH="3952875" progId="Equation.3">
                    <p:embed/>
                  </p:oleObj>
                </mc:Choice>
                <mc:Fallback>
                  <p:oleObj name="公式" r:id="rId13" imgW="2847975" imgH="395287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113" y="1731963"/>
                          <a:ext cx="31115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E4A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1C1C1C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13"/>
            <p:cNvGraphicFramePr>
              <a:graphicFrameLocks noChangeAspect="1"/>
            </p:cNvGraphicFramePr>
            <p:nvPr/>
          </p:nvGraphicFramePr>
          <p:xfrm>
            <a:off x="895350" y="2957513"/>
            <a:ext cx="337026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6" name="Equation" r:id="rId15" imgW="27432000" imgH="4171950" progId="Equation.DSMT4">
                    <p:embed/>
                  </p:oleObj>
                </mc:Choice>
                <mc:Fallback>
                  <p:oleObj name="Equation" r:id="rId15" imgW="27432000" imgH="417195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350" y="2957513"/>
                          <a:ext cx="3370263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17"/>
          <p:cNvGrpSpPr>
            <a:grpSpLocks/>
          </p:cNvGrpSpPr>
          <p:nvPr/>
        </p:nvGrpSpPr>
        <p:grpSpPr bwMode="auto">
          <a:xfrm>
            <a:off x="2279650" y="3573463"/>
            <a:ext cx="6697663" cy="871537"/>
            <a:chOff x="755576" y="3573016"/>
            <a:chExt cx="6697563" cy="871215"/>
          </a:xfrm>
        </p:grpSpPr>
        <p:graphicFrame>
          <p:nvGraphicFramePr>
            <p:cNvPr id="61449" name="Object 43"/>
            <p:cNvGraphicFramePr>
              <a:graphicFrameLocks noChangeAspect="1"/>
            </p:cNvGraphicFramePr>
            <p:nvPr/>
          </p:nvGraphicFramePr>
          <p:xfrm>
            <a:off x="3347864" y="3933056"/>
            <a:ext cx="41052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7" name="公式" r:id="rId17" imgW="31594425" imgH="3952875" progId="Equation.3">
                    <p:embed/>
                  </p:oleObj>
                </mc:Choice>
                <mc:Fallback>
                  <p:oleObj name="公式" r:id="rId17" imgW="31594425" imgH="395287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3933056"/>
                          <a:ext cx="41052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755576" y="3573016"/>
              <a:ext cx="3146378" cy="6458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 eaLnBrk="1" hangingPunct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Times New Roman"/>
                  <a:ea typeface="宋体"/>
                </a:rPr>
                <a:t>于是有近似方程</a:t>
              </a:r>
            </a:p>
          </p:txBody>
        </p: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88163" y="6248400"/>
            <a:ext cx="3630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称为</a:t>
            </a:r>
            <a:r>
              <a:rPr lang="en-US" altLang="zh-CN" sz="2400" b="1" i="1">
                <a:solidFill>
                  <a:srgbClr val="FF0000"/>
                </a:solidFill>
              </a:rPr>
              <a:t>Newton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法（切线法）</a:t>
            </a:r>
            <a:endParaRPr lang="zh-CN" altLang="en-US" sz="24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135188" y="2852738"/>
            <a:ext cx="7993062" cy="1871662"/>
            <a:chOff x="611188" y="2997373"/>
            <a:chExt cx="7993062" cy="1871787"/>
          </a:xfrm>
        </p:grpSpPr>
        <p:sp>
          <p:nvSpPr>
            <p:cNvPr id="62480" name="Rectangle 4"/>
            <p:cNvSpPr txBox="1">
              <a:spLocks noChangeArrowheads="1"/>
            </p:cNvSpPr>
            <p:nvPr/>
          </p:nvSpPr>
          <p:spPr bwMode="auto">
            <a:xfrm>
              <a:off x="611188" y="2997373"/>
              <a:ext cx="7993062" cy="187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由此知：若   </a:t>
              </a:r>
              <a:r>
                <a:rPr lang="zh-CN" altLang="en-US" sz="2400" i="1"/>
                <a:t>   </a:t>
              </a:r>
              <a:r>
                <a:rPr lang="zh-CN" altLang="en-US" sz="2400"/>
                <a:t>是          </a:t>
              </a:r>
              <a:r>
                <a:rPr lang="zh-CN" altLang="en-US" sz="2400" i="1"/>
                <a:t>         </a:t>
              </a:r>
              <a:r>
                <a:rPr lang="zh-CN" altLang="en-US" sz="2400"/>
                <a:t>的一个</a:t>
              </a:r>
              <a:r>
                <a:rPr lang="zh-CN" altLang="en-US" sz="2400">
                  <a:solidFill>
                    <a:srgbClr val="FF0000"/>
                  </a:solidFill>
                </a:rPr>
                <a:t>单根</a:t>
              </a:r>
              <a:r>
                <a:rPr lang="zh-CN" altLang="en-US" sz="2400"/>
                <a:t>，则                     ，</a:t>
              </a:r>
              <a:endParaRPr lang="zh-CN" altLang="en-US" sz="2400" i="1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说明</a:t>
              </a:r>
              <a:r>
                <a:rPr lang="en-US" altLang="zh-CN" sz="2400" i="1"/>
                <a:t>Newton</a:t>
              </a:r>
              <a:r>
                <a:rPr lang="zh-CN" altLang="en-US" sz="2400"/>
                <a:t>法是</a:t>
              </a:r>
              <a:r>
                <a:rPr lang="zh-CN" altLang="en-US" sz="2400" b="1">
                  <a:solidFill>
                    <a:srgbClr val="00CC00"/>
                  </a:solidFill>
                </a:rPr>
                <a:t>局部收敛</a:t>
              </a:r>
              <a:r>
                <a:rPr lang="zh-CN" altLang="en-US" sz="2400"/>
                <a:t>的，并且收敛速度</a:t>
              </a:r>
              <a:r>
                <a:rPr lang="zh-CN" altLang="en-US" sz="2400" b="1"/>
                <a:t>至少是平方收敛的。</a:t>
              </a:r>
              <a:endParaRPr lang="en-US" altLang="zh-CN" sz="2400" b="1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        </a:t>
              </a:r>
              <a:endParaRPr lang="en-US" altLang="zh-CN" sz="2400"/>
            </a:p>
          </p:txBody>
        </p:sp>
        <p:graphicFrame>
          <p:nvGraphicFramePr>
            <p:cNvPr id="62481" name="Object 8"/>
            <p:cNvGraphicFramePr>
              <a:graphicFrameLocks noChangeAspect="1"/>
            </p:cNvGraphicFramePr>
            <p:nvPr/>
          </p:nvGraphicFramePr>
          <p:xfrm>
            <a:off x="3060079" y="3168476"/>
            <a:ext cx="1223963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4" name="公式" r:id="rId3" imgW="9877425" imgH="3514725" progId="Equation.3">
                    <p:embed/>
                  </p:oleObj>
                </mc:Choice>
                <mc:Fallback>
                  <p:oleObj name="公式" r:id="rId3" imgW="9877425" imgH="35147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079" y="3168476"/>
                          <a:ext cx="1223963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2" name="Object 9"/>
            <p:cNvGraphicFramePr>
              <a:graphicFrameLocks noChangeAspect="1"/>
            </p:cNvGraphicFramePr>
            <p:nvPr/>
          </p:nvGraphicFramePr>
          <p:xfrm>
            <a:off x="2258392" y="3096914"/>
            <a:ext cx="44132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5" name="公式" r:id="rId5" imgW="3076575" imgH="3514725" progId="Equation.3">
                    <p:embed/>
                  </p:oleObj>
                </mc:Choice>
                <mc:Fallback>
                  <p:oleObj name="公式" r:id="rId5" imgW="3076575" imgH="351472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8392" y="3096914"/>
                          <a:ext cx="441325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3" name="Object 14"/>
            <p:cNvGraphicFramePr>
              <a:graphicFrameLocks noChangeAspect="1"/>
            </p:cNvGraphicFramePr>
            <p:nvPr/>
          </p:nvGraphicFramePr>
          <p:xfrm>
            <a:off x="6726238" y="3089101"/>
            <a:ext cx="1414462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6" name="Equation" r:id="rId7" imgW="11630025" imgH="4829175" progId="Equation.DSMT4">
                    <p:embed/>
                  </p:oleObj>
                </mc:Choice>
                <mc:Fallback>
                  <p:oleObj name="Equation" r:id="rId7" imgW="11630025" imgH="482917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6238" y="3089101"/>
                          <a:ext cx="1414462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67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3527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3.5.2 Newton</a:t>
            </a:r>
            <a:r>
              <a:rPr lang="zh-CN" altLang="en-US" sz="2400" b="1">
                <a:solidFill>
                  <a:srgbClr val="660066"/>
                </a:solidFill>
              </a:rPr>
              <a:t>法收敛性</a:t>
            </a:r>
          </a:p>
        </p:txBody>
      </p: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2460625" y="765175"/>
            <a:ext cx="5722938" cy="1025525"/>
            <a:chOff x="937096" y="764704"/>
            <a:chExt cx="5723136" cy="1025822"/>
          </a:xfrm>
        </p:grpSpPr>
        <p:graphicFrame>
          <p:nvGraphicFramePr>
            <p:cNvPr id="62478" name="Object 4"/>
            <p:cNvGraphicFramePr>
              <a:graphicFrameLocks noChangeAspect="1"/>
            </p:cNvGraphicFramePr>
            <p:nvPr/>
          </p:nvGraphicFramePr>
          <p:xfrm>
            <a:off x="4393282" y="836438"/>
            <a:ext cx="2266950" cy="954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7" r:id="rId9" imgW="16678275" imgH="7019925" progId="Equation.DSMT4">
                    <p:embed/>
                  </p:oleObj>
                </mc:Choice>
                <mc:Fallback>
                  <p:oleObj r:id="rId9" imgW="16678275" imgH="70199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282" y="836438"/>
                          <a:ext cx="2266950" cy="954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937096" y="764704"/>
              <a:ext cx="3737104" cy="646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 eaLnBrk="1" hangingPunct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i="1" kern="0" dirty="0">
                  <a:solidFill>
                    <a:srgbClr val="000000"/>
                  </a:solidFill>
                  <a:ea typeface="宋体"/>
                </a:rPr>
                <a:t>Newton</a:t>
              </a:r>
              <a:r>
                <a:rPr lang="zh-CN" altLang="en-US" kern="0" dirty="0">
                  <a:solidFill>
                    <a:srgbClr val="000000"/>
                  </a:solidFill>
                  <a:latin typeface="Times New Roman"/>
                  <a:ea typeface="宋体"/>
                </a:rPr>
                <a:t>法的迭代函数是</a:t>
              </a:r>
            </a:p>
          </p:txBody>
        </p: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2495550" y="1844675"/>
            <a:ext cx="3214688" cy="868363"/>
            <a:chOff x="971600" y="1844824"/>
            <a:chExt cx="3214167" cy="868363"/>
          </a:xfrm>
        </p:grpSpPr>
        <p:graphicFrame>
          <p:nvGraphicFramePr>
            <p:cNvPr id="62476" name="Object 6"/>
            <p:cNvGraphicFramePr>
              <a:graphicFrameLocks noChangeAspect="1"/>
            </p:cNvGraphicFramePr>
            <p:nvPr/>
          </p:nvGraphicFramePr>
          <p:xfrm>
            <a:off x="1907704" y="1844824"/>
            <a:ext cx="2278063" cy="868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8" name="Equation" r:id="rId11" imgW="18649950" imgH="7019925" progId="Equation.DSMT4">
                    <p:embed/>
                  </p:oleObj>
                </mc:Choice>
                <mc:Fallback>
                  <p:oleObj name="Equation" r:id="rId11" imgW="18649950" imgH="70199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844824"/>
                          <a:ext cx="2278063" cy="868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971600" y="1989287"/>
              <a:ext cx="799970" cy="461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Times New Roman"/>
                  <a:ea typeface="宋体"/>
                </a:rPr>
                <a:t>从而</a:t>
              </a:r>
              <a:endParaRPr lang="zh-CN" altLang="en-US" dirty="0"/>
            </a:p>
          </p:txBody>
        </p:sp>
      </p:grpSp>
      <p:grpSp>
        <p:nvGrpSpPr>
          <p:cNvPr id="12" name="组合 19"/>
          <p:cNvGrpSpPr>
            <a:grpSpLocks/>
          </p:cNvGrpSpPr>
          <p:nvPr/>
        </p:nvGrpSpPr>
        <p:grpSpPr bwMode="auto">
          <a:xfrm>
            <a:off x="2063750" y="4699000"/>
            <a:ext cx="7993063" cy="1825625"/>
            <a:chOff x="539750" y="4699000"/>
            <a:chExt cx="7993063" cy="1825625"/>
          </a:xfrm>
        </p:grpSpPr>
        <p:graphicFrame>
          <p:nvGraphicFramePr>
            <p:cNvPr id="62471" name="Object 12"/>
            <p:cNvGraphicFramePr>
              <a:graphicFrameLocks noChangeAspect="1"/>
            </p:cNvGraphicFramePr>
            <p:nvPr/>
          </p:nvGraphicFramePr>
          <p:xfrm>
            <a:off x="2840708" y="4909969"/>
            <a:ext cx="1192212" cy="423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9" name="公式" r:id="rId13" imgW="9877425" imgH="3514725" progId="Equation.3">
                    <p:embed/>
                  </p:oleObj>
                </mc:Choice>
                <mc:Fallback>
                  <p:oleObj name="公式" r:id="rId13" imgW="9877425" imgH="351472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708" y="4909969"/>
                          <a:ext cx="1192212" cy="423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2" name="Object 13"/>
            <p:cNvGraphicFramePr>
              <a:graphicFrameLocks noChangeAspect="1"/>
            </p:cNvGraphicFramePr>
            <p:nvPr/>
          </p:nvGraphicFramePr>
          <p:xfrm>
            <a:off x="2051720" y="4797346"/>
            <a:ext cx="430213" cy="475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0" name="公式" r:id="rId14" imgW="3076575" imgH="3514725" progId="Equation.3">
                    <p:embed/>
                  </p:oleObj>
                </mc:Choice>
                <mc:Fallback>
                  <p:oleObj name="公式" r:id="rId14" imgW="3076575" imgH="351472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4797346"/>
                          <a:ext cx="430213" cy="4758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3" name="Object 20"/>
            <p:cNvGraphicFramePr>
              <a:graphicFrameLocks noChangeAspect="1"/>
            </p:cNvGraphicFramePr>
            <p:nvPr/>
          </p:nvGraphicFramePr>
          <p:xfrm>
            <a:off x="6480374" y="4699000"/>
            <a:ext cx="1898650" cy="818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1" name="Equation" r:id="rId16" imgW="15801975" imgH="6800850" progId="Equation.DSMT4">
                    <p:embed/>
                  </p:oleObj>
                </mc:Choice>
                <mc:Fallback>
                  <p:oleObj name="Equation" r:id="rId16" imgW="15801975" imgH="680085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0374" y="4699000"/>
                          <a:ext cx="1898650" cy="818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4" name="Object 10"/>
            <p:cNvGraphicFramePr>
              <a:graphicFrameLocks noChangeAspect="1"/>
            </p:cNvGraphicFramePr>
            <p:nvPr/>
          </p:nvGraphicFramePr>
          <p:xfrm>
            <a:off x="1770261" y="5471494"/>
            <a:ext cx="1793875" cy="580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2" name="Equation" r:id="rId18" imgW="14925675" imgH="4829175" progId="Equation.DSMT4">
                    <p:embed/>
                  </p:oleObj>
                </mc:Choice>
                <mc:Fallback>
                  <p:oleObj name="Equation" r:id="rId18" imgW="14925675" imgH="482917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261" y="5471494"/>
                          <a:ext cx="1793875" cy="580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Rectangle 4"/>
            <p:cNvSpPr txBox="1">
              <a:spLocks noChangeArrowheads="1"/>
            </p:cNvSpPr>
            <p:nvPr/>
          </p:nvSpPr>
          <p:spPr bwMode="auto">
            <a:xfrm>
              <a:off x="539750" y="4725988"/>
              <a:ext cx="7993063" cy="179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      但如果</a:t>
              </a:r>
              <a:r>
                <a:rPr lang="zh-CN" altLang="en-US" sz="2400" i="1"/>
                <a:t>      </a:t>
              </a:r>
              <a:r>
                <a:rPr lang="zh-CN" altLang="en-US" sz="2400"/>
                <a:t>是   </a:t>
              </a:r>
              <a:r>
                <a:rPr lang="zh-CN" altLang="en-US" sz="2400" i="1"/>
                <a:t>              </a:t>
              </a:r>
              <a:r>
                <a:rPr lang="zh-CN" altLang="en-US" sz="2400"/>
                <a:t>的 </a:t>
              </a:r>
              <a:r>
                <a:rPr lang="en-US" altLang="zh-CN" sz="2400" i="1"/>
                <a:t>m</a:t>
              </a:r>
              <a:r>
                <a:rPr lang="en-US" altLang="zh-CN" sz="2400"/>
                <a:t>(&gt;1)</a:t>
              </a:r>
              <a:r>
                <a:rPr lang="zh-CN" altLang="en-US" sz="2400">
                  <a:solidFill>
                    <a:srgbClr val="FF0000"/>
                  </a:solidFill>
                </a:rPr>
                <a:t>重根</a:t>
              </a:r>
              <a:r>
                <a:rPr lang="zh-CN" altLang="en-US" sz="2400"/>
                <a:t>，则                          ，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从而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此时</a:t>
              </a:r>
              <a:r>
                <a:rPr lang="en-US" altLang="zh-CN" sz="2400" i="1"/>
                <a:t>Newton</a:t>
              </a:r>
              <a:r>
                <a:rPr lang="zh-CN" altLang="en-US" sz="2400"/>
                <a:t>法仅有</a:t>
              </a:r>
              <a:r>
                <a:rPr lang="zh-CN" altLang="en-US" sz="2400" b="1"/>
                <a:t>线性收敛速度</a:t>
              </a:r>
              <a:r>
                <a:rPr lang="zh-CN" altLang="en-US" sz="2400"/>
                <a:t>。</a:t>
              </a:r>
              <a:r>
                <a:rPr lang="en-US" altLang="zh-CN" sz="2400"/>
                <a:t> </a:t>
              </a: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5520" y="764704"/>
            <a:ext cx="7119898" cy="502702"/>
          </a:xfrm>
          <a:prstGeom prst="rect">
            <a:avLst/>
          </a:prstGeom>
          <a:blipFill>
            <a:blip r:embed="rId3"/>
            <a:stretch>
              <a:fillRect l="-1027" t="-15663" b="-3253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84525" y="1628775"/>
            <a:ext cx="3167063" cy="503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即求方程</a:t>
            </a:r>
            <a:r>
              <a:rPr lang="en-US" altLang="zh-CN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kern="0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-2=0</a:t>
            </a:r>
            <a:r>
              <a:rPr lang="zh-CN" altLang="en-US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的正根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5188" y="2492375"/>
            <a:ext cx="2916237" cy="14716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71500" indent="-57150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迭代公式？</a:t>
            </a:r>
            <a:endParaRPr lang="en-US" altLang="zh-CN" kern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71500" indent="-57150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初始值选择？</a:t>
            </a:r>
            <a:endParaRPr lang="en-US" altLang="zh-CN" kern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71500" indent="-57150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方法误差分析？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627813" y="2349500"/>
          <a:ext cx="2266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r:id="rId4" imgW="16678275" imgH="7019925" progId="Equation.DSMT4">
                  <p:embed/>
                </p:oleObj>
              </mc:Choice>
              <mc:Fallback>
                <p:oleObj r:id="rId4" imgW="16678275" imgH="70199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2349500"/>
                        <a:ext cx="22669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5" name="Line 68"/>
          <p:cNvSpPr>
            <a:spLocks noChangeShapeType="1"/>
          </p:cNvSpPr>
          <p:nvPr/>
        </p:nvSpPr>
        <p:spPr bwMode="auto">
          <a:xfrm flipV="1">
            <a:off x="6162675" y="1581150"/>
            <a:ext cx="0" cy="3108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70"/>
          <p:cNvSpPr>
            <a:spLocks noChangeShapeType="1"/>
          </p:cNvSpPr>
          <p:nvPr/>
        </p:nvSpPr>
        <p:spPr bwMode="auto">
          <a:xfrm flipH="1">
            <a:off x="5394325" y="1581150"/>
            <a:ext cx="779463" cy="3108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71"/>
          <p:cNvSpPr>
            <a:spLocks noChangeShapeType="1"/>
          </p:cNvSpPr>
          <p:nvPr/>
        </p:nvSpPr>
        <p:spPr bwMode="auto">
          <a:xfrm flipV="1">
            <a:off x="5394325" y="3446463"/>
            <a:ext cx="1588" cy="12430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72"/>
          <p:cNvSpPr>
            <a:spLocks noChangeShapeType="1"/>
          </p:cNvSpPr>
          <p:nvPr/>
        </p:nvSpPr>
        <p:spPr bwMode="auto">
          <a:xfrm flipH="1">
            <a:off x="4873625" y="3424238"/>
            <a:ext cx="533400" cy="12668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Rectangle 73"/>
          <p:cNvSpPr>
            <a:spLocks noChangeArrowheads="1"/>
          </p:cNvSpPr>
          <p:nvPr/>
        </p:nvSpPr>
        <p:spPr bwMode="auto">
          <a:xfrm>
            <a:off x="4367213" y="4652963"/>
            <a:ext cx="10080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1800" b="1" i="1">
                <a:solidFill>
                  <a:srgbClr val="008000"/>
                </a:solidFill>
              </a:rPr>
              <a:t>k</a:t>
            </a:r>
            <a:r>
              <a:rPr lang="en-US" altLang="zh-CN" sz="1800" b="1">
                <a:solidFill>
                  <a:srgbClr val="008000"/>
                </a:solidFill>
              </a:rPr>
              <a:t>=2</a:t>
            </a: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）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2001" name="Rectangle 74"/>
          <p:cNvSpPr>
            <a:spLocks noChangeArrowheads="1"/>
          </p:cNvSpPr>
          <p:nvPr/>
        </p:nvSpPr>
        <p:spPr bwMode="auto">
          <a:xfrm>
            <a:off x="5065713" y="4652963"/>
            <a:ext cx="863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1800" b="1" i="1">
                <a:solidFill>
                  <a:srgbClr val="008000"/>
                </a:solidFill>
              </a:rPr>
              <a:t>k</a:t>
            </a:r>
            <a:r>
              <a:rPr lang="en-US" altLang="zh-CN" sz="1800" b="1">
                <a:solidFill>
                  <a:srgbClr val="008000"/>
                </a:solidFill>
              </a:rPr>
              <a:t>=1</a:t>
            </a: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）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279650" y="1268413"/>
            <a:ext cx="5888038" cy="4352925"/>
            <a:chOff x="755650" y="1268413"/>
            <a:chExt cx="5888038" cy="4352925"/>
          </a:xfrm>
        </p:grpSpPr>
        <p:sp>
          <p:nvSpPr>
            <p:cNvPr id="64523" name="Line 60"/>
            <p:cNvSpPr>
              <a:spLocks noChangeShapeType="1"/>
            </p:cNvSpPr>
            <p:nvPr/>
          </p:nvSpPr>
          <p:spPr bwMode="auto">
            <a:xfrm flipV="1">
              <a:off x="755650" y="4660901"/>
              <a:ext cx="5327651" cy="38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Line 61"/>
            <p:cNvSpPr>
              <a:spLocks noChangeShapeType="1"/>
            </p:cNvSpPr>
            <p:nvPr/>
          </p:nvSpPr>
          <p:spPr bwMode="auto">
            <a:xfrm flipV="1">
              <a:off x="1066800" y="1579563"/>
              <a:ext cx="0" cy="4041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Text Box 62"/>
            <p:cNvSpPr txBox="1">
              <a:spLocks noChangeArrowheads="1"/>
            </p:cNvSpPr>
            <p:nvPr/>
          </p:nvSpPr>
          <p:spPr bwMode="auto">
            <a:xfrm>
              <a:off x="5867401" y="4392613"/>
              <a:ext cx="776287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26" name="Rectangle 63"/>
            <p:cNvSpPr>
              <a:spLocks noChangeArrowheads="1"/>
            </p:cNvSpPr>
            <p:nvPr/>
          </p:nvSpPr>
          <p:spPr bwMode="auto">
            <a:xfrm>
              <a:off x="1222375" y="1268413"/>
              <a:ext cx="649287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27" name="Freeform 65"/>
            <p:cNvSpPr>
              <a:spLocks/>
            </p:cNvSpPr>
            <p:nvPr/>
          </p:nvSpPr>
          <p:spPr bwMode="auto">
            <a:xfrm>
              <a:off x="1377950" y="1581151"/>
              <a:ext cx="3262313" cy="3729037"/>
            </a:xfrm>
            <a:custGeom>
              <a:avLst/>
              <a:gdLst>
                <a:gd name="T0" fmla="*/ 0 w 1008"/>
                <a:gd name="T1" fmla="*/ 2147483646 h 1152"/>
                <a:gd name="T2" fmla="*/ 2147483646 w 1008"/>
                <a:gd name="T3" fmla="*/ 2147483646 h 1152"/>
                <a:gd name="T4" fmla="*/ 2147483646 w 1008"/>
                <a:gd name="T5" fmla="*/ 2147483646 h 1152"/>
                <a:gd name="T6" fmla="*/ 2147483646 w 1008"/>
                <a:gd name="T7" fmla="*/ 2147483646 h 1152"/>
                <a:gd name="T8" fmla="*/ 2147483646 w 10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152"/>
                <a:gd name="T17" fmla="*/ 1008 w 10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Text Box 66"/>
            <p:cNvSpPr txBox="1">
              <a:spLocks noChangeArrowheads="1"/>
            </p:cNvSpPr>
            <p:nvPr/>
          </p:nvSpPr>
          <p:spPr bwMode="auto">
            <a:xfrm>
              <a:off x="2309812" y="4225330"/>
              <a:ext cx="1243013" cy="93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</a:rPr>
                <a:t>x*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996" name="Text Box 69"/>
            <p:cNvSpPr txBox="1">
              <a:spLocks noChangeArrowheads="1"/>
            </p:cNvSpPr>
            <p:nvPr/>
          </p:nvSpPr>
          <p:spPr bwMode="auto">
            <a:xfrm>
              <a:off x="4173538" y="4635500"/>
              <a:ext cx="10858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000" b="1" baseline="-25000" dirty="0">
                  <a:solidFill>
                    <a:srgbClr val="000000"/>
                  </a:solidFill>
                </a:rPr>
                <a:t>0</a:t>
              </a:r>
            </a:p>
            <a:p>
              <a:pPr algn="ctr" eaLnBrk="1" hangingPunct="1">
                <a:defRPr/>
              </a:pPr>
              <a:r>
                <a:rPr lang="zh-CN" altLang="en-US" sz="1800" b="1" dirty="0">
                  <a:solidFill>
                    <a:srgbClr val="008000"/>
                  </a:solidFill>
                  <a:latin typeface="Tahoma" pitchFamily="34" charset="0"/>
                </a:rPr>
                <a:t>（</a:t>
              </a:r>
              <a:r>
                <a:rPr lang="en-US" altLang="zh-CN" sz="1800" b="1" i="1" dirty="0">
                  <a:solidFill>
                    <a:srgbClr val="008000"/>
                  </a:solidFill>
                  <a:latin typeface="+mn-lt"/>
                </a:rPr>
                <a:t>k</a:t>
              </a:r>
              <a:r>
                <a:rPr lang="en-US" altLang="zh-CN" sz="1800" b="1" dirty="0">
                  <a:solidFill>
                    <a:srgbClr val="008000"/>
                  </a:solidFill>
                  <a:latin typeface="+mn-lt"/>
                </a:rPr>
                <a:t>=0</a:t>
              </a:r>
              <a:r>
                <a:rPr lang="zh-CN" altLang="en-US" sz="1800" b="1" dirty="0">
                  <a:solidFill>
                    <a:srgbClr val="008000"/>
                  </a:solidFill>
                  <a:latin typeface="Tahoma" pitchFamily="34" charset="0"/>
                </a:rPr>
                <a:t>）</a:t>
              </a:r>
              <a:endParaRPr lang="en-US" altLang="zh-CN" sz="1800" b="1" dirty="0">
                <a:solidFill>
                  <a:srgbClr val="008000"/>
                </a:solidFill>
                <a:latin typeface="Tahoma" pitchFamily="34" charset="0"/>
              </a:endParaRPr>
            </a:p>
          </p:txBody>
        </p:sp>
        <p:sp>
          <p:nvSpPr>
            <p:cNvPr id="64530" name="Text Box 77"/>
            <p:cNvSpPr txBox="1">
              <a:spLocks noChangeArrowheads="1"/>
            </p:cNvSpPr>
            <p:nvPr/>
          </p:nvSpPr>
          <p:spPr bwMode="auto">
            <a:xfrm>
              <a:off x="4787901" y="1384301"/>
              <a:ext cx="990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y=f(x)</a:t>
              </a:r>
            </a:p>
          </p:txBody>
        </p:sp>
      </p:grpSp>
      <p:sp>
        <p:nvSpPr>
          <p:cNvPr id="64521" name="Rectangle 2"/>
          <p:cNvSpPr txBox="1">
            <a:spLocks noChangeArrowheads="1"/>
          </p:cNvSpPr>
          <p:nvPr/>
        </p:nvSpPr>
        <p:spPr bwMode="auto">
          <a:xfrm>
            <a:off x="2279650" y="404813"/>
            <a:ext cx="511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3.5.3 </a:t>
            </a:r>
            <a:r>
              <a:rPr lang="zh-CN" altLang="en-US" sz="2400" b="1">
                <a:solidFill>
                  <a:srgbClr val="660066"/>
                </a:solidFill>
              </a:rPr>
              <a:t>牛顿迭代法的几何意义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094038" y="5589588"/>
          <a:ext cx="65071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3" imgW="47834550" imgH="7019925" progId="Equation.DSMT4">
                  <p:embed/>
                </p:oleObj>
              </mc:Choice>
              <mc:Fallback>
                <p:oleObj name="Equation" r:id="rId3" imgW="47834550" imgH="70199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5589588"/>
                        <a:ext cx="650716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0" grpId="0"/>
      <p:bldP spid="420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79650" y="765175"/>
            <a:ext cx="77724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】</a:t>
            </a:r>
            <a:r>
              <a:rPr lang="zh-CN" altLang="en-US" sz="2800"/>
              <a:t> 设方程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zh-CN" altLang="en-US" b="1"/>
              <a:t>解</a:t>
            </a:r>
            <a:r>
              <a:rPr lang="zh-CN" altLang="en-US"/>
              <a:t>：取</a:t>
            </a:r>
            <a:r>
              <a:rPr lang="en-US" altLang="zh-CN" i="1"/>
              <a:t>h</a:t>
            </a:r>
            <a:r>
              <a:rPr lang="en-US" altLang="zh-CN"/>
              <a:t>=0.1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扫描得：</a:t>
            </a:r>
          </a:p>
          <a:p>
            <a:pPr lvl="1">
              <a:lnSpc>
                <a:spcPct val="150000"/>
              </a:lnSpc>
            </a:pPr>
            <a:endParaRPr lang="zh-CN" altLang="en-US"/>
          </a:p>
          <a:p>
            <a:pPr lvl="1">
              <a:lnSpc>
                <a:spcPct val="150000"/>
              </a:lnSpc>
            </a:pPr>
            <a:endParaRPr lang="zh-CN" altLang="en-US"/>
          </a:p>
          <a:p>
            <a:pPr lvl="1">
              <a:lnSpc>
                <a:spcPct val="150000"/>
              </a:lnSpc>
            </a:pPr>
            <a:endParaRPr lang="zh-CN" alt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即                在               有唯一根。 </a:t>
            </a:r>
          </a:p>
        </p:txBody>
      </p:sp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4714875" y="908050"/>
          <a:ext cx="5238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3" imgW="42567225" imgH="3952875" progId="Equation.DSMT4">
                  <p:embed/>
                </p:oleObj>
              </mc:Choice>
              <mc:Fallback>
                <p:oleObj name="Equation" r:id="rId3" imgW="42567225" imgH="395287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908050"/>
                        <a:ext cx="5238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4511675" y="2428875"/>
          <a:ext cx="25923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公式" r:id="rId5" imgW="20183475" imgH="7458075" progId="Equation.3">
                  <p:embed/>
                </p:oleObj>
              </mc:Choice>
              <mc:Fallback>
                <p:oleObj name="公式" r:id="rId5" imgW="20183475" imgH="74580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428875"/>
                        <a:ext cx="259238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2955925" y="3716338"/>
          <a:ext cx="4914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7" imgW="36204525" imgH="4829175" progId="Equation.DSMT4">
                  <p:embed/>
                </p:oleObj>
              </mc:Choice>
              <mc:Fallback>
                <p:oleObj name="Equation" r:id="rId7" imgW="36204525" imgH="482917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3716338"/>
                        <a:ext cx="49149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3633788" y="4508500"/>
          <a:ext cx="46370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9" imgW="36204525" imgH="3952875" progId="Equation.DSMT4">
                  <p:embed/>
                </p:oleObj>
              </mc:Choice>
              <mc:Fallback>
                <p:oleObj name="Equation" r:id="rId9" imgW="36204525" imgH="395287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508500"/>
                        <a:ext cx="46370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3432175" y="5300663"/>
          <a:ext cx="13319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公式" r:id="rId11" imgW="9877425" imgH="3514725" progId="Equation.3">
                  <p:embed/>
                </p:oleObj>
              </mc:Choice>
              <mc:Fallback>
                <p:oleObj name="公式" r:id="rId11" imgW="9877425" imgH="35147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5300663"/>
                        <a:ext cx="13319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5159375" y="5300663"/>
          <a:ext cx="12080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13" imgW="9439275" imgH="3514725" progId="Equation.DSMT4">
                  <p:embed/>
                </p:oleObj>
              </mc:Choice>
              <mc:Fallback>
                <p:oleObj name="Equation" r:id="rId13" imgW="9439275" imgH="351472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5300663"/>
                        <a:ext cx="12080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 txBox="1">
            <a:spLocks noChangeArrowheads="1"/>
          </p:cNvSpPr>
          <p:nvPr/>
        </p:nvSpPr>
        <p:spPr bwMode="auto">
          <a:xfrm>
            <a:off x="1992313" y="476250"/>
            <a:ext cx="511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3.5.4 </a:t>
            </a:r>
            <a:r>
              <a:rPr lang="zh-CN" altLang="en-US" sz="2400" b="1">
                <a:solidFill>
                  <a:srgbClr val="660066"/>
                </a:solidFill>
              </a:rPr>
              <a:t> </a:t>
            </a:r>
            <a:r>
              <a:rPr lang="en-US" altLang="zh-CN" sz="2400" b="1">
                <a:solidFill>
                  <a:srgbClr val="660066"/>
                </a:solidFill>
              </a:rPr>
              <a:t>Newton</a:t>
            </a:r>
            <a:r>
              <a:rPr lang="zh-CN" altLang="en-US" sz="2400" b="1">
                <a:solidFill>
                  <a:srgbClr val="660066"/>
                </a:solidFill>
              </a:rPr>
              <a:t>法收敛的充分条件</a:t>
            </a:r>
          </a:p>
        </p:txBody>
      </p:sp>
      <p:graphicFrame>
        <p:nvGraphicFramePr>
          <p:cNvPr id="41986" name="Object 29"/>
          <p:cNvGraphicFramePr>
            <a:graphicFrameLocks noChangeAspect="1"/>
          </p:cNvGraphicFramePr>
          <p:nvPr/>
        </p:nvGraphicFramePr>
        <p:xfrm>
          <a:off x="2168525" y="1268413"/>
          <a:ext cx="8215313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4" imgW="68903850" imgH="21507450" progId="Equation.DSMT4">
                  <p:embed/>
                </p:oleObj>
              </mc:Choice>
              <mc:Fallback>
                <p:oleObj name="Equation" r:id="rId4" imgW="68903850" imgH="2150745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1268413"/>
                        <a:ext cx="8215313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378075" y="4087813"/>
          <a:ext cx="6146800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6" imgW="51568350" imgH="18430875" progId="Equation.DSMT4">
                  <p:embed/>
                </p:oleObj>
              </mc:Choice>
              <mc:Fallback>
                <p:oleObj name="Equation" r:id="rId6" imgW="51568350" imgH="184308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087813"/>
                        <a:ext cx="6146800" cy="219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79650" y="3333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证明</a:t>
            </a:r>
            <a:r>
              <a:rPr lang="zh-CN" altLang="en-US" sz="2400"/>
              <a:t>：</a:t>
            </a:r>
            <a:r>
              <a:rPr lang="zh-CN" altLang="en-US" sz="2400">
                <a:latin typeface="宋体" panose="02010600030101010101" pitchFamily="2" charset="-122"/>
              </a:rPr>
              <a:t>① </a:t>
            </a:r>
            <a:r>
              <a:rPr lang="zh-CN" altLang="en-US" sz="2400"/>
              <a:t>根的</a:t>
            </a:r>
            <a:r>
              <a:rPr lang="zh-CN" altLang="en-US" sz="2400" b="1">
                <a:solidFill>
                  <a:srgbClr val="008000"/>
                </a:solidFill>
              </a:rPr>
              <a:t>存在性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/>
          </a:p>
          <a:p>
            <a:pPr eaLnBrk="1" hangingPunct="1">
              <a:lnSpc>
                <a:spcPct val="150000"/>
              </a:lnSpc>
            </a:pPr>
            <a:endParaRPr lang="zh-CN" altLang="en-US" sz="24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</a:t>
            </a:r>
            <a:r>
              <a:rPr lang="zh-CN" altLang="en-US" sz="2400">
                <a:latin typeface="宋体" panose="02010600030101010101" pitchFamily="2" charset="-122"/>
              </a:rPr>
              <a:t>② </a:t>
            </a:r>
            <a:r>
              <a:rPr lang="zh-CN" altLang="en-US" sz="2400"/>
              <a:t>根的</a:t>
            </a:r>
            <a:r>
              <a:rPr lang="zh-CN" altLang="en-US" sz="2400" b="1">
                <a:solidFill>
                  <a:srgbClr val="008000"/>
                </a:solidFill>
              </a:rPr>
              <a:t>唯一性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495550" y="1098550"/>
          <a:ext cx="75914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quation" r:id="rId3" imgW="57054750" imgH="8772525" progId="Equation.DSMT4">
                  <p:embed/>
                </p:oleObj>
              </mc:Choice>
              <mc:Fallback>
                <p:oleObj name="Equation" r:id="rId3" imgW="57054750" imgH="87725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098550"/>
                        <a:ext cx="75914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847850" y="2997200"/>
          <a:ext cx="54117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Equation" r:id="rId5" imgW="43005375" imgH="7896225" progId="Equation.DSMT4">
                  <p:embed/>
                </p:oleObj>
              </mc:Choice>
              <mc:Fallback>
                <p:oleObj name="Equation" r:id="rId5" imgW="43005375" imgH="78962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997200"/>
                        <a:ext cx="54117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925638" y="4092575"/>
          <a:ext cx="867092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7" imgW="68903850" imgH="13601700" progId="Equation.DSMT4">
                  <p:embed/>
                </p:oleObj>
              </mc:Choice>
              <mc:Fallback>
                <p:oleObj name="Equation" r:id="rId7" imgW="68903850" imgH="13601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4092575"/>
                        <a:ext cx="8670925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79650" y="5949950"/>
            <a:ext cx="7888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>
                <a:solidFill>
                  <a:srgbClr val="008000"/>
                </a:solidFill>
              </a:rPr>
              <a:t>注：</a:t>
            </a:r>
            <a:r>
              <a:rPr lang="zh-CN" altLang="en-US" sz="2400"/>
              <a:t>唯一性亦可由拉格朗日中值定理证明（反证法）。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2717800" y="404813"/>
            <a:ext cx="5262563" cy="1379537"/>
            <a:chOff x="1193800" y="404813"/>
            <a:chExt cx="5262979" cy="1379537"/>
          </a:xfrm>
        </p:grpSpPr>
        <p:graphicFrame>
          <p:nvGraphicFramePr>
            <p:cNvPr id="68616" name="Object 2"/>
            <p:cNvGraphicFramePr>
              <a:graphicFrameLocks noChangeAspect="1"/>
            </p:cNvGraphicFramePr>
            <p:nvPr/>
          </p:nvGraphicFramePr>
          <p:xfrm>
            <a:off x="4037013" y="1163638"/>
            <a:ext cx="1454150" cy="62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8" name="Equation" r:id="rId3" imgW="11849100" imgH="5048250" progId="Equation.DSMT4">
                    <p:embed/>
                  </p:oleObj>
                </mc:Choice>
                <mc:Fallback>
                  <p:oleObj name="Equation" r:id="rId3" imgW="11849100" imgH="504825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013" y="1163638"/>
                          <a:ext cx="1454150" cy="620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007A5C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7" name="矩形 2"/>
            <p:cNvSpPr>
              <a:spLocks noChangeArrowheads="1"/>
            </p:cNvSpPr>
            <p:nvPr/>
          </p:nvSpPr>
          <p:spPr bwMode="auto">
            <a:xfrm>
              <a:off x="1193800" y="404813"/>
              <a:ext cx="5262979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宋体" panose="02010600030101010101" pitchFamily="2" charset="-122"/>
                </a:rPr>
                <a:t>③ 迭代的收敛性。</a:t>
              </a:r>
              <a:r>
                <a:rPr lang="zh-CN" altLang="en-US" sz="2400"/>
                <a:t>下面我们来证明：</a:t>
              </a:r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373313" y="2060575"/>
            <a:ext cx="6459537" cy="4041775"/>
            <a:chOff x="762000" y="2276475"/>
            <a:chExt cx="6459538" cy="4041775"/>
          </a:xfrm>
        </p:grpSpPr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2176463" y="2852738"/>
            <a:ext cx="4381500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9" name="Equation" r:id="rId5" imgW="34232850" imgH="3952875" progId="Equation.DSMT4">
                    <p:embed/>
                  </p:oleObj>
                </mc:Choice>
                <mc:Fallback>
                  <p:oleObj name="Equation" r:id="rId5" imgW="34232850" imgH="39528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463" y="2852738"/>
                          <a:ext cx="4381500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007A5C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808037" y="2276475"/>
              <a:ext cx="1878013" cy="461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kern="0" dirty="0"/>
                <a:t>就条件（</a:t>
              </a:r>
              <a:r>
                <a:rPr lang="en-US" altLang="zh-CN" kern="0" dirty="0"/>
                <a:t>3</a:t>
              </a:r>
              <a:r>
                <a:rPr lang="zh-CN" altLang="en-US" kern="0" dirty="0"/>
                <a:t>）</a:t>
              </a:r>
              <a:endParaRPr lang="zh-CN" altLang="en-US" dirty="0"/>
            </a:p>
          </p:txBody>
        </p:sp>
        <p:sp>
          <p:nvSpPr>
            <p:cNvPr id="68614" name="矩形 6"/>
            <p:cNvSpPr>
              <a:spLocks noChangeArrowheads="1"/>
            </p:cNvSpPr>
            <p:nvPr/>
          </p:nvSpPr>
          <p:spPr bwMode="auto">
            <a:xfrm>
              <a:off x="762000" y="3543300"/>
              <a:ext cx="3262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可能有以下四种情形：</a:t>
              </a:r>
            </a:p>
          </p:txBody>
        </p:sp>
        <p:graphicFrame>
          <p:nvGraphicFramePr>
            <p:cNvPr id="68615" name="Object 6"/>
            <p:cNvGraphicFramePr>
              <a:graphicFrameLocks noChangeAspect="1"/>
            </p:cNvGraphicFramePr>
            <p:nvPr/>
          </p:nvGraphicFramePr>
          <p:xfrm>
            <a:off x="1709738" y="4186238"/>
            <a:ext cx="5511800" cy="213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0" name="Equation" r:id="rId7" imgW="45424725" imgH="17554575" progId="Equation.DSMT4">
                    <p:embed/>
                  </p:oleObj>
                </mc:Choice>
                <mc:Fallback>
                  <p:oleObj name="Equation" r:id="rId7" imgW="45424725" imgH="175545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738" y="4186238"/>
                          <a:ext cx="5511800" cy="2132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6"/>
          <p:cNvGraphicFramePr>
            <a:graphicFrameLocks noChangeAspect="1"/>
          </p:cNvGraphicFramePr>
          <p:nvPr/>
        </p:nvGraphicFramePr>
        <p:xfrm>
          <a:off x="2219325" y="274638"/>
          <a:ext cx="59642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3" imgW="49149000" imgH="8772525" progId="Equation.DSMT4">
                  <p:embed/>
                </p:oleObj>
              </mc:Choice>
              <mc:Fallback>
                <p:oleObj name="Equation" r:id="rId3" imgW="49149000" imgH="87725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74638"/>
                        <a:ext cx="59642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951163" y="2384425"/>
          <a:ext cx="47672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5" imgW="39281100" imgH="10534650" progId="Equation.DSMT4">
                  <p:embed/>
                </p:oleObj>
              </mc:Choice>
              <mc:Fallback>
                <p:oleObj name="Equation" r:id="rId5" imgW="39281100" imgH="105346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384425"/>
                        <a:ext cx="476726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286000" y="1557338"/>
          <a:ext cx="55387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Equation" r:id="rId7" imgW="45643800" imgH="3952875" progId="Equation.DSMT4">
                  <p:embed/>
                </p:oleObj>
              </mc:Choice>
              <mc:Fallback>
                <p:oleObj name="Equation" r:id="rId7" imgW="45643800" imgH="39528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57338"/>
                        <a:ext cx="55387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897188" y="2168525"/>
          <a:ext cx="68707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Equation" r:id="rId9" imgW="56616600" imgH="18430875" progId="Equation.DSMT4">
                  <p:embed/>
                </p:oleObj>
              </mc:Choice>
              <mc:Fallback>
                <p:oleObj name="Equation" r:id="rId9" imgW="56616600" imgH="184308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2168525"/>
                        <a:ext cx="68707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208213" y="5157788"/>
          <a:ext cx="38877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5" name="Equation" r:id="rId11" imgW="32032575" imgH="10096500" progId="Equation.DSMT4">
                  <p:embed/>
                </p:oleObj>
              </mc:Choice>
              <mc:Fallback>
                <p:oleObj name="Equation" r:id="rId11" imgW="32032575" imgH="10096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157788"/>
                        <a:ext cx="3887787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596063" y="3071813"/>
          <a:ext cx="3833812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6" name="Equation" r:id="rId13" imgW="31594425" imgH="16240125" progId="Equation.DSMT4">
                  <p:embed/>
                </p:oleObj>
              </mc:Choice>
              <mc:Fallback>
                <p:oleObj name="Equation" r:id="rId13" imgW="31594425" imgH="162401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3071813"/>
                        <a:ext cx="3833812" cy="197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95313" y="3255963"/>
          <a:ext cx="82550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7" name="Equation" r:id="rId15" imgW="68027550" imgH="14039850" progId="Equation.DSMT4">
                  <p:embed/>
                </p:oleObj>
              </mc:Choice>
              <mc:Fallback>
                <p:oleObj name="Equation" r:id="rId15" imgW="68027550" imgH="140398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255963"/>
                        <a:ext cx="8255000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212975" y="309563"/>
          <a:ext cx="58991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3" imgW="55073550" imgH="10972800" progId="Equation.DSMT4">
                  <p:embed/>
                </p:oleObj>
              </mc:Choice>
              <mc:Fallback>
                <p:oleObj name="Equation" r:id="rId3" imgW="55073550" imgH="1097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309563"/>
                        <a:ext cx="58991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24063" y="2925763"/>
          <a:ext cx="77089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5" imgW="71970900" imgH="15363825" progId="Equation.DSMT4">
                  <p:embed/>
                </p:oleObj>
              </mc:Choice>
              <mc:Fallback>
                <p:oleObj name="Equation" r:id="rId5" imgW="71970900" imgH="1536382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925763"/>
                        <a:ext cx="77089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028825" y="1489075"/>
          <a:ext cx="78517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7" imgW="73285350" imgH="12725400" progId="Equation.DSMT4">
                  <p:embed/>
                </p:oleObj>
              </mc:Choice>
              <mc:Fallback>
                <p:oleObj name="Equation" r:id="rId7" imgW="73285350" imgH="1272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1489075"/>
                        <a:ext cx="78517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912938" y="4803775"/>
          <a:ext cx="839787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9" imgW="77019150" imgH="16459200" progId="Equation.DSMT4">
                  <p:embed/>
                </p:oleObj>
              </mc:Choice>
              <mc:Fallback>
                <p:oleObj name="Equation" r:id="rId9" imgW="77019150" imgH="16459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803775"/>
                        <a:ext cx="8397875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6"/>
          <p:cNvGraphicFramePr>
            <a:graphicFrameLocks noChangeAspect="1"/>
          </p:cNvGraphicFramePr>
          <p:nvPr/>
        </p:nvGraphicFramePr>
        <p:xfrm>
          <a:off x="2381250" y="357188"/>
          <a:ext cx="71564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3" imgW="63198375" imgH="12725400" progId="Equation.DSMT4">
                  <p:embed/>
                </p:oleObj>
              </mc:Choice>
              <mc:Fallback>
                <p:oleObj name="Equation" r:id="rId3" imgW="63198375" imgH="12725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57188"/>
                        <a:ext cx="71564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381250" y="2000250"/>
          <a:ext cx="61912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Equation" r:id="rId5" imgW="56178450" imgH="10315575" progId="Equation.DSMT4">
                  <p:embed/>
                </p:oleObj>
              </mc:Choice>
              <mc:Fallback>
                <p:oleObj name="Equation" r:id="rId5" imgW="56178450" imgH="103155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000250"/>
                        <a:ext cx="61912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919288" y="3284538"/>
          <a:ext cx="50784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Equation" r:id="rId7" imgW="46081950" imgH="9220200" progId="Equation.DSMT4">
                  <p:embed/>
                </p:oleObj>
              </mc:Choice>
              <mc:Fallback>
                <p:oleObj name="Equation" r:id="rId7" imgW="46081950" imgH="922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284538"/>
                        <a:ext cx="50784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981575" y="4348163"/>
          <a:ext cx="4570413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9" imgW="41471850" imgH="21069300" progId="Equation.DSMT4">
                  <p:embed/>
                </p:oleObj>
              </mc:Choice>
              <mc:Fallback>
                <p:oleObj name="Equation" r:id="rId9" imgW="41471850" imgH="2106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348163"/>
                        <a:ext cx="4570413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 txBox="1">
            <a:spLocks noChangeArrowheads="1"/>
          </p:cNvSpPr>
          <p:nvPr/>
        </p:nvSpPr>
        <p:spPr bwMode="auto">
          <a:xfrm>
            <a:off x="1992313" y="476250"/>
            <a:ext cx="511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3.5.5 </a:t>
            </a:r>
            <a:r>
              <a:rPr lang="zh-CN" altLang="en-US" sz="2400" b="1">
                <a:solidFill>
                  <a:srgbClr val="660066"/>
                </a:solidFill>
              </a:rPr>
              <a:t> 牛顿２阶导数法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666875" y="1196975"/>
          <a:ext cx="90154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3" imgW="72847200" imgH="6800850" progId="Equation.DSMT4">
                  <p:embed/>
                </p:oleObj>
              </mc:Choice>
              <mc:Fallback>
                <p:oleObj name="Equation" r:id="rId3" imgW="72847200" imgH="68008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196975"/>
                        <a:ext cx="90154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252663" y="4221163"/>
          <a:ext cx="5838825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5" imgW="47177325" imgH="16678275" progId="Equation.DSMT4">
                  <p:embed/>
                </p:oleObj>
              </mc:Choice>
              <mc:Fallback>
                <p:oleObj name="Equation" r:id="rId5" imgW="47177325" imgH="166782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221163"/>
                        <a:ext cx="5838825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154238" y="2133600"/>
          <a:ext cx="668020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7" imgW="53978175" imgH="14925675" progId="Equation.DSMT4">
                  <p:embed/>
                </p:oleObj>
              </mc:Choice>
              <mc:Fallback>
                <p:oleObj name="Equation" r:id="rId7" imgW="53978175" imgH="149256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133600"/>
                        <a:ext cx="668020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2640013" y="692150"/>
          <a:ext cx="4779962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Equation" r:id="rId3" imgW="34671000" imgH="14925675" progId="Equation.DSMT4">
                  <p:embed/>
                </p:oleObj>
              </mc:Choice>
              <mc:Fallback>
                <p:oleObj name="Equation" r:id="rId3" imgW="34671000" imgH="149256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692150"/>
                        <a:ext cx="4779962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640013" y="2781300"/>
          <a:ext cx="54467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5" imgW="39500175" imgH="8115300" progId="Equation.DSMT4">
                  <p:embed/>
                </p:oleObj>
              </mc:Choice>
              <mc:Fallback>
                <p:oleObj name="Equation" r:id="rId5" imgW="39500175" imgH="811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781300"/>
                        <a:ext cx="54467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586038" y="4005263"/>
            <a:ext cx="6777037" cy="2262187"/>
            <a:chOff x="1062707" y="4005064"/>
            <a:chExt cx="6776368" cy="2262386"/>
          </a:xfrm>
        </p:grpSpPr>
        <p:sp>
          <p:nvSpPr>
            <p:cNvPr id="73733" name="矩形 5"/>
            <p:cNvSpPr>
              <a:spLocks noChangeArrowheads="1"/>
            </p:cNvSpPr>
            <p:nvPr/>
          </p:nvSpPr>
          <p:spPr bwMode="auto">
            <a:xfrm>
              <a:off x="3708400" y="5805488"/>
              <a:ext cx="41306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ahoma" panose="020B0604030504040204" pitchFamily="34" charset="0"/>
                </a:rPr>
                <a:t>——</a:t>
              </a:r>
              <a:r>
                <a:rPr lang="zh-CN" altLang="en-US" sz="2400">
                  <a:solidFill>
                    <a:srgbClr val="FF0000"/>
                  </a:solidFill>
                  <a:latin typeface="Tahoma" panose="020B0604030504040204" pitchFamily="34" charset="0"/>
                </a:rPr>
                <a:t>牛顿２阶导数法迭代公式</a:t>
              </a:r>
              <a:endParaRPr lang="zh-CN" altLang="en-US" sz="2400"/>
            </a:p>
          </p:txBody>
        </p:sp>
        <p:graphicFrame>
          <p:nvGraphicFramePr>
            <p:cNvPr id="73734" name="Object 4"/>
            <p:cNvGraphicFramePr>
              <a:graphicFrameLocks noChangeAspect="1"/>
            </p:cNvGraphicFramePr>
            <p:nvPr/>
          </p:nvGraphicFramePr>
          <p:xfrm>
            <a:off x="1062707" y="4005064"/>
            <a:ext cx="5597525" cy="150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7" name="Equation" r:id="rId7" imgW="40595550" imgH="11849100" progId="Equation.DSMT4">
                    <p:embed/>
                  </p:oleObj>
                </mc:Choice>
                <mc:Fallback>
                  <p:oleObj name="Equation" r:id="rId7" imgW="40595550" imgH="11849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707" y="4005064"/>
                          <a:ext cx="5597525" cy="1503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007A5C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2601913" y="1404938"/>
          <a:ext cx="4392612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Equation" r:id="rId3" imgW="36423600" imgH="21726525" progId="Equation.DSMT4">
                  <p:embed/>
                </p:oleObj>
              </mc:Choice>
              <mc:Fallback>
                <p:oleObj name="Equation" r:id="rId3" imgW="36423600" imgH="217265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404938"/>
                        <a:ext cx="4392612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7"/>
          <p:cNvGraphicFramePr>
            <a:graphicFrameLocks noChangeAspect="1"/>
          </p:cNvGraphicFramePr>
          <p:nvPr/>
        </p:nvGraphicFramePr>
        <p:xfrm>
          <a:off x="2274888" y="620713"/>
          <a:ext cx="72120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Equation" r:id="rId5" imgW="58369200" imgH="4171950" progId="Equation.DSMT4">
                  <p:embed/>
                </p:oleObj>
              </mc:Choice>
              <mc:Fallback>
                <p:oleObj name="Equation" r:id="rId5" imgW="58369200" imgH="41719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620713"/>
                        <a:ext cx="721201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95563" y="5857875"/>
            <a:ext cx="4662487" cy="461665"/>
          </a:xfrm>
          <a:prstGeom prst="rect">
            <a:avLst/>
          </a:prstGeom>
          <a:blipFill>
            <a:blip r:embed="rId7"/>
            <a:stretch>
              <a:fillRect l="-392" t="-14474" b="-30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02288" y="3214688"/>
          <a:ext cx="1136650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Equation" r:id="rId8" imgW="9439275" imgH="10972800" progId="Equation.DSMT4">
                  <p:embed/>
                </p:oleObj>
              </mc:Choice>
              <mc:Fallback>
                <p:oleObj name="Equation" r:id="rId8" imgW="9439275" imgH="1097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3214688"/>
                        <a:ext cx="1136650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38563" y="4429125"/>
          <a:ext cx="240823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Equation" r:id="rId10" imgW="19964400" imgH="12287250" progId="Equation.DSMT4">
                  <p:embed/>
                </p:oleObj>
              </mc:Choice>
              <mc:Fallback>
                <p:oleObj name="Equation" r:id="rId10" imgW="19964400" imgH="122872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4429125"/>
                        <a:ext cx="2408237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835775" y="3244850"/>
          <a:ext cx="1535113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Equation" r:id="rId12" imgW="12725400" imgH="11410950" progId="Equation.DSMT4">
                  <p:embed/>
                </p:oleObj>
              </mc:Choice>
              <mc:Fallback>
                <p:oleObj name="Equation" r:id="rId12" imgW="12725400" imgH="114109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3244850"/>
                        <a:ext cx="1535113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2805113" y="476250"/>
          <a:ext cx="51625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Equation" r:id="rId3" imgW="43005375" imgH="14039850" progId="Equation.DSMT4">
                  <p:embed/>
                </p:oleObj>
              </mc:Choice>
              <mc:Fallback>
                <p:oleObj name="Equation" r:id="rId3" imgW="43005375" imgH="140398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76250"/>
                        <a:ext cx="516255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427413" y="5948363"/>
            <a:ext cx="56213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其为３阶收敛。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008438" y="2349500"/>
          <a:ext cx="31607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Equation" r:id="rId5" imgW="26327100" imgH="9439275" progId="Equation.DSMT4">
                  <p:embed/>
                </p:oleObj>
              </mc:Choice>
              <mc:Fallback>
                <p:oleObj name="Equation" r:id="rId5" imgW="26327100" imgH="94392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349500"/>
                        <a:ext cx="316071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70350" y="3611563"/>
          <a:ext cx="17383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Equation" r:id="rId7" imgW="14478000" imgH="7239000" progId="Equation.DSMT4">
                  <p:embed/>
                </p:oleObj>
              </mc:Choice>
              <mc:Fallback>
                <p:oleObj name="Equation" r:id="rId7" imgW="14478000" imgH="723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611563"/>
                        <a:ext cx="173831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440238" y="4797425"/>
          <a:ext cx="24749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9" imgW="20621625" imgH="8553450" progId="Equation.DSMT4">
                  <p:embed/>
                </p:oleObj>
              </mc:Choice>
              <mc:Fallback>
                <p:oleObj name="Equation" r:id="rId9" imgW="20621625" imgH="85534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797425"/>
                        <a:ext cx="2474912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08663" y="3559175"/>
          <a:ext cx="17383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Equation" r:id="rId11" imgW="14478000" imgH="7896225" progId="Equation.DSMT4">
                  <p:embed/>
                </p:oleObj>
              </mc:Choice>
              <mc:Fallback>
                <p:oleObj name="Equation" r:id="rId11" imgW="14478000" imgH="78962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3559175"/>
                        <a:ext cx="17383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6"/>
          <p:cNvSpPr>
            <a:spLocks noChangeArrowheads="1"/>
          </p:cNvSpPr>
          <p:nvPr/>
        </p:nvSpPr>
        <p:spPr bwMode="auto">
          <a:xfrm>
            <a:off x="1984375" y="333375"/>
            <a:ext cx="2165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§3.3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二分法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1919288" y="981075"/>
            <a:ext cx="85693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zh-CN" altLang="en-US" sz="2400"/>
              <a:t>设有非线性方程 </a:t>
            </a:r>
            <a:r>
              <a:rPr lang="en-US" altLang="zh-CN" sz="2400" i="1"/>
              <a:t>f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i="1"/>
              <a:t>=</a:t>
            </a:r>
            <a:r>
              <a:rPr lang="en-US" altLang="zh-CN" sz="2400"/>
              <a:t>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其中， </a:t>
            </a:r>
            <a:r>
              <a:rPr lang="en-US" altLang="zh-CN" sz="2400" i="1"/>
              <a:t>f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在 </a:t>
            </a:r>
            <a:r>
              <a:rPr lang="en-US" altLang="zh-CN" sz="2400"/>
              <a:t>[a ,b] </a:t>
            </a:r>
            <a:r>
              <a:rPr lang="zh-CN" altLang="en-US" sz="2400"/>
              <a:t>上连续，且</a:t>
            </a:r>
            <a:r>
              <a:rPr lang="zh-CN" altLang="en-US" sz="2400" i="1"/>
              <a:t> </a:t>
            </a:r>
            <a:r>
              <a:rPr lang="en-US" altLang="zh-CN" sz="2400" i="1"/>
              <a:t>f </a:t>
            </a:r>
            <a:r>
              <a:rPr lang="en-US" altLang="zh-CN" sz="2400"/>
              <a:t>(</a:t>
            </a:r>
            <a:r>
              <a:rPr lang="en-US" altLang="zh-CN" sz="2400" i="1"/>
              <a:t>a</a:t>
            </a:r>
            <a:r>
              <a:rPr lang="en-US" altLang="zh-CN" sz="2400"/>
              <a:t>) </a:t>
            </a:r>
            <a:r>
              <a:rPr lang="en-US" altLang="zh-CN" sz="2400" i="1"/>
              <a:t>f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)&lt;0</a:t>
            </a:r>
            <a:r>
              <a:rPr lang="zh-CN" altLang="en-US" sz="2400"/>
              <a:t>，并设方程于 </a:t>
            </a:r>
            <a:r>
              <a:rPr lang="en-US" altLang="zh-CN" sz="2400"/>
              <a:t>[</a:t>
            </a:r>
            <a:r>
              <a:rPr lang="en-US" altLang="zh-CN" sz="2400" i="1"/>
              <a:t>a ,b</a:t>
            </a:r>
            <a:r>
              <a:rPr lang="en-US" altLang="zh-CN" sz="2400"/>
              <a:t>] </a:t>
            </a:r>
            <a:r>
              <a:rPr lang="zh-CN" altLang="en-US" sz="2400"/>
              <a:t>内仅有一个实根。</a:t>
            </a:r>
          </a:p>
        </p:txBody>
      </p:sp>
      <p:grpSp>
        <p:nvGrpSpPr>
          <p:cNvPr id="9220" name="Group 3"/>
          <p:cNvGrpSpPr>
            <a:grpSpLocks noChangeAspect="1"/>
          </p:cNvGrpSpPr>
          <p:nvPr/>
        </p:nvGrpSpPr>
        <p:grpSpPr bwMode="auto">
          <a:xfrm>
            <a:off x="3651250" y="3789363"/>
            <a:ext cx="5105400" cy="2376487"/>
            <a:chOff x="1820" y="1528"/>
            <a:chExt cx="8040" cy="3744"/>
          </a:xfrm>
        </p:grpSpPr>
        <p:sp>
          <p:nvSpPr>
            <p:cNvPr id="9222" name="Line 5"/>
            <p:cNvSpPr>
              <a:spLocks noChangeShapeType="1"/>
            </p:cNvSpPr>
            <p:nvPr/>
          </p:nvSpPr>
          <p:spPr bwMode="auto">
            <a:xfrm>
              <a:off x="5443" y="3688"/>
              <a:ext cx="0" cy="48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3" name="Group 6"/>
            <p:cNvGrpSpPr>
              <a:grpSpLocks/>
            </p:cNvGrpSpPr>
            <p:nvPr/>
          </p:nvGrpSpPr>
          <p:grpSpPr bwMode="auto">
            <a:xfrm>
              <a:off x="7490" y="1528"/>
              <a:ext cx="719" cy="2760"/>
              <a:chOff x="3408" y="336"/>
              <a:chExt cx="288" cy="110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3504" y="336"/>
                <a:ext cx="0" cy="8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Text Box 8"/>
              <p:cNvSpPr txBox="1">
                <a:spLocks noChangeArrowheads="1"/>
              </p:cNvSpPr>
              <p:nvPr/>
            </p:nvSpPr>
            <p:spPr bwMode="auto">
              <a:xfrm>
                <a:off x="3408" y="115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b</a:t>
                </a:r>
                <a:endParaRPr lang="en-US" altLang="zh-CN" sz="2400" b="1"/>
              </a:p>
            </p:txBody>
          </p:sp>
        </p:grpSp>
        <p:sp>
          <p:nvSpPr>
            <p:cNvPr id="9224" name="Text Box 9"/>
            <p:cNvSpPr txBox="1">
              <a:spLocks noChangeArrowheads="1"/>
            </p:cNvSpPr>
            <p:nvPr/>
          </p:nvSpPr>
          <p:spPr bwMode="auto">
            <a:xfrm>
              <a:off x="5180" y="3027"/>
              <a:ext cx="840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  <a:endParaRPr lang="en-US" altLang="zh-CN" sz="2400" b="1"/>
            </a:p>
          </p:txBody>
        </p:sp>
        <p:sp>
          <p:nvSpPr>
            <p:cNvPr id="9225" name="Text Box 10"/>
            <p:cNvSpPr txBox="1">
              <a:spLocks noChangeArrowheads="1"/>
            </p:cNvSpPr>
            <p:nvPr/>
          </p:nvSpPr>
          <p:spPr bwMode="auto">
            <a:xfrm>
              <a:off x="6515" y="3532"/>
              <a:ext cx="840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b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endParaRPr lang="en-US" altLang="zh-CN" sz="2400" b="1"/>
            </a:p>
          </p:txBody>
        </p:sp>
        <p:grpSp>
          <p:nvGrpSpPr>
            <p:cNvPr id="9226" name="Group 11"/>
            <p:cNvGrpSpPr>
              <a:grpSpLocks/>
            </p:cNvGrpSpPr>
            <p:nvPr/>
          </p:nvGrpSpPr>
          <p:grpSpPr bwMode="auto">
            <a:xfrm>
              <a:off x="1820" y="1528"/>
              <a:ext cx="8040" cy="3240"/>
              <a:chOff x="1152" y="336"/>
              <a:chExt cx="3216" cy="1296"/>
            </a:xfrm>
          </p:grpSpPr>
          <p:sp>
            <p:nvSpPr>
              <p:cNvPr id="9236" name="Line 12"/>
              <p:cNvSpPr>
                <a:spLocks noChangeShapeType="1"/>
              </p:cNvSpPr>
              <p:nvPr/>
            </p:nvSpPr>
            <p:spPr bwMode="auto">
              <a:xfrm>
                <a:off x="1152" y="1200"/>
                <a:ext cx="321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Freeform 13"/>
              <p:cNvSpPr>
                <a:spLocks/>
              </p:cNvSpPr>
              <p:nvPr/>
            </p:nvSpPr>
            <p:spPr bwMode="auto">
              <a:xfrm>
                <a:off x="1584" y="336"/>
                <a:ext cx="1920" cy="1296"/>
              </a:xfrm>
              <a:custGeom>
                <a:avLst/>
                <a:gdLst>
                  <a:gd name="T0" fmla="*/ 0 w 1920"/>
                  <a:gd name="T1" fmla="*/ 1296 h 1296"/>
                  <a:gd name="T2" fmla="*/ 672 w 1920"/>
                  <a:gd name="T3" fmla="*/ 1152 h 1296"/>
                  <a:gd name="T4" fmla="*/ 1248 w 1920"/>
                  <a:gd name="T5" fmla="*/ 960 h 1296"/>
                  <a:gd name="T6" fmla="*/ 1536 w 1920"/>
                  <a:gd name="T7" fmla="*/ 768 h 1296"/>
                  <a:gd name="T8" fmla="*/ 1776 w 1920"/>
                  <a:gd name="T9" fmla="*/ 384 h 1296"/>
                  <a:gd name="T10" fmla="*/ 1920 w 1920"/>
                  <a:gd name="T11" fmla="*/ 0 h 12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0"/>
                  <a:gd name="T19" fmla="*/ 0 h 1296"/>
                  <a:gd name="T20" fmla="*/ 1920 w 1920"/>
                  <a:gd name="T21" fmla="*/ 1296 h 129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0" h="1296">
                    <a:moveTo>
                      <a:pt x="0" y="1296"/>
                    </a:moveTo>
                    <a:cubicBezTo>
                      <a:pt x="232" y="1252"/>
                      <a:pt x="464" y="1208"/>
                      <a:pt x="672" y="1152"/>
                    </a:cubicBezTo>
                    <a:cubicBezTo>
                      <a:pt x="880" y="1096"/>
                      <a:pt x="1104" y="1024"/>
                      <a:pt x="1248" y="960"/>
                    </a:cubicBezTo>
                    <a:cubicBezTo>
                      <a:pt x="1392" y="896"/>
                      <a:pt x="1448" y="864"/>
                      <a:pt x="1536" y="768"/>
                    </a:cubicBezTo>
                    <a:cubicBezTo>
                      <a:pt x="1624" y="672"/>
                      <a:pt x="1712" y="512"/>
                      <a:pt x="1776" y="384"/>
                    </a:cubicBezTo>
                    <a:cubicBezTo>
                      <a:pt x="1840" y="256"/>
                      <a:pt x="1880" y="128"/>
                      <a:pt x="192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Oval 14"/>
              <p:cNvSpPr>
                <a:spLocks noChangeArrowheads="1"/>
              </p:cNvSpPr>
              <p:nvPr/>
            </p:nvSpPr>
            <p:spPr bwMode="auto">
              <a:xfrm>
                <a:off x="2976" y="1173"/>
                <a:ext cx="70" cy="7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9" name="Text Box 15"/>
              <p:cNvSpPr txBox="1">
                <a:spLocks noChangeArrowheads="1"/>
              </p:cNvSpPr>
              <p:nvPr/>
            </p:nvSpPr>
            <p:spPr bwMode="auto">
              <a:xfrm>
                <a:off x="2871" y="9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/>
                  <a:t>x*</a:t>
                </a:r>
                <a:endParaRPr lang="en-US" altLang="zh-CN" sz="2400" b="1"/>
              </a:p>
            </p:txBody>
          </p:sp>
        </p:grpSp>
        <p:sp>
          <p:nvSpPr>
            <p:cNvPr id="9227" name="Line 16"/>
            <p:cNvSpPr>
              <a:spLocks noChangeShapeType="1"/>
            </p:cNvSpPr>
            <p:nvPr/>
          </p:nvSpPr>
          <p:spPr bwMode="auto">
            <a:xfrm flipH="1">
              <a:off x="6708" y="3481"/>
              <a:ext cx="0" cy="2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8" name="Group 17"/>
            <p:cNvGrpSpPr>
              <a:grpSpLocks/>
            </p:cNvGrpSpPr>
            <p:nvPr/>
          </p:nvGrpSpPr>
          <p:grpSpPr bwMode="auto">
            <a:xfrm>
              <a:off x="2720" y="3088"/>
              <a:ext cx="600" cy="1698"/>
              <a:chOff x="1488" y="960"/>
              <a:chExt cx="240" cy="672"/>
            </a:xfrm>
          </p:grpSpPr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 flipV="1">
                <a:off x="1584" y="1200"/>
                <a:ext cx="0" cy="43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Text Box 19"/>
              <p:cNvSpPr txBox="1">
                <a:spLocks noChangeArrowheads="1"/>
              </p:cNvSpPr>
              <p:nvPr/>
            </p:nvSpPr>
            <p:spPr bwMode="auto">
              <a:xfrm>
                <a:off x="1488" y="9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a</a:t>
                </a:r>
                <a:endParaRPr lang="en-US" altLang="zh-CN" sz="2400" b="1"/>
              </a:p>
            </p:txBody>
          </p:sp>
        </p:grp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 flipV="1">
              <a:off x="3800" y="1996"/>
              <a:ext cx="0" cy="3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AutoShape 21"/>
            <p:cNvSpPr>
              <a:spLocks noChangeArrowheads="1"/>
            </p:cNvSpPr>
            <p:nvPr/>
          </p:nvSpPr>
          <p:spPr bwMode="auto">
            <a:xfrm>
              <a:off x="7955" y="3913"/>
              <a:ext cx="360" cy="156"/>
            </a:xfrm>
            <a:prstGeom prst="rightArrow">
              <a:avLst>
                <a:gd name="adj1" fmla="val 50000"/>
                <a:gd name="adj2" fmla="val 5769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31" name="Text Box 22"/>
            <p:cNvSpPr txBox="1">
              <a:spLocks noChangeArrowheads="1"/>
            </p:cNvSpPr>
            <p:nvPr/>
          </p:nvSpPr>
          <p:spPr bwMode="auto">
            <a:xfrm>
              <a:off x="8255" y="3556"/>
              <a:ext cx="94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b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  <a:endParaRPr lang="en-US" altLang="zh-CN" sz="2400" b="1"/>
            </a:p>
          </p:txBody>
        </p:sp>
        <p:sp>
          <p:nvSpPr>
            <p:cNvPr id="9232" name="AutoShape 23"/>
            <p:cNvSpPr>
              <a:spLocks noChangeArrowheads="1"/>
            </p:cNvSpPr>
            <p:nvPr/>
          </p:nvSpPr>
          <p:spPr bwMode="auto">
            <a:xfrm>
              <a:off x="4850" y="3400"/>
              <a:ext cx="458" cy="156"/>
            </a:xfrm>
            <a:prstGeom prst="leftArrow">
              <a:avLst>
                <a:gd name="adj1" fmla="val 50000"/>
                <a:gd name="adj2" fmla="val 1426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33" name="Text Box 24"/>
            <p:cNvSpPr txBox="1">
              <a:spLocks noChangeArrowheads="1"/>
            </p:cNvSpPr>
            <p:nvPr/>
          </p:nvSpPr>
          <p:spPr bwMode="auto">
            <a:xfrm>
              <a:off x="4265" y="3027"/>
              <a:ext cx="840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endParaRPr lang="en-US" altLang="zh-CN" sz="2400" b="1"/>
            </a:p>
          </p:txBody>
        </p:sp>
      </p:grpSp>
      <p:sp>
        <p:nvSpPr>
          <p:cNvPr id="9221" name="矩形 56"/>
          <p:cNvSpPr>
            <a:spLocks noChangeArrowheads="1"/>
          </p:cNvSpPr>
          <p:nvPr/>
        </p:nvSpPr>
        <p:spPr bwMode="auto">
          <a:xfrm>
            <a:off x="2095500" y="3000375"/>
            <a:ext cx="4608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求方程实根 </a:t>
            </a:r>
            <a:r>
              <a:rPr lang="en-US" altLang="zh-CN" sz="2400" i="1">
                <a:solidFill>
                  <a:srgbClr val="000000"/>
                </a:solidFill>
              </a:rPr>
              <a:t>x* 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zh-CN" altLang="en-US" sz="2400" b="1">
                <a:solidFill>
                  <a:srgbClr val="FF0000"/>
                </a:solidFill>
              </a:rPr>
              <a:t>二分法过程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276475"/>
            <a:ext cx="4673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35188" y="2060575"/>
            <a:ext cx="295275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牛顿切线法</a:t>
            </a:r>
            <a:endParaRPr lang="en-US" altLang="zh-CN" sz="240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1.500000000000000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1.416666666666667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1.41421</a:t>
            </a:r>
            <a:r>
              <a:rPr lang="en-US" altLang="zh-CN" sz="2400"/>
              <a:t>5686274510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1.41421356237</a:t>
            </a:r>
            <a:r>
              <a:rPr lang="en-US" altLang="zh-CN" sz="2400"/>
              <a:t>4690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35188" y="4797425"/>
            <a:ext cx="31686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牛顿</a:t>
            </a:r>
            <a:r>
              <a:rPr lang="en-US" altLang="zh-CN" sz="2400">
                <a:solidFill>
                  <a:srgbClr val="C00000"/>
                </a:solidFill>
              </a:rPr>
              <a:t>2</a:t>
            </a:r>
            <a:r>
              <a:rPr lang="zh-CN" altLang="en-US" sz="2400">
                <a:solidFill>
                  <a:srgbClr val="C00000"/>
                </a:solidFill>
              </a:rPr>
              <a:t>阶导数法</a:t>
            </a:r>
            <a:endParaRPr lang="en-US" altLang="zh-CN" sz="240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1.0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1.400000000000000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1.414213</a:t>
            </a:r>
            <a:r>
              <a:rPr lang="en-US" altLang="zh-CN" sz="2400"/>
              <a:t>197969543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149475" y="476250"/>
          <a:ext cx="45227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4" imgW="36642675" imgH="8334375" progId="Equation.DSMT4">
                  <p:embed/>
                </p:oleObj>
              </mc:Choice>
              <mc:Fallback>
                <p:oleObj name="Equation" r:id="rId4" imgW="36642675" imgH="83343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76250"/>
                        <a:ext cx="45227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05" y="908720"/>
                <a:ext cx="7048724" cy="4577663"/>
              </a:xfrm>
              <a:prstGeom prst="rect">
                <a:avLst/>
              </a:prstGeom>
              <a:blipFill>
                <a:blip r:embed="rId2"/>
                <a:stretch>
                  <a:fillRect l="-1296" t="-4527" b="-932"/>
                </a:stretch>
              </a:blipFill>
            </p:spPr>
            <p:txBody>
              <a:bodyPr/>
              <a:lstStyle/>
              <a:p>
                <a14:m>
                  <m:oMath xmlns:m="http://schemas.openxmlformats.org/officeDocument/2006/math">
                    <a:fld id="{8E9A0972-7865-400B-87EE-7D6E6F3D0F4C}" type="mathplaceholder">
                      <a:rPr lang="zh-CN" altLang="en-US" i="1" smtClean="0">
                        <a:noFill/>
                        <a:latin typeface="Cambria Math" panose="02040503050406030204" pitchFamily="18" charset="0"/>
                      </a:rPr>
                      <a:t>在此处键入公式。</a:t>
                    </a:fld>
                  </m:oMath>
                </a14:m>
                <a:r>
                  <a:rPr lang="zh-CN" altLang="en-US" dirty="0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05" y="908720"/>
                <a:ext cx="7048724" cy="4577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95600" y="1988840"/>
                <a:ext cx="2952328" cy="410369"/>
              </a:xfrm>
              <a:prstGeom prst="rect">
                <a:avLst/>
              </a:prstGeom>
              <a:gradFill>
                <a:gsLst>
                  <a:gs pos="10000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p:spPr>
            <p:txBody>
              <a:bodyPr wrap="square" lIns="0" tIns="0" rIns="0" bIns="0" rtlCol="0">
                <a:spAutoFit/>
              </a:bodyPr>
              <a:lstStyle/>
              <a:p>
                <a:pPr marL="0" algn="ctr">
                  <a:lnSpc>
                    <a:spcPts val="32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itchFamily="2" charset="-122"/>
                                </a:rPr>
                                <m:t>𝑛</m:t>
                              </m:r>
                              <m:r>
                                <a:rPr lang="en-US" altLang="zh-CN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𝑓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(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𝑥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𝑓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′(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𝑥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itchFamily="2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kern="0" dirty="0" smtClean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1988840"/>
                <a:ext cx="2952328" cy="410369"/>
              </a:xfrm>
              <a:prstGeom prst="rect">
                <a:avLst/>
              </a:prstGeom>
              <a:blipFill>
                <a:blip r:embed="rId4"/>
                <a:stretch>
                  <a:fillRect t="-70588" b="-5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6"/>
          <p:cNvSpPr>
            <a:spLocks noChangeArrowheads="1"/>
          </p:cNvSpPr>
          <p:nvPr/>
        </p:nvSpPr>
        <p:spPr bwMode="auto">
          <a:xfrm>
            <a:off x="1984375" y="333375"/>
            <a:ext cx="216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§3.6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割线法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2135188" y="836613"/>
            <a:ext cx="8064500" cy="1258887"/>
            <a:chOff x="611188" y="836712"/>
            <a:chExt cx="8064500" cy="1258788"/>
          </a:xfrm>
        </p:grpSpPr>
        <p:sp>
          <p:nvSpPr>
            <p:cNvPr id="78857" name="Rectangle 3"/>
            <p:cNvSpPr txBox="1">
              <a:spLocks noChangeArrowheads="1"/>
            </p:cNvSpPr>
            <p:nvPr/>
          </p:nvSpPr>
          <p:spPr bwMode="auto">
            <a:xfrm>
              <a:off x="611188" y="836712"/>
              <a:ext cx="8064500" cy="10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800"/>
                <a:t>         </a:t>
              </a:r>
              <a:r>
                <a:rPr lang="en-US" altLang="zh-CN" sz="2400"/>
                <a:t>Newton</a:t>
              </a:r>
              <a:r>
                <a:rPr lang="zh-CN" altLang="en-US" sz="2400"/>
                <a:t>迭代法有一个较强的要求是            存在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/>
                <a:t>且                    </a:t>
              </a:r>
              <a:r>
                <a:rPr lang="en-US" altLang="zh-CN" sz="2400"/>
                <a:t>, </a:t>
              </a:r>
              <a:r>
                <a:rPr lang="zh-CN" altLang="en-US" sz="2400"/>
                <a:t>因此用弦的斜率近似地替代           。</a:t>
              </a:r>
            </a:p>
          </p:txBody>
        </p:sp>
        <p:graphicFrame>
          <p:nvGraphicFramePr>
            <p:cNvPr id="78858" name="Object 6"/>
            <p:cNvGraphicFramePr>
              <a:graphicFrameLocks noChangeAspect="1"/>
            </p:cNvGraphicFramePr>
            <p:nvPr/>
          </p:nvGraphicFramePr>
          <p:xfrm>
            <a:off x="971600" y="1628775"/>
            <a:ext cx="14398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1" name="公式" r:id="rId3" imgW="10753725" imgH="3514725" progId="Equation.3">
                    <p:embed/>
                  </p:oleObj>
                </mc:Choice>
                <mc:Fallback>
                  <p:oleObj name="公式" r:id="rId3" imgW="10753725" imgH="351472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1628775"/>
                          <a:ext cx="1439862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9" name="Object 8"/>
            <p:cNvGraphicFramePr>
              <a:graphicFrameLocks noChangeAspect="1"/>
            </p:cNvGraphicFramePr>
            <p:nvPr/>
          </p:nvGraphicFramePr>
          <p:xfrm>
            <a:off x="6173804" y="1039813"/>
            <a:ext cx="82708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2" name="公式" r:id="rId5" imgW="6362700" imgH="3514725" progId="Equation.3">
                    <p:embed/>
                  </p:oleObj>
                </mc:Choice>
                <mc:Fallback>
                  <p:oleObj name="公式" r:id="rId5" imgW="6362700" imgH="35147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3804" y="1039813"/>
                          <a:ext cx="827088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0" name="Object 12"/>
            <p:cNvGraphicFramePr>
              <a:graphicFrameLocks noChangeAspect="1"/>
            </p:cNvGraphicFramePr>
            <p:nvPr/>
          </p:nvGraphicFramePr>
          <p:xfrm>
            <a:off x="6357950" y="1628800"/>
            <a:ext cx="82708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3" name="公式" r:id="rId7" imgW="6362700" imgH="3514725" progId="Equation.3">
                    <p:embed/>
                  </p:oleObj>
                </mc:Choice>
                <mc:Fallback>
                  <p:oleObj name="公式" r:id="rId7" imgW="6362700" imgH="351472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7950" y="1628800"/>
                          <a:ext cx="827088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1703388" y="2276475"/>
            <a:ext cx="8785225" cy="4354513"/>
            <a:chOff x="179388" y="2276476"/>
            <a:chExt cx="8785225" cy="4354521"/>
          </a:xfrm>
        </p:grpSpPr>
        <p:sp>
          <p:nvSpPr>
            <p:cNvPr id="78854" name="Rectangle 2"/>
            <p:cNvSpPr txBox="1">
              <a:spLocks noChangeArrowheads="1"/>
            </p:cNvSpPr>
            <p:nvPr/>
          </p:nvSpPr>
          <p:spPr bwMode="auto">
            <a:xfrm>
              <a:off x="468313" y="2276476"/>
              <a:ext cx="51117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66"/>
                  </a:solidFill>
                </a:rPr>
                <a:t>2.6.1 </a:t>
              </a:r>
              <a:r>
                <a:rPr lang="zh-CN" altLang="en-US" sz="2400" b="1">
                  <a:solidFill>
                    <a:srgbClr val="660066"/>
                  </a:solidFill>
                </a:rPr>
                <a:t> 割线法几何示意图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660066"/>
                </a:solidFill>
              </a:endParaRPr>
            </a:p>
          </p:txBody>
        </p:sp>
        <p:pic>
          <p:nvPicPr>
            <p:cNvPr id="78855" name="Picture 3" descr="d2ztu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2997202"/>
              <a:ext cx="8785225" cy="3138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6" name="Text Box 4"/>
            <p:cNvSpPr txBox="1">
              <a:spLocks noChangeArrowheads="1"/>
            </p:cNvSpPr>
            <p:nvPr/>
          </p:nvSpPr>
          <p:spPr bwMode="auto">
            <a:xfrm>
              <a:off x="857224" y="6230938"/>
              <a:ext cx="7489825" cy="40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</a:rPr>
                <a:t>(a) </a:t>
              </a:r>
              <a:r>
                <a:rPr lang="zh-CN" altLang="en-US" sz="2000">
                  <a:latin typeface="Tahoma" panose="020B0604030504040204" pitchFamily="34" charset="0"/>
                </a:rPr>
                <a:t>单点割线法 </a:t>
              </a:r>
              <a:r>
                <a:rPr lang="zh-CN" altLang="en-US" sz="2000">
                  <a:solidFill>
                    <a:srgbClr val="008000"/>
                  </a:solidFill>
                  <a:latin typeface="Tahoma" panose="020B0604030504040204" pitchFamily="34" charset="0"/>
                </a:rPr>
                <a:t>（一端固定）                        </a:t>
              </a:r>
              <a:r>
                <a:rPr lang="en-US" altLang="zh-CN" sz="2000">
                  <a:latin typeface="Tahoma" panose="020B0604030504040204" pitchFamily="34" charset="0"/>
                </a:rPr>
                <a:t>(b) </a:t>
              </a:r>
              <a:r>
                <a:rPr lang="zh-CN" altLang="en-US" sz="2000">
                  <a:latin typeface="Tahoma" panose="020B0604030504040204" pitchFamily="34" charset="0"/>
                </a:rPr>
                <a:t>变端点弦截法 </a:t>
              </a:r>
            </a:p>
          </p:txBody>
        </p:sp>
      </p:grpSp>
      <p:sp>
        <p:nvSpPr>
          <p:cNvPr id="78853" name="矩形 11"/>
          <p:cNvSpPr>
            <a:spLocks noChangeArrowheads="1"/>
          </p:cNvSpPr>
          <p:nvPr/>
        </p:nvSpPr>
        <p:spPr bwMode="auto">
          <a:xfrm>
            <a:off x="7239000" y="2428875"/>
            <a:ext cx="296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i="1">
                <a:solidFill>
                  <a:srgbClr val="FF0000"/>
                </a:solidFill>
              </a:rPr>
              <a:t>与二分法不同之处？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 txBox="1">
            <a:spLocks noChangeArrowheads="1"/>
          </p:cNvSpPr>
          <p:nvPr/>
        </p:nvSpPr>
        <p:spPr bwMode="auto">
          <a:xfrm>
            <a:off x="2063750" y="476250"/>
            <a:ext cx="511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3.6.2 </a:t>
            </a:r>
            <a:r>
              <a:rPr lang="zh-CN" altLang="en-US" sz="2400" b="1">
                <a:solidFill>
                  <a:srgbClr val="660066"/>
                </a:solidFill>
              </a:rPr>
              <a:t> 割线法公式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660066"/>
              </a:solidFill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312988" y="1193800"/>
          <a:ext cx="45910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7" name="Equation" r:id="rId3" imgW="39062025" imgH="9220200" progId="Equation.DSMT4">
                  <p:embed/>
                </p:oleObj>
              </mc:Choice>
              <mc:Fallback>
                <p:oleObj name="Equation" r:id="rId3" imgW="39062025" imgH="922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1193800"/>
                        <a:ext cx="45910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46325" y="5640388"/>
          <a:ext cx="45418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8" name="公式" r:id="rId5" imgW="39500175" imgH="7458075" progId="Equation.3">
                  <p:embed/>
                </p:oleObj>
              </mc:Choice>
              <mc:Fallback>
                <p:oleObj name="公式" r:id="rId5" imgW="39500175" imgH="74580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5640388"/>
                        <a:ext cx="45418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2319338" y="4076700"/>
            <a:ext cx="7277100" cy="1501775"/>
            <a:chOff x="750888" y="4076700"/>
            <a:chExt cx="7277100" cy="1501775"/>
          </a:xfrm>
        </p:grpSpPr>
        <p:sp>
          <p:nvSpPr>
            <p:cNvPr id="79883" name="Rectangle 3"/>
            <p:cNvSpPr txBox="1">
              <a:spLocks noChangeArrowheads="1"/>
            </p:cNvSpPr>
            <p:nvPr/>
          </p:nvSpPr>
          <p:spPr bwMode="auto">
            <a:xfrm>
              <a:off x="750888" y="4105275"/>
              <a:ext cx="727710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400"/>
                <a:t>解得弦与    轴的交点是坐标 </a:t>
              </a:r>
            </a:p>
          </p:txBody>
        </p:sp>
        <p:graphicFrame>
          <p:nvGraphicFramePr>
            <p:cNvPr id="79884" name="Object 5"/>
            <p:cNvGraphicFramePr>
              <a:graphicFrameLocks noChangeAspect="1"/>
            </p:cNvGraphicFramePr>
            <p:nvPr/>
          </p:nvGraphicFramePr>
          <p:xfrm>
            <a:off x="1027064" y="4741863"/>
            <a:ext cx="4341812" cy="83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59" name="公式" r:id="rId7" imgW="36861750" imgH="7458075" progId="Equation.3">
                    <p:embed/>
                  </p:oleObj>
                </mc:Choice>
                <mc:Fallback>
                  <p:oleObj name="公式" r:id="rId7" imgW="36861750" imgH="745807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064" y="4741863"/>
                          <a:ext cx="4341812" cy="836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8"/>
            <p:cNvGraphicFramePr>
              <a:graphicFrameLocks noChangeAspect="1"/>
            </p:cNvGraphicFramePr>
            <p:nvPr/>
          </p:nvGraphicFramePr>
          <p:xfrm>
            <a:off x="2051050" y="4221163"/>
            <a:ext cx="249238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0" name="公式" r:id="rId9" imgW="2190750" imgH="2409825" progId="Equation.3">
                    <p:embed/>
                  </p:oleObj>
                </mc:Choice>
                <mc:Fallback>
                  <p:oleObj name="公式" r:id="rId9" imgW="2190750" imgH="24098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50" y="4221163"/>
                          <a:ext cx="249238" cy="287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9"/>
            <p:cNvGraphicFramePr>
              <a:graphicFrameLocks noChangeAspect="1"/>
            </p:cNvGraphicFramePr>
            <p:nvPr/>
          </p:nvGraphicFramePr>
          <p:xfrm>
            <a:off x="4500563" y="4076700"/>
            <a:ext cx="35877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1" name="公式" r:id="rId11" imgW="2847975" imgH="3733800" progId="Equation.3">
                    <p:embed/>
                  </p:oleObj>
                </mc:Choice>
                <mc:Fallback>
                  <p:oleObj name="公式" r:id="rId11" imgW="2847975" imgH="3733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3" y="4076700"/>
                          <a:ext cx="358775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51088" y="2420938"/>
            <a:ext cx="5976937" cy="1531937"/>
            <a:chOff x="2351088" y="2420938"/>
            <a:chExt cx="5976937" cy="1531937"/>
          </a:xfrm>
        </p:grpSpPr>
        <p:graphicFrame>
          <p:nvGraphicFramePr>
            <p:cNvPr id="79881" name="Object 4"/>
            <p:cNvGraphicFramePr>
              <a:graphicFrameLocks noChangeAspect="1"/>
            </p:cNvGraphicFramePr>
            <p:nvPr/>
          </p:nvGraphicFramePr>
          <p:xfrm>
            <a:off x="2351088" y="2420938"/>
            <a:ext cx="597693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2" name="Equation" r:id="rId13" imgW="51568350" imgH="3952875" progId="Equation.DSMT4">
                    <p:embed/>
                  </p:oleObj>
                </mc:Choice>
                <mc:Fallback>
                  <p:oleObj name="Equation" r:id="rId13" imgW="51568350" imgH="39528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88" y="2420938"/>
                          <a:ext cx="5976937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11"/>
            <p:cNvGraphicFramePr>
              <a:graphicFrameLocks noChangeAspect="1"/>
            </p:cNvGraphicFramePr>
            <p:nvPr/>
          </p:nvGraphicFramePr>
          <p:xfrm>
            <a:off x="3084513" y="3141663"/>
            <a:ext cx="3935412" cy="81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3" name="Equation" r:id="rId15" imgW="36204525" imgH="7458075" progId="Equation.DSMT4">
                    <p:embed/>
                  </p:oleObj>
                </mc:Choice>
                <mc:Fallback>
                  <p:oleObj name="Equation" r:id="rId15" imgW="36204525" imgH="745807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513" y="3141663"/>
                          <a:ext cx="3935412" cy="811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2476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407275" y="3286125"/>
            <a:ext cx="322262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79880" name="图片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1397000"/>
            <a:ext cx="20113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135188" y="404813"/>
            <a:ext cx="6697662" cy="1328737"/>
            <a:chOff x="611188" y="404813"/>
            <a:chExt cx="6697662" cy="1328737"/>
          </a:xfrm>
        </p:grpSpPr>
        <p:graphicFrame>
          <p:nvGraphicFramePr>
            <p:cNvPr id="80906" name="Object 6"/>
            <p:cNvGraphicFramePr>
              <a:graphicFrameLocks noChangeAspect="1"/>
            </p:cNvGraphicFramePr>
            <p:nvPr/>
          </p:nvGraphicFramePr>
          <p:xfrm>
            <a:off x="611188" y="404813"/>
            <a:ext cx="2859087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8" name="公式" r:id="rId3" imgW="22383750" imgH="3952875" progId="Equation.3">
                    <p:embed/>
                  </p:oleObj>
                </mc:Choice>
                <mc:Fallback>
                  <p:oleObj name="公式" r:id="rId3" imgW="22383750" imgH="39528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8" y="404813"/>
                          <a:ext cx="2859087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7" name="Object 8"/>
            <p:cNvGraphicFramePr>
              <a:graphicFrameLocks noChangeAspect="1"/>
            </p:cNvGraphicFramePr>
            <p:nvPr/>
          </p:nvGraphicFramePr>
          <p:xfrm>
            <a:off x="900113" y="836613"/>
            <a:ext cx="6408737" cy="896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9" name="公式" r:id="rId5" imgW="53320950" imgH="7458075" progId="Equation.3">
                    <p:embed/>
                  </p:oleObj>
                </mc:Choice>
                <mc:Fallback>
                  <p:oleObj name="公式" r:id="rId5" imgW="53320950" imgH="745807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836613"/>
                          <a:ext cx="6408737" cy="896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6" name="Object 12"/>
          <p:cNvGraphicFramePr>
            <a:graphicFrameLocks noChangeAspect="1"/>
          </p:cNvGraphicFramePr>
          <p:nvPr/>
        </p:nvGraphicFramePr>
        <p:xfrm>
          <a:off x="2208213" y="1989138"/>
          <a:ext cx="45354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name="Equation" r:id="rId7" imgW="40595550" imgH="3514725" progId="Equation.DSMT4">
                  <p:embed/>
                </p:oleObj>
              </mc:Choice>
              <mc:Fallback>
                <p:oleObj name="Equation" r:id="rId7" imgW="40595550" imgH="35147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989138"/>
                        <a:ext cx="45354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2241550" y="2643188"/>
            <a:ext cx="4295775" cy="1928812"/>
            <a:chOff x="517525" y="2673350"/>
            <a:chExt cx="4295740" cy="1928826"/>
          </a:xfrm>
        </p:grpSpPr>
        <p:graphicFrame>
          <p:nvGraphicFramePr>
            <p:cNvPr id="80904" name="Object 3"/>
            <p:cNvGraphicFramePr>
              <a:graphicFrameLocks noChangeAspect="1"/>
            </p:cNvGraphicFramePr>
            <p:nvPr/>
          </p:nvGraphicFramePr>
          <p:xfrm>
            <a:off x="728628" y="3179776"/>
            <a:ext cx="4084637" cy="142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1" name="Equation" r:id="rId9" imgW="35328225" imgH="12287250" progId="Equation.DSMT4">
                    <p:embed/>
                  </p:oleObj>
                </mc:Choice>
                <mc:Fallback>
                  <p:oleObj name="Equation" r:id="rId9" imgW="35328225" imgH="1228725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628" y="3179776"/>
                          <a:ext cx="4084637" cy="142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5" name="Object 5"/>
            <p:cNvGraphicFramePr>
              <a:graphicFrameLocks noChangeAspect="1"/>
            </p:cNvGraphicFramePr>
            <p:nvPr/>
          </p:nvGraphicFramePr>
          <p:xfrm>
            <a:off x="517525" y="2673350"/>
            <a:ext cx="3790950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2" name="Equation" r:id="rId11" imgW="32251650" imgH="3952875" progId="Equation.DSMT4">
                    <p:embed/>
                  </p:oleObj>
                </mc:Choice>
                <mc:Fallback>
                  <p:oleObj name="Equation" r:id="rId11" imgW="32251650" imgH="395287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25" y="2673350"/>
                          <a:ext cx="3790950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192338" y="5267325"/>
          <a:ext cx="695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3" name="Equation" r:id="rId13" imgW="69342000" imgH="12287250" progId="Equation.DSMT4">
                  <p:embed/>
                </p:oleObj>
              </mc:Choice>
              <mc:Fallback>
                <p:oleObj name="Equation" r:id="rId13" imgW="69342000" imgH="122872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5267325"/>
                        <a:ext cx="69596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3"/>
          <p:cNvGraphicFramePr>
            <a:graphicFrameLocks noChangeAspect="1"/>
          </p:cNvGraphicFramePr>
          <p:nvPr/>
        </p:nvGraphicFramePr>
        <p:xfrm>
          <a:off x="2232025" y="4759325"/>
          <a:ext cx="66579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4" name="Equation" r:id="rId15" imgW="60779025" imgH="3514725" progId="Equation.DSMT4">
                  <p:embed/>
                </p:oleObj>
              </mc:Choice>
              <mc:Fallback>
                <p:oleObj name="Equation" r:id="rId15" imgW="60779025" imgH="35147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759325"/>
                        <a:ext cx="66579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9" name="Picture 1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024688" y="1857375"/>
            <a:ext cx="3603625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组合 11"/>
          <p:cNvGrpSpPr>
            <a:grpSpLocks/>
          </p:cNvGrpSpPr>
          <p:nvPr/>
        </p:nvGrpSpPr>
        <p:grpSpPr bwMode="auto">
          <a:xfrm>
            <a:off x="1774825" y="115888"/>
            <a:ext cx="8893175" cy="671512"/>
            <a:chOff x="250825" y="115888"/>
            <a:chExt cx="8893175" cy="671512"/>
          </a:xfrm>
        </p:grpSpPr>
        <p:sp>
          <p:nvSpPr>
            <p:cNvPr id="81930" name="Rectangle 2"/>
            <p:cNvSpPr txBox="1">
              <a:spLocks noChangeArrowheads="1"/>
            </p:cNvSpPr>
            <p:nvPr/>
          </p:nvSpPr>
          <p:spPr bwMode="auto">
            <a:xfrm>
              <a:off x="250825" y="115888"/>
              <a:ext cx="8893175" cy="6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8000"/>
                  </a:solidFill>
                </a:rPr>
                <a:t>例</a:t>
              </a:r>
              <a:r>
                <a:rPr lang="zh-CN" altLang="en-US" sz="2400">
                  <a:solidFill>
                    <a:schemeClr val="tx2"/>
                  </a:solidFill>
                </a:rPr>
                <a:t> 用双点割线法求方程                                 在区间         内的实根。</a:t>
              </a:r>
            </a:p>
          </p:txBody>
        </p:sp>
        <p:graphicFrame>
          <p:nvGraphicFramePr>
            <p:cNvPr id="81931" name="Object 5"/>
            <p:cNvGraphicFramePr>
              <a:graphicFrameLocks noChangeAspect="1"/>
            </p:cNvGraphicFramePr>
            <p:nvPr/>
          </p:nvGraphicFramePr>
          <p:xfrm>
            <a:off x="3419475" y="211138"/>
            <a:ext cx="259238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3" name="公式" r:id="rId3" imgW="22383750" imgH="3952875" progId="Equation.3">
                    <p:embed/>
                  </p:oleObj>
                </mc:Choice>
                <mc:Fallback>
                  <p:oleObj name="公式" r:id="rId3" imgW="22383750" imgH="395287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475" y="211138"/>
                          <a:ext cx="2592388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2" name="Object 6"/>
            <p:cNvGraphicFramePr>
              <a:graphicFrameLocks noChangeAspect="1"/>
            </p:cNvGraphicFramePr>
            <p:nvPr/>
          </p:nvGraphicFramePr>
          <p:xfrm>
            <a:off x="6986588" y="260350"/>
            <a:ext cx="630237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4" name="公式" r:id="rId5" imgW="5048250" imgH="3514725" progId="Equation.3">
                    <p:embed/>
                  </p:oleObj>
                </mc:Choice>
                <mc:Fallback>
                  <p:oleObj name="公式" r:id="rId5" imgW="5048250" imgH="351472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6588" y="260350"/>
                          <a:ext cx="630237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2063750" y="908050"/>
            <a:ext cx="6696075" cy="1296988"/>
            <a:chOff x="539751" y="858838"/>
            <a:chExt cx="6980237" cy="1325439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539751" y="858838"/>
              <a:ext cx="4679969" cy="481831"/>
            </a:xfrm>
            <a:prstGeom prst="rect">
              <a:avLst/>
            </a:prstGeom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defRPr/>
              </a:pPr>
              <a:r>
                <a:rPr lang="zh-CN" altLang="en-US" b="1" kern="0" dirty="0">
                  <a:latin typeface="+mn-lt"/>
                  <a:ea typeface="+mn-ea"/>
                </a:rPr>
                <a:t>解</a:t>
              </a:r>
              <a:r>
                <a:rPr lang="zh-CN" altLang="en-US" kern="0" dirty="0">
                  <a:latin typeface="+mn-lt"/>
                  <a:ea typeface="+mn-ea"/>
                </a:rPr>
                <a:t>：取                          代入公式</a:t>
              </a:r>
            </a:p>
          </p:txBody>
        </p:sp>
        <p:graphicFrame>
          <p:nvGraphicFramePr>
            <p:cNvPr id="81928" name="Object 7"/>
            <p:cNvGraphicFramePr>
              <a:graphicFrameLocks noChangeAspect="1"/>
            </p:cNvGraphicFramePr>
            <p:nvPr/>
          </p:nvGraphicFramePr>
          <p:xfrm>
            <a:off x="1581150" y="863600"/>
            <a:ext cx="1843088" cy="482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5" name="公式" r:id="rId7" imgW="15144750" imgH="3952875" progId="Equation.3">
                    <p:embed/>
                  </p:oleObj>
                </mc:Choice>
                <mc:Fallback>
                  <p:oleObj name="公式" r:id="rId7" imgW="15144750" imgH="39528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150" y="863600"/>
                          <a:ext cx="1843088" cy="482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9" name="Object 8"/>
            <p:cNvGraphicFramePr>
              <a:graphicFrameLocks noChangeAspect="1"/>
            </p:cNvGraphicFramePr>
            <p:nvPr/>
          </p:nvGraphicFramePr>
          <p:xfrm>
            <a:off x="1341438" y="1277899"/>
            <a:ext cx="6178550" cy="906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6" name="Equation" r:id="rId9" imgW="50911125" imgH="7458075" progId="Equation.DSMT4">
                    <p:embed/>
                  </p:oleObj>
                </mc:Choice>
                <mc:Fallback>
                  <p:oleObj name="Equation" r:id="rId9" imgW="50911125" imgH="745807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438" y="1277899"/>
                          <a:ext cx="6178550" cy="906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11"/>
          <p:cNvGrpSpPr>
            <a:grpSpLocks/>
          </p:cNvGrpSpPr>
          <p:nvPr/>
        </p:nvGrpSpPr>
        <p:grpSpPr bwMode="auto">
          <a:xfrm>
            <a:off x="2279650" y="2420938"/>
            <a:ext cx="6192838" cy="4214812"/>
            <a:chOff x="755576" y="2164087"/>
            <a:chExt cx="6191721" cy="4215304"/>
          </a:xfrm>
        </p:grpSpPr>
        <p:pic>
          <p:nvPicPr>
            <p:cNvPr id="81925" name="Group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487" y="2689610"/>
              <a:ext cx="4926711" cy="372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6" name="矩形 9"/>
            <p:cNvSpPr>
              <a:spLocks noChangeArrowheads="1"/>
            </p:cNvSpPr>
            <p:nvPr/>
          </p:nvSpPr>
          <p:spPr bwMode="auto">
            <a:xfrm>
              <a:off x="755576" y="2164087"/>
              <a:ext cx="3888673" cy="46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120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计算结果</a:t>
              </a:r>
              <a:r>
                <a:rPr lang="en-US" altLang="zh-CN" sz="2400">
                  <a:solidFill>
                    <a:srgbClr val="000000"/>
                  </a:solidFill>
                </a:rPr>
                <a:t>, </a:t>
              </a:r>
              <a:r>
                <a:rPr lang="zh-CN" altLang="en-US" sz="2400">
                  <a:solidFill>
                    <a:srgbClr val="000000"/>
                  </a:solidFill>
                </a:rPr>
                <a:t>如下表所示：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 txBox="1">
            <a:spLocks noChangeArrowheads="1"/>
          </p:cNvSpPr>
          <p:nvPr/>
        </p:nvSpPr>
        <p:spPr bwMode="auto">
          <a:xfrm>
            <a:off x="2063750" y="476250"/>
            <a:ext cx="511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66"/>
                </a:solidFill>
              </a:rPr>
              <a:t>3.6.3 </a:t>
            </a:r>
            <a:r>
              <a:rPr lang="zh-CN" altLang="en-US" sz="2400" b="1">
                <a:solidFill>
                  <a:srgbClr val="660066"/>
                </a:solidFill>
              </a:rPr>
              <a:t> 割线法收敛的速度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66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660066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667000" y="4089400"/>
          <a:ext cx="7288213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0" name="Equation" r:id="rId3" imgW="62103000" imgH="20183475" progId="Equation.DSMT4">
                  <p:embed/>
                </p:oleObj>
              </mc:Choice>
              <mc:Fallback>
                <p:oleObj name="Equation" r:id="rId3" imgW="62103000" imgH="201834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89400"/>
                        <a:ext cx="7288213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651125" y="2389188"/>
          <a:ext cx="654208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1" name="Equation" r:id="rId5" imgW="56616600" imgH="12725400" progId="Equation.DSMT4">
                  <p:embed/>
                </p:oleObj>
              </mc:Choice>
              <mc:Fallback>
                <p:oleObj name="Equation" r:id="rId5" imgW="56616600" imgH="12725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389188"/>
                        <a:ext cx="6542088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093913" y="1189038"/>
          <a:ext cx="78517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2" name="Equation" r:id="rId7" imgW="67360800" imgH="9220200" progId="Equation.DSMT4">
                  <p:embed/>
                </p:oleObj>
              </mc:Choice>
              <mc:Fallback>
                <p:oleObj name="Equation" r:id="rId7" imgW="67360800" imgH="922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1189038"/>
                        <a:ext cx="78517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087938" y="4075113"/>
            <a:ext cx="5256212" cy="2522537"/>
            <a:chOff x="1547813" y="3573016"/>
            <a:chExt cx="5256212" cy="2522537"/>
          </a:xfrm>
        </p:grpSpPr>
        <p:sp>
          <p:nvSpPr>
            <p:cNvPr id="83979" name="Line 6"/>
            <p:cNvSpPr>
              <a:spLocks noChangeAspect="1" noChangeShapeType="1"/>
            </p:cNvSpPr>
            <p:nvPr/>
          </p:nvSpPr>
          <p:spPr bwMode="auto">
            <a:xfrm>
              <a:off x="1547813" y="5657403"/>
              <a:ext cx="50450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Arc 7"/>
            <p:cNvSpPr>
              <a:spLocks noChangeAspect="1"/>
            </p:cNvSpPr>
            <p:nvPr/>
          </p:nvSpPr>
          <p:spPr bwMode="auto">
            <a:xfrm flipV="1">
              <a:off x="1766888" y="3573016"/>
              <a:ext cx="3181350" cy="2522537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Line 8"/>
            <p:cNvSpPr>
              <a:spLocks noChangeAspect="1" noChangeShapeType="1"/>
            </p:cNvSpPr>
            <p:nvPr/>
          </p:nvSpPr>
          <p:spPr bwMode="auto">
            <a:xfrm flipH="1">
              <a:off x="3868738" y="4011166"/>
              <a:ext cx="1316037" cy="16462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Line 9"/>
            <p:cNvSpPr>
              <a:spLocks noChangeAspect="1" noChangeShapeType="1"/>
            </p:cNvSpPr>
            <p:nvPr/>
          </p:nvSpPr>
          <p:spPr bwMode="auto">
            <a:xfrm flipH="1">
              <a:off x="4195763" y="3682553"/>
              <a:ext cx="752475" cy="1960563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983" name="Group 10"/>
            <p:cNvGrpSpPr>
              <a:grpSpLocks/>
            </p:cNvGrpSpPr>
            <p:nvPr/>
          </p:nvGrpSpPr>
          <p:grpSpPr bwMode="auto">
            <a:xfrm>
              <a:off x="4748213" y="3682553"/>
              <a:ext cx="457200" cy="2268538"/>
              <a:chOff x="2592" y="1365"/>
              <a:chExt cx="288" cy="1429"/>
            </a:xfrm>
          </p:grpSpPr>
          <p:sp>
            <p:nvSpPr>
              <p:cNvPr id="83989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2718" y="1365"/>
                <a:ext cx="0" cy="12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0" name="Text Box 12"/>
              <p:cNvSpPr txBox="1">
                <a:spLocks noChangeArrowheads="1"/>
              </p:cNvSpPr>
              <p:nvPr/>
            </p:nvSpPr>
            <p:spPr bwMode="auto">
              <a:xfrm>
                <a:off x="2592" y="254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/>
                  <a:t>x</a:t>
                </a:r>
                <a:r>
                  <a:rPr lang="en-US" altLang="zh-CN" sz="2000" b="1" baseline="-25000"/>
                  <a:t>0</a:t>
                </a:r>
                <a:endParaRPr lang="en-US" altLang="zh-CN" sz="2000" b="1" i="1"/>
              </a:p>
            </p:txBody>
          </p:sp>
        </p:grpSp>
        <p:grpSp>
          <p:nvGrpSpPr>
            <p:cNvPr id="83984" name="Group 13"/>
            <p:cNvGrpSpPr>
              <a:grpSpLocks/>
            </p:cNvGrpSpPr>
            <p:nvPr/>
          </p:nvGrpSpPr>
          <p:grpSpPr bwMode="auto">
            <a:xfrm>
              <a:off x="4291013" y="4868416"/>
              <a:ext cx="457200" cy="1082675"/>
              <a:chOff x="2304" y="2112"/>
              <a:chExt cx="288" cy="682"/>
            </a:xfrm>
          </p:grpSpPr>
          <p:sp>
            <p:nvSpPr>
              <p:cNvPr id="83987" name="Line 14"/>
              <p:cNvSpPr>
                <a:spLocks noChangeAspect="1" noChangeShapeType="1"/>
              </p:cNvSpPr>
              <p:nvPr/>
            </p:nvSpPr>
            <p:spPr bwMode="auto">
              <a:xfrm>
                <a:off x="2441" y="2112"/>
                <a:ext cx="0" cy="49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8" name="Text Box 15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/>
                  <a:t>x</a:t>
                </a:r>
                <a:r>
                  <a:rPr lang="en-US" altLang="zh-CN" sz="2000" b="1" baseline="-25000"/>
                  <a:t>1</a:t>
                </a:r>
                <a:endParaRPr lang="en-US" altLang="zh-CN" sz="2000" b="1" i="1"/>
              </a:p>
            </p:txBody>
          </p:sp>
        </p:grpSp>
        <p:sp>
          <p:nvSpPr>
            <p:cNvPr id="83985" name="AutoShape 17"/>
            <p:cNvSpPr>
              <a:spLocks noChangeArrowheads="1"/>
            </p:cNvSpPr>
            <p:nvPr/>
          </p:nvSpPr>
          <p:spPr bwMode="auto">
            <a:xfrm>
              <a:off x="2738438" y="4006403"/>
              <a:ext cx="1185862" cy="431800"/>
            </a:xfrm>
            <a:prstGeom prst="wedgeRectCallout">
              <a:avLst>
                <a:gd name="adj1" fmla="val 109972"/>
                <a:gd name="adj2" fmla="val 50736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5050"/>
                  </a:solidFill>
                </a:rPr>
                <a:t>割线</a:t>
              </a:r>
              <a:r>
                <a:rPr lang="zh-CN" altLang="en-US" sz="2400">
                  <a:solidFill>
                    <a:srgbClr val="FF5050"/>
                  </a:solidFill>
                </a:rPr>
                <a:t> </a:t>
              </a:r>
            </a:p>
          </p:txBody>
        </p:sp>
        <p:sp>
          <p:nvSpPr>
            <p:cNvPr id="83986" name="AutoShape 21"/>
            <p:cNvSpPr>
              <a:spLocks noChangeArrowheads="1"/>
            </p:cNvSpPr>
            <p:nvPr/>
          </p:nvSpPr>
          <p:spPr bwMode="auto">
            <a:xfrm>
              <a:off x="5618163" y="4870003"/>
              <a:ext cx="1185862" cy="431800"/>
            </a:xfrm>
            <a:prstGeom prst="wedgeRectCallout">
              <a:avLst>
                <a:gd name="adj1" fmla="val -102477"/>
                <a:gd name="adj2" fmla="val -198528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切线</a:t>
              </a:r>
            </a:p>
          </p:txBody>
        </p:sp>
      </p:grp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2566988" y="620713"/>
            <a:ext cx="633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将</a:t>
            </a:r>
            <a:r>
              <a:rPr lang="en-US" altLang="zh-CN" sz="2400" b="1" i="1"/>
              <a:t>Newton</a:t>
            </a:r>
            <a:r>
              <a:rPr lang="zh-CN" altLang="en-US" sz="2400">
                <a:latin typeface="Arial" panose="020B0604020202020204" pitchFamily="34" charset="0"/>
              </a:rPr>
              <a:t>迭代中的导数，用差商代替，有格式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503613" y="1196975"/>
          <a:ext cx="41036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公式" r:id="rId3" imgW="35109150" imgH="7458075" progId="Equation.3">
                  <p:embed/>
                </p:oleObj>
              </mc:Choice>
              <mc:Fallback>
                <p:oleObj name="公式" r:id="rId3" imgW="35109150" imgH="74580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196975"/>
                        <a:ext cx="41036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4"/>
          <p:cNvSpPr txBox="1">
            <a:spLocks noChangeArrowheads="1"/>
          </p:cNvSpPr>
          <p:nvPr/>
        </p:nvSpPr>
        <p:spPr bwMode="auto">
          <a:xfrm>
            <a:off x="2640013" y="2349500"/>
            <a:ext cx="5621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其为</a:t>
            </a:r>
            <a:r>
              <a:rPr lang="en-US" altLang="zh-CN" sz="2400" b="1"/>
              <a:t>2</a:t>
            </a:r>
            <a:r>
              <a:rPr lang="zh-CN" altLang="en-US" sz="2400">
                <a:latin typeface="Arial" panose="020B0604020202020204" pitchFamily="34" charset="0"/>
              </a:rPr>
              <a:t>步格式。收敛速度比</a:t>
            </a:r>
            <a:r>
              <a:rPr lang="en-US" altLang="zh-CN" sz="2400" b="1" i="1"/>
              <a:t>Newton</a:t>
            </a:r>
            <a:r>
              <a:rPr lang="zh-CN" altLang="en-US" sz="2400">
                <a:latin typeface="Arial" panose="020B0604020202020204" pitchFamily="34" charset="0"/>
              </a:rPr>
              <a:t>迭代慢</a:t>
            </a:r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2279650" y="3233738"/>
            <a:ext cx="4321175" cy="3435350"/>
            <a:chOff x="755650" y="3233738"/>
            <a:chExt cx="4321175" cy="3435350"/>
          </a:xfrm>
        </p:grpSpPr>
        <p:graphicFrame>
          <p:nvGraphicFramePr>
            <p:cNvPr id="83975" name="Object 20"/>
            <p:cNvGraphicFramePr>
              <a:graphicFrameLocks noChangeAspect="1"/>
            </p:cNvGraphicFramePr>
            <p:nvPr/>
          </p:nvGraphicFramePr>
          <p:xfrm>
            <a:off x="755650" y="4508500"/>
            <a:ext cx="2736850" cy="795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2" name="Equation" r:id="rId5" imgW="24136350" imgH="7019925" progId="Equation.DSMT4">
                    <p:embed/>
                  </p:oleObj>
                </mc:Choice>
                <mc:Fallback>
                  <p:oleObj name="Equation" r:id="rId5" imgW="24136350" imgH="7019925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50" y="4508500"/>
                          <a:ext cx="2736850" cy="795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6" name="Object 5"/>
            <p:cNvGraphicFramePr>
              <a:graphicFrameLocks noChangeAspect="1"/>
            </p:cNvGraphicFramePr>
            <p:nvPr/>
          </p:nvGraphicFramePr>
          <p:xfrm>
            <a:off x="827088" y="5505450"/>
            <a:ext cx="1789112" cy="1163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3" name="公式" r:id="rId7" imgW="13163550" imgH="8553450" progId="Equation.3">
                    <p:embed/>
                  </p:oleObj>
                </mc:Choice>
                <mc:Fallback>
                  <p:oleObj name="公式" r:id="rId7" imgW="13163550" imgH="855345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8" y="5505450"/>
                          <a:ext cx="1789112" cy="1163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7" name="Object 4"/>
            <p:cNvGraphicFramePr>
              <a:graphicFrameLocks noChangeAspect="1"/>
            </p:cNvGraphicFramePr>
            <p:nvPr/>
          </p:nvGraphicFramePr>
          <p:xfrm>
            <a:off x="827584" y="3284984"/>
            <a:ext cx="2160240" cy="864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4" name="Equation" r:id="rId9" imgW="18649950" imgH="7458075" progId="Equation.DSMT4">
                    <p:embed/>
                  </p:oleObj>
                </mc:Choice>
                <mc:Fallback>
                  <p:oleObj name="Equation" r:id="rId9" imgW="18649950" imgH="74580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284984"/>
                          <a:ext cx="2160240" cy="864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8" name="Object 25"/>
            <p:cNvGraphicFramePr>
              <a:graphicFrameLocks noChangeAspect="1"/>
            </p:cNvGraphicFramePr>
            <p:nvPr/>
          </p:nvGraphicFramePr>
          <p:xfrm>
            <a:off x="3348038" y="3233738"/>
            <a:ext cx="1728787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5" name="Equation" r:id="rId11" imgW="14925675" imgH="8334375" progId="Equation.DSMT4">
                    <p:embed/>
                  </p:oleObj>
                </mc:Choice>
                <mc:Fallback>
                  <p:oleObj name="Equation" r:id="rId11" imgW="14925675" imgH="8334375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038" y="3233738"/>
                          <a:ext cx="1728787" cy="968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  <p:bldP spid="5735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2524125" y="2286000"/>
          <a:ext cx="5051425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3" imgW="35608437" imgH="29984590" progId="Equation.DSMT4">
                  <p:embed/>
                </p:oleObj>
              </mc:Choice>
              <mc:Fallback>
                <p:oleObj name="Equation" r:id="rId3" imgW="35608437" imgH="299845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286000"/>
                        <a:ext cx="5051425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238375" y="285750"/>
            <a:ext cx="2447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u="sng">
                <a:solidFill>
                  <a:srgbClr val="CC0000"/>
                </a:solidFill>
                <a:latin typeface="宋体" panose="02010600030101010101" pitchFamily="2" charset="-122"/>
              </a:rPr>
              <a:t>几何解释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381250" y="1000125"/>
          <a:ext cx="72501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Equation" r:id="rId5" imgW="62541150" imgH="8772525" progId="Equation.DSMT4">
                  <p:embed/>
                </p:oleObj>
              </mc:Choice>
              <mc:Fallback>
                <p:oleObj name="Equation" r:id="rId5" imgW="62541150" imgH="87725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000125"/>
                        <a:ext cx="72501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6"/>
          <p:cNvSpPr>
            <a:spLocks noChangeArrowheads="1"/>
          </p:cNvSpPr>
          <p:nvPr/>
        </p:nvSpPr>
        <p:spPr bwMode="auto">
          <a:xfrm>
            <a:off x="1952625" y="285750"/>
            <a:ext cx="2527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§3.7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抛物线法</a:t>
            </a:r>
          </a:p>
        </p:txBody>
      </p:sp>
      <p:grpSp>
        <p:nvGrpSpPr>
          <p:cNvPr id="86019" name="组合 12"/>
          <p:cNvGrpSpPr>
            <a:grpSpLocks/>
          </p:cNvGrpSpPr>
          <p:nvPr/>
        </p:nvGrpSpPr>
        <p:grpSpPr bwMode="auto">
          <a:xfrm>
            <a:off x="2166938" y="857250"/>
            <a:ext cx="7993062" cy="2308225"/>
            <a:chOff x="650903" y="1049238"/>
            <a:chExt cx="7993063" cy="2308324"/>
          </a:xfrm>
        </p:grpSpPr>
        <p:sp>
          <p:nvSpPr>
            <p:cNvPr id="86023" name="矩形 4"/>
            <p:cNvSpPr>
              <a:spLocks noChangeArrowheads="1"/>
            </p:cNvSpPr>
            <p:nvPr/>
          </p:nvSpPr>
          <p:spPr bwMode="auto">
            <a:xfrm>
              <a:off x="650903" y="1049238"/>
              <a:ext cx="7993063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设                      是               三个近似</a:t>
              </a:r>
              <a:r>
                <a:rPr lang="zh-CN" altLang="en-US" sz="2400"/>
                <a:t>根，利用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                            构造二次插值多项式 </a:t>
              </a:r>
              <a:r>
                <a:rPr lang="en-US" altLang="zh-CN" sz="2400" i="1"/>
                <a:t>P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 </a:t>
              </a:r>
              <a:r>
                <a:rPr lang="zh-CN" altLang="en-US" sz="2400"/>
                <a:t>，并适当选取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P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 </a:t>
              </a:r>
              <a:r>
                <a:rPr lang="zh-CN" altLang="en-US" sz="2400"/>
                <a:t>的一个零点 </a:t>
              </a:r>
              <a:r>
                <a:rPr lang="en-US" altLang="zh-CN" sz="2400"/>
                <a:t>     </a:t>
              </a:r>
              <a:r>
                <a:rPr lang="zh-CN" altLang="en-US" sz="2400"/>
                <a:t>作为新的近似根，这样确定的迭代过程称为抛物线法，也称 </a:t>
              </a:r>
              <a:r>
                <a:rPr lang="en-US" altLang="zh-CN" sz="2400"/>
                <a:t>Müller </a:t>
              </a:r>
              <a:r>
                <a:rPr lang="zh-CN" altLang="en-US" sz="2400"/>
                <a:t>法，即</a:t>
              </a:r>
              <a:endParaRPr lang="en-US" altLang="zh-CN" sz="2400"/>
            </a:p>
          </p:txBody>
        </p:sp>
        <p:graphicFrame>
          <p:nvGraphicFramePr>
            <p:cNvPr id="86024" name="Object 5"/>
            <p:cNvGraphicFramePr>
              <a:graphicFrameLocks noChangeAspect="1"/>
            </p:cNvGraphicFramePr>
            <p:nvPr/>
          </p:nvGraphicFramePr>
          <p:xfrm>
            <a:off x="1082655" y="1145203"/>
            <a:ext cx="17113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99" name="Equation" r:id="rId3" imgW="13820775" imgH="3952875" progId="Equation.DSMT4">
                    <p:embed/>
                  </p:oleObj>
                </mc:Choice>
                <mc:Fallback>
                  <p:oleObj name="Equation" r:id="rId3" imgW="13820775" imgH="395287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655" y="1145203"/>
                          <a:ext cx="171132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Object 3"/>
            <p:cNvGraphicFramePr>
              <a:graphicFrameLocks noChangeAspect="1"/>
            </p:cNvGraphicFramePr>
            <p:nvPr/>
          </p:nvGraphicFramePr>
          <p:xfrm>
            <a:off x="3222608" y="1215541"/>
            <a:ext cx="115411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00" name="Equation" r:id="rId5" imgW="9877425" imgH="3514725" progId="Equation.DSMT4">
                    <p:embed/>
                  </p:oleObj>
                </mc:Choice>
                <mc:Fallback>
                  <p:oleObj name="Equation" r:id="rId5" imgW="9877425" imgH="351472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608" y="1215541"/>
                          <a:ext cx="1154112" cy="407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Object 9"/>
            <p:cNvGraphicFramePr>
              <a:graphicFrameLocks noChangeAspect="1"/>
            </p:cNvGraphicFramePr>
            <p:nvPr/>
          </p:nvGraphicFramePr>
          <p:xfrm>
            <a:off x="6878769" y="1168649"/>
            <a:ext cx="898525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01" name="Equation" r:id="rId7" imgW="7677150" imgH="3952875" progId="Equation.DSMT4">
                    <p:embed/>
                  </p:oleObj>
                </mc:Choice>
                <mc:Fallback>
                  <p:oleObj name="Equation" r:id="rId7" imgW="7677150" imgH="395287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8769" y="1168649"/>
                          <a:ext cx="898525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7" name="Object 10"/>
            <p:cNvGraphicFramePr>
              <a:graphicFrameLocks noChangeAspect="1"/>
            </p:cNvGraphicFramePr>
            <p:nvPr/>
          </p:nvGraphicFramePr>
          <p:xfrm>
            <a:off x="722278" y="1763599"/>
            <a:ext cx="2051050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02" name="Equation" r:id="rId9" imgW="17554575" imgH="3952875" progId="Equation.DSMT4">
                    <p:embed/>
                  </p:oleObj>
                </mc:Choice>
                <mc:Fallback>
                  <p:oleObj name="Equation" r:id="rId9" imgW="17554575" imgH="395287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278" y="1763599"/>
                          <a:ext cx="2051050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8" name="Object 11"/>
            <p:cNvGraphicFramePr>
              <a:graphicFrameLocks noChangeAspect="1"/>
            </p:cNvGraphicFramePr>
            <p:nvPr/>
          </p:nvGraphicFramePr>
          <p:xfrm>
            <a:off x="3008294" y="2263665"/>
            <a:ext cx="3810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03" name="Equation" r:id="rId11" imgW="3076575" imgH="3952875" progId="Equation.DSMT4">
                    <p:embed/>
                  </p:oleObj>
                </mc:Choice>
                <mc:Fallback>
                  <p:oleObj name="Equation" r:id="rId11" imgW="3076575" imgH="395287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294" y="2263665"/>
                          <a:ext cx="38100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667000" y="3286125"/>
          <a:ext cx="71786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4" name="Equation" r:id="rId13" imgW="55511700" imgH="8115300" progId="Equation.DSMT4">
                  <p:embed/>
                </p:oleObj>
              </mc:Choice>
              <mc:Fallback>
                <p:oleObj name="Equation" r:id="rId13" imgW="55511700" imgH="811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86125"/>
                        <a:ext cx="717867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13"/>
          <p:cNvGraphicFramePr>
            <a:graphicFrameLocks noChangeAspect="1"/>
          </p:cNvGraphicFramePr>
          <p:nvPr/>
        </p:nvGraphicFramePr>
        <p:xfrm>
          <a:off x="2166938" y="4714875"/>
          <a:ext cx="6808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5" name="Equation" r:id="rId15" imgW="52663725" imgH="3952875" progId="Equation.DSMT4">
                  <p:embed/>
                </p:oleObj>
              </mc:Choice>
              <mc:Fallback>
                <p:oleObj name="Equation" r:id="rId15" imgW="52663725" imgH="395287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714875"/>
                        <a:ext cx="68087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矩形 14"/>
          <p:cNvSpPr>
            <a:spLocks noChangeArrowheads="1"/>
          </p:cNvSpPr>
          <p:nvPr/>
        </p:nvSpPr>
        <p:spPr bwMode="auto">
          <a:xfrm>
            <a:off x="2166938" y="5357813"/>
            <a:ext cx="6281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根号前的符号取与 </a:t>
            </a:r>
            <a:r>
              <a:rPr lang="zh-CN" altLang="en-US" sz="2400" i="1">
                <a:sym typeface="Symbol" panose="05050102010706020507" pitchFamily="18" charset="2"/>
              </a:rPr>
              <a:t></a:t>
            </a:r>
            <a:r>
              <a:rPr lang="zh-CN" altLang="en-US" sz="2400">
                <a:sym typeface="Symbol" panose="05050102010706020507" pitchFamily="18" charset="2"/>
              </a:rPr>
              <a:t> 相同的符号。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抛物线法也是超线性收敛，其收敛阶 </a:t>
            </a:r>
            <a:r>
              <a:rPr lang="en-US" altLang="zh-CN" sz="240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=1.840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914400" y="549275"/>
            <a:ext cx="10363200" cy="5546725"/>
          </a:xfrm>
        </p:spPr>
        <p:txBody>
          <a:bodyPr/>
          <a:lstStyle/>
          <a:p>
            <a:pPr marL="2286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mtClean="0">
                <a:ea typeface="楷体_GB2312" pitchFamily="49" charset="-122"/>
              </a:rPr>
              <a:t>基本原理</a:t>
            </a:r>
            <a:endParaRPr lang="en-US" altLang="zh-CN" smtClean="0">
              <a:ea typeface="楷体_GB2312" pitchFamily="49" charset="-122"/>
            </a:endParaRPr>
          </a:p>
          <a:p>
            <a:pPr marL="685800" lvl="3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smtClean="0">
                <a:ea typeface="楷体_GB2312" pitchFamily="49" charset="-122"/>
              </a:rPr>
              <a:t>取具有极小点的单峰函数的搜索区间</a:t>
            </a:r>
            <a:r>
              <a:rPr lang="en-US" altLang="zh-CN" sz="2400" smtClean="0">
                <a:ea typeface="楷体_GB2312" pitchFamily="49" charset="-122"/>
                <a:cs typeface="Arial" panose="020B0604020202020204" pitchFamily="34" charset="0"/>
              </a:rPr>
              <a:t>[a, b]</a:t>
            </a:r>
            <a:r>
              <a:rPr lang="zh-CN" altLang="en-US" sz="2400" smtClean="0">
                <a:ea typeface="楷体_GB2312" pitchFamily="49" charset="-122"/>
                <a:cs typeface="Arial" panose="020B0604020202020204" pitchFamily="34" charset="0"/>
              </a:rPr>
              <a:t>的坐标中点            作为计算点，计算目标函数在该点处的导数         ；</a:t>
            </a:r>
            <a:endParaRPr lang="en-US" altLang="zh-CN" sz="2400" smtClean="0">
              <a:ea typeface="楷体_GB2312" pitchFamily="49" charset="-122"/>
              <a:cs typeface="Arial" panose="020B0604020202020204" pitchFamily="34" charset="0"/>
            </a:endParaRPr>
          </a:p>
          <a:p>
            <a:pPr marL="685800" lvl="3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smtClean="0">
                <a:solidFill>
                  <a:srgbClr val="0033CC"/>
                </a:solidFill>
                <a:ea typeface="楷体_GB2312" pitchFamily="49" charset="-122"/>
                <a:cs typeface="Arial" panose="020B0604020202020204" pitchFamily="34" charset="0"/>
              </a:rPr>
              <a:t>利用函数在极小点处的导数为零，而在其左侧为负、右侧为正的原理</a:t>
            </a:r>
            <a:r>
              <a:rPr lang="zh-CN" altLang="en-US" sz="2400" smtClean="0">
                <a:ea typeface="楷体_GB2312" pitchFamily="49" charset="-122"/>
                <a:cs typeface="Arial" panose="020B0604020202020204" pitchFamily="34" charset="0"/>
              </a:rPr>
              <a:t>，来判断极小点所在的那一半搜索区间，以消掉另一半区间。</a:t>
            </a:r>
            <a:endParaRPr lang="zh-CN" altLang="el-GR" sz="2400" smtClean="0">
              <a:ea typeface="楷体_GB2312" pitchFamily="49" charset="-122"/>
              <a:cs typeface="Arial" panose="020B0604020202020204" pitchFamily="34" charset="0"/>
            </a:endParaRPr>
          </a:p>
          <a:p>
            <a:pPr marL="685800" lvl="3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smtClean="0">
                <a:ea typeface="楷体_GB2312" pitchFamily="49" charset="-122"/>
                <a:cs typeface="Arial" panose="020B0604020202020204" pitchFamily="34" charset="0"/>
              </a:rPr>
              <a:t>逐次迭代下去，能将搜索区间收敛到一个局部极小点附近，求得极小点的近似解。</a:t>
            </a:r>
            <a:endParaRPr lang="zh-CN" altLang="el-GR" sz="2400" smtClean="0">
              <a:ea typeface="楷体_GB2312" pitchFamily="49" charset="-122"/>
              <a:cs typeface="Arial" panose="020B0604020202020204" pitchFamily="34" charset="0"/>
            </a:endParaRPr>
          </a:p>
          <a:p>
            <a:endParaRPr lang="zh-CN" altLang="en-US" smtClean="0"/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/>
        </p:nvGraphicFramePr>
        <p:xfrm>
          <a:off x="8759825" y="1311275"/>
          <a:ext cx="8921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3" imgW="444307" imgH="291973" progId="Equation.3">
                  <p:embed/>
                </p:oleObj>
              </mc:Choice>
              <mc:Fallback>
                <p:oleObj name="公式" r:id="rId3" imgW="444307" imgH="291973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1311275"/>
                        <a:ext cx="8921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951538" y="1989138"/>
          <a:ext cx="638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5" imgW="291847" imgH="164957" progId="Equation.3">
                  <p:embed/>
                </p:oleObj>
              </mc:Choice>
              <mc:Fallback>
                <p:oleObj name="公式" r:id="rId5" imgW="291847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1989138"/>
                        <a:ext cx="6381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4"/>
          <p:cNvSpPr>
            <a:spLocks noChangeArrowheads="1"/>
          </p:cNvSpPr>
          <p:nvPr/>
        </p:nvSpPr>
        <p:spPr bwMode="auto">
          <a:xfrm>
            <a:off x="1952625" y="428625"/>
            <a:ext cx="79930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</a:rPr>
              <a:t>【</a:t>
            </a:r>
            <a:r>
              <a:rPr lang="zh-CN" altLang="en-US" sz="2400" b="1">
                <a:solidFill>
                  <a:srgbClr val="008000"/>
                </a:solidFill>
              </a:rPr>
              <a:t>例</a:t>
            </a:r>
            <a:r>
              <a:rPr lang="en-US" altLang="zh-CN" sz="2400" b="1">
                <a:solidFill>
                  <a:srgbClr val="008000"/>
                </a:solidFill>
              </a:rPr>
              <a:t>】</a:t>
            </a:r>
            <a:r>
              <a:rPr lang="zh-CN" altLang="en-US" sz="2400">
                <a:latin typeface="Arial" panose="020B0604020202020204" pitchFamily="34" charset="0"/>
              </a:rPr>
              <a:t>用下列方法求                                 在           附近的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          </a:t>
            </a:r>
            <a:r>
              <a:rPr lang="zh-CN" altLang="en-US" sz="2400"/>
              <a:t>根。根的准确值                                        ，要求计算 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          </a:t>
            </a:r>
            <a:r>
              <a:rPr lang="zh-CN" altLang="en-US" sz="2400"/>
              <a:t>结果准确到四位有效数字。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  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）牛顿法；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  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）弦截法，取 </a:t>
            </a:r>
            <a:r>
              <a:rPr lang="en-US" altLang="zh-CN" sz="2400" i="1"/>
              <a:t>x</a:t>
            </a:r>
            <a:r>
              <a:rPr lang="en-US" altLang="zh-CN" sz="2400" baseline="-25000"/>
              <a:t>0</a:t>
            </a:r>
            <a:r>
              <a:rPr lang="en-US" altLang="zh-CN" sz="2400"/>
              <a:t>=2</a:t>
            </a:r>
            <a:r>
              <a:rPr lang="zh-CN" altLang="en-US" sz="2400"/>
              <a:t> ， </a:t>
            </a:r>
            <a:r>
              <a:rPr lang="en-US" altLang="zh-CN" sz="2400" i="1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=1.9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         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）抛物线法，取 </a:t>
            </a:r>
            <a:r>
              <a:rPr lang="en-US" altLang="zh-CN" sz="2400" i="1"/>
              <a:t>x</a:t>
            </a:r>
            <a:r>
              <a:rPr lang="en-US" altLang="zh-CN" sz="2400" baseline="-25000"/>
              <a:t>0</a:t>
            </a:r>
            <a:r>
              <a:rPr lang="en-US" altLang="zh-CN" sz="2400"/>
              <a:t>=2</a:t>
            </a:r>
            <a:r>
              <a:rPr lang="zh-CN" altLang="en-US" sz="2400"/>
              <a:t> ， </a:t>
            </a:r>
            <a:r>
              <a:rPr lang="en-US" altLang="zh-CN" sz="2400" i="1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=3</a:t>
            </a:r>
            <a:r>
              <a:rPr lang="zh-CN" altLang="en-US" sz="2400"/>
              <a:t> ，</a:t>
            </a:r>
            <a:r>
              <a:rPr lang="en-US" altLang="zh-CN" sz="2400"/>
              <a:t> </a:t>
            </a:r>
            <a:r>
              <a:rPr lang="en-US" altLang="zh-CN" sz="2400" i="1"/>
              <a:t>x</a:t>
            </a:r>
            <a:r>
              <a:rPr lang="en-US" altLang="zh-CN" sz="2400" baseline="-25000"/>
              <a:t>2</a:t>
            </a:r>
            <a:r>
              <a:rPr lang="en-US" altLang="zh-CN" sz="2400"/>
              <a:t>=2</a:t>
            </a:r>
            <a:endParaRPr lang="zh-CN" altLang="en-US" sz="2400"/>
          </a:p>
        </p:txBody>
      </p:sp>
      <p:graphicFrame>
        <p:nvGraphicFramePr>
          <p:cNvPr id="87043" name="Object 5"/>
          <p:cNvGraphicFramePr>
            <a:graphicFrameLocks noChangeAspect="1"/>
          </p:cNvGraphicFramePr>
          <p:nvPr/>
        </p:nvGraphicFramePr>
        <p:xfrm>
          <a:off x="5192713" y="1068388"/>
          <a:ext cx="2743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8" name="Equation" r:id="rId3" imgW="22164675" imgH="3514725" progId="Equation.DSMT4">
                  <p:embed/>
                </p:oleObj>
              </mc:Choice>
              <mc:Fallback>
                <p:oleObj name="Equation" r:id="rId3" imgW="22164675" imgH="35147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068388"/>
                        <a:ext cx="2743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6"/>
          <p:cNvGraphicFramePr>
            <a:graphicFrameLocks noChangeAspect="1"/>
          </p:cNvGraphicFramePr>
          <p:nvPr/>
        </p:nvGraphicFramePr>
        <p:xfrm>
          <a:off x="4905375" y="542925"/>
          <a:ext cx="25923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9" name="Equation" r:id="rId5" imgW="22821900" imgH="3952875" progId="Equation.DSMT4">
                  <p:embed/>
                </p:oleObj>
              </mc:Choice>
              <mc:Fallback>
                <p:oleObj name="Equation" r:id="rId5" imgW="22821900" imgH="395287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42925"/>
                        <a:ext cx="25923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7"/>
          <p:cNvGraphicFramePr>
            <a:graphicFrameLocks noChangeAspect="1"/>
          </p:cNvGraphicFramePr>
          <p:nvPr/>
        </p:nvGraphicFramePr>
        <p:xfrm>
          <a:off x="7953375" y="573088"/>
          <a:ext cx="768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Equation" r:id="rId7" imgW="7019925" imgH="3952875" progId="Equation.DSMT4">
                  <p:embed/>
                </p:oleObj>
              </mc:Choice>
              <mc:Fallback>
                <p:oleObj name="Equation" r:id="rId7" imgW="7019925" imgH="39528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5" y="573088"/>
                        <a:ext cx="768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381250" y="4000500"/>
            <a:ext cx="785813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8000"/>
                </a:solidFill>
                <a:latin typeface="Arial" charset="0"/>
              </a:rPr>
              <a:t>解：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87047" name="Object 8"/>
          <p:cNvGraphicFramePr>
            <a:graphicFrameLocks noChangeAspect="1"/>
          </p:cNvGraphicFramePr>
          <p:nvPr/>
        </p:nvGraphicFramePr>
        <p:xfrm>
          <a:off x="3167063" y="4214813"/>
          <a:ext cx="41433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Equation" r:id="rId9" imgW="32032575" imgH="13820775" progId="Equation.DSMT4">
                  <p:embed/>
                </p:oleObj>
              </mc:Choice>
              <mc:Fallback>
                <p:oleObj name="Equation" r:id="rId9" imgW="32032575" imgH="138207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214813"/>
                        <a:ext cx="41433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5638800" y="3338513"/>
          <a:ext cx="914400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Equation" r:id="rId3" imgW="1971675" imgH="3076575" progId="Equation.DSMT4">
                  <p:embed/>
                </p:oleObj>
              </mc:Choice>
              <mc:Fallback>
                <p:oleObj name="Equation" r:id="rId3" imgW="1971675" imgH="307657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38513"/>
                        <a:ext cx="914400" cy="17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452688" y="571500"/>
          <a:ext cx="5703887" cy="533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Equation" r:id="rId5" imgW="44100750" imgH="41252775" progId="Equation.DSMT4">
                  <p:embed/>
                </p:oleObj>
              </mc:Choice>
              <mc:Fallback>
                <p:oleObj name="Equation" r:id="rId5" imgW="44100750" imgH="412527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571500"/>
                        <a:ext cx="5703887" cy="533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5"/>
          <p:cNvGraphicFramePr>
            <a:graphicFrameLocks noChangeAspect="1"/>
          </p:cNvGraphicFramePr>
          <p:nvPr/>
        </p:nvGraphicFramePr>
        <p:xfrm>
          <a:off x="2738438" y="646113"/>
          <a:ext cx="4994275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Equation" r:id="rId3" imgW="38623875" imgH="39719250" progId="Equation.DSMT4">
                  <p:embed/>
                </p:oleObj>
              </mc:Choice>
              <mc:Fallback>
                <p:oleObj name="Equation" r:id="rId3" imgW="38623875" imgH="397192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646113"/>
                        <a:ext cx="4994275" cy="514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4"/>
          <p:cNvGraphicFramePr>
            <a:graphicFrameLocks noChangeAspect="1"/>
          </p:cNvGraphicFramePr>
          <p:nvPr/>
        </p:nvGraphicFramePr>
        <p:xfrm>
          <a:off x="1881188" y="873125"/>
          <a:ext cx="8456612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Equation" r:id="rId3" imgW="65389125" imgH="17554575" progId="Equation.DSMT4">
                  <p:embed/>
                </p:oleObj>
              </mc:Choice>
              <mc:Fallback>
                <p:oleObj name="Equation" r:id="rId3" imgW="65389125" imgH="175545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873125"/>
                        <a:ext cx="8456612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矩形 3"/>
          <p:cNvSpPr>
            <a:spLocks noChangeArrowheads="1"/>
          </p:cNvSpPr>
          <p:nvPr/>
        </p:nvSpPr>
        <p:spPr bwMode="auto">
          <a:xfrm>
            <a:off x="2452688" y="357187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迭代结果为</a:t>
            </a:r>
          </a:p>
        </p:txBody>
      </p:sp>
      <p:sp>
        <p:nvSpPr>
          <p:cNvPr id="90116" name="矩形 4"/>
          <p:cNvSpPr>
            <a:spLocks noChangeArrowheads="1"/>
          </p:cNvSpPr>
          <p:nvPr/>
        </p:nvSpPr>
        <p:spPr bwMode="auto">
          <a:xfrm>
            <a:off x="2524125" y="6000750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已达四位有效数字</a:t>
            </a:r>
          </a:p>
        </p:txBody>
      </p:sp>
      <p:graphicFrame>
        <p:nvGraphicFramePr>
          <p:cNvPr id="90117" name="Object 3"/>
          <p:cNvGraphicFramePr>
            <a:graphicFrameLocks noChangeAspect="1"/>
          </p:cNvGraphicFramePr>
          <p:nvPr/>
        </p:nvGraphicFramePr>
        <p:xfrm>
          <a:off x="3381375" y="4286250"/>
          <a:ext cx="2725738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name="Equation" r:id="rId5" imgW="21069300" imgH="11849100" progId="Equation.DSMT4">
                  <p:embed/>
                </p:oleObj>
              </mc:Choice>
              <mc:Fallback>
                <p:oleObj name="Equation" r:id="rId5" imgW="21069300" imgH="1184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286250"/>
                        <a:ext cx="2725738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ChangeArrowheads="1"/>
          </p:cNvSpPr>
          <p:nvPr/>
        </p:nvSpPr>
        <p:spPr bwMode="auto">
          <a:xfrm>
            <a:off x="2095500" y="227013"/>
            <a:ext cx="335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8000"/>
                </a:solidFill>
              </a:rPr>
              <a:t>例：</a:t>
            </a:r>
            <a:r>
              <a:rPr lang="zh-CN" altLang="en-US" sz="2400"/>
              <a:t>用牛顿法解方程组 </a:t>
            </a:r>
          </a:p>
        </p:txBody>
      </p:sp>
      <p:graphicFrame>
        <p:nvGraphicFramePr>
          <p:cNvPr id="91139" name="Object 4"/>
          <p:cNvGraphicFramePr>
            <a:graphicFrameLocks noChangeAspect="1"/>
          </p:cNvGraphicFramePr>
          <p:nvPr/>
        </p:nvGraphicFramePr>
        <p:xfrm>
          <a:off x="2595563" y="869950"/>
          <a:ext cx="380365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5" name="Equation" r:id="rId3" imgW="29403675" imgH="13163550" progId="Equation.DSMT4">
                  <p:embed/>
                </p:oleObj>
              </mc:Choice>
              <mc:Fallback>
                <p:oleObj name="Equation" r:id="rId3" imgW="29403675" imgH="131635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869950"/>
                        <a:ext cx="380365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6"/>
          <p:cNvGraphicFramePr>
            <a:graphicFrameLocks noChangeAspect="1"/>
          </p:cNvGraphicFramePr>
          <p:nvPr/>
        </p:nvGraphicFramePr>
        <p:xfrm>
          <a:off x="2638425" y="2714625"/>
          <a:ext cx="68151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Equation" r:id="rId5" imgW="52663725" imgH="4171950" progId="Equation.DSMT4">
                  <p:embed/>
                </p:oleObj>
              </mc:Choice>
              <mc:Fallback>
                <p:oleObj name="Equation" r:id="rId5" imgW="52663725" imgH="41719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714625"/>
                        <a:ext cx="68151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01850" y="2714625"/>
            <a:ext cx="4937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kern="0" dirty="0">
                <a:solidFill>
                  <a:srgbClr val="008000"/>
                </a:solidFill>
              </a:rPr>
              <a:t>解</a:t>
            </a:r>
            <a:endParaRPr lang="zh-CN" altLang="en-US" dirty="0"/>
          </a:p>
        </p:txBody>
      </p:sp>
      <p:graphicFrame>
        <p:nvGraphicFramePr>
          <p:cNvPr id="91142" name="Object 4"/>
          <p:cNvGraphicFramePr>
            <a:graphicFrameLocks noChangeAspect="1"/>
          </p:cNvGraphicFramePr>
          <p:nvPr/>
        </p:nvGraphicFramePr>
        <p:xfrm>
          <a:off x="2667000" y="3286125"/>
          <a:ext cx="74390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Equation" r:id="rId7" imgW="57492900" imgH="11410950" progId="Equation.DSMT4">
                  <p:embed/>
                </p:oleObj>
              </mc:Choice>
              <mc:Fallback>
                <p:oleObj name="Equation" r:id="rId7" imgW="57492900" imgH="114109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86125"/>
                        <a:ext cx="743902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8"/>
          <p:cNvGraphicFramePr>
            <a:graphicFrameLocks noChangeAspect="1"/>
          </p:cNvGraphicFramePr>
          <p:nvPr/>
        </p:nvGraphicFramePr>
        <p:xfrm>
          <a:off x="3095625" y="5495925"/>
          <a:ext cx="68151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8" name="Equation" r:id="rId9" imgW="52663725" imgH="8334375" progId="Equation.DSMT4">
                  <p:embed/>
                </p:oleObj>
              </mc:Choice>
              <mc:Fallback>
                <p:oleObj name="Equation" r:id="rId9" imgW="52663725" imgH="83343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495925"/>
                        <a:ext cx="68151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矩形 9"/>
          <p:cNvSpPr>
            <a:spLocks noChangeArrowheads="1"/>
          </p:cNvSpPr>
          <p:nvPr/>
        </p:nvSpPr>
        <p:spPr bwMode="auto">
          <a:xfrm>
            <a:off x="2381250" y="4786313"/>
            <a:ext cx="210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牛顿迭代法为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143000"/>
            <a:ext cx="3971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57438"/>
            <a:ext cx="3952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14750"/>
            <a:ext cx="3962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14938"/>
            <a:ext cx="39814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66" name="Object 4"/>
          <p:cNvGraphicFramePr>
            <a:graphicFrameLocks noChangeAspect="1"/>
          </p:cNvGraphicFramePr>
          <p:nvPr/>
        </p:nvGraphicFramePr>
        <p:xfrm>
          <a:off x="2166938" y="428625"/>
          <a:ext cx="68976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7" imgW="53320950" imgH="3952875" progId="Equation.DSMT4">
                  <p:embed/>
                </p:oleObj>
              </mc:Choice>
              <mc:Fallback>
                <p:oleObj name="Equation" r:id="rId7" imgW="53320950" imgH="39528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28625"/>
                        <a:ext cx="68976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6"/>
          <p:cNvGraphicFramePr>
            <a:graphicFrameLocks noChangeAspect="1"/>
          </p:cNvGraphicFramePr>
          <p:nvPr/>
        </p:nvGraphicFramePr>
        <p:xfrm>
          <a:off x="2351088" y="5470525"/>
          <a:ext cx="58832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3" imgW="45643800" imgH="5048250" progId="Equation.DSMT4">
                  <p:embed/>
                </p:oleObj>
              </mc:Choice>
              <mc:Fallback>
                <p:oleObj name="Equation" r:id="rId3" imgW="45643800" imgH="50482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470525"/>
                        <a:ext cx="58832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8"/>
          <p:cNvGraphicFramePr>
            <a:graphicFrameLocks noChangeAspect="1"/>
          </p:cNvGraphicFramePr>
          <p:nvPr/>
        </p:nvGraphicFramePr>
        <p:xfrm>
          <a:off x="2351088" y="3411538"/>
          <a:ext cx="5738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Equation" r:id="rId5" imgW="44767500" imgH="5048250" progId="Equation.DSMT4">
                  <p:embed/>
                </p:oleObj>
              </mc:Choice>
              <mc:Fallback>
                <p:oleObj name="Equation" r:id="rId5" imgW="44767500" imgH="504825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411538"/>
                        <a:ext cx="5738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10"/>
          <p:cNvGraphicFramePr>
            <a:graphicFrameLocks noChangeAspect="1"/>
          </p:cNvGraphicFramePr>
          <p:nvPr/>
        </p:nvGraphicFramePr>
        <p:xfrm>
          <a:off x="2351088" y="4275138"/>
          <a:ext cx="55943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6" name="Equation" r:id="rId7" imgW="42348150" imgH="8334375" progId="Equation.DSMT4">
                  <p:embed/>
                </p:oleObj>
              </mc:Choice>
              <mc:Fallback>
                <p:oleObj name="Equation" r:id="rId7" imgW="42348150" imgH="833437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75138"/>
                        <a:ext cx="55943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2"/>
          <p:cNvGraphicFramePr>
            <a:graphicFrameLocks noChangeAspect="1"/>
          </p:cNvGraphicFramePr>
          <p:nvPr/>
        </p:nvGraphicFramePr>
        <p:xfrm>
          <a:off x="2187575" y="869950"/>
          <a:ext cx="77676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7" name="Equation" r:id="rId9" imgW="61874400" imgH="8334375" progId="Equation.DSMT4">
                  <p:embed/>
                </p:oleObj>
              </mc:Choice>
              <mc:Fallback>
                <p:oleObj name="Equation" r:id="rId9" imgW="61874400" imgH="833437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869950"/>
                        <a:ext cx="776763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4"/>
          <p:cNvGraphicFramePr>
            <a:graphicFrameLocks noChangeAspect="1"/>
          </p:cNvGraphicFramePr>
          <p:nvPr/>
        </p:nvGraphicFramePr>
        <p:xfrm>
          <a:off x="2351088" y="2619375"/>
          <a:ext cx="4826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8" name="Equation" r:id="rId11" imgW="39500175" imgH="4171950" progId="Equation.DSMT4">
                  <p:embed/>
                </p:oleObj>
              </mc:Choice>
              <mc:Fallback>
                <p:oleObj name="Equation" r:id="rId11" imgW="39500175" imgH="41719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619375"/>
                        <a:ext cx="4826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1703388" y="1970088"/>
            <a:ext cx="3024187" cy="720725"/>
          </a:xfrm>
          <a:prstGeom prst="rect">
            <a:avLst/>
          </a:prstGeom>
          <a:noFill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zh-CN" altLang="en-US" sz="2800" kern="0" dirty="0">
                <a:solidFill>
                  <a:srgbClr val="008000"/>
                </a:solidFill>
                <a:latin typeface="+mn-lt"/>
                <a:ea typeface="+mn-ea"/>
              </a:rPr>
              <a:t>迭代公式：</a:t>
            </a:r>
          </a:p>
        </p:txBody>
      </p:sp>
      <p:sp>
        <p:nvSpPr>
          <p:cNvPr id="93192" name="矩形 8"/>
          <p:cNvSpPr>
            <a:spLocks noChangeArrowheads="1"/>
          </p:cNvSpPr>
          <p:nvPr/>
        </p:nvSpPr>
        <p:spPr bwMode="auto">
          <a:xfrm>
            <a:off x="2135188" y="2603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作业：</a:t>
            </a:r>
            <a:endParaRPr lang="en-US" altLang="zh-CN" sz="2400"/>
          </a:p>
        </p:txBody>
      </p:sp>
      <p:sp>
        <p:nvSpPr>
          <p:cNvPr id="93193" name="矩形 9"/>
          <p:cNvSpPr>
            <a:spLocks noChangeArrowheads="1"/>
          </p:cNvSpPr>
          <p:nvPr/>
        </p:nvSpPr>
        <p:spPr bwMode="auto">
          <a:xfrm>
            <a:off x="2125663" y="6237288"/>
            <a:ext cx="4186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试分析每种迭代公式的收敛性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3"/>
          <p:cNvGraphicFramePr>
            <a:graphicFrameLocks noChangeAspect="1"/>
          </p:cNvGraphicFramePr>
          <p:nvPr/>
        </p:nvGraphicFramePr>
        <p:xfrm>
          <a:off x="2135188" y="882650"/>
          <a:ext cx="77406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quation" r:id="rId3" imgW="54566714" imgH="9799163" progId="Equation.DSMT4">
                  <p:embed/>
                </p:oleObj>
              </mc:Choice>
              <mc:Fallback>
                <p:oleObj name="Equation" r:id="rId3" imgW="54566714" imgH="979916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882650"/>
                        <a:ext cx="774065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942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08275"/>
            <a:ext cx="64785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136775" y="2708275"/>
            <a:ext cx="473075" cy="473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kern="0" dirty="0">
                <a:latin typeface="华文中宋" pitchFamily="2" charset="-122"/>
                <a:ea typeface="华文中宋" pitchFamily="2" charset="-122"/>
              </a:rPr>
              <a:t>3.</a:t>
            </a:r>
            <a:endParaRPr lang="zh-CN" altLang="en-US" kern="0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63750" y="188913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二分法求根步骤：</a:t>
            </a:r>
            <a:endParaRPr lang="zh-CN" altLang="en-US" sz="2400" b="1"/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1847850" y="603250"/>
            <a:ext cx="8280400" cy="2805113"/>
            <a:chOff x="323850" y="603250"/>
            <a:chExt cx="8280400" cy="2805182"/>
          </a:xfrm>
        </p:grpSpPr>
        <p:sp>
          <p:nvSpPr>
            <p:cNvPr id="11278" name="Rectangle 3"/>
            <p:cNvSpPr txBox="1">
              <a:spLocks noChangeArrowheads="1"/>
            </p:cNvSpPr>
            <p:nvPr/>
          </p:nvSpPr>
          <p:spPr bwMode="auto">
            <a:xfrm>
              <a:off x="323850" y="696915"/>
              <a:ext cx="8280400" cy="266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150000"/>
                </a:lnSpc>
                <a:buFontTx/>
                <a:buNone/>
              </a:pPr>
              <a:r>
                <a:rPr lang="zh-CN" altLang="en-US" sz="2400">
                  <a:solidFill>
                    <a:srgbClr val="C00000"/>
                  </a:solidFill>
                </a:rPr>
                <a:t> </a:t>
              </a:r>
              <a:r>
                <a:rPr lang="en-US" altLang="zh-CN" sz="2400" b="1">
                  <a:solidFill>
                    <a:srgbClr val="660066"/>
                  </a:solidFill>
                </a:rPr>
                <a:t>Step 1</a:t>
              </a:r>
              <a:r>
                <a:rPr lang="zh-CN" altLang="en-US" sz="2400"/>
                <a:t>：令                               </a:t>
              </a:r>
            </a:p>
            <a:p>
              <a:pPr marL="0" lvl="1">
                <a:lnSpc>
                  <a:spcPct val="150000"/>
                </a:lnSpc>
                <a:buFontTx/>
                <a:buNone/>
              </a:pPr>
              <a:r>
                <a:rPr lang="zh-CN" altLang="en-US" sz="2400"/>
                <a:t>  若                           ，则              为有根区间，否则             为有根区间。 记新的有根区间为               ，则</a:t>
              </a:r>
            </a:p>
          </p:txBody>
        </p:sp>
        <p:graphicFrame>
          <p:nvGraphicFramePr>
            <p:cNvPr id="11279" name="Object 13"/>
            <p:cNvGraphicFramePr>
              <a:graphicFrameLocks noChangeAspect="1"/>
            </p:cNvGraphicFramePr>
            <p:nvPr/>
          </p:nvGraphicFramePr>
          <p:xfrm>
            <a:off x="2051721" y="603250"/>
            <a:ext cx="3528392" cy="815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7" name="Equation" r:id="rId3" imgW="29403675" imgH="6800850" progId="Equation.DSMT4">
                    <p:embed/>
                  </p:oleObj>
                </mc:Choice>
                <mc:Fallback>
                  <p:oleObj name="Equation" r:id="rId3" imgW="29403675" imgH="680085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1" y="603250"/>
                          <a:ext cx="3528392" cy="815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4"/>
            <p:cNvGraphicFramePr>
              <a:graphicFrameLocks noChangeAspect="1"/>
            </p:cNvGraphicFramePr>
            <p:nvPr/>
          </p:nvGraphicFramePr>
          <p:xfrm>
            <a:off x="1025538" y="1446563"/>
            <a:ext cx="2012950" cy="471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8" name="公式" r:id="rId5" imgW="16240125" imgH="3733800" progId="Equation.3">
                    <p:embed/>
                  </p:oleObj>
                </mc:Choice>
                <mc:Fallback>
                  <p:oleObj name="公式" r:id="rId5" imgW="16240125" imgH="3733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538" y="1446563"/>
                          <a:ext cx="2012950" cy="471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5"/>
            <p:cNvGraphicFramePr>
              <a:graphicFrameLocks noChangeAspect="1"/>
            </p:cNvGraphicFramePr>
            <p:nvPr/>
          </p:nvGraphicFramePr>
          <p:xfrm>
            <a:off x="3639345" y="1412987"/>
            <a:ext cx="1008062" cy="493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9" name="公式" r:id="rId7" imgW="7677150" imgH="3733800" progId="Equation.3">
                    <p:embed/>
                  </p:oleObj>
                </mc:Choice>
                <mc:Fallback>
                  <p:oleObj name="公式" r:id="rId7" imgW="7677150" imgH="3733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345" y="1412987"/>
                          <a:ext cx="1008062" cy="493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6"/>
            <p:cNvGraphicFramePr>
              <a:graphicFrameLocks noChangeAspect="1"/>
            </p:cNvGraphicFramePr>
            <p:nvPr/>
          </p:nvGraphicFramePr>
          <p:xfrm>
            <a:off x="7167737" y="1412987"/>
            <a:ext cx="935038" cy="477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0" name="公式" r:id="rId9" imgW="7458075" imgH="3733800" progId="Equation.3">
                    <p:embed/>
                  </p:oleObj>
                </mc:Choice>
                <mc:Fallback>
                  <p:oleObj name="公式" r:id="rId9" imgW="7458075" imgH="373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7737" y="1412987"/>
                          <a:ext cx="935038" cy="477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7"/>
            <p:cNvGraphicFramePr>
              <a:graphicFrameLocks noChangeAspect="1"/>
            </p:cNvGraphicFramePr>
            <p:nvPr/>
          </p:nvGraphicFramePr>
          <p:xfrm>
            <a:off x="4551596" y="1989233"/>
            <a:ext cx="1042987" cy="469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1" name="公式" r:id="rId11" imgW="8334375" imgH="3733800" progId="Equation.3">
                    <p:embed/>
                  </p:oleObj>
                </mc:Choice>
                <mc:Fallback>
                  <p:oleObj name="公式" r:id="rId11" imgW="8334375" imgH="3733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596" y="1989233"/>
                          <a:ext cx="1042987" cy="469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8"/>
            <p:cNvGraphicFramePr>
              <a:graphicFrameLocks noChangeAspect="1"/>
            </p:cNvGraphicFramePr>
            <p:nvPr/>
          </p:nvGraphicFramePr>
          <p:xfrm>
            <a:off x="1619250" y="2781383"/>
            <a:ext cx="2376488" cy="487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2" name="公式" r:id="rId13" imgW="18430875" imgH="3733800" progId="Equation.3">
                    <p:embed/>
                  </p:oleObj>
                </mc:Choice>
                <mc:Fallback>
                  <p:oleObj name="公式" r:id="rId13" imgW="18430875" imgH="3733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250" y="2781383"/>
                          <a:ext cx="2376488" cy="487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19"/>
            <p:cNvGraphicFramePr>
              <a:graphicFrameLocks noChangeAspect="1"/>
            </p:cNvGraphicFramePr>
            <p:nvPr/>
          </p:nvGraphicFramePr>
          <p:xfrm>
            <a:off x="4643438" y="2565487"/>
            <a:ext cx="2530475" cy="842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3" name="Equation" r:id="rId15" imgW="20402550" imgH="6800850" progId="Equation.DSMT4">
                    <p:embed/>
                  </p:oleObj>
                </mc:Choice>
                <mc:Fallback>
                  <p:oleObj name="Equation" r:id="rId15" imgW="20402550" imgH="680085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38" y="2565487"/>
                          <a:ext cx="2530475" cy="8429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矩形 28"/>
            <p:cNvSpPr/>
            <p:nvPr/>
          </p:nvSpPr>
          <p:spPr bwMode="auto">
            <a:xfrm>
              <a:off x="4067175" y="2781354"/>
              <a:ext cx="493713" cy="461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Times New Roman"/>
                  <a:ea typeface="宋体"/>
                </a:rPr>
                <a:t>且</a:t>
              </a:r>
              <a:endParaRPr lang="zh-CN" altLang="en-US" dirty="0"/>
            </a:p>
          </p:txBody>
        </p:sp>
      </p:grpSp>
      <p:grpSp>
        <p:nvGrpSpPr>
          <p:cNvPr id="3" name="组合 31"/>
          <p:cNvGrpSpPr>
            <a:grpSpLocks/>
          </p:cNvGrpSpPr>
          <p:nvPr/>
        </p:nvGrpSpPr>
        <p:grpSpPr bwMode="auto">
          <a:xfrm>
            <a:off x="1922463" y="3621088"/>
            <a:ext cx="7273925" cy="2039937"/>
            <a:chOff x="398463" y="3621088"/>
            <a:chExt cx="7273925" cy="2039957"/>
          </a:xfrm>
        </p:grpSpPr>
        <p:graphicFrame>
          <p:nvGraphicFramePr>
            <p:cNvPr id="11273" name="Object 20"/>
            <p:cNvGraphicFramePr>
              <a:graphicFrameLocks noChangeAspect="1"/>
            </p:cNvGraphicFramePr>
            <p:nvPr/>
          </p:nvGraphicFramePr>
          <p:xfrm>
            <a:off x="1982788" y="3621153"/>
            <a:ext cx="1008062" cy="455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4" name="公式" r:id="rId17" imgW="8334375" imgH="3733800" progId="Equation.3">
                    <p:embed/>
                  </p:oleObj>
                </mc:Choice>
                <mc:Fallback>
                  <p:oleObj name="公式" r:id="rId17" imgW="8334375" imgH="3733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788" y="3621153"/>
                          <a:ext cx="1008062" cy="455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矩形 27"/>
            <p:cNvSpPr>
              <a:spLocks noChangeArrowheads="1"/>
            </p:cNvSpPr>
            <p:nvPr/>
          </p:nvSpPr>
          <p:spPr bwMode="auto">
            <a:xfrm>
              <a:off x="398463" y="3621088"/>
              <a:ext cx="7273925" cy="46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400" b="1">
                  <a:solidFill>
                    <a:srgbClr val="C00000"/>
                  </a:solidFill>
                </a:rPr>
                <a:t> </a:t>
              </a:r>
              <a:r>
                <a:rPr lang="en-US" altLang="zh-CN" sz="2400" b="1">
                  <a:solidFill>
                    <a:srgbClr val="660066"/>
                  </a:solidFill>
                </a:rPr>
                <a:t>Step 2</a:t>
              </a:r>
              <a:r>
                <a:rPr lang="zh-CN" altLang="en-US" sz="2400"/>
                <a:t>：对               重复上述做法得</a:t>
              </a:r>
            </a:p>
          </p:txBody>
        </p:sp>
        <p:graphicFrame>
          <p:nvGraphicFramePr>
            <p:cNvPr id="11275" name="Object 21"/>
            <p:cNvGraphicFramePr>
              <a:graphicFrameLocks noChangeAspect="1"/>
            </p:cNvGraphicFramePr>
            <p:nvPr/>
          </p:nvGraphicFramePr>
          <p:xfrm>
            <a:off x="1406525" y="4268839"/>
            <a:ext cx="5473700" cy="506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5" name="公式" r:id="rId18" imgW="42786300" imgH="3952875" progId="Equation.3">
                    <p:embed/>
                  </p:oleObj>
                </mc:Choice>
                <mc:Fallback>
                  <p:oleObj name="公式" r:id="rId18" imgW="42786300" imgH="395287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525" y="4268839"/>
                          <a:ext cx="5473700" cy="506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22"/>
            <p:cNvGraphicFramePr>
              <a:graphicFrameLocks noChangeAspect="1"/>
            </p:cNvGraphicFramePr>
            <p:nvPr/>
          </p:nvGraphicFramePr>
          <p:xfrm>
            <a:off x="1839913" y="4845088"/>
            <a:ext cx="3024187" cy="815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6" name="公式" r:id="rId20" imgW="25012650" imgH="6800850" progId="Equation.3">
                    <p:embed/>
                  </p:oleObj>
                </mc:Choice>
                <mc:Fallback>
                  <p:oleObj name="公式" r:id="rId20" imgW="25012650" imgH="680085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913" y="4845088"/>
                          <a:ext cx="3024187" cy="815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矩形 30"/>
            <p:cNvSpPr/>
            <p:nvPr/>
          </p:nvSpPr>
          <p:spPr bwMode="auto">
            <a:xfrm>
              <a:off x="1119188" y="4983176"/>
              <a:ext cx="492125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Times New Roman"/>
                  <a:ea typeface="宋体"/>
                </a:rPr>
                <a:t>且</a:t>
              </a:r>
              <a:endParaRPr lang="zh-CN" altLang="en-US" dirty="0"/>
            </a:p>
          </p:txBody>
        </p:sp>
      </p:grpSp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1914525" y="5794375"/>
            <a:ext cx="8753475" cy="803275"/>
            <a:chOff x="390525" y="5794392"/>
            <a:chExt cx="8753475" cy="803258"/>
          </a:xfrm>
        </p:grpSpPr>
        <p:sp>
          <p:nvSpPr>
            <p:cNvPr id="11270" name="矩形 29"/>
            <p:cNvSpPr>
              <a:spLocks noChangeArrowheads="1"/>
            </p:cNvSpPr>
            <p:nvPr/>
          </p:nvSpPr>
          <p:spPr bwMode="auto">
            <a:xfrm>
              <a:off x="390525" y="5954727"/>
              <a:ext cx="8753475" cy="461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66"/>
                  </a:solidFill>
                </a:rPr>
                <a:t>Step 3</a:t>
              </a:r>
              <a:r>
                <a:rPr lang="zh-CN" altLang="en-US" sz="2400"/>
                <a:t>：取                            为根 </a:t>
              </a:r>
              <a:r>
                <a:rPr lang="en-US" altLang="zh-CN" sz="2400" i="1"/>
                <a:t>x</a:t>
              </a:r>
              <a:r>
                <a:rPr lang="en-US" altLang="zh-CN" sz="2400" i="1" baseline="30000"/>
                <a:t>*</a:t>
              </a:r>
              <a:r>
                <a:rPr lang="zh-CN" altLang="en-US" sz="2400"/>
                <a:t>  的近似值</a:t>
              </a:r>
              <a:r>
                <a:rPr lang="en-US" altLang="zh-CN" sz="2400"/>
                <a:t>(                             )</a:t>
              </a:r>
              <a:r>
                <a:rPr lang="zh-CN" altLang="en-US" sz="2400"/>
                <a:t>。</a:t>
              </a:r>
            </a:p>
          </p:txBody>
        </p:sp>
        <p:graphicFrame>
          <p:nvGraphicFramePr>
            <p:cNvPr id="11271" name="Object 23"/>
            <p:cNvGraphicFramePr>
              <a:graphicFrameLocks noChangeAspect="1"/>
            </p:cNvGraphicFramePr>
            <p:nvPr/>
          </p:nvGraphicFramePr>
          <p:xfrm>
            <a:off x="1962150" y="5794392"/>
            <a:ext cx="1965325" cy="803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7" name="公式" r:id="rId22" imgW="16678275" imgH="6800850" progId="Equation.3">
                    <p:embed/>
                  </p:oleObj>
                </mc:Choice>
                <mc:Fallback>
                  <p:oleObj name="公式" r:id="rId22" imgW="16678275" imgH="680085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150" y="5794392"/>
                          <a:ext cx="1965325" cy="803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24"/>
            <p:cNvGraphicFramePr>
              <a:graphicFrameLocks noChangeAspect="1"/>
            </p:cNvGraphicFramePr>
            <p:nvPr/>
          </p:nvGraphicFramePr>
          <p:xfrm>
            <a:off x="6488113" y="5805505"/>
            <a:ext cx="2044700" cy="792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8" name="公式" r:id="rId24" imgW="17554575" imgH="6800850" progId="Equation.3">
                    <p:embed/>
                  </p:oleObj>
                </mc:Choice>
                <mc:Fallback>
                  <p:oleObj name="公式" r:id="rId24" imgW="17554575" imgH="680085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8113" y="5805505"/>
                          <a:ext cx="2044700" cy="792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gradFill>
          <a:gsLst>
            <a:gs pos="100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a:spPr>
      <a:bodyPr/>
      <a:lstStyle>
        <a:defPPr marL="0" algn="ctr">
          <a:lnSpc>
            <a:spcPts val="3200"/>
          </a:lnSpc>
          <a:spcBef>
            <a:spcPct val="20000"/>
          </a:spcBef>
          <a:buFont typeface="Wingdings" pitchFamily="2" charset="2"/>
          <a:buNone/>
          <a:defRPr sz="3600" kern="0" dirty="0" smtClean="0">
            <a:solidFill>
              <a:srgbClr val="FF0000"/>
            </a:solidFill>
            <a:latin typeface="华文中宋" pitchFamily="2" charset="-122"/>
            <a:ea typeface="华文中宋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11835</TotalTime>
  <Words>2276</Words>
  <Application>Microsoft Office PowerPoint</Application>
  <PresentationFormat>宽屏</PresentationFormat>
  <Paragraphs>601</Paragraphs>
  <Slides>87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4" baseType="lpstr">
      <vt:lpstr>等线</vt:lpstr>
      <vt:lpstr>华文楷体</vt:lpstr>
      <vt:lpstr>华文宋体</vt:lpstr>
      <vt:lpstr>华文中宋</vt:lpstr>
      <vt:lpstr>楷体_GB2312</vt:lpstr>
      <vt:lpstr>宋体</vt:lpstr>
      <vt:lpstr>Arial</vt:lpstr>
      <vt:lpstr>Arial Black</vt:lpstr>
      <vt:lpstr>Cambria Math</vt:lpstr>
      <vt:lpstr>Symbol</vt:lpstr>
      <vt:lpstr>Tahoma</vt:lpstr>
      <vt:lpstr>Times New Roman</vt:lpstr>
      <vt:lpstr>Wingdings</vt:lpstr>
      <vt:lpstr>默认设计模板</vt:lpstr>
      <vt:lpstr>公式</vt:lpstr>
      <vt:lpstr>Equation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二分法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shyl</dc:creator>
  <cp:lastModifiedBy>Alice</cp:lastModifiedBy>
  <cp:revision>673</cp:revision>
  <dcterms:created xsi:type="dcterms:W3CDTF">2003-11-24T10:46:46Z</dcterms:created>
  <dcterms:modified xsi:type="dcterms:W3CDTF">2023-03-21T06:04:56Z</dcterms:modified>
</cp:coreProperties>
</file>