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317" r:id="rId2"/>
    <p:sldId id="320" r:id="rId3"/>
    <p:sldId id="268" r:id="rId4"/>
    <p:sldId id="293" r:id="rId5"/>
    <p:sldId id="289" r:id="rId6"/>
    <p:sldId id="290" r:id="rId7"/>
    <p:sldId id="291" r:id="rId8"/>
    <p:sldId id="297" r:id="rId9"/>
    <p:sldId id="266" r:id="rId10"/>
    <p:sldId id="292" r:id="rId11"/>
    <p:sldId id="278" r:id="rId12"/>
    <p:sldId id="282" r:id="rId13"/>
    <p:sldId id="280" r:id="rId14"/>
    <p:sldId id="299" r:id="rId15"/>
    <p:sldId id="283" r:id="rId16"/>
    <p:sldId id="284" r:id="rId17"/>
    <p:sldId id="285" r:id="rId18"/>
    <p:sldId id="286" r:id="rId19"/>
    <p:sldId id="287" r:id="rId20"/>
    <p:sldId id="288" r:id="rId21"/>
    <p:sldId id="273" r:id="rId22"/>
    <p:sldId id="296" r:id="rId23"/>
    <p:sldId id="274" r:id="rId24"/>
    <p:sldId id="275" r:id="rId25"/>
    <p:sldId id="307" r:id="rId26"/>
    <p:sldId id="318" r:id="rId27"/>
    <p:sldId id="319" r:id="rId28"/>
    <p:sldId id="29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5" autoAdjust="0"/>
    <p:restoredTop sz="94212" autoAdjust="0"/>
  </p:normalViewPr>
  <p:slideViewPr>
    <p:cSldViewPr snapToGrid="0">
      <p:cViewPr varScale="1">
        <p:scale>
          <a:sx n="82" d="100"/>
          <a:sy n="82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12" Type="http://schemas.openxmlformats.org/officeDocument/2006/relationships/image" Target="../media/image113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11" Type="http://schemas.openxmlformats.org/officeDocument/2006/relationships/image" Target="../media/image112.wmf"/><Relationship Id="rId5" Type="http://schemas.openxmlformats.org/officeDocument/2006/relationships/image" Target="../media/image106.wmf"/><Relationship Id="rId10" Type="http://schemas.openxmlformats.org/officeDocument/2006/relationships/image" Target="../media/image111.wmf"/><Relationship Id="rId4" Type="http://schemas.openxmlformats.org/officeDocument/2006/relationships/image" Target="../media/image105.wmf"/><Relationship Id="rId9" Type="http://schemas.openxmlformats.org/officeDocument/2006/relationships/image" Target="../media/image11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10" Type="http://schemas.openxmlformats.org/officeDocument/2006/relationships/image" Target="../media/image123.wmf"/><Relationship Id="rId4" Type="http://schemas.openxmlformats.org/officeDocument/2006/relationships/image" Target="../media/image117.wmf"/><Relationship Id="rId9" Type="http://schemas.openxmlformats.org/officeDocument/2006/relationships/image" Target="../media/image12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image" Target="../media/image141.wmf"/><Relationship Id="rId7" Type="http://schemas.openxmlformats.org/officeDocument/2006/relationships/image" Target="../media/image145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e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5" Type="http://schemas.openxmlformats.org/officeDocument/2006/relationships/image" Target="../media/image148.wmf"/><Relationship Id="rId4" Type="http://schemas.openxmlformats.org/officeDocument/2006/relationships/image" Target="../media/image15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image" Target="../media/image160.wmf"/><Relationship Id="rId7" Type="http://schemas.openxmlformats.org/officeDocument/2006/relationships/image" Target="../media/image164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Relationship Id="rId9" Type="http://schemas.openxmlformats.org/officeDocument/2006/relationships/image" Target="../media/image16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7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Relationship Id="rId14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18" Type="http://schemas.openxmlformats.org/officeDocument/2006/relationships/image" Target="../media/image4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17" Type="http://schemas.openxmlformats.org/officeDocument/2006/relationships/image" Target="../media/image45.wmf"/><Relationship Id="rId2" Type="http://schemas.openxmlformats.org/officeDocument/2006/relationships/image" Target="../media/image30.wmf"/><Relationship Id="rId16" Type="http://schemas.openxmlformats.org/officeDocument/2006/relationships/image" Target="../media/image44.wmf"/><Relationship Id="rId20" Type="http://schemas.openxmlformats.org/officeDocument/2006/relationships/image" Target="../media/image48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5" Type="http://schemas.openxmlformats.org/officeDocument/2006/relationships/image" Target="../media/image43.wmf"/><Relationship Id="rId10" Type="http://schemas.openxmlformats.org/officeDocument/2006/relationships/image" Target="../media/image38.wmf"/><Relationship Id="rId19" Type="http://schemas.openxmlformats.org/officeDocument/2006/relationships/image" Target="../media/image47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12" Type="http://schemas.openxmlformats.org/officeDocument/2006/relationships/image" Target="../media/image86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emf"/><Relationship Id="rId11" Type="http://schemas.openxmlformats.org/officeDocument/2006/relationships/image" Target="../media/image85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42114-4B4A-4A8D-AE8F-0B25A4637619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DCD70-D381-44E4-B785-24D3C289F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486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33410-4E79-424B-988B-3AC5026A79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8D8E2-F5E6-43E5-8934-69E95CAAB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48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931993"/>
            <a:ext cx="12192000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C19958-B120-46D9-A7C3-DBE891BAF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/>
        </p:blipFill>
        <p:spPr>
          <a:xfrm rot="16200000">
            <a:off x="8343899" y="-2946399"/>
            <a:ext cx="901702" cy="6794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D6C288-A50E-4296-9C84-523FCDCA0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/>
        </p:blipFill>
        <p:spPr>
          <a:xfrm rot="16200000">
            <a:off x="4394200" y="1562100"/>
            <a:ext cx="901700" cy="96901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10684386" y="63844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最优化技术</a:t>
            </a:r>
            <a:endParaRPr lang="zh-CN" altLang="en-US" b="1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0748865" y="6721475"/>
            <a:ext cx="1443135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2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5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0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  <a:ln w="12700">
            <a:solidFill>
              <a:schemeClr val="accent4"/>
            </a:solidFill>
          </a:ln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" y="0"/>
            <a:ext cx="1866122" cy="5225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2251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3C19958-B120-46D9-A7C3-DBE891BAF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/>
        </p:blipFill>
        <p:spPr>
          <a:xfrm rot="16200000">
            <a:off x="8343899" y="-2946399"/>
            <a:ext cx="901702" cy="6794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D6C288-A50E-4296-9C84-523FCDCA0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/>
        </p:blipFill>
        <p:spPr>
          <a:xfrm rot="16200000">
            <a:off x="4394200" y="1562100"/>
            <a:ext cx="901700" cy="969010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684386" y="63844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最优化技术</a:t>
            </a:r>
            <a:endParaRPr lang="zh-CN" altLang="en-US" b="1" dirty="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0748865" y="6721475"/>
            <a:ext cx="1443135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03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172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061911"/>
            <a:ext cx="12192000" cy="2612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9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4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06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3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6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2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DF8D-CB77-459F-9308-A84FC0D21C2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05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63.w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wmf"/><Relationship Id="rId20" Type="http://schemas.openxmlformats.org/officeDocument/2006/relationships/image" Target="../media/image6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image" Target="../media/image64.png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61.wmf"/><Relationship Id="rId22" Type="http://schemas.openxmlformats.org/officeDocument/2006/relationships/image" Target="../media/image6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3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wmf"/><Relationship Id="rId20" Type="http://schemas.openxmlformats.org/officeDocument/2006/relationships/image" Target="../media/image7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82.wmf"/><Relationship Id="rId26" Type="http://schemas.openxmlformats.org/officeDocument/2006/relationships/image" Target="../media/image86.wmf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79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77.bin"/><Relationship Id="rId25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wmf"/><Relationship Id="rId20" Type="http://schemas.openxmlformats.org/officeDocument/2006/relationships/image" Target="../media/image8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4.bin"/><Relationship Id="rId24" Type="http://schemas.openxmlformats.org/officeDocument/2006/relationships/image" Target="../media/image85.wmf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0.bin"/><Relationship Id="rId10" Type="http://schemas.openxmlformats.org/officeDocument/2006/relationships/image" Target="../media/image78.w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80.emf"/><Relationship Id="rId22" Type="http://schemas.openxmlformats.org/officeDocument/2006/relationships/image" Target="../media/image8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91.wmf"/><Relationship Id="rId17" Type="http://schemas.openxmlformats.org/officeDocument/2006/relationships/image" Target="../media/image9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8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image" Target="../media/image93.png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9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jugate_gradient_method" TargetMode="External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10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109.wmf"/><Relationship Id="rId26" Type="http://schemas.openxmlformats.org/officeDocument/2006/relationships/image" Target="../media/image113.wmf"/><Relationship Id="rId3" Type="http://schemas.openxmlformats.org/officeDocument/2006/relationships/oleObject" Target="../embeddings/oleObject96.bin"/><Relationship Id="rId21" Type="http://schemas.openxmlformats.org/officeDocument/2006/relationships/oleObject" Target="../embeddings/oleObject105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03.bin"/><Relationship Id="rId25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8.wmf"/><Relationship Id="rId20" Type="http://schemas.openxmlformats.org/officeDocument/2006/relationships/image" Target="../media/image11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0.bin"/><Relationship Id="rId24" Type="http://schemas.openxmlformats.org/officeDocument/2006/relationships/image" Target="../media/image112.wmf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23" Type="http://schemas.openxmlformats.org/officeDocument/2006/relationships/oleObject" Target="../embeddings/oleObject106.bin"/><Relationship Id="rId10" Type="http://schemas.openxmlformats.org/officeDocument/2006/relationships/image" Target="../media/image105.wmf"/><Relationship Id="rId19" Type="http://schemas.openxmlformats.org/officeDocument/2006/relationships/oleObject" Target="../embeddings/oleObject104.bin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7.wmf"/><Relationship Id="rId22" Type="http://schemas.openxmlformats.org/officeDocument/2006/relationships/image" Target="../media/image11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21.wmf"/><Relationship Id="rId3" Type="http://schemas.openxmlformats.org/officeDocument/2006/relationships/oleObject" Target="../embeddings/oleObject108.bin"/><Relationship Id="rId21" Type="http://schemas.openxmlformats.org/officeDocument/2006/relationships/oleObject" Target="../embeddings/oleObject117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0.wmf"/><Relationship Id="rId20" Type="http://schemas.openxmlformats.org/officeDocument/2006/relationships/image" Target="../media/image12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17.wmf"/><Relationship Id="rId19" Type="http://schemas.openxmlformats.org/officeDocument/2006/relationships/oleObject" Target="../embeddings/oleObject116.bin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19.wmf"/><Relationship Id="rId22" Type="http://schemas.openxmlformats.org/officeDocument/2006/relationships/image" Target="../media/image12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31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8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2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3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3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46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43.wmf"/><Relationship Id="rId17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5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4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46.bin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image" Target="../media/image153.wmf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5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image" Target="../media/image158.png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5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5.wmf"/><Relationship Id="rId11" Type="http://schemas.openxmlformats.org/officeDocument/2006/relationships/image" Target="../media/image157.wmf"/><Relationship Id="rId5" Type="http://schemas.openxmlformats.org/officeDocument/2006/relationships/oleObject" Target="../embeddings/oleObject148.bin"/><Relationship Id="rId15" Type="http://schemas.openxmlformats.org/officeDocument/2006/relationships/image" Target="../media/image148.wmf"/><Relationship Id="rId10" Type="http://schemas.openxmlformats.org/officeDocument/2006/relationships/oleObject" Target="../embeddings/oleObject150.bin"/><Relationship Id="rId4" Type="http://schemas.openxmlformats.org/officeDocument/2006/relationships/image" Target="../media/image154.wmf"/><Relationship Id="rId9" Type="http://schemas.openxmlformats.org/officeDocument/2006/relationships/image" Target="../media/image156.png"/><Relationship Id="rId14" Type="http://schemas.openxmlformats.org/officeDocument/2006/relationships/oleObject" Target="../embeddings/oleObject15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65.w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62.wmf"/><Relationship Id="rId17" Type="http://schemas.openxmlformats.org/officeDocument/2006/relationships/oleObject" Target="../embeddings/oleObject1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4.wmf"/><Relationship Id="rId20" Type="http://schemas.openxmlformats.org/officeDocument/2006/relationships/image" Target="../media/image16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61.wmf"/><Relationship Id="rId19" Type="http://schemas.openxmlformats.org/officeDocument/2006/relationships/oleObject" Target="../embeddings/oleObject160.bin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6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6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2.wmf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29" Type="http://schemas.openxmlformats.org/officeDocument/2006/relationships/oleObject" Target="../embeddings/oleObject24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5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27.wmf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Relationship Id="rId27" Type="http://schemas.openxmlformats.org/officeDocument/2006/relationships/oleObject" Target="../embeddings/oleObject23.bin"/><Relationship Id="rId30" Type="http://schemas.openxmlformats.org/officeDocument/2006/relationships/image" Target="../media/image28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6.wmf"/><Relationship Id="rId26" Type="http://schemas.openxmlformats.org/officeDocument/2006/relationships/image" Target="../media/image40.wmf"/><Relationship Id="rId39" Type="http://schemas.openxmlformats.org/officeDocument/2006/relationships/oleObject" Target="../embeddings/oleObject43.bin"/><Relationship Id="rId21" Type="http://schemas.openxmlformats.org/officeDocument/2006/relationships/oleObject" Target="../embeddings/oleObject34.bin"/><Relationship Id="rId34" Type="http://schemas.openxmlformats.org/officeDocument/2006/relationships/image" Target="../media/image44.wmf"/><Relationship Id="rId42" Type="http://schemas.openxmlformats.org/officeDocument/2006/relationships/image" Target="../media/image48.wmf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29" Type="http://schemas.openxmlformats.org/officeDocument/2006/relationships/oleObject" Target="../embeddings/oleObject38.bin"/><Relationship Id="rId41" Type="http://schemas.openxmlformats.org/officeDocument/2006/relationships/oleObject" Target="../embeddings/oleObject44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39.wmf"/><Relationship Id="rId32" Type="http://schemas.openxmlformats.org/officeDocument/2006/relationships/image" Target="../media/image43.wmf"/><Relationship Id="rId37" Type="http://schemas.openxmlformats.org/officeDocument/2006/relationships/oleObject" Target="../embeddings/oleObject42.bin"/><Relationship Id="rId40" Type="http://schemas.openxmlformats.org/officeDocument/2006/relationships/image" Target="../media/image47.w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41.wmf"/><Relationship Id="rId36" Type="http://schemas.openxmlformats.org/officeDocument/2006/relationships/image" Target="../media/image45.wmf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33.bin"/><Relationship Id="rId31" Type="http://schemas.openxmlformats.org/officeDocument/2006/relationships/oleObject" Target="../embeddings/oleObject39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37.bin"/><Relationship Id="rId30" Type="http://schemas.openxmlformats.org/officeDocument/2006/relationships/image" Target="../media/image42.wmf"/><Relationship Id="rId35" Type="http://schemas.openxmlformats.org/officeDocument/2006/relationships/oleObject" Target="../embeddings/oleObject41.bin"/><Relationship Id="rId8" Type="http://schemas.openxmlformats.org/officeDocument/2006/relationships/image" Target="../media/image31.wmf"/><Relationship Id="rId3" Type="http://schemas.openxmlformats.org/officeDocument/2006/relationships/oleObject" Target="../embeddings/oleObject25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33" Type="http://schemas.openxmlformats.org/officeDocument/2006/relationships/oleObject" Target="../embeddings/oleObject40.bin"/><Relationship Id="rId38" Type="http://schemas.openxmlformats.org/officeDocument/2006/relationships/image" Target="../media/image4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2.8</a:t>
            </a:r>
            <a:r>
              <a:rPr lang="zh-CN" altLang="en-US" dirty="0" smtClean="0"/>
              <a:t>共轭梯度法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124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59314"/>
              </p:ext>
            </p:extLst>
          </p:nvPr>
        </p:nvGraphicFramePr>
        <p:xfrm>
          <a:off x="1008063" y="771525"/>
          <a:ext cx="43021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4" name="公式" r:id="rId3" imgW="1295280" imgH="190440" progId="Equation.3">
                  <p:embed/>
                </p:oleObj>
              </mc:Choice>
              <mc:Fallback>
                <p:oleObj name="公式" r:id="rId3" imgW="1295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771525"/>
                        <a:ext cx="43021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1169110" y="1299120"/>
          <a:ext cx="784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5" r:id="rId5" imgW="7435745" imgH="406048" progId="">
                  <p:embed/>
                </p:oleObj>
              </mc:Choice>
              <mc:Fallback>
                <p:oleObj r:id="rId5" imgW="7435745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110" y="1299120"/>
                        <a:ext cx="784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/>
          </p:nvPr>
        </p:nvGraphicFramePr>
        <p:xfrm>
          <a:off x="1421522" y="1749970"/>
          <a:ext cx="3911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6" r:id="rId7" imgW="3909903" imgH="533169" progId="">
                  <p:embed/>
                </p:oleObj>
              </mc:Choice>
              <mc:Fallback>
                <p:oleObj r:id="rId7" imgW="3909903" imgH="53316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522" y="1749970"/>
                        <a:ext cx="3911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/>
          </p:nvPr>
        </p:nvGraphicFramePr>
        <p:xfrm>
          <a:off x="1421522" y="2359570"/>
          <a:ext cx="350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7" r:id="rId9" imgW="3503679" imgH="393529" progId="">
                  <p:embed/>
                </p:oleObj>
              </mc:Choice>
              <mc:Fallback>
                <p:oleObj r:id="rId9" imgW="3503679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522" y="2359570"/>
                        <a:ext cx="3505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/>
          </p:nvPr>
        </p:nvGraphicFramePr>
        <p:xfrm>
          <a:off x="1496559" y="2977878"/>
          <a:ext cx="6450197" cy="473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8" name="公式" r:id="rId11" imgW="3111480" imgH="228600" progId="Equation.3">
                  <p:embed/>
                </p:oleObj>
              </mc:Choice>
              <mc:Fallback>
                <p:oleObj name="公式" r:id="rId11" imgW="3111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559" y="2977878"/>
                        <a:ext cx="6450197" cy="473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/>
          </p:nvPr>
        </p:nvGraphicFramePr>
        <p:xfrm>
          <a:off x="1421522" y="3654970"/>
          <a:ext cx="459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9" r:id="rId13" imgW="4595405" imgH="393529" progId="">
                  <p:embed/>
                </p:oleObj>
              </mc:Choice>
              <mc:Fallback>
                <p:oleObj r:id="rId13" imgW="4595405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522" y="3654970"/>
                        <a:ext cx="4597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/>
          </p:nvPr>
        </p:nvGraphicFramePr>
        <p:xfrm>
          <a:off x="1421522" y="4264570"/>
          <a:ext cx="425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0" r:id="rId15" imgW="4250810" imgH="406048" progId="">
                  <p:embed/>
                </p:oleObj>
              </mc:Choice>
              <mc:Fallback>
                <p:oleObj r:id="rId15" imgW="4250810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522" y="4264570"/>
                        <a:ext cx="4254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/>
          </p:nvPr>
        </p:nvGraphicFramePr>
        <p:xfrm>
          <a:off x="2564522" y="4874170"/>
          <a:ext cx="276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1" r:id="rId17" imgW="2766199" imgH="406048" progId="">
                  <p:embed/>
                </p:oleObj>
              </mc:Choice>
              <mc:Fallback>
                <p:oleObj r:id="rId17" imgW="2766199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4522" y="4874170"/>
                        <a:ext cx="276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/>
          </p:nvPr>
        </p:nvGraphicFramePr>
        <p:xfrm>
          <a:off x="1421522" y="5407570"/>
          <a:ext cx="4495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2" r:id="rId19" imgW="4493850" imgH="812447" progId="">
                  <p:embed/>
                </p:oleObj>
              </mc:Choice>
              <mc:Fallback>
                <p:oleObj r:id="rId19" imgW="4493850" imgH="81244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522" y="5407570"/>
                        <a:ext cx="4495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>
            <p:extLst/>
          </p:nvPr>
        </p:nvGraphicFramePr>
        <p:xfrm>
          <a:off x="4615572" y="3642270"/>
          <a:ext cx="165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3" r:id="rId21" imgW="165100" imgH="330200" progId="">
                  <p:embed/>
                </p:oleObj>
              </mc:Choice>
              <mc:Fallback>
                <p:oleObj r:id="rId21" imgW="165100" imgH="330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5572" y="3642270"/>
                        <a:ext cx="165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8067931" y="3076324"/>
                <a:ext cx="1629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931" y="3076324"/>
                <a:ext cx="1629613" cy="276999"/>
              </a:xfrm>
              <a:prstGeom prst="rect">
                <a:avLst/>
              </a:prstGeom>
              <a:blipFill>
                <a:blip r:embed="rId23"/>
                <a:stretch>
                  <a:fillRect l="-2612" t="-4444" r="-261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24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搜索</a:t>
            </a:r>
            <a:r>
              <a:rPr lang="zh-CN" altLang="en-US" dirty="0" smtClean="0"/>
              <a:t>方向的确定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493198"/>
              </p:ext>
            </p:extLst>
          </p:nvPr>
        </p:nvGraphicFramePr>
        <p:xfrm>
          <a:off x="1186791" y="1188863"/>
          <a:ext cx="75755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5" r:id="rId3" imgW="6956581" imgH="393529" progId="">
                  <p:embed/>
                </p:oleObj>
              </mc:Choice>
              <mc:Fallback>
                <p:oleObj r:id="rId3" imgW="6956581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791" y="1188863"/>
                        <a:ext cx="75755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761405"/>
              </p:ext>
            </p:extLst>
          </p:nvPr>
        </p:nvGraphicFramePr>
        <p:xfrm>
          <a:off x="1186791" y="1745147"/>
          <a:ext cx="721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" r:id="rId5" imgW="7207344" imgH="406048" progId="">
                  <p:embed/>
                </p:oleObj>
              </mc:Choice>
              <mc:Fallback>
                <p:oleObj r:id="rId5" imgW="7207344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791" y="1745147"/>
                        <a:ext cx="7213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058671"/>
              </p:ext>
            </p:extLst>
          </p:nvPr>
        </p:nvGraphicFramePr>
        <p:xfrm>
          <a:off x="1516991" y="2269344"/>
          <a:ext cx="51831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7" r:id="rId7" imgW="4900073" imgH="393529" progId="">
                  <p:embed/>
                </p:oleObj>
              </mc:Choice>
              <mc:Fallback>
                <p:oleObj r:id="rId7" imgW="4900073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991" y="2269344"/>
                        <a:ext cx="51831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077425"/>
              </p:ext>
            </p:extLst>
          </p:nvPr>
        </p:nvGraphicFramePr>
        <p:xfrm>
          <a:off x="1466191" y="2799247"/>
          <a:ext cx="4660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8" r:id="rId9" imgW="4656858" imgH="406048" progId="">
                  <p:embed/>
                </p:oleObj>
              </mc:Choice>
              <mc:Fallback>
                <p:oleObj r:id="rId9" imgW="4656858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191" y="2799247"/>
                        <a:ext cx="4660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950199"/>
              </p:ext>
            </p:extLst>
          </p:nvPr>
        </p:nvGraphicFramePr>
        <p:xfrm>
          <a:off x="1542391" y="3954947"/>
          <a:ext cx="353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9" r:id="rId11" imgW="3529068" imgH="393529" progId="">
                  <p:embed/>
                </p:oleObj>
              </mc:Choice>
              <mc:Fallback>
                <p:oleObj r:id="rId11" imgW="3529068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391" y="3954947"/>
                        <a:ext cx="353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550653"/>
              </p:ext>
            </p:extLst>
          </p:nvPr>
        </p:nvGraphicFramePr>
        <p:xfrm>
          <a:off x="1542391" y="3434247"/>
          <a:ext cx="1587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0" r:id="rId13" imgW="1586811" imgH="355446" progId="">
                  <p:embed/>
                </p:oleObj>
              </mc:Choice>
              <mc:Fallback>
                <p:oleObj r:id="rId13" imgW="1586811" imgH="35544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391" y="3434247"/>
                        <a:ext cx="1587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779082"/>
              </p:ext>
            </p:extLst>
          </p:nvPr>
        </p:nvGraphicFramePr>
        <p:xfrm>
          <a:off x="1542391" y="4501047"/>
          <a:ext cx="4868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1" r:id="rId15" imgW="4470400" imgH="457200" progId="">
                  <p:embed/>
                </p:oleObj>
              </mc:Choice>
              <mc:Fallback>
                <p:oleObj r:id="rId15" imgW="44704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391" y="4501047"/>
                        <a:ext cx="48688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329924"/>
              </p:ext>
            </p:extLst>
          </p:nvPr>
        </p:nvGraphicFramePr>
        <p:xfrm>
          <a:off x="1542391" y="5110647"/>
          <a:ext cx="553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" r:id="rId17" imgW="5537200" imgH="469900" progId="">
                  <p:embed/>
                </p:oleObj>
              </mc:Choice>
              <mc:Fallback>
                <p:oleObj r:id="rId17" imgW="5537200" imgH="469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391" y="5110647"/>
                        <a:ext cx="553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809304"/>
              </p:ext>
            </p:extLst>
          </p:nvPr>
        </p:nvGraphicFramePr>
        <p:xfrm>
          <a:off x="1516991" y="5581865"/>
          <a:ext cx="4140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3" r:id="rId19" imgW="4140200" imgH="939800" progId="">
                  <p:embed/>
                </p:oleObj>
              </mc:Choice>
              <mc:Fallback>
                <p:oleObj r:id="rId19" imgW="4140200" imgH="939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991" y="5581865"/>
                        <a:ext cx="4140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390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903350"/>
              </p:ext>
            </p:extLst>
          </p:nvPr>
        </p:nvGraphicFramePr>
        <p:xfrm>
          <a:off x="287338" y="125413"/>
          <a:ext cx="1093311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2" name="公式" r:id="rId3" imgW="4838400" imgH="406080" progId="Equation.3">
                  <p:embed/>
                </p:oleObj>
              </mc:Choice>
              <mc:Fallback>
                <p:oleObj name="公式" r:id="rId3" imgW="48384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125413"/>
                        <a:ext cx="1093311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190750" y="914400"/>
          <a:ext cx="77914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3" r:id="rId5" imgW="7502444" imgH="342751" progId="">
                  <p:embed/>
                </p:oleObj>
              </mc:Choice>
              <mc:Fallback>
                <p:oleObj r:id="rId5" imgW="7502444" imgH="34275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914400"/>
                        <a:ext cx="77914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209800" y="1371600"/>
          <a:ext cx="403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4" r:id="rId7" imgW="4038600" imgH="457200" progId="">
                  <p:embed/>
                </p:oleObj>
              </mc:Choice>
              <mc:Fallback>
                <p:oleObj r:id="rId7" imgW="40386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371600"/>
                        <a:ext cx="4038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2209800" y="1981200"/>
          <a:ext cx="3543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5" r:id="rId9" imgW="3543300" imgH="457200" progId="">
                  <p:embed/>
                </p:oleObj>
              </mc:Choice>
              <mc:Fallback>
                <p:oleObj r:id="rId9" imgW="35433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3543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2209800" y="2616200"/>
          <a:ext cx="2374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6" r:id="rId11" imgW="2373870" imgH="406224" progId="">
                  <p:embed/>
                </p:oleObj>
              </mc:Choice>
              <mc:Fallback>
                <p:oleObj r:id="rId11" imgW="2373870" imgH="4062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616200"/>
                        <a:ext cx="2374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2209800" y="3352800"/>
          <a:ext cx="304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7" r:id="rId13" imgW="295429" imgH="285750" progId="">
                  <p:embed/>
                </p:oleObj>
              </mc:Choice>
              <mc:Fallback>
                <p:oleObj r:id="rId13" imgW="295429" imgH="28575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52800"/>
                        <a:ext cx="3048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632018"/>
              </p:ext>
            </p:extLst>
          </p:nvPr>
        </p:nvGraphicFramePr>
        <p:xfrm>
          <a:off x="2206626" y="3642308"/>
          <a:ext cx="7842444" cy="46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8" name="公式" r:id="rId15" imgW="3746160" imgH="228600" progId="Equation.3">
                  <p:embed/>
                </p:oleObj>
              </mc:Choice>
              <mc:Fallback>
                <p:oleObj name="公式" r:id="rId15" imgW="3746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6" y="3642308"/>
                        <a:ext cx="7842444" cy="465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2206626" y="4267200"/>
          <a:ext cx="77755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9" r:id="rId17" imgW="7489749" imgH="342751" progId="">
                  <p:embed/>
                </p:oleObj>
              </mc:Choice>
              <mc:Fallback>
                <p:oleObj r:id="rId17" imgW="7489749" imgH="34275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6" y="4267200"/>
                        <a:ext cx="77755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2667000" y="4800600"/>
          <a:ext cx="2819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0" r:id="rId19" imgW="2627759" imgH="342751" progId="">
                  <p:embed/>
                </p:oleObj>
              </mc:Choice>
              <mc:Fallback>
                <p:oleObj r:id="rId19" imgW="2627759" imgH="34275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800600"/>
                        <a:ext cx="2819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792899"/>
              </p:ext>
            </p:extLst>
          </p:nvPr>
        </p:nvGraphicFramePr>
        <p:xfrm>
          <a:off x="2295330" y="5276850"/>
          <a:ext cx="3457769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1" name="公式" r:id="rId21" imgW="1676160" imgH="203040" progId="Equation.3">
                  <p:embed/>
                </p:oleObj>
              </mc:Choice>
              <mc:Fallback>
                <p:oleObj name="公式" r:id="rId21" imgW="1676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330" y="5276850"/>
                        <a:ext cx="3457769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485020"/>
              </p:ext>
            </p:extLst>
          </p:nvPr>
        </p:nvGraphicFramePr>
        <p:xfrm>
          <a:off x="6556570" y="5257800"/>
          <a:ext cx="349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2" r:id="rId23" imgW="3489471" imgH="406048" progId="">
                  <p:embed/>
                </p:oleObj>
              </mc:Choice>
              <mc:Fallback>
                <p:oleObj r:id="rId23" imgW="3489471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570" y="5257800"/>
                        <a:ext cx="349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2667000" y="5867400"/>
          <a:ext cx="433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3" r:id="rId25" imgW="4328821" imgH="393529" progId="">
                  <p:embed/>
                </p:oleObj>
              </mc:Choice>
              <mc:Fallback>
                <p:oleObj r:id="rId25" imgW="4328821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867400"/>
                        <a:ext cx="433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7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311642"/>
              </p:ext>
            </p:extLst>
          </p:nvPr>
        </p:nvGraphicFramePr>
        <p:xfrm>
          <a:off x="1092721" y="653247"/>
          <a:ext cx="5484946" cy="48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4" name="公式" r:id="rId3" imgW="2158920" imgH="203040" progId="Equation.3">
                  <p:embed/>
                </p:oleObj>
              </mc:Choice>
              <mc:Fallback>
                <p:oleObj name="公式" r:id="rId3" imgW="2158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721" y="653247"/>
                        <a:ext cx="5484946" cy="48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420922"/>
              </p:ext>
            </p:extLst>
          </p:nvPr>
        </p:nvGraphicFramePr>
        <p:xfrm>
          <a:off x="2908299" y="1160463"/>
          <a:ext cx="1665827" cy="778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5" name="公式" r:id="rId5" imgW="977760" imgH="457200" progId="Equation.3">
                  <p:embed/>
                </p:oleObj>
              </mc:Choice>
              <mc:Fallback>
                <p:oleObj name="公式" r:id="rId5" imgW="977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299" y="1160463"/>
                        <a:ext cx="1665827" cy="778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80960"/>
              </p:ext>
            </p:extLst>
          </p:nvPr>
        </p:nvGraphicFramePr>
        <p:xfrm>
          <a:off x="4525638" y="1196829"/>
          <a:ext cx="1210046" cy="78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6" name="公式" r:id="rId7" imgW="799920" imgH="520560" progId="Equation.3">
                  <p:embed/>
                </p:oleObj>
              </mc:Choice>
              <mc:Fallback>
                <p:oleObj name="公式" r:id="rId7" imgW="79992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638" y="1196829"/>
                        <a:ext cx="1210046" cy="787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855096"/>
              </p:ext>
            </p:extLst>
          </p:nvPr>
        </p:nvGraphicFramePr>
        <p:xfrm>
          <a:off x="3131187" y="2039840"/>
          <a:ext cx="3112295" cy="73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7" name="公式" r:id="rId9" imgW="2031840" imgH="482400" progId="Equation.3">
                  <p:embed/>
                </p:oleObj>
              </mc:Choice>
              <mc:Fallback>
                <p:oleObj name="公式" r:id="rId9" imgW="20318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187" y="2039840"/>
                        <a:ext cx="3112295" cy="739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254972"/>
              </p:ext>
            </p:extLst>
          </p:nvPr>
        </p:nvGraphicFramePr>
        <p:xfrm>
          <a:off x="2791777" y="4934347"/>
          <a:ext cx="1276370" cy="665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8" name="公式" r:id="rId11" imgW="876240" imgH="457200" progId="Equation.3">
                  <p:embed/>
                </p:oleObj>
              </mc:Choice>
              <mc:Fallback>
                <p:oleObj name="公式" r:id="rId11" imgW="876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1777" y="4934347"/>
                        <a:ext cx="1276370" cy="665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936197"/>
              </p:ext>
            </p:extLst>
          </p:nvPr>
        </p:nvGraphicFramePr>
        <p:xfrm>
          <a:off x="2916284" y="5698251"/>
          <a:ext cx="2819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9" r:id="rId13" imgW="2818177" imgH="799753" progId="">
                  <p:embed/>
                </p:oleObj>
              </mc:Choice>
              <mc:Fallback>
                <p:oleObj r:id="rId13" imgW="2818177" imgH="79975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84" y="5698251"/>
                        <a:ext cx="2819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6424550" y="5754980"/>
            <a:ext cx="1537854" cy="743371"/>
            <a:chOff x="6615503" y="5532303"/>
            <a:chExt cx="1537854" cy="743371"/>
          </a:xfrm>
        </p:grpSpPr>
        <p:sp>
          <p:nvSpPr>
            <p:cNvPr id="8" name="文本框 7"/>
            <p:cNvSpPr txBox="1"/>
            <p:nvPr/>
          </p:nvSpPr>
          <p:spPr>
            <a:xfrm>
              <a:off x="7131711" y="553230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</a:t>
              </a:r>
              <a:r>
                <a:rPr lang="zh-CN" altLang="en-US" dirty="0" smtClean="0"/>
                <a:t>算法</a:t>
              </a:r>
              <a:endParaRPr lang="zh-CN" altLang="en-US" dirty="0"/>
            </a:p>
          </p:txBody>
        </p:sp>
        <p:sp>
          <p:nvSpPr>
            <p:cNvPr id="12" name="右箭头 11"/>
            <p:cNvSpPr/>
            <p:nvPr/>
          </p:nvSpPr>
          <p:spPr>
            <a:xfrm flipH="1">
              <a:off x="6615503" y="5716969"/>
              <a:ext cx="1537854" cy="5587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046260" y="2974952"/>
                <a:ext cx="3822455" cy="347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A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260" y="2974952"/>
                <a:ext cx="3822455" cy="347403"/>
              </a:xfrm>
              <a:prstGeom prst="rect">
                <a:avLst/>
              </a:prstGeom>
              <a:blipFill>
                <a:blip r:embed="rId15"/>
                <a:stretch>
                  <a:fillRect b="-17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569197"/>
              </p:ext>
            </p:extLst>
          </p:nvPr>
        </p:nvGraphicFramePr>
        <p:xfrm>
          <a:off x="2747963" y="3406775"/>
          <a:ext cx="2174875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0" name="公式" r:id="rId16" imgW="1396800" imgH="939600" progId="Equation.3">
                  <p:embed/>
                </p:oleObj>
              </mc:Choice>
              <mc:Fallback>
                <p:oleObj name="公式" r:id="rId16" imgW="1396800" imgH="939600" progId="Equation.3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3406775"/>
                        <a:ext cx="2174875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059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152400" y="152401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共轭梯度法</a:t>
            </a:r>
            <a:endParaRPr lang="zh-CN" altLang="en-US" dirty="0"/>
          </a:p>
        </p:txBody>
      </p:sp>
      <p:pic>
        <p:nvPicPr>
          <p:cNvPr id="27652" name="Picture 4" descr="https://upload.wikimedia.org/wikipedia/commons/thumb/b/bf/Conjugate_gradient_illustration.svg/800px-Conjugate_gradient_illustra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85382" y="98973"/>
            <a:ext cx="4600454" cy="683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383025" y="6173260"/>
            <a:ext cx="3873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Conjugate gradient method - Wikipedia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32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6245" y="645880"/>
            <a:ext cx="10515600" cy="5458506"/>
          </a:xfrm>
        </p:spPr>
        <p:txBody>
          <a:bodyPr/>
          <a:lstStyle/>
          <a:p>
            <a:r>
              <a:rPr lang="zh-CN" altLang="en-US" dirty="0" smtClean="0"/>
              <a:t>共轭梯度算法步骤：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925828"/>
              </p:ext>
            </p:extLst>
          </p:nvPr>
        </p:nvGraphicFramePr>
        <p:xfrm>
          <a:off x="1271092" y="1457325"/>
          <a:ext cx="6165695" cy="520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7" r:id="rId3" imgW="4658878" imgH="393529" progId="">
                  <p:embed/>
                </p:oleObj>
              </mc:Choice>
              <mc:Fallback>
                <p:oleObj r:id="rId3" imgW="4658878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092" y="1457325"/>
                        <a:ext cx="6165695" cy="520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288371"/>
              </p:ext>
            </p:extLst>
          </p:nvPr>
        </p:nvGraphicFramePr>
        <p:xfrm>
          <a:off x="1258392" y="2062825"/>
          <a:ext cx="8400125" cy="537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8" r:id="rId5" imgW="6344493" imgH="406048" progId="">
                  <p:embed/>
                </p:oleObj>
              </mc:Choice>
              <mc:Fallback>
                <p:oleObj r:id="rId5" imgW="6344493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392" y="2062825"/>
                        <a:ext cx="8400125" cy="537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877297"/>
              </p:ext>
            </p:extLst>
          </p:nvPr>
        </p:nvGraphicFramePr>
        <p:xfrm>
          <a:off x="1486993" y="2647025"/>
          <a:ext cx="9928948" cy="537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9" r:id="rId7" imgW="7499190" imgH="406048" progId="">
                  <p:embed/>
                </p:oleObj>
              </mc:Choice>
              <mc:Fallback>
                <p:oleObj r:id="rId7" imgW="7499190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6993" y="2647025"/>
                        <a:ext cx="9928948" cy="537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272750"/>
              </p:ext>
            </p:extLst>
          </p:nvPr>
        </p:nvGraphicFramePr>
        <p:xfrm>
          <a:off x="1194893" y="3358225"/>
          <a:ext cx="9676944" cy="537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0" r:id="rId9" imgW="7308856" imgH="406048" progId="">
                  <p:embed/>
                </p:oleObj>
              </mc:Choice>
              <mc:Fallback>
                <p:oleObj r:id="rId9" imgW="7308856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893" y="3358225"/>
                        <a:ext cx="9676944" cy="537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50350"/>
              </p:ext>
            </p:extLst>
          </p:nvPr>
        </p:nvGraphicFramePr>
        <p:xfrm>
          <a:off x="1423493" y="4044025"/>
          <a:ext cx="9122536" cy="537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1" r:id="rId11" imgW="6890119" imgH="406048" progId="">
                  <p:embed/>
                </p:oleObj>
              </mc:Choice>
              <mc:Fallback>
                <p:oleObj r:id="rId11" imgW="6890119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493" y="4044025"/>
                        <a:ext cx="9122536" cy="537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481214"/>
              </p:ext>
            </p:extLst>
          </p:nvPr>
        </p:nvGraphicFramePr>
        <p:xfrm>
          <a:off x="1194893" y="5110825"/>
          <a:ext cx="8702530" cy="537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2" r:id="rId13" imgW="6572894" imgH="406048" progId="">
                  <p:embed/>
                </p:oleObj>
              </mc:Choice>
              <mc:Fallback>
                <p:oleObj r:id="rId13" imgW="6572894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893" y="5110825"/>
                        <a:ext cx="8702530" cy="537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540352"/>
              </p:ext>
            </p:extLst>
          </p:nvPr>
        </p:nvGraphicFramePr>
        <p:xfrm>
          <a:off x="1423492" y="4636026"/>
          <a:ext cx="1982431" cy="453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3" r:id="rId15" imgW="1498600" imgH="342900" progId="">
                  <p:embed/>
                </p:oleObj>
              </mc:Choice>
              <mc:Fallback>
                <p:oleObj r:id="rId15" imgW="1498600" imgH="342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492" y="4636026"/>
                        <a:ext cx="1982431" cy="453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565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endParaRPr lang="zh-CN" altLang="en-US" dirty="0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884636"/>
              </p:ext>
            </p:extLst>
          </p:nvPr>
        </p:nvGraphicFramePr>
        <p:xfrm>
          <a:off x="4872077" y="758997"/>
          <a:ext cx="2739164" cy="433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5" r:id="rId3" imgW="2563175" imgH="406048" progId="">
                  <p:embed/>
                </p:oleObj>
              </mc:Choice>
              <mc:Fallback>
                <p:oleObj r:id="rId3" imgW="2563175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77" y="758997"/>
                        <a:ext cx="2739164" cy="433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531693"/>
              </p:ext>
            </p:extLst>
          </p:nvPr>
        </p:nvGraphicFramePr>
        <p:xfrm>
          <a:off x="7938009" y="807795"/>
          <a:ext cx="3234488" cy="41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6" r:id="rId5" imgW="3046678" imgH="393529" progId="">
                  <p:embed/>
                </p:oleObj>
              </mc:Choice>
              <mc:Fallback>
                <p:oleObj r:id="rId5" imgW="3046678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009" y="807795"/>
                        <a:ext cx="3234488" cy="41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850401"/>
              </p:ext>
            </p:extLst>
          </p:nvPr>
        </p:nvGraphicFramePr>
        <p:xfrm>
          <a:off x="1400175" y="1650125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7" r:id="rId7" imgW="393700" imgH="304800" progId="">
                  <p:embed/>
                </p:oleObj>
              </mc:Choice>
              <mc:Fallback>
                <p:oleObj r:id="rId7" imgW="393700" imgH="304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1650125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110116"/>
              </p:ext>
            </p:extLst>
          </p:nvPr>
        </p:nvGraphicFramePr>
        <p:xfrm>
          <a:off x="2876550" y="2310525"/>
          <a:ext cx="247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8" r:id="rId9" imgW="2475426" imgH="406224" progId="">
                  <p:embed/>
                </p:oleObj>
              </mc:Choice>
              <mc:Fallback>
                <p:oleObj r:id="rId9" imgW="2475426" imgH="4062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2310525"/>
                        <a:ext cx="247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431847"/>
              </p:ext>
            </p:extLst>
          </p:nvPr>
        </p:nvGraphicFramePr>
        <p:xfrm>
          <a:off x="2286000" y="2945525"/>
          <a:ext cx="1460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9" r:id="rId11" imgW="1460500" imgH="342900" progId="">
                  <p:embed/>
                </p:oleObj>
              </mc:Choice>
              <mc:Fallback>
                <p:oleObj r:id="rId11" imgW="1460500" imgH="342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945525"/>
                        <a:ext cx="1460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635852"/>
              </p:ext>
            </p:extLst>
          </p:nvPr>
        </p:nvGraphicFramePr>
        <p:xfrm>
          <a:off x="2273300" y="3326525"/>
          <a:ext cx="353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0" r:id="rId13" imgW="3527538" imgH="406048" progId="">
                  <p:embed/>
                </p:oleObj>
              </mc:Choice>
              <mc:Fallback>
                <p:oleObj r:id="rId13" imgW="3527538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3326525"/>
                        <a:ext cx="3530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677484"/>
              </p:ext>
            </p:extLst>
          </p:nvPr>
        </p:nvGraphicFramePr>
        <p:xfrm>
          <a:off x="3048000" y="3783725"/>
          <a:ext cx="1981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1" r:id="rId15" imgW="1981200" imgH="812800" progId="">
                  <p:embed/>
                </p:oleObj>
              </mc:Choice>
              <mc:Fallback>
                <p:oleObj r:id="rId15" imgW="1981200" imgH="812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783725"/>
                        <a:ext cx="1981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118865"/>
              </p:ext>
            </p:extLst>
          </p:nvPr>
        </p:nvGraphicFramePr>
        <p:xfrm>
          <a:off x="1906691" y="1357281"/>
          <a:ext cx="7997618" cy="955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2" name="公式" r:id="rId17" imgW="3504960" imgH="419040" progId="Equation.3">
                  <p:embed/>
                </p:oleObj>
              </mc:Choice>
              <mc:Fallback>
                <p:oleObj name="公式" r:id="rId17" imgW="3504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691" y="1357281"/>
                        <a:ext cx="7997618" cy="955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250015"/>
              </p:ext>
            </p:extLst>
          </p:nvPr>
        </p:nvGraphicFramePr>
        <p:xfrm>
          <a:off x="9591675" y="1433350"/>
          <a:ext cx="17907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3" r:id="rId19" imgW="1791478" imgH="749625" progId="">
                  <p:embed/>
                </p:oleObj>
              </mc:Choice>
              <mc:Fallback>
                <p:oleObj r:id="rId19" imgW="1791478" imgH="74962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1675" y="1433350"/>
                        <a:ext cx="17907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67869"/>
              </p:ext>
            </p:extLst>
          </p:nvPr>
        </p:nvGraphicFramePr>
        <p:xfrm>
          <a:off x="2286000" y="4012325"/>
          <a:ext cx="304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4" r:id="rId21" imgW="304800" imgH="292100" progId="">
                  <p:embed/>
                </p:oleObj>
              </mc:Choice>
              <mc:Fallback>
                <p:oleObj r:id="rId21" imgW="304800" imgH="2921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12325"/>
                        <a:ext cx="3048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227467"/>
              </p:ext>
            </p:extLst>
          </p:nvPr>
        </p:nvGraphicFramePr>
        <p:xfrm>
          <a:off x="3378200" y="4545725"/>
          <a:ext cx="2946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5" r:id="rId23" imgW="2946400" imgH="1511300" progId="">
                  <p:embed/>
                </p:oleObj>
              </mc:Choice>
              <mc:Fallback>
                <p:oleObj r:id="rId23" imgW="2946400" imgH="1511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4545725"/>
                        <a:ext cx="2946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117673"/>
              </p:ext>
            </p:extLst>
          </p:nvPr>
        </p:nvGraphicFramePr>
        <p:xfrm>
          <a:off x="6477000" y="4964825"/>
          <a:ext cx="533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6" r:id="rId25" imgW="533400" imgH="647700" progId="">
                  <p:embed/>
                </p:oleObj>
              </mc:Choice>
              <mc:Fallback>
                <p:oleObj r:id="rId25" imgW="533400" imgH="647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964825"/>
                        <a:ext cx="533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14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945209"/>
              </p:ext>
            </p:extLst>
          </p:nvPr>
        </p:nvGraphicFramePr>
        <p:xfrm>
          <a:off x="2336800" y="903888"/>
          <a:ext cx="292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0" r:id="rId3" imgW="2918467" imgH="406048" progId="">
                  <p:embed/>
                </p:oleObj>
              </mc:Choice>
              <mc:Fallback>
                <p:oleObj r:id="rId3" imgW="2918467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903888"/>
                        <a:ext cx="2921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077395"/>
              </p:ext>
            </p:extLst>
          </p:nvPr>
        </p:nvGraphicFramePr>
        <p:xfrm>
          <a:off x="3644900" y="1361088"/>
          <a:ext cx="2794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1" r:id="rId5" imgW="2794000" imgH="647700" progId="">
                  <p:embed/>
                </p:oleObj>
              </mc:Choice>
              <mc:Fallback>
                <p:oleObj r:id="rId5" imgW="2794000" imgH="647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1361088"/>
                        <a:ext cx="27940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093608"/>
              </p:ext>
            </p:extLst>
          </p:nvPr>
        </p:nvGraphicFramePr>
        <p:xfrm>
          <a:off x="6553200" y="1388019"/>
          <a:ext cx="1282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2" r:id="rId7" imgW="1283257" imgH="647981" progId="">
                  <p:embed/>
                </p:oleObj>
              </mc:Choice>
              <mc:Fallback>
                <p:oleObj r:id="rId7" imgW="1283257" imgH="64798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388019"/>
                        <a:ext cx="12827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925622"/>
              </p:ext>
            </p:extLst>
          </p:nvPr>
        </p:nvGraphicFramePr>
        <p:xfrm>
          <a:off x="2374900" y="1970688"/>
          <a:ext cx="1435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3" r:id="rId9" imgW="1435100" imgH="342900" progId="">
                  <p:embed/>
                </p:oleObj>
              </mc:Choice>
              <mc:Fallback>
                <p:oleObj r:id="rId9" imgW="1435100" imgH="342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1970688"/>
                        <a:ext cx="1435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448387"/>
              </p:ext>
            </p:extLst>
          </p:nvPr>
        </p:nvGraphicFramePr>
        <p:xfrm>
          <a:off x="2425700" y="2351688"/>
          <a:ext cx="2222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4" r:id="rId11" imgW="2223465" imgH="647981" progId="">
                  <p:embed/>
                </p:oleObj>
              </mc:Choice>
              <mc:Fallback>
                <p:oleObj r:id="rId11" imgW="2223465" imgH="64798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2351688"/>
                        <a:ext cx="2222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937950"/>
              </p:ext>
            </p:extLst>
          </p:nvPr>
        </p:nvGraphicFramePr>
        <p:xfrm>
          <a:off x="2438400" y="3037488"/>
          <a:ext cx="1778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5" r:id="rId13" imgW="1778000" imgH="800100" progId="">
                  <p:embed/>
                </p:oleObj>
              </mc:Choice>
              <mc:Fallback>
                <p:oleObj r:id="rId13" imgW="1778000" imgH="8001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037488"/>
                        <a:ext cx="1778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659057"/>
              </p:ext>
            </p:extLst>
          </p:nvPr>
        </p:nvGraphicFramePr>
        <p:xfrm>
          <a:off x="4267200" y="2808888"/>
          <a:ext cx="2514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6" r:id="rId15" imgW="2514600" imgH="977900" progId="">
                  <p:embed/>
                </p:oleObj>
              </mc:Choice>
              <mc:Fallback>
                <p:oleObj r:id="rId15" imgW="2514600" imgH="977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808888"/>
                        <a:ext cx="2514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971383"/>
              </p:ext>
            </p:extLst>
          </p:nvPr>
        </p:nvGraphicFramePr>
        <p:xfrm>
          <a:off x="2438400" y="4028088"/>
          <a:ext cx="2603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7" r:id="rId17" imgW="2601242" imgH="406048" progId="">
                  <p:embed/>
                </p:oleObj>
              </mc:Choice>
              <mc:Fallback>
                <p:oleObj r:id="rId17" imgW="2601242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28088"/>
                        <a:ext cx="2603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382000"/>
              </p:ext>
            </p:extLst>
          </p:nvPr>
        </p:nvGraphicFramePr>
        <p:xfrm>
          <a:off x="3365500" y="4713888"/>
          <a:ext cx="3187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8" r:id="rId19" imgW="3187700" imgH="647700" progId="">
                  <p:embed/>
                </p:oleObj>
              </mc:Choice>
              <mc:Fallback>
                <p:oleObj r:id="rId19" imgW="3187700" imgH="647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4713888"/>
                        <a:ext cx="31877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646696"/>
              </p:ext>
            </p:extLst>
          </p:nvPr>
        </p:nvGraphicFramePr>
        <p:xfrm>
          <a:off x="3352800" y="5475888"/>
          <a:ext cx="1524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9" r:id="rId21" imgW="1524662" imgH="647981" progId="">
                  <p:embed/>
                </p:oleObj>
              </mc:Choice>
              <mc:Fallback>
                <p:oleObj r:id="rId21" imgW="1524662" imgH="64798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475888"/>
                        <a:ext cx="15240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912847"/>
              </p:ext>
            </p:extLst>
          </p:nvPr>
        </p:nvGraphicFramePr>
        <p:xfrm>
          <a:off x="2362200" y="685794"/>
          <a:ext cx="2438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8" r:id="rId3" imgW="2437342" imgH="812447" progId="">
                  <p:embed/>
                </p:oleObj>
              </mc:Choice>
              <mc:Fallback>
                <p:oleObj r:id="rId3" imgW="2437342" imgH="81244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685794"/>
                        <a:ext cx="2438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989253"/>
              </p:ext>
            </p:extLst>
          </p:nvPr>
        </p:nvGraphicFramePr>
        <p:xfrm>
          <a:off x="3060700" y="1600194"/>
          <a:ext cx="3340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9" r:id="rId5" imgW="3340100" imgH="1511300" progId="">
                  <p:embed/>
                </p:oleObj>
              </mc:Choice>
              <mc:Fallback>
                <p:oleObj r:id="rId5" imgW="3340100" imgH="1511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1600194"/>
                        <a:ext cx="33401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057771"/>
              </p:ext>
            </p:extLst>
          </p:nvPr>
        </p:nvGraphicFramePr>
        <p:xfrm>
          <a:off x="6553200" y="2019294"/>
          <a:ext cx="546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0" r:id="rId7" imgW="546100" imgH="647700" progId="">
                  <p:embed/>
                </p:oleObj>
              </mc:Choice>
              <mc:Fallback>
                <p:oleObj r:id="rId7" imgW="546100" imgH="647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019294"/>
                        <a:ext cx="5461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100450"/>
              </p:ext>
            </p:extLst>
          </p:nvPr>
        </p:nvGraphicFramePr>
        <p:xfrm>
          <a:off x="2362200" y="3403594"/>
          <a:ext cx="2616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1" r:id="rId9" imgW="2613931" imgH="406048" progId="">
                  <p:embed/>
                </p:oleObj>
              </mc:Choice>
              <mc:Fallback>
                <p:oleObj r:id="rId9" imgW="2613931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403594"/>
                        <a:ext cx="2616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910084"/>
              </p:ext>
            </p:extLst>
          </p:nvPr>
        </p:nvGraphicFramePr>
        <p:xfrm>
          <a:off x="3276600" y="3886194"/>
          <a:ext cx="3327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2" r:id="rId11" imgW="3327400" imgH="647700" progId="">
                  <p:embed/>
                </p:oleObj>
              </mc:Choice>
              <mc:Fallback>
                <p:oleObj r:id="rId11" imgW="3327400" imgH="647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86194"/>
                        <a:ext cx="3327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643297"/>
              </p:ext>
            </p:extLst>
          </p:nvPr>
        </p:nvGraphicFramePr>
        <p:xfrm>
          <a:off x="3276600" y="4648194"/>
          <a:ext cx="102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3" r:id="rId13" imgW="1028700" imgH="393700" progId="">
                  <p:embed/>
                </p:oleObj>
              </mc:Choice>
              <mc:Fallback>
                <p:oleObj r:id="rId13" imgW="1028700" imgH="393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48194"/>
                        <a:ext cx="1028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670827"/>
              </p:ext>
            </p:extLst>
          </p:nvPr>
        </p:nvGraphicFramePr>
        <p:xfrm>
          <a:off x="2362200" y="5257794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4" r:id="rId15" imgW="1777229" imgH="406224" progId="">
                  <p:embed/>
                </p:oleObj>
              </mc:Choice>
              <mc:Fallback>
                <p:oleObj r:id="rId15" imgW="1777229" imgH="4062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257794"/>
                        <a:ext cx="177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240772"/>
              </p:ext>
            </p:extLst>
          </p:nvPr>
        </p:nvGraphicFramePr>
        <p:xfrm>
          <a:off x="2362200" y="5867394"/>
          <a:ext cx="292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5" r:id="rId17" imgW="2919733" imgH="393529" progId="">
                  <p:embed/>
                </p:oleObj>
              </mc:Choice>
              <mc:Fallback>
                <p:oleObj r:id="rId17" imgW="2919733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867394"/>
                        <a:ext cx="2921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38200" y="769746"/>
            <a:ext cx="10515600" cy="5458506"/>
          </a:xfrm>
        </p:spPr>
        <p:txBody>
          <a:bodyPr/>
          <a:lstStyle/>
          <a:p>
            <a:r>
              <a:rPr lang="zh-CN" altLang="en-US" dirty="0" smtClean="0"/>
              <a:t>用于一般函数的共轭梯度法</a:t>
            </a:r>
            <a:endParaRPr lang="zh-CN" altLang="en-US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444235"/>
              </p:ext>
            </p:extLst>
          </p:nvPr>
        </p:nvGraphicFramePr>
        <p:xfrm>
          <a:off x="3365937" y="1529252"/>
          <a:ext cx="1460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9" r:id="rId3" imgW="1460500" imgH="774700" progId="">
                  <p:embed/>
                </p:oleObj>
              </mc:Choice>
              <mc:Fallback>
                <p:oleObj r:id="rId3" imgW="1460500" imgH="774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937" y="1529252"/>
                        <a:ext cx="1460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802168"/>
              </p:ext>
            </p:extLst>
          </p:nvPr>
        </p:nvGraphicFramePr>
        <p:xfrm>
          <a:off x="1981636" y="2468134"/>
          <a:ext cx="7210577" cy="52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0" name="公式" r:id="rId5" imgW="2628720" imgH="190440" progId="Equation.3">
                  <p:embed/>
                </p:oleObj>
              </mc:Choice>
              <mc:Fallback>
                <p:oleObj name="公式" r:id="rId5" imgW="2628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636" y="2468134"/>
                        <a:ext cx="7210577" cy="52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340773"/>
              </p:ext>
            </p:extLst>
          </p:nvPr>
        </p:nvGraphicFramePr>
        <p:xfrm>
          <a:off x="1981637" y="5872652"/>
          <a:ext cx="73421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1" r:id="rId7" imgW="7067765" imgH="355292" progId="">
                  <p:embed/>
                </p:oleObj>
              </mc:Choice>
              <mc:Fallback>
                <p:oleObj r:id="rId7" imgW="7067765" imgH="35529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637" y="5872652"/>
                        <a:ext cx="734218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478908"/>
              </p:ext>
            </p:extLst>
          </p:nvPr>
        </p:nvGraphicFramePr>
        <p:xfrm>
          <a:off x="1994337" y="3129452"/>
          <a:ext cx="74787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2" r:id="rId9" imgW="6956581" imgH="393529" progId="">
                  <p:embed/>
                </p:oleObj>
              </mc:Choice>
              <mc:Fallback>
                <p:oleObj r:id="rId9" imgW="6956581" imgH="393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337" y="3129452"/>
                        <a:ext cx="747871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856428"/>
              </p:ext>
            </p:extLst>
          </p:nvPr>
        </p:nvGraphicFramePr>
        <p:xfrm>
          <a:off x="2375337" y="3739052"/>
          <a:ext cx="3200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3" r:id="rId11" imgW="3096112" imgH="317225" progId="">
                  <p:embed/>
                </p:oleObj>
              </mc:Choice>
              <mc:Fallback>
                <p:oleObj r:id="rId11" imgW="3096112" imgH="31722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337" y="3739052"/>
                        <a:ext cx="3200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0785"/>
              </p:ext>
            </p:extLst>
          </p:nvPr>
        </p:nvGraphicFramePr>
        <p:xfrm>
          <a:off x="3594537" y="4196252"/>
          <a:ext cx="337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4" r:id="rId13" imgW="3375270" imgH="406048" progId="">
                  <p:embed/>
                </p:oleObj>
              </mc:Choice>
              <mc:Fallback>
                <p:oleObj r:id="rId13" imgW="3375270" imgH="406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537" y="4196252"/>
                        <a:ext cx="337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133279"/>
              </p:ext>
            </p:extLst>
          </p:nvPr>
        </p:nvGraphicFramePr>
        <p:xfrm>
          <a:off x="2375337" y="4729652"/>
          <a:ext cx="2946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5" r:id="rId15" imgW="2946400" imgH="787400" progId="">
                  <p:embed/>
                </p:oleObj>
              </mc:Choice>
              <mc:Fallback>
                <p:oleObj r:id="rId15" imgW="2946400" imgH="787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337" y="4729652"/>
                        <a:ext cx="2946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74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梯度下降法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上一节</a:t>
            </a:r>
            <a:endParaRPr lang="zh-CN" altLang="en-US" dirty="0"/>
          </a:p>
        </p:txBody>
      </p:sp>
      <p:pic>
        <p:nvPicPr>
          <p:cNvPr id="32770" name="Picture 2" descr="在这里插入图片描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5" t="6988" r="5362" b="8626"/>
          <a:stretch/>
        </p:blipFill>
        <p:spPr bwMode="auto">
          <a:xfrm>
            <a:off x="6147040" y="1256814"/>
            <a:ext cx="5206760" cy="289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955434" y="2933504"/>
            <a:ext cx="49856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       梯度</a:t>
            </a:r>
            <a:r>
              <a:rPr lang="zh-CN" altLang="en-US" sz="2000" dirty="0"/>
              <a:t>下降法x移动的方向正是函数f的负梯度方向，这代表了局部上f减小最快的方向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       局部</a:t>
            </a:r>
            <a:r>
              <a:rPr lang="zh-CN" altLang="en-US" sz="2000" dirty="0"/>
              <a:t>上减小最快的方向并不代表全局上指向最终解的方向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731" y="1500349"/>
            <a:ext cx="2615282" cy="4684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47180" y="2229201"/>
            <a:ext cx="33698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α：步长： 控制一</a:t>
            </a:r>
            <a:r>
              <a:rPr lang="zh-CN" altLang="en-US" dirty="0"/>
              <a:t>步要走多</a:t>
            </a:r>
            <a:r>
              <a:rPr lang="zh-CN" altLang="en-US" dirty="0" smtClean="0"/>
              <a:t>远。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1879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677027"/>
              </p:ext>
            </p:extLst>
          </p:nvPr>
        </p:nvGraphicFramePr>
        <p:xfrm>
          <a:off x="1593011" y="1114096"/>
          <a:ext cx="7966148" cy="376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6" r:id="rId3" imgW="7172387" imgH="342751" progId="">
                  <p:embed/>
                </p:oleObj>
              </mc:Choice>
              <mc:Fallback>
                <p:oleObj r:id="rId3" imgW="7172387" imgH="34275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011" y="1114096"/>
                        <a:ext cx="7966148" cy="376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484039"/>
              </p:ext>
            </p:extLst>
          </p:nvPr>
        </p:nvGraphicFramePr>
        <p:xfrm>
          <a:off x="1675685" y="1586301"/>
          <a:ext cx="1441348" cy="428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7" name="公式" r:id="rId5" imgW="596880" imgH="190440" progId="Equation.3">
                  <p:embed/>
                </p:oleObj>
              </mc:Choice>
              <mc:Fallback>
                <p:oleObj name="公式" r:id="rId5" imgW="596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5685" y="1586301"/>
                        <a:ext cx="1441348" cy="428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343624"/>
              </p:ext>
            </p:extLst>
          </p:nvPr>
        </p:nvGraphicFramePr>
        <p:xfrm>
          <a:off x="2022692" y="2104696"/>
          <a:ext cx="7688867" cy="376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8" r:id="rId7" imgW="6689996" imgH="342751" progId="">
                  <p:embed/>
                </p:oleObj>
              </mc:Choice>
              <mc:Fallback>
                <p:oleObj r:id="rId7" imgW="6689996" imgH="34275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692" y="2104696"/>
                        <a:ext cx="7688867" cy="376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481623"/>
              </p:ext>
            </p:extLst>
          </p:nvPr>
        </p:nvGraphicFramePr>
        <p:xfrm>
          <a:off x="1994834" y="2638096"/>
          <a:ext cx="7875475" cy="348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9" r:id="rId9" imgW="6890119" imgH="317225" progId="">
                  <p:embed/>
                </p:oleObj>
              </mc:Choice>
              <mc:Fallback>
                <p:oleObj r:id="rId9" imgW="6890119" imgH="31722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834" y="2638096"/>
                        <a:ext cx="7875475" cy="348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606989"/>
              </p:ext>
            </p:extLst>
          </p:nvPr>
        </p:nvGraphicFramePr>
        <p:xfrm>
          <a:off x="2041765" y="3247696"/>
          <a:ext cx="7352294" cy="376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0" r:id="rId11" imgW="6689996" imgH="342751" progId="">
                  <p:embed/>
                </p:oleObj>
              </mc:Choice>
              <mc:Fallback>
                <p:oleObj r:id="rId11" imgW="6689996" imgH="34275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765" y="3247696"/>
                        <a:ext cx="7352294" cy="376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800083"/>
              </p:ext>
            </p:extLst>
          </p:nvPr>
        </p:nvGraphicFramePr>
        <p:xfrm>
          <a:off x="1589070" y="4045190"/>
          <a:ext cx="304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1" r:id="rId13" imgW="295429" imgH="285750" progId="">
                  <p:embed/>
                </p:oleObj>
              </mc:Choice>
              <mc:Fallback>
                <p:oleObj r:id="rId13" imgW="295429" imgH="28575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70" y="4045190"/>
                        <a:ext cx="3048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894859"/>
              </p:ext>
            </p:extLst>
          </p:nvPr>
        </p:nvGraphicFramePr>
        <p:xfrm>
          <a:off x="2194414" y="4135869"/>
          <a:ext cx="7875465" cy="40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2" r:id="rId15" imgW="6547516" imgH="355292" progId="">
                  <p:embed/>
                </p:oleObj>
              </mc:Choice>
              <mc:Fallback>
                <p:oleObj r:id="rId15" imgW="6547516" imgH="35529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414" y="4135869"/>
                        <a:ext cx="7875465" cy="402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088755"/>
              </p:ext>
            </p:extLst>
          </p:nvPr>
        </p:nvGraphicFramePr>
        <p:xfrm>
          <a:off x="2194414" y="4733596"/>
          <a:ext cx="5650245" cy="878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3" r:id="rId17" imgW="5141269" imgH="799753" progId="">
                  <p:embed/>
                </p:oleObj>
              </mc:Choice>
              <mc:Fallback>
                <p:oleObj r:id="rId17" imgW="5141269" imgH="79975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414" y="4733596"/>
                        <a:ext cx="5650245" cy="878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05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771" y="765543"/>
            <a:ext cx="10685721" cy="5571461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ea typeface="仿宋_GB2312" pitchFamily="49" charset="-122"/>
              </a:rPr>
              <a:t>例</a:t>
            </a:r>
            <a:r>
              <a:rPr lang="en-US" altLang="zh-CN" sz="2400" b="1" dirty="0" smtClean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用共轭梯度法</a:t>
            </a:r>
            <a:r>
              <a:rPr lang="zh-CN" altLang="en-US" sz="2400" b="1" dirty="0" smtClean="0">
                <a:latin typeface="Times New Roman" panose="02020603050405020304" pitchFamily="18" charset="0"/>
                <a:ea typeface="仿宋_GB2312" pitchFamily="49" charset="-122"/>
              </a:rPr>
              <a:t>求解极小值</a:t>
            </a:r>
            <a:endParaRPr lang="zh-CN" altLang="en-US" sz="24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>
              <a:buFontTx/>
              <a:buNone/>
            </a:pPr>
            <a:endParaRPr lang="en-US" altLang="zh-CN" sz="24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>
              <a:buFontTx/>
              <a:buNone/>
            </a:pPr>
            <a:endParaRPr lang="en-US" altLang="zh-CN" sz="24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ea typeface="仿宋_GB2312" pitchFamily="49" charset="-122"/>
              </a:rPr>
              <a:t>解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：1）第一次迭代沿负梯度方向搜索</a:t>
            </a:r>
            <a:r>
              <a:rPr lang="zh-CN" altLang="en-US" sz="2400" b="1" dirty="0" smtClean="0"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=[1 1]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buFontTx/>
              <a:buNone/>
            </a:pPr>
            <a:endParaRPr lang="zh-CN" altLang="en-US" sz="24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buFontTx/>
              <a:buNone/>
            </a:pPr>
            <a:endParaRPr lang="zh-CN" altLang="en-US" sz="24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  2）第二次迭代。</a:t>
            </a:r>
            <a:r>
              <a:rPr lang="zh-CN" altLang="en-US" sz="2400" b="1" dirty="0" smtClean="0">
                <a:latin typeface="Times New Roman" panose="02020603050405020304" pitchFamily="18" charset="0"/>
                <a:ea typeface="仿宋_GB2312" pitchFamily="49" charset="-122"/>
              </a:rPr>
              <a:t>求共轭方向 </a:t>
            </a:r>
            <a:endParaRPr lang="zh-CN" altLang="en-US" sz="24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156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668632"/>
              </p:ext>
            </p:extLst>
          </p:nvPr>
        </p:nvGraphicFramePr>
        <p:xfrm>
          <a:off x="1927317" y="2621961"/>
          <a:ext cx="2057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" r:id="rId3" imgW="1104900" imgH="381000" progId="Equation.3">
                  <p:embed/>
                </p:oleObj>
              </mc:Choice>
              <mc:Fallback>
                <p:oleObj r:id="rId3" imgW="11049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317" y="2621961"/>
                        <a:ext cx="20574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623820"/>
              </p:ext>
            </p:extLst>
          </p:nvPr>
        </p:nvGraphicFramePr>
        <p:xfrm>
          <a:off x="4460746" y="2641799"/>
          <a:ext cx="1524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" r:id="rId5" imgW="761669" imgH="380835" progId="Equation.3">
                  <p:embed/>
                </p:oleObj>
              </mc:Choice>
              <mc:Fallback>
                <p:oleObj r:id="rId5" imgW="76166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746" y="2641799"/>
                        <a:ext cx="1524000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890928"/>
              </p:ext>
            </p:extLst>
          </p:nvPr>
        </p:nvGraphicFramePr>
        <p:xfrm>
          <a:off x="6644225" y="2666411"/>
          <a:ext cx="1524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0" r:id="rId7" imgW="812447" imgH="380835" progId="Equation.3">
                  <p:embed/>
                </p:oleObj>
              </mc:Choice>
              <mc:Fallback>
                <p:oleObj r:id="rId7" imgW="812447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4225" y="2666411"/>
                        <a:ext cx="15240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885397"/>
              </p:ext>
            </p:extLst>
          </p:nvPr>
        </p:nvGraphicFramePr>
        <p:xfrm>
          <a:off x="8627758" y="2681886"/>
          <a:ext cx="19812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" r:id="rId9" imgW="1117600" imgH="381000" progId="Equation.3">
                  <p:embed/>
                </p:oleObj>
              </mc:Choice>
              <mc:Fallback>
                <p:oleObj r:id="rId9" imgW="11176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7758" y="2681886"/>
                        <a:ext cx="1981200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5154613" y="31242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66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7798"/>
              </p:ext>
            </p:extLst>
          </p:nvPr>
        </p:nvGraphicFramePr>
        <p:xfrm>
          <a:off x="2698177" y="3884595"/>
          <a:ext cx="3810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" r:id="rId11" imgW="1879600" imgH="609600" progId="Equation.3">
                  <p:embed/>
                </p:oleObj>
              </mc:Choice>
              <mc:Fallback>
                <p:oleObj r:id="rId11" imgW="18796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177" y="3884595"/>
                        <a:ext cx="38100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4" name="Rectangle 12"/>
          <p:cNvSpPr>
            <a:spLocks noChangeArrowheads="1"/>
          </p:cNvSpPr>
          <p:nvPr/>
        </p:nvSpPr>
        <p:spPr bwMode="auto">
          <a:xfrm>
            <a:off x="4400550" y="32385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66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888004"/>
              </p:ext>
            </p:extLst>
          </p:nvPr>
        </p:nvGraphicFramePr>
        <p:xfrm>
          <a:off x="2510502" y="4999819"/>
          <a:ext cx="69484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3" name="公式" r:id="rId13" imgW="3288960" imgH="457200" progId="Equation.3">
                  <p:embed/>
                </p:oleObj>
              </mc:Choice>
              <mc:Fallback>
                <p:oleObj name="公式" r:id="rId13" imgW="3288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0502" y="4999819"/>
                        <a:ext cx="694848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973" y="872360"/>
            <a:ext cx="4267200" cy="4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121166" y="1518231"/>
            <a:ext cx="5129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400" b="1" dirty="0" smtClean="0">
                <a:latin typeface="Times New Roman" panose="02020603050405020304" pitchFamily="18" charset="0"/>
                <a:ea typeface="仿宋_GB2312" pitchFamily="49" charset="-122"/>
              </a:rPr>
              <a:t>其中，已知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函数</a:t>
            </a:r>
            <a:r>
              <a:rPr lang="en-US" altLang="zh-CN" sz="2400" b="1" i="1" dirty="0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en-US" altLang="zh-CN" sz="2400" b="1" i="1" baseline="30000" dirty="0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仿宋_GB2312" pitchFamily="49" charset="-122"/>
              </a:rPr>
              <a:t>0)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=[1</a:t>
            </a:r>
            <a:r>
              <a:rPr lang="en-US" altLang="zh-CN" sz="2400" b="1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1]</a:t>
            </a:r>
            <a:r>
              <a:rPr lang="en-US" altLang="zh-CN" sz="2400" b="1" i="1" baseline="30000" dirty="0"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，ε＝0.1。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3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补充：关于例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第一步求取的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1</a:t>
            </a:r>
            <a:r>
              <a:rPr lang="zh-CN" altLang="en-US" dirty="0" smtClean="0"/>
              <a:t>值的详细说明：</a:t>
            </a:r>
            <a:endParaRPr lang="zh-CN" altLang="en-US" dirty="0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0" y="1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共轭梯度下降法</a:t>
            </a:r>
            <a:endParaRPr lang="zh-CN" altLang="en-US" dirty="0"/>
          </a:p>
        </p:txBody>
      </p:sp>
      <p:graphicFrame>
        <p:nvGraphicFramePr>
          <p:cNvPr id="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13090"/>
              </p:ext>
            </p:extLst>
          </p:nvPr>
        </p:nvGraphicFramePr>
        <p:xfrm>
          <a:off x="1198048" y="1884316"/>
          <a:ext cx="7620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7" r:id="rId3" imgW="4305300" imgH="228600" progId="Equation.3">
                  <p:embed/>
                </p:oleObj>
              </mc:Choice>
              <mc:Fallback>
                <p:oleObj r:id="rId3" imgW="4305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048" y="1884316"/>
                        <a:ext cx="7620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549092" y="3906498"/>
            <a:ext cx="7417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宋体" panose="02010600030101010101" pitchFamily="2" charset="-122"/>
              </a:rPr>
              <a:t>对这种简单的一元函数，</a:t>
            </a:r>
            <a:r>
              <a:rPr lang="ko-KR" altLang="en-US" sz="2400" dirty="0" smtClean="0">
                <a:latin typeface="宋体" panose="02010600030101010101" pitchFamily="2" charset="-122"/>
              </a:rPr>
              <a:t>可以直接用解析法 求极小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057282"/>
              </p:ext>
            </p:extLst>
          </p:nvPr>
        </p:nvGraphicFramePr>
        <p:xfrm>
          <a:off x="2041634" y="4333273"/>
          <a:ext cx="754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8" r:id="rId5" imgW="3683000" imgH="203200" progId="Equation.3">
                  <p:embed/>
                </p:oleObj>
              </mc:Choice>
              <mc:Fallback>
                <p:oleObj r:id="rId5" imgW="3683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634" y="4333273"/>
                        <a:ext cx="7543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095373"/>
              </p:ext>
            </p:extLst>
          </p:nvPr>
        </p:nvGraphicFramePr>
        <p:xfrm>
          <a:off x="2041634" y="4790473"/>
          <a:ext cx="2057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9" r:id="rId7" imgW="863225" imgH="393529" progId="Equation.3">
                  <p:embed/>
                </p:oleObj>
              </mc:Choice>
              <mc:Fallback>
                <p:oleObj r:id="rId7" imgW="86322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634" y="4790473"/>
                        <a:ext cx="2057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231619" y="3115615"/>
                <a:ext cx="3403881" cy="63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/>
                  <a:t>求导公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式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：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num>
                      <m:den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619" y="3115615"/>
                <a:ext cx="3403881" cy="635367"/>
              </a:xfrm>
              <a:prstGeom prst="rect">
                <a:avLst/>
              </a:prstGeom>
              <a:blipFill rotWithShape="0">
                <a:blip r:embed="rId9"/>
                <a:stretch>
                  <a:fillRect l="-2688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2300690" y="1899539"/>
            <a:ext cx="97746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742398" y="1922416"/>
            <a:ext cx="97746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340966"/>
              </p:ext>
            </p:extLst>
          </p:nvPr>
        </p:nvGraphicFramePr>
        <p:xfrm>
          <a:off x="4635500" y="4895850"/>
          <a:ext cx="17240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0" name="公式" r:id="rId10" imgW="799920" imgH="393480" progId="Equation.3">
                  <p:embed/>
                </p:oleObj>
              </mc:Choice>
              <mc:Fallback>
                <p:oleObj name="公式" r:id="rId10" imgW="799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4895850"/>
                        <a:ext cx="1724025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94969" y="2534995"/>
                <a:ext cx="6234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baseline="30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8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8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𝑢𝑣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69" y="2534995"/>
                <a:ext cx="6234431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231619" y="1297913"/>
                <a:ext cx="6234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800" b="0" dirty="0" smtClean="0"/>
                  <a:t>迭代公式：</a:t>
                </a:r>
                <a:r>
                  <a:rPr lang="en-US" altLang="zh-CN" sz="2800" b="0" dirty="0" smtClean="0"/>
                  <a:t>X</a:t>
                </a:r>
                <a:r>
                  <a:rPr lang="en-US" altLang="zh-CN" sz="2800" b="0" baseline="30000" dirty="0" smtClean="0"/>
                  <a:t>1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b="0" i="1" baseline="30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1" baseline="30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800" baseline="300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619" y="1297913"/>
                <a:ext cx="6234431" cy="430887"/>
              </a:xfrm>
              <a:prstGeom prst="rect">
                <a:avLst/>
              </a:prstGeom>
              <a:blipFill rotWithShape="0">
                <a:blip r:embed="rId13"/>
                <a:stretch>
                  <a:fillRect l="-3421" t="-30986" b="-50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336480"/>
              </p:ext>
            </p:extLst>
          </p:nvPr>
        </p:nvGraphicFramePr>
        <p:xfrm>
          <a:off x="8346946" y="754956"/>
          <a:ext cx="1524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1" r:id="rId14" imgW="761669" imgH="380835" progId="Equation.3">
                  <p:embed/>
                </p:oleObj>
              </mc:Choice>
              <mc:Fallback>
                <p:oleObj r:id="rId14" imgW="76166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6946" y="754956"/>
                        <a:ext cx="1524000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9879437" y="909092"/>
            <a:ext cx="17448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0)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=[1 1]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25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  <p:bldP spid="12" grpId="0" animBg="1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5153" y="698501"/>
            <a:ext cx="10164726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>
                <a:latin typeface="仿宋_GB2312" pitchFamily="49" charset="-122"/>
                <a:ea typeface="仿宋_GB2312" pitchFamily="49" charset="-122"/>
              </a:rPr>
              <a:t>代入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原函数</a:t>
            </a:r>
          </a:p>
          <a:p>
            <a:pPr marL="0" indent="0">
              <a:buNone/>
            </a:pPr>
            <a:endParaRPr lang="zh-CN" altLang="en-US" b="1" dirty="0"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求导，并令其等于零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</a:p>
          <a:p>
            <a:pPr marL="0" indent="0">
              <a:buNone/>
            </a:pPr>
            <a:endParaRPr lang="zh-CN" altLang="en-US" b="1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解得</a:t>
            </a:r>
          </a:p>
          <a:p>
            <a:pPr marL="0" indent="0">
              <a:buNone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因              所以</a:t>
            </a:r>
            <a:r>
              <a:rPr lang="en-US" altLang="zh-CN" b="1" i="1" dirty="0">
                <a:latin typeface="仿宋_GB2312" pitchFamily="49" charset="-122"/>
                <a:ea typeface="宋体" panose="02010600030101010101" pitchFamily="2" charset="-122"/>
              </a:rPr>
              <a:t>X</a:t>
            </a:r>
            <a:r>
              <a:rPr lang="en-US" altLang="zh-CN" b="1" i="1" baseline="30000" dirty="0">
                <a:latin typeface="仿宋_GB2312" pitchFamily="49" charset="-122"/>
                <a:ea typeface="宋体" panose="02010600030101010101" pitchFamily="2" charset="-122"/>
              </a:rPr>
              <a:t>(</a:t>
            </a:r>
            <a:r>
              <a:rPr lang="en-US" altLang="zh-CN" b="1" baseline="30000" dirty="0">
                <a:latin typeface="仿宋_GB2312" pitchFamily="49" charset="-122"/>
                <a:ea typeface="宋体" panose="02010600030101010101" pitchFamily="2" charset="-122"/>
              </a:rPr>
              <a:t>2)</a:t>
            </a:r>
            <a:r>
              <a:rPr lang="en-US" altLang="zh-CN" b="1" i="1" dirty="0">
                <a:latin typeface="仿宋_GB2312" pitchFamily="49" charset="-122"/>
                <a:ea typeface="宋体" panose="02010600030101010101" pitchFamily="2" charset="-122"/>
              </a:rPr>
              <a:t>=</a:t>
            </a:r>
            <a:r>
              <a:rPr lang="en-US" altLang="zh-CN" b="1" dirty="0">
                <a:latin typeface="仿宋_GB2312" pitchFamily="49" charset="-122"/>
                <a:ea typeface="宋体" panose="02010600030101010101" pitchFamily="2" charset="-122"/>
              </a:rPr>
              <a:t>[4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仿宋_GB2312" pitchFamily="49" charset="-122"/>
                <a:ea typeface="宋体" panose="02010600030101010101" pitchFamily="2" charset="-122"/>
              </a:rPr>
              <a:t>2]</a:t>
            </a:r>
            <a:r>
              <a:rPr lang="en-US" altLang="zh-CN" b="1" i="1" baseline="30000" dirty="0">
                <a:latin typeface="仿宋_GB2312" pitchFamily="49" charset="-122"/>
                <a:ea typeface="宋体" panose="02010600030101010101" pitchFamily="2" charset="-122"/>
              </a:rPr>
              <a:t>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和         就是所求最优解。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  </a:t>
            </a:r>
          </a:p>
        </p:txBody>
      </p:sp>
      <p:graphicFrame>
        <p:nvGraphicFramePr>
          <p:cNvPr id="158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760049"/>
              </p:ext>
            </p:extLst>
          </p:nvPr>
        </p:nvGraphicFramePr>
        <p:xfrm>
          <a:off x="3462209" y="836057"/>
          <a:ext cx="6324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1" r:id="rId3" imgW="3124200" imgH="381000" progId="Equation.3">
                  <p:embed/>
                </p:oleObj>
              </mc:Choice>
              <mc:Fallback>
                <p:oleObj r:id="rId3" imgW="31242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209" y="836057"/>
                        <a:ext cx="6324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3529013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8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728633"/>
              </p:ext>
            </p:extLst>
          </p:nvPr>
        </p:nvGraphicFramePr>
        <p:xfrm>
          <a:off x="1733108" y="1921395"/>
          <a:ext cx="856500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2" r:id="rId5" imgW="4851400" imgH="228600" progId="Equation.3">
                  <p:embed/>
                </p:oleObj>
              </mc:Choice>
              <mc:Fallback>
                <p:oleObj r:id="rId5" imgW="4851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108" y="1921395"/>
                        <a:ext cx="8565006" cy="533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3905250" y="33258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8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530812"/>
              </p:ext>
            </p:extLst>
          </p:nvPr>
        </p:nvGraphicFramePr>
        <p:xfrm>
          <a:off x="2316162" y="3210958"/>
          <a:ext cx="831889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3" r:id="rId7" imgW="4140200" imgH="203200" progId="Equation.3">
                  <p:embed/>
                </p:oleObj>
              </mc:Choice>
              <mc:Fallback>
                <p:oleObj r:id="rId7" imgW="4140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2" y="3210958"/>
                        <a:ext cx="8318898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0" name="Rectangle 10"/>
          <p:cNvSpPr>
            <a:spLocks noChangeArrowheads="1"/>
          </p:cNvSpPr>
          <p:nvPr/>
        </p:nvSpPr>
        <p:spPr bwMode="auto">
          <a:xfrm>
            <a:off x="5916613" y="33416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8732" name="Rectangle 12"/>
          <p:cNvSpPr>
            <a:spLocks noChangeArrowheads="1"/>
          </p:cNvSpPr>
          <p:nvPr/>
        </p:nvSpPr>
        <p:spPr bwMode="auto">
          <a:xfrm>
            <a:off x="5916613" y="33416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87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007139"/>
              </p:ext>
            </p:extLst>
          </p:nvPr>
        </p:nvGraphicFramePr>
        <p:xfrm>
          <a:off x="2413823" y="3892907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4" r:id="rId9" imgW="355138" imgH="177569" progId="Equation.3">
                  <p:embed/>
                </p:oleObj>
              </mc:Choice>
              <mc:Fallback>
                <p:oleObj r:id="rId9" imgW="355138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823" y="3892907"/>
                        <a:ext cx="914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4" name="Rectangle 14"/>
          <p:cNvSpPr>
            <a:spLocks noChangeArrowheads="1"/>
          </p:cNvSpPr>
          <p:nvPr/>
        </p:nvSpPr>
        <p:spPr bwMode="auto">
          <a:xfrm>
            <a:off x="5726113" y="32385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87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968569"/>
              </p:ext>
            </p:extLst>
          </p:nvPr>
        </p:nvGraphicFramePr>
        <p:xfrm>
          <a:off x="4109524" y="3791050"/>
          <a:ext cx="16002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5" r:id="rId11" imgW="736600" imgH="381000" progId="Equation.3">
                  <p:embed/>
                </p:oleObj>
              </mc:Choice>
              <mc:Fallback>
                <p:oleObj r:id="rId11" imgW="7366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9524" y="3791050"/>
                        <a:ext cx="160020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6" name="Rectangle 16"/>
          <p:cNvSpPr>
            <a:spLocks noChangeArrowheads="1"/>
          </p:cNvSpPr>
          <p:nvPr/>
        </p:nvSpPr>
        <p:spPr bwMode="auto">
          <a:xfrm>
            <a:off x="5646738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87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700708"/>
              </p:ext>
            </p:extLst>
          </p:nvPr>
        </p:nvGraphicFramePr>
        <p:xfrm>
          <a:off x="6015611" y="3838001"/>
          <a:ext cx="167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6" r:id="rId13" imgW="901309" imgH="228501" progId="Equation.3">
                  <p:embed/>
                </p:oleObj>
              </mc:Choice>
              <mc:Fallback>
                <p:oleObj r:id="rId13" imgW="90130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611" y="3838001"/>
                        <a:ext cx="1676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8" name="Rectangle 18"/>
          <p:cNvSpPr>
            <a:spLocks noChangeArrowheads="1"/>
          </p:cNvSpPr>
          <p:nvPr/>
        </p:nvSpPr>
        <p:spPr bwMode="auto">
          <a:xfrm>
            <a:off x="5581650" y="32385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87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062993"/>
              </p:ext>
            </p:extLst>
          </p:nvPr>
        </p:nvGraphicFramePr>
        <p:xfrm>
          <a:off x="8076665" y="3672920"/>
          <a:ext cx="17160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7" name="公式" r:id="rId15" imgW="965160" imgH="457200" progId="Equation.3">
                  <p:embed/>
                </p:oleObj>
              </mc:Choice>
              <mc:Fallback>
                <p:oleObj name="公式" r:id="rId15" imgW="965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6665" y="3672920"/>
                        <a:ext cx="1716087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0" name="Rectangle 20"/>
          <p:cNvSpPr>
            <a:spLocks noChangeArrowheads="1"/>
          </p:cNvSpPr>
          <p:nvPr/>
        </p:nvSpPr>
        <p:spPr bwMode="auto">
          <a:xfrm>
            <a:off x="5494338" y="32877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87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301079"/>
              </p:ext>
            </p:extLst>
          </p:nvPr>
        </p:nvGraphicFramePr>
        <p:xfrm>
          <a:off x="1733108" y="4713070"/>
          <a:ext cx="2133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8" r:id="rId17" imgW="1206500" imgH="279400" progId="Equation.3">
                  <p:embed/>
                </p:oleObj>
              </mc:Choice>
              <mc:Fallback>
                <p:oleObj r:id="rId17" imgW="1206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108" y="4713070"/>
                        <a:ext cx="21336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2" name="Rectangle 22"/>
          <p:cNvSpPr>
            <a:spLocks noChangeArrowheads="1"/>
          </p:cNvSpPr>
          <p:nvPr/>
        </p:nvSpPr>
        <p:spPr bwMode="auto">
          <a:xfrm>
            <a:off x="5665788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874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15289"/>
              </p:ext>
            </p:extLst>
          </p:nvPr>
        </p:nvGraphicFramePr>
        <p:xfrm>
          <a:off x="6990464" y="4713070"/>
          <a:ext cx="1524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9" r:id="rId19" imgW="863225" imgH="228501" progId="Equation.3">
                  <p:embed/>
                </p:oleObj>
              </mc:Choice>
              <mc:Fallback>
                <p:oleObj r:id="rId19" imgW="86322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0464" y="4713070"/>
                        <a:ext cx="1524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85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419" y="779241"/>
            <a:ext cx="9909543" cy="52600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共轭梯度法的特点：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）全局收敛（下降算法）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线性收敛；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       2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）每步迭代只需存储若干向量（适用于大规模问题）；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       3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）有二次终结</a:t>
            </a:r>
            <a:r>
              <a:rPr lang="zh-CN" altLang="en-US" sz="2400" b="1" dirty="0" smtClean="0">
                <a:latin typeface="Times New Roman" panose="02020603050405020304" pitchFamily="18" charset="0"/>
                <a:ea typeface="仿宋_GB2312" pitchFamily="49" charset="-122"/>
              </a:rPr>
              <a:t>性（对于正定</a:t>
            </a:r>
            <a:r>
              <a:rPr lang="en-US" altLang="zh-CN" sz="2400" b="1" dirty="0" smtClean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zh-CN" altLang="en-US" sz="2400" b="1" dirty="0" smtClean="0">
                <a:latin typeface="Times New Roman" panose="02020603050405020304" pitchFamily="18" charset="0"/>
                <a:ea typeface="仿宋_GB2312" pitchFamily="49" charset="-122"/>
              </a:rPr>
              <a:t>次函数，至多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zh-CN" altLang="en-US" sz="2400" b="1" dirty="0" smtClean="0">
                <a:latin typeface="Times New Roman" panose="02020603050405020304" pitchFamily="18" charset="0"/>
                <a:ea typeface="仿宋_GB2312" pitchFamily="49" charset="-122"/>
              </a:rPr>
              <a:t>次迭代可达</a:t>
            </a:r>
            <a:r>
              <a:rPr lang="en-US" altLang="zh-CN" sz="2400" b="1" dirty="0" smtClean="0">
                <a:latin typeface="Times New Roman" panose="02020603050405020304" pitchFamily="18" charset="0"/>
                <a:ea typeface="仿宋_GB2312" pitchFamily="49" charset="-122"/>
              </a:rPr>
              <a:t>opt</a:t>
            </a:r>
            <a:r>
              <a:rPr lang="zh-CN" altLang="en-US" sz="2400" b="1" dirty="0" smtClean="0">
                <a:latin typeface="Times New Roman" panose="02020603050405020304" pitchFamily="18" charset="0"/>
                <a:ea typeface="仿宋_GB2312" pitchFamily="49" charset="-122"/>
              </a:rPr>
              <a:t>）</a:t>
            </a:r>
            <a:endParaRPr lang="en-US" altLang="zh-CN" sz="24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注：对不同的</a:t>
            </a:r>
            <a:r>
              <a:rPr lang="en-US" altLang="zh-CN" sz="2400" b="1" i="1" dirty="0">
                <a:latin typeface="Times New Roman" panose="02020603050405020304" pitchFamily="18" charset="0"/>
                <a:ea typeface="仿宋_GB2312" pitchFamily="49" charset="-122"/>
              </a:rPr>
              <a:t>β 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公式，对于正定二次函数是相等的，对非正定二次函数，有不同的效果，经验上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PRP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效果较好。</a:t>
            </a: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3529013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67" name="Rectangle 7"/>
          <p:cNvSpPr>
            <a:spLocks noChangeArrowheads="1"/>
          </p:cNvSpPr>
          <p:nvPr/>
        </p:nvSpPr>
        <p:spPr bwMode="auto">
          <a:xfrm>
            <a:off x="3905250" y="33258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69" name="Rectangle 9"/>
          <p:cNvSpPr>
            <a:spLocks noChangeArrowheads="1"/>
          </p:cNvSpPr>
          <p:nvPr/>
        </p:nvSpPr>
        <p:spPr bwMode="auto">
          <a:xfrm>
            <a:off x="5916613" y="33416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70" name="Rectangle 10"/>
          <p:cNvSpPr>
            <a:spLocks noChangeArrowheads="1"/>
          </p:cNvSpPr>
          <p:nvPr/>
        </p:nvSpPr>
        <p:spPr bwMode="auto">
          <a:xfrm>
            <a:off x="5916613" y="33416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72" name="Rectangle 12"/>
          <p:cNvSpPr>
            <a:spLocks noChangeArrowheads="1"/>
          </p:cNvSpPr>
          <p:nvPr/>
        </p:nvSpPr>
        <p:spPr bwMode="auto">
          <a:xfrm>
            <a:off x="5726113" y="32385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74" name="Rectangle 14"/>
          <p:cNvSpPr>
            <a:spLocks noChangeArrowheads="1"/>
          </p:cNvSpPr>
          <p:nvPr/>
        </p:nvSpPr>
        <p:spPr bwMode="auto">
          <a:xfrm>
            <a:off x="5646738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76" name="Rectangle 16"/>
          <p:cNvSpPr>
            <a:spLocks noChangeArrowheads="1"/>
          </p:cNvSpPr>
          <p:nvPr/>
        </p:nvSpPr>
        <p:spPr bwMode="auto">
          <a:xfrm>
            <a:off x="5581650" y="32385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78" name="Rectangle 18"/>
          <p:cNvSpPr>
            <a:spLocks noChangeArrowheads="1"/>
          </p:cNvSpPr>
          <p:nvPr/>
        </p:nvSpPr>
        <p:spPr bwMode="auto">
          <a:xfrm>
            <a:off x="5494338" y="32877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580" name="Rectangle 20"/>
          <p:cNvSpPr>
            <a:spLocks noChangeArrowheads="1"/>
          </p:cNvSpPr>
          <p:nvPr/>
        </p:nvSpPr>
        <p:spPr bwMode="auto">
          <a:xfrm>
            <a:off x="5665788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3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19"/>
          <p:cNvSpPr>
            <a:spLocks noGrp="1" noChangeArrowheads="1"/>
          </p:cNvSpPr>
          <p:nvPr>
            <p:ph type="title" idx="4294967295"/>
          </p:nvPr>
        </p:nvSpPr>
        <p:spPr>
          <a:xfrm>
            <a:off x="2132013" y="239713"/>
            <a:ext cx="2455862" cy="762000"/>
          </a:xfrm>
        </p:spPr>
        <p:txBody>
          <a:bodyPr anchor="b"/>
          <a:lstStyle/>
          <a:p>
            <a:r>
              <a:rPr lang="zh-CN" altLang="en-US" sz="2800" b="1"/>
              <a:t>收敛性定理</a:t>
            </a:r>
          </a:p>
        </p:txBody>
      </p:sp>
      <p:sp>
        <p:nvSpPr>
          <p:cNvPr id="95235" name="Rectangle 620"/>
          <p:cNvSpPr>
            <a:spLocks noChangeArrowheads="1"/>
          </p:cNvSpPr>
          <p:nvPr/>
        </p:nvSpPr>
        <p:spPr bwMode="auto">
          <a:xfrm>
            <a:off x="2025650" y="1268413"/>
            <a:ext cx="8066088" cy="1223962"/>
          </a:xfrm>
          <a:prstGeom prst="rect">
            <a:avLst/>
          </a:prstGeom>
          <a:noFill/>
          <a:ln w="19050" algn="ctr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5236" name="Rectangle 621"/>
          <p:cNvSpPr>
            <a:spLocks noChangeArrowheads="1"/>
          </p:cNvSpPr>
          <p:nvPr/>
        </p:nvSpPr>
        <p:spPr bwMode="auto">
          <a:xfrm>
            <a:off x="2063751" y="1268414"/>
            <a:ext cx="7885113" cy="105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CC"/>
                </a:solidFill>
                <a:ea typeface="黑体" panose="02010609060101010101" pitchFamily="49" charset="-122"/>
              </a:rPr>
              <a:t>定理</a:t>
            </a:r>
            <a:r>
              <a:rPr lang="zh-CN" altLang="en-US" sz="2600">
                <a:solidFill>
                  <a:srgbClr val="0000CC"/>
                </a:solidFill>
                <a:ea typeface="黑体" panose="02010609060101010101" pitchFamily="49" charset="-122"/>
              </a:rPr>
              <a:t>：</a:t>
            </a:r>
            <a:r>
              <a:rPr lang="zh-CN" altLang="en-US" sz="2400">
                <a:ea typeface="黑体" panose="02010609060101010101" pitchFamily="49" charset="-122"/>
              </a:rPr>
              <a:t>设 </a:t>
            </a:r>
            <a:r>
              <a:rPr lang="en-US" altLang="zh-CN" sz="2400" i="1">
                <a:ea typeface="黑体" panose="02010609060101010101" pitchFamily="49" charset="-122"/>
              </a:rPr>
              <a:t>A </a:t>
            </a:r>
            <a:r>
              <a:rPr lang="zh-CN" altLang="en-US" sz="2400">
                <a:solidFill>
                  <a:srgbClr val="0000CC"/>
                </a:solidFill>
                <a:ea typeface="黑体" panose="02010609060101010101" pitchFamily="49" charset="-122"/>
              </a:rPr>
              <a:t>对称正定</a:t>
            </a:r>
            <a:r>
              <a:rPr lang="zh-CN" altLang="en-US" sz="2400">
                <a:ea typeface="黑体" panose="02010609060101010101" pitchFamily="49" charset="-122"/>
              </a:rPr>
              <a:t>，则共轭梯度法至多 </a:t>
            </a:r>
            <a:r>
              <a:rPr lang="en-US" altLang="zh-CN" sz="2400" i="1">
                <a:solidFill>
                  <a:srgbClr val="FF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400">
                <a:ea typeface="黑体" panose="02010609060101010101" pitchFamily="49" charset="-122"/>
              </a:rPr>
              <a:t> </a:t>
            </a:r>
            <a:r>
              <a:rPr lang="zh-CN" altLang="en-US" sz="2400">
                <a:ea typeface="黑体" panose="02010609060101010101" pitchFamily="49" charset="-122"/>
              </a:rPr>
              <a:t>步就能找到精确解。</a:t>
            </a:r>
          </a:p>
        </p:txBody>
      </p:sp>
      <p:graphicFrame>
        <p:nvGraphicFramePr>
          <p:cNvPr id="2670" name="Object 622"/>
          <p:cNvGraphicFramePr>
            <a:graphicFrameLocks noChangeAspect="1"/>
          </p:cNvGraphicFramePr>
          <p:nvPr/>
        </p:nvGraphicFramePr>
        <p:xfrm>
          <a:off x="3271839" y="4672013"/>
          <a:ext cx="526732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Equation" r:id="rId3" imgW="41252775" imgH="9439275" progId="Equation.DSMT4">
                  <p:embed/>
                </p:oleObj>
              </mc:Choice>
              <mc:Fallback>
                <p:oleObj name="Equation" r:id="rId3" imgW="41252775" imgH="9439275" progId="Equation.DSMT4">
                  <p:embed/>
                  <p:pic>
                    <p:nvPicPr>
                      <p:cNvPr id="2670" name="Object 6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9" y="4672013"/>
                        <a:ext cx="526732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1" name="Rectangle 623"/>
          <p:cNvSpPr>
            <a:spLocks noChangeArrowheads="1"/>
          </p:cNvSpPr>
          <p:nvPr/>
        </p:nvSpPr>
        <p:spPr bwMode="auto">
          <a:xfrm>
            <a:off x="1992314" y="2781301"/>
            <a:ext cx="799147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400">
                <a:ea typeface="黑体" panose="02010609060101010101" pitchFamily="49" charset="-122"/>
              </a:rPr>
              <a:t>  </a:t>
            </a:r>
            <a:r>
              <a:rPr lang="en-US" altLang="zh-CN" sz="2400" i="1">
                <a:solidFill>
                  <a:srgbClr val="3333FF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400" baseline="30000">
                <a:solidFill>
                  <a:srgbClr val="3333FF"/>
                </a:solidFill>
                <a:ea typeface="黑体" panose="02010609060101010101" pitchFamily="49" charset="-122"/>
              </a:rPr>
              <a:t>(0)</a:t>
            </a:r>
            <a:r>
              <a:rPr lang="en-US" altLang="zh-CN" sz="2400">
                <a:solidFill>
                  <a:srgbClr val="3333FF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400" i="1">
                <a:solidFill>
                  <a:srgbClr val="3333FF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400" baseline="30000">
                <a:solidFill>
                  <a:srgbClr val="3333FF"/>
                </a:solidFill>
                <a:ea typeface="黑体" panose="02010609060101010101" pitchFamily="49" charset="-122"/>
              </a:rPr>
              <a:t>(1) </a:t>
            </a:r>
            <a:r>
              <a:rPr lang="en-US" altLang="zh-CN" sz="2400">
                <a:solidFill>
                  <a:srgbClr val="3333FF"/>
                </a:solidFill>
                <a:ea typeface="黑体" panose="02010609060101010101" pitchFamily="49" charset="-122"/>
              </a:rPr>
              <a:t>, . . ., </a:t>
            </a:r>
            <a:r>
              <a:rPr lang="en-US" altLang="zh-CN" sz="2400" i="1">
                <a:solidFill>
                  <a:srgbClr val="3333FF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400" baseline="30000">
                <a:solidFill>
                  <a:srgbClr val="3333FF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400" i="1" baseline="30000">
                <a:solidFill>
                  <a:srgbClr val="3333FF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400" baseline="30000">
                <a:solidFill>
                  <a:srgbClr val="3333FF"/>
                </a:solidFill>
                <a:ea typeface="黑体" panose="02010609060101010101" pitchFamily="49" charset="-122"/>
              </a:rPr>
              <a:t>)</a:t>
            </a:r>
            <a:r>
              <a:rPr lang="en-US" altLang="zh-CN" sz="2400">
                <a:solidFill>
                  <a:schemeClr val="folHlink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400">
                <a:ea typeface="黑体" panose="02010609060101010101" pitchFamily="49" charset="-122"/>
              </a:rPr>
              <a:t>相互正交，则至少有一个为 </a:t>
            </a:r>
            <a:r>
              <a:rPr lang="en-US" altLang="zh-CN" sz="2400">
                <a:solidFill>
                  <a:srgbClr val="3333FF"/>
                </a:solidFill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672" name="Rectangle 624"/>
          <p:cNvSpPr>
            <a:spLocks noChangeArrowheads="1"/>
          </p:cNvSpPr>
          <p:nvPr/>
        </p:nvSpPr>
        <p:spPr bwMode="auto">
          <a:xfrm>
            <a:off x="1990725" y="3716338"/>
            <a:ext cx="8066088" cy="2952750"/>
          </a:xfrm>
          <a:prstGeom prst="rect">
            <a:avLst/>
          </a:prstGeom>
          <a:noFill/>
          <a:ln w="19050" algn="ctr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673" name="Rectangle 625"/>
          <p:cNvSpPr>
            <a:spLocks noChangeArrowheads="1"/>
          </p:cNvSpPr>
          <p:nvPr/>
        </p:nvSpPr>
        <p:spPr bwMode="auto">
          <a:xfrm>
            <a:off x="2063751" y="3716339"/>
            <a:ext cx="7885113" cy="105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CC"/>
                </a:solidFill>
                <a:ea typeface="黑体" panose="02010609060101010101" pitchFamily="49" charset="-122"/>
              </a:rPr>
              <a:t>定理</a:t>
            </a:r>
            <a:r>
              <a:rPr lang="zh-CN" altLang="en-US" sz="2600">
                <a:solidFill>
                  <a:srgbClr val="0000CC"/>
                </a:solidFill>
                <a:ea typeface="黑体" panose="02010609060101010101" pitchFamily="49" charset="-122"/>
              </a:rPr>
              <a:t>：</a:t>
            </a:r>
            <a:r>
              <a:rPr lang="zh-CN" altLang="en-US" sz="2400">
                <a:ea typeface="黑体" panose="02010609060101010101" pitchFamily="49" charset="-122"/>
              </a:rPr>
              <a:t>设 </a:t>
            </a:r>
            <a:r>
              <a:rPr lang="en-US" altLang="zh-CN" sz="2400" i="1">
                <a:ea typeface="黑体" panose="02010609060101010101" pitchFamily="49" charset="-122"/>
              </a:rPr>
              <a:t>A </a:t>
            </a:r>
            <a:r>
              <a:rPr lang="zh-CN" altLang="en-US" sz="2400">
                <a:solidFill>
                  <a:srgbClr val="0000CC"/>
                </a:solidFill>
                <a:ea typeface="黑体" panose="02010609060101010101" pitchFamily="49" charset="-122"/>
              </a:rPr>
              <a:t>对称正定</a:t>
            </a:r>
            <a:r>
              <a:rPr lang="zh-CN" altLang="en-US" sz="2400">
                <a:ea typeface="黑体" panose="02010609060101010101" pitchFamily="49" charset="-122"/>
              </a:rPr>
              <a:t>，</a:t>
            </a:r>
            <a:r>
              <a:rPr lang="en-US" altLang="zh-CN" sz="2400" i="1">
                <a:solidFill>
                  <a:srgbClr val="3333FF"/>
                </a:solidFill>
                <a:ea typeface="黑体" panose="02010609060101010101" pitchFamily="49" charset="-122"/>
              </a:rPr>
              <a:t>x</a:t>
            </a:r>
            <a:r>
              <a:rPr lang="en-US" altLang="zh-CN" sz="2400">
                <a:solidFill>
                  <a:srgbClr val="3333FF"/>
                </a:solidFill>
                <a:ea typeface="黑体" panose="02010609060101010101" pitchFamily="49" charset="-122"/>
              </a:rPr>
              <a:t>*</a:t>
            </a:r>
            <a:r>
              <a:rPr lang="en-US" altLang="zh-CN" sz="2400">
                <a:ea typeface="黑体" panose="02010609060101010101" pitchFamily="49" charset="-122"/>
              </a:rPr>
              <a:t> </a:t>
            </a:r>
            <a:r>
              <a:rPr lang="zh-CN" altLang="en-US" sz="2400">
                <a:ea typeface="黑体" panose="02010609060101010101" pitchFamily="49" charset="-122"/>
              </a:rPr>
              <a:t>为精确解，</a:t>
            </a:r>
            <a:r>
              <a:rPr lang="zh-CN" altLang="en-US" sz="2400">
                <a:solidFill>
                  <a:srgbClr val="3333FF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i="1">
                <a:solidFill>
                  <a:srgbClr val="3333FF"/>
                </a:solidFill>
                <a:ea typeface="黑体" panose="02010609060101010101" pitchFamily="49" charset="-122"/>
              </a:rPr>
              <a:t>x</a:t>
            </a:r>
            <a:r>
              <a:rPr lang="en-US" altLang="zh-CN" sz="2400" baseline="30000">
                <a:solidFill>
                  <a:srgbClr val="3333FF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400" i="1" baseline="30000">
                <a:solidFill>
                  <a:srgbClr val="3333FF"/>
                </a:solidFill>
                <a:ea typeface="黑体" panose="02010609060101010101" pitchFamily="49" charset="-122"/>
              </a:rPr>
              <a:t>k</a:t>
            </a:r>
            <a:r>
              <a:rPr lang="en-US" altLang="zh-CN" sz="2400" baseline="30000">
                <a:solidFill>
                  <a:srgbClr val="3333FF"/>
                </a:solidFill>
                <a:ea typeface="黑体" panose="02010609060101010101" pitchFamily="49" charset="-122"/>
              </a:rPr>
              <a:t>)</a:t>
            </a:r>
            <a:r>
              <a:rPr lang="en-US" altLang="zh-CN" sz="2400" baseline="30000">
                <a:solidFill>
                  <a:schemeClr val="folHlink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400">
                <a:ea typeface="黑体" panose="02010609060101010101" pitchFamily="49" charset="-122"/>
              </a:rPr>
              <a:t>为共轭梯度法的数值解，则有</a:t>
            </a:r>
          </a:p>
        </p:txBody>
      </p:sp>
      <p:sp>
        <p:nvSpPr>
          <p:cNvPr id="2674" name="Rectangle 626"/>
          <p:cNvSpPr>
            <a:spLocks noChangeArrowheads="1"/>
          </p:cNvSpPr>
          <p:nvPr/>
        </p:nvSpPr>
        <p:spPr bwMode="auto">
          <a:xfrm>
            <a:off x="2135189" y="6021388"/>
            <a:ext cx="1150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其中</a:t>
            </a:r>
          </a:p>
        </p:txBody>
      </p:sp>
      <p:graphicFrame>
        <p:nvGraphicFramePr>
          <p:cNvPr id="2675" name="Object 627"/>
          <p:cNvGraphicFramePr>
            <a:graphicFrameLocks noChangeAspect="1"/>
          </p:cNvGraphicFramePr>
          <p:nvPr/>
        </p:nvGraphicFramePr>
        <p:xfrm>
          <a:off x="2927351" y="6021389"/>
          <a:ext cx="38385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Equation" r:id="rId5" imgW="30060900" imgH="5048250" progId="Equation.DSMT4">
                  <p:embed/>
                </p:oleObj>
              </mc:Choice>
              <mc:Fallback>
                <p:oleObj name="Equation" r:id="rId5" imgW="30060900" imgH="5048250" progId="Equation.DSMT4">
                  <p:embed/>
                  <p:pic>
                    <p:nvPicPr>
                      <p:cNvPr id="2675" name="Object 6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6021389"/>
                        <a:ext cx="383857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706207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7" dur="500"/>
                                        <p:tgtEl>
                                          <p:spTgt spid="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3" dur="500"/>
                                        <p:tgtEl>
                                          <p:spTgt spid="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childTnLst>
                                    <p:set>
                                      <p:cBhvr additive="base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6" dur="500"/>
                                        <p:tgtEl>
                                          <p:spTgt spid="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9" dur="500"/>
                                        <p:tgtEl>
                                          <p:spTgt spid="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22" dur="500"/>
                                        <p:tgtEl>
                                          <p:spTgt spid="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25" dur="500"/>
                                        <p:tgtEl>
                                          <p:spTgt spid="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1" grpId="0" animBg="1"/>
      <p:bldP spid="2673" grpId="0" animBg="1"/>
      <p:bldP spid="26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6648" y="683172"/>
            <a:ext cx="9690538" cy="5538952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仿宋_GB2312" pitchFamily="49" charset="-122"/>
              </a:rPr>
              <a:t>         </a:t>
            </a:r>
            <a:endParaRPr lang="en-US" altLang="zh-CN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仿宋_GB2312" pitchFamily="49" charset="-122"/>
              </a:rPr>
              <a:t>、最速下降法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(梯度法) ：搜索方向为目标函数负梯度方向，计算速度开始几步搜索下降快，但愈接近极值点下降愈慢。对初始点的选择要求不高，适合与其它方法结合使用。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、共轭梯度法：第一步搜索沿负梯度方向，然后沿负梯度的共轭方向搜索。</a:t>
            </a:r>
            <a:r>
              <a:rPr lang="zh-CN" altLang="en-US" sz="2400" b="1" dirty="0">
                <a:solidFill>
                  <a:srgbClr val="993300"/>
                </a:solidFill>
                <a:latin typeface="Times New Roman" panose="02020603050405020304" pitchFamily="18" charset="0"/>
                <a:ea typeface="仿宋_GB2312" pitchFamily="49" charset="-122"/>
              </a:rPr>
              <a:t>计算效率优于梯度法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。对初始点没有特殊的要求，不需要计算二阶偏导数矩阵及其逆矩阵，计算量与梯度法相当。</a:t>
            </a:r>
            <a:r>
              <a:rPr lang="zh-CN" altLang="en-US" sz="2400" b="1" dirty="0">
                <a:solidFill>
                  <a:srgbClr val="993300"/>
                </a:solidFill>
                <a:latin typeface="Times New Roman" panose="02020603050405020304" pitchFamily="18" charset="0"/>
                <a:ea typeface="仿宋_GB2312" pitchFamily="49" charset="-122"/>
              </a:rPr>
              <a:t>适用于各种规模的问题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2772" y="880241"/>
            <a:ext cx="7772400" cy="9906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3333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梯度法</a:t>
            </a:r>
            <a:r>
              <a:rPr lang="zh-CN" altLang="en-US" sz="3200" dirty="0">
                <a:solidFill>
                  <a:srgbClr val="3333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  <a:r>
              <a:rPr lang="zh-CN" altLang="en-US" sz="3200" dirty="0" smtClean="0">
                <a:solidFill>
                  <a:srgbClr val="3333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共轭梯度法的比较</a:t>
            </a:r>
            <a:endParaRPr lang="zh-CN" altLang="en-US" sz="3200" dirty="0">
              <a:solidFill>
                <a:srgbClr val="3333CC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1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共轭梯度法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6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函数 </a:t>
            </a:r>
            <a:r>
              <a:rPr lang="en-US" altLang="zh-CN" dirty="0" smtClean="0"/>
              <a:t>f(x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,x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)=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+x</a:t>
            </a:r>
            <a:r>
              <a:rPr lang="en-US" altLang="zh-CN" baseline="-25000" dirty="0" smtClean="0"/>
              <a:t>1</a:t>
            </a:r>
            <a:r>
              <a:rPr lang="en-US" altLang="zh-CN" baseline="30000" dirty="0" smtClean="0"/>
              <a:t>2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  <p:pic>
        <p:nvPicPr>
          <p:cNvPr id="24578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338" y="1176626"/>
            <a:ext cx="7467600" cy="478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19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用共轭梯度法求解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证明向量</a:t>
                </a:r>
                <a:r>
                  <a:rPr lang="en-US" altLang="zh-CN" dirty="0" smtClean="0"/>
                  <a:t>a1=</a:t>
                </a:r>
                <a:r>
                  <a:rPr lang="en-US" altLang="zh-CN" dirty="0"/>
                  <a:t>(</a:t>
                </a:r>
                <a:r>
                  <a:rPr lang="en-US" altLang="zh-CN" dirty="0" smtClean="0"/>
                  <a:t>1,0)</a:t>
                </a:r>
                <a:r>
                  <a:rPr lang="en-US" altLang="zh-CN" baseline="30000" dirty="0" smtClean="0"/>
                  <a:t>T</a:t>
                </a:r>
                <a:r>
                  <a:rPr lang="zh-CN" altLang="en-US" dirty="0" smtClean="0"/>
                  <a:t>与向量</a:t>
                </a:r>
                <a:r>
                  <a:rPr lang="en-US" altLang="zh-CN" dirty="0" smtClean="0"/>
                  <a:t>a2=(3,-2)</a:t>
                </a:r>
                <a:r>
                  <a:rPr lang="en-US" altLang="zh-CN" baseline="30000" dirty="0" smtClean="0"/>
                  <a:t>T</a:t>
                </a:r>
                <a:r>
                  <a:rPr lang="zh-CN" altLang="en-US" dirty="0" smtClean="0"/>
                  <a:t>关于矩阵</a:t>
                </a:r>
                <a:r>
                  <a:rPr lang="en-US" altLang="zh-CN" dirty="0" smtClean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共轭。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84" t="-2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021" y="1300640"/>
            <a:ext cx="5685277" cy="120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990000"/>
                </a:solidFill>
                <a:latin typeface="Times New Roman" panose="02020603050405020304" pitchFamily="18" charset="0"/>
              </a:rPr>
              <a:t>共轭</a:t>
            </a:r>
            <a:r>
              <a:rPr lang="zh-CN" altLang="en-US" b="1" dirty="0" smtClean="0">
                <a:solidFill>
                  <a:srgbClr val="990000"/>
                </a:solidFill>
                <a:latin typeface="Times New Roman" panose="02020603050405020304" pitchFamily="18" charset="0"/>
              </a:rPr>
              <a:t>方向</a:t>
            </a:r>
            <a:endParaRPr lang="zh-CN" altLang="en-US" b="1" dirty="0">
              <a:solidFill>
                <a:srgbClr val="990000"/>
              </a:solidFill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445048"/>
              </p:ext>
            </p:extLst>
          </p:nvPr>
        </p:nvGraphicFramePr>
        <p:xfrm>
          <a:off x="992188" y="1228434"/>
          <a:ext cx="681300" cy="34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" name="公式" r:id="rId3" imgW="482400" imgH="241200" progId="Equation.3">
                  <p:embed/>
                </p:oleObj>
              </mc:Choice>
              <mc:Fallback>
                <p:oleObj name="公式" r:id="rId3" imgW="482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1228434"/>
                        <a:ext cx="681300" cy="34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437162"/>
              </p:ext>
            </p:extLst>
          </p:nvPr>
        </p:nvGraphicFramePr>
        <p:xfrm>
          <a:off x="1728355" y="1673616"/>
          <a:ext cx="5144453" cy="518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7" name="公式" r:id="rId5" imgW="2527200" imgH="253800" progId="Equation.3">
                  <p:embed/>
                </p:oleObj>
              </mc:Choice>
              <mc:Fallback>
                <p:oleObj name="公式" r:id="rId5" imgW="2527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355" y="1673616"/>
                        <a:ext cx="5144453" cy="518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657350" y="2311400"/>
            <a:ext cx="8088323" cy="1571219"/>
            <a:chOff x="1657350" y="2311400"/>
            <a:chExt cx="8088323" cy="1571219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250399"/>
                </p:ext>
              </p:extLst>
            </p:nvPr>
          </p:nvGraphicFramePr>
          <p:xfrm>
            <a:off x="1657350" y="2311400"/>
            <a:ext cx="8016875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8" name="公式" r:id="rId7" imgW="3924000" imgH="215640" progId="Equation.3">
                    <p:embed/>
                  </p:oleObj>
                </mc:Choice>
                <mc:Fallback>
                  <p:oleObj name="公式" r:id="rId7" imgW="39240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7350" y="2311400"/>
                          <a:ext cx="8016875" cy="441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0810130"/>
                </p:ext>
              </p:extLst>
            </p:nvPr>
          </p:nvGraphicFramePr>
          <p:xfrm>
            <a:off x="1731291" y="2837137"/>
            <a:ext cx="6403059" cy="46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9" name="公式" r:id="rId9" imgW="3492360" imgH="253800" progId="Equation.3">
                    <p:embed/>
                  </p:oleObj>
                </mc:Choice>
                <mc:Fallback>
                  <p:oleObj name="公式" r:id="rId9" imgW="349236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1291" y="2837137"/>
                          <a:ext cx="6403059" cy="464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0717519"/>
                </p:ext>
              </p:extLst>
            </p:nvPr>
          </p:nvGraphicFramePr>
          <p:xfrm>
            <a:off x="1728355" y="3470550"/>
            <a:ext cx="8017318" cy="4120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0" name="公式" r:id="rId11" imgW="4940280" imgH="253800" progId="Equation.3">
                    <p:embed/>
                  </p:oleObj>
                </mc:Choice>
                <mc:Fallback>
                  <p:oleObj name="公式" r:id="rId11" imgW="49402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355" y="3470550"/>
                          <a:ext cx="8017318" cy="4120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425007"/>
              </p:ext>
            </p:extLst>
          </p:nvPr>
        </p:nvGraphicFramePr>
        <p:xfrm>
          <a:off x="1790459" y="1206209"/>
          <a:ext cx="8038909" cy="41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" name="公式" r:id="rId13" imgW="4140000" imgH="215640" progId="Equation.3">
                  <p:embed/>
                </p:oleObj>
              </mc:Choice>
              <mc:Fallback>
                <p:oleObj name="公式" r:id="rId13" imgW="4140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459" y="1206209"/>
                        <a:ext cx="8038909" cy="41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1728355" y="4048518"/>
            <a:ext cx="8101013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也就是说，共轭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方向</a:t>
            </a:r>
            <a:r>
              <a:rPr lang="zh-CN" altLang="en-US" sz="2400" b="1" dirty="0">
                <a:solidFill>
                  <a:srgbClr val="140A14"/>
                </a:solidFill>
                <a:latin typeface="Times New Roman" panose="02020603050405020304" pitchFamily="18" charset="0"/>
                <a:ea typeface="楷体_GB2312" pitchFamily="49" charset="-122"/>
              </a:rPr>
              <a:t>是指若干个方向矢量组成的方向组，各方向具有某种共同的性质，他们之间存在着特定的关系。</a:t>
            </a:r>
          </a:p>
        </p:txBody>
      </p:sp>
      <p:graphicFrame>
        <p:nvGraphicFramePr>
          <p:cNvPr id="2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688070"/>
              </p:ext>
            </p:extLst>
          </p:nvPr>
        </p:nvGraphicFramePr>
        <p:xfrm>
          <a:off x="4826804" y="5110047"/>
          <a:ext cx="4092007" cy="516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" name="公式" r:id="rId15" imgW="2006280" imgH="253800" progId="Equation.3">
                  <p:embed/>
                </p:oleObj>
              </mc:Choice>
              <mc:Fallback>
                <p:oleObj name="公式" r:id="rId15" imgW="2006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804" y="5110047"/>
                        <a:ext cx="4092007" cy="516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584936"/>
              </p:ext>
            </p:extLst>
          </p:nvPr>
        </p:nvGraphicFramePr>
        <p:xfrm>
          <a:off x="5208588" y="5736711"/>
          <a:ext cx="1180726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" name="公式" r:id="rId17" imgW="736560" imgH="215640" progId="Equation.3">
                  <p:embed/>
                </p:oleObj>
              </mc:Choice>
              <mc:Fallback>
                <p:oleObj name="公式" r:id="rId17" imgW="736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8" y="5736711"/>
                        <a:ext cx="1180726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8233592" y="5626350"/>
            <a:ext cx="2928905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共轭是正交的推广。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385455" y="5169609"/>
            <a:ext cx="3506804" cy="354919"/>
            <a:chOff x="1385455" y="5169609"/>
            <a:chExt cx="3506804" cy="354919"/>
          </a:xfrm>
        </p:grpSpPr>
        <p:graphicFrame>
          <p:nvGraphicFramePr>
            <p:cNvPr id="2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9508025"/>
                </p:ext>
              </p:extLst>
            </p:nvPr>
          </p:nvGraphicFramePr>
          <p:xfrm>
            <a:off x="1385455" y="5196939"/>
            <a:ext cx="430213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4" r:id="rId19" imgW="393846" imgH="292290" progId="">
                    <p:embed/>
                  </p:oleObj>
                </mc:Choice>
                <mc:Fallback>
                  <p:oleObj r:id="rId19" imgW="393846" imgH="29229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5455" y="5196939"/>
                          <a:ext cx="430213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9416319"/>
                </p:ext>
              </p:extLst>
            </p:nvPr>
          </p:nvGraphicFramePr>
          <p:xfrm>
            <a:off x="1924483" y="5169609"/>
            <a:ext cx="2967776" cy="3549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5" name="公式" r:id="rId21" imgW="1841400" imgH="241200" progId="Equation.3">
                    <p:embed/>
                  </p:oleObj>
                </mc:Choice>
                <mc:Fallback>
                  <p:oleObj name="公式" r:id="rId21" imgW="18414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4483" y="5169609"/>
                          <a:ext cx="2967776" cy="3549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9741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共轭方向可看作是正交的变形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815255" y="1734207"/>
            <a:ext cx="3026979" cy="2942896"/>
            <a:chOff x="3815255" y="1734207"/>
            <a:chExt cx="3026979" cy="2942896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3815255" y="3657600"/>
              <a:ext cx="3026979" cy="10510"/>
            </a:xfrm>
            <a:prstGeom prst="straightConnector1">
              <a:avLst/>
            </a:prstGeom>
            <a:ln w="34925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 flipV="1">
              <a:off x="5213131" y="1734207"/>
              <a:ext cx="10510" cy="2942896"/>
            </a:xfrm>
            <a:prstGeom prst="straightConnector1">
              <a:avLst/>
            </a:prstGeom>
            <a:ln w="34925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箭头连接符 9"/>
          <p:cNvCxnSpPr/>
          <p:nvPr/>
        </p:nvCxnSpPr>
        <p:spPr>
          <a:xfrm>
            <a:off x="5213131" y="3668110"/>
            <a:ext cx="1028643" cy="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223641" y="2350319"/>
            <a:ext cx="8226" cy="1295971"/>
          </a:xfrm>
          <a:prstGeom prst="straightConnector1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213131" y="2676939"/>
            <a:ext cx="710591" cy="958041"/>
          </a:xfrm>
          <a:prstGeom prst="straightConnector1">
            <a:avLst/>
          </a:prstGeom>
          <a:ln w="539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043325" y="32539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930242" y="24922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285976" y="235031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7222026" y="2719651"/>
                <a:ext cx="28628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err="1" smtClean="0"/>
                  <a:t>a</a:t>
                </a:r>
                <a:r>
                  <a:rPr lang="en-US" altLang="zh-CN" sz="2800" baseline="30000" dirty="0" err="1" smtClean="0"/>
                  <a:t>T</a:t>
                </a:r>
                <a:r>
                  <a:rPr lang="en-US" altLang="zh-CN" sz="2800" dirty="0" err="1" smtClean="0"/>
                  <a:t>c</a:t>
                </a:r>
                <a:r>
                  <a:rPr lang="en-US" altLang="zh-CN" sz="2800" dirty="0" smtClean="0"/>
                  <a:t>=0   a</a:t>
                </a:r>
                <a:r>
                  <a:rPr lang="en-US" altLang="zh-CN" sz="2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 </m:t>
                    </m:r>
                  </m:oMath>
                </a14:m>
                <a:r>
                  <a:rPr lang="en-US" altLang="zh-CN" sz="2800" dirty="0" smtClean="0"/>
                  <a:t>c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026" y="2719651"/>
                <a:ext cx="2862877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4478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192082" y="3438612"/>
                <a:ext cx="1195071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err="1" smtClean="0"/>
                  <a:t>c</a:t>
                </a:r>
                <a:r>
                  <a:rPr lang="en-US" altLang="zh-CN" sz="2800" baseline="30000" dirty="0" err="1" smtClean="0"/>
                  <a:t>T</a:t>
                </a:r>
                <a:r>
                  <a:rPr lang="en-US" altLang="zh-CN" sz="2800" dirty="0" err="1" smtClean="0"/>
                  <a:t>Ab</a:t>
                </a:r>
                <a:r>
                  <a:rPr lang="en-US" altLang="zh-CN" sz="2800" dirty="0" smtClean="0"/>
                  <a:t>=0</a:t>
                </a:r>
              </a:p>
              <a:p>
                <a:r>
                  <a:rPr lang="en-US" altLang="zh-CN" sz="2800" dirty="0"/>
                  <a:t>c</a:t>
                </a:r>
                <a:r>
                  <a:rPr lang="en-US" altLang="zh-CN" sz="2800" baseline="30000" dirty="0" smtClean="0"/>
                  <a:t>’(T)</a:t>
                </a:r>
                <a:r>
                  <a:rPr lang="en-US" altLang="zh-CN" sz="2800" dirty="0" smtClean="0"/>
                  <a:t>b</a:t>
                </a:r>
                <a:r>
                  <a:rPr lang="en-US" altLang="zh-CN" sz="2800" baseline="30000" dirty="0" smtClean="0"/>
                  <a:t>=0</a:t>
                </a:r>
                <a:endParaRPr lang="en-US" altLang="zh-CN" sz="2800" baseline="30000" dirty="0"/>
              </a:p>
              <a:p>
                <a:r>
                  <a:rPr lang="en-US" altLang="zh-CN" sz="2800" dirty="0" smtClean="0"/>
                  <a:t> c'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altLang="zh-CN" sz="2800" dirty="0" smtClean="0"/>
                  <a:t>b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082" y="3438612"/>
                <a:ext cx="1195071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0714" t="-3965" r="-8673" b="-11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4947243" y="3113553"/>
            <a:ext cx="1306006" cy="1696094"/>
            <a:chOff x="4947243" y="3113553"/>
            <a:chExt cx="1306006" cy="1696094"/>
          </a:xfrm>
        </p:grpSpPr>
        <p:grpSp>
          <p:nvGrpSpPr>
            <p:cNvPr id="22" name="组合 21"/>
            <p:cNvGrpSpPr/>
            <p:nvPr/>
          </p:nvGrpSpPr>
          <p:grpSpPr>
            <a:xfrm>
              <a:off x="5213130" y="3685246"/>
              <a:ext cx="1040119" cy="712190"/>
              <a:chOff x="5213130" y="3685246"/>
              <a:chExt cx="1040119" cy="712190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>
                <a:off x="5213130" y="3685246"/>
                <a:ext cx="882870" cy="712190"/>
              </a:xfrm>
              <a:prstGeom prst="straightConnector1">
                <a:avLst/>
              </a:prstGeom>
              <a:ln w="539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5919503" y="396964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c'</a:t>
                </a:r>
                <a:endParaRPr lang="zh-CN" altLang="en-US" dirty="0"/>
              </a:p>
            </p:txBody>
          </p:sp>
        </p:grpSp>
        <p:sp>
          <p:nvSpPr>
            <p:cNvPr id="26" name="弧形 25"/>
            <p:cNvSpPr/>
            <p:nvPr/>
          </p:nvSpPr>
          <p:spPr>
            <a:xfrm>
              <a:off x="4947243" y="3113553"/>
              <a:ext cx="636105" cy="1696094"/>
            </a:xfrm>
            <a:prstGeom prst="arc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276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几何意义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1427018" y="1328057"/>
          <a:ext cx="20097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0" r:id="rId3" imgW="1649885" imgH="317542" progId="">
                  <p:embed/>
                </p:oleObj>
              </mc:Choice>
              <mc:Fallback>
                <p:oleObj r:id="rId3" imgW="1649885" imgH="31754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018" y="1328057"/>
                        <a:ext cx="20097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/>
          </p:nvPr>
        </p:nvGraphicFramePr>
        <p:xfrm>
          <a:off x="3332018" y="1632857"/>
          <a:ext cx="2946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1" r:id="rId5" imgW="2945439" imgH="635042" progId="">
                  <p:embed/>
                </p:oleObj>
              </mc:Choice>
              <mc:Fallback>
                <p:oleObj r:id="rId5" imgW="2945439" imgH="63504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018" y="1632857"/>
                        <a:ext cx="29464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/>
          </p:nvPr>
        </p:nvGraphicFramePr>
        <p:xfrm>
          <a:off x="1350818" y="2394857"/>
          <a:ext cx="3632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2" r:id="rId7" imgW="3630941" imgH="343068" progId="">
                  <p:embed/>
                </p:oleObj>
              </mc:Choice>
              <mc:Fallback>
                <p:oleObj r:id="rId7" imgW="3630941" imgH="34306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818" y="2394857"/>
                        <a:ext cx="3632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/>
          </p:nvPr>
        </p:nvGraphicFramePr>
        <p:xfrm>
          <a:off x="5008418" y="2351995"/>
          <a:ext cx="1943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3" r:id="rId9" imgW="1941732" imgH="355609" progId="">
                  <p:embed/>
                </p:oleObj>
              </mc:Choice>
              <mc:Fallback>
                <p:oleObj r:id="rId9" imgW="1941732" imgH="3556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418" y="2351995"/>
                        <a:ext cx="1943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399309" y="2766720"/>
            <a:ext cx="5621482" cy="1112849"/>
            <a:chOff x="1350818" y="5012025"/>
            <a:chExt cx="5621482" cy="1112849"/>
          </a:xfrm>
        </p:grpSpPr>
        <p:graphicFrame>
          <p:nvGraphicFramePr>
            <p:cNvPr id="9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1350818" y="5781974"/>
            <a:ext cx="25781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14" r:id="rId11" imgW="2577299" imgH="343068" progId="">
                    <p:embed/>
                  </p:oleObj>
                </mc:Choice>
                <mc:Fallback>
                  <p:oleObj r:id="rId11" imgW="2577299" imgH="34306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0818" y="5781974"/>
                          <a:ext cx="2578100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1842178" y="5012025"/>
            <a:ext cx="2514600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15" r:id="rId13" imgW="2513826" imgH="635042" progId="">
                    <p:embed/>
                  </p:oleObj>
                </mc:Choice>
                <mc:Fallback>
                  <p:oleObj r:id="rId13" imgW="2513826" imgH="63504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2178" y="5012025"/>
                          <a:ext cx="2514600" cy="635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3987800" y="5752285"/>
            <a:ext cx="29845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16" r:id="rId15" imgW="2982229" imgH="355609" progId="">
                    <p:embed/>
                  </p:oleObj>
                </mc:Choice>
                <mc:Fallback>
                  <p:oleObj r:id="rId15" imgW="2982229" imgH="35560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7800" y="5752285"/>
                          <a:ext cx="2984500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1660668" y="4004912"/>
            <a:ext cx="4052117" cy="476136"/>
            <a:chOff x="1977736" y="2844905"/>
            <a:chExt cx="4052117" cy="476136"/>
          </a:xfrm>
        </p:grpSpPr>
        <p:graphicFrame>
          <p:nvGraphicFramePr>
            <p:cNvPr id="12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1977736" y="2934834"/>
            <a:ext cx="533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17" r:id="rId17" imgW="533486" imgH="292290" progId="">
                    <p:embed/>
                  </p:oleObj>
                </mc:Choice>
                <mc:Fallback>
                  <p:oleObj r:id="rId17" imgW="533486" imgH="29229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7736" y="2934834"/>
                          <a:ext cx="533400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530426"/>
                </p:ext>
              </p:extLst>
            </p:nvPr>
          </p:nvGraphicFramePr>
          <p:xfrm>
            <a:off x="2815936" y="2844905"/>
            <a:ext cx="3213917" cy="476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18" name="公式" r:id="rId19" imgW="1625400" imgH="241200" progId="Equation.3">
                    <p:embed/>
                  </p:oleObj>
                </mc:Choice>
                <mc:Fallback>
                  <p:oleObj name="公式" r:id="rId19" imgW="16254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5936" y="2844905"/>
                          <a:ext cx="3213917" cy="476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12"/>
          <p:cNvGraphicFramePr>
            <a:graphicFrameLocks noChangeAspect="1"/>
          </p:cNvGraphicFramePr>
          <p:nvPr>
            <p:extLst/>
          </p:nvPr>
        </p:nvGraphicFramePr>
        <p:xfrm>
          <a:off x="1584614" y="5192447"/>
          <a:ext cx="4076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9" r:id="rId21" imgW="4075248" imgH="393846" progId="">
                  <p:embed/>
                </p:oleObj>
              </mc:Choice>
              <mc:Fallback>
                <p:oleObj r:id="rId21" imgW="4075248" imgH="39384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614" y="5192447"/>
                        <a:ext cx="4076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/>
          </p:nvPr>
        </p:nvGraphicFramePr>
        <p:xfrm>
          <a:off x="1569027" y="5824045"/>
          <a:ext cx="3098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0" r:id="rId23" imgW="3096429" imgH="355609" progId="">
                  <p:embed/>
                </p:oleObj>
              </mc:Choice>
              <mc:Fallback>
                <p:oleObj r:id="rId23" imgW="3096429" imgH="3556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027" y="5824045"/>
                        <a:ext cx="3098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6972300" y="2176112"/>
            <a:ext cx="4038600" cy="3276600"/>
            <a:chOff x="5541818" y="3614057"/>
            <a:chExt cx="4038600" cy="3276600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5541818" y="5900057"/>
              <a:ext cx="403860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6456218" y="3614057"/>
              <a:ext cx="0" cy="32766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6684818" y="5290457"/>
              <a:ext cx="1981200" cy="83820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6303818" y="5061857"/>
              <a:ext cx="2743200" cy="129540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7675418" y="567145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" name="Object 19"/>
            <p:cNvGraphicFramePr>
              <a:graphicFrameLocks noChangeAspect="1"/>
            </p:cNvGraphicFramePr>
            <p:nvPr>
              <p:extLst/>
            </p:nvPr>
          </p:nvGraphicFramePr>
          <p:xfrm>
            <a:off x="7827818" y="5442857"/>
            <a:ext cx="2032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21" r:id="rId25" imgW="203341" imgH="304853" progId="">
                    <p:embed/>
                  </p:oleObj>
                </mc:Choice>
                <mc:Fallback>
                  <p:oleObj r:id="rId25" imgW="203341" imgH="304853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27818" y="5442857"/>
                          <a:ext cx="2032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7370618" y="5519057"/>
              <a:ext cx="762000" cy="38100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884651" y="4649399"/>
            <a:ext cx="2351376" cy="393700"/>
            <a:chOff x="2127106" y="3420712"/>
            <a:chExt cx="2351376" cy="393700"/>
          </a:xfrm>
        </p:grpSpPr>
        <p:graphicFrame>
          <p:nvGraphicFramePr>
            <p:cNvPr id="23" name="Object 21"/>
            <p:cNvGraphicFramePr>
              <a:graphicFrameLocks noChangeAspect="1"/>
            </p:cNvGraphicFramePr>
            <p:nvPr>
              <p:extLst/>
            </p:nvPr>
          </p:nvGraphicFramePr>
          <p:xfrm>
            <a:off x="2941782" y="3420712"/>
            <a:ext cx="15367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22" r:id="rId27" imgW="1536350" imgH="393846" progId="">
                    <p:embed/>
                  </p:oleObj>
                </mc:Choice>
                <mc:Fallback>
                  <p:oleObj r:id="rId27" imgW="1536350" imgH="39384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1782" y="3420712"/>
                          <a:ext cx="15367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2"/>
            <p:cNvGraphicFramePr>
              <a:graphicFrameLocks noChangeAspect="1"/>
            </p:cNvGraphicFramePr>
            <p:nvPr>
              <p:extLst/>
            </p:nvPr>
          </p:nvGraphicFramePr>
          <p:xfrm>
            <a:off x="2127106" y="3463760"/>
            <a:ext cx="3048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23" r:id="rId29" imgW="304853" imgH="292164" progId="">
                    <p:embed/>
                  </p:oleObj>
                </mc:Choice>
                <mc:Fallback>
                  <p:oleObj r:id="rId29" imgW="304853" imgH="29216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7106" y="3463760"/>
                          <a:ext cx="304800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1969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>
            <p:extLst/>
          </p:nvPr>
        </p:nvGraphicFramePr>
        <p:xfrm>
          <a:off x="1154043" y="921801"/>
          <a:ext cx="4076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0" r:id="rId3" imgW="4075248" imgH="393846" progId="">
                  <p:embed/>
                </p:oleObj>
              </mc:Choice>
              <mc:Fallback>
                <p:oleObj r:id="rId3" imgW="4075248" imgH="39384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043" y="921801"/>
                        <a:ext cx="4076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>
            <p:extLst/>
          </p:nvPr>
        </p:nvGraphicFramePr>
        <p:xfrm>
          <a:off x="1131025" y="2771237"/>
          <a:ext cx="40592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1" r:id="rId5" imgW="3835717" imgH="368617" progId="">
                  <p:embed/>
                </p:oleObj>
              </mc:Choice>
              <mc:Fallback>
                <p:oleObj r:id="rId5" imgW="3835717" imgH="36861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025" y="2771237"/>
                        <a:ext cx="405923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>
            <p:extLst/>
          </p:nvPr>
        </p:nvGraphicFramePr>
        <p:xfrm>
          <a:off x="1179443" y="3512601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2" r:id="rId7" imgW="2602687" imgH="393846" progId="">
                  <p:embed/>
                </p:oleObj>
              </mc:Choice>
              <mc:Fallback>
                <p:oleObj r:id="rId7" imgW="2602687" imgH="39384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443" y="3512601"/>
                        <a:ext cx="260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6889184" y="3301961"/>
            <a:ext cx="39624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8108384" y="1827882"/>
            <a:ext cx="0" cy="30480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>
            <p:extLst/>
          </p:nvPr>
        </p:nvGraphicFramePr>
        <p:xfrm>
          <a:off x="7879784" y="3809082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3" r:id="rId9" imgW="177809" imgH="190487" progId="">
                  <p:embed/>
                </p:oleObj>
              </mc:Choice>
              <mc:Fallback>
                <p:oleObj r:id="rId9" imgW="177809" imgH="19048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9784" y="3809082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>
            <p:extLst/>
          </p:nvPr>
        </p:nvGraphicFramePr>
        <p:xfrm>
          <a:off x="10546784" y="3378161"/>
          <a:ext cx="279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4" r:id="rId11" imgW="279596" imgH="343068" progId="">
                  <p:embed/>
                </p:oleObj>
              </mc:Choice>
              <mc:Fallback>
                <p:oleObj r:id="rId11" imgW="279596" imgH="34306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6784" y="3378161"/>
                        <a:ext cx="279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>
            <p:extLst/>
          </p:nvPr>
        </p:nvGraphicFramePr>
        <p:xfrm>
          <a:off x="7803584" y="1827882"/>
          <a:ext cx="292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5" r:id="rId13" imgW="292290" imgH="343068" progId="">
                  <p:embed/>
                </p:oleObj>
              </mc:Choice>
              <mc:Fallback>
                <p:oleObj r:id="rId13" imgW="292290" imgH="34306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3584" y="1827882"/>
                        <a:ext cx="292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84101"/>
              </p:ext>
            </p:extLst>
          </p:nvPr>
        </p:nvGraphicFramePr>
        <p:xfrm>
          <a:off x="8549164" y="2806661"/>
          <a:ext cx="20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6" r:id="rId15" imgW="203341" imgH="304853" progId="">
                  <p:embed/>
                </p:oleObj>
              </mc:Choice>
              <mc:Fallback>
                <p:oleObj r:id="rId15" imgW="203341" imgH="30485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9164" y="2806661"/>
                        <a:ext cx="203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874048"/>
              </p:ext>
            </p:extLst>
          </p:nvPr>
        </p:nvGraphicFramePr>
        <p:xfrm>
          <a:off x="9473634" y="2395452"/>
          <a:ext cx="241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7" name="公式" r:id="rId17" imgW="241200" imgH="190440" progId="Equation.3">
                  <p:embed/>
                </p:oleObj>
              </mc:Choice>
              <mc:Fallback>
                <p:oleObj name="公式" r:id="rId17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3634" y="2395452"/>
                        <a:ext cx="2413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660584" y="1961534"/>
            <a:ext cx="4419600" cy="2057400"/>
            <a:chOff x="6660584" y="1961534"/>
            <a:chExt cx="4419600" cy="2057400"/>
          </a:xfrm>
        </p:grpSpPr>
        <p:sp>
          <p:nvSpPr>
            <p:cNvPr id="14346" name="Oval 10"/>
            <p:cNvSpPr>
              <a:spLocks noChangeArrowheads="1"/>
            </p:cNvSpPr>
            <p:nvPr/>
          </p:nvSpPr>
          <p:spPr bwMode="auto">
            <a:xfrm>
              <a:off x="8794184" y="2905069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Oval 13"/>
            <p:cNvSpPr>
              <a:spLocks noChangeArrowheads="1"/>
            </p:cNvSpPr>
            <p:nvPr/>
          </p:nvSpPr>
          <p:spPr bwMode="auto">
            <a:xfrm>
              <a:off x="7727384" y="2692361"/>
              <a:ext cx="2286000" cy="53340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Oval 14"/>
            <p:cNvSpPr>
              <a:spLocks noChangeArrowheads="1"/>
            </p:cNvSpPr>
            <p:nvPr/>
          </p:nvSpPr>
          <p:spPr bwMode="auto">
            <a:xfrm>
              <a:off x="7193984" y="2311361"/>
              <a:ext cx="3352800" cy="121920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1" name="Oval 15"/>
            <p:cNvSpPr>
              <a:spLocks noChangeArrowheads="1"/>
            </p:cNvSpPr>
            <p:nvPr/>
          </p:nvSpPr>
          <p:spPr bwMode="auto">
            <a:xfrm>
              <a:off x="6660584" y="1961534"/>
              <a:ext cx="4419600" cy="205740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52" name="Oval 16"/>
          <p:cNvSpPr>
            <a:spLocks noChangeArrowheads="1"/>
          </p:cNvSpPr>
          <p:nvPr/>
        </p:nvSpPr>
        <p:spPr bwMode="auto">
          <a:xfrm>
            <a:off x="9022784" y="2323182"/>
            <a:ext cx="76200" cy="762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3" name="Oval 17"/>
          <p:cNvSpPr>
            <a:spLocks noChangeArrowheads="1"/>
          </p:cNvSpPr>
          <p:nvPr/>
        </p:nvSpPr>
        <p:spPr bwMode="auto">
          <a:xfrm>
            <a:off x="9976872" y="2878099"/>
            <a:ext cx="76200" cy="762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H="1">
            <a:off x="8870384" y="2920961"/>
            <a:ext cx="11430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8794184" y="2170781"/>
            <a:ext cx="1143000" cy="673979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56" name="Object 20"/>
          <p:cNvGraphicFramePr>
            <a:graphicFrameLocks noChangeAspect="1"/>
          </p:cNvGraphicFramePr>
          <p:nvPr>
            <p:extLst/>
          </p:nvPr>
        </p:nvGraphicFramePr>
        <p:xfrm>
          <a:off x="8870384" y="1942182"/>
          <a:ext cx="457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8" r:id="rId19" imgW="457319" imgH="343068" progId="">
                  <p:embed/>
                </p:oleObj>
              </mc:Choice>
              <mc:Fallback>
                <p:oleObj r:id="rId19" imgW="457319" imgH="34306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0384" y="1942182"/>
                        <a:ext cx="457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21"/>
          <p:cNvGraphicFramePr>
            <a:graphicFrameLocks noChangeAspect="1"/>
          </p:cNvGraphicFramePr>
          <p:nvPr>
            <p:extLst/>
          </p:nvPr>
        </p:nvGraphicFramePr>
        <p:xfrm>
          <a:off x="5228051" y="959339"/>
          <a:ext cx="2902540" cy="432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9" name="公式" r:id="rId21" imgW="1447560" imgH="215640" progId="Equation.3">
                  <p:embed/>
                </p:oleObj>
              </mc:Choice>
              <mc:Fallback>
                <p:oleObj name="公式" r:id="rId21" imgW="1447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8051" y="959339"/>
                        <a:ext cx="2902540" cy="432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22"/>
          <p:cNvGraphicFramePr>
            <a:graphicFrameLocks noChangeAspect="1"/>
          </p:cNvGraphicFramePr>
          <p:nvPr>
            <p:extLst/>
          </p:nvPr>
        </p:nvGraphicFramePr>
        <p:xfrm>
          <a:off x="1179443" y="1426626"/>
          <a:ext cx="5107436" cy="459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0" name="公式" r:id="rId23" imgW="2400120" imgH="215640" progId="Equation.3">
                  <p:embed/>
                </p:oleObj>
              </mc:Choice>
              <mc:Fallback>
                <p:oleObj name="公式" r:id="rId23" imgW="2400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443" y="1426626"/>
                        <a:ext cx="5107436" cy="459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Object 23"/>
          <p:cNvGraphicFramePr>
            <a:graphicFrameLocks noChangeAspect="1"/>
          </p:cNvGraphicFramePr>
          <p:nvPr>
            <p:extLst/>
          </p:nvPr>
        </p:nvGraphicFramePr>
        <p:xfrm>
          <a:off x="1239363" y="2009239"/>
          <a:ext cx="4949156" cy="48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1" name="公式" r:id="rId25" imgW="2070000" imgH="215640" progId="Equation.3">
                  <p:embed/>
                </p:oleObj>
              </mc:Choice>
              <mc:Fallback>
                <p:oleObj name="公式" r:id="rId25" imgW="2070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363" y="2009239"/>
                        <a:ext cx="4949156" cy="48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24"/>
          <p:cNvGraphicFramePr>
            <a:graphicFrameLocks noChangeAspect="1"/>
          </p:cNvGraphicFramePr>
          <p:nvPr>
            <p:extLst/>
          </p:nvPr>
        </p:nvGraphicFramePr>
        <p:xfrm>
          <a:off x="1223517" y="4150338"/>
          <a:ext cx="296801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2" name="公式" r:id="rId27" imgW="1600200" imgH="215640" progId="Equation.3">
                  <p:embed/>
                </p:oleObj>
              </mc:Choice>
              <mc:Fallback>
                <p:oleObj name="公式" r:id="rId27" imgW="1600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517" y="4150338"/>
                        <a:ext cx="296801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1" name="Object 25"/>
          <p:cNvGraphicFramePr>
            <a:graphicFrameLocks noChangeAspect="1"/>
          </p:cNvGraphicFramePr>
          <p:nvPr>
            <p:extLst/>
          </p:nvPr>
        </p:nvGraphicFramePr>
        <p:xfrm>
          <a:off x="4394327" y="4178014"/>
          <a:ext cx="2896314" cy="439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3" name="公式" r:id="rId29" imgW="1422360" imgH="215640" progId="Equation.3">
                  <p:embed/>
                </p:oleObj>
              </mc:Choice>
              <mc:Fallback>
                <p:oleObj name="公式" r:id="rId29" imgW="1422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327" y="4178014"/>
                        <a:ext cx="2896314" cy="439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910087"/>
              </p:ext>
            </p:extLst>
          </p:nvPr>
        </p:nvGraphicFramePr>
        <p:xfrm>
          <a:off x="1085850" y="4810125"/>
          <a:ext cx="30289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4" name="公式" r:id="rId31" imgW="1498320" imgH="241200" progId="Equation.3">
                  <p:embed/>
                </p:oleObj>
              </mc:Choice>
              <mc:Fallback>
                <p:oleObj name="公式" r:id="rId31" imgW="1498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4810125"/>
                        <a:ext cx="30289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3" name="Object 27"/>
          <p:cNvGraphicFramePr>
            <a:graphicFrameLocks noChangeAspect="1"/>
          </p:cNvGraphicFramePr>
          <p:nvPr>
            <p:extLst/>
          </p:nvPr>
        </p:nvGraphicFramePr>
        <p:xfrm>
          <a:off x="10089584" y="2768561"/>
          <a:ext cx="444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5" r:id="rId33" imgW="444624" imgH="343068" progId="">
                  <p:embed/>
                </p:oleObj>
              </mc:Choice>
              <mc:Fallback>
                <p:oleObj r:id="rId33" imgW="444624" imgH="34306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9584" y="2768561"/>
                        <a:ext cx="444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4" name="Object 28"/>
          <p:cNvGraphicFramePr>
            <a:graphicFrameLocks noChangeAspect="1"/>
          </p:cNvGraphicFramePr>
          <p:nvPr>
            <p:extLst/>
          </p:nvPr>
        </p:nvGraphicFramePr>
        <p:xfrm>
          <a:off x="4319642" y="4878650"/>
          <a:ext cx="558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6" r:id="rId35" imgW="558632" imgH="304853" progId="">
                  <p:embed/>
                </p:oleObj>
              </mc:Choice>
              <mc:Fallback>
                <p:oleObj r:id="rId35" imgW="558632" imgH="30485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642" y="4878650"/>
                        <a:ext cx="558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29"/>
          <p:cNvGraphicFramePr>
            <a:graphicFrameLocks noChangeAspect="1"/>
          </p:cNvGraphicFramePr>
          <p:nvPr>
            <p:extLst/>
          </p:nvPr>
        </p:nvGraphicFramePr>
        <p:xfrm>
          <a:off x="5190263" y="4855024"/>
          <a:ext cx="1696119" cy="41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7" name="公式" r:id="rId37" imgW="876240" imgH="215640" progId="Equation.3">
                  <p:embed/>
                </p:oleObj>
              </mc:Choice>
              <mc:Fallback>
                <p:oleObj name="公式" r:id="rId37" imgW="876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0263" y="4855024"/>
                        <a:ext cx="1696119" cy="417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6" name="Object 30"/>
          <p:cNvGraphicFramePr>
            <a:graphicFrameLocks noChangeAspect="1"/>
          </p:cNvGraphicFramePr>
          <p:nvPr>
            <p:extLst/>
          </p:nvPr>
        </p:nvGraphicFramePr>
        <p:xfrm>
          <a:off x="1252665" y="5604550"/>
          <a:ext cx="8636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8" r:id="rId39" imgW="8632570" imgH="343068" progId="">
                  <p:embed/>
                </p:oleObj>
              </mc:Choice>
              <mc:Fallback>
                <p:oleObj r:id="rId39" imgW="8632570" imgH="34306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665" y="5604550"/>
                        <a:ext cx="8636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091279"/>
              </p:ext>
            </p:extLst>
          </p:nvPr>
        </p:nvGraphicFramePr>
        <p:xfrm>
          <a:off x="9283134" y="2948358"/>
          <a:ext cx="241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9" name="公式" r:id="rId41" imgW="241200" imgH="190440" progId="Equation.3">
                  <p:embed/>
                </p:oleObj>
              </mc:Choice>
              <mc:Fallback>
                <p:oleObj name="公式" r:id="rId41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3134" y="2948358"/>
                        <a:ext cx="2413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90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2" grpId="0" animBg="1"/>
      <p:bldP spid="14353" grpId="0" animBg="1"/>
      <p:bldP spid="14354" grpId="0" animBg="1"/>
      <p:bldP spid="143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085135" y="718457"/>
            <a:ext cx="4811168" cy="252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同心椭圆簇的几何性质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：任意做两条平行线，与椭圆组中的两椭圆切于点 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。该两点必通过椭圆的中心；或者说，过椭圆中心做任意直线与任意两个椭圆相交，通过交点作椭圆切线必互相平行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924" y="1337441"/>
            <a:ext cx="3995738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85135" y="3290026"/>
            <a:ext cx="4482548" cy="190821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结论：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切线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的方向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S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与两切点连线的方向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S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，就是一对共轭方向。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正定二次二元函数，经过两次共轭方向搜索，就可搜到极小点</a:t>
            </a:r>
          </a:p>
        </p:txBody>
      </p:sp>
      <p:sp>
        <p:nvSpPr>
          <p:cNvPr id="7" name="矩形 6"/>
          <p:cNvSpPr/>
          <p:nvPr/>
        </p:nvSpPr>
        <p:spPr>
          <a:xfrm>
            <a:off x="1059402" y="5366789"/>
            <a:ext cx="100731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共轭方向法对于</a:t>
            </a:r>
            <a:r>
              <a:rPr lang="zh-CN" altLang="en-US" sz="2400" dirty="0" smtClean="0">
                <a:solidFill>
                  <a:srgbClr val="FF0000"/>
                </a:solidFill>
              </a:rPr>
              <a:t>n阶</a:t>
            </a:r>
            <a:r>
              <a:rPr lang="zh-CN" altLang="en-US" sz="2400" dirty="0">
                <a:solidFill>
                  <a:srgbClr val="FF0000"/>
                </a:solidFill>
              </a:rPr>
              <a:t>对称正定矩阵</a:t>
            </a:r>
            <a:r>
              <a:rPr lang="zh-CN" altLang="en-US" sz="2400" dirty="0" smtClean="0">
                <a:solidFill>
                  <a:srgbClr val="FF0000"/>
                </a:solidFill>
              </a:rPr>
              <a:t>A(</a:t>
            </a:r>
            <a:r>
              <a:rPr lang="zh-CN" altLang="en-US" sz="2400" dirty="0">
                <a:solidFill>
                  <a:srgbClr val="FF0000"/>
                </a:solidFill>
              </a:rPr>
              <a:t>即</a:t>
            </a:r>
            <a:r>
              <a:rPr lang="zh-CN" altLang="en-US" sz="2400" dirty="0" smtClean="0">
                <a:solidFill>
                  <a:srgbClr val="FF0000"/>
                </a:solidFill>
              </a:rPr>
              <a:t>n维</a:t>
            </a:r>
            <a:r>
              <a:rPr lang="zh-CN" altLang="en-US" sz="2400" dirty="0">
                <a:solidFill>
                  <a:srgbClr val="FF0000"/>
                </a:solidFill>
              </a:rPr>
              <a:t>优化目标)，理论上至多</a:t>
            </a:r>
            <a:r>
              <a:rPr lang="zh-CN" altLang="en-US" sz="2400" dirty="0" smtClean="0">
                <a:solidFill>
                  <a:srgbClr val="FF0000"/>
                </a:solidFill>
              </a:rPr>
              <a:t>只要n</a:t>
            </a:r>
            <a:r>
              <a:rPr lang="zh-CN" altLang="en-US" sz="2400" dirty="0">
                <a:solidFill>
                  <a:srgbClr val="FF0000"/>
                </a:solidFill>
              </a:rPr>
              <a:t>次迭代就能得到最优解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05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基本思想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  <p:pic>
        <p:nvPicPr>
          <p:cNvPr id="7170" name="Picture 2" descr="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747" y="1111192"/>
            <a:ext cx="4989080" cy="355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79696" y="4669388"/>
            <a:ext cx="13078691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-apple-system"/>
              </a:rPr>
              <a:t>记 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-apple-system"/>
              </a:rPr>
              <a:t>x*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19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-apple-system"/>
              </a:rPr>
              <a:t>为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-apple-system"/>
              </a:rPr>
              <a:t>真正的解, 其中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zh-CN" sz="18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kumimoji="0" lang="zh-CN" altLang="zh-CN" sz="19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-apple-system"/>
              </a:rPr>
              <a:t>是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-apple-system"/>
              </a:rPr>
              <a:t>我们当前所处的位置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AutoShape 4" descr="[公式]"/>
          <p:cNvSpPr>
            <a:spLocks noChangeAspect="1" noChangeArrowheads="1"/>
          </p:cNvSpPr>
          <p:nvPr/>
        </p:nvSpPr>
        <p:spPr bwMode="auto">
          <a:xfrm>
            <a:off x="2172566" y="49827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5" descr="[公式]"/>
          <p:cNvSpPr>
            <a:spLocks noChangeAspect="1" noChangeArrowheads="1"/>
          </p:cNvSpPr>
          <p:nvPr/>
        </p:nvSpPr>
        <p:spPr bwMode="auto">
          <a:xfrm>
            <a:off x="5080866" y="49827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[公式]"/>
          <p:cNvSpPr>
            <a:spLocks noChangeAspect="1" noChangeArrowheads="1"/>
          </p:cNvSpPr>
          <p:nvPr/>
        </p:nvSpPr>
        <p:spPr bwMode="auto">
          <a:xfrm>
            <a:off x="5858741" y="49827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479696" y="5151508"/>
            <a:ext cx="130786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1A1A1A"/>
                </a:solidFill>
                <a:ea typeface="-apple-system"/>
              </a:rPr>
              <a:t>那么两者误差</a:t>
            </a:r>
            <a:r>
              <a:rPr lang="en-US" altLang="zh-CN" dirty="0" smtClean="0">
                <a:solidFill>
                  <a:srgbClr val="1A1A1A"/>
                </a:solidFill>
                <a:ea typeface="-apple-system"/>
              </a:rPr>
              <a:t>x*-</a:t>
            </a:r>
            <a:r>
              <a:rPr lang="en-US" altLang="zh-CN" dirty="0" err="1" smtClean="0">
                <a:solidFill>
                  <a:srgbClr val="1A1A1A"/>
                </a:solidFill>
                <a:ea typeface="-apple-system"/>
              </a:rPr>
              <a:t>x</a:t>
            </a:r>
            <a:r>
              <a:rPr lang="en-US" altLang="zh-CN" baseline="-25000" dirty="0" err="1" smtClean="0">
                <a:solidFill>
                  <a:srgbClr val="1A1A1A"/>
                </a:solidFill>
                <a:ea typeface="-apple-system"/>
              </a:rPr>
              <a:t>t</a:t>
            </a:r>
            <a:r>
              <a:rPr lang="zh-CN" altLang="en-US" dirty="0" smtClean="0">
                <a:solidFill>
                  <a:srgbClr val="1A1A1A"/>
                </a:solidFill>
                <a:ea typeface="-apple-system"/>
              </a:rPr>
              <a:t>为</a:t>
            </a:r>
            <a:r>
              <a:rPr lang="en-US" altLang="zh-CN" dirty="0" smtClean="0">
                <a:solidFill>
                  <a:srgbClr val="1A1A1A"/>
                </a:solidFill>
                <a:ea typeface="-apple-system"/>
              </a:rPr>
              <a:t>e</a:t>
            </a:r>
            <a:r>
              <a:rPr lang="en-US" altLang="zh-CN" baseline="-25000" dirty="0" smtClean="0">
                <a:solidFill>
                  <a:srgbClr val="1A1A1A"/>
                </a:solidFill>
                <a:ea typeface="-apple-system"/>
              </a:rPr>
              <a:t>t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" name="AutoShape 8" descr="[公式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479696" y="5671665"/>
            <a:ext cx="130786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zh-CN" dirty="0" smtClean="0">
                <a:solidFill>
                  <a:srgbClr val="1A1A1A"/>
                </a:solidFill>
                <a:ea typeface="-apple-system"/>
              </a:rPr>
              <a:t>e</a:t>
            </a:r>
            <a:r>
              <a:rPr lang="en-US" altLang="zh-CN" baseline="-25000" dirty="0" smtClean="0">
                <a:solidFill>
                  <a:srgbClr val="1A1A1A"/>
                </a:solidFill>
                <a:ea typeface="-apple-system"/>
              </a:rPr>
              <a:t>t</a:t>
            </a:r>
            <a:r>
              <a:rPr lang="zh-CN" altLang="en-US" dirty="0" smtClean="0">
                <a:solidFill>
                  <a:srgbClr val="1A1A1A"/>
                </a:solidFill>
                <a:ea typeface="-apple-system"/>
              </a:rPr>
              <a:t>和</a:t>
            </a:r>
            <a:r>
              <a:rPr lang="en-US" altLang="zh-CN" dirty="0" err="1" smtClean="0">
                <a:solidFill>
                  <a:srgbClr val="1A1A1A"/>
                </a:solidFill>
                <a:ea typeface="-apple-system"/>
              </a:rPr>
              <a:t>x</a:t>
            </a:r>
            <a:r>
              <a:rPr lang="en-US" altLang="zh-CN" baseline="-25000" dirty="0" err="1" smtClean="0">
                <a:solidFill>
                  <a:srgbClr val="1A1A1A"/>
                </a:solidFill>
                <a:ea typeface="-apple-system"/>
              </a:rPr>
              <a:t>t</a:t>
            </a:r>
            <a:r>
              <a:rPr lang="zh-CN" altLang="en-US" dirty="0" smtClean="0">
                <a:solidFill>
                  <a:srgbClr val="1A1A1A"/>
                </a:solidFill>
                <a:ea typeface="-apple-system"/>
              </a:rPr>
              <a:t>正交，则</a:t>
            </a:r>
            <a:r>
              <a:rPr lang="en-US" altLang="zh-CN" dirty="0" err="1" smtClean="0">
                <a:solidFill>
                  <a:srgbClr val="1A1A1A"/>
                </a:solidFill>
                <a:ea typeface="-apple-system"/>
              </a:rPr>
              <a:t>x</a:t>
            </a:r>
            <a:r>
              <a:rPr lang="en-US" altLang="zh-CN" baseline="-25000" dirty="0" err="1" smtClean="0">
                <a:solidFill>
                  <a:srgbClr val="1A1A1A"/>
                </a:solidFill>
                <a:ea typeface="-apple-system"/>
              </a:rPr>
              <a:t>t</a:t>
            </a:r>
            <a:r>
              <a:rPr lang="en-US" altLang="zh-CN" baseline="30000" dirty="0" err="1" smtClean="0">
                <a:solidFill>
                  <a:srgbClr val="1A1A1A"/>
                </a:solidFill>
                <a:ea typeface="-apple-system"/>
              </a:rPr>
              <a:t>T</a:t>
            </a:r>
            <a:r>
              <a:rPr lang="en-US" altLang="zh-CN" dirty="0" err="1" smtClean="0">
                <a:solidFill>
                  <a:srgbClr val="1A1A1A"/>
                </a:solidFill>
                <a:ea typeface="-apple-system"/>
              </a:rPr>
              <a:t>e</a:t>
            </a:r>
            <a:r>
              <a:rPr lang="en-US" altLang="zh-CN" baseline="-25000" dirty="0" err="1" smtClean="0">
                <a:solidFill>
                  <a:srgbClr val="1A1A1A"/>
                </a:solidFill>
                <a:ea typeface="-apple-system"/>
              </a:rPr>
              <a:t>t</a:t>
            </a:r>
            <a:r>
              <a:rPr lang="en-US" altLang="zh-CN" dirty="0" smtClean="0">
                <a:solidFill>
                  <a:srgbClr val="1A1A1A"/>
                </a:solidFill>
                <a:ea typeface="-apple-system"/>
              </a:rPr>
              <a:t>=0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210726" y="5698378"/>
            <a:ext cx="1952815" cy="369332"/>
            <a:chOff x="4210726" y="5698378"/>
            <a:chExt cx="1952815" cy="369332"/>
          </a:xfrm>
        </p:grpSpPr>
        <p:sp>
          <p:nvSpPr>
            <p:cNvPr id="10" name="矩形 9"/>
            <p:cNvSpPr/>
            <p:nvPr/>
          </p:nvSpPr>
          <p:spPr>
            <a:xfrm>
              <a:off x="5233222" y="5698378"/>
              <a:ext cx="9303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dirty="0" err="1" smtClean="0">
                  <a:solidFill>
                    <a:srgbClr val="1A1A1A"/>
                  </a:solidFill>
                  <a:ea typeface="-apple-system"/>
                </a:rPr>
                <a:t>x</a:t>
              </a:r>
              <a:r>
                <a:rPr lang="en-US" altLang="zh-CN" baseline="-25000" dirty="0" err="1" smtClean="0">
                  <a:solidFill>
                    <a:srgbClr val="1A1A1A"/>
                  </a:solidFill>
                  <a:ea typeface="-apple-system"/>
                </a:rPr>
                <a:t>t</a:t>
              </a:r>
              <a:r>
                <a:rPr lang="en-US" altLang="zh-CN" baseline="30000" dirty="0" err="1" smtClean="0">
                  <a:solidFill>
                    <a:srgbClr val="1A1A1A"/>
                  </a:solidFill>
                  <a:ea typeface="-apple-system"/>
                </a:rPr>
                <a:t>T</a:t>
              </a:r>
              <a:r>
                <a:rPr lang="en-US" altLang="zh-CN" dirty="0" err="1" smtClean="0">
                  <a:solidFill>
                    <a:srgbClr val="1A1A1A"/>
                  </a:solidFill>
                  <a:ea typeface="-apple-system"/>
                </a:rPr>
                <a:t>Ae</a:t>
              </a:r>
              <a:r>
                <a:rPr lang="en-US" altLang="zh-CN" baseline="-25000" dirty="0" err="1" smtClean="0">
                  <a:solidFill>
                    <a:srgbClr val="1A1A1A"/>
                  </a:solidFill>
                  <a:ea typeface="-apple-system"/>
                </a:rPr>
                <a:t>t</a:t>
              </a:r>
              <a:r>
                <a:rPr lang="en-US" altLang="zh-CN" dirty="0" smtClean="0">
                  <a:solidFill>
                    <a:srgbClr val="1A1A1A"/>
                  </a:solidFill>
                  <a:ea typeface="-apple-system"/>
                </a:rPr>
                <a:t>=0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4210726" y="5790711"/>
              <a:ext cx="467832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5" name="Object 5"/>
          <p:cNvGraphicFramePr>
            <a:graphicFrameLocks noChangeAspect="1"/>
          </p:cNvGraphicFramePr>
          <p:nvPr>
            <p:extLst/>
          </p:nvPr>
        </p:nvGraphicFramePr>
        <p:xfrm>
          <a:off x="6615984" y="5738026"/>
          <a:ext cx="3632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r:id="rId4" imgW="3630941" imgH="343068" progId="">
                  <p:embed/>
                </p:oleObj>
              </mc:Choice>
              <mc:Fallback>
                <p:oleObj r:id="rId4" imgW="3630941" imgH="34306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984" y="5738026"/>
                        <a:ext cx="3632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647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共轭</a:t>
            </a:r>
            <a:r>
              <a:rPr lang="zh-CN" altLang="en-US" sz="2400" dirty="0"/>
              <a:t>梯度算法是一种迭代</a:t>
            </a:r>
            <a:r>
              <a:rPr lang="zh-CN" altLang="en-US" sz="2400" dirty="0" smtClean="0"/>
              <a:t>算法，用于寻找共轭方向。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65638" y="2649354"/>
            <a:ext cx="10260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如何选取一组共轭方向？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404531" y="3435903"/>
            <a:ext cx="7493284" cy="1447679"/>
            <a:chOff x="1316638" y="2044116"/>
            <a:chExt cx="6460348" cy="1447679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2832357"/>
                </p:ext>
              </p:extLst>
            </p:nvPr>
          </p:nvGraphicFramePr>
          <p:xfrm>
            <a:off x="1316638" y="2044116"/>
            <a:ext cx="5353623" cy="4070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64" name="公式" r:id="rId3" imgW="2908080" imgH="190440" progId="Equation.3">
                    <p:embed/>
                  </p:oleObj>
                </mc:Choice>
                <mc:Fallback>
                  <p:oleObj name="公式" r:id="rId3" imgW="29080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638" y="2044116"/>
                          <a:ext cx="5353623" cy="4070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4478838"/>
                </p:ext>
              </p:extLst>
            </p:nvPr>
          </p:nvGraphicFramePr>
          <p:xfrm>
            <a:off x="1355834" y="2641872"/>
            <a:ext cx="6421152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65" r:id="rId5" imgW="7308856" imgH="317225" progId="">
                    <p:embed/>
                  </p:oleObj>
                </mc:Choice>
                <mc:Fallback>
                  <p:oleObj r:id="rId5" imgW="7308856" imgH="31722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5834" y="2641872"/>
                          <a:ext cx="6421152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8855477"/>
                </p:ext>
              </p:extLst>
            </p:nvPr>
          </p:nvGraphicFramePr>
          <p:xfrm>
            <a:off x="1355834" y="3148895"/>
            <a:ext cx="18288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66" r:id="rId7" imgW="1828800" imgH="342900" progId="">
                    <p:embed/>
                  </p:oleObj>
                </mc:Choice>
                <mc:Fallback>
                  <p:oleObj r:id="rId7" imgW="1828800" imgH="3429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5834" y="3148895"/>
                          <a:ext cx="1828800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449994" y="5161300"/>
            <a:ext cx="873453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dirty="0" smtClean="0">
                <a:latin typeface="Times New Roman" panose="02020603050405020304" pitchFamily="18" charset="0"/>
              </a:rPr>
              <a:t>即 搜索方向为：</a:t>
            </a:r>
            <a:r>
              <a:rPr lang="zh-CN" altLang="en-US" sz="2000" b="1" dirty="0" smtClean="0">
                <a:solidFill>
                  <a:schemeClr val="accent4"/>
                </a:solidFill>
                <a:latin typeface="Times New Roman" panose="02020603050405020304" pitchFamily="18" charset="0"/>
              </a:rPr>
              <a:t>负梯度方向与上一次共轭方向的组合。</a:t>
            </a:r>
            <a:endParaRPr lang="en-US" altLang="zh-CN" sz="2000" b="1" dirty="0" smtClean="0">
              <a:solidFill>
                <a:schemeClr val="accent4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以下</a:t>
            </a:r>
            <a:r>
              <a:rPr lang="zh-CN" altLang="en-US" sz="2400" b="1" dirty="0">
                <a:latin typeface="Times New Roman" panose="02020603050405020304" pitchFamily="18" charset="0"/>
              </a:rPr>
              <a:t>分析算法的具体步骤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。（包括确定步长及搜索方向）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33348"/>
              </p:ext>
            </p:extLst>
          </p:nvPr>
        </p:nvGraphicFramePr>
        <p:xfrm>
          <a:off x="2052473" y="805479"/>
          <a:ext cx="3887066" cy="672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7" name="公式" r:id="rId9" imgW="1981080" imgH="342720" progId="Equation.3">
                  <p:embed/>
                </p:oleObj>
              </mc:Choice>
              <mc:Fallback>
                <p:oleObj name="公式" r:id="rId9" imgW="19810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473" y="805479"/>
                        <a:ext cx="3887066" cy="672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225329"/>
              </p:ext>
            </p:extLst>
          </p:nvPr>
        </p:nvGraphicFramePr>
        <p:xfrm>
          <a:off x="5173904" y="2165092"/>
          <a:ext cx="4622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8" r:id="rId11" imgW="4620794" imgH="952087" progId="">
                  <p:embed/>
                </p:oleObj>
              </mc:Choice>
              <mc:Fallback>
                <p:oleObj r:id="rId11" imgW="4620794" imgH="95208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904" y="2165092"/>
                        <a:ext cx="4622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99170" y="9184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正定二次函数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90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16710</TotalTime>
  <Words>768</Words>
  <Application>Microsoft Office PowerPoint</Application>
  <PresentationFormat>宽屏</PresentationFormat>
  <Paragraphs>113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8" baseType="lpstr">
      <vt:lpstr>-apple-system</vt:lpstr>
      <vt:lpstr>맑은 고딕</vt:lpstr>
      <vt:lpstr>等线</vt:lpstr>
      <vt:lpstr>等线 Light</vt:lpstr>
      <vt:lpstr>仿宋_GB2312</vt:lpstr>
      <vt:lpstr>黑体</vt:lpstr>
      <vt:lpstr>华文行楷</vt:lpstr>
      <vt:lpstr>楷体</vt:lpstr>
      <vt:lpstr>楷体_GB2312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公式</vt:lpstr>
      <vt:lpstr>Microsoft 公式 3.0</vt:lpstr>
      <vt:lpstr>Equation</vt:lpstr>
      <vt:lpstr>2.8共轭梯度法 </vt:lpstr>
      <vt:lpstr>上一节</vt:lpstr>
      <vt:lpstr>共轭梯度法-基础</vt:lpstr>
      <vt:lpstr>PowerPoint 演示文稿</vt:lpstr>
      <vt:lpstr>共轭梯度法</vt:lpstr>
      <vt:lpstr>共轭梯度法</vt:lpstr>
      <vt:lpstr>共轭梯度法</vt:lpstr>
      <vt:lpstr>共轭梯度法</vt:lpstr>
      <vt:lpstr>共轭梯度法</vt:lpstr>
      <vt:lpstr>共轭梯度法</vt:lpstr>
      <vt:lpstr>共轭梯度法</vt:lpstr>
      <vt:lpstr>PowerPoint 演示文稿</vt:lpstr>
      <vt:lpstr>共轭梯度法</vt:lpstr>
      <vt:lpstr>PowerPoint 演示文稿</vt:lpstr>
      <vt:lpstr>共轭梯度法</vt:lpstr>
      <vt:lpstr>共轭梯度法</vt:lpstr>
      <vt:lpstr>共轭梯度法</vt:lpstr>
      <vt:lpstr>共轭梯度法</vt:lpstr>
      <vt:lpstr>共轭梯度法</vt:lpstr>
      <vt:lpstr>共轭梯度法</vt:lpstr>
      <vt:lpstr>共轭梯度法</vt:lpstr>
      <vt:lpstr>PowerPoint 演示文稿</vt:lpstr>
      <vt:lpstr>共轭梯度法</vt:lpstr>
      <vt:lpstr>共轭梯度法</vt:lpstr>
      <vt:lpstr>收敛性定理</vt:lpstr>
      <vt:lpstr> 梯度法与共轭梯度法的比较</vt:lpstr>
      <vt:lpstr>共轭梯度法</vt:lpstr>
      <vt:lpstr>作业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最优化技术</dc:title>
  <dc:creator>wj</dc:creator>
  <cp:lastModifiedBy>Alice</cp:lastModifiedBy>
  <cp:revision>186</cp:revision>
  <dcterms:created xsi:type="dcterms:W3CDTF">2019-12-25T10:26:10Z</dcterms:created>
  <dcterms:modified xsi:type="dcterms:W3CDTF">2023-03-07T03:09:18Z</dcterms:modified>
</cp:coreProperties>
</file>