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0" r:id="rId2"/>
    <p:sldId id="530" r:id="rId3"/>
    <p:sldId id="531" r:id="rId4"/>
    <p:sldId id="525" r:id="rId5"/>
    <p:sldId id="284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26" r:id="rId39"/>
    <p:sldId id="266" r:id="rId40"/>
    <p:sldId id="527" r:id="rId41"/>
    <p:sldId id="528" r:id="rId42"/>
    <p:sldId id="269" r:id="rId43"/>
    <p:sldId id="262" r:id="rId44"/>
    <p:sldId id="264" r:id="rId45"/>
    <p:sldId id="265" r:id="rId46"/>
    <p:sldId id="529" r:id="rId47"/>
    <p:sldId id="564" r:id="rId48"/>
    <p:sldId id="522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7931" autoAdjust="0"/>
  </p:normalViewPr>
  <p:slideViewPr>
    <p:cSldViewPr>
      <p:cViewPr varScale="1">
        <p:scale>
          <a:sx n="72" d="100"/>
          <a:sy n="72" d="100"/>
        </p:scale>
        <p:origin x="91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6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e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56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F781CAD-7EAC-47AB-8C53-0DE8E8CB9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21AE4-DC1C-4490-B737-37964D63C4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7FB3BD-DC3A-49F7-B369-77B18994775D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D2098D0-91A5-4BDE-B504-3BC4191BE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690416B-7034-486A-9902-DD21E780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737B8-13EF-4978-9C18-8732E641D7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A0944-8F95-4448-9A8F-3B5CD4E1E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7741D9-F675-41BE-A57C-51F339E204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BED189-8467-4182-8C19-5E363D16C5A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8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89AFAD-1863-49B6-B03A-B2F776554F12}" type="slidenum">
              <a:rPr lang="en-US" altLang="zh-CN" sz="1200" smtClean="0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36A78E-18DA-4AD6-9F7B-B804737211B2}" type="slidenum">
              <a:rPr lang="en-US" altLang="zh-CN" sz="1200" smtClean="0"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CC8033-44E9-4BE8-841E-62AFA237EEAC}" type="slidenum">
              <a:rPr lang="en-US" altLang="zh-CN" sz="1200" smtClean="0"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C1C4D1-54C3-43A9-9C35-2CBC692EC683}" type="slidenum">
              <a:rPr lang="en-US" altLang="zh-CN" sz="1200" smtClean="0"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1594C4-321A-4E37-84DA-A51D8EE3E4DE}" type="slidenum">
              <a:rPr lang="en-US" altLang="zh-CN" sz="1200" smtClean="0"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9B4EA-669A-4051-B82C-D6417CC8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45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5F1B6-47A1-4CA1-912A-E3CF2FD0D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5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4BD45-795A-4C6B-9C1F-5729EA156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38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D3EB0-509D-422A-A032-C96DE7718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34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B172-BB1C-4EA3-8CB1-31DB09035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86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7216-A3E2-421D-A871-C49C4A0BB8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00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541A7-197E-4782-81D9-A31C6A565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6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745C-35EE-44D7-A5FA-48EBB0A16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63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EB550-BE0D-4A46-8CCF-738144B2B4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27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7DFBD-B8C3-472C-87D6-C98155773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1323-A741-4138-AEE2-0363AAE1A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2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2AB4-3937-4510-A3C1-C85B43977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9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EE404-259C-426A-A3AB-6E91265E0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5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4698E9-1818-4248-8F16-6A0A5EAFA6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0895387-D099-4D5B-8DAB-4E22C07500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11E953-13ED-4DF0-9A8D-CC2EBFD117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30389EF-0CE0-44D2-9506-0F4F93534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8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image" Target="../media/image59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7.emf"/><Relationship Id="rId4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hyperlink" Target="&#19977;&#27425;B&#26679;&#26465;&#26354;&#32447;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8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19977;&#27425;B&#26679;&#26465;&#26354;&#32447;&#32472;&#21046;&#26641;&#21494;.exe" TargetMode="Externa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eg"/><Relationship Id="rId4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wmf"/><Relationship Id="rId11" Type="http://schemas.openxmlformats.org/officeDocument/2006/relationships/image" Target="../media/image130.png"/><Relationship Id="rId5" Type="http://schemas.openxmlformats.org/officeDocument/2006/relationships/image" Target="../media/image126.wmf"/><Relationship Id="rId10" Type="http://schemas.openxmlformats.org/officeDocument/2006/relationships/image" Target="../media/image129.png"/><Relationship Id="rId4" Type="http://schemas.openxmlformats.org/officeDocument/2006/relationships/image" Target="../media/image125.wmf"/><Relationship Id="rId9" Type="http://schemas.openxmlformats.org/officeDocument/2006/relationships/image" Target="../media/image1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wmf"/><Relationship Id="rId11" Type="http://schemas.openxmlformats.org/officeDocument/2006/relationships/image" Target="../media/image139.png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7"/>
          <p:cNvSpPr>
            <a:spLocks noChangeArrowheads="1"/>
          </p:cNvSpPr>
          <p:nvPr/>
        </p:nvSpPr>
        <p:spPr bwMode="auto">
          <a:xfrm>
            <a:off x="2711450" y="78263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</a:rPr>
              <a:t>第五章  </a:t>
            </a:r>
            <a:r>
              <a:rPr lang="en-US" altLang="en-US" b="1">
                <a:solidFill>
                  <a:srgbClr val="CC3300"/>
                </a:solidFill>
              </a:rPr>
              <a:t>B</a:t>
            </a:r>
            <a:r>
              <a:rPr lang="zh-CN" altLang="en-US" b="1">
                <a:solidFill>
                  <a:srgbClr val="CC3300"/>
                </a:solidFill>
              </a:rPr>
              <a:t>样条曲线与最小二乘拟合</a:t>
            </a:r>
          </a:p>
        </p:txBody>
      </p:sp>
      <p:sp>
        <p:nvSpPr>
          <p:cNvPr id="3075" name="Text Box 1028"/>
          <p:cNvSpPr txBox="1">
            <a:spLocks noChangeArrowheads="1"/>
          </p:cNvSpPr>
          <p:nvPr/>
        </p:nvSpPr>
        <p:spPr bwMode="auto">
          <a:xfrm>
            <a:off x="2855913" y="1644650"/>
            <a:ext cx="66246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5. 1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贝齐尔曲线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5. 2  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样条函数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5. 3  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样条曲线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5. 4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自由曲线设计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5. 5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最小二乘拟合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31913" y="373063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曲线</a:t>
            </a:r>
          </a:p>
        </p:txBody>
      </p:sp>
      <p:sp>
        <p:nvSpPr>
          <p:cNvPr id="12291" name="Rectangle 19"/>
          <p:cNvSpPr>
            <a:spLocks noChangeArrowheads="1"/>
          </p:cNvSpPr>
          <p:nvPr/>
        </p:nvSpPr>
        <p:spPr bwMode="auto">
          <a:xfrm>
            <a:off x="1331913" y="9810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写成矩阵形式为</a:t>
            </a:r>
          </a:p>
        </p:txBody>
      </p:sp>
      <p:sp>
        <p:nvSpPr>
          <p:cNvPr id="12292" name="Rectangle 22"/>
          <p:cNvSpPr>
            <a:spLocks noChangeArrowheads="1"/>
          </p:cNvSpPr>
          <p:nvPr/>
        </p:nvSpPr>
        <p:spPr bwMode="auto">
          <a:xfrm>
            <a:off x="6516688" y="594995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t∈〔0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1〕 </a:t>
            </a: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3216275" y="3860800"/>
          <a:ext cx="467995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2565400" imgH="939800" progId="Equation.3">
                  <p:embed/>
                </p:oleObj>
              </mc:Choice>
              <mc:Fallback>
                <p:oleObj name="公式" r:id="rId3" imgW="2565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860800"/>
                        <a:ext cx="467995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2484438" y="1700213"/>
          <a:ext cx="39830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2184400" imgH="939800" progId="Equation.3">
                  <p:embed/>
                </p:oleObj>
              </mc:Choice>
              <mc:Fallback>
                <p:oleObj name="公式" r:id="rId5" imgW="21844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00213"/>
                        <a:ext cx="3983037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5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092200"/>
            <a:ext cx="413385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331913" y="260350"/>
            <a:ext cx="545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三次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</a:rPr>
              <a:t>Bezier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曲线的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</a:rPr>
              <a:t>Bernstein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基函数： </a:t>
            </a: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1547813" y="981075"/>
          <a:ext cx="4321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3" imgW="2159937" imgH="254110" progId="Equation.3">
                  <p:embed/>
                </p:oleObj>
              </mc:Choice>
              <mc:Fallback>
                <p:oleObj r:id="rId3" imgW="2159937" imgH="25411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43211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1476375" y="1917700"/>
          <a:ext cx="4319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5" imgW="2058293" imgH="254110" progId="Equation.3">
                  <p:embed/>
                </p:oleObj>
              </mc:Choice>
              <mc:Fallback>
                <p:oleObj r:id="rId5" imgW="2058293" imgH="2541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7700"/>
                        <a:ext cx="4319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1403350" y="2852738"/>
          <a:ext cx="33829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7" imgW="1917700" imgH="254000" progId="Equation.3">
                  <p:embed/>
                </p:oleObj>
              </mc:Choice>
              <mc:Fallback>
                <p:oleObj r:id="rId7" imgW="1917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33829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1476375" y="3573463"/>
          <a:ext cx="13668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9" imgW="698803" imgH="254110" progId="Equation.3">
                  <p:embed/>
                </p:oleObj>
              </mc:Choice>
              <mc:Fallback>
                <p:oleObj r:id="rId9" imgW="698803" imgH="2541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13668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2"/>
          <p:cNvGraphicFramePr>
            <a:graphicFrameLocks noChangeAspect="1"/>
          </p:cNvGraphicFramePr>
          <p:nvPr/>
        </p:nvGraphicFramePr>
        <p:xfrm>
          <a:off x="7248525" y="2924175"/>
          <a:ext cx="38163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11" imgW="7071120" imgH="6278400" progId="Visio.Drawing.11">
                  <p:embed/>
                </p:oleObj>
              </mc:Choice>
              <mc:Fallback>
                <p:oleObj r:id="rId11" imgW="7071120" imgH="627840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2924175"/>
                        <a:ext cx="381635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1331913" y="274638"/>
            <a:ext cx="70564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/>
              <a:t>Bernstein</a:t>
            </a:r>
            <a:r>
              <a:rPr lang="zh-CN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基函数及曲线的性质</a:t>
            </a:r>
            <a:endParaRPr lang="zh-CN" altLang="en-US" sz="2800" kern="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258888" y="2141538"/>
            <a:ext cx="173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非负性：</a:t>
            </a:r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3995738" y="2736850"/>
            <a:ext cx="376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1〕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484438" y="1052513"/>
          <a:ext cx="45354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2654300" imgH="419100" progId="Equation.3">
                  <p:embed/>
                </p:oleObj>
              </mc:Choice>
              <mc:Fallback>
                <p:oleObj r:id="rId3" imgW="26543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052513"/>
                        <a:ext cx="4535487" cy="715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627313" y="2762250"/>
          <a:ext cx="11525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5" imgW="635276" imgH="241405" progId="Equation.3">
                  <p:embed/>
                </p:oleObj>
              </mc:Choice>
              <mc:Fallback>
                <p:oleObj r:id="rId5" imgW="635276" imgH="2414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62250"/>
                        <a:ext cx="11525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419975" y="2771775"/>
            <a:ext cx="1700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t∈〔0</a:t>
            </a: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1〕 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979613" y="4221163"/>
            <a:ext cx="6119812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      在区间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〔0,1〕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范围内，每个基函数均不为零，说明不能使用控制多边形对曲线的形状进行局部调整，如果要改变某一控制点位置，整条曲线都将受到影响。 </a:t>
            </a:r>
          </a:p>
        </p:txBody>
      </p:sp>
      <p:sp>
        <p:nvSpPr>
          <p:cNvPr id="9" name="下箭头 8"/>
          <p:cNvSpPr/>
          <p:nvPr/>
        </p:nvSpPr>
        <p:spPr>
          <a:xfrm>
            <a:off x="4427538" y="3195638"/>
            <a:ext cx="431800" cy="73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339850" y="1046163"/>
            <a:ext cx="1423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权性：</a:t>
            </a:r>
          </a:p>
        </p:txBody>
      </p:sp>
      <p:graphicFrame>
        <p:nvGraphicFramePr>
          <p:cNvPr id="15363" name="Object 18"/>
          <p:cNvGraphicFramePr>
            <a:graphicFrameLocks noChangeAspect="1"/>
          </p:cNvGraphicFramePr>
          <p:nvPr/>
        </p:nvGraphicFramePr>
        <p:xfrm>
          <a:off x="2555875" y="911225"/>
          <a:ext cx="47529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3" imgW="2781300" imgH="431800" progId="Equation.3">
                  <p:embed/>
                </p:oleObj>
              </mc:Choice>
              <mc:Fallback>
                <p:oleObj r:id="rId3" imgW="27813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11225"/>
                        <a:ext cx="47529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1692275" y="2852738"/>
            <a:ext cx="6480175" cy="3317875"/>
            <a:chOff x="1475656" y="3284190"/>
            <a:chExt cx="6480323" cy="3316348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8534" y="3284190"/>
              <a:ext cx="1027136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Char char="•"/>
                <a:defRPr/>
              </a:pP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凸包性</a:t>
              </a:r>
              <a:r>
                <a:rPr lang="zh-CN" altLang="en-US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</p:txBody>
        </p:sp>
        <p:graphicFrame>
          <p:nvGraphicFramePr>
            <p:cNvPr id="15368" name="Object 19"/>
            <p:cNvGraphicFramePr>
              <a:graphicFrameLocks noChangeAspect="1"/>
            </p:cNvGraphicFramePr>
            <p:nvPr/>
          </p:nvGraphicFramePr>
          <p:xfrm>
            <a:off x="1835300" y="4076278"/>
            <a:ext cx="1080120" cy="39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r:id="rId5" imgW="648263" imgH="241510" progId="Equation.3">
                    <p:embed/>
                  </p:oleObj>
                </mc:Choice>
                <mc:Fallback>
                  <p:oleObj r:id="rId5" imgW="648263" imgH="24151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300" y="4076278"/>
                          <a:ext cx="1080120" cy="39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3"/>
            <p:cNvGraphicFramePr>
              <a:graphicFrameLocks noChangeAspect="1"/>
            </p:cNvGraphicFramePr>
            <p:nvPr/>
          </p:nvGraphicFramePr>
          <p:xfrm>
            <a:off x="3923532" y="4076278"/>
            <a:ext cx="936104" cy="495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r:id="rId7" imgW="812800" imgH="431800" progId="Equation.3">
                    <p:embed/>
                  </p:oleObj>
                </mc:Choice>
                <mc:Fallback>
                  <p:oleObj r:id="rId7" imgW="8128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532" y="4076278"/>
                          <a:ext cx="936104" cy="495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14"/>
            <p:cNvSpPr>
              <a:spLocks noChangeArrowheads="1"/>
            </p:cNvSpPr>
            <p:nvPr/>
          </p:nvSpPr>
          <p:spPr bwMode="auto">
            <a:xfrm>
              <a:off x="1475656" y="3717032"/>
              <a:ext cx="6480323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 由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Bernstein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基函数的非负性和权性可知，在闭区间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〔0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1〕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内，         </a:t>
              </a:r>
              <a:r>
                <a:rPr lang="zh-CN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，而且</a:t>
              </a:r>
            </a:p>
          </p:txBody>
        </p:sp>
        <p:sp>
          <p:nvSpPr>
            <p:cNvPr id="15371" name="Rectangle 15"/>
            <p:cNvSpPr>
              <a:spLocks noChangeArrowheads="1"/>
            </p:cNvSpPr>
            <p:nvPr/>
          </p:nvSpPr>
          <p:spPr bwMode="auto">
            <a:xfrm>
              <a:off x="1547664" y="4480942"/>
              <a:ext cx="60486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  说明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Bezier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曲线位于控制多边形构成的凸包之内，而且永远不会超出凸包的范围。</a:t>
              </a:r>
            </a:p>
          </p:txBody>
        </p:sp>
        <p:graphicFrame>
          <p:nvGraphicFramePr>
            <p:cNvPr id="15372" name="Object 16"/>
            <p:cNvGraphicFramePr>
              <a:graphicFrameLocks noChangeAspect="1"/>
            </p:cNvGraphicFramePr>
            <p:nvPr/>
          </p:nvGraphicFramePr>
          <p:xfrm>
            <a:off x="3491880" y="5129014"/>
            <a:ext cx="2664296" cy="147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r:id="rId9" imgW="7198560" imgH="3967200" progId="Visio.Drawing.11">
                    <p:embed/>
                  </p:oleObj>
                </mc:Choice>
                <mc:Fallback>
                  <p:oleObj r:id="rId9" imgW="7198560" imgH="3967200" progId="Visio.Drawing.11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5129014"/>
                          <a:ext cx="2664296" cy="1471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右箭头 10"/>
          <p:cNvSpPr/>
          <p:nvPr/>
        </p:nvSpPr>
        <p:spPr>
          <a:xfrm rot="5400000">
            <a:off x="4506119" y="2066132"/>
            <a:ext cx="720725" cy="420687"/>
          </a:xfrm>
          <a:prstGeom prst="rightArrow">
            <a:avLst>
              <a:gd name="adj1" fmla="val 500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11300" y="2857500"/>
            <a:ext cx="6840538" cy="3313113"/>
          </a:xfrm>
          <a:prstGeom prst="rect">
            <a:avLst/>
          </a:prstGeom>
          <a:solidFill>
            <a:schemeClr val="bg2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223963" y="620713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端点性质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35150" y="1304925"/>
          <a:ext cx="20875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r:id="rId3" imgW="1092674" imgH="457399" progId="Equation.3">
                  <p:embed/>
                </p:oleObj>
              </mc:Choice>
              <mc:Fallback>
                <p:oleObj r:id="rId3" imgW="1092674" imgH="4573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04925"/>
                        <a:ext cx="20875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572000" y="1376363"/>
          <a:ext cx="20161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r:id="rId5" imgW="1079969" imgH="457399" progId="Equation.3">
                  <p:embed/>
                </p:oleObj>
              </mc:Choice>
              <mc:Fallback>
                <p:oleObj r:id="rId5" imgW="1079969" imgH="45739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6363"/>
                        <a:ext cx="20161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50850" y="2876550"/>
            <a:ext cx="3063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这里用到：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baseline="30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0!=1 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1416050" y="2492375"/>
            <a:ext cx="4787900" cy="3016250"/>
            <a:chOff x="4211960" y="2069790"/>
            <a:chExt cx="4788024" cy="3015394"/>
          </a:xfrm>
        </p:grpSpPr>
        <p:grpSp>
          <p:nvGrpSpPr>
            <p:cNvPr id="16397" name="组合 20"/>
            <p:cNvGrpSpPr>
              <a:grpSpLocks/>
            </p:cNvGrpSpPr>
            <p:nvPr/>
          </p:nvGrpSpPr>
          <p:grpSpPr bwMode="auto">
            <a:xfrm>
              <a:off x="4211960" y="3284984"/>
              <a:ext cx="4788024" cy="1800200"/>
              <a:chOff x="4355976" y="3356992"/>
              <a:chExt cx="4788024" cy="180020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355976" y="3501900"/>
                <a:ext cx="4788024" cy="399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曲线端点必经过控制多边形的端点</a:t>
                </a:r>
              </a:p>
            </p:txBody>
          </p:sp>
          <p:sp>
            <p:nvSpPr>
              <p:cNvPr id="16400" name="Rectangle 8"/>
              <p:cNvSpPr>
                <a:spLocks noChangeArrowheads="1"/>
              </p:cNvSpPr>
              <p:nvPr/>
            </p:nvSpPr>
            <p:spPr bwMode="auto">
              <a:xfrm>
                <a:off x="5076056" y="4210635"/>
                <a:ext cx="302503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当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t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＝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0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时，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p(0)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＝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P</a:t>
                </a:r>
                <a:r>
                  <a:rPr lang="en-US" altLang="zh-CN" sz="2000" baseline="-25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0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；</a:t>
                </a:r>
                <a:endParaRPr lang="en-US" altLang="zh-CN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当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t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＝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时，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p(1)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＝</a:t>
                </a:r>
                <a:r>
                  <a:rPr lang="en-US" altLang="zh-CN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P</a:t>
                </a:r>
                <a:r>
                  <a:rPr lang="en-US" altLang="zh-CN" sz="2000" baseline="-25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r>
                  <a:rPr lang="zh-CN" altLang="en-US" sz="20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。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55976" y="3357478"/>
                <a:ext cx="4788024" cy="1799714"/>
              </a:xfrm>
              <a:prstGeom prst="rect">
                <a:avLst/>
              </a:prstGeom>
              <a:solidFill>
                <a:schemeClr val="bg2">
                  <a:alpha val="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2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右箭头 7"/>
            <p:cNvSpPr/>
            <p:nvPr/>
          </p:nvSpPr>
          <p:spPr>
            <a:xfrm rot="5400000">
              <a:off x="5908413" y="2389514"/>
              <a:ext cx="1071259" cy="4318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16391" name="组合 9"/>
          <p:cNvGrpSpPr>
            <a:grpSpLocks/>
          </p:cNvGrpSpPr>
          <p:nvPr/>
        </p:nvGrpSpPr>
        <p:grpSpPr bwMode="auto">
          <a:xfrm>
            <a:off x="6513513" y="2701925"/>
            <a:ext cx="5454650" cy="1174750"/>
            <a:chOff x="642938" y="500063"/>
            <a:chExt cx="7831137" cy="1606550"/>
          </a:xfrm>
        </p:grpSpPr>
        <p:sp>
          <p:nvSpPr>
            <p:cNvPr id="16395" name="Text Box 3"/>
            <p:cNvSpPr txBox="1">
              <a:spLocks noChangeArrowheads="1"/>
            </p:cNvSpPr>
            <p:nvPr/>
          </p:nvSpPr>
          <p:spPr bwMode="auto">
            <a:xfrm>
              <a:off x="642938" y="500063"/>
              <a:ext cx="75009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当 </a:t>
              </a:r>
              <a:r>
                <a:rPr lang="en-US" altLang="zh-CN" sz="2400" i="1"/>
                <a:t>t</a:t>
              </a:r>
              <a:r>
                <a:rPr lang="en-US" altLang="zh-CN" sz="1200" i="1"/>
                <a:t> </a:t>
              </a:r>
              <a:r>
                <a:rPr lang="en-US" altLang="zh-CN" sz="2400"/>
                <a:t>=</a:t>
              </a:r>
              <a:r>
                <a:rPr lang="en-US" altLang="zh-CN" sz="1200"/>
                <a:t> </a:t>
              </a:r>
              <a:r>
                <a:rPr lang="en-US" altLang="zh-CN" sz="2400"/>
                <a:t>0 </a:t>
              </a:r>
              <a:r>
                <a:rPr lang="zh-CN" altLang="en-US" sz="2400"/>
                <a:t>时，</a:t>
              </a:r>
              <a:endParaRPr lang="en-US" altLang="zh-CN" sz="2400"/>
            </a:p>
          </p:txBody>
        </p:sp>
        <p:graphicFrame>
          <p:nvGraphicFramePr>
            <p:cNvPr id="16396" name="Object 1"/>
            <p:cNvGraphicFramePr>
              <a:graphicFrameLocks noChangeAspect="1"/>
            </p:cNvGraphicFramePr>
            <p:nvPr/>
          </p:nvGraphicFramePr>
          <p:xfrm>
            <a:off x="785813" y="1143000"/>
            <a:ext cx="7688262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6" name="Equation" r:id="rId7" imgW="62979300" imgH="7896225" progId="Equation.DSMT4">
                    <p:embed/>
                  </p:oleObj>
                </mc:Choice>
                <mc:Fallback>
                  <p:oleObj name="Equation" r:id="rId7" imgW="62979300" imgH="789622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3" y="1143000"/>
                          <a:ext cx="7688262" cy="96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0"/>
          <p:cNvGrpSpPr>
            <a:grpSpLocks/>
          </p:cNvGrpSpPr>
          <p:nvPr/>
        </p:nvGrpSpPr>
        <p:grpSpPr bwMode="auto">
          <a:xfrm>
            <a:off x="6578600" y="4329113"/>
            <a:ext cx="5348288" cy="1174750"/>
            <a:chOff x="714375" y="2071688"/>
            <a:chExt cx="7678738" cy="1606550"/>
          </a:xfrm>
        </p:grpSpPr>
        <p:sp>
          <p:nvSpPr>
            <p:cNvPr id="16393" name="Text Box 3"/>
            <p:cNvSpPr txBox="1">
              <a:spLocks noChangeArrowheads="1"/>
            </p:cNvSpPr>
            <p:nvPr/>
          </p:nvSpPr>
          <p:spPr bwMode="auto">
            <a:xfrm>
              <a:off x="714375" y="2071688"/>
              <a:ext cx="7500938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当 </a:t>
              </a:r>
              <a:r>
                <a:rPr lang="en-US" altLang="zh-CN" sz="2400" i="1"/>
                <a:t>t</a:t>
              </a:r>
              <a:r>
                <a:rPr lang="en-US" altLang="zh-CN" sz="1200" i="1"/>
                <a:t> </a:t>
              </a:r>
              <a:r>
                <a:rPr lang="en-US" altLang="zh-CN" sz="2400"/>
                <a:t>=</a:t>
              </a:r>
              <a:r>
                <a:rPr lang="en-US" altLang="zh-CN" sz="1200"/>
                <a:t> </a:t>
              </a:r>
              <a:r>
                <a:rPr lang="en-US" altLang="zh-CN" sz="2400"/>
                <a:t>1 </a:t>
              </a:r>
              <a:r>
                <a:rPr lang="zh-CN" altLang="en-US" sz="2400"/>
                <a:t>时，</a:t>
              </a:r>
              <a:endParaRPr lang="en-US" altLang="zh-CN" sz="2400"/>
            </a:p>
          </p:txBody>
        </p:sp>
        <p:graphicFrame>
          <p:nvGraphicFramePr>
            <p:cNvPr id="16394" name="Object 3"/>
            <p:cNvGraphicFramePr>
              <a:graphicFrameLocks noChangeAspect="1"/>
            </p:cNvGraphicFramePr>
            <p:nvPr/>
          </p:nvGraphicFramePr>
          <p:xfrm>
            <a:off x="866775" y="2714625"/>
            <a:ext cx="7526338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Equation" r:id="rId9" imgW="61655325" imgH="7896225" progId="Equation.DSMT4">
                    <p:embed/>
                  </p:oleObj>
                </mc:Choice>
                <mc:Fallback>
                  <p:oleObj name="Equation" r:id="rId9" imgW="61655325" imgH="78962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775" y="2714625"/>
                          <a:ext cx="7526338" cy="96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4"/>
          <p:cNvGrpSpPr>
            <a:grpSpLocks/>
          </p:cNvGrpSpPr>
          <p:nvPr/>
        </p:nvGrpSpPr>
        <p:grpSpPr bwMode="auto">
          <a:xfrm>
            <a:off x="1116013" y="476250"/>
            <a:ext cx="7497762" cy="1065213"/>
            <a:chOff x="1331913" y="4019550"/>
            <a:chExt cx="7497762" cy="1065213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auto">
            <a:xfrm>
              <a:off x="1331913" y="4019550"/>
              <a:ext cx="11144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4.</a:t>
              </a: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导数</a:t>
              </a:r>
            </a:p>
          </p:txBody>
        </p:sp>
        <p:graphicFrame>
          <p:nvGraphicFramePr>
            <p:cNvPr id="17427" name="Object 6"/>
            <p:cNvGraphicFramePr>
              <a:graphicFrameLocks noChangeAspect="1"/>
            </p:cNvGraphicFramePr>
            <p:nvPr/>
          </p:nvGraphicFramePr>
          <p:xfrm>
            <a:off x="1763713" y="4522788"/>
            <a:ext cx="42751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r:id="rId3" imgW="1929563" imgH="253890" progId="Equation.3">
                    <p:embed/>
                  </p:oleObj>
                </mc:Choice>
                <mc:Fallback>
                  <p:oleObj r:id="rId3" imgW="1929563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4522788"/>
                          <a:ext cx="4275137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Rectangle 24"/>
            <p:cNvSpPr>
              <a:spLocks noChangeArrowheads="1"/>
            </p:cNvSpPr>
            <p:nvPr/>
          </p:nvSpPr>
          <p:spPr bwMode="auto">
            <a:xfrm>
              <a:off x="6011863" y="4522788"/>
              <a:ext cx="28178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（</a:t>
              </a: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i</a:t>
              </a: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＝</a:t>
              </a: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0,1,2……n</a:t>
              </a: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） </a:t>
              </a:r>
            </a:p>
          </p:txBody>
        </p:sp>
      </p:grpSp>
      <p:sp>
        <p:nvSpPr>
          <p:cNvPr id="6" name="下箭头 5"/>
          <p:cNvSpPr/>
          <p:nvPr/>
        </p:nvSpPr>
        <p:spPr>
          <a:xfrm>
            <a:off x="4572000" y="1700213"/>
            <a:ext cx="43180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2988" y="2276475"/>
            <a:ext cx="7993062" cy="4465638"/>
          </a:xfrm>
          <a:prstGeom prst="rect">
            <a:avLst/>
          </a:prstGeom>
          <a:solidFill>
            <a:schemeClr val="bg2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8" name="组合 6"/>
          <p:cNvGrpSpPr>
            <a:grpSpLocks/>
          </p:cNvGrpSpPr>
          <p:nvPr/>
        </p:nvGrpSpPr>
        <p:grpSpPr bwMode="auto">
          <a:xfrm>
            <a:off x="1692275" y="2349500"/>
            <a:ext cx="6769100" cy="2519363"/>
            <a:chOff x="1619250" y="2349500"/>
            <a:chExt cx="6769323" cy="252028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19250" y="2349500"/>
              <a:ext cx="1377995" cy="4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Char char="•"/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一阶导数</a:t>
              </a:r>
              <a:r>
                <a:rPr lang="zh-CN" altLang="en-US" sz="2000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</p:txBody>
        </p:sp>
        <p:graphicFrame>
          <p:nvGraphicFramePr>
            <p:cNvPr id="17421" name="Object 2"/>
            <p:cNvGraphicFramePr>
              <a:graphicFrameLocks noChangeAspect="1"/>
            </p:cNvGraphicFramePr>
            <p:nvPr/>
          </p:nvGraphicFramePr>
          <p:xfrm>
            <a:off x="1907853" y="2697688"/>
            <a:ext cx="3816423" cy="76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4" r:id="rId5" imgW="2146300" imgH="431800" progId="Equation.3">
                    <p:embed/>
                  </p:oleObj>
                </mc:Choice>
                <mc:Fallback>
                  <p:oleObj r:id="rId5" imgW="2146300" imgH="431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853" y="2697688"/>
                          <a:ext cx="3816423" cy="761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3"/>
            <p:cNvGraphicFramePr>
              <a:graphicFrameLocks noChangeAspect="1"/>
            </p:cNvGraphicFramePr>
            <p:nvPr/>
          </p:nvGraphicFramePr>
          <p:xfrm>
            <a:off x="2411908" y="3418585"/>
            <a:ext cx="5112939" cy="395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5" r:id="rId7" imgW="3084761" imgH="241195" progId="Equation.3">
                    <p:embed/>
                  </p:oleObj>
                </mc:Choice>
                <mc:Fallback>
                  <p:oleObj r:id="rId7" imgW="3084761" imgH="24119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908" y="3418585"/>
                          <a:ext cx="5112939" cy="395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4"/>
            <p:cNvGraphicFramePr>
              <a:graphicFrameLocks noChangeAspect="1"/>
            </p:cNvGraphicFramePr>
            <p:nvPr/>
          </p:nvGraphicFramePr>
          <p:xfrm>
            <a:off x="7164437" y="3645644"/>
            <a:ext cx="432098" cy="223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r:id="rId9" imgW="292227" imgH="152466" progId="Equation.3">
                    <p:embed/>
                  </p:oleObj>
                </mc:Choice>
                <mc:Fallback>
                  <p:oleObj r:id="rId9" imgW="292227" imgH="15246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437" y="3645644"/>
                          <a:ext cx="432098" cy="223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5"/>
            <p:cNvGraphicFramePr>
              <a:graphicFrameLocks noChangeAspect="1"/>
            </p:cNvGraphicFramePr>
            <p:nvPr/>
          </p:nvGraphicFramePr>
          <p:xfrm>
            <a:off x="2411909" y="3850633"/>
            <a:ext cx="5976664" cy="41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r:id="rId11" imgW="3478290" imgH="241195" progId="Equation.3">
                    <p:embed/>
                  </p:oleObj>
                </mc:Choice>
                <mc:Fallback>
                  <p:oleObj r:id="rId11" imgW="3478290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909" y="3850633"/>
                          <a:ext cx="5976664" cy="41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7"/>
            <p:cNvGraphicFramePr>
              <a:graphicFrameLocks noChangeAspect="1"/>
            </p:cNvGraphicFramePr>
            <p:nvPr/>
          </p:nvGraphicFramePr>
          <p:xfrm>
            <a:off x="2411908" y="4282681"/>
            <a:ext cx="2160240" cy="587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r:id="rId13" imgW="1574800" imgH="431800" progId="Equation.3">
                    <p:embed/>
                  </p:oleObj>
                </mc:Choice>
                <mc:Fallback>
                  <p:oleObj r:id="rId13" imgW="15748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908" y="4282681"/>
                          <a:ext cx="2160240" cy="5870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3"/>
          <p:cNvGrpSpPr>
            <a:grpSpLocks/>
          </p:cNvGrpSpPr>
          <p:nvPr/>
        </p:nvGrpSpPr>
        <p:grpSpPr bwMode="auto">
          <a:xfrm>
            <a:off x="2197100" y="4906963"/>
            <a:ext cx="5491163" cy="1762125"/>
            <a:chOff x="1403350" y="188913"/>
            <a:chExt cx="5491595" cy="1763132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1834952" y="579904"/>
            <a:ext cx="2160042" cy="436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r:id="rId15" imgW="1181100" imgH="241300" progId="Equation.3">
                    <p:embed/>
                  </p:oleObj>
                </mc:Choice>
                <mc:Fallback>
                  <p:oleObj r:id="rId15" imgW="11811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952" y="579904"/>
                          <a:ext cx="2160042" cy="436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1906960" y="1516008"/>
            <a:ext cx="2304058" cy="436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0" r:id="rId17" imgW="1257846" imgH="241405" progId="Equation.3">
                    <p:embed/>
                  </p:oleObj>
                </mc:Choice>
                <mc:Fallback>
                  <p:oleObj r:id="rId17" imgW="1257846" imgH="24140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960" y="1516008"/>
                          <a:ext cx="2304058" cy="436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1"/>
            <p:cNvSpPr>
              <a:spLocks noChangeArrowheads="1"/>
            </p:cNvSpPr>
            <p:nvPr/>
          </p:nvSpPr>
          <p:spPr bwMode="auto">
            <a:xfrm>
              <a:off x="1403350" y="188913"/>
              <a:ext cx="5301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在起始点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t﹦0, B</a:t>
              </a:r>
              <a:r>
                <a:rPr lang="en-US" altLang="zh-CN" sz="1800" baseline="-25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0,n-1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(0)﹦1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，其余项均为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，故有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438900" y="1011952"/>
              <a:ext cx="5456045" cy="3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在终止点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t﹦1, B</a:t>
              </a:r>
              <a:r>
                <a:rPr lang="en-US" altLang="zh-CN" sz="1800" baseline="-25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n-1,n-1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(1)﹦1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，其余项均为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，故有</a:t>
              </a:r>
              <a:r>
                <a:rPr lang="en-US" altLang="zh-CN" sz="1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9448800" y="2652713"/>
            <a:ext cx="25701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Bezier</a:t>
            </a:r>
            <a:r>
              <a:rPr lang="zh-CN" altLang="en-US" sz="2400">
                <a:solidFill>
                  <a:srgbClr val="C00000"/>
                </a:solidFill>
              </a:rPr>
              <a:t>曲线在两端点处的切矢方向与</a:t>
            </a:r>
            <a:r>
              <a:rPr lang="en-US" altLang="zh-CN" sz="2400">
                <a:solidFill>
                  <a:srgbClr val="C00000"/>
                </a:solidFill>
              </a:rPr>
              <a:t>Bezier</a:t>
            </a:r>
            <a:r>
              <a:rPr lang="zh-CN" altLang="en-US" sz="2400">
                <a:solidFill>
                  <a:srgbClr val="C00000"/>
                </a:solidFill>
              </a:rPr>
              <a:t>控制多边形的第一条边和最后一条边一致</a:t>
            </a:r>
            <a:r>
              <a:rPr lang="en-US" altLang="zh-CN" sz="2400">
                <a:solidFill>
                  <a:srgbClr val="C00000"/>
                </a:solidFill>
              </a:rPr>
              <a:t>, </a:t>
            </a:r>
            <a:r>
              <a:rPr lang="zh-CN" altLang="en-US" sz="2400">
                <a:solidFill>
                  <a:srgbClr val="C00000"/>
                </a:solidFill>
              </a:rPr>
              <a:t>并且曲线具有一阶连续性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>
            <a:grpSpLocks/>
          </p:cNvGrpSpPr>
          <p:nvPr/>
        </p:nvGrpSpPr>
        <p:grpSpPr bwMode="auto">
          <a:xfrm>
            <a:off x="1116013" y="476250"/>
            <a:ext cx="7497762" cy="1065213"/>
            <a:chOff x="1331913" y="4019550"/>
            <a:chExt cx="7497762" cy="1065213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auto">
            <a:xfrm>
              <a:off x="1331913" y="4019550"/>
              <a:ext cx="11144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4.</a:t>
              </a: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导数</a:t>
              </a:r>
            </a:p>
          </p:txBody>
        </p:sp>
        <p:graphicFrame>
          <p:nvGraphicFramePr>
            <p:cNvPr id="18447" name="Object 6"/>
            <p:cNvGraphicFramePr>
              <a:graphicFrameLocks noChangeAspect="1"/>
            </p:cNvGraphicFramePr>
            <p:nvPr/>
          </p:nvGraphicFramePr>
          <p:xfrm>
            <a:off x="1763713" y="4522788"/>
            <a:ext cx="42751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r:id="rId3" imgW="1929563" imgH="253890" progId="Equation.3">
                    <p:embed/>
                  </p:oleObj>
                </mc:Choice>
                <mc:Fallback>
                  <p:oleObj r:id="rId3" imgW="1929563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4522788"/>
                          <a:ext cx="4275137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Rectangle 24"/>
            <p:cNvSpPr>
              <a:spLocks noChangeArrowheads="1"/>
            </p:cNvSpPr>
            <p:nvPr/>
          </p:nvSpPr>
          <p:spPr bwMode="auto">
            <a:xfrm>
              <a:off x="6011863" y="4522788"/>
              <a:ext cx="28178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（</a:t>
              </a: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i</a:t>
              </a: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＝</a:t>
              </a: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0,1,2……n</a:t>
              </a: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） </a:t>
              </a:r>
            </a:p>
          </p:txBody>
        </p:sp>
      </p:grpSp>
      <p:sp>
        <p:nvSpPr>
          <p:cNvPr id="6" name="下箭头 5"/>
          <p:cNvSpPr/>
          <p:nvPr/>
        </p:nvSpPr>
        <p:spPr>
          <a:xfrm>
            <a:off x="4572000" y="1700213"/>
            <a:ext cx="43180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2988" y="2276475"/>
            <a:ext cx="7993062" cy="4465638"/>
          </a:xfrm>
          <a:prstGeom prst="rect">
            <a:avLst/>
          </a:prstGeom>
          <a:solidFill>
            <a:schemeClr val="bg2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组合 6"/>
          <p:cNvGrpSpPr>
            <a:grpSpLocks/>
          </p:cNvGrpSpPr>
          <p:nvPr/>
        </p:nvGrpSpPr>
        <p:grpSpPr bwMode="auto">
          <a:xfrm>
            <a:off x="1187450" y="2420938"/>
            <a:ext cx="7813675" cy="3803650"/>
            <a:chOff x="1403921" y="2565400"/>
            <a:chExt cx="7812782" cy="3804230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476938" y="2565400"/>
              <a:ext cx="1376206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Char char="•"/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二阶导数</a:t>
              </a:r>
              <a:r>
                <a:rPr lang="zh-CN" altLang="en-US" sz="2000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</p:txBody>
        </p:sp>
        <p:graphicFrame>
          <p:nvGraphicFramePr>
            <p:cNvPr id="18440" name="Object 4"/>
            <p:cNvGraphicFramePr>
              <a:graphicFrameLocks noChangeAspect="1"/>
            </p:cNvGraphicFramePr>
            <p:nvPr/>
          </p:nvGraphicFramePr>
          <p:xfrm>
            <a:off x="1979985" y="2925441"/>
            <a:ext cx="5040560" cy="792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r:id="rId5" imgW="2654300" imgH="431800" progId="Equation.3">
                    <p:embed/>
                  </p:oleObj>
                </mc:Choice>
                <mc:Fallback>
                  <p:oleObj r:id="rId5" imgW="26543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985" y="2925441"/>
                          <a:ext cx="5040560" cy="792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18"/>
            <p:cNvSpPr>
              <a:spLocks noChangeArrowheads="1"/>
            </p:cNvSpPr>
            <p:nvPr/>
          </p:nvSpPr>
          <p:spPr bwMode="auto">
            <a:xfrm>
              <a:off x="1619945" y="3645520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t=0</a:t>
              </a: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时， </a:t>
              </a:r>
            </a:p>
          </p:txBody>
        </p:sp>
        <p:graphicFrame>
          <p:nvGraphicFramePr>
            <p:cNvPr id="18442" name="Object 5"/>
            <p:cNvGraphicFramePr>
              <a:graphicFrameLocks noChangeAspect="1"/>
            </p:cNvGraphicFramePr>
            <p:nvPr/>
          </p:nvGraphicFramePr>
          <p:xfrm>
            <a:off x="1979985" y="4149576"/>
            <a:ext cx="7056438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r:id="rId7" imgW="3860800" imgH="241300" progId="Equation.3">
                    <p:embed/>
                  </p:oleObj>
                </mc:Choice>
                <mc:Fallback>
                  <p:oleObj r:id="rId7" imgW="38608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985" y="4149576"/>
                          <a:ext cx="7056438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21"/>
            <p:cNvSpPr>
              <a:spLocks noChangeArrowheads="1"/>
            </p:cNvSpPr>
            <p:nvPr/>
          </p:nvSpPr>
          <p:spPr bwMode="auto">
            <a:xfrm>
              <a:off x="1619945" y="4581624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t=1</a:t>
              </a: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时， </a:t>
              </a:r>
            </a:p>
          </p:txBody>
        </p:sp>
        <p:graphicFrame>
          <p:nvGraphicFramePr>
            <p:cNvPr id="18444" name="Object 4"/>
            <p:cNvGraphicFramePr>
              <a:graphicFrameLocks noChangeAspect="1"/>
            </p:cNvGraphicFramePr>
            <p:nvPr/>
          </p:nvGraphicFramePr>
          <p:xfrm>
            <a:off x="1691953" y="5013672"/>
            <a:ext cx="752475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9" imgW="4356100" imgH="241300" progId="Equation.3">
                    <p:embed/>
                  </p:oleObj>
                </mc:Choice>
                <mc:Fallback>
                  <p:oleObj r:id="rId9" imgW="43561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53" y="5013672"/>
                          <a:ext cx="752475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Rectangle 24"/>
            <p:cNvSpPr>
              <a:spLocks noChangeArrowheads="1"/>
            </p:cNvSpPr>
            <p:nvPr/>
          </p:nvSpPr>
          <p:spPr bwMode="auto">
            <a:xfrm>
              <a:off x="1403921" y="5661744"/>
              <a:ext cx="76327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   起始点和终止点的二阶导数分别取决于最开始的</a:t>
              </a:r>
              <a:r>
                <a:rPr lang="en-US" altLang="zh-CN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个控制点和最后的</a:t>
              </a:r>
              <a:r>
                <a:rPr lang="en-US" altLang="zh-CN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0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个控制点。 </a:t>
              </a:r>
            </a:p>
          </p:txBody>
        </p:sp>
      </p:grpSp>
      <p:sp>
        <p:nvSpPr>
          <p:cNvPr id="18438" name="矩形 15"/>
          <p:cNvSpPr>
            <a:spLocks noChangeArrowheads="1"/>
          </p:cNvSpPr>
          <p:nvPr/>
        </p:nvSpPr>
        <p:spPr bwMode="auto">
          <a:xfrm>
            <a:off x="9896475" y="4510088"/>
            <a:ext cx="222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曲线具有二阶连续性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7"/>
          <p:cNvGrpSpPr>
            <a:grpSpLocks/>
          </p:cNvGrpSpPr>
          <p:nvPr/>
        </p:nvGrpSpPr>
        <p:grpSpPr bwMode="auto">
          <a:xfrm>
            <a:off x="1331913" y="549275"/>
            <a:ext cx="6680200" cy="2840038"/>
            <a:chOff x="1258888" y="635000"/>
            <a:chExt cx="6679605" cy="2840038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auto">
            <a:xfrm>
              <a:off x="1258888" y="635000"/>
              <a:ext cx="142386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5.</a:t>
              </a: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递归性</a:t>
              </a:r>
            </a:p>
          </p:txBody>
        </p:sp>
        <p:pic>
          <p:nvPicPr>
            <p:cNvPr id="1946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655" y="650082"/>
              <a:ext cx="4795838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3563" y="2219325"/>
              <a:ext cx="5832475" cy="125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135188" y="3644900"/>
            <a:ext cx="6375400" cy="3063875"/>
            <a:chOff x="2135535" y="3644900"/>
            <a:chExt cx="6374705" cy="3064049"/>
          </a:xfrm>
        </p:grpSpPr>
        <p:sp>
          <p:nvSpPr>
            <p:cNvPr id="7" name="下箭头 6"/>
            <p:cNvSpPr/>
            <p:nvPr/>
          </p:nvSpPr>
          <p:spPr>
            <a:xfrm>
              <a:off x="4356205" y="3644900"/>
              <a:ext cx="431753" cy="5048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272045" y="4189444"/>
              <a:ext cx="5509611" cy="46198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tx2"/>
                  </a:solidFill>
                </a:rPr>
                <a:t>曲线的构建方法：</a:t>
              </a: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de </a:t>
              </a:r>
              <a:r>
                <a:rPr lang="en-US" altLang="zh-CN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Casteljau</a:t>
              </a: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lang="zh-CN" altLang="en-US" dirty="0">
                  <a:solidFill>
                    <a:schemeClr val="tx2"/>
                  </a:solidFill>
                </a:rPr>
                <a:t> </a:t>
              </a:r>
            </a:p>
          </p:txBody>
        </p:sp>
        <p:pic>
          <p:nvPicPr>
            <p:cNvPr id="19463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35" y="4897686"/>
              <a:ext cx="6374705" cy="18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1908175" y="1573213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1127125" y="846138"/>
            <a:ext cx="9505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以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的三次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曲线为例，讲解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de Casteljau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算法的几何作图分法。取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t=0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1/3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2/3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t=1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，作图绘制。 </a:t>
            </a:r>
          </a:p>
        </p:txBody>
      </p:sp>
      <p:graphicFrame>
        <p:nvGraphicFramePr>
          <p:cNvPr id="20483" name="Object 9"/>
          <p:cNvGraphicFramePr>
            <a:graphicFrameLocks noChangeAspect="1"/>
          </p:cNvGraphicFramePr>
          <p:nvPr/>
        </p:nvGraphicFramePr>
        <p:xfrm>
          <a:off x="2566988" y="1773238"/>
          <a:ext cx="61214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3" imgW="7836480" imgH="4173840" progId="Visio.Drawing.11">
                  <p:embed/>
                </p:oleObj>
              </mc:Choice>
              <mc:Fallback>
                <p:oleObj r:id="rId3" imgW="7836480" imgH="417384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773238"/>
                        <a:ext cx="61214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5627688" y="5373688"/>
            <a:ext cx="185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绘制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t=1/3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359150" y="261938"/>
          <a:ext cx="5124450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3" imgW="7966800" imgH="4221000" progId="Visio.Drawing.11">
                  <p:embed/>
                </p:oleObj>
              </mc:Choice>
              <mc:Fallback>
                <p:oleObj r:id="rId3" imgW="7966800" imgH="4221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61938"/>
                        <a:ext cx="5124450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4779963" y="2884488"/>
            <a:ext cx="185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绘制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t=2/3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的点</a:t>
            </a: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3030538" y="3719513"/>
          <a:ext cx="5586412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5" imgW="8464680" imgH="4484880" progId="Visio.Drawing.11">
                  <p:embed/>
                </p:oleObj>
              </mc:Choice>
              <mc:Fallback>
                <p:oleObj r:id="rId5" imgW="8464680" imgH="44848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719513"/>
                        <a:ext cx="5586412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4629150" y="6308725"/>
          <a:ext cx="3032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7" imgW="203377" imgH="241510" progId="Equation.3">
                  <p:embed/>
                </p:oleObj>
              </mc:Choice>
              <mc:Fallback>
                <p:oleObj r:id="rId7" imgW="203377" imgH="24151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6308725"/>
                        <a:ext cx="3032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279650" y="692150"/>
            <a:ext cx="73437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已知直线段的起点坐标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,y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）和终点坐标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,y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），直线段的表示方法：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显式方程：</a:t>
            </a: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63825" y="1887538"/>
          <a:ext cx="2208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079032" imgH="431613" progId="Equation.DSMT4">
                  <p:embed/>
                </p:oleObj>
              </mc:Choice>
              <mc:Fallback>
                <p:oleObj name="Equation" r:id="rId3" imgW="1079032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887538"/>
                        <a:ext cx="22082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351088" y="2901950"/>
            <a:ext cx="235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隐函数方程：</a:t>
            </a: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46350" y="3338513"/>
          <a:ext cx="46529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5" imgW="2273300" imgH="431800" progId="Equation.3">
                  <p:embed/>
                </p:oleObj>
              </mc:Choice>
              <mc:Fallback>
                <p:oleObj r:id="rId5" imgW="2273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338513"/>
                        <a:ext cx="46529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351088" y="4168775"/>
            <a:ext cx="2185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参数方程：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473325" y="4754563"/>
          <a:ext cx="27368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7" imgW="1270000" imgH="482600" progId="Equation.3">
                  <p:embed/>
                </p:oleObj>
              </mc:Choice>
              <mc:Fallback>
                <p:oleObj r:id="rId7" imgW="1270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754563"/>
                        <a:ext cx="273685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997450" y="5048250"/>
            <a:ext cx="199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t∈〔0,1〕</a:t>
            </a: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778625" y="4678363"/>
            <a:ext cx="3168650" cy="1201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工业上常使用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优点：易推导至高维；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改变</a:t>
            </a: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值得到一条轨迹，直观；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不同参数方程可得到同一曲线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8" grpId="0"/>
      <p:bldP spid="9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271464" y="692696"/>
            <a:ext cx="9793088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曲线虽然有许多优点，但也存在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不足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之处：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确定了控制多边形的顶点个数为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个，也就确定了曲线的次数为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次；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控制多边形与曲线的逼近程度较差，次数越高，逼进程度越差；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曲线不能局部修改，调整某一控制点将影响到整条曲线，原因是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Bernstein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基函数在整个区间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[0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1]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内有支撑，所以曲线在区间内任何一点的值都将受到全部顶点的影响，调整任何控制点的位置，将会引起整条曲线的改变；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曲线的拼接比较复杂。 </a:t>
            </a:r>
          </a:p>
        </p:txBody>
      </p:sp>
      <p:sp>
        <p:nvSpPr>
          <p:cNvPr id="3" name="矩形 2"/>
          <p:cNvSpPr/>
          <p:nvPr/>
        </p:nvSpPr>
        <p:spPr>
          <a:xfrm>
            <a:off x="1055440" y="5517232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Gordon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Riesenfeld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于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1972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年用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样条基函数代替了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Bernstein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基函数，构造了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8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47897" y="312587"/>
            <a:ext cx="3960812" cy="719137"/>
          </a:xfrm>
        </p:spPr>
        <p:txBody>
          <a:bodyPr anchorCtr="1"/>
          <a:lstStyle/>
          <a:p>
            <a:pPr eaLnBrk="1" hangingPunct="1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5.1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样条曲线的定义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36788" y="1187542"/>
            <a:ext cx="7345362" cy="259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给定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m+n+1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个控制点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m+n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），可以定义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次的参数曲线</a:t>
            </a:r>
            <a:endParaRPr lang="en-US" altLang="zh-CN" sz="2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en-US" sz="2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endParaRPr lang="zh-CN" altLang="en-US" sz="2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en-US" sz="2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          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样条基函数，其形式为  </a:t>
            </a:r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0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12757"/>
              </p:ext>
            </p:extLst>
          </p:nvPr>
        </p:nvGraphicFramePr>
        <p:xfrm>
          <a:off x="2629361" y="1876027"/>
          <a:ext cx="57943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公式" r:id="rId3" imgW="2616200" imgH="660400" progId="Equation.3">
                  <p:embed/>
                </p:oleObj>
              </mc:Choice>
              <mc:Fallback>
                <p:oleObj name="公式" r:id="rId3" imgW="2616200" imgH="660400" progId="Equation.3">
                  <p:embed/>
                  <p:pic>
                    <p:nvPicPr>
                      <p:cNvPr id="809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361" y="1876027"/>
                        <a:ext cx="5794375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09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440"/>
              </p:ext>
            </p:extLst>
          </p:nvPr>
        </p:nvGraphicFramePr>
        <p:xfrm>
          <a:off x="2555877" y="3342573"/>
          <a:ext cx="7207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r:id="rId5" imgW="444693" imgH="241405" progId="Equation.3">
                  <p:embed/>
                </p:oleObj>
              </mc:Choice>
              <mc:Fallback>
                <p:oleObj r:id="rId5" imgW="444693" imgH="241405" progId="Equation.3">
                  <p:embed/>
                  <p:pic>
                    <p:nvPicPr>
                      <p:cNvPr id="809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7" y="3342573"/>
                        <a:ext cx="7207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10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09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20487"/>
              </p:ext>
            </p:extLst>
          </p:nvPr>
        </p:nvGraphicFramePr>
        <p:xfrm>
          <a:off x="3132139" y="3831523"/>
          <a:ext cx="41767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r:id="rId7" imgW="2464870" imgH="444693" progId="Equation.3">
                  <p:embed/>
                </p:oleObj>
              </mc:Choice>
              <mc:Fallback>
                <p:oleObj r:id="rId7" imgW="2464870" imgH="444693" progId="Equation.3">
                  <p:embed/>
                  <p:pic>
                    <p:nvPicPr>
                      <p:cNvPr id="809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9" y="3831523"/>
                        <a:ext cx="41767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Rectangle 11"/>
          <p:cNvSpPr>
            <a:spLocks noChangeArrowheads="1"/>
          </p:cNvSpPr>
          <p:nvPr/>
        </p:nvSpPr>
        <p:spPr bwMode="auto">
          <a:xfrm>
            <a:off x="3060701" y="4688773"/>
            <a:ext cx="4103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0≤t≤1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k=0,1,2,</a:t>
            </a:r>
            <a:r>
              <a:rPr lang="en-US" altLang="zh-CN" sz="2000">
                <a:solidFill>
                  <a:schemeClr val="tx2"/>
                </a:solidFill>
              </a:rPr>
              <a:t>…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  </a:t>
            </a:r>
          </a:p>
        </p:txBody>
      </p:sp>
      <p:sp>
        <p:nvSpPr>
          <p:cNvPr id="80907" name="Rectangle 15"/>
          <p:cNvSpPr>
            <a:spLocks noChangeArrowheads="1"/>
          </p:cNvSpPr>
          <p:nvPr/>
        </p:nvSpPr>
        <p:spPr bwMode="auto">
          <a:xfrm>
            <a:off x="2484440" y="5769861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其中， </a:t>
            </a:r>
          </a:p>
        </p:txBody>
      </p:sp>
      <p:sp>
        <p:nvSpPr>
          <p:cNvPr id="80908" name="Rectangle 17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0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2863"/>
              </p:ext>
            </p:extLst>
          </p:nvPr>
        </p:nvGraphicFramePr>
        <p:xfrm>
          <a:off x="3421065" y="5525386"/>
          <a:ext cx="2232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r:id="rId9" imgW="1245140" imgH="419282" progId="Equation.3">
                  <p:embed/>
                </p:oleObj>
              </mc:Choice>
              <mc:Fallback>
                <p:oleObj r:id="rId9" imgW="1245140" imgH="419282" progId="Equation.3">
                  <p:embed/>
                  <p:pic>
                    <p:nvPicPr>
                      <p:cNvPr id="80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5" y="5525386"/>
                        <a:ext cx="22320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7862888" y="2952751"/>
            <a:ext cx="2800350" cy="1463675"/>
            <a:chOff x="6220109" y="2529417"/>
            <a:chExt cx="2798994" cy="1462873"/>
          </a:xfrm>
        </p:grpSpPr>
        <p:sp>
          <p:nvSpPr>
            <p:cNvPr id="80913" name="TextBox 15"/>
            <p:cNvSpPr txBox="1">
              <a:spLocks noChangeArrowheads="1"/>
            </p:cNvSpPr>
            <p:nvPr/>
          </p:nvSpPr>
          <p:spPr bwMode="auto">
            <a:xfrm>
              <a:off x="6372200" y="3068960"/>
              <a:ext cx="2646903" cy="92333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</a:rPr>
                <a:t>n</a:t>
              </a:r>
              <a:r>
                <a:rPr lang="zh-CN" altLang="en-US" sz="1800">
                  <a:solidFill>
                    <a:schemeClr val="tx2"/>
                  </a:solidFill>
                </a:rPr>
                <a:t>次</a:t>
              </a:r>
              <a:r>
                <a:rPr lang="en-US" altLang="zh-CN" sz="1800">
                  <a:solidFill>
                    <a:schemeClr val="tx2"/>
                  </a:solidFill>
                </a:rPr>
                <a:t>B</a:t>
              </a:r>
              <a:r>
                <a:rPr lang="zh-CN" altLang="en-US" sz="1800">
                  <a:solidFill>
                    <a:schemeClr val="tx2"/>
                  </a:solidFill>
                </a:rPr>
                <a:t>样条曲线的第</a:t>
              </a:r>
              <a:r>
                <a:rPr lang="en-US" altLang="zh-CN" sz="1800">
                  <a:solidFill>
                    <a:schemeClr val="tx2"/>
                  </a:solidFill>
                </a:rPr>
                <a:t>i</a:t>
              </a:r>
              <a:r>
                <a:rPr lang="zh-CN" altLang="en-US" sz="1800">
                  <a:solidFill>
                    <a:schemeClr val="tx2"/>
                  </a:solidFill>
                </a:rPr>
                <a:t>段曲线</a:t>
              </a:r>
              <a:r>
                <a:rPr lang="en-US" altLang="zh-CN" sz="1800">
                  <a:solidFill>
                    <a:schemeClr val="tx2"/>
                  </a:solidFill>
                </a:rPr>
                <a:t>,</a:t>
              </a:r>
              <a:r>
                <a:rPr lang="zh-CN" altLang="en-US" sz="1800">
                  <a:solidFill>
                    <a:schemeClr val="tx2"/>
                  </a:solidFill>
                </a:rPr>
                <a:t>连接全部</a:t>
              </a:r>
              <a:r>
                <a:rPr lang="en-US" altLang="zh-CN" sz="1800">
                  <a:solidFill>
                    <a:schemeClr val="tx2"/>
                  </a:solidFill>
                </a:rPr>
                <a:t>m+1</a:t>
              </a:r>
              <a:r>
                <a:rPr lang="zh-CN" altLang="en-US" sz="1800">
                  <a:solidFill>
                    <a:schemeClr val="tx2"/>
                  </a:solidFill>
                </a:rPr>
                <a:t>段曲线段组成整条曲线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8263714">
              <a:off x="6282007" y="2467519"/>
              <a:ext cx="498202" cy="6219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pic>
        <p:nvPicPr>
          <p:cNvPr id="80911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4728061"/>
            <a:ext cx="3371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9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797986"/>
              </p:ext>
            </p:extLst>
          </p:nvPr>
        </p:nvGraphicFramePr>
        <p:xfrm>
          <a:off x="8902701" y="256782"/>
          <a:ext cx="17605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r:id="rId12" imgW="1158098" imgH="365666" progId="Equation.3">
                  <p:embed/>
                </p:oleObj>
              </mc:Choice>
              <mc:Fallback>
                <p:oleObj r:id="rId12" imgW="1158098" imgH="365666" progId="Equation.3">
                  <p:embed/>
                  <p:pic>
                    <p:nvPicPr>
                      <p:cNvPr id="8091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701" y="256782"/>
                        <a:ext cx="1760537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9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7489" y="252587"/>
            <a:ext cx="4032250" cy="576263"/>
          </a:xfrm>
        </p:spPr>
        <p:txBody>
          <a:bodyPr anchorCtr="1"/>
          <a:lstStyle/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样条曲线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3592" y="1582738"/>
            <a:ext cx="7560196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二次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。二次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样条曲线是二次多项式 。 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2063552" y="1054101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矩阵表示</a:t>
            </a:r>
          </a:p>
        </p:txBody>
      </p: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26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27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81928" name="组合 14"/>
          <p:cNvGrpSpPr>
            <a:grpSpLocks/>
          </p:cNvGrpSpPr>
          <p:nvPr/>
        </p:nvGrpSpPr>
        <p:grpSpPr bwMode="auto">
          <a:xfrm>
            <a:off x="3287714" y="2492375"/>
            <a:ext cx="6948487" cy="1581150"/>
            <a:chOff x="1979613" y="2492375"/>
            <a:chExt cx="6948487" cy="1581150"/>
          </a:xfrm>
        </p:grpSpPr>
        <p:graphicFrame>
          <p:nvGraphicFramePr>
            <p:cNvPr id="81934" name="Object 2"/>
            <p:cNvGraphicFramePr>
              <a:graphicFrameLocks noChangeAspect="1"/>
            </p:cNvGraphicFramePr>
            <p:nvPr/>
          </p:nvGraphicFramePr>
          <p:xfrm>
            <a:off x="1979613" y="2492375"/>
            <a:ext cx="3600450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4" r:id="rId3" imgW="2083704" imgH="444693" progId="Equation.3">
                    <p:embed/>
                  </p:oleObj>
                </mc:Choice>
                <mc:Fallback>
                  <p:oleObj r:id="rId3" imgW="2083704" imgH="444693" progId="Equation.3">
                    <p:embed/>
                    <p:pic>
                      <p:nvPicPr>
                        <p:cNvPr id="819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2492375"/>
                          <a:ext cx="3600450" cy="77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3"/>
            <p:cNvGraphicFramePr>
              <a:graphicFrameLocks noChangeAspect="1"/>
            </p:cNvGraphicFramePr>
            <p:nvPr/>
          </p:nvGraphicFramePr>
          <p:xfrm>
            <a:off x="5508625" y="2492375"/>
            <a:ext cx="3419475" cy="68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5" r:id="rId5" imgW="2147232" imgH="431987" progId="Equation.3">
                    <p:embed/>
                  </p:oleObj>
                </mc:Choice>
                <mc:Fallback>
                  <p:oleObj r:id="rId5" imgW="2147232" imgH="431987" progId="Equation.3">
                    <p:embed/>
                    <p:pic>
                      <p:nvPicPr>
                        <p:cNvPr id="8193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25" y="2492375"/>
                          <a:ext cx="3419475" cy="684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4"/>
            <p:cNvGraphicFramePr>
              <a:graphicFrameLocks noChangeAspect="1"/>
            </p:cNvGraphicFramePr>
            <p:nvPr/>
          </p:nvGraphicFramePr>
          <p:xfrm>
            <a:off x="2627313" y="3357563"/>
            <a:ext cx="1800225" cy="715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6" r:id="rId7" imgW="977900" imgH="393700" progId="Equation.3">
                    <p:embed/>
                  </p:oleObj>
                </mc:Choice>
                <mc:Fallback>
                  <p:oleObj r:id="rId7" imgW="977900" imgH="393700" progId="Equation.3">
                    <p:embed/>
                    <p:pic>
                      <p:nvPicPr>
                        <p:cNvPr id="8193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313" y="3357563"/>
                          <a:ext cx="1800225" cy="715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9" name="Rectangle 13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1930" name="Object 5"/>
          <p:cNvGraphicFramePr>
            <a:graphicFrameLocks noChangeAspect="1"/>
          </p:cNvGraphicFramePr>
          <p:nvPr/>
        </p:nvGraphicFramePr>
        <p:xfrm>
          <a:off x="3503614" y="4581526"/>
          <a:ext cx="23764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r:id="rId9" imgW="1562778" imgH="393871" progId="Equation.3">
                  <p:embed/>
                </p:oleObj>
              </mc:Choice>
              <mc:Fallback>
                <p:oleObj r:id="rId9" imgW="1562778" imgH="393871" progId="Equation.3">
                  <p:embed/>
                  <p:pic>
                    <p:nvPicPr>
                      <p:cNvPr id="819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581526"/>
                        <a:ext cx="23764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1932" name="Object 6"/>
          <p:cNvGraphicFramePr>
            <a:graphicFrameLocks noChangeAspect="1"/>
          </p:cNvGraphicFramePr>
          <p:nvPr/>
        </p:nvGraphicFramePr>
        <p:xfrm>
          <a:off x="3575050" y="5589589"/>
          <a:ext cx="1296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r:id="rId11" imgW="825858" imgH="393871" progId="Equation.3">
                  <p:embed/>
                </p:oleObj>
              </mc:Choice>
              <mc:Fallback>
                <p:oleObj r:id="rId11" imgW="825858" imgH="393871" progId="Equation.3">
                  <p:embed/>
                  <p:pic>
                    <p:nvPicPr>
                      <p:cNvPr id="819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589589"/>
                        <a:ext cx="129698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6"/>
          <p:cNvGraphicFramePr>
            <a:graphicFrameLocks noChangeAspect="1"/>
          </p:cNvGraphicFramePr>
          <p:nvPr/>
        </p:nvGraphicFramePr>
        <p:xfrm>
          <a:off x="6672264" y="404813"/>
          <a:ext cx="385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r:id="rId13" imgW="2464870" imgH="444693" progId="Equation.3">
                  <p:embed/>
                </p:oleObj>
              </mc:Choice>
              <mc:Fallback>
                <p:oleObj r:id="rId13" imgW="2464870" imgH="444693" progId="Equation.3">
                  <p:embed/>
                  <p:pic>
                    <p:nvPicPr>
                      <p:cNvPr id="8193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404813"/>
                        <a:ext cx="3851275" cy="6985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3098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5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2782889" y="463550"/>
            <a:ext cx="4929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因此，二次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样条曲线的分段参数表达式为</a:t>
            </a:r>
          </a:p>
        </p:txBody>
      </p:sp>
      <p:sp>
        <p:nvSpPr>
          <p:cNvPr id="82947" name="Rectangle 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3432176" y="1125539"/>
          <a:ext cx="66976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r:id="rId3" imgW="3835400" imgH="431800" progId="Equation.3">
                  <p:embed/>
                </p:oleObj>
              </mc:Choice>
              <mc:Fallback>
                <p:oleObj r:id="rId3" imgW="3835400" imgH="431800" progId="Equation.3">
                  <p:embed/>
                  <p:pic>
                    <p:nvPicPr>
                      <p:cNvPr id="82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125539"/>
                        <a:ext cx="66976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Rectangle 7"/>
          <p:cNvSpPr>
            <a:spLocks noChangeArrowheads="1"/>
          </p:cNvSpPr>
          <p:nvPr/>
        </p:nvSpPr>
        <p:spPr bwMode="auto">
          <a:xfrm>
            <a:off x="3287714" y="1801813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</a:rPr>
              <a:t>…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  </a:t>
            </a:r>
          </a:p>
        </p:txBody>
      </p:sp>
      <p:sp>
        <p:nvSpPr>
          <p:cNvPr id="82950" name="Rectangle 10"/>
          <p:cNvSpPr>
            <a:spLocks noChangeArrowheads="1"/>
          </p:cNvSpPr>
          <p:nvPr/>
        </p:nvSpPr>
        <p:spPr bwMode="auto">
          <a:xfrm>
            <a:off x="1524001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2951" name="Object 3"/>
          <p:cNvGraphicFramePr>
            <a:graphicFrameLocks noChangeAspect="1"/>
          </p:cNvGraphicFramePr>
          <p:nvPr/>
        </p:nvGraphicFramePr>
        <p:xfrm>
          <a:off x="3503614" y="2276475"/>
          <a:ext cx="65055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公式" r:id="rId5" imgW="3085994" imgH="327487" progId="Equation.3">
                  <p:embed/>
                </p:oleObj>
              </mc:Choice>
              <mc:Fallback>
                <p:oleObj name="公式" r:id="rId5" imgW="3085994" imgH="327487" progId="Equation.3">
                  <p:embed/>
                  <p:pic>
                    <p:nvPicPr>
                      <p:cNvPr id="829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276475"/>
                        <a:ext cx="65055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Rectangle 7"/>
          <p:cNvSpPr>
            <a:spLocks noChangeArrowheads="1"/>
          </p:cNvSpPr>
          <p:nvPr/>
        </p:nvSpPr>
        <p:spPr bwMode="auto">
          <a:xfrm>
            <a:off x="2711450" y="3141663"/>
            <a:ext cx="676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综合起来，二次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样条曲线还可以写成更一般化的形式：     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741614" y="4076701"/>
          <a:ext cx="782478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公式" r:id="rId7" imgW="4213895" imgH="647763" progId="Equation.3">
                  <p:embed/>
                </p:oleObj>
              </mc:Choice>
              <mc:Fallback>
                <p:oleObj name="公式" r:id="rId7" imgW="4213895" imgH="647763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4076701"/>
                        <a:ext cx="7824787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22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ChangeArrowheads="1"/>
          </p:cNvSpPr>
          <p:nvPr/>
        </p:nvSpPr>
        <p:spPr bwMode="auto">
          <a:xfrm>
            <a:off x="2711450" y="549275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段曲线，写成矩阵形式为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2855914" y="1268414"/>
          <a:ext cx="432117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r:id="rId3" imgW="2425700" imgH="711200" progId="Equation.3">
                  <p:embed/>
                </p:oleObj>
              </mc:Choice>
              <mc:Fallback>
                <p:oleObj r:id="rId3" imgW="2425700" imgH="711200" progId="Equation.3">
                  <p:embed/>
                  <p:pic>
                    <p:nvPicPr>
                      <p:cNvPr id="83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268414"/>
                        <a:ext cx="432117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12"/>
          <p:cNvSpPr>
            <a:spLocks noChangeArrowheads="1"/>
          </p:cNvSpPr>
          <p:nvPr/>
        </p:nvSpPr>
        <p:spPr bwMode="auto">
          <a:xfrm>
            <a:off x="7032625" y="177323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1〕 </a:t>
            </a:r>
            <a:endParaRPr lang="zh-CN" altLang="en-US" sz="2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3" name="Rectangle 14"/>
          <p:cNvSpPr>
            <a:spLocks noChangeArrowheads="1"/>
          </p:cNvSpPr>
          <p:nvPr/>
        </p:nvSpPr>
        <p:spPr bwMode="auto">
          <a:xfrm>
            <a:off x="2782888" y="2798763"/>
            <a:ext cx="698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式中，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为分段曲线的控制多边形的三个顶点：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3974" name="Text Box 3"/>
          <p:cNvSpPr txBox="1">
            <a:spLocks noChangeArrowheads="1"/>
          </p:cNvSpPr>
          <p:nvPr/>
        </p:nvSpPr>
        <p:spPr bwMode="auto">
          <a:xfrm>
            <a:off x="2855913" y="3303589"/>
            <a:ext cx="720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则第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段曲线的为：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j+1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j+2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连续的三个顶点。 </a:t>
            </a:r>
          </a:p>
        </p:txBody>
      </p:sp>
      <p:pic>
        <p:nvPicPr>
          <p:cNvPr id="8397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7" y="4142494"/>
            <a:ext cx="4991501" cy="195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0"/>
          <p:cNvPicPr>
            <a:picLocks noChangeAspect="1" noChangeArrowheads="1"/>
          </p:cNvPicPr>
          <p:nvPr/>
        </p:nvPicPr>
        <p:blipFill>
          <a:blip r:embed="rId6">
            <a:lum bright="-20000" contras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293096"/>
            <a:ext cx="3231257" cy="19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930401" y="385763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496888" algn="l"/>
              </a:tabLst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几何性质</a:t>
            </a:r>
          </a:p>
        </p:txBody>
      </p:sp>
      <p:sp>
        <p:nvSpPr>
          <p:cNvPr id="84995" name="Rectangle 5"/>
          <p:cNvSpPr>
            <a:spLocks noChangeArrowheads="1"/>
          </p:cNvSpPr>
          <p:nvPr/>
        </p:nvSpPr>
        <p:spPr bwMode="auto">
          <a:xfrm>
            <a:off x="2582558" y="87544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阶导数</a:t>
            </a: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3575050" y="2349501"/>
          <a:ext cx="34559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r:id="rId3" imgW="2109115" imgH="711509" progId="Equation.3">
                  <p:embed/>
                </p:oleObj>
              </mc:Choice>
              <mc:Fallback>
                <p:oleObj r:id="rId3" imgW="2109115" imgH="711509" progId="Equation.3">
                  <p:embed/>
                  <p:pic>
                    <p:nvPicPr>
                      <p:cNvPr id="84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349501"/>
                        <a:ext cx="345598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Rectangle 9"/>
          <p:cNvSpPr>
            <a:spLocks noChangeArrowheads="1"/>
          </p:cNvSpPr>
          <p:nvPr/>
        </p:nvSpPr>
        <p:spPr bwMode="auto">
          <a:xfrm>
            <a:off x="7104064" y="2636839"/>
            <a:ext cx="2005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1〕</a:t>
            </a: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84999" name="Rectangle 11"/>
          <p:cNvSpPr>
            <a:spLocks noChangeArrowheads="1"/>
          </p:cNvSpPr>
          <p:nvPr/>
        </p:nvSpPr>
        <p:spPr bwMode="auto">
          <a:xfrm>
            <a:off x="3084514" y="3457575"/>
            <a:ext cx="646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1/2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分别代入式（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7-28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）和（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7-29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</p:txBody>
      </p:sp>
      <p:sp>
        <p:nvSpPr>
          <p:cNvPr id="85000" name="Rectangle 13"/>
          <p:cNvSpPr>
            <a:spLocks noChangeArrowheads="1"/>
          </p:cNvSpPr>
          <p:nvPr/>
        </p:nvSpPr>
        <p:spPr bwMode="auto">
          <a:xfrm>
            <a:off x="1524001" y="2849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19513" y="3933825"/>
          <a:ext cx="18716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r:id="rId5" imgW="1219729" imgH="787742" progId="Equation.3">
                  <p:embed/>
                </p:oleObj>
              </mc:Choice>
              <mc:Fallback>
                <p:oleObj r:id="rId5" imgW="1219729" imgH="787742" progId="Equation.3">
                  <p:embed/>
                  <p:pic>
                    <p:nvPicPr>
                      <p:cNvPr id="850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933825"/>
                        <a:ext cx="187166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15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5003" name="Object 4"/>
          <p:cNvGraphicFramePr>
            <a:graphicFrameLocks noChangeAspect="1"/>
          </p:cNvGraphicFramePr>
          <p:nvPr/>
        </p:nvGraphicFramePr>
        <p:xfrm>
          <a:off x="6024563" y="4076700"/>
          <a:ext cx="20875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r:id="rId7" imgW="1130300" imgH="482600" progId="Equation.3">
                  <p:embed/>
                </p:oleObj>
              </mc:Choice>
              <mc:Fallback>
                <p:oleObj r:id="rId7" imgW="1130300" imgH="482600" progId="Equation.3">
                  <p:embed/>
                  <p:pic>
                    <p:nvPicPr>
                      <p:cNvPr id="850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4076700"/>
                        <a:ext cx="20875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Rectangle 17"/>
          <p:cNvSpPr>
            <a:spLocks noChangeArrowheads="1"/>
          </p:cNvSpPr>
          <p:nvPr/>
        </p:nvSpPr>
        <p:spPr bwMode="auto">
          <a:xfrm>
            <a:off x="1524001" y="2839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5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99925"/>
              </p:ext>
            </p:extLst>
          </p:nvPr>
        </p:nvGraphicFramePr>
        <p:xfrm>
          <a:off x="3437604" y="5338293"/>
          <a:ext cx="56721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公式" r:id="rId9" imgW="3644900" imgH="863600" progId="Equation.3">
                  <p:embed/>
                </p:oleObj>
              </mc:Choice>
              <mc:Fallback>
                <p:oleObj name="公式" r:id="rId9" imgW="3644900" imgH="863600" progId="Equation.3">
                  <p:embed/>
                  <p:pic>
                    <p:nvPicPr>
                      <p:cNvPr id="85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604" y="5338293"/>
                        <a:ext cx="5672137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6"/>
          <p:cNvGraphicFramePr>
            <a:graphicFrameLocks noChangeAspect="1"/>
          </p:cNvGraphicFramePr>
          <p:nvPr/>
        </p:nvGraphicFramePr>
        <p:xfrm>
          <a:off x="3648076" y="1916113"/>
          <a:ext cx="42973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r:id="rId11" imgW="2042302" imgH="167561" progId="Equation.3">
                  <p:embed/>
                </p:oleObj>
              </mc:Choice>
              <mc:Fallback>
                <p:oleObj r:id="rId11" imgW="2042302" imgH="167561" progId="Equation.3">
                  <p:embed/>
                  <p:pic>
                    <p:nvPicPr>
                      <p:cNvPr id="85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916113"/>
                        <a:ext cx="42973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3216275" y="1268414"/>
            <a:ext cx="6408738" cy="617537"/>
            <a:chOff x="528" y="1815"/>
            <a:chExt cx="4459" cy="557"/>
          </a:xfrm>
        </p:grpSpPr>
        <p:graphicFrame>
          <p:nvGraphicFramePr>
            <p:cNvPr id="85008" name="Object 7"/>
            <p:cNvGraphicFramePr>
              <a:graphicFrameLocks noChangeAspect="1"/>
            </p:cNvGraphicFramePr>
            <p:nvPr/>
          </p:nvGraphicFramePr>
          <p:xfrm>
            <a:off x="715" y="1815"/>
            <a:ext cx="4272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5" r:id="rId13" imgW="2933735" imgH="327487" progId="Equation.3">
                    <p:embed/>
                  </p:oleObj>
                </mc:Choice>
                <mc:Fallback>
                  <p:oleObj r:id="rId13" imgW="2933735" imgH="327487" progId="Equation.3">
                    <p:embed/>
                    <p:pic>
                      <p:nvPicPr>
                        <p:cNvPr id="8500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1815"/>
                          <a:ext cx="4272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9" name="Rectangle 9"/>
            <p:cNvSpPr>
              <a:spLocks noChangeArrowheads="1"/>
            </p:cNvSpPr>
            <p:nvPr/>
          </p:nvSpPr>
          <p:spPr bwMode="auto">
            <a:xfrm>
              <a:off x="528" y="1880"/>
              <a:ext cx="29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5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1524001" y="2301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6019" name="Object 4"/>
          <p:cNvGraphicFramePr>
            <a:graphicFrameLocks noChangeAspect="1"/>
          </p:cNvGraphicFramePr>
          <p:nvPr/>
        </p:nvGraphicFramePr>
        <p:xfrm>
          <a:off x="5880101" y="1268413"/>
          <a:ext cx="4608513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Visio" r:id="rId4" imgW="5167643" imgH="3359880" progId="Visio.Drawing.11">
                  <p:embed/>
                </p:oleObj>
              </mc:Choice>
              <mc:Fallback>
                <p:oleObj name="Visio" r:id="rId4" imgW="5167643" imgH="3359880" progId="Visio.Drawing.11">
                  <p:embed/>
                  <p:pic>
                    <p:nvPicPr>
                      <p:cNvPr id="860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980" r="13965"/>
                      <a:stretch>
                        <a:fillRect/>
                      </a:stretch>
                    </p:blipFill>
                    <p:spPr bwMode="auto">
                      <a:xfrm>
                        <a:off x="5880101" y="1268413"/>
                        <a:ext cx="4608513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6"/>
          <p:cNvSpPr>
            <a:spLocks noChangeArrowheads="1"/>
          </p:cNvSpPr>
          <p:nvPr/>
        </p:nvSpPr>
        <p:spPr bwMode="auto">
          <a:xfrm>
            <a:off x="6157059" y="5444917"/>
            <a:ext cx="4083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16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6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段二次</a:t>
            </a:r>
            <a:r>
              <a:rPr lang="en-US" altLang="zh-CN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1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样条曲线段及其控制多边形 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1055440" y="545515"/>
            <a:ext cx="3888432" cy="4893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由以上的三对式子说明：二次</a:t>
            </a:r>
            <a:r>
              <a:rPr lang="en-US" altLang="zh-CN" sz="2000" dirty="0">
                <a:solidFill>
                  <a:schemeClr val="tx2"/>
                </a:solidFill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样条曲线段的起点</a:t>
            </a:r>
            <a:r>
              <a:rPr lang="en-US" altLang="zh-CN" sz="2000" i="1" dirty="0">
                <a:solidFill>
                  <a:schemeClr val="tx2"/>
                </a:solidFill>
              </a:rPr>
              <a:t>P(</a:t>
            </a:r>
            <a:r>
              <a:rPr lang="en-US" altLang="zh-CN" sz="2000" dirty="0">
                <a:solidFill>
                  <a:schemeClr val="tx2"/>
                </a:solidFill>
              </a:rPr>
              <a:t>0)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在特征多边形第一条边的中点处，且其切向量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baseline="-30000" dirty="0">
                <a:solidFill>
                  <a:schemeClr val="tx2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–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baseline="-30000" dirty="0">
                <a:solidFill>
                  <a:schemeClr val="tx2"/>
                </a:solidFill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即为第一条边的走向；终点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dirty="0">
                <a:solidFill>
                  <a:schemeClr val="tx2"/>
                </a:solidFill>
              </a:rPr>
              <a:t>(1)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chemeClr val="tx2"/>
                </a:solidFill>
              </a:rPr>
              <a:t>特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征多边形线第二条边的中点处，且其切向量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aseline="-30000" dirty="0">
                <a:solidFill>
                  <a:schemeClr val="tx2"/>
                </a:solidFill>
              </a:rPr>
              <a:t>2</a:t>
            </a:r>
            <a:r>
              <a:rPr lang="en-US" altLang="zh-CN" sz="2000" dirty="0">
                <a:solidFill>
                  <a:schemeClr val="tx2"/>
                </a:solidFill>
              </a:rPr>
              <a:t>–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baseline="-30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即为第二条边的走向。而且，</a:t>
            </a:r>
            <a:r>
              <a:rPr lang="en-US" altLang="zh-CN" sz="2000" i="1" dirty="0">
                <a:solidFill>
                  <a:schemeClr val="tx2"/>
                </a:solidFill>
              </a:rPr>
              <a:t>P(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1/2)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正是△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dirty="0">
                <a:solidFill>
                  <a:schemeClr val="tx2"/>
                </a:solidFill>
              </a:rPr>
              <a:t>(0)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baseline="-30000" dirty="0">
                <a:solidFill>
                  <a:schemeClr val="tx2"/>
                </a:solidFill>
              </a:rPr>
              <a:t>1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dirty="0">
                <a:solidFill>
                  <a:schemeClr val="tx2"/>
                </a:solidFill>
              </a:rPr>
              <a:t>(1)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的中线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baseline="-30000" dirty="0">
                <a:solidFill>
                  <a:schemeClr val="tx2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P</a:t>
            </a:r>
            <a:r>
              <a:rPr lang="en-US" altLang="zh-CN" sz="2000" i="1" baseline="-25000" dirty="0">
                <a:solidFill>
                  <a:schemeClr val="tx2"/>
                </a:solidFill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的中点，且在</a:t>
            </a:r>
            <a:r>
              <a:rPr lang="en-US" altLang="zh-CN" sz="2000" i="1" dirty="0">
                <a:solidFill>
                  <a:schemeClr val="tx2"/>
                </a:solidFill>
              </a:rPr>
              <a:t>P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(1/2)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处的切线平行于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P(0)P(1)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。因此，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分段二次</a:t>
            </a:r>
            <a:r>
              <a:rPr lang="en-US" altLang="zh-CN" sz="2000" dirty="0">
                <a:solidFill>
                  <a:schemeClr val="tx2"/>
                </a:solidFill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样条曲线是一条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抛物线。见图所示。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3935413" y="6021388"/>
            <a:ext cx="2520950" cy="647700"/>
          </a:xfrm>
          <a:prstGeom prst="wedgeEllipseCallout">
            <a:avLst>
              <a:gd name="adj1" fmla="val 59094"/>
              <a:gd name="adj2" fmla="val -2616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FFFF"/>
                </a:solidFill>
                <a:ea typeface="宋体" pitchFamily="2" charset="-122"/>
              </a:rPr>
              <a:t>与</a:t>
            </a:r>
            <a:r>
              <a:rPr lang="en-US" altLang="zh-CN" sz="2000" dirty="0">
                <a:solidFill>
                  <a:srgbClr val="FFFFFF"/>
                </a:solidFill>
                <a:ea typeface="宋体" pitchFamily="2" charset="-122"/>
              </a:rPr>
              <a:t>Bezier</a:t>
            </a:r>
            <a:r>
              <a:rPr lang="zh-CN" altLang="en-US" sz="2000" dirty="0">
                <a:solidFill>
                  <a:srgbClr val="FFFFFF"/>
                </a:solidFill>
                <a:ea typeface="宋体" pitchFamily="2" charset="-122"/>
              </a:rPr>
              <a:t>曲线</a:t>
            </a:r>
            <a:r>
              <a:rPr lang="zh-CN" altLang="en-US" sz="2000" dirty="0" smtClean="0">
                <a:solidFill>
                  <a:srgbClr val="FFFFFF"/>
                </a:solidFill>
                <a:ea typeface="宋体" pitchFamily="2" charset="-122"/>
              </a:rPr>
              <a:t>有什么区别？</a:t>
            </a:r>
            <a:endParaRPr lang="zh-CN" altLang="en-US" sz="20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39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091467"/>
            <a:ext cx="6301420" cy="3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067" name="组合 4"/>
          <p:cNvGrpSpPr>
            <a:grpSpLocks/>
          </p:cNvGrpSpPr>
          <p:nvPr/>
        </p:nvGrpSpPr>
        <p:grpSpPr bwMode="auto">
          <a:xfrm>
            <a:off x="8328248" y="3284984"/>
            <a:ext cx="2124075" cy="504825"/>
            <a:chOff x="6804248" y="1988840"/>
            <a:chExt cx="2123728" cy="504056"/>
          </a:xfrm>
        </p:grpSpPr>
        <p:sp>
          <p:nvSpPr>
            <p:cNvPr id="88069" name="TextBox 2"/>
            <p:cNvSpPr txBox="1">
              <a:spLocks noChangeArrowheads="1"/>
            </p:cNvSpPr>
            <p:nvPr/>
          </p:nvSpPr>
          <p:spPr bwMode="auto">
            <a:xfrm>
              <a:off x="7383964" y="1988840"/>
              <a:ext cx="15440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</a:rPr>
                <a:t>即顶点数</a:t>
              </a:r>
              <a:r>
                <a:rPr lang="en-US" altLang="zh-CN" sz="1800" b="1">
                  <a:solidFill>
                    <a:schemeClr val="tx2"/>
                  </a:solidFill>
                </a:rPr>
                <a:t>-2</a:t>
              </a:r>
              <a:r>
                <a:rPr lang="zh-CN" altLang="en-US" sz="1800" b="1">
                  <a:solidFill>
                    <a:schemeClr val="tx2"/>
                  </a:solidFill>
                </a:rPr>
                <a:t>段</a:t>
              </a:r>
            </a:p>
          </p:txBody>
        </p:sp>
        <p:sp>
          <p:nvSpPr>
            <p:cNvPr id="4" name="下箭头 3"/>
            <p:cNvSpPr/>
            <p:nvPr/>
          </p:nvSpPr>
          <p:spPr>
            <a:xfrm rot="15940896">
              <a:off x="6804591" y="1988497"/>
              <a:ext cx="504056" cy="5047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8068" name="TextBox 5"/>
          <p:cNvSpPr txBox="1">
            <a:spLocks noChangeArrowheads="1"/>
          </p:cNvSpPr>
          <p:nvPr/>
        </p:nvSpPr>
        <p:spPr bwMode="auto">
          <a:xfrm>
            <a:off x="1487488" y="548680"/>
            <a:ext cx="7992888" cy="12003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结论</a:t>
            </a:r>
            <a:r>
              <a:rPr lang="zh-CN" altLang="en-US" sz="2400">
                <a:solidFill>
                  <a:schemeClr val="tx2"/>
                </a:solidFill>
              </a:rPr>
              <a:t>：分段二次</a:t>
            </a:r>
            <a:r>
              <a:rPr lang="en-US" altLang="zh-CN" sz="2400">
                <a:solidFill>
                  <a:schemeClr val="tx2"/>
                </a:solidFill>
              </a:rPr>
              <a:t>B</a:t>
            </a:r>
            <a:r>
              <a:rPr lang="zh-CN" altLang="en-US" sz="2400">
                <a:solidFill>
                  <a:schemeClr val="tx2"/>
                </a:solidFill>
              </a:rPr>
              <a:t>样条曲线是一条抛物线；有</a:t>
            </a:r>
            <a:r>
              <a:rPr lang="en-US" altLang="zh-CN" sz="2400">
                <a:solidFill>
                  <a:schemeClr val="tx2"/>
                </a:solidFill>
              </a:rPr>
              <a:t>n</a:t>
            </a:r>
            <a:r>
              <a:rPr lang="zh-CN" altLang="en-US" sz="2400">
                <a:solidFill>
                  <a:schemeClr val="tx2"/>
                </a:solidFill>
              </a:rPr>
              <a:t>个顶点定义的二次</a:t>
            </a:r>
            <a:r>
              <a:rPr lang="en-US" altLang="zh-CN" sz="2400">
                <a:solidFill>
                  <a:schemeClr val="tx2"/>
                </a:solidFill>
              </a:rPr>
              <a:t>B</a:t>
            </a:r>
            <a:r>
              <a:rPr lang="zh-CN" altLang="en-US" sz="2400">
                <a:solidFill>
                  <a:schemeClr val="tx2"/>
                </a:solidFill>
              </a:rPr>
              <a:t>样条曲线，实质是由</a:t>
            </a:r>
            <a:r>
              <a:rPr lang="en-US" altLang="zh-CN" sz="2400">
                <a:solidFill>
                  <a:schemeClr val="tx2"/>
                </a:solidFill>
              </a:rPr>
              <a:t>n-2</a:t>
            </a:r>
            <a:r>
              <a:rPr lang="zh-CN" altLang="en-US" sz="2400">
                <a:solidFill>
                  <a:schemeClr val="tx2"/>
                </a:solidFill>
              </a:rPr>
              <a:t>段抛物线（相邻三点定义一段）的连接，并在接点处达到一阶连续。</a:t>
            </a:r>
          </a:p>
        </p:txBody>
      </p:sp>
    </p:spTree>
    <p:extLst>
      <p:ext uri="{BB962C8B-B14F-4D97-AF65-F5344CB8AC3E}">
        <p14:creationId xmlns:p14="http://schemas.microsoft.com/office/powerpoint/2010/main" val="9983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271588" y="304006"/>
            <a:ext cx="4032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5.2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三次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样条曲线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2927351" y="908050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矩阵表示</a:t>
            </a: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3143250" y="1541464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三次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。三次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样条曲线是三次多项式。</a:t>
            </a:r>
          </a:p>
        </p:txBody>
      </p:sp>
      <p:sp>
        <p:nvSpPr>
          <p:cNvPr id="89093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9094" name="Object 2"/>
          <p:cNvGraphicFramePr>
            <a:graphicFrameLocks noChangeAspect="1"/>
          </p:cNvGraphicFramePr>
          <p:nvPr/>
        </p:nvGraphicFramePr>
        <p:xfrm>
          <a:off x="3287713" y="2565401"/>
          <a:ext cx="36004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r:id="rId3" imgW="1816100" imgH="393700" progId="Equation.3">
                  <p:embed/>
                </p:oleObj>
              </mc:Choice>
              <mc:Fallback>
                <p:oleObj r:id="rId3" imgW="1816100" imgH="393700" progId="Equation.3">
                  <p:embed/>
                  <p:pic>
                    <p:nvPicPr>
                      <p:cNvPr id="890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1"/>
                        <a:ext cx="36004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Rectangle 1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9096" name="Object 3"/>
          <p:cNvGraphicFramePr>
            <a:graphicFrameLocks noChangeAspect="1"/>
          </p:cNvGraphicFramePr>
          <p:nvPr/>
        </p:nvGraphicFramePr>
        <p:xfrm>
          <a:off x="3287713" y="3571876"/>
          <a:ext cx="33131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r:id="rId5" imgW="1549400" imgH="393700" progId="Equation.3">
                  <p:embed/>
                </p:oleObj>
              </mc:Choice>
              <mc:Fallback>
                <p:oleObj r:id="rId5" imgW="1549400" imgH="393700" progId="Equation.3">
                  <p:embed/>
                  <p:pic>
                    <p:nvPicPr>
                      <p:cNvPr id="890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571876"/>
                        <a:ext cx="33131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9098" name="Object 4"/>
          <p:cNvGraphicFramePr>
            <a:graphicFrameLocks noChangeAspect="1"/>
          </p:cNvGraphicFramePr>
          <p:nvPr/>
        </p:nvGraphicFramePr>
        <p:xfrm>
          <a:off x="3359151" y="4475164"/>
          <a:ext cx="33131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r:id="rId7" imgW="1893122" imgH="393871" progId="Equation.3">
                  <p:embed/>
                </p:oleObj>
              </mc:Choice>
              <mc:Fallback>
                <p:oleObj r:id="rId7" imgW="1893122" imgH="393871" progId="Equation.3">
                  <p:embed/>
                  <p:pic>
                    <p:nvPicPr>
                      <p:cNvPr id="89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475164"/>
                        <a:ext cx="33131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9100" name="Object 5"/>
          <p:cNvGraphicFramePr>
            <a:graphicFrameLocks noChangeAspect="1"/>
          </p:cNvGraphicFramePr>
          <p:nvPr/>
        </p:nvGraphicFramePr>
        <p:xfrm>
          <a:off x="3432175" y="5437188"/>
          <a:ext cx="15113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r:id="rId9" imgW="812800" imgH="393700" progId="Equation.3">
                  <p:embed/>
                </p:oleObj>
              </mc:Choice>
              <mc:Fallback>
                <p:oleObj r:id="rId9" imgW="812800" imgH="393700" progId="Equation.3">
                  <p:embed/>
                  <p:pic>
                    <p:nvPicPr>
                      <p:cNvPr id="89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437188"/>
                        <a:ext cx="15113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4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2782889" y="392113"/>
            <a:ext cx="4929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因此，三次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样条曲线的分段参数表达式为</a:t>
            </a:r>
          </a:p>
        </p:txBody>
      </p:sp>
      <p:sp>
        <p:nvSpPr>
          <p:cNvPr id="90115" name="Rectangle 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/>
        </p:nvGraphicFramePr>
        <p:xfrm>
          <a:off x="2855914" y="1052514"/>
          <a:ext cx="78120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r:id="rId3" imgW="4622800" imgH="431800" progId="Equation.3">
                  <p:embed/>
                </p:oleObj>
              </mc:Choice>
              <mc:Fallback>
                <p:oleObj r:id="rId3" imgW="4622800" imgH="431800" progId="Equation.3">
                  <p:embed/>
                  <p:pic>
                    <p:nvPicPr>
                      <p:cNvPr id="901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052514"/>
                        <a:ext cx="78120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3000376" y="2047875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</a:rPr>
              <a:t>…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  </a:t>
            </a:r>
          </a:p>
        </p:txBody>
      </p:sp>
      <p:sp>
        <p:nvSpPr>
          <p:cNvPr id="90118" name="Rectangle 8"/>
          <p:cNvSpPr>
            <a:spLocks noChangeArrowheads="1"/>
          </p:cNvSpPr>
          <p:nvPr/>
        </p:nvSpPr>
        <p:spPr bwMode="auto">
          <a:xfrm>
            <a:off x="3000375" y="2840038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段曲线，写成矩阵形式为</a:t>
            </a:r>
          </a:p>
        </p:txBody>
      </p:sp>
      <p:sp>
        <p:nvSpPr>
          <p:cNvPr id="90119" name="Rectangle 10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0120" name="Object 3"/>
          <p:cNvGraphicFramePr>
            <a:graphicFrameLocks noChangeAspect="1"/>
          </p:cNvGraphicFramePr>
          <p:nvPr/>
        </p:nvGraphicFramePr>
        <p:xfrm>
          <a:off x="3216275" y="3789364"/>
          <a:ext cx="475138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r:id="rId5" imgW="3048000" imgH="939800" progId="Equation.3">
                  <p:embed/>
                </p:oleObj>
              </mc:Choice>
              <mc:Fallback>
                <p:oleObj r:id="rId5" imgW="3048000" imgH="939800" progId="Equation.3">
                  <p:embed/>
                  <p:pic>
                    <p:nvPicPr>
                      <p:cNvPr id="901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789364"/>
                        <a:ext cx="4751388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Rectangle 12"/>
          <p:cNvSpPr>
            <a:spLocks noChangeArrowheads="1"/>
          </p:cNvSpPr>
          <p:nvPr/>
        </p:nvSpPr>
        <p:spPr bwMode="auto">
          <a:xfrm>
            <a:off x="8183563" y="4221163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1〕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23" name="Rectangle 13"/>
          <p:cNvSpPr>
            <a:spLocks noChangeArrowheads="1"/>
          </p:cNvSpPr>
          <p:nvPr/>
        </p:nvSpPr>
        <p:spPr bwMode="auto">
          <a:xfrm>
            <a:off x="3071813" y="5915026"/>
            <a:ext cx="6767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为分段曲线的控制多边形的四个顶点：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70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pierre_bez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125538"/>
            <a:ext cx="20002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7862888" y="39116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Bezier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4" name="图片 21" descr="Paul De Castelja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196975"/>
            <a:ext cx="19859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22"/>
          <p:cNvSpPr>
            <a:spLocks noChangeArrowheads="1"/>
          </p:cNvSpPr>
          <p:nvPr/>
        </p:nvSpPr>
        <p:spPr bwMode="auto">
          <a:xfrm>
            <a:off x="2576513" y="4411663"/>
            <a:ext cx="77866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曲线由法国雪铁龙（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Citroen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）汽车公司的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de Casteljau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于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1959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年发明，后来又由法国雷诺（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Renault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）汽车公司的工程师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于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1962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年独立发明。</a:t>
            </a: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3648075" y="3911600"/>
            <a:ext cx="194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De Casteljau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143251" y="363538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496888" algn="l"/>
              </a:tabLst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几何性质</a:t>
            </a: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3182939" y="1157258"/>
            <a:ext cx="2621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阶导数和二阶导数 </a:t>
            </a:r>
          </a:p>
        </p:txBody>
      </p:sp>
      <p:sp>
        <p:nvSpPr>
          <p:cNvPr id="91141" name="Rectangle 12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1142" name="Rectangle 18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1143" name="Object 2"/>
          <p:cNvGraphicFramePr>
            <a:graphicFrameLocks noChangeAspect="1"/>
          </p:cNvGraphicFramePr>
          <p:nvPr/>
        </p:nvGraphicFramePr>
        <p:xfrm>
          <a:off x="3000375" y="1700214"/>
          <a:ext cx="42481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r:id="rId3" imgW="2806700" imgH="939800" progId="Equation.3">
                  <p:embed/>
                </p:oleObj>
              </mc:Choice>
              <mc:Fallback>
                <p:oleObj r:id="rId3" imgW="2806700" imgH="939800" progId="Equation.3">
                  <p:embed/>
                  <p:pic>
                    <p:nvPicPr>
                      <p:cNvPr id="911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00214"/>
                        <a:ext cx="424815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Rectangle 19"/>
          <p:cNvSpPr>
            <a:spLocks noChangeArrowheads="1"/>
          </p:cNvSpPr>
          <p:nvPr/>
        </p:nvSpPr>
        <p:spPr bwMode="auto">
          <a:xfrm>
            <a:off x="7391401" y="2089150"/>
            <a:ext cx="185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1〕 </a:t>
            </a:r>
          </a:p>
        </p:txBody>
      </p:sp>
      <p:sp>
        <p:nvSpPr>
          <p:cNvPr id="91145" name="Rectangle 21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1146" name="Object 3"/>
          <p:cNvGraphicFramePr>
            <a:graphicFrameLocks noChangeAspect="1"/>
          </p:cNvGraphicFramePr>
          <p:nvPr/>
        </p:nvGraphicFramePr>
        <p:xfrm>
          <a:off x="3000376" y="3284539"/>
          <a:ext cx="417512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r:id="rId5" imgW="2463800" imgH="939800" progId="Equation.3">
                  <p:embed/>
                </p:oleObj>
              </mc:Choice>
              <mc:Fallback>
                <p:oleObj r:id="rId5" imgW="2463800" imgH="939800" progId="Equation.3">
                  <p:embed/>
                  <p:pic>
                    <p:nvPicPr>
                      <p:cNvPr id="91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284539"/>
                        <a:ext cx="417512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22"/>
          <p:cNvSpPr>
            <a:spLocks noChangeArrowheads="1"/>
          </p:cNvSpPr>
          <p:nvPr/>
        </p:nvSpPr>
        <p:spPr bwMode="auto">
          <a:xfrm>
            <a:off x="7391401" y="3889375"/>
            <a:ext cx="185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1〕 </a:t>
            </a:r>
          </a:p>
        </p:txBody>
      </p:sp>
      <p:sp>
        <p:nvSpPr>
          <p:cNvPr id="91149" name="Rectangle 24"/>
          <p:cNvSpPr>
            <a:spLocks noChangeArrowheads="1"/>
          </p:cNvSpPr>
          <p:nvPr/>
        </p:nvSpPr>
        <p:spPr bwMode="auto">
          <a:xfrm>
            <a:off x="3216276" y="5072063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令 </a:t>
            </a:r>
          </a:p>
        </p:txBody>
      </p:sp>
      <p:sp>
        <p:nvSpPr>
          <p:cNvPr id="91150" name="Rectangle 26"/>
          <p:cNvSpPr>
            <a:spLocks noChangeArrowheads="1"/>
          </p:cNvSpPr>
          <p:nvPr/>
        </p:nvSpPr>
        <p:spPr bwMode="auto">
          <a:xfrm>
            <a:off x="1524001" y="2849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1151" name="Object 4"/>
          <p:cNvGraphicFramePr>
            <a:graphicFrameLocks noChangeAspect="1"/>
          </p:cNvGraphicFramePr>
          <p:nvPr/>
        </p:nvGraphicFramePr>
        <p:xfrm>
          <a:off x="4008439" y="4868863"/>
          <a:ext cx="151288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r:id="rId7" imgW="914797" imgH="787742" progId="Equation.3">
                  <p:embed/>
                </p:oleObj>
              </mc:Choice>
              <mc:Fallback>
                <p:oleObj r:id="rId7" imgW="914797" imgH="787742" progId="Equation.3">
                  <p:embed/>
                  <p:pic>
                    <p:nvPicPr>
                      <p:cNvPr id="911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4868863"/>
                        <a:ext cx="151288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2" name="Rectangle 27"/>
          <p:cNvSpPr>
            <a:spLocks noChangeArrowheads="1"/>
          </p:cNvSpPr>
          <p:nvPr/>
        </p:nvSpPr>
        <p:spPr bwMode="auto">
          <a:xfrm>
            <a:off x="5808664" y="5430808"/>
            <a:ext cx="458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代入</a:t>
            </a:r>
            <a:r>
              <a:rPr lang="zh-CN" altLang="en-US" sz="2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式前式，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可得 </a:t>
            </a:r>
          </a:p>
        </p:txBody>
      </p:sp>
    </p:spTree>
    <p:extLst>
      <p:ext uri="{BB962C8B-B14F-4D97-AF65-F5344CB8AC3E}">
        <p14:creationId xmlns:p14="http://schemas.microsoft.com/office/powerpoint/2010/main" val="35788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3" name="Object 2"/>
          <p:cNvGraphicFramePr>
            <a:graphicFrameLocks noChangeAspect="1"/>
          </p:cNvGraphicFramePr>
          <p:nvPr/>
        </p:nvGraphicFramePr>
        <p:xfrm>
          <a:off x="2566989" y="188914"/>
          <a:ext cx="583247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r:id="rId3" imgW="3695700" imgH="889000" progId="Equation.3">
                  <p:embed/>
                </p:oleObj>
              </mc:Choice>
              <mc:Fallback>
                <p:oleObj r:id="rId3" imgW="3695700" imgH="889000" progId="Equation.3">
                  <p:embed/>
                  <p:pic>
                    <p:nvPicPr>
                      <p:cNvPr id="921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88914"/>
                        <a:ext cx="583247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2640013" y="1557339"/>
          <a:ext cx="21590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r:id="rId5" imgW="1270551" imgH="787742" progId="Equation.3">
                  <p:embed/>
                </p:oleObj>
              </mc:Choice>
              <mc:Fallback>
                <p:oleObj r:id="rId5" imgW="1270551" imgH="787742" progId="Equation.3">
                  <p:embed/>
                  <p:pic>
                    <p:nvPicPr>
                      <p:cNvPr id="921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557339"/>
                        <a:ext cx="215900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4"/>
          <p:cNvGraphicFramePr>
            <a:graphicFrameLocks noChangeAspect="1"/>
          </p:cNvGraphicFramePr>
          <p:nvPr/>
        </p:nvGraphicFramePr>
        <p:xfrm>
          <a:off x="4943476" y="1557339"/>
          <a:ext cx="56165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r:id="rId7" imgW="3327400" imgH="889000" progId="Equation.3">
                  <p:embed/>
                </p:oleObj>
              </mc:Choice>
              <mc:Fallback>
                <p:oleObj r:id="rId7" imgW="3327400" imgH="889000" progId="Equation.3">
                  <p:embed/>
                  <p:pic>
                    <p:nvPicPr>
                      <p:cNvPr id="921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1557339"/>
                        <a:ext cx="561657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7"/>
          <p:cNvGrpSpPr>
            <a:grpSpLocks/>
          </p:cNvGrpSpPr>
          <p:nvPr/>
        </p:nvGrpSpPr>
        <p:grpSpPr bwMode="auto">
          <a:xfrm>
            <a:off x="1703512" y="3357563"/>
            <a:ext cx="5257800" cy="3733800"/>
            <a:chOff x="899592" y="3356992"/>
            <a:chExt cx="5257800" cy="3733800"/>
          </a:xfrm>
        </p:grpSpPr>
        <p:grpSp>
          <p:nvGrpSpPr>
            <p:cNvPr id="92171" name="Group 87"/>
            <p:cNvGrpSpPr>
              <a:grpSpLocks/>
            </p:cNvGrpSpPr>
            <p:nvPr/>
          </p:nvGrpSpPr>
          <p:grpSpPr bwMode="auto">
            <a:xfrm>
              <a:off x="899592" y="3356992"/>
              <a:ext cx="5257800" cy="3733800"/>
              <a:chOff x="2256" y="1872"/>
              <a:chExt cx="3312" cy="2352"/>
            </a:xfrm>
          </p:grpSpPr>
          <p:grpSp>
            <p:nvGrpSpPr>
              <p:cNvPr id="92173" name="Group 85"/>
              <p:cNvGrpSpPr>
                <a:grpSpLocks/>
              </p:cNvGrpSpPr>
              <p:nvPr/>
            </p:nvGrpSpPr>
            <p:grpSpPr bwMode="auto">
              <a:xfrm>
                <a:off x="2516" y="2078"/>
                <a:ext cx="2773" cy="1890"/>
                <a:chOff x="2516" y="2270"/>
                <a:chExt cx="2773" cy="1890"/>
              </a:xfrm>
            </p:grpSpPr>
            <p:sp>
              <p:nvSpPr>
                <p:cNvPr id="92205" name="Freeform 7"/>
                <p:cNvSpPr>
                  <a:spLocks/>
                </p:cNvSpPr>
                <p:nvPr/>
              </p:nvSpPr>
              <p:spPr bwMode="auto">
                <a:xfrm>
                  <a:off x="2516" y="2802"/>
                  <a:ext cx="701" cy="1358"/>
                </a:xfrm>
                <a:custGeom>
                  <a:avLst/>
                  <a:gdLst>
                    <a:gd name="T0" fmla="*/ 0 w 4900"/>
                    <a:gd name="T1" fmla="*/ 0 h 8103"/>
                    <a:gd name="T2" fmla="*/ 0 w 4900"/>
                    <a:gd name="T3" fmla="*/ 0 h 8103"/>
                    <a:gd name="T4" fmla="*/ 0 w 4900"/>
                    <a:gd name="T5" fmla="*/ 0 h 8103"/>
                    <a:gd name="T6" fmla="*/ 0 60000 65536"/>
                    <a:gd name="T7" fmla="*/ 0 60000 65536"/>
                    <a:gd name="T8" fmla="*/ 0 60000 65536"/>
                    <a:gd name="T9" fmla="*/ 0 w 4900"/>
                    <a:gd name="T10" fmla="*/ 0 h 8103"/>
                    <a:gd name="T11" fmla="*/ 4900 w 4900"/>
                    <a:gd name="T12" fmla="*/ 8103 h 81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900" h="8103">
                      <a:moveTo>
                        <a:pt x="0" y="8103"/>
                      </a:moveTo>
                      <a:lnTo>
                        <a:pt x="4899" y="0"/>
                      </a:lnTo>
                      <a:lnTo>
                        <a:pt x="4900" y="0"/>
                      </a:lnTo>
                    </a:path>
                  </a:pathLst>
                </a:custGeom>
                <a:noFill/>
                <a:ln w="2540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6" name="Freeform 8"/>
                <p:cNvSpPr>
                  <a:spLocks/>
                </p:cNvSpPr>
                <p:nvPr/>
              </p:nvSpPr>
              <p:spPr bwMode="auto">
                <a:xfrm>
                  <a:off x="3217" y="2324"/>
                  <a:ext cx="944" cy="478"/>
                </a:xfrm>
                <a:custGeom>
                  <a:avLst/>
                  <a:gdLst>
                    <a:gd name="T0" fmla="*/ 0 w 6601"/>
                    <a:gd name="T1" fmla="*/ 0 h 2843"/>
                    <a:gd name="T2" fmla="*/ 0 w 6601"/>
                    <a:gd name="T3" fmla="*/ 0 h 2843"/>
                    <a:gd name="T4" fmla="*/ 0 w 6601"/>
                    <a:gd name="T5" fmla="*/ 0 h 2843"/>
                    <a:gd name="T6" fmla="*/ 0 60000 65536"/>
                    <a:gd name="T7" fmla="*/ 0 60000 65536"/>
                    <a:gd name="T8" fmla="*/ 0 60000 65536"/>
                    <a:gd name="T9" fmla="*/ 0 w 6601"/>
                    <a:gd name="T10" fmla="*/ 0 h 2843"/>
                    <a:gd name="T11" fmla="*/ 6601 w 6601"/>
                    <a:gd name="T12" fmla="*/ 2843 h 28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01" h="2843">
                      <a:moveTo>
                        <a:pt x="0" y="2843"/>
                      </a:moveTo>
                      <a:lnTo>
                        <a:pt x="6600" y="0"/>
                      </a:lnTo>
                      <a:lnTo>
                        <a:pt x="6601" y="0"/>
                      </a:lnTo>
                    </a:path>
                  </a:pathLst>
                </a:custGeom>
                <a:noFill/>
                <a:ln w="2540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7" name="Freeform 9"/>
                <p:cNvSpPr>
                  <a:spLocks/>
                </p:cNvSpPr>
                <p:nvPr/>
              </p:nvSpPr>
              <p:spPr bwMode="auto">
                <a:xfrm>
                  <a:off x="4161" y="2324"/>
                  <a:ext cx="1026" cy="602"/>
                </a:xfrm>
                <a:custGeom>
                  <a:avLst/>
                  <a:gdLst>
                    <a:gd name="T0" fmla="*/ 0 w 7170"/>
                    <a:gd name="T1" fmla="*/ 0 h 3583"/>
                    <a:gd name="T2" fmla="*/ 0 w 7170"/>
                    <a:gd name="T3" fmla="*/ 0 h 3583"/>
                    <a:gd name="T4" fmla="*/ 0 w 7170"/>
                    <a:gd name="T5" fmla="*/ 0 h 3583"/>
                    <a:gd name="T6" fmla="*/ 0 60000 65536"/>
                    <a:gd name="T7" fmla="*/ 0 60000 65536"/>
                    <a:gd name="T8" fmla="*/ 0 60000 65536"/>
                    <a:gd name="T9" fmla="*/ 0 w 7170"/>
                    <a:gd name="T10" fmla="*/ 0 h 3583"/>
                    <a:gd name="T11" fmla="*/ 7170 w 7170"/>
                    <a:gd name="T12" fmla="*/ 3583 h 35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70" h="3583">
                      <a:moveTo>
                        <a:pt x="0" y="0"/>
                      </a:moveTo>
                      <a:lnTo>
                        <a:pt x="7169" y="3583"/>
                      </a:lnTo>
                      <a:lnTo>
                        <a:pt x="7170" y="3583"/>
                      </a:lnTo>
                    </a:path>
                  </a:pathLst>
                </a:custGeom>
                <a:noFill/>
                <a:ln w="2540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8" name="Freeform 10"/>
                <p:cNvSpPr>
                  <a:spLocks/>
                </p:cNvSpPr>
                <p:nvPr/>
              </p:nvSpPr>
              <p:spPr bwMode="auto">
                <a:xfrm>
                  <a:off x="5007" y="2926"/>
                  <a:ext cx="179" cy="925"/>
                </a:xfrm>
                <a:custGeom>
                  <a:avLst/>
                  <a:gdLst>
                    <a:gd name="T0" fmla="*/ 0 w 1252"/>
                    <a:gd name="T1" fmla="*/ 0 h 5517"/>
                    <a:gd name="T2" fmla="*/ 0 w 1252"/>
                    <a:gd name="T3" fmla="*/ 0 h 5517"/>
                    <a:gd name="T4" fmla="*/ 0 w 1252"/>
                    <a:gd name="T5" fmla="*/ 0 h 5517"/>
                    <a:gd name="T6" fmla="*/ 0 60000 65536"/>
                    <a:gd name="T7" fmla="*/ 0 60000 65536"/>
                    <a:gd name="T8" fmla="*/ 0 60000 65536"/>
                    <a:gd name="T9" fmla="*/ 0 w 1252"/>
                    <a:gd name="T10" fmla="*/ 0 h 5517"/>
                    <a:gd name="T11" fmla="*/ 1252 w 1252"/>
                    <a:gd name="T12" fmla="*/ 5517 h 55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52" h="5517">
                      <a:moveTo>
                        <a:pt x="1252" y="0"/>
                      </a:moveTo>
                      <a:lnTo>
                        <a:pt x="0" y="5517"/>
                      </a:lnTo>
                      <a:lnTo>
                        <a:pt x="2" y="5517"/>
                      </a:lnTo>
                    </a:path>
                  </a:pathLst>
                </a:custGeom>
                <a:noFill/>
                <a:ln w="2540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2209" name="Group 11"/>
                <p:cNvGrpSpPr>
                  <a:grpSpLocks/>
                </p:cNvGrpSpPr>
                <p:nvPr/>
              </p:nvGrpSpPr>
              <p:grpSpPr bwMode="auto">
                <a:xfrm>
                  <a:off x="4161" y="2324"/>
                  <a:ext cx="846" cy="1527"/>
                  <a:chOff x="6221" y="2673"/>
                  <a:chExt cx="1972" cy="3033"/>
                </a:xfrm>
              </p:grpSpPr>
              <p:sp>
                <p:nvSpPr>
                  <p:cNvPr id="92239" name="Freeform 12"/>
                  <p:cNvSpPr>
                    <a:spLocks/>
                  </p:cNvSpPr>
                  <p:nvPr/>
                </p:nvSpPr>
                <p:spPr bwMode="auto">
                  <a:xfrm>
                    <a:off x="8064" y="5507"/>
                    <a:ext cx="129" cy="199"/>
                  </a:xfrm>
                  <a:custGeom>
                    <a:avLst/>
                    <a:gdLst>
                      <a:gd name="T0" fmla="*/ 0 w 387"/>
                      <a:gd name="T1" fmla="*/ 0 h 597"/>
                      <a:gd name="T2" fmla="*/ 0 w 387"/>
                      <a:gd name="T3" fmla="*/ 0 h 597"/>
                      <a:gd name="T4" fmla="*/ 0 w 387"/>
                      <a:gd name="T5" fmla="*/ 0 h 597"/>
                      <a:gd name="T6" fmla="*/ 0 60000 65536"/>
                      <a:gd name="T7" fmla="*/ 0 60000 65536"/>
                      <a:gd name="T8" fmla="*/ 0 60000 65536"/>
                      <a:gd name="T9" fmla="*/ 0 w 387"/>
                      <a:gd name="T10" fmla="*/ 0 h 597"/>
                      <a:gd name="T11" fmla="*/ 387 w 387"/>
                      <a:gd name="T12" fmla="*/ 597 h 59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7" h="597">
                        <a:moveTo>
                          <a:pt x="387" y="597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0" name="Freeform 13"/>
                  <p:cNvSpPr>
                    <a:spLocks/>
                  </p:cNvSpPr>
                  <p:nvPr/>
                </p:nvSpPr>
                <p:spPr bwMode="auto">
                  <a:xfrm>
                    <a:off x="7877" y="5221"/>
                    <a:ext cx="149" cy="229"/>
                  </a:xfrm>
                  <a:custGeom>
                    <a:avLst/>
                    <a:gdLst>
                      <a:gd name="T0" fmla="*/ 0 w 447"/>
                      <a:gd name="T1" fmla="*/ 0 h 688"/>
                      <a:gd name="T2" fmla="*/ 0 w 447"/>
                      <a:gd name="T3" fmla="*/ 0 h 688"/>
                      <a:gd name="T4" fmla="*/ 0 w 447"/>
                      <a:gd name="T5" fmla="*/ 0 h 688"/>
                      <a:gd name="T6" fmla="*/ 0 60000 65536"/>
                      <a:gd name="T7" fmla="*/ 0 60000 65536"/>
                      <a:gd name="T8" fmla="*/ 0 60000 65536"/>
                      <a:gd name="T9" fmla="*/ 0 w 447"/>
                      <a:gd name="T10" fmla="*/ 0 h 688"/>
                      <a:gd name="T11" fmla="*/ 447 w 447"/>
                      <a:gd name="T12" fmla="*/ 688 h 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7" h="688">
                        <a:moveTo>
                          <a:pt x="447" y="68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1" name="Freeform 14"/>
                  <p:cNvSpPr>
                    <a:spLocks/>
                  </p:cNvSpPr>
                  <p:nvPr/>
                </p:nvSpPr>
                <p:spPr bwMode="auto">
                  <a:xfrm>
                    <a:off x="7691" y="4934"/>
                    <a:ext cx="149" cy="230"/>
                  </a:xfrm>
                  <a:custGeom>
                    <a:avLst/>
                    <a:gdLst>
                      <a:gd name="T0" fmla="*/ 0 w 448"/>
                      <a:gd name="T1" fmla="*/ 0 h 688"/>
                      <a:gd name="T2" fmla="*/ 0 w 448"/>
                      <a:gd name="T3" fmla="*/ 0 h 688"/>
                      <a:gd name="T4" fmla="*/ 0 w 448"/>
                      <a:gd name="T5" fmla="*/ 0 h 688"/>
                      <a:gd name="T6" fmla="*/ 0 60000 65536"/>
                      <a:gd name="T7" fmla="*/ 0 60000 65536"/>
                      <a:gd name="T8" fmla="*/ 0 60000 65536"/>
                      <a:gd name="T9" fmla="*/ 0 w 448"/>
                      <a:gd name="T10" fmla="*/ 0 h 688"/>
                      <a:gd name="T11" fmla="*/ 448 w 448"/>
                      <a:gd name="T12" fmla="*/ 688 h 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8" h="688">
                        <a:moveTo>
                          <a:pt x="448" y="68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2" name="Freeform 15"/>
                  <p:cNvSpPr>
                    <a:spLocks/>
                  </p:cNvSpPr>
                  <p:nvPr/>
                </p:nvSpPr>
                <p:spPr bwMode="auto">
                  <a:xfrm>
                    <a:off x="7505" y="4648"/>
                    <a:ext cx="149" cy="229"/>
                  </a:xfrm>
                  <a:custGeom>
                    <a:avLst/>
                    <a:gdLst>
                      <a:gd name="T0" fmla="*/ 0 w 447"/>
                      <a:gd name="T1" fmla="*/ 0 h 687"/>
                      <a:gd name="T2" fmla="*/ 0 w 447"/>
                      <a:gd name="T3" fmla="*/ 0 h 687"/>
                      <a:gd name="T4" fmla="*/ 0 w 447"/>
                      <a:gd name="T5" fmla="*/ 0 h 687"/>
                      <a:gd name="T6" fmla="*/ 0 60000 65536"/>
                      <a:gd name="T7" fmla="*/ 0 60000 65536"/>
                      <a:gd name="T8" fmla="*/ 0 60000 65536"/>
                      <a:gd name="T9" fmla="*/ 0 w 447"/>
                      <a:gd name="T10" fmla="*/ 0 h 687"/>
                      <a:gd name="T11" fmla="*/ 447 w 447"/>
                      <a:gd name="T12" fmla="*/ 687 h 68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7" h="687">
                        <a:moveTo>
                          <a:pt x="447" y="687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3" name="Freeform 16"/>
                  <p:cNvSpPr>
                    <a:spLocks/>
                  </p:cNvSpPr>
                  <p:nvPr/>
                </p:nvSpPr>
                <p:spPr bwMode="auto">
                  <a:xfrm>
                    <a:off x="7319" y="4361"/>
                    <a:ext cx="149" cy="229"/>
                  </a:xfrm>
                  <a:custGeom>
                    <a:avLst/>
                    <a:gdLst>
                      <a:gd name="T0" fmla="*/ 0 w 447"/>
                      <a:gd name="T1" fmla="*/ 0 h 687"/>
                      <a:gd name="T2" fmla="*/ 0 w 447"/>
                      <a:gd name="T3" fmla="*/ 0 h 687"/>
                      <a:gd name="T4" fmla="*/ 0 w 447"/>
                      <a:gd name="T5" fmla="*/ 0 h 687"/>
                      <a:gd name="T6" fmla="*/ 0 60000 65536"/>
                      <a:gd name="T7" fmla="*/ 0 60000 65536"/>
                      <a:gd name="T8" fmla="*/ 0 60000 65536"/>
                      <a:gd name="T9" fmla="*/ 0 w 447"/>
                      <a:gd name="T10" fmla="*/ 0 h 687"/>
                      <a:gd name="T11" fmla="*/ 447 w 447"/>
                      <a:gd name="T12" fmla="*/ 687 h 68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7" h="687">
                        <a:moveTo>
                          <a:pt x="447" y="687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4" name="Freeform 17"/>
                  <p:cNvSpPr>
                    <a:spLocks/>
                  </p:cNvSpPr>
                  <p:nvPr/>
                </p:nvSpPr>
                <p:spPr bwMode="auto">
                  <a:xfrm>
                    <a:off x="7132" y="4075"/>
                    <a:ext cx="149" cy="229"/>
                  </a:xfrm>
                  <a:custGeom>
                    <a:avLst/>
                    <a:gdLst>
                      <a:gd name="T0" fmla="*/ 0 w 447"/>
                      <a:gd name="T1" fmla="*/ 0 h 688"/>
                      <a:gd name="T2" fmla="*/ 0 w 447"/>
                      <a:gd name="T3" fmla="*/ 0 h 688"/>
                      <a:gd name="T4" fmla="*/ 0 w 447"/>
                      <a:gd name="T5" fmla="*/ 0 h 688"/>
                      <a:gd name="T6" fmla="*/ 0 60000 65536"/>
                      <a:gd name="T7" fmla="*/ 0 60000 65536"/>
                      <a:gd name="T8" fmla="*/ 0 60000 65536"/>
                      <a:gd name="T9" fmla="*/ 0 w 447"/>
                      <a:gd name="T10" fmla="*/ 0 h 688"/>
                      <a:gd name="T11" fmla="*/ 447 w 447"/>
                      <a:gd name="T12" fmla="*/ 688 h 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7" h="688">
                        <a:moveTo>
                          <a:pt x="447" y="68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5" name="Freeform 18"/>
                  <p:cNvSpPr>
                    <a:spLocks/>
                  </p:cNvSpPr>
                  <p:nvPr/>
                </p:nvSpPr>
                <p:spPr bwMode="auto">
                  <a:xfrm>
                    <a:off x="6946" y="3788"/>
                    <a:ext cx="149" cy="230"/>
                  </a:xfrm>
                  <a:custGeom>
                    <a:avLst/>
                    <a:gdLst>
                      <a:gd name="T0" fmla="*/ 0 w 447"/>
                      <a:gd name="T1" fmla="*/ 0 h 688"/>
                      <a:gd name="T2" fmla="*/ 0 w 447"/>
                      <a:gd name="T3" fmla="*/ 0 h 688"/>
                      <a:gd name="T4" fmla="*/ 0 w 447"/>
                      <a:gd name="T5" fmla="*/ 0 h 688"/>
                      <a:gd name="T6" fmla="*/ 0 60000 65536"/>
                      <a:gd name="T7" fmla="*/ 0 60000 65536"/>
                      <a:gd name="T8" fmla="*/ 0 60000 65536"/>
                      <a:gd name="T9" fmla="*/ 0 w 447"/>
                      <a:gd name="T10" fmla="*/ 0 h 688"/>
                      <a:gd name="T11" fmla="*/ 447 w 447"/>
                      <a:gd name="T12" fmla="*/ 688 h 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7" h="688">
                        <a:moveTo>
                          <a:pt x="447" y="68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6" name="Freeform 19"/>
                  <p:cNvSpPr>
                    <a:spLocks/>
                  </p:cNvSpPr>
                  <p:nvPr/>
                </p:nvSpPr>
                <p:spPr bwMode="auto">
                  <a:xfrm>
                    <a:off x="6760" y="3502"/>
                    <a:ext cx="149" cy="229"/>
                  </a:xfrm>
                  <a:custGeom>
                    <a:avLst/>
                    <a:gdLst>
                      <a:gd name="T0" fmla="*/ 0 w 447"/>
                      <a:gd name="T1" fmla="*/ 0 h 688"/>
                      <a:gd name="T2" fmla="*/ 0 w 447"/>
                      <a:gd name="T3" fmla="*/ 0 h 688"/>
                      <a:gd name="T4" fmla="*/ 0 w 447"/>
                      <a:gd name="T5" fmla="*/ 0 h 688"/>
                      <a:gd name="T6" fmla="*/ 0 60000 65536"/>
                      <a:gd name="T7" fmla="*/ 0 60000 65536"/>
                      <a:gd name="T8" fmla="*/ 0 60000 65536"/>
                      <a:gd name="T9" fmla="*/ 0 w 447"/>
                      <a:gd name="T10" fmla="*/ 0 h 688"/>
                      <a:gd name="T11" fmla="*/ 447 w 447"/>
                      <a:gd name="T12" fmla="*/ 688 h 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7" h="688">
                        <a:moveTo>
                          <a:pt x="447" y="68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7" name="Freeform 20"/>
                  <p:cNvSpPr>
                    <a:spLocks/>
                  </p:cNvSpPr>
                  <p:nvPr/>
                </p:nvSpPr>
                <p:spPr bwMode="auto">
                  <a:xfrm>
                    <a:off x="6574" y="3215"/>
                    <a:ext cx="148" cy="229"/>
                  </a:xfrm>
                  <a:custGeom>
                    <a:avLst/>
                    <a:gdLst>
                      <a:gd name="T0" fmla="*/ 0 w 446"/>
                      <a:gd name="T1" fmla="*/ 0 h 687"/>
                      <a:gd name="T2" fmla="*/ 0 w 446"/>
                      <a:gd name="T3" fmla="*/ 0 h 687"/>
                      <a:gd name="T4" fmla="*/ 0 w 446"/>
                      <a:gd name="T5" fmla="*/ 0 h 687"/>
                      <a:gd name="T6" fmla="*/ 0 60000 65536"/>
                      <a:gd name="T7" fmla="*/ 0 60000 65536"/>
                      <a:gd name="T8" fmla="*/ 0 60000 65536"/>
                      <a:gd name="T9" fmla="*/ 0 w 446"/>
                      <a:gd name="T10" fmla="*/ 0 h 687"/>
                      <a:gd name="T11" fmla="*/ 446 w 446"/>
                      <a:gd name="T12" fmla="*/ 687 h 68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6" h="687">
                        <a:moveTo>
                          <a:pt x="446" y="687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8" name="Freeform 21"/>
                  <p:cNvSpPr>
                    <a:spLocks/>
                  </p:cNvSpPr>
                  <p:nvPr/>
                </p:nvSpPr>
                <p:spPr bwMode="auto">
                  <a:xfrm>
                    <a:off x="6387" y="2929"/>
                    <a:ext cx="149" cy="229"/>
                  </a:xfrm>
                  <a:custGeom>
                    <a:avLst/>
                    <a:gdLst>
                      <a:gd name="T0" fmla="*/ 0 w 448"/>
                      <a:gd name="T1" fmla="*/ 0 h 688"/>
                      <a:gd name="T2" fmla="*/ 0 w 448"/>
                      <a:gd name="T3" fmla="*/ 0 h 688"/>
                      <a:gd name="T4" fmla="*/ 0 w 448"/>
                      <a:gd name="T5" fmla="*/ 0 h 688"/>
                      <a:gd name="T6" fmla="*/ 0 60000 65536"/>
                      <a:gd name="T7" fmla="*/ 0 60000 65536"/>
                      <a:gd name="T8" fmla="*/ 0 60000 65536"/>
                      <a:gd name="T9" fmla="*/ 0 w 448"/>
                      <a:gd name="T10" fmla="*/ 0 h 688"/>
                      <a:gd name="T11" fmla="*/ 448 w 448"/>
                      <a:gd name="T12" fmla="*/ 688 h 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8" h="688">
                        <a:moveTo>
                          <a:pt x="448" y="68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49" name="Freeform 22"/>
                  <p:cNvSpPr>
                    <a:spLocks/>
                  </p:cNvSpPr>
                  <p:nvPr/>
                </p:nvSpPr>
                <p:spPr bwMode="auto">
                  <a:xfrm>
                    <a:off x="6221" y="2673"/>
                    <a:ext cx="129" cy="198"/>
                  </a:xfrm>
                  <a:custGeom>
                    <a:avLst/>
                    <a:gdLst>
                      <a:gd name="T0" fmla="*/ 0 w 388"/>
                      <a:gd name="T1" fmla="*/ 0 h 596"/>
                      <a:gd name="T2" fmla="*/ 0 w 388"/>
                      <a:gd name="T3" fmla="*/ 0 h 596"/>
                      <a:gd name="T4" fmla="*/ 0 w 388"/>
                      <a:gd name="T5" fmla="*/ 0 h 596"/>
                      <a:gd name="T6" fmla="*/ 0 60000 65536"/>
                      <a:gd name="T7" fmla="*/ 0 60000 65536"/>
                      <a:gd name="T8" fmla="*/ 0 60000 65536"/>
                      <a:gd name="T9" fmla="*/ 0 w 388"/>
                      <a:gd name="T10" fmla="*/ 0 h 596"/>
                      <a:gd name="T11" fmla="*/ 388 w 388"/>
                      <a:gd name="T12" fmla="*/ 596 h 5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8" h="596">
                        <a:moveTo>
                          <a:pt x="388" y="596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210" name="Group 40"/>
                <p:cNvGrpSpPr>
                  <a:grpSpLocks/>
                </p:cNvGrpSpPr>
                <p:nvPr/>
              </p:nvGrpSpPr>
              <p:grpSpPr bwMode="auto">
                <a:xfrm>
                  <a:off x="3217" y="2802"/>
                  <a:ext cx="1970" cy="124"/>
                  <a:chOff x="4021" y="3620"/>
                  <a:chExt cx="4590" cy="247"/>
                </a:xfrm>
              </p:grpSpPr>
              <p:sp>
                <p:nvSpPr>
                  <p:cNvPr id="92225" name="Freeform 41"/>
                  <p:cNvSpPr>
                    <a:spLocks/>
                  </p:cNvSpPr>
                  <p:nvPr/>
                </p:nvSpPr>
                <p:spPr bwMode="auto">
                  <a:xfrm>
                    <a:off x="4021" y="3620"/>
                    <a:ext cx="215" cy="12"/>
                  </a:xfrm>
                  <a:custGeom>
                    <a:avLst/>
                    <a:gdLst>
                      <a:gd name="T0" fmla="*/ 0 w 646"/>
                      <a:gd name="T1" fmla="*/ 0 h 35"/>
                      <a:gd name="T2" fmla="*/ 0 w 646"/>
                      <a:gd name="T3" fmla="*/ 0 h 35"/>
                      <a:gd name="T4" fmla="*/ 0 w 646"/>
                      <a:gd name="T5" fmla="*/ 0 h 35"/>
                      <a:gd name="T6" fmla="*/ 0 60000 65536"/>
                      <a:gd name="T7" fmla="*/ 0 60000 65536"/>
                      <a:gd name="T8" fmla="*/ 0 60000 65536"/>
                      <a:gd name="T9" fmla="*/ 0 w 646"/>
                      <a:gd name="T10" fmla="*/ 0 h 35"/>
                      <a:gd name="T11" fmla="*/ 646 w 646"/>
                      <a:gd name="T12" fmla="*/ 35 h 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46" h="35">
                        <a:moveTo>
                          <a:pt x="0" y="0"/>
                        </a:moveTo>
                        <a:lnTo>
                          <a:pt x="645" y="35"/>
                        </a:lnTo>
                        <a:lnTo>
                          <a:pt x="646" y="35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6" name="Freeform 42"/>
                  <p:cNvSpPr>
                    <a:spLocks/>
                  </p:cNvSpPr>
                  <p:nvPr/>
                </p:nvSpPr>
                <p:spPr bwMode="auto">
                  <a:xfrm>
                    <a:off x="4304" y="3636"/>
                    <a:ext cx="273" cy="14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8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7" name="Freeform 43"/>
                  <p:cNvSpPr>
                    <a:spLocks/>
                  </p:cNvSpPr>
                  <p:nvPr/>
                </p:nvSpPr>
                <p:spPr bwMode="auto">
                  <a:xfrm>
                    <a:off x="4645" y="3654"/>
                    <a:ext cx="273" cy="15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8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8" name="Freeform 44"/>
                  <p:cNvSpPr>
                    <a:spLocks/>
                  </p:cNvSpPr>
                  <p:nvPr/>
                </p:nvSpPr>
                <p:spPr bwMode="auto">
                  <a:xfrm>
                    <a:off x="4986" y="3673"/>
                    <a:ext cx="273" cy="14"/>
                  </a:xfrm>
                  <a:custGeom>
                    <a:avLst/>
                    <a:gdLst>
                      <a:gd name="T0" fmla="*/ 0 w 819"/>
                      <a:gd name="T1" fmla="*/ 0 h 43"/>
                      <a:gd name="T2" fmla="*/ 0 w 819"/>
                      <a:gd name="T3" fmla="*/ 0 h 43"/>
                      <a:gd name="T4" fmla="*/ 0 w 819"/>
                      <a:gd name="T5" fmla="*/ 0 h 43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3"/>
                      <a:gd name="T11" fmla="*/ 819 w 819"/>
                      <a:gd name="T12" fmla="*/ 43 h 4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3">
                        <a:moveTo>
                          <a:pt x="0" y="0"/>
                        </a:moveTo>
                        <a:lnTo>
                          <a:pt x="818" y="43"/>
                        </a:lnTo>
                        <a:lnTo>
                          <a:pt x="819" y="43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9" name="Freeform 45"/>
                  <p:cNvSpPr>
                    <a:spLocks/>
                  </p:cNvSpPr>
                  <p:nvPr/>
                </p:nvSpPr>
                <p:spPr bwMode="auto">
                  <a:xfrm>
                    <a:off x="5327" y="3691"/>
                    <a:ext cx="273" cy="14"/>
                  </a:xfrm>
                  <a:custGeom>
                    <a:avLst/>
                    <a:gdLst>
                      <a:gd name="T0" fmla="*/ 0 w 820"/>
                      <a:gd name="T1" fmla="*/ 0 h 44"/>
                      <a:gd name="T2" fmla="*/ 0 w 820"/>
                      <a:gd name="T3" fmla="*/ 0 h 44"/>
                      <a:gd name="T4" fmla="*/ 0 w 820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20"/>
                      <a:gd name="T10" fmla="*/ 0 h 44"/>
                      <a:gd name="T11" fmla="*/ 820 w 820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0" h="44">
                        <a:moveTo>
                          <a:pt x="0" y="0"/>
                        </a:moveTo>
                        <a:lnTo>
                          <a:pt x="819" y="44"/>
                        </a:lnTo>
                        <a:lnTo>
                          <a:pt x="820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0" name="Freeform 46"/>
                  <p:cNvSpPr>
                    <a:spLocks/>
                  </p:cNvSpPr>
                  <p:nvPr/>
                </p:nvSpPr>
                <p:spPr bwMode="auto">
                  <a:xfrm>
                    <a:off x="5668" y="3709"/>
                    <a:ext cx="273" cy="15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8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1" name="Freeform 47"/>
                  <p:cNvSpPr>
                    <a:spLocks/>
                  </p:cNvSpPr>
                  <p:nvPr/>
                </p:nvSpPr>
                <p:spPr bwMode="auto">
                  <a:xfrm>
                    <a:off x="6009" y="3727"/>
                    <a:ext cx="273" cy="15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8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2" name="Freeform 48"/>
                  <p:cNvSpPr>
                    <a:spLocks/>
                  </p:cNvSpPr>
                  <p:nvPr/>
                </p:nvSpPr>
                <p:spPr bwMode="auto">
                  <a:xfrm>
                    <a:off x="6350" y="3746"/>
                    <a:ext cx="273" cy="14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8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3" name="Freeform 49"/>
                  <p:cNvSpPr>
                    <a:spLocks/>
                  </p:cNvSpPr>
                  <p:nvPr/>
                </p:nvSpPr>
                <p:spPr bwMode="auto">
                  <a:xfrm>
                    <a:off x="6691" y="3764"/>
                    <a:ext cx="273" cy="15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7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4" name="Freeform 50"/>
                  <p:cNvSpPr>
                    <a:spLocks/>
                  </p:cNvSpPr>
                  <p:nvPr/>
                </p:nvSpPr>
                <p:spPr bwMode="auto">
                  <a:xfrm>
                    <a:off x="7031" y="3782"/>
                    <a:ext cx="274" cy="15"/>
                  </a:xfrm>
                  <a:custGeom>
                    <a:avLst/>
                    <a:gdLst>
                      <a:gd name="T0" fmla="*/ 0 w 820"/>
                      <a:gd name="T1" fmla="*/ 0 h 44"/>
                      <a:gd name="T2" fmla="*/ 0 w 820"/>
                      <a:gd name="T3" fmla="*/ 0 h 44"/>
                      <a:gd name="T4" fmla="*/ 0 w 820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20"/>
                      <a:gd name="T10" fmla="*/ 0 h 44"/>
                      <a:gd name="T11" fmla="*/ 820 w 820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0" h="44">
                        <a:moveTo>
                          <a:pt x="0" y="0"/>
                        </a:moveTo>
                        <a:lnTo>
                          <a:pt x="819" y="44"/>
                        </a:lnTo>
                        <a:lnTo>
                          <a:pt x="820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5" name="Freeform 51"/>
                  <p:cNvSpPr>
                    <a:spLocks/>
                  </p:cNvSpPr>
                  <p:nvPr/>
                </p:nvSpPr>
                <p:spPr bwMode="auto">
                  <a:xfrm>
                    <a:off x="7372" y="3801"/>
                    <a:ext cx="274" cy="14"/>
                  </a:xfrm>
                  <a:custGeom>
                    <a:avLst/>
                    <a:gdLst>
                      <a:gd name="T0" fmla="*/ 0 w 820"/>
                      <a:gd name="T1" fmla="*/ 0 h 44"/>
                      <a:gd name="T2" fmla="*/ 0 w 820"/>
                      <a:gd name="T3" fmla="*/ 0 h 44"/>
                      <a:gd name="T4" fmla="*/ 0 w 820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20"/>
                      <a:gd name="T10" fmla="*/ 0 h 44"/>
                      <a:gd name="T11" fmla="*/ 820 w 820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0" h="44">
                        <a:moveTo>
                          <a:pt x="0" y="0"/>
                        </a:moveTo>
                        <a:lnTo>
                          <a:pt x="819" y="44"/>
                        </a:lnTo>
                        <a:lnTo>
                          <a:pt x="820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6" name="Freeform 52"/>
                  <p:cNvSpPr>
                    <a:spLocks/>
                  </p:cNvSpPr>
                  <p:nvPr/>
                </p:nvSpPr>
                <p:spPr bwMode="auto">
                  <a:xfrm>
                    <a:off x="7713" y="3819"/>
                    <a:ext cx="273" cy="15"/>
                  </a:xfrm>
                  <a:custGeom>
                    <a:avLst/>
                    <a:gdLst>
                      <a:gd name="T0" fmla="*/ 0 w 820"/>
                      <a:gd name="T1" fmla="*/ 0 h 44"/>
                      <a:gd name="T2" fmla="*/ 0 w 820"/>
                      <a:gd name="T3" fmla="*/ 0 h 44"/>
                      <a:gd name="T4" fmla="*/ 0 w 820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20"/>
                      <a:gd name="T10" fmla="*/ 0 h 44"/>
                      <a:gd name="T11" fmla="*/ 820 w 820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0" h="44">
                        <a:moveTo>
                          <a:pt x="0" y="0"/>
                        </a:moveTo>
                        <a:lnTo>
                          <a:pt x="819" y="44"/>
                        </a:lnTo>
                        <a:lnTo>
                          <a:pt x="820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7" name="Freeform 53"/>
                  <p:cNvSpPr>
                    <a:spLocks/>
                  </p:cNvSpPr>
                  <p:nvPr/>
                </p:nvSpPr>
                <p:spPr bwMode="auto">
                  <a:xfrm>
                    <a:off x="8054" y="3837"/>
                    <a:ext cx="273" cy="15"/>
                  </a:xfrm>
                  <a:custGeom>
                    <a:avLst/>
                    <a:gdLst>
                      <a:gd name="T0" fmla="*/ 0 w 819"/>
                      <a:gd name="T1" fmla="*/ 0 h 44"/>
                      <a:gd name="T2" fmla="*/ 0 w 819"/>
                      <a:gd name="T3" fmla="*/ 0 h 44"/>
                      <a:gd name="T4" fmla="*/ 0 w 819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819"/>
                      <a:gd name="T10" fmla="*/ 0 h 44"/>
                      <a:gd name="T11" fmla="*/ 819 w 819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9" h="44">
                        <a:moveTo>
                          <a:pt x="0" y="0"/>
                        </a:moveTo>
                        <a:lnTo>
                          <a:pt x="818" y="44"/>
                        </a:lnTo>
                        <a:lnTo>
                          <a:pt x="819" y="44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8" name="Freeform 54"/>
                  <p:cNvSpPr>
                    <a:spLocks/>
                  </p:cNvSpPr>
                  <p:nvPr/>
                </p:nvSpPr>
                <p:spPr bwMode="auto">
                  <a:xfrm>
                    <a:off x="8395" y="3855"/>
                    <a:ext cx="216" cy="12"/>
                  </a:xfrm>
                  <a:custGeom>
                    <a:avLst/>
                    <a:gdLst>
                      <a:gd name="T0" fmla="*/ 0 w 646"/>
                      <a:gd name="T1" fmla="*/ 0 h 35"/>
                      <a:gd name="T2" fmla="*/ 0 w 646"/>
                      <a:gd name="T3" fmla="*/ 0 h 35"/>
                      <a:gd name="T4" fmla="*/ 0 w 646"/>
                      <a:gd name="T5" fmla="*/ 0 h 35"/>
                      <a:gd name="T6" fmla="*/ 0 60000 65536"/>
                      <a:gd name="T7" fmla="*/ 0 60000 65536"/>
                      <a:gd name="T8" fmla="*/ 0 60000 65536"/>
                      <a:gd name="T9" fmla="*/ 0 w 646"/>
                      <a:gd name="T10" fmla="*/ 0 h 35"/>
                      <a:gd name="T11" fmla="*/ 646 w 646"/>
                      <a:gd name="T12" fmla="*/ 35 h 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46" h="35">
                        <a:moveTo>
                          <a:pt x="0" y="0"/>
                        </a:moveTo>
                        <a:lnTo>
                          <a:pt x="645" y="35"/>
                        </a:lnTo>
                        <a:lnTo>
                          <a:pt x="646" y="35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211" name="Freeform 55"/>
                <p:cNvSpPr>
                  <a:spLocks/>
                </p:cNvSpPr>
                <p:nvPr/>
              </p:nvSpPr>
              <p:spPr bwMode="auto">
                <a:xfrm>
                  <a:off x="3267" y="2530"/>
                  <a:ext cx="1726" cy="452"/>
                </a:xfrm>
                <a:custGeom>
                  <a:avLst/>
                  <a:gdLst>
                    <a:gd name="T0" fmla="*/ 0 w 12062"/>
                    <a:gd name="T1" fmla="*/ 0 h 2700"/>
                    <a:gd name="T2" fmla="*/ 0 w 12062"/>
                    <a:gd name="T3" fmla="*/ 0 h 2700"/>
                    <a:gd name="T4" fmla="*/ 0 w 12062"/>
                    <a:gd name="T5" fmla="*/ 0 h 2700"/>
                    <a:gd name="T6" fmla="*/ 0 w 12062"/>
                    <a:gd name="T7" fmla="*/ 0 h 2700"/>
                    <a:gd name="T8" fmla="*/ 0 w 12062"/>
                    <a:gd name="T9" fmla="*/ 0 h 2700"/>
                    <a:gd name="T10" fmla="*/ 0 w 12062"/>
                    <a:gd name="T11" fmla="*/ 0 h 2700"/>
                    <a:gd name="T12" fmla="*/ 0 w 12062"/>
                    <a:gd name="T13" fmla="*/ 0 h 2700"/>
                    <a:gd name="T14" fmla="*/ 0 w 12062"/>
                    <a:gd name="T15" fmla="*/ 0 h 2700"/>
                    <a:gd name="T16" fmla="*/ 0 w 12062"/>
                    <a:gd name="T17" fmla="*/ 0 h 2700"/>
                    <a:gd name="T18" fmla="*/ 0 w 12062"/>
                    <a:gd name="T19" fmla="*/ 0 h 2700"/>
                    <a:gd name="T20" fmla="*/ 0 w 12062"/>
                    <a:gd name="T21" fmla="*/ 0 h 2700"/>
                    <a:gd name="T22" fmla="*/ 0 w 12062"/>
                    <a:gd name="T23" fmla="*/ 0 h 2700"/>
                    <a:gd name="T24" fmla="*/ 0 w 12062"/>
                    <a:gd name="T25" fmla="*/ 0 h 2700"/>
                    <a:gd name="T26" fmla="*/ 0 w 12062"/>
                    <a:gd name="T27" fmla="*/ 0 h 27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062"/>
                    <a:gd name="T43" fmla="*/ 0 h 2700"/>
                    <a:gd name="T44" fmla="*/ 12062 w 12062"/>
                    <a:gd name="T45" fmla="*/ 2700 h 27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062" h="2700">
                      <a:moveTo>
                        <a:pt x="0" y="2303"/>
                      </a:moveTo>
                      <a:lnTo>
                        <a:pt x="1332" y="1268"/>
                      </a:lnTo>
                      <a:lnTo>
                        <a:pt x="2038" y="832"/>
                      </a:lnTo>
                      <a:lnTo>
                        <a:pt x="2790" y="491"/>
                      </a:lnTo>
                      <a:lnTo>
                        <a:pt x="3586" y="249"/>
                      </a:lnTo>
                      <a:lnTo>
                        <a:pt x="4416" y="93"/>
                      </a:lnTo>
                      <a:lnTo>
                        <a:pt x="6126" y="0"/>
                      </a:lnTo>
                      <a:lnTo>
                        <a:pt x="7825" y="173"/>
                      </a:lnTo>
                      <a:lnTo>
                        <a:pt x="8638" y="378"/>
                      </a:lnTo>
                      <a:lnTo>
                        <a:pt x="9412" y="678"/>
                      </a:lnTo>
                      <a:lnTo>
                        <a:pt x="10132" y="1079"/>
                      </a:lnTo>
                      <a:lnTo>
                        <a:pt x="10802" y="1570"/>
                      </a:lnTo>
                      <a:lnTo>
                        <a:pt x="12061" y="2700"/>
                      </a:lnTo>
                      <a:lnTo>
                        <a:pt x="12062" y="2700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2212" name="Group 56"/>
                <p:cNvGrpSpPr>
                  <a:grpSpLocks/>
                </p:cNvGrpSpPr>
                <p:nvPr/>
              </p:nvGrpSpPr>
              <p:grpSpPr bwMode="auto">
                <a:xfrm>
                  <a:off x="3217" y="2270"/>
                  <a:ext cx="2072" cy="1325"/>
                  <a:chOff x="4021" y="2565"/>
                  <a:chExt cx="4828" cy="2634"/>
                </a:xfrm>
              </p:grpSpPr>
              <p:sp>
                <p:nvSpPr>
                  <p:cNvPr id="92213" name="Freeform 57"/>
                  <p:cNvSpPr>
                    <a:spLocks/>
                  </p:cNvSpPr>
                  <p:nvPr/>
                </p:nvSpPr>
                <p:spPr bwMode="auto">
                  <a:xfrm>
                    <a:off x="4021" y="3620"/>
                    <a:ext cx="759" cy="1460"/>
                  </a:xfrm>
                  <a:custGeom>
                    <a:avLst/>
                    <a:gdLst>
                      <a:gd name="T0" fmla="*/ 0 w 2277"/>
                      <a:gd name="T1" fmla="*/ 0 h 4380"/>
                      <a:gd name="T2" fmla="*/ 0 w 2277"/>
                      <a:gd name="T3" fmla="*/ 0 h 4380"/>
                      <a:gd name="T4" fmla="*/ 0 w 2277"/>
                      <a:gd name="T5" fmla="*/ 0 h 4380"/>
                      <a:gd name="T6" fmla="*/ 0 60000 65536"/>
                      <a:gd name="T7" fmla="*/ 0 60000 65536"/>
                      <a:gd name="T8" fmla="*/ 0 60000 65536"/>
                      <a:gd name="T9" fmla="*/ 0 w 2277"/>
                      <a:gd name="T10" fmla="*/ 0 h 4380"/>
                      <a:gd name="T11" fmla="*/ 2277 w 2277"/>
                      <a:gd name="T12" fmla="*/ 4380 h 43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77" h="4380">
                        <a:moveTo>
                          <a:pt x="0" y="0"/>
                        </a:moveTo>
                        <a:lnTo>
                          <a:pt x="2276" y="4380"/>
                        </a:lnTo>
                        <a:lnTo>
                          <a:pt x="2277" y="4380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4" name="Freeform 58"/>
                  <p:cNvSpPr>
                    <a:spLocks/>
                  </p:cNvSpPr>
                  <p:nvPr/>
                </p:nvSpPr>
                <p:spPr bwMode="auto">
                  <a:xfrm>
                    <a:off x="5557" y="3867"/>
                    <a:ext cx="3053" cy="531"/>
                  </a:xfrm>
                  <a:custGeom>
                    <a:avLst/>
                    <a:gdLst>
                      <a:gd name="T0" fmla="*/ 0 w 9161"/>
                      <a:gd name="T1" fmla="*/ 0 h 1593"/>
                      <a:gd name="T2" fmla="*/ 0 w 9161"/>
                      <a:gd name="T3" fmla="*/ 0 h 1593"/>
                      <a:gd name="T4" fmla="*/ 0 w 9161"/>
                      <a:gd name="T5" fmla="*/ 0 h 1593"/>
                      <a:gd name="T6" fmla="*/ 0 60000 65536"/>
                      <a:gd name="T7" fmla="*/ 0 60000 65536"/>
                      <a:gd name="T8" fmla="*/ 0 60000 65536"/>
                      <a:gd name="T9" fmla="*/ 0 w 9161"/>
                      <a:gd name="T10" fmla="*/ 0 h 1593"/>
                      <a:gd name="T11" fmla="*/ 9161 w 9161"/>
                      <a:gd name="T12" fmla="*/ 1593 h 159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61" h="1593">
                        <a:moveTo>
                          <a:pt x="9161" y="0"/>
                        </a:moveTo>
                        <a:lnTo>
                          <a:pt x="0" y="1593"/>
                        </a:lnTo>
                        <a:lnTo>
                          <a:pt x="1" y="1593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5" name="Freeform 59"/>
                  <p:cNvSpPr>
                    <a:spLocks/>
                  </p:cNvSpPr>
                  <p:nvPr/>
                </p:nvSpPr>
                <p:spPr bwMode="auto">
                  <a:xfrm>
                    <a:off x="6221" y="2673"/>
                    <a:ext cx="854" cy="2028"/>
                  </a:xfrm>
                  <a:custGeom>
                    <a:avLst/>
                    <a:gdLst>
                      <a:gd name="T0" fmla="*/ 0 w 2562"/>
                      <a:gd name="T1" fmla="*/ 0 h 6086"/>
                      <a:gd name="T2" fmla="*/ 0 w 2562"/>
                      <a:gd name="T3" fmla="*/ 0 h 6086"/>
                      <a:gd name="T4" fmla="*/ 0 w 2562"/>
                      <a:gd name="T5" fmla="*/ 0 h 6086"/>
                      <a:gd name="T6" fmla="*/ 0 60000 65536"/>
                      <a:gd name="T7" fmla="*/ 0 60000 65536"/>
                      <a:gd name="T8" fmla="*/ 0 60000 65536"/>
                      <a:gd name="T9" fmla="*/ 0 w 2562"/>
                      <a:gd name="T10" fmla="*/ 0 h 6086"/>
                      <a:gd name="T11" fmla="*/ 2562 w 2562"/>
                      <a:gd name="T12" fmla="*/ 6086 h 608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62" h="6086">
                        <a:moveTo>
                          <a:pt x="0" y="0"/>
                        </a:moveTo>
                        <a:lnTo>
                          <a:pt x="2561" y="6086"/>
                        </a:lnTo>
                        <a:lnTo>
                          <a:pt x="2562" y="6086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6" name="Freeform 60"/>
                  <p:cNvSpPr>
                    <a:spLocks/>
                  </p:cNvSpPr>
                  <p:nvPr/>
                </p:nvSpPr>
                <p:spPr bwMode="auto">
                  <a:xfrm>
                    <a:off x="4750" y="5064"/>
                    <a:ext cx="97" cy="135"/>
                  </a:xfrm>
                  <a:custGeom>
                    <a:avLst/>
                    <a:gdLst>
                      <a:gd name="T0" fmla="*/ 0 w 293"/>
                      <a:gd name="T1" fmla="*/ 0 h 406"/>
                      <a:gd name="T2" fmla="*/ 0 w 293"/>
                      <a:gd name="T3" fmla="*/ 0 h 406"/>
                      <a:gd name="T4" fmla="*/ 0 w 293"/>
                      <a:gd name="T5" fmla="*/ 0 h 406"/>
                      <a:gd name="T6" fmla="*/ 0 w 293"/>
                      <a:gd name="T7" fmla="*/ 0 h 40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93"/>
                      <a:gd name="T13" fmla="*/ 0 h 406"/>
                      <a:gd name="T14" fmla="*/ 293 w 293"/>
                      <a:gd name="T15" fmla="*/ 406 h 40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93" h="406">
                        <a:moveTo>
                          <a:pt x="178" y="0"/>
                        </a:moveTo>
                        <a:lnTo>
                          <a:pt x="293" y="406"/>
                        </a:lnTo>
                        <a:lnTo>
                          <a:pt x="0" y="102"/>
                        </a:lnTo>
                        <a:lnTo>
                          <a:pt x="178" y="0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7" name="Freeform 61"/>
                  <p:cNvSpPr>
                    <a:spLocks/>
                  </p:cNvSpPr>
                  <p:nvPr/>
                </p:nvSpPr>
                <p:spPr bwMode="auto">
                  <a:xfrm>
                    <a:off x="5429" y="4366"/>
                    <a:ext cx="140" cy="79"/>
                  </a:xfrm>
                  <a:custGeom>
                    <a:avLst/>
                    <a:gdLst>
                      <a:gd name="T0" fmla="*/ 0 w 420"/>
                      <a:gd name="T1" fmla="*/ 0 h 237"/>
                      <a:gd name="T2" fmla="*/ 0 w 420"/>
                      <a:gd name="T3" fmla="*/ 0 h 237"/>
                      <a:gd name="T4" fmla="*/ 0 w 420"/>
                      <a:gd name="T5" fmla="*/ 0 h 237"/>
                      <a:gd name="T6" fmla="*/ 0 w 420"/>
                      <a:gd name="T7" fmla="*/ 0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20"/>
                      <a:gd name="T13" fmla="*/ 0 h 237"/>
                      <a:gd name="T14" fmla="*/ 420 w 420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20" h="237">
                        <a:moveTo>
                          <a:pt x="420" y="193"/>
                        </a:moveTo>
                        <a:lnTo>
                          <a:pt x="0" y="237"/>
                        </a:lnTo>
                        <a:lnTo>
                          <a:pt x="350" y="0"/>
                        </a:lnTo>
                        <a:lnTo>
                          <a:pt x="420" y="193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8" name="Freeform 62"/>
                  <p:cNvSpPr>
                    <a:spLocks/>
                  </p:cNvSpPr>
                  <p:nvPr/>
                </p:nvSpPr>
                <p:spPr bwMode="auto">
                  <a:xfrm>
                    <a:off x="7044" y="4685"/>
                    <a:ext cx="94" cy="137"/>
                  </a:xfrm>
                  <a:custGeom>
                    <a:avLst/>
                    <a:gdLst>
                      <a:gd name="T0" fmla="*/ 0 w 282"/>
                      <a:gd name="T1" fmla="*/ 0 h 410"/>
                      <a:gd name="T2" fmla="*/ 0 w 282"/>
                      <a:gd name="T3" fmla="*/ 0 h 410"/>
                      <a:gd name="T4" fmla="*/ 0 w 282"/>
                      <a:gd name="T5" fmla="*/ 0 h 410"/>
                      <a:gd name="T6" fmla="*/ 0 w 282"/>
                      <a:gd name="T7" fmla="*/ 0 h 41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410"/>
                      <a:gd name="T14" fmla="*/ 282 w 282"/>
                      <a:gd name="T15" fmla="*/ 410 h 41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410">
                        <a:moveTo>
                          <a:pt x="181" y="0"/>
                        </a:moveTo>
                        <a:lnTo>
                          <a:pt x="282" y="410"/>
                        </a:lnTo>
                        <a:lnTo>
                          <a:pt x="0" y="97"/>
                        </a:lnTo>
                        <a:lnTo>
                          <a:pt x="181" y="0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9" name="Freeform 63"/>
                  <p:cNvSpPr>
                    <a:spLocks/>
                  </p:cNvSpPr>
                  <p:nvPr/>
                </p:nvSpPr>
                <p:spPr bwMode="auto">
                  <a:xfrm>
                    <a:off x="6221" y="3084"/>
                    <a:ext cx="2162" cy="44"/>
                  </a:xfrm>
                  <a:custGeom>
                    <a:avLst/>
                    <a:gdLst>
                      <a:gd name="T0" fmla="*/ 0 w 6487"/>
                      <a:gd name="T1" fmla="*/ 0 h 131"/>
                      <a:gd name="T2" fmla="*/ 0 w 6487"/>
                      <a:gd name="T3" fmla="*/ 0 h 131"/>
                      <a:gd name="T4" fmla="*/ 0 w 6487"/>
                      <a:gd name="T5" fmla="*/ 0 h 131"/>
                      <a:gd name="T6" fmla="*/ 0 60000 65536"/>
                      <a:gd name="T7" fmla="*/ 0 60000 65536"/>
                      <a:gd name="T8" fmla="*/ 0 60000 65536"/>
                      <a:gd name="T9" fmla="*/ 0 w 6487"/>
                      <a:gd name="T10" fmla="*/ 0 h 131"/>
                      <a:gd name="T11" fmla="*/ 6487 w 6487"/>
                      <a:gd name="T12" fmla="*/ 131 h 13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487" h="131">
                        <a:moveTo>
                          <a:pt x="0" y="0"/>
                        </a:moveTo>
                        <a:lnTo>
                          <a:pt x="6486" y="131"/>
                        </a:lnTo>
                        <a:lnTo>
                          <a:pt x="6487" y="131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0" name="Freeform 64"/>
                  <p:cNvSpPr>
                    <a:spLocks/>
                  </p:cNvSpPr>
                  <p:nvPr/>
                </p:nvSpPr>
                <p:spPr bwMode="auto">
                  <a:xfrm>
                    <a:off x="8383" y="3093"/>
                    <a:ext cx="136" cy="69"/>
                  </a:xfrm>
                  <a:custGeom>
                    <a:avLst/>
                    <a:gdLst>
                      <a:gd name="T0" fmla="*/ 0 w 410"/>
                      <a:gd name="T1" fmla="*/ 0 h 205"/>
                      <a:gd name="T2" fmla="*/ 0 w 410"/>
                      <a:gd name="T3" fmla="*/ 0 h 205"/>
                      <a:gd name="T4" fmla="*/ 0 w 410"/>
                      <a:gd name="T5" fmla="*/ 0 h 205"/>
                      <a:gd name="T6" fmla="*/ 0 w 410"/>
                      <a:gd name="T7" fmla="*/ 0 h 20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10"/>
                      <a:gd name="T13" fmla="*/ 0 h 205"/>
                      <a:gd name="T14" fmla="*/ 410 w 410"/>
                      <a:gd name="T15" fmla="*/ 205 h 20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10" h="205">
                        <a:moveTo>
                          <a:pt x="0" y="0"/>
                        </a:moveTo>
                        <a:lnTo>
                          <a:pt x="410" y="103"/>
                        </a:lnTo>
                        <a:lnTo>
                          <a:pt x="0" y="20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1" name="Freeform 65"/>
                  <p:cNvSpPr>
                    <a:spLocks/>
                  </p:cNvSpPr>
                  <p:nvPr/>
                </p:nvSpPr>
                <p:spPr bwMode="auto">
                  <a:xfrm>
                    <a:off x="4137" y="2662"/>
                    <a:ext cx="1461" cy="1186"/>
                  </a:xfrm>
                  <a:custGeom>
                    <a:avLst/>
                    <a:gdLst>
                      <a:gd name="T0" fmla="*/ 0 w 4382"/>
                      <a:gd name="T1" fmla="*/ 0 h 3559"/>
                      <a:gd name="T2" fmla="*/ 0 w 4382"/>
                      <a:gd name="T3" fmla="*/ 0 h 3559"/>
                      <a:gd name="T4" fmla="*/ 0 w 4382"/>
                      <a:gd name="T5" fmla="*/ 0 h 3559"/>
                      <a:gd name="T6" fmla="*/ 0 60000 65536"/>
                      <a:gd name="T7" fmla="*/ 0 60000 65536"/>
                      <a:gd name="T8" fmla="*/ 0 60000 65536"/>
                      <a:gd name="T9" fmla="*/ 0 w 4382"/>
                      <a:gd name="T10" fmla="*/ 0 h 3559"/>
                      <a:gd name="T11" fmla="*/ 4382 w 4382"/>
                      <a:gd name="T12" fmla="*/ 3559 h 35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82" h="3559">
                        <a:moveTo>
                          <a:pt x="0" y="3559"/>
                        </a:moveTo>
                        <a:lnTo>
                          <a:pt x="4381" y="0"/>
                        </a:lnTo>
                        <a:lnTo>
                          <a:pt x="4382" y="0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2" name="Freeform 66"/>
                  <p:cNvSpPr>
                    <a:spLocks/>
                  </p:cNvSpPr>
                  <p:nvPr/>
                </p:nvSpPr>
                <p:spPr bwMode="auto">
                  <a:xfrm>
                    <a:off x="5574" y="2565"/>
                    <a:ext cx="120" cy="121"/>
                  </a:xfrm>
                  <a:custGeom>
                    <a:avLst/>
                    <a:gdLst>
                      <a:gd name="T0" fmla="*/ 0 w 362"/>
                      <a:gd name="T1" fmla="*/ 0 h 363"/>
                      <a:gd name="T2" fmla="*/ 0 w 362"/>
                      <a:gd name="T3" fmla="*/ 0 h 363"/>
                      <a:gd name="T4" fmla="*/ 0 w 362"/>
                      <a:gd name="T5" fmla="*/ 0 h 363"/>
                      <a:gd name="T6" fmla="*/ 0 w 362"/>
                      <a:gd name="T7" fmla="*/ 0 h 36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2"/>
                      <a:gd name="T13" fmla="*/ 0 h 363"/>
                      <a:gd name="T14" fmla="*/ 362 w 362"/>
                      <a:gd name="T15" fmla="*/ 363 h 36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2" h="363">
                        <a:moveTo>
                          <a:pt x="0" y="218"/>
                        </a:moveTo>
                        <a:lnTo>
                          <a:pt x="362" y="0"/>
                        </a:lnTo>
                        <a:lnTo>
                          <a:pt x="144" y="363"/>
                        </a:lnTo>
                        <a:lnTo>
                          <a:pt x="0" y="218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3" name="Freeform 67"/>
                  <p:cNvSpPr>
                    <a:spLocks/>
                  </p:cNvSpPr>
                  <p:nvPr/>
                </p:nvSpPr>
                <p:spPr bwMode="auto">
                  <a:xfrm>
                    <a:off x="8158" y="3981"/>
                    <a:ext cx="607" cy="890"/>
                  </a:xfrm>
                  <a:custGeom>
                    <a:avLst/>
                    <a:gdLst>
                      <a:gd name="T0" fmla="*/ 0 w 1823"/>
                      <a:gd name="T1" fmla="*/ 0 h 2671"/>
                      <a:gd name="T2" fmla="*/ 0 w 1823"/>
                      <a:gd name="T3" fmla="*/ 0 h 2671"/>
                      <a:gd name="T4" fmla="*/ 0 w 1823"/>
                      <a:gd name="T5" fmla="*/ 0 h 2671"/>
                      <a:gd name="T6" fmla="*/ 0 60000 65536"/>
                      <a:gd name="T7" fmla="*/ 0 60000 65536"/>
                      <a:gd name="T8" fmla="*/ 0 60000 65536"/>
                      <a:gd name="T9" fmla="*/ 0 w 1823"/>
                      <a:gd name="T10" fmla="*/ 0 h 2671"/>
                      <a:gd name="T11" fmla="*/ 1823 w 1823"/>
                      <a:gd name="T12" fmla="*/ 2671 h 267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23" h="2671">
                        <a:moveTo>
                          <a:pt x="0" y="0"/>
                        </a:moveTo>
                        <a:lnTo>
                          <a:pt x="1822" y="2671"/>
                        </a:lnTo>
                        <a:lnTo>
                          <a:pt x="1823" y="2671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bg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24" name="Freeform 68"/>
                  <p:cNvSpPr>
                    <a:spLocks/>
                  </p:cNvSpPr>
                  <p:nvPr/>
                </p:nvSpPr>
                <p:spPr bwMode="auto">
                  <a:xfrm>
                    <a:off x="8738" y="4850"/>
                    <a:ext cx="111" cy="129"/>
                  </a:xfrm>
                  <a:custGeom>
                    <a:avLst/>
                    <a:gdLst>
                      <a:gd name="T0" fmla="*/ 0 w 334"/>
                      <a:gd name="T1" fmla="*/ 0 h 387"/>
                      <a:gd name="T2" fmla="*/ 0 w 334"/>
                      <a:gd name="T3" fmla="*/ 0 h 387"/>
                      <a:gd name="T4" fmla="*/ 0 w 334"/>
                      <a:gd name="T5" fmla="*/ 0 h 387"/>
                      <a:gd name="T6" fmla="*/ 0 w 334"/>
                      <a:gd name="T7" fmla="*/ 0 h 38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34"/>
                      <a:gd name="T13" fmla="*/ 0 h 387"/>
                      <a:gd name="T14" fmla="*/ 334 w 334"/>
                      <a:gd name="T15" fmla="*/ 387 h 38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34" h="387">
                        <a:moveTo>
                          <a:pt x="162" y="0"/>
                        </a:moveTo>
                        <a:lnTo>
                          <a:pt x="334" y="387"/>
                        </a:lnTo>
                        <a:lnTo>
                          <a:pt x="0" y="126"/>
                        </a:lnTo>
                        <a:lnTo>
                          <a:pt x="162" y="0"/>
                        </a:lnTo>
                      </a:path>
                    </a:pathLst>
                  </a:custGeom>
                  <a:solidFill>
                    <a:srgbClr val="000000"/>
                  </a:solidFill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2174" name="Group 23"/>
              <p:cNvGrpSpPr>
                <a:grpSpLocks/>
              </p:cNvGrpSpPr>
              <p:nvPr/>
            </p:nvGrpSpPr>
            <p:grpSpPr bwMode="auto">
              <a:xfrm>
                <a:off x="2516" y="2132"/>
                <a:ext cx="1645" cy="1836"/>
                <a:chOff x="2388" y="2673"/>
                <a:chExt cx="3833" cy="3648"/>
              </a:xfrm>
            </p:grpSpPr>
            <p:sp>
              <p:nvSpPr>
                <p:cNvPr id="92189" name="Freeform 24"/>
                <p:cNvSpPr>
                  <a:spLocks/>
                </p:cNvSpPr>
                <p:nvPr/>
              </p:nvSpPr>
              <p:spPr bwMode="auto">
                <a:xfrm>
                  <a:off x="6061" y="2673"/>
                  <a:ext cx="160" cy="152"/>
                </a:xfrm>
                <a:custGeom>
                  <a:avLst/>
                  <a:gdLst>
                    <a:gd name="T0" fmla="*/ 0 w 479"/>
                    <a:gd name="T1" fmla="*/ 0 h 456"/>
                    <a:gd name="T2" fmla="*/ 0 w 479"/>
                    <a:gd name="T3" fmla="*/ 0 h 456"/>
                    <a:gd name="T4" fmla="*/ 0 w 479"/>
                    <a:gd name="T5" fmla="*/ 0 h 456"/>
                    <a:gd name="T6" fmla="*/ 0 60000 65536"/>
                    <a:gd name="T7" fmla="*/ 0 60000 65536"/>
                    <a:gd name="T8" fmla="*/ 0 60000 65536"/>
                    <a:gd name="T9" fmla="*/ 0 w 479"/>
                    <a:gd name="T10" fmla="*/ 0 h 456"/>
                    <a:gd name="T11" fmla="*/ 479 w 479"/>
                    <a:gd name="T12" fmla="*/ 456 h 4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9" h="456">
                      <a:moveTo>
                        <a:pt x="479" y="0"/>
                      </a:moveTo>
                      <a:lnTo>
                        <a:pt x="0" y="456"/>
                      </a:lnTo>
                      <a:lnTo>
                        <a:pt x="1" y="45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0" name="Freeform 25"/>
                <p:cNvSpPr>
                  <a:spLocks/>
                </p:cNvSpPr>
                <p:nvPr/>
              </p:nvSpPr>
              <p:spPr bwMode="auto">
                <a:xfrm>
                  <a:off x="5814" y="2871"/>
                  <a:ext cx="197" cy="189"/>
                </a:xfrm>
                <a:custGeom>
                  <a:avLst/>
                  <a:gdLst>
                    <a:gd name="T0" fmla="*/ 0 w 593"/>
                    <a:gd name="T1" fmla="*/ 0 h 566"/>
                    <a:gd name="T2" fmla="*/ 0 w 593"/>
                    <a:gd name="T3" fmla="*/ 0 h 566"/>
                    <a:gd name="T4" fmla="*/ 0 w 593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3"/>
                    <a:gd name="T10" fmla="*/ 0 h 566"/>
                    <a:gd name="T11" fmla="*/ 593 w 593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3" h="566">
                      <a:moveTo>
                        <a:pt x="593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1" name="Freeform 26"/>
                <p:cNvSpPr>
                  <a:spLocks/>
                </p:cNvSpPr>
                <p:nvPr/>
              </p:nvSpPr>
              <p:spPr bwMode="auto">
                <a:xfrm>
                  <a:off x="5566" y="3107"/>
                  <a:ext cx="198" cy="189"/>
                </a:xfrm>
                <a:custGeom>
                  <a:avLst/>
                  <a:gdLst>
                    <a:gd name="T0" fmla="*/ 0 w 595"/>
                    <a:gd name="T1" fmla="*/ 0 h 566"/>
                    <a:gd name="T2" fmla="*/ 0 w 595"/>
                    <a:gd name="T3" fmla="*/ 0 h 566"/>
                    <a:gd name="T4" fmla="*/ 0 w 595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5"/>
                    <a:gd name="T10" fmla="*/ 0 h 566"/>
                    <a:gd name="T11" fmla="*/ 595 w 595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5" h="566">
                      <a:moveTo>
                        <a:pt x="595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2" name="Freeform 27"/>
                <p:cNvSpPr>
                  <a:spLocks/>
                </p:cNvSpPr>
                <p:nvPr/>
              </p:nvSpPr>
              <p:spPr bwMode="auto">
                <a:xfrm>
                  <a:off x="5319" y="3343"/>
                  <a:ext cx="198" cy="188"/>
                </a:xfrm>
                <a:custGeom>
                  <a:avLst/>
                  <a:gdLst>
                    <a:gd name="T0" fmla="*/ 0 w 593"/>
                    <a:gd name="T1" fmla="*/ 0 h 564"/>
                    <a:gd name="T2" fmla="*/ 0 w 593"/>
                    <a:gd name="T3" fmla="*/ 0 h 564"/>
                    <a:gd name="T4" fmla="*/ 0 w 593"/>
                    <a:gd name="T5" fmla="*/ 0 h 564"/>
                    <a:gd name="T6" fmla="*/ 0 60000 65536"/>
                    <a:gd name="T7" fmla="*/ 0 60000 65536"/>
                    <a:gd name="T8" fmla="*/ 0 60000 65536"/>
                    <a:gd name="T9" fmla="*/ 0 w 593"/>
                    <a:gd name="T10" fmla="*/ 0 h 564"/>
                    <a:gd name="T11" fmla="*/ 593 w 593"/>
                    <a:gd name="T12" fmla="*/ 564 h 5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3" h="564">
                      <a:moveTo>
                        <a:pt x="593" y="0"/>
                      </a:moveTo>
                      <a:lnTo>
                        <a:pt x="0" y="564"/>
                      </a:lnTo>
                      <a:lnTo>
                        <a:pt x="1" y="564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3" name="Freeform 28"/>
                <p:cNvSpPr>
                  <a:spLocks/>
                </p:cNvSpPr>
                <p:nvPr/>
              </p:nvSpPr>
              <p:spPr bwMode="auto">
                <a:xfrm>
                  <a:off x="5071" y="3578"/>
                  <a:ext cx="198" cy="189"/>
                </a:xfrm>
                <a:custGeom>
                  <a:avLst/>
                  <a:gdLst>
                    <a:gd name="T0" fmla="*/ 0 w 594"/>
                    <a:gd name="T1" fmla="*/ 0 h 565"/>
                    <a:gd name="T2" fmla="*/ 0 w 594"/>
                    <a:gd name="T3" fmla="*/ 0 h 565"/>
                    <a:gd name="T4" fmla="*/ 0 w 594"/>
                    <a:gd name="T5" fmla="*/ 0 h 565"/>
                    <a:gd name="T6" fmla="*/ 0 60000 65536"/>
                    <a:gd name="T7" fmla="*/ 0 60000 65536"/>
                    <a:gd name="T8" fmla="*/ 0 60000 65536"/>
                    <a:gd name="T9" fmla="*/ 0 w 594"/>
                    <a:gd name="T10" fmla="*/ 0 h 565"/>
                    <a:gd name="T11" fmla="*/ 594 w 594"/>
                    <a:gd name="T12" fmla="*/ 565 h 5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4" h="565">
                      <a:moveTo>
                        <a:pt x="594" y="0"/>
                      </a:moveTo>
                      <a:lnTo>
                        <a:pt x="0" y="565"/>
                      </a:lnTo>
                      <a:lnTo>
                        <a:pt x="1" y="56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4" name="Freeform 29"/>
                <p:cNvSpPr>
                  <a:spLocks/>
                </p:cNvSpPr>
                <p:nvPr/>
              </p:nvSpPr>
              <p:spPr bwMode="auto">
                <a:xfrm>
                  <a:off x="4824" y="3814"/>
                  <a:ext cx="198" cy="188"/>
                </a:xfrm>
                <a:custGeom>
                  <a:avLst/>
                  <a:gdLst>
                    <a:gd name="T0" fmla="*/ 0 w 593"/>
                    <a:gd name="T1" fmla="*/ 0 h 564"/>
                    <a:gd name="T2" fmla="*/ 0 w 593"/>
                    <a:gd name="T3" fmla="*/ 0 h 564"/>
                    <a:gd name="T4" fmla="*/ 0 w 593"/>
                    <a:gd name="T5" fmla="*/ 0 h 564"/>
                    <a:gd name="T6" fmla="*/ 0 60000 65536"/>
                    <a:gd name="T7" fmla="*/ 0 60000 65536"/>
                    <a:gd name="T8" fmla="*/ 0 60000 65536"/>
                    <a:gd name="T9" fmla="*/ 0 w 593"/>
                    <a:gd name="T10" fmla="*/ 0 h 564"/>
                    <a:gd name="T11" fmla="*/ 593 w 593"/>
                    <a:gd name="T12" fmla="*/ 564 h 5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3" h="564">
                      <a:moveTo>
                        <a:pt x="593" y="0"/>
                      </a:moveTo>
                      <a:lnTo>
                        <a:pt x="0" y="564"/>
                      </a:lnTo>
                      <a:lnTo>
                        <a:pt x="1" y="564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5" name="Freeform 30"/>
                <p:cNvSpPr>
                  <a:spLocks/>
                </p:cNvSpPr>
                <p:nvPr/>
              </p:nvSpPr>
              <p:spPr bwMode="auto">
                <a:xfrm>
                  <a:off x="4576" y="4049"/>
                  <a:ext cx="198" cy="189"/>
                </a:xfrm>
                <a:custGeom>
                  <a:avLst/>
                  <a:gdLst>
                    <a:gd name="T0" fmla="*/ 0 w 594"/>
                    <a:gd name="T1" fmla="*/ 0 h 566"/>
                    <a:gd name="T2" fmla="*/ 0 w 594"/>
                    <a:gd name="T3" fmla="*/ 0 h 566"/>
                    <a:gd name="T4" fmla="*/ 0 w 594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4"/>
                    <a:gd name="T10" fmla="*/ 0 h 566"/>
                    <a:gd name="T11" fmla="*/ 594 w 594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4" h="566">
                      <a:moveTo>
                        <a:pt x="594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6" name="Freeform 31"/>
                <p:cNvSpPr>
                  <a:spLocks/>
                </p:cNvSpPr>
                <p:nvPr/>
              </p:nvSpPr>
              <p:spPr bwMode="auto">
                <a:xfrm>
                  <a:off x="4329" y="4285"/>
                  <a:ext cx="198" cy="189"/>
                </a:xfrm>
                <a:custGeom>
                  <a:avLst/>
                  <a:gdLst>
                    <a:gd name="T0" fmla="*/ 0 w 594"/>
                    <a:gd name="T1" fmla="*/ 0 h 566"/>
                    <a:gd name="T2" fmla="*/ 0 w 594"/>
                    <a:gd name="T3" fmla="*/ 0 h 566"/>
                    <a:gd name="T4" fmla="*/ 0 w 594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4"/>
                    <a:gd name="T10" fmla="*/ 0 h 566"/>
                    <a:gd name="T11" fmla="*/ 594 w 594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4" h="566">
                      <a:moveTo>
                        <a:pt x="594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7" name="Freeform 32"/>
                <p:cNvSpPr>
                  <a:spLocks/>
                </p:cNvSpPr>
                <p:nvPr/>
              </p:nvSpPr>
              <p:spPr bwMode="auto">
                <a:xfrm>
                  <a:off x="4082" y="4521"/>
                  <a:ext cx="198" cy="188"/>
                </a:xfrm>
                <a:custGeom>
                  <a:avLst/>
                  <a:gdLst>
                    <a:gd name="T0" fmla="*/ 0 w 594"/>
                    <a:gd name="T1" fmla="*/ 0 h 565"/>
                    <a:gd name="T2" fmla="*/ 0 w 594"/>
                    <a:gd name="T3" fmla="*/ 0 h 565"/>
                    <a:gd name="T4" fmla="*/ 0 w 594"/>
                    <a:gd name="T5" fmla="*/ 0 h 565"/>
                    <a:gd name="T6" fmla="*/ 0 60000 65536"/>
                    <a:gd name="T7" fmla="*/ 0 60000 65536"/>
                    <a:gd name="T8" fmla="*/ 0 60000 65536"/>
                    <a:gd name="T9" fmla="*/ 0 w 594"/>
                    <a:gd name="T10" fmla="*/ 0 h 565"/>
                    <a:gd name="T11" fmla="*/ 594 w 594"/>
                    <a:gd name="T12" fmla="*/ 565 h 5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4" h="565">
                      <a:moveTo>
                        <a:pt x="594" y="0"/>
                      </a:moveTo>
                      <a:lnTo>
                        <a:pt x="0" y="565"/>
                      </a:lnTo>
                      <a:lnTo>
                        <a:pt x="1" y="56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8" name="Freeform 33"/>
                <p:cNvSpPr>
                  <a:spLocks/>
                </p:cNvSpPr>
                <p:nvPr/>
              </p:nvSpPr>
              <p:spPr bwMode="auto">
                <a:xfrm>
                  <a:off x="3834" y="4756"/>
                  <a:ext cx="198" cy="189"/>
                </a:xfrm>
                <a:custGeom>
                  <a:avLst/>
                  <a:gdLst>
                    <a:gd name="T0" fmla="*/ 0 w 593"/>
                    <a:gd name="T1" fmla="*/ 0 h 566"/>
                    <a:gd name="T2" fmla="*/ 0 w 593"/>
                    <a:gd name="T3" fmla="*/ 0 h 566"/>
                    <a:gd name="T4" fmla="*/ 0 w 593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3"/>
                    <a:gd name="T10" fmla="*/ 0 h 566"/>
                    <a:gd name="T11" fmla="*/ 593 w 593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3" h="566">
                      <a:moveTo>
                        <a:pt x="593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99" name="Freeform 34"/>
                <p:cNvSpPr>
                  <a:spLocks/>
                </p:cNvSpPr>
                <p:nvPr/>
              </p:nvSpPr>
              <p:spPr bwMode="auto">
                <a:xfrm>
                  <a:off x="3587" y="4992"/>
                  <a:ext cx="198" cy="188"/>
                </a:xfrm>
                <a:custGeom>
                  <a:avLst/>
                  <a:gdLst>
                    <a:gd name="T0" fmla="*/ 0 w 594"/>
                    <a:gd name="T1" fmla="*/ 0 h 565"/>
                    <a:gd name="T2" fmla="*/ 0 w 594"/>
                    <a:gd name="T3" fmla="*/ 0 h 565"/>
                    <a:gd name="T4" fmla="*/ 0 w 594"/>
                    <a:gd name="T5" fmla="*/ 0 h 565"/>
                    <a:gd name="T6" fmla="*/ 0 60000 65536"/>
                    <a:gd name="T7" fmla="*/ 0 60000 65536"/>
                    <a:gd name="T8" fmla="*/ 0 60000 65536"/>
                    <a:gd name="T9" fmla="*/ 0 w 594"/>
                    <a:gd name="T10" fmla="*/ 0 h 565"/>
                    <a:gd name="T11" fmla="*/ 594 w 594"/>
                    <a:gd name="T12" fmla="*/ 565 h 5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4" h="565">
                      <a:moveTo>
                        <a:pt x="594" y="0"/>
                      </a:moveTo>
                      <a:lnTo>
                        <a:pt x="0" y="565"/>
                      </a:lnTo>
                      <a:lnTo>
                        <a:pt x="1" y="56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0" name="Freeform 35"/>
                <p:cNvSpPr>
                  <a:spLocks/>
                </p:cNvSpPr>
                <p:nvPr/>
              </p:nvSpPr>
              <p:spPr bwMode="auto">
                <a:xfrm>
                  <a:off x="3339" y="5227"/>
                  <a:ext cx="198" cy="189"/>
                </a:xfrm>
                <a:custGeom>
                  <a:avLst/>
                  <a:gdLst>
                    <a:gd name="T0" fmla="*/ 0 w 593"/>
                    <a:gd name="T1" fmla="*/ 0 h 566"/>
                    <a:gd name="T2" fmla="*/ 0 w 593"/>
                    <a:gd name="T3" fmla="*/ 0 h 566"/>
                    <a:gd name="T4" fmla="*/ 0 w 593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3"/>
                    <a:gd name="T10" fmla="*/ 0 h 566"/>
                    <a:gd name="T11" fmla="*/ 593 w 593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3" h="566">
                      <a:moveTo>
                        <a:pt x="593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1" name="Freeform 36"/>
                <p:cNvSpPr>
                  <a:spLocks/>
                </p:cNvSpPr>
                <p:nvPr/>
              </p:nvSpPr>
              <p:spPr bwMode="auto">
                <a:xfrm>
                  <a:off x="3092" y="5463"/>
                  <a:ext cx="198" cy="188"/>
                </a:xfrm>
                <a:custGeom>
                  <a:avLst/>
                  <a:gdLst>
                    <a:gd name="T0" fmla="*/ 0 w 595"/>
                    <a:gd name="T1" fmla="*/ 0 h 565"/>
                    <a:gd name="T2" fmla="*/ 0 w 595"/>
                    <a:gd name="T3" fmla="*/ 0 h 565"/>
                    <a:gd name="T4" fmla="*/ 0 w 595"/>
                    <a:gd name="T5" fmla="*/ 0 h 565"/>
                    <a:gd name="T6" fmla="*/ 0 60000 65536"/>
                    <a:gd name="T7" fmla="*/ 0 60000 65536"/>
                    <a:gd name="T8" fmla="*/ 0 60000 65536"/>
                    <a:gd name="T9" fmla="*/ 0 w 595"/>
                    <a:gd name="T10" fmla="*/ 0 h 565"/>
                    <a:gd name="T11" fmla="*/ 595 w 595"/>
                    <a:gd name="T12" fmla="*/ 565 h 5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5" h="565">
                      <a:moveTo>
                        <a:pt x="595" y="0"/>
                      </a:moveTo>
                      <a:lnTo>
                        <a:pt x="0" y="565"/>
                      </a:lnTo>
                      <a:lnTo>
                        <a:pt x="1" y="56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2" name="Freeform 37"/>
                <p:cNvSpPr>
                  <a:spLocks/>
                </p:cNvSpPr>
                <p:nvPr/>
              </p:nvSpPr>
              <p:spPr bwMode="auto">
                <a:xfrm>
                  <a:off x="2845" y="5699"/>
                  <a:ext cx="197" cy="188"/>
                </a:xfrm>
                <a:custGeom>
                  <a:avLst/>
                  <a:gdLst>
                    <a:gd name="T0" fmla="*/ 0 w 593"/>
                    <a:gd name="T1" fmla="*/ 0 h 564"/>
                    <a:gd name="T2" fmla="*/ 0 w 593"/>
                    <a:gd name="T3" fmla="*/ 0 h 564"/>
                    <a:gd name="T4" fmla="*/ 0 w 593"/>
                    <a:gd name="T5" fmla="*/ 0 h 564"/>
                    <a:gd name="T6" fmla="*/ 0 60000 65536"/>
                    <a:gd name="T7" fmla="*/ 0 60000 65536"/>
                    <a:gd name="T8" fmla="*/ 0 60000 65536"/>
                    <a:gd name="T9" fmla="*/ 0 w 593"/>
                    <a:gd name="T10" fmla="*/ 0 h 564"/>
                    <a:gd name="T11" fmla="*/ 593 w 593"/>
                    <a:gd name="T12" fmla="*/ 564 h 5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3" h="564">
                      <a:moveTo>
                        <a:pt x="593" y="0"/>
                      </a:moveTo>
                      <a:lnTo>
                        <a:pt x="0" y="564"/>
                      </a:lnTo>
                      <a:lnTo>
                        <a:pt x="1" y="564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3" name="Freeform 38"/>
                <p:cNvSpPr>
                  <a:spLocks/>
                </p:cNvSpPr>
                <p:nvPr/>
              </p:nvSpPr>
              <p:spPr bwMode="auto">
                <a:xfrm>
                  <a:off x="2597" y="5934"/>
                  <a:ext cx="198" cy="189"/>
                </a:xfrm>
                <a:custGeom>
                  <a:avLst/>
                  <a:gdLst>
                    <a:gd name="T0" fmla="*/ 0 w 594"/>
                    <a:gd name="T1" fmla="*/ 0 h 566"/>
                    <a:gd name="T2" fmla="*/ 0 w 594"/>
                    <a:gd name="T3" fmla="*/ 0 h 566"/>
                    <a:gd name="T4" fmla="*/ 0 w 594"/>
                    <a:gd name="T5" fmla="*/ 0 h 566"/>
                    <a:gd name="T6" fmla="*/ 0 60000 65536"/>
                    <a:gd name="T7" fmla="*/ 0 60000 65536"/>
                    <a:gd name="T8" fmla="*/ 0 60000 65536"/>
                    <a:gd name="T9" fmla="*/ 0 w 594"/>
                    <a:gd name="T10" fmla="*/ 0 h 566"/>
                    <a:gd name="T11" fmla="*/ 594 w 594"/>
                    <a:gd name="T12" fmla="*/ 566 h 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4" h="566">
                      <a:moveTo>
                        <a:pt x="594" y="0"/>
                      </a:moveTo>
                      <a:lnTo>
                        <a:pt x="0" y="566"/>
                      </a:lnTo>
                      <a:lnTo>
                        <a:pt x="1" y="56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04" name="Freeform 39"/>
                <p:cNvSpPr>
                  <a:spLocks/>
                </p:cNvSpPr>
                <p:nvPr/>
              </p:nvSpPr>
              <p:spPr bwMode="auto">
                <a:xfrm>
                  <a:off x="2388" y="6170"/>
                  <a:ext cx="159" cy="151"/>
                </a:xfrm>
                <a:custGeom>
                  <a:avLst/>
                  <a:gdLst>
                    <a:gd name="T0" fmla="*/ 0 w 479"/>
                    <a:gd name="T1" fmla="*/ 0 h 455"/>
                    <a:gd name="T2" fmla="*/ 0 w 479"/>
                    <a:gd name="T3" fmla="*/ 0 h 455"/>
                    <a:gd name="T4" fmla="*/ 0 w 479"/>
                    <a:gd name="T5" fmla="*/ 0 h 455"/>
                    <a:gd name="T6" fmla="*/ 0 60000 65536"/>
                    <a:gd name="T7" fmla="*/ 0 60000 65536"/>
                    <a:gd name="T8" fmla="*/ 0 60000 65536"/>
                    <a:gd name="T9" fmla="*/ 0 w 479"/>
                    <a:gd name="T10" fmla="*/ 0 h 455"/>
                    <a:gd name="T11" fmla="*/ 479 w 479"/>
                    <a:gd name="T12" fmla="*/ 455 h 4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9" h="455">
                      <a:moveTo>
                        <a:pt x="479" y="0"/>
                      </a:moveTo>
                      <a:lnTo>
                        <a:pt x="0" y="455"/>
                      </a:lnTo>
                      <a:lnTo>
                        <a:pt x="1" y="45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175" name="Group 69"/>
              <p:cNvGrpSpPr>
                <a:grpSpLocks/>
              </p:cNvGrpSpPr>
              <p:nvPr/>
            </p:nvGrpSpPr>
            <p:grpSpPr bwMode="auto">
              <a:xfrm>
                <a:off x="2256" y="1872"/>
                <a:ext cx="3312" cy="2352"/>
                <a:chOff x="3733" y="9926"/>
                <a:chExt cx="4515" cy="2652"/>
              </a:xfrm>
            </p:grpSpPr>
            <p:grpSp>
              <p:nvGrpSpPr>
                <p:cNvPr id="92176" name="Group 70"/>
                <p:cNvGrpSpPr>
                  <a:grpSpLocks/>
                </p:cNvGrpSpPr>
                <p:nvPr/>
              </p:nvGrpSpPr>
              <p:grpSpPr bwMode="auto">
                <a:xfrm>
                  <a:off x="3733" y="9926"/>
                  <a:ext cx="4515" cy="2652"/>
                  <a:chOff x="5518" y="9989"/>
                  <a:chExt cx="4515" cy="2718"/>
                </a:xfrm>
              </p:grpSpPr>
              <p:sp>
                <p:nvSpPr>
                  <p:cNvPr id="92178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18" y="12239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 baseline="-25000">
                        <a:solidFill>
                          <a:schemeClr val="tx2"/>
                        </a:solidFill>
                      </a:rPr>
                      <a:t>0</a:t>
                    </a:r>
                    <a:endParaRPr lang="en-US" altLang="zh-CN" sz="1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2179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23" y="10607"/>
                    <a:ext cx="63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 baseline="-25000">
                        <a:solidFill>
                          <a:schemeClr val="tx2"/>
                        </a:solidFill>
                      </a:rPr>
                      <a:t>1</a:t>
                    </a:r>
                    <a:endParaRPr lang="en-US" altLang="zh-CN" sz="1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2180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8" y="9989"/>
                    <a:ext cx="630" cy="6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 baseline="-25000">
                        <a:solidFill>
                          <a:schemeClr val="tx2"/>
                        </a:solidFill>
                      </a:rPr>
                      <a:t>2</a:t>
                    </a:r>
                    <a:endParaRPr lang="en-US" altLang="zh-CN" sz="1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2181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08" y="10862"/>
                    <a:ext cx="52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 baseline="-25000">
                        <a:solidFill>
                          <a:schemeClr val="tx2"/>
                        </a:solidFill>
                      </a:rPr>
                      <a:t>3</a:t>
                    </a:r>
                    <a:endParaRPr lang="en-US" altLang="zh-CN" sz="1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2182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98" y="11954"/>
                    <a:ext cx="63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 baseline="-25000">
                        <a:solidFill>
                          <a:schemeClr val="tx2"/>
                        </a:solidFill>
                      </a:rPr>
                      <a:t>4</a:t>
                    </a:r>
                    <a:endParaRPr lang="en-US" altLang="zh-CN" sz="1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2183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13" y="10082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>
                        <a:solidFill>
                          <a:schemeClr val="tx2"/>
                        </a:solidFill>
                      </a:rPr>
                      <a:t>’(0)</a:t>
                    </a:r>
                  </a:p>
                </p:txBody>
              </p:sp>
              <p:sp>
                <p:nvSpPr>
                  <p:cNvPr id="92184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28" y="10868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 dirty="0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 dirty="0">
                        <a:solidFill>
                          <a:schemeClr val="tx2"/>
                        </a:solidFill>
                      </a:rPr>
                      <a:t>(0)</a:t>
                    </a:r>
                  </a:p>
                </p:txBody>
              </p:sp>
              <p:sp>
                <p:nvSpPr>
                  <p:cNvPr id="92185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43" y="11798"/>
                    <a:ext cx="8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>
                        <a:solidFill>
                          <a:schemeClr val="tx2"/>
                        </a:solidFill>
                      </a:rPr>
                      <a:t>”(0)</a:t>
                    </a:r>
                  </a:p>
                </p:txBody>
              </p:sp>
              <p:sp>
                <p:nvSpPr>
                  <p:cNvPr id="9218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28" y="11597"/>
                    <a:ext cx="8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>
                        <a:solidFill>
                          <a:schemeClr val="tx2"/>
                        </a:solidFill>
                      </a:rPr>
                      <a:t>”(1)</a:t>
                    </a:r>
                  </a:p>
                </p:txBody>
              </p:sp>
              <p:sp>
                <p:nvSpPr>
                  <p:cNvPr id="92187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1" y="10550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>
                        <a:solidFill>
                          <a:schemeClr val="tx2"/>
                        </a:solidFill>
                      </a:rPr>
                      <a:t>(1)</a:t>
                    </a:r>
                  </a:p>
                </p:txBody>
              </p:sp>
              <p:sp>
                <p:nvSpPr>
                  <p:cNvPr id="92188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83" y="10238"/>
                    <a:ext cx="8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i="1">
                        <a:solidFill>
                          <a:schemeClr val="tx2"/>
                        </a:solidFill>
                      </a:rPr>
                      <a:t>P</a:t>
                    </a:r>
                    <a:r>
                      <a:rPr lang="en-US" altLang="zh-CN" sz="1800">
                        <a:solidFill>
                          <a:schemeClr val="tx2"/>
                        </a:solidFill>
                      </a:rPr>
                      <a:t>’(1)</a:t>
                    </a:r>
                  </a:p>
                </p:txBody>
              </p:sp>
            </p:grpSp>
            <p:sp>
              <p:nvSpPr>
                <p:cNvPr id="9217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5308" y="11174"/>
                  <a:ext cx="63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i="1">
                      <a:solidFill>
                        <a:schemeClr val="tx2"/>
                      </a:solidFill>
                    </a:rPr>
                    <a:t>P</a:t>
                  </a:r>
                  <a:r>
                    <a:rPr lang="en-US" altLang="zh-CN" sz="1800" i="1" baseline="-25000">
                      <a:solidFill>
                        <a:schemeClr val="tx2"/>
                      </a:solidFill>
                    </a:rPr>
                    <a:t>m</a:t>
                  </a:r>
                  <a:endParaRPr lang="en-US" altLang="zh-CN" sz="1800" i="1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92172" name="Rectangle 6"/>
            <p:cNvSpPr>
              <a:spLocks noChangeArrowheads="1"/>
            </p:cNvSpPr>
            <p:nvPr/>
          </p:nvSpPr>
          <p:spPr bwMode="auto">
            <a:xfrm>
              <a:off x="1752987" y="6518860"/>
              <a:ext cx="34676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 smtClean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600" dirty="0" smtClean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600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en-US" altLang="zh-CN" sz="1600" dirty="0" err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 sz="1600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段三次</a:t>
              </a:r>
              <a:r>
                <a:rPr lang="en-US" altLang="zh-CN" sz="1600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sz="1600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样条曲线控制多边形 </a:t>
              </a:r>
            </a:p>
          </p:txBody>
        </p:sp>
      </p:grp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8020978" y="3441700"/>
            <a:ext cx="3399240" cy="30839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从以上列出的端点结果我们可以看到，曲线段的起点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2"/>
                </a:solidFill>
              </a:rPr>
              <a:t>0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）位于△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0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1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底边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0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的中线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1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上，且距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点的三分之一处。该点处的切矢</a:t>
            </a:r>
            <a:r>
              <a:rPr lang="en-US" altLang="zh-CN" sz="1800" i="1" dirty="0">
                <a:solidFill>
                  <a:schemeClr val="tx2"/>
                </a:solidFill>
              </a:rPr>
              <a:t>P‘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2"/>
                </a:solidFill>
              </a:rPr>
              <a:t>0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）平行于△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0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1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的底边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0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，且长度为其二分之一。该点的二阶导数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dirty="0">
                <a:solidFill>
                  <a:schemeClr val="tx2"/>
                </a:solidFill>
              </a:rPr>
              <a:t>’’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2"/>
                </a:solidFill>
              </a:rPr>
              <a:t>0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）等于中线矢量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1</a:t>
            </a:r>
            <a:r>
              <a:rPr lang="en-US" altLang="zh-CN" sz="1800" i="1" dirty="0">
                <a:solidFill>
                  <a:schemeClr val="tx2"/>
                </a:solidFill>
              </a:rPr>
              <a:t>P</a:t>
            </a:r>
            <a:r>
              <a:rPr lang="en-US" altLang="zh-CN" sz="1800" baseline="-30000" dirty="0">
                <a:solidFill>
                  <a:schemeClr val="tx2"/>
                </a:solidFill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的二倍，见图。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92170" name="Rectangle 3"/>
          <p:cNvSpPr>
            <a:spLocks noChangeArrowheads="1"/>
          </p:cNvSpPr>
          <p:nvPr/>
        </p:nvSpPr>
        <p:spPr bwMode="auto">
          <a:xfrm>
            <a:off x="2455864" y="3068639"/>
            <a:ext cx="7762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这样，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个顶点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确定一段三次</a:t>
            </a:r>
            <a:r>
              <a:rPr lang="en-US" altLang="zh-CN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1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样条曲线。连接处达到二阶连续性。 </a:t>
            </a:r>
          </a:p>
        </p:txBody>
      </p:sp>
    </p:spTree>
    <p:extLst>
      <p:ext uri="{BB962C8B-B14F-4D97-AF65-F5344CB8AC3E}">
        <p14:creationId xmlns:p14="http://schemas.microsoft.com/office/powerpoint/2010/main" val="19470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ChangeArrowheads="1"/>
          </p:cNvSpPr>
          <p:nvPr/>
        </p:nvSpPr>
        <p:spPr bwMode="auto">
          <a:xfrm>
            <a:off x="1200150" y="314628"/>
            <a:ext cx="4032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5.3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样条曲线的性质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443" name="Rectangle 8"/>
          <p:cNvSpPr>
            <a:spLocks noChangeArrowheads="1"/>
          </p:cNvSpPr>
          <p:nvPr/>
        </p:nvSpPr>
        <p:spPr bwMode="auto">
          <a:xfrm>
            <a:off x="3000375" y="1052513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496888" algn="l"/>
              </a:tabLst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连续性</a:t>
            </a:r>
          </a:p>
        </p:txBody>
      </p:sp>
      <p:sp>
        <p:nvSpPr>
          <p:cNvPr id="93188" name="Rectangle 9"/>
          <p:cNvSpPr>
            <a:spLocks noChangeArrowheads="1"/>
          </p:cNvSpPr>
          <p:nvPr/>
        </p:nvSpPr>
        <p:spPr bwMode="auto">
          <a:xfrm>
            <a:off x="2711451" y="4580921"/>
            <a:ext cx="78851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控制点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i+2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确定第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段二次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样条曲线，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i+2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i+3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确定第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段二次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样条曲线，第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段曲线的起点切矢量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i+2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沿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i+2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边的走向，和第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段二次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样条曲线的终点切矢量相等，两段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样条曲线实现自然连接，但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二次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样条曲线只能</a:t>
            </a:r>
            <a:r>
              <a:rPr lang="zh-CN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达到一阶连续性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3189" name="Rectangle 11"/>
          <p:cNvSpPr>
            <a:spLocks noChangeArrowheads="1"/>
          </p:cNvSpPr>
          <p:nvPr/>
        </p:nvSpPr>
        <p:spPr bwMode="auto">
          <a:xfrm>
            <a:off x="1524001" y="2382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3190" name="Object 10"/>
          <p:cNvGraphicFramePr>
            <a:graphicFrameLocks noChangeAspect="1"/>
          </p:cNvGraphicFramePr>
          <p:nvPr/>
        </p:nvGraphicFramePr>
        <p:xfrm>
          <a:off x="4656138" y="1052513"/>
          <a:ext cx="42846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r:id="rId3" imgW="6427800" imgH="3945240" progId="Visio.Drawing.11">
                  <p:embed/>
                </p:oleObj>
              </mc:Choice>
              <mc:Fallback>
                <p:oleObj r:id="rId3" imgW="6427800" imgH="3945240" progId="Visio.Drawing.11">
                  <p:embed/>
                  <p:pic>
                    <p:nvPicPr>
                      <p:cNvPr id="931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052513"/>
                        <a:ext cx="4284662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Rectangle 12"/>
          <p:cNvSpPr>
            <a:spLocks noChangeArrowheads="1"/>
          </p:cNvSpPr>
          <p:nvPr/>
        </p:nvSpPr>
        <p:spPr bwMode="auto">
          <a:xfrm>
            <a:off x="5232400" y="3751234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样条曲线的连续性 </a:t>
            </a:r>
          </a:p>
        </p:txBody>
      </p:sp>
    </p:spTree>
    <p:extLst>
      <p:ext uri="{BB962C8B-B14F-4D97-AF65-F5344CB8AC3E}">
        <p14:creationId xmlns:p14="http://schemas.microsoft.com/office/powerpoint/2010/main" val="13467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ChangeArrowheads="1"/>
          </p:cNvSpPr>
          <p:nvPr/>
        </p:nvSpPr>
        <p:spPr bwMode="auto">
          <a:xfrm>
            <a:off x="1524001" y="1944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4211" name="Object 4"/>
          <p:cNvGraphicFramePr>
            <a:graphicFrameLocks noChangeAspect="1"/>
          </p:cNvGraphicFramePr>
          <p:nvPr/>
        </p:nvGraphicFramePr>
        <p:xfrm>
          <a:off x="3792538" y="-241300"/>
          <a:ext cx="511175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r:id="rId3" imgW="8009280" imgH="5899680" progId="Visio.Drawing.11">
                  <p:embed/>
                </p:oleObj>
              </mc:Choice>
              <mc:Fallback>
                <p:oleObj r:id="rId3" imgW="8009280" imgH="5899680" progId="Visio.Drawing.11">
                  <p:embed/>
                  <p:pic>
                    <p:nvPicPr>
                      <p:cNvPr id="942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-241300"/>
                        <a:ext cx="511175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6"/>
          <p:cNvSpPr>
            <a:spLocks noChangeArrowheads="1"/>
          </p:cNvSpPr>
          <p:nvPr/>
        </p:nvSpPr>
        <p:spPr bwMode="auto">
          <a:xfrm>
            <a:off x="4739422" y="3571847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三次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样条曲线的连续性</a:t>
            </a:r>
          </a:p>
        </p:txBody>
      </p:sp>
      <p:sp>
        <p:nvSpPr>
          <p:cNvPr id="94213" name="Rectangle 7"/>
          <p:cNvSpPr>
            <a:spLocks noChangeArrowheads="1"/>
          </p:cNvSpPr>
          <p:nvPr/>
        </p:nvSpPr>
        <p:spPr bwMode="auto">
          <a:xfrm>
            <a:off x="2567609" y="4359276"/>
            <a:ext cx="7921006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控制点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i+2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i+3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确定第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段三次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样条曲线，如果再添加一个顶点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i+4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i+2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i+3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i+4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可以确定第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段三次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样条曲线，而且第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段三次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样条曲线的起点切矢量、二阶导数和第</a:t>
            </a:r>
            <a:r>
              <a:rPr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段三次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样条曲线的终点切矢量和二阶导数相等，两段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样条曲线实现自然连接，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三次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样条曲线可以</a:t>
            </a:r>
            <a:r>
              <a:rPr lang="zh-CN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达到二阶连续性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。一般而言，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样条曲线具有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阶导数的连续性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3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1524001" y="358244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57200" indent="-457200" eaLnBrk="1" hangingPunct="1">
              <a:tabLst>
                <a:tab pos="496888" algn="l"/>
              </a:tabLst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局部性质</a:t>
            </a:r>
          </a:p>
        </p:txBody>
      </p:sp>
      <p:graphicFrame>
        <p:nvGraphicFramePr>
          <p:cNvPr id="952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564510"/>
              </p:ext>
            </p:extLst>
          </p:nvPr>
        </p:nvGraphicFramePr>
        <p:xfrm>
          <a:off x="1602710" y="2542075"/>
          <a:ext cx="3815730" cy="275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r:id="rId3" imgW="8975160" imgH="6483960" progId="Visio.Drawing.11">
                  <p:embed/>
                </p:oleObj>
              </mc:Choice>
              <mc:Fallback>
                <p:oleObj r:id="rId3" imgW="8975160" imgH="6483960" progId="Visio.Drawing.11">
                  <p:embed/>
                  <p:pic>
                    <p:nvPicPr>
                      <p:cNvPr id="952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10" y="2542075"/>
                        <a:ext cx="3815730" cy="275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5031"/>
              </p:ext>
            </p:extLst>
          </p:nvPr>
        </p:nvGraphicFramePr>
        <p:xfrm>
          <a:off x="6600824" y="2477032"/>
          <a:ext cx="3887663" cy="281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r:id="rId5" imgW="8984520" imgH="6490440" progId="Visio.Drawing.11">
                  <p:embed/>
                </p:oleObj>
              </mc:Choice>
              <mc:Fallback>
                <p:oleObj r:id="rId5" imgW="8984520" imgH="6490440" progId="Visio.Drawing.11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4" y="2477032"/>
                        <a:ext cx="3887663" cy="281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1524001" y="1371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5987637" y="3193178"/>
            <a:ext cx="2167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 </a:t>
            </a:r>
            <a:endParaRPr lang="zh-CN" altLang="en-US" sz="2400"/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4315571" y="6091209"/>
            <a:ext cx="3916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hlinkClick r:id="rId7" action="ppaction://hlinkfile"/>
              </a:rPr>
              <a:t>图三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hlinkClick r:id="rId7" action="ppaction://hlinkfile"/>
              </a:rPr>
              <a:t>次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hlinkClick r:id="rId7" action="ppaction://hlinkfile"/>
              </a:rPr>
              <a:t>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hlinkClick r:id="rId7" action="ppaction://hlinkfile"/>
              </a:rPr>
              <a:t>样条曲线局部顶点修改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40" name="Rectangle 9"/>
          <p:cNvSpPr>
            <a:spLocks noChangeArrowheads="1"/>
          </p:cNvSpPr>
          <p:nvPr/>
        </p:nvSpPr>
        <p:spPr bwMode="auto">
          <a:xfrm>
            <a:off x="2279576" y="1138238"/>
            <a:ext cx="73454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样条曲线中，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次每段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样条曲线受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个控制点影响，改变一个控制点的位置，最多影响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个曲线段，其它部分曲线形状保持不变。 </a:t>
            </a:r>
          </a:p>
        </p:txBody>
      </p:sp>
    </p:spTree>
    <p:extLst>
      <p:ext uri="{BB962C8B-B14F-4D97-AF65-F5344CB8AC3E}">
        <p14:creationId xmlns:p14="http://schemas.microsoft.com/office/powerpoint/2010/main" val="16352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479376" y="258764"/>
            <a:ext cx="6985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构造特殊的三次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样条曲线的技巧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2161161" y="1117453"/>
            <a:ext cx="5761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eaLnBrk="1" hangingPunct="1">
              <a:tabLst>
                <a:tab pos="496888" algn="l"/>
              </a:tabLst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二重顶点（曲线与控制多边形的边相切）</a:t>
            </a:r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524001" y="2534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527801" y="1557339"/>
          <a:ext cx="33131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r:id="rId3" imgW="4200840" imgH="2713680" progId="Visio.Drawing.11">
                  <p:embed/>
                </p:oleObj>
              </mc:Choice>
              <mc:Fallback>
                <p:oleObj r:id="rId3" imgW="4200840" imgH="2713680" progId="Visio.Drawing.11">
                  <p:embed/>
                  <p:pic>
                    <p:nvPicPr>
                      <p:cNvPr id="96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1557339"/>
                        <a:ext cx="3313113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2015372" y="3903167"/>
            <a:ext cx="45175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57200" indent="-457200" eaLnBrk="1" hangingPunct="1">
              <a:tabLst>
                <a:tab pos="496888" algn="l"/>
              </a:tabLst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三重顶点（曲线中出现尖点）</a:t>
            </a:r>
          </a:p>
        </p:txBody>
      </p:sp>
      <p:sp>
        <p:nvSpPr>
          <p:cNvPr id="96263" name="Rectangle 9"/>
          <p:cNvSpPr>
            <a:spLocks noChangeArrowheads="1"/>
          </p:cNvSpPr>
          <p:nvPr/>
        </p:nvSpPr>
        <p:spPr bwMode="auto">
          <a:xfrm>
            <a:off x="1524001" y="25394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6024564" y="4149725"/>
          <a:ext cx="3673475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r:id="rId5" imgW="4200840" imgH="2556000" progId="Visio.Drawing.11">
                  <p:embed/>
                </p:oleObj>
              </mc:Choice>
              <mc:Fallback>
                <p:oleObj r:id="rId5" imgW="4200840" imgH="2556000" progId="Visio.Drawing.11">
                  <p:embed/>
                  <p:pic>
                    <p:nvPicPr>
                      <p:cNvPr id="96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4149725"/>
                        <a:ext cx="3673475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7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ChangeArrowheads="1"/>
          </p:cNvSpPr>
          <p:nvPr/>
        </p:nvSpPr>
        <p:spPr bwMode="auto">
          <a:xfrm>
            <a:off x="2135560" y="367030"/>
            <a:ext cx="4826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57200" indent="-457200" eaLnBrk="1" hangingPunct="1">
              <a:tabLst>
                <a:tab pos="496888" algn="l"/>
              </a:tabLst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三顶点共线（处理两弧的连接）</a:t>
            </a:r>
          </a:p>
        </p:txBody>
      </p:sp>
      <p:sp>
        <p:nvSpPr>
          <p:cNvPr id="97283" name="Rectangle 8"/>
          <p:cNvSpPr>
            <a:spLocks noChangeArrowheads="1"/>
          </p:cNvSpPr>
          <p:nvPr/>
        </p:nvSpPr>
        <p:spPr bwMode="auto">
          <a:xfrm>
            <a:off x="1524001" y="25632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72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8126"/>
              </p:ext>
            </p:extLst>
          </p:nvPr>
        </p:nvGraphicFramePr>
        <p:xfrm>
          <a:off x="2342554" y="1175270"/>
          <a:ext cx="316865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r:id="rId3" imgW="5051520" imgH="3475080" progId="Visio.Drawing.11">
                  <p:embed/>
                </p:oleObj>
              </mc:Choice>
              <mc:Fallback>
                <p:oleObj r:id="rId3" imgW="5051520" imgH="3475080" progId="Visio.Drawing.11">
                  <p:embed/>
                  <p:pic>
                    <p:nvPicPr>
                      <p:cNvPr id="972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554" y="1175270"/>
                        <a:ext cx="316865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10"/>
          <p:cNvSpPr>
            <a:spLocks noChangeArrowheads="1"/>
          </p:cNvSpPr>
          <p:nvPr/>
        </p:nvSpPr>
        <p:spPr bwMode="auto">
          <a:xfrm>
            <a:off x="1524001" y="2687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7286" name="Object 9"/>
          <p:cNvGraphicFramePr>
            <a:graphicFrameLocks noChangeAspect="1"/>
          </p:cNvGraphicFramePr>
          <p:nvPr/>
        </p:nvGraphicFramePr>
        <p:xfrm>
          <a:off x="6167439" y="1412875"/>
          <a:ext cx="388778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r:id="rId5" imgW="5157720" imgH="2224800" progId="Visio.Drawing.11">
                  <p:embed/>
                </p:oleObj>
              </mc:Choice>
              <mc:Fallback>
                <p:oleObj r:id="rId5" imgW="5157720" imgH="2224800" progId="Visio.Drawing.11">
                  <p:embed/>
                  <p:pic>
                    <p:nvPicPr>
                      <p:cNvPr id="972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1412875"/>
                        <a:ext cx="388778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11"/>
          <p:cNvSpPr>
            <a:spLocks noChangeArrowheads="1"/>
          </p:cNvSpPr>
          <p:nvPr/>
        </p:nvSpPr>
        <p:spPr bwMode="auto">
          <a:xfrm>
            <a:off x="2047082" y="3958431"/>
            <a:ext cx="6064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57200" indent="-457200" eaLnBrk="1" hangingPunct="1">
              <a:tabLst>
                <a:tab pos="496888" algn="l"/>
              </a:tabLst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四顶点共线（两段曲线中植入一条直线）</a:t>
            </a:r>
          </a:p>
        </p:txBody>
      </p:sp>
      <p:graphicFrame>
        <p:nvGraphicFramePr>
          <p:cNvPr id="972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00698"/>
              </p:ext>
            </p:extLst>
          </p:nvPr>
        </p:nvGraphicFramePr>
        <p:xfrm>
          <a:off x="2486222" y="4645026"/>
          <a:ext cx="2881313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r:id="rId7" imgW="4583520" imgH="3071520" progId="Visio.Drawing.11">
                  <p:embed/>
                </p:oleObj>
              </mc:Choice>
              <mc:Fallback>
                <p:oleObj r:id="rId7" imgW="4583520" imgH="3071520" progId="Visio.Drawing.11">
                  <p:embed/>
                  <p:pic>
                    <p:nvPicPr>
                      <p:cNvPr id="9728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222" y="4645026"/>
                        <a:ext cx="2881313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2"/>
          <p:cNvGraphicFramePr>
            <a:graphicFrameLocks noChangeAspect="1"/>
          </p:cNvGraphicFramePr>
          <p:nvPr/>
        </p:nvGraphicFramePr>
        <p:xfrm>
          <a:off x="6672264" y="4724401"/>
          <a:ext cx="3527425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r:id="rId9" imgW="5028120" imgH="2521800" progId="Visio.Drawing.11">
                  <p:embed/>
                </p:oleObj>
              </mc:Choice>
              <mc:Fallback>
                <p:oleObj r:id="rId9" imgW="5028120" imgH="2521800" progId="Visio.Drawing.11">
                  <p:embed/>
                  <p:pic>
                    <p:nvPicPr>
                      <p:cNvPr id="972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4724401"/>
                        <a:ext cx="3527425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Rectangle 14"/>
          <p:cNvSpPr>
            <a:spLocks noChangeArrowheads="1"/>
          </p:cNvSpPr>
          <p:nvPr/>
        </p:nvSpPr>
        <p:spPr bwMode="auto">
          <a:xfrm>
            <a:off x="1524001" y="16758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7291" name="Rectangle 15"/>
          <p:cNvSpPr>
            <a:spLocks noChangeArrowheads="1"/>
          </p:cNvSpPr>
          <p:nvPr/>
        </p:nvSpPr>
        <p:spPr bwMode="auto">
          <a:xfrm>
            <a:off x="1524000" y="3288428"/>
            <a:ext cx="2167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 </a:t>
            </a:r>
            <a:endParaRPr lang="zh-CN" altLang="en-US" sz="2400"/>
          </a:p>
        </p:txBody>
      </p:sp>
      <p:sp>
        <p:nvSpPr>
          <p:cNvPr id="97292" name="Rectangle 16"/>
          <p:cNvSpPr>
            <a:spLocks noChangeArrowheads="1"/>
          </p:cNvSpPr>
          <p:nvPr/>
        </p:nvSpPr>
        <p:spPr bwMode="auto">
          <a:xfrm>
            <a:off x="1524000" y="4752103"/>
            <a:ext cx="2167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922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32656"/>
            <a:ext cx="6061929" cy="439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5"/>
          <p:cNvSpPr>
            <a:spLocks noChangeArrowheads="1"/>
          </p:cNvSpPr>
          <p:nvPr/>
        </p:nvSpPr>
        <p:spPr bwMode="auto">
          <a:xfrm>
            <a:off x="4871864" y="5661248"/>
            <a:ext cx="297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三次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B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样条曲线绘制树叶 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3750" y="404813"/>
            <a:ext cx="324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§5.5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最小二乘拟合</a:t>
            </a: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1774825" y="1019175"/>
            <a:ext cx="85693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</a:t>
            </a:r>
            <a:r>
              <a:rPr lang="zh-CN" altLang="en-US" sz="2400">
                <a:latin typeface="Arial" panose="020B0604020202020204" pitchFamily="34" charset="0"/>
              </a:rPr>
              <a:t>给出一组离散点，确定一个函数逼近原函数，插值是一种手段。在实际中，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数据不可避免的会有误差</a:t>
            </a:r>
            <a:r>
              <a:rPr lang="zh-CN" altLang="en-US" sz="2400">
                <a:latin typeface="Arial" panose="020B0604020202020204" pitchFamily="34" charset="0"/>
              </a:rPr>
              <a:t>，插值函数会将这些误差也包括在内，并可能出现过拟合。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43138" y="4106863"/>
            <a:ext cx="77041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</a:t>
            </a:r>
            <a:r>
              <a:rPr lang="zh-CN" altLang="en-US" sz="2400">
                <a:latin typeface="Arial" panose="020B0604020202020204" pitchFamily="34" charset="0"/>
              </a:rPr>
              <a:t>因此，我们需要一种新的逼近原函数的手段：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① 不要求过所有的点（可以消除误差影响或降低阶数）；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② 尽可能表现数据的趋势，靠近这些点。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2185988" y="2559050"/>
            <a:ext cx="80676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</a:t>
            </a:r>
            <a:r>
              <a:rPr lang="zh-CN" altLang="en-US" sz="2400">
                <a:latin typeface="Arial" panose="020B0604020202020204" pitchFamily="34" charset="0"/>
              </a:rPr>
              <a:t>另一方面，有时候，问题本身不要求构造的函数过所有的点。如：</a:t>
            </a:r>
            <a:r>
              <a:rPr lang="en-US" altLang="zh-CN" sz="2400" b="1"/>
              <a:t>10</a:t>
            </a:r>
            <a:r>
              <a:rPr lang="zh-CN" altLang="en-US" sz="2400" b="1"/>
              <a:t> </a:t>
            </a:r>
            <a:r>
              <a:rPr lang="zh-CN" altLang="en-US" sz="2400">
                <a:latin typeface="Arial" panose="020B0604020202020204" pitchFamily="34" charset="0"/>
              </a:rPr>
              <a:t>个风景点，要修一条公路</a:t>
            </a:r>
            <a:r>
              <a:rPr lang="en-US" altLang="zh-CN" sz="2400" b="1" i="1"/>
              <a:t>S</a:t>
            </a:r>
            <a:r>
              <a:rPr lang="zh-CN" altLang="en-US" sz="2400">
                <a:latin typeface="Arial" panose="020B0604020202020204" pitchFamily="34" charset="0"/>
              </a:rPr>
              <a:t>使得</a:t>
            </a:r>
            <a:r>
              <a:rPr lang="en-US" altLang="zh-CN" sz="2400" b="1" i="1"/>
              <a:t>S</a:t>
            </a:r>
            <a:r>
              <a:rPr lang="zh-CN" altLang="en-US" sz="2400">
                <a:latin typeface="Arial" panose="020B0604020202020204" pitchFamily="34" charset="0"/>
              </a:rPr>
              <a:t>为直线，且到所有风景点的距离和最小。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4825" y="5661025"/>
            <a:ext cx="8496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  </a:t>
            </a:r>
            <a:r>
              <a:rPr lang="zh-CN" altLang="en-US" sz="2400">
                <a:latin typeface="Arial" panose="020B0604020202020204" pitchFamily="34" charset="0"/>
              </a:rPr>
              <a:t>对如上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类问题，有一个共同的数学提法：找函数空间上的函数 </a:t>
            </a:r>
            <a:r>
              <a:rPr lang="en-US" altLang="zh-CN" sz="2400" b="1" i="1"/>
              <a:t>g</a:t>
            </a:r>
            <a:r>
              <a:rPr lang="zh-CN" altLang="en-US" sz="2400">
                <a:latin typeface="Arial" panose="020B0604020202020204" pitchFamily="34" charset="0"/>
              </a:rPr>
              <a:t>，使得 </a:t>
            </a:r>
            <a:r>
              <a:rPr lang="en-US" altLang="zh-CN" sz="2400" b="1" i="1"/>
              <a:t>g</a:t>
            </a:r>
            <a:r>
              <a:rPr lang="zh-CN" altLang="en-US" sz="2400" b="1" i="1"/>
              <a:t> </a:t>
            </a:r>
            <a:r>
              <a:rPr lang="zh-CN" altLang="en-US" sz="2400">
                <a:latin typeface="Arial" panose="020B0604020202020204" pitchFamily="34" charset="0"/>
              </a:rPr>
              <a:t>到 </a:t>
            </a:r>
            <a:r>
              <a:rPr lang="en-US" altLang="zh-CN" sz="2400" b="1" i="1"/>
              <a:t>f</a:t>
            </a:r>
            <a:r>
              <a:rPr lang="zh-CN" altLang="en-US" sz="2400" b="1" i="1"/>
              <a:t> </a:t>
            </a:r>
            <a:r>
              <a:rPr lang="zh-CN" altLang="en-US" sz="2400">
                <a:latin typeface="Arial" panose="020B0604020202020204" pitchFamily="34" charset="0"/>
              </a:rPr>
              <a:t>的距离最小。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3071813" y="2205038"/>
            <a:ext cx="7200900" cy="1754187"/>
            <a:chOff x="839" y="1389"/>
            <a:chExt cx="4536" cy="1105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839" y="1389"/>
              <a:ext cx="4536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f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zh-CN" altLang="en-US" sz="2400">
                  <a:latin typeface="宋体" panose="02010600030101010101" pitchFamily="2" charset="-122"/>
                </a:rPr>
                <a:t>为定义在区间</a:t>
              </a:r>
              <a:r>
                <a:rPr lang="en-US" altLang="zh-CN" sz="2400" b="1"/>
                <a:t>[</a:t>
              </a:r>
              <a:r>
                <a:rPr lang="en-US" altLang="zh-CN" sz="2400" b="1" i="1"/>
                <a:t>a,b</a:t>
              </a:r>
              <a:r>
                <a:rPr lang="en-US" altLang="zh-CN" sz="2400" b="1"/>
                <a:t>]</a:t>
              </a:r>
              <a:r>
                <a:rPr lang="zh-CN" altLang="en-US" sz="2400">
                  <a:latin typeface="宋体" panose="02010600030101010101" pitchFamily="2" charset="-122"/>
                </a:rPr>
                <a:t>上的函数，     为区间上</a:t>
              </a:r>
              <a:r>
                <a:rPr lang="en-US" altLang="zh-CN" sz="2400" b="1" i="1"/>
                <a:t>n+</a:t>
              </a:r>
              <a:r>
                <a:rPr lang="en-US" altLang="zh-CN" sz="2400" b="1"/>
                <a:t>1</a:t>
              </a:r>
              <a:r>
                <a:rPr lang="zh-CN" altLang="en-US" sz="2400">
                  <a:latin typeface="宋体" panose="02010600030101010101" pitchFamily="2" charset="-122"/>
                </a:rPr>
                <a:t>个互不相同的点，  为给定的某一函数类。求   上的函数 </a:t>
              </a:r>
              <a:r>
                <a:rPr lang="en-US" altLang="zh-CN" sz="2400" b="1" i="1"/>
                <a:t>g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en-US" altLang="zh-CN" sz="2400" b="1" i="1"/>
                <a:t> </a:t>
              </a:r>
              <a:r>
                <a:rPr lang="zh-CN" altLang="en-US" sz="2400">
                  <a:latin typeface="宋体" panose="02010600030101010101" pitchFamily="2" charset="-122"/>
                </a:rPr>
                <a:t>满足 </a:t>
              </a:r>
              <a:r>
                <a:rPr lang="en-US" altLang="zh-CN" sz="2400" b="1" i="1"/>
                <a:t>f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en-US" altLang="zh-CN" sz="2400" b="1" i="1"/>
                <a:t> </a:t>
              </a:r>
              <a:r>
                <a:rPr lang="zh-CN" altLang="en-US" sz="2400">
                  <a:latin typeface="宋体" panose="02010600030101010101" pitchFamily="2" charset="-122"/>
                </a:rPr>
                <a:t>和 </a:t>
              </a:r>
              <a:r>
                <a:rPr lang="en-US" altLang="zh-CN" sz="2400" b="1" i="1"/>
                <a:t>g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en-US" altLang="zh-CN" sz="2400" b="1" i="1"/>
                <a:t> </a:t>
              </a:r>
              <a:r>
                <a:rPr lang="zh-CN" altLang="en-US" sz="2400">
                  <a:latin typeface="宋体" panose="02010600030101010101" pitchFamily="2" charset="-122"/>
                </a:rPr>
                <a:t>的距离最小</a:t>
              </a:r>
            </a:p>
          </p:txBody>
        </p:sp>
        <p:pic>
          <p:nvPicPr>
            <p:cNvPr id="43015" name="Object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430"/>
              <a:ext cx="54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016" name="Object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1842"/>
              <a:ext cx="169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017" name="Object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" y="1843"/>
              <a:ext cx="16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565400" y="4700588"/>
            <a:ext cx="705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如果这种距离取为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－范数的话，称为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最小二乘问题</a:t>
            </a:r>
          </a:p>
        </p:txBody>
      </p:sp>
      <p:sp>
        <p:nvSpPr>
          <p:cNvPr id="43012" name="Rectangle 0"/>
          <p:cNvSpPr>
            <a:spLocks noGrp="1" noChangeArrowheads="1"/>
          </p:cNvSpPr>
          <p:nvPr>
            <p:ph type="title"/>
          </p:nvPr>
        </p:nvSpPr>
        <p:spPr>
          <a:xfrm>
            <a:off x="1981200" y="657225"/>
            <a:ext cx="8229600" cy="8636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</a:rPr>
              <a:t>1.</a:t>
            </a:r>
            <a:r>
              <a:rPr lang="zh-CN" altLang="en-US" sz="2800" smtClean="0">
                <a:solidFill>
                  <a:schemeClr val="tx1"/>
                </a:solidFill>
              </a:rPr>
              <a:t> 曲线拟合的最小二乘问题</a:t>
            </a:r>
          </a:p>
        </p:txBody>
      </p:sp>
      <p:sp>
        <p:nvSpPr>
          <p:cNvPr id="43013" name="AutoShape 1" descr="白色大理石"/>
          <p:cNvSpPr>
            <a:spLocks noChangeArrowheads="1"/>
          </p:cNvSpPr>
          <p:nvPr/>
        </p:nvSpPr>
        <p:spPr bwMode="auto">
          <a:xfrm>
            <a:off x="1919288" y="2228850"/>
            <a:ext cx="1152525" cy="609600"/>
          </a:xfrm>
          <a:prstGeom prst="bevel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AE9A03D-A5E8-472A-BC4F-D89B0796DF20}"/>
              </a:ext>
            </a:extLst>
          </p:cNvPr>
          <p:cNvGraphicFramePr>
            <a:graphicFrameLocks noGrp="1"/>
          </p:cNvGraphicFramePr>
          <p:nvPr/>
        </p:nvGraphicFramePr>
        <p:xfrm>
          <a:off x="1919288" y="4292600"/>
          <a:ext cx="7772400" cy="113665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663263889"/>
                    </a:ext>
                  </a:extLst>
                </a:gridCol>
              </a:tblGrid>
              <a:tr h="1136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 1980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年，法国达索公司的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CATIA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，广泛采用了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Bezier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方法，曲线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次，曲面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次。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43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99B1E71-B4BC-4AFB-868D-C682488A62CD}"/>
              </a:ext>
            </a:extLst>
          </p:cNvPr>
          <p:cNvGraphicFramePr>
            <a:graphicFrameLocks noGrp="1"/>
          </p:cNvGraphicFramePr>
          <p:nvPr/>
        </p:nvGraphicFramePr>
        <p:xfrm>
          <a:off x="1919288" y="5595938"/>
          <a:ext cx="7772400" cy="957262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2786018084"/>
                    </a:ext>
                  </a:extLst>
                </a:gridCol>
              </a:tblGrid>
              <a:tr h="957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 </a:t>
                      </a: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设计中，人们对对象的控制直观，考虑到人的因素，体现了人的因素不可替代。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25373"/>
                  </a:ext>
                </a:extLst>
              </a:tr>
            </a:tbl>
          </a:graphicData>
        </a:graphic>
      </p:graphicFrame>
      <p:pic>
        <p:nvPicPr>
          <p:cNvPr id="6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0" t="25200" r="7076" b="15302"/>
          <a:stretch>
            <a:fillRect/>
          </a:stretch>
        </p:blipFill>
        <p:spPr bwMode="auto">
          <a:xfrm>
            <a:off x="1631950" y="60325"/>
            <a:ext cx="81375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1299270" y="658143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下面我们来看看最小二乘问题：</a:t>
            </a:r>
          </a:p>
        </p:txBody>
      </p:sp>
      <p:grpSp>
        <p:nvGrpSpPr>
          <p:cNvPr id="45059" name="Group 19"/>
          <p:cNvGrpSpPr>
            <a:grpSpLocks/>
          </p:cNvGrpSpPr>
          <p:nvPr/>
        </p:nvGrpSpPr>
        <p:grpSpPr bwMode="auto">
          <a:xfrm>
            <a:off x="1775520" y="1340768"/>
            <a:ext cx="6448425" cy="936625"/>
            <a:chOff x="703" y="1162"/>
            <a:chExt cx="4062" cy="590"/>
          </a:xfrm>
        </p:grpSpPr>
        <p:sp>
          <p:nvSpPr>
            <p:cNvPr id="45070" name="Text Box 5"/>
            <p:cNvSpPr txBox="1">
              <a:spLocks noChangeArrowheads="1"/>
            </p:cNvSpPr>
            <p:nvPr/>
          </p:nvSpPr>
          <p:spPr bwMode="auto">
            <a:xfrm>
              <a:off x="703" y="1307"/>
              <a:ext cx="40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求             ，使得                                       最小</a:t>
              </a:r>
            </a:p>
          </p:txBody>
        </p:sp>
        <p:pic>
          <p:nvPicPr>
            <p:cNvPr id="45071" name="Object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" y="1294"/>
              <a:ext cx="6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072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" y="1162"/>
              <a:ext cx="1996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46920" y="255838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设</a:t>
            </a:r>
          </a:p>
        </p:txBody>
      </p:sp>
      <p:pic>
        <p:nvPicPr>
          <p:cNvPr id="10" name="Object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08" y="2777455"/>
            <a:ext cx="3240087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Object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20" y="3455318"/>
            <a:ext cx="4851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Object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70" y="4842793"/>
            <a:ext cx="5688013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Object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45" y="4169693"/>
            <a:ext cx="56403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09245" y="570798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最小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67558" y="407126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则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570733" y="480786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即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91395" y="571274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关于系数</a:t>
            </a:r>
          </a:p>
        </p:txBody>
      </p:sp>
      <p:pic>
        <p:nvPicPr>
          <p:cNvPr id="18" name="Object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45" y="5719093"/>
            <a:ext cx="1828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2403" y="2852685"/>
            <a:ext cx="4619122" cy="720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Object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552450"/>
            <a:ext cx="6391275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327275" y="4081463"/>
            <a:ext cx="6407150" cy="1390650"/>
            <a:chOff x="396875" y="4365625"/>
            <a:chExt cx="6407150" cy="1390650"/>
          </a:xfrm>
        </p:grpSpPr>
        <p:sp>
          <p:nvSpPr>
            <p:cNvPr id="46087" name="Text Box 0"/>
            <p:cNvSpPr txBox="1">
              <a:spLocks noChangeArrowheads="1"/>
            </p:cNvSpPr>
            <p:nvPr/>
          </p:nvSpPr>
          <p:spPr bwMode="auto">
            <a:xfrm>
              <a:off x="396875" y="4365625"/>
              <a:ext cx="2317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由于它关于系数</a:t>
              </a:r>
            </a:p>
          </p:txBody>
        </p:sp>
        <p:pic>
          <p:nvPicPr>
            <p:cNvPr id="46088" name="Object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25" y="4365625"/>
              <a:ext cx="1952625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6089" name="Text Box 2"/>
            <p:cNvSpPr txBox="1">
              <a:spLocks noChangeArrowheads="1"/>
            </p:cNvSpPr>
            <p:nvPr/>
          </p:nvSpPr>
          <p:spPr bwMode="auto">
            <a:xfrm>
              <a:off x="4486275" y="4365625"/>
              <a:ext cx="2317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最小，因此有：</a:t>
              </a:r>
            </a:p>
          </p:txBody>
        </p:sp>
        <p:pic>
          <p:nvPicPr>
            <p:cNvPr id="46090" name="Object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4886325"/>
              <a:ext cx="2605087" cy="86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2566988" y="5445125"/>
            <a:ext cx="5432425" cy="950913"/>
            <a:chOff x="395288" y="5530850"/>
            <a:chExt cx="5432425" cy="950913"/>
          </a:xfrm>
        </p:grpSpPr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395288" y="5734050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即</a:t>
              </a:r>
            </a:p>
          </p:txBody>
        </p:sp>
        <p:pic>
          <p:nvPicPr>
            <p:cNvPr id="46086" name="Object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88" y="5530850"/>
              <a:ext cx="4937125" cy="95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2122488" y="6604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写成矩阵形式有：</a:t>
            </a:r>
          </a:p>
        </p:txBody>
      </p:sp>
      <p:pic>
        <p:nvPicPr>
          <p:cNvPr id="47107" name="Object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2441575"/>
            <a:ext cx="7354887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9192344" y="456406"/>
            <a:ext cx="1511300" cy="865188"/>
          </a:xfrm>
          <a:prstGeom prst="wedgeRoundRectCallout">
            <a:avLst>
              <a:gd name="adj1" fmla="val -61870"/>
              <a:gd name="adj2" fmla="val 10798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法方程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33575" y="4730750"/>
            <a:ext cx="7834313" cy="538163"/>
            <a:chOff x="327" y="2593"/>
            <a:chExt cx="4935" cy="339"/>
          </a:xfrm>
        </p:grpSpPr>
        <p:sp>
          <p:nvSpPr>
            <p:cNvPr id="47110" name="Text Box 14"/>
            <p:cNvSpPr txBox="1">
              <a:spLocks noChangeArrowheads="1"/>
            </p:cNvSpPr>
            <p:nvPr/>
          </p:nvSpPr>
          <p:spPr bwMode="auto">
            <a:xfrm>
              <a:off x="327" y="261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由</a:t>
              </a:r>
            </a:p>
          </p:txBody>
        </p:sp>
        <p:pic>
          <p:nvPicPr>
            <p:cNvPr id="47111" name="Object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" y="2593"/>
              <a:ext cx="138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112" name="Text Box 16"/>
            <p:cNvSpPr txBox="1">
              <a:spLocks noChangeArrowheads="1"/>
            </p:cNvSpPr>
            <p:nvPr/>
          </p:nvSpPr>
          <p:spPr bwMode="auto">
            <a:xfrm>
              <a:off x="1882" y="2606"/>
              <a:ext cx="3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的线性无关性，知道该方程存在唯一解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94252" y="43208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对称正定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094038" y="777875"/>
            <a:ext cx="1855787" cy="457200"/>
            <a:chOff x="1442" y="900"/>
            <a:chExt cx="1169" cy="288"/>
          </a:xfrm>
        </p:grpSpPr>
        <p:sp>
          <p:nvSpPr>
            <p:cNvPr id="49167" name="Text Box 5"/>
            <p:cNvSpPr txBox="1">
              <a:spLocks noChangeArrowheads="1"/>
            </p:cNvSpPr>
            <p:nvPr/>
          </p:nvSpPr>
          <p:spPr bwMode="auto">
            <a:xfrm>
              <a:off x="1442" y="90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①</a:t>
              </a:r>
            </a:p>
          </p:txBody>
        </p:sp>
        <p:pic>
          <p:nvPicPr>
            <p:cNvPr id="49168" name="Object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" y="900"/>
              <a:ext cx="85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3" name="Object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2414588"/>
            <a:ext cx="4800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594100" y="1581150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函数空间的基为</a:t>
            </a:r>
          </a:p>
        </p:txBody>
      </p:sp>
      <p:pic>
        <p:nvPicPr>
          <p:cNvPr id="10250" name="Object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628775"/>
            <a:ext cx="6619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550025" y="15668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，法方程为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860675" y="3848100"/>
            <a:ext cx="2106613" cy="492125"/>
            <a:chOff x="574" y="2424"/>
            <a:chExt cx="1327" cy="310"/>
          </a:xfrm>
        </p:grpSpPr>
        <p:sp>
          <p:nvSpPr>
            <p:cNvPr id="49165" name="Text Box 0"/>
            <p:cNvSpPr txBox="1">
              <a:spLocks noChangeArrowheads="1"/>
            </p:cNvSpPr>
            <p:nvPr/>
          </p:nvSpPr>
          <p:spPr bwMode="auto">
            <a:xfrm>
              <a:off x="574" y="242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②</a:t>
              </a:r>
            </a:p>
          </p:txBody>
        </p:sp>
        <p:pic>
          <p:nvPicPr>
            <p:cNvPr id="49166" name="Object 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2432"/>
              <a:ext cx="9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0242" name="Object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5207000"/>
            <a:ext cx="5529262" cy="12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886075" y="4500563"/>
            <a:ext cx="2849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  函数空间的基为</a:t>
            </a:r>
          </a:p>
        </p:txBody>
      </p:sp>
      <p:pic>
        <p:nvPicPr>
          <p:cNvPr id="10244" name="Object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508500"/>
            <a:ext cx="6762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367463" y="45148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，法方程为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8964642B-2E8F-4FF5-8E01-518EFDC0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700088"/>
            <a:ext cx="954088" cy="577850"/>
          </a:xfrm>
          <a:prstGeom prst="flowChartAlternateProcess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89803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Arial" charset="0"/>
              </a:rPr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10251" grpId="0"/>
      <p:bldP spid="10243" grpId="0"/>
      <p:bldP spid="102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4629" y="2439342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用最小二乘法求取如                      的经验公式：</a:t>
            </a:r>
            <a:endParaRPr lang="zh-CN" altLang="en-US" dirty="0"/>
          </a:p>
        </p:txBody>
      </p:sp>
      <p:pic>
        <p:nvPicPr>
          <p:cNvPr id="51202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93" y="2389187"/>
            <a:ext cx="14906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5156200"/>
            <a:ext cx="251936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909219" y="1313640"/>
            <a:ext cx="4176713" cy="939800"/>
            <a:chOff x="204" y="164"/>
            <a:chExt cx="2631" cy="592"/>
          </a:xfrm>
        </p:grpSpPr>
        <p:pic>
          <p:nvPicPr>
            <p:cNvPr id="51212" name="Object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64"/>
              <a:ext cx="2627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13" name="Line 6"/>
            <p:cNvSpPr>
              <a:spLocks noChangeShapeType="1"/>
            </p:cNvSpPr>
            <p:nvPr/>
          </p:nvSpPr>
          <p:spPr bwMode="auto">
            <a:xfrm>
              <a:off x="476" y="436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7"/>
            <p:cNvSpPr>
              <a:spLocks noChangeShapeType="1"/>
            </p:cNvSpPr>
            <p:nvPr/>
          </p:nvSpPr>
          <p:spPr bwMode="auto">
            <a:xfrm>
              <a:off x="476" y="16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8"/>
            <p:cNvSpPr>
              <a:spLocks noChangeShapeType="1"/>
            </p:cNvSpPr>
            <p:nvPr/>
          </p:nvSpPr>
          <p:spPr bwMode="auto">
            <a:xfrm>
              <a:off x="476" y="164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9"/>
            <p:cNvSpPr>
              <a:spLocks noChangeShapeType="1"/>
            </p:cNvSpPr>
            <p:nvPr/>
          </p:nvSpPr>
          <p:spPr bwMode="auto">
            <a:xfrm>
              <a:off x="476" y="754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0"/>
            <p:cNvSpPr>
              <a:spLocks noChangeShapeType="1"/>
            </p:cNvSpPr>
            <p:nvPr/>
          </p:nvSpPr>
          <p:spPr bwMode="auto">
            <a:xfrm>
              <a:off x="975" y="16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11"/>
            <p:cNvSpPr>
              <a:spLocks noChangeShapeType="1"/>
            </p:cNvSpPr>
            <p:nvPr/>
          </p:nvSpPr>
          <p:spPr bwMode="auto">
            <a:xfrm>
              <a:off x="1429" y="16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12"/>
            <p:cNvSpPr>
              <a:spLocks noChangeShapeType="1"/>
            </p:cNvSpPr>
            <p:nvPr/>
          </p:nvSpPr>
          <p:spPr bwMode="auto">
            <a:xfrm>
              <a:off x="1882" y="16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3"/>
            <p:cNvSpPr>
              <a:spLocks noChangeShapeType="1"/>
            </p:cNvSpPr>
            <p:nvPr/>
          </p:nvSpPr>
          <p:spPr bwMode="auto">
            <a:xfrm>
              <a:off x="2336" y="16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4"/>
            <p:cNvSpPr>
              <a:spLocks noChangeShapeType="1"/>
            </p:cNvSpPr>
            <p:nvPr/>
          </p:nvSpPr>
          <p:spPr bwMode="auto">
            <a:xfrm>
              <a:off x="2835" y="16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5" name="Text Box 16"/>
          <p:cNvSpPr txBox="1">
            <a:spLocks noChangeArrowheads="1"/>
          </p:cNvSpPr>
          <p:nvPr/>
        </p:nvSpPr>
        <p:spPr bwMode="auto">
          <a:xfrm>
            <a:off x="2740025" y="2997200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函数空间的基为</a:t>
            </a:r>
          </a:p>
        </p:txBody>
      </p:sp>
      <p:pic>
        <p:nvPicPr>
          <p:cNvPr id="51206" name="Object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3052763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7" name="Text Box 18"/>
          <p:cNvSpPr txBox="1">
            <a:spLocks noChangeArrowheads="1"/>
          </p:cNvSpPr>
          <p:nvPr/>
        </p:nvSpPr>
        <p:spPr bwMode="auto">
          <a:xfrm>
            <a:off x="5808663" y="29972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，法方程为</a:t>
            </a:r>
          </a:p>
        </p:txBody>
      </p:sp>
      <p:pic>
        <p:nvPicPr>
          <p:cNvPr id="51208" name="Object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3859213"/>
            <a:ext cx="4551363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08" name="Object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187950"/>
            <a:ext cx="23050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10" name="文本框 20"/>
          <p:cNvSpPr txBox="1">
            <a:spLocks noChangeArrowheads="1"/>
          </p:cNvSpPr>
          <p:nvPr/>
        </p:nvSpPr>
        <p:spPr bwMode="auto">
          <a:xfrm>
            <a:off x="3139281" y="729928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给出函数值：</a:t>
            </a:r>
            <a:endParaRPr lang="zh-CN" altLang="en-US" sz="2400" dirty="0"/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76963EFF-3B59-4CBC-90D9-81953E6D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700088"/>
            <a:ext cx="954088" cy="577850"/>
          </a:xfrm>
          <a:prstGeom prst="flowChartAlternateProcess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89803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Arial" charset="0"/>
              </a:rPr>
              <a:t>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904312" y="3324348"/>
                <a:ext cx="1122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3324348"/>
                <a:ext cx="1122230" cy="369332"/>
              </a:xfrm>
              <a:prstGeom prst="rect">
                <a:avLst/>
              </a:prstGeom>
              <a:blipFill>
                <a:blip r:embed="rId9"/>
                <a:stretch>
                  <a:fillRect l="-5978" r="-163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929174" y="3859213"/>
                <a:ext cx="1025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174" y="3859213"/>
                <a:ext cx="1025344" cy="369332"/>
              </a:xfrm>
              <a:prstGeom prst="rect">
                <a:avLst/>
              </a:prstGeom>
              <a:blipFill>
                <a:blip r:embed="rId10"/>
                <a:stretch>
                  <a:fillRect l="-6548" r="-595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5388" y="3276600"/>
                <a:ext cx="123335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88" y="3276600"/>
                <a:ext cx="1233351" cy="8943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 bwMode="auto">
          <a:xfrm>
            <a:off x="2207568" y="3693680"/>
            <a:ext cx="931713" cy="165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481013"/>
            <a:ext cx="133985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90713" y="14049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由</a:t>
            </a:r>
          </a:p>
        </p:txBody>
      </p:sp>
      <p:pic>
        <p:nvPicPr>
          <p:cNvPr id="13317" name="Object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477963"/>
            <a:ext cx="19383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410075" y="14049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，可以先做</a:t>
            </a:r>
          </a:p>
        </p:txBody>
      </p:sp>
      <p:pic>
        <p:nvPicPr>
          <p:cNvPr id="13319" name="Object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1414463"/>
            <a:ext cx="1593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Object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1343025"/>
            <a:ext cx="19907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35188" y="2228850"/>
            <a:ext cx="7777162" cy="1536700"/>
            <a:chOff x="340" y="2432"/>
            <a:chExt cx="4899" cy="968"/>
          </a:xfrm>
        </p:grpSpPr>
        <p:pic>
          <p:nvPicPr>
            <p:cNvPr id="53261" name="Object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478"/>
              <a:ext cx="4715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3262" name="Line 11"/>
            <p:cNvSpPr>
              <a:spLocks noChangeShapeType="1"/>
            </p:cNvSpPr>
            <p:nvPr/>
          </p:nvSpPr>
          <p:spPr bwMode="auto">
            <a:xfrm>
              <a:off x="340" y="2432"/>
              <a:ext cx="4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2"/>
            <p:cNvSpPr>
              <a:spLocks noChangeShapeType="1"/>
            </p:cNvSpPr>
            <p:nvPr/>
          </p:nvSpPr>
          <p:spPr bwMode="auto">
            <a:xfrm>
              <a:off x="5239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3"/>
            <p:cNvSpPr>
              <a:spLocks noChangeShapeType="1"/>
            </p:cNvSpPr>
            <p:nvPr/>
          </p:nvSpPr>
          <p:spPr bwMode="auto">
            <a:xfrm>
              <a:off x="4332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4"/>
            <p:cNvSpPr>
              <a:spLocks noChangeShapeType="1"/>
            </p:cNvSpPr>
            <p:nvPr/>
          </p:nvSpPr>
          <p:spPr bwMode="auto">
            <a:xfrm>
              <a:off x="3470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15"/>
            <p:cNvSpPr>
              <a:spLocks noChangeShapeType="1"/>
            </p:cNvSpPr>
            <p:nvPr/>
          </p:nvSpPr>
          <p:spPr bwMode="auto">
            <a:xfrm>
              <a:off x="2608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6"/>
            <p:cNvSpPr>
              <a:spLocks noChangeShapeType="1"/>
            </p:cNvSpPr>
            <p:nvPr/>
          </p:nvSpPr>
          <p:spPr bwMode="auto">
            <a:xfrm>
              <a:off x="1746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7"/>
            <p:cNvSpPr>
              <a:spLocks noChangeShapeType="1"/>
            </p:cNvSpPr>
            <p:nvPr/>
          </p:nvSpPr>
          <p:spPr bwMode="auto">
            <a:xfrm>
              <a:off x="839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8"/>
            <p:cNvSpPr>
              <a:spLocks noChangeShapeType="1"/>
            </p:cNvSpPr>
            <p:nvPr/>
          </p:nvSpPr>
          <p:spPr bwMode="auto">
            <a:xfrm>
              <a:off x="340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19"/>
            <p:cNvSpPr>
              <a:spLocks noChangeShapeType="1"/>
            </p:cNvSpPr>
            <p:nvPr/>
          </p:nvSpPr>
          <p:spPr bwMode="auto">
            <a:xfrm>
              <a:off x="340" y="2750"/>
              <a:ext cx="4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0"/>
            <p:cNvSpPr>
              <a:spLocks noChangeShapeType="1"/>
            </p:cNvSpPr>
            <p:nvPr/>
          </p:nvSpPr>
          <p:spPr bwMode="auto">
            <a:xfrm>
              <a:off x="340" y="3385"/>
              <a:ext cx="4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1"/>
            <p:cNvSpPr>
              <a:spLocks noChangeShapeType="1"/>
            </p:cNvSpPr>
            <p:nvPr/>
          </p:nvSpPr>
          <p:spPr bwMode="auto">
            <a:xfrm>
              <a:off x="340" y="3113"/>
              <a:ext cx="4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334" name="Object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43" y="3892257"/>
            <a:ext cx="43783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5" name="Object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76" y="5196182"/>
            <a:ext cx="32385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6" name="Object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5229519"/>
            <a:ext cx="277653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AutoShape 9">
            <a:extLst>
              <a:ext uri="{FF2B5EF4-FFF2-40B4-BE49-F238E27FC236}">
                <a16:creationId xmlns:a16="http://schemas.microsoft.com/office/drawing/2014/main" id="{477F0ED8-14C5-41F0-9067-FBB452BD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514350"/>
            <a:ext cx="954087" cy="577850"/>
          </a:xfrm>
          <a:prstGeom prst="flowChartAlternateProcess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89803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Arial" charset="0"/>
              </a:rPr>
              <a:t>例：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9107725" y="548172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754025" y="5421056"/>
                <a:ext cx="2247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=10.1000462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025" y="5421056"/>
                <a:ext cx="2247923" cy="369332"/>
              </a:xfrm>
              <a:prstGeom prst="rect">
                <a:avLst/>
              </a:prstGeom>
              <a:blipFill>
                <a:blip r:embed="rId11"/>
                <a:stretch>
                  <a:fillRect l="-1084" r="-2981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487715" y="6383338"/>
                <a:ext cx="33182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y=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10.1000462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0.0870912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15" y="6383338"/>
                <a:ext cx="3318216" cy="369332"/>
              </a:xfrm>
              <a:prstGeom prst="rect">
                <a:avLst/>
              </a:prstGeom>
              <a:blipFill>
                <a:blip r:embed="rId12"/>
                <a:stretch>
                  <a:fillRect l="-5515" t="-24590" r="-55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0"/>
          <p:cNvSpPr txBox="1">
            <a:spLocks noChangeArrowheads="1"/>
          </p:cNvSpPr>
          <p:nvPr/>
        </p:nvSpPr>
        <p:spPr bwMode="auto">
          <a:xfrm>
            <a:off x="2135188" y="549275"/>
            <a:ext cx="4968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 一般非线性最小二乘拟合</a:t>
            </a:r>
          </a:p>
        </p:txBody>
      </p:sp>
      <p:grpSp>
        <p:nvGrpSpPr>
          <p:cNvPr id="55299" name="Group 19"/>
          <p:cNvGrpSpPr>
            <a:grpSpLocks/>
          </p:cNvGrpSpPr>
          <p:nvPr/>
        </p:nvGrpSpPr>
        <p:grpSpPr bwMode="auto">
          <a:xfrm>
            <a:off x="2462213" y="1412875"/>
            <a:ext cx="6988175" cy="936625"/>
            <a:chOff x="703" y="1157"/>
            <a:chExt cx="4401" cy="59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82B3BBCA-F5A1-4DF8-8961-9D2422760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307"/>
              <a:ext cx="4401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dirty="0">
                  <a:latin typeface="Arial" panose="020B0604020202020204" pitchFamily="34" charset="0"/>
                </a:rPr>
                <a:t>求 </a:t>
              </a:r>
              <a:r>
                <a:rPr lang="en-US" altLang="zh-CN" sz="2400" i="1" dirty="0">
                  <a:latin typeface="+mn-lt"/>
                </a:rPr>
                <a:t>g</a:t>
              </a:r>
              <a:r>
                <a:rPr lang="en-US" altLang="zh-CN" sz="2400" dirty="0">
                  <a:latin typeface="+mn-lt"/>
                </a:rPr>
                <a:t>(</a:t>
              </a:r>
              <a:r>
                <a:rPr lang="en-US" altLang="zh-CN" sz="2400" i="1" dirty="0">
                  <a:latin typeface="+mn-lt"/>
                </a:rPr>
                <a:t>x</a:t>
              </a:r>
              <a:r>
                <a:rPr lang="en-US" altLang="zh-CN" sz="2400" dirty="0">
                  <a:latin typeface="+mn-lt"/>
                </a:rPr>
                <a:t>)</a:t>
              </a:r>
              <a:r>
                <a:rPr lang="zh-CN" altLang="en-US" sz="2400" dirty="0">
                  <a:latin typeface="+mn-lt"/>
                </a:rPr>
                <a:t> </a:t>
              </a:r>
              <a:r>
                <a:rPr lang="en-US" altLang="zh-CN" sz="2400" dirty="0">
                  <a:latin typeface="+mn-lt"/>
                </a:rPr>
                <a:t>=</a:t>
              </a:r>
              <a:r>
                <a:rPr lang="en-US" altLang="zh-CN" sz="2400" i="1" dirty="0">
                  <a:latin typeface="+mn-lt"/>
                </a:rPr>
                <a:t>g</a:t>
              </a:r>
              <a:r>
                <a:rPr lang="en-US" altLang="zh-CN" sz="2400" dirty="0">
                  <a:latin typeface="+mn-lt"/>
                </a:rPr>
                <a:t>(</a:t>
              </a:r>
              <a:r>
                <a:rPr lang="en-US" altLang="zh-CN" sz="2400" i="1" dirty="0" err="1">
                  <a:latin typeface="+mn-lt"/>
                </a:rPr>
                <a:t>x</a:t>
              </a:r>
              <a:r>
                <a:rPr lang="en-US" altLang="zh-CN" sz="2400" dirty="0" err="1">
                  <a:latin typeface="+mn-lt"/>
                </a:rPr>
                <a:t>,</a:t>
              </a:r>
              <a:r>
                <a:rPr lang="en-US" altLang="zh-CN" sz="2400" b="1" i="1" dirty="0" err="1">
                  <a:latin typeface="+mn-lt"/>
                </a:rPr>
                <a:t>a</a:t>
              </a:r>
              <a:r>
                <a:rPr lang="en-US" altLang="zh-CN" sz="2400" dirty="0">
                  <a:latin typeface="+mn-lt"/>
                </a:rPr>
                <a:t>)</a:t>
              </a:r>
              <a:r>
                <a:rPr lang="zh-CN" altLang="en-US" sz="2400" dirty="0">
                  <a:latin typeface="Arial" panose="020B0604020202020204" pitchFamily="34" charset="0"/>
                </a:rPr>
                <a:t> ，使得                                       最小</a:t>
              </a:r>
            </a:p>
          </p:txBody>
        </p:sp>
        <p:pic>
          <p:nvPicPr>
            <p:cNvPr id="55303" name="Object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" y="1157"/>
              <a:ext cx="1996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300" name="文本框 7"/>
          <p:cNvSpPr txBox="1">
            <a:spLocks noChangeArrowheads="1"/>
          </p:cNvSpPr>
          <p:nvPr/>
        </p:nvSpPr>
        <p:spPr bwMode="auto">
          <a:xfrm>
            <a:off x="2479675" y="2601913"/>
            <a:ext cx="6970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求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zh-CN" altLang="en-US" sz="2400">
                <a:latin typeface="Arial" panose="020B0604020202020204" pitchFamily="34" charset="0"/>
              </a:rPr>
              <a:t>对</a:t>
            </a:r>
            <a:r>
              <a:rPr lang="en-US" altLang="zh-CN" sz="2400" b="1" i="1"/>
              <a:t>a</a:t>
            </a:r>
            <a:r>
              <a:rPr lang="zh-CN" altLang="en-US" sz="2400">
                <a:latin typeface="Arial" panose="020B0604020202020204" pitchFamily="34" charset="0"/>
              </a:rPr>
              <a:t>偏导数，并令为</a:t>
            </a:r>
            <a:r>
              <a:rPr lang="en-US" altLang="zh-CN" sz="2400">
                <a:latin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</a:rPr>
              <a:t>得到关于</a:t>
            </a:r>
            <a:r>
              <a:rPr lang="en-US" altLang="zh-CN" sz="2400" b="1" i="1"/>
              <a:t>a</a:t>
            </a:r>
            <a:r>
              <a:rPr lang="zh-CN" altLang="en-US" sz="2400"/>
              <a:t>的</a:t>
            </a:r>
            <a:r>
              <a:rPr lang="zh-CN" altLang="en-US" sz="2400">
                <a:latin typeface="Arial" panose="020B0604020202020204" pitchFamily="34" charset="0"/>
              </a:rPr>
              <a:t>方程（组）</a:t>
            </a:r>
            <a:endParaRPr lang="zh-CN" altLang="en-US" sz="2400"/>
          </a:p>
        </p:txBody>
      </p:sp>
      <p:sp>
        <p:nvSpPr>
          <p:cNvPr id="55301" name="文本框 8"/>
          <p:cNvSpPr txBox="1">
            <a:spLocks noChangeArrowheads="1"/>
          </p:cNvSpPr>
          <p:nvPr/>
        </p:nvSpPr>
        <p:spPr bwMode="auto">
          <a:xfrm>
            <a:off x="2457450" y="3352800"/>
            <a:ext cx="6054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利用非线性方程求根方法求解方程（组）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96752"/>
            <a:ext cx="10585176" cy="12350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7448" y="4766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例：预测发射器的位置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666467"/>
            <a:ext cx="8563547" cy="670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3717032"/>
            <a:ext cx="4909506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45" y="4601298"/>
            <a:ext cx="3886537" cy="15241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12424" y="2824076"/>
            <a:ext cx="1723549" cy="46166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非线性关系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143672" y="5363364"/>
            <a:ext cx="1152128" cy="297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935760" y="5672126"/>
                <a:ext cx="561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5672126"/>
                <a:ext cx="561564" cy="369332"/>
              </a:xfrm>
              <a:prstGeom prst="rect">
                <a:avLst/>
              </a:prstGeom>
              <a:blipFill>
                <a:blip r:embed="rId6"/>
                <a:stretch>
                  <a:fillRect l="-4348" r="-1195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896889" y="61924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迭代法求解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805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"/>
          <p:cNvSpPr>
            <a:spLocks noChangeArrowheads="1"/>
          </p:cNvSpPr>
          <p:nvPr/>
        </p:nvSpPr>
        <p:spPr bwMode="auto">
          <a:xfrm>
            <a:off x="2133600" y="611188"/>
            <a:ext cx="1108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作业</a:t>
            </a:r>
            <a:r>
              <a:rPr lang="zh-CN" altLang="en-US" sz="2400"/>
              <a:t>：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9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9AF36CE-D2F7-4272-8706-C09E095B60A1}"/>
              </a:ext>
            </a:extLst>
          </p:cNvPr>
          <p:cNvSpPr/>
          <p:nvPr/>
        </p:nvSpPr>
        <p:spPr>
          <a:xfrm>
            <a:off x="1991544" y="1628800"/>
            <a:ext cx="77819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cs typeface="Times New Roman" panose="02020603050405020304" pitchFamily="18" charset="0"/>
              </a:rPr>
              <a:t>现测得通过某电阻</a:t>
            </a:r>
            <a:r>
              <a:rPr lang="en-US" altLang="zh-CN" kern="100" dirty="0"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cs typeface="Times New Roman" panose="02020603050405020304" pitchFamily="18" charset="0"/>
              </a:rPr>
              <a:t>的电流</a:t>
            </a:r>
            <a:r>
              <a:rPr lang="en-US" altLang="zh-CN" kern="100" dirty="0"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cs typeface="Times New Roman" panose="02020603050405020304" pitchFamily="18" charset="0"/>
              </a:rPr>
              <a:t>及其两端的电压</a:t>
            </a:r>
            <a:r>
              <a:rPr lang="en-US" altLang="zh-CN" kern="100" dirty="0">
                <a:cs typeface="Times New Roman" panose="02020603050405020304" pitchFamily="18" charset="0"/>
              </a:rPr>
              <a:t>U</a:t>
            </a:r>
            <a:r>
              <a:rPr lang="zh-CN" altLang="zh-CN" kern="100" dirty="0">
                <a:cs typeface="Times New Roman" panose="02020603050405020304" pitchFamily="18" charset="0"/>
              </a:rPr>
              <a:t>如下表：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8F3110-4402-4E33-AF91-4C8AE177A260}"/>
              </a:ext>
            </a:extLst>
          </p:cNvPr>
          <p:cNvSpPr/>
          <p:nvPr/>
        </p:nvSpPr>
        <p:spPr>
          <a:xfrm>
            <a:off x="2279576" y="4005064"/>
            <a:ext cx="69945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试用最小二乘原理确定电阻</a:t>
            </a:r>
            <a:r>
              <a:rPr lang="en-US" altLang="zh-CN" kern="100" dirty="0">
                <a:cs typeface="Times New Roman" panose="02020603050405020304" pitchFamily="18" charset="0"/>
              </a:rPr>
              <a:t>R</a:t>
            </a:r>
            <a:r>
              <a:rPr lang="zh-CN" altLang="en-US" kern="100" dirty="0"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cs typeface="Times New Roman" panose="02020603050405020304" pitchFamily="18" charset="0"/>
              </a:rPr>
              <a:t>U=IR</a:t>
            </a:r>
            <a:r>
              <a:rPr lang="zh-CN" altLang="en-US" kern="100" dirty="0"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cs typeface="Times New Roman" panose="02020603050405020304" pitchFamily="18" charset="0"/>
              </a:rPr>
              <a:t>的大小。</a:t>
            </a:r>
          </a:p>
        </p:txBody>
      </p:sp>
      <p:pic>
        <p:nvPicPr>
          <p:cNvPr id="60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3640138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063750" y="428625"/>
            <a:ext cx="288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§4.1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贝齐尔曲线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251325" y="6113463"/>
            <a:ext cx="432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图</a:t>
            </a:r>
            <a:r>
              <a:rPr lang="en-US" altLang="zh-CN" sz="2000" b="1">
                <a:latin typeface="宋体" panose="02010600030101010101" pitchFamily="2" charset="-122"/>
              </a:rPr>
              <a:t>5</a:t>
            </a:r>
            <a:r>
              <a:rPr lang="zh-CN" altLang="en-US" sz="2000" b="1">
                <a:latin typeface="宋体" panose="02010600030101010101" pitchFamily="2" charset="-122"/>
              </a:rPr>
              <a:t>-1  </a:t>
            </a:r>
            <a:r>
              <a:rPr lang="zh-CN" altLang="en-US" sz="2000"/>
              <a:t>多边折线和相应的</a:t>
            </a:r>
            <a:r>
              <a:rPr lang="en-US" altLang="zh-CN" sz="2000">
                <a:cs typeface="Courier New" panose="02070309020205020404" pitchFamily="49" charset="0"/>
              </a:rPr>
              <a:t>Bezier</a:t>
            </a:r>
            <a:r>
              <a:rPr lang="zh-CN" altLang="en-US" sz="2000"/>
              <a:t>曲线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172" name="Rectangle 3"/>
          <p:cNvSpPr txBox="1">
            <a:spLocks noChangeArrowheads="1"/>
          </p:cNvSpPr>
          <p:nvPr/>
        </p:nvSpPr>
        <p:spPr bwMode="auto">
          <a:xfrm>
            <a:off x="1952625" y="1285875"/>
            <a:ext cx="8072438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/>
              <a:t>          贝齐尔（</a:t>
            </a:r>
            <a:r>
              <a:rPr lang="en-US" altLang="zh-CN" sz="2400">
                <a:cs typeface="Courier New" panose="02070309020205020404" pitchFamily="49" charset="0"/>
              </a:rPr>
              <a:t> Bezier </a:t>
            </a:r>
            <a:r>
              <a:rPr lang="zh-CN" altLang="en-US" sz="2400"/>
              <a:t>）曲线由一组多边折线（也称为</a:t>
            </a:r>
            <a:r>
              <a:rPr lang="zh-CN" altLang="en-US" sz="2400">
                <a:solidFill>
                  <a:srgbClr val="FF0000"/>
                </a:solidFill>
              </a:rPr>
              <a:t>贝齐尔控制多边形</a:t>
            </a:r>
            <a:r>
              <a:rPr lang="zh-CN" altLang="en-US" sz="2400"/>
              <a:t>）的各顶点唯一确定。在该多边折线的各顶点中，只有第一点和最后一点在曲线上。</a:t>
            </a:r>
          </a:p>
        </p:txBody>
      </p:sp>
      <p:grpSp>
        <p:nvGrpSpPr>
          <p:cNvPr id="7173" name="组合 25"/>
          <p:cNvGrpSpPr>
            <a:grpSpLocks/>
          </p:cNvGrpSpPr>
          <p:nvPr/>
        </p:nvGrpSpPr>
        <p:grpSpPr bwMode="auto">
          <a:xfrm>
            <a:off x="1895475" y="3386138"/>
            <a:ext cx="3657600" cy="2185987"/>
            <a:chOff x="371446" y="4071942"/>
            <a:chExt cx="3657610" cy="2186060"/>
          </a:xfrm>
        </p:grpSpPr>
        <p:sp>
          <p:nvSpPr>
            <p:cNvPr id="7193" name="矩形 7"/>
            <p:cNvSpPr>
              <a:spLocks noChangeArrowheads="1"/>
            </p:cNvSpPr>
            <p:nvPr/>
          </p:nvSpPr>
          <p:spPr bwMode="auto">
            <a:xfrm>
              <a:off x="1857356" y="4071942"/>
              <a:ext cx="2171700" cy="4000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Bezier</a:t>
              </a:r>
              <a:r>
                <a:rPr lang="zh-CN" altLang="en-US" sz="2000" b="1"/>
                <a:t>控制多边形</a:t>
              </a:r>
            </a:p>
          </p:txBody>
        </p:sp>
        <p:cxnSp>
          <p:nvCxnSpPr>
            <p:cNvPr id="7194" name="直接箭头连接符 12"/>
            <p:cNvCxnSpPr>
              <a:cxnSpLocks noChangeShapeType="1"/>
              <a:stCxn id="7193" idx="2"/>
            </p:cNvCxnSpPr>
            <p:nvPr/>
          </p:nvCxnSpPr>
          <p:spPr bwMode="auto">
            <a:xfrm rot="5400000">
              <a:off x="2211369" y="4117979"/>
              <a:ext cx="377824" cy="10858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5" name="直接连接符 10"/>
            <p:cNvCxnSpPr>
              <a:cxnSpLocks noChangeShapeType="1"/>
            </p:cNvCxnSpPr>
            <p:nvPr/>
          </p:nvCxnSpPr>
          <p:spPr bwMode="auto">
            <a:xfrm rot="5400000" flipH="1" flipV="1">
              <a:off x="407165" y="5347825"/>
              <a:ext cx="714380" cy="35719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6" name="直接连接符 11"/>
            <p:cNvCxnSpPr>
              <a:cxnSpLocks noChangeShapeType="1"/>
            </p:cNvCxnSpPr>
            <p:nvPr/>
          </p:nvCxnSpPr>
          <p:spPr bwMode="auto">
            <a:xfrm flipV="1">
              <a:off x="942950" y="4786322"/>
              <a:ext cx="571504" cy="35719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直接连接符 13"/>
            <p:cNvCxnSpPr>
              <a:cxnSpLocks noChangeShapeType="1"/>
            </p:cNvCxnSpPr>
            <p:nvPr/>
          </p:nvCxnSpPr>
          <p:spPr bwMode="auto">
            <a:xfrm>
              <a:off x="1514454" y="4786322"/>
              <a:ext cx="785818" cy="2857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8" name="任意多边形 16"/>
            <p:cNvSpPr>
              <a:spLocks noChangeArrowheads="1"/>
            </p:cNvSpPr>
            <p:nvPr/>
          </p:nvSpPr>
          <p:spPr bwMode="auto">
            <a:xfrm>
              <a:off x="580074" y="4970145"/>
              <a:ext cx="1668780" cy="904875"/>
            </a:xfrm>
            <a:custGeom>
              <a:avLst/>
              <a:gdLst>
                <a:gd name="T0" fmla="*/ 0 w 1668780"/>
                <a:gd name="T1" fmla="*/ 904875 h 904875"/>
                <a:gd name="T2" fmla="*/ 445770 w 1668780"/>
                <a:gd name="T3" fmla="*/ 310515 h 904875"/>
                <a:gd name="T4" fmla="*/ 1005840 w 1668780"/>
                <a:gd name="T5" fmla="*/ 36195 h 904875"/>
                <a:gd name="T6" fmla="*/ 1668780 w 1668780"/>
                <a:gd name="T7" fmla="*/ 93345 h 9048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8780"/>
                <a:gd name="T13" fmla="*/ 0 h 904875"/>
                <a:gd name="T14" fmla="*/ 1668780 w 1668780"/>
                <a:gd name="T15" fmla="*/ 904875 h 9048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8780" h="904875">
                  <a:moveTo>
                    <a:pt x="0" y="904875"/>
                  </a:moveTo>
                  <a:cubicBezTo>
                    <a:pt x="139065" y="680085"/>
                    <a:pt x="278130" y="455295"/>
                    <a:pt x="445770" y="310515"/>
                  </a:cubicBezTo>
                  <a:cubicBezTo>
                    <a:pt x="613410" y="165735"/>
                    <a:pt x="802005" y="72390"/>
                    <a:pt x="1005840" y="36195"/>
                  </a:cubicBezTo>
                  <a:cubicBezTo>
                    <a:pt x="1209675" y="0"/>
                    <a:pt x="1439227" y="46672"/>
                    <a:pt x="1668780" y="93345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9" name="矩形 33"/>
            <p:cNvSpPr>
              <a:spLocks noChangeArrowheads="1"/>
            </p:cNvSpPr>
            <p:nvPr/>
          </p:nvSpPr>
          <p:spPr bwMode="auto">
            <a:xfrm>
              <a:off x="509821" y="4857760"/>
              <a:ext cx="433129" cy="40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1</a:t>
              </a:r>
              <a:endParaRPr lang="zh-CN" altLang="en-US" sz="2000"/>
            </a:p>
          </p:txBody>
        </p:sp>
        <p:sp>
          <p:nvSpPr>
            <p:cNvPr id="7200" name="矩形 33"/>
            <p:cNvSpPr>
              <a:spLocks noChangeArrowheads="1"/>
            </p:cNvSpPr>
            <p:nvPr/>
          </p:nvSpPr>
          <p:spPr bwMode="auto">
            <a:xfrm>
              <a:off x="371446" y="5857892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zh-CN" altLang="en-US" sz="2000"/>
            </a:p>
          </p:txBody>
        </p:sp>
        <p:sp>
          <p:nvSpPr>
            <p:cNvPr id="7201" name="矩形 33"/>
            <p:cNvSpPr>
              <a:spLocks noChangeArrowheads="1"/>
            </p:cNvSpPr>
            <p:nvPr/>
          </p:nvSpPr>
          <p:spPr bwMode="auto">
            <a:xfrm>
              <a:off x="1300140" y="4357694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2</a:t>
              </a:r>
              <a:endParaRPr lang="zh-CN" altLang="en-US" sz="2000"/>
            </a:p>
          </p:txBody>
        </p:sp>
        <p:sp>
          <p:nvSpPr>
            <p:cNvPr id="7202" name="矩形 33"/>
            <p:cNvSpPr>
              <a:spLocks noChangeArrowheads="1"/>
            </p:cNvSpPr>
            <p:nvPr/>
          </p:nvSpPr>
          <p:spPr bwMode="auto">
            <a:xfrm>
              <a:off x="2300272" y="4929198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3</a:t>
              </a:r>
              <a:endParaRPr lang="zh-CN" altLang="en-US" sz="2000"/>
            </a:p>
          </p:txBody>
        </p:sp>
      </p:grpSp>
      <p:grpSp>
        <p:nvGrpSpPr>
          <p:cNvPr id="7174" name="组合 42"/>
          <p:cNvGrpSpPr>
            <a:grpSpLocks/>
          </p:cNvGrpSpPr>
          <p:nvPr/>
        </p:nvGrpSpPr>
        <p:grpSpPr bwMode="auto">
          <a:xfrm>
            <a:off x="4810125" y="3754438"/>
            <a:ext cx="2473325" cy="1793875"/>
            <a:chOff x="5140630" y="4643446"/>
            <a:chExt cx="2330839" cy="1585199"/>
          </a:xfrm>
        </p:grpSpPr>
        <p:sp>
          <p:nvSpPr>
            <p:cNvPr id="7184" name="矩形 33"/>
            <p:cNvSpPr>
              <a:spLocks noChangeArrowheads="1"/>
            </p:cNvSpPr>
            <p:nvPr/>
          </p:nvSpPr>
          <p:spPr bwMode="auto">
            <a:xfrm>
              <a:off x="5929322" y="5786454"/>
              <a:ext cx="402013" cy="353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1</a:t>
              </a:r>
              <a:endParaRPr lang="zh-CN" altLang="en-US" sz="2000"/>
            </a:p>
          </p:txBody>
        </p:sp>
        <p:sp>
          <p:nvSpPr>
            <p:cNvPr id="7185" name="矩形 33"/>
            <p:cNvSpPr>
              <a:spLocks noChangeArrowheads="1"/>
            </p:cNvSpPr>
            <p:nvPr/>
          </p:nvSpPr>
          <p:spPr bwMode="auto">
            <a:xfrm>
              <a:off x="5140630" y="5875034"/>
              <a:ext cx="402013" cy="353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zh-CN" altLang="en-US" sz="2000"/>
            </a:p>
          </p:txBody>
        </p:sp>
        <p:sp>
          <p:nvSpPr>
            <p:cNvPr id="7186" name="矩形 33"/>
            <p:cNvSpPr>
              <a:spLocks noChangeArrowheads="1"/>
            </p:cNvSpPr>
            <p:nvPr/>
          </p:nvSpPr>
          <p:spPr bwMode="auto">
            <a:xfrm>
              <a:off x="6002668" y="4643446"/>
              <a:ext cx="402013" cy="353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2</a:t>
              </a:r>
              <a:endParaRPr lang="zh-CN" altLang="en-US" sz="2000"/>
            </a:p>
          </p:txBody>
        </p:sp>
        <p:sp>
          <p:nvSpPr>
            <p:cNvPr id="7187" name="矩形 33"/>
            <p:cNvSpPr>
              <a:spLocks noChangeArrowheads="1"/>
            </p:cNvSpPr>
            <p:nvPr/>
          </p:nvSpPr>
          <p:spPr bwMode="auto">
            <a:xfrm>
              <a:off x="7069456" y="4946340"/>
              <a:ext cx="402013" cy="353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3</a:t>
              </a:r>
              <a:endParaRPr lang="zh-CN" altLang="en-US" sz="2000"/>
            </a:p>
          </p:txBody>
        </p:sp>
        <p:grpSp>
          <p:nvGrpSpPr>
            <p:cNvPr id="7188" name="组合 41"/>
            <p:cNvGrpSpPr>
              <a:grpSpLocks/>
            </p:cNvGrpSpPr>
            <p:nvPr/>
          </p:nvGrpSpPr>
          <p:grpSpPr bwMode="auto">
            <a:xfrm>
              <a:off x="5286380" y="4929198"/>
              <a:ext cx="2023124" cy="942982"/>
              <a:chOff x="-2274618" y="2143116"/>
              <a:chExt cx="2023124" cy="942982"/>
            </a:xfrm>
          </p:grpSpPr>
          <p:cxnSp>
            <p:nvCxnSpPr>
              <p:cNvPr id="7189" name="直接连接符 29"/>
              <p:cNvCxnSpPr>
                <a:cxnSpLocks noChangeShapeType="1"/>
              </p:cNvCxnSpPr>
              <p:nvPr/>
            </p:nvCxnSpPr>
            <p:spPr bwMode="auto">
              <a:xfrm flipV="1">
                <a:off x="-2274618" y="3014660"/>
                <a:ext cx="714380" cy="7143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直接连接符 3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-1750263" y="2464587"/>
                <a:ext cx="714380" cy="35719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1"/>
              <p:cNvCxnSpPr>
                <a:cxnSpLocks noChangeShapeType="1"/>
              </p:cNvCxnSpPr>
              <p:nvPr/>
            </p:nvCxnSpPr>
            <p:spPr bwMode="auto">
              <a:xfrm flipV="1">
                <a:off x="-1251626" y="2143116"/>
                <a:ext cx="1000132" cy="14287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92" name="任意多边形 40"/>
              <p:cNvSpPr>
                <a:spLocks noChangeArrowheads="1"/>
              </p:cNvSpPr>
              <p:nvPr/>
            </p:nvSpPr>
            <p:spPr bwMode="auto">
              <a:xfrm>
                <a:off x="-2251710" y="2171700"/>
                <a:ext cx="1828800" cy="902970"/>
              </a:xfrm>
              <a:custGeom>
                <a:avLst/>
                <a:gdLst>
                  <a:gd name="T0" fmla="*/ 0 w 1828800"/>
                  <a:gd name="T1" fmla="*/ 902970 h 902970"/>
                  <a:gd name="T2" fmla="*/ 605790 w 1828800"/>
                  <a:gd name="T3" fmla="*/ 742950 h 902970"/>
                  <a:gd name="T4" fmla="*/ 834390 w 1828800"/>
                  <a:gd name="T5" fmla="*/ 491490 h 902970"/>
                  <a:gd name="T6" fmla="*/ 1143000 w 1828800"/>
                  <a:gd name="T7" fmla="*/ 240030 h 902970"/>
                  <a:gd name="T8" fmla="*/ 1828800 w 1828800"/>
                  <a:gd name="T9" fmla="*/ 0 h 902970"/>
                  <a:gd name="T10" fmla="*/ 1828800 w 1828800"/>
                  <a:gd name="T11" fmla="*/ 0 h 9029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28800"/>
                  <a:gd name="T19" fmla="*/ 0 h 902970"/>
                  <a:gd name="T20" fmla="*/ 1828800 w 1828800"/>
                  <a:gd name="T21" fmla="*/ 902970 h 9029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28800" h="902970">
                    <a:moveTo>
                      <a:pt x="0" y="902970"/>
                    </a:moveTo>
                    <a:cubicBezTo>
                      <a:pt x="233362" y="857250"/>
                      <a:pt x="466725" y="811530"/>
                      <a:pt x="605790" y="742950"/>
                    </a:cubicBezTo>
                    <a:cubicBezTo>
                      <a:pt x="744855" y="674370"/>
                      <a:pt x="744855" y="575310"/>
                      <a:pt x="834390" y="491490"/>
                    </a:cubicBezTo>
                    <a:cubicBezTo>
                      <a:pt x="923925" y="407670"/>
                      <a:pt x="977265" y="321945"/>
                      <a:pt x="1143000" y="240030"/>
                    </a:cubicBezTo>
                    <a:cubicBezTo>
                      <a:pt x="1308735" y="158115"/>
                      <a:pt x="1828800" y="0"/>
                      <a:pt x="1828800" y="0"/>
                    </a:cubicBezTo>
                  </a:path>
                </a:pathLst>
              </a:cu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5" name="组合 61"/>
          <p:cNvGrpSpPr>
            <a:grpSpLocks/>
          </p:cNvGrpSpPr>
          <p:nvPr/>
        </p:nvGrpSpPr>
        <p:grpSpPr bwMode="auto">
          <a:xfrm>
            <a:off x="7453313" y="3386138"/>
            <a:ext cx="2925762" cy="2257425"/>
            <a:chOff x="6002668" y="4071942"/>
            <a:chExt cx="2925142" cy="2257498"/>
          </a:xfrm>
        </p:grpSpPr>
        <p:cxnSp>
          <p:nvCxnSpPr>
            <p:cNvPr id="7176" name="直接连接符 46"/>
            <p:cNvCxnSpPr>
              <a:cxnSpLocks noChangeShapeType="1"/>
            </p:cNvCxnSpPr>
            <p:nvPr/>
          </p:nvCxnSpPr>
          <p:spPr bwMode="auto">
            <a:xfrm rot="5400000" flipH="1" flipV="1">
              <a:off x="5893603" y="4679165"/>
              <a:ext cx="1357322" cy="85725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7" name="直接连接符 47"/>
            <p:cNvCxnSpPr>
              <a:cxnSpLocks noChangeShapeType="1"/>
            </p:cNvCxnSpPr>
            <p:nvPr/>
          </p:nvCxnSpPr>
          <p:spPr bwMode="auto">
            <a:xfrm rot="5400000" flipH="1" flipV="1">
              <a:off x="7833859" y="5333537"/>
              <a:ext cx="857256" cy="50006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直接连接符 48"/>
            <p:cNvCxnSpPr>
              <a:cxnSpLocks noChangeShapeType="1"/>
            </p:cNvCxnSpPr>
            <p:nvPr/>
          </p:nvCxnSpPr>
          <p:spPr bwMode="auto">
            <a:xfrm>
              <a:off x="7000892" y="4429132"/>
              <a:ext cx="1500198" cy="7143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9" name="矩形 33"/>
            <p:cNvSpPr>
              <a:spLocks noChangeArrowheads="1"/>
            </p:cNvSpPr>
            <p:nvPr/>
          </p:nvSpPr>
          <p:spPr bwMode="auto">
            <a:xfrm>
              <a:off x="6786578" y="4071942"/>
              <a:ext cx="433129" cy="40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1</a:t>
              </a:r>
              <a:endParaRPr lang="zh-CN" altLang="en-US" sz="2000"/>
            </a:p>
          </p:txBody>
        </p:sp>
        <p:sp>
          <p:nvSpPr>
            <p:cNvPr id="7180" name="矩形 33"/>
            <p:cNvSpPr>
              <a:spLocks noChangeArrowheads="1"/>
            </p:cNvSpPr>
            <p:nvPr/>
          </p:nvSpPr>
          <p:spPr bwMode="auto">
            <a:xfrm>
              <a:off x="6002668" y="5743534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zh-CN" altLang="en-US" sz="2000"/>
            </a:p>
          </p:txBody>
        </p:sp>
        <p:sp>
          <p:nvSpPr>
            <p:cNvPr id="7181" name="矩形 33"/>
            <p:cNvSpPr>
              <a:spLocks noChangeArrowheads="1"/>
            </p:cNvSpPr>
            <p:nvPr/>
          </p:nvSpPr>
          <p:spPr bwMode="auto">
            <a:xfrm>
              <a:off x="8501090" y="4857760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2</a:t>
              </a:r>
              <a:endParaRPr lang="zh-CN" altLang="en-US" sz="2000"/>
            </a:p>
          </p:txBody>
        </p:sp>
        <p:sp>
          <p:nvSpPr>
            <p:cNvPr id="7182" name="矩形 33"/>
            <p:cNvSpPr>
              <a:spLocks noChangeArrowheads="1"/>
            </p:cNvSpPr>
            <p:nvPr/>
          </p:nvSpPr>
          <p:spPr bwMode="auto">
            <a:xfrm>
              <a:off x="8001024" y="5929330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3</a:t>
              </a:r>
              <a:endParaRPr lang="zh-CN" altLang="en-US" sz="2000"/>
            </a:p>
          </p:txBody>
        </p:sp>
        <p:sp>
          <p:nvSpPr>
            <p:cNvPr id="7183" name="任意多边形 60"/>
            <p:cNvSpPr>
              <a:spLocks noChangeArrowheads="1"/>
            </p:cNvSpPr>
            <p:nvPr/>
          </p:nvSpPr>
          <p:spPr bwMode="auto">
            <a:xfrm>
              <a:off x="6149340" y="4912995"/>
              <a:ext cx="2011680" cy="1064895"/>
            </a:xfrm>
            <a:custGeom>
              <a:avLst/>
              <a:gdLst>
                <a:gd name="T0" fmla="*/ 0 w 2011680"/>
                <a:gd name="T1" fmla="*/ 882015 h 1064895"/>
                <a:gd name="T2" fmla="*/ 948690 w 2011680"/>
                <a:gd name="T3" fmla="*/ 127635 h 1064895"/>
                <a:gd name="T4" fmla="*/ 1623060 w 2011680"/>
                <a:gd name="T5" fmla="*/ 116205 h 1064895"/>
                <a:gd name="T6" fmla="*/ 1965960 w 2011680"/>
                <a:gd name="T7" fmla="*/ 470535 h 1064895"/>
                <a:gd name="T8" fmla="*/ 1897380 w 2011680"/>
                <a:gd name="T9" fmla="*/ 1064895 h 10648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1680"/>
                <a:gd name="T16" fmla="*/ 0 h 1064895"/>
                <a:gd name="T17" fmla="*/ 2011680 w 2011680"/>
                <a:gd name="T18" fmla="*/ 1064895 h 10648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1680" h="1064895">
                  <a:moveTo>
                    <a:pt x="0" y="882015"/>
                  </a:moveTo>
                  <a:cubicBezTo>
                    <a:pt x="339090" y="568642"/>
                    <a:pt x="678180" y="255270"/>
                    <a:pt x="948690" y="127635"/>
                  </a:cubicBezTo>
                  <a:cubicBezTo>
                    <a:pt x="1219200" y="0"/>
                    <a:pt x="1453515" y="59055"/>
                    <a:pt x="1623060" y="116205"/>
                  </a:cubicBezTo>
                  <a:cubicBezTo>
                    <a:pt x="1792605" y="173355"/>
                    <a:pt x="1920240" y="312420"/>
                    <a:pt x="1965960" y="470535"/>
                  </a:cubicBezTo>
                  <a:cubicBezTo>
                    <a:pt x="2011680" y="628650"/>
                    <a:pt x="1954530" y="846772"/>
                    <a:pt x="1897380" y="1064895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416050" y="549275"/>
            <a:ext cx="8567738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给定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个控制点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kern="0" dirty="0" smtClean="0">
                <a:solidFill>
                  <a:schemeClr val="tx2"/>
                </a:solidFill>
                <a:ea typeface="楷体_GB2312" pitchFamily="49" charset="-122"/>
              </a:rPr>
              <a:t>……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），称为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曲线。</a:t>
            </a:r>
          </a:p>
          <a:p>
            <a:pPr marL="0" indent="0" eaLnBrk="1" hangingPunct="1">
              <a:defRPr/>
            </a:pPr>
            <a:endParaRPr lang="zh-CN" altLang="en-US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               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t∈〔0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1〕</a:t>
            </a:r>
            <a:r>
              <a:rPr lang="en-US" altLang="zh-CN" b="1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式中，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kern="0" dirty="0" smtClean="0">
                <a:solidFill>
                  <a:schemeClr val="tx2"/>
                </a:solidFill>
                <a:ea typeface="楷体_GB2312" pitchFamily="49" charset="-122"/>
              </a:rPr>
              <a:t>……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）是控制多边形的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个控制点，控制多边形是连接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条边构成的多边形。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kern="0" baseline="-250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i,n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(t) 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Bernstein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基函数，其表达式为：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497138" y="3860800"/>
          <a:ext cx="53609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3" imgW="2484191" imgH="358030" progId="Equation.3">
                  <p:embed/>
                </p:oleObj>
              </mc:Choice>
              <mc:Fallback>
                <p:oleObj name="公式" r:id="rId3" imgW="2484191" imgH="3580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3860800"/>
                        <a:ext cx="53609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1487488" y="5102225"/>
            <a:ext cx="8856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在实际应用中，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最常用的是三次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，其次是二次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曲线，高次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曲线一般很少使用。 </a:t>
            </a:r>
          </a:p>
        </p:txBody>
      </p:sp>
      <p:graphicFrame>
        <p:nvGraphicFramePr>
          <p:cNvPr id="8197" name="Object 2"/>
          <p:cNvGraphicFramePr>
            <a:graphicFrameLocks noChangeAspect="1"/>
          </p:cNvGraphicFramePr>
          <p:nvPr/>
        </p:nvGraphicFramePr>
        <p:xfrm>
          <a:off x="2927350" y="1412875"/>
          <a:ext cx="2736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5" imgW="1158098" imgH="365666" progId="Equation.3">
                  <p:embed/>
                </p:oleObj>
              </mc:Choice>
              <mc:Fallback>
                <p:oleObj r:id="rId5" imgW="1158098" imgH="36566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412875"/>
                        <a:ext cx="27368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31913" y="836613"/>
            <a:ext cx="72739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曲线的控制多边形有二个控制点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曲线是一次多项式。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kern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defRPr/>
            </a:pPr>
            <a:endParaRPr lang="zh-CN" altLang="en-US" b="1" kern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defRPr/>
            </a:pPr>
            <a:endParaRPr lang="zh-CN" altLang="en-US" b="1" kern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一次</a:t>
            </a:r>
            <a:r>
              <a:rPr lang="en-US" altLang="zh-CN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曲线是一段直线。 </a:t>
            </a:r>
            <a:endParaRPr lang="zh-CN" altLang="en-US" sz="2400" ker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2051050" y="1916113"/>
          <a:ext cx="55213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3" imgW="2445914" imgH="365666" progId="Equation.3">
                  <p:embed/>
                </p:oleObj>
              </mc:Choice>
              <mc:Fallback>
                <p:oleObj name="公式" r:id="rId3" imgW="2445914" imgH="36566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55213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76375" y="188913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4356100" y="2781300"/>
          <a:ext cx="2524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5" imgW="1013495" imgH="167561" progId="Equation.3">
                  <p:embed/>
                </p:oleObj>
              </mc:Choice>
              <mc:Fallback>
                <p:oleObj name="公式" r:id="rId5" imgW="1013495" imgH="1675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781300"/>
                        <a:ext cx="2524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149725"/>
            <a:ext cx="40671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258888" y="188913"/>
            <a:ext cx="2643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曲线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403350" y="908050"/>
            <a:ext cx="951706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当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曲线的控制多边形有三个控制点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曲线是二次多项式。</a:t>
            </a:r>
          </a:p>
          <a:p>
            <a:pPr eaLnBrk="1" hangingPunct="1">
              <a:buClr>
                <a:srgbClr val="3366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336600"/>
              </a:buClr>
              <a:buSzPct val="6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33660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33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二次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曲线是一段抛物线。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2195513" y="1700213"/>
          <a:ext cx="60261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3" imgW="2870200" imgH="431800" progId="Equation.3">
                  <p:embed/>
                </p:oleObj>
              </mc:Choice>
              <mc:Fallback>
                <p:oleObj name="公式" r:id="rId3" imgW="2870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00213"/>
                        <a:ext cx="60261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3779838" y="2565400"/>
          <a:ext cx="43735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5" imgW="2082800" imgH="241300" progId="Equation.3">
                  <p:embed/>
                </p:oleObj>
              </mc:Choice>
              <mc:Fallback>
                <p:oleObj name="公式" r:id="rId5" imgW="2082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565400"/>
                        <a:ext cx="43735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60800"/>
            <a:ext cx="44862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58888" y="908050"/>
            <a:ext cx="104536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当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曲线的控制多边形有四个控制点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kern="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曲线是三次多项式。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indent="0" eaLnBrk="1" hangingPunct="1">
              <a:defRPr/>
            </a:pPr>
            <a:endParaRPr lang="zh-CN" altLang="en-US" sz="2400" b="1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defRPr/>
            </a:pPr>
            <a:endParaRPr lang="zh-CN" altLang="en-US" sz="2400" b="1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defRPr/>
            </a:pPr>
            <a:endParaRPr lang="zh-CN" altLang="en-US" sz="2400" b="1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三次</a:t>
            </a:r>
            <a:r>
              <a:rPr lang="en-US" altLang="zh-CN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sz="2400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曲线是段自由曲线。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2627313" y="3644900"/>
          <a:ext cx="55022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3" imgW="2949046" imgH="175197" progId="Equation.3">
                  <p:embed/>
                </p:oleObj>
              </mc:Choice>
              <mc:Fallback>
                <p:oleObj name="公式" r:id="rId3" imgW="2949046" imgH="1751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44900"/>
                        <a:ext cx="55022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2771775" y="4437063"/>
          <a:ext cx="60499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5" imgW="4000394" imgH="175197" progId="Equation.3">
                  <p:embed/>
                </p:oleObj>
              </mc:Choice>
              <mc:Fallback>
                <p:oleObj r:id="rId5" imgW="4000394" imgH="1751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437063"/>
                        <a:ext cx="60499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31913" y="373063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979613" y="2349500"/>
          <a:ext cx="62452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7" imgW="3352658" imgH="365666" progId="Equation.3">
                  <p:embed/>
                </p:oleObj>
              </mc:Choice>
              <mc:Fallback>
                <p:oleObj name="公式" r:id="rId7" imgW="3352658" imgH="36566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62452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2558</Words>
  <Application>Microsoft Office PowerPoint</Application>
  <PresentationFormat>宽屏</PresentationFormat>
  <Paragraphs>252</Paragraphs>
  <Slides>48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-apple-system</vt:lpstr>
      <vt:lpstr>等线</vt:lpstr>
      <vt:lpstr>楷体_GB2312</vt:lpstr>
      <vt:lpstr>宋体</vt:lpstr>
      <vt:lpstr>Arial</vt:lpstr>
      <vt:lpstr>Cambria Math</vt:lpstr>
      <vt:lpstr>Courier New</vt:lpstr>
      <vt:lpstr>Times New Roman</vt:lpstr>
      <vt:lpstr>Wingdings</vt:lpstr>
      <vt:lpstr>默认设计模板</vt:lpstr>
      <vt:lpstr>Equation</vt:lpstr>
      <vt:lpstr>Microsoft 公式 3.0</vt:lpstr>
      <vt:lpstr>公式</vt:lpstr>
      <vt:lpstr>Microsoft Visio 2003-2010 绘图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 B样条曲线的定义 </vt:lpstr>
      <vt:lpstr>二次B样条曲线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曲线拟合的最小二乘问题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shyl</dc:creator>
  <cp:lastModifiedBy>Alice</cp:lastModifiedBy>
  <cp:revision>715</cp:revision>
  <dcterms:created xsi:type="dcterms:W3CDTF">2003-11-24T10:46:46Z</dcterms:created>
  <dcterms:modified xsi:type="dcterms:W3CDTF">2023-03-29T15:48:00Z</dcterms:modified>
</cp:coreProperties>
</file>