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0" r:id="rId3"/>
    <p:sldId id="570" r:id="rId4"/>
    <p:sldId id="531" r:id="rId5"/>
    <p:sldId id="534" r:id="rId6"/>
    <p:sldId id="536" r:id="rId7"/>
    <p:sldId id="537" r:id="rId8"/>
    <p:sldId id="539" r:id="rId9"/>
    <p:sldId id="571" r:id="rId10"/>
    <p:sldId id="540" r:id="rId11"/>
    <p:sldId id="538" r:id="rId13"/>
    <p:sldId id="541" r:id="rId14"/>
    <p:sldId id="535" r:id="rId15"/>
    <p:sldId id="532" r:id="rId16"/>
    <p:sldId id="572" r:id="rId17"/>
    <p:sldId id="533" r:id="rId18"/>
    <p:sldId id="542" r:id="rId19"/>
    <p:sldId id="573" r:id="rId20"/>
    <p:sldId id="574" r:id="rId21"/>
    <p:sldId id="544" r:id="rId22"/>
    <p:sldId id="543" r:id="rId23"/>
    <p:sldId id="545" r:id="rId24"/>
    <p:sldId id="546" r:id="rId25"/>
    <p:sldId id="547" r:id="rId26"/>
    <p:sldId id="577" r:id="rId27"/>
    <p:sldId id="578" r:id="rId28"/>
    <p:sldId id="579" r:id="rId29"/>
    <p:sldId id="580" r:id="rId30"/>
    <p:sldId id="582" r:id="rId31"/>
    <p:sldId id="581" r:id="rId32"/>
    <p:sldId id="583" r:id="rId33"/>
    <p:sldId id="584" r:id="rId34"/>
    <p:sldId id="585" r:id="rId35"/>
    <p:sldId id="586" r:id="rId36"/>
    <p:sldId id="587" r:id="rId37"/>
    <p:sldId id="575" r:id="rId38"/>
    <p:sldId id="548" r:id="rId39"/>
    <p:sldId id="550" r:id="rId40"/>
    <p:sldId id="554" r:id="rId41"/>
    <p:sldId id="555" r:id="rId42"/>
    <p:sldId id="588" r:id="rId43"/>
    <p:sldId id="557" r:id="rId44"/>
    <p:sldId id="558" r:id="rId45"/>
    <p:sldId id="559" r:id="rId46"/>
    <p:sldId id="560" r:id="rId47"/>
    <p:sldId id="589" r:id="rId48"/>
    <p:sldId id="561" r:id="rId49"/>
    <p:sldId id="562" r:id="rId50"/>
    <p:sldId id="569" r:id="rId51"/>
    <p:sldId id="520" r:id="rId52"/>
  </p:sldIdLst>
  <p:sldSz cx="12192000" cy="6858000"/>
  <p:notesSz cx="6858000" cy="9144000"/>
  <p:custDataLst>
    <p:tags r:id="rId5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0909" autoAdjust="0"/>
  </p:normalViewPr>
  <p:slideViewPr>
    <p:cSldViewPr showGuides="1">
      <p:cViewPr varScale="1">
        <p:scale>
          <a:sx n="79" d="100"/>
          <a:sy n="79" d="100"/>
        </p:scale>
        <p:origin x="91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1.xml"/><Relationship Id="rId56" Type="http://schemas.openxmlformats.org/officeDocument/2006/relationships/commentAuthors" Target="commentAuthors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2.e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8.emf"/><Relationship Id="rId4" Type="http://schemas.openxmlformats.org/officeDocument/2006/relationships/image" Target="../media/image107.wmf"/><Relationship Id="rId3" Type="http://schemas.openxmlformats.org/officeDocument/2006/relationships/image" Target="../media/image106.emf"/><Relationship Id="rId2" Type="http://schemas.openxmlformats.org/officeDocument/2006/relationships/image" Target="../media/image105.wmf"/><Relationship Id="rId1" Type="http://schemas.openxmlformats.org/officeDocument/2006/relationships/image" Target="../media/image104.e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e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8.wmf"/><Relationship Id="rId6" Type="http://schemas.openxmlformats.org/officeDocument/2006/relationships/image" Target="../media/image127.e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7" Type="http://schemas.openxmlformats.org/officeDocument/2006/relationships/image" Target="../media/image160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emf"/><Relationship Id="rId2" Type="http://schemas.openxmlformats.org/officeDocument/2006/relationships/image" Target="../media/image155.wmf"/><Relationship Id="rId1" Type="http://schemas.openxmlformats.org/officeDocument/2006/relationships/image" Target="../media/image154.e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emf"/><Relationship Id="rId1" Type="http://schemas.openxmlformats.org/officeDocument/2006/relationships/image" Target="../media/image17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2.emf"/><Relationship Id="rId6" Type="http://schemas.openxmlformats.org/officeDocument/2006/relationships/image" Target="../media/image201.emf"/><Relationship Id="rId5" Type="http://schemas.openxmlformats.org/officeDocument/2006/relationships/image" Target="../media/image174.emf"/><Relationship Id="rId4" Type="http://schemas.openxmlformats.org/officeDocument/2006/relationships/image" Target="../media/image199.emf"/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5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emf"/><Relationship Id="rId8" Type="http://schemas.openxmlformats.org/officeDocument/2006/relationships/image" Target="../media/image216.wmf"/><Relationship Id="rId7" Type="http://schemas.openxmlformats.org/officeDocument/2006/relationships/image" Target="../media/image215.emf"/><Relationship Id="rId6" Type="http://schemas.openxmlformats.org/officeDocument/2006/relationships/image" Target="../media/image214.wmf"/><Relationship Id="rId5" Type="http://schemas.openxmlformats.org/officeDocument/2006/relationships/image" Target="../media/image213.emf"/><Relationship Id="rId4" Type="http://schemas.openxmlformats.org/officeDocument/2006/relationships/image" Target="../media/image212.wmf"/><Relationship Id="rId3" Type="http://schemas.openxmlformats.org/officeDocument/2006/relationships/image" Target="../media/image199.emf"/><Relationship Id="rId2" Type="http://schemas.openxmlformats.org/officeDocument/2006/relationships/image" Target="../media/image211.wmf"/><Relationship Id="rId16" Type="http://schemas.openxmlformats.org/officeDocument/2006/relationships/image" Target="../media/image205.wmf"/><Relationship Id="rId15" Type="http://schemas.openxmlformats.org/officeDocument/2006/relationships/image" Target="../media/image225.wmf"/><Relationship Id="rId14" Type="http://schemas.openxmlformats.org/officeDocument/2006/relationships/image" Target="../media/image223.wmf"/><Relationship Id="rId13" Type="http://schemas.openxmlformats.org/officeDocument/2006/relationships/image" Target="../media/image221.emf"/><Relationship Id="rId12" Type="http://schemas.openxmlformats.org/officeDocument/2006/relationships/image" Target="../media/image220.emf"/><Relationship Id="rId11" Type="http://schemas.openxmlformats.org/officeDocument/2006/relationships/image" Target="../media/image219.emf"/><Relationship Id="rId10" Type="http://schemas.openxmlformats.org/officeDocument/2006/relationships/image" Target="../media/image218.emf"/><Relationship Id="rId1" Type="http://schemas.openxmlformats.org/officeDocument/2006/relationships/image" Target="../media/image210.w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e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Relationship Id="rId3" Type="http://schemas.openxmlformats.org/officeDocument/2006/relationships/image" Target="../media/image234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3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21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0" Type="http://schemas.openxmlformats.org/officeDocument/2006/relationships/image" Target="../media/image44.wmf"/><Relationship Id="rId2" Type="http://schemas.openxmlformats.org/officeDocument/2006/relationships/image" Target="../media/image34.wmf"/><Relationship Id="rId19" Type="http://schemas.openxmlformats.org/officeDocument/2006/relationships/image" Target="../media/image43.wmf"/><Relationship Id="rId18" Type="http://schemas.openxmlformats.org/officeDocument/2006/relationships/image" Target="../media/image42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41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87C7061-B6E8-4592-8558-D2EABEBD969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B53142-72D4-4F7C-A5EE-F6B8F5E6DD1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一阶导连续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53142-72D4-4F7C-A5EE-F6B8F5E6D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不成立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53142-72D4-4F7C-A5EE-F6B8F5E6DD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F631C6-99CF-496E-81A2-218CD04C2B2F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06191-358B-43B8-8CAE-46B85F3359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B8E1F-2235-4E5B-9550-30658BC7B9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B46FF-A683-4A77-B79A-5C9892A18C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BEB41-5BBB-49FF-8B38-86B95D1C49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C78BA-601B-48E0-8795-4F4AD9AE15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7B535-2004-4A4F-9336-DD2570C966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DC75F-4274-4FD7-BB5C-05095A43D0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58E4F-749D-4B10-8B40-B9ABD6D3AE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1F15F-7004-4313-B19E-7C68852D4E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A6203-EDF5-447A-ACD5-711831F0C2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85FD0-1458-4624-AB6A-C8060D0BC5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447B7-8FDA-4697-AF35-8183ED2B2A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7F3CA-AC0A-4E58-9948-56867952F0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AD9DF29-10AD-4966-80B9-6FCF494F213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46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emf"/><Relationship Id="rId7" Type="http://schemas.openxmlformats.org/officeDocument/2006/relationships/image" Target="../media/image55.emf"/><Relationship Id="rId6" Type="http://schemas.openxmlformats.org/officeDocument/2006/relationships/image" Target="../media/image54.e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2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9.w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5.emf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6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2.e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5.e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4.png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1.png"/><Relationship Id="rId2" Type="http://schemas.openxmlformats.org/officeDocument/2006/relationships/image" Target="../media/image9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104.e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8.emf"/><Relationship Id="rId1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109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9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16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9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22.wmf"/><Relationship Id="rId19" Type="http://schemas.openxmlformats.org/officeDocument/2006/relationships/vmlDrawing" Target="../drawings/vmlDrawing1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30.png"/><Relationship Id="rId16" Type="http://schemas.openxmlformats.org/officeDocument/2006/relationships/oleObject" Target="../embeddings/oleObject111.bin"/><Relationship Id="rId15" Type="http://schemas.openxmlformats.org/officeDocument/2006/relationships/image" Target="../media/image129.png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27.e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png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31.w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7.png"/><Relationship Id="rId10" Type="http://schemas.openxmlformats.org/officeDocument/2006/relationships/image" Target="../media/image136.png"/><Relationship Id="rId1" Type="http://schemas.openxmlformats.org/officeDocument/2006/relationships/oleObject" Target="../embeddings/oleObject11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38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16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43.wmf"/><Relationship Id="rId1" Type="http://schemas.openxmlformats.org/officeDocument/2006/relationships/oleObject" Target="../embeddings/oleObject121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4.bin"/><Relationship Id="rId3" Type="http://schemas.openxmlformats.org/officeDocument/2006/relationships/image" Target="../media/image129.png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2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6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7.GI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8.wmf"/><Relationship Id="rId1" Type="http://schemas.openxmlformats.org/officeDocument/2006/relationships/oleObject" Target="../embeddings/oleObject12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9.wmf"/><Relationship Id="rId1" Type="http://schemas.openxmlformats.org/officeDocument/2006/relationships/oleObject" Target="../embeddings/oleObject12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0.wmf"/><Relationship Id="rId1" Type="http://schemas.openxmlformats.org/officeDocument/2006/relationships/oleObject" Target="../embeddings/oleObject12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image" Target="../media/image151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29.bin"/><Relationship Id="rId23" Type="http://schemas.openxmlformats.org/officeDocument/2006/relationships/notesSlide" Target="../notesSlides/notesSlide3.xml"/><Relationship Id="rId22" Type="http://schemas.openxmlformats.org/officeDocument/2006/relationships/vmlDrawing" Target="../drawings/vmlDrawing2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2.png"/><Relationship Id="rId2" Type="http://schemas.openxmlformats.org/officeDocument/2006/relationships/image" Target="../media/image154.emf"/><Relationship Id="rId19" Type="http://schemas.openxmlformats.org/officeDocument/2006/relationships/image" Target="../media/image161.wmf"/><Relationship Id="rId18" Type="http://schemas.openxmlformats.org/officeDocument/2006/relationships/oleObject" Target="../embeddings/oleObject138.bin"/><Relationship Id="rId17" Type="http://schemas.openxmlformats.org/officeDocument/2006/relationships/oleObject" Target="../embeddings/oleObject137.bin"/><Relationship Id="rId16" Type="http://schemas.openxmlformats.org/officeDocument/2006/relationships/oleObject" Target="../embeddings/oleObject136.bin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160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159.wmf"/><Relationship Id="rId11" Type="http://schemas.openxmlformats.org/officeDocument/2006/relationships/oleObject" Target="../embeddings/oleObject133.bin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2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66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65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64.e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63.emf"/><Relationship Id="rId13" Type="http://schemas.openxmlformats.org/officeDocument/2006/relationships/vmlDrawing" Target="../drawings/vmlDrawing2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68.png"/><Relationship Id="rId10" Type="http://schemas.openxmlformats.org/officeDocument/2006/relationships/image" Target="../media/image167.wmf"/><Relationship Id="rId1" Type="http://schemas.openxmlformats.org/officeDocument/2006/relationships/oleObject" Target="../embeddings/oleObject139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2.png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image" Target="../media/image169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4.e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73.emf"/><Relationship Id="rId1" Type="http://schemas.openxmlformats.org/officeDocument/2006/relationships/oleObject" Target="../embeddings/oleObject144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8.e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77.png"/><Relationship Id="rId4" Type="http://schemas.openxmlformats.org/officeDocument/2006/relationships/image" Target="../media/image176.e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75.emf"/><Relationship Id="rId1" Type="http://schemas.openxmlformats.org/officeDocument/2006/relationships/oleObject" Target="../embeddings/oleObject146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0.e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79.emf"/><Relationship Id="rId1" Type="http://schemas.openxmlformats.org/officeDocument/2006/relationships/oleObject" Target="../embeddings/oleObject149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81.wmf"/><Relationship Id="rId17" Type="http://schemas.openxmlformats.org/officeDocument/2006/relationships/vmlDrawing" Target="../drawings/vmlDrawing29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88.png"/><Relationship Id="rId14" Type="http://schemas.openxmlformats.org/officeDocument/2006/relationships/image" Target="../media/image187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86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85.wmf"/><Relationship Id="rId1" Type="http://schemas.openxmlformats.org/officeDocument/2006/relationships/oleObject" Target="../embeddings/oleObject151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90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89.wmf"/><Relationship Id="rId15" Type="http://schemas.openxmlformats.org/officeDocument/2006/relationships/vmlDrawing" Target="../drawings/vmlDrawing3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95.emf"/><Relationship Id="rId12" Type="http://schemas.openxmlformats.org/officeDocument/2006/relationships/image" Target="../media/image194.w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93.wmf"/><Relationship Id="rId1" Type="http://schemas.openxmlformats.org/officeDocument/2006/relationships/oleObject" Target="../embeddings/oleObject158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png"/><Relationship Id="rId8" Type="http://schemas.openxmlformats.org/officeDocument/2006/relationships/image" Target="../media/image199.e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97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96.wmf"/><Relationship Id="rId17" Type="http://schemas.openxmlformats.org/officeDocument/2006/relationships/vmlDrawing" Target="../drawings/vmlDrawing3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02.emf"/><Relationship Id="rId14" Type="http://schemas.openxmlformats.org/officeDocument/2006/relationships/oleObject" Target="../embeddings/oleObject170.bin"/><Relationship Id="rId13" Type="http://schemas.openxmlformats.org/officeDocument/2006/relationships/image" Target="../media/image201.emf"/><Relationship Id="rId12" Type="http://schemas.openxmlformats.org/officeDocument/2006/relationships/oleObject" Target="../embeddings/oleObject169.bin"/><Relationship Id="rId11" Type="http://schemas.openxmlformats.org/officeDocument/2006/relationships/image" Target="../media/image174.emf"/><Relationship Id="rId10" Type="http://schemas.openxmlformats.org/officeDocument/2006/relationships/oleObject" Target="../embeddings/oleObject168.bin"/><Relationship Id="rId1" Type="http://schemas.openxmlformats.org/officeDocument/2006/relationships/oleObject" Target="../embeddings/oleObject16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204.png"/><Relationship Id="rId12" Type="http://schemas.openxmlformats.org/officeDocument/2006/relationships/vmlDrawing" Target="../drawings/vmlDrawing3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9.wmf"/><Relationship Id="rId1" Type="http://schemas.openxmlformats.org/officeDocument/2006/relationships/image" Target="../media/image203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212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99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211.wmf"/><Relationship Id="rId37" Type="http://schemas.openxmlformats.org/officeDocument/2006/relationships/vmlDrawing" Target="../drawings/vmlDrawing33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205.wmf"/><Relationship Id="rId34" Type="http://schemas.openxmlformats.org/officeDocument/2006/relationships/oleObject" Target="../embeddings/oleObject189.bin"/><Relationship Id="rId33" Type="http://schemas.openxmlformats.org/officeDocument/2006/relationships/image" Target="../media/image204.png"/><Relationship Id="rId32" Type="http://schemas.openxmlformats.org/officeDocument/2006/relationships/image" Target="../media/image225.wmf"/><Relationship Id="rId31" Type="http://schemas.openxmlformats.org/officeDocument/2006/relationships/oleObject" Target="../embeddings/oleObject188.bin"/><Relationship Id="rId30" Type="http://schemas.openxmlformats.org/officeDocument/2006/relationships/image" Target="../media/image224.png"/><Relationship Id="rId3" Type="http://schemas.openxmlformats.org/officeDocument/2006/relationships/oleObject" Target="../embeddings/oleObject175.bin"/><Relationship Id="rId29" Type="http://schemas.openxmlformats.org/officeDocument/2006/relationships/image" Target="../media/image223.wmf"/><Relationship Id="rId28" Type="http://schemas.openxmlformats.org/officeDocument/2006/relationships/oleObject" Target="../embeddings/oleObject187.bin"/><Relationship Id="rId27" Type="http://schemas.openxmlformats.org/officeDocument/2006/relationships/image" Target="../media/image222.png"/><Relationship Id="rId26" Type="http://schemas.openxmlformats.org/officeDocument/2006/relationships/image" Target="../media/image221.emf"/><Relationship Id="rId25" Type="http://schemas.openxmlformats.org/officeDocument/2006/relationships/oleObject" Target="../embeddings/oleObject186.bin"/><Relationship Id="rId24" Type="http://schemas.openxmlformats.org/officeDocument/2006/relationships/image" Target="../media/image220.emf"/><Relationship Id="rId23" Type="http://schemas.openxmlformats.org/officeDocument/2006/relationships/oleObject" Target="../embeddings/oleObject185.bin"/><Relationship Id="rId22" Type="http://schemas.openxmlformats.org/officeDocument/2006/relationships/image" Target="../media/image219.emf"/><Relationship Id="rId21" Type="http://schemas.openxmlformats.org/officeDocument/2006/relationships/oleObject" Target="../embeddings/oleObject184.bin"/><Relationship Id="rId20" Type="http://schemas.openxmlformats.org/officeDocument/2006/relationships/image" Target="../media/image218.emf"/><Relationship Id="rId2" Type="http://schemas.openxmlformats.org/officeDocument/2006/relationships/image" Target="../media/image210.wmf"/><Relationship Id="rId19" Type="http://schemas.openxmlformats.org/officeDocument/2006/relationships/oleObject" Target="../embeddings/oleObject183.bin"/><Relationship Id="rId18" Type="http://schemas.openxmlformats.org/officeDocument/2006/relationships/image" Target="../media/image217.emf"/><Relationship Id="rId17" Type="http://schemas.openxmlformats.org/officeDocument/2006/relationships/oleObject" Target="../embeddings/oleObject182.bin"/><Relationship Id="rId16" Type="http://schemas.openxmlformats.org/officeDocument/2006/relationships/image" Target="../media/image216.wmf"/><Relationship Id="rId15" Type="http://schemas.openxmlformats.org/officeDocument/2006/relationships/oleObject" Target="../embeddings/oleObject181.bin"/><Relationship Id="rId14" Type="http://schemas.openxmlformats.org/officeDocument/2006/relationships/image" Target="../media/image215.emf"/><Relationship Id="rId13" Type="http://schemas.openxmlformats.org/officeDocument/2006/relationships/oleObject" Target="../embeddings/oleObject180.bin"/><Relationship Id="rId12" Type="http://schemas.openxmlformats.org/officeDocument/2006/relationships/image" Target="../media/image214.wmf"/><Relationship Id="rId11" Type="http://schemas.openxmlformats.org/officeDocument/2006/relationships/oleObject" Target="../embeddings/oleObject179.bin"/><Relationship Id="rId10" Type="http://schemas.openxmlformats.org/officeDocument/2006/relationships/image" Target="../media/image213.emf"/><Relationship Id="rId1" Type="http://schemas.openxmlformats.org/officeDocument/2006/relationships/oleObject" Target="../embeddings/oleObject17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229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226.wmf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0.emf"/><Relationship Id="rId1" Type="http://schemas.openxmlformats.org/officeDocument/2006/relationships/oleObject" Target="../embeddings/oleObject190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emf"/><Relationship Id="rId8" Type="http://schemas.openxmlformats.org/officeDocument/2006/relationships/oleObject" Target="../embeddings/oleObject198.bin"/><Relationship Id="rId7" Type="http://schemas.openxmlformats.org/officeDocument/2006/relationships/image" Target="../media/image234.emf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233.emf"/><Relationship Id="rId4" Type="http://schemas.openxmlformats.org/officeDocument/2006/relationships/oleObject" Target="../embeddings/oleObject196.bin"/><Relationship Id="rId3" Type="http://schemas.openxmlformats.org/officeDocument/2006/relationships/image" Target="../media/image232.emf"/><Relationship Id="rId2" Type="http://schemas.openxmlformats.org/officeDocument/2006/relationships/oleObject" Target="../embeddings/oleObject195.bin"/><Relationship Id="rId15" Type="http://schemas.openxmlformats.org/officeDocument/2006/relationships/vmlDrawing" Target="../drawings/vmlDrawing3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37.emf"/><Relationship Id="rId12" Type="http://schemas.openxmlformats.org/officeDocument/2006/relationships/oleObject" Target="../embeddings/oleObject200.bin"/><Relationship Id="rId11" Type="http://schemas.openxmlformats.org/officeDocument/2006/relationships/image" Target="../media/image236.emf"/><Relationship Id="rId10" Type="http://schemas.openxmlformats.org/officeDocument/2006/relationships/oleObject" Target="../embeddings/oleObject199.bin"/><Relationship Id="rId1" Type="http://schemas.openxmlformats.org/officeDocument/2006/relationships/image" Target="../media/image23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3" Type="http://schemas.openxmlformats.org/officeDocument/2006/relationships/oleObject" Target="../embeddings/oleObject7.bin"/><Relationship Id="rId29" Type="http://schemas.openxmlformats.org/officeDocument/2006/relationships/vmlDrawing" Target="../drawings/vmlDrawing3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9.png"/><Relationship Id="rId26" Type="http://schemas.openxmlformats.org/officeDocument/2006/relationships/image" Target="../media/image18.wmf"/><Relationship Id="rId25" Type="http://schemas.openxmlformats.org/officeDocument/2006/relationships/oleObject" Target="../embeddings/oleObject19.bin"/><Relationship Id="rId24" Type="http://schemas.openxmlformats.org/officeDocument/2006/relationships/image" Target="../media/image17.wmf"/><Relationship Id="rId23" Type="http://schemas.openxmlformats.org/officeDocument/2006/relationships/oleObject" Target="../embeddings/oleObject18.bin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17.bin"/><Relationship Id="rId20" Type="http://schemas.openxmlformats.org/officeDocument/2006/relationships/image" Target="../media/image15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1" Type="http://schemas.openxmlformats.org/officeDocument/2006/relationships/vmlDrawing" Target="../drawings/vmlDrawing4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9" Type="http://schemas.openxmlformats.org/officeDocument/2006/relationships/image" Target="../media/image28.wmf"/><Relationship Id="rId18" Type="http://schemas.openxmlformats.org/officeDocument/2006/relationships/oleObject" Target="../embeddings/oleObject29.bin"/><Relationship Id="rId17" Type="http://schemas.openxmlformats.org/officeDocument/2006/relationships/image" Target="../media/image27.wmf"/><Relationship Id="rId16" Type="http://schemas.openxmlformats.org/officeDocument/2006/relationships/oleObject" Target="../embeddings/oleObject28.bin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9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oleObject" Target="../embeddings/oleObject35.bin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5" Type="http://schemas.openxmlformats.org/officeDocument/2006/relationships/notesSlide" Target="../notesSlides/notesSlide1.xml"/><Relationship Id="rId44" Type="http://schemas.openxmlformats.org/officeDocument/2006/relationships/vmlDrawing" Target="../drawings/vmlDrawing6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45.png"/><Relationship Id="rId41" Type="http://schemas.openxmlformats.org/officeDocument/2006/relationships/image" Target="../media/image44.wmf"/><Relationship Id="rId40" Type="http://schemas.openxmlformats.org/officeDocument/2006/relationships/oleObject" Target="../embeddings/oleObject56.bin"/><Relationship Id="rId4" Type="http://schemas.openxmlformats.org/officeDocument/2006/relationships/image" Target="../media/image34.wmf"/><Relationship Id="rId39" Type="http://schemas.openxmlformats.org/officeDocument/2006/relationships/image" Target="../media/image43.wmf"/><Relationship Id="rId38" Type="http://schemas.openxmlformats.org/officeDocument/2006/relationships/oleObject" Target="../embeddings/oleObject55.bin"/><Relationship Id="rId37" Type="http://schemas.openxmlformats.org/officeDocument/2006/relationships/image" Target="../media/image42.wmf"/><Relationship Id="rId36" Type="http://schemas.openxmlformats.org/officeDocument/2006/relationships/oleObject" Target="../embeddings/oleObject54.bin"/><Relationship Id="rId35" Type="http://schemas.openxmlformats.org/officeDocument/2006/relationships/image" Target="../media/image17.wmf"/><Relationship Id="rId34" Type="http://schemas.openxmlformats.org/officeDocument/2006/relationships/oleObject" Target="../embeddings/oleObject53.bin"/><Relationship Id="rId33" Type="http://schemas.openxmlformats.org/officeDocument/2006/relationships/image" Target="../media/image16.wmf"/><Relationship Id="rId32" Type="http://schemas.openxmlformats.org/officeDocument/2006/relationships/oleObject" Target="../embeddings/oleObject52.bin"/><Relationship Id="rId31" Type="http://schemas.openxmlformats.org/officeDocument/2006/relationships/image" Target="../media/image15.wmf"/><Relationship Id="rId30" Type="http://schemas.openxmlformats.org/officeDocument/2006/relationships/oleObject" Target="../embeddings/oleObject51.bin"/><Relationship Id="rId3" Type="http://schemas.openxmlformats.org/officeDocument/2006/relationships/oleObject" Target="../embeddings/oleObject37.bin"/><Relationship Id="rId29" Type="http://schemas.openxmlformats.org/officeDocument/2006/relationships/image" Target="../media/image41.wmf"/><Relationship Id="rId28" Type="http://schemas.openxmlformats.org/officeDocument/2006/relationships/oleObject" Target="../embeddings/oleObject50.bin"/><Relationship Id="rId27" Type="http://schemas.openxmlformats.org/officeDocument/2006/relationships/image" Target="../media/image13.wmf"/><Relationship Id="rId26" Type="http://schemas.openxmlformats.org/officeDocument/2006/relationships/oleObject" Target="../embeddings/oleObject49.bin"/><Relationship Id="rId25" Type="http://schemas.openxmlformats.org/officeDocument/2006/relationships/image" Target="../media/image12.wmf"/><Relationship Id="rId24" Type="http://schemas.openxmlformats.org/officeDocument/2006/relationships/oleObject" Target="../embeddings/oleObject48.bin"/><Relationship Id="rId23" Type="http://schemas.openxmlformats.org/officeDocument/2006/relationships/image" Target="../media/image11.wmf"/><Relationship Id="rId22" Type="http://schemas.openxmlformats.org/officeDocument/2006/relationships/oleObject" Target="../embeddings/oleObject47.bin"/><Relationship Id="rId21" Type="http://schemas.openxmlformats.org/officeDocument/2006/relationships/image" Target="../media/image10.wmf"/><Relationship Id="rId20" Type="http://schemas.openxmlformats.org/officeDocument/2006/relationships/oleObject" Target="../embeddings/oleObject46.bin"/><Relationship Id="rId2" Type="http://schemas.openxmlformats.org/officeDocument/2006/relationships/image" Target="../media/image33.wmf"/><Relationship Id="rId19" Type="http://schemas.openxmlformats.org/officeDocument/2006/relationships/image" Target="../media/image40.wmf"/><Relationship Id="rId18" Type="http://schemas.openxmlformats.org/officeDocument/2006/relationships/oleObject" Target="../embeddings/oleObject45.bin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7"/>
          <p:cNvSpPr>
            <a:spLocks noChangeArrowheads="1"/>
          </p:cNvSpPr>
          <p:nvPr/>
        </p:nvSpPr>
        <p:spPr bwMode="auto">
          <a:xfrm>
            <a:off x="2636839" y="700088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3300"/>
                </a:solidFill>
              </a:rPr>
              <a:t>第六章  函数逼近</a:t>
            </a:r>
            <a:endParaRPr lang="zh-CN" altLang="en-US" b="1">
              <a:solidFill>
                <a:srgbClr val="CC3300"/>
              </a:solidFill>
            </a:endParaRPr>
          </a:p>
        </p:txBody>
      </p:sp>
      <p:sp>
        <p:nvSpPr>
          <p:cNvPr id="3075" name="Text Box 1028"/>
          <p:cNvSpPr txBox="1">
            <a:spLocks noChangeArrowheads="1"/>
          </p:cNvSpPr>
          <p:nvPr/>
        </p:nvSpPr>
        <p:spPr bwMode="auto">
          <a:xfrm>
            <a:off x="2855913" y="1700214"/>
            <a:ext cx="4533900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 dirty="0"/>
              <a:t>6. 1  </a:t>
            </a:r>
            <a:r>
              <a:rPr lang="zh-CN" altLang="zh-CN" sz="2500" b="1" dirty="0">
                <a:solidFill>
                  <a:schemeClr val="accent2"/>
                </a:solidFill>
                <a:latin typeface="宋体" panose="02010600030101010101" pitchFamily="2" charset="-122"/>
              </a:rPr>
              <a:t>最佳一致逼近</a:t>
            </a:r>
            <a:endParaRPr lang="en-US" altLang="zh-CN" sz="25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500" b="1" dirty="0"/>
              <a:t>6. 2  </a:t>
            </a:r>
            <a:r>
              <a:rPr lang="zh-CN" altLang="zh-CN" sz="2500" b="1" dirty="0">
                <a:solidFill>
                  <a:schemeClr val="accent2"/>
                </a:solidFill>
                <a:latin typeface="宋体" panose="02010600030101010101" pitchFamily="2" charset="-122"/>
              </a:rPr>
              <a:t>最佳</a:t>
            </a:r>
            <a:r>
              <a:rPr lang="zh-CN" altLang="en-US" sz="2500" b="1" dirty="0">
                <a:solidFill>
                  <a:schemeClr val="accent2"/>
                </a:solidFill>
                <a:latin typeface="宋体" panose="02010600030101010101" pitchFamily="2" charset="-122"/>
              </a:rPr>
              <a:t>平方</a:t>
            </a:r>
            <a:r>
              <a:rPr lang="zh-CN" altLang="zh-CN" sz="2500" b="1" dirty="0">
                <a:solidFill>
                  <a:schemeClr val="accent2"/>
                </a:solidFill>
                <a:latin typeface="宋体" panose="02010600030101010101" pitchFamily="2" charset="-122"/>
              </a:rPr>
              <a:t>逼近</a:t>
            </a:r>
            <a:endParaRPr lang="en-US" altLang="zh-CN" sz="25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 bwMode="auto">
          <a:xfrm>
            <a:off x="2276475" y="2822576"/>
            <a:ext cx="6324600" cy="2106613"/>
            <a:chOff x="752475" y="2822575"/>
            <a:chExt cx="6324600" cy="2106613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752475" y="3051175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解得</a:t>
              </a:r>
              <a:endParaRPr lang="zh-CN" altLang="en-US" sz="2400"/>
            </a:p>
          </p:txBody>
        </p:sp>
        <p:graphicFrame>
          <p:nvGraphicFramePr>
            <p:cNvPr id="10250" name="Object 6"/>
            <p:cNvGraphicFramePr>
              <a:graphicFrameLocks noChangeAspect="1"/>
            </p:cNvGraphicFramePr>
            <p:nvPr/>
          </p:nvGraphicFramePr>
          <p:xfrm>
            <a:off x="1971675" y="2822575"/>
            <a:ext cx="3581400" cy="938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0" name="Equation" r:id="rId1" imgW="30060900" imgH="7239000" progId="Equation.DSMT4">
                    <p:embed/>
                  </p:oleObj>
                </mc:Choice>
                <mc:Fallback>
                  <p:oleObj name="Equation" r:id="rId1" imgW="30060900" imgH="7239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675" y="2822575"/>
                          <a:ext cx="3581400" cy="938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7"/>
            <p:cNvGraphicFramePr>
              <a:graphicFrameLocks noChangeAspect="1"/>
            </p:cNvGraphicFramePr>
            <p:nvPr/>
          </p:nvGraphicFramePr>
          <p:xfrm>
            <a:off x="1971675" y="3921125"/>
            <a:ext cx="5105400" cy="100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1" name="Equation" r:id="rId3" imgW="44329350" imgH="7239000" progId="Equation.DSMT4">
                    <p:embed/>
                  </p:oleObj>
                </mc:Choice>
                <mc:Fallback>
                  <p:oleObj name="Equation" r:id="rId3" imgW="44329350" imgH="7239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675" y="3921125"/>
                          <a:ext cx="5105400" cy="1008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8"/>
          <p:cNvGrpSpPr/>
          <p:nvPr/>
        </p:nvGrpSpPr>
        <p:grpSpPr bwMode="auto">
          <a:xfrm>
            <a:off x="1703512" y="511976"/>
            <a:ext cx="6565900" cy="1906588"/>
            <a:chOff x="693738" y="536575"/>
            <a:chExt cx="6565900" cy="1906588"/>
          </a:xfrm>
        </p:grpSpPr>
        <p:graphicFrame>
          <p:nvGraphicFramePr>
            <p:cNvPr id="10247" name="Object 4"/>
            <p:cNvGraphicFramePr>
              <a:graphicFrameLocks noChangeAspect="1"/>
            </p:cNvGraphicFramePr>
            <p:nvPr/>
          </p:nvGraphicFramePr>
          <p:xfrm>
            <a:off x="2071688" y="714375"/>
            <a:ext cx="5187950" cy="172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2" name="Equation" r:id="rId5" imgW="39500175" imgH="13163550" progId="Equation.DSMT4">
                    <p:embed/>
                  </p:oleObj>
                </mc:Choice>
                <mc:Fallback>
                  <p:oleObj name="Equation" r:id="rId5" imgW="39500175" imgH="1316355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88" y="714375"/>
                          <a:ext cx="5187950" cy="172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693738" y="536575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即</a:t>
              </a:r>
              <a:endParaRPr lang="zh-CN" altLang="en-US" sz="2400"/>
            </a:p>
          </p:txBody>
        </p:sp>
      </p:grpSp>
      <p:grpSp>
        <p:nvGrpSpPr>
          <p:cNvPr id="4" name="组合 10"/>
          <p:cNvGrpSpPr/>
          <p:nvPr/>
        </p:nvGrpSpPr>
        <p:grpSpPr bwMode="auto">
          <a:xfrm>
            <a:off x="2428875" y="4972051"/>
            <a:ext cx="7131050" cy="1457325"/>
            <a:chOff x="904875" y="4972050"/>
            <a:chExt cx="7131050" cy="1457325"/>
          </a:xfrm>
        </p:grpSpPr>
        <p:sp>
          <p:nvSpPr>
            <p:cNvPr id="10245" name="Text Box 10"/>
            <p:cNvSpPr txBox="1">
              <a:spLocks noChangeArrowheads="1"/>
            </p:cNvSpPr>
            <p:nvPr/>
          </p:nvSpPr>
          <p:spPr bwMode="auto">
            <a:xfrm>
              <a:off x="904875" y="497205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即</a:t>
              </a:r>
              <a:endParaRPr lang="zh-CN" altLang="en-US" sz="2400"/>
            </a:p>
          </p:txBody>
        </p:sp>
        <p:graphicFrame>
          <p:nvGraphicFramePr>
            <p:cNvPr id="10246" name="Object 11"/>
            <p:cNvGraphicFramePr>
              <a:graphicFrameLocks noChangeAspect="1"/>
            </p:cNvGraphicFramePr>
            <p:nvPr/>
          </p:nvGraphicFramePr>
          <p:xfrm>
            <a:off x="1500188" y="5486400"/>
            <a:ext cx="6535737" cy="942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3" name="Equation" r:id="rId7" imgW="53320950" imgH="7677150" progId="Equation.DSMT4">
                    <p:embed/>
                  </p:oleObj>
                </mc:Choice>
                <mc:Fallback>
                  <p:oleObj name="Equation" r:id="rId7" imgW="53320950" imgH="767715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88" y="5486400"/>
                          <a:ext cx="6535737" cy="942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7307374" y="303597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斜率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775520" y="60131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、几何意义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1267" name="组合 28"/>
          <p:cNvGrpSpPr/>
          <p:nvPr/>
        </p:nvGrpSpPr>
        <p:grpSpPr bwMode="auto">
          <a:xfrm>
            <a:off x="5738813" y="1857375"/>
            <a:ext cx="4572000" cy="3657600"/>
            <a:chOff x="2746375" y="1744663"/>
            <a:chExt cx="4572000" cy="3657600"/>
          </a:xfrm>
        </p:grpSpPr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3203575" y="4868863"/>
              <a:ext cx="411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 flipV="1">
              <a:off x="3203575" y="1973263"/>
              <a:ext cx="0" cy="2895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V="1">
              <a:off x="3965575" y="3649663"/>
              <a:ext cx="0" cy="1219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6" name="Arc 12"/>
            <p:cNvSpPr/>
            <p:nvPr/>
          </p:nvSpPr>
          <p:spPr bwMode="auto">
            <a:xfrm flipV="1">
              <a:off x="4016710" y="2329656"/>
              <a:ext cx="1701465" cy="1327450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7" name="Line 15"/>
            <p:cNvSpPr>
              <a:spLocks noChangeShapeType="1"/>
            </p:cNvSpPr>
            <p:nvPr/>
          </p:nvSpPr>
          <p:spPr bwMode="auto">
            <a:xfrm>
              <a:off x="5718175" y="2087563"/>
              <a:ext cx="0" cy="2514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8" name="Line 16"/>
            <p:cNvSpPr>
              <a:spLocks noChangeShapeType="1"/>
            </p:cNvSpPr>
            <p:nvPr/>
          </p:nvSpPr>
          <p:spPr bwMode="auto">
            <a:xfrm flipV="1">
              <a:off x="5108575" y="3344863"/>
              <a:ext cx="0" cy="1524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9" name="Line 17"/>
            <p:cNvSpPr>
              <a:spLocks noChangeShapeType="1"/>
            </p:cNvSpPr>
            <p:nvPr/>
          </p:nvSpPr>
          <p:spPr bwMode="auto">
            <a:xfrm flipV="1">
              <a:off x="3965575" y="3344863"/>
              <a:ext cx="1143000" cy="304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18"/>
            <p:cNvSpPr>
              <a:spLocks noChangeShapeType="1"/>
            </p:cNvSpPr>
            <p:nvPr/>
          </p:nvSpPr>
          <p:spPr bwMode="auto">
            <a:xfrm flipV="1">
              <a:off x="3965575" y="2887663"/>
              <a:ext cx="1752600" cy="1295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19"/>
            <p:cNvSpPr>
              <a:spLocks noChangeShapeType="1"/>
            </p:cNvSpPr>
            <p:nvPr/>
          </p:nvSpPr>
          <p:spPr bwMode="auto">
            <a:xfrm flipV="1">
              <a:off x="3643306" y="2474909"/>
              <a:ext cx="2254261" cy="1668471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Line 20"/>
            <p:cNvSpPr>
              <a:spLocks noChangeShapeType="1"/>
            </p:cNvSpPr>
            <p:nvPr/>
          </p:nvSpPr>
          <p:spPr bwMode="auto">
            <a:xfrm flipV="1">
              <a:off x="3965575" y="2354263"/>
              <a:ext cx="1752600" cy="1295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3" name="Line 24"/>
            <p:cNvSpPr>
              <a:spLocks noChangeShapeType="1"/>
            </p:cNvSpPr>
            <p:nvPr/>
          </p:nvSpPr>
          <p:spPr bwMode="auto">
            <a:xfrm flipH="1">
              <a:off x="3736975" y="4183063"/>
              <a:ext cx="2286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4" name="Line 25"/>
            <p:cNvSpPr>
              <a:spLocks noChangeShapeType="1"/>
            </p:cNvSpPr>
            <p:nvPr/>
          </p:nvSpPr>
          <p:spPr bwMode="auto">
            <a:xfrm flipV="1">
              <a:off x="5718175" y="2735263"/>
              <a:ext cx="2286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285" name="Object 28"/>
            <p:cNvGraphicFramePr>
              <a:graphicFrameLocks noChangeAspect="1"/>
            </p:cNvGraphicFramePr>
            <p:nvPr/>
          </p:nvGraphicFramePr>
          <p:xfrm>
            <a:off x="5946775" y="2125663"/>
            <a:ext cx="1371600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8" name="Equation" r:id="rId1" imgW="10753725" imgH="4391025" progId="Equation.DSMT4">
                    <p:embed/>
                  </p:oleObj>
                </mc:Choice>
                <mc:Fallback>
                  <p:oleObj name="Equation" r:id="rId1" imgW="10753725" imgH="4391025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6775" y="2125663"/>
                          <a:ext cx="1371600" cy="56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286" name="Picture 2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775" y="4868863"/>
              <a:ext cx="3270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7" name="Picture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375" y="1744663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8" name="Picture 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4975" y="4945063"/>
              <a:ext cx="3460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9" name="Picture 3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175" y="4945063"/>
              <a:ext cx="3460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0" name="Picture 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975" y="4945063"/>
              <a:ext cx="2730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1" name="Picture 3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175" y="4868863"/>
              <a:ext cx="38576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2" name="Picture 3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775" y="1922463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3" name="Picture 36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375" y="3421063"/>
              <a:ext cx="43180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4" name="Picture 37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4175" y="3116263"/>
              <a:ext cx="3937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95" name="Picture 4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337" y="3066256"/>
              <a:ext cx="303213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0"/>
          <p:cNvGrpSpPr/>
          <p:nvPr/>
        </p:nvGrpSpPr>
        <p:grpSpPr bwMode="auto">
          <a:xfrm>
            <a:off x="2336794" y="1382068"/>
            <a:ext cx="2857500" cy="1724025"/>
            <a:chOff x="928688" y="1928813"/>
            <a:chExt cx="2857500" cy="1724025"/>
          </a:xfrm>
        </p:grpSpPr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928688" y="1928813"/>
              <a:ext cx="28575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直线</a:t>
              </a:r>
              <a:r>
                <a:rPr lang="en-US" altLang="zh-CN" sz="2400" i="1" dirty="0"/>
                <a:t>l</a:t>
              </a:r>
              <a:r>
                <a:rPr lang="en-US" altLang="zh-CN" sz="2400" baseline="-25000" dirty="0"/>
                <a:t>1</a:t>
              </a:r>
              <a:r>
                <a:rPr lang="en-US" altLang="zh-CN" sz="2400" dirty="0"/>
                <a:t> </a:t>
              </a:r>
              <a:r>
                <a:rPr lang="zh-CN" altLang="en-US" sz="2400" dirty="0"/>
                <a:t>斜率</a:t>
              </a:r>
              <a:endParaRPr lang="zh-CN" altLang="en-US" sz="2400" dirty="0"/>
            </a:p>
          </p:txBody>
        </p:sp>
        <p:graphicFrame>
          <p:nvGraphicFramePr>
            <p:cNvPr id="11272" name="Object 6"/>
            <p:cNvGraphicFramePr>
              <a:graphicFrameLocks noChangeAspect="1"/>
            </p:cNvGraphicFramePr>
            <p:nvPr/>
          </p:nvGraphicFramePr>
          <p:xfrm>
            <a:off x="1214438" y="2714625"/>
            <a:ext cx="2247900" cy="938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9" name="Equation" r:id="rId13" imgW="18869025" imgH="7239000" progId="Equation.DSMT4">
                    <p:embed/>
                  </p:oleObj>
                </mc:Choice>
                <mc:Fallback>
                  <p:oleObj name="Equation" r:id="rId13" imgW="18869025" imgH="7239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38" y="2714625"/>
                          <a:ext cx="2247900" cy="938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094100" y="3380580"/>
            <a:ext cx="31746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平移</a:t>
            </a:r>
            <a:r>
              <a:rPr lang="en-US" altLang="zh-CN" sz="2400" i="1" dirty="0"/>
              <a:t>l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直到与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/>
              <a:t>相切得直线</a:t>
            </a:r>
            <a:r>
              <a:rPr lang="en-US" altLang="zh-CN" sz="2400" i="1" dirty="0"/>
              <a:t>l</a:t>
            </a:r>
            <a:r>
              <a:rPr lang="en-US" altLang="zh-CN" sz="2400" baseline="-25000" dirty="0"/>
              <a:t>2 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358229" y="4714875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所求直线为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/>
              <a:t>      l=</a:t>
            </a:r>
            <a:r>
              <a:rPr lang="zh-CN" altLang="en-US" sz="2400" dirty="0"/>
              <a:t>（</a:t>
            </a:r>
            <a:r>
              <a:rPr lang="en-US" altLang="zh-CN" sz="2400" i="1" dirty="0"/>
              <a:t>l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+</a:t>
            </a:r>
            <a:r>
              <a:rPr lang="en-US" altLang="zh-CN" sz="2400" i="1" dirty="0"/>
              <a:t> l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) /2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057400" y="285751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7】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1752601" y="865188"/>
            <a:ext cx="8664575" cy="546100"/>
            <a:chOff x="228600" y="865188"/>
            <a:chExt cx="8664575" cy="546100"/>
          </a:xfrm>
        </p:grpSpPr>
        <p:sp>
          <p:nvSpPr>
            <p:cNvPr id="12303" name="Rectangle 5"/>
            <p:cNvSpPr>
              <a:spLocks noChangeArrowheads="1"/>
            </p:cNvSpPr>
            <p:nvPr/>
          </p:nvSpPr>
          <p:spPr bwMode="auto">
            <a:xfrm>
              <a:off x="228600" y="865188"/>
              <a:ext cx="86645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66"/>
                  </a:solidFill>
                </a:rPr>
                <a:t>   求                           在          上的最佳一次逼近多项式。</a:t>
              </a:r>
              <a:endParaRPr lang="zh-CN" altLang="en-US" sz="2800">
                <a:solidFill>
                  <a:srgbClr val="000066"/>
                </a:solidFill>
              </a:endParaRPr>
            </a:p>
          </p:txBody>
        </p:sp>
        <p:graphicFrame>
          <p:nvGraphicFramePr>
            <p:cNvPr id="12304" name="Object 7"/>
            <p:cNvGraphicFramePr>
              <a:graphicFrameLocks noChangeAspect="1"/>
            </p:cNvGraphicFramePr>
            <p:nvPr/>
          </p:nvGraphicFramePr>
          <p:xfrm>
            <a:off x="3708400" y="906463"/>
            <a:ext cx="8445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8" name="Equation" r:id="rId1" imgW="5486400" imgH="4391025" progId="Equation.DSMT4">
                    <p:embed/>
                  </p:oleObj>
                </mc:Choice>
                <mc:Fallback>
                  <p:oleObj name="Equation" r:id="rId1" imgW="5486400" imgH="439102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400" y="906463"/>
                          <a:ext cx="844550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3"/>
            <p:cNvGraphicFramePr>
              <a:graphicFrameLocks noChangeAspect="1"/>
            </p:cNvGraphicFramePr>
            <p:nvPr/>
          </p:nvGraphicFramePr>
          <p:xfrm>
            <a:off x="928688" y="876300"/>
            <a:ext cx="2411412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9" name="Equation" r:id="rId3" imgW="16678275" imgH="5048250" progId="Equation.DSMT4">
                    <p:embed/>
                  </p:oleObj>
                </mc:Choice>
                <mc:Fallback>
                  <p:oleObj name="Equation" r:id="rId3" imgW="16678275" imgH="504825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88" y="876300"/>
                          <a:ext cx="2411412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095626" y="2571751"/>
          <a:ext cx="52371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0" name="Equation" r:id="rId5" imgW="46958250" imgH="7458075" progId="Equation.DSMT4">
                  <p:embed/>
                </p:oleObj>
              </mc:Choice>
              <mc:Fallback>
                <p:oleObj name="Equation" r:id="rId5" imgW="46958250" imgH="745807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6" y="2571751"/>
                        <a:ext cx="523716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5"/>
          <p:cNvGrpSpPr/>
          <p:nvPr/>
        </p:nvGrpSpPr>
        <p:grpSpPr bwMode="auto">
          <a:xfrm>
            <a:off x="2286001" y="1447800"/>
            <a:ext cx="2932113" cy="990600"/>
            <a:chOff x="762000" y="1447800"/>
            <a:chExt cx="2932113" cy="990600"/>
          </a:xfrm>
        </p:grpSpPr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762000" y="1704975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3300"/>
                  </a:solidFill>
                </a:rPr>
                <a:t>解：</a:t>
              </a:r>
              <a:endParaRPr lang="zh-CN" altLang="en-US" sz="2400">
                <a:solidFill>
                  <a:srgbClr val="FF3300"/>
                </a:solidFill>
              </a:endParaRPr>
            </a:p>
          </p:txBody>
        </p:sp>
        <p:graphicFrame>
          <p:nvGraphicFramePr>
            <p:cNvPr id="12302" name="Object 12"/>
            <p:cNvGraphicFramePr>
              <a:graphicFrameLocks noChangeAspect="1"/>
            </p:cNvGraphicFramePr>
            <p:nvPr/>
          </p:nvGraphicFramePr>
          <p:xfrm>
            <a:off x="1571625" y="1447800"/>
            <a:ext cx="2122488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1" name="Equation" r:id="rId7" imgW="19088100" imgH="7458075" progId="Equation.DSMT4">
                    <p:embed/>
                  </p:oleObj>
                </mc:Choice>
                <mc:Fallback>
                  <p:oleObj name="Equation" r:id="rId7" imgW="19088100" imgH="745807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625" y="1447800"/>
                          <a:ext cx="2122488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7"/>
          <p:cNvGrpSpPr/>
          <p:nvPr/>
        </p:nvGrpSpPr>
        <p:grpSpPr bwMode="auto">
          <a:xfrm>
            <a:off x="2381251" y="4929189"/>
            <a:ext cx="7610475" cy="1692275"/>
            <a:chOff x="857250" y="4929188"/>
            <a:chExt cx="7610475" cy="1692275"/>
          </a:xfrm>
        </p:grpSpPr>
        <p:sp>
          <p:nvSpPr>
            <p:cNvPr id="12299" name="Text Box 15"/>
            <p:cNvSpPr txBox="1">
              <a:spLocks noChangeArrowheads="1"/>
            </p:cNvSpPr>
            <p:nvPr/>
          </p:nvSpPr>
          <p:spPr bwMode="auto">
            <a:xfrm>
              <a:off x="857250" y="4929188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解得</a:t>
              </a:r>
              <a:endParaRPr lang="zh-CN" altLang="en-US" sz="2400"/>
            </a:p>
          </p:txBody>
        </p:sp>
        <p:graphicFrame>
          <p:nvGraphicFramePr>
            <p:cNvPr id="12300" name="Object 16"/>
            <p:cNvGraphicFramePr>
              <a:graphicFrameLocks noChangeAspect="1"/>
            </p:cNvGraphicFramePr>
            <p:nvPr/>
          </p:nvGraphicFramePr>
          <p:xfrm>
            <a:off x="1000125" y="5500688"/>
            <a:ext cx="7467600" cy="1120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2" name="Equation" r:id="rId9" imgW="52006500" imgH="8115300" progId="Equation.DSMT4">
                    <p:embed/>
                  </p:oleObj>
                </mc:Choice>
                <mc:Fallback>
                  <p:oleObj name="Equation" r:id="rId9" imgW="52006500" imgH="81153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25" y="5500688"/>
                          <a:ext cx="7467600" cy="1120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16"/>
          <p:cNvGrpSpPr/>
          <p:nvPr/>
        </p:nvGrpSpPr>
        <p:grpSpPr bwMode="auto">
          <a:xfrm>
            <a:off x="2381250" y="3560764"/>
            <a:ext cx="4781550" cy="1577975"/>
            <a:chOff x="857250" y="3560763"/>
            <a:chExt cx="4781550" cy="1577975"/>
          </a:xfrm>
        </p:grpSpPr>
        <p:sp>
          <p:nvSpPr>
            <p:cNvPr id="12296" name="Rectangle 11"/>
            <p:cNvSpPr>
              <a:spLocks noChangeArrowheads="1"/>
            </p:cNvSpPr>
            <p:nvPr/>
          </p:nvSpPr>
          <p:spPr bwMode="auto">
            <a:xfrm>
              <a:off x="857250" y="3606800"/>
              <a:ext cx="31861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由                      可算出 </a:t>
              </a:r>
              <a:endParaRPr lang="zh-CN" altLang="en-US" sz="2400"/>
            </a:p>
          </p:txBody>
        </p:sp>
        <p:graphicFrame>
          <p:nvGraphicFramePr>
            <p:cNvPr id="12297" name="Object 14"/>
            <p:cNvGraphicFramePr>
              <a:graphicFrameLocks noChangeAspect="1"/>
            </p:cNvGraphicFramePr>
            <p:nvPr/>
          </p:nvGraphicFramePr>
          <p:xfrm>
            <a:off x="2286000" y="4071938"/>
            <a:ext cx="3352800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3" name="Equation" r:id="rId11" imgW="18649950" imgH="8115300" progId="Equation.DSMT4">
                    <p:embed/>
                  </p:oleObj>
                </mc:Choice>
                <mc:Fallback>
                  <p:oleObj name="Equation" r:id="rId11" imgW="18649950" imgH="81153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4071938"/>
                          <a:ext cx="3352800" cy="106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8"/>
            <p:cNvGraphicFramePr>
              <a:graphicFrameLocks noChangeAspect="1"/>
            </p:cNvGraphicFramePr>
            <p:nvPr/>
          </p:nvGraphicFramePr>
          <p:xfrm>
            <a:off x="1285875" y="3560763"/>
            <a:ext cx="148907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4" name="Equation" r:id="rId13" imgW="13382625" imgH="4391025" progId="Equation.DSMT4">
                    <p:embed/>
                  </p:oleObj>
                </mc:Choice>
                <mc:Fallback>
                  <p:oleObj name="Equation" r:id="rId13" imgW="13382625" imgH="439102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75" y="3560763"/>
                          <a:ext cx="148907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 bwMode="auto">
          <a:xfrm>
            <a:off x="2482850" y="2470151"/>
            <a:ext cx="6096000" cy="1236663"/>
            <a:chOff x="1219200" y="2857500"/>
            <a:chExt cx="6096000" cy="1236959"/>
          </a:xfrm>
        </p:grpSpPr>
        <p:sp>
          <p:nvSpPr>
            <p:cNvPr id="13327" name="Text Box 7"/>
            <p:cNvSpPr txBox="1">
              <a:spLocks noChangeArrowheads="1"/>
            </p:cNvSpPr>
            <p:nvPr/>
          </p:nvSpPr>
          <p:spPr bwMode="auto">
            <a:xfrm>
              <a:off x="1219200" y="2905125"/>
              <a:ext cx="1143000" cy="46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于是得</a:t>
              </a:r>
              <a:endParaRPr lang="zh-CN" altLang="en-US" sz="2400"/>
            </a:p>
          </p:txBody>
        </p:sp>
        <p:graphicFrame>
          <p:nvGraphicFramePr>
            <p:cNvPr id="13328" name="Object 9"/>
            <p:cNvGraphicFramePr>
              <a:graphicFrameLocks noChangeAspect="1"/>
            </p:cNvGraphicFramePr>
            <p:nvPr/>
          </p:nvGraphicFramePr>
          <p:xfrm>
            <a:off x="2425700" y="2857500"/>
            <a:ext cx="101758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7" name="Equation" r:id="rId1" imgW="8553450" imgH="4391025" progId="Equation.DSMT4">
                    <p:embed/>
                  </p:oleObj>
                </mc:Choice>
                <mc:Fallback>
                  <p:oleObj name="Equation" r:id="rId1" imgW="8553450" imgH="439102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700" y="2857500"/>
                          <a:ext cx="1017588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Text Box 10"/>
            <p:cNvSpPr txBox="1">
              <a:spLocks noChangeArrowheads="1"/>
            </p:cNvSpPr>
            <p:nvPr/>
          </p:nvSpPr>
          <p:spPr bwMode="auto">
            <a:xfrm>
              <a:off x="3505200" y="2905125"/>
              <a:ext cx="3810000" cy="46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的最佳一次逼近多项式为</a:t>
              </a:r>
              <a:endParaRPr lang="zh-CN" altLang="en-US" sz="2400"/>
            </a:p>
          </p:txBody>
        </p:sp>
        <p:graphicFrame>
          <p:nvGraphicFramePr>
            <p:cNvPr id="13330" name="Object 11"/>
            <p:cNvGraphicFramePr>
              <a:graphicFrameLocks noChangeAspect="1"/>
            </p:cNvGraphicFramePr>
            <p:nvPr/>
          </p:nvGraphicFramePr>
          <p:xfrm>
            <a:off x="2425700" y="3524547"/>
            <a:ext cx="3276600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" name="Equation" r:id="rId3" imgW="25231725" imgH="4391025" progId="Equation.DSMT4">
                    <p:embed/>
                  </p:oleObj>
                </mc:Choice>
                <mc:Fallback>
                  <p:oleObj name="Equation" r:id="rId3" imgW="25231725" imgH="439102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700" y="3524547"/>
                          <a:ext cx="3276600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/>
          <p:cNvGrpSpPr/>
          <p:nvPr/>
        </p:nvGrpSpPr>
        <p:grpSpPr bwMode="auto">
          <a:xfrm>
            <a:off x="2286001" y="3786189"/>
            <a:ext cx="4359275" cy="1082675"/>
            <a:chOff x="1022350" y="4173540"/>
            <a:chExt cx="4359253" cy="1082675"/>
          </a:xfrm>
        </p:grpSpPr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1022350" y="422433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即</a:t>
              </a:r>
              <a:endParaRPr lang="zh-CN" altLang="en-US" sz="2400"/>
            </a:p>
          </p:txBody>
        </p:sp>
        <p:graphicFrame>
          <p:nvGraphicFramePr>
            <p:cNvPr id="13326" name="Object 13"/>
            <p:cNvGraphicFramePr>
              <a:graphicFrameLocks noChangeAspect="1"/>
            </p:cNvGraphicFramePr>
            <p:nvPr/>
          </p:nvGraphicFramePr>
          <p:xfrm>
            <a:off x="1617640" y="4173540"/>
            <a:ext cx="3763963" cy="1082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9" name="Equation" r:id="rId5" imgW="27432000" imgH="7896225" progId="Equation.DSMT4">
                    <p:embed/>
                  </p:oleObj>
                </mc:Choice>
                <mc:Fallback>
                  <p:oleObj name="Equation" r:id="rId5" imgW="27432000" imgH="789622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640" y="4173540"/>
                          <a:ext cx="3763963" cy="1082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7"/>
          <p:cNvGrpSpPr/>
          <p:nvPr/>
        </p:nvGrpSpPr>
        <p:grpSpPr bwMode="auto">
          <a:xfrm>
            <a:off x="2238375" y="5251451"/>
            <a:ext cx="6421438" cy="1349375"/>
            <a:chOff x="1416063" y="5060950"/>
            <a:chExt cx="6421425" cy="1349375"/>
          </a:xfrm>
        </p:grpSpPr>
        <p:sp>
          <p:nvSpPr>
            <p:cNvPr id="13323" name="Text Box 14"/>
            <p:cNvSpPr txBox="1">
              <a:spLocks noChangeArrowheads="1"/>
            </p:cNvSpPr>
            <p:nvPr/>
          </p:nvSpPr>
          <p:spPr bwMode="auto">
            <a:xfrm>
              <a:off x="1416063" y="5060950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</a:rPr>
                <a:t>误差限</a:t>
              </a:r>
              <a:r>
                <a:rPr lang="zh-CN" altLang="en-US" sz="2400"/>
                <a:t>为</a:t>
              </a:r>
              <a:endParaRPr lang="zh-CN" altLang="en-US" sz="2400"/>
            </a:p>
          </p:txBody>
        </p:sp>
        <p:graphicFrame>
          <p:nvGraphicFramePr>
            <p:cNvPr id="13324" name="Object 15"/>
            <p:cNvGraphicFramePr>
              <a:graphicFrameLocks noChangeAspect="1"/>
            </p:cNvGraphicFramePr>
            <p:nvPr/>
          </p:nvGraphicFramePr>
          <p:xfrm>
            <a:off x="1714500" y="5643563"/>
            <a:ext cx="6122988" cy="766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0" name="Equation" r:id="rId7" imgW="52663725" imgH="6581775" progId="Equation.DSMT4">
                    <p:embed/>
                  </p:oleObj>
                </mc:Choice>
                <mc:Fallback>
                  <p:oleObj name="Equation" r:id="rId7" imgW="52663725" imgH="658177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500" y="5643563"/>
                          <a:ext cx="6122988" cy="766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4"/>
          <p:cNvGrpSpPr/>
          <p:nvPr/>
        </p:nvGrpSpPr>
        <p:grpSpPr bwMode="auto">
          <a:xfrm>
            <a:off x="2208213" y="447675"/>
            <a:ext cx="6553200" cy="1951038"/>
            <a:chOff x="762000" y="642938"/>
            <a:chExt cx="6553200" cy="1951037"/>
          </a:xfrm>
        </p:grpSpPr>
        <p:sp>
          <p:nvSpPr>
            <p:cNvPr id="13319" name="Rectangle 4"/>
            <p:cNvSpPr>
              <a:spLocks noChangeArrowheads="1"/>
            </p:cNvSpPr>
            <p:nvPr/>
          </p:nvSpPr>
          <p:spPr bwMode="auto">
            <a:xfrm>
              <a:off x="762000" y="830263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由</a:t>
              </a:r>
              <a:endParaRPr lang="zh-CN" altLang="en-US" sz="2400"/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6858000" y="75406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得</a:t>
              </a:r>
              <a:endParaRPr lang="zh-CN" altLang="en-US" sz="2400"/>
            </a:p>
          </p:txBody>
        </p:sp>
        <p:graphicFrame>
          <p:nvGraphicFramePr>
            <p:cNvPr id="13321" name="Object 8"/>
            <p:cNvGraphicFramePr>
              <a:graphicFrameLocks noChangeAspect="1"/>
            </p:cNvGraphicFramePr>
            <p:nvPr/>
          </p:nvGraphicFramePr>
          <p:xfrm>
            <a:off x="1614488" y="1631950"/>
            <a:ext cx="4618037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1" name="Equation" r:id="rId9" imgW="33356550" imgH="7896225" progId="Equation.DSMT4">
                    <p:embed/>
                  </p:oleObj>
                </mc:Choice>
                <mc:Fallback>
                  <p:oleObj name="Equation" r:id="rId9" imgW="33356550" imgH="789622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488" y="1631950"/>
                          <a:ext cx="4618037" cy="962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4"/>
            <p:cNvGraphicFramePr>
              <a:graphicFrameLocks noChangeAspect="1"/>
            </p:cNvGraphicFramePr>
            <p:nvPr/>
          </p:nvGraphicFramePr>
          <p:xfrm>
            <a:off x="1285875" y="642938"/>
            <a:ext cx="5402263" cy="882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2" name="Equation" r:id="rId11" imgW="43662600" imgH="7239000" progId="Equation.DSMT4">
                    <p:embed/>
                  </p:oleObj>
                </mc:Choice>
                <mc:Fallback>
                  <p:oleObj name="Equation" r:id="rId11" imgW="43662600" imgH="72390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75" y="642938"/>
                          <a:ext cx="5402263" cy="882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31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3478213"/>
            <a:ext cx="3563938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057400" y="285751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5600" y="908720"/>
            <a:ext cx="8039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|x|</a:t>
            </a:r>
            <a:r>
              <a:rPr lang="zh-CN" altLang="en-US" dirty="0" smtClean="0"/>
              <a:t>在</a:t>
            </a:r>
            <a:r>
              <a:rPr lang="en-US" altLang="zh-CN" dirty="0" smtClean="0"/>
              <a:t>[-1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2]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&lt;=1</a:t>
            </a:r>
            <a:r>
              <a:rPr lang="zh-CN" altLang="en-US" dirty="0" smtClean="0"/>
              <a:t>次最佳一致逼近多项式及其误差限。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981200" y="533401"/>
            <a:ext cx="487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anose="02020603050405020304" pitchFamily="18" charset="0"/>
              </a:rPr>
              <a:t>6.1.3 </a:t>
            </a:r>
            <a:r>
              <a:rPr lang="zh-CN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多项式降阶</a:t>
            </a:r>
            <a:endParaRPr lang="zh-CN" altLang="en-US" sz="2800" b="1">
              <a:solidFill>
                <a:srgbClr val="000066"/>
              </a:solidFill>
            </a:endParaRPr>
          </a:p>
        </p:txBody>
      </p:sp>
      <p:grpSp>
        <p:nvGrpSpPr>
          <p:cNvPr id="3" name="组合 17"/>
          <p:cNvGrpSpPr/>
          <p:nvPr/>
        </p:nvGrpSpPr>
        <p:grpSpPr bwMode="auto">
          <a:xfrm>
            <a:off x="2279651" y="1300164"/>
            <a:ext cx="8208963" cy="1804987"/>
            <a:chOff x="755650" y="1299518"/>
            <a:chExt cx="8208963" cy="1805632"/>
          </a:xfrm>
        </p:grpSpPr>
        <p:sp>
          <p:nvSpPr>
            <p:cNvPr id="14353" name="Rectangle 4"/>
            <p:cNvSpPr>
              <a:spLocks noChangeArrowheads="1"/>
            </p:cNvSpPr>
            <p:nvPr/>
          </p:nvSpPr>
          <p:spPr bwMode="auto">
            <a:xfrm>
              <a:off x="755650" y="1299518"/>
              <a:ext cx="70564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28600" algn="l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28600" algn="l"/>
                </a:tabLs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r>
                <a:rPr lang="zh-CN" altLang="en-US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、</a:t>
              </a: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Chebyshev</a:t>
              </a:r>
              <a:r>
                <a:rPr lang="zh-CN" altLang="en-US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多项式及其相关性质</a:t>
              </a:r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4354" name="Text Box 5"/>
            <p:cNvSpPr txBox="1">
              <a:spLocks noChangeArrowheads="1"/>
            </p:cNvSpPr>
            <p:nvPr/>
          </p:nvSpPr>
          <p:spPr bwMode="auto">
            <a:xfrm>
              <a:off x="989013" y="1989138"/>
              <a:ext cx="1524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(1) </a:t>
              </a:r>
              <a:r>
                <a:rPr lang="zh-CN" altLang="en-US" sz="2400"/>
                <a:t>定义</a:t>
              </a:r>
              <a:endParaRPr lang="zh-CN" altLang="en-US" sz="2400"/>
            </a:p>
          </p:txBody>
        </p:sp>
        <p:sp>
          <p:nvSpPr>
            <p:cNvPr id="14355" name="Rectangle 6"/>
            <p:cNvSpPr>
              <a:spLocks noChangeArrowheads="1"/>
            </p:cNvSpPr>
            <p:nvPr/>
          </p:nvSpPr>
          <p:spPr bwMode="auto">
            <a:xfrm>
              <a:off x="1204913" y="2565400"/>
              <a:ext cx="7759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称                                                为</a:t>
              </a:r>
              <a:r>
                <a:rPr lang="en-US" altLang="zh-CN" sz="2400" i="1"/>
                <a:t>n </a:t>
              </a:r>
              <a:r>
                <a:rPr lang="zh-CN" altLang="en-US" sz="2400"/>
                <a:t>次</a:t>
              </a:r>
              <a:r>
                <a:rPr lang="en-US" altLang="zh-CN" sz="2400"/>
                <a:t>Chebyshev</a:t>
              </a:r>
              <a:r>
                <a:rPr lang="zh-CN" altLang="en-US" sz="2400"/>
                <a:t>多项式</a:t>
              </a:r>
              <a:r>
                <a:rPr lang="en-US" altLang="zh-CN" sz="2400"/>
                <a:t>.</a:t>
              </a:r>
              <a:endParaRPr lang="en-US" altLang="zh-CN" sz="2400"/>
            </a:p>
          </p:txBody>
        </p:sp>
        <p:graphicFrame>
          <p:nvGraphicFramePr>
            <p:cNvPr id="14356" name="Object 1"/>
            <p:cNvGraphicFramePr>
              <a:graphicFrameLocks noChangeAspect="1"/>
            </p:cNvGraphicFramePr>
            <p:nvPr/>
          </p:nvGraphicFramePr>
          <p:xfrm>
            <a:off x="1731963" y="2565400"/>
            <a:ext cx="35052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9" name="Equation" r:id="rId1" imgW="28527375" imgH="4391025" progId="Equation.DSMT4">
                    <p:embed/>
                  </p:oleObj>
                </mc:Choice>
                <mc:Fallback>
                  <p:oleObj name="Equation" r:id="rId1" imgW="28527375" imgH="439102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963" y="2565400"/>
                          <a:ext cx="3505200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0"/>
          <p:cNvGrpSpPr/>
          <p:nvPr/>
        </p:nvGrpSpPr>
        <p:grpSpPr bwMode="auto">
          <a:xfrm>
            <a:off x="2738439" y="3332163"/>
            <a:ext cx="4954587" cy="1377950"/>
            <a:chOff x="1214438" y="3332163"/>
            <a:chExt cx="4955203" cy="1377950"/>
          </a:xfrm>
        </p:grpSpPr>
        <p:grpSp>
          <p:nvGrpSpPr>
            <p:cNvPr id="14344" name="组合 18"/>
            <p:cNvGrpSpPr/>
            <p:nvPr/>
          </p:nvGrpSpPr>
          <p:grpSpPr bwMode="auto">
            <a:xfrm>
              <a:off x="1395413" y="3332163"/>
              <a:ext cx="4111625" cy="484187"/>
              <a:chOff x="1395413" y="3332163"/>
              <a:chExt cx="4111625" cy="484187"/>
            </a:xfrm>
          </p:grpSpPr>
          <p:graphicFrame>
            <p:nvGraphicFramePr>
              <p:cNvPr id="14349" name="Object 2"/>
              <p:cNvGraphicFramePr>
                <a:graphicFrameLocks noChangeAspect="1"/>
              </p:cNvGraphicFramePr>
              <p:nvPr/>
            </p:nvGraphicFramePr>
            <p:xfrm>
              <a:off x="4138613" y="3429000"/>
              <a:ext cx="1368425" cy="339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10" name="公式" r:id="rId3" imgW="10096500" imgH="3076575" progId="Equation.3">
                      <p:embed/>
                    </p:oleObj>
                  </mc:Choice>
                  <mc:Fallback>
                    <p:oleObj name="公式" r:id="rId3" imgW="10096500" imgH="3076575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8613" y="3429000"/>
                            <a:ext cx="1368425" cy="3397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0" name="Rectangle 13"/>
              <p:cNvSpPr>
                <a:spLocks noChangeArrowheads="1"/>
              </p:cNvSpPr>
              <p:nvPr/>
            </p:nvSpPr>
            <p:spPr bwMode="auto">
              <a:xfrm>
                <a:off x="1395413" y="3332163"/>
                <a:ext cx="4905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令</a:t>
                </a:r>
                <a:endParaRPr lang="zh-CN" altLang="en-US" sz="2400"/>
              </a:p>
            </p:txBody>
          </p:sp>
          <p:graphicFrame>
            <p:nvGraphicFramePr>
              <p:cNvPr id="14351" name="Object 3"/>
              <p:cNvGraphicFramePr>
                <a:graphicFrameLocks noChangeAspect="1"/>
              </p:cNvGraphicFramePr>
              <p:nvPr/>
            </p:nvGraphicFramePr>
            <p:xfrm>
              <a:off x="1852613" y="3429000"/>
              <a:ext cx="1828800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11" name="Equation" r:id="rId5" imgW="13820775" imgH="3514725" progId="Equation.DSMT4">
                      <p:embed/>
                    </p:oleObj>
                  </mc:Choice>
                  <mc:Fallback>
                    <p:oleObj name="Equation" r:id="rId5" imgW="13820775" imgH="3514725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2613" y="3429000"/>
                            <a:ext cx="1828800" cy="387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2" name="Rectangle 15"/>
              <p:cNvSpPr>
                <a:spLocks noChangeArrowheads="1"/>
              </p:cNvSpPr>
              <p:nvPr/>
            </p:nvSpPr>
            <p:spPr bwMode="auto">
              <a:xfrm>
                <a:off x="3740150" y="3357563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则</a:t>
                </a:r>
                <a:endParaRPr lang="zh-CN" altLang="en-US" sz="2400"/>
              </a:p>
            </p:txBody>
          </p:sp>
        </p:grpSp>
        <p:sp>
          <p:nvSpPr>
            <p:cNvPr id="14345" name="Rectangle 17"/>
            <p:cNvSpPr>
              <a:spLocks noChangeArrowheads="1"/>
            </p:cNvSpPr>
            <p:nvPr/>
          </p:nvSpPr>
          <p:spPr bwMode="auto">
            <a:xfrm>
              <a:off x="1214438" y="4214813"/>
              <a:ext cx="49552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则      为关于    的    次代数多项式。</a:t>
              </a:r>
              <a:endParaRPr lang="zh-CN" altLang="en-US" sz="2400"/>
            </a:p>
          </p:txBody>
        </p:sp>
        <p:graphicFrame>
          <p:nvGraphicFramePr>
            <p:cNvPr id="14346" name="Object 5"/>
            <p:cNvGraphicFramePr>
              <a:graphicFrameLocks noChangeAspect="1"/>
            </p:cNvGraphicFramePr>
            <p:nvPr/>
          </p:nvGraphicFramePr>
          <p:xfrm>
            <a:off x="1671638" y="4214813"/>
            <a:ext cx="358775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2" name="Equation" r:id="rId7" imgW="2847975" imgH="3952875" progId="Equation.DSMT4">
                    <p:embed/>
                  </p:oleObj>
                </mc:Choice>
                <mc:Fallback>
                  <p:oleObj name="Equation" r:id="rId7" imgW="2847975" imgH="395287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638" y="4214813"/>
                          <a:ext cx="358775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6"/>
            <p:cNvGraphicFramePr>
              <a:graphicFrameLocks noChangeAspect="1"/>
            </p:cNvGraphicFramePr>
            <p:nvPr/>
          </p:nvGraphicFramePr>
          <p:xfrm>
            <a:off x="2913063" y="4324350"/>
            <a:ext cx="271462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3" name="Equation" r:id="rId9" imgW="2190750" imgH="2409825" progId="Equation.DSMT4">
                    <p:embed/>
                  </p:oleObj>
                </mc:Choice>
                <mc:Fallback>
                  <p:oleObj name="Equation" r:id="rId9" imgW="2190750" imgH="24098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063" y="4324350"/>
                          <a:ext cx="271462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7"/>
            <p:cNvGraphicFramePr>
              <a:graphicFrameLocks noChangeAspect="1"/>
            </p:cNvGraphicFramePr>
            <p:nvPr/>
          </p:nvGraphicFramePr>
          <p:xfrm>
            <a:off x="3560763" y="4324350"/>
            <a:ext cx="271462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4" name="Equation" r:id="rId11" imgW="2190750" imgH="2409825" progId="Equation.DSMT4">
                    <p:embed/>
                  </p:oleObj>
                </mc:Choice>
                <mc:Fallback>
                  <p:oleObj name="Equation" r:id="rId11" imgW="2190750" imgH="240982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763" y="4324350"/>
                          <a:ext cx="271462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21"/>
          <p:cNvGrpSpPr/>
          <p:nvPr/>
        </p:nvGrpSpPr>
        <p:grpSpPr bwMode="auto">
          <a:xfrm>
            <a:off x="2524125" y="4857750"/>
            <a:ext cx="6610350" cy="1652588"/>
            <a:chOff x="1000100" y="4857760"/>
            <a:chExt cx="6610366" cy="1652590"/>
          </a:xfrm>
        </p:grpSpPr>
        <p:graphicFrame>
          <p:nvGraphicFramePr>
            <p:cNvPr id="14342" name="Object 8"/>
            <p:cNvGraphicFramePr>
              <a:graphicFrameLocks noChangeAspect="1"/>
            </p:cNvGraphicFramePr>
            <p:nvPr/>
          </p:nvGraphicFramePr>
          <p:xfrm>
            <a:off x="3286116" y="5286388"/>
            <a:ext cx="4324350" cy="1223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5" name="Equation" r:id="rId13" imgW="1384300" imgH="367030" progId="Equation.DSMT4">
                    <p:embed/>
                  </p:oleObj>
                </mc:Choice>
                <mc:Fallback>
                  <p:oleObj name="Equation" r:id="rId13" imgW="1384300" imgH="36703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5286388"/>
                          <a:ext cx="4324350" cy="1223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3" name="矩形 19"/>
            <p:cNvSpPr>
              <a:spLocks noChangeArrowheads="1"/>
            </p:cNvSpPr>
            <p:nvPr/>
          </p:nvSpPr>
          <p:spPr bwMode="auto">
            <a:xfrm>
              <a:off x="1000100" y="4857760"/>
              <a:ext cx="2416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有递推关系式： 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279650" y="333376"/>
            <a:ext cx="152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(2) </a:t>
            </a:r>
            <a:r>
              <a:rPr lang="zh-CN" altLang="en-US" sz="2400"/>
              <a:t>性质</a:t>
            </a:r>
            <a:endParaRPr lang="zh-CN" altLang="en-US" sz="2400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2424113" y="1095376"/>
            <a:ext cx="1506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zh-CN" altLang="en-US" sz="2400">
                <a:solidFill>
                  <a:schemeClr val="accent2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>
                <a:solidFill>
                  <a:schemeClr val="accent2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sym typeface="Wingdings" panose="05000000000000000000" pitchFamily="2" charset="2"/>
              </a:rPr>
              <a:t>：</a:t>
            </a:r>
            <a:endParaRPr lang="en-US" altLang="zh-CN" sz="240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2424112" y="3797914"/>
            <a:ext cx="1506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zh-CN" alt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性质</a:t>
            </a:r>
            <a:r>
              <a: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sym typeface="Wingdings" panose="05000000000000000000" pitchFamily="2" charset="2"/>
              </a:rPr>
              <a:t>：</a:t>
            </a:r>
            <a:endParaRPr lang="en-US" altLang="zh-CN" sz="2400" dirty="0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56338" y="1195118"/>
                <a:ext cx="6848157" cy="1905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,k=0,1,…n,</a:t>
                </a:r>
                <a:r>
                  <a:rPr lang="zh-CN" altLang="en-US" dirty="0" smtClean="0"/>
                  <a:t>处，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轮流取最大值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1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和最小值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-1,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共有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n+1</a:t>
                </a:r>
                <a:r>
                  <a:rPr lang="zh-CN" altLang="en-US" dirty="0" smtClean="0">
                    <a:ea typeface="Cambria Math" panose="02040503050406030204" pitchFamily="18" charset="0"/>
                  </a:rPr>
                  <a:t>个极值点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38" y="1195118"/>
                <a:ext cx="6848157" cy="1905906"/>
              </a:xfrm>
              <a:prstGeom prst="rect">
                <a:avLst/>
              </a:prstGeom>
              <a:blipFill rotWithShape="1">
                <a:blip r:embed="rId1"/>
                <a:stretch>
                  <a:fillRect l="-4" t="-3" r="-28" b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803650" y="3032108"/>
                <a:ext cx="535460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𝑐𝑜𝑠𝑘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50" y="3032108"/>
                <a:ext cx="5354607" cy="829843"/>
              </a:xfrm>
              <a:prstGeom prst="rect">
                <a:avLst/>
              </a:prstGeom>
              <a:blipFill rotWithShape="1">
                <a:blip r:embed="rId2"/>
                <a:stretch>
                  <a:fillRect t="-74" r="5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431704" y="4170557"/>
            <a:ext cx="538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000000"/>
                </a:solidFill>
              </a:rPr>
              <a:t>         </a:t>
            </a:r>
            <a:r>
              <a:rPr lang="zh-CN" altLang="en-US" sz="2400" dirty="0"/>
              <a:t>在区间</a:t>
            </a:r>
            <a:r>
              <a:rPr lang="en-US" altLang="zh-CN" sz="2400" dirty="0">
                <a:solidFill>
                  <a:srgbClr val="000000"/>
                </a:solidFill>
              </a:rPr>
              <a:t>[-1, 1]</a:t>
            </a:r>
            <a:r>
              <a:rPr lang="zh-CN" altLang="en-US" sz="2400" dirty="0"/>
              <a:t>上有</a:t>
            </a:r>
            <a:r>
              <a:rPr lang="zh-CN" altLang="en-US" sz="2400" i="1" dirty="0">
                <a:solidFill>
                  <a:srgbClr val="000000"/>
                </a:solidFill>
              </a:rPr>
              <a:t>     </a:t>
            </a:r>
            <a:r>
              <a:rPr lang="zh-CN" altLang="en-US" sz="2400" dirty="0"/>
              <a:t>个不同的零点</a:t>
            </a:r>
            <a:endParaRPr lang="zh-CN" altLang="en-US" sz="2400" dirty="0"/>
          </a:p>
        </p:txBody>
      </p:sp>
      <p:graphicFrame>
        <p:nvGraphicFramePr>
          <p:cNvPr id="17" name="Object 1"/>
          <p:cNvGraphicFramePr>
            <a:graphicFrameLocks noChangeAspect="1"/>
          </p:cNvGraphicFramePr>
          <p:nvPr/>
        </p:nvGraphicFramePr>
        <p:xfrm>
          <a:off x="3342804" y="5011932"/>
          <a:ext cx="47529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Equation" r:id="rId3" imgW="1474470" imgH="250825" progId="Equation.DSMT4">
                  <p:embed/>
                </p:oleObj>
              </mc:Choice>
              <mc:Fallback>
                <p:oleObj name="Equation" r:id="rId3" imgW="1474470" imgH="25082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804" y="5011932"/>
                        <a:ext cx="47529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6546850" y="4246757"/>
          <a:ext cx="319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Equation" r:id="rId5" imgW="2190750" imgH="2409825" progId="Equation.DSMT4">
                  <p:embed/>
                </p:oleObj>
              </mc:Choice>
              <mc:Fallback>
                <p:oleObj name="Equation" r:id="rId5" imgW="2190750" imgH="240982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4246757"/>
                        <a:ext cx="3190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3803650" y="4170557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Equation" r:id="rId7" imgW="2847975" imgH="3952875" progId="Equation.DSMT4">
                  <p:embed/>
                </p:oleObj>
              </mc:Choice>
              <mc:Fallback>
                <p:oleObj name="Equation" r:id="rId7" imgW="2847975" imgH="39528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4170557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491411" y="5813035"/>
                <a:ext cx="677730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）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411" y="5813035"/>
                <a:ext cx="6777305" cy="829843"/>
              </a:xfrm>
              <a:prstGeom prst="rect">
                <a:avLst/>
              </a:prstGeom>
              <a:blipFill rotWithShape="1">
                <a:blip r:embed="rId9"/>
                <a:stretch>
                  <a:fillRect l="-3" t="-30" r="-7" b="-5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559496" y="548680"/>
                <a:ext cx="928903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例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[-1,1]</a:t>
                </a:r>
                <a:r>
                  <a:rPr lang="zh-CN" altLang="en-US" dirty="0" smtClean="0"/>
                  <a:t>上，对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 smtClean="0"/>
                  <a:t>它的最佳一致逼近多项式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48680"/>
                <a:ext cx="9289032" cy="1261884"/>
              </a:xfrm>
              <a:prstGeom prst="rect">
                <a:avLst/>
              </a:prstGeom>
              <a:blipFill rotWithShape="1">
                <a:blip r:embed="rId1"/>
                <a:stretch>
                  <a:fillRect l="-6" t="-3" r="2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063552" y="23488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359696" y="2492896"/>
                <a:ext cx="19377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2492896"/>
                <a:ext cx="193771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8" t="-113" r="12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05673" y="2539062"/>
                <a:ext cx="977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673" y="2539062"/>
                <a:ext cx="9774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5" t="-90" r="-4893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248128" y="249289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n=3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463661" y="368305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k=1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078685" y="3683059"/>
                <a:ext cx="3134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685" y="3683059"/>
                <a:ext cx="313476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" t="-13" r="16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345398" y="3087977"/>
                <a:ext cx="25839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98" y="3087977"/>
                <a:ext cx="258391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8" t="-131" r="12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058972" y="4795224"/>
                <a:ext cx="29195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972" y="4795224"/>
                <a:ext cx="291951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" t="-92" r="-1350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1487488" y="5333926"/>
                <a:ext cx="7260677" cy="106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4000"/>
                  </a:lnSpc>
                  <a:spcBef>
                    <a:spcPct val="0"/>
                  </a:spcBef>
                  <a:buNone/>
                </a:pPr>
                <a:r>
                  <a:rPr lang="zh-CN" altLang="en-US" sz="2400" b="1" dirty="0" smtClean="0">
                    <a:solidFill>
                      <a:srgbClr val="3508DA"/>
                    </a:solidFill>
                  </a:rPr>
                  <a:t>注</a:t>
                </a:r>
                <a:r>
                  <a:rPr lang="zh-CN" altLang="en-US" sz="2400" dirty="0">
                    <a:solidFill>
                      <a:srgbClr val="3508DA"/>
                    </a:solidFill>
                  </a:rPr>
                  <a:t>：对区间为［</a:t>
                </a:r>
                <a:r>
                  <a:rPr lang="en-US" altLang="zh-CN" sz="2400" i="1" dirty="0" err="1">
                    <a:solidFill>
                      <a:srgbClr val="3508DA"/>
                    </a:solidFill>
                  </a:rPr>
                  <a:t>a</a:t>
                </a:r>
                <a:r>
                  <a:rPr lang="en-US" altLang="zh-CN" sz="2400" dirty="0" err="1">
                    <a:solidFill>
                      <a:srgbClr val="3508DA"/>
                    </a:solidFill>
                  </a:rPr>
                  <a:t>,</a:t>
                </a:r>
                <a:r>
                  <a:rPr lang="en-US" altLang="zh-CN" sz="2400" i="1" dirty="0" err="1">
                    <a:solidFill>
                      <a:srgbClr val="3508DA"/>
                    </a:solidFill>
                  </a:rPr>
                  <a:t>b</a:t>
                </a:r>
                <a:r>
                  <a:rPr lang="zh-CN" altLang="en-US" sz="2400" dirty="0">
                    <a:solidFill>
                      <a:srgbClr val="3508DA"/>
                    </a:solidFill>
                  </a:rPr>
                  <a:t>］的情形，先作变换</a:t>
                </a:r>
                <a:endParaRPr lang="zh-CN" altLang="en-US" sz="2400" dirty="0">
                  <a:solidFill>
                    <a:srgbClr val="3508DA"/>
                  </a:solidFill>
                </a:endParaRPr>
              </a:p>
              <a:p>
                <a:pPr>
                  <a:lnSpc>
                    <a:spcPts val="4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>
                    <a:solidFill>
                      <a:srgbClr val="3508DA"/>
                    </a:solidFill>
                  </a:rPr>
                  <a:t>           </a:t>
                </a:r>
                <a:r>
                  <a:rPr lang="en-US" altLang="zh-CN" sz="2400" i="1" dirty="0">
                    <a:solidFill>
                      <a:srgbClr val="3508DA"/>
                    </a:solidFill>
                  </a:rPr>
                  <a:t>x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=(</a:t>
                </a:r>
                <a:r>
                  <a:rPr lang="en-US" altLang="zh-CN" sz="2400" i="1" dirty="0">
                    <a:solidFill>
                      <a:srgbClr val="3508DA"/>
                    </a:solidFill>
                  </a:rPr>
                  <a:t>b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-</a:t>
                </a:r>
                <a:r>
                  <a:rPr lang="en-US" altLang="zh-CN" sz="2400" i="1" dirty="0">
                    <a:solidFill>
                      <a:srgbClr val="3508DA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)</a:t>
                </a:r>
                <a:r>
                  <a:rPr lang="en-US" altLang="zh-CN" sz="2400" i="1" dirty="0">
                    <a:solidFill>
                      <a:srgbClr val="3508DA"/>
                    </a:solidFill>
                  </a:rPr>
                  <a:t>t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/2+(</a:t>
                </a:r>
                <a:r>
                  <a:rPr lang="en-US" altLang="zh-CN" sz="2400" i="1" dirty="0" err="1">
                    <a:solidFill>
                      <a:srgbClr val="3508DA"/>
                    </a:solidFill>
                  </a:rPr>
                  <a:t>b</a:t>
                </a:r>
                <a:r>
                  <a:rPr lang="en-US" altLang="zh-CN" sz="2400" dirty="0" err="1">
                    <a:solidFill>
                      <a:srgbClr val="3508DA"/>
                    </a:solidFill>
                  </a:rPr>
                  <a:t>+</a:t>
                </a:r>
                <a:r>
                  <a:rPr lang="en-US" altLang="zh-CN" sz="2400" i="1" dirty="0" err="1">
                    <a:solidFill>
                      <a:srgbClr val="3508DA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)/2 </a:t>
                </a:r>
                <a:r>
                  <a:rPr lang="en-US" altLang="zh-CN" sz="2400" dirty="0" smtClean="0">
                    <a:solidFill>
                      <a:srgbClr val="3508D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>
                  <a:solidFill>
                    <a:srgbClr val="3508DA"/>
                  </a:solidFill>
                </a:endParaRPr>
              </a:p>
            </p:txBody>
          </p:sp>
        </mc:Choice>
        <mc:Fallback>
          <p:sp>
            <p:nvSpPr>
              <p:cNvPr id="11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7488" y="5333926"/>
                <a:ext cx="7260677" cy="1062150"/>
              </a:xfrm>
              <a:prstGeom prst="rect">
                <a:avLst/>
              </a:prstGeom>
              <a:blipFill rotWithShape="1">
                <a:blip r:embed="rId7"/>
                <a:stretch>
                  <a:fillRect l="-4" t="-53" r="6" b="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559496" y="548680"/>
                <a:ext cx="928903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例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[-1,1]</a:t>
                </a:r>
                <a:r>
                  <a:rPr lang="zh-CN" altLang="en-US" dirty="0" smtClean="0"/>
                  <a:t>上，对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 smtClean="0"/>
                  <a:t>它的最佳一致逼近多项式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48680"/>
                <a:ext cx="9289032" cy="1261884"/>
              </a:xfrm>
              <a:prstGeom prst="rect">
                <a:avLst/>
              </a:prstGeom>
              <a:blipFill rotWithShape="1">
                <a:blip r:embed="rId1"/>
                <a:stretch>
                  <a:fillRect l="-6" t="-3" r="2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287688" y="2060848"/>
                <a:ext cx="19305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2060848"/>
                <a:ext cx="193059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" t="-59" r="25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233665" y="2107014"/>
                <a:ext cx="977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665" y="2107014"/>
                <a:ext cx="9774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4" t="-23" r="-4854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279421" y="2772797"/>
                <a:ext cx="17890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421" y="2772797"/>
                <a:ext cx="178901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" t="-84" r="28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225398" y="2818963"/>
                <a:ext cx="977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398" y="2818963"/>
                <a:ext cx="97744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3" t="-54" r="-4856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783632" y="37170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能否成立？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15666" y="24168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或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31920" y="4714691"/>
            <a:ext cx="592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思考：什么情况下能使用前述方法求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(x)?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823094" y="5456941"/>
                <a:ext cx="4582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是仅比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高一次的多项式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094" y="5456941"/>
                <a:ext cx="458240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" t="-84" r="3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750857" y="6276822"/>
                <a:ext cx="17890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57" y="6276822"/>
                <a:ext cx="178901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" t="-104" r="-163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696834" y="6322988"/>
                <a:ext cx="12906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34" y="6322988"/>
                <a:ext cx="129067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" t="-79" r="-343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847850" y="333376"/>
            <a:ext cx="8496300" cy="11080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4000"/>
              </a:lnSpc>
              <a:spcBef>
                <a:spcPct val="20000"/>
              </a:spcBef>
              <a:defRPr/>
            </a:pPr>
            <a:r>
              <a:rPr lang="en-US" altLang="zh-CN" b="1" kern="0" dirty="0" smtClean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kern="0" dirty="0" smtClean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课堂作业</a:t>
            </a:r>
            <a:r>
              <a:rPr lang="en-US" altLang="zh-CN" b="1" kern="0" dirty="0" smtClean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】 </a:t>
            </a:r>
            <a:r>
              <a:rPr lang="zh-CN" altLang="en-US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)=4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b="1" kern="0" baseline="3000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x</a:t>
            </a:r>
            <a:r>
              <a:rPr lang="zh-CN" altLang="en-US" b="1" kern="0" baseline="3000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３</a:t>
            </a:r>
            <a:r>
              <a:rPr lang="zh-CN" altLang="en-US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－５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x</a:t>
            </a:r>
            <a:r>
              <a:rPr lang="zh-CN" altLang="en-US" b="1" kern="0" baseline="3000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２</a:t>
            </a:r>
            <a:r>
              <a:rPr lang="zh-CN" altLang="en-US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-5/2</a:t>
            </a:r>
            <a:r>
              <a:rPr lang="zh-CN" altLang="en-US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， 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|≤1. </a:t>
            </a:r>
            <a:r>
              <a:rPr lang="zh-CN" altLang="en-US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在［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-1,1</a:t>
            </a:r>
            <a:r>
              <a:rPr lang="zh-CN" altLang="en-US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］中的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次最佳一致逼近元 </a:t>
            </a:r>
            <a:r>
              <a:rPr lang="en-US" altLang="zh-CN" b="1" i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b="1" kern="0" baseline="-2500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i="1" kern="0" dirty="0">
                <a:solidFill>
                  <a:srgbClr val="1C0476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b="1" kern="0" dirty="0">
                <a:solidFill>
                  <a:srgbClr val="1C0476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  <a:endParaRPr lang="en-US" altLang="zh-CN" b="1" kern="0" dirty="0">
              <a:solidFill>
                <a:srgbClr val="1C047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08214" y="1484313"/>
            <a:ext cx="75596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解</a:t>
            </a:r>
            <a:r>
              <a:rPr lang="zh-CN" altLang="en-US" sz="2400"/>
              <a:t> 由 </a:t>
            </a:r>
            <a:r>
              <a:rPr lang="en-US" altLang="zh-CN" sz="2400" i="1"/>
              <a:t>f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的表达式可知</a:t>
            </a:r>
            <a:r>
              <a:rPr lang="en-US" altLang="zh-CN" sz="2400" i="1"/>
              <a:t>b</a:t>
            </a:r>
            <a:r>
              <a:rPr lang="zh-CN" altLang="en-US" sz="2400" baseline="-25000"/>
              <a:t>４</a:t>
            </a:r>
            <a:r>
              <a:rPr lang="zh-CN" altLang="en-US" sz="2400"/>
              <a:t>＝４</a:t>
            </a:r>
            <a:r>
              <a:rPr lang="en-US" altLang="zh-CN" sz="2400"/>
              <a:t>,</a:t>
            </a:r>
            <a:r>
              <a:rPr lang="zh-CN" altLang="en-US" sz="2400"/>
              <a:t>首项系数为</a:t>
            </a:r>
            <a:r>
              <a:rPr lang="en-US" altLang="zh-CN" sz="2400"/>
              <a:t>1</a:t>
            </a:r>
            <a:r>
              <a:rPr lang="zh-CN" altLang="en-US" sz="2400"/>
              <a:t>的</a:t>
            </a:r>
            <a:r>
              <a:rPr lang="en-US" altLang="zh-CN" sz="2400"/>
              <a:t>4</a:t>
            </a:r>
            <a:r>
              <a:rPr lang="zh-CN" altLang="en-US" sz="2400"/>
              <a:t>次</a:t>
            </a:r>
            <a:r>
              <a:rPr lang="en-US" altLang="zh-CN" sz="2400"/>
              <a:t>Chebyshev</a:t>
            </a:r>
            <a:r>
              <a:rPr lang="zh-CN" altLang="en-US" sz="2400"/>
              <a:t>多项式为</a:t>
            </a:r>
            <a:endParaRPr lang="zh-CN" altLang="en-US" sz="240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System" charset="-122"/>
              </a:rPr>
              <a:t>            </a:t>
            </a:r>
            <a:r>
              <a:rPr lang="en-US" altLang="zh-CN" sz="2400" i="1">
                <a:ea typeface="System" charset="-122"/>
              </a:rPr>
              <a:t>T</a:t>
            </a:r>
            <a:r>
              <a:rPr lang="en-US" altLang="zh-CN" sz="2400" baseline="-25000">
                <a:ea typeface="System" charset="-122"/>
              </a:rPr>
              <a:t>4</a:t>
            </a:r>
            <a:r>
              <a:rPr lang="en-US" altLang="zh-CN" sz="2400">
                <a:ea typeface="System" charset="-122"/>
              </a:rPr>
              <a:t>(</a:t>
            </a:r>
            <a:r>
              <a:rPr lang="en-US" altLang="zh-CN" sz="2400" i="1">
                <a:ea typeface="System" charset="-122"/>
              </a:rPr>
              <a:t>x</a:t>
            </a:r>
            <a:r>
              <a:rPr lang="en-US" altLang="zh-CN" sz="2400">
                <a:ea typeface="System" charset="-122"/>
              </a:rPr>
              <a:t>)</a:t>
            </a:r>
            <a:r>
              <a:rPr lang="zh-CN" altLang="en-US" sz="2400">
                <a:ea typeface="System" charset="-122"/>
              </a:rPr>
              <a:t>＝</a:t>
            </a:r>
            <a:r>
              <a:rPr lang="en-US" altLang="zh-CN" sz="2400" i="1">
                <a:ea typeface="System" charset="-122"/>
              </a:rPr>
              <a:t>x</a:t>
            </a:r>
            <a:r>
              <a:rPr lang="zh-CN" altLang="en-US" sz="2400" baseline="30000">
                <a:ea typeface="System" charset="-122"/>
              </a:rPr>
              <a:t>４</a:t>
            </a:r>
            <a:r>
              <a:rPr lang="zh-CN" altLang="en-US" sz="2400">
                <a:ea typeface="System" charset="-122"/>
              </a:rPr>
              <a:t>－</a:t>
            </a:r>
            <a:r>
              <a:rPr lang="en-US" altLang="zh-CN" sz="2400" i="1">
                <a:ea typeface="System" charset="-122"/>
              </a:rPr>
              <a:t>x</a:t>
            </a:r>
            <a:r>
              <a:rPr lang="zh-CN" altLang="en-US" sz="2400" baseline="30000">
                <a:ea typeface="System" charset="-122"/>
              </a:rPr>
              <a:t>２</a:t>
            </a:r>
            <a:r>
              <a:rPr lang="zh-CN" altLang="en-US" sz="2400">
                <a:ea typeface="System" charset="-122"/>
              </a:rPr>
              <a:t>＋</a:t>
            </a:r>
            <a:r>
              <a:rPr lang="en-US" altLang="zh-CN" sz="2400">
                <a:ea typeface="System" charset="-122"/>
              </a:rPr>
              <a:t>1/8.</a:t>
            </a:r>
            <a:endParaRPr lang="en-US" altLang="zh-CN" sz="2400">
              <a:ea typeface="System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/>
              <a:t>由</a:t>
            </a:r>
            <a:r>
              <a:rPr lang="en-US" altLang="zh-CN" sz="2400"/>
              <a:t>(</a:t>
            </a:r>
            <a:r>
              <a:rPr lang="zh-CN" altLang="en-US" sz="2400"/>
              <a:t>*</a:t>
            </a:r>
            <a:r>
              <a:rPr lang="en-US" altLang="zh-CN" sz="2400"/>
              <a:t>)</a:t>
            </a:r>
            <a:r>
              <a:rPr lang="zh-CN" altLang="en-US" sz="2400"/>
              <a:t>式得</a:t>
            </a:r>
            <a:endParaRPr lang="en-US" altLang="zh-CN" sz="240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 </a:t>
            </a:r>
            <a:r>
              <a:rPr lang="en-US" altLang="zh-CN" sz="2400" i="1">
                <a:ea typeface="System" charset="-122"/>
              </a:rPr>
              <a:t>p</a:t>
            </a:r>
            <a:r>
              <a:rPr lang="en-US" altLang="zh-CN" sz="2400" baseline="-25000">
                <a:ea typeface="System" charset="-122"/>
              </a:rPr>
              <a:t>3</a:t>
            </a:r>
            <a:r>
              <a:rPr lang="en-US" altLang="zh-CN" sz="2400">
                <a:ea typeface="System" charset="-122"/>
              </a:rPr>
              <a:t>(</a:t>
            </a:r>
            <a:r>
              <a:rPr lang="en-US" altLang="zh-CN" sz="2400" i="1">
                <a:ea typeface="System" charset="-122"/>
              </a:rPr>
              <a:t>x</a:t>
            </a:r>
            <a:r>
              <a:rPr lang="en-US" altLang="zh-CN" sz="2400">
                <a:ea typeface="System" charset="-122"/>
              </a:rPr>
              <a:t>) = </a:t>
            </a:r>
            <a:r>
              <a:rPr lang="en-US" altLang="zh-CN" sz="2400" i="1">
                <a:ea typeface="System" charset="-122"/>
              </a:rPr>
              <a:t>f</a:t>
            </a:r>
            <a:r>
              <a:rPr lang="en-US" altLang="zh-CN" sz="2400">
                <a:ea typeface="System" charset="-122"/>
              </a:rPr>
              <a:t>(</a:t>
            </a:r>
            <a:r>
              <a:rPr lang="en-US" altLang="zh-CN" sz="2400" i="1">
                <a:ea typeface="System" charset="-122"/>
              </a:rPr>
              <a:t>x</a:t>
            </a:r>
            <a:r>
              <a:rPr lang="en-US" altLang="zh-CN" sz="2400">
                <a:ea typeface="System" charset="-122"/>
              </a:rPr>
              <a:t>)</a:t>
            </a:r>
            <a:r>
              <a:rPr lang="zh-CN" altLang="en-US" sz="2400">
                <a:ea typeface="System" charset="-122"/>
              </a:rPr>
              <a:t> － </a:t>
            </a:r>
            <a:r>
              <a:rPr lang="en-US" altLang="zh-CN" sz="2400">
                <a:ea typeface="System" charset="-122"/>
              </a:rPr>
              <a:t>4</a:t>
            </a:r>
            <a:r>
              <a:rPr lang="en-US" altLang="zh-CN" sz="2400" i="1">
                <a:ea typeface="System" charset="-122"/>
              </a:rPr>
              <a:t>T</a:t>
            </a:r>
            <a:r>
              <a:rPr lang="en-US" altLang="zh-CN" sz="2400" baseline="-25000">
                <a:ea typeface="System" charset="-122"/>
              </a:rPr>
              <a:t>4</a:t>
            </a:r>
            <a:r>
              <a:rPr lang="en-US" altLang="zh-CN" sz="2400">
                <a:ea typeface="System" charset="-122"/>
              </a:rPr>
              <a:t>(</a:t>
            </a:r>
            <a:r>
              <a:rPr lang="en-US" altLang="zh-CN" sz="2400" i="1">
                <a:ea typeface="System" charset="-122"/>
              </a:rPr>
              <a:t>x</a:t>
            </a:r>
            <a:r>
              <a:rPr lang="en-US" altLang="zh-CN" sz="2400">
                <a:ea typeface="System" charset="-122"/>
              </a:rPr>
              <a:t>) </a:t>
            </a:r>
            <a:endParaRPr lang="en-US" altLang="zh-CN" sz="2400">
              <a:ea typeface="System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System" charset="-122"/>
              </a:rPr>
              <a:t>                = 2</a:t>
            </a:r>
            <a:r>
              <a:rPr lang="en-US" altLang="zh-CN" sz="2400" i="1">
                <a:ea typeface="System" charset="-122"/>
              </a:rPr>
              <a:t>x</a:t>
            </a:r>
            <a:r>
              <a:rPr lang="zh-CN" altLang="en-US" sz="2400" baseline="30000">
                <a:ea typeface="System" charset="-122"/>
              </a:rPr>
              <a:t>３</a:t>
            </a:r>
            <a:r>
              <a:rPr lang="zh-CN" altLang="en-US" sz="2400">
                <a:ea typeface="System" charset="-122"/>
              </a:rPr>
              <a:t>－</a:t>
            </a:r>
            <a:r>
              <a:rPr lang="en-US" altLang="zh-CN" sz="2400" i="1">
                <a:ea typeface="System" charset="-122"/>
              </a:rPr>
              <a:t>x</a:t>
            </a:r>
            <a:r>
              <a:rPr lang="zh-CN" altLang="en-US" sz="2400" baseline="30000">
                <a:ea typeface="System" charset="-122"/>
              </a:rPr>
              <a:t>２</a:t>
            </a:r>
            <a:r>
              <a:rPr lang="zh-CN" altLang="en-US" sz="2400">
                <a:ea typeface="System" charset="-122"/>
              </a:rPr>
              <a:t>＋</a:t>
            </a:r>
            <a:r>
              <a:rPr lang="en-US" altLang="zh-CN" sz="2400">
                <a:ea typeface="System" charset="-122"/>
              </a:rPr>
              <a:t>8</a:t>
            </a:r>
            <a:r>
              <a:rPr lang="en-US" altLang="zh-CN" sz="2400" i="1">
                <a:ea typeface="System" charset="-122"/>
              </a:rPr>
              <a:t>x</a:t>
            </a:r>
            <a:r>
              <a:rPr lang="zh-CN" altLang="en-US" sz="2400">
                <a:ea typeface="System" charset="-122"/>
              </a:rPr>
              <a:t> － </a:t>
            </a:r>
            <a:r>
              <a:rPr lang="en-US" altLang="zh-CN" sz="2400">
                <a:ea typeface="System" charset="-122"/>
              </a:rPr>
              <a:t>3</a:t>
            </a:r>
            <a:endParaRPr lang="en-US" altLang="zh-CN" sz="2400">
              <a:ea typeface="System" charset="-122"/>
            </a:endParaRPr>
          </a:p>
        </p:txBody>
      </p:sp>
      <p:pic>
        <p:nvPicPr>
          <p:cNvPr id="18437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3486150"/>
            <a:ext cx="439261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495601" y="620689"/>
                <a:ext cx="6340197" cy="3463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逼近一般存在误差，常用的误差度量：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1) </a:t>
                </a:r>
                <a:r>
                  <a:rPr lang="zh-CN" altLang="en-US" dirty="0"/>
                  <a:t>无穷范数（一致逼近，均匀逼近）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  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范数（均方逼近，平方逼近）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620689"/>
                <a:ext cx="6340197" cy="3463833"/>
              </a:xfrm>
              <a:prstGeom prst="rect">
                <a:avLst/>
              </a:prstGeom>
              <a:blipFill rotWithShape="1">
                <a:blip r:embed="rId1"/>
                <a:stretch>
                  <a:fillRect l="-1" t="-8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624901" y="4074078"/>
                <a:ext cx="5708550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901" y="4074078"/>
                <a:ext cx="5708550" cy="1183529"/>
              </a:xfrm>
              <a:prstGeom prst="rect">
                <a:avLst/>
              </a:prstGeom>
              <a:blipFill rotWithShape="1">
                <a:blip r:embed="rId2"/>
                <a:stretch>
                  <a:fillRect l="-8" t="-47" r="6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4"/>
          <p:cNvGrpSpPr/>
          <p:nvPr/>
        </p:nvGrpSpPr>
        <p:grpSpPr bwMode="auto">
          <a:xfrm>
            <a:off x="2063750" y="476251"/>
            <a:ext cx="7010400" cy="1166813"/>
            <a:chOff x="539750" y="476250"/>
            <a:chExt cx="7010400" cy="1166813"/>
          </a:xfrm>
        </p:grpSpPr>
        <p:sp>
          <p:nvSpPr>
            <p:cNvPr id="16399" name="Text Box 6"/>
            <p:cNvSpPr txBox="1">
              <a:spLocks noChangeArrowheads="1"/>
            </p:cNvSpPr>
            <p:nvPr/>
          </p:nvSpPr>
          <p:spPr bwMode="auto">
            <a:xfrm>
              <a:off x="1692275" y="476250"/>
              <a:ext cx="46307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 </a:t>
              </a:r>
              <a:r>
                <a:rPr lang="zh-CN" altLang="en-US" sz="2400"/>
                <a:t>切比雪夫多项式的极值性质</a:t>
              </a:r>
              <a:endParaRPr lang="zh-CN" altLang="en-US" sz="2400"/>
            </a:p>
          </p:txBody>
        </p:sp>
        <p:sp>
          <p:nvSpPr>
            <p:cNvPr id="16400" name="Text Box 7"/>
            <p:cNvSpPr txBox="1">
              <a:spLocks noChangeArrowheads="1"/>
            </p:cNvSpPr>
            <p:nvPr/>
          </p:nvSpPr>
          <p:spPr bwMode="auto">
            <a:xfrm>
              <a:off x="1547813" y="1185863"/>
              <a:ext cx="60023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</a:rPr>
                <a:t>T</a:t>
              </a:r>
              <a:r>
                <a:rPr lang="en-US" altLang="zh-CN" sz="2400" i="1" baseline="-30000">
                  <a:solidFill>
                    <a:srgbClr val="000000"/>
                  </a:solidFill>
                </a:rPr>
                <a:t>n </a:t>
              </a:r>
              <a:r>
                <a:rPr lang="en-US" altLang="zh-CN" sz="2400">
                  <a:solidFill>
                    <a:srgbClr val="000000"/>
                  </a:solidFill>
                </a:rPr>
                <a:t>(</a:t>
              </a:r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  <a:r>
                <a:rPr lang="en-US" altLang="zh-CN" sz="2400">
                  <a:solidFill>
                    <a:srgbClr val="000000"/>
                  </a:solidFill>
                </a:rPr>
                <a:t>)</a:t>
              </a:r>
              <a:r>
                <a:rPr lang="en-US" altLang="zh-CN" sz="2400"/>
                <a:t> </a:t>
              </a:r>
              <a:r>
                <a:rPr lang="zh-CN" altLang="en-US" sz="2400"/>
                <a:t>的最高次项系数为 </a:t>
              </a:r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  <a:r>
                <a:rPr lang="en-US" altLang="zh-CN" sz="2400" i="1" baseline="30000">
                  <a:solidFill>
                    <a:srgbClr val="000000"/>
                  </a:solidFill>
                </a:rPr>
                <a:t>n</a:t>
              </a:r>
              <a:r>
                <a:rPr lang="en-US" altLang="zh-CN" sz="2400" baseline="30000">
                  <a:solidFill>
                    <a:srgbClr val="000000"/>
                  </a:solidFill>
                </a:rPr>
                <a:t>-1</a:t>
              </a:r>
              <a:r>
                <a:rPr lang="en-US" altLang="zh-CN" sz="2400">
                  <a:solidFill>
                    <a:srgbClr val="000000"/>
                  </a:solidFill>
                </a:rPr>
                <a:t> (</a:t>
              </a:r>
              <a:r>
                <a:rPr lang="en-US" altLang="zh-CN" sz="2400" i="1">
                  <a:solidFill>
                    <a:srgbClr val="000000"/>
                  </a:solidFill>
                </a:rPr>
                <a:t>n</a:t>
              </a:r>
              <a:r>
                <a:rPr lang="en-US" altLang="zh-CN" sz="2400">
                  <a:solidFill>
                    <a:srgbClr val="000000"/>
                  </a:solidFill>
                </a:rPr>
                <a:t> = 1, 2, …)</a:t>
              </a:r>
              <a:r>
                <a:rPr lang="zh-CN" altLang="en-US" sz="2400">
                  <a:latin typeface="宋体" panose="02010600030101010101" pitchFamily="2" charset="-122"/>
                </a:rPr>
                <a:t>。</a:t>
              </a:r>
              <a:r>
                <a:rPr lang="zh-CN" altLang="en-US" sz="2400"/>
                <a:t> </a:t>
              </a:r>
              <a:endParaRPr lang="zh-CN" altLang="en-US" sz="2400"/>
            </a:p>
          </p:txBody>
        </p:sp>
        <p:sp>
          <p:nvSpPr>
            <p:cNvPr id="16401" name="Rectangle 8"/>
            <p:cNvSpPr>
              <a:spLocks noChangeArrowheads="1"/>
            </p:cNvSpPr>
            <p:nvPr/>
          </p:nvSpPr>
          <p:spPr bwMode="auto">
            <a:xfrm>
              <a:off x="539750" y="476250"/>
              <a:ext cx="15065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sym typeface="Wingdings" panose="05000000000000000000" pitchFamily="2" charset="2"/>
                </a:rPr>
                <a:t></a:t>
              </a:r>
              <a:r>
                <a:rPr lang="zh-CN" altLang="en-US" sz="2400" dirty="0">
                  <a:solidFill>
                    <a:schemeClr val="accent2"/>
                  </a:solidFill>
                  <a:sym typeface="Wingdings" panose="05000000000000000000" pitchFamily="2" charset="2"/>
                </a:rPr>
                <a:t>性质</a:t>
              </a:r>
              <a:r>
                <a:rPr lang="en-US" altLang="zh-CN" sz="2400" dirty="0">
                  <a:solidFill>
                    <a:schemeClr val="accent2"/>
                  </a:solidFill>
                  <a:sym typeface="Wingdings" panose="05000000000000000000" pitchFamily="2" charset="2"/>
                </a:rPr>
                <a:t>3</a:t>
              </a:r>
              <a:r>
                <a:rPr lang="zh-CN" altLang="en-US" sz="2400" dirty="0">
                  <a:solidFill>
                    <a:schemeClr val="accent2"/>
                  </a:solidFill>
                  <a:sym typeface="Wingdings" panose="05000000000000000000" pitchFamily="2" charset="2"/>
                </a:rPr>
                <a:t>：</a:t>
              </a:r>
              <a:endPara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3" name="组合 15"/>
          <p:cNvGrpSpPr/>
          <p:nvPr/>
        </p:nvGrpSpPr>
        <p:grpSpPr bwMode="auto">
          <a:xfrm>
            <a:off x="551384" y="2049309"/>
            <a:ext cx="10430220" cy="2054225"/>
            <a:chOff x="-1557683" y="2119313"/>
            <a:chExt cx="10430246" cy="2054224"/>
          </a:xfrm>
        </p:grpSpPr>
        <p:sp>
          <p:nvSpPr>
            <p:cNvPr id="16393" name="Text Box 2"/>
            <p:cNvSpPr txBox="1">
              <a:spLocks noChangeArrowheads="1"/>
            </p:cNvSpPr>
            <p:nvPr/>
          </p:nvSpPr>
          <p:spPr bwMode="auto">
            <a:xfrm>
              <a:off x="1042988" y="2492375"/>
              <a:ext cx="7553325" cy="1569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在</a:t>
              </a:r>
              <a:r>
                <a:rPr lang="en-US" altLang="zh-CN" sz="2400">
                  <a:solidFill>
                    <a:srgbClr val="000000"/>
                  </a:solidFill>
                </a:rPr>
                <a:t>-1≤</a:t>
              </a:r>
              <a:r>
                <a:rPr lang="en-US" altLang="zh-CN" sz="2400" i="1">
                  <a:solidFill>
                    <a:srgbClr val="000000"/>
                  </a:solidFill>
                </a:rPr>
                <a:t>x </a:t>
              </a:r>
              <a:r>
                <a:rPr lang="en-US" altLang="zh-CN" sz="2400">
                  <a:solidFill>
                    <a:srgbClr val="000000"/>
                  </a:solidFill>
                </a:rPr>
                <a:t>≤1</a:t>
              </a:r>
              <a:r>
                <a:rPr lang="zh-CN" altLang="en-US" sz="2400"/>
                <a:t>上，在首项系数为</a:t>
              </a:r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  <a:r>
                <a:rPr lang="zh-CN" altLang="en-US" sz="2400"/>
                <a:t>的一切</a:t>
              </a:r>
              <a:r>
                <a:rPr lang="en-US" altLang="zh-CN" sz="2400" i="1">
                  <a:solidFill>
                    <a:srgbClr val="000000"/>
                  </a:solidFill>
                </a:rPr>
                <a:t>n</a:t>
              </a:r>
              <a:r>
                <a:rPr lang="zh-CN" altLang="en-US" sz="2400"/>
                <a:t>次多项式</a:t>
              </a:r>
              <a:endParaRPr lang="zh-CN" altLang="en-US" sz="2400" i="1">
                <a:solidFill>
                  <a:srgbClr val="000000"/>
                </a:solidFill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中</a:t>
              </a:r>
              <a:r>
                <a:rPr lang="en-US" altLang="zh-CN" sz="2400"/>
                <a:t>,</a:t>
              </a:r>
              <a:endParaRPr lang="en-US" altLang="zh-CN" sz="2400"/>
            </a:p>
          </p:txBody>
        </p:sp>
        <p:graphicFrame>
          <p:nvGraphicFramePr>
            <p:cNvPr id="16394" name="Object 1"/>
            <p:cNvGraphicFramePr>
              <a:graphicFrameLocks noChangeAspect="1"/>
            </p:cNvGraphicFramePr>
            <p:nvPr/>
          </p:nvGraphicFramePr>
          <p:xfrm>
            <a:off x="1643042" y="3286124"/>
            <a:ext cx="2649537" cy="88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7" name="公式" r:id="rId1" imgW="753110" imgH="225425" progId="Equation.3">
                    <p:embed/>
                  </p:oleObj>
                </mc:Choice>
                <mc:Fallback>
                  <p:oleObj name="公式" r:id="rId1" imgW="753110" imgH="225425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42" y="3286124"/>
                          <a:ext cx="2649537" cy="887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Rectangle 5"/>
            <p:cNvSpPr>
              <a:spLocks noChangeArrowheads="1"/>
            </p:cNvSpPr>
            <p:nvPr/>
          </p:nvSpPr>
          <p:spPr bwMode="auto">
            <a:xfrm>
              <a:off x="-1557683" y="2119313"/>
              <a:ext cx="97225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sym typeface="Wingdings" panose="05000000000000000000" pitchFamily="2" charset="2"/>
                </a:rPr>
                <a:t></a:t>
              </a:r>
              <a:r>
                <a:rPr lang="zh-CN" altLang="en-US" sz="2400" dirty="0">
                  <a:solidFill>
                    <a:schemeClr val="accent2"/>
                  </a:solidFill>
                  <a:sym typeface="Wingdings" panose="05000000000000000000" pitchFamily="2" charset="2"/>
                </a:rPr>
                <a:t>性质</a:t>
              </a:r>
              <a:r>
                <a:rPr lang="en-US" altLang="zh-CN" sz="2400" dirty="0">
                  <a:solidFill>
                    <a:schemeClr val="accent2"/>
                  </a:solidFill>
                  <a:sym typeface="Wingdings" panose="05000000000000000000" pitchFamily="2" charset="2"/>
                </a:rPr>
                <a:t>4</a:t>
              </a:r>
              <a:r>
                <a:rPr lang="zh-CN" altLang="en-US" sz="2400" dirty="0">
                  <a:solidFill>
                    <a:schemeClr val="accent2"/>
                  </a:solidFill>
                  <a:sym typeface="Wingdings" panose="05000000000000000000" pitchFamily="2" charset="2"/>
                </a:rPr>
                <a:t>：</a:t>
              </a:r>
              <a:r>
                <a:rPr lang="en-US" altLang="zh-CN" sz="2400" dirty="0"/>
                <a:t> </a:t>
              </a:r>
              <a:r>
                <a:rPr lang="en-US" altLang="zh-CN" sz="2400" dirty="0" err="1"/>
                <a:t>Chebyshev</a:t>
              </a:r>
              <a:r>
                <a:rPr lang="zh-CN" altLang="en-US" sz="2400" dirty="0"/>
                <a:t>多项式的</a:t>
              </a:r>
              <a:r>
                <a:rPr lang="zh-CN" altLang="en-US" sz="2400" dirty="0">
                  <a:solidFill>
                    <a:srgbClr val="E4166E"/>
                  </a:solidFill>
                </a:rPr>
                <a:t>最小模</a:t>
              </a:r>
              <a:r>
                <a:rPr lang="zh-CN" altLang="en-US" sz="2400" dirty="0" smtClean="0">
                  <a:solidFill>
                    <a:srgbClr val="E4166E"/>
                  </a:solidFill>
                </a:rPr>
                <a:t>性质（最小零偏差的多项式定理）</a:t>
              </a:r>
              <a:endPara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endParaRPr>
            </a:p>
          </p:txBody>
        </p:sp>
        <p:graphicFrame>
          <p:nvGraphicFramePr>
            <p:cNvPr id="16396" name="Object 2"/>
            <p:cNvGraphicFramePr>
              <a:graphicFrameLocks noChangeAspect="1"/>
            </p:cNvGraphicFramePr>
            <p:nvPr/>
          </p:nvGraphicFramePr>
          <p:xfrm>
            <a:off x="7308850" y="2708275"/>
            <a:ext cx="838200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8" name="Equation" r:id="rId3" imgW="6800850" imgH="4391025" progId="Equation.DSMT4">
                    <p:embed/>
                  </p:oleObj>
                </mc:Choice>
                <mc:Fallback>
                  <p:oleObj name="Equation" r:id="rId3" imgW="6800850" imgH="439102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850" y="2708275"/>
                          <a:ext cx="838200" cy="541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7"/>
            <p:cNvSpPr txBox="1">
              <a:spLocks noChangeArrowheads="1"/>
            </p:cNvSpPr>
            <p:nvPr/>
          </p:nvSpPr>
          <p:spPr bwMode="auto">
            <a:xfrm>
              <a:off x="4167188" y="3482975"/>
              <a:ext cx="43211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与零的偏差最小，且其偏差为 </a:t>
              </a:r>
              <a:endParaRPr lang="zh-CN" altLang="en-US" sz="2400"/>
            </a:p>
          </p:txBody>
        </p:sp>
        <p:graphicFrame>
          <p:nvGraphicFramePr>
            <p:cNvPr id="16398" name="Object 3"/>
            <p:cNvGraphicFramePr>
              <a:graphicFrameLocks noChangeAspect="1"/>
            </p:cNvGraphicFramePr>
            <p:nvPr/>
          </p:nvGraphicFramePr>
          <p:xfrm>
            <a:off x="8143900" y="3214686"/>
            <a:ext cx="728663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" name="Equation" r:id="rId5" imgW="193040" imgH="225425" progId="Equation.DSMT4">
                    <p:embed/>
                  </p:oleObj>
                </mc:Choice>
                <mc:Fallback>
                  <p:oleObj name="Equation" r:id="rId5" imgW="193040" imgH="22542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900" y="3214686"/>
                          <a:ext cx="728663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6"/>
          <p:cNvGrpSpPr/>
          <p:nvPr/>
        </p:nvGrpSpPr>
        <p:grpSpPr bwMode="auto">
          <a:xfrm>
            <a:off x="2595564" y="4429125"/>
            <a:ext cx="6137275" cy="1936750"/>
            <a:chOff x="1071538" y="4429132"/>
            <a:chExt cx="6137280" cy="1936757"/>
          </a:xfrm>
        </p:grpSpPr>
        <p:grpSp>
          <p:nvGrpSpPr>
            <p:cNvPr id="16389" name="Group 9"/>
            <p:cNvGrpSpPr/>
            <p:nvPr/>
          </p:nvGrpSpPr>
          <p:grpSpPr bwMode="auto">
            <a:xfrm>
              <a:off x="1071538" y="4429132"/>
              <a:ext cx="4878388" cy="604838"/>
              <a:chOff x="1248" y="2400"/>
              <a:chExt cx="3073" cy="381"/>
            </a:xfrm>
          </p:grpSpPr>
          <p:sp>
            <p:nvSpPr>
              <p:cNvPr id="16391" name="Text Box 10"/>
              <p:cNvSpPr txBox="1">
                <a:spLocks noChangeArrowheads="1"/>
              </p:cNvSpPr>
              <p:nvPr/>
            </p:nvSpPr>
            <p:spPr bwMode="auto">
              <a:xfrm>
                <a:off x="1248" y="2426"/>
                <a:ext cx="307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即，对于任何                            ， 有</a:t>
                </a:r>
                <a:endParaRPr lang="zh-CN" altLang="en-US" sz="2400"/>
              </a:p>
            </p:txBody>
          </p:sp>
          <p:graphicFrame>
            <p:nvGraphicFramePr>
              <p:cNvPr id="16392" name="Object 4"/>
              <p:cNvGraphicFramePr>
                <a:graphicFrameLocks noChangeAspect="1"/>
              </p:cNvGraphicFramePr>
              <p:nvPr/>
            </p:nvGraphicFramePr>
            <p:xfrm>
              <a:off x="2448" y="2400"/>
              <a:ext cx="1296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0" name="Equation" r:id="rId7" imgW="14925675" imgH="4391025" progId="Equation.DSMT4">
                      <p:embed/>
                    </p:oleObj>
                  </mc:Choice>
                  <mc:Fallback>
                    <p:oleObj name="Equation" r:id="rId7" imgW="14925675" imgH="4391025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400"/>
                            <a:ext cx="1296" cy="3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90" name="Object 5"/>
            <p:cNvGraphicFramePr>
              <a:graphicFrameLocks noChangeAspect="1"/>
            </p:cNvGraphicFramePr>
            <p:nvPr/>
          </p:nvGraphicFramePr>
          <p:xfrm>
            <a:off x="1785918" y="5429264"/>
            <a:ext cx="5422900" cy="936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1" name="公式" r:id="rId9" imgW="1616075" imgH="225425" progId="Equation.3">
                    <p:embed/>
                  </p:oleObj>
                </mc:Choice>
                <mc:Fallback>
                  <p:oleObj name="公式" r:id="rId9" imgW="1616075" imgH="22542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5429264"/>
                          <a:ext cx="5422900" cy="936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35189" y="908051"/>
            <a:ext cx="6408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anose="02020603050405020304" pitchFamily="18" charset="0"/>
              </a:rPr>
              <a:t>6.1.4 </a:t>
            </a:r>
            <a:r>
              <a:rPr lang="zh-CN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近似最佳一致逼近多项式</a:t>
            </a:r>
            <a:endParaRPr lang="zh-CN" altLang="en-US" sz="2800" b="1">
              <a:solidFill>
                <a:srgbClr val="000066"/>
              </a:solidFill>
            </a:endParaRPr>
          </a:p>
        </p:txBody>
      </p:sp>
      <p:grpSp>
        <p:nvGrpSpPr>
          <p:cNvPr id="2" name="组合 15"/>
          <p:cNvGrpSpPr/>
          <p:nvPr/>
        </p:nvGrpSpPr>
        <p:grpSpPr bwMode="auto">
          <a:xfrm>
            <a:off x="2436813" y="1628776"/>
            <a:ext cx="7404100" cy="498475"/>
            <a:chOff x="912813" y="1628775"/>
            <a:chExt cx="7404100" cy="498475"/>
          </a:xfrm>
        </p:grpSpPr>
        <p:sp>
          <p:nvSpPr>
            <p:cNvPr id="19467" name="Text Box 4"/>
            <p:cNvSpPr txBox="1">
              <a:spLocks noChangeArrowheads="1"/>
            </p:cNvSpPr>
            <p:nvPr/>
          </p:nvSpPr>
          <p:spPr bwMode="auto">
            <a:xfrm>
              <a:off x="912813" y="1633538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设</a:t>
              </a:r>
              <a:endParaRPr lang="zh-CN" altLang="en-US" sz="2400"/>
            </a:p>
          </p:txBody>
        </p:sp>
        <p:graphicFrame>
          <p:nvGraphicFramePr>
            <p:cNvPr id="19468" name="Object 1"/>
            <p:cNvGraphicFramePr>
              <a:graphicFrameLocks noChangeAspect="1"/>
            </p:cNvGraphicFramePr>
            <p:nvPr/>
          </p:nvGraphicFramePr>
          <p:xfrm>
            <a:off x="1293813" y="1628775"/>
            <a:ext cx="26543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2" name="Equation" r:id="rId1" imgW="17992725" imgH="4391025" progId="Equation.DSMT4">
                    <p:embed/>
                  </p:oleObj>
                </mc:Choice>
                <mc:Fallback>
                  <p:oleObj name="Equation" r:id="rId1" imgW="17992725" imgH="439102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813" y="1628775"/>
                          <a:ext cx="265430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Text Box 6"/>
            <p:cNvSpPr txBox="1">
              <a:spLocks noChangeArrowheads="1"/>
            </p:cNvSpPr>
            <p:nvPr/>
          </p:nvSpPr>
          <p:spPr bwMode="auto">
            <a:xfrm>
              <a:off x="3884613" y="1633538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且存在</a:t>
              </a:r>
              <a:endParaRPr lang="zh-CN" altLang="en-US" sz="2400"/>
            </a:p>
          </p:txBody>
        </p:sp>
        <p:graphicFrame>
          <p:nvGraphicFramePr>
            <p:cNvPr id="19470" name="Object 2"/>
            <p:cNvGraphicFramePr>
              <a:graphicFrameLocks noChangeAspect="1"/>
            </p:cNvGraphicFramePr>
            <p:nvPr/>
          </p:nvGraphicFramePr>
          <p:xfrm>
            <a:off x="4951413" y="1676400"/>
            <a:ext cx="76200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3" name="Equation" r:id="rId3" imgW="5267325" imgH="3076575" progId="Equation.DSMT4">
                    <p:embed/>
                  </p:oleObj>
                </mc:Choice>
                <mc:Fallback>
                  <p:oleObj name="Equation" r:id="rId3" imgW="5267325" imgH="307657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413" y="1676400"/>
                          <a:ext cx="76200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8"/>
            <p:cNvSpPr txBox="1">
              <a:spLocks noChangeArrowheads="1"/>
            </p:cNvSpPr>
            <p:nvPr/>
          </p:nvSpPr>
          <p:spPr bwMode="auto">
            <a:xfrm>
              <a:off x="5637213" y="1633538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阶连续导数</a:t>
              </a:r>
              <a:endParaRPr lang="zh-CN" altLang="en-US" sz="2400"/>
            </a:p>
          </p:txBody>
        </p:sp>
        <p:graphicFrame>
          <p:nvGraphicFramePr>
            <p:cNvPr id="19472" name="Object 3"/>
            <p:cNvGraphicFramePr>
              <a:graphicFrameLocks noChangeAspect="1"/>
            </p:cNvGraphicFramePr>
            <p:nvPr/>
          </p:nvGraphicFramePr>
          <p:xfrm>
            <a:off x="7237413" y="1633538"/>
            <a:ext cx="1079500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4" name="Equation" r:id="rId5" imgW="10096500" imgH="4610100" progId="Equation.DSMT4">
                    <p:embed/>
                  </p:oleObj>
                </mc:Choice>
                <mc:Fallback>
                  <p:oleObj name="Equation" r:id="rId5" imgW="10096500" imgH="46101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7413" y="1633538"/>
                          <a:ext cx="1079500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6"/>
          <p:cNvGrpSpPr/>
          <p:nvPr/>
        </p:nvGrpSpPr>
        <p:grpSpPr bwMode="auto">
          <a:xfrm>
            <a:off x="2279650" y="2459038"/>
            <a:ext cx="6172200" cy="2171700"/>
            <a:chOff x="755650" y="2459038"/>
            <a:chExt cx="6172200" cy="2171700"/>
          </a:xfrm>
        </p:grpSpPr>
        <p:sp>
          <p:nvSpPr>
            <p:cNvPr id="19461" name="Text Box 10"/>
            <p:cNvSpPr txBox="1">
              <a:spLocks noChangeArrowheads="1"/>
            </p:cNvSpPr>
            <p:nvPr/>
          </p:nvSpPr>
          <p:spPr bwMode="auto">
            <a:xfrm>
              <a:off x="755650" y="2459038"/>
              <a:ext cx="5334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如何在            上确定互异的插值节点  </a:t>
              </a:r>
              <a:endParaRPr lang="zh-CN" altLang="en-US" sz="2400"/>
            </a:p>
          </p:txBody>
        </p:sp>
        <p:graphicFrame>
          <p:nvGraphicFramePr>
            <p:cNvPr id="19462" name="Object 4"/>
            <p:cNvGraphicFramePr>
              <a:graphicFrameLocks noChangeAspect="1"/>
            </p:cNvGraphicFramePr>
            <p:nvPr/>
          </p:nvGraphicFramePr>
          <p:xfrm>
            <a:off x="1822450" y="2505075"/>
            <a:ext cx="7620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5" name="Equation" r:id="rId7" imgW="6800850" imgH="4391025" progId="Equation.DSMT4">
                    <p:embed/>
                  </p:oleObj>
                </mc:Choice>
                <mc:Fallback>
                  <p:oleObj name="Equation" r:id="rId7" imgW="6800850" imgH="43910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450" y="2505075"/>
                          <a:ext cx="762000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5"/>
            <p:cNvGraphicFramePr>
              <a:graphicFrameLocks noChangeAspect="1"/>
            </p:cNvGraphicFramePr>
            <p:nvPr/>
          </p:nvGraphicFramePr>
          <p:xfrm>
            <a:off x="2268538" y="3213100"/>
            <a:ext cx="274320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6" name="Equation" r:id="rId9" imgW="12068175" imgH="3952875" progId="Equation.DSMT4">
                    <p:embed/>
                  </p:oleObj>
                </mc:Choice>
                <mc:Fallback>
                  <p:oleObj name="Equation" r:id="rId9" imgW="12068175" imgH="395287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538" y="3213100"/>
                          <a:ext cx="274320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4" name="Text Box 13"/>
            <p:cNvSpPr txBox="1">
              <a:spLocks noChangeArrowheads="1"/>
            </p:cNvSpPr>
            <p:nvPr/>
          </p:nvSpPr>
          <p:spPr bwMode="auto">
            <a:xfrm>
              <a:off x="755650" y="4149725"/>
              <a:ext cx="6172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使得            的    </a:t>
              </a:r>
              <a:r>
                <a:rPr lang="zh-CN" altLang="en-US" sz="2400">
                  <a:solidFill>
                    <a:srgbClr val="FF3399"/>
                  </a:solidFill>
                </a:rPr>
                <a:t>次插值多项式的余项最小？</a:t>
              </a:r>
              <a:endParaRPr lang="zh-CN" altLang="en-US" sz="2400">
                <a:solidFill>
                  <a:srgbClr val="FF3399"/>
                </a:solidFill>
              </a:endParaRPr>
            </a:p>
          </p:txBody>
        </p:sp>
        <p:graphicFrame>
          <p:nvGraphicFramePr>
            <p:cNvPr id="19465" name="Object 6"/>
            <p:cNvGraphicFramePr>
              <a:graphicFrameLocks noChangeAspect="1"/>
            </p:cNvGraphicFramePr>
            <p:nvPr/>
          </p:nvGraphicFramePr>
          <p:xfrm>
            <a:off x="1441450" y="4149725"/>
            <a:ext cx="8382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7" name="Equation" r:id="rId11" imgW="6362700" imgH="4391025" progId="Equation.DSMT4">
                    <p:embed/>
                  </p:oleObj>
                </mc:Choice>
                <mc:Fallback>
                  <p:oleObj name="Equation" r:id="rId11" imgW="6362700" imgH="43910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450" y="4149725"/>
                          <a:ext cx="83820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7"/>
            <p:cNvGraphicFramePr>
              <a:graphicFrameLocks noChangeAspect="1"/>
            </p:cNvGraphicFramePr>
            <p:nvPr/>
          </p:nvGraphicFramePr>
          <p:xfrm>
            <a:off x="2660650" y="4225925"/>
            <a:ext cx="3460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8" name="Equation" r:id="rId13" imgW="2190750" imgH="2409825" progId="Equation.DSMT4">
                    <p:embed/>
                  </p:oleObj>
                </mc:Choice>
                <mc:Fallback>
                  <p:oleObj name="Equation" r:id="rId13" imgW="2190750" imgH="240982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0650" y="4225925"/>
                          <a:ext cx="346075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 bwMode="auto">
          <a:xfrm>
            <a:off x="2063750" y="611189"/>
            <a:ext cx="7848600" cy="2759075"/>
            <a:chOff x="539750" y="611188"/>
            <a:chExt cx="7848600" cy="2759075"/>
          </a:xfrm>
        </p:grpSpPr>
        <p:sp>
          <p:nvSpPr>
            <p:cNvPr id="20488" name="Text Box 2"/>
            <p:cNvSpPr txBox="1">
              <a:spLocks noChangeArrowheads="1"/>
            </p:cNvSpPr>
            <p:nvPr/>
          </p:nvSpPr>
          <p:spPr bwMode="auto">
            <a:xfrm>
              <a:off x="539750" y="620713"/>
              <a:ext cx="784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由插值余项定理，  次插值多项式             的余项为  </a:t>
              </a:r>
              <a:endParaRPr lang="zh-CN" altLang="en-US" sz="2400"/>
            </a:p>
          </p:txBody>
        </p:sp>
        <p:graphicFrame>
          <p:nvGraphicFramePr>
            <p:cNvPr id="20489" name="Object 1"/>
            <p:cNvGraphicFramePr>
              <a:graphicFrameLocks noChangeAspect="1"/>
            </p:cNvGraphicFramePr>
            <p:nvPr/>
          </p:nvGraphicFramePr>
          <p:xfrm>
            <a:off x="2946400" y="711200"/>
            <a:ext cx="257175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0" name="Equation" r:id="rId1" imgW="2190750" imgH="2409825" progId="Equation.DSMT4">
                    <p:embed/>
                  </p:oleObj>
                </mc:Choice>
                <mc:Fallback>
                  <p:oleObj name="Equation" r:id="rId1" imgW="2190750" imgH="240982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6400" y="711200"/>
                          <a:ext cx="257175" cy="28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2"/>
            <p:cNvGraphicFramePr>
              <a:graphicFrameLocks noChangeAspect="1"/>
            </p:cNvGraphicFramePr>
            <p:nvPr/>
          </p:nvGraphicFramePr>
          <p:xfrm>
            <a:off x="5111750" y="611188"/>
            <a:ext cx="8382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1" name="Equation" r:id="rId3" imgW="7019925" imgH="4391025" progId="Equation.DSMT4">
                    <p:embed/>
                  </p:oleObj>
                </mc:Choice>
                <mc:Fallback>
                  <p:oleObj name="Equation" r:id="rId3" imgW="7019925" imgH="439102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611188"/>
                          <a:ext cx="83820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3"/>
            <p:cNvGraphicFramePr>
              <a:graphicFrameLocks noChangeAspect="1"/>
            </p:cNvGraphicFramePr>
            <p:nvPr/>
          </p:nvGraphicFramePr>
          <p:xfrm>
            <a:off x="1343025" y="1289050"/>
            <a:ext cx="5307013" cy="1096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2" name="Equation" r:id="rId5" imgW="1906270" imgH="340995" progId="Equation.DSMT4">
                    <p:embed/>
                  </p:oleObj>
                </mc:Choice>
                <mc:Fallback>
                  <p:oleObj name="Equation" r:id="rId5" imgW="1906270" imgH="34099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025" y="1289050"/>
                          <a:ext cx="5307013" cy="1096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6"/>
            <p:cNvSpPr txBox="1">
              <a:spLocks noChangeArrowheads="1"/>
            </p:cNvSpPr>
            <p:nvPr/>
          </p:nvSpPr>
          <p:spPr bwMode="auto">
            <a:xfrm>
              <a:off x="684213" y="2636838"/>
              <a:ext cx="1311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其中，</a:t>
              </a:r>
              <a:endParaRPr lang="zh-CN" altLang="en-US" sz="2400"/>
            </a:p>
          </p:txBody>
        </p:sp>
        <p:graphicFrame>
          <p:nvGraphicFramePr>
            <p:cNvPr id="20493" name="Object 4"/>
            <p:cNvGraphicFramePr>
              <a:graphicFrameLocks noChangeAspect="1"/>
            </p:cNvGraphicFramePr>
            <p:nvPr/>
          </p:nvGraphicFramePr>
          <p:xfrm>
            <a:off x="1979613" y="2565400"/>
            <a:ext cx="5029200" cy="8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3" name="Equation" r:id="rId7" imgW="33794700" imgH="7458075" progId="Equation.DSMT4">
                    <p:embed/>
                  </p:oleObj>
                </mc:Choice>
                <mc:Fallback>
                  <p:oleObj name="Equation" r:id="rId7" imgW="33794700" imgH="74580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2565400"/>
                          <a:ext cx="5029200" cy="804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2"/>
          <p:cNvGrpSpPr/>
          <p:nvPr/>
        </p:nvGrpSpPr>
        <p:grpSpPr bwMode="auto">
          <a:xfrm>
            <a:off x="2279651" y="3644900"/>
            <a:ext cx="6551613" cy="2622550"/>
            <a:chOff x="755650" y="3644900"/>
            <a:chExt cx="6551613" cy="2622550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755650" y="3644900"/>
              <a:ext cx="2362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其估计式为：</a:t>
              </a:r>
              <a:endParaRPr lang="zh-CN" altLang="en-US" sz="2400"/>
            </a:p>
          </p:txBody>
        </p:sp>
        <p:grpSp>
          <p:nvGrpSpPr>
            <p:cNvPr id="20485" name="Group 9"/>
            <p:cNvGrpSpPr/>
            <p:nvPr/>
          </p:nvGrpSpPr>
          <p:grpSpPr bwMode="auto">
            <a:xfrm>
              <a:off x="1285875" y="4429125"/>
              <a:ext cx="6021388" cy="1838325"/>
              <a:chOff x="511" y="2928"/>
              <a:chExt cx="4546" cy="1378"/>
            </a:xfrm>
          </p:grpSpPr>
          <p:graphicFrame>
            <p:nvGraphicFramePr>
              <p:cNvPr id="20486" name="Object 5"/>
              <p:cNvGraphicFramePr>
                <a:graphicFrameLocks noChangeAspect="1"/>
              </p:cNvGraphicFramePr>
              <p:nvPr/>
            </p:nvGraphicFramePr>
            <p:xfrm>
              <a:off x="511" y="2928"/>
              <a:ext cx="4546" cy="5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14" name="Equation" r:id="rId9" imgW="59245500" imgH="7677150" progId="Equation.DSMT4">
                      <p:embed/>
                    </p:oleObj>
                  </mc:Choice>
                  <mc:Fallback>
                    <p:oleObj name="Equation" r:id="rId9" imgW="59245500" imgH="767715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" y="2928"/>
                            <a:ext cx="4546" cy="5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7" name="Object 6"/>
              <p:cNvGraphicFramePr>
                <a:graphicFrameLocks noChangeAspect="1"/>
              </p:cNvGraphicFramePr>
              <p:nvPr/>
            </p:nvGraphicFramePr>
            <p:xfrm>
              <a:off x="1670" y="3683"/>
              <a:ext cx="2688" cy="6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15" name="Equation" r:id="rId11" imgW="33137475" imgH="7677150" progId="Equation.DSMT4">
                      <p:embed/>
                    </p:oleObj>
                  </mc:Choice>
                  <mc:Fallback>
                    <p:oleObj name="Equation" r:id="rId11" imgW="33137475" imgH="767715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0" y="3683"/>
                            <a:ext cx="2688" cy="6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5"/>
          <p:cNvGrpSpPr/>
          <p:nvPr/>
        </p:nvGrpSpPr>
        <p:grpSpPr bwMode="auto">
          <a:xfrm>
            <a:off x="2452689" y="500064"/>
            <a:ext cx="8015287" cy="663575"/>
            <a:chOff x="609616" y="423842"/>
            <a:chExt cx="8015318" cy="663575"/>
          </a:xfrm>
        </p:grpSpPr>
        <p:sp>
          <p:nvSpPr>
            <p:cNvPr id="21529" name="Text Box 2"/>
            <p:cNvSpPr txBox="1">
              <a:spLocks noChangeArrowheads="1"/>
            </p:cNvSpPr>
            <p:nvPr/>
          </p:nvSpPr>
          <p:spPr bwMode="auto">
            <a:xfrm>
              <a:off x="609616" y="500042"/>
              <a:ext cx="487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因此，要使</a:t>
              </a:r>
              <a:r>
                <a:rPr lang="zh-CN" altLang="en-US" sz="2400">
                  <a:solidFill>
                    <a:srgbClr val="FF0000"/>
                  </a:solidFill>
                </a:rPr>
                <a:t>余项</a:t>
              </a:r>
              <a:r>
                <a:rPr lang="zh-CN" altLang="en-US" sz="2400"/>
                <a:t>达到</a:t>
              </a:r>
              <a:r>
                <a:rPr lang="zh-CN" altLang="en-US" sz="2400">
                  <a:solidFill>
                    <a:srgbClr val="FF0000"/>
                  </a:solidFill>
                </a:rPr>
                <a:t>最小</a:t>
              </a:r>
              <a:r>
                <a:rPr lang="zh-CN" altLang="en-US" sz="2400"/>
                <a:t>，只需使</a:t>
              </a:r>
              <a:endParaRPr lang="zh-CN" altLang="en-US" sz="2400"/>
            </a:p>
          </p:txBody>
        </p:sp>
        <p:graphicFrame>
          <p:nvGraphicFramePr>
            <p:cNvPr id="21530" name="Object 1"/>
            <p:cNvGraphicFramePr>
              <a:graphicFrameLocks noChangeAspect="1"/>
            </p:cNvGraphicFramePr>
            <p:nvPr/>
          </p:nvGraphicFramePr>
          <p:xfrm>
            <a:off x="5334016" y="423842"/>
            <a:ext cx="1600200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9" name="Equation" r:id="rId1" imgW="11630025" imgH="4829175" progId="Equation.DSMT4">
                    <p:embed/>
                  </p:oleObj>
                </mc:Choice>
                <mc:Fallback>
                  <p:oleObj name="Equation" r:id="rId1" imgW="11630025" imgH="482917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16" y="423842"/>
                          <a:ext cx="1600200" cy="663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Text Box 4"/>
            <p:cNvSpPr txBox="1">
              <a:spLocks noChangeArrowheads="1"/>
            </p:cNvSpPr>
            <p:nvPr/>
          </p:nvSpPr>
          <p:spPr bwMode="auto">
            <a:xfrm>
              <a:off x="6858016" y="500042"/>
              <a:ext cx="17669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尽可能小。</a:t>
              </a:r>
              <a:endParaRPr lang="zh-CN" altLang="en-US" sz="2400"/>
            </a:p>
          </p:txBody>
        </p:sp>
      </p:grpSp>
      <p:grpSp>
        <p:nvGrpSpPr>
          <p:cNvPr id="3" name="组合 27"/>
          <p:cNvGrpSpPr/>
          <p:nvPr/>
        </p:nvGrpSpPr>
        <p:grpSpPr bwMode="auto">
          <a:xfrm>
            <a:off x="1981200" y="3141663"/>
            <a:ext cx="8553450" cy="1809750"/>
            <a:chOff x="457200" y="3141663"/>
            <a:chExt cx="8553450" cy="1809750"/>
          </a:xfrm>
        </p:grpSpPr>
        <p:sp>
          <p:nvSpPr>
            <p:cNvPr id="21524" name="Rectangle 16"/>
            <p:cNvSpPr>
              <a:spLocks noChangeArrowheads="1"/>
            </p:cNvSpPr>
            <p:nvPr/>
          </p:nvSpPr>
          <p:spPr bwMode="auto">
            <a:xfrm>
              <a:off x="755650" y="32845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而</a:t>
              </a:r>
              <a:endParaRPr lang="zh-CN" altLang="en-US" sz="2400"/>
            </a:p>
          </p:txBody>
        </p:sp>
        <p:graphicFrame>
          <p:nvGraphicFramePr>
            <p:cNvPr id="21525" name="Object 4"/>
            <p:cNvGraphicFramePr>
              <a:graphicFrameLocks noChangeAspect="1"/>
            </p:cNvGraphicFramePr>
            <p:nvPr/>
          </p:nvGraphicFramePr>
          <p:xfrm>
            <a:off x="1835150" y="3141663"/>
            <a:ext cx="3600450" cy="1085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0" name="Equation" r:id="rId3" imgW="23260050" imgH="7458075" progId="Equation.DSMT4">
                    <p:embed/>
                  </p:oleObj>
                </mc:Choice>
                <mc:Fallback>
                  <p:oleObj name="Equation" r:id="rId3" imgW="23260050" imgH="74580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150" y="3141663"/>
                          <a:ext cx="3600450" cy="1085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Rectangle 18"/>
            <p:cNvSpPr>
              <a:spLocks noChangeArrowheads="1"/>
            </p:cNvSpPr>
            <p:nvPr/>
          </p:nvSpPr>
          <p:spPr bwMode="auto">
            <a:xfrm>
              <a:off x="457200" y="4418013"/>
              <a:ext cx="85534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故只需取                               为         次</a:t>
              </a:r>
              <a:r>
                <a:rPr lang="en-US" altLang="zh-CN" sz="2400"/>
                <a:t>Chebyshev</a:t>
              </a:r>
              <a:r>
                <a:rPr lang="zh-CN" altLang="en-US" sz="2400"/>
                <a:t>多项式的零点，</a:t>
              </a:r>
              <a:endParaRPr lang="zh-CN" altLang="en-US" sz="2400"/>
            </a:p>
          </p:txBody>
        </p:sp>
        <p:graphicFrame>
          <p:nvGraphicFramePr>
            <p:cNvPr id="21527" name="Object 5"/>
            <p:cNvGraphicFramePr>
              <a:graphicFrameLocks noChangeAspect="1"/>
            </p:cNvGraphicFramePr>
            <p:nvPr/>
          </p:nvGraphicFramePr>
          <p:xfrm>
            <a:off x="1781175" y="4419600"/>
            <a:ext cx="2286000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1" name="Equation" r:id="rId5" imgW="18869025" imgH="4391025" progId="Equation.DSMT4">
                    <p:embed/>
                  </p:oleObj>
                </mc:Choice>
                <mc:Fallback>
                  <p:oleObj name="Equation" r:id="rId5" imgW="18869025" imgH="43910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175" y="4419600"/>
                          <a:ext cx="2286000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Object 6"/>
            <p:cNvGraphicFramePr>
              <a:graphicFrameLocks noChangeAspect="1"/>
            </p:cNvGraphicFramePr>
            <p:nvPr/>
          </p:nvGraphicFramePr>
          <p:xfrm>
            <a:off x="4391025" y="4437063"/>
            <a:ext cx="6858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2" name="Equation" r:id="rId7" imgW="5267325" imgH="3076575" progId="Equation.DSMT4">
                    <p:embed/>
                  </p:oleObj>
                </mc:Choice>
                <mc:Fallback>
                  <p:oleObj name="Equation" r:id="rId7" imgW="5267325" imgH="30765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025" y="4437063"/>
                          <a:ext cx="685800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2" name="Rectangle 21"/>
          <p:cNvSpPr>
            <a:spLocks noChangeArrowheads="1"/>
          </p:cNvSpPr>
          <p:nvPr/>
        </p:nvSpPr>
        <p:spPr bwMode="auto">
          <a:xfrm>
            <a:off x="2743201" y="5410201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即</a:t>
            </a:r>
            <a:endParaRPr lang="zh-CN" altLang="en-US" sz="2400"/>
          </a:p>
        </p:txBody>
      </p:sp>
      <p:grpSp>
        <p:nvGrpSpPr>
          <p:cNvPr id="5" name="组合 26"/>
          <p:cNvGrpSpPr/>
          <p:nvPr/>
        </p:nvGrpSpPr>
        <p:grpSpPr bwMode="auto">
          <a:xfrm>
            <a:off x="2024064" y="1169988"/>
            <a:ext cx="7991475" cy="1858962"/>
            <a:chOff x="500034" y="1169972"/>
            <a:chExt cx="7991492" cy="1858978"/>
          </a:xfrm>
        </p:grpSpPr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4098925" y="2306638"/>
              <a:ext cx="184731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2928926" y="1214422"/>
              <a:ext cx="556260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是一个首项系数为</a:t>
              </a:r>
              <a:r>
                <a:rPr lang="en-US" altLang="zh-CN" sz="2400" dirty="0">
                  <a:solidFill>
                    <a:srgbClr val="000000"/>
                  </a:solidFill>
                </a:rPr>
                <a:t>1</a:t>
              </a:r>
              <a:r>
                <a:rPr lang="zh-CN" altLang="en-US" sz="2400" dirty="0"/>
                <a:t>的        次多项式，</a:t>
              </a:r>
              <a:endParaRPr lang="zh-CN" altLang="en-US" sz="2400" dirty="0"/>
            </a:p>
          </p:txBody>
        </p:sp>
        <p:graphicFrame>
          <p:nvGraphicFramePr>
            <p:cNvPr id="21512" name="Object 2"/>
            <p:cNvGraphicFramePr>
              <a:graphicFrameLocks noChangeAspect="1"/>
            </p:cNvGraphicFramePr>
            <p:nvPr/>
          </p:nvGraphicFramePr>
          <p:xfrm>
            <a:off x="5956289" y="1268397"/>
            <a:ext cx="579437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3" name="Equation" r:id="rId9" imgW="5267325" imgH="3076575" progId="Equation.DSMT4">
                    <p:embed/>
                  </p:oleObj>
                </mc:Choice>
                <mc:Fallback>
                  <p:oleObj name="Equation" r:id="rId9" imgW="5267325" imgH="307657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6289" y="1268397"/>
                          <a:ext cx="579437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500034" y="1785926"/>
              <a:ext cx="472440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故由</a:t>
              </a:r>
              <a:r>
                <a:rPr lang="en-US" altLang="zh-CN" sz="2400"/>
                <a:t>Chebyshev</a:t>
              </a:r>
              <a:r>
                <a:rPr lang="zh-CN" altLang="en-US" sz="2400"/>
                <a:t>多项式的性质，</a:t>
              </a:r>
              <a:endParaRPr lang="zh-CN" altLang="en-US" sz="2400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1279525" y="1925638"/>
              <a:ext cx="184731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zh-CN" sz="2400"/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990600" y="2514600"/>
              <a:ext cx="137160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只要取</a:t>
              </a:r>
              <a:endParaRPr lang="zh-CN" altLang="en-US" sz="2400"/>
            </a:p>
          </p:txBody>
        </p:sp>
        <p:grpSp>
          <p:nvGrpSpPr>
            <p:cNvPr id="21516" name="Group 12"/>
            <p:cNvGrpSpPr/>
            <p:nvPr/>
          </p:nvGrpSpPr>
          <p:grpSpPr bwMode="auto">
            <a:xfrm>
              <a:off x="2051050" y="2286000"/>
              <a:ext cx="2717800" cy="742950"/>
              <a:chOff x="1733" y="2784"/>
              <a:chExt cx="2168" cy="698"/>
            </a:xfrm>
          </p:grpSpPr>
          <p:graphicFrame>
            <p:nvGraphicFramePr>
              <p:cNvPr id="21520" name="Object 3"/>
              <p:cNvGraphicFramePr>
                <a:graphicFrameLocks noChangeAspect="1"/>
              </p:cNvGraphicFramePr>
              <p:nvPr/>
            </p:nvGraphicFramePr>
            <p:xfrm>
              <a:off x="1733" y="2978"/>
              <a:ext cx="2168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74" name="Equation" r:id="rId11" imgW="746760" imgH="128905" progId="Equation.DSMT4">
                      <p:embed/>
                    </p:oleObj>
                  </mc:Choice>
                  <mc:Fallback>
                    <p:oleObj name="Equation" r:id="rId11" imgW="746760" imgH="128905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3" y="2978"/>
                            <a:ext cx="2168" cy="5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1" name="Rectangle 14"/>
              <p:cNvSpPr>
                <a:spLocks noChangeArrowheads="1"/>
              </p:cNvSpPr>
              <p:nvPr/>
            </p:nvSpPr>
            <p:spPr bwMode="auto">
              <a:xfrm>
                <a:off x="3168" y="278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~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517" name="Rectangle 15"/>
            <p:cNvSpPr>
              <a:spLocks noChangeArrowheads="1"/>
            </p:cNvSpPr>
            <p:nvPr/>
          </p:nvSpPr>
          <p:spPr bwMode="auto">
            <a:xfrm>
              <a:off x="4787900" y="2563166"/>
              <a:ext cx="1107998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即可。</a:t>
              </a:r>
              <a:endParaRPr lang="zh-CN" altLang="en-US" sz="2400"/>
            </a:p>
          </p:txBody>
        </p:sp>
        <p:sp>
          <p:nvSpPr>
            <p:cNvPr id="21518" name="Text Box 23"/>
            <p:cNvSpPr txBox="1">
              <a:spLocks noChangeArrowheads="1"/>
            </p:cNvSpPr>
            <p:nvPr/>
          </p:nvSpPr>
          <p:spPr bwMode="auto">
            <a:xfrm>
              <a:off x="871526" y="1214422"/>
              <a:ext cx="1524000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注意到</a:t>
              </a:r>
              <a:endParaRPr lang="zh-CN" altLang="en-US" sz="2400" dirty="0"/>
            </a:p>
          </p:txBody>
        </p:sp>
        <p:graphicFrame>
          <p:nvGraphicFramePr>
            <p:cNvPr id="21519" name="Object 8"/>
            <p:cNvGraphicFramePr>
              <a:graphicFrameLocks noChangeAspect="1"/>
            </p:cNvGraphicFramePr>
            <p:nvPr/>
          </p:nvGraphicFramePr>
          <p:xfrm>
            <a:off x="1924039" y="1169972"/>
            <a:ext cx="10922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5" name="Equation" r:id="rId13" imgW="8772525" imgH="4391025" progId="Equation.DSMT4">
                    <p:embed/>
                  </p:oleObj>
                </mc:Choice>
                <mc:Fallback>
                  <p:oleObj name="Equation" r:id="rId13" imgW="8772525" imgH="439102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039" y="1169972"/>
                          <a:ext cx="1092200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7480307" y="3284538"/>
            <a:ext cx="2213004" cy="768674"/>
            <a:chOff x="7480307" y="3284538"/>
            <a:chExt cx="2213004" cy="7686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976320" y="3284538"/>
                  <a:ext cx="716991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320" y="3284538"/>
                  <a:ext cx="716991" cy="691471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aphicFrame>
          <p:nvGraphicFramePr>
            <p:cNvPr id="30" name="Object 1"/>
            <p:cNvGraphicFramePr>
              <a:graphicFrameLocks noChangeAspect="1"/>
            </p:cNvGraphicFramePr>
            <p:nvPr/>
          </p:nvGraphicFramePr>
          <p:xfrm>
            <a:off x="7480307" y="3389637"/>
            <a:ext cx="1600194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6" name="Equation" r:id="rId16" imgW="11630025" imgH="4829175" progId="Equation.DSMT4">
                    <p:embed/>
                  </p:oleObj>
                </mc:Choice>
                <mc:Fallback>
                  <p:oleObj name="Equation" r:id="rId16" imgW="11630025" imgH="482917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7" y="3389637"/>
                          <a:ext cx="1600194" cy="663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608612" y="5334460"/>
                <a:ext cx="2564933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612" y="5334460"/>
                <a:ext cx="2564933" cy="768993"/>
              </a:xfrm>
              <a:prstGeom prst="rect">
                <a:avLst/>
              </a:prstGeom>
              <a:blipFill rotWithShape="1">
                <a:blip r:embed="rId17"/>
                <a:stretch>
                  <a:fillRect l="-21" t="-60" r="-1111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4"/>
          <p:cNvGraphicFramePr>
            <a:graphicFrameLocks noChangeAspect="1"/>
          </p:cNvGraphicFramePr>
          <p:nvPr/>
        </p:nvGraphicFramePr>
        <p:xfrm>
          <a:off x="2423592" y="2952010"/>
          <a:ext cx="61150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公式" r:id="rId1" imgW="64008000" imgH="7010400" progId="Equation.3">
                  <p:embed/>
                </p:oleObj>
              </mc:Choice>
              <mc:Fallback>
                <p:oleObj name="公式" r:id="rId1" imgW="64008000" imgH="70104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52010"/>
                        <a:ext cx="61150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5"/>
          <p:cNvGraphicFramePr>
            <a:graphicFrameLocks noChangeAspect="1"/>
          </p:cNvGraphicFramePr>
          <p:nvPr/>
        </p:nvGraphicFramePr>
        <p:xfrm>
          <a:off x="1919536" y="4858949"/>
          <a:ext cx="9170988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公式" r:id="rId3" imgW="60655200" imgH="16764000" progId="Equation.3">
                  <p:embed/>
                </p:oleObj>
              </mc:Choice>
              <mc:Fallback>
                <p:oleObj name="公式" r:id="rId3" imgW="60655200" imgH="167640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4858949"/>
                        <a:ext cx="9170988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"/>
          <p:cNvGraphicFramePr>
            <a:graphicFrameLocks noChangeAspect="1"/>
          </p:cNvGraphicFramePr>
          <p:nvPr/>
        </p:nvGraphicFramePr>
        <p:xfrm>
          <a:off x="2423592" y="1815673"/>
          <a:ext cx="4968552" cy="893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公式" r:id="rId5" imgW="42367200" imgH="9753600" progId="Equation.3">
                  <p:embed/>
                </p:oleObj>
              </mc:Choice>
              <mc:Fallback>
                <p:oleObj name="公式" r:id="rId5" imgW="42367200" imgH="9753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815673"/>
                        <a:ext cx="4968552" cy="893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1532519" y="1452369"/>
            <a:ext cx="8755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解</a:t>
            </a:r>
            <a:r>
              <a:rPr lang="zh-CN" altLang="en-US" sz="2400" b="1" dirty="0" smtClean="0">
                <a:latin typeface="+mn-ea"/>
                <a:ea typeface="+mn-ea"/>
              </a:rPr>
              <a:t>：区域变换：</a:t>
            </a:r>
            <a:endParaRPr lang="zh-CN" altLang="en-US" sz="2400" b="1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graphicFrame>
        <p:nvGraphicFramePr>
          <p:cNvPr id="6" name="对象 8"/>
          <p:cNvGraphicFramePr>
            <a:graphicFrameLocks noChangeAspect="1"/>
          </p:cNvGraphicFramePr>
          <p:nvPr/>
        </p:nvGraphicFramePr>
        <p:xfrm>
          <a:off x="2530475" y="3573463"/>
          <a:ext cx="72056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公式" r:id="rId7" imgW="62484000" imgH="10972800" progId="Equation.3">
                  <p:embed/>
                </p:oleObj>
              </mc:Choice>
              <mc:Fallback>
                <p:oleObj name="公式" r:id="rId7" imgW="62484000" imgH="109728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573463"/>
                        <a:ext cx="72056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11"/>
              <p:cNvSpPr>
                <a:spLocks noChangeArrowheads="1"/>
              </p:cNvSpPr>
              <p:nvPr/>
            </p:nvSpPr>
            <p:spPr bwMode="auto">
              <a:xfrm>
                <a:off x="1055440" y="439079"/>
                <a:ext cx="9558005" cy="9680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例</a:t>
                </a:r>
                <a:r>
                  <a:rPr lang="en-US" altLang="zh-CN" sz="2800" b="1" dirty="0" smtClean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求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在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[0, 1]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上的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4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次</a:t>
                </a:r>
                <a:r>
                  <a:rPr lang="zh-CN" altLang="en-US" sz="2800" dirty="0" smtClean="0">
                    <a:latin typeface="Times New Roman" panose="02020603050405020304" pitchFamily="18" charset="0"/>
                  </a:rPr>
                  <a:t>最佳一致逼近多项式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L4(x),</a:t>
                </a:r>
                <a:r>
                  <a:rPr lang="zh-CN" altLang="en-US" sz="2800" dirty="0">
                    <a:latin typeface="Times New Roman" panose="02020603050405020304" pitchFamily="18" charset="0"/>
                  </a:rPr>
                  <a:t>并且估计误差。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5440" y="439079"/>
                <a:ext cx="9558005" cy="968022"/>
              </a:xfrm>
              <a:prstGeom prst="rect">
                <a:avLst/>
              </a:prstGeom>
              <a:blipFill rotWithShape="1">
                <a:blip r:embed="rId9"/>
                <a:stretch>
                  <a:fillRect l="-1" t="-30" r="1" b="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7236864" y="1214387"/>
                <a:ext cx="4824536" cy="605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ts val="4000"/>
                  </a:lnSpc>
                  <a:spcBef>
                    <a:spcPct val="0"/>
                  </a:spcBef>
                  <a:buNone/>
                </a:pPr>
                <a:r>
                  <a:rPr lang="zh-CN" altLang="en-US" sz="2400" dirty="0" smtClean="0">
                    <a:solidFill>
                      <a:srgbClr val="3508DA"/>
                    </a:solidFill>
                  </a:rPr>
                  <a:t>      </a:t>
                </a:r>
                <a:r>
                  <a:rPr lang="en-US" altLang="zh-CN" sz="2400" i="1" dirty="0">
                    <a:solidFill>
                      <a:srgbClr val="3508DA"/>
                    </a:solidFill>
                  </a:rPr>
                  <a:t>x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=(</a:t>
                </a:r>
                <a:r>
                  <a:rPr lang="en-US" altLang="zh-CN" sz="2400" i="1" dirty="0">
                    <a:solidFill>
                      <a:srgbClr val="3508DA"/>
                    </a:solidFill>
                  </a:rPr>
                  <a:t>b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-</a:t>
                </a:r>
                <a:r>
                  <a:rPr lang="en-US" altLang="zh-CN" sz="2400" i="1" dirty="0">
                    <a:solidFill>
                      <a:srgbClr val="3508DA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)</a:t>
                </a:r>
                <a:r>
                  <a:rPr lang="en-US" altLang="zh-CN" sz="2400" i="1" dirty="0">
                    <a:solidFill>
                      <a:srgbClr val="3508DA"/>
                    </a:solidFill>
                  </a:rPr>
                  <a:t>t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/2+(</a:t>
                </a:r>
                <a:r>
                  <a:rPr lang="en-US" altLang="zh-CN" sz="2400" i="1" dirty="0" err="1">
                    <a:solidFill>
                      <a:srgbClr val="3508DA"/>
                    </a:solidFill>
                  </a:rPr>
                  <a:t>b</a:t>
                </a:r>
                <a:r>
                  <a:rPr lang="en-US" altLang="zh-CN" sz="2400" dirty="0" err="1">
                    <a:solidFill>
                      <a:srgbClr val="3508DA"/>
                    </a:solidFill>
                  </a:rPr>
                  <a:t>+</a:t>
                </a:r>
                <a:r>
                  <a:rPr lang="en-US" altLang="zh-CN" sz="2400" i="1" dirty="0" err="1">
                    <a:solidFill>
                      <a:srgbClr val="3508DA"/>
                    </a:solidFill>
                  </a:rPr>
                  <a:t>a</a:t>
                </a:r>
                <a:r>
                  <a:rPr lang="en-US" altLang="zh-CN" sz="2400" dirty="0">
                    <a:solidFill>
                      <a:srgbClr val="3508DA"/>
                    </a:solidFill>
                  </a:rPr>
                  <a:t>)/2 </a:t>
                </a:r>
                <a:r>
                  <a:rPr lang="en-US" altLang="zh-CN" sz="2400" dirty="0" smtClean="0">
                    <a:solidFill>
                      <a:srgbClr val="3508D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rgbClr val="3508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>
                  <a:solidFill>
                    <a:srgbClr val="3508DA"/>
                  </a:solidFill>
                </a:endParaRPr>
              </a:p>
            </p:txBody>
          </p:sp>
        </mc:Choice>
        <mc:Fallback>
          <p:sp>
            <p:nvSpPr>
              <p:cNvPr id="8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6864" y="1214387"/>
                <a:ext cx="4824536" cy="605294"/>
              </a:xfrm>
              <a:prstGeom prst="rect">
                <a:avLst/>
              </a:prstGeom>
              <a:blipFill rotWithShape="1">
                <a:blip r:embed="rId10"/>
                <a:stretch>
                  <a:fillRect l="-101" t="-883" r="-88" b="-772"/>
                </a:stretch>
              </a:blipFill>
              <a:ln w="952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005587" y="2767024"/>
                <a:ext cx="2564933" cy="768993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）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587" y="2767024"/>
                <a:ext cx="2564933" cy="768993"/>
              </a:xfrm>
              <a:prstGeom prst="rect">
                <a:avLst/>
              </a:prstGeom>
              <a:blipFill rotWithShape="1">
                <a:blip r:embed="rId11"/>
                <a:stretch>
                  <a:fillRect l="-199" t="-621" r="-1132" b="-61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 autoUpdateAnimBg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7"/>
          <p:cNvGraphicFramePr>
            <a:graphicFrameLocks noGrp="1"/>
          </p:cNvGraphicFramePr>
          <p:nvPr/>
        </p:nvGraphicFramePr>
        <p:xfrm>
          <a:off x="1847528" y="260648"/>
          <a:ext cx="8642350" cy="1371600"/>
        </p:xfrm>
        <a:graphic>
          <a:graphicData uri="http://schemas.openxmlformats.org/drawingml/2006/table">
            <a:tbl>
              <a:tblPr/>
              <a:tblGrid>
                <a:gridCol w="909638"/>
                <a:gridCol w="1470025"/>
                <a:gridCol w="1400175"/>
                <a:gridCol w="1468437"/>
                <a:gridCol w="1539875"/>
                <a:gridCol w="18542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0.97553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0.79390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0.20611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0.02447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2.65257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2.21201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1.64872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1.22889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1.02477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对象 9"/>
          <p:cNvGraphicFramePr>
            <a:graphicFrameLocks noChangeAspect="1"/>
          </p:cNvGraphicFramePr>
          <p:nvPr/>
        </p:nvGraphicFramePr>
        <p:xfrm>
          <a:off x="1631504" y="1772816"/>
          <a:ext cx="84978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公式" r:id="rId1" imgW="4966970" imgH="1887220" progId="Equation.3">
                  <p:embed/>
                </p:oleObj>
              </mc:Choice>
              <mc:Fallback>
                <p:oleObj name="公式" r:id="rId1" imgW="4966970" imgH="188722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772816"/>
                        <a:ext cx="849788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0"/>
          <p:cNvGraphicFramePr>
            <a:graphicFrameLocks noChangeAspect="1"/>
          </p:cNvGraphicFramePr>
          <p:nvPr/>
        </p:nvGraphicFramePr>
        <p:xfrm>
          <a:off x="1639442" y="2798341"/>
          <a:ext cx="806291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公式" r:id="rId3" imgW="4732020" imgH="1806575" progId="Equation.3">
                  <p:embed/>
                </p:oleObj>
              </mc:Choice>
              <mc:Fallback>
                <p:oleObj name="公式" r:id="rId3" imgW="4732020" imgH="1806575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442" y="2798341"/>
                        <a:ext cx="806291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31504" y="3806403"/>
          <a:ext cx="77311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公式" r:id="rId5" imgW="4216400" imgH="1624965" progId="Equation.3">
                  <p:embed/>
                </p:oleObj>
              </mc:Choice>
              <mc:Fallback>
                <p:oleObj name="公式" r:id="rId5" imgW="4216400" imgH="1624965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3806403"/>
                        <a:ext cx="77311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98167" y="4797003"/>
          <a:ext cx="83153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公式" r:id="rId7" imgW="4855845" imgH="1847850" progId="Equation.3">
                  <p:embed/>
                </p:oleObj>
              </mc:Choice>
              <mc:Fallback>
                <p:oleObj name="公式" r:id="rId7" imgW="4855845" imgH="184785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167" y="4797003"/>
                        <a:ext cx="83153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31504" y="5859041"/>
          <a:ext cx="84550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公式" r:id="rId9" imgW="4934585" imgH="1876425" progId="Equation.3">
                  <p:embed/>
                </p:oleObj>
              </mc:Choice>
              <mc:Fallback>
                <p:oleObj name="公式" r:id="rId9" imgW="4934585" imgH="1876425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859041"/>
                        <a:ext cx="84550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>
            <a:spLocks noChangeArrowheads="1"/>
          </p:cNvSpPr>
          <p:nvPr/>
        </p:nvSpPr>
        <p:spPr bwMode="auto">
          <a:xfrm>
            <a:off x="1055440" y="620688"/>
            <a:ext cx="45751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Lagrange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插值多项式为 </a:t>
            </a:r>
            <a:endParaRPr lang="zh-CN" altLang="en-US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600200" y="1349375"/>
          <a:ext cx="72659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公式" r:id="rId1" imgW="78638400" imgH="11582400" progId="Equation.3">
                  <p:embed/>
                </p:oleObj>
              </mc:Choice>
              <mc:Fallback>
                <p:oleObj name="公式" r:id="rId1" imgW="78638400" imgH="115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49375"/>
                        <a:ext cx="726598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15480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整理后得：</a:t>
            </a:r>
            <a:endParaRPr lang="zh-CN" altLang="en-US" dirty="0"/>
          </a:p>
        </p:txBody>
      </p:sp>
      <p:graphicFrame>
        <p:nvGraphicFramePr>
          <p:cNvPr id="5" name="对象 3"/>
          <p:cNvGraphicFramePr>
            <a:graphicFrameLocks noChangeAspect="1"/>
          </p:cNvGraphicFramePr>
          <p:nvPr/>
        </p:nvGraphicFramePr>
        <p:xfrm>
          <a:off x="2422525" y="3644900"/>
          <a:ext cx="758031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公式" r:id="rId3" imgW="80162400" imgH="10972800" progId="Equation.3">
                  <p:embed/>
                </p:oleObj>
              </mc:Choice>
              <mc:Fallback>
                <p:oleObj name="公式" r:id="rId3" imgW="80162400" imgH="10972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3644900"/>
                        <a:ext cx="758031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127720" y="304676"/>
            <a:ext cx="7509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</a:rPr>
              <a:t>误差估计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：注意到变换 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x = ½(t+1)</a:t>
            </a:r>
            <a:endParaRPr lang="en-US" altLang="zh-CN" sz="24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" name="对象 5"/>
          <p:cNvGraphicFramePr>
            <a:graphicFrameLocks noChangeAspect="1"/>
          </p:cNvGraphicFramePr>
          <p:nvPr/>
        </p:nvGraphicFramePr>
        <p:xfrm>
          <a:off x="1415480" y="793162"/>
          <a:ext cx="10217150" cy="555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公式" r:id="rId1" imgW="144475200" imgH="65227200" progId="Equation.3">
                  <p:embed/>
                </p:oleObj>
              </mc:Choice>
              <mc:Fallback>
                <p:oleObj name="公式" r:id="rId1" imgW="144475200" imgH="6522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793162"/>
                        <a:ext cx="10217150" cy="555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4"/>
          <p:cNvSpPr>
            <a:spLocks noChangeArrowheads="1"/>
          </p:cNvSpPr>
          <p:nvPr/>
        </p:nvSpPr>
        <p:spPr bwMode="auto">
          <a:xfrm>
            <a:off x="3647728" y="5855986"/>
            <a:ext cx="70689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这说明，在区间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[0, 1]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上使用多项式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L</a:t>
            </a:r>
            <a:r>
              <a:rPr lang="en-US" altLang="zh-CN" sz="2400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(x)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逼近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400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的绝对值误差非常小，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避免了龙格现象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标注 1"/>
          <p:cNvSpPr>
            <a:spLocks noChangeArrowheads="1"/>
          </p:cNvSpPr>
          <p:nvPr/>
        </p:nvSpPr>
        <p:spPr bwMode="auto">
          <a:xfrm>
            <a:off x="5877593" y="3729117"/>
            <a:ext cx="3195356" cy="1125537"/>
          </a:xfrm>
          <a:prstGeom prst="wedgeRectCallout">
            <a:avLst>
              <a:gd name="adj1" fmla="val -66229"/>
              <a:gd name="adj2" fmla="val -50271"/>
            </a:avLst>
          </a:prstGeom>
          <a:noFill/>
          <a:ln w="25400" cap="flat" algn="ctr">
            <a:solidFill>
              <a:srgbClr val="385D8A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0000CC"/>
                </a:solidFill>
                <a:latin typeface="宋体" panose="02010600030101010101" pitchFamily="2" charset="-122"/>
              </a:rPr>
              <a:t>5 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(t)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最高</a:t>
            </a:r>
            <a:endParaRPr lang="zh-CN" altLang="en-US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algn="ctr" eaLnBrk="1" hangingPunct="1"/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次幂系数为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baseline="30000" dirty="0">
                <a:solidFill>
                  <a:srgbClr val="0000CC"/>
                </a:solidFill>
                <a:latin typeface="宋体" panose="02010600030101010101" pitchFamily="2" charset="-122"/>
              </a:rPr>
              <a:t>4</a:t>
            </a:r>
            <a:endParaRPr lang="en-US" altLang="zh-CN" baseline="300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552384" y="3006397"/>
            <a:ext cx="2213004" cy="768674"/>
            <a:chOff x="7480307" y="3284538"/>
            <a:chExt cx="2213004" cy="7686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976320" y="3284538"/>
                  <a:ext cx="716991" cy="69147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320" y="3284538"/>
                  <a:ext cx="716991" cy="691471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aphicFrame>
          <p:nvGraphicFramePr>
            <p:cNvPr id="8" name="Object 1"/>
            <p:cNvGraphicFramePr>
              <a:graphicFrameLocks noChangeAspect="1"/>
            </p:cNvGraphicFramePr>
            <p:nvPr/>
          </p:nvGraphicFramePr>
          <p:xfrm>
            <a:off x="7480307" y="3389637"/>
            <a:ext cx="1600194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8" name="Equation" r:id="rId4" imgW="11630025" imgH="4829175" progId="Equation.DSMT4">
                    <p:embed/>
                  </p:oleObj>
                </mc:Choice>
                <mc:Fallback>
                  <p:oleObj name="Equation" r:id="rId4" imgW="11630025" imgH="4829175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0307" y="3389637"/>
                          <a:ext cx="1600194" cy="663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childTnLst>
                                    <p:set>
                                      <p:cBhvr additive="base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base"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9496" y="5486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均匀采样的拉格朗日插值</a:t>
            </a:r>
            <a:endParaRPr lang="zh-CN" altLang="en-US" dirty="0"/>
          </a:p>
        </p:txBody>
      </p:sp>
      <p:pic>
        <p:nvPicPr>
          <p:cNvPr id="3" name="龙格现象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215680" y="1556791"/>
            <a:ext cx="6624736" cy="4999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620688"/>
            <a:ext cx="7848872" cy="59236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135188" y="404814"/>
            <a:ext cx="469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</a:rPr>
              <a:t>§6.1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 函数的最佳一致逼近 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组合 8"/>
          <p:cNvGrpSpPr/>
          <p:nvPr/>
        </p:nvGrpSpPr>
        <p:grpSpPr bwMode="auto">
          <a:xfrm>
            <a:off x="2279650" y="1052513"/>
            <a:ext cx="7983538" cy="3721100"/>
            <a:chOff x="755650" y="1052513"/>
            <a:chExt cx="7983538" cy="3721755"/>
          </a:xfrm>
        </p:grpSpPr>
        <p:sp>
          <p:nvSpPr>
            <p:cNvPr id="3" name="矩形 2"/>
            <p:cNvSpPr/>
            <p:nvPr/>
          </p:nvSpPr>
          <p:spPr>
            <a:xfrm>
              <a:off x="827088" y="1052513"/>
              <a:ext cx="3529012" cy="6464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b="1" kern="0" dirty="0"/>
                <a:t>6.1.1 </a:t>
              </a:r>
              <a:r>
                <a:rPr lang="zh-CN" altLang="en-US" b="1" kern="0" dirty="0"/>
                <a:t>基本概念</a:t>
              </a:r>
              <a:endParaRPr lang="zh-CN" altLang="en-US" b="1" dirty="0"/>
            </a:p>
          </p:txBody>
        </p:sp>
        <p:sp>
          <p:nvSpPr>
            <p:cNvPr id="4104" name="矩形 7"/>
            <p:cNvSpPr>
              <a:spLocks noChangeArrowheads="1"/>
            </p:cNvSpPr>
            <p:nvPr/>
          </p:nvSpPr>
          <p:spPr bwMode="auto">
            <a:xfrm>
              <a:off x="809625" y="1754312"/>
              <a:ext cx="7632700" cy="111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00CC00"/>
                  </a:solidFill>
                  <a:cs typeface="Times New Roman" panose="02020603050405020304" pitchFamily="18" charset="0"/>
                </a:rPr>
                <a:t>定义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 </a:t>
              </a:r>
              <a:r>
                <a:rPr lang="en-US" altLang="zh-CN" sz="2400"/>
                <a:t> </a:t>
              </a:r>
              <a:r>
                <a:rPr lang="zh-CN" altLang="zh-CN" sz="2400">
                  <a:cs typeface="Times New Roman" panose="02020603050405020304" pitchFamily="18" charset="0"/>
                </a:rPr>
                <a:t>设函数</a:t>
              </a:r>
              <a:r>
                <a:rPr lang="en-US" altLang="zh-CN" sz="2400" i="1"/>
                <a:t>f</a:t>
              </a:r>
              <a:r>
                <a:rPr lang="en-US" altLang="zh-CN" sz="2400"/>
                <a:t> 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zh-CN" sz="2400">
                  <a:cs typeface="Times New Roman" panose="02020603050405020304" pitchFamily="18" charset="0"/>
                </a:rPr>
                <a:t>是区间</a:t>
              </a:r>
              <a:r>
                <a:rPr lang="en-US" altLang="zh-CN" sz="2400"/>
                <a:t>[</a:t>
              </a:r>
              <a:r>
                <a:rPr lang="en-US" altLang="zh-CN" sz="2400" i="1"/>
                <a:t>a</a:t>
              </a:r>
              <a:r>
                <a:rPr lang="en-US" altLang="zh-CN" sz="2400"/>
                <a:t>, </a:t>
              </a:r>
              <a:r>
                <a:rPr lang="en-US" altLang="zh-CN" sz="2400" i="1"/>
                <a:t>b</a:t>
              </a:r>
              <a:r>
                <a:rPr lang="en-US" altLang="zh-CN" sz="2400"/>
                <a:t>]</a:t>
              </a:r>
              <a:r>
                <a:rPr lang="zh-CN" altLang="zh-CN" sz="2400">
                  <a:cs typeface="Times New Roman" panose="02020603050405020304" pitchFamily="18" charset="0"/>
                </a:rPr>
                <a:t>上的连续函数，对于任意给定的</a:t>
              </a:r>
              <a:r>
                <a:rPr lang="en-US" altLang="zh-CN" sz="2400" i="1"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400" i="1"/>
                <a:t> </a:t>
              </a:r>
              <a:r>
                <a:rPr lang="en-US" altLang="zh-CN" sz="2400"/>
                <a:t>&gt;0</a:t>
              </a:r>
              <a:r>
                <a:rPr lang="zh-CN" altLang="zh-CN" sz="2400">
                  <a:cs typeface="Times New Roman" panose="02020603050405020304" pitchFamily="18" charset="0"/>
                </a:rPr>
                <a:t>，如果存在多项式</a:t>
              </a:r>
              <a:r>
                <a:rPr lang="en-US" altLang="zh-CN" sz="2400">
                  <a:cs typeface="Times New Roman" panose="02020603050405020304" pitchFamily="18" charset="0"/>
                </a:rPr>
                <a:t> </a:t>
              </a:r>
              <a:r>
                <a:rPr lang="en-US" altLang="zh-CN" sz="2400" i="1"/>
                <a:t>p</a:t>
              </a:r>
              <a:r>
                <a:rPr lang="en-US" altLang="zh-CN" sz="2400"/>
                <a:t> 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zh-CN" sz="2400">
                  <a:cs typeface="Times New Roman" panose="02020603050405020304" pitchFamily="18" charset="0"/>
                </a:rPr>
                <a:t>，使不等式</a:t>
              </a:r>
              <a:endParaRPr lang="zh-CN" altLang="en-US" sz="2400"/>
            </a:p>
          </p:txBody>
        </p:sp>
        <p:graphicFrame>
          <p:nvGraphicFramePr>
            <p:cNvPr id="4105" name="对象 9"/>
            <p:cNvGraphicFramePr>
              <a:graphicFrameLocks noChangeAspect="1"/>
            </p:cNvGraphicFramePr>
            <p:nvPr/>
          </p:nvGraphicFramePr>
          <p:xfrm>
            <a:off x="2930525" y="2944813"/>
            <a:ext cx="2582863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1" name="Equation" r:id="rId1" imgW="22821900" imgH="5048250" progId="Equation.DSMT4">
                    <p:embed/>
                  </p:oleObj>
                </mc:Choice>
                <mc:Fallback>
                  <p:oleObj name="Equation" r:id="rId1" imgW="22821900" imgH="5048250" progId="Equation.DSMT4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0525" y="2944813"/>
                          <a:ext cx="2582863" cy="576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矩形 10"/>
            <p:cNvSpPr>
              <a:spLocks noChangeArrowheads="1"/>
            </p:cNvSpPr>
            <p:nvPr/>
          </p:nvSpPr>
          <p:spPr bwMode="auto">
            <a:xfrm>
              <a:off x="755650" y="3656471"/>
              <a:ext cx="7983538" cy="111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None/>
              </a:pPr>
              <a:r>
                <a:rPr lang="zh-CN" altLang="zh-CN" sz="2400">
                  <a:cs typeface="Times New Roman" panose="02020603050405020304" pitchFamily="18" charset="0"/>
                </a:rPr>
                <a:t>成立，则称多项式</a:t>
              </a:r>
              <a:r>
                <a:rPr lang="en-US" altLang="zh-CN" sz="2400" i="1"/>
                <a:t>p </a:t>
              </a:r>
              <a:r>
                <a:rPr lang="en-US" altLang="zh-CN" sz="2400"/>
                <a:t>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zh-CN" sz="2400">
                  <a:cs typeface="Times New Roman" panose="02020603050405020304" pitchFamily="18" charset="0"/>
                </a:rPr>
                <a:t>在区间</a:t>
              </a:r>
              <a:r>
                <a:rPr lang="en-US" altLang="zh-CN" sz="2400"/>
                <a:t>[</a:t>
              </a:r>
              <a:r>
                <a:rPr lang="en-US" altLang="zh-CN" sz="2400" i="1"/>
                <a:t>a</a:t>
              </a:r>
              <a:r>
                <a:rPr lang="en-US" altLang="zh-CN" sz="2400"/>
                <a:t>, </a:t>
              </a:r>
              <a:r>
                <a:rPr lang="en-US" altLang="zh-CN" sz="2400" i="1"/>
                <a:t>b</a:t>
              </a:r>
              <a:r>
                <a:rPr lang="en-US" altLang="zh-CN" sz="2400"/>
                <a:t>]</a:t>
              </a:r>
              <a:r>
                <a:rPr lang="zh-CN" altLang="zh-CN" sz="2400">
                  <a:cs typeface="Times New Roman" panose="02020603050405020304" pitchFamily="18" charset="0"/>
                </a:rPr>
                <a:t>上</a:t>
              </a:r>
              <a:r>
                <a:rPr lang="zh-CN" altLang="zh-CN" sz="2400" b="1">
                  <a:cs typeface="Times New Roman" panose="02020603050405020304" pitchFamily="18" charset="0"/>
                </a:rPr>
                <a:t>一致逼近</a:t>
              </a:r>
              <a:r>
                <a:rPr lang="en-US" altLang="zh-CN" sz="2400"/>
                <a:t>(</a:t>
              </a:r>
              <a:r>
                <a:rPr lang="zh-CN" altLang="zh-CN" sz="2400">
                  <a:cs typeface="Times New Roman" panose="02020603050405020304" pitchFamily="18" charset="0"/>
                </a:rPr>
                <a:t>或均匀逼近</a:t>
              </a:r>
              <a:r>
                <a:rPr lang="en-US" altLang="zh-CN" sz="2400"/>
                <a:t>)</a:t>
              </a:r>
              <a:r>
                <a:rPr lang="zh-CN" altLang="zh-CN" sz="2400">
                  <a:cs typeface="Times New Roman" panose="02020603050405020304" pitchFamily="18" charset="0"/>
                </a:rPr>
                <a:t>于函数</a:t>
              </a:r>
              <a:r>
                <a:rPr lang="en-US" altLang="zh-CN" sz="2400">
                  <a:cs typeface="Times New Roman" panose="02020603050405020304" pitchFamily="18" charset="0"/>
                </a:rPr>
                <a:t> </a:t>
              </a:r>
              <a:r>
                <a:rPr lang="en-US" altLang="zh-CN" sz="2400" i="1"/>
                <a:t>f</a:t>
              </a:r>
              <a:r>
                <a:rPr lang="en-US" altLang="zh-CN" sz="2400"/>
                <a:t> 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zh-CN" sz="2400">
                  <a:cs typeface="Times New Roman" panose="02020603050405020304" pitchFamily="18" charset="0"/>
                </a:rPr>
                <a:t>。</a:t>
              </a:r>
              <a:endParaRPr lang="zh-CN" altLang="en-US" sz="2400"/>
            </a:p>
          </p:txBody>
        </p:sp>
      </p:grpSp>
      <p:grpSp>
        <p:nvGrpSpPr>
          <p:cNvPr id="4" name="组合 9"/>
          <p:cNvGrpSpPr/>
          <p:nvPr/>
        </p:nvGrpSpPr>
        <p:grpSpPr bwMode="auto">
          <a:xfrm>
            <a:off x="2317750" y="4879976"/>
            <a:ext cx="7937500" cy="1719263"/>
            <a:chOff x="793750" y="4879975"/>
            <a:chExt cx="7937500" cy="1719263"/>
          </a:xfrm>
        </p:grpSpPr>
        <p:sp>
          <p:nvSpPr>
            <p:cNvPr id="4101" name="矩形 11"/>
            <p:cNvSpPr>
              <a:spLocks noChangeArrowheads="1"/>
            </p:cNvSpPr>
            <p:nvPr/>
          </p:nvSpPr>
          <p:spPr bwMode="auto">
            <a:xfrm>
              <a:off x="793750" y="4879975"/>
              <a:ext cx="7937500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None/>
              </a:pPr>
              <a:r>
                <a:rPr lang="zh-CN" altLang="zh-CN" sz="24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维尔斯特拉斯定理</a:t>
              </a:r>
              <a:r>
                <a:rPr lang="en-US" altLang="zh-CN" sz="2400" b="1">
                  <a:cs typeface="Times New Roman" panose="02020603050405020304" pitchFamily="18" charset="0"/>
                </a:rPr>
                <a:t>:</a:t>
              </a:r>
              <a:r>
                <a:rPr lang="zh-CN" altLang="zh-CN" sz="2400" b="1">
                  <a:cs typeface="Times New Roman" panose="02020603050405020304" pitchFamily="18" charset="0"/>
                </a:rPr>
                <a:t> </a:t>
              </a:r>
              <a:r>
                <a:rPr lang="zh-CN" altLang="zh-CN" sz="2400">
                  <a:cs typeface="Times New Roman" panose="02020603050405020304" pitchFamily="18" charset="0"/>
                </a:rPr>
                <a:t> 若</a:t>
              </a:r>
              <a:r>
                <a:rPr lang="en-US" altLang="zh-CN" sz="2400" i="1"/>
                <a:t>f</a:t>
              </a:r>
              <a:r>
                <a:rPr lang="en-US" altLang="zh-CN" sz="2400"/>
                <a:t> 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zh-CN" sz="2400">
                  <a:cs typeface="Times New Roman" panose="02020603050405020304" pitchFamily="18" charset="0"/>
                </a:rPr>
                <a:t>是区间</a:t>
              </a:r>
              <a:r>
                <a:rPr lang="en-US" altLang="zh-CN" sz="2400"/>
                <a:t>[</a:t>
              </a:r>
              <a:r>
                <a:rPr lang="en-US" altLang="zh-CN" sz="2400" i="1"/>
                <a:t>a</a:t>
              </a:r>
              <a:r>
                <a:rPr lang="en-US" altLang="zh-CN" sz="2400"/>
                <a:t>, </a:t>
              </a:r>
              <a:r>
                <a:rPr lang="en-US" altLang="zh-CN" sz="2400" i="1"/>
                <a:t>b</a:t>
              </a:r>
              <a:r>
                <a:rPr lang="en-US" altLang="zh-CN" sz="2400"/>
                <a:t>]</a:t>
              </a:r>
              <a:r>
                <a:rPr lang="zh-CN" altLang="zh-CN" sz="2400">
                  <a:cs typeface="Times New Roman" panose="02020603050405020304" pitchFamily="18" charset="0"/>
                </a:rPr>
                <a:t>上的连续函数，则对于任意</a:t>
              </a:r>
              <a:r>
                <a:rPr lang="en-US" altLang="zh-CN" sz="2400" i="1"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400" i="1"/>
                <a:t> </a:t>
              </a:r>
              <a:r>
                <a:rPr lang="en-US" altLang="zh-CN" sz="2400"/>
                <a:t>&gt;0</a:t>
              </a:r>
              <a:r>
                <a:rPr lang="zh-CN" altLang="zh-CN" sz="2400">
                  <a:cs typeface="Times New Roman" panose="02020603050405020304" pitchFamily="18" charset="0"/>
                </a:rPr>
                <a:t>，总存在多项式</a:t>
              </a:r>
              <a:r>
                <a:rPr lang="en-US" altLang="zh-CN" sz="2400" i="1"/>
                <a:t>p</a:t>
              </a:r>
              <a:r>
                <a:rPr lang="en-US" altLang="zh-CN" sz="2400"/>
                <a:t> 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zh-CN" sz="2400">
                  <a:cs typeface="Times New Roman" panose="02020603050405020304" pitchFamily="18" charset="0"/>
                </a:rPr>
                <a:t>，使对一切</a:t>
              </a:r>
              <a:r>
                <a:rPr lang="en-US" altLang="zh-CN" sz="2400" i="1"/>
                <a:t>a</a:t>
              </a:r>
              <a:r>
                <a:rPr lang="en-US" altLang="zh-CN" sz="2400"/>
                <a:t> </a:t>
              </a:r>
              <a:r>
                <a:rPr lang="zh-CN" altLang="zh-CN" sz="2400">
                  <a:cs typeface="Times New Roman" panose="02020603050405020304" pitchFamily="18" charset="0"/>
                </a:rPr>
                <a:t>≤</a:t>
              </a:r>
              <a:r>
                <a:rPr lang="en-US" altLang="zh-CN" sz="2400" i="1">
                  <a:cs typeface="Times New Roman" panose="02020603050405020304" pitchFamily="18" charset="0"/>
                </a:rPr>
                <a:t>x </a:t>
              </a:r>
              <a:r>
                <a:rPr lang="zh-CN" altLang="zh-CN" sz="2400">
                  <a:cs typeface="Times New Roman" panose="02020603050405020304" pitchFamily="18" charset="0"/>
                </a:rPr>
                <a:t>≤</a:t>
              </a:r>
              <a:r>
                <a:rPr lang="en-US" altLang="zh-CN" sz="2400" i="1">
                  <a:cs typeface="Times New Roman" panose="02020603050405020304" pitchFamily="18" charset="0"/>
                </a:rPr>
                <a:t>b</a:t>
              </a:r>
              <a:r>
                <a:rPr lang="zh-CN" altLang="zh-CN" sz="2400">
                  <a:cs typeface="Times New Roman" panose="02020603050405020304" pitchFamily="18" charset="0"/>
                </a:rPr>
                <a:t>有</a:t>
              </a:r>
              <a:endParaRPr lang="zh-CN" altLang="en-US" sz="2400"/>
            </a:p>
          </p:txBody>
        </p:sp>
        <p:graphicFrame>
          <p:nvGraphicFramePr>
            <p:cNvPr id="4102" name="对象 13"/>
            <p:cNvGraphicFramePr>
              <a:graphicFrameLocks noChangeAspect="1"/>
            </p:cNvGraphicFramePr>
            <p:nvPr/>
          </p:nvGraphicFramePr>
          <p:xfrm>
            <a:off x="3389313" y="6083300"/>
            <a:ext cx="2124075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2" name="Equation" r:id="rId3" imgW="18211800" imgH="4391025" progId="Equation.DSMT4">
                    <p:embed/>
                  </p:oleObj>
                </mc:Choice>
                <mc:Fallback>
                  <p:oleObj name="Equation" r:id="rId3" imgW="18211800" imgH="4391025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9313" y="6083300"/>
                          <a:ext cx="2124075" cy="51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159092" y="2871789"/>
            <a:ext cx="3440964" cy="648853"/>
            <a:chOff x="1635092" y="2871788"/>
            <a:chExt cx="3440964" cy="648853"/>
          </a:xfrm>
        </p:grpSpPr>
        <p:sp>
          <p:nvSpPr>
            <p:cNvPr id="5" name="文本框 4"/>
            <p:cNvSpPr txBox="1"/>
            <p:nvPr/>
          </p:nvSpPr>
          <p:spPr>
            <a:xfrm>
              <a:off x="1635092" y="296538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</a:rPr>
                <a:t>偏差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2771800" y="2871788"/>
              <a:ext cx="2304256" cy="648853"/>
            </a:xfrm>
            <a:prstGeom prst="rect">
              <a:avLst/>
            </a:prstGeom>
            <a:noFill/>
            <a:ln w="222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H="1">
              <a:off x="2472534" y="3186446"/>
              <a:ext cx="299266" cy="97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" name="表格 3"/>
          <p:cNvGraphicFramePr>
            <a:graphicFrameLocks noGrp="1"/>
          </p:cNvGraphicFramePr>
          <p:nvPr/>
        </p:nvGraphicFramePr>
        <p:xfrm>
          <a:off x="1774825" y="909638"/>
          <a:ext cx="8642350" cy="1371600"/>
        </p:xfrm>
        <a:graphic>
          <a:graphicData uri="http://schemas.openxmlformats.org/drawingml/2006/table">
            <a:tbl>
              <a:tblPr/>
              <a:tblGrid>
                <a:gridCol w="909638"/>
                <a:gridCol w="1470025"/>
                <a:gridCol w="1400175"/>
                <a:gridCol w="1468437"/>
                <a:gridCol w="1539875"/>
                <a:gridCol w="18542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0.97553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0.79390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0.20611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0.02447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2.65257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2.21201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1.64872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1.22889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1.02477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5" marR="9145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7" name="对象 4"/>
          <p:cNvGraphicFramePr>
            <a:graphicFrameLocks noChangeAspect="1"/>
          </p:cNvGraphicFramePr>
          <p:nvPr/>
        </p:nvGraphicFramePr>
        <p:xfrm>
          <a:off x="1355725" y="2636838"/>
          <a:ext cx="947420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公式" r:id="rId1" imgW="119786400" imgH="46939200" progId="Equation.3">
                  <p:embed/>
                </p:oleObj>
              </mc:Choice>
              <mc:Fallback>
                <p:oleObj name="公式" r:id="rId1" imgW="119786400" imgH="46939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636838"/>
                        <a:ext cx="9474200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" name="TextBox 1"/>
          <p:cNvSpPr>
            <a:spLocks noChangeArrowheads="1"/>
          </p:cNvSpPr>
          <p:nvPr/>
        </p:nvSpPr>
        <p:spPr bwMode="auto">
          <a:xfrm>
            <a:off x="1919288" y="188914"/>
            <a:ext cx="69135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现在试图用</a:t>
            </a:r>
            <a:r>
              <a:rPr lang="en-US" altLang="zh-CN" sz="28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Newton</a:t>
            </a:r>
            <a:r>
              <a:rPr lang="zh-CN" altLang="en-US" sz="2800" b="1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插值多项式逼近</a:t>
            </a:r>
            <a:endParaRPr lang="zh-CN" altLang="en-US" sz="2800" b="1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1" name="表格 3"/>
          <p:cNvGraphicFramePr>
            <a:graphicFrameLocks noGrp="1"/>
          </p:cNvGraphicFramePr>
          <p:nvPr/>
        </p:nvGraphicFramePr>
        <p:xfrm>
          <a:off x="1703389" y="620713"/>
          <a:ext cx="8785225" cy="5810250"/>
        </p:xfrm>
        <a:graphic>
          <a:graphicData uri="http://schemas.openxmlformats.org/drawingml/2006/table">
            <a:tbl>
              <a:tblPr/>
              <a:tblGrid>
                <a:gridCol w="427037"/>
                <a:gridCol w="652463"/>
                <a:gridCol w="1009650"/>
                <a:gridCol w="1655762"/>
                <a:gridCol w="2160588"/>
                <a:gridCol w="2879725"/>
              </a:tblGrid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endParaRPr kumimoji="0" lang="en-US" altLang="zh-CN" sz="16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i,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i,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i+2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i,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i+3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i,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i+1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i+2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i+3  </a:t>
                      </a:r>
                      <a:r>
                        <a:rPr kumimoji="0" lang="zh-CN" alt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i+4</a:t>
                      </a:r>
                      <a:r>
                        <a:rPr kumimoji="0" lang="zh-CN" altLang="en-US" sz="1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f(x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f(x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f(x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0,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f(x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0,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2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  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f(x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1,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0,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3,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4" name="表格 3"/>
          <p:cNvGraphicFramePr>
            <a:graphicFrameLocks noGrp="1"/>
          </p:cNvGraphicFramePr>
          <p:nvPr/>
        </p:nvGraphicFramePr>
        <p:xfrm>
          <a:off x="1703389" y="620713"/>
          <a:ext cx="8785225" cy="5848350"/>
        </p:xfrm>
        <a:graphic>
          <a:graphicData uri="http://schemas.openxmlformats.org/drawingml/2006/table">
            <a:tbl>
              <a:tblPr/>
              <a:tblGrid>
                <a:gridCol w="1152525"/>
                <a:gridCol w="1079500"/>
                <a:gridCol w="1152525"/>
                <a:gridCol w="1368425"/>
                <a:gridCol w="1800225"/>
                <a:gridCol w="2232025"/>
              </a:tblGrid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微软雅黑" panose="020B0503020204020204" charset="-122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f(x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)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微软雅黑" panose="020B0503020204020204" charset="-122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i,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微软雅黑" panose="020B0503020204020204" charset="-122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i,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i+2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微软雅黑" panose="020B0503020204020204" charset="-122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i,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i+3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微软雅黑" panose="020B0503020204020204" charset="-122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f[x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i,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i+1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i+2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, 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i+3  </a:t>
                      </a:r>
                      <a:r>
                        <a:rPr kumimoji="0" lang="zh-CN" alt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i+4</a:t>
                      </a:r>
                      <a:r>
                        <a:rPr kumimoji="0" lang="zh-CN" alt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微软雅黑" panose="020B0503020204020204" charset="-122"/>
                        </a:rPr>
                        <a:t>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微软雅黑" panose="020B0503020204020204" charset="-122"/>
                      </a:endParaRPr>
                    </a:p>
                  </a:txBody>
                  <a:tcPr marL="91443" marR="91443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0.9755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2.6526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0.7939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2.212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2.4262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1.6487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1.9166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1.0717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0.2061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1.2289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1.4284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0.8306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0.3134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6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0.0245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1.0248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1.1239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0.6404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0.2472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0.0696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43" marR="91443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5" name="直接连接符 2"/>
          <p:cNvSpPr>
            <a:spLocks noChangeShapeType="1"/>
          </p:cNvSpPr>
          <p:nvPr/>
        </p:nvSpPr>
        <p:spPr bwMode="auto">
          <a:xfrm>
            <a:off x="3503613" y="2276475"/>
            <a:ext cx="5472112" cy="3600450"/>
          </a:xfrm>
          <a:prstGeom prst="line">
            <a:avLst/>
          </a:prstGeom>
          <a:noFill/>
          <a:ln w="9525" cap="flat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8" name="对象 3"/>
          <p:cNvGraphicFramePr>
            <a:graphicFrameLocks noChangeAspect="1"/>
          </p:cNvGraphicFramePr>
          <p:nvPr/>
        </p:nvGraphicFramePr>
        <p:xfrm>
          <a:off x="2200275" y="388938"/>
          <a:ext cx="7934325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公式" r:id="rId1" imgW="141732000" imgH="105460800" progId="Equation.3">
                  <p:embed/>
                </p:oleObj>
              </mc:Choice>
              <mc:Fallback>
                <p:oleObj name="公式" r:id="rId1" imgW="141732000" imgH="105460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88938"/>
                        <a:ext cx="7934325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1" name="对象 3"/>
          <p:cNvGraphicFramePr>
            <a:graphicFrameLocks noChangeAspect="1"/>
          </p:cNvGraphicFramePr>
          <p:nvPr/>
        </p:nvGraphicFramePr>
        <p:xfrm>
          <a:off x="2232025" y="836613"/>
          <a:ext cx="72231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公式" r:id="rId1" imgW="66751200" imgH="10972800" progId="Equation.3">
                  <p:embed/>
                </p:oleObj>
              </mc:Choice>
              <mc:Fallback>
                <p:oleObj name="公式" r:id="rId1" imgW="66751200" imgH="109728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836613"/>
                        <a:ext cx="72231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2" name="TextBox 4"/>
          <p:cNvSpPr>
            <a:spLocks noChangeArrowheads="1"/>
          </p:cNvSpPr>
          <p:nvPr/>
        </p:nvSpPr>
        <p:spPr bwMode="auto">
          <a:xfrm>
            <a:off x="1919288" y="2852739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宋体" panose="02010600030101010101" pitchFamily="2" charset="-122"/>
              </a:rPr>
              <a:t>  这个</a:t>
            </a:r>
            <a:r>
              <a:rPr lang="zh-CN" altLang="en-US" sz="2400" dirty="0">
                <a:latin typeface="宋体" panose="02010600030101010101" pitchFamily="2" charset="-122"/>
              </a:rPr>
              <a:t>结果和使用拉格朗日插值法所得到的结果稍有误差，由具体计算的小数点后位数引起。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95871" y="413572"/>
            <a:ext cx="4872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§6.2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 函数的最佳平方逼近 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组合 26"/>
          <p:cNvGrpSpPr/>
          <p:nvPr/>
        </p:nvGrpSpPr>
        <p:grpSpPr bwMode="auto">
          <a:xfrm>
            <a:off x="1559496" y="1010627"/>
            <a:ext cx="9216825" cy="2740343"/>
            <a:chOff x="539750" y="1027908"/>
            <a:chExt cx="4824337" cy="2192732"/>
          </a:xfrm>
        </p:grpSpPr>
        <p:sp>
          <p:nvSpPr>
            <p:cNvPr id="4" name="矩形 3"/>
            <p:cNvSpPr/>
            <p:nvPr/>
          </p:nvSpPr>
          <p:spPr>
            <a:xfrm>
              <a:off x="669925" y="1027908"/>
              <a:ext cx="3529013" cy="64660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b="1" kern="0" dirty="0"/>
                <a:t>6.2.1 </a:t>
              </a:r>
              <a:r>
                <a:rPr lang="zh-CN" altLang="en-US" b="1" kern="0" dirty="0"/>
                <a:t>基本概念</a:t>
              </a:r>
              <a:endParaRPr lang="zh-CN" altLang="en-US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15"/>
                <p:cNvSpPr>
                  <a:spLocks noChangeArrowheads="1"/>
                </p:cNvSpPr>
                <p:nvPr/>
              </p:nvSpPr>
              <p:spPr bwMode="auto">
                <a:xfrm>
                  <a:off x="539750" y="1700214"/>
                  <a:ext cx="4824337" cy="15204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dirty="0" smtClean="0"/>
                    <a:t>定义</a:t>
                  </a:r>
                  <a:r>
                    <a:rPr lang="en-US" altLang="zh-CN" sz="2400" dirty="0" smtClean="0"/>
                    <a:t>1</a:t>
                  </a:r>
                  <a:r>
                    <a:rPr lang="zh-CN" altLang="en-US" sz="2400" dirty="0" smtClean="0"/>
                    <a:t>：对</a:t>
                  </a:r>
                  <a:r>
                    <a:rPr lang="en-US" altLang="zh-CN" sz="2400" dirty="0" smtClean="0"/>
                    <a:t>[</a:t>
                  </a:r>
                  <a:r>
                    <a:rPr lang="en-US" altLang="zh-CN" sz="2400" dirty="0" err="1" smtClean="0"/>
                    <a:t>a,b</a:t>
                  </a:r>
                  <a:r>
                    <a:rPr lang="en-US" altLang="zh-CN" sz="2400" dirty="0" smtClean="0"/>
                    <a:t>]</a:t>
                  </a:r>
                  <a:r>
                    <a:rPr lang="zh-CN" altLang="en-US" sz="2400" dirty="0" smtClean="0"/>
                    <a:t>上的函数</a:t>
                  </a:r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2400" dirty="0" smtClean="0"/>
                    <a:t>如果满足：</a:t>
                  </a:r>
                  <a:endParaRPr lang="en-US" altLang="zh-CN" sz="2400" dirty="0" smtClean="0"/>
                </a:p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dirty="0" smtClean="0"/>
                    <a:t>1.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altLang="zh-CN" sz="2400" dirty="0" smtClean="0"/>
                </a:p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dirty="0" smtClean="0"/>
                    <a:t>2.</a:t>
                  </a:r>
                  <a14:m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且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750" y="1700214"/>
                  <a:ext cx="4824337" cy="1520426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384032" y="486752"/>
                <a:ext cx="5708550" cy="118352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86752"/>
                <a:ext cx="5708550" cy="1183529"/>
              </a:xfrm>
              <a:prstGeom prst="rect">
                <a:avLst/>
              </a:prstGeom>
              <a:blipFill rotWithShape="1">
                <a:blip r:embed="rId2"/>
                <a:stretch>
                  <a:fillRect l="-84" t="-404" r="-73" b="-3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808193" y="4077072"/>
                <a:ext cx="72153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为连续函数，则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称为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a,b</a:t>
                </a:r>
                <a:r>
                  <a:rPr lang="en-US" altLang="zh-CN" dirty="0" smtClean="0"/>
                  <a:t>]</a:t>
                </a:r>
                <a:r>
                  <a:rPr lang="zh-CN" altLang="en-US" dirty="0" smtClean="0"/>
                  <a:t>上的权函数。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193" y="4077072"/>
                <a:ext cx="721537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" t="-81" r="3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Rectangle 2"/>
          <p:cNvSpPr>
            <a:spLocks noChangeArrowheads="1"/>
          </p:cNvSpPr>
          <p:nvPr/>
        </p:nvSpPr>
        <p:spPr bwMode="auto">
          <a:xfrm>
            <a:off x="2135189" y="404814"/>
            <a:ext cx="4872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§6.2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 函数的最佳平方逼近 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组合 26"/>
          <p:cNvGrpSpPr/>
          <p:nvPr/>
        </p:nvGrpSpPr>
        <p:grpSpPr bwMode="auto">
          <a:xfrm>
            <a:off x="1917279" y="1297443"/>
            <a:ext cx="9417893" cy="1253586"/>
            <a:chOff x="539750" y="1671654"/>
            <a:chExt cx="6685776" cy="1254109"/>
          </a:xfrm>
        </p:grpSpPr>
        <p:sp>
          <p:nvSpPr>
            <p:cNvPr id="22554" name="Rectangle 15"/>
            <p:cNvSpPr>
              <a:spLocks noChangeArrowheads="1"/>
            </p:cNvSpPr>
            <p:nvPr/>
          </p:nvSpPr>
          <p:spPr bwMode="auto">
            <a:xfrm>
              <a:off x="539750" y="1700213"/>
              <a:ext cx="3471863" cy="83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 smtClean="0"/>
                <a:t>最佳平方逼近</a:t>
              </a:r>
              <a:r>
                <a:rPr lang="zh-CN" altLang="en-US" sz="2400" b="1" dirty="0" smtClean="0"/>
                <a:t>定义</a:t>
              </a:r>
              <a:r>
                <a:rPr lang="zh-CN" altLang="en-US" sz="2400" dirty="0" smtClean="0"/>
                <a:t>：</a:t>
              </a:r>
              <a:r>
                <a:rPr lang="zh-CN" altLang="en-US" sz="2400" dirty="0"/>
                <a:t>对于给定的函数</a:t>
              </a:r>
              <a:endParaRPr lang="zh-CN" altLang="en-US" sz="2400" dirty="0"/>
            </a:p>
          </p:txBody>
        </p:sp>
        <p:graphicFrame>
          <p:nvGraphicFramePr>
            <p:cNvPr id="22555" name="Object 1"/>
            <p:cNvGraphicFramePr>
              <a:graphicFrameLocks noChangeAspect="1"/>
            </p:cNvGraphicFramePr>
            <p:nvPr/>
          </p:nvGraphicFramePr>
          <p:xfrm>
            <a:off x="3888439" y="1739305"/>
            <a:ext cx="1507436" cy="367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5" name="Equation" r:id="rId1" imgW="618490" imgH="77470" progId="Equation.DSMT4">
                    <p:embed/>
                  </p:oleObj>
                </mc:Choice>
                <mc:Fallback>
                  <p:oleObj name="Equation" r:id="rId1" imgW="618490" imgH="7747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439" y="1739305"/>
                          <a:ext cx="1507436" cy="367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6" name="Text Box 17"/>
            <p:cNvSpPr txBox="1">
              <a:spLocks noChangeArrowheads="1"/>
            </p:cNvSpPr>
            <p:nvPr/>
          </p:nvSpPr>
          <p:spPr bwMode="auto">
            <a:xfrm>
              <a:off x="5549126" y="1671654"/>
              <a:ext cx="1676400" cy="461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要求函数</a:t>
              </a:r>
              <a:endParaRPr lang="zh-CN" altLang="en-US" sz="2400" dirty="0"/>
            </a:p>
          </p:txBody>
        </p:sp>
        <p:graphicFrame>
          <p:nvGraphicFramePr>
            <p:cNvPr id="22557" name="Object 3"/>
            <p:cNvGraphicFramePr>
              <a:graphicFrameLocks noChangeAspect="1"/>
            </p:cNvGraphicFramePr>
            <p:nvPr/>
          </p:nvGraphicFramePr>
          <p:xfrm>
            <a:off x="2195513" y="2349500"/>
            <a:ext cx="3960812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6" name="Equation" r:id="rId3" imgW="30060900" imgH="4391025" progId="Equation.DSMT4">
                    <p:embed/>
                  </p:oleObj>
                </mc:Choice>
                <mc:Fallback>
                  <p:oleObj name="Equation" r:id="rId3" imgW="30060900" imgH="439102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2349500"/>
                          <a:ext cx="3960812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7"/>
          <p:cNvGrpSpPr/>
          <p:nvPr/>
        </p:nvGrpSpPr>
        <p:grpSpPr bwMode="auto">
          <a:xfrm>
            <a:off x="2119314" y="2867079"/>
            <a:ext cx="7508875" cy="766762"/>
            <a:chOff x="519113" y="3141663"/>
            <a:chExt cx="7508875" cy="766762"/>
          </a:xfrm>
        </p:grpSpPr>
        <p:graphicFrame>
          <p:nvGraphicFramePr>
            <p:cNvPr id="22551" name="Object 2"/>
            <p:cNvGraphicFramePr>
              <a:graphicFrameLocks noChangeAspect="1"/>
            </p:cNvGraphicFramePr>
            <p:nvPr/>
          </p:nvGraphicFramePr>
          <p:xfrm>
            <a:off x="1116013" y="3141663"/>
            <a:ext cx="6911975" cy="766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7" name="Equation" r:id="rId5" imgW="2581910" imgH="193040" progId="Equation.DSMT4">
                    <p:embed/>
                  </p:oleObj>
                </mc:Choice>
                <mc:Fallback>
                  <p:oleObj name="Equation" r:id="rId5" imgW="2581910" imgH="19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013" y="3141663"/>
                          <a:ext cx="6911975" cy="766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2" name="Text Box 20"/>
            <p:cNvSpPr txBox="1">
              <a:spLocks noChangeArrowheads="1"/>
            </p:cNvSpPr>
            <p:nvPr/>
          </p:nvSpPr>
          <p:spPr bwMode="auto">
            <a:xfrm>
              <a:off x="519113" y="3255963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使</a:t>
              </a:r>
              <a:endParaRPr lang="zh-CN" altLang="en-US" sz="2400"/>
            </a:p>
          </p:txBody>
        </p:sp>
      </p:grpSp>
      <p:grpSp>
        <p:nvGrpSpPr>
          <p:cNvPr id="5" name="组合 28"/>
          <p:cNvGrpSpPr/>
          <p:nvPr/>
        </p:nvGrpSpPr>
        <p:grpSpPr bwMode="auto">
          <a:xfrm>
            <a:off x="2119314" y="4040188"/>
            <a:ext cx="7000875" cy="1273175"/>
            <a:chOff x="595313" y="4221163"/>
            <a:chExt cx="7000875" cy="1092200"/>
          </a:xfrm>
        </p:grpSpPr>
        <p:sp>
          <p:nvSpPr>
            <p:cNvPr id="22545" name="Text Box 21"/>
            <p:cNvSpPr txBox="1">
              <a:spLocks noChangeArrowheads="1"/>
            </p:cNvSpPr>
            <p:nvPr/>
          </p:nvSpPr>
          <p:spPr bwMode="auto">
            <a:xfrm>
              <a:off x="1219200" y="4221163"/>
              <a:ext cx="3352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若这样的           存在，</a:t>
              </a:r>
              <a:endParaRPr lang="zh-CN" altLang="en-US" sz="2400"/>
            </a:p>
          </p:txBody>
        </p:sp>
        <p:graphicFrame>
          <p:nvGraphicFramePr>
            <p:cNvPr id="22546" name="Object 4"/>
            <p:cNvGraphicFramePr>
              <a:graphicFrameLocks noChangeAspect="1"/>
            </p:cNvGraphicFramePr>
            <p:nvPr/>
          </p:nvGraphicFramePr>
          <p:xfrm>
            <a:off x="2484438" y="4221163"/>
            <a:ext cx="792162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8" name="Equation" r:id="rId7" imgW="7019925" imgH="4391025" progId="Equation.DSMT4">
                    <p:embed/>
                  </p:oleObj>
                </mc:Choice>
                <mc:Fallback>
                  <p:oleObj name="Equation" r:id="rId7" imgW="7019925" imgH="43910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438" y="4221163"/>
                          <a:ext cx="792162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Text Box 23"/>
            <p:cNvSpPr txBox="1">
              <a:spLocks noChangeArrowheads="1"/>
            </p:cNvSpPr>
            <p:nvPr/>
          </p:nvSpPr>
          <p:spPr bwMode="auto">
            <a:xfrm>
              <a:off x="595313" y="4856163"/>
              <a:ext cx="3810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上的</a:t>
              </a:r>
              <a:r>
                <a:rPr lang="zh-CN" altLang="en-US" sz="2400" dirty="0">
                  <a:solidFill>
                    <a:srgbClr val="FF00FF"/>
                  </a:solidFill>
                </a:rPr>
                <a:t>最佳平方逼近函数</a:t>
              </a:r>
              <a:r>
                <a:rPr lang="zh-CN" altLang="en-US" sz="2400" dirty="0"/>
                <a:t>。</a:t>
              </a:r>
              <a:endParaRPr lang="zh-CN" altLang="en-US" sz="2400" dirty="0"/>
            </a:p>
          </p:txBody>
        </p:sp>
        <p:graphicFrame>
          <p:nvGraphicFramePr>
            <p:cNvPr id="22548" name="Object 5"/>
            <p:cNvGraphicFramePr>
              <a:graphicFrameLocks noChangeAspect="1"/>
            </p:cNvGraphicFramePr>
            <p:nvPr/>
          </p:nvGraphicFramePr>
          <p:xfrm>
            <a:off x="5102225" y="4221163"/>
            <a:ext cx="731838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69" name="Equation" r:id="rId9" imgW="6362700" imgH="4391025" progId="Equation.DSMT4">
                    <p:embed/>
                  </p:oleObj>
                </mc:Choice>
                <mc:Fallback>
                  <p:oleObj name="Equation" r:id="rId9" imgW="6362700" imgH="43910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225" y="4221163"/>
                          <a:ext cx="731838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Rectangle 25"/>
            <p:cNvSpPr>
              <a:spLocks noChangeArrowheads="1"/>
            </p:cNvSpPr>
            <p:nvPr/>
          </p:nvSpPr>
          <p:spPr bwMode="auto">
            <a:xfrm>
              <a:off x="4140200" y="4221163"/>
              <a:ext cx="28003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则称为          在区间</a:t>
              </a:r>
              <a:endParaRPr lang="zh-CN" altLang="en-US" sz="2400" dirty="0"/>
            </a:p>
          </p:txBody>
        </p:sp>
        <p:graphicFrame>
          <p:nvGraphicFramePr>
            <p:cNvPr id="22550" name="Object 6"/>
            <p:cNvGraphicFramePr>
              <a:graphicFrameLocks noChangeAspect="1"/>
            </p:cNvGraphicFramePr>
            <p:nvPr/>
          </p:nvGraphicFramePr>
          <p:xfrm>
            <a:off x="6931025" y="4221163"/>
            <a:ext cx="665163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0" name="Equation" r:id="rId11" imgW="6143625" imgH="4391025" progId="Equation.DSMT4">
                    <p:embed/>
                  </p:oleObj>
                </mc:Choice>
                <mc:Fallback>
                  <p:oleObj name="Equation" r:id="rId11" imgW="6143625" imgH="43910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1025" y="4221163"/>
                          <a:ext cx="665163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29"/>
          <p:cNvGrpSpPr/>
          <p:nvPr/>
        </p:nvGrpSpPr>
        <p:grpSpPr bwMode="auto">
          <a:xfrm>
            <a:off x="2135189" y="5494035"/>
            <a:ext cx="7273925" cy="1198562"/>
            <a:chOff x="671513" y="5373688"/>
            <a:chExt cx="7273925" cy="1198562"/>
          </a:xfrm>
        </p:grpSpPr>
        <p:sp>
          <p:nvSpPr>
            <p:cNvPr id="22535" name="Text Box 27"/>
            <p:cNvSpPr txBox="1">
              <a:spLocks noChangeArrowheads="1"/>
            </p:cNvSpPr>
            <p:nvPr/>
          </p:nvSpPr>
          <p:spPr bwMode="auto">
            <a:xfrm>
              <a:off x="1265238" y="5410200"/>
              <a:ext cx="1716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特别地，若</a:t>
              </a:r>
              <a:endParaRPr lang="zh-CN" altLang="en-US" sz="2400"/>
            </a:p>
          </p:txBody>
        </p:sp>
        <p:graphicFrame>
          <p:nvGraphicFramePr>
            <p:cNvPr id="22536" name="Object 7"/>
            <p:cNvGraphicFramePr>
              <a:graphicFrameLocks noChangeAspect="1"/>
            </p:cNvGraphicFramePr>
            <p:nvPr/>
          </p:nvGraphicFramePr>
          <p:xfrm>
            <a:off x="2987675" y="5373688"/>
            <a:ext cx="3124200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1" name="Equation" r:id="rId13" imgW="23917275" imgH="4829175" progId="Equation.DSMT4">
                    <p:embed/>
                  </p:oleObj>
                </mc:Choice>
                <mc:Fallback>
                  <p:oleObj name="Equation" r:id="rId13" imgW="23917275" imgH="482917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675" y="5373688"/>
                          <a:ext cx="3124200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7" name="Rectangle 29"/>
            <p:cNvSpPr>
              <a:spLocks noChangeArrowheads="1"/>
            </p:cNvSpPr>
            <p:nvPr/>
          </p:nvSpPr>
          <p:spPr bwMode="auto">
            <a:xfrm>
              <a:off x="6011863" y="5445125"/>
              <a:ext cx="18732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，则称</a:t>
              </a:r>
              <a:endParaRPr lang="zh-CN" altLang="en-US" sz="2400" dirty="0"/>
            </a:p>
          </p:txBody>
        </p:sp>
        <p:graphicFrame>
          <p:nvGraphicFramePr>
            <p:cNvPr id="22538" name="Object 8"/>
            <p:cNvGraphicFramePr>
              <a:graphicFrameLocks noChangeAspect="1"/>
            </p:cNvGraphicFramePr>
            <p:nvPr/>
          </p:nvGraphicFramePr>
          <p:xfrm>
            <a:off x="6986588" y="5472113"/>
            <a:ext cx="803275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2" name="Equation" r:id="rId15" imgW="7019925" imgH="4391025" progId="Equation.DSMT4">
                    <p:embed/>
                  </p:oleObj>
                </mc:Choice>
                <mc:Fallback>
                  <p:oleObj name="Equation" r:id="rId15" imgW="7019925" imgH="439102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6588" y="5472113"/>
                          <a:ext cx="803275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Rectangle 31"/>
            <p:cNvSpPr>
              <a:spLocks noChangeArrowheads="1"/>
            </p:cNvSpPr>
            <p:nvPr/>
          </p:nvSpPr>
          <p:spPr bwMode="auto">
            <a:xfrm>
              <a:off x="671513" y="5999163"/>
              <a:ext cx="4905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为</a:t>
              </a:r>
              <a:endParaRPr lang="zh-CN" altLang="en-US" sz="2400"/>
            </a:p>
          </p:txBody>
        </p:sp>
        <p:graphicFrame>
          <p:nvGraphicFramePr>
            <p:cNvPr id="22540" name="Object 9"/>
            <p:cNvGraphicFramePr>
              <a:graphicFrameLocks noChangeAspect="1"/>
            </p:cNvGraphicFramePr>
            <p:nvPr/>
          </p:nvGraphicFramePr>
          <p:xfrm>
            <a:off x="1052513" y="5999163"/>
            <a:ext cx="711200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3" name="Equation" r:id="rId16" imgW="6362700" imgH="4391025" progId="Equation.DSMT4">
                    <p:embed/>
                  </p:oleObj>
                </mc:Choice>
                <mc:Fallback>
                  <p:oleObj name="Equation" r:id="rId16" imgW="6362700" imgH="439102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513" y="5999163"/>
                          <a:ext cx="711200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10"/>
            <p:cNvGraphicFramePr>
              <a:graphicFrameLocks noChangeAspect="1"/>
            </p:cNvGraphicFramePr>
            <p:nvPr/>
          </p:nvGraphicFramePr>
          <p:xfrm>
            <a:off x="2214563" y="5976938"/>
            <a:ext cx="833437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4" name="Equation" r:id="rId17" imgW="6143625" imgH="4391025" progId="Equation.DSMT4">
                    <p:embed/>
                  </p:oleObj>
                </mc:Choice>
                <mc:Fallback>
                  <p:oleObj name="Equation" r:id="rId17" imgW="6143625" imgH="439102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63" y="5976938"/>
                          <a:ext cx="833437" cy="595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Rectangle 34"/>
            <p:cNvSpPr>
              <a:spLocks noChangeArrowheads="1"/>
            </p:cNvSpPr>
            <p:nvPr/>
          </p:nvSpPr>
          <p:spPr bwMode="auto">
            <a:xfrm>
              <a:off x="1814513" y="5999163"/>
              <a:ext cx="4905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在</a:t>
              </a:r>
              <a:endParaRPr lang="zh-CN" altLang="en-US" sz="2400"/>
            </a:p>
          </p:txBody>
        </p:sp>
        <p:sp>
          <p:nvSpPr>
            <p:cNvPr id="22543" name="Text Box 35"/>
            <p:cNvSpPr txBox="1">
              <a:spLocks noChangeArrowheads="1"/>
            </p:cNvSpPr>
            <p:nvPr/>
          </p:nvSpPr>
          <p:spPr bwMode="auto">
            <a:xfrm>
              <a:off x="2916238" y="6067425"/>
              <a:ext cx="502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上的     次</a:t>
              </a:r>
              <a:r>
                <a:rPr lang="zh-CN" altLang="en-US" sz="2400">
                  <a:solidFill>
                    <a:srgbClr val="FF00FF"/>
                  </a:solidFill>
                </a:rPr>
                <a:t>最佳平方逼近多项式</a:t>
              </a:r>
              <a:r>
                <a:rPr lang="zh-CN" altLang="en-US" sz="2400"/>
                <a:t>。</a:t>
              </a:r>
              <a:endParaRPr lang="zh-CN" altLang="en-US" sz="2400"/>
            </a:p>
          </p:txBody>
        </p:sp>
        <p:graphicFrame>
          <p:nvGraphicFramePr>
            <p:cNvPr id="22544" name="Object 11"/>
            <p:cNvGraphicFramePr>
              <a:graphicFrameLocks noChangeAspect="1"/>
            </p:cNvGraphicFramePr>
            <p:nvPr/>
          </p:nvGraphicFramePr>
          <p:xfrm>
            <a:off x="3678238" y="6143625"/>
            <a:ext cx="34766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5" name="Equation" r:id="rId18" imgW="2190750" imgH="2409825" progId="Equation.DSMT4">
                    <p:embed/>
                  </p:oleObj>
                </mc:Choice>
                <mc:Fallback>
                  <p:oleObj name="Equation" r:id="rId18" imgW="2190750" imgH="240982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238" y="6143625"/>
                          <a:ext cx="34766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65839" y="4498629"/>
                <a:ext cx="2665986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39" y="4498629"/>
                <a:ext cx="2665986" cy="1050031"/>
              </a:xfrm>
              <a:prstGeom prst="rect">
                <a:avLst/>
              </a:prstGeom>
              <a:blipFill rotWithShape="1">
                <a:blip r:embed="rId20"/>
                <a:stretch>
                  <a:fillRect l="-12" t="-28" r="-979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279651" y="404814"/>
            <a:ext cx="54006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b="1" kern="0" dirty="0"/>
              <a:t>6.2.2 </a:t>
            </a:r>
            <a:r>
              <a:rPr lang="zh-CN" altLang="en-US" b="1" kern="0" dirty="0"/>
              <a:t>最佳平方逼近元的求解</a:t>
            </a:r>
            <a:endParaRPr lang="zh-CN" altLang="en-US" b="1" kern="0" dirty="0"/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2279651" y="1155700"/>
            <a:ext cx="7121525" cy="3810000"/>
            <a:chOff x="755650" y="1155849"/>
            <a:chExt cx="7121525" cy="3809851"/>
          </a:xfrm>
        </p:grpSpPr>
        <p:grpSp>
          <p:nvGrpSpPr>
            <p:cNvPr id="24586" name="Group 2"/>
            <p:cNvGrpSpPr/>
            <p:nvPr/>
          </p:nvGrpSpPr>
          <p:grpSpPr bwMode="auto">
            <a:xfrm>
              <a:off x="852488" y="1571625"/>
              <a:ext cx="6648450" cy="1557338"/>
              <a:chOff x="422" y="240"/>
              <a:chExt cx="4188" cy="981"/>
            </a:xfrm>
          </p:grpSpPr>
          <p:sp>
            <p:nvSpPr>
              <p:cNvPr id="24590" name="Text Box 3"/>
              <p:cNvSpPr txBox="1">
                <a:spLocks noChangeArrowheads="1"/>
              </p:cNvSpPr>
              <p:nvPr/>
            </p:nvSpPr>
            <p:spPr bwMode="auto">
              <a:xfrm>
                <a:off x="422" y="349"/>
                <a:ext cx="4188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求最佳平方逼近函数                                    的问题</a:t>
                </a:r>
                <a:endParaRPr lang="zh-CN" altLang="en-US" sz="2400"/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可归结为求它的系数                            使多元函数</a:t>
                </a:r>
                <a:endParaRPr lang="zh-CN" altLang="en-US" sz="2400"/>
              </a:p>
            </p:txBody>
          </p:sp>
          <p:graphicFrame>
            <p:nvGraphicFramePr>
              <p:cNvPr id="24591" name="Object 2"/>
              <p:cNvGraphicFramePr>
                <a:graphicFrameLocks noChangeAspect="1"/>
              </p:cNvGraphicFramePr>
              <p:nvPr/>
            </p:nvGraphicFramePr>
            <p:xfrm>
              <a:off x="2256" y="240"/>
              <a:ext cx="1632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04" name="Equation" r:id="rId1" imgW="927100" imgH="264160" progId="Equation.DSMT4">
                      <p:embed/>
                    </p:oleObj>
                  </mc:Choice>
                  <mc:Fallback>
                    <p:oleObj name="Equation" r:id="rId1" imgW="927100" imgH="26416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40"/>
                            <a:ext cx="1632" cy="5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2" name="Object 3"/>
              <p:cNvGraphicFramePr>
                <a:graphicFrameLocks noChangeAspect="1"/>
              </p:cNvGraphicFramePr>
              <p:nvPr/>
            </p:nvGraphicFramePr>
            <p:xfrm>
              <a:off x="2256" y="805"/>
              <a:ext cx="1224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805" name="Equation" r:id="rId3" imgW="566420" imgH="116205" progId="Equation.DSMT4">
                      <p:embed/>
                    </p:oleObj>
                  </mc:Choice>
                  <mc:Fallback>
                    <p:oleObj name="Equation" r:id="rId3" imgW="566420" imgH="116205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805"/>
                            <a:ext cx="1224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587" name="Object 4"/>
            <p:cNvGraphicFramePr>
              <a:graphicFrameLocks noChangeAspect="1"/>
            </p:cNvGraphicFramePr>
            <p:nvPr/>
          </p:nvGraphicFramePr>
          <p:xfrm>
            <a:off x="971550" y="3260725"/>
            <a:ext cx="6905625" cy="1176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6" name="" r:id="rId5" imgW="2228215" imgH="321945" progId="Equation.3">
                    <p:embed/>
                  </p:oleObj>
                </mc:Choice>
                <mc:Fallback>
                  <p:oleObj name="" r:id="rId5" imgW="2228215" imgH="32194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3260725"/>
                          <a:ext cx="6905625" cy="1176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Text Box 7"/>
            <p:cNvSpPr txBox="1">
              <a:spLocks noChangeArrowheads="1"/>
            </p:cNvSpPr>
            <p:nvPr/>
          </p:nvSpPr>
          <p:spPr bwMode="auto">
            <a:xfrm>
              <a:off x="900113" y="4508500"/>
              <a:ext cx="21764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取得极小值。 </a:t>
              </a:r>
              <a:endParaRPr lang="zh-CN" altLang="en-US" sz="2400"/>
            </a:p>
          </p:txBody>
        </p:sp>
        <p:sp>
          <p:nvSpPr>
            <p:cNvPr id="24589" name="Rectangle 4"/>
            <p:cNvSpPr>
              <a:spLocks noChangeArrowheads="1"/>
            </p:cNvSpPr>
            <p:nvPr/>
          </p:nvSpPr>
          <p:spPr bwMode="auto">
            <a:xfrm>
              <a:off x="755650" y="1155849"/>
              <a:ext cx="70564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28600" algn="l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28600" algn="l"/>
                </a:tabLs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r>
                <a:rPr lang="zh-CN" altLang="en-US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、求解方程组法</a:t>
              </a:r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4581" name="组合 13"/>
          <p:cNvGrpSpPr/>
          <p:nvPr/>
        </p:nvGrpSpPr>
        <p:grpSpPr bwMode="auto">
          <a:xfrm>
            <a:off x="2424113" y="5154613"/>
            <a:ext cx="7416800" cy="1227123"/>
            <a:chOff x="900113" y="5154613"/>
            <a:chExt cx="7416800" cy="1227137"/>
          </a:xfrm>
        </p:grpSpPr>
        <p:sp>
          <p:nvSpPr>
            <p:cNvPr id="24583" name="Text Box 8"/>
            <p:cNvSpPr txBox="1">
              <a:spLocks noChangeArrowheads="1"/>
            </p:cNvSpPr>
            <p:nvPr/>
          </p:nvSpPr>
          <p:spPr bwMode="auto">
            <a:xfrm>
              <a:off x="900113" y="5181600"/>
              <a:ext cx="74168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由于                         是关于                      的二次函数，</a:t>
              </a:r>
              <a:endParaRPr lang="zh-CN" altLang="en-US" sz="2400"/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故利用多元函数取得极值的必要条件，可得</a:t>
              </a:r>
              <a:endParaRPr lang="zh-CN" altLang="en-US" sz="2400"/>
            </a:p>
          </p:txBody>
        </p:sp>
        <p:graphicFrame>
          <p:nvGraphicFramePr>
            <p:cNvPr id="24584" name="Object 5"/>
            <p:cNvGraphicFramePr>
              <a:graphicFrameLocks noChangeAspect="1"/>
            </p:cNvGraphicFramePr>
            <p:nvPr/>
          </p:nvGraphicFramePr>
          <p:xfrm>
            <a:off x="1585913" y="5181600"/>
            <a:ext cx="1955800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7" name="Equation" r:id="rId7" imgW="14925675" imgH="4391025" progId="Equation.DSMT4">
                    <p:embed/>
                  </p:oleObj>
                </mc:Choice>
                <mc:Fallback>
                  <p:oleObj name="Equation" r:id="rId7" imgW="14925675" imgH="43910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913" y="5181600"/>
                          <a:ext cx="1955800" cy="574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6"/>
            <p:cNvGraphicFramePr>
              <a:graphicFrameLocks noChangeAspect="1"/>
            </p:cNvGraphicFramePr>
            <p:nvPr/>
          </p:nvGraphicFramePr>
          <p:xfrm>
            <a:off x="4462463" y="5154613"/>
            <a:ext cx="1524000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08" name="Equation" r:id="rId9" imgW="10972800" imgH="3952875" progId="Equation.DSMT4">
                    <p:embed/>
                  </p:oleObj>
                </mc:Choice>
                <mc:Fallback>
                  <p:oleObj name="Equation" r:id="rId9" imgW="10972800" imgH="39528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463" y="5154613"/>
                          <a:ext cx="1524000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669264" y="5698800"/>
                <a:ext cx="896977" cy="720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=0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264" y="5698800"/>
                <a:ext cx="896977" cy="720582"/>
              </a:xfrm>
              <a:prstGeom prst="rect">
                <a:avLst/>
              </a:prstGeom>
              <a:blipFill rotWithShape="1">
                <a:blip r:embed="rId11"/>
                <a:stretch>
                  <a:fillRect l="-27" t="-43" r="67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4"/>
          <p:cNvSpPr txBox="1">
            <a:spLocks noChangeArrowheads="1"/>
          </p:cNvSpPr>
          <p:nvPr/>
        </p:nvSpPr>
        <p:spPr bwMode="auto">
          <a:xfrm>
            <a:off x="5137152" y="479427"/>
            <a:ext cx="2417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i="1" dirty="0"/>
              <a:t>j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0, 1, 2, …,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309814" y="41433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得方程组</a:t>
            </a:r>
            <a:endParaRPr lang="zh-CN" altLang="en-US" sz="2400"/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8400256" y="4926743"/>
            <a:ext cx="2233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E4166E"/>
                </a:solidFill>
              </a:rPr>
              <a:t>最小二乘！</a:t>
            </a:r>
            <a:endParaRPr lang="zh-CN" altLang="en-US" sz="2800" dirty="0">
              <a:solidFill>
                <a:srgbClr val="E4166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881314" y="1489076"/>
                <a:ext cx="6310637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/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314" y="1489076"/>
                <a:ext cx="6310637" cy="1050031"/>
              </a:xfrm>
              <a:prstGeom prst="rect">
                <a:avLst/>
              </a:prstGeom>
              <a:blipFill rotWithShape="1">
                <a:blip r:embed="rId1"/>
                <a:stretch>
                  <a:fillRect l="-5" r="5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215680" y="2724786"/>
                <a:ext cx="4404796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/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724786"/>
                <a:ext cx="4404796" cy="1142364"/>
              </a:xfrm>
              <a:prstGeom prst="rect">
                <a:avLst/>
              </a:prstGeom>
              <a:blipFill rotWithShape="1">
                <a:blip r:embed="rId2"/>
                <a:stretch>
                  <a:fillRect l="-1" r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281936" y="4615117"/>
                <a:ext cx="3412986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)=(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936" y="4615117"/>
                <a:ext cx="3412986" cy="1142364"/>
              </a:xfrm>
              <a:prstGeom prst="rect">
                <a:avLst/>
              </a:prstGeom>
              <a:blipFill rotWithShape="1">
                <a:blip r:embed="rId3"/>
                <a:stretch>
                  <a:fillRect l="-8" t="-50" r="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81314" y="153839"/>
                <a:ext cx="1281441" cy="898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314" y="153839"/>
                <a:ext cx="1281441" cy="898836"/>
              </a:xfrm>
              <a:prstGeom prst="rect">
                <a:avLst/>
              </a:prstGeom>
              <a:blipFill rotWithShape="1">
                <a:blip r:embed="rId4"/>
                <a:stretch>
                  <a:fillRect l="-25" t="-19" r="26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/>
          <p:nvPr/>
        </p:nvGrpSpPr>
        <p:grpSpPr bwMode="auto">
          <a:xfrm>
            <a:off x="2255989" y="2564904"/>
            <a:ext cx="7620000" cy="2692400"/>
            <a:chOff x="539750" y="3860800"/>
            <a:chExt cx="7620000" cy="2692400"/>
          </a:xfrm>
        </p:grpSpPr>
        <p:sp>
          <p:nvSpPr>
            <p:cNvPr id="26629" name="Text Box 2"/>
            <p:cNvSpPr txBox="1">
              <a:spLocks noChangeArrowheads="1"/>
            </p:cNvSpPr>
            <p:nvPr/>
          </p:nvSpPr>
          <p:spPr bwMode="auto">
            <a:xfrm>
              <a:off x="539750" y="3860800"/>
              <a:ext cx="2482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写成矩阵形式为 </a:t>
              </a:r>
              <a:endParaRPr lang="zh-CN" altLang="en-US" sz="2400"/>
            </a:p>
          </p:txBody>
        </p:sp>
        <p:graphicFrame>
          <p:nvGraphicFramePr>
            <p:cNvPr id="26630" name="Object 4"/>
            <p:cNvGraphicFramePr>
              <a:graphicFrameLocks noChangeAspect="1"/>
            </p:cNvGraphicFramePr>
            <p:nvPr/>
          </p:nvGraphicFramePr>
          <p:xfrm>
            <a:off x="1020763" y="4386263"/>
            <a:ext cx="7138987" cy="2166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9" name="Equation" r:id="rId1" imgW="2369820" imgH="676275" progId="Equation.DSMT4">
                    <p:embed/>
                  </p:oleObj>
                </mc:Choice>
                <mc:Fallback>
                  <p:oleObj name="Equation" r:id="rId1" imgW="2369820" imgH="67627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763" y="4386263"/>
                          <a:ext cx="7138987" cy="2166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9"/>
          <p:cNvGrpSpPr/>
          <p:nvPr/>
        </p:nvGrpSpPr>
        <p:grpSpPr bwMode="auto">
          <a:xfrm>
            <a:off x="1991544" y="404664"/>
            <a:ext cx="7885112" cy="1452563"/>
            <a:chOff x="468313" y="2276475"/>
            <a:chExt cx="7885112" cy="1452563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468313" y="2276475"/>
              <a:ext cx="27892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方程组可以简写为 </a:t>
              </a:r>
              <a:endParaRPr lang="zh-CN" altLang="en-US" sz="2400" dirty="0"/>
            </a:p>
          </p:txBody>
        </p:sp>
        <p:graphicFrame>
          <p:nvGraphicFramePr>
            <p:cNvPr id="13" name="Object 3"/>
            <p:cNvGraphicFramePr>
              <a:graphicFrameLocks noChangeAspect="1"/>
            </p:cNvGraphicFramePr>
            <p:nvPr/>
          </p:nvGraphicFramePr>
          <p:xfrm>
            <a:off x="2357438" y="2786063"/>
            <a:ext cx="5995987" cy="942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0" name="" r:id="rId3" imgW="2060575" imgH="264160" progId="Equation.3">
                    <p:embed/>
                  </p:oleObj>
                </mc:Choice>
                <mc:Fallback>
                  <p:oleObj name="" r:id="rId3" imgW="2060575" imgH="2641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38" y="2786063"/>
                          <a:ext cx="5995987" cy="942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8"/>
          <p:cNvGrpSpPr/>
          <p:nvPr/>
        </p:nvGrpSpPr>
        <p:grpSpPr bwMode="auto">
          <a:xfrm>
            <a:off x="2363788" y="506414"/>
            <a:ext cx="7345362" cy="2693987"/>
            <a:chOff x="839788" y="506413"/>
            <a:chExt cx="7345362" cy="2693987"/>
          </a:xfrm>
        </p:grpSpPr>
        <p:sp>
          <p:nvSpPr>
            <p:cNvPr id="5127" name="Rectangle 2"/>
            <p:cNvSpPr>
              <a:spLocks noChangeArrowheads="1"/>
            </p:cNvSpPr>
            <p:nvPr/>
          </p:nvSpPr>
          <p:spPr bwMode="auto">
            <a:xfrm>
              <a:off x="839788" y="506413"/>
              <a:ext cx="7345362" cy="163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4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切比雪夫提出</a:t>
              </a:r>
              <a:r>
                <a:rPr lang="zh-CN" altLang="en-US" sz="2400" dirty="0">
                  <a:cs typeface="Times New Roman" panose="02020603050405020304" pitchFamily="18" charset="0"/>
                </a:rPr>
                <a:t>：在次数不超过</a:t>
              </a:r>
              <a:r>
                <a:rPr lang="en-US" altLang="zh-CN" sz="2400" i="1" dirty="0"/>
                <a:t>n</a:t>
              </a:r>
              <a:r>
                <a:rPr lang="zh-CN" altLang="en-US" sz="2400" dirty="0">
                  <a:cs typeface="Times New Roman" panose="02020603050405020304" pitchFamily="18" charset="0"/>
                </a:rPr>
                <a:t>的多项式的集合</a:t>
              </a:r>
              <a:r>
                <a:rPr lang="en-US" altLang="zh-CN" sz="2400" i="1" dirty="0" err="1"/>
                <a:t>p</a:t>
              </a:r>
              <a:r>
                <a:rPr lang="en-US" altLang="zh-CN" sz="2400" i="1" baseline="-30000" dirty="0" err="1"/>
                <a:t>n</a:t>
              </a:r>
              <a:r>
                <a:rPr lang="zh-CN" altLang="en-US" sz="2400" dirty="0">
                  <a:cs typeface="Times New Roman" panose="02020603050405020304" pitchFamily="18" charset="0"/>
                </a:rPr>
                <a:t>中去寻找一个多项式          ，使它在</a:t>
              </a:r>
              <a:r>
                <a:rPr lang="en-US" altLang="zh-CN" sz="2400" dirty="0"/>
                <a:t>[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, </a:t>
              </a:r>
              <a:r>
                <a:rPr lang="en-US" altLang="zh-CN" sz="2400" i="1" dirty="0"/>
                <a:t>b</a:t>
              </a:r>
              <a:r>
                <a:rPr lang="en-US" altLang="zh-CN" sz="2400" dirty="0"/>
                <a:t>]</a:t>
              </a:r>
              <a:r>
                <a:rPr lang="zh-CN" altLang="en-US" sz="2400" dirty="0">
                  <a:cs typeface="Times New Roman" panose="02020603050405020304" pitchFamily="18" charset="0"/>
                </a:rPr>
                <a:t>上“最佳逼近”   </a:t>
              </a:r>
              <a:r>
                <a:rPr lang="en-US" altLang="zh-CN" sz="2400" i="1" dirty="0"/>
                <a:t>f</a:t>
              </a:r>
              <a:r>
                <a:rPr lang="en-US" altLang="zh-CN" sz="2400" dirty="0"/>
                <a:t> (</a:t>
              </a:r>
              <a:r>
                <a:rPr lang="en-US" altLang="zh-CN" sz="2400" i="1" dirty="0"/>
                <a:t>x</a:t>
              </a:r>
              <a:r>
                <a:rPr lang="en-US" altLang="zh-CN" sz="2400" dirty="0"/>
                <a:t>)</a:t>
              </a:r>
              <a:r>
                <a:rPr lang="zh-CN" altLang="en-US" sz="2400" dirty="0">
                  <a:cs typeface="Times New Roman" panose="02020603050405020304" pitchFamily="18" charset="0"/>
                </a:rPr>
                <a:t>。即</a:t>
              </a:r>
              <a:endParaRPr lang="zh-CN" altLang="en-US" sz="2400" dirty="0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28" name="对象 2"/>
            <p:cNvGraphicFramePr>
              <a:graphicFrameLocks noChangeAspect="1"/>
            </p:cNvGraphicFramePr>
            <p:nvPr/>
          </p:nvGraphicFramePr>
          <p:xfrm>
            <a:off x="3059832" y="1137692"/>
            <a:ext cx="7207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" name="Equation" r:id="rId1" imgW="7019925" imgH="4171950" progId="Equation.DSMT4">
                    <p:embed/>
                  </p:oleObj>
                </mc:Choice>
                <mc:Fallback>
                  <p:oleObj name="Equation" r:id="rId1" imgW="7019925" imgH="417195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1137692"/>
                          <a:ext cx="72072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对象 6"/>
            <p:cNvGraphicFramePr>
              <a:graphicFrameLocks noChangeAspect="1"/>
            </p:cNvGraphicFramePr>
            <p:nvPr/>
          </p:nvGraphicFramePr>
          <p:xfrm>
            <a:off x="1692275" y="2465388"/>
            <a:ext cx="5908675" cy="735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" name="Equation" r:id="rId3" imgW="48929925" imgH="6143625" progId="Equation.DSMT4">
                    <p:embed/>
                  </p:oleObj>
                </mc:Choice>
                <mc:Fallback>
                  <p:oleObj name="Equation" r:id="rId3" imgW="48929925" imgH="6143625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2465388"/>
                          <a:ext cx="5908675" cy="735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92350" y="3430589"/>
            <a:ext cx="7488238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zh-CN" altLang="zh-CN" sz="2400">
                <a:cs typeface="Times New Roman" panose="02020603050405020304" pitchFamily="18" charset="0"/>
              </a:rPr>
              <a:t>这就是通常所谓的</a:t>
            </a:r>
            <a:r>
              <a:rPr lang="zh-CN" altLang="zh-CN" sz="2400" b="1">
                <a:cs typeface="Times New Roman" panose="02020603050405020304" pitchFamily="18" charset="0"/>
              </a:rPr>
              <a:t>最佳一致逼近</a:t>
            </a:r>
            <a:r>
              <a:rPr lang="zh-CN" altLang="zh-CN" sz="2400">
                <a:cs typeface="Times New Roman" panose="02020603050405020304" pitchFamily="18" charset="0"/>
              </a:rPr>
              <a:t>问题，也称为</a:t>
            </a:r>
            <a:r>
              <a:rPr lang="zh-CN" altLang="zh-CN" sz="2400" b="1">
                <a:cs typeface="Times New Roman" panose="02020603050405020304" pitchFamily="18" charset="0"/>
              </a:rPr>
              <a:t>切比雪夫逼近问题</a:t>
            </a:r>
            <a:r>
              <a:rPr lang="zh-CN" altLang="zh-CN" sz="2400">
                <a:cs typeface="Times New Roman" panose="02020603050405020304" pitchFamily="18" charset="0"/>
              </a:rPr>
              <a:t>。</a:t>
            </a:r>
            <a:endParaRPr lang="zh-CN" altLang="en-US" sz="2400"/>
          </a:p>
        </p:txBody>
      </p:sp>
      <p:grpSp>
        <p:nvGrpSpPr>
          <p:cNvPr id="3" name="组合 8"/>
          <p:cNvGrpSpPr/>
          <p:nvPr/>
        </p:nvGrpSpPr>
        <p:grpSpPr bwMode="auto">
          <a:xfrm>
            <a:off x="2276476" y="4724400"/>
            <a:ext cx="7775575" cy="1119188"/>
            <a:chOff x="752475" y="4724400"/>
            <a:chExt cx="7775575" cy="1119188"/>
          </a:xfrm>
        </p:grpSpPr>
        <p:sp>
          <p:nvSpPr>
            <p:cNvPr id="5125" name="Rectangle 10"/>
            <p:cNvSpPr>
              <a:spLocks noChangeArrowheads="1"/>
            </p:cNvSpPr>
            <p:nvPr/>
          </p:nvSpPr>
          <p:spPr bwMode="auto">
            <a:xfrm>
              <a:off x="752475" y="4724400"/>
              <a:ext cx="7775575" cy="111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4000"/>
                </a:lnSpc>
                <a:spcBef>
                  <a:spcPct val="0"/>
                </a:spcBef>
                <a:buNone/>
              </a:pPr>
              <a:r>
                <a:rPr lang="zh-CN" altLang="en-US" sz="2400">
                  <a:cs typeface="Times New Roman" panose="02020603050405020304" pitchFamily="18" charset="0"/>
                </a:rPr>
                <a:t>若这样的         存在，称是函数</a:t>
              </a:r>
              <a:r>
                <a:rPr lang="en-US" altLang="zh-CN" sz="2400" i="1"/>
                <a:t>f</a:t>
              </a:r>
              <a:r>
                <a:rPr lang="en-US" altLang="zh-CN" sz="2400"/>
                <a:t> (</a:t>
              </a:r>
              <a:r>
                <a:rPr lang="en-US" altLang="zh-CN" sz="2400" i="1"/>
                <a:t>x</a:t>
              </a:r>
              <a:r>
                <a:rPr lang="en-US" altLang="zh-CN" sz="2400"/>
                <a:t>)</a:t>
              </a:r>
              <a:r>
                <a:rPr lang="zh-CN" altLang="en-US" sz="2400">
                  <a:cs typeface="Times New Roman" panose="02020603050405020304" pitchFamily="18" charset="0"/>
                </a:rPr>
                <a:t>在区</a:t>
              </a:r>
              <a:r>
                <a:rPr lang="en-US" altLang="zh-CN" sz="2400"/>
                <a:t>[</a:t>
              </a:r>
              <a:r>
                <a:rPr lang="en-US" altLang="zh-CN" sz="2400" i="1"/>
                <a:t>a</a:t>
              </a:r>
              <a:r>
                <a:rPr lang="en-US" altLang="zh-CN" sz="2400"/>
                <a:t>,</a:t>
              </a:r>
              <a:r>
                <a:rPr lang="en-US" altLang="zh-CN" sz="2400" i="1"/>
                <a:t> b</a:t>
              </a:r>
              <a:r>
                <a:rPr lang="en-US" altLang="zh-CN" sz="2400"/>
                <a:t>]</a:t>
              </a:r>
              <a:r>
                <a:rPr lang="zh-CN" altLang="en-US" sz="2400">
                  <a:cs typeface="Times New Roman" panose="02020603050405020304" pitchFamily="18" charset="0"/>
                </a:rPr>
                <a:t>上的</a:t>
              </a:r>
              <a:r>
                <a:rPr lang="en-US" altLang="zh-CN" sz="2400" b="1" i="1"/>
                <a:t>n</a:t>
              </a:r>
              <a:r>
                <a:rPr lang="zh-CN" altLang="en-US" sz="2400" b="1">
                  <a:cs typeface="Times New Roman" panose="02020603050405020304" pitchFamily="18" charset="0"/>
                </a:rPr>
                <a:t>次最佳一致逼近多项式</a:t>
              </a:r>
              <a:r>
                <a:rPr lang="zh-CN" altLang="en-US" sz="2400">
                  <a:cs typeface="Times New Roman" panose="02020603050405020304" pitchFamily="18" charset="0"/>
                </a:rPr>
                <a:t>，简称为</a:t>
              </a:r>
              <a:r>
                <a:rPr lang="zh-CN" altLang="en-US" sz="2400" b="1">
                  <a:cs typeface="Times New Roman" panose="02020603050405020304" pitchFamily="18" charset="0"/>
                </a:rPr>
                <a:t>最佳逼近多项式</a:t>
              </a:r>
              <a:r>
                <a:rPr lang="zh-CN" altLang="en-US" sz="2400">
                  <a:cs typeface="Times New Roman" panose="02020603050405020304" pitchFamily="18" charset="0"/>
                </a:rPr>
                <a:t>。</a:t>
              </a:r>
              <a:r>
                <a:rPr lang="zh-CN" altLang="en-US" sz="2400"/>
                <a:t> </a:t>
              </a:r>
              <a:endParaRPr lang="zh-CN" altLang="en-US" sz="2400"/>
            </a:p>
          </p:txBody>
        </p:sp>
        <p:graphicFrame>
          <p:nvGraphicFramePr>
            <p:cNvPr id="5126" name="对象 13"/>
            <p:cNvGraphicFramePr>
              <a:graphicFrameLocks noChangeAspect="1"/>
            </p:cNvGraphicFramePr>
            <p:nvPr/>
          </p:nvGraphicFramePr>
          <p:xfrm>
            <a:off x="2071670" y="4829175"/>
            <a:ext cx="72072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" name="Equation" r:id="rId5" imgW="7019925" imgH="4171950" progId="Equation.DSMT4">
                    <p:embed/>
                  </p:oleObj>
                </mc:Choice>
                <mc:Fallback>
                  <p:oleObj name="Equation" r:id="rId5" imgW="7019925" imgH="417195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4829175"/>
                          <a:ext cx="720725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/>
          <p:nvPr/>
        </p:nvGrpSpPr>
        <p:grpSpPr bwMode="auto">
          <a:xfrm>
            <a:off x="839416" y="807586"/>
            <a:ext cx="7651750" cy="461963"/>
            <a:chOff x="374" y="541"/>
            <a:chExt cx="4820" cy="29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74" y="541"/>
              <a:ext cx="48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楷体_GB2312" pitchFamily="49" charset="-122"/>
                </a:rPr>
                <a:t>    </a:t>
              </a:r>
              <a:r>
                <a:rPr lang="zh-CN" altLang="en-US" dirty="0">
                  <a:latin typeface="楷体_GB2312" pitchFamily="49" charset="-122"/>
                </a:rPr>
                <a:t>若用  表示                  </a:t>
              </a:r>
              <a:r>
                <a:rPr lang="zh-CN" altLang="en-US" dirty="0" smtClean="0">
                  <a:latin typeface="楷体_GB2312" pitchFamily="49" charset="-122"/>
                </a:rPr>
                <a:t>对应矩阵</a:t>
              </a:r>
              <a:r>
                <a:rPr lang="zh-CN" altLang="en-US" dirty="0">
                  <a:latin typeface="楷体_GB2312" pitchFamily="49" charset="-122"/>
                </a:rPr>
                <a:t>， </a:t>
              </a:r>
              <a:endParaRPr lang="zh-CN" altLang="en-US" dirty="0">
                <a:latin typeface="楷体_GB2312" pitchFamily="49" charset="-122"/>
              </a:endParaRP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173" y="586"/>
            <a:ext cx="273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6" name="公式" r:id="rId1" imgW="161290" imgH="141605" progId="Equation.3">
                    <p:embed/>
                  </p:oleObj>
                </mc:Choice>
                <mc:Fallback>
                  <p:oleObj name="公式" r:id="rId1" imgW="161290" imgH="14160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586"/>
                          <a:ext cx="273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824" y="549"/>
            <a:ext cx="167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7" name="Equation" r:id="rId3" imgW="985520" imgH="206375" progId="Equation.3">
                    <p:embed/>
                  </p:oleObj>
                </mc:Choice>
                <mc:Fallback>
                  <p:oleObj name="Equation" r:id="rId3" imgW="985520" imgH="20637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549"/>
                          <a:ext cx="167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666" y="1581944"/>
            <a:ext cx="3878916" cy="175275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063552" y="3362265"/>
            <a:ext cx="6095703" cy="3044215"/>
            <a:chOff x="2063552" y="3362265"/>
            <a:chExt cx="6095703" cy="3044215"/>
          </a:xfrm>
        </p:grpSpPr>
        <p:graphicFrame>
          <p:nvGraphicFramePr>
            <p:cNvPr id="3" name="Object 9"/>
            <p:cNvGraphicFramePr>
              <a:graphicFrameLocks noChangeAspect="1"/>
            </p:cNvGraphicFramePr>
            <p:nvPr/>
          </p:nvGraphicFramePr>
          <p:xfrm>
            <a:off x="2285505" y="3959486"/>
            <a:ext cx="5873750" cy="170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8" name="公式" r:id="rId6" imgW="2176780" imgH="772795" progId="Equation.3">
                    <p:embed/>
                  </p:oleObj>
                </mc:Choice>
                <mc:Fallback>
                  <p:oleObj name="公式" r:id="rId6" imgW="2176780" imgH="7727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505" y="3959486"/>
                          <a:ext cx="5873750" cy="170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2063552" y="5949280"/>
              <a:ext cx="41925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</a:rPr>
                <a:t>称为</a:t>
              </a:r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</a:rPr>
                <a:t>希尔伯特</a:t>
              </a:r>
              <a:r>
                <a:rPr lang="en-US" altLang="zh-CN" b="1" dirty="0">
                  <a:solidFill>
                    <a:schemeClr val="accent2"/>
                  </a:solidFill>
                  <a:latin typeface="楷体_GB2312" pitchFamily="49" charset="-122"/>
                </a:rPr>
                <a:t>(</a:t>
              </a:r>
              <a:r>
                <a:rPr lang="en-US" altLang="zh-CN" b="1" dirty="0">
                  <a:solidFill>
                    <a:schemeClr val="accent2"/>
                  </a:solidFill>
                </a:rPr>
                <a:t>Hilbert</a:t>
              </a:r>
              <a:r>
                <a:rPr lang="en-US" altLang="zh-CN" b="1" dirty="0">
                  <a:solidFill>
                    <a:schemeClr val="accent2"/>
                  </a:solidFill>
                  <a:latin typeface="楷体_GB2312" pitchFamily="49" charset="-122"/>
                </a:rPr>
                <a:t>)</a:t>
              </a:r>
              <a:r>
                <a:rPr lang="zh-CN" altLang="en-US" b="1" dirty="0">
                  <a:solidFill>
                    <a:schemeClr val="accent2"/>
                  </a:solidFill>
                  <a:latin typeface="楷体_GB2312" pitchFamily="49" charset="-122"/>
                </a:rPr>
                <a:t>矩阵</a:t>
              </a:r>
              <a:r>
                <a:rPr lang="en-US" altLang="zh-CN" b="1" dirty="0">
                  <a:solidFill>
                    <a:schemeClr val="accent2"/>
                  </a:solidFill>
                  <a:latin typeface="楷体_GB2312" pitchFamily="49" charset="-122"/>
                </a:rPr>
                <a:t>.</a:t>
              </a:r>
              <a:r>
                <a:rPr lang="en-US" altLang="zh-CN" dirty="0">
                  <a:latin typeface="楷体_GB2312" pitchFamily="49" charset="-122"/>
                </a:rPr>
                <a:t> </a:t>
              </a:r>
              <a:endParaRPr lang="en-US" altLang="zh-CN" dirty="0">
                <a:latin typeface="楷体_GB2312" pitchFamily="49" charset="-122"/>
              </a:endParaRPr>
            </a:p>
          </p:txBody>
        </p:sp>
        <p:sp>
          <p:nvSpPr>
            <p:cNvPr id="11" name="下箭头 10"/>
            <p:cNvSpPr/>
            <p:nvPr/>
          </p:nvSpPr>
          <p:spPr bwMode="auto">
            <a:xfrm>
              <a:off x="5222380" y="3362265"/>
              <a:ext cx="484836" cy="58187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279651" y="981076"/>
            <a:ext cx="7623175" cy="1262063"/>
            <a:chOff x="470" y="502"/>
            <a:chExt cx="4802" cy="795"/>
          </a:xfrm>
        </p:grpSpPr>
        <p:sp>
          <p:nvSpPr>
            <p:cNvPr id="27654" name="Text Box 3"/>
            <p:cNvSpPr txBox="1">
              <a:spLocks noChangeArrowheads="1"/>
            </p:cNvSpPr>
            <p:nvPr/>
          </p:nvSpPr>
          <p:spPr bwMode="auto">
            <a:xfrm>
              <a:off x="470" y="502"/>
              <a:ext cx="480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由于</a:t>
              </a:r>
              <a:r>
                <a:rPr lang="zh-CN" altLang="en-US" sz="2400" i="1">
                  <a:solidFill>
                    <a:srgbClr val="000000"/>
                  </a:solidFill>
                  <a:sym typeface="Symbol" panose="05050102010706020507" pitchFamily="18" charset="2"/>
                </a:rPr>
                <a:t></a:t>
              </a:r>
              <a:r>
                <a:rPr lang="en-US" altLang="zh-CN" sz="2400" baseline="-30000">
                  <a:solidFill>
                    <a:srgbClr val="000000"/>
                  </a:solidFill>
                </a:rPr>
                <a:t>0</a:t>
              </a:r>
              <a:r>
                <a:rPr lang="en-US" altLang="zh-CN" sz="2400">
                  <a:solidFill>
                    <a:srgbClr val="000000"/>
                  </a:solidFill>
                </a:rPr>
                <a:t>, </a:t>
              </a:r>
              <a:r>
                <a:rPr lang="en-US" altLang="zh-CN" sz="2400" i="1">
                  <a:solidFill>
                    <a:srgbClr val="000000"/>
                  </a:solidFill>
                  <a:sym typeface="Symbol" panose="05050102010706020507" pitchFamily="18" charset="2"/>
                </a:rPr>
                <a:t></a:t>
              </a:r>
              <a:r>
                <a:rPr lang="en-US" altLang="zh-CN" sz="2400" baseline="-30000">
                  <a:solidFill>
                    <a:srgbClr val="000000"/>
                  </a:solidFill>
                </a:rPr>
                <a:t>1</a:t>
              </a:r>
              <a:r>
                <a:rPr lang="en-US" altLang="zh-CN" sz="2400">
                  <a:solidFill>
                    <a:srgbClr val="000000"/>
                  </a:solidFill>
                </a:rPr>
                <a:t>, …, </a:t>
              </a:r>
              <a:r>
                <a:rPr lang="en-US" altLang="zh-CN" sz="2400" i="1">
                  <a:solidFill>
                    <a:srgbClr val="000000"/>
                  </a:solidFill>
                  <a:sym typeface="Symbol" panose="05050102010706020507" pitchFamily="18" charset="2"/>
                </a:rPr>
                <a:t></a:t>
              </a:r>
              <a:r>
                <a:rPr lang="en-US" altLang="zh-CN" sz="2400" i="1" baseline="-30000">
                  <a:solidFill>
                    <a:srgbClr val="000000"/>
                  </a:solidFill>
                </a:rPr>
                <a:t>n</a:t>
              </a:r>
              <a:r>
                <a:rPr lang="zh-CN" altLang="en-US" sz="2400"/>
                <a:t>线性无关，故 </a:t>
              </a:r>
              <a:r>
                <a:rPr lang="en-US" altLang="zh-CN" sz="2400" i="1">
                  <a:solidFill>
                    <a:srgbClr val="000000"/>
                  </a:solidFill>
                </a:rPr>
                <a:t>G</a:t>
              </a:r>
              <a:r>
                <a:rPr lang="en-US" altLang="zh-CN" sz="2400" i="1" baseline="-30000">
                  <a:solidFill>
                    <a:srgbClr val="000000"/>
                  </a:solidFill>
                </a:rPr>
                <a:t>n</a:t>
              </a:r>
              <a:r>
                <a:rPr lang="en-US" altLang="zh-CN" sz="2400">
                  <a:solidFill>
                    <a:srgbClr val="000000"/>
                  </a:solidFill>
                </a:rPr>
                <a:t> </a:t>
              </a:r>
              <a:r>
                <a:rPr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</a:t>
              </a:r>
              <a:r>
                <a:rPr lang="en-US" altLang="zh-CN" sz="2400">
                  <a:solidFill>
                    <a:srgbClr val="000000"/>
                  </a:solidFill>
                </a:rPr>
                <a:t> 0</a:t>
              </a:r>
              <a:r>
                <a:rPr lang="zh-CN" altLang="en-US" sz="2400"/>
                <a:t>，于是上述方程组</a:t>
              </a:r>
              <a:endParaRPr lang="zh-CN" altLang="en-US" sz="2400"/>
            </a:p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存在唯一解                                            。</a:t>
              </a:r>
              <a:endParaRPr lang="zh-CN" altLang="en-US" sz="2400"/>
            </a:p>
          </p:txBody>
        </p:sp>
        <p:graphicFrame>
          <p:nvGraphicFramePr>
            <p:cNvPr id="27655" name="Object 3"/>
            <p:cNvGraphicFramePr>
              <a:graphicFrameLocks noChangeAspect="1"/>
            </p:cNvGraphicFramePr>
            <p:nvPr/>
          </p:nvGraphicFramePr>
          <p:xfrm>
            <a:off x="1584" y="912"/>
            <a:ext cx="232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8" name="" r:id="rId1" imgW="1004570" imgH="116205" progId="Equation.3">
                    <p:embed/>
                  </p:oleObj>
                </mc:Choice>
                <mc:Fallback>
                  <p:oleObj name="" r:id="rId1" imgW="1004570" imgH="11620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912"/>
                          <a:ext cx="2325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6"/>
          <p:cNvGrpSpPr/>
          <p:nvPr/>
        </p:nvGrpSpPr>
        <p:grpSpPr bwMode="auto">
          <a:xfrm>
            <a:off x="2279651" y="2852739"/>
            <a:ext cx="8156575" cy="2219325"/>
            <a:chOff x="755650" y="2852738"/>
            <a:chExt cx="8156575" cy="2219325"/>
          </a:xfrm>
        </p:grpSpPr>
        <p:sp>
          <p:nvSpPr>
            <p:cNvPr id="27652" name="Text Box 5"/>
            <p:cNvSpPr txBox="1">
              <a:spLocks noChangeArrowheads="1"/>
            </p:cNvSpPr>
            <p:nvPr/>
          </p:nvSpPr>
          <p:spPr bwMode="auto">
            <a:xfrm>
              <a:off x="755650" y="2852738"/>
              <a:ext cx="815657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从而肯定了函数 </a:t>
              </a:r>
              <a:r>
                <a:rPr lang="en-US" altLang="zh-CN" sz="2400" i="1">
                  <a:solidFill>
                    <a:srgbClr val="000000"/>
                  </a:solidFill>
                </a:rPr>
                <a:t>f</a:t>
              </a:r>
              <a:r>
                <a:rPr lang="en-US" altLang="zh-CN" sz="2400">
                  <a:solidFill>
                    <a:srgbClr val="000000"/>
                  </a:solidFill>
                </a:rPr>
                <a:t> (</a:t>
              </a:r>
              <a:r>
                <a:rPr lang="en-US" altLang="zh-CN" sz="2400" i="1">
                  <a:solidFill>
                    <a:srgbClr val="000000"/>
                  </a:solidFill>
                </a:rPr>
                <a:t>x</a:t>
              </a:r>
              <a:r>
                <a:rPr lang="en-US" altLang="zh-CN" sz="2400">
                  <a:solidFill>
                    <a:srgbClr val="000000"/>
                  </a:solidFill>
                </a:rPr>
                <a:t>) </a:t>
              </a:r>
              <a:r>
                <a:rPr lang="zh-CN" altLang="en-US" sz="2400"/>
                <a:t>在</a:t>
              </a:r>
              <a:r>
                <a:rPr lang="zh-CN" altLang="en-US" sz="2400">
                  <a:solidFill>
                    <a:srgbClr val="000000"/>
                  </a:solidFill>
                  <a:sym typeface="Symbol" panose="05050102010706020507" pitchFamily="18" charset="2"/>
                </a:rPr>
                <a:t></a:t>
              </a:r>
              <a:r>
                <a:rPr lang="zh-CN" altLang="en-US" sz="2400"/>
                <a:t>中，如果存在最佳平方逼近函数，</a:t>
              </a:r>
              <a:endParaRPr lang="zh-CN" altLang="en-US" sz="2400"/>
            </a:p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则必是</a:t>
              </a:r>
              <a:endParaRPr lang="zh-CN" altLang="en-US" sz="2400"/>
            </a:p>
          </p:txBody>
        </p:sp>
        <p:graphicFrame>
          <p:nvGraphicFramePr>
            <p:cNvPr id="27653" name="Object 2"/>
            <p:cNvGraphicFramePr>
              <a:graphicFrameLocks noChangeAspect="1"/>
            </p:cNvGraphicFramePr>
            <p:nvPr/>
          </p:nvGraphicFramePr>
          <p:xfrm>
            <a:off x="2700338" y="4148138"/>
            <a:ext cx="2514600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9" name="" r:id="rId3" imgW="843280" imgH="264160" progId="Equation.3">
                    <p:embed/>
                  </p:oleObj>
                </mc:Choice>
                <mc:Fallback>
                  <p:oleObj name="" r:id="rId3" imgW="843280" imgH="2641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338" y="4148138"/>
                          <a:ext cx="2514600" cy="923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 bwMode="auto">
          <a:xfrm>
            <a:off x="1559496" y="476251"/>
            <a:ext cx="8929117" cy="940955"/>
            <a:chOff x="358775" y="476250"/>
            <a:chExt cx="8389938" cy="940955"/>
          </a:xfrm>
        </p:grpSpPr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358775" y="549275"/>
              <a:ext cx="8389938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r>
                <a:rPr lang="en-US" altLang="zh-CN" sz="2800" dirty="0">
                  <a:solidFill>
                    <a:srgbClr val="660066"/>
                  </a:solidFill>
                </a:rPr>
                <a:t>【</a:t>
              </a:r>
              <a:r>
                <a:rPr lang="zh-CN" altLang="en-US" sz="2800" dirty="0">
                  <a:solidFill>
                    <a:srgbClr val="660066"/>
                  </a:solidFill>
                </a:rPr>
                <a:t>例</a:t>
              </a:r>
              <a:r>
                <a:rPr lang="en-US" altLang="zh-CN" sz="2800" dirty="0">
                  <a:solidFill>
                    <a:srgbClr val="660066"/>
                  </a:solidFill>
                </a:rPr>
                <a:t>9】</a:t>
              </a:r>
              <a:r>
                <a:rPr lang="zh-CN" altLang="en-US" sz="2800" dirty="0"/>
                <a:t>求                   在             中的</a:t>
              </a:r>
              <a:r>
                <a:rPr lang="zh-CN" altLang="en-US" sz="2800" dirty="0" smtClean="0"/>
                <a:t>最佳一次平方逼近</a:t>
              </a:r>
              <a:r>
                <a:rPr lang="zh-CN" altLang="en-US" sz="2800" dirty="0"/>
                <a:t>元。</a:t>
              </a:r>
              <a:endParaRPr lang="zh-CN" altLang="en-US" sz="2800" dirty="0"/>
            </a:p>
          </p:txBody>
        </p:sp>
        <p:graphicFrame>
          <p:nvGraphicFramePr>
            <p:cNvPr id="28691" name="Object 2"/>
            <p:cNvGraphicFramePr>
              <a:graphicFrameLocks noChangeAspect="1"/>
            </p:cNvGraphicFramePr>
            <p:nvPr/>
          </p:nvGraphicFramePr>
          <p:xfrm>
            <a:off x="1943100" y="476250"/>
            <a:ext cx="147637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2" name="Equation" r:id="rId1" imgW="12068175" imgH="4610100" progId="Equation.DSMT4">
                    <p:embed/>
                  </p:oleObj>
                </mc:Choice>
                <mc:Fallback>
                  <p:oleObj name="Equation" r:id="rId1" imgW="12068175" imgH="46101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100" y="476250"/>
                          <a:ext cx="1476375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3"/>
            <p:cNvGraphicFramePr>
              <a:graphicFrameLocks noChangeAspect="1"/>
            </p:cNvGraphicFramePr>
            <p:nvPr/>
          </p:nvGraphicFramePr>
          <p:xfrm>
            <a:off x="3959225" y="530225"/>
            <a:ext cx="1044575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3" name="Equation" r:id="rId3" imgW="8772525" imgH="4391025" progId="Equation.DSMT4">
                    <p:embed/>
                  </p:oleObj>
                </mc:Choice>
                <mc:Fallback>
                  <p:oleObj name="Equation" r:id="rId3" imgW="8772525" imgH="439102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225" y="530225"/>
                          <a:ext cx="1044575" cy="522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/>
          <p:cNvGrpSpPr/>
          <p:nvPr/>
        </p:nvGrpSpPr>
        <p:grpSpPr bwMode="auto">
          <a:xfrm>
            <a:off x="2233613" y="1341439"/>
            <a:ext cx="5937250" cy="523875"/>
            <a:chOff x="709613" y="1341438"/>
            <a:chExt cx="5937250" cy="523875"/>
          </a:xfrm>
        </p:grpSpPr>
        <p:sp>
          <p:nvSpPr>
            <p:cNvPr id="28687" name="Rectangle 11"/>
            <p:cNvSpPr>
              <a:spLocks noChangeArrowheads="1"/>
            </p:cNvSpPr>
            <p:nvPr/>
          </p:nvSpPr>
          <p:spPr bwMode="auto">
            <a:xfrm>
              <a:off x="1403350" y="1341438"/>
              <a:ext cx="5243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这是              上的最佳平方逼近问题</a:t>
              </a:r>
              <a:r>
                <a:rPr lang="en-US" altLang="zh-CN" sz="2400"/>
                <a:t>.</a:t>
              </a:r>
              <a:endParaRPr lang="en-US" altLang="zh-CN" sz="2400"/>
            </a:p>
          </p:txBody>
        </p:sp>
        <p:sp>
          <p:nvSpPr>
            <p:cNvPr id="28688" name="Rectangle 12"/>
            <p:cNvSpPr>
              <a:spLocks noChangeArrowheads="1"/>
            </p:cNvSpPr>
            <p:nvPr/>
          </p:nvSpPr>
          <p:spPr bwMode="auto">
            <a:xfrm>
              <a:off x="709613" y="1341438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00FF"/>
                  </a:solidFill>
                </a:rPr>
                <a:t>解：</a:t>
              </a:r>
              <a:endParaRPr lang="zh-CN" altLang="en-US" sz="2400">
                <a:solidFill>
                  <a:srgbClr val="FF00FF"/>
                </a:solidFill>
              </a:endParaRPr>
            </a:p>
          </p:txBody>
        </p:sp>
        <p:graphicFrame>
          <p:nvGraphicFramePr>
            <p:cNvPr id="28689" name="Object 4"/>
            <p:cNvGraphicFramePr>
              <a:graphicFrameLocks noChangeAspect="1"/>
            </p:cNvGraphicFramePr>
            <p:nvPr/>
          </p:nvGraphicFramePr>
          <p:xfrm>
            <a:off x="2233613" y="1341438"/>
            <a:ext cx="9144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4" name="Equation" r:id="rId5" imgW="7677150" imgH="4391025" progId="Equation.DSMT4">
                    <p:embed/>
                  </p:oleObj>
                </mc:Choice>
                <mc:Fallback>
                  <p:oleObj name="Equation" r:id="rId5" imgW="7677150" imgH="43910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613" y="1341438"/>
                          <a:ext cx="91440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7"/>
          <p:cNvGrpSpPr/>
          <p:nvPr/>
        </p:nvGrpSpPr>
        <p:grpSpPr bwMode="auto">
          <a:xfrm>
            <a:off x="3000375" y="1989139"/>
            <a:ext cx="5399088" cy="1381125"/>
            <a:chOff x="1476375" y="1989138"/>
            <a:chExt cx="5399088" cy="1381125"/>
          </a:xfrm>
        </p:grpSpPr>
        <p:sp>
          <p:nvSpPr>
            <p:cNvPr id="28683" name="Rectangle 14"/>
            <p:cNvSpPr>
              <a:spLocks noChangeArrowheads="1"/>
            </p:cNvSpPr>
            <p:nvPr/>
          </p:nvSpPr>
          <p:spPr bwMode="auto">
            <a:xfrm>
              <a:off x="1503363" y="2065338"/>
              <a:ext cx="4905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取</a:t>
              </a:r>
              <a:endParaRPr lang="zh-CN" altLang="en-US" sz="2400"/>
            </a:p>
          </p:txBody>
        </p:sp>
        <p:graphicFrame>
          <p:nvGraphicFramePr>
            <p:cNvPr id="28684" name="Object 5"/>
            <p:cNvGraphicFramePr>
              <a:graphicFrameLocks noChangeAspect="1"/>
            </p:cNvGraphicFramePr>
            <p:nvPr/>
          </p:nvGraphicFramePr>
          <p:xfrm>
            <a:off x="2195513" y="1989138"/>
            <a:ext cx="4679950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5" name="Equation" r:id="rId7" imgW="36204525" imgH="4391025" progId="Equation.DSMT4">
                    <p:embed/>
                  </p:oleObj>
                </mc:Choice>
                <mc:Fallback>
                  <p:oleObj name="Equation" r:id="rId7" imgW="36204525" imgH="43910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513" y="1989138"/>
                          <a:ext cx="4679950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5" name="Rectangle 16"/>
            <p:cNvSpPr>
              <a:spLocks noChangeArrowheads="1"/>
            </p:cNvSpPr>
            <p:nvPr/>
          </p:nvSpPr>
          <p:spPr bwMode="auto">
            <a:xfrm>
              <a:off x="1476375" y="2708275"/>
              <a:ext cx="4905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记</a:t>
              </a:r>
              <a:endParaRPr lang="zh-CN" altLang="en-US" sz="2400"/>
            </a:p>
          </p:txBody>
        </p:sp>
        <p:graphicFrame>
          <p:nvGraphicFramePr>
            <p:cNvPr id="28686" name="Object 6"/>
            <p:cNvGraphicFramePr>
              <a:graphicFrameLocks noChangeAspect="1"/>
            </p:cNvGraphicFramePr>
            <p:nvPr/>
          </p:nvGraphicFramePr>
          <p:xfrm>
            <a:off x="2484438" y="2852738"/>
            <a:ext cx="17526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6" name="Equation" r:id="rId9" imgW="13382625" imgH="3952875" progId="Equation.DSMT4">
                    <p:embed/>
                  </p:oleObj>
                </mc:Choice>
                <mc:Fallback>
                  <p:oleObj name="Equation" r:id="rId9" imgW="13382625" imgH="395287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438" y="2852738"/>
                          <a:ext cx="17526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19"/>
          <p:cNvGrpSpPr/>
          <p:nvPr/>
        </p:nvGrpSpPr>
        <p:grpSpPr bwMode="auto">
          <a:xfrm>
            <a:off x="2279650" y="5373689"/>
            <a:ext cx="5989638" cy="992187"/>
            <a:chOff x="755650" y="5373688"/>
            <a:chExt cx="5989638" cy="992187"/>
          </a:xfrm>
        </p:grpSpPr>
        <p:sp>
          <p:nvSpPr>
            <p:cNvPr id="28679" name="Rectangle 20"/>
            <p:cNvSpPr>
              <a:spLocks noChangeArrowheads="1"/>
            </p:cNvSpPr>
            <p:nvPr/>
          </p:nvSpPr>
          <p:spPr bwMode="auto">
            <a:xfrm>
              <a:off x="755650" y="5373688"/>
              <a:ext cx="20224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且同样可求得</a:t>
              </a:r>
              <a:endParaRPr lang="zh-CN" altLang="en-US" sz="2400"/>
            </a:p>
          </p:txBody>
        </p:sp>
        <p:graphicFrame>
          <p:nvGraphicFramePr>
            <p:cNvPr id="28680" name="Object 8"/>
            <p:cNvGraphicFramePr>
              <a:graphicFrameLocks noChangeAspect="1"/>
            </p:cNvGraphicFramePr>
            <p:nvPr/>
          </p:nvGraphicFramePr>
          <p:xfrm>
            <a:off x="2811463" y="5661025"/>
            <a:ext cx="3933825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7" name="Equation" r:id="rId11" imgW="29403675" imgH="5267325" progId="Equation.DSMT4">
                    <p:embed/>
                  </p:oleObj>
                </mc:Choice>
                <mc:Fallback>
                  <p:oleObj name="Equation" r:id="rId11" imgW="29403675" imgH="526732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463" y="5661025"/>
                          <a:ext cx="3933825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2566988" y="3573463"/>
            <a:ext cx="7262812" cy="1657350"/>
            <a:chOff x="2566988" y="3573463"/>
            <a:chExt cx="7262812" cy="1657350"/>
          </a:xfrm>
        </p:grpSpPr>
        <p:grpSp>
          <p:nvGrpSpPr>
            <p:cNvPr id="5" name="组合 18"/>
            <p:cNvGrpSpPr/>
            <p:nvPr/>
          </p:nvGrpSpPr>
          <p:grpSpPr bwMode="auto">
            <a:xfrm>
              <a:off x="2566988" y="3573463"/>
              <a:ext cx="7262812" cy="1657350"/>
              <a:chOff x="1042988" y="3573463"/>
              <a:chExt cx="7262812" cy="1657350"/>
            </a:xfrm>
          </p:grpSpPr>
          <p:sp>
            <p:nvSpPr>
              <p:cNvPr id="28681" name="Rectangle 18"/>
              <p:cNvSpPr>
                <a:spLocks noChangeArrowheads="1"/>
              </p:cNvSpPr>
              <p:nvPr/>
            </p:nvSpPr>
            <p:spPr bwMode="auto">
              <a:xfrm>
                <a:off x="1042988" y="3573463"/>
                <a:ext cx="7969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lg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因为</a:t>
                </a:r>
                <a:endParaRPr lang="zh-CN" altLang="en-US" sz="2400"/>
              </a:p>
            </p:txBody>
          </p:sp>
          <p:graphicFrame>
            <p:nvGraphicFramePr>
              <p:cNvPr id="28682" name="Object 7"/>
              <p:cNvGraphicFramePr>
                <a:graphicFrameLocks noChangeAspect="1"/>
              </p:cNvGraphicFramePr>
              <p:nvPr/>
            </p:nvGraphicFramePr>
            <p:xfrm>
              <a:off x="1962150" y="3933825"/>
              <a:ext cx="6343650" cy="1296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58" name="Equation" r:id="rId13" imgW="51568350" imgH="10534650" progId="Equation.DSMT4">
                      <p:embed/>
                    </p:oleObj>
                  </mc:Choice>
                  <mc:Fallback>
                    <p:oleObj name="Equation" r:id="rId13" imgW="51568350" imgH="1053465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2150" y="3933825"/>
                            <a:ext cx="6343650" cy="1296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prstDash val="lgDash"/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287688" y="4082657"/>
                  <a:ext cx="3359643" cy="42646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a14:m>
                  <a:r>
                    <a:rPr lang="en-US" altLang="zh-CN" dirty="0" smtClean="0"/>
                    <a:t>=1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688" y="4082657"/>
                  <a:ext cx="3359643" cy="426463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 bwMode="auto">
          <a:xfrm>
            <a:off x="2024064" y="428626"/>
            <a:ext cx="4469725" cy="2208213"/>
            <a:chOff x="854075" y="592138"/>
            <a:chExt cx="4469725" cy="2208286"/>
          </a:xfrm>
        </p:grpSpPr>
        <p:sp>
          <p:nvSpPr>
            <p:cNvPr id="29710" name="Rectangle 4"/>
            <p:cNvSpPr>
              <a:spLocks noChangeArrowheads="1"/>
            </p:cNvSpPr>
            <p:nvPr/>
          </p:nvSpPr>
          <p:spPr bwMode="auto">
            <a:xfrm>
              <a:off x="854075" y="592138"/>
              <a:ext cx="1723549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所以，关于</a:t>
              </a:r>
              <a:endParaRPr lang="zh-CN" altLang="en-US" sz="2400"/>
            </a:p>
          </p:txBody>
        </p:sp>
        <p:graphicFrame>
          <p:nvGraphicFramePr>
            <p:cNvPr id="29711" name="Object 2"/>
            <p:cNvGraphicFramePr>
              <a:graphicFrameLocks noChangeAspect="1"/>
            </p:cNvGraphicFramePr>
            <p:nvPr/>
          </p:nvGraphicFramePr>
          <p:xfrm>
            <a:off x="2454275" y="592138"/>
            <a:ext cx="8572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0" name="Equation" r:id="rId1" imgW="5924550" imgH="3952875" progId="Equation.DSMT4">
                    <p:embed/>
                  </p:oleObj>
                </mc:Choice>
                <mc:Fallback>
                  <p:oleObj name="Equation" r:id="rId1" imgW="5924550" imgH="395287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275" y="592138"/>
                          <a:ext cx="85725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Rectangle 6"/>
            <p:cNvSpPr>
              <a:spLocks noChangeArrowheads="1"/>
            </p:cNvSpPr>
            <p:nvPr/>
          </p:nvSpPr>
          <p:spPr bwMode="auto">
            <a:xfrm>
              <a:off x="3292475" y="592138"/>
              <a:ext cx="2031325" cy="46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的法方程组为</a:t>
              </a:r>
              <a:endParaRPr lang="zh-CN" altLang="en-US" sz="2400"/>
            </a:p>
          </p:txBody>
        </p:sp>
        <p:graphicFrame>
          <p:nvGraphicFramePr>
            <p:cNvPr id="29713" name="Object 3"/>
            <p:cNvGraphicFramePr>
              <a:graphicFrameLocks noChangeAspect="1"/>
            </p:cNvGraphicFramePr>
            <p:nvPr/>
          </p:nvGraphicFramePr>
          <p:xfrm>
            <a:off x="1613644" y="1417712"/>
            <a:ext cx="3070048" cy="1382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1" name="Equation" r:id="rId3" imgW="17335500" imgH="14478000" progId="Equation.DSMT4">
                    <p:embed/>
                  </p:oleObj>
                </mc:Choice>
                <mc:Fallback>
                  <p:oleObj name="Equation" r:id="rId3" imgW="17335500" imgH="14478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644" y="1417712"/>
                          <a:ext cx="3070048" cy="1382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3"/>
          <p:cNvGrpSpPr/>
          <p:nvPr/>
        </p:nvGrpSpPr>
        <p:grpSpPr bwMode="auto">
          <a:xfrm>
            <a:off x="2424114" y="3284538"/>
            <a:ext cx="3589337" cy="673100"/>
            <a:chOff x="900113" y="3284538"/>
            <a:chExt cx="3589337" cy="673100"/>
          </a:xfrm>
        </p:grpSpPr>
        <p:sp>
          <p:nvSpPr>
            <p:cNvPr id="29708" name="Rectangle 10"/>
            <p:cNvSpPr>
              <a:spLocks noChangeArrowheads="1"/>
            </p:cNvSpPr>
            <p:nvPr/>
          </p:nvSpPr>
          <p:spPr bwMode="auto">
            <a:xfrm>
              <a:off x="900113" y="3357563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解得</a:t>
              </a:r>
              <a:endParaRPr lang="zh-CN" altLang="en-US" sz="2400"/>
            </a:p>
          </p:txBody>
        </p:sp>
        <p:graphicFrame>
          <p:nvGraphicFramePr>
            <p:cNvPr id="29709" name="Object 4"/>
            <p:cNvGraphicFramePr>
              <a:graphicFrameLocks noChangeAspect="1"/>
            </p:cNvGraphicFramePr>
            <p:nvPr/>
          </p:nvGraphicFramePr>
          <p:xfrm>
            <a:off x="2051050" y="3284538"/>
            <a:ext cx="24384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2" name="Equation" r:id="rId5" imgW="19088100" imgH="5267325" progId="Equation.DSMT4">
                    <p:embed/>
                  </p:oleObj>
                </mc:Choice>
                <mc:Fallback>
                  <p:oleObj name="Equation" r:id="rId5" imgW="19088100" imgH="52673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50" y="3284538"/>
                          <a:ext cx="2438400" cy="67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4"/>
          <p:cNvGrpSpPr/>
          <p:nvPr/>
        </p:nvGrpSpPr>
        <p:grpSpPr bwMode="auto">
          <a:xfrm>
            <a:off x="2438401" y="4365626"/>
            <a:ext cx="3508375" cy="714375"/>
            <a:chOff x="914400" y="4365625"/>
            <a:chExt cx="3508375" cy="714375"/>
          </a:xfrm>
        </p:grpSpPr>
        <p:sp>
          <p:nvSpPr>
            <p:cNvPr id="29706" name="Rectangle 12"/>
            <p:cNvSpPr>
              <a:spLocks noChangeArrowheads="1"/>
            </p:cNvSpPr>
            <p:nvPr/>
          </p:nvSpPr>
          <p:spPr bwMode="auto">
            <a:xfrm>
              <a:off x="914400" y="4365625"/>
              <a:ext cx="4905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即</a:t>
              </a:r>
              <a:endParaRPr lang="zh-CN" altLang="en-US" sz="2400"/>
            </a:p>
          </p:txBody>
        </p:sp>
        <p:graphicFrame>
          <p:nvGraphicFramePr>
            <p:cNvPr id="29707" name="Object 5"/>
            <p:cNvGraphicFramePr>
              <a:graphicFrameLocks noChangeAspect="1"/>
            </p:cNvGraphicFramePr>
            <p:nvPr/>
          </p:nvGraphicFramePr>
          <p:xfrm>
            <a:off x="1908175" y="4437063"/>
            <a:ext cx="2514600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3" name="Equation" r:id="rId7" imgW="20621625" imgH="5267325" progId="Equation.DSMT4">
                    <p:embed/>
                  </p:oleObj>
                </mc:Choice>
                <mc:Fallback>
                  <p:oleObj name="Equation" r:id="rId7" imgW="20621625" imgH="526732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175" y="4437063"/>
                          <a:ext cx="2514600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5"/>
          <p:cNvGrpSpPr/>
          <p:nvPr/>
        </p:nvGrpSpPr>
        <p:grpSpPr bwMode="auto">
          <a:xfrm>
            <a:off x="2351089" y="5618164"/>
            <a:ext cx="6840537" cy="619125"/>
            <a:chOff x="827088" y="5373688"/>
            <a:chExt cx="6840537" cy="619125"/>
          </a:xfrm>
        </p:grpSpPr>
        <p:graphicFrame>
          <p:nvGraphicFramePr>
            <p:cNvPr id="29703" name="Object 6"/>
            <p:cNvGraphicFramePr>
              <a:graphicFrameLocks noChangeAspect="1"/>
            </p:cNvGraphicFramePr>
            <p:nvPr/>
          </p:nvGraphicFramePr>
          <p:xfrm>
            <a:off x="1331913" y="5445125"/>
            <a:ext cx="1062037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4" name="Equation" r:id="rId9" imgW="8772525" imgH="4391025" progId="Equation.DSMT4">
                    <p:embed/>
                  </p:oleObj>
                </mc:Choice>
                <mc:Fallback>
                  <p:oleObj name="Equation" r:id="rId9" imgW="8772525" imgH="43910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913" y="5445125"/>
                          <a:ext cx="1062037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7"/>
            <p:cNvGraphicFramePr>
              <a:graphicFrameLocks noChangeAspect="1"/>
            </p:cNvGraphicFramePr>
            <p:nvPr/>
          </p:nvGraphicFramePr>
          <p:xfrm>
            <a:off x="3132138" y="5373688"/>
            <a:ext cx="152400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5" name="Equation" r:id="rId11" imgW="12068175" imgH="4610100" progId="Equation.DSMT4">
                    <p:embed/>
                  </p:oleObj>
                </mc:Choice>
                <mc:Fallback>
                  <p:oleObj name="Equation" r:id="rId11" imgW="12068175" imgH="46101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138" y="5373688"/>
                          <a:ext cx="152400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5" name="Rectangle 18"/>
            <p:cNvSpPr>
              <a:spLocks noChangeArrowheads="1"/>
            </p:cNvSpPr>
            <p:nvPr/>
          </p:nvSpPr>
          <p:spPr bwMode="auto">
            <a:xfrm>
              <a:off x="827088" y="5448300"/>
              <a:ext cx="6840537" cy="500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为                中对                       的</a:t>
              </a:r>
              <a:r>
                <a:rPr lang="zh-CN" altLang="en-US" sz="2400">
                  <a:solidFill>
                    <a:srgbClr val="FF00FF"/>
                  </a:solidFill>
                </a:rPr>
                <a:t>最佳平方逼近元</a:t>
              </a:r>
              <a:r>
                <a:rPr lang="zh-CN" altLang="en-US" sz="2400"/>
                <a:t>。</a:t>
              </a:r>
              <a:endParaRPr lang="zh-CN" altLang="en-US" sz="2400"/>
            </a:p>
          </p:txBody>
        </p:sp>
      </p:grpSp>
      <p:pic>
        <p:nvPicPr>
          <p:cNvPr id="29702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6" y="2589214"/>
            <a:ext cx="38576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7"/>
          <p:cNvGrpSpPr/>
          <p:nvPr/>
        </p:nvGrpSpPr>
        <p:grpSpPr bwMode="auto">
          <a:xfrm>
            <a:off x="2438400" y="1066801"/>
            <a:ext cx="6438900" cy="1257299"/>
            <a:chOff x="914400" y="1066800"/>
            <a:chExt cx="6438900" cy="1257299"/>
          </a:xfrm>
        </p:grpSpPr>
        <p:graphicFrame>
          <p:nvGraphicFramePr>
            <p:cNvPr id="30742" name="Object 2"/>
            <p:cNvGraphicFramePr>
              <a:graphicFrameLocks noChangeAspect="1"/>
            </p:cNvGraphicFramePr>
            <p:nvPr/>
          </p:nvGraphicFramePr>
          <p:xfrm>
            <a:off x="2133600" y="1066800"/>
            <a:ext cx="3200400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6" name="Equation" r:id="rId1" imgW="25012650" imgH="4391025" progId="Equation.DSMT4">
                    <p:embed/>
                  </p:oleObj>
                </mc:Choice>
                <mc:Fallback>
                  <p:oleObj name="Equation" r:id="rId1" imgW="25012650" imgH="439102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1066800"/>
                          <a:ext cx="3200400" cy="563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3" name="Text Box 6"/>
            <p:cNvSpPr txBox="1">
              <a:spLocks noChangeArrowheads="1"/>
            </p:cNvSpPr>
            <p:nvPr/>
          </p:nvSpPr>
          <p:spPr bwMode="auto">
            <a:xfrm>
              <a:off x="1524000" y="10668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设</a:t>
              </a:r>
              <a:endParaRPr lang="zh-CN" altLang="en-US" sz="2400"/>
            </a:p>
          </p:txBody>
        </p:sp>
        <p:sp>
          <p:nvSpPr>
            <p:cNvPr id="30744" name="Text Box 9"/>
            <p:cNvSpPr txBox="1">
              <a:spLocks noChangeArrowheads="1"/>
            </p:cNvSpPr>
            <p:nvPr/>
          </p:nvSpPr>
          <p:spPr bwMode="auto">
            <a:xfrm>
              <a:off x="3352800" y="1828800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为</a:t>
              </a:r>
              <a:endParaRPr lang="zh-CN" altLang="en-US" sz="2400"/>
            </a:p>
          </p:txBody>
        </p:sp>
        <p:sp>
          <p:nvSpPr>
            <p:cNvPr id="30745" name="Text Box 7"/>
            <p:cNvSpPr txBox="1">
              <a:spLocks noChangeArrowheads="1"/>
            </p:cNvSpPr>
            <p:nvPr/>
          </p:nvSpPr>
          <p:spPr bwMode="auto">
            <a:xfrm>
              <a:off x="914400" y="18288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其中</a:t>
              </a:r>
              <a:endParaRPr lang="zh-CN" altLang="en-US" sz="2400"/>
            </a:p>
          </p:txBody>
        </p:sp>
        <p:graphicFrame>
          <p:nvGraphicFramePr>
            <p:cNvPr id="30746" name="Object 3"/>
            <p:cNvGraphicFramePr>
              <a:graphicFrameLocks noChangeAspect="1"/>
            </p:cNvGraphicFramePr>
            <p:nvPr/>
          </p:nvGraphicFramePr>
          <p:xfrm>
            <a:off x="1600200" y="1828800"/>
            <a:ext cx="1905000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7" name="Equation" r:id="rId3" imgW="16897350" imgH="4391025" progId="Equation.DSMT4">
                    <p:embed/>
                  </p:oleObj>
                </mc:Choice>
                <mc:Fallback>
                  <p:oleObj name="Equation" r:id="rId3" imgW="16897350" imgH="439102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1828800"/>
                          <a:ext cx="1905000" cy="474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7" name="Object 4"/>
            <p:cNvGraphicFramePr>
              <a:graphicFrameLocks noChangeAspect="1"/>
            </p:cNvGraphicFramePr>
            <p:nvPr/>
          </p:nvGraphicFramePr>
          <p:xfrm>
            <a:off x="3810000" y="1828800"/>
            <a:ext cx="6858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8" name="Equation" r:id="rId5" imgW="6143625" imgH="4391025" progId="Equation.DSMT4">
                    <p:embed/>
                  </p:oleObj>
                </mc:Choice>
                <mc:Fallback>
                  <p:oleObj name="Equation" r:id="rId5" imgW="6143625" imgH="439102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1828800"/>
                          <a:ext cx="68580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0" name="Text Box 13"/>
            <p:cNvSpPr txBox="1">
              <a:spLocks noChangeArrowheads="1"/>
            </p:cNvSpPr>
            <p:nvPr/>
          </p:nvSpPr>
          <p:spPr bwMode="auto">
            <a:xfrm>
              <a:off x="4533900" y="1866899"/>
              <a:ext cx="2819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的</a:t>
              </a:r>
              <a:r>
                <a:rPr lang="zh-CN" altLang="en-US" sz="2400" dirty="0" smtClean="0"/>
                <a:t>正交函数组，</a:t>
              </a:r>
              <a:endParaRPr lang="zh-CN" altLang="en-US" sz="2400" dirty="0"/>
            </a:p>
          </p:txBody>
        </p:sp>
      </p:grpSp>
      <p:grpSp>
        <p:nvGrpSpPr>
          <p:cNvPr id="4" name="组合 30"/>
          <p:cNvGrpSpPr/>
          <p:nvPr/>
        </p:nvGrpSpPr>
        <p:grpSpPr bwMode="auto">
          <a:xfrm>
            <a:off x="2590800" y="5327651"/>
            <a:ext cx="6719888" cy="1173163"/>
            <a:chOff x="1066800" y="5327672"/>
            <a:chExt cx="6719869" cy="1173162"/>
          </a:xfrm>
        </p:grpSpPr>
        <p:sp>
          <p:nvSpPr>
            <p:cNvPr id="30726" name="Text Box 36"/>
            <p:cNvSpPr txBox="1">
              <a:spLocks noChangeArrowheads="1"/>
            </p:cNvSpPr>
            <p:nvPr/>
          </p:nvSpPr>
          <p:spPr bwMode="auto">
            <a:xfrm>
              <a:off x="1066800" y="55626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即</a:t>
              </a:r>
              <a:endParaRPr lang="zh-CN" altLang="en-US" sz="2400"/>
            </a:p>
          </p:txBody>
        </p:sp>
        <p:graphicFrame>
          <p:nvGraphicFramePr>
            <p:cNvPr id="30727" name="Object 13"/>
            <p:cNvGraphicFramePr>
              <a:graphicFrameLocks noChangeAspect="1"/>
            </p:cNvGraphicFramePr>
            <p:nvPr/>
          </p:nvGraphicFramePr>
          <p:xfrm>
            <a:off x="1928794" y="5327672"/>
            <a:ext cx="5857875" cy="1173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9" name="Equation" r:id="rId7" imgW="35397440" imgH="6838950" progId="Equation.DSMT4">
                    <p:embed/>
                  </p:oleObj>
                </mc:Choice>
                <mc:Fallback>
                  <p:oleObj name="Equation" r:id="rId7" imgW="35397440" imgH="683895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794" y="5327672"/>
                          <a:ext cx="5857875" cy="1173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351089" y="508001"/>
            <a:ext cx="7058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、正交多项式展开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法（用正交函数簇作为基）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048000" y="2613062"/>
                <a:ext cx="4069704" cy="846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13062"/>
                <a:ext cx="4069704" cy="846065"/>
              </a:xfrm>
              <a:prstGeom prst="rect">
                <a:avLst/>
              </a:prstGeom>
              <a:blipFill rotWithShape="1">
                <a:blip r:embed="rId9"/>
                <a:stretch>
                  <a:fillRect t="-4" r="1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658988" y="3875089"/>
            <a:ext cx="780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方程组                                                                       退化为：</a:t>
            </a:r>
            <a:endParaRPr lang="zh-CN" altLang="en-US" dirty="0"/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3692724" y="3698238"/>
          <a:ext cx="5184576" cy="81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0" name="" r:id="rId10" imgW="2060575" imgH="264160" progId="Equation.3">
                  <p:embed/>
                </p:oleObj>
              </mc:Choice>
              <mc:Fallback>
                <p:oleObj name="" r:id="rId10" imgW="2060575" imgH="264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724" y="3698238"/>
                        <a:ext cx="5184576" cy="815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1"/>
          <p:cNvGraphicFramePr>
            <a:graphicFrameLocks noChangeAspect="1"/>
          </p:cNvGraphicFramePr>
          <p:nvPr/>
        </p:nvGraphicFramePr>
        <p:xfrm>
          <a:off x="3733800" y="4450024"/>
          <a:ext cx="17526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1" name="Equation" r:id="rId12" imgW="553720" imgH="283210" progId="Equation.DSMT4">
                  <p:embed/>
                </p:oleObj>
              </mc:Choice>
              <mc:Fallback>
                <p:oleObj name="Equation" r:id="rId12" imgW="553720" imgH="28321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50024"/>
                        <a:ext cx="17526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lg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6096000" y="4572000"/>
          <a:ext cx="1371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2" name="Equation" r:id="rId14" imgW="495935" imgH="77470" progId="Equation.DSMT4">
                  <p:embed/>
                </p:oleObj>
              </mc:Choice>
              <mc:Fallback>
                <p:oleObj name="Equation" r:id="rId14" imgW="495935" imgH="7747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72000"/>
                        <a:ext cx="1371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0160" y="344261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 </a:t>
            </a:r>
            <a:r>
              <a:rPr lang="zh-CN" altLang="en-US" dirty="0" smtClean="0"/>
              <a:t>勒让德多项式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73934" y="1022783"/>
                <a:ext cx="25535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x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34" y="1022783"/>
                <a:ext cx="255358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2" t="-117" r="-5300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373934" y="1703377"/>
                <a:ext cx="1300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34" y="1703377"/>
                <a:ext cx="130029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3" t="-66" r="9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74226" y="1600103"/>
          <a:ext cx="2275743" cy="68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公式" r:id="rId3" imgW="33223200" imgH="10058400" progId="Equation.3">
                  <p:embed/>
                </p:oleObj>
              </mc:Choice>
              <mc:Fallback>
                <p:oleObj name="公式" r:id="rId3" imgW="33223200" imgH="10058400" progId="Equation.3">
                  <p:embed/>
                  <p:pic>
                    <p:nvPicPr>
                      <p:cNvPr id="0" name="图片 45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4226" y="1600103"/>
                        <a:ext cx="2275743" cy="688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263137" y="2496465"/>
                <a:ext cx="2986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次多项式。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37" y="2496465"/>
                <a:ext cx="298613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1" t="-61" r="12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385300" y="3471979"/>
                <a:ext cx="369594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00" y="3471979"/>
                <a:ext cx="3695948" cy="1271438"/>
              </a:xfrm>
              <a:prstGeom prst="rect">
                <a:avLst/>
              </a:prstGeom>
              <a:blipFill rotWithShape="1">
                <a:blip r:embed="rId6"/>
                <a:stretch>
                  <a:fillRect l="-6" t="-34" r="1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9"/>
          <p:cNvGrpSpPr/>
          <p:nvPr/>
        </p:nvGrpSpPr>
        <p:grpSpPr bwMode="auto">
          <a:xfrm>
            <a:off x="2207568" y="5149656"/>
            <a:ext cx="7031038" cy="828676"/>
            <a:chOff x="565" y="1721"/>
            <a:chExt cx="4429" cy="522"/>
          </a:xfrm>
        </p:grpSpPr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565" y="1721"/>
            <a:ext cx="2077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5" name="公式" r:id="rId7" imgW="34747200" imgH="10668000" progId="Equation.3">
                    <p:embed/>
                  </p:oleObj>
                </mc:Choice>
                <mc:Fallback>
                  <p:oleObj name="公式" r:id="rId7" imgW="34747200" imgH="10668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1721"/>
                          <a:ext cx="2077" cy="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2587" y="1721"/>
            <a:ext cx="240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6" name="公式" r:id="rId9" imgW="40233600" imgH="9753600" progId="Equation.3">
                    <p:embed/>
                  </p:oleObj>
                </mc:Choice>
                <mc:Fallback>
                  <p:oleObj name="公式" r:id="rId9" imgW="40233600" imgH="9753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1721"/>
                          <a:ext cx="2407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/>
          <p:nvPr/>
        </p:nvGrpSpPr>
        <p:grpSpPr bwMode="auto">
          <a:xfrm>
            <a:off x="816275" y="859609"/>
            <a:ext cx="8843388" cy="558800"/>
            <a:chOff x="96177" y="594053"/>
            <a:chExt cx="8641198" cy="560060"/>
          </a:xfrm>
        </p:grpSpPr>
        <p:sp>
          <p:nvSpPr>
            <p:cNvPr id="31760" name="Text Box 4"/>
            <p:cNvSpPr txBox="1">
              <a:spLocks noChangeArrowheads="1"/>
            </p:cNvSpPr>
            <p:nvPr/>
          </p:nvSpPr>
          <p:spPr bwMode="auto">
            <a:xfrm>
              <a:off x="96177" y="594053"/>
              <a:ext cx="20626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660066"/>
                  </a:solidFill>
                </a:rPr>
                <a:t>【</a:t>
              </a:r>
              <a:r>
                <a:rPr lang="zh-CN" altLang="en-US" sz="2800" dirty="0">
                  <a:solidFill>
                    <a:srgbClr val="660066"/>
                  </a:solidFill>
                </a:rPr>
                <a:t>例</a:t>
              </a:r>
              <a:r>
                <a:rPr lang="en-US" altLang="zh-CN" sz="2800" dirty="0">
                  <a:solidFill>
                    <a:srgbClr val="660066"/>
                  </a:solidFill>
                </a:rPr>
                <a:t>10】</a:t>
              </a:r>
              <a:r>
                <a:rPr lang="zh-CN" altLang="en-US" sz="2800" dirty="0"/>
                <a:t>求</a:t>
              </a:r>
              <a:endParaRPr lang="zh-CN" altLang="en-US" sz="2800" dirty="0"/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3279775" y="620713"/>
              <a:ext cx="533400" cy="46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在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31762" name="Text Box 8"/>
            <p:cNvSpPr txBox="1">
              <a:spLocks noChangeArrowheads="1"/>
            </p:cNvSpPr>
            <p:nvPr/>
          </p:nvSpPr>
          <p:spPr bwMode="auto">
            <a:xfrm>
              <a:off x="4346575" y="620713"/>
              <a:ext cx="4390800" cy="46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</a:rPr>
                <a:t>上的三次最佳平方逼近多项式。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31763" name="Object 2"/>
            <p:cNvGraphicFramePr>
              <a:graphicFrameLocks noChangeAspect="1"/>
            </p:cNvGraphicFramePr>
            <p:nvPr/>
          </p:nvGraphicFramePr>
          <p:xfrm>
            <a:off x="1908175" y="620713"/>
            <a:ext cx="1524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7" name="Equation" r:id="rId1" imgW="10972800" imgH="4391025" progId="Equation.DSMT4">
                    <p:embed/>
                  </p:oleObj>
                </mc:Choice>
                <mc:Fallback>
                  <p:oleObj name="Equation" r:id="rId1" imgW="10972800" imgH="439102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175" y="620713"/>
                          <a:ext cx="15240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3"/>
            <p:cNvGraphicFramePr>
              <a:graphicFrameLocks noChangeAspect="1"/>
            </p:cNvGraphicFramePr>
            <p:nvPr/>
          </p:nvGraphicFramePr>
          <p:xfrm>
            <a:off x="3660775" y="620713"/>
            <a:ext cx="7620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8" name="Equation" r:id="rId3" imgW="6800850" imgH="4391025" progId="Equation.DSMT4">
                    <p:embed/>
                  </p:oleObj>
                </mc:Choice>
                <mc:Fallback>
                  <p:oleObj name="Equation" r:id="rId3" imgW="6800850" imgH="439102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775" y="620713"/>
                          <a:ext cx="762000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18"/>
          <p:cNvGrpSpPr/>
          <p:nvPr/>
        </p:nvGrpSpPr>
        <p:grpSpPr bwMode="auto">
          <a:xfrm>
            <a:off x="1415480" y="1632803"/>
            <a:ext cx="1316037" cy="473075"/>
            <a:chOff x="827088" y="1484313"/>
            <a:chExt cx="1316037" cy="473075"/>
          </a:xfrm>
        </p:grpSpPr>
        <p:sp>
          <p:nvSpPr>
            <p:cNvPr id="31753" name="Text Box 11"/>
            <p:cNvSpPr txBox="1">
              <a:spLocks noChangeArrowheads="1"/>
            </p:cNvSpPr>
            <p:nvPr/>
          </p:nvSpPr>
          <p:spPr bwMode="auto">
            <a:xfrm>
              <a:off x="827088" y="1484313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00FF"/>
                  </a:solidFill>
                </a:rPr>
                <a:t>解：</a:t>
              </a:r>
              <a:endParaRPr lang="zh-CN" altLang="en-US" sz="2400">
                <a:solidFill>
                  <a:srgbClr val="FF00FF"/>
                </a:solidFill>
              </a:endParaRPr>
            </a:p>
          </p:txBody>
        </p:sp>
        <p:sp>
          <p:nvSpPr>
            <p:cNvPr id="31755" name="Text Box 6"/>
            <p:cNvSpPr txBox="1">
              <a:spLocks noChangeArrowheads="1"/>
            </p:cNvSpPr>
            <p:nvPr/>
          </p:nvSpPr>
          <p:spPr bwMode="auto">
            <a:xfrm>
              <a:off x="1533525" y="1500188"/>
              <a:ext cx="609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取</a:t>
              </a:r>
              <a:endParaRPr lang="zh-CN" altLang="en-US" sz="2400" dirty="0"/>
            </a:p>
          </p:txBody>
        </p:sp>
      </p:grpSp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6059784" y="-88285"/>
          <a:ext cx="5857892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9" name="Equation" r:id="rId5" imgW="35397440" imgH="6838950" progId="Equation.DSMT4">
                  <p:embed/>
                </p:oleObj>
              </mc:Choice>
              <mc:Fallback>
                <p:oleObj name="Equation" r:id="rId5" imgW="35397440" imgH="683895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784" y="-88285"/>
                        <a:ext cx="5857892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lg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/>
        </p:nvGraphicFramePr>
        <p:xfrm>
          <a:off x="1898923" y="5656391"/>
          <a:ext cx="55086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0" name="公式" r:id="rId7" imgW="58216800" imgH="9753600" progId="Equation.3">
                  <p:embed/>
                </p:oleObj>
              </mc:Choice>
              <mc:Fallback>
                <p:oleObj name="公式" r:id="rId7" imgW="58216800" imgH="9753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923" y="5656391"/>
                        <a:ext cx="55086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9"/>
          <p:cNvGraphicFramePr>
            <a:graphicFrameLocks noChangeAspect="1"/>
          </p:cNvGraphicFramePr>
          <p:nvPr/>
        </p:nvGraphicFramePr>
        <p:xfrm>
          <a:off x="7095307" y="5651628"/>
          <a:ext cx="28829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1" name="Equation" r:id="rId9" imgW="1075690" imgH="334645" progId="Equation.3">
                  <p:embed/>
                </p:oleObj>
              </mc:Choice>
              <mc:Fallback>
                <p:oleObj name="Equation" r:id="rId9" imgW="1075690" imgH="33464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307" y="5651628"/>
                        <a:ext cx="28829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2452688" y="3181350"/>
          <a:ext cx="34893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2" name="公式" r:id="rId11" imgW="36880800" imgH="8229600" progId="Equation.3">
                  <p:embed/>
                </p:oleObj>
              </mc:Choice>
              <mc:Fallback>
                <p:oleObj name="公式" r:id="rId11" imgW="36880800" imgH="822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3181350"/>
                        <a:ext cx="34893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2629669" y="3985072"/>
          <a:ext cx="32305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3" name="公式" r:id="rId13" imgW="1203960" imgH="276860" progId="Equation.3">
                  <p:embed/>
                </p:oleObj>
              </mc:Choice>
              <mc:Fallback>
                <p:oleObj name="公式" r:id="rId13" imgW="1203960" imgH="2768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669" y="3985072"/>
                        <a:ext cx="3230563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/>
        </p:nvGraphicFramePr>
        <p:xfrm>
          <a:off x="2120900" y="4772025"/>
          <a:ext cx="52181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4" name="公式" r:id="rId15" imgW="55168800" imgH="9753600" progId="Equation.3">
                  <p:embed/>
                </p:oleObj>
              </mc:Choice>
              <mc:Fallback>
                <p:oleObj name="公式" r:id="rId15" imgW="55168800" imgH="9753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772025"/>
                        <a:ext cx="52181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/>
        </p:nvGraphicFramePr>
        <p:xfrm>
          <a:off x="5853882" y="3151634"/>
          <a:ext cx="222091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5" name="Equation" r:id="rId17" imgW="824230" imgH="334645" progId="Equation.3">
                  <p:embed/>
                </p:oleObj>
              </mc:Choice>
              <mc:Fallback>
                <p:oleObj name="Equation" r:id="rId17" imgW="824230" imgH="33464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882" y="3151634"/>
                        <a:ext cx="222091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 noChangeAspect="1"/>
          </p:cNvGraphicFramePr>
          <p:nvPr/>
        </p:nvGraphicFramePr>
        <p:xfrm>
          <a:off x="5939607" y="4097784"/>
          <a:ext cx="21923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" name="Equation" r:id="rId19" imgW="817880" imgH="193040" progId="Equation.3">
                  <p:embed/>
                </p:oleObj>
              </mc:Choice>
              <mc:Fallback>
                <p:oleObj name="Equation" r:id="rId19" imgW="817880" imgH="19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607" y="4097784"/>
                        <a:ext cx="21923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7095307" y="4783584"/>
          <a:ext cx="222091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" name="Equation" r:id="rId21" imgW="824230" imgH="334645" progId="Equation.3">
                  <p:embed/>
                </p:oleObj>
              </mc:Choice>
              <mc:Fallback>
                <p:oleObj name="Equation" r:id="rId21" imgW="824230" imgH="33464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307" y="4783584"/>
                        <a:ext cx="222091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11"/>
          <p:cNvGrpSpPr/>
          <p:nvPr/>
        </p:nvGrpSpPr>
        <p:grpSpPr bwMode="auto">
          <a:xfrm>
            <a:off x="2273696" y="2759316"/>
            <a:ext cx="5340350" cy="473075"/>
            <a:chOff x="1170" y="1248"/>
            <a:chExt cx="3364" cy="298"/>
          </a:xfrm>
        </p:grpSpPr>
        <p:graphicFrame>
          <p:nvGraphicFramePr>
            <p:cNvPr id="36" name="Object 12"/>
            <p:cNvGraphicFramePr>
              <a:graphicFrameLocks noChangeAspect="1"/>
            </p:cNvGraphicFramePr>
            <p:nvPr/>
          </p:nvGraphicFramePr>
          <p:xfrm>
            <a:off x="1824" y="1248"/>
            <a:ext cx="118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8" name="公式" r:id="rId23" imgW="695325" imgH="212725" progId="Equation.3">
                    <p:embed/>
                  </p:oleObj>
                </mc:Choice>
                <mc:Fallback>
                  <p:oleObj name="公式" r:id="rId23" imgW="695325" imgH="21272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248"/>
                          <a:ext cx="118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3"/>
            <p:cNvGraphicFramePr>
              <a:graphicFrameLocks noChangeAspect="1"/>
            </p:cNvGraphicFramePr>
            <p:nvPr/>
          </p:nvGraphicFramePr>
          <p:xfrm>
            <a:off x="3408" y="1278"/>
            <a:ext cx="112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9" name="Equation" r:id="rId25" imgW="663575" imgH="173990" progId="Equation.3">
                    <p:embed/>
                  </p:oleObj>
                </mc:Choice>
                <mc:Fallback>
                  <p:oleObj name="Equation" r:id="rId25" imgW="663575" imgH="17399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278"/>
                          <a:ext cx="112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1170" y="1258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楷体_GB2312" pitchFamily="49" charset="-122"/>
                </a:rPr>
                <a:t>先计算</a:t>
              </a:r>
              <a:endParaRPr lang="zh-CN" altLang="en-US">
                <a:latin typeface="楷体_GB2312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2877575" y="1720671"/>
                <a:ext cx="38447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x,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575" y="1720671"/>
                <a:ext cx="3844707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10" t="-123" r="-1003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64660" y="1608224"/>
          <a:ext cx="981567" cy="62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0" name="公式" r:id="rId28" imgW="15240000" imgH="9753600" progId="Equation.3">
                  <p:embed/>
                </p:oleObj>
              </mc:Choice>
              <mc:Fallback>
                <p:oleObj name="公式" r:id="rId28" imgW="15240000" imgH="9753600" progId="Equation.3">
                  <p:embed/>
                  <p:pic>
                    <p:nvPicPr>
                      <p:cNvPr id="0" name="图片 3213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664660" y="1608224"/>
                        <a:ext cx="981567" cy="628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850497" y="2208049"/>
                <a:ext cx="12804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497" y="2208049"/>
                <a:ext cx="1280415" cy="461665"/>
              </a:xfrm>
              <a:prstGeom prst="rect">
                <a:avLst/>
              </a:prstGeom>
              <a:blipFill rotWithShape="1">
                <a:blip r:embed="rId30"/>
                <a:stretch>
                  <a:fillRect l="-48" t="-33" r="1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111778" y="2125701"/>
          <a:ext cx="1054347" cy="5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1" name="公式" r:id="rId31" imgW="18592800" imgH="9753600" progId="Equation.3">
                  <p:embed/>
                </p:oleObj>
              </mc:Choice>
              <mc:Fallback>
                <p:oleObj name="公式" r:id="rId31" imgW="18592800" imgH="9753600" progId="Equation.3">
                  <p:embed/>
                  <p:pic>
                    <p:nvPicPr>
                      <p:cNvPr id="0" name="图片 3214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111778" y="2125701"/>
                        <a:ext cx="1054347" cy="55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8466498" y="1644760"/>
                <a:ext cx="1300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498" y="1644760"/>
                <a:ext cx="1300292" cy="461665"/>
              </a:xfrm>
              <a:prstGeom prst="rect">
                <a:avLst/>
              </a:prstGeom>
              <a:blipFill rotWithShape="1">
                <a:blip r:embed="rId33"/>
                <a:stretch>
                  <a:fillRect l="-3" t="-24" r="38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9766790" y="1541486"/>
          <a:ext cx="2275743" cy="68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2" name="公式" r:id="rId34" imgW="33223200" imgH="10058400" progId="Equation.3">
                  <p:embed/>
                </p:oleObj>
              </mc:Choice>
              <mc:Fallback>
                <p:oleObj name="公式" r:id="rId34" imgW="33223200" imgH="10058400" progId="Equation.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766790" y="1541486"/>
                        <a:ext cx="2275743" cy="688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12"/>
          <p:cNvGrpSpPr/>
          <p:nvPr/>
        </p:nvGrpSpPr>
        <p:grpSpPr bwMode="auto">
          <a:xfrm>
            <a:off x="2286000" y="357189"/>
            <a:ext cx="6578600" cy="1285875"/>
            <a:chOff x="762000" y="357188"/>
            <a:chExt cx="6578579" cy="1285862"/>
          </a:xfrm>
        </p:grpSpPr>
        <p:sp>
          <p:nvSpPr>
            <p:cNvPr id="32777" name="Text Box 4"/>
            <p:cNvSpPr txBox="1">
              <a:spLocks noChangeArrowheads="1"/>
            </p:cNvSpPr>
            <p:nvPr/>
          </p:nvSpPr>
          <p:spPr bwMode="auto">
            <a:xfrm>
              <a:off x="762000" y="357188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所以得</a:t>
              </a:r>
              <a:endParaRPr lang="zh-CN" altLang="en-US" sz="2400"/>
            </a:p>
          </p:txBody>
        </p:sp>
        <p:graphicFrame>
          <p:nvGraphicFramePr>
            <p:cNvPr id="32778" name="Object 2"/>
            <p:cNvGraphicFramePr>
              <a:graphicFrameLocks noChangeAspect="1"/>
            </p:cNvGraphicFramePr>
            <p:nvPr/>
          </p:nvGraphicFramePr>
          <p:xfrm>
            <a:off x="1643042" y="1093775"/>
            <a:ext cx="5697537" cy="549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4" name="Equation" r:id="rId1" imgW="45643800" imgH="4391025" progId="Equation.DSMT4">
                    <p:embed/>
                  </p:oleObj>
                </mc:Choice>
                <mc:Fallback>
                  <p:oleObj name="Equation" r:id="rId1" imgW="45643800" imgH="439102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42" y="1093775"/>
                          <a:ext cx="5697537" cy="549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569" name="Object 3"/>
          <p:cNvGraphicFramePr>
            <a:graphicFrameLocks noChangeAspect="1"/>
          </p:cNvGraphicFramePr>
          <p:nvPr/>
        </p:nvGraphicFramePr>
        <p:xfrm>
          <a:off x="3167064" y="1985963"/>
          <a:ext cx="5724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5" name="Equation" r:id="rId3" imgW="46081950" imgH="4391025" progId="Equation.DSMT4">
                  <p:embed/>
                </p:oleObj>
              </mc:Choice>
              <mc:Fallback>
                <p:oleObj name="Equation" r:id="rId3" imgW="46081950" imgH="439102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85963"/>
                        <a:ext cx="5724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lg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0" name="Object 4"/>
          <p:cNvGraphicFramePr>
            <a:graphicFrameLocks noChangeAspect="1"/>
          </p:cNvGraphicFramePr>
          <p:nvPr/>
        </p:nvGraphicFramePr>
        <p:xfrm>
          <a:off x="3182939" y="2711450"/>
          <a:ext cx="5692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6" name="Equation" r:id="rId5" imgW="47177325" imgH="4391025" progId="Equation.DSMT4">
                  <p:embed/>
                </p:oleObj>
              </mc:Choice>
              <mc:Fallback>
                <p:oleObj name="Equation" r:id="rId5" imgW="47177325" imgH="43910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9" y="2711450"/>
                        <a:ext cx="56927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1" name="Object 5"/>
          <p:cNvGraphicFramePr>
            <a:graphicFrameLocks noChangeAspect="1"/>
          </p:cNvGraphicFramePr>
          <p:nvPr/>
        </p:nvGraphicFramePr>
        <p:xfrm>
          <a:off x="3182939" y="3473450"/>
          <a:ext cx="5807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7" name="Equation" r:id="rId7" imgW="48272700" imgH="4391025" progId="Equation.DSMT4">
                  <p:embed/>
                </p:oleObj>
              </mc:Choice>
              <mc:Fallback>
                <p:oleObj name="Equation" r:id="rId7" imgW="48272700" imgH="43910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9" y="3473450"/>
                        <a:ext cx="58070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2238376" y="4265616"/>
            <a:ext cx="12953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/>
              <a:t>所以有</a:t>
            </a:r>
            <a:endParaRPr lang="zh-CN" altLang="en-US" sz="2400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2950881" y="5026028"/>
          <a:ext cx="68230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8" name="Equation" r:id="rId9" imgW="2530475" imgH="206375" progId="Equation.3">
                  <p:embed/>
                </p:oleObj>
              </mc:Choice>
              <mc:Fallback>
                <p:oleObj name="Equation" r:id="rId9" imgW="2530475" imgH="20637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881" y="5026028"/>
                        <a:ext cx="68230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928" y="2426771"/>
            <a:ext cx="4136280" cy="314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5"/>
          <p:cNvGrpSpPr/>
          <p:nvPr/>
        </p:nvGrpSpPr>
        <p:grpSpPr bwMode="auto">
          <a:xfrm>
            <a:off x="2238375" y="419100"/>
            <a:ext cx="7467600" cy="1328738"/>
            <a:chOff x="762000" y="4491038"/>
            <a:chExt cx="7467600" cy="1328737"/>
          </a:xfrm>
        </p:grpSpPr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762000" y="4491038"/>
              <a:ext cx="1752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均方误差为</a:t>
              </a:r>
              <a:endParaRPr lang="zh-CN" altLang="en-US" sz="2400"/>
            </a:p>
          </p:txBody>
        </p:sp>
        <p:graphicFrame>
          <p:nvGraphicFramePr>
            <p:cNvPr id="33800" name="Object 7"/>
            <p:cNvGraphicFramePr>
              <a:graphicFrameLocks noChangeAspect="1"/>
            </p:cNvGraphicFramePr>
            <p:nvPr/>
          </p:nvGraphicFramePr>
          <p:xfrm>
            <a:off x="1371600" y="4872038"/>
            <a:ext cx="6858000" cy="947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3" name="Equation" r:id="rId2" imgW="2569210" imgH="295910" progId="Equation.DSMT4">
                    <p:embed/>
                  </p:oleObj>
                </mc:Choice>
                <mc:Fallback>
                  <p:oleObj name="Equation" r:id="rId2" imgW="2569210" imgH="29591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4872038"/>
                          <a:ext cx="6858000" cy="947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6"/>
          <p:cNvGrpSpPr/>
          <p:nvPr/>
        </p:nvGrpSpPr>
        <p:grpSpPr bwMode="auto">
          <a:xfrm>
            <a:off x="2238375" y="1928813"/>
            <a:ext cx="5943600" cy="628650"/>
            <a:chOff x="762000" y="6015038"/>
            <a:chExt cx="5943600" cy="628650"/>
          </a:xfrm>
        </p:grpSpPr>
        <p:sp>
          <p:nvSpPr>
            <p:cNvPr id="33797" name="Text Box 7"/>
            <p:cNvSpPr txBox="1">
              <a:spLocks noChangeArrowheads="1"/>
            </p:cNvSpPr>
            <p:nvPr/>
          </p:nvSpPr>
          <p:spPr bwMode="auto">
            <a:xfrm>
              <a:off x="762000" y="6015038"/>
              <a:ext cx="1752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最大误差为</a:t>
              </a:r>
              <a:endParaRPr lang="zh-CN" altLang="en-US" sz="2400"/>
            </a:p>
          </p:txBody>
        </p:sp>
        <p:graphicFrame>
          <p:nvGraphicFramePr>
            <p:cNvPr id="33798" name="Object 8"/>
            <p:cNvGraphicFramePr>
              <a:graphicFrameLocks noChangeAspect="1"/>
            </p:cNvGraphicFramePr>
            <p:nvPr/>
          </p:nvGraphicFramePr>
          <p:xfrm>
            <a:off x="2590800" y="6015038"/>
            <a:ext cx="411480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4" name="Equation" r:id="rId4" imgW="1358900" imgH="154305" progId="Equation.DSMT4">
                    <p:embed/>
                  </p:oleObj>
                </mc:Choice>
                <mc:Fallback>
                  <p:oleObj name="Equation" r:id="rId4" imgW="1358900" imgH="15430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6015038"/>
                          <a:ext cx="4114800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prstDash val="lgDash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"/>
          <p:cNvGrpSpPr/>
          <p:nvPr/>
        </p:nvGrpSpPr>
        <p:grpSpPr bwMode="auto">
          <a:xfrm>
            <a:off x="1487488" y="5316689"/>
            <a:ext cx="8413750" cy="639763"/>
            <a:chOff x="374" y="2890"/>
            <a:chExt cx="5300" cy="403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74" y="2890"/>
              <a:ext cx="530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楷体_GB2312" pitchFamily="49" charset="-122"/>
                </a:rPr>
                <a:t>    </a:t>
              </a:r>
              <a:r>
                <a:rPr lang="zh-CN" altLang="en-US" dirty="0">
                  <a:latin typeface="楷体_GB2312" pitchFamily="49" charset="-122"/>
                </a:rPr>
                <a:t>如果              求     上的最佳平方逼近多项式， </a:t>
              </a:r>
              <a:endParaRPr lang="zh-CN" altLang="en-US" dirty="0">
                <a:latin typeface="楷体_GB2312" pitchFamily="49" charset="-122"/>
              </a:endParaRPr>
            </a:p>
          </p:txBody>
        </p:sp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1200" y="3026"/>
            <a:ext cx="134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5" name="Equation" r:id="rId6" imgW="791845" imgH="173990" progId="Equation.3">
                    <p:embed/>
                  </p:oleObj>
                </mc:Choice>
                <mc:Fallback>
                  <p:oleObj name="Equation" r:id="rId6" imgW="791845" imgH="1739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26"/>
                          <a:ext cx="134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2773" y="3033"/>
            <a:ext cx="49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6" name="Equation" r:id="rId8" imgW="289560" imgH="173990" progId="Equation.3">
                    <p:embed/>
                  </p:oleObj>
                </mc:Choice>
                <mc:Fallback>
                  <p:oleObj name="Equation" r:id="rId8" imgW="289560" imgH="1739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3033"/>
                          <a:ext cx="49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8"/>
          <p:cNvGrpSpPr/>
          <p:nvPr/>
        </p:nvGrpSpPr>
        <p:grpSpPr bwMode="auto">
          <a:xfrm>
            <a:off x="3359944" y="5993043"/>
            <a:ext cx="5140325" cy="731837"/>
            <a:chOff x="1548" y="3232"/>
            <a:chExt cx="3238" cy="461"/>
          </a:xfrm>
        </p:grpSpPr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1548" y="3232"/>
            <a:ext cx="158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7" name="Equation" r:id="rId10" imgW="933450" imgH="334645" progId="Equation.3">
                    <p:embed/>
                  </p:oleObj>
                </mc:Choice>
                <mc:Fallback>
                  <p:oleObj name="Equation" r:id="rId10" imgW="933450" imgH="33464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3232"/>
                          <a:ext cx="1582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3731" y="3343"/>
            <a:ext cx="105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8" name="Equation" r:id="rId12" imgW="624840" imgH="173990" progId="Equation.3">
                    <p:embed/>
                  </p:oleObj>
                </mc:Choice>
                <mc:Fallback>
                  <p:oleObj name="Equation" r:id="rId12" imgW="624840" imgH="1739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3343"/>
                          <a:ext cx="105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554036" y="5453214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做变换</a:t>
            </a:r>
            <a:endParaRPr lang="zh-CN" altLang="en-US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1"/>
          <p:cNvSpPr>
            <a:spLocks noChangeArrowheads="1"/>
          </p:cNvSpPr>
          <p:nvPr/>
        </p:nvSpPr>
        <p:spPr bwMode="auto">
          <a:xfrm>
            <a:off x="2214564" y="523876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作业</a:t>
            </a:r>
            <a:r>
              <a:rPr lang="zh-CN" altLang="en-US" sz="2400"/>
              <a:t>：</a:t>
            </a:r>
            <a:endParaRPr lang="en-US" altLang="zh-CN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矩形 1"/>
              <p:cNvSpPr>
                <a:spLocks noChangeArrowheads="1"/>
              </p:cNvSpPr>
              <p:nvPr/>
            </p:nvSpPr>
            <p:spPr bwMode="auto">
              <a:xfrm>
                <a:off x="2311400" y="2349501"/>
                <a:ext cx="8393112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smtClean="0"/>
                  <a:t>2. f(t</a:t>
                </a:r>
                <a:r>
                  <a:rPr lang="en-US" altLang="zh-CN" sz="2400" dirty="0" smtClean="0"/>
                  <a:t>)=|t|</a:t>
                </a:r>
                <a:r>
                  <a:rPr lang="zh-CN" altLang="en-US" sz="2400" dirty="0" smtClean="0"/>
                  <a:t>定义在</a:t>
                </a:r>
                <a:r>
                  <a:rPr lang="en-US" altLang="zh-CN" sz="2400" dirty="0" smtClean="0"/>
                  <a:t>[-1,1]</a:t>
                </a:r>
                <a:r>
                  <a:rPr lang="zh-CN" altLang="en-US" sz="2400" dirty="0" smtClean="0"/>
                  <a:t>上，在子空间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dirty="0" smtClean="0"/>
                  <a:t>求它们的最佳平方逼近多项式。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4819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1400" y="2349501"/>
                <a:ext cx="8393112" cy="1200329"/>
              </a:xfrm>
              <a:prstGeom prst="rect">
                <a:avLst/>
              </a:prstGeom>
              <a:blipFill rotWithShape="1">
                <a:blip r:embed="rId1"/>
                <a:stretch>
                  <a:fillRect r="4" b="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214564" y="1332766"/>
            <a:ext cx="9145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</a:rPr>
              <a:t>1. </a:t>
            </a:r>
            <a:r>
              <a:rPr lang="zh-CN" altLang="en-US" dirty="0" smtClean="0">
                <a:latin typeface="宋体" panose="02010600030101010101" pitchFamily="2" charset="-122"/>
              </a:rPr>
              <a:t>求</a:t>
            </a:r>
            <a:r>
              <a:rPr lang="en-US" altLang="zh-CN" dirty="0">
                <a:latin typeface="宋体" panose="02010600030101010101" pitchFamily="2" charset="-122"/>
              </a:rPr>
              <a:t>f(x)=1/(1+x</a:t>
            </a:r>
            <a:r>
              <a:rPr lang="en-US" altLang="zh-CN" baseline="30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en-US" altLang="zh-CN" baseline="30000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>
                <a:latin typeface="宋体" panose="02010600030101010101" pitchFamily="2" charset="-122"/>
              </a:rPr>
              <a:t>[-5, 5]</a:t>
            </a:r>
            <a:r>
              <a:rPr lang="zh-CN" altLang="en-US" dirty="0">
                <a:latin typeface="宋体" panose="02010600030101010101" pitchFamily="2" charset="-122"/>
              </a:rPr>
              <a:t>上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en-US" altLang="zh-CN" dirty="0" smtClean="0">
                <a:latin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</a:rPr>
              <a:t>次最佳一致逼近</a:t>
            </a:r>
            <a:r>
              <a:rPr lang="zh-CN" altLang="en-US" dirty="0">
                <a:latin typeface="宋体" panose="02010600030101010101" pitchFamily="2" charset="-122"/>
              </a:rPr>
              <a:t>多项式</a:t>
            </a:r>
            <a:r>
              <a:rPr lang="en-US" altLang="zh-CN" dirty="0" smtClean="0">
                <a:latin typeface="宋体" panose="02010600030101010101" pitchFamily="2" charset="-122"/>
              </a:rPr>
              <a:t>L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3</a:t>
            </a:r>
            <a:r>
              <a:rPr lang="en-US" altLang="zh-CN" dirty="0" smtClean="0">
                <a:latin typeface="宋体" panose="02010600030101010101" pitchFamily="2" charset="-122"/>
              </a:rPr>
              <a:t>(x</a:t>
            </a:r>
            <a:r>
              <a:rPr lang="en-US" altLang="zh-CN" dirty="0">
                <a:latin typeface="宋体" panose="02010600030101010101" pitchFamily="2" charset="-122"/>
              </a:rPr>
              <a:t>),</a:t>
            </a:r>
            <a:r>
              <a:rPr lang="zh-CN" altLang="en-US" dirty="0">
                <a:latin typeface="宋体" panose="02010600030101010101" pitchFamily="2" charset="-122"/>
              </a:rPr>
              <a:t>并且估计误差。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2124075" y="309563"/>
            <a:ext cx="4591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cs typeface="Times New Roman" panose="02020603050405020304" pitchFamily="18" charset="0"/>
              </a:rPr>
              <a:t>6.1.2 </a:t>
            </a:r>
            <a:r>
              <a:rPr lang="zh-CN" altLang="zh-CN" sz="2400" b="1">
                <a:cs typeface="Times New Roman" panose="02020603050405020304" pitchFamily="18" charset="0"/>
              </a:rPr>
              <a:t>最佳一致逼近多项式的求法</a:t>
            </a:r>
            <a:endParaRPr lang="zh-CN" altLang="en-US" sz="2400"/>
          </a:p>
        </p:txBody>
      </p:sp>
      <p:graphicFrame>
        <p:nvGraphicFramePr>
          <p:cNvPr id="6147" name="对象 3"/>
          <p:cNvGraphicFramePr>
            <a:graphicFrameLocks noChangeAspect="1"/>
          </p:cNvGraphicFramePr>
          <p:nvPr/>
        </p:nvGraphicFramePr>
        <p:xfrm>
          <a:off x="2557463" y="2109788"/>
          <a:ext cx="7413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6" name="Equation" r:id="rId1" imgW="7019925" imgH="4171950" progId="Equation.DSMT4">
                  <p:embed/>
                </p:oleObj>
              </mc:Choice>
              <mc:Fallback>
                <p:oleObj name="Equation" r:id="rId1" imgW="7019925" imgH="417195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2109788"/>
                        <a:ext cx="7413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243139" y="783105"/>
            <a:ext cx="7513637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切比雪夫定理</a:t>
            </a:r>
            <a:r>
              <a:rPr lang="en-US" altLang="zh-CN" sz="2400" b="1" dirty="0"/>
              <a:t>:          </a:t>
            </a:r>
            <a:r>
              <a:rPr lang="zh-CN" altLang="en-US" sz="2400" dirty="0">
                <a:cs typeface="Times New Roman" panose="02020603050405020304" pitchFamily="18" charset="0"/>
              </a:rPr>
              <a:t>是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]</a:t>
            </a:r>
            <a:r>
              <a:rPr lang="zh-CN" altLang="en-US" sz="2400" dirty="0">
                <a:cs typeface="Times New Roman" panose="02020603050405020304" pitchFamily="18" charset="0"/>
              </a:rPr>
              <a:t>上连续函数 </a:t>
            </a:r>
            <a:r>
              <a:rPr lang="en-US" altLang="zh-CN" sz="2400" i="1" dirty="0"/>
              <a:t>f</a:t>
            </a:r>
            <a:r>
              <a:rPr lang="en-US" altLang="zh-CN" sz="2400" dirty="0"/>
              <a:t> 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>
                <a:cs typeface="Times New Roman" panose="02020603050405020304" pitchFamily="18" charset="0"/>
              </a:rPr>
              <a:t>的</a:t>
            </a:r>
            <a:r>
              <a:rPr lang="en-US" altLang="zh-CN" sz="2400" i="1" dirty="0"/>
              <a:t>n</a:t>
            </a:r>
            <a:r>
              <a:rPr lang="zh-CN" altLang="en-US" sz="2400" dirty="0">
                <a:cs typeface="Times New Roman" panose="02020603050405020304" pitchFamily="18" charset="0"/>
              </a:rPr>
              <a:t>次最佳一致逼近多项式的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充分必要条件</a:t>
            </a:r>
            <a:r>
              <a:rPr lang="zh-CN" altLang="en-US" sz="2400" dirty="0">
                <a:cs typeface="Times New Roman" panose="02020603050405020304" pitchFamily="18" charset="0"/>
              </a:rPr>
              <a:t>是</a:t>
            </a:r>
            <a:endParaRPr lang="zh-CN" altLang="en-US" sz="2400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05163" y="2109788"/>
            <a:ext cx="4025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在区间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]</a:t>
            </a:r>
            <a:r>
              <a:rPr lang="zh-CN" altLang="en-US" sz="2400" dirty="0">
                <a:cs typeface="Times New Roman" panose="02020603050405020304" pitchFamily="18" charset="0"/>
              </a:rPr>
              <a:t>上至有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 + 2</a:t>
            </a:r>
            <a:r>
              <a:rPr lang="zh-CN" altLang="en-US" sz="2400" dirty="0">
                <a:cs typeface="Times New Roman" panose="02020603050405020304" pitchFamily="18" charset="0"/>
              </a:rPr>
              <a:t>个点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aphicFrame>
        <p:nvGraphicFramePr>
          <p:cNvPr id="6150" name="对象 7"/>
          <p:cNvGraphicFramePr>
            <a:graphicFrameLocks noChangeAspect="1"/>
          </p:cNvGraphicFramePr>
          <p:nvPr/>
        </p:nvGraphicFramePr>
        <p:xfrm>
          <a:off x="4419601" y="912019"/>
          <a:ext cx="7413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" name="Equation" r:id="rId3" imgW="7019925" imgH="4171950" progId="Equation.DSMT4">
                  <p:embed/>
                </p:oleObj>
              </mc:Choice>
              <mc:Fallback>
                <p:oleObj name="Equation" r:id="rId3" imgW="7019925" imgH="417195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912019"/>
                        <a:ext cx="7413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302001" y="391889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2159000" y="3333751"/>
            <a:ext cx="800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zh-CN" kern="100" dirty="0">
                <a:cs typeface="Times New Roman" panose="02020603050405020304" pitchFamily="18" charset="0"/>
              </a:rPr>
              <a:t>使得</a:t>
            </a:r>
            <a:endParaRPr lang="zh-CN" altLang="en-US" dirty="0"/>
          </a:p>
        </p:txBody>
      </p:sp>
      <p:graphicFrame>
        <p:nvGraphicFramePr>
          <p:cNvPr id="6154" name="对象 12"/>
          <p:cNvGraphicFramePr>
            <a:graphicFrameLocks noChangeAspect="1"/>
          </p:cNvGraphicFramePr>
          <p:nvPr/>
        </p:nvGraphicFramePr>
        <p:xfrm>
          <a:off x="2744789" y="3862388"/>
          <a:ext cx="64865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8" name="Equation" r:id="rId4" imgW="55511700" imgH="4171950" progId="Equation.DSMT4">
                  <p:embed/>
                </p:oleObj>
              </mc:Choice>
              <mc:Fallback>
                <p:oleObj name="Equation" r:id="rId4" imgW="55511700" imgH="417195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9" y="3862388"/>
                        <a:ext cx="64865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2300289" y="4557713"/>
            <a:ext cx="5481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其中</a:t>
            </a:r>
            <a:r>
              <a:rPr lang="zh-CN" altLang="en-US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zh-CN" altLang="en-US" sz="2400" dirty="0"/>
              <a:t> 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与         </a:t>
            </a:r>
            <a:r>
              <a:rPr lang="zh-CN" altLang="en-US" sz="2400" dirty="0">
                <a:cs typeface="Times New Roman" panose="02020603050405020304" pitchFamily="18" charset="0"/>
              </a:rPr>
              <a:t>在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]</a:t>
            </a:r>
            <a:r>
              <a:rPr lang="zh-CN" altLang="en-US" sz="2400" dirty="0"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cs typeface="Times New Roman" panose="02020603050405020304" pitchFamily="18" charset="0"/>
              </a:rPr>
              <a:t>偏差</a:t>
            </a:r>
            <a:r>
              <a:rPr lang="zh-CN" altLang="en-US" sz="2400" dirty="0">
                <a:cs typeface="Times New Roman" panose="02020603050405020304" pitchFamily="18" charset="0"/>
              </a:rPr>
              <a:t>，即</a:t>
            </a:r>
            <a:r>
              <a:rPr lang="zh-CN" altLang="en-US" sz="800" dirty="0"/>
              <a:t> </a:t>
            </a:r>
            <a:endParaRPr lang="zh-CN" altLang="en-US" sz="6000" dirty="0"/>
          </a:p>
        </p:txBody>
      </p:sp>
      <p:graphicFrame>
        <p:nvGraphicFramePr>
          <p:cNvPr id="6156" name="对象 16"/>
          <p:cNvGraphicFramePr>
            <a:graphicFrameLocks noChangeAspect="1"/>
          </p:cNvGraphicFramePr>
          <p:nvPr/>
        </p:nvGraphicFramePr>
        <p:xfrm>
          <a:off x="4419601" y="4572000"/>
          <a:ext cx="741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" name="Equation" r:id="rId6" imgW="7019925" imgH="4171950" progId="Equation.DSMT4">
                  <p:embed/>
                </p:oleObj>
              </mc:Choice>
              <mc:Fallback>
                <p:oleObj name="Equation" r:id="rId6" imgW="7019925" imgH="417195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572000"/>
                        <a:ext cx="741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对象 18"/>
          <p:cNvGraphicFramePr>
            <a:graphicFrameLocks noChangeAspect="1"/>
          </p:cNvGraphicFramePr>
          <p:nvPr/>
        </p:nvGraphicFramePr>
        <p:xfrm>
          <a:off x="4122739" y="5205414"/>
          <a:ext cx="25923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0" name="Equation" r:id="rId7" imgW="24793575" imgH="5486400" progId="Equation.DSMT4">
                  <p:embed/>
                </p:oleObj>
              </mc:Choice>
              <mc:Fallback>
                <p:oleObj name="Equation" r:id="rId7" imgW="24793575" imgH="5486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9" y="5205414"/>
                        <a:ext cx="259238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2376489" y="5956301"/>
            <a:ext cx="30130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i="1" kern="100" dirty="0"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kern="100" dirty="0"/>
              <a:t> </a:t>
            </a:r>
            <a:r>
              <a:rPr lang="zh-CN" altLang="zh-CN" kern="100" dirty="0">
                <a:cs typeface="Times New Roman" panose="02020603050405020304" pitchFamily="18" charset="0"/>
              </a:rPr>
              <a:t>为“</a:t>
            </a:r>
            <a:r>
              <a:rPr lang="en-US" altLang="zh-CN" kern="100" dirty="0"/>
              <a:t>1</a:t>
            </a:r>
            <a:r>
              <a:rPr lang="zh-CN" altLang="zh-CN" kern="100" dirty="0">
                <a:cs typeface="Times New Roman" panose="02020603050405020304" pitchFamily="18" charset="0"/>
              </a:rPr>
              <a:t>”或“</a:t>
            </a:r>
            <a:r>
              <a:rPr lang="en-US" altLang="zh-CN" kern="100" dirty="0"/>
              <a:t>-1</a:t>
            </a:r>
            <a:r>
              <a:rPr lang="zh-CN" altLang="zh-CN" kern="100" dirty="0">
                <a:cs typeface="Times New Roman" panose="02020603050405020304" pitchFamily="18" charset="0"/>
              </a:rPr>
              <a:t>”。</a:t>
            </a:r>
            <a:endParaRPr lang="zh-CN" altLang="en-US" dirty="0"/>
          </a:p>
        </p:txBody>
      </p:sp>
      <p:grpSp>
        <p:nvGrpSpPr>
          <p:cNvPr id="6159" name="组合 37"/>
          <p:cNvGrpSpPr/>
          <p:nvPr/>
        </p:nvGrpSpPr>
        <p:grpSpPr bwMode="auto">
          <a:xfrm>
            <a:off x="7591426" y="1530351"/>
            <a:ext cx="2805113" cy="2055813"/>
            <a:chOff x="6067425" y="1530790"/>
            <a:chExt cx="2805113" cy="2055373"/>
          </a:xfrm>
        </p:grpSpPr>
        <p:grpSp>
          <p:nvGrpSpPr>
            <p:cNvPr id="6160" name="组合 35"/>
            <p:cNvGrpSpPr/>
            <p:nvPr/>
          </p:nvGrpSpPr>
          <p:grpSpPr bwMode="auto">
            <a:xfrm>
              <a:off x="6067425" y="1681163"/>
              <a:ext cx="2805113" cy="1905000"/>
              <a:chOff x="6067425" y="1681163"/>
              <a:chExt cx="2805113" cy="1905000"/>
            </a:xfrm>
          </p:grpSpPr>
          <p:sp>
            <p:nvSpPr>
              <p:cNvPr id="6163" name="Line 4"/>
              <p:cNvSpPr>
                <a:spLocks noChangeShapeType="1"/>
              </p:cNvSpPr>
              <p:nvPr/>
            </p:nvSpPr>
            <p:spPr bwMode="auto">
              <a:xfrm>
                <a:off x="6334086" y="3289916"/>
                <a:ext cx="20570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64" name="Line 5"/>
              <p:cNvSpPr>
                <a:spLocks noChangeShapeType="1"/>
              </p:cNvSpPr>
              <p:nvPr/>
            </p:nvSpPr>
            <p:spPr bwMode="auto">
              <a:xfrm flipV="1">
                <a:off x="6334086" y="1724039"/>
                <a:ext cx="0" cy="15658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6165" name="Object 6"/>
              <p:cNvGraphicFramePr>
                <a:graphicFrameLocks noChangeAspect="1"/>
              </p:cNvGraphicFramePr>
              <p:nvPr/>
            </p:nvGraphicFramePr>
            <p:xfrm>
              <a:off x="8238805" y="3374558"/>
              <a:ext cx="173806" cy="2116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1" name="Equation" r:id="rId9" imgW="2190750" imgH="2409825" progId="Equation.DSMT4">
                      <p:embed/>
                    </p:oleObj>
                  </mc:Choice>
                  <mc:Fallback>
                    <p:oleObj name="Equation" r:id="rId9" imgW="2190750" imgH="2409825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38805" y="3374558"/>
                            <a:ext cx="173806" cy="2116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6" name="Object 7"/>
              <p:cNvGraphicFramePr>
                <a:graphicFrameLocks noChangeAspect="1"/>
              </p:cNvGraphicFramePr>
              <p:nvPr/>
            </p:nvGraphicFramePr>
            <p:xfrm>
              <a:off x="6067425" y="1681718"/>
              <a:ext cx="192853" cy="2539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2" name="Equation" r:id="rId11" imgW="2409825" imgH="2847975" progId="Equation.DSMT4">
                      <p:embed/>
                    </p:oleObj>
                  </mc:Choice>
                  <mc:Fallback>
                    <p:oleObj name="Equation" r:id="rId11" imgW="2409825" imgH="2847975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7425" y="1681718"/>
                            <a:ext cx="192853" cy="2539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7" name="Object 8"/>
              <p:cNvGraphicFramePr>
                <a:graphicFrameLocks noChangeAspect="1"/>
              </p:cNvGraphicFramePr>
              <p:nvPr/>
            </p:nvGraphicFramePr>
            <p:xfrm>
              <a:off x="6105519" y="3247595"/>
              <a:ext cx="162695" cy="2116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3" name="Equation" r:id="rId13" imgW="2628900" imgH="3076575" progId="Equation.DSMT4">
                      <p:embed/>
                    </p:oleObj>
                  </mc:Choice>
                  <mc:Fallback>
                    <p:oleObj name="Equation" r:id="rId13" imgW="2628900" imgH="3076575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05519" y="3247595"/>
                            <a:ext cx="162695" cy="2116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8" name="Arc 15"/>
              <p:cNvSpPr/>
              <p:nvPr/>
            </p:nvSpPr>
            <p:spPr bwMode="auto">
              <a:xfrm flipH="1">
                <a:off x="6715030" y="2360836"/>
                <a:ext cx="1167435" cy="461566"/>
              </a:xfrm>
              <a:custGeom>
                <a:avLst/>
                <a:gdLst>
                  <a:gd name="T0" fmla="*/ 0 w 25572"/>
                  <a:gd name="T1" fmla="*/ 2147483646 h 21600"/>
                  <a:gd name="T2" fmla="*/ 2147483646 w 25572"/>
                  <a:gd name="T3" fmla="*/ 2147483646 h 21600"/>
                  <a:gd name="T4" fmla="*/ 2147483646 w 25572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5572"/>
                  <a:gd name="T10" fmla="*/ 0 h 21600"/>
                  <a:gd name="T11" fmla="*/ 25572 w 255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572" h="21600" fill="none" extrusionOk="0">
                    <a:moveTo>
                      <a:pt x="-1" y="623"/>
                    </a:moveTo>
                    <a:cubicBezTo>
                      <a:pt x="1686" y="209"/>
                      <a:pt x="3417" y="0"/>
                      <a:pt x="5154" y="0"/>
                    </a:cubicBezTo>
                    <a:cubicBezTo>
                      <a:pt x="14366" y="0"/>
                      <a:pt x="22565" y="5843"/>
                      <a:pt x="25571" y="14552"/>
                    </a:cubicBezTo>
                  </a:path>
                  <a:path w="25572" h="21600" stroke="0" extrusionOk="0">
                    <a:moveTo>
                      <a:pt x="-1" y="623"/>
                    </a:moveTo>
                    <a:cubicBezTo>
                      <a:pt x="1686" y="209"/>
                      <a:pt x="3417" y="0"/>
                      <a:pt x="5154" y="0"/>
                    </a:cubicBezTo>
                    <a:cubicBezTo>
                      <a:pt x="14366" y="0"/>
                      <a:pt x="22565" y="5843"/>
                      <a:pt x="25571" y="14552"/>
                    </a:cubicBezTo>
                    <a:lnTo>
                      <a:pt x="5154" y="21600"/>
                    </a:lnTo>
                    <a:lnTo>
                      <a:pt x="-1" y="623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6169" name="Object 16"/>
              <p:cNvGraphicFramePr>
                <a:graphicFrameLocks noChangeAspect="1"/>
              </p:cNvGraphicFramePr>
              <p:nvPr/>
            </p:nvGraphicFramePr>
            <p:xfrm>
              <a:off x="7934050" y="2062607"/>
              <a:ext cx="723793" cy="3350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4" name="Equation" r:id="rId15" imgW="10534650" imgH="4391025" progId="Equation.DSMT4">
                      <p:embed/>
                    </p:oleObj>
                  </mc:Choice>
                  <mc:Fallback>
                    <p:oleObj name="Equation" r:id="rId15" imgW="10534650" imgH="4391025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4050" y="2062607"/>
                            <a:ext cx="723793" cy="3350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0" name="Line 33"/>
              <p:cNvSpPr>
                <a:spLocks noChangeShapeType="1"/>
              </p:cNvSpPr>
              <p:nvPr/>
            </p:nvSpPr>
            <p:spPr bwMode="auto">
              <a:xfrm>
                <a:off x="6715030" y="2274212"/>
                <a:ext cx="0" cy="10157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1" name="Line 34"/>
              <p:cNvSpPr>
                <a:spLocks noChangeShapeType="1"/>
              </p:cNvSpPr>
              <p:nvPr/>
            </p:nvSpPr>
            <p:spPr bwMode="auto">
              <a:xfrm>
                <a:off x="7057879" y="2739743"/>
                <a:ext cx="0" cy="550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2" name="Line 35"/>
              <p:cNvSpPr>
                <a:spLocks noChangeShapeType="1"/>
              </p:cNvSpPr>
              <p:nvPr/>
            </p:nvSpPr>
            <p:spPr bwMode="auto">
              <a:xfrm>
                <a:off x="7553106" y="1893323"/>
                <a:ext cx="0" cy="13965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3" name="Line 36"/>
              <p:cNvSpPr>
                <a:spLocks noChangeShapeType="1"/>
              </p:cNvSpPr>
              <p:nvPr/>
            </p:nvSpPr>
            <p:spPr bwMode="auto">
              <a:xfrm>
                <a:off x="7895956" y="1851002"/>
                <a:ext cx="0" cy="14389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4" name="Arc 37"/>
              <p:cNvSpPr/>
              <p:nvPr/>
            </p:nvSpPr>
            <p:spPr bwMode="auto">
              <a:xfrm flipH="1">
                <a:off x="6715030" y="1937626"/>
                <a:ext cx="1167435" cy="461566"/>
              </a:xfrm>
              <a:custGeom>
                <a:avLst/>
                <a:gdLst>
                  <a:gd name="T0" fmla="*/ 0 w 25572"/>
                  <a:gd name="T1" fmla="*/ 2147483646 h 21600"/>
                  <a:gd name="T2" fmla="*/ 2147483646 w 25572"/>
                  <a:gd name="T3" fmla="*/ 2147483646 h 21600"/>
                  <a:gd name="T4" fmla="*/ 2147483646 w 25572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5572"/>
                  <a:gd name="T10" fmla="*/ 0 h 21600"/>
                  <a:gd name="T11" fmla="*/ 25572 w 255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572" h="21600" fill="none" extrusionOk="0">
                    <a:moveTo>
                      <a:pt x="-1" y="623"/>
                    </a:moveTo>
                    <a:cubicBezTo>
                      <a:pt x="1686" y="209"/>
                      <a:pt x="3417" y="0"/>
                      <a:pt x="5154" y="0"/>
                    </a:cubicBezTo>
                    <a:cubicBezTo>
                      <a:pt x="14366" y="0"/>
                      <a:pt x="22565" y="5843"/>
                      <a:pt x="25571" y="14552"/>
                    </a:cubicBezTo>
                  </a:path>
                  <a:path w="25572" h="21600" stroke="0" extrusionOk="0">
                    <a:moveTo>
                      <a:pt x="-1" y="623"/>
                    </a:moveTo>
                    <a:cubicBezTo>
                      <a:pt x="1686" y="209"/>
                      <a:pt x="3417" y="0"/>
                      <a:pt x="5154" y="0"/>
                    </a:cubicBezTo>
                    <a:cubicBezTo>
                      <a:pt x="14366" y="0"/>
                      <a:pt x="22565" y="5843"/>
                      <a:pt x="25571" y="14552"/>
                    </a:cubicBezTo>
                    <a:lnTo>
                      <a:pt x="5154" y="21600"/>
                    </a:lnTo>
                    <a:lnTo>
                      <a:pt x="-1" y="62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75" name="Arc 38"/>
              <p:cNvSpPr/>
              <p:nvPr/>
            </p:nvSpPr>
            <p:spPr bwMode="auto">
              <a:xfrm flipH="1">
                <a:off x="6715030" y="2699405"/>
                <a:ext cx="1167435" cy="461566"/>
              </a:xfrm>
              <a:custGeom>
                <a:avLst/>
                <a:gdLst>
                  <a:gd name="T0" fmla="*/ 0 w 25572"/>
                  <a:gd name="T1" fmla="*/ 2147483646 h 21600"/>
                  <a:gd name="T2" fmla="*/ 2147483646 w 25572"/>
                  <a:gd name="T3" fmla="*/ 2147483646 h 21600"/>
                  <a:gd name="T4" fmla="*/ 2147483646 w 25572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5572"/>
                  <a:gd name="T10" fmla="*/ 0 h 21600"/>
                  <a:gd name="T11" fmla="*/ 25572 w 255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572" h="21600" fill="none" extrusionOk="0">
                    <a:moveTo>
                      <a:pt x="-1" y="623"/>
                    </a:moveTo>
                    <a:cubicBezTo>
                      <a:pt x="1686" y="209"/>
                      <a:pt x="3417" y="0"/>
                      <a:pt x="5154" y="0"/>
                    </a:cubicBezTo>
                    <a:cubicBezTo>
                      <a:pt x="14366" y="0"/>
                      <a:pt x="22565" y="5843"/>
                      <a:pt x="25571" y="14552"/>
                    </a:cubicBezTo>
                  </a:path>
                  <a:path w="25572" h="21600" stroke="0" extrusionOk="0">
                    <a:moveTo>
                      <a:pt x="-1" y="623"/>
                    </a:moveTo>
                    <a:cubicBezTo>
                      <a:pt x="1686" y="209"/>
                      <a:pt x="3417" y="0"/>
                      <a:pt x="5154" y="0"/>
                    </a:cubicBezTo>
                    <a:cubicBezTo>
                      <a:pt x="14366" y="0"/>
                      <a:pt x="22565" y="5843"/>
                      <a:pt x="25571" y="14552"/>
                    </a:cubicBezTo>
                    <a:lnTo>
                      <a:pt x="5154" y="21600"/>
                    </a:lnTo>
                    <a:lnTo>
                      <a:pt x="-1" y="62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6176" name="Object 39"/>
              <p:cNvGraphicFramePr>
                <a:graphicFrameLocks noChangeAspect="1"/>
              </p:cNvGraphicFramePr>
              <p:nvPr/>
            </p:nvGraphicFramePr>
            <p:xfrm>
              <a:off x="7948613" y="2486025"/>
              <a:ext cx="923925" cy="300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5" name="Equation" r:id="rId17" imgW="14925675" imgH="4391025" progId="Equation.DSMT4">
                      <p:embed/>
                    </p:oleObj>
                  </mc:Choice>
                  <mc:Fallback>
                    <p:oleObj name="Equation" r:id="rId17" imgW="14925675" imgH="4391025" progId="Equation.DSMT4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48613" y="2486025"/>
                            <a:ext cx="923925" cy="3000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7" name="Object 40"/>
              <p:cNvGraphicFramePr>
                <a:graphicFrameLocks noChangeAspect="1"/>
              </p:cNvGraphicFramePr>
              <p:nvPr/>
            </p:nvGraphicFramePr>
            <p:xfrm>
              <a:off x="7948613" y="1681163"/>
              <a:ext cx="923925" cy="303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6" name="Equation" r:id="rId19" imgW="14925675" imgH="4391025" progId="Equation.DSMT4">
                      <p:embed/>
                    </p:oleObj>
                  </mc:Choice>
                  <mc:Fallback>
                    <p:oleObj name="Equation" r:id="rId19" imgW="14925675" imgH="4391025" progId="Equation.DSMT4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48613" y="1681163"/>
                            <a:ext cx="923925" cy="303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8" name="Object 41"/>
              <p:cNvGraphicFramePr>
                <a:graphicFrameLocks noChangeAspect="1"/>
              </p:cNvGraphicFramePr>
              <p:nvPr/>
            </p:nvGraphicFramePr>
            <p:xfrm>
              <a:off x="6600746" y="3332237"/>
              <a:ext cx="173012" cy="2116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7" name="Equation" r:id="rId21" imgW="2190750" imgH="2409825" progId="Equation.DSMT4">
                      <p:embed/>
                    </p:oleObj>
                  </mc:Choice>
                  <mc:Fallback>
                    <p:oleObj name="Equation" r:id="rId21" imgW="2190750" imgH="2409825" progId="Equation.DSMT4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00746" y="3332237"/>
                            <a:ext cx="173012" cy="2116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9" name="Object 42"/>
              <p:cNvGraphicFramePr>
                <a:graphicFrameLocks noChangeAspect="1"/>
              </p:cNvGraphicFramePr>
              <p:nvPr/>
            </p:nvGraphicFramePr>
            <p:xfrm>
              <a:off x="7819767" y="3332237"/>
              <a:ext cx="163488" cy="2539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8" name="Equation" r:id="rId23" imgW="2190750" imgH="3076575" progId="Equation.DSMT4">
                      <p:embed/>
                    </p:oleObj>
                  </mc:Choice>
                  <mc:Fallback>
                    <p:oleObj name="Equation" r:id="rId23" imgW="2190750" imgH="3076575" progId="Equation.DSMT4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19767" y="3332237"/>
                            <a:ext cx="163488" cy="2539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0" name="任意多边形 33"/>
              <p:cNvSpPr>
                <a:spLocks noChangeArrowheads="1"/>
              </p:cNvSpPr>
              <p:nvPr/>
            </p:nvSpPr>
            <p:spPr bwMode="auto">
              <a:xfrm>
                <a:off x="6713951" y="1855940"/>
                <a:ext cx="1189972" cy="968679"/>
              </a:xfrm>
              <a:custGeom>
                <a:avLst/>
                <a:gdLst>
                  <a:gd name="T0" fmla="*/ 0 w 1189972"/>
                  <a:gd name="T1" fmla="*/ 436323 h 968679"/>
                  <a:gd name="T2" fmla="*/ 338202 w 1189972"/>
                  <a:gd name="T3" fmla="*/ 899786 h 968679"/>
                  <a:gd name="T4" fmla="*/ 826717 w 1189972"/>
                  <a:gd name="T5" fmla="*/ 22964 h 968679"/>
                  <a:gd name="T6" fmla="*/ 1189972 w 1189972"/>
                  <a:gd name="T7" fmla="*/ 762000 h 9686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89972"/>
                  <a:gd name="T13" fmla="*/ 0 h 968679"/>
                  <a:gd name="T14" fmla="*/ 1189972 w 1189972"/>
                  <a:gd name="T15" fmla="*/ 968679 h 9686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89972" h="968679">
                    <a:moveTo>
                      <a:pt x="0" y="436323"/>
                    </a:moveTo>
                    <a:cubicBezTo>
                      <a:pt x="100208" y="702501"/>
                      <a:pt x="200416" y="968679"/>
                      <a:pt x="338202" y="899786"/>
                    </a:cubicBezTo>
                    <a:cubicBezTo>
                      <a:pt x="475988" y="830893"/>
                      <a:pt x="684755" y="45928"/>
                      <a:pt x="826717" y="22964"/>
                    </a:cubicBezTo>
                    <a:cubicBezTo>
                      <a:pt x="968679" y="0"/>
                      <a:pt x="1079325" y="381000"/>
                      <a:pt x="1189972" y="762000"/>
                    </a:cubicBezTo>
                  </a:path>
                </a:pathLst>
              </a:cu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61" name="Object 45"/>
            <p:cNvGraphicFramePr>
              <a:graphicFrameLocks noChangeAspect="1"/>
            </p:cNvGraphicFramePr>
            <p:nvPr/>
          </p:nvGraphicFramePr>
          <p:xfrm>
            <a:off x="6500826" y="1530790"/>
            <a:ext cx="571504" cy="326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9" name="Equation" r:id="rId25" imgW="7019925" imgH="4391025" progId="Equation.DSMT4">
                    <p:embed/>
                  </p:oleObj>
                </mc:Choice>
                <mc:Fallback>
                  <p:oleObj name="Equation" r:id="rId25" imgW="7019925" imgH="4391025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1530790"/>
                          <a:ext cx="571504" cy="326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62" name="直接箭头连接符 35"/>
            <p:cNvCxnSpPr>
              <a:cxnSpLocks noChangeShapeType="1"/>
            </p:cNvCxnSpPr>
            <p:nvPr/>
          </p:nvCxnSpPr>
          <p:spPr bwMode="auto">
            <a:xfrm>
              <a:off x="6858016" y="1857364"/>
              <a:ext cx="500066" cy="28575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103426" y="2743202"/>
                <a:ext cx="3916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6" y="2743202"/>
                <a:ext cx="3916585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5" t="-1" r="-290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/>
          <p:nvPr/>
        </p:nvGrpSpPr>
        <p:grpSpPr bwMode="auto">
          <a:xfrm>
            <a:off x="2738438" y="857250"/>
            <a:ext cx="6367462" cy="1931988"/>
            <a:chOff x="1181100" y="1047750"/>
            <a:chExt cx="6367454" cy="1931981"/>
          </a:xfrm>
        </p:grpSpPr>
        <p:sp>
          <p:nvSpPr>
            <p:cNvPr id="7189" name="Rectangle 4"/>
            <p:cNvSpPr>
              <a:spLocks noChangeArrowheads="1"/>
            </p:cNvSpPr>
            <p:nvPr/>
          </p:nvSpPr>
          <p:spPr bwMode="auto">
            <a:xfrm>
              <a:off x="1303338" y="1047750"/>
              <a:ext cx="12954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</a:rPr>
                <a:t>推论</a:t>
              </a:r>
              <a:r>
                <a:rPr lang="en-US" altLang="zh-CN" sz="2800">
                  <a:solidFill>
                    <a:srgbClr val="FF0000"/>
                  </a:solidFill>
                </a:rPr>
                <a:t>1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  <p:graphicFrame>
          <p:nvGraphicFramePr>
            <p:cNvPr id="7190" name="Object 7"/>
            <p:cNvGraphicFramePr>
              <a:graphicFrameLocks noChangeAspect="1"/>
            </p:cNvGraphicFramePr>
            <p:nvPr/>
          </p:nvGraphicFramePr>
          <p:xfrm>
            <a:off x="1638300" y="1871663"/>
            <a:ext cx="71755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9" name="Equation" r:id="rId1" imgW="6362700" imgH="4391025" progId="Equation.DSMT4">
                    <p:embed/>
                  </p:oleObj>
                </mc:Choice>
                <mc:Fallback>
                  <p:oleObj name="Equation" r:id="rId1" imgW="6362700" imgH="439102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300" y="1871663"/>
                          <a:ext cx="71755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Rectangle 9"/>
            <p:cNvSpPr>
              <a:spLocks noChangeArrowheads="1"/>
            </p:cNvSpPr>
            <p:nvPr/>
          </p:nvSpPr>
          <p:spPr bwMode="auto">
            <a:xfrm>
              <a:off x="2171700" y="1857375"/>
              <a:ext cx="1257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是区间</a:t>
              </a:r>
              <a:r>
                <a:rPr lang="zh-CN" altLang="en-US" sz="2400" dirty="0">
                  <a:solidFill>
                    <a:srgbClr val="000066"/>
                  </a:solidFill>
                </a:rPr>
                <a:t> </a:t>
              </a:r>
              <a:endParaRPr lang="zh-CN" altLang="en-US" sz="2400" dirty="0">
                <a:solidFill>
                  <a:srgbClr val="000066"/>
                </a:solidFill>
              </a:endParaRPr>
            </a:p>
          </p:txBody>
        </p:sp>
        <p:graphicFrame>
          <p:nvGraphicFramePr>
            <p:cNvPr id="7192" name="Object 10"/>
            <p:cNvGraphicFramePr>
              <a:graphicFrameLocks noChangeAspect="1"/>
            </p:cNvGraphicFramePr>
            <p:nvPr/>
          </p:nvGraphicFramePr>
          <p:xfrm>
            <a:off x="3314700" y="1819275"/>
            <a:ext cx="711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0" name="Equation" r:id="rId3" imgW="6143625" imgH="4391025" progId="Equation.DSMT4">
                    <p:embed/>
                  </p:oleObj>
                </mc:Choice>
                <mc:Fallback>
                  <p:oleObj name="Equation" r:id="rId3" imgW="6143625" imgH="439102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700" y="1819275"/>
                          <a:ext cx="7112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Rectangle 11"/>
            <p:cNvSpPr>
              <a:spLocks noChangeArrowheads="1"/>
            </p:cNvSpPr>
            <p:nvPr/>
          </p:nvSpPr>
          <p:spPr bwMode="auto">
            <a:xfrm>
              <a:off x="4000500" y="1857375"/>
              <a:ext cx="2482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上的连续函数</a:t>
              </a:r>
              <a:r>
                <a:rPr lang="zh-CN" altLang="en-US" sz="2400" dirty="0">
                  <a:solidFill>
                    <a:srgbClr val="000066"/>
                  </a:solidFill>
                </a:rPr>
                <a:t>， </a:t>
              </a:r>
              <a:endParaRPr lang="zh-CN" altLang="en-US" sz="2400" dirty="0">
                <a:solidFill>
                  <a:srgbClr val="000066"/>
                </a:solidFill>
              </a:endParaRPr>
            </a:p>
          </p:txBody>
        </p:sp>
        <p:graphicFrame>
          <p:nvGraphicFramePr>
            <p:cNvPr id="7194" name="Object 12"/>
            <p:cNvGraphicFramePr>
              <a:graphicFrameLocks noChangeAspect="1"/>
            </p:cNvGraphicFramePr>
            <p:nvPr/>
          </p:nvGraphicFramePr>
          <p:xfrm>
            <a:off x="1577962" y="2479668"/>
            <a:ext cx="827088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1" name="Equation" r:id="rId5" imgW="7239000" imgH="4391025" progId="Equation.DSMT4">
                    <p:embed/>
                  </p:oleObj>
                </mc:Choice>
                <mc:Fallback>
                  <p:oleObj name="Equation" r:id="rId5" imgW="7239000" imgH="439102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962" y="2479668"/>
                          <a:ext cx="827088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Rectangle 13"/>
            <p:cNvSpPr>
              <a:spLocks noChangeArrowheads="1"/>
            </p:cNvSpPr>
            <p:nvPr/>
          </p:nvSpPr>
          <p:spPr bwMode="auto">
            <a:xfrm>
              <a:off x="2301331" y="2464737"/>
              <a:ext cx="569386" cy="46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是</a:t>
              </a:r>
              <a:r>
                <a:rPr lang="zh-CN" altLang="en-US" sz="2400">
                  <a:solidFill>
                    <a:srgbClr val="000066"/>
                  </a:solidFill>
                </a:rPr>
                <a:t> 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7196" name="Object 14"/>
            <p:cNvGraphicFramePr>
              <a:graphicFrameLocks noChangeAspect="1"/>
            </p:cNvGraphicFramePr>
            <p:nvPr/>
          </p:nvGraphicFramePr>
          <p:xfrm>
            <a:off x="2714612" y="2428868"/>
            <a:ext cx="76200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2" name="Equation" r:id="rId7" imgW="6362700" imgH="4391025" progId="Equation.DSMT4">
                    <p:embed/>
                  </p:oleObj>
                </mc:Choice>
                <mc:Fallback>
                  <p:oleObj name="Equation" r:id="rId7" imgW="6362700" imgH="439102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2428868"/>
                          <a:ext cx="762000" cy="525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7" name="Rectangle 15"/>
            <p:cNvSpPr>
              <a:spLocks noChangeArrowheads="1"/>
            </p:cNvSpPr>
            <p:nvPr/>
          </p:nvSpPr>
          <p:spPr bwMode="auto">
            <a:xfrm>
              <a:off x="3357554" y="2471734"/>
              <a:ext cx="419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的</a:t>
              </a:r>
              <a:r>
                <a:rPr lang="en-US" altLang="zh-CN" sz="2400" i="1"/>
                <a:t>n</a:t>
              </a:r>
              <a:r>
                <a:rPr lang="zh-CN" altLang="en-US" sz="2400"/>
                <a:t>次最佳一致逼近多项式，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sp>
          <p:nvSpPr>
            <p:cNvPr id="7198" name="Rectangle 54"/>
            <p:cNvSpPr>
              <a:spLocks noChangeArrowheads="1"/>
            </p:cNvSpPr>
            <p:nvPr/>
          </p:nvSpPr>
          <p:spPr bwMode="auto">
            <a:xfrm>
              <a:off x="1181100" y="181927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设</a:t>
              </a:r>
              <a:endParaRPr lang="zh-CN" altLang="en-US" sz="2400"/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2809875" y="3000376"/>
            <a:ext cx="5646738" cy="555625"/>
            <a:chOff x="1428750" y="3087688"/>
            <a:chExt cx="5646738" cy="555625"/>
          </a:xfrm>
        </p:grpSpPr>
        <p:graphicFrame>
          <p:nvGraphicFramePr>
            <p:cNvPr id="7184" name="Object 16"/>
            <p:cNvGraphicFramePr>
              <a:graphicFrameLocks noChangeAspect="1"/>
            </p:cNvGraphicFramePr>
            <p:nvPr/>
          </p:nvGraphicFramePr>
          <p:xfrm>
            <a:off x="1900238" y="3087688"/>
            <a:ext cx="121920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3" name="Equation" r:id="rId9" imgW="10096500" imgH="4610100" progId="Equation.DSMT4">
                    <p:embed/>
                  </p:oleObj>
                </mc:Choice>
                <mc:Fallback>
                  <p:oleObj name="Equation" r:id="rId9" imgW="10096500" imgH="46101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238" y="3087688"/>
                          <a:ext cx="1219200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3043238" y="3126731"/>
              <a:ext cx="5693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在</a:t>
              </a:r>
              <a:r>
                <a:rPr lang="zh-CN" altLang="en-US" sz="2400">
                  <a:solidFill>
                    <a:srgbClr val="000066"/>
                  </a:solidFill>
                </a:rPr>
                <a:t> 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7186" name="Object 18"/>
            <p:cNvGraphicFramePr>
              <a:graphicFrameLocks noChangeAspect="1"/>
            </p:cNvGraphicFramePr>
            <p:nvPr/>
          </p:nvGraphicFramePr>
          <p:xfrm>
            <a:off x="3500438" y="3105150"/>
            <a:ext cx="76200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4" name="Equation" r:id="rId11" imgW="6362700" imgH="4391025" progId="Equation.DSMT4">
                    <p:embed/>
                  </p:oleObj>
                </mc:Choice>
                <mc:Fallback>
                  <p:oleObj name="Equation" r:id="rId11" imgW="6362700" imgH="439102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8" y="3105150"/>
                          <a:ext cx="762000" cy="525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4286250" y="3114675"/>
              <a:ext cx="27892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内存在且</a:t>
              </a:r>
              <a:r>
                <a:rPr lang="zh-CN" altLang="en-US" sz="2400" b="1" dirty="0"/>
                <a:t>保号</a:t>
              </a:r>
              <a:r>
                <a:rPr lang="zh-CN" altLang="en-US" sz="2400" dirty="0"/>
                <a:t>，</a:t>
              </a:r>
              <a:endParaRPr lang="zh-CN" altLang="en-US" sz="2400" dirty="0">
                <a:solidFill>
                  <a:srgbClr val="000066"/>
                </a:solidFill>
              </a:endParaRPr>
            </a:p>
          </p:txBody>
        </p:sp>
        <p:sp>
          <p:nvSpPr>
            <p:cNvPr id="7188" name="Rectangle 55"/>
            <p:cNvSpPr>
              <a:spLocks noChangeArrowheads="1"/>
            </p:cNvSpPr>
            <p:nvPr/>
          </p:nvSpPr>
          <p:spPr bwMode="auto">
            <a:xfrm>
              <a:off x="1428750" y="3143250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若</a:t>
              </a:r>
              <a:endParaRPr lang="zh-CN" altLang="en-US" sz="2400"/>
            </a:p>
          </p:txBody>
        </p:sp>
      </p:grpSp>
      <p:grpSp>
        <p:nvGrpSpPr>
          <p:cNvPr id="4" name="组合 30"/>
          <p:cNvGrpSpPr/>
          <p:nvPr/>
        </p:nvGrpSpPr>
        <p:grpSpPr bwMode="auto">
          <a:xfrm>
            <a:off x="2452689" y="3924301"/>
            <a:ext cx="7191375" cy="1966913"/>
            <a:chOff x="1033463" y="3924300"/>
            <a:chExt cx="7191375" cy="1966913"/>
          </a:xfrm>
        </p:grpSpPr>
        <p:graphicFrame>
          <p:nvGraphicFramePr>
            <p:cNvPr id="7173" name="Object 20"/>
            <p:cNvGraphicFramePr>
              <a:graphicFrameLocks noChangeAspect="1"/>
            </p:cNvGraphicFramePr>
            <p:nvPr/>
          </p:nvGraphicFramePr>
          <p:xfrm>
            <a:off x="1885950" y="3924300"/>
            <a:ext cx="1885950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5" name="Equation" r:id="rId13" imgW="15144750" imgH="4391025" progId="Equation.DSMT4">
                    <p:embed/>
                  </p:oleObj>
                </mc:Choice>
                <mc:Fallback>
                  <p:oleObj name="Equation" r:id="rId13" imgW="15144750" imgH="4391025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950" y="3924300"/>
                          <a:ext cx="1885950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4" name="Rectangle 21"/>
            <p:cNvSpPr>
              <a:spLocks noChangeArrowheads="1"/>
            </p:cNvSpPr>
            <p:nvPr/>
          </p:nvSpPr>
          <p:spPr bwMode="auto">
            <a:xfrm>
              <a:off x="3790950" y="3998268"/>
              <a:ext cx="11849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在区间</a:t>
              </a:r>
              <a:r>
                <a:rPr lang="zh-CN" altLang="en-US" sz="2400">
                  <a:solidFill>
                    <a:srgbClr val="000066"/>
                  </a:solidFill>
                </a:rPr>
                <a:t> 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7175" name="Object 23"/>
            <p:cNvGraphicFramePr>
              <a:graphicFrameLocks noChangeAspect="1"/>
            </p:cNvGraphicFramePr>
            <p:nvPr/>
          </p:nvGraphicFramePr>
          <p:xfrm>
            <a:off x="4857750" y="4000500"/>
            <a:ext cx="6858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6" name="Equation" r:id="rId15" imgW="6143625" imgH="4391025" progId="Equation.DSMT4">
                    <p:embed/>
                  </p:oleObj>
                </mc:Choice>
                <mc:Fallback>
                  <p:oleObj name="Equation" r:id="rId15" imgW="6143625" imgH="439102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0" y="4000500"/>
                          <a:ext cx="68580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Rectangle 24"/>
            <p:cNvSpPr>
              <a:spLocks noChangeArrowheads="1"/>
            </p:cNvSpPr>
            <p:nvPr/>
          </p:nvSpPr>
          <p:spPr bwMode="auto">
            <a:xfrm>
              <a:off x="1643063" y="4714875"/>
              <a:ext cx="32480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个点组成的</a:t>
              </a:r>
              <a:r>
                <a:rPr lang="zh-CN" altLang="en-US" sz="2400">
                  <a:solidFill>
                    <a:srgbClr val="FF0000"/>
                  </a:solidFill>
                </a:rPr>
                <a:t>交错点</a:t>
              </a:r>
              <a:r>
                <a:rPr lang="zh-CN" altLang="en-US" sz="2400"/>
                <a:t>组，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7177" name="Object 26"/>
            <p:cNvGraphicFramePr>
              <a:graphicFrameLocks noChangeAspect="1"/>
            </p:cNvGraphicFramePr>
            <p:nvPr/>
          </p:nvGraphicFramePr>
          <p:xfrm>
            <a:off x="5895975" y="4787900"/>
            <a:ext cx="533400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" name="Equation" r:id="rId16" imgW="4391025" imgH="3514725" progId="Equation.DSMT4">
                    <p:embed/>
                  </p:oleObj>
                </mc:Choice>
                <mc:Fallback>
                  <p:oleObj name="Equation" r:id="rId16" imgW="4391025" imgH="3514725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5975" y="4787900"/>
                          <a:ext cx="533400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Rectangle 27"/>
            <p:cNvSpPr>
              <a:spLocks noChangeArrowheads="1"/>
            </p:cNvSpPr>
            <p:nvPr/>
          </p:nvSpPr>
          <p:spPr bwMode="auto">
            <a:xfrm>
              <a:off x="6500813" y="4714875"/>
              <a:ext cx="17240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都在交错点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7179" name="Object 28"/>
            <p:cNvGraphicFramePr>
              <a:graphicFrameLocks noChangeAspect="1"/>
            </p:cNvGraphicFramePr>
            <p:nvPr/>
          </p:nvGraphicFramePr>
          <p:xfrm>
            <a:off x="1033463" y="4776788"/>
            <a:ext cx="704850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" name="Equation" r:id="rId18" imgW="5924550" imgH="3076575" progId="Equation.DSMT4">
                    <p:embed/>
                  </p:oleObj>
                </mc:Choice>
                <mc:Fallback>
                  <p:oleObj name="Equation" r:id="rId18" imgW="5924550" imgH="3076575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463" y="4776788"/>
                          <a:ext cx="704850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Rectangle 29"/>
            <p:cNvSpPr>
              <a:spLocks noChangeArrowheads="1"/>
            </p:cNvSpPr>
            <p:nvPr/>
          </p:nvSpPr>
          <p:spPr bwMode="auto">
            <a:xfrm>
              <a:off x="5572125" y="4000500"/>
              <a:ext cx="2635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上</a:t>
              </a:r>
              <a:r>
                <a:rPr lang="zh-CN" altLang="en-US" sz="2400">
                  <a:solidFill>
                    <a:srgbClr val="FF0000"/>
                  </a:solidFill>
                </a:rPr>
                <a:t>恰好存在</a:t>
              </a:r>
              <a:r>
                <a:rPr lang="zh-CN" altLang="en-US" sz="2400"/>
                <a:t>一个由</a:t>
              </a:r>
              <a:endParaRPr lang="zh-CN" altLang="en-US" sz="2400"/>
            </a:p>
          </p:txBody>
        </p:sp>
        <p:sp>
          <p:nvSpPr>
            <p:cNvPr id="7181" name="Rectangle 56"/>
            <p:cNvSpPr>
              <a:spLocks noChangeArrowheads="1"/>
            </p:cNvSpPr>
            <p:nvPr/>
          </p:nvSpPr>
          <p:spPr bwMode="auto">
            <a:xfrm>
              <a:off x="1352550" y="4000500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则</a:t>
              </a:r>
              <a:endParaRPr lang="zh-CN" altLang="en-US" sz="2400"/>
            </a:p>
          </p:txBody>
        </p:sp>
        <p:sp>
          <p:nvSpPr>
            <p:cNvPr id="7182" name="Rectangle 59"/>
            <p:cNvSpPr>
              <a:spLocks noChangeArrowheads="1"/>
            </p:cNvSpPr>
            <p:nvPr/>
          </p:nvSpPr>
          <p:spPr bwMode="auto">
            <a:xfrm>
              <a:off x="4538663" y="4714875"/>
              <a:ext cx="14160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且两端点</a:t>
              </a:r>
              <a:endParaRPr lang="zh-CN" altLang="en-US" sz="2400"/>
            </a:p>
          </p:txBody>
        </p:sp>
        <p:sp>
          <p:nvSpPr>
            <p:cNvPr id="7183" name="Rectangle 27"/>
            <p:cNvSpPr>
              <a:spLocks noChangeArrowheads="1"/>
            </p:cNvSpPr>
            <p:nvPr/>
          </p:nvSpPr>
          <p:spPr bwMode="auto">
            <a:xfrm>
              <a:off x="1071563" y="5429250"/>
              <a:ext cx="11842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组中。</a:t>
              </a:r>
              <a:r>
                <a:rPr lang="zh-CN" altLang="en-US" sz="2400">
                  <a:solidFill>
                    <a:srgbClr val="000066"/>
                  </a:solidFill>
                </a:rPr>
                <a:t> 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62200" y="8382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推论</a:t>
            </a:r>
            <a:r>
              <a:rPr lang="en-US" altLang="zh-CN" sz="2800">
                <a:solidFill>
                  <a:srgbClr val="FF0000"/>
                </a:solidFill>
              </a:rPr>
              <a:t>2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362200" y="321945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推论</a:t>
            </a:r>
            <a:r>
              <a:rPr lang="en-US" altLang="zh-CN" sz="2800">
                <a:solidFill>
                  <a:srgbClr val="FF0000"/>
                </a:solidFill>
              </a:rPr>
              <a:t>3</a:t>
            </a:r>
            <a:endParaRPr lang="en-US" altLang="zh-CN" sz="2400">
              <a:solidFill>
                <a:srgbClr val="FF0000"/>
              </a:solidFill>
            </a:endParaRPr>
          </a:p>
        </p:txBody>
      </p:sp>
      <p:grpSp>
        <p:nvGrpSpPr>
          <p:cNvPr id="4" name="Group 27"/>
          <p:cNvGrpSpPr/>
          <p:nvPr/>
        </p:nvGrpSpPr>
        <p:grpSpPr bwMode="auto">
          <a:xfrm>
            <a:off x="2514600" y="1412875"/>
            <a:ext cx="6318250" cy="1104900"/>
            <a:chOff x="816" y="1994"/>
            <a:chExt cx="3980" cy="696"/>
          </a:xfrm>
        </p:grpSpPr>
        <p:graphicFrame>
          <p:nvGraphicFramePr>
            <p:cNvPr id="8212" name="Object 6"/>
            <p:cNvGraphicFramePr>
              <a:graphicFrameLocks noChangeAspect="1"/>
            </p:cNvGraphicFramePr>
            <p:nvPr/>
          </p:nvGraphicFramePr>
          <p:xfrm>
            <a:off x="1344" y="2016"/>
            <a:ext cx="6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3" name="Equation" r:id="rId1" imgW="8772525" imgH="4391025" progId="Equation.DSMT4">
                    <p:embed/>
                  </p:oleObj>
                </mc:Choice>
                <mc:Fallback>
                  <p:oleObj name="Equation" r:id="rId1" imgW="8772525" imgH="43910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016"/>
                          <a:ext cx="6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Rectangle 7"/>
            <p:cNvSpPr>
              <a:spLocks noChangeArrowheads="1"/>
            </p:cNvSpPr>
            <p:nvPr/>
          </p:nvSpPr>
          <p:spPr bwMode="auto">
            <a:xfrm>
              <a:off x="1968" y="2016"/>
              <a:ext cx="1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中</a:t>
              </a:r>
              <a:r>
                <a:rPr lang="en-US" altLang="zh-CN" sz="2400"/>
                <a:t>, </a:t>
              </a:r>
              <a:r>
                <a:rPr lang="zh-CN" altLang="en-US" sz="2400"/>
                <a:t>若存在对函数</a:t>
              </a:r>
              <a:r>
                <a:rPr lang="zh-CN" altLang="en-US" sz="2400">
                  <a:solidFill>
                    <a:srgbClr val="000066"/>
                  </a:solidFill>
                </a:rPr>
                <a:t> 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8214" name="Object 8"/>
            <p:cNvGraphicFramePr>
              <a:graphicFrameLocks noChangeAspect="1"/>
            </p:cNvGraphicFramePr>
            <p:nvPr/>
          </p:nvGraphicFramePr>
          <p:xfrm>
            <a:off x="3500" y="1994"/>
            <a:ext cx="129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34" name="Equation" r:id="rId3" imgW="16459200" imgH="4391025" progId="Equation.DSMT4">
                    <p:embed/>
                  </p:oleObj>
                </mc:Choice>
                <mc:Fallback>
                  <p:oleObj name="Equation" r:id="rId3" imgW="16459200" imgH="439102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" y="1994"/>
                          <a:ext cx="129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Rectangle 9"/>
            <p:cNvSpPr>
              <a:spLocks noChangeArrowheads="1"/>
            </p:cNvSpPr>
            <p:nvPr/>
          </p:nvSpPr>
          <p:spPr bwMode="auto">
            <a:xfrm>
              <a:off x="816" y="2399"/>
              <a:ext cx="25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的最佳一致逼近元，则</a:t>
              </a:r>
              <a:r>
                <a:rPr lang="zh-CN" altLang="en-US" sz="2400">
                  <a:solidFill>
                    <a:srgbClr val="FF0000"/>
                  </a:solidFill>
                </a:rPr>
                <a:t>唯一</a:t>
              </a:r>
              <a:r>
                <a:rPr lang="en-US" altLang="zh-CN" sz="2400"/>
                <a:t>.</a:t>
              </a:r>
              <a:endParaRPr lang="en-US" altLang="zh-CN" sz="2400"/>
            </a:p>
          </p:txBody>
        </p:sp>
        <p:sp>
          <p:nvSpPr>
            <p:cNvPr id="8216" name="Rectangle 23"/>
            <p:cNvSpPr>
              <a:spLocks noChangeArrowheads="1"/>
            </p:cNvSpPr>
            <p:nvPr/>
          </p:nvSpPr>
          <p:spPr bwMode="auto">
            <a:xfrm>
              <a:off x="1056" y="20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在</a:t>
              </a:r>
              <a:endParaRPr lang="zh-CN" altLang="en-US" sz="2400"/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2514601" y="3829050"/>
            <a:ext cx="7085013" cy="1576388"/>
            <a:chOff x="624" y="2208"/>
            <a:chExt cx="4463" cy="993"/>
          </a:xfrm>
        </p:grpSpPr>
        <p:grpSp>
          <p:nvGrpSpPr>
            <p:cNvPr id="8198" name="Group 28"/>
            <p:cNvGrpSpPr/>
            <p:nvPr/>
          </p:nvGrpSpPr>
          <p:grpSpPr bwMode="auto">
            <a:xfrm>
              <a:off x="624" y="2208"/>
              <a:ext cx="4463" cy="993"/>
              <a:chOff x="960" y="2991"/>
              <a:chExt cx="4463" cy="993"/>
            </a:xfrm>
          </p:grpSpPr>
          <p:graphicFrame>
            <p:nvGraphicFramePr>
              <p:cNvPr id="8200" name="Object 10"/>
              <p:cNvGraphicFramePr>
                <a:graphicFrameLocks noChangeAspect="1"/>
              </p:cNvGraphicFramePr>
              <p:nvPr/>
            </p:nvGraphicFramePr>
            <p:xfrm>
              <a:off x="1392" y="2991"/>
              <a:ext cx="528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35" name="Equation" r:id="rId5" imgW="6362700" imgH="4391025" progId="Equation.DSMT4">
                      <p:embed/>
                    </p:oleObj>
                  </mc:Choice>
                  <mc:Fallback>
                    <p:oleObj name="Equation" r:id="rId5" imgW="6362700" imgH="4391025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2991"/>
                            <a:ext cx="528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1" name="Rectangle 11"/>
              <p:cNvSpPr>
                <a:spLocks noChangeArrowheads="1"/>
              </p:cNvSpPr>
              <p:nvPr/>
            </p:nvSpPr>
            <p:spPr bwMode="auto">
              <a:xfrm>
                <a:off x="1824" y="302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是区间</a:t>
                </a:r>
                <a:endParaRPr lang="zh-CN" altLang="en-US" sz="2400">
                  <a:solidFill>
                    <a:srgbClr val="000066"/>
                  </a:solidFill>
                </a:endParaRPr>
              </a:p>
            </p:txBody>
          </p:sp>
          <p:graphicFrame>
            <p:nvGraphicFramePr>
              <p:cNvPr id="8202" name="Object 12"/>
              <p:cNvGraphicFramePr>
                <a:graphicFrameLocks noChangeAspect="1"/>
              </p:cNvGraphicFramePr>
              <p:nvPr/>
            </p:nvGraphicFramePr>
            <p:xfrm>
              <a:off x="2544" y="3024"/>
              <a:ext cx="448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36" name="Equation" r:id="rId7" imgW="6143625" imgH="4391025" progId="Equation.DSMT4">
                      <p:embed/>
                    </p:oleObj>
                  </mc:Choice>
                  <mc:Fallback>
                    <p:oleObj name="Equation" r:id="rId7" imgW="6143625" imgH="4391025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3024"/>
                            <a:ext cx="448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3" name="Rectangle 13"/>
              <p:cNvSpPr>
                <a:spLocks noChangeArrowheads="1"/>
              </p:cNvSpPr>
              <p:nvPr/>
            </p:nvSpPr>
            <p:spPr bwMode="auto">
              <a:xfrm>
                <a:off x="2928" y="3024"/>
                <a:ext cx="1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上的连续函数</a:t>
                </a:r>
                <a:r>
                  <a:rPr lang="zh-CN" altLang="en-US" sz="2400">
                    <a:solidFill>
                      <a:srgbClr val="000066"/>
                    </a:solidFill>
                  </a:rPr>
                  <a:t>，</a:t>
                </a:r>
                <a:endParaRPr lang="zh-CN" altLang="en-US" sz="2400">
                  <a:solidFill>
                    <a:srgbClr val="000066"/>
                  </a:solidFill>
                </a:endParaRPr>
              </a:p>
            </p:txBody>
          </p:sp>
          <p:graphicFrame>
            <p:nvGraphicFramePr>
              <p:cNvPr id="8204" name="Object 14"/>
              <p:cNvGraphicFramePr>
                <a:graphicFrameLocks noChangeAspect="1"/>
              </p:cNvGraphicFramePr>
              <p:nvPr/>
            </p:nvGraphicFramePr>
            <p:xfrm>
              <a:off x="4464" y="2991"/>
              <a:ext cx="528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37" name="Equation" r:id="rId9" imgW="6362700" imgH="4391025" progId="Equation.DSMT4">
                      <p:embed/>
                    </p:oleObj>
                  </mc:Choice>
                  <mc:Fallback>
                    <p:oleObj name="Equation" r:id="rId9" imgW="6362700" imgH="4391025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991"/>
                            <a:ext cx="528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5" name="Rectangle 15"/>
              <p:cNvSpPr>
                <a:spLocks noChangeArrowheads="1"/>
              </p:cNvSpPr>
              <p:nvPr/>
            </p:nvSpPr>
            <p:spPr bwMode="auto">
              <a:xfrm>
                <a:off x="4968" y="3023"/>
                <a:ext cx="35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的</a:t>
                </a:r>
                <a:r>
                  <a:rPr lang="zh-CN" altLang="en-US" sz="2400">
                    <a:solidFill>
                      <a:srgbClr val="000066"/>
                    </a:solidFill>
                  </a:rPr>
                  <a:t> </a:t>
                </a:r>
                <a:endParaRPr lang="zh-CN" altLang="en-US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8206" name="Rectangle 17"/>
              <p:cNvSpPr>
                <a:spLocks noChangeArrowheads="1"/>
              </p:cNvSpPr>
              <p:nvPr/>
            </p:nvSpPr>
            <p:spPr bwMode="auto">
              <a:xfrm>
                <a:off x="1104" y="3360"/>
                <a:ext cx="244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n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次最佳一致逼近多项式</a:t>
                </a:r>
                <a:r>
                  <a:rPr lang="zh-CN" altLang="en-US" sz="2400"/>
                  <a:t>是</a:t>
                </a:r>
                <a:r>
                  <a:rPr lang="zh-CN" altLang="en-US" sz="2400">
                    <a:solidFill>
                      <a:srgbClr val="000066"/>
                    </a:solidFill>
                  </a:rPr>
                  <a:t> </a:t>
                </a:r>
                <a:endParaRPr lang="zh-CN" altLang="en-US" sz="2400">
                  <a:solidFill>
                    <a:srgbClr val="000066"/>
                  </a:solidFill>
                </a:endParaRPr>
              </a:p>
            </p:txBody>
          </p:sp>
          <p:graphicFrame>
            <p:nvGraphicFramePr>
              <p:cNvPr id="8207" name="Object 18"/>
              <p:cNvGraphicFramePr>
                <a:graphicFrameLocks noChangeAspect="1"/>
              </p:cNvGraphicFramePr>
              <p:nvPr/>
            </p:nvGraphicFramePr>
            <p:xfrm>
              <a:off x="3408" y="3369"/>
              <a:ext cx="438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38" name="Equation" r:id="rId10" imgW="6362700" imgH="4391025" progId="Equation.DSMT4">
                      <p:embed/>
                    </p:oleObj>
                  </mc:Choice>
                  <mc:Fallback>
                    <p:oleObj name="Equation" r:id="rId10" imgW="6362700" imgH="4391025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3369"/>
                            <a:ext cx="438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8" name="Rectangle 19"/>
              <p:cNvSpPr>
                <a:spLocks noChangeArrowheads="1"/>
              </p:cNvSpPr>
              <p:nvPr/>
            </p:nvSpPr>
            <p:spPr bwMode="auto">
              <a:xfrm>
                <a:off x="3696" y="3360"/>
                <a:ext cx="84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  的某个</a:t>
                </a:r>
                <a:r>
                  <a:rPr lang="zh-CN" altLang="en-US" sz="2400">
                    <a:solidFill>
                      <a:srgbClr val="000066"/>
                    </a:solidFill>
                  </a:rPr>
                  <a:t> </a:t>
                </a:r>
                <a:endParaRPr lang="zh-CN" altLang="en-US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8209" name="Rectangle 21"/>
              <p:cNvSpPr>
                <a:spLocks noChangeArrowheads="1"/>
              </p:cNvSpPr>
              <p:nvPr/>
            </p:nvSpPr>
            <p:spPr bwMode="auto">
              <a:xfrm>
                <a:off x="4386" y="3348"/>
                <a:ext cx="103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次插值多 </a:t>
                </a:r>
                <a:endParaRPr lang="zh-CN" alt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210" name="Rectangle 22"/>
              <p:cNvSpPr>
                <a:spLocks noChangeArrowheads="1"/>
              </p:cNvSpPr>
              <p:nvPr/>
            </p:nvSpPr>
            <p:spPr bwMode="auto">
              <a:xfrm>
                <a:off x="960" y="3696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rgbClr val="FF0000"/>
                    </a:solidFill>
                  </a:rPr>
                  <a:t>项式</a:t>
                </a:r>
                <a:r>
                  <a:rPr lang="zh-CN" altLang="en-US" sz="2400"/>
                  <a:t>。</a:t>
                </a:r>
                <a:endParaRPr lang="zh-CN" altLang="en-US" sz="2400"/>
              </a:p>
            </p:txBody>
          </p:sp>
          <p:sp>
            <p:nvSpPr>
              <p:cNvPr id="8211" name="Rectangle 24"/>
              <p:cNvSpPr>
                <a:spLocks noChangeArrowheads="1"/>
              </p:cNvSpPr>
              <p:nvPr/>
            </p:nvSpPr>
            <p:spPr bwMode="auto">
              <a:xfrm>
                <a:off x="1152" y="302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/>
                  <a:t>设</a:t>
                </a:r>
                <a:endParaRPr lang="zh-CN" altLang="en-US" sz="2400"/>
              </a:p>
            </p:txBody>
          </p:sp>
        </p:grpSp>
        <p:sp>
          <p:nvSpPr>
            <p:cNvPr id="8199" name="Rectangle 25"/>
            <p:cNvSpPr>
              <a:spLocks noChangeArrowheads="1"/>
            </p:cNvSpPr>
            <p:nvPr/>
          </p:nvSpPr>
          <p:spPr bwMode="auto">
            <a:xfrm>
              <a:off x="3888" y="225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则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7568" y="303039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n=0</a:t>
            </a:r>
            <a:r>
              <a:rPr lang="zh-CN" altLang="en-US" sz="2800" dirty="0"/>
              <a:t>的情形）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071664" y="1124745"/>
                <a:ext cx="5092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常数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1124745"/>
                <a:ext cx="5092484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3" t="-35" r="12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431704" y="2132857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有两个偏差点，一正一负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223793" y="2852937"/>
                <a:ext cx="3542829" cy="778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3" y="2852937"/>
                <a:ext cx="3542829" cy="778803"/>
              </a:xfrm>
              <a:prstGeom prst="rect">
                <a:avLst/>
              </a:prstGeom>
              <a:blipFill rotWithShape="1">
                <a:blip r:embed="rId2"/>
                <a:stretch>
                  <a:fillRect l="-12" t="-66" r="16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050286" y="3920521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寻找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min: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|f’(x)|=0  </a:t>
            </a:r>
            <a:r>
              <a:rPr lang="zh-CN" altLang="en-US" dirty="0"/>
              <a:t>找极值点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边界点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以上进行比较找到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08002" y="4317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7030A0"/>
                </a:solidFill>
              </a:rPr>
              <a:t>一阶导连续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 bwMode="auto">
          <a:xfrm flipH="1">
            <a:off x="4969352" y="616395"/>
            <a:ext cx="638651" cy="588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592513" y="214314"/>
          <a:ext cx="22526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5" name="Equation" r:id="rId1" imgW="16459200" imgH="4391025" progId="Equation.DSMT4">
                  <p:embed/>
                </p:oleObj>
              </mc:Choice>
              <mc:Fallback>
                <p:oleObj name="Equation" r:id="rId1" imgW="16459200" imgH="439102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14314"/>
                        <a:ext cx="22526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5"/>
          <p:cNvGrpSpPr/>
          <p:nvPr/>
        </p:nvGrpSpPr>
        <p:grpSpPr bwMode="auto">
          <a:xfrm>
            <a:off x="1206137" y="967583"/>
            <a:ext cx="8188325" cy="1789112"/>
            <a:chOff x="457200" y="957411"/>
            <a:chExt cx="8188325" cy="1788964"/>
          </a:xfrm>
        </p:grpSpPr>
        <p:sp>
          <p:nvSpPr>
            <p:cNvPr id="9252" name="Rectangle 6"/>
            <p:cNvSpPr>
              <a:spLocks noChangeArrowheads="1"/>
            </p:cNvSpPr>
            <p:nvPr/>
          </p:nvSpPr>
          <p:spPr bwMode="auto">
            <a:xfrm>
              <a:off x="457200" y="957411"/>
              <a:ext cx="2438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28600" algn="l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28600" algn="l"/>
                </a:tabLs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286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286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1</a:t>
              </a:r>
              <a:r>
                <a:rPr lang="zh-CN" altLang="en-US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、推导过程</a:t>
              </a:r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53" name="Rectangle 7"/>
            <p:cNvSpPr>
              <a:spLocks noChangeArrowheads="1"/>
            </p:cNvSpPr>
            <p:nvPr/>
          </p:nvSpPr>
          <p:spPr bwMode="auto">
            <a:xfrm>
              <a:off x="914400" y="1612275"/>
              <a:ext cx="569387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设</a:t>
              </a:r>
              <a:r>
                <a:rPr lang="zh-CN" altLang="en-US" sz="2400">
                  <a:solidFill>
                    <a:srgbClr val="000066"/>
                  </a:solidFill>
                </a:rPr>
                <a:t> </a:t>
              </a:r>
              <a:endParaRPr lang="zh-CN" altLang="en-US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9254" name="Object 9"/>
            <p:cNvGraphicFramePr>
              <a:graphicFrameLocks noChangeAspect="1"/>
            </p:cNvGraphicFramePr>
            <p:nvPr/>
          </p:nvGraphicFramePr>
          <p:xfrm>
            <a:off x="1600200" y="1614488"/>
            <a:ext cx="2133600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6" name="Equation" r:id="rId3" imgW="17554575" imgH="4391025" progId="Equation.DSMT4">
                    <p:embed/>
                  </p:oleObj>
                </mc:Choice>
                <mc:Fallback>
                  <p:oleObj name="Equation" r:id="rId3" imgW="17554575" imgH="439102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1614488"/>
                          <a:ext cx="2133600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5" name="Rectangle 10"/>
            <p:cNvSpPr>
              <a:spLocks noChangeArrowheads="1"/>
            </p:cNvSpPr>
            <p:nvPr/>
          </p:nvSpPr>
          <p:spPr bwMode="auto">
            <a:xfrm>
              <a:off x="3733800" y="1612275"/>
              <a:ext cx="877163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，且</a:t>
              </a:r>
              <a:r>
                <a:rPr lang="zh-CN" altLang="en-US" sz="2400" dirty="0">
                  <a:solidFill>
                    <a:srgbClr val="000066"/>
                  </a:solidFill>
                </a:rPr>
                <a:t> </a:t>
              </a:r>
              <a:endParaRPr lang="zh-CN" altLang="en-US" sz="2400" dirty="0">
                <a:solidFill>
                  <a:srgbClr val="000066"/>
                </a:solidFill>
              </a:endParaRPr>
            </a:p>
          </p:txBody>
        </p:sp>
        <p:graphicFrame>
          <p:nvGraphicFramePr>
            <p:cNvPr id="9256" name="Object 11"/>
            <p:cNvGraphicFramePr>
              <a:graphicFrameLocks noChangeAspect="1"/>
            </p:cNvGraphicFramePr>
            <p:nvPr/>
          </p:nvGraphicFramePr>
          <p:xfrm>
            <a:off x="4495800" y="1614488"/>
            <a:ext cx="83820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7" name="Equation" r:id="rId5" imgW="7239000" imgH="4391025" progId="Equation.DSMT4">
                    <p:embed/>
                  </p:oleObj>
                </mc:Choice>
                <mc:Fallback>
                  <p:oleObj name="Equation" r:id="rId5" imgW="7239000" imgH="439102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1614488"/>
                          <a:ext cx="83820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7" name="Rectangle 12"/>
            <p:cNvSpPr>
              <a:spLocks noChangeArrowheads="1"/>
            </p:cNvSpPr>
            <p:nvPr/>
          </p:nvSpPr>
          <p:spPr bwMode="auto">
            <a:xfrm>
              <a:off x="5257800" y="1612275"/>
              <a:ext cx="569387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在 </a:t>
              </a:r>
              <a:endParaRPr lang="zh-CN" altLang="en-US" sz="2400"/>
            </a:p>
          </p:txBody>
        </p:sp>
        <p:graphicFrame>
          <p:nvGraphicFramePr>
            <p:cNvPr id="9258" name="Object 13"/>
            <p:cNvGraphicFramePr>
              <a:graphicFrameLocks noChangeAspect="1"/>
            </p:cNvGraphicFramePr>
            <p:nvPr/>
          </p:nvGraphicFramePr>
          <p:xfrm>
            <a:off x="5715000" y="1614488"/>
            <a:ext cx="71755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8" name="Equation" r:id="rId7" imgW="6362700" imgH="4391025" progId="Equation.DSMT4">
                    <p:embed/>
                  </p:oleObj>
                </mc:Choice>
                <mc:Fallback>
                  <p:oleObj name="Equation" r:id="rId7" imgW="6362700" imgH="439102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1614488"/>
                          <a:ext cx="71755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9" name="Rectangle 14"/>
            <p:cNvSpPr>
              <a:spLocks noChangeArrowheads="1"/>
            </p:cNvSpPr>
            <p:nvPr/>
          </p:nvSpPr>
          <p:spPr bwMode="auto">
            <a:xfrm>
              <a:off x="6400800" y="1612920"/>
              <a:ext cx="1870075" cy="46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内变号， </a:t>
              </a:r>
              <a:endParaRPr lang="zh-CN" altLang="en-US" sz="2400" dirty="0"/>
            </a:p>
          </p:txBody>
        </p:sp>
        <p:sp>
          <p:nvSpPr>
            <p:cNvPr id="9260" name="Rectangle 40"/>
            <p:cNvSpPr>
              <a:spLocks noChangeArrowheads="1"/>
            </p:cNvSpPr>
            <p:nvPr/>
          </p:nvSpPr>
          <p:spPr bwMode="auto">
            <a:xfrm>
              <a:off x="7848600" y="1614488"/>
              <a:ext cx="796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要求</a:t>
              </a:r>
              <a:endParaRPr lang="zh-CN" altLang="en-US" sz="2400"/>
            </a:p>
          </p:txBody>
        </p:sp>
        <p:graphicFrame>
          <p:nvGraphicFramePr>
            <p:cNvPr id="9261" name="Object 41"/>
            <p:cNvGraphicFramePr>
              <a:graphicFrameLocks noChangeAspect="1"/>
            </p:cNvGraphicFramePr>
            <p:nvPr/>
          </p:nvGraphicFramePr>
          <p:xfrm>
            <a:off x="457200" y="2224088"/>
            <a:ext cx="71755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89" name="Equation" r:id="rId9" imgW="6362700" imgH="4391025" progId="Equation.DSMT4">
                    <p:embed/>
                  </p:oleObj>
                </mc:Choice>
                <mc:Fallback>
                  <p:oleObj name="Equation" r:id="rId9" imgW="6362700" imgH="4391025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224088"/>
                          <a:ext cx="71755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2" name="Rectangle 42"/>
            <p:cNvSpPr>
              <a:spLocks noChangeArrowheads="1"/>
            </p:cNvSpPr>
            <p:nvPr/>
          </p:nvSpPr>
          <p:spPr bwMode="auto">
            <a:xfrm>
              <a:off x="1066800" y="2221875"/>
              <a:ext cx="569387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在 </a:t>
              </a:r>
              <a:endParaRPr lang="zh-CN" altLang="en-US" sz="2400"/>
            </a:p>
          </p:txBody>
        </p:sp>
        <p:graphicFrame>
          <p:nvGraphicFramePr>
            <p:cNvPr id="9263" name="Object 43"/>
            <p:cNvGraphicFramePr>
              <a:graphicFrameLocks noChangeAspect="1"/>
            </p:cNvGraphicFramePr>
            <p:nvPr/>
          </p:nvGraphicFramePr>
          <p:xfrm>
            <a:off x="1524000" y="2224088"/>
            <a:ext cx="711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0" name="Equation" r:id="rId11" imgW="6143625" imgH="4391025" progId="Equation.DSMT4">
                    <p:embed/>
                  </p:oleObj>
                </mc:Choice>
                <mc:Fallback>
                  <p:oleObj name="Equation" r:id="rId11" imgW="6143625" imgH="4391025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2224088"/>
                          <a:ext cx="7112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Rectangle 44"/>
            <p:cNvSpPr>
              <a:spLocks noChangeArrowheads="1"/>
            </p:cNvSpPr>
            <p:nvPr/>
          </p:nvSpPr>
          <p:spPr bwMode="auto">
            <a:xfrm>
              <a:off x="2209800" y="2224088"/>
              <a:ext cx="429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上的一次最佳一致逼近多项式 </a:t>
              </a:r>
              <a:endParaRPr lang="zh-CN" altLang="en-US" sz="2400"/>
            </a:p>
          </p:txBody>
        </p:sp>
        <p:graphicFrame>
          <p:nvGraphicFramePr>
            <p:cNvPr id="9265" name="Object 45"/>
            <p:cNvGraphicFramePr>
              <a:graphicFrameLocks noChangeAspect="1"/>
            </p:cNvGraphicFramePr>
            <p:nvPr/>
          </p:nvGraphicFramePr>
          <p:xfrm>
            <a:off x="6353175" y="2209800"/>
            <a:ext cx="2227263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1" name="Equation" r:id="rId13" imgW="16678275" imgH="4391025" progId="Equation.DSMT4">
                    <p:embed/>
                  </p:oleObj>
                </mc:Choice>
                <mc:Fallback>
                  <p:oleObj name="Equation" r:id="rId13" imgW="16678275" imgH="4391025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3175" y="2209800"/>
                          <a:ext cx="2227263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46"/>
          <p:cNvGrpSpPr/>
          <p:nvPr/>
        </p:nvGrpSpPr>
        <p:grpSpPr bwMode="auto">
          <a:xfrm>
            <a:off x="1256782" y="2884961"/>
            <a:ext cx="8305800" cy="1241425"/>
            <a:chOff x="609600" y="2887663"/>
            <a:chExt cx="8305800" cy="1241425"/>
          </a:xfrm>
        </p:grpSpPr>
        <p:sp>
          <p:nvSpPr>
            <p:cNvPr id="9245" name="Text Box 47"/>
            <p:cNvSpPr txBox="1">
              <a:spLocks noChangeArrowheads="1"/>
            </p:cNvSpPr>
            <p:nvPr/>
          </p:nvSpPr>
          <p:spPr bwMode="auto">
            <a:xfrm>
              <a:off x="609600" y="2909888"/>
              <a:ext cx="2057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推论</a:t>
              </a:r>
              <a:r>
                <a:rPr lang="en-US" altLang="zh-CN" sz="2400"/>
                <a:t>1:</a:t>
              </a:r>
              <a:endParaRPr lang="zh-CN" altLang="en-US" sz="2400"/>
            </a:p>
          </p:txBody>
        </p:sp>
        <p:graphicFrame>
          <p:nvGraphicFramePr>
            <p:cNvPr id="9246" name="Object 50"/>
            <p:cNvGraphicFramePr>
              <a:graphicFrameLocks noChangeAspect="1"/>
            </p:cNvGraphicFramePr>
            <p:nvPr/>
          </p:nvGraphicFramePr>
          <p:xfrm>
            <a:off x="2133600" y="2897188"/>
            <a:ext cx="190500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2" name="Equation" r:id="rId15" imgW="14478000" imgH="4391025" progId="Equation.DSMT4">
                    <p:embed/>
                  </p:oleObj>
                </mc:Choice>
                <mc:Fallback>
                  <p:oleObj name="Equation" r:id="rId15" imgW="14478000" imgH="4391025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3600" y="2897188"/>
                          <a:ext cx="1905000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7" name="Rectangle 51"/>
            <p:cNvSpPr>
              <a:spLocks noChangeArrowheads="1"/>
            </p:cNvSpPr>
            <p:nvPr/>
          </p:nvSpPr>
          <p:spPr bwMode="auto">
            <a:xfrm>
              <a:off x="4038600" y="2907656"/>
              <a:ext cx="5693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在 </a:t>
              </a:r>
              <a:endParaRPr lang="zh-CN" altLang="en-US" sz="2400"/>
            </a:p>
          </p:txBody>
        </p:sp>
        <p:graphicFrame>
          <p:nvGraphicFramePr>
            <p:cNvPr id="9248" name="Object 52"/>
            <p:cNvGraphicFramePr>
              <a:graphicFrameLocks noChangeAspect="1"/>
            </p:cNvGraphicFramePr>
            <p:nvPr/>
          </p:nvGraphicFramePr>
          <p:xfrm>
            <a:off x="4495800" y="2887663"/>
            <a:ext cx="685800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3" name="Equation" r:id="rId17" imgW="6143625" imgH="4391025" progId="Equation.DSMT4">
                    <p:embed/>
                  </p:oleObj>
                </mc:Choice>
                <mc:Fallback>
                  <p:oleObj name="Equation" r:id="rId17" imgW="6143625" imgH="4391025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2887663"/>
                          <a:ext cx="685800" cy="490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9" name="Rectangle 53"/>
            <p:cNvSpPr>
              <a:spLocks noChangeArrowheads="1"/>
            </p:cNvSpPr>
            <p:nvPr/>
          </p:nvSpPr>
          <p:spPr bwMode="auto">
            <a:xfrm>
              <a:off x="5105400" y="2909888"/>
              <a:ext cx="3810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上恰好有</a:t>
              </a:r>
              <a:r>
                <a:rPr lang="en-US" altLang="zh-CN" sz="2400"/>
                <a:t>3</a:t>
              </a:r>
              <a:r>
                <a:rPr lang="zh-CN" altLang="en-US" sz="2400"/>
                <a:t>个交错点，</a:t>
              </a:r>
              <a:endParaRPr lang="zh-CN" altLang="en-US" sz="2400"/>
            </a:p>
          </p:txBody>
        </p:sp>
        <p:sp>
          <p:nvSpPr>
            <p:cNvPr id="9250" name="Text Box 54"/>
            <p:cNvSpPr txBox="1">
              <a:spLocks noChangeArrowheads="1"/>
            </p:cNvSpPr>
            <p:nvPr/>
          </p:nvSpPr>
          <p:spPr bwMode="auto">
            <a:xfrm>
              <a:off x="838200" y="3629025"/>
              <a:ext cx="2057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设为</a:t>
              </a:r>
              <a:endParaRPr lang="zh-CN" altLang="en-US" sz="2400"/>
            </a:p>
          </p:txBody>
        </p:sp>
        <p:graphicFrame>
          <p:nvGraphicFramePr>
            <p:cNvPr id="9251" name="Object 55"/>
            <p:cNvGraphicFramePr>
              <a:graphicFrameLocks noChangeAspect="1"/>
            </p:cNvGraphicFramePr>
            <p:nvPr/>
          </p:nvGraphicFramePr>
          <p:xfrm>
            <a:off x="1612900" y="3614738"/>
            <a:ext cx="1128713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4" name="Equation" r:id="rId18" imgW="8115300" imgH="3952875" progId="Equation.DSMT4">
                    <p:embed/>
                  </p:oleObj>
                </mc:Choice>
                <mc:Fallback>
                  <p:oleObj name="Equation" r:id="rId18" imgW="8115300" imgH="3952875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900" y="3614738"/>
                          <a:ext cx="1128713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1" name="组合 48"/>
          <p:cNvGrpSpPr/>
          <p:nvPr/>
        </p:nvGrpSpPr>
        <p:grpSpPr bwMode="auto">
          <a:xfrm>
            <a:off x="8137823" y="3861048"/>
            <a:ext cx="3501380" cy="2794895"/>
            <a:chOff x="6143625" y="4143375"/>
            <a:chExt cx="2781300" cy="2382838"/>
          </a:xfrm>
        </p:grpSpPr>
        <p:sp>
          <p:nvSpPr>
            <p:cNvPr id="9226" name="Line 4"/>
            <p:cNvSpPr>
              <a:spLocks noChangeShapeType="1"/>
            </p:cNvSpPr>
            <p:nvPr/>
          </p:nvSpPr>
          <p:spPr bwMode="auto">
            <a:xfrm>
              <a:off x="6410325" y="6132513"/>
              <a:ext cx="2057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7" name="Line 5"/>
            <p:cNvSpPr>
              <a:spLocks noChangeShapeType="1"/>
            </p:cNvSpPr>
            <p:nvPr/>
          </p:nvSpPr>
          <p:spPr bwMode="auto">
            <a:xfrm flipV="1">
              <a:off x="6410325" y="4567238"/>
              <a:ext cx="0" cy="1565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28" name="Object 6"/>
            <p:cNvGraphicFramePr>
              <a:graphicFrameLocks noChangeAspect="1"/>
            </p:cNvGraphicFramePr>
            <p:nvPr/>
          </p:nvGraphicFramePr>
          <p:xfrm>
            <a:off x="8315325" y="6218238"/>
            <a:ext cx="173038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5" name="Equation" r:id="rId20" imgW="2190750" imgH="2409825" progId="Equation.DSMT4">
                    <p:embed/>
                  </p:oleObj>
                </mc:Choice>
                <mc:Fallback>
                  <p:oleObj name="Equation" r:id="rId20" imgW="2190750" imgH="240982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5325" y="6218238"/>
                          <a:ext cx="173038" cy="21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7"/>
            <p:cNvGraphicFramePr>
              <a:graphicFrameLocks noChangeAspect="1"/>
            </p:cNvGraphicFramePr>
            <p:nvPr/>
          </p:nvGraphicFramePr>
          <p:xfrm>
            <a:off x="6143625" y="4524375"/>
            <a:ext cx="192088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6" name="Equation" r:id="rId22" imgW="2409825" imgH="2847975" progId="Equation.DSMT4">
                    <p:embed/>
                  </p:oleObj>
                </mc:Choice>
                <mc:Fallback>
                  <p:oleObj name="Equation" r:id="rId22" imgW="2409825" imgH="284797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25" y="4524375"/>
                          <a:ext cx="192088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8"/>
            <p:cNvGraphicFramePr>
              <a:graphicFrameLocks noChangeAspect="1"/>
            </p:cNvGraphicFramePr>
            <p:nvPr/>
          </p:nvGraphicFramePr>
          <p:xfrm>
            <a:off x="6181725" y="6091238"/>
            <a:ext cx="161925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7" name="Equation" r:id="rId24" imgW="2628900" imgH="3076575" progId="Equation.DSMT4">
                    <p:embed/>
                  </p:oleObj>
                </mc:Choice>
                <mc:Fallback>
                  <p:oleObj name="Equation" r:id="rId24" imgW="2628900" imgH="307657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1725" y="6091238"/>
                          <a:ext cx="161925" cy="21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16"/>
            <p:cNvGraphicFramePr>
              <a:graphicFrameLocks noChangeAspect="1"/>
            </p:cNvGraphicFramePr>
            <p:nvPr/>
          </p:nvGraphicFramePr>
          <p:xfrm>
            <a:off x="8001000" y="5000625"/>
            <a:ext cx="7239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8" name="Equation" r:id="rId26" imgW="10534650" imgH="4391025" progId="Equation.DSMT4">
                    <p:embed/>
                  </p:oleObj>
                </mc:Choice>
                <mc:Fallback>
                  <p:oleObj name="Equation" r:id="rId26" imgW="10534650" imgH="439102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00" y="5000625"/>
                          <a:ext cx="723900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Line 33"/>
            <p:cNvSpPr>
              <a:spLocks noChangeShapeType="1"/>
            </p:cNvSpPr>
            <p:nvPr/>
          </p:nvSpPr>
          <p:spPr bwMode="auto">
            <a:xfrm>
              <a:off x="6791325" y="5118100"/>
              <a:ext cx="0" cy="1014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3" name="Line 35"/>
            <p:cNvSpPr>
              <a:spLocks noChangeShapeType="1"/>
            </p:cNvSpPr>
            <p:nvPr/>
          </p:nvSpPr>
          <p:spPr bwMode="auto">
            <a:xfrm>
              <a:off x="7500938" y="4737100"/>
              <a:ext cx="0" cy="139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4" name="Line 36"/>
            <p:cNvSpPr>
              <a:spLocks noChangeShapeType="1"/>
            </p:cNvSpPr>
            <p:nvPr/>
          </p:nvSpPr>
          <p:spPr bwMode="auto">
            <a:xfrm>
              <a:off x="7972425" y="4694238"/>
              <a:ext cx="0" cy="1438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35" name="Object 39"/>
            <p:cNvGraphicFramePr>
              <a:graphicFrameLocks noChangeAspect="1"/>
            </p:cNvGraphicFramePr>
            <p:nvPr/>
          </p:nvGraphicFramePr>
          <p:xfrm>
            <a:off x="8001000" y="5572125"/>
            <a:ext cx="923925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9" name="Equation" r:id="rId28" imgW="14925675" imgH="4391025" progId="Equation.DSMT4">
                    <p:embed/>
                  </p:oleObj>
                </mc:Choice>
                <mc:Fallback>
                  <p:oleObj name="Equation" r:id="rId28" imgW="14925675" imgH="4391025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00" y="5572125"/>
                          <a:ext cx="923925" cy="300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40"/>
            <p:cNvGraphicFramePr>
              <a:graphicFrameLocks noChangeAspect="1"/>
            </p:cNvGraphicFramePr>
            <p:nvPr/>
          </p:nvGraphicFramePr>
          <p:xfrm>
            <a:off x="7643813" y="4143375"/>
            <a:ext cx="923925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00" name="Equation" r:id="rId30" imgW="14925675" imgH="4391025" progId="Equation.DSMT4">
                    <p:embed/>
                  </p:oleObj>
                </mc:Choice>
                <mc:Fallback>
                  <p:oleObj name="Equation" r:id="rId30" imgW="14925675" imgH="4391025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3813" y="4143375"/>
                          <a:ext cx="923925" cy="30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36"/>
            <p:cNvGraphicFramePr>
              <a:graphicFrameLocks noChangeAspect="1"/>
            </p:cNvGraphicFramePr>
            <p:nvPr/>
          </p:nvGraphicFramePr>
          <p:xfrm>
            <a:off x="6677025" y="6175375"/>
            <a:ext cx="173038" cy="21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01" name="Equation" r:id="rId32" imgW="2190750" imgH="2409825" progId="Equation.DSMT4">
                    <p:embed/>
                  </p:oleObj>
                </mc:Choice>
                <mc:Fallback>
                  <p:oleObj name="Equation" r:id="rId32" imgW="2190750" imgH="2409825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7025" y="6175375"/>
                          <a:ext cx="173038" cy="211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42"/>
            <p:cNvGraphicFramePr>
              <a:graphicFrameLocks noChangeAspect="1"/>
            </p:cNvGraphicFramePr>
            <p:nvPr/>
          </p:nvGraphicFramePr>
          <p:xfrm>
            <a:off x="7896225" y="6175375"/>
            <a:ext cx="163513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02" name="Equation" r:id="rId34" imgW="2190750" imgH="3076575" progId="Equation.DSMT4">
                    <p:embed/>
                  </p:oleObj>
                </mc:Choice>
                <mc:Fallback>
                  <p:oleObj name="Equation" r:id="rId34" imgW="2190750" imgH="3076575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6225" y="6175375"/>
                          <a:ext cx="163513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239" name="直接连接符 50"/>
            <p:cNvCxnSpPr>
              <a:cxnSpLocks noChangeShapeType="1"/>
            </p:cNvCxnSpPr>
            <p:nvPr/>
          </p:nvCxnSpPr>
          <p:spPr bwMode="auto">
            <a:xfrm flipV="1">
              <a:off x="6572250" y="4857750"/>
              <a:ext cx="1643063" cy="5969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0" name="任意多边形 55"/>
            <p:cNvSpPr>
              <a:spLocks noChangeArrowheads="1"/>
            </p:cNvSpPr>
            <p:nvPr/>
          </p:nvSpPr>
          <p:spPr bwMode="auto">
            <a:xfrm>
              <a:off x="6789738" y="4756150"/>
              <a:ext cx="1201737" cy="955675"/>
            </a:xfrm>
            <a:custGeom>
              <a:avLst/>
              <a:gdLst>
                <a:gd name="T0" fmla="*/ 0 w 1202498"/>
                <a:gd name="T1" fmla="*/ 948075 h 956152"/>
                <a:gd name="T2" fmla="*/ 693948 w 1202498"/>
                <a:gd name="T3" fmla="*/ 66244 h 956152"/>
                <a:gd name="T4" fmla="*/ 1189625 w 1202498"/>
                <a:gd name="T5" fmla="*/ 550630 h 956152"/>
                <a:gd name="T6" fmla="*/ 0 60000 65536"/>
                <a:gd name="T7" fmla="*/ 0 60000 65536"/>
                <a:gd name="T8" fmla="*/ 0 60000 65536"/>
                <a:gd name="T9" fmla="*/ 0 w 1202498"/>
                <a:gd name="T10" fmla="*/ 0 h 956152"/>
                <a:gd name="T11" fmla="*/ 1202498 w 1202498"/>
                <a:gd name="T12" fmla="*/ 956152 h 956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2498" h="956152">
                  <a:moveTo>
                    <a:pt x="0" y="956152"/>
                  </a:moveTo>
                  <a:cubicBezTo>
                    <a:pt x="250520" y="544881"/>
                    <a:pt x="501041" y="133610"/>
                    <a:pt x="701457" y="66805"/>
                  </a:cubicBezTo>
                  <a:cubicBezTo>
                    <a:pt x="901873" y="0"/>
                    <a:pt x="1052185" y="277660"/>
                    <a:pt x="1202498" y="555320"/>
                  </a:cubicBez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任意多边形 56"/>
            <p:cNvSpPr>
              <a:spLocks noChangeArrowheads="1"/>
            </p:cNvSpPr>
            <p:nvPr/>
          </p:nvSpPr>
          <p:spPr bwMode="auto">
            <a:xfrm>
              <a:off x="6786563" y="5076825"/>
              <a:ext cx="1201737" cy="955675"/>
            </a:xfrm>
            <a:custGeom>
              <a:avLst/>
              <a:gdLst>
                <a:gd name="T0" fmla="*/ 0 w 1202498"/>
                <a:gd name="T1" fmla="*/ 948075 h 956152"/>
                <a:gd name="T2" fmla="*/ 693948 w 1202498"/>
                <a:gd name="T3" fmla="*/ 66244 h 956152"/>
                <a:gd name="T4" fmla="*/ 1189625 w 1202498"/>
                <a:gd name="T5" fmla="*/ 550630 h 956152"/>
                <a:gd name="T6" fmla="*/ 0 60000 65536"/>
                <a:gd name="T7" fmla="*/ 0 60000 65536"/>
                <a:gd name="T8" fmla="*/ 0 60000 65536"/>
                <a:gd name="T9" fmla="*/ 0 w 1202498"/>
                <a:gd name="T10" fmla="*/ 0 h 956152"/>
                <a:gd name="T11" fmla="*/ 1202498 w 1202498"/>
                <a:gd name="T12" fmla="*/ 956152 h 956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2498" h="956152">
                  <a:moveTo>
                    <a:pt x="0" y="956152"/>
                  </a:moveTo>
                  <a:cubicBezTo>
                    <a:pt x="250520" y="544881"/>
                    <a:pt x="501041" y="133610"/>
                    <a:pt x="701457" y="66805"/>
                  </a:cubicBezTo>
                  <a:cubicBezTo>
                    <a:pt x="901873" y="0"/>
                    <a:pt x="1052185" y="277660"/>
                    <a:pt x="1202498" y="555320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任意多边形 57"/>
            <p:cNvSpPr>
              <a:spLocks noChangeArrowheads="1"/>
            </p:cNvSpPr>
            <p:nvPr/>
          </p:nvSpPr>
          <p:spPr bwMode="auto">
            <a:xfrm>
              <a:off x="6786563" y="4435475"/>
              <a:ext cx="1201737" cy="955675"/>
            </a:xfrm>
            <a:custGeom>
              <a:avLst/>
              <a:gdLst>
                <a:gd name="T0" fmla="*/ 0 w 1202498"/>
                <a:gd name="T1" fmla="*/ 948075 h 956152"/>
                <a:gd name="T2" fmla="*/ 693948 w 1202498"/>
                <a:gd name="T3" fmla="*/ 66244 h 956152"/>
                <a:gd name="T4" fmla="*/ 1189625 w 1202498"/>
                <a:gd name="T5" fmla="*/ 550630 h 956152"/>
                <a:gd name="T6" fmla="*/ 0 60000 65536"/>
                <a:gd name="T7" fmla="*/ 0 60000 65536"/>
                <a:gd name="T8" fmla="*/ 0 60000 65536"/>
                <a:gd name="T9" fmla="*/ 0 w 1202498"/>
                <a:gd name="T10" fmla="*/ 0 h 956152"/>
                <a:gd name="T11" fmla="*/ 1202498 w 1202498"/>
                <a:gd name="T12" fmla="*/ 956152 h 956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2498" h="956152">
                  <a:moveTo>
                    <a:pt x="0" y="956152"/>
                  </a:moveTo>
                  <a:cubicBezTo>
                    <a:pt x="250520" y="544881"/>
                    <a:pt x="501041" y="133610"/>
                    <a:pt x="701457" y="66805"/>
                  </a:cubicBezTo>
                  <a:cubicBezTo>
                    <a:pt x="901873" y="0"/>
                    <a:pt x="1052185" y="277660"/>
                    <a:pt x="1202498" y="555320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43" name="Object 38"/>
            <p:cNvGraphicFramePr>
              <a:graphicFrameLocks noChangeAspect="1"/>
            </p:cNvGraphicFramePr>
            <p:nvPr/>
          </p:nvGraphicFramePr>
          <p:xfrm>
            <a:off x="7380288" y="6026150"/>
            <a:ext cx="36195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03" name="Equation" r:id="rId36" imgW="2847975" imgH="3952875" progId="Equation.DSMT4">
                    <p:embed/>
                  </p:oleObj>
                </mc:Choice>
                <mc:Fallback>
                  <p:oleObj name="Equation" r:id="rId36" imgW="2847975" imgH="3952875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88" y="6026150"/>
                          <a:ext cx="36195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4" name="Object 22"/>
            <p:cNvGraphicFramePr>
              <a:graphicFrameLocks noChangeAspect="1"/>
            </p:cNvGraphicFramePr>
            <p:nvPr/>
          </p:nvGraphicFramePr>
          <p:xfrm>
            <a:off x="8277225" y="4638675"/>
            <a:ext cx="5937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04" name="Equation" r:id="rId38" imgW="6581775" imgH="4391025" progId="Equation.DSMT4">
                    <p:embed/>
                  </p:oleObj>
                </mc:Choice>
                <mc:Fallback>
                  <p:oleObj name="Equation" r:id="rId38" imgW="6581775" imgH="4391025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7225" y="4638675"/>
                          <a:ext cx="59372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47"/>
          <p:cNvGrpSpPr/>
          <p:nvPr/>
        </p:nvGrpSpPr>
        <p:grpSpPr bwMode="auto">
          <a:xfrm>
            <a:off x="1901950" y="4153240"/>
            <a:ext cx="5498125" cy="1942614"/>
            <a:chOff x="642910" y="4214818"/>
            <a:chExt cx="5498078" cy="1942618"/>
          </a:xfrm>
        </p:grpSpPr>
        <p:sp>
          <p:nvSpPr>
            <p:cNvPr id="9223" name="Text Box 61"/>
            <p:cNvSpPr txBox="1">
              <a:spLocks noChangeArrowheads="1"/>
            </p:cNvSpPr>
            <p:nvPr/>
          </p:nvSpPr>
          <p:spPr bwMode="auto">
            <a:xfrm>
              <a:off x="642910" y="4214818"/>
              <a:ext cx="60960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则</a:t>
              </a:r>
              <a:endParaRPr lang="zh-CN" altLang="en-US" sz="2400"/>
            </a:p>
          </p:txBody>
        </p:sp>
        <p:graphicFrame>
          <p:nvGraphicFramePr>
            <p:cNvPr id="9224" name="Object 62"/>
            <p:cNvGraphicFramePr>
              <a:graphicFrameLocks noChangeAspect="1"/>
            </p:cNvGraphicFramePr>
            <p:nvPr/>
          </p:nvGraphicFramePr>
          <p:xfrm>
            <a:off x="1179436" y="4474686"/>
            <a:ext cx="4649788" cy="168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05" name="Equation" r:id="rId40" imgW="38842950" imgH="14039850" progId="Equation.DSMT4">
                    <p:embed/>
                  </p:oleObj>
                </mc:Choice>
                <mc:Fallback>
                  <p:oleObj name="Equation" r:id="rId40" imgW="38842950" imgH="1403985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436" y="4474686"/>
                          <a:ext cx="4649788" cy="168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Text Box 61"/>
            <p:cNvSpPr txBox="1">
              <a:spLocks noChangeArrowheads="1"/>
            </p:cNvSpPr>
            <p:nvPr/>
          </p:nvSpPr>
          <p:spPr bwMode="auto">
            <a:xfrm>
              <a:off x="3859750" y="5630159"/>
              <a:ext cx="2281238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(</a:t>
              </a:r>
              <a:r>
                <a:rPr lang="zh-CN" altLang="en-US" sz="2400" dirty="0"/>
                <a:t>相切、极值点</a:t>
              </a:r>
              <a:r>
                <a:rPr lang="en-US" altLang="zh-CN" sz="2400" dirty="0"/>
                <a:t>)</a:t>
              </a:r>
              <a:endParaRPr lang="zh-CN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559799" y="6434347"/>
                <a:ext cx="28498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99" y="6434347"/>
                <a:ext cx="2849883" cy="369332"/>
              </a:xfrm>
              <a:prstGeom prst="rect">
                <a:avLst/>
              </a:prstGeom>
              <a:blipFill rotWithShape="1">
                <a:blip r:embed="rId42"/>
                <a:stretch>
                  <a:fillRect l="-4" t="-143" r="-887" b="-15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058251" y="7994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7030A0"/>
                </a:solidFill>
              </a:rPr>
              <a:t>二阶导连续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cxnSp>
        <p:nvCxnSpPr>
          <p:cNvPr id="9" name="直接箭头连接符 8"/>
          <p:cNvCxnSpPr>
            <a:stCxn id="7" idx="1"/>
          </p:cNvCxnSpPr>
          <p:nvPr/>
        </p:nvCxnSpPr>
        <p:spPr bwMode="auto">
          <a:xfrm flipH="1">
            <a:off x="4419601" y="984126"/>
            <a:ext cx="638651" cy="588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1624cc94-b08f-456c-b8b4-13e13f62604e"/>
  <p:tag name="COMMONDATA" val="eyJoZGlkIjoiYmJmZjQ5MDc2YmUzYjVhZmJiZTI0Mjc4MGI1OGEzY2Q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5535</Words>
  <Application>WPS 演示</Application>
  <PresentationFormat>宽屏</PresentationFormat>
  <Paragraphs>727</Paragraphs>
  <Slides>49</Slides>
  <Notes>3</Notes>
  <HiddenSlides>0</HiddenSlides>
  <MMClips>1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200</vt:i4>
      </vt:variant>
      <vt:variant>
        <vt:lpstr>幻灯片标题</vt:lpstr>
      </vt:variant>
      <vt:variant>
        <vt:i4>49</vt:i4>
      </vt:variant>
    </vt:vector>
  </HeadingPairs>
  <TitlesOfParts>
    <vt:vector size="265" baseType="lpstr">
      <vt:lpstr>Arial</vt:lpstr>
      <vt:lpstr>宋体</vt:lpstr>
      <vt:lpstr>Wingdings</vt:lpstr>
      <vt:lpstr>Times New Roman</vt:lpstr>
      <vt:lpstr>Cambria Math</vt:lpstr>
      <vt:lpstr>Symbol</vt:lpstr>
      <vt:lpstr>楷体_GB2312</vt:lpstr>
      <vt:lpstr>新宋体</vt:lpstr>
      <vt:lpstr>微软雅黑</vt:lpstr>
      <vt:lpstr>Arial Unicode MS</vt:lpstr>
      <vt:lpstr>Calibri</vt:lpstr>
      <vt:lpstr>System</vt:lpstr>
      <vt:lpstr>仿宋</vt:lpstr>
      <vt:lpstr>黑体</vt:lpstr>
      <vt:lpstr>Arial Narrow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shyl</dc:creator>
  <cp:lastModifiedBy>文红兵呀</cp:lastModifiedBy>
  <cp:revision>911</cp:revision>
  <dcterms:created xsi:type="dcterms:W3CDTF">2003-11-24T10:46:00Z</dcterms:created>
  <dcterms:modified xsi:type="dcterms:W3CDTF">2023-05-30T01:17:39Z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B9CC7A05F2F14B77ACC9CD58FDF714D1_12</vt:lpwstr>
  </property>
  <property fmtid="{D5CDD505-2E9C-101B-9397-08002B2CF9AE}" pid="3" name="KSOProductBuildVer">
    <vt:lpwstr>2052-11.1.0.14309</vt:lpwstr>
  </property>
</Properties>
</file>