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9" r:id="rId4"/>
    <p:sldId id="258" r:id="rId5"/>
    <p:sldId id="260" r:id="rId6"/>
    <p:sldId id="301" r:id="rId7"/>
    <p:sldId id="263" r:id="rId8"/>
    <p:sldId id="264" r:id="rId9"/>
    <p:sldId id="265" r:id="rId10"/>
    <p:sldId id="266" r:id="rId11"/>
    <p:sldId id="267" r:id="rId12"/>
    <p:sldId id="304" r:id="rId13"/>
    <p:sldId id="271" r:id="rId14"/>
    <p:sldId id="272" r:id="rId15"/>
    <p:sldId id="306" r:id="rId16"/>
    <p:sldId id="307" r:id="rId17"/>
    <p:sldId id="302" r:id="rId18"/>
    <p:sldId id="303" r:id="rId19"/>
    <p:sldId id="275" r:id="rId20"/>
    <p:sldId id="276" r:id="rId21"/>
    <p:sldId id="277" r:id="rId22"/>
    <p:sldId id="279" r:id="rId23"/>
    <p:sldId id="280" r:id="rId24"/>
    <p:sldId id="308" r:id="rId25"/>
    <p:sldId id="309" r:id="rId26"/>
    <p:sldId id="310" r:id="rId27"/>
    <p:sldId id="311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312" r:id="rId37"/>
    <p:sldId id="31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5099" autoAdjust="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27.wmf"/><Relationship Id="rId7" Type="http://schemas.openxmlformats.org/officeDocument/2006/relationships/image" Target="../media/image33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2.wmf"/><Relationship Id="rId5" Type="http://schemas.openxmlformats.org/officeDocument/2006/relationships/image" Target="../media/image9.wmf"/><Relationship Id="rId4" Type="http://schemas.openxmlformats.org/officeDocument/2006/relationships/image" Target="../media/image30.wmf"/><Relationship Id="rId9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3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2.wmf"/><Relationship Id="rId5" Type="http://schemas.openxmlformats.org/officeDocument/2006/relationships/image" Target="../media/image9.wmf"/><Relationship Id="rId4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3.wmf"/><Relationship Id="rId7" Type="http://schemas.openxmlformats.org/officeDocument/2006/relationships/image" Target="../media/image66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5.jpeg"/><Relationship Id="rId11" Type="http://schemas.openxmlformats.org/officeDocument/2006/relationships/image" Target="../media/image70.wmf"/><Relationship Id="rId5" Type="http://schemas.openxmlformats.org/officeDocument/2006/relationships/image" Target="../media/image65.wmf"/><Relationship Id="rId10" Type="http://schemas.openxmlformats.org/officeDocument/2006/relationships/image" Target="../media/image69.wmf"/><Relationship Id="rId4" Type="http://schemas.openxmlformats.org/officeDocument/2006/relationships/image" Target="../media/image64.wmf"/><Relationship Id="rId9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0.wmf"/><Relationship Id="rId5" Type="http://schemas.openxmlformats.org/officeDocument/2006/relationships/image" Target="../media/image66.wmf"/><Relationship Id="rId4" Type="http://schemas.openxmlformats.org/officeDocument/2006/relationships/image" Target="../media/image6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5.wmf"/><Relationship Id="rId7" Type="http://schemas.openxmlformats.org/officeDocument/2006/relationships/image" Target="../media/image70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66.wmf"/><Relationship Id="rId11" Type="http://schemas.openxmlformats.org/officeDocument/2006/relationships/image" Target="../media/image79.wmf"/><Relationship Id="rId5" Type="http://schemas.openxmlformats.org/officeDocument/2006/relationships/image" Target="../media/image62.wmf"/><Relationship Id="rId10" Type="http://schemas.openxmlformats.org/officeDocument/2006/relationships/image" Target="../media/image78.wmf"/><Relationship Id="rId4" Type="http://schemas.openxmlformats.org/officeDocument/2006/relationships/image" Target="../media/image61.wmf"/><Relationship Id="rId9" Type="http://schemas.openxmlformats.org/officeDocument/2006/relationships/image" Target="../media/image77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82.wmf"/><Relationship Id="rId7" Type="http://schemas.openxmlformats.org/officeDocument/2006/relationships/image" Target="../media/image70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66.wmf"/><Relationship Id="rId5" Type="http://schemas.openxmlformats.org/officeDocument/2006/relationships/image" Target="../media/image62.wmf"/><Relationship Id="rId10" Type="http://schemas.openxmlformats.org/officeDocument/2006/relationships/image" Target="../media/image71.wmf"/><Relationship Id="rId4" Type="http://schemas.openxmlformats.org/officeDocument/2006/relationships/image" Target="../media/image61.wmf"/><Relationship Id="rId9" Type="http://schemas.openxmlformats.org/officeDocument/2006/relationships/image" Target="../media/image8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65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10" Type="http://schemas.openxmlformats.org/officeDocument/2006/relationships/image" Target="../media/image33.wmf"/><Relationship Id="rId4" Type="http://schemas.openxmlformats.org/officeDocument/2006/relationships/image" Target="../media/image28.wmf"/><Relationship Id="rId9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27.wmf"/><Relationship Id="rId7" Type="http://schemas.openxmlformats.org/officeDocument/2006/relationships/image" Target="../media/image33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2.wmf"/><Relationship Id="rId5" Type="http://schemas.openxmlformats.org/officeDocument/2006/relationships/image" Target="../media/image9.wmf"/><Relationship Id="rId4" Type="http://schemas.openxmlformats.org/officeDocument/2006/relationships/image" Target="../media/image30.wmf"/><Relationship Id="rId9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42114-4B4A-4A8D-AE8F-0B25A463761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DCD70-D381-44E4-B785-24D3C289F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486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E7CB2-3B8A-4247-9D59-1C4F8FDD5DDF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EF9B3-F188-4413-B815-8D36B8C5F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709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EF9B3-F188-4413-B815-8D36B8C5F9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38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84213"/>
            <a:ext cx="6094412" cy="3429000"/>
          </a:xfrm>
        </p:spPr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</p:spPr>
        <p:txBody>
          <a:bodyPr/>
          <a:lstStyle/>
          <a:p>
            <a:r>
              <a:rPr lang="en-US" altLang="zh-CN" dirty="0" smtClean="0"/>
              <a:t>w</a:t>
            </a:r>
            <a:r>
              <a:rPr lang="zh-CN" altLang="zh-CN" dirty="0" smtClean="0"/>
              <a:t>的</a:t>
            </a:r>
            <a:r>
              <a:rPr lang="zh-CN" altLang="zh-CN" dirty="0"/>
              <a:t>大小决定了对粒子当前速度继承的多少，称为惯性因子；</a:t>
            </a:r>
          </a:p>
          <a:p>
            <a:r>
              <a:rPr lang="zh-CN" altLang="zh-CN" dirty="0"/>
              <a:t>c1决定了自身经验对粒子速度的影响程度，它保证了粒子能够向自己的历史最优位置靠近，称为学习因子；</a:t>
            </a:r>
          </a:p>
          <a:p>
            <a:r>
              <a:rPr lang="zh-CN" altLang="zh-CN" dirty="0"/>
              <a:t>c2决定了群体经验对粒子个体速度的影响程度，它保证了粒子能够向群体中的其他粒子学习，使粒子在飞行时向邻域内所有粒子曾找到过的历史最优位置靠近，也称为学习因子．</a:t>
            </a:r>
          </a:p>
        </p:txBody>
      </p:sp>
    </p:spTree>
    <p:extLst>
      <p:ext uri="{BB962C8B-B14F-4D97-AF65-F5344CB8AC3E}">
        <p14:creationId xmlns:p14="http://schemas.microsoft.com/office/powerpoint/2010/main" val="2234638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84213"/>
            <a:ext cx="6094412" cy="3429000"/>
          </a:xfrm>
        </p:spPr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</p:spPr>
        <p:txBody>
          <a:bodyPr/>
          <a:lstStyle/>
          <a:p>
            <a:r>
              <a:rPr lang="zh-CN" altLang="zh-CN"/>
              <a:t>c0的大小决定了对粒子当前速度继承的多少，称为惯性因子；</a:t>
            </a:r>
          </a:p>
          <a:p>
            <a:r>
              <a:rPr lang="zh-CN" altLang="zh-CN"/>
              <a:t>c1决定了自身经验对粒子速度的影响程度，它保证了粒子能够向自己的历史最优位置靠近，称为学习因子；</a:t>
            </a:r>
          </a:p>
          <a:p>
            <a:r>
              <a:rPr lang="zh-CN" altLang="zh-CN"/>
              <a:t>c2决定了群体经验对粒子个体速度的影响程度，它保证了粒子能够向群体中的其他粒子学习，使粒子在飞行时向邻域内所有粒子曾找到过的历史最优位置靠近，也称为学习因子．</a:t>
            </a:r>
          </a:p>
        </p:txBody>
      </p:sp>
    </p:spTree>
    <p:extLst>
      <p:ext uri="{BB962C8B-B14F-4D97-AF65-F5344CB8AC3E}">
        <p14:creationId xmlns:p14="http://schemas.microsoft.com/office/powerpoint/2010/main" val="4269400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84213"/>
            <a:ext cx="6094412" cy="3429000"/>
          </a:xfrm>
        </p:spPr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</p:spPr>
        <p:txBody>
          <a:bodyPr/>
          <a:lstStyle/>
          <a:p>
            <a:r>
              <a:rPr lang="zh-CN" altLang="zh-CN"/>
              <a:t>c0的大小决定了对粒子当前速度继承的多少，称为惯性因子；</a:t>
            </a:r>
          </a:p>
          <a:p>
            <a:r>
              <a:rPr lang="zh-CN" altLang="zh-CN"/>
              <a:t>c1决定了自身经验对粒子速度的影响程度，它保证了粒子能够向自己的历史最优位置靠近，称为学习因子；</a:t>
            </a:r>
          </a:p>
          <a:p>
            <a:r>
              <a:rPr lang="zh-CN" altLang="zh-CN"/>
              <a:t>c2决定了群体经验对粒子个体速度的影响程度，它保证了粒子能够向群体中的其他粒子学习，使粒子在飞行时向邻域内所有粒子曾找到过的历史最优位置靠近，也称为学习因子．</a:t>
            </a:r>
          </a:p>
        </p:txBody>
      </p:sp>
    </p:spTree>
    <p:extLst>
      <p:ext uri="{BB962C8B-B14F-4D97-AF65-F5344CB8AC3E}">
        <p14:creationId xmlns:p14="http://schemas.microsoft.com/office/powerpoint/2010/main" val="3829614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681038"/>
            <a:ext cx="6096000" cy="3429000"/>
          </a:xfrm>
        </p:spPr>
      </p:sp>
      <p:sp>
        <p:nvSpPr>
          <p:cNvPr id="368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1038" y="4338638"/>
            <a:ext cx="5486400" cy="4114800"/>
          </a:xfrm>
        </p:spPr>
        <p:txBody>
          <a:bodyPr/>
          <a:lstStyle/>
          <a:p>
            <a:r>
              <a:rPr lang="zh-CN" altLang="zh-CN"/>
              <a:t>c0的大小决定了对粒子当前速度继承的多少，称为惯性因子；</a:t>
            </a:r>
          </a:p>
          <a:p>
            <a:r>
              <a:rPr lang="zh-CN" altLang="zh-CN"/>
              <a:t>c1决定了自身经验对粒子速度的影响程度，它保证了粒子能够向自己的历史最优位置靠近，称为学习因子；</a:t>
            </a:r>
          </a:p>
          <a:p>
            <a:r>
              <a:rPr lang="zh-CN" altLang="zh-CN"/>
              <a:t>c2决定了群体经验对粒子个体速度的影响程度，它保证了粒子能够向群体中的其他粒子学习，使粒子在飞行时向邻域内所有粒子曾找到过的历史最优位置靠近，也称为学习因子．</a:t>
            </a:r>
          </a:p>
        </p:txBody>
      </p:sp>
    </p:spTree>
    <p:extLst>
      <p:ext uri="{BB962C8B-B14F-4D97-AF65-F5344CB8AC3E}">
        <p14:creationId xmlns:p14="http://schemas.microsoft.com/office/powerpoint/2010/main" val="2816596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都属于仿生算法。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主要模拟鸟类觅食、人类认知等社会行为而提出；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主要借用生物进化中“适者生存”的规律。 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都属于全局优化方法。两种算法都是在解空间随机产生初始种群，因而算法在全局的解空间进行搜索，且将搜索重点集中在性能高的部分。 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都属于随机搜索算法。都是通过随机优化方法更新种群和搜索最优点。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中认知项和社会项前都加有随机数；而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的遗传操作均属随机操作。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隐含并行性。搜索过程是从问题解的一个集合开始的，而不是从单个个体开始，具有隐含并行搜索特性，从而减小了陷入局部极小的可能性。并且由于这种并行性，易在并行计算机上实现，以提高算法性能和效率。 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根据个体的适配信息进行搜索，因此不受函数约束条件的限制，如连续性、可导性等。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对高维复杂问题，往往会遇到早熟收敛和收敛性能差的缺点，都无法保证收敛到最优点。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EF9B3-F188-4413-B815-8D36B8C5F9A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931993"/>
            <a:ext cx="12192000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C19958-B120-46D9-A7C3-DBE891BAF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/>
        </p:blipFill>
        <p:spPr>
          <a:xfrm rot="16200000">
            <a:off x="8343899" y="-2946399"/>
            <a:ext cx="901702" cy="6794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D6C288-A50E-4296-9C84-523FCDCA0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/>
        </p:blipFill>
        <p:spPr>
          <a:xfrm rot="16200000">
            <a:off x="4394200" y="1562100"/>
            <a:ext cx="901700" cy="96901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10684386" y="63844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最优化技术</a:t>
            </a:r>
            <a:endParaRPr lang="zh-CN" altLang="en-US" b="1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0748865" y="6721475"/>
            <a:ext cx="1443135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2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5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00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226"/>
            <a:ext cx="10972800" cy="942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5384800" cy="4678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384800" cy="4678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95EED50-B25C-497F-81A8-EB0F29C0669C}" type="datetime1">
              <a:rPr lang="zh-CN" altLang="en-US"/>
              <a:pPr/>
              <a:t>2022/4/17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7E8B3E4E-1350-4236-9228-6272F99577D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757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  <a:ln w="12700">
            <a:solidFill>
              <a:schemeClr val="accent4"/>
            </a:solidFill>
          </a:ln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" y="0"/>
            <a:ext cx="1866122" cy="5225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2251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3C19958-B120-46D9-A7C3-DBE891BAF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/>
        </p:blipFill>
        <p:spPr>
          <a:xfrm rot="16200000">
            <a:off x="8343899" y="-2946399"/>
            <a:ext cx="901702" cy="6794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D6C288-A50E-4296-9C84-523FCDCA0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/>
        </p:blipFill>
        <p:spPr>
          <a:xfrm rot="16200000">
            <a:off x="4394200" y="1562100"/>
            <a:ext cx="901700" cy="969010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684386" y="63844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最优化技术</a:t>
            </a:r>
            <a:endParaRPr lang="zh-CN" altLang="en-US" b="1" dirty="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0748865" y="6721475"/>
            <a:ext cx="1443135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03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172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061911"/>
            <a:ext cx="12192000" cy="2612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9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4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06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3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6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2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DF8D-CB77-459F-9308-A84FC0D21C25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05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3.wmf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18.jpeg"/><Relationship Id="rId10" Type="http://schemas.openxmlformats.org/officeDocument/2006/relationships/image" Target="../media/image19.jpeg"/><Relationship Id="rId4" Type="http://schemas.openxmlformats.org/officeDocument/2006/relationships/image" Target="../media/image17.jpeg"/><Relationship Id="rId9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jpeg"/><Relationship Id="rId11" Type="http://schemas.openxmlformats.org/officeDocument/2006/relationships/image" Target="../media/image24.jpeg"/><Relationship Id="rId5" Type="http://schemas.openxmlformats.org/officeDocument/2006/relationships/image" Target="../media/image23.jpeg"/><Relationship Id="rId10" Type="http://schemas.openxmlformats.org/officeDocument/2006/relationships/image" Target="../media/image22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31.w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33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5.jpeg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9.wmf"/><Relationship Id="rId22" Type="http://schemas.openxmlformats.org/officeDocument/2006/relationships/image" Target="../media/image3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9.wmf"/><Relationship Id="rId18" Type="http://schemas.openxmlformats.org/officeDocument/2006/relationships/image" Target="../media/image5.jpeg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36.bin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4.bin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0.wmf"/><Relationship Id="rId5" Type="http://schemas.openxmlformats.org/officeDocument/2006/relationships/image" Target="../media/image25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31.bin"/><Relationship Id="rId19" Type="http://schemas.openxmlformats.org/officeDocument/2006/relationships/oleObject" Target="../embeddings/oleObject35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33.bin"/><Relationship Id="rId22" Type="http://schemas.openxmlformats.org/officeDocument/2006/relationships/image" Target="../media/image3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9.wmf"/><Relationship Id="rId18" Type="http://schemas.openxmlformats.org/officeDocument/2006/relationships/image" Target="../media/image5.jpeg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45.bin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3.bin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0.wmf"/><Relationship Id="rId5" Type="http://schemas.openxmlformats.org/officeDocument/2006/relationships/image" Target="../media/image25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40.bin"/><Relationship Id="rId19" Type="http://schemas.openxmlformats.org/officeDocument/2006/relationships/oleObject" Target="../embeddings/oleObject44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42.bin"/><Relationship Id="rId22" Type="http://schemas.openxmlformats.org/officeDocument/2006/relationships/image" Target="../media/image3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9.wmf"/><Relationship Id="rId18" Type="http://schemas.openxmlformats.org/officeDocument/2006/relationships/image" Target="../media/image5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2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30.wmf"/><Relationship Id="rId5" Type="http://schemas.openxmlformats.org/officeDocument/2006/relationships/image" Target="../media/image25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5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3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6.wmf"/><Relationship Id="rId11" Type="http://schemas.openxmlformats.org/officeDocument/2006/relationships/image" Target="../media/image49.png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6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53.wmf"/><Relationship Id="rId3" Type="http://schemas.openxmlformats.org/officeDocument/2006/relationships/oleObject" Target="../embeddings/oleObject63.bin"/><Relationship Id="rId7" Type="http://schemas.openxmlformats.org/officeDocument/2006/relationships/image" Target="../media/image57.png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0.wmf"/><Relationship Id="rId11" Type="http://schemas.openxmlformats.org/officeDocument/2006/relationships/image" Target="../media/image52.wmf"/><Relationship Id="rId5" Type="http://schemas.openxmlformats.org/officeDocument/2006/relationships/oleObject" Target="../embeddings/oleObject620.bin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65.bin"/><Relationship Id="rId4" Type="http://schemas.openxmlformats.org/officeDocument/2006/relationships/image" Target="../media/image50.wmf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6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7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79.bin"/><Relationship Id="rId18" Type="http://schemas.openxmlformats.org/officeDocument/2006/relationships/oleObject" Target="../embeddings/oleObject81.bin"/><Relationship Id="rId3" Type="http://schemas.openxmlformats.org/officeDocument/2006/relationships/oleObject" Target="../embeddings/oleObject74.bin"/><Relationship Id="rId21" Type="http://schemas.openxmlformats.org/officeDocument/2006/relationships/image" Target="../media/image69.wmf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65.wmf"/><Relationship Id="rId1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image" Target="../media/image5.jpeg"/><Relationship Id="rId23" Type="http://schemas.openxmlformats.org/officeDocument/2006/relationships/image" Target="../media/image70.wmf"/><Relationship Id="rId10" Type="http://schemas.openxmlformats.org/officeDocument/2006/relationships/image" Target="../media/image64.wmf"/><Relationship Id="rId19" Type="http://schemas.openxmlformats.org/officeDocument/2006/relationships/image" Target="../media/image68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66.wmf"/><Relationship Id="rId22" Type="http://schemas.openxmlformats.org/officeDocument/2006/relationships/oleObject" Target="../embeddings/oleObject8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image" Target="../media/image62.wmf"/><Relationship Id="rId18" Type="http://schemas.openxmlformats.org/officeDocument/2006/relationships/image" Target="../media/image73.png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50.bin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9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2.wmf"/><Relationship Id="rId11" Type="http://schemas.openxmlformats.org/officeDocument/2006/relationships/image" Target="../media/image61.wmf"/><Relationship Id="rId5" Type="http://schemas.openxmlformats.org/officeDocument/2006/relationships/oleObject" Target="../embeddings/oleObject85.bin"/><Relationship Id="rId15" Type="http://schemas.openxmlformats.org/officeDocument/2006/relationships/image" Target="../media/image66.wmf"/><Relationship Id="rId10" Type="http://schemas.openxmlformats.org/officeDocument/2006/relationships/oleObject" Target="../embeddings/oleObject86.bin"/><Relationship Id="rId4" Type="http://schemas.openxmlformats.org/officeDocument/2006/relationships/image" Target="../media/image71.wmf"/><Relationship Id="rId9" Type="http://schemas.openxmlformats.org/officeDocument/2006/relationships/image" Target="../media/image72.png"/><Relationship Id="rId14" Type="http://schemas.openxmlformats.org/officeDocument/2006/relationships/oleObject" Target="../embeddings/oleObject8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76.wmf"/><Relationship Id="rId26" Type="http://schemas.openxmlformats.org/officeDocument/2006/relationships/oleObject" Target="../embeddings/oleObject102.bin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97.bin"/><Relationship Id="rId25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20" Type="http://schemas.openxmlformats.org/officeDocument/2006/relationships/image" Target="../media/image77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94.bin"/><Relationship Id="rId24" Type="http://schemas.openxmlformats.org/officeDocument/2006/relationships/oleObject" Target="../embeddings/oleObject101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66.wmf"/><Relationship Id="rId22" Type="http://schemas.openxmlformats.org/officeDocument/2006/relationships/image" Target="../media/image78.wmf"/><Relationship Id="rId27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83.wmf"/><Relationship Id="rId3" Type="http://schemas.openxmlformats.org/officeDocument/2006/relationships/oleObject" Target="../embeddings/oleObject103.bin"/><Relationship Id="rId21" Type="http://schemas.openxmlformats.org/officeDocument/2006/relationships/oleObject" Target="../embeddings/oleObject112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20" Type="http://schemas.openxmlformats.org/officeDocument/2006/relationships/image" Target="../media/image84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111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66.wmf"/><Relationship Id="rId22" Type="http://schemas.openxmlformats.org/officeDocument/2006/relationships/image" Target="../media/image7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image" Target="../media/image5.jpeg"/><Relationship Id="rId10" Type="http://schemas.openxmlformats.org/officeDocument/2006/relationships/image" Target="../media/image87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89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6499" y="932357"/>
            <a:ext cx="9591304" cy="2927123"/>
          </a:xfrm>
        </p:spPr>
        <p:txBody>
          <a:bodyPr/>
          <a:lstStyle/>
          <a:p>
            <a:r>
              <a:rPr lang="zh-CN" altLang="en-US" dirty="0" smtClean="0"/>
              <a:t>最优化技术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</a:t>
            </a:r>
            <a:r>
              <a:rPr lang="zh-CN" altLang="en-US" dirty="0" smtClean="0"/>
              <a:t>粒子群算法（</a:t>
            </a:r>
            <a:r>
              <a:rPr lang="en-US" altLang="zh-CN" dirty="0" smtClean="0"/>
              <a:t>PSO</a:t>
            </a:r>
            <a:r>
              <a:rPr lang="zh-CN" altLang="en-US" dirty="0" smtClean="0"/>
              <a:t>）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4032" y="4516438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                         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</a:t>
            </a:r>
            <a:r>
              <a:rPr lang="zh-CN" altLang="en-US" dirty="0" smtClean="0"/>
              <a:t>重庆大学 文静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42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2"/>
          <p:cNvSpPr>
            <a:spLocks noChangeArrowheads="1"/>
          </p:cNvSpPr>
          <p:nvPr/>
        </p:nvSpPr>
        <p:spPr bwMode="auto">
          <a:xfrm>
            <a:off x="6829743" y="1709675"/>
            <a:ext cx="863600" cy="7921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rgbClr val="181847"/>
              </a:gs>
            </a:gsLst>
            <a:lin ang="5400000" scaled="1"/>
          </a:gra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b="1">
                <a:solidFill>
                  <a:schemeClr val="bg1"/>
                </a:solidFill>
                <a:latin typeface="Arial Black" panose="020B0A04020102020204" pitchFamily="34" charset="0"/>
              </a:rPr>
              <a:t>區域</a:t>
            </a:r>
          </a:p>
          <a:p>
            <a:pPr algn="ctr" eaLnBrk="1" hangingPunct="1"/>
            <a:r>
              <a:rPr lang="zh-TW" altLang="en-US" b="1">
                <a:solidFill>
                  <a:schemeClr val="bg1"/>
                </a:solidFill>
                <a:latin typeface="Arial Black" panose="020B0A04020102020204" pitchFamily="34" charset="0"/>
              </a:rPr>
              <a:t>最佳解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9566593" y="2070037"/>
            <a:ext cx="863600" cy="792162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b="1">
                <a:solidFill>
                  <a:schemeClr val="bg1"/>
                </a:solidFill>
                <a:latin typeface="Arial Black" panose="020B0A04020102020204" pitchFamily="34" charset="0"/>
              </a:rPr>
              <a:t>全域</a:t>
            </a:r>
          </a:p>
          <a:p>
            <a:pPr algn="ctr" eaLnBrk="1" hangingPunct="1"/>
            <a:r>
              <a:rPr lang="zh-TW" altLang="en-US" b="1">
                <a:solidFill>
                  <a:schemeClr val="bg1"/>
                </a:solidFill>
                <a:latin typeface="Arial Black" panose="020B0A04020102020204" pitchFamily="34" charset="0"/>
              </a:rPr>
              <a:t>最佳解</a:t>
            </a:r>
          </a:p>
        </p:txBody>
      </p:sp>
      <p:cxnSp>
        <p:nvCxnSpPr>
          <p:cNvPr id="23556" name="AutoShape 4"/>
          <p:cNvCxnSpPr>
            <a:cxnSpLocks noChangeShapeType="1"/>
            <a:endCxn id="23555" idx="3"/>
          </p:cNvCxnSpPr>
          <p:nvPr/>
        </p:nvCxnSpPr>
        <p:spPr bwMode="auto">
          <a:xfrm flipV="1">
            <a:off x="7288531" y="2765363"/>
            <a:ext cx="2405063" cy="985837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7" name="AutoShape 5"/>
          <p:cNvCxnSpPr>
            <a:cxnSpLocks noChangeShapeType="1"/>
            <a:endCxn id="23554" idx="4"/>
          </p:cNvCxnSpPr>
          <p:nvPr/>
        </p:nvCxnSpPr>
        <p:spPr bwMode="auto">
          <a:xfrm flipV="1">
            <a:off x="7118669" y="2520887"/>
            <a:ext cx="142875" cy="863600"/>
          </a:xfrm>
          <a:prstGeom prst="straightConnector1">
            <a:avLst/>
          </a:prstGeom>
          <a:noFill/>
          <a:ln w="38100" cmpd="sng">
            <a:solidFill>
              <a:srgbClr val="0000CC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4958081" y="4159187"/>
            <a:ext cx="1655763" cy="793750"/>
          </a:xfrm>
          <a:prstGeom prst="line">
            <a:avLst/>
          </a:prstGeom>
          <a:noFill/>
          <a:ln w="38100" cmpd="sng">
            <a:solidFill>
              <a:srgbClr val="CC99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7190106" y="2549463"/>
            <a:ext cx="1444739" cy="1033459"/>
          </a:xfrm>
          <a:prstGeom prst="line">
            <a:avLst/>
          </a:prstGeom>
          <a:noFill/>
          <a:ln w="38100" cmpd="sng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406005" y="2717737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b="1">
                <a:latin typeface="Arial Black" panose="020B0A04020102020204" pitchFamily="34" charset="0"/>
              </a:rPr>
              <a:t>運動向量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318443" y="4519549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b="1">
                <a:latin typeface="Arial Black" panose="020B0A04020102020204" pitchFamily="34" charset="0"/>
              </a:rPr>
              <a:t>慣性向量</a:t>
            </a:r>
          </a:p>
        </p:txBody>
      </p:sp>
      <p:pic>
        <p:nvPicPr>
          <p:cNvPr id="23562" name="Picture 10" descr="flyin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41599">
            <a:off x="6542406" y="3565463"/>
            <a:ext cx="79216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2643155" y="927138"/>
            <a:ext cx="792163" cy="431800"/>
          </a:xfrm>
          <a:prstGeom prst="rect">
            <a:avLst/>
          </a:prstGeom>
          <a:noFill/>
          <a:ln w="38100" cmpd="sng">
            <a:solidFill>
              <a:srgbClr val="CC99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3530638" y="875227"/>
            <a:ext cx="2233612" cy="431800"/>
          </a:xfrm>
          <a:prstGeom prst="rect">
            <a:avLst/>
          </a:prstGeom>
          <a:noFill/>
          <a:ln w="38100" cmpd="sng">
            <a:solidFill>
              <a:srgbClr val="006699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944387" y="904177"/>
            <a:ext cx="2233612" cy="43180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3589655" y="796647"/>
            <a:ext cx="4824413" cy="576262"/>
          </a:xfrm>
          <a:prstGeom prst="rect">
            <a:avLst/>
          </a:prstGeom>
          <a:noFill/>
          <a:ln w="38100" cmpd="sng">
            <a:solidFill>
              <a:srgbClr val="009999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3567" name="Picture 16" descr="hakutyou1-b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306" y="4749738"/>
            <a:ext cx="1692275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8" name="Picture 17" descr="aqua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068" y="4619562"/>
            <a:ext cx="1979612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9" name="Rectangle 35"/>
          <p:cNvSpPr>
            <a:spLocks noChangeArrowheads="1"/>
          </p:cNvSpPr>
          <p:nvPr/>
        </p:nvSpPr>
        <p:spPr bwMode="auto">
          <a:xfrm>
            <a:off x="4529364" y="1588"/>
            <a:ext cx="24878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3000"/>
              </a:lnSpc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aphicFrame>
        <p:nvGraphicFramePr>
          <p:cNvPr id="235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797788"/>
              </p:ext>
            </p:extLst>
          </p:nvPr>
        </p:nvGraphicFramePr>
        <p:xfrm>
          <a:off x="2915445" y="2436772"/>
          <a:ext cx="19256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4" r:id="rId6" imgW="1296279" imgH="254427" progId="Equation.DSMT4">
                  <p:embed/>
                </p:oleObj>
              </mc:Choice>
              <mc:Fallback>
                <p:oleObj r:id="rId6" imgW="1296279" imgH="2544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445" y="2436772"/>
                        <a:ext cx="19256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295061"/>
              </p:ext>
            </p:extLst>
          </p:nvPr>
        </p:nvGraphicFramePr>
        <p:xfrm>
          <a:off x="2949338" y="2011013"/>
          <a:ext cx="19240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5" r:id="rId8" imgW="1232752" imgH="254427" progId="Equation.DSMT4">
                  <p:embed/>
                </p:oleObj>
              </mc:Choice>
              <mc:Fallback>
                <p:oleObj r:id="rId8" imgW="1232752" imgH="2544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338" y="2011013"/>
                        <a:ext cx="192405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72" name="Group 20"/>
          <p:cNvGrpSpPr>
            <a:grpSpLocks/>
          </p:cNvGrpSpPr>
          <p:nvPr/>
        </p:nvGrpSpPr>
        <p:grpSpPr bwMode="auto">
          <a:xfrm>
            <a:off x="4262676" y="1547301"/>
            <a:ext cx="2376488" cy="514349"/>
            <a:chOff x="0" y="0"/>
            <a:chExt cx="907" cy="324"/>
          </a:xfrm>
        </p:grpSpPr>
        <p:sp>
          <p:nvSpPr>
            <p:cNvPr id="23573" name="Rectangle 40"/>
            <p:cNvSpPr>
              <a:spLocks noChangeArrowheads="1"/>
            </p:cNvSpPr>
            <p:nvPr/>
          </p:nvSpPr>
          <p:spPr bwMode="auto">
            <a:xfrm>
              <a:off x="90" y="91"/>
              <a:ext cx="6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Study Factor</a:t>
              </a:r>
            </a:p>
          </p:txBody>
        </p:sp>
        <p:sp>
          <p:nvSpPr>
            <p:cNvPr id="23574" name="Line 41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136" cy="182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Line 42"/>
            <p:cNvSpPr>
              <a:spLocks noChangeShapeType="1"/>
            </p:cNvSpPr>
            <p:nvPr/>
          </p:nvSpPr>
          <p:spPr bwMode="auto">
            <a:xfrm flipV="1">
              <a:off x="771" y="0"/>
              <a:ext cx="136" cy="182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3576" name="Picture 43" descr="050415_0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180" y="3811525"/>
            <a:ext cx="10795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77" name="Object 2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542093"/>
              </p:ext>
            </p:extLst>
          </p:nvPr>
        </p:nvGraphicFramePr>
        <p:xfrm>
          <a:off x="1693700" y="990178"/>
          <a:ext cx="6402754" cy="3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6" r:id="rId11" imgW="4113332" imgH="241512" progId="Equation.DSMT4">
                  <p:embed/>
                </p:oleObj>
              </mc:Choice>
              <mc:Fallback>
                <p:oleObj r:id="rId11" imgW="4113332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700" y="990178"/>
                        <a:ext cx="6402754" cy="375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9" name="Text Box 58"/>
          <p:cNvSpPr txBox="1">
            <a:spLocks noChangeArrowheads="1"/>
          </p:cNvSpPr>
          <p:nvPr/>
        </p:nvSpPr>
        <p:spPr bwMode="auto">
          <a:xfrm>
            <a:off x="7894046" y="1495146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2800" b="1" i="1">
                <a:latin typeface="Times" panose="02020603050405020304" pitchFamily="18" charset="0"/>
              </a:rPr>
              <a:t>p</a:t>
            </a:r>
            <a:r>
              <a:rPr lang="fr-FR" altLang="en-US" sz="2800" b="1" i="1" baseline="-25000">
                <a:latin typeface="Times" panose="02020603050405020304" pitchFamily="18" charset="0"/>
              </a:rPr>
              <a:t>g</a:t>
            </a:r>
            <a:endParaRPr lang="fr-FR" altLang="en-US" sz="2800" b="1" i="1">
              <a:latin typeface="Times" panose="02020603050405020304" pitchFamily="18" charset="0"/>
            </a:endParaRPr>
          </a:p>
        </p:txBody>
      </p:sp>
      <p:sp>
        <p:nvSpPr>
          <p:cNvPr id="29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709295" y="688889"/>
            <a:ext cx="10515600" cy="5458506"/>
          </a:xfrm>
          <a:prstGeom prst="rect">
            <a:avLst/>
          </a:prstGeom>
          <a:ln w="12700">
            <a:solidFill>
              <a:schemeClr val="accent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smtClean="0"/>
              <a:t>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055719" y="1533941"/>
                <a:ext cx="29195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𝑥𝑖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9" y="1533941"/>
                <a:ext cx="2919517" cy="276999"/>
              </a:xfrm>
              <a:prstGeom prst="rect">
                <a:avLst/>
              </a:prstGeom>
              <a:blipFill rotWithShape="0">
                <a:blip r:embed="rId13"/>
                <a:stretch>
                  <a:fillRect t="-4444" r="-1253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818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decel="100000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decel="100000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decel="100000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decel="100000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 autoUpdateAnimBg="0"/>
      <p:bldP spid="23555" grpId="0" animBg="1" autoUpdateAnimBg="0"/>
      <p:bldP spid="23558" grpId="0" animBg="1"/>
      <p:bldP spid="23559" grpId="0" animBg="1"/>
      <p:bldP spid="23560" grpId="0" autoUpdateAnimBg="0"/>
      <p:bldP spid="23561" grpId="0" autoUpdateAnimBg="0"/>
      <p:bldP spid="23563" grpId="0" animBg="1" autoUpdateAnimBg="0"/>
      <p:bldP spid="23563" grpId="1" animBg="1" autoUpdateAnimBg="0"/>
      <p:bldP spid="23564" grpId="0" animBg="1" autoUpdateAnimBg="0"/>
      <p:bldP spid="23564" grpId="1" animBg="1" autoUpdateAnimBg="0"/>
      <p:bldP spid="23565" grpId="0" animBg="1" autoUpdateAnimBg="0"/>
      <p:bldP spid="23565" grpId="1" animBg="1" autoUpdateAnimBg="0"/>
      <p:bldP spid="23566" grpId="0" animBg="1" autoUpdateAnimBg="0"/>
      <p:bldP spid="23566" grpId="1" animBg="1" autoUpdateAnimBg="0"/>
      <p:bldP spid="2357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044798"/>
              </p:ext>
            </p:extLst>
          </p:nvPr>
        </p:nvGraphicFramePr>
        <p:xfrm>
          <a:off x="3005329" y="999785"/>
          <a:ext cx="58261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7" r:id="rId3" imgW="3262801" imgH="241512" progId="Equation.DSMT4">
                  <p:embed/>
                </p:oleObj>
              </mc:Choice>
              <mc:Fallback>
                <p:oleObj r:id="rId3" imgW="3262801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329" y="999785"/>
                        <a:ext cx="58261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79" name="Picture 3" descr="hakutyou1-b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154" y="4871698"/>
            <a:ext cx="1692275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 descr="aqua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916" y="4741522"/>
            <a:ext cx="1979612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132915"/>
              </p:ext>
            </p:extLst>
          </p:nvPr>
        </p:nvGraphicFramePr>
        <p:xfrm>
          <a:off x="2795778" y="2463460"/>
          <a:ext cx="19446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8" r:id="rId7" imgW="1308985" imgH="254427" progId="Equation.DSMT4">
                  <p:embed/>
                </p:oleObj>
              </mc:Choice>
              <mc:Fallback>
                <p:oleObj r:id="rId7" imgW="1308985" imgH="2544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778" y="2463460"/>
                        <a:ext cx="194468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865348"/>
              </p:ext>
            </p:extLst>
          </p:nvPr>
        </p:nvGraphicFramePr>
        <p:xfrm>
          <a:off x="2795778" y="2031660"/>
          <a:ext cx="194468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9" r:id="rId9" imgW="1245457" imgH="254427" progId="Equation.DSMT4">
                  <p:embed/>
                </p:oleObj>
              </mc:Choice>
              <mc:Fallback>
                <p:oleObj r:id="rId9" imgW="1245457" imgH="2544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778" y="2031660"/>
                        <a:ext cx="1944688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3445066" y="2841284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3803841" y="3201647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Oval 10"/>
          <p:cNvSpPr>
            <a:spLocks noChangeArrowheads="1"/>
          </p:cNvSpPr>
          <p:nvPr/>
        </p:nvSpPr>
        <p:spPr bwMode="auto">
          <a:xfrm>
            <a:off x="4019741" y="3417547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7" name="Oval 11"/>
          <p:cNvSpPr>
            <a:spLocks noChangeArrowheads="1"/>
          </p:cNvSpPr>
          <p:nvPr/>
        </p:nvSpPr>
        <p:spPr bwMode="auto">
          <a:xfrm>
            <a:off x="3587941" y="2985747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4380104" y="3777909"/>
            <a:ext cx="936625" cy="935038"/>
          </a:xfrm>
          <a:prstGeom prst="line">
            <a:avLst/>
          </a:prstGeom>
          <a:noFill/>
          <a:ln w="9525" cmpd="sng">
            <a:solidFill>
              <a:srgbClr val="00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4380104" y="3704885"/>
            <a:ext cx="1223963" cy="576263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5316728" y="4352585"/>
            <a:ext cx="0" cy="288925"/>
          </a:xfrm>
          <a:prstGeom prst="line">
            <a:avLst/>
          </a:prstGeom>
          <a:noFill/>
          <a:ln w="9525" cmpd="sng">
            <a:solidFill>
              <a:srgbClr val="00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V="1">
            <a:off x="5316728" y="3128622"/>
            <a:ext cx="503238" cy="1223962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6540691" y="4065248"/>
            <a:ext cx="0" cy="288925"/>
          </a:xfrm>
          <a:prstGeom prst="line">
            <a:avLst/>
          </a:prstGeom>
          <a:noFill/>
          <a:ln w="9525" cmpd="sng">
            <a:solidFill>
              <a:srgbClr val="00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 flipH="1" flipV="1">
            <a:off x="6253353" y="3920785"/>
            <a:ext cx="287338" cy="144463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4380104" y="3777909"/>
            <a:ext cx="720725" cy="503238"/>
          </a:xfrm>
          <a:prstGeom prst="line">
            <a:avLst/>
          </a:prstGeom>
          <a:noFill/>
          <a:ln w="9525" cmpd="sng">
            <a:solidFill>
              <a:schemeClr val="tx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 flipV="1">
            <a:off x="5316729" y="4136684"/>
            <a:ext cx="936625" cy="215900"/>
          </a:xfrm>
          <a:prstGeom prst="line">
            <a:avLst/>
          </a:prstGeom>
          <a:noFill/>
          <a:ln w="9525" cmpd="sng">
            <a:solidFill>
              <a:schemeClr val="tx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V="1">
            <a:off x="6540692" y="3562009"/>
            <a:ext cx="503237" cy="503238"/>
          </a:xfrm>
          <a:prstGeom prst="line">
            <a:avLst/>
          </a:prstGeom>
          <a:noFill/>
          <a:ln w="9525" cmpd="sng">
            <a:solidFill>
              <a:schemeClr val="tx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7" name="Oval 21"/>
          <p:cNvSpPr>
            <a:spLocks noChangeArrowheads="1"/>
          </p:cNvSpPr>
          <p:nvPr/>
        </p:nvSpPr>
        <p:spPr bwMode="auto">
          <a:xfrm>
            <a:off x="4235641" y="3633447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8" name="Oval 22"/>
          <p:cNvSpPr>
            <a:spLocks noChangeArrowheads="1"/>
          </p:cNvSpPr>
          <p:nvPr/>
        </p:nvSpPr>
        <p:spPr bwMode="auto">
          <a:xfrm>
            <a:off x="4524566" y="3849347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9" name="Oval 23"/>
          <p:cNvSpPr>
            <a:spLocks noChangeArrowheads="1"/>
          </p:cNvSpPr>
          <p:nvPr/>
        </p:nvSpPr>
        <p:spPr bwMode="auto">
          <a:xfrm>
            <a:off x="4811903" y="4065247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0" name="Oval 24"/>
          <p:cNvSpPr>
            <a:spLocks noChangeArrowheads="1"/>
          </p:cNvSpPr>
          <p:nvPr/>
        </p:nvSpPr>
        <p:spPr bwMode="auto">
          <a:xfrm>
            <a:off x="5245291" y="4209709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1" name="Oval 25"/>
          <p:cNvSpPr>
            <a:spLocks noChangeArrowheads="1"/>
          </p:cNvSpPr>
          <p:nvPr/>
        </p:nvSpPr>
        <p:spPr bwMode="auto">
          <a:xfrm>
            <a:off x="5677091" y="4136684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2" name="Oval 26"/>
          <p:cNvSpPr>
            <a:spLocks noChangeArrowheads="1"/>
          </p:cNvSpPr>
          <p:nvPr/>
        </p:nvSpPr>
        <p:spPr bwMode="auto">
          <a:xfrm>
            <a:off x="6035866" y="4065247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3" name="Oval 27"/>
          <p:cNvSpPr>
            <a:spLocks noChangeArrowheads="1"/>
          </p:cNvSpPr>
          <p:nvPr/>
        </p:nvSpPr>
        <p:spPr bwMode="auto">
          <a:xfrm>
            <a:off x="6396228" y="3993809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4" name="Oval 28"/>
          <p:cNvSpPr>
            <a:spLocks noChangeArrowheads="1"/>
          </p:cNvSpPr>
          <p:nvPr/>
        </p:nvSpPr>
        <p:spPr bwMode="auto">
          <a:xfrm>
            <a:off x="6685153" y="3777909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4605" name="Picture 29" descr="050415_0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028" y="3933485"/>
            <a:ext cx="10795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969263" y="661456"/>
            <a:ext cx="10273919" cy="5693623"/>
          </a:xfrm>
          <a:prstGeom prst="rect">
            <a:avLst/>
          </a:prstGeom>
          <a:ln w="12700">
            <a:solidFill>
              <a:schemeClr val="accent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smtClean="0"/>
              <a:t> </a:t>
            </a:r>
            <a:endParaRPr lang="zh-TW" altLang="en-US" sz="2400" dirty="0"/>
          </a:p>
        </p:txBody>
      </p:sp>
      <p:sp>
        <p:nvSpPr>
          <p:cNvPr id="31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840073" y="1574460"/>
                <a:ext cx="2187730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073" y="1574460"/>
                <a:ext cx="2187730" cy="299249"/>
              </a:xfrm>
              <a:prstGeom prst="rect">
                <a:avLst/>
              </a:prstGeom>
              <a:blipFill rotWithShape="0">
                <a:blip r:embed="rId12"/>
                <a:stretch>
                  <a:fillRect b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083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0.08263 0.11018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100" y="5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64 0.11019 L 0.14288 0.17616 C 0.15538 0.19074 0.17534 0.20209 0.19687 0.20648 C 0.22153 0.21111 0.24219 0.20903 0.25746 0.2 L 0.32969 0.16111 " pathEditMode="relative" rAng="529314" ptsTypes="FffFF">
                                      <p:cBhvr>
                                        <p:cTn id="30" dur="2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1900" y="61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6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968 0.16111 L 0.38975 0.08935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000" y="-320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  <p:bldP spid="24584" grpId="1" animBg="1"/>
      <p:bldP spid="24584" grpId="2" animBg="1"/>
      <p:bldP spid="24584" grpId="3" animBg="1"/>
      <p:bldP spid="24585" grpId="0" animBg="1"/>
      <p:bldP spid="24586" grpId="0" animBg="1"/>
      <p:bldP spid="24587" grpId="0" animBg="1"/>
      <p:bldP spid="24588" grpId="0" animBg="1"/>
      <p:bldP spid="24589" grpId="0" animBg="1"/>
      <p:bldP spid="24590" grpId="0" animBg="1"/>
      <p:bldP spid="24591" grpId="0" animBg="1"/>
      <p:bldP spid="24592" grpId="0" animBg="1"/>
      <p:bldP spid="24593" grpId="0" animBg="1"/>
      <p:bldP spid="24594" grpId="0" animBg="1"/>
      <p:bldP spid="24595" grpId="0" animBg="1"/>
      <p:bldP spid="24596" grpId="0" animBg="1"/>
      <p:bldP spid="24597" grpId="0" animBg="1"/>
      <p:bldP spid="24598" grpId="0" animBg="1"/>
      <p:bldP spid="24599" grpId="0" animBg="1"/>
      <p:bldP spid="24600" grpId="0" animBg="1"/>
      <p:bldP spid="24601" grpId="0" animBg="1"/>
      <p:bldP spid="24602" grpId="0" animBg="1"/>
      <p:bldP spid="24603" grpId="0" animBg="1"/>
      <p:bldP spid="2460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初始化参数：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粒子群大小</a:t>
            </a:r>
            <a:r>
              <a:rPr lang="en-US" altLang="zh-CN" sz="2000" dirty="0" smtClean="0"/>
              <a:t>(swarm size)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初始位置</a:t>
            </a:r>
            <a:r>
              <a:rPr lang="en-US" altLang="zh-CN" sz="2000" dirty="0" smtClean="0"/>
              <a:t>(position of particle)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初始速度（方向</a:t>
            </a:r>
            <a:r>
              <a:rPr lang="en-US" altLang="zh-CN" sz="2000" dirty="0" smtClean="0"/>
              <a:t>velocity of particle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最大迭代次数</a:t>
            </a:r>
            <a:r>
              <a:rPr lang="en-US" altLang="zh-CN" sz="2000" dirty="0" smtClean="0"/>
              <a:t>(maximum number of  iterations)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控制参数：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粒子群大小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惯性因子</a:t>
            </a:r>
            <a:r>
              <a:rPr lang="en-US" altLang="zh-CN" sz="2000" dirty="0" smtClean="0"/>
              <a:t>ω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加速度系数</a:t>
            </a:r>
            <a:r>
              <a:rPr lang="en-US" altLang="zh-CN" sz="2000" dirty="0" smtClean="0"/>
              <a:t>c1,c2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已迭代次数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粒子群算法</a:t>
            </a: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160445"/>
              </p:ext>
            </p:extLst>
          </p:nvPr>
        </p:nvGraphicFramePr>
        <p:xfrm>
          <a:off x="5666232" y="2316480"/>
          <a:ext cx="182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8" r:id="rId3" imgW="940934" imgH="241827" progId="Equation.DSMT4">
                  <p:embed/>
                </p:oleObj>
              </mc:Choice>
              <mc:Fallback>
                <p:oleObj r:id="rId3" imgW="940934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6232" y="2316480"/>
                        <a:ext cx="1828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838631"/>
              </p:ext>
            </p:extLst>
          </p:nvPr>
        </p:nvGraphicFramePr>
        <p:xfrm>
          <a:off x="5742432" y="1762193"/>
          <a:ext cx="17526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9" r:id="rId5" imgW="928222" imgH="241827" progId="Equation.DSMT4">
                  <p:embed/>
                </p:oleObj>
              </mc:Choice>
              <mc:Fallback>
                <p:oleObj r:id="rId5" imgW="928222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432" y="1762193"/>
                        <a:ext cx="17526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904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1" charset="-122"/>
              </a:rPr>
              <a:t>粒子群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算法的</a:t>
            </a:r>
            <a:r>
              <a:rPr lang="zh-CN" altLang="en-US" sz="2400" dirty="0">
                <a:ea typeface="楷体_GB2312" pitchFamily="1" charset="-122"/>
              </a:rPr>
              <a:t>构成</a:t>
            </a:r>
            <a:r>
              <a:rPr lang="zh-CN" altLang="en-US" sz="2400" dirty="0" smtClean="0">
                <a:ea typeface="楷体_GB2312" pitchFamily="1" charset="-122"/>
              </a:rPr>
              <a:t>要素（控制参数）</a:t>
            </a:r>
            <a:r>
              <a:rPr lang="en-US" altLang="zh-CN" sz="2400" dirty="0" smtClean="0">
                <a:ea typeface="楷体_GB2312" pitchFamily="1" charset="-122"/>
              </a:rPr>
              <a:t>:</a:t>
            </a:r>
            <a:endParaRPr lang="zh-CN" altLang="en-US" sz="2400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260020" y="1373485"/>
            <a:ext cx="27767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latin typeface="Adobe 楷体 Std R" charset="-122"/>
                <a:ea typeface="Adobe 楷体 Std R" charset="-122"/>
              </a:rPr>
              <a:t>群体</a:t>
            </a:r>
            <a:r>
              <a:rPr lang="zh-CN" altLang="en-US" sz="2400" b="1" dirty="0">
                <a:latin typeface="Adobe 楷体 Std R" charset="-122"/>
                <a:ea typeface="Adobe 楷体 Std R" charset="-122"/>
              </a:rPr>
              <a:t>大小 </a:t>
            </a:r>
            <a:r>
              <a:rPr lang="zh-CN" altLang="en-US" sz="2400" b="1" i="1" dirty="0">
                <a:latin typeface="Adobe 楷体 Std R" charset="-122"/>
                <a:ea typeface="Adobe 楷体 Std R" charset="-122"/>
              </a:rPr>
              <a:t>m</a:t>
            </a:r>
            <a:r>
              <a:rPr lang="zh-CN" altLang="en-US" sz="2400" dirty="0">
                <a:latin typeface="Adobe 楷体 Std R" charset="-122"/>
                <a:ea typeface="Adobe 楷体 Std R" charset="-122"/>
              </a:rPr>
              <a:t> </a:t>
            </a:r>
            <a:r>
              <a:rPr lang="zh-CN" altLang="en-US" sz="2400" b="1" dirty="0">
                <a:latin typeface="Adobe 楷体 Std R" charset="-122"/>
                <a:ea typeface="Adobe 楷体 Std R" charset="-122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916610" y="2090068"/>
            <a:ext cx="28328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i="1" dirty="0">
                <a:latin typeface="Times New Roman" panose="02020603050405020304" pitchFamily="18" charset="0"/>
                <a:ea typeface="楷体_GB2312" pitchFamily="1" charset="-122"/>
              </a:rPr>
              <a:t>m </a:t>
            </a:r>
            <a:r>
              <a:rPr lang="zh-CN" altLang="zh-CN" sz="2000" dirty="0">
                <a:latin typeface="Times New Roman" panose="02020603050405020304" pitchFamily="18" charset="0"/>
                <a:ea typeface="楷体_GB2312" pitchFamily="1" charset="-122"/>
              </a:rPr>
              <a:t>是一个</a:t>
            </a:r>
            <a:r>
              <a:rPr lang="zh-CN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1" charset="-122"/>
              </a:rPr>
              <a:t>整型</a:t>
            </a:r>
            <a:r>
              <a:rPr lang="zh-CN" altLang="zh-CN" sz="2000" dirty="0">
                <a:latin typeface="Times New Roman" panose="02020603050405020304" pitchFamily="18" charset="0"/>
                <a:ea typeface="楷体_GB2312" pitchFamily="1" charset="-122"/>
              </a:rPr>
              <a:t>参数．   </a:t>
            </a:r>
            <a:r>
              <a:rPr lang="zh-CN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  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963738" y="3913952"/>
            <a:ext cx="13692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i="1" dirty="0">
                <a:latin typeface="Times New Roman" panose="02020603050405020304" pitchFamily="18" charset="0"/>
                <a:ea typeface="楷体_GB2312" pitchFamily="1" charset="-122"/>
              </a:rPr>
              <a:t>m </a:t>
            </a:r>
            <a:r>
              <a:rPr lang="zh-CN" altLang="zh-CN" sz="2000" dirty="0">
                <a:latin typeface="Times New Roman" panose="02020603050405020304" pitchFamily="18" charset="0"/>
                <a:ea typeface="楷体_GB2312" pitchFamily="1" charset="-122"/>
              </a:rPr>
              <a:t>很大:   </a:t>
            </a:r>
            <a:r>
              <a:rPr lang="zh-CN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  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360614" y="5109339"/>
            <a:ext cx="6853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>
                <a:latin typeface="Times New Roman" panose="02020603050405020304" pitchFamily="18" charset="0"/>
                <a:ea typeface="楷体_GB2312" pitchFamily="1" charset="-122"/>
              </a:rPr>
              <a:t>当群体数目增长至一定水平时，再增长将</a:t>
            </a:r>
            <a:r>
              <a:rPr lang="zh-CN" altLang="zh-CN" sz="2000" dirty="0">
                <a:ea typeface="楷体_GB2312" pitchFamily="1" charset="-122"/>
              </a:rPr>
              <a:t>不再有显著的作用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6005513" y="4452938"/>
            <a:ext cx="2684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800" b="1">
                <a:solidFill>
                  <a:schemeClr val="bg1"/>
                </a:solidFill>
                <a:ea typeface="楷体_GB2312" pitchFamily="1" charset="-122"/>
              </a:rPr>
              <a:t>但收敛速度慢．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909763" y="2723327"/>
            <a:ext cx="4555550" cy="835909"/>
            <a:chOff x="1909763" y="2723327"/>
            <a:chExt cx="4555550" cy="835909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1909763" y="2723327"/>
              <a:ext cx="12410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zh-CN" sz="2000" i="1" dirty="0">
                  <a:latin typeface="Times New Roman" panose="02020603050405020304" pitchFamily="18" charset="0"/>
                  <a:ea typeface="楷体_GB2312" pitchFamily="1" charset="-122"/>
                </a:rPr>
                <a:t>m</a:t>
              </a:r>
              <a:r>
                <a:rPr lang="zh-CN" altLang="zh-CN" sz="2000" dirty="0">
                  <a:latin typeface="Times New Roman" panose="02020603050405020304" pitchFamily="18" charset="0"/>
                  <a:ea typeface="楷体_GB2312" pitchFamily="1" charset="-122"/>
                </a:rPr>
                <a:t> 很小:  </a:t>
              </a:r>
              <a:r>
                <a:rPr lang="zh-CN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 </a:t>
              </a:r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2946401" y="3159126"/>
              <a:ext cx="35189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zh-CN" sz="2000" dirty="0">
                  <a:ea typeface="楷体_GB2312" pitchFamily="1" charset="-122"/>
                </a:rPr>
                <a:t>陷入</a:t>
              </a:r>
              <a:r>
                <a:rPr lang="zh-CN" altLang="zh-CN" sz="2000" dirty="0" smtClean="0">
                  <a:ea typeface="楷体_GB2312" pitchFamily="1" charset="-122"/>
                </a:rPr>
                <a:t>局</a:t>
              </a:r>
              <a:r>
                <a:rPr lang="zh-CN" altLang="en-US" sz="2000" dirty="0" smtClean="0">
                  <a:ea typeface="楷体_GB2312" pitchFamily="1" charset="-122"/>
                </a:rPr>
                <a:t>部最</a:t>
              </a:r>
              <a:r>
                <a:rPr lang="zh-CN" altLang="zh-CN" sz="2000" dirty="0" smtClean="0">
                  <a:ea typeface="楷体_GB2312" pitchFamily="1" charset="-122"/>
                </a:rPr>
                <a:t>优</a:t>
              </a:r>
              <a:r>
                <a:rPr lang="zh-CN" altLang="zh-CN" sz="2000" dirty="0">
                  <a:ea typeface="楷体_GB2312" pitchFamily="1" charset="-122"/>
                </a:rPr>
                <a:t>的可能性很大．</a:t>
              </a:r>
            </a:p>
          </p:txBody>
        </p:sp>
      </p:grp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2360613" y="4478338"/>
            <a:ext cx="28119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000" dirty="0">
                <a:latin typeface="Times New Roman" panose="02020603050405020304" pitchFamily="18" charset="0"/>
                <a:ea typeface="楷体_GB2312" pitchFamily="1" charset="-122"/>
              </a:rPr>
              <a:t> PSO的优化能力很好，</a:t>
            </a:r>
          </a:p>
        </p:txBody>
      </p:sp>
      <p:sp>
        <p:nvSpPr>
          <p:cNvPr id="13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328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1"/>
      <p:bldP spid="28677" grpId="0"/>
      <p:bldP spid="28678" grpId="0"/>
      <p:bldP spid="286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1" charset="-122"/>
              </a:rPr>
              <a:t>粒子群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算法的</a:t>
            </a:r>
            <a:r>
              <a:rPr lang="zh-CN" altLang="en-US" sz="2400" dirty="0">
                <a:ea typeface="楷体_GB2312" pitchFamily="1" charset="-122"/>
              </a:rPr>
              <a:t>构成</a:t>
            </a:r>
            <a:r>
              <a:rPr lang="zh-CN" altLang="en-US" sz="2400" dirty="0" smtClean="0">
                <a:ea typeface="楷体_GB2312" pitchFamily="1" charset="-122"/>
              </a:rPr>
              <a:t>要素</a:t>
            </a:r>
            <a:r>
              <a:rPr lang="en-US" altLang="zh-CN" sz="2400" dirty="0" smtClean="0">
                <a:ea typeface="楷体_GB2312" pitchFamily="1" charset="-122"/>
              </a:rPr>
              <a:t>:</a:t>
            </a:r>
            <a:endParaRPr lang="zh-CN" altLang="en-US" sz="2400" dirty="0"/>
          </a:p>
        </p:txBody>
      </p:sp>
      <p:sp>
        <p:nvSpPr>
          <p:cNvPr id="29698" name="AutoShape 2" descr="紫色网格"/>
          <p:cNvSpPr>
            <a:spLocks noChangeArrowheads="1"/>
          </p:cNvSpPr>
          <p:nvPr/>
        </p:nvSpPr>
        <p:spPr bwMode="auto">
          <a:xfrm>
            <a:off x="7159625" y="3682425"/>
            <a:ext cx="3600450" cy="2407479"/>
          </a:xfrm>
          <a:prstGeom prst="wedgeRoundRectCallout">
            <a:avLst>
              <a:gd name="adj1" fmla="val -88138"/>
              <a:gd name="adj2" fmla="val -43236"/>
              <a:gd name="adj3" fmla="val 16667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 w="38100" cmpd="sng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lang="zh-CN" altLang="zh-CN" sz="2800">
              <a:ea typeface="楷体_GB2312" pitchFamily="1" charset="-122"/>
            </a:endParaRP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301246" y="1403588"/>
            <a:ext cx="6724650" cy="534989"/>
            <a:chOff x="0" y="11"/>
            <a:chExt cx="4236" cy="337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0" y="19"/>
              <a:ext cx="42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457200" indent="-457200" eaLnBrk="0" hangingPunct="0">
                <a:buFont typeface="Wingdings" panose="05000000000000000000" pitchFamily="2" charset="2"/>
                <a:buChar char="p"/>
              </a:pPr>
              <a:r>
                <a:rPr lang="zh-CN" altLang="en-US" sz="2400" dirty="0">
                  <a:latin typeface="Times New Roman" panose="02020603050405020304" pitchFamily="18" charset="0"/>
                  <a:ea typeface="楷体_GB2312" pitchFamily="1" charset="-122"/>
                </a:rPr>
                <a:t>  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1" charset="-122"/>
                </a:rPr>
                <a:t>权重因子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1" charset="-122"/>
                </a:rPr>
                <a:t>：惯性因子    、学习因子                 </a:t>
              </a:r>
            </a:p>
          </p:txBody>
        </p:sp>
        <p:graphicFrame>
          <p:nvGraphicFramePr>
            <p:cNvPr id="2970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3526356"/>
                </p:ext>
              </p:extLst>
            </p:nvPr>
          </p:nvGraphicFramePr>
          <p:xfrm>
            <a:off x="2231" y="19"/>
            <a:ext cx="250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00" r:id="rId5" imgW="3657917" imgH="3353117" progId="Equation.DSMT4">
                    <p:embed/>
                  </p:oleObj>
                </mc:Choice>
                <mc:Fallback>
                  <p:oleObj r:id="rId5" imgW="3657917" imgH="33531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1" y="19"/>
                          <a:ext cx="250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4006033"/>
                </p:ext>
              </p:extLst>
            </p:nvPr>
          </p:nvGraphicFramePr>
          <p:xfrm>
            <a:off x="3408" y="11"/>
            <a:ext cx="29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01" r:id="rId7" imgW="178504" imgH="229414" progId="Equation.DSMT4">
                    <p:embed/>
                  </p:oleObj>
                </mc:Choice>
                <mc:Fallback>
                  <p:oleObj r:id="rId7" imgW="178504" imgH="2294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1"/>
                          <a:ext cx="292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1315137"/>
                </p:ext>
              </p:extLst>
            </p:nvPr>
          </p:nvGraphicFramePr>
          <p:xfrm>
            <a:off x="3771" y="11"/>
            <a:ext cx="33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02" r:id="rId9" imgW="204136" imgH="229614" progId="Equation.DSMT4">
                    <p:embed/>
                  </p:oleObj>
                </mc:Choice>
                <mc:Fallback>
                  <p:oleObj r:id="rId9" imgW="204136" imgH="2296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1" y="11"/>
                          <a:ext cx="334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8207375" y="5307082"/>
            <a:ext cx="25527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zh-CN" sz="2000" b="1" dirty="0">
                <a:solidFill>
                  <a:srgbClr val="FFFF00"/>
                </a:solidFill>
                <a:ea typeface="楷体_GB2312" pitchFamily="1" charset="-122"/>
              </a:rPr>
              <a:t>失去对粒子本身</a:t>
            </a:r>
          </a:p>
          <a:p>
            <a:pPr eaLnBrk="0" hangingPunct="0"/>
            <a:r>
              <a:rPr lang="zh-CN" altLang="zh-CN" sz="2000" b="1" dirty="0">
                <a:solidFill>
                  <a:srgbClr val="FFFF00"/>
                </a:solidFill>
                <a:ea typeface="楷体_GB2312" pitchFamily="1" charset="-122"/>
              </a:rPr>
              <a:t>的速度的记忆</a:t>
            </a:r>
            <a:r>
              <a:rPr lang="zh-CN" altLang="zh-CN" sz="2000" dirty="0">
                <a:solidFill>
                  <a:schemeClr val="bg1"/>
                </a:solidFill>
                <a:ea typeface="楷体_GB2312" pitchFamily="1" charset="-122"/>
              </a:rPr>
              <a:t> </a:t>
            </a:r>
            <a:r>
              <a:rPr lang="zh-CN" altLang="zh-CN" sz="20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 </a:t>
            </a:r>
          </a:p>
        </p:txBody>
      </p:sp>
      <p:graphicFrame>
        <p:nvGraphicFramePr>
          <p:cNvPr id="297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138582"/>
              </p:ext>
            </p:extLst>
          </p:nvPr>
        </p:nvGraphicFramePr>
        <p:xfrm>
          <a:off x="7484635" y="4866016"/>
          <a:ext cx="6667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03" r:id="rId11" imgW="8534717" imgH="4267517" progId="Equation.DSMT4">
                  <p:embed/>
                </p:oleObj>
              </mc:Choice>
              <mc:Fallback>
                <p:oleObj r:id="rId11" imgW="8534717" imgH="42675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4635" y="4866016"/>
                        <a:ext cx="6667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1793875" y="4938861"/>
            <a:ext cx="28696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社会经验部分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1774825" y="3502175"/>
            <a:ext cx="39469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前次迭代中自身的速度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1774825" y="4186386"/>
            <a:ext cx="27158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自我认知部分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altLang="zh-CN" sz="24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8189485" y="4925516"/>
            <a:ext cx="26404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b="1" dirty="0">
                <a:solidFill>
                  <a:srgbClr val="FFFF00"/>
                </a:solidFill>
                <a:latin typeface="楷体_GB2312" pitchFamily="1" charset="-122"/>
                <a:ea typeface="楷体_GB2312" pitchFamily="1" charset="-122"/>
              </a:rPr>
              <a:t>基本粒子群</a:t>
            </a:r>
            <a:r>
              <a:rPr lang="zh-CN" altLang="zh-CN" sz="2000" b="1" dirty="0" smtClean="0">
                <a:solidFill>
                  <a:srgbClr val="FFFF00"/>
                </a:solidFill>
                <a:latin typeface="楷体_GB2312" pitchFamily="1" charset="-122"/>
                <a:ea typeface="楷体_GB2312" pitchFamily="1" charset="-122"/>
              </a:rPr>
              <a:t>算法     </a:t>
            </a:r>
            <a:endParaRPr lang="zh-CN" altLang="zh-CN" sz="2000" b="1" dirty="0">
              <a:solidFill>
                <a:srgbClr val="FFFF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2517776" y="2894161"/>
            <a:ext cx="5947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粒子的速度更新主要由三部分组成：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sz="24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pSp>
        <p:nvGrpSpPr>
          <p:cNvPr id="29712" name="Group 16"/>
          <p:cNvGrpSpPr>
            <a:grpSpLocks/>
          </p:cNvGrpSpPr>
          <p:nvPr/>
        </p:nvGrpSpPr>
        <p:grpSpPr bwMode="auto">
          <a:xfrm>
            <a:off x="7502525" y="4064108"/>
            <a:ext cx="2954340" cy="428625"/>
            <a:chOff x="0" y="55"/>
            <a:chExt cx="1861" cy="270"/>
          </a:xfrm>
        </p:grpSpPr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0" y="55"/>
              <a:ext cx="18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zh-CN" sz="2000" b="1" dirty="0" smtClean="0">
                  <a:solidFill>
                    <a:srgbClr val="FFFF00"/>
                  </a:solidFill>
                  <a:ea typeface="楷体_GB2312" pitchFamily="1" charset="-122"/>
                </a:rPr>
                <a:t>惯性</a:t>
              </a:r>
              <a:r>
                <a:rPr lang="zh-CN" altLang="en-US" sz="2000" b="1" dirty="0" smtClean="0">
                  <a:solidFill>
                    <a:srgbClr val="FFFF00"/>
                  </a:solidFill>
                  <a:ea typeface="楷体_GB2312" pitchFamily="1" charset="-122"/>
                </a:rPr>
                <a:t>权重（因子）</a:t>
              </a:r>
              <a:r>
                <a:rPr lang="zh-CN" altLang="zh-CN" sz="2000" dirty="0" smtClean="0">
                  <a:solidFill>
                    <a:srgbClr val="FFFF00"/>
                  </a:solidFill>
                  <a:ea typeface="楷体_GB2312" pitchFamily="1" charset="-122"/>
                </a:rPr>
                <a:t> </a:t>
              </a:r>
              <a:r>
                <a:rPr lang="zh-CN" altLang="zh-CN" sz="2000" b="1" dirty="0" smtClean="0">
                  <a:solidFill>
                    <a:srgbClr val="FFFF00"/>
                  </a:solidFill>
                  <a:latin typeface="楷体_GB2312" pitchFamily="1" charset="-122"/>
                  <a:ea typeface="楷体_GB2312" pitchFamily="1" charset="-122"/>
                </a:rPr>
                <a:t>   </a:t>
              </a:r>
              <a:r>
                <a:rPr lang="zh-CN" altLang="en-US" sz="2000" b="1" dirty="0" smtClean="0">
                  <a:solidFill>
                    <a:srgbClr val="FFFF00"/>
                  </a:solidFill>
                  <a:latin typeface="楷体_GB2312" pitchFamily="1" charset="-122"/>
                  <a:ea typeface="楷体_GB2312" pitchFamily="1" charset="-122"/>
                </a:rPr>
                <a:t>，</a:t>
              </a:r>
              <a:endParaRPr lang="en-US" altLang="zh-CN" sz="2000" b="1" dirty="0" smtClean="0">
                <a:solidFill>
                  <a:srgbClr val="FFFF00"/>
                </a:solidFill>
                <a:latin typeface="楷体_GB2312" pitchFamily="1" charset="-122"/>
                <a:ea typeface="楷体_GB2312" pitchFamily="1" charset="-122"/>
              </a:endParaRPr>
            </a:p>
          </p:txBody>
        </p:sp>
        <p:graphicFrame>
          <p:nvGraphicFramePr>
            <p:cNvPr id="2971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9961524"/>
                </p:ext>
              </p:extLst>
            </p:nvPr>
          </p:nvGraphicFramePr>
          <p:xfrm>
            <a:off x="1332" y="96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04" r:id="rId13" imgW="6705917" imgH="3353117" progId="Equation.DSMT4">
                    <p:embed/>
                  </p:oleObj>
                </mc:Choice>
                <mc:Fallback>
                  <p:oleObj r:id="rId13" imgW="6705917" imgH="33531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2" y="96"/>
                          <a:ext cx="22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15" name="Object 19"/>
          <p:cNvGraphicFramePr>
            <a:graphicFrameLocks noChangeAspect="1"/>
          </p:cNvGraphicFramePr>
          <p:nvPr/>
        </p:nvGraphicFramePr>
        <p:xfrm>
          <a:off x="5476875" y="3398839"/>
          <a:ext cx="6921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05" r:id="rId15" imgW="6401117" imgH="5486717" progId="Equation.KSEE3">
                  <p:embed/>
                </p:oleObj>
              </mc:Choice>
              <mc:Fallback>
                <p:oleObj r:id="rId15" imgW="6401117" imgH="5486717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3398839"/>
                        <a:ext cx="692150" cy="5937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6" name="Object 20"/>
          <p:cNvGraphicFramePr>
            <a:graphicFrameLocks noChangeAspect="1"/>
          </p:cNvGraphicFramePr>
          <p:nvPr/>
        </p:nvGraphicFramePr>
        <p:xfrm>
          <a:off x="7389814" y="5429250"/>
          <a:ext cx="7143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06" r:id="rId17" imgW="9144317" imgH="4267517" progId="Equation.DSMT4">
                  <p:embed/>
                </p:oleObj>
              </mc:Choice>
              <mc:Fallback>
                <p:oleObj r:id="rId17" imgW="9144317" imgH="42675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9814" y="5429250"/>
                        <a:ext cx="7143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831305"/>
              </p:ext>
            </p:extLst>
          </p:nvPr>
        </p:nvGraphicFramePr>
        <p:xfrm>
          <a:off x="2232026" y="2124075"/>
          <a:ext cx="70580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07" r:id="rId19" imgW="3085078" imgH="241512" progId="Equation.DSMT4">
                  <p:embed/>
                </p:oleObj>
              </mc:Choice>
              <mc:Fallback>
                <p:oleObj r:id="rId19" imgW="3085078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6" y="2124075"/>
                        <a:ext cx="70580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8" name="Object 22"/>
          <p:cNvGraphicFramePr>
            <a:graphicFrameLocks noChangeAspect="1"/>
          </p:cNvGraphicFramePr>
          <p:nvPr/>
        </p:nvGraphicFramePr>
        <p:xfrm>
          <a:off x="4035426" y="4119563"/>
          <a:ext cx="296862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08" r:id="rId21" imgW="27432317" imgH="5791517" progId="Equation.KSEE3">
                  <p:embed/>
                </p:oleObj>
              </mc:Choice>
              <mc:Fallback>
                <p:oleObj r:id="rId21" imgW="27432317" imgH="5791517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6" y="4119563"/>
                        <a:ext cx="2968625" cy="6270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9" name="Object 23"/>
          <p:cNvGraphicFramePr>
            <a:graphicFrameLocks noChangeAspect="1"/>
          </p:cNvGraphicFramePr>
          <p:nvPr/>
        </p:nvGraphicFramePr>
        <p:xfrm>
          <a:off x="3990976" y="4910138"/>
          <a:ext cx="297021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09" r:id="rId23" imgW="27432317" imgH="5791517" progId="Equation.KSEE3">
                  <p:embed/>
                </p:oleObj>
              </mc:Choice>
              <mc:Fallback>
                <p:oleObj r:id="rId23" imgW="27432317" imgH="5791517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6" y="4910138"/>
                        <a:ext cx="2970213" cy="6270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138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ldLvl="0" animBg="1" autoUpdateAnimBg="0"/>
      <p:bldP spid="29705" grpId="0" autoUpdateAnimBg="0"/>
      <p:bldP spid="29707" grpId="0" autoUpdateAnimBg="0"/>
      <p:bldP spid="29708" grpId="0" autoUpdateAnimBg="0"/>
      <p:bldP spid="29709" grpId="0" autoUpdateAnimBg="0"/>
      <p:bldP spid="29710" grpId="0" autoUpdateAnimBg="0"/>
      <p:bldP spid="2971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粒子群算法</a:t>
            </a:r>
            <a:endParaRPr lang="zh-CN" altLang="zh-CN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zh-CN" sz="2400" dirty="0"/>
              <a:t>惯性权重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1998年，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Shi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Eberhart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引入了惯性权重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，并提出动态调整惯性权重以平衡收敛的全局性和收敛速度，该算法被称为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标准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PSO</a:t>
            </a:r>
            <a:r>
              <a:rPr lang="zh-CN" altLang="en-US" sz="2400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惯性权重w描述粒子上一代速度对当前代速度的影响。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w值较大，全局寻优能力强，局部寻优能力弱；反之，则局部寻优能力强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。当问题空间较大时，为了在搜索速度和搜索精度之间达到平衡，通常做法是使算法在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前期有较高的全局搜索能力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以得到合适的种子，而在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后期有较高的局部搜索能力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以提高收敛精度。所以w不宜为一个固定的常数。</a:t>
            </a:r>
          </a:p>
        </p:txBody>
      </p:sp>
    </p:spTree>
    <p:extLst>
      <p:ext uri="{BB962C8B-B14F-4D97-AF65-F5344CB8AC3E}">
        <p14:creationId xmlns:p14="http://schemas.microsoft.com/office/powerpoint/2010/main" val="15640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1" y="828677"/>
            <a:ext cx="9576389" cy="529748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8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3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3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wmax</a:t>
            </a:r>
            <a:r>
              <a:rPr lang="zh-CN" altLang="en-US" sz="3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最大惯性权重，wmin最小惯性权重，run当前迭代次数，run</a:t>
            </a:r>
            <a:r>
              <a:rPr lang="zh-CN" altLang="en-US" sz="3800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max</a:t>
            </a:r>
            <a:r>
              <a:rPr lang="zh-CN" altLang="en-US" sz="3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为算法迭代总次数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3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较大的</a:t>
            </a:r>
            <a:r>
              <a:rPr lang="en-US" altLang="zh-CN" sz="3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3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有较好的全局收敛能力，较小的</a:t>
            </a:r>
            <a:r>
              <a:rPr lang="en-US" altLang="zh-CN" sz="3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3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则有较强的局部收敛能力。因此，随着迭代次数的增加，惯性权重</a:t>
            </a:r>
            <a:r>
              <a:rPr lang="en-US" altLang="zh-CN" sz="3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3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应不断减少，从而使得粒子群算法在初期具有较强的全局收敛能力，而晚期具有较强的局部收敛能力。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08732" y="965166"/>
            <a:ext cx="8229600" cy="27622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chemeClr val="tx1"/>
                </a:solidFill>
              </a:rPr>
              <a:t>线性递减权值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>
            <p:extLst/>
          </p:nvPr>
        </p:nvGraphicFramePr>
        <p:xfrm>
          <a:off x="3241158" y="1518500"/>
          <a:ext cx="487680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1" r:id="rId3" imgW="1981517" imgH="432117" progId="Equation.DSMT4">
                  <p:embed/>
                </p:oleObj>
              </mc:Choice>
              <mc:Fallback>
                <p:oleObj r:id="rId3" imgW="1981517" imgH="4321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158" y="1518500"/>
                        <a:ext cx="4876800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0" y="1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粒子群算法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62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ea typeface="楷体_GB2312" pitchFamily="1" charset="-122"/>
              </a:rPr>
              <a:t>粒子群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算法的</a:t>
            </a:r>
            <a:r>
              <a:rPr lang="zh-CN" altLang="en-US" sz="2400" dirty="0">
                <a:ea typeface="楷体_GB2312" pitchFamily="1" charset="-122"/>
              </a:rPr>
              <a:t>构成</a:t>
            </a:r>
            <a:r>
              <a:rPr lang="zh-CN" altLang="en-US" sz="2400" dirty="0" smtClean="0">
                <a:ea typeface="楷体_GB2312" pitchFamily="1" charset="-122"/>
              </a:rPr>
              <a:t>要素</a:t>
            </a:r>
            <a:r>
              <a:rPr lang="en-US" altLang="zh-CN" sz="2400" dirty="0" smtClean="0">
                <a:ea typeface="楷体_GB2312" pitchFamily="1" charset="-122"/>
              </a:rPr>
              <a:t>:</a:t>
            </a:r>
            <a:endParaRPr lang="zh-CN" altLang="en-US" sz="2400" dirty="0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319285" y="1333501"/>
            <a:ext cx="6724650" cy="534989"/>
            <a:chOff x="0" y="11"/>
            <a:chExt cx="4236" cy="337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0" y="19"/>
              <a:ext cx="42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457200" indent="-457200" eaLnBrk="0" hangingPunct="0">
                <a:buFont typeface="Wingdings" panose="05000000000000000000" pitchFamily="2" charset="2"/>
                <a:buChar char="p"/>
              </a:pPr>
              <a:r>
                <a:rPr lang="zh-CN" altLang="en-US" sz="2400" dirty="0">
                  <a:latin typeface="Times New Roman" panose="02020603050405020304" pitchFamily="18" charset="0"/>
                  <a:ea typeface="楷体_GB2312" pitchFamily="1" charset="-122"/>
                </a:rPr>
                <a:t>  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1" charset="-122"/>
                </a:rPr>
                <a:t>权重因子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1" charset="-122"/>
                </a:rPr>
                <a:t>：惯性因子    、学习因子                 </a:t>
              </a:r>
            </a:p>
          </p:txBody>
        </p:sp>
        <p:graphicFrame>
          <p:nvGraphicFramePr>
            <p:cNvPr id="2970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3526356"/>
                </p:ext>
              </p:extLst>
            </p:nvPr>
          </p:nvGraphicFramePr>
          <p:xfrm>
            <a:off x="2231" y="19"/>
            <a:ext cx="250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45" r:id="rId4" imgW="3657917" imgH="3353117" progId="Equation.DSMT4">
                    <p:embed/>
                  </p:oleObj>
                </mc:Choice>
                <mc:Fallback>
                  <p:oleObj r:id="rId4" imgW="3657917" imgH="33531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1" y="19"/>
                          <a:ext cx="250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4006033"/>
                </p:ext>
              </p:extLst>
            </p:nvPr>
          </p:nvGraphicFramePr>
          <p:xfrm>
            <a:off x="3408" y="11"/>
            <a:ext cx="29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46" r:id="rId6" imgW="178504" imgH="229414" progId="Equation.DSMT4">
                    <p:embed/>
                  </p:oleObj>
                </mc:Choice>
                <mc:Fallback>
                  <p:oleObj r:id="rId6" imgW="178504" imgH="2294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1"/>
                          <a:ext cx="292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1315137"/>
                </p:ext>
              </p:extLst>
            </p:nvPr>
          </p:nvGraphicFramePr>
          <p:xfrm>
            <a:off x="3771" y="11"/>
            <a:ext cx="33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47" r:id="rId8" imgW="204136" imgH="229614" progId="Equation.DSMT4">
                    <p:embed/>
                  </p:oleObj>
                </mc:Choice>
                <mc:Fallback>
                  <p:oleObj r:id="rId8" imgW="204136" imgH="2296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1" y="11"/>
                          <a:ext cx="334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1793875" y="4938861"/>
            <a:ext cx="28696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社会经验部分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1774825" y="3502175"/>
            <a:ext cx="39469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前次迭代中自身的速度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1774825" y="4186386"/>
            <a:ext cx="27158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自我认知部分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altLang="zh-CN" sz="24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2517776" y="2894161"/>
            <a:ext cx="5947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粒子的速度更新主要由三部分组成：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sz="24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aphicFrame>
        <p:nvGraphicFramePr>
          <p:cNvPr id="29715" name="Object 19"/>
          <p:cNvGraphicFramePr>
            <a:graphicFrameLocks noChangeAspect="1"/>
          </p:cNvGraphicFramePr>
          <p:nvPr/>
        </p:nvGraphicFramePr>
        <p:xfrm>
          <a:off x="5476875" y="3398839"/>
          <a:ext cx="6921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48" r:id="rId10" imgW="6401117" imgH="5486717" progId="Equation.KSEE3">
                  <p:embed/>
                </p:oleObj>
              </mc:Choice>
              <mc:Fallback>
                <p:oleObj r:id="rId10" imgW="6401117" imgH="5486717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3398839"/>
                        <a:ext cx="692150" cy="5937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831305"/>
              </p:ext>
            </p:extLst>
          </p:nvPr>
        </p:nvGraphicFramePr>
        <p:xfrm>
          <a:off x="2232026" y="2124075"/>
          <a:ext cx="70580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49" r:id="rId12" imgW="3085078" imgH="241512" progId="Equation.DSMT4">
                  <p:embed/>
                </p:oleObj>
              </mc:Choice>
              <mc:Fallback>
                <p:oleObj r:id="rId12" imgW="3085078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6" y="2124075"/>
                        <a:ext cx="70580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8" name="Object 22"/>
          <p:cNvGraphicFramePr>
            <a:graphicFrameLocks noChangeAspect="1"/>
          </p:cNvGraphicFramePr>
          <p:nvPr/>
        </p:nvGraphicFramePr>
        <p:xfrm>
          <a:off x="4035426" y="4119563"/>
          <a:ext cx="296862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50" r:id="rId14" imgW="27432317" imgH="5791517" progId="Equation.KSEE3">
                  <p:embed/>
                </p:oleObj>
              </mc:Choice>
              <mc:Fallback>
                <p:oleObj r:id="rId14" imgW="27432317" imgH="5791517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6" y="4119563"/>
                        <a:ext cx="2968625" cy="6270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9" name="Object 23"/>
          <p:cNvGraphicFramePr>
            <a:graphicFrameLocks noChangeAspect="1"/>
          </p:cNvGraphicFramePr>
          <p:nvPr/>
        </p:nvGraphicFramePr>
        <p:xfrm>
          <a:off x="3990976" y="4910138"/>
          <a:ext cx="297021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51" r:id="rId16" imgW="27432317" imgH="5791517" progId="Equation.KSEE3">
                  <p:embed/>
                </p:oleObj>
              </mc:Choice>
              <mc:Fallback>
                <p:oleObj r:id="rId16" imgW="27432317" imgH="5791517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6" y="4910138"/>
                        <a:ext cx="2970213" cy="6270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  <p:sp>
        <p:nvSpPr>
          <p:cNvPr id="25" name="AutoShape 3" descr="紫色网格"/>
          <p:cNvSpPr>
            <a:spLocks noChangeArrowheads="1"/>
          </p:cNvSpPr>
          <p:nvPr/>
        </p:nvSpPr>
        <p:spPr bwMode="auto">
          <a:xfrm>
            <a:off x="8017193" y="2782455"/>
            <a:ext cx="3824288" cy="3105150"/>
          </a:xfrm>
          <a:prstGeom prst="wedgeRoundRectCallout">
            <a:avLst>
              <a:gd name="adj1" fmla="val -144753"/>
              <a:gd name="adj2" fmla="val -1363"/>
              <a:gd name="adj3" fmla="val 16667"/>
            </a:avLst>
          </a:prstGeom>
          <a:blipFill dpi="0" rotWithShape="1">
            <a:blip r:embed="rId18"/>
            <a:srcRect/>
            <a:tile tx="0" ty="0" sx="100000" sy="100000" flip="none" algn="tl"/>
          </a:blipFill>
          <a:ln w="38100" cap="flat" cmpd="sng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lang="zh-CN" altLang="zh-CN" sz="2000">
              <a:ea typeface="楷体_GB2312" pitchFamily="1" charset="-122"/>
            </a:endParaRPr>
          </a:p>
        </p:txBody>
      </p:sp>
      <p:grpSp>
        <p:nvGrpSpPr>
          <p:cNvPr id="27" name="Group 17"/>
          <p:cNvGrpSpPr>
            <a:grpSpLocks/>
          </p:cNvGrpSpPr>
          <p:nvPr/>
        </p:nvGrpSpPr>
        <p:grpSpPr bwMode="auto">
          <a:xfrm>
            <a:off x="8706169" y="2882468"/>
            <a:ext cx="1849438" cy="522288"/>
            <a:chOff x="0" y="0"/>
            <a:chExt cx="1165" cy="329"/>
          </a:xfrm>
        </p:grpSpPr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0" y="46"/>
              <a:ext cx="11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zh-CN" sz="2000" b="1">
                  <a:solidFill>
                    <a:srgbClr val="FFFF00"/>
                  </a:solidFill>
                  <a:ea typeface="楷体_GB2312" pitchFamily="1" charset="-122"/>
                </a:rPr>
                <a:t>学习因子</a:t>
              </a:r>
              <a:r>
                <a:rPr lang="zh-CN" altLang="zh-CN" sz="2000">
                  <a:solidFill>
                    <a:srgbClr val="FFFF00"/>
                  </a:solidFill>
                  <a:ea typeface="楷体_GB2312" pitchFamily="1" charset="-122"/>
                </a:rPr>
                <a:t> </a:t>
              </a:r>
              <a:r>
                <a:rPr lang="zh-CN" altLang="zh-CN" sz="2000" b="1">
                  <a:solidFill>
                    <a:srgbClr val="FFFF00"/>
                  </a:solidFill>
                  <a:latin typeface="楷体_GB2312" pitchFamily="1" charset="-122"/>
                  <a:ea typeface="楷体_GB2312" pitchFamily="1" charset="-122"/>
                </a:rPr>
                <a:t>    </a:t>
              </a:r>
            </a:p>
          </p:txBody>
        </p:sp>
        <p:graphicFrame>
          <p:nvGraphicFramePr>
            <p:cNvPr id="29" name="Object 19"/>
            <p:cNvGraphicFramePr>
              <a:graphicFrameLocks noChangeAspect="1"/>
            </p:cNvGraphicFramePr>
            <p:nvPr/>
          </p:nvGraphicFramePr>
          <p:xfrm>
            <a:off x="964" y="0"/>
            <a:ext cx="201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52" r:id="rId19" imgW="140565" imgH="229813" progId="Equation.DSMT4">
                    <p:embed/>
                  </p:oleObj>
                </mc:Choice>
                <mc:Fallback>
                  <p:oleObj r:id="rId19" imgW="140565" imgH="2298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4" y="0"/>
                          <a:ext cx="201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011439"/>
              </p:ext>
            </p:extLst>
          </p:nvPr>
        </p:nvGraphicFramePr>
        <p:xfrm>
          <a:off x="8486272" y="3525648"/>
          <a:ext cx="8699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53" r:id="rId21" imgW="382146" imgH="229414" progId="Equation.DSMT4">
                  <p:embed/>
                </p:oleObj>
              </mc:Choice>
              <mc:Fallback>
                <p:oleObj r:id="rId21" imgW="382146" imgH="2294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6272" y="3525648"/>
                        <a:ext cx="8699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1"/>
          <p:cNvSpPr>
            <a:spLocks noChangeArrowheads="1"/>
          </p:cNvSpPr>
          <p:nvPr/>
        </p:nvSpPr>
        <p:spPr bwMode="auto">
          <a:xfrm>
            <a:off x="8415657" y="3997657"/>
            <a:ext cx="23070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b="1">
                <a:solidFill>
                  <a:srgbClr val="FFFF00"/>
                </a:solidFill>
                <a:ea typeface="楷体_GB2312" pitchFamily="1" charset="-122"/>
              </a:rPr>
              <a:t>无私型粒子群算法</a:t>
            </a:r>
            <a:r>
              <a:rPr lang="zh-CN" altLang="zh-CN" sz="2000">
                <a:solidFill>
                  <a:srgbClr val="FFFF00"/>
                </a:solidFill>
                <a:ea typeface="楷体_GB2312" pitchFamily="1" charset="-122"/>
              </a:rPr>
              <a:t> </a:t>
            </a: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8486272" y="4428095"/>
            <a:ext cx="30235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b="1" dirty="0">
                <a:solidFill>
                  <a:srgbClr val="00FFFF"/>
                </a:solidFill>
                <a:ea typeface="楷体_GB2312" pitchFamily="1" charset="-122"/>
              </a:rPr>
              <a:t>“只有社会，没有自我”</a:t>
            </a:r>
            <a:endParaRPr lang="zh-CN" altLang="zh-CN" sz="2000" b="1" dirty="0">
              <a:solidFill>
                <a:srgbClr val="00FF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8706169" y="4856689"/>
            <a:ext cx="30235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b="1" dirty="0">
                <a:solidFill>
                  <a:srgbClr val="FFFF00"/>
                </a:solidFill>
                <a:ea typeface="楷体_GB2312" pitchFamily="1" charset="-122"/>
              </a:rPr>
              <a:t>迅速丧失群体多样性，</a:t>
            </a:r>
          </a:p>
          <a:p>
            <a:pPr eaLnBrk="0" hangingPunct="0"/>
            <a:r>
              <a:rPr lang="zh-CN" altLang="zh-CN" sz="2000" b="1" dirty="0">
                <a:solidFill>
                  <a:srgbClr val="FFFF00"/>
                </a:solidFill>
                <a:ea typeface="楷体_GB2312" pitchFamily="1" charset="-122"/>
              </a:rPr>
              <a:t>易陷入局优而无法跳出．</a:t>
            </a:r>
          </a:p>
        </p:txBody>
      </p:sp>
    </p:spTree>
    <p:extLst>
      <p:ext uri="{BB962C8B-B14F-4D97-AF65-F5344CB8AC3E}">
        <p14:creationId xmlns:p14="http://schemas.microsoft.com/office/powerpoint/2010/main" val="2894819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 autoUpdateAnimBg="0"/>
      <p:bldP spid="31" grpId="0" autoUpdateAnimBg="0"/>
      <p:bldP spid="32" grpId="0" autoUpdateAnimBg="0"/>
      <p:bldP spid="3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ea typeface="楷体_GB2312" pitchFamily="1" charset="-122"/>
              </a:rPr>
              <a:t>粒子群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算法的</a:t>
            </a:r>
            <a:r>
              <a:rPr lang="zh-CN" altLang="en-US" sz="2400" dirty="0">
                <a:ea typeface="楷体_GB2312" pitchFamily="1" charset="-122"/>
              </a:rPr>
              <a:t>构成</a:t>
            </a:r>
            <a:r>
              <a:rPr lang="zh-CN" altLang="en-US" sz="2400" dirty="0" smtClean="0">
                <a:ea typeface="楷体_GB2312" pitchFamily="1" charset="-122"/>
              </a:rPr>
              <a:t>要素</a:t>
            </a:r>
            <a:r>
              <a:rPr lang="en-US" altLang="zh-CN" sz="2400" dirty="0" smtClean="0">
                <a:ea typeface="楷体_GB2312" pitchFamily="1" charset="-122"/>
              </a:rPr>
              <a:t>:</a:t>
            </a:r>
            <a:endParaRPr lang="zh-CN" altLang="en-US" sz="2400" dirty="0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319285" y="1333501"/>
            <a:ext cx="6724650" cy="534989"/>
            <a:chOff x="0" y="11"/>
            <a:chExt cx="4236" cy="337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0" y="19"/>
              <a:ext cx="42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457200" indent="-457200" eaLnBrk="0" hangingPunct="0">
                <a:buFont typeface="Wingdings" panose="05000000000000000000" pitchFamily="2" charset="2"/>
                <a:buChar char="p"/>
              </a:pPr>
              <a:r>
                <a:rPr lang="zh-CN" altLang="en-US" sz="2400" dirty="0">
                  <a:latin typeface="Times New Roman" panose="02020603050405020304" pitchFamily="18" charset="0"/>
                  <a:ea typeface="楷体_GB2312" pitchFamily="1" charset="-122"/>
                </a:rPr>
                <a:t>  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1" charset="-122"/>
                </a:rPr>
                <a:t>权重因子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1" charset="-122"/>
                </a:rPr>
                <a:t>：惯性因子    、学习因子                 </a:t>
              </a:r>
            </a:p>
          </p:txBody>
        </p:sp>
        <p:graphicFrame>
          <p:nvGraphicFramePr>
            <p:cNvPr id="2970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3526356"/>
                </p:ext>
              </p:extLst>
            </p:nvPr>
          </p:nvGraphicFramePr>
          <p:xfrm>
            <a:off x="2231" y="19"/>
            <a:ext cx="250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69" r:id="rId4" imgW="3657917" imgH="3353117" progId="Equation.DSMT4">
                    <p:embed/>
                  </p:oleObj>
                </mc:Choice>
                <mc:Fallback>
                  <p:oleObj r:id="rId4" imgW="3657917" imgH="33531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1" y="19"/>
                          <a:ext cx="250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4006033"/>
                </p:ext>
              </p:extLst>
            </p:nvPr>
          </p:nvGraphicFramePr>
          <p:xfrm>
            <a:off x="3408" y="11"/>
            <a:ext cx="29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70" r:id="rId6" imgW="178504" imgH="229414" progId="Equation.DSMT4">
                    <p:embed/>
                  </p:oleObj>
                </mc:Choice>
                <mc:Fallback>
                  <p:oleObj r:id="rId6" imgW="178504" imgH="2294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1"/>
                          <a:ext cx="292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1315137"/>
                </p:ext>
              </p:extLst>
            </p:nvPr>
          </p:nvGraphicFramePr>
          <p:xfrm>
            <a:off x="3771" y="11"/>
            <a:ext cx="33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71" r:id="rId8" imgW="204136" imgH="229614" progId="Equation.DSMT4">
                    <p:embed/>
                  </p:oleObj>
                </mc:Choice>
                <mc:Fallback>
                  <p:oleObj r:id="rId8" imgW="204136" imgH="2296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1" y="11"/>
                          <a:ext cx="334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1793875" y="4938861"/>
            <a:ext cx="28696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社会经验部分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1774825" y="3502175"/>
            <a:ext cx="39469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前次迭代中自身的速度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1774825" y="4186386"/>
            <a:ext cx="27158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自我认知部分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altLang="zh-CN" sz="24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2517776" y="2894161"/>
            <a:ext cx="5947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粒子的速度更新主要由三部分组成：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sz="24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aphicFrame>
        <p:nvGraphicFramePr>
          <p:cNvPr id="29715" name="Object 19"/>
          <p:cNvGraphicFramePr>
            <a:graphicFrameLocks noChangeAspect="1"/>
          </p:cNvGraphicFramePr>
          <p:nvPr/>
        </p:nvGraphicFramePr>
        <p:xfrm>
          <a:off x="5476875" y="3398839"/>
          <a:ext cx="6921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2" r:id="rId10" imgW="6401117" imgH="5486717" progId="Equation.KSEE3">
                  <p:embed/>
                </p:oleObj>
              </mc:Choice>
              <mc:Fallback>
                <p:oleObj r:id="rId10" imgW="6401117" imgH="5486717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3398839"/>
                        <a:ext cx="692150" cy="5937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831305"/>
              </p:ext>
            </p:extLst>
          </p:nvPr>
        </p:nvGraphicFramePr>
        <p:xfrm>
          <a:off x="2232026" y="2124075"/>
          <a:ext cx="70580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3" r:id="rId12" imgW="3085078" imgH="241512" progId="Equation.DSMT4">
                  <p:embed/>
                </p:oleObj>
              </mc:Choice>
              <mc:Fallback>
                <p:oleObj r:id="rId12" imgW="3085078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6" y="2124075"/>
                        <a:ext cx="70580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8" name="Object 22"/>
          <p:cNvGraphicFramePr>
            <a:graphicFrameLocks noChangeAspect="1"/>
          </p:cNvGraphicFramePr>
          <p:nvPr/>
        </p:nvGraphicFramePr>
        <p:xfrm>
          <a:off x="4035426" y="4119563"/>
          <a:ext cx="296862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4" r:id="rId14" imgW="27432317" imgH="5791517" progId="Equation.KSEE3">
                  <p:embed/>
                </p:oleObj>
              </mc:Choice>
              <mc:Fallback>
                <p:oleObj r:id="rId14" imgW="27432317" imgH="5791517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6" y="4119563"/>
                        <a:ext cx="2968625" cy="6270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9" name="Object 23"/>
          <p:cNvGraphicFramePr>
            <a:graphicFrameLocks noChangeAspect="1"/>
          </p:cNvGraphicFramePr>
          <p:nvPr/>
        </p:nvGraphicFramePr>
        <p:xfrm>
          <a:off x="3990976" y="4910138"/>
          <a:ext cx="297021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5" r:id="rId16" imgW="27432317" imgH="5791517" progId="Equation.KSEE3">
                  <p:embed/>
                </p:oleObj>
              </mc:Choice>
              <mc:Fallback>
                <p:oleObj r:id="rId16" imgW="27432317" imgH="5791517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6" y="4910138"/>
                        <a:ext cx="2970213" cy="6270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  <p:sp>
        <p:nvSpPr>
          <p:cNvPr id="25" name="AutoShape 3" descr="紫色网格"/>
          <p:cNvSpPr>
            <a:spLocks noChangeArrowheads="1"/>
          </p:cNvSpPr>
          <p:nvPr/>
        </p:nvSpPr>
        <p:spPr bwMode="auto">
          <a:xfrm>
            <a:off x="7643408" y="3178085"/>
            <a:ext cx="3731629" cy="3107696"/>
          </a:xfrm>
          <a:prstGeom prst="wedgeRoundRectCallout">
            <a:avLst>
              <a:gd name="adj1" fmla="val -136058"/>
              <a:gd name="adj2" fmla="val 23900"/>
              <a:gd name="adj3" fmla="val 16667"/>
            </a:avLst>
          </a:prstGeom>
          <a:blipFill dpi="0" rotWithShape="1">
            <a:blip r:embed="rId18"/>
            <a:srcRect/>
            <a:tile tx="0" ty="0" sx="100000" sy="100000" flip="none" algn="tl"/>
          </a:blipFill>
          <a:ln w="38100" cap="flat" cmpd="sng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lang="zh-CN" altLang="zh-CN" sz="2000">
              <a:ea typeface="楷体_GB2312" pitchFamily="1" charset="-122"/>
            </a:endParaRPr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8012892" y="4358764"/>
            <a:ext cx="28232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b="1" dirty="0">
                <a:solidFill>
                  <a:srgbClr val="FFFF00"/>
                </a:solidFill>
                <a:ea typeface="楷体_GB2312" pitchFamily="1" charset="-122"/>
              </a:rPr>
              <a:t>自我认知型粒子群算法</a:t>
            </a:r>
            <a:r>
              <a:rPr lang="zh-CN" altLang="zh-CN" sz="2000" dirty="0">
                <a:solidFill>
                  <a:srgbClr val="FFFF00"/>
                </a:solidFill>
                <a:ea typeface="楷体_GB2312" pitchFamily="1" charset="-122"/>
              </a:rPr>
              <a:t> </a:t>
            </a:r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8012892" y="4860324"/>
            <a:ext cx="30235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b="1" dirty="0">
                <a:solidFill>
                  <a:srgbClr val="00FFFF"/>
                </a:solidFill>
                <a:ea typeface="楷体_GB2312" pitchFamily="1" charset="-122"/>
              </a:rPr>
              <a:t>“只有自我，没有社会”</a:t>
            </a:r>
            <a:endParaRPr lang="zh-CN" altLang="zh-CN" sz="2000" b="1" dirty="0">
              <a:solidFill>
                <a:srgbClr val="00FF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8012892" y="5413182"/>
            <a:ext cx="32816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b="1" dirty="0">
                <a:solidFill>
                  <a:srgbClr val="00FFFF"/>
                </a:solidFill>
                <a:ea typeface="楷体_GB2312" pitchFamily="1" charset="-122"/>
              </a:rPr>
              <a:t>完全没有信息的社会共享，</a:t>
            </a:r>
          </a:p>
          <a:p>
            <a:pPr eaLnBrk="0" hangingPunct="0"/>
            <a:r>
              <a:rPr lang="zh-CN" altLang="zh-CN" sz="2000" b="1" dirty="0">
                <a:solidFill>
                  <a:srgbClr val="00FFFF"/>
                </a:solidFill>
                <a:ea typeface="楷体_GB2312" pitchFamily="1" charset="-122"/>
              </a:rPr>
              <a:t>导致算法收敛速度缓慢</a:t>
            </a:r>
            <a:r>
              <a:rPr lang="zh-CN" altLang="zh-CN" sz="2000" dirty="0">
                <a:solidFill>
                  <a:srgbClr val="00FFFF"/>
                </a:solidFill>
                <a:ea typeface="楷体_GB2312" pitchFamily="1" charset="-122"/>
              </a:rPr>
              <a:t> </a:t>
            </a:r>
          </a:p>
        </p:txBody>
      </p:sp>
      <p:grpSp>
        <p:nvGrpSpPr>
          <p:cNvPr id="37" name="Group 20"/>
          <p:cNvGrpSpPr>
            <a:grpSpLocks/>
          </p:cNvGrpSpPr>
          <p:nvPr/>
        </p:nvGrpSpPr>
        <p:grpSpPr bwMode="auto">
          <a:xfrm>
            <a:off x="8721863" y="3373177"/>
            <a:ext cx="1863725" cy="522288"/>
            <a:chOff x="0" y="0"/>
            <a:chExt cx="1174" cy="329"/>
          </a:xfrm>
        </p:grpSpPr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0" y="46"/>
              <a:ext cx="11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zh-CN" sz="2000" b="1" dirty="0">
                  <a:solidFill>
                    <a:srgbClr val="FFFF00"/>
                  </a:solidFill>
                  <a:ea typeface="楷体_GB2312" pitchFamily="1" charset="-122"/>
                </a:rPr>
                <a:t>学习因子</a:t>
              </a:r>
              <a:r>
                <a:rPr lang="zh-CN" altLang="zh-CN" sz="2000" dirty="0">
                  <a:solidFill>
                    <a:srgbClr val="FFFF00"/>
                  </a:solidFill>
                  <a:ea typeface="楷体_GB2312" pitchFamily="1" charset="-122"/>
                </a:rPr>
                <a:t> </a:t>
              </a:r>
              <a:r>
                <a:rPr lang="zh-CN" altLang="zh-CN" sz="2000" b="1" dirty="0">
                  <a:solidFill>
                    <a:srgbClr val="FFFF00"/>
                  </a:solidFill>
                  <a:latin typeface="楷体_GB2312" pitchFamily="1" charset="-122"/>
                  <a:ea typeface="楷体_GB2312" pitchFamily="1" charset="-122"/>
                </a:rPr>
                <a:t>    </a:t>
              </a:r>
            </a:p>
          </p:txBody>
        </p:sp>
        <p:graphicFrame>
          <p:nvGraphicFramePr>
            <p:cNvPr id="39" name="Object 22"/>
            <p:cNvGraphicFramePr>
              <a:graphicFrameLocks noChangeAspect="1"/>
            </p:cNvGraphicFramePr>
            <p:nvPr/>
          </p:nvGraphicFramePr>
          <p:xfrm>
            <a:off x="955" y="0"/>
            <a:ext cx="219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76" r:id="rId19" imgW="153181" imgH="229614" progId="Equation.DSMT4">
                    <p:embed/>
                  </p:oleObj>
                </mc:Choice>
                <mc:Fallback>
                  <p:oleObj r:id="rId19" imgW="153181" imgH="2296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5" y="0"/>
                          <a:ext cx="219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836097"/>
              </p:ext>
            </p:extLst>
          </p:nvPr>
        </p:nvGraphicFramePr>
        <p:xfrm>
          <a:off x="7743420" y="3894931"/>
          <a:ext cx="8985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7" r:id="rId21" imgW="394873" imgH="229414" progId="Equation.DSMT4">
                  <p:embed/>
                </p:oleObj>
              </mc:Choice>
              <mc:Fallback>
                <p:oleObj r:id="rId21" imgW="394873" imgH="2294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3420" y="3894931"/>
                        <a:ext cx="89852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6542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4" grpId="0" autoUpdateAnimBg="0"/>
      <p:bldP spid="35" grpId="0" autoUpdateAnimBg="0"/>
      <p:bldP spid="3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ea typeface="楷体_GB2312" pitchFamily="1" charset="-122"/>
              </a:rPr>
              <a:t>粒子群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算法的</a:t>
            </a:r>
            <a:r>
              <a:rPr lang="zh-CN" altLang="en-US" sz="2400" b="1" dirty="0">
                <a:ea typeface="楷体_GB2312" pitchFamily="1" charset="-122"/>
              </a:rPr>
              <a:t>构成</a:t>
            </a:r>
            <a:r>
              <a:rPr lang="zh-CN" altLang="en-US" sz="2400" b="1" dirty="0" smtClean="0">
                <a:ea typeface="楷体_GB2312" pitchFamily="1" charset="-122"/>
              </a:rPr>
              <a:t>要素</a:t>
            </a:r>
            <a:r>
              <a:rPr lang="en-US" altLang="zh-CN" sz="2400" b="1" dirty="0" smtClean="0">
                <a:ea typeface="楷体_GB2312" pitchFamily="1" charset="-122"/>
              </a:rPr>
              <a:t>:</a:t>
            </a:r>
            <a:endParaRPr lang="zh-CN" altLang="en-US" sz="2400" b="1" dirty="0"/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1450993" y="1333904"/>
            <a:ext cx="6994526" cy="558801"/>
            <a:chOff x="0" y="-10"/>
            <a:chExt cx="4406" cy="352"/>
          </a:xfrm>
        </p:grpSpPr>
        <p:sp>
          <p:nvSpPr>
            <p:cNvPr id="35844" name="Rectangle 4"/>
            <p:cNvSpPr>
              <a:spLocks noChangeArrowheads="1"/>
            </p:cNvSpPr>
            <p:nvPr/>
          </p:nvSpPr>
          <p:spPr bwMode="auto">
            <a:xfrm>
              <a:off x="0" y="19"/>
              <a:ext cx="44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342900" indent="-342900" eaLnBrk="0" hangingPunct="0">
                <a:buFont typeface="Wingdings" panose="05000000000000000000" pitchFamily="2" charset="2"/>
                <a:buChar char="p"/>
              </a:pPr>
              <a:r>
                <a:rPr lang="zh-CN" altLang="en-US" sz="2400" dirty="0">
                  <a:latin typeface="Times New Roman" panose="02020603050405020304" pitchFamily="18" charset="0"/>
                  <a:ea typeface="楷体_GB2312" pitchFamily="1" charset="-122"/>
                </a:rPr>
                <a:t>　权重因子：惯性</a:t>
              </a:r>
              <a:r>
                <a:rPr lang="zh-CN" altLang="en-US" sz="2400" dirty="0" smtClean="0">
                  <a:latin typeface="Times New Roman" panose="02020603050405020304" pitchFamily="18" charset="0"/>
                  <a:ea typeface="楷体_GB2312" pitchFamily="1" charset="-122"/>
                </a:rPr>
                <a:t>因子       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1" charset="-122"/>
                </a:rPr>
                <a:t>、学习因子                 </a:t>
              </a:r>
            </a:p>
          </p:txBody>
        </p:sp>
        <p:graphicFrame>
          <p:nvGraphicFramePr>
            <p:cNvPr id="3584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2750425"/>
                </p:ext>
              </p:extLst>
            </p:nvPr>
          </p:nvGraphicFramePr>
          <p:xfrm>
            <a:off x="2227" y="-10"/>
            <a:ext cx="250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80" r:id="rId4" imgW="3657917" imgH="3353117" progId="Equation.DSMT4">
                    <p:embed/>
                  </p:oleObj>
                </mc:Choice>
                <mc:Fallback>
                  <p:oleObj r:id="rId4" imgW="3657917" imgH="33531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7" y="-10"/>
                          <a:ext cx="250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8023015"/>
                </p:ext>
              </p:extLst>
            </p:nvPr>
          </p:nvGraphicFramePr>
          <p:xfrm>
            <a:off x="3581" y="13"/>
            <a:ext cx="29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81" r:id="rId6" imgW="178504" imgH="229414" progId="Equation.DSMT4">
                    <p:embed/>
                  </p:oleObj>
                </mc:Choice>
                <mc:Fallback>
                  <p:oleObj r:id="rId6" imgW="178504" imgH="2294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1" y="13"/>
                          <a:ext cx="292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6919771"/>
                </p:ext>
              </p:extLst>
            </p:nvPr>
          </p:nvGraphicFramePr>
          <p:xfrm>
            <a:off x="3965" y="-4"/>
            <a:ext cx="33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82" r:id="rId8" imgW="204136" imgH="229614" progId="Equation.DSMT4">
                    <p:embed/>
                  </p:oleObj>
                </mc:Choice>
                <mc:Fallback>
                  <p:oleObj r:id="rId8" imgW="204136" imgH="2296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5" y="-4"/>
                          <a:ext cx="334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682750" y="4596601"/>
            <a:ext cx="28696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社会经验部分 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682750" y="3193660"/>
            <a:ext cx="39469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前次迭代中自身的速度 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682750" y="3905059"/>
            <a:ext cx="27158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自我认知部分 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altLang="zh-CN" sz="24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1424827" y="2594547"/>
            <a:ext cx="5947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粒子的速度更新主要由三部分组成： 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sz="24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aphicFrame>
        <p:nvGraphicFramePr>
          <p:cNvPr id="358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76852"/>
              </p:ext>
            </p:extLst>
          </p:nvPr>
        </p:nvGraphicFramePr>
        <p:xfrm>
          <a:off x="5403850" y="3074857"/>
          <a:ext cx="6921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3" r:id="rId10" imgW="6401117" imgH="5486717" progId="Equation.KSEE3">
                  <p:embed/>
                </p:oleObj>
              </mc:Choice>
              <mc:Fallback>
                <p:oleObj r:id="rId10" imgW="6401117" imgH="5486717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3074857"/>
                        <a:ext cx="692150" cy="5937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6512"/>
              </p:ext>
            </p:extLst>
          </p:nvPr>
        </p:nvGraphicFramePr>
        <p:xfrm>
          <a:off x="2100651" y="1989252"/>
          <a:ext cx="70580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4" r:id="rId12" imgW="3085078" imgH="241512" progId="Equation.DSMT4">
                  <p:embed/>
                </p:oleObj>
              </mc:Choice>
              <mc:Fallback>
                <p:oleObj r:id="rId12" imgW="3085078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651" y="1989252"/>
                        <a:ext cx="70580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521182"/>
              </p:ext>
            </p:extLst>
          </p:nvPr>
        </p:nvGraphicFramePr>
        <p:xfrm>
          <a:off x="3943351" y="3681840"/>
          <a:ext cx="296862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5" r:id="rId14" imgW="27432317" imgH="5791517" progId="Equation.KSEE3">
                  <p:embed/>
                </p:oleObj>
              </mc:Choice>
              <mc:Fallback>
                <p:oleObj r:id="rId14" imgW="27432317" imgH="5791517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1" y="3681840"/>
                        <a:ext cx="2968625" cy="6270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965754"/>
              </p:ext>
            </p:extLst>
          </p:nvPr>
        </p:nvGraphicFramePr>
        <p:xfrm>
          <a:off x="3898901" y="4472415"/>
          <a:ext cx="297021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6" r:id="rId16" imgW="27432317" imgH="5791517" progId="Equation.KSEE3">
                  <p:embed/>
                </p:oleObj>
              </mc:Choice>
              <mc:Fallback>
                <p:oleObj r:id="rId16" imgW="27432317" imgH="5791517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1" y="4472415"/>
                        <a:ext cx="2970213" cy="6270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6" name="AutoShape 16"/>
          <p:cNvSpPr>
            <a:spLocks/>
          </p:cNvSpPr>
          <p:nvPr/>
        </p:nvSpPr>
        <p:spPr bwMode="auto">
          <a:xfrm>
            <a:off x="7083425" y="4023153"/>
            <a:ext cx="179388" cy="900113"/>
          </a:xfrm>
          <a:prstGeom prst="rightBrace">
            <a:avLst>
              <a:gd name="adj1" fmla="val 41814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7264400" y="4045011"/>
            <a:ext cx="4089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c</a:t>
            </a:r>
            <a:r>
              <a:rPr lang="zh-CN" altLang="en-US" sz="2400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,c</a:t>
            </a:r>
            <a:r>
              <a:rPr lang="zh-CN" altLang="en-US" sz="2400" baseline="-25000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都不为0，称为</a:t>
            </a:r>
          </a:p>
          <a:p>
            <a:pPr eaLnBrk="0" hangingPunct="0"/>
            <a:r>
              <a:rPr lang="zh-CN" altLang="en-US" sz="2400" b="1" dirty="0">
                <a:solidFill>
                  <a:srgbClr val="002060"/>
                </a:solidFill>
                <a:latin typeface="楷体_GB2312" pitchFamily="1" charset="-122"/>
                <a:ea typeface="楷体_GB2312" pitchFamily="1" charset="-122"/>
              </a:rPr>
              <a:t>完全型粒子群算法     </a:t>
            </a:r>
          </a:p>
        </p:txBody>
      </p:sp>
      <p:sp>
        <p:nvSpPr>
          <p:cNvPr id="35858" name="Rectangle 18" descr="紫色网格"/>
          <p:cNvSpPr>
            <a:spLocks noChangeArrowheads="1"/>
          </p:cNvSpPr>
          <p:nvPr/>
        </p:nvSpPr>
        <p:spPr bwMode="auto">
          <a:xfrm>
            <a:off x="1790700" y="5345966"/>
            <a:ext cx="8578850" cy="830997"/>
          </a:xfrm>
          <a:prstGeom prst="rect">
            <a:avLst/>
          </a:prstGeom>
          <a:blipFill dpi="0" rotWithShape="1">
            <a:blip r:embed="rId18"/>
            <a:srcRect/>
            <a:tile tx="0" ty="0" sx="100000" sy="100000" flip="none" algn="tl"/>
          </a:blipFill>
          <a:ln w="38100" cap="flat" cmpd="sng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zh-CN" sz="2400">
                <a:solidFill>
                  <a:schemeClr val="bg1"/>
                </a:solidFill>
                <a:ea typeface="楷体_GB2312" pitchFamily="1" charset="-122"/>
              </a:rPr>
              <a:t>        完全型粒子群算法更容易保持收敛速度和搜索效果的均衡，是较好的选择． </a:t>
            </a:r>
            <a:r>
              <a:rPr lang="zh-CN" altLang="zh-CN" sz="24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sp>
        <p:nvSpPr>
          <p:cNvPr id="19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/>
              <a:t>粒子群算法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54884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6" grpId="0" animBg="1"/>
      <p:bldP spid="35857" grpId="0" autoUpdateAnimBg="0"/>
      <p:bldP spid="3585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主要内容：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粒子群算法的产生与发展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粒子群算法基本思想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粒子群算法的应用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遗传算法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77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a typeface="楷体_GB2312" pitchFamily="1" charset="-122"/>
              </a:rPr>
              <a:t>粒子群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算法的</a:t>
            </a:r>
            <a:r>
              <a:rPr lang="zh-CN" altLang="en-US" sz="2400" dirty="0">
                <a:ea typeface="楷体_GB2312" pitchFamily="1" charset="-122"/>
              </a:rPr>
              <a:t>构成</a:t>
            </a:r>
            <a:r>
              <a:rPr lang="zh-CN" altLang="en-US" sz="2400" dirty="0" smtClean="0">
                <a:ea typeface="楷体_GB2312" pitchFamily="1" charset="-122"/>
              </a:rPr>
              <a:t>要素</a:t>
            </a:r>
            <a:r>
              <a:rPr lang="en-US" altLang="zh-CN" sz="2400" dirty="0" smtClean="0">
                <a:ea typeface="楷体_GB2312" pitchFamily="1" charset="-122"/>
              </a:rPr>
              <a:t>:</a:t>
            </a:r>
            <a:endParaRPr lang="zh-CN" altLang="en-US" sz="2400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448207" y="1311602"/>
            <a:ext cx="21595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 eaLnBrk="0" hangingPunct="0"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ea typeface="楷体_GB2312" pitchFamily="1" charset="-122"/>
              </a:rPr>
              <a:t>最大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速度</a:t>
            </a:r>
            <a:r>
              <a:rPr lang="zh-CN" altLang="en-US" sz="2400" dirty="0">
                <a:ea typeface="楷体_GB2312" pitchFamily="1" charset="-122"/>
              </a:rPr>
              <a:t>    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5961064" y="3743474"/>
            <a:ext cx="7008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但 </a:t>
            </a:r>
            <a:r>
              <a:rPr lang="zh-CN" altLang="zh-CN" sz="2400">
                <a:solidFill>
                  <a:schemeClr val="bg1"/>
                </a:solidFill>
                <a:ea typeface="楷体_GB2312" pitchFamily="1" charset="-122"/>
              </a:rPr>
              <a:t>  </a:t>
            </a:r>
            <a:endParaRPr lang="zh-CN" altLang="zh-CN" sz="240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590801" y="2489350"/>
            <a:ext cx="70631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在于维护算法的</a:t>
            </a:r>
            <a:r>
              <a:rPr lang="zh-CN" altLang="zh-CN" sz="2400" dirty="0">
                <a:solidFill>
                  <a:schemeClr val="accent2"/>
                </a:solidFill>
                <a:ea typeface="楷体_GB2312" pitchFamily="1" charset="-122"/>
              </a:rPr>
              <a:t>探索能力</a:t>
            </a:r>
            <a:r>
              <a:rPr lang="zh-CN" altLang="zh-CN" sz="2400" dirty="0">
                <a:ea typeface="楷体_GB2312" pitchFamily="1" charset="-122"/>
              </a:rPr>
              <a:t>与</a:t>
            </a:r>
            <a:r>
              <a:rPr lang="zh-CN" altLang="zh-CN" sz="2400" dirty="0">
                <a:solidFill>
                  <a:schemeClr val="accent2"/>
                </a:solidFill>
                <a:ea typeface="楷体_GB2312" pitchFamily="1" charset="-122"/>
              </a:rPr>
              <a:t>开发能力</a:t>
            </a:r>
            <a:r>
              <a:rPr lang="zh-CN" altLang="zh-CN" sz="2400" dirty="0">
                <a:ea typeface="楷体_GB2312" pitchFamily="1" charset="-122"/>
              </a:rPr>
              <a:t>的平衡． 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</a:t>
            </a:r>
          </a:p>
        </p:txBody>
      </p:sp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2692400" y="3203575"/>
            <a:ext cx="4987925" cy="522288"/>
            <a:chOff x="0" y="0"/>
            <a:chExt cx="3142" cy="329"/>
          </a:xfrm>
        </p:grpSpPr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17" y="26"/>
              <a:ext cx="292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en-US" sz="2400" i="1" dirty="0">
                  <a:latin typeface="Times New Roman" panose="02020603050405020304" pitchFamily="18" charset="0"/>
                  <a:ea typeface="楷体_GB2312" pitchFamily="1" charset="-122"/>
                </a:rPr>
                <a:t>V</a:t>
              </a:r>
              <a:r>
                <a:rPr lang="zh-CN" altLang="en-US" sz="2400" i="1" baseline="-25000" dirty="0">
                  <a:latin typeface="Times New Roman" panose="02020603050405020304" pitchFamily="18" charset="0"/>
                  <a:ea typeface="楷体_GB2312" pitchFamily="1" charset="-122"/>
                </a:rPr>
                <a:t>m</a:t>
              </a:r>
              <a:r>
                <a:rPr lang="zh-CN" altLang="en-US" sz="2400" dirty="0">
                  <a:ea typeface="楷体_GB2312" pitchFamily="1" charset="-122"/>
                </a:rPr>
                <a:t>较大时，探索能力增强， </a:t>
              </a:r>
              <a:r>
                <a:rPr lang="zh-CN" altLang="en-US" sz="2400" dirty="0">
                  <a:latin typeface="楷体_GB2312" pitchFamily="1" charset="-122"/>
                  <a:ea typeface="楷体_GB2312" pitchFamily="1" charset="-122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latin typeface="楷体_GB2312" pitchFamily="1" charset="-122"/>
                  <a:ea typeface="楷体_GB2312" pitchFamily="1" charset="-122"/>
                </a:rPr>
                <a:t>   </a:t>
              </a:r>
            </a:p>
          </p:txBody>
        </p:sp>
        <p:graphicFrame>
          <p:nvGraphicFramePr>
            <p:cNvPr id="37895" name="Object 7"/>
            <p:cNvGraphicFramePr>
              <a:graphicFrameLocks noChangeAspect="1"/>
            </p:cNvGraphicFramePr>
            <p:nvPr/>
          </p:nvGraphicFramePr>
          <p:xfrm>
            <a:off x="0" y="0"/>
            <a:ext cx="27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62" r:id="rId3" imgW="190983" imgH="229116" progId="Equation.DSMT4">
                    <p:embed/>
                  </p:oleObj>
                </mc:Choice>
                <mc:Fallback>
                  <p:oleObj r:id="rId3" imgW="190983" imgH="22911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74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2046288" y="1874838"/>
            <a:ext cx="12330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作用:   </a:t>
            </a:r>
            <a:r>
              <a:rPr lang="zh-CN" altLang="zh-CN" sz="2400">
                <a:solidFill>
                  <a:schemeClr val="bg1"/>
                </a:solidFill>
                <a:ea typeface="楷体_GB2312" pitchFamily="1" charset="-122"/>
              </a:rPr>
              <a:t>  </a:t>
            </a:r>
          </a:p>
        </p:txBody>
      </p:sp>
      <p:grpSp>
        <p:nvGrpSpPr>
          <p:cNvPr id="37897" name="Group 9"/>
          <p:cNvGrpSpPr>
            <a:grpSpLocks/>
          </p:cNvGrpSpPr>
          <p:nvPr/>
        </p:nvGrpSpPr>
        <p:grpSpPr bwMode="auto">
          <a:xfrm>
            <a:off x="2676525" y="4484688"/>
            <a:ext cx="4521200" cy="522288"/>
            <a:chOff x="0" y="0"/>
            <a:chExt cx="2848" cy="329"/>
          </a:xfrm>
        </p:grpSpPr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227" y="22"/>
              <a:ext cx="26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en-US" sz="2400" i="1" dirty="0">
                  <a:latin typeface="Times New Roman" panose="02020603050405020304" pitchFamily="18" charset="0"/>
                  <a:ea typeface="楷体_GB2312" pitchFamily="1" charset="-122"/>
                </a:rPr>
                <a:t>V</a:t>
              </a:r>
              <a:r>
                <a:rPr lang="zh-CN" altLang="en-US" sz="2400" i="1" baseline="-25000" dirty="0">
                  <a:latin typeface="Times New Roman" panose="02020603050405020304" pitchFamily="18" charset="0"/>
                  <a:ea typeface="楷体_GB2312" pitchFamily="1" charset="-122"/>
                </a:rPr>
                <a:t>m</a:t>
              </a:r>
              <a:r>
                <a:rPr lang="zh-CN" altLang="en-US" sz="2400" dirty="0">
                  <a:ea typeface="楷体_GB2312" pitchFamily="1" charset="-122"/>
                </a:rPr>
                <a:t>较小时，开发能力增强，</a:t>
              </a:r>
              <a:r>
                <a:rPr lang="zh-CN" altLang="en-US" sz="2400" dirty="0">
                  <a:solidFill>
                    <a:schemeClr val="bg1"/>
                  </a:solidFill>
                  <a:ea typeface="楷体_GB2312" pitchFamily="1" charset="-122"/>
                </a:rPr>
                <a:t>   </a:t>
              </a:r>
              <a:endParaRPr lang="zh-CN" altLang="en-US" sz="24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endParaRPr>
            </a:p>
          </p:txBody>
        </p:sp>
        <p:graphicFrame>
          <p:nvGraphicFramePr>
            <p:cNvPr id="37899" name="Object 11"/>
            <p:cNvGraphicFramePr>
              <a:graphicFrameLocks noChangeAspect="1"/>
            </p:cNvGraphicFramePr>
            <p:nvPr/>
          </p:nvGraphicFramePr>
          <p:xfrm>
            <a:off x="0" y="0"/>
            <a:ext cx="27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63" r:id="rId5" imgW="190983" imgH="229116" progId="Equation.DSMT4">
                    <p:embed/>
                  </p:oleObj>
                </mc:Choice>
                <mc:Fallback>
                  <p:oleObj r:id="rId5" imgW="190983" imgH="22911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74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00" name="Group 12"/>
          <p:cNvGrpSpPr>
            <a:grpSpLocks/>
          </p:cNvGrpSpPr>
          <p:nvPr/>
        </p:nvGrpSpPr>
        <p:grpSpPr bwMode="auto">
          <a:xfrm>
            <a:off x="2590801" y="5598319"/>
            <a:ext cx="6788150" cy="522288"/>
            <a:chOff x="0" y="0"/>
            <a:chExt cx="4276" cy="329"/>
          </a:xfrm>
        </p:grpSpPr>
        <p:graphicFrame>
          <p:nvGraphicFramePr>
            <p:cNvPr id="37901" name="Object 13"/>
            <p:cNvGraphicFramePr>
              <a:graphicFrameLocks noChangeAspect="1"/>
            </p:cNvGraphicFramePr>
            <p:nvPr/>
          </p:nvGraphicFramePr>
          <p:xfrm>
            <a:off x="0" y="0"/>
            <a:ext cx="27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64" r:id="rId7" imgW="190983" imgH="229116" progId="Equation.DSMT4">
                    <p:embed/>
                  </p:oleObj>
                </mc:Choice>
                <mc:Fallback>
                  <p:oleObj r:id="rId7" imgW="190983" imgH="22911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74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227" y="26"/>
              <a:ext cx="40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en-US" sz="2400" i="1" dirty="0">
                  <a:latin typeface="Times New Roman" panose="02020603050405020304" pitchFamily="18" charset="0"/>
                  <a:ea typeface="楷体_GB2312" pitchFamily="1" charset="-122"/>
                </a:rPr>
                <a:t>V</a:t>
              </a:r>
              <a:r>
                <a:rPr lang="zh-CN" altLang="en-US" sz="2400" i="1" baseline="-25000" dirty="0">
                  <a:latin typeface="Times New Roman" panose="02020603050405020304" pitchFamily="18" charset="0"/>
                  <a:ea typeface="楷体_GB2312" pitchFamily="1" charset="-122"/>
                </a:rPr>
                <a:t>m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1" charset="-122"/>
                </a:rPr>
                <a:t>一般设为每维变量变化范围的10％~20％.    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 </a:t>
              </a:r>
            </a:p>
          </p:txBody>
        </p:sp>
      </p:grp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5926139" y="4935538"/>
            <a:ext cx="7008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但</a:t>
            </a:r>
            <a:r>
              <a:rPr lang="zh-CN" altLang="zh-CN" sz="2400">
                <a:solidFill>
                  <a:schemeClr val="bg1"/>
                </a:solidFill>
                <a:ea typeface="楷体_GB2312" pitchFamily="1" charset="-122"/>
              </a:rPr>
              <a:t>   </a:t>
            </a: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6345239" y="3719513"/>
            <a:ext cx="34163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粒子容易飞过最优解．</a:t>
            </a:r>
            <a:r>
              <a:rPr lang="zh-CN" altLang="zh-CN" sz="2400" dirty="0">
                <a:solidFill>
                  <a:schemeClr val="bg1"/>
                </a:solidFill>
                <a:ea typeface="楷体_GB2312" pitchFamily="1" charset="-122"/>
              </a:rPr>
              <a:t>  </a:t>
            </a:r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6350001" y="4935538"/>
            <a:ext cx="31758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容易陷入局部最优．</a:t>
            </a:r>
            <a:r>
              <a:rPr lang="zh-CN" altLang="zh-CN" sz="2400" dirty="0">
                <a:solidFill>
                  <a:schemeClr val="bg1"/>
                </a:solidFill>
                <a:ea typeface="楷体_GB2312" pitchFamily="1" charset="-122"/>
              </a:rPr>
              <a:t>   </a:t>
            </a:r>
          </a:p>
        </p:txBody>
      </p:sp>
      <p:sp>
        <p:nvSpPr>
          <p:cNvPr id="22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/>
              <a:t>粒子群算法</a:t>
            </a:r>
          </a:p>
        </p:txBody>
      </p:sp>
    </p:spTree>
    <p:extLst>
      <p:ext uri="{BB962C8B-B14F-4D97-AF65-F5344CB8AC3E}">
        <p14:creationId xmlns:p14="http://schemas.microsoft.com/office/powerpoint/2010/main" val="2635988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  <p:bldP spid="37892" grpId="0" autoUpdateAnimBg="0"/>
      <p:bldP spid="37896" grpId="0" autoUpdateAnimBg="0"/>
      <p:bldP spid="37903" grpId="0" autoUpdateAnimBg="0"/>
      <p:bldP spid="37904" grpId="0" autoUpdateAnimBg="0"/>
      <p:bldP spid="3790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/>
          <a:lstStyle/>
          <a:p>
            <a:r>
              <a:rPr lang="zh-CN" altLang="en-US" sz="2400" dirty="0">
                <a:ea typeface="楷体_GB2312" pitchFamily="1" charset="-122"/>
              </a:rPr>
              <a:t>粒子群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算法的</a:t>
            </a:r>
            <a:r>
              <a:rPr lang="zh-CN" altLang="en-US" sz="2400" dirty="0">
                <a:ea typeface="楷体_GB2312" pitchFamily="1" charset="-122"/>
              </a:rPr>
              <a:t>构成</a:t>
            </a:r>
            <a:r>
              <a:rPr lang="zh-CN" altLang="en-US" sz="2400" dirty="0" smtClean="0">
                <a:ea typeface="楷体_GB2312" pitchFamily="1" charset="-122"/>
              </a:rPr>
              <a:t>要素</a:t>
            </a:r>
            <a:r>
              <a:rPr lang="en-US" altLang="zh-CN" sz="2400" dirty="0" smtClean="0">
                <a:ea typeface="楷体_GB2312" pitchFamily="1" charset="-122"/>
              </a:rPr>
              <a:t>:</a:t>
            </a:r>
            <a:endParaRPr lang="zh-CN" altLang="en-US" sz="2400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521227" y="1219857"/>
            <a:ext cx="296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ea typeface="楷体_GB2312" pitchFamily="1" charset="-122"/>
              </a:rPr>
              <a:t>邻域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的拓扑结构 </a:t>
            </a:r>
            <a:r>
              <a:rPr lang="zh-CN" altLang="en-US" sz="2400" dirty="0">
                <a:ea typeface="楷体_GB2312" pitchFamily="1" charset="-122"/>
              </a:rPr>
              <a:t>   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87851" y="5596446"/>
            <a:ext cx="57246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solidFill>
                  <a:srgbClr val="002060"/>
                </a:solidFill>
                <a:ea typeface="楷体_GB2312" pitchFamily="1" charset="-122"/>
              </a:rPr>
              <a:t>全局粒子群算法和局部粒子群算法．</a:t>
            </a:r>
            <a:r>
              <a:rPr lang="zh-CN" altLang="zh-CN" sz="2400" dirty="0">
                <a:solidFill>
                  <a:srgbClr val="002060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326504"/>
              </p:ext>
            </p:extLst>
          </p:nvPr>
        </p:nvGraphicFramePr>
        <p:xfrm>
          <a:off x="8616950" y="4121151"/>
          <a:ext cx="4635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2" r:id="rId3" imgW="203605" imgH="241722" progId="Equation.DSMT4">
                  <p:embed/>
                </p:oleObj>
              </mc:Choice>
              <mc:Fallback>
                <p:oleObj r:id="rId3" imgW="203605" imgH="24172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950" y="4121151"/>
                        <a:ext cx="46355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909764" y="1898651"/>
            <a:ext cx="54168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粒子群算法的邻域拓扑结构包括两种，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2540000" y="2528888"/>
            <a:ext cx="63401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一种是将群体内</a:t>
            </a:r>
            <a:r>
              <a:rPr lang="zh-CN" altLang="zh-CN" sz="2400" dirty="0">
                <a:solidFill>
                  <a:srgbClr val="002060"/>
                </a:solidFill>
                <a:ea typeface="楷体_GB2312" pitchFamily="1" charset="-122"/>
              </a:rPr>
              <a:t>所有个体</a:t>
            </a:r>
            <a:r>
              <a:rPr lang="zh-CN" altLang="zh-CN" sz="2400" dirty="0">
                <a:ea typeface="楷体_GB2312" pitchFamily="1" charset="-122"/>
              </a:rPr>
              <a:t>都作为粒子的邻域，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2476501" y="3179763"/>
            <a:ext cx="695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另一种是只将群体中的</a:t>
            </a:r>
            <a:r>
              <a:rPr lang="zh-CN" altLang="zh-CN" sz="2400" dirty="0">
                <a:solidFill>
                  <a:srgbClr val="002060"/>
                </a:solidFill>
                <a:ea typeface="楷体_GB2312" pitchFamily="1" charset="-122"/>
              </a:rPr>
              <a:t>部分个体</a:t>
            </a:r>
            <a:r>
              <a:rPr lang="zh-CN" altLang="zh-CN" sz="2400" dirty="0">
                <a:ea typeface="楷体_GB2312" pitchFamily="1" charset="-122"/>
              </a:rPr>
              <a:t>作为粒子的邻域．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5576889" y="4127501"/>
            <a:ext cx="2991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 群体历史最优位置  </a:t>
            </a:r>
            <a:r>
              <a:rPr lang="zh-CN" altLang="zh-CN" sz="2400">
                <a:solidFill>
                  <a:schemeClr val="bg1"/>
                </a:solidFill>
                <a:ea typeface="楷体_GB2312" pitchFamily="1" charset="-122"/>
              </a:rPr>
              <a:t>  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2225676" y="4081463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邻域拓扑结构</a:t>
            </a:r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4565650" y="4441825"/>
            <a:ext cx="1079500" cy="0"/>
          </a:xfrm>
          <a:prstGeom prst="line">
            <a:avLst/>
          </a:prstGeom>
          <a:noFill/>
          <a:ln w="28575" cap="flat" cmpd="sng">
            <a:solidFill>
              <a:srgbClr val="FF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4706938" y="4013201"/>
            <a:ext cx="10791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400" dirty="0">
                <a:solidFill>
                  <a:srgbClr val="002060"/>
                </a:solidFill>
                <a:ea typeface="楷体_GB2312" pitchFamily="1" charset="-122"/>
              </a:rPr>
              <a:t>决定</a:t>
            </a:r>
            <a:r>
              <a:rPr lang="zh-CN" altLang="zh-CN" sz="2400" dirty="0">
                <a:solidFill>
                  <a:schemeClr val="accent2"/>
                </a:solidFill>
                <a:ea typeface="楷体_GB2312" pitchFamily="1" charset="-122"/>
              </a:rPr>
              <a:t> </a:t>
            </a:r>
            <a:r>
              <a:rPr lang="zh-CN" altLang="zh-CN" sz="2400" dirty="0">
                <a:solidFill>
                  <a:srgbClr val="FFFF00"/>
                </a:solidFill>
                <a:ea typeface="楷体_GB2312" pitchFamily="1" charset="-122"/>
              </a:rPr>
              <a:t>   </a:t>
            </a: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2270126" y="5070476"/>
            <a:ext cx="35702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由此，将粒子群算法分为</a:t>
            </a:r>
          </a:p>
        </p:txBody>
      </p:sp>
      <p:sp>
        <p:nvSpPr>
          <p:cNvPr id="14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685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17" grpId="0" autoUpdateAnimBg="0"/>
      <p:bldP spid="38918" grpId="0" autoUpdateAnimBg="0"/>
      <p:bldP spid="38919" grpId="0" autoUpdateAnimBg="0"/>
      <p:bldP spid="38920" grpId="0" autoUpdateAnimBg="0"/>
      <p:bldP spid="38921" grpId="0" autoUpdateAnimBg="0"/>
      <p:bldP spid="38922" grpId="0" animBg="1"/>
      <p:bldP spid="38923" grpId="0" autoUpdateAnimBg="0"/>
      <p:bldP spid="3892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a typeface="楷体_GB2312" pitchFamily="1" charset="-122"/>
              </a:rPr>
              <a:t>粒子群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算法的</a:t>
            </a:r>
            <a:r>
              <a:rPr lang="zh-CN" altLang="en-US" sz="2400" dirty="0">
                <a:ea typeface="楷体_GB2312" pitchFamily="1" charset="-122"/>
              </a:rPr>
              <a:t>构成</a:t>
            </a:r>
            <a:r>
              <a:rPr lang="zh-CN" altLang="en-US" sz="2400" dirty="0" smtClean="0">
                <a:ea typeface="楷体_GB2312" pitchFamily="1" charset="-122"/>
              </a:rPr>
              <a:t>要素</a:t>
            </a:r>
            <a:r>
              <a:rPr lang="en-US" altLang="zh-CN" sz="2400" dirty="0" smtClean="0">
                <a:ea typeface="楷体_GB2312" pitchFamily="1" charset="-122"/>
              </a:rPr>
              <a:t>:</a:t>
            </a:r>
            <a:endParaRPr lang="zh-CN" altLang="en-US" sz="2400" dirty="0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714021" y="1252426"/>
            <a:ext cx="20457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ea typeface="楷体_GB2312" pitchFamily="1" charset="-122"/>
              </a:rPr>
              <a:t>停止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准则 </a:t>
            </a:r>
            <a:r>
              <a:rPr lang="zh-CN" altLang="en-US" sz="2400" dirty="0">
                <a:ea typeface="楷体_GB2312" pitchFamily="1" charset="-122"/>
              </a:rPr>
              <a:t>   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090739" y="2038500"/>
            <a:ext cx="46474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停止准则一般有如下两种：</a:t>
            </a:r>
            <a:r>
              <a:rPr lang="zh-CN" altLang="zh-CN" sz="24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 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763964" y="2884488"/>
            <a:ext cx="27911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002060"/>
                </a:solidFill>
                <a:ea typeface="楷体_GB2312" pitchFamily="1" charset="-122"/>
              </a:rPr>
              <a:t>最大迭代步数      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3800475" y="3675063"/>
            <a:ext cx="30299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002060"/>
                </a:solidFill>
                <a:ea typeface="楷体_GB2312" pitchFamily="1" charset="-122"/>
              </a:rPr>
              <a:t>可接受的满意解     </a:t>
            </a: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粒子群算法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3055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  <p:bldP spid="40964" grpId="0" autoUpdateAnimBg="0"/>
      <p:bldP spid="4096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448207" y="1264306"/>
            <a:ext cx="33281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 eaLnBrk="0" hangingPunct="0"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ea typeface="楷体_GB2312" pitchFamily="1" charset="-122"/>
              </a:rPr>
              <a:t>粒子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空间的初始化</a:t>
            </a:r>
            <a:r>
              <a:rPr lang="zh-CN" altLang="en-US" sz="2400" dirty="0">
                <a:ea typeface="楷体_GB2312" pitchFamily="1" charset="-122"/>
              </a:rPr>
              <a:t>   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76450" y="1891743"/>
            <a:ext cx="6991016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zh-CN" sz="2400">
                <a:solidFill>
                  <a:schemeClr val="bg1"/>
                </a:solidFill>
                <a:ea typeface="楷体_GB2312" pitchFamily="1" charset="-122"/>
              </a:rPr>
              <a:t>        </a:t>
            </a:r>
            <a:r>
              <a:rPr lang="zh-CN" altLang="zh-CN" sz="2400">
                <a:ea typeface="楷体_GB2312" pitchFamily="1" charset="-122"/>
              </a:rPr>
              <a:t>较好地选择粒子的初始化空间，将大大缩短收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zh-CN" sz="2400">
                <a:ea typeface="楷体_GB2312" pitchFamily="1" charset="-122"/>
              </a:rPr>
              <a:t>敛时间．初始化空间根据具体问题的不同而不同，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zh-CN" sz="2400">
                <a:ea typeface="楷体_GB2312" pitchFamily="1" charset="-122"/>
              </a:rPr>
              <a:t>也就是说，这是问题依赖的．</a:t>
            </a:r>
            <a:r>
              <a:rPr lang="zh-CN" altLang="zh-CN" sz="24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 </a:t>
            </a:r>
          </a:p>
        </p:txBody>
      </p:sp>
      <p:sp>
        <p:nvSpPr>
          <p:cNvPr id="41988" name="Rectangle 4" descr="紫色网格"/>
          <p:cNvSpPr>
            <a:spLocks noChangeArrowheads="1"/>
          </p:cNvSpPr>
          <p:nvPr/>
        </p:nvSpPr>
        <p:spPr bwMode="auto">
          <a:xfrm>
            <a:off x="1730375" y="3700136"/>
            <a:ext cx="7300396" cy="193899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cmpd="sng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solidFill>
                  <a:schemeClr val="bg1"/>
                </a:solidFill>
                <a:ea typeface="楷体_GB2312" pitchFamily="1" charset="-122"/>
              </a:rPr>
              <a:t>        从上面的介绍可以看到，粒子群算法与其他现代</a:t>
            </a:r>
          </a:p>
          <a:p>
            <a:pPr eaLnBrk="0" hangingPunct="0"/>
            <a:r>
              <a:rPr lang="zh-CN" altLang="zh-CN" sz="2400">
                <a:solidFill>
                  <a:schemeClr val="bg1"/>
                </a:solidFill>
                <a:ea typeface="楷体_GB2312" pitchFamily="1" charset="-122"/>
              </a:rPr>
              <a:t>优化方法相比的一个明显特色就是所需调整的</a:t>
            </a:r>
            <a:r>
              <a:rPr lang="zh-CN" altLang="zh-CN" sz="2400">
                <a:solidFill>
                  <a:srgbClr val="FFFF00"/>
                </a:solidFill>
                <a:ea typeface="楷体_GB2312" pitchFamily="1" charset="-122"/>
              </a:rPr>
              <a:t>参数很</a:t>
            </a:r>
          </a:p>
          <a:p>
            <a:pPr eaLnBrk="0" hangingPunct="0"/>
            <a:r>
              <a:rPr lang="zh-CN" altLang="zh-CN" sz="2400">
                <a:solidFill>
                  <a:srgbClr val="FFFF00"/>
                </a:solidFill>
                <a:ea typeface="楷体_GB2312" pitchFamily="1" charset="-122"/>
              </a:rPr>
              <a:t>少</a:t>
            </a:r>
            <a:r>
              <a:rPr lang="zh-CN" altLang="zh-CN" sz="2400">
                <a:solidFill>
                  <a:schemeClr val="bg1"/>
                </a:solidFill>
                <a:ea typeface="楷体_GB2312" pitchFamily="1" charset="-122"/>
              </a:rPr>
              <a:t>．相对来说，</a:t>
            </a:r>
            <a:r>
              <a:rPr lang="zh-CN" altLang="zh-CN" sz="2400">
                <a:solidFill>
                  <a:srgbClr val="FFFF00"/>
                </a:solidFill>
                <a:ea typeface="楷体_GB2312" pitchFamily="1" charset="-122"/>
              </a:rPr>
              <a:t>惯性因子</a:t>
            </a:r>
            <a:r>
              <a:rPr lang="zh-CN" altLang="zh-CN" sz="2400">
                <a:solidFill>
                  <a:schemeClr val="bg1"/>
                </a:solidFill>
                <a:ea typeface="楷体_GB2312" pitchFamily="1" charset="-122"/>
              </a:rPr>
              <a:t>和</a:t>
            </a:r>
            <a:r>
              <a:rPr lang="zh-CN" altLang="zh-CN" sz="2400">
                <a:solidFill>
                  <a:srgbClr val="FFFF00"/>
                </a:solidFill>
                <a:ea typeface="楷体_GB2312" pitchFamily="1" charset="-122"/>
              </a:rPr>
              <a:t>邻域定义</a:t>
            </a:r>
            <a:r>
              <a:rPr lang="zh-CN" altLang="zh-CN" sz="2400">
                <a:solidFill>
                  <a:schemeClr val="bg1"/>
                </a:solidFill>
                <a:ea typeface="楷体_GB2312" pitchFamily="1" charset="-122"/>
              </a:rPr>
              <a:t>较为重要．这些</a:t>
            </a:r>
          </a:p>
          <a:p>
            <a:pPr eaLnBrk="0" hangingPunct="0"/>
            <a:r>
              <a:rPr lang="zh-CN" altLang="zh-CN" sz="2400">
                <a:solidFill>
                  <a:schemeClr val="bg1"/>
                </a:solidFill>
                <a:ea typeface="楷体_GB2312" pitchFamily="1" charset="-122"/>
              </a:rPr>
              <a:t>为数不多的关键参数的设置却对算法的精度和效率有</a:t>
            </a:r>
          </a:p>
          <a:p>
            <a:pPr eaLnBrk="0" hangingPunct="0"/>
            <a:r>
              <a:rPr lang="zh-CN" altLang="zh-CN" sz="2400">
                <a:solidFill>
                  <a:schemeClr val="bg1"/>
                </a:solidFill>
                <a:ea typeface="楷体_GB2312" pitchFamily="1" charset="-122"/>
              </a:rPr>
              <a:t>着显著影响．</a:t>
            </a:r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粒子群算法</a:t>
            </a:r>
            <a:endParaRPr lang="zh-CN" altLang="en-US" sz="240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a typeface="楷体_GB2312" pitchFamily="1" charset="-122"/>
              </a:rPr>
              <a:t>粒子群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算法的</a:t>
            </a:r>
            <a:r>
              <a:rPr lang="zh-CN" altLang="en-US" sz="2400" dirty="0">
                <a:ea typeface="楷体_GB2312" pitchFamily="1" charset="-122"/>
              </a:rPr>
              <a:t>构成</a:t>
            </a:r>
            <a:r>
              <a:rPr lang="zh-CN" altLang="en-US" sz="2400" dirty="0" smtClean="0">
                <a:ea typeface="楷体_GB2312" pitchFamily="1" charset="-122"/>
              </a:rPr>
              <a:t>要素</a:t>
            </a:r>
            <a:r>
              <a:rPr lang="en-US" altLang="zh-CN" sz="2400" dirty="0" smtClean="0">
                <a:ea typeface="楷体_GB2312" pitchFamily="1" charset="-122"/>
              </a:rPr>
              <a:t>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707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  <p:bldP spid="41988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6225"/>
            <a:ext cx="8229600" cy="717550"/>
          </a:xfrm>
        </p:spPr>
        <p:txBody>
          <a:bodyPr/>
          <a:lstStyle/>
          <a:p>
            <a:r>
              <a:rPr lang="zh-CN" altLang="zh-CN">
                <a:latin typeface="DFKai-SB" panose="03000509000000000000" pitchFamily="65" charset="-120"/>
              </a:rPr>
              <a:t>算法流程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3852" y="635000"/>
            <a:ext cx="9784080" cy="5620350"/>
          </a:xfrm>
        </p:spPr>
        <p:txBody>
          <a:bodyPr>
            <a:noAutofit/>
          </a:bodyPr>
          <a:lstStyle/>
          <a:p>
            <a:pPr marL="0" indent="-23812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粒子群算法流程：</a:t>
            </a:r>
            <a:endParaRPr lang="en-US" altLang="zh-CN" sz="18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1385888" lvl="2" indent="-495300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1800" i="1" dirty="0" smtClean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Initial</a:t>
            </a:r>
            <a:r>
              <a:rPr lang="zh-TW" altLang="en-US" sz="1800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</a:p>
          <a:p>
            <a:pPr marL="1708150" lvl="3" indent="-412750">
              <a:lnSpc>
                <a:spcPct val="120000"/>
              </a:lnSpc>
              <a:buNone/>
            </a:pPr>
            <a:r>
              <a:rPr lang="zh-TW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	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初始化粒子群体（群体规模为n），包括随机位置和速度。</a:t>
            </a:r>
          </a:p>
          <a:p>
            <a:pPr marL="1385888" lvl="2" indent="-495300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18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Evaluation</a:t>
            </a:r>
            <a:r>
              <a:rPr lang="zh-TW" altLang="en-US" sz="18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</a:p>
          <a:p>
            <a:pPr marL="1708150" lvl="3" indent="-412750">
              <a:lnSpc>
                <a:spcPct val="120000"/>
              </a:lnSpc>
              <a:buNone/>
            </a:pPr>
            <a:r>
              <a:rPr lang="zh-TW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	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根据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fitness function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，评价每个粒子的适应度。</a:t>
            </a:r>
            <a:endParaRPr lang="zh-TW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1385888" lvl="2" indent="-495300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18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Fin</a:t>
            </a:r>
            <a:r>
              <a:rPr lang="zh-CN" altLang="en-US" sz="18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</a:t>
            </a:r>
            <a:r>
              <a:rPr lang="en-US" altLang="zh-CN" sz="18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the </a:t>
            </a:r>
            <a:r>
              <a:rPr lang="en-US" altLang="zh-CN" sz="1800" i="1" dirty="0" err="1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Pbest</a:t>
            </a:r>
            <a:r>
              <a:rPr lang="zh-TW" altLang="en-US" sz="18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</a:p>
          <a:p>
            <a:pPr marL="1708150" lvl="3" indent="-412750">
              <a:lnSpc>
                <a:spcPct val="120000"/>
              </a:lnSpc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   对每个粒子，将其当前适应值与其个体历史最佳位置（pbest）对应的适应值做比较，如果当前的适应值更高，则将用当前位置更新历史最佳位置pbest。</a:t>
            </a:r>
          </a:p>
          <a:p>
            <a:pPr marL="1385888" lvl="2" indent="-495300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18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Fin</a:t>
            </a:r>
            <a:r>
              <a:rPr lang="zh-CN" altLang="en-US" sz="18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</a:t>
            </a:r>
            <a:r>
              <a:rPr lang="en-US" altLang="zh-CN" sz="18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the </a:t>
            </a:r>
            <a:r>
              <a:rPr lang="en-US" altLang="zh-CN" sz="1800" i="1" dirty="0" err="1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Gbest</a:t>
            </a:r>
            <a:r>
              <a:rPr lang="zh-TW" altLang="en-US" sz="18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</a:p>
          <a:p>
            <a:pPr marL="1708150" lvl="3" indent="-412750">
              <a:lnSpc>
                <a:spcPct val="120000"/>
              </a:lnSpc>
              <a:buNone/>
            </a:pPr>
            <a:r>
              <a:rPr lang="zh-TW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	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对每个粒子，将其当前适应值与全局最佳位置（gbest）对应的适应值做比较，如果当前的适应值更高，则将用当前粒子的位置更新全局最佳位置gbest。</a:t>
            </a:r>
          </a:p>
          <a:p>
            <a:pPr marL="1385888" lvl="2" indent="-495300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18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Update the Velocity</a:t>
            </a:r>
            <a:r>
              <a:rPr lang="zh-TW" altLang="en-US" sz="18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</a:p>
          <a:p>
            <a:pPr marL="1708150" lvl="3" indent="-412750">
              <a:lnSpc>
                <a:spcPct val="120000"/>
              </a:lnSpc>
              <a:buNone/>
            </a:pPr>
            <a:r>
              <a:rPr lang="zh-TW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	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根据公式</a:t>
            </a:r>
            <a:r>
              <a:rPr lang="zh-TW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更新每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个粒子的</a:t>
            </a:r>
            <a:r>
              <a:rPr lang="zh-TW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速度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与</a:t>
            </a:r>
            <a:r>
              <a:rPr lang="zh-TW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位置。</a:t>
            </a:r>
          </a:p>
          <a:p>
            <a:pPr marL="1385888" lvl="2" indent="-495300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如未满足结束条件，则返回步骤2</a:t>
            </a:r>
          </a:p>
          <a:p>
            <a:pPr marL="1385888" lvl="2" indent="-4953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通常算法达到最大迭代</a:t>
            </a:r>
            <a:r>
              <a:rPr lang="zh-CN" altLang="en-US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次数或者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最佳适应度值的增量小于某个给定的阈值时算法停止。</a:t>
            </a:r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85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42356" y="5674519"/>
            <a:ext cx="7507287" cy="503238"/>
          </a:xfrm>
        </p:spPr>
        <p:txBody>
          <a:bodyPr>
            <a:normAutofit/>
          </a:bodyPr>
          <a:lstStyle/>
          <a:p>
            <a:pPr algn="ctr"/>
            <a:r>
              <a:rPr lang="zh-CN" altLang="zh-CN" sz="1800" dirty="0">
                <a:solidFill>
                  <a:schemeClr val="tx1"/>
                </a:solidFill>
                <a:ea typeface="楷体_GB2312" pitchFamily="1" charset="-122"/>
              </a:rPr>
              <a:t>粒子群优化算法流程图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  <a:p>
            <a:pPr>
              <a:buFont typeface="Wingdings" panose="05000000000000000000" pitchFamily="2" charset="2"/>
              <a:buNone/>
            </a:pPr>
            <a:endParaRPr lang="zh-CN" altLang="zh-CN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340864" y="1703833"/>
            <a:ext cx="708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  <a:endParaRPr lang="zh-CN" altLang="zh-CN" sz="2000">
              <a:latin typeface="Times New Roman" panose="02020603050405020304" pitchFamily="18" charset="0"/>
            </a:endParaRPr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3026665" y="865632"/>
            <a:ext cx="5921375" cy="4648200"/>
            <a:chOff x="0" y="0"/>
            <a:chExt cx="3730" cy="2928"/>
          </a:xfrm>
        </p:grpSpPr>
        <p:graphicFrame>
          <p:nvGraphicFramePr>
            <p:cNvPr id="26630" name="Object 6"/>
            <p:cNvGraphicFramePr>
              <a:graphicFrameLocks noChangeAspect="1"/>
            </p:cNvGraphicFramePr>
            <p:nvPr/>
          </p:nvGraphicFramePr>
          <p:xfrm>
            <a:off x="2048" y="940"/>
            <a:ext cx="7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15" r:id="rId3" imgW="114866" imgH="216687" progId="Equation.3">
                    <p:embed/>
                  </p:oleObj>
                </mc:Choice>
                <mc:Fallback>
                  <p:oleObj r:id="rId3" imgW="114866" imgH="2166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8" y="940"/>
                          <a:ext cx="7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1269" y="0"/>
              <a:ext cx="1178" cy="240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zh-CN">
                  <a:latin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1167" y="384"/>
              <a:ext cx="1587" cy="240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zh-CN">
                  <a:latin typeface="Times New Roman" panose="02020603050405020304" pitchFamily="18" charset="0"/>
                </a:rPr>
                <a:t>初始化粒子群</a:t>
              </a:r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911" y="768"/>
              <a:ext cx="2203" cy="240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zh-CN">
                  <a:latin typeface="Times New Roman" panose="02020603050405020304" pitchFamily="18" charset="0"/>
                </a:rPr>
                <a:t>计算每个粒子的适应度</a:t>
              </a:r>
            </a:p>
          </p:txBody>
        </p:sp>
        <p:sp>
          <p:nvSpPr>
            <p:cNvPr id="26634" name="Rectangle 10"/>
            <p:cNvSpPr>
              <a:spLocks noChangeArrowheads="1"/>
            </p:cNvSpPr>
            <p:nvPr/>
          </p:nvSpPr>
          <p:spPr bwMode="auto">
            <a:xfrm>
              <a:off x="567" y="1200"/>
              <a:ext cx="3163" cy="288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zh-CN">
                  <a:latin typeface="Times New Roman" panose="02020603050405020304" pitchFamily="18" charset="0"/>
                </a:rPr>
                <a:t>根据适应度更新pbest、gbest，更新粒子位置速度</a:t>
              </a:r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1320" y="2688"/>
              <a:ext cx="1178" cy="240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zh-CN">
                  <a:latin typeface="Times New Roman" panose="02020603050405020304" pitchFamily="18" charset="0"/>
                </a:rPr>
                <a:t>结束</a:t>
              </a:r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>
              <a:off x="1831" y="240"/>
              <a:ext cx="1" cy="144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1831" y="624"/>
              <a:ext cx="1" cy="144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>
              <a:off x="1831" y="1008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>
              <a:off x="1831" y="1440"/>
              <a:ext cx="1" cy="144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>
              <a:off x="1831" y="2352"/>
              <a:ext cx="1" cy="288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298" y="672"/>
              <a:ext cx="1383" cy="1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0" y="1680"/>
              <a:ext cx="2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zh-CN" sz="200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26643" name="Text Box 19"/>
            <p:cNvSpPr txBox="1">
              <a:spLocks noChangeArrowheads="1"/>
            </p:cNvSpPr>
            <p:nvPr/>
          </p:nvSpPr>
          <p:spPr bwMode="auto">
            <a:xfrm>
              <a:off x="1882" y="2400"/>
              <a:ext cx="4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zh-CN" sz="20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926" y="1728"/>
              <a:ext cx="1988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zh-CN">
                  <a:latin typeface="Times New Roman" panose="02020603050405020304" pitchFamily="18" charset="0"/>
                </a:rPr>
                <a:t>达到最大迭代次数或</a:t>
              </a:r>
            </a:p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zh-CN">
                  <a:latin typeface="Times New Roman" panose="02020603050405020304" pitchFamily="18" charset="0"/>
                </a:rPr>
                <a:t>全局最优位置满足最小界限？</a:t>
              </a:r>
            </a:p>
          </p:txBody>
        </p:sp>
        <p:sp>
          <p:nvSpPr>
            <p:cNvPr id="26645" name="AutoShape 21"/>
            <p:cNvSpPr>
              <a:spLocks noChangeArrowheads="1"/>
            </p:cNvSpPr>
            <p:nvPr/>
          </p:nvSpPr>
          <p:spPr bwMode="auto">
            <a:xfrm>
              <a:off x="451" y="1584"/>
              <a:ext cx="2715" cy="768"/>
            </a:xfrm>
            <a:prstGeom prst="diamond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>
              <a:off x="298" y="672"/>
              <a:ext cx="1" cy="1296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>
              <a:off x="298" y="1968"/>
              <a:ext cx="153" cy="1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6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148270" y="1671067"/>
            <a:ext cx="7596187" cy="4752975"/>
          </a:xfrm>
          <a:prstGeom prst="rect">
            <a:avLst/>
          </a:prstGeom>
          <a:gradFill rotWithShape="1">
            <a:gsLst>
              <a:gs pos="0">
                <a:srgbClr val="CCECFF">
                  <a:gamma/>
                  <a:tint val="0"/>
                  <a:invGamma/>
                </a:srgbClr>
              </a:gs>
              <a:gs pos="100000">
                <a:srgbClr val="CCE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4524756" y="1744092"/>
            <a:ext cx="2376488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 b="1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2292731" y="3112517"/>
            <a:ext cx="2376488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 b="1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4740656" y="2536255"/>
            <a:ext cx="2376488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 b="1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5172456" y="1815530"/>
            <a:ext cx="2376488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 b="1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2795970" y="1167830"/>
            <a:ext cx="2376487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 b="1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5820156" y="3183955"/>
            <a:ext cx="2376488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 b="1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3372231" y="3183955"/>
            <a:ext cx="2376488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 b="1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4164395" y="1528192"/>
            <a:ext cx="2376487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4451731" y="2391792"/>
            <a:ext cx="2376488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6396420" y="4265042"/>
            <a:ext cx="2376487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5316920" y="807467"/>
            <a:ext cx="2376487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1787906" y="807467"/>
            <a:ext cx="2376488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2868201" y="5973919"/>
            <a:ext cx="5113337" cy="288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维简例</a:t>
            </a:r>
            <a:endParaRPr lang="zh-TW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2940432" y="1815529"/>
            <a:ext cx="144463" cy="144462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3443669" y="4192017"/>
            <a:ext cx="144462" cy="144463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6469444" y="1815529"/>
            <a:ext cx="144462" cy="144462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5243894" y="2607692"/>
            <a:ext cx="144462" cy="144463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7548944" y="5415979"/>
            <a:ext cx="144462" cy="144462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5532819" y="3688779"/>
            <a:ext cx="144462" cy="144462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8341106" y="807467"/>
            <a:ext cx="1403350" cy="1368425"/>
          </a:xfrm>
          <a:prstGeom prst="rect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>
                  <a:alpha val="50000"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671" name="Oval 23"/>
          <p:cNvSpPr>
            <a:spLocks noChangeArrowheads="1"/>
          </p:cNvSpPr>
          <p:nvPr/>
        </p:nvSpPr>
        <p:spPr bwMode="auto">
          <a:xfrm>
            <a:off x="8445882" y="1240854"/>
            <a:ext cx="144463" cy="144462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8844345" y="807466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Note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8701469" y="1167830"/>
            <a:ext cx="641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TW" altLang="en-US" sz="12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合理解</a:t>
            </a:r>
          </a:p>
        </p:txBody>
      </p:sp>
      <p:sp>
        <p:nvSpPr>
          <p:cNvPr id="27674" name="Oval 26"/>
          <p:cNvSpPr>
            <a:spLocks noChangeArrowheads="1"/>
          </p:cNvSpPr>
          <p:nvPr/>
        </p:nvSpPr>
        <p:spPr bwMode="auto">
          <a:xfrm>
            <a:off x="5488369" y="3630041"/>
            <a:ext cx="215900" cy="215900"/>
          </a:xfrm>
          <a:prstGeom prst="ellipse">
            <a:avLst/>
          </a:prstGeom>
          <a:gradFill rotWithShape="1">
            <a:gsLst>
              <a:gs pos="0">
                <a:srgbClr val="FF0000">
                  <a:gamma/>
                  <a:tint val="0"/>
                  <a:invGamma/>
                </a:srgbClr>
              </a:gs>
              <a:gs pos="100000">
                <a:srgbClr val="FF0000"/>
              </a:gs>
            </a:gsLst>
            <a:lin ang="2700000" scaled="1"/>
          </a:gradFill>
          <a:ln w="9525" cmpd="sng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5" name="Oval 27"/>
          <p:cNvSpPr>
            <a:spLocks noChangeArrowheads="1"/>
          </p:cNvSpPr>
          <p:nvPr/>
        </p:nvSpPr>
        <p:spPr bwMode="auto">
          <a:xfrm>
            <a:off x="8412544" y="1528191"/>
            <a:ext cx="215900" cy="215900"/>
          </a:xfrm>
          <a:prstGeom prst="ellipse">
            <a:avLst/>
          </a:prstGeom>
          <a:gradFill rotWithShape="1">
            <a:gsLst>
              <a:gs pos="0">
                <a:srgbClr val="FF0000">
                  <a:gamma/>
                  <a:tint val="0"/>
                  <a:invGamma/>
                </a:srgbClr>
              </a:gs>
              <a:gs pos="100000">
                <a:srgbClr val="FF0000"/>
              </a:gs>
            </a:gsLst>
            <a:lin ang="2700000" scaled="1"/>
          </a:gradFill>
          <a:ln w="9525" cmpd="sng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8628444" y="1456755"/>
            <a:ext cx="946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TW" altLang="en-US" sz="12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目前最優解</a:t>
            </a:r>
          </a:p>
        </p:txBody>
      </p:sp>
      <p:sp>
        <p:nvSpPr>
          <p:cNvPr id="27677" name="Oval 29"/>
          <p:cNvSpPr>
            <a:spLocks noChangeArrowheads="1"/>
          </p:cNvSpPr>
          <p:nvPr/>
        </p:nvSpPr>
        <p:spPr bwMode="auto">
          <a:xfrm>
            <a:off x="3948494" y="1744092"/>
            <a:ext cx="144462" cy="144463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8" name="Oval 30"/>
          <p:cNvSpPr>
            <a:spLocks noChangeArrowheads="1"/>
          </p:cNvSpPr>
          <p:nvPr/>
        </p:nvSpPr>
        <p:spPr bwMode="auto">
          <a:xfrm>
            <a:off x="7477507" y="1599629"/>
            <a:ext cx="144463" cy="144462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9" name="Oval 31"/>
          <p:cNvSpPr>
            <a:spLocks noChangeArrowheads="1"/>
          </p:cNvSpPr>
          <p:nvPr/>
        </p:nvSpPr>
        <p:spPr bwMode="auto">
          <a:xfrm>
            <a:off x="4164394" y="4768279"/>
            <a:ext cx="144462" cy="144462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0" name="Oval 32"/>
          <p:cNvSpPr>
            <a:spLocks noChangeArrowheads="1"/>
          </p:cNvSpPr>
          <p:nvPr/>
        </p:nvSpPr>
        <p:spPr bwMode="auto">
          <a:xfrm>
            <a:off x="8628444" y="5200079"/>
            <a:ext cx="144462" cy="144462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1" name="Oval 33"/>
          <p:cNvSpPr>
            <a:spLocks noChangeArrowheads="1"/>
          </p:cNvSpPr>
          <p:nvPr/>
        </p:nvSpPr>
        <p:spPr bwMode="auto">
          <a:xfrm>
            <a:off x="5101019" y="2033017"/>
            <a:ext cx="144462" cy="144463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2" name="Oval 34"/>
          <p:cNvSpPr>
            <a:spLocks noChangeArrowheads="1"/>
          </p:cNvSpPr>
          <p:nvPr/>
        </p:nvSpPr>
        <p:spPr bwMode="auto">
          <a:xfrm>
            <a:off x="6540882" y="3256979"/>
            <a:ext cx="144463" cy="144462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3" name="Oval 35"/>
          <p:cNvSpPr>
            <a:spLocks noChangeArrowheads="1"/>
          </p:cNvSpPr>
          <p:nvPr/>
        </p:nvSpPr>
        <p:spPr bwMode="auto">
          <a:xfrm>
            <a:off x="8412544" y="1888554"/>
            <a:ext cx="144462" cy="144462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8628444" y="1829816"/>
            <a:ext cx="946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TW" altLang="en-US" sz="12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區域最佳解</a:t>
            </a:r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8772906" y="3544316"/>
            <a:ext cx="488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TW" altLang="en-US" sz="12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全域</a:t>
            </a:r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7693406" y="951930"/>
            <a:ext cx="488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TW" altLang="en-US" sz="12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區域</a:t>
            </a:r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 flipH="1">
            <a:off x="7477506" y="1096392"/>
            <a:ext cx="215900" cy="144463"/>
          </a:xfrm>
          <a:prstGeom prst="line">
            <a:avLst/>
          </a:prstGeom>
          <a:noFill/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688" name="Group 40"/>
          <p:cNvGrpSpPr>
            <a:grpSpLocks/>
          </p:cNvGrpSpPr>
          <p:nvPr/>
        </p:nvGrpSpPr>
        <p:grpSpPr bwMode="auto">
          <a:xfrm>
            <a:off x="5736019" y="1672655"/>
            <a:ext cx="1668462" cy="1893887"/>
            <a:chOff x="0" y="0"/>
            <a:chExt cx="1051" cy="1193"/>
          </a:xfrm>
        </p:grpSpPr>
        <p:sp>
          <p:nvSpPr>
            <p:cNvPr id="27689" name="Line 41"/>
            <p:cNvSpPr>
              <a:spLocks noChangeShapeType="1"/>
            </p:cNvSpPr>
            <p:nvPr/>
          </p:nvSpPr>
          <p:spPr bwMode="auto">
            <a:xfrm flipV="1">
              <a:off x="587" y="0"/>
              <a:ext cx="464" cy="120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0" name="Line 42"/>
            <p:cNvSpPr>
              <a:spLocks noChangeShapeType="1"/>
            </p:cNvSpPr>
            <p:nvPr/>
          </p:nvSpPr>
          <p:spPr bwMode="auto">
            <a:xfrm flipH="1">
              <a:off x="0" y="182"/>
              <a:ext cx="507" cy="1011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691" name="Group 43"/>
          <p:cNvGrpSpPr>
            <a:grpSpLocks/>
          </p:cNvGrpSpPr>
          <p:nvPr/>
        </p:nvGrpSpPr>
        <p:grpSpPr bwMode="auto">
          <a:xfrm>
            <a:off x="3076956" y="1815530"/>
            <a:ext cx="2489200" cy="1844675"/>
            <a:chOff x="0" y="0"/>
            <a:chExt cx="1568" cy="1162"/>
          </a:xfrm>
        </p:grpSpPr>
        <p:grpSp>
          <p:nvGrpSpPr>
            <p:cNvPr id="27692" name="Group 44"/>
            <p:cNvGrpSpPr>
              <a:grpSpLocks/>
            </p:cNvGrpSpPr>
            <p:nvPr/>
          </p:nvGrpSpPr>
          <p:grpSpPr bwMode="auto">
            <a:xfrm>
              <a:off x="0" y="0"/>
              <a:ext cx="1488" cy="1162"/>
              <a:chOff x="0" y="0"/>
              <a:chExt cx="1488" cy="1162"/>
            </a:xfrm>
          </p:grpSpPr>
          <p:sp>
            <p:nvSpPr>
              <p:cNvPr id="27693" name="Line 45"/>
              <p:cNvSpPr>
                <a:spLocks noChangeShapeType="1"/>
              </p:cNvSpPr>
              <p:nvPr/>
            </p:nvSpPr>
            <p:spPr bwMode="auto">
              <a:xfrm flipV="1">
                <a:off x="50" y="0"/>
                <a:ext cx="454" cy="46"/>
              </a:xfrm>
              <a:prstGeom prst="line">
                <a:avLst/>
              </a:prstGeom>
              <a:noFill/>
              <a:ln w="9525" cmpd="sng">
                <a:solidFill>
                  <a:srgbClr val="0066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4" name="Line 46"/>
              <p:cNvSpPr>
                <a:spLocks noChangeShapeType="1"/>
              </p:cNvSpPr>
              <p:nvPr/>
            </p:nvSpPr>
            <p:spPr bwMode="auto">
              <a:xfrm>
                <a:off x="0" y="95"/>
                <a:ext cx="1488" cy="1067"/>
              </a:xfrm>
              <a:prstGeom prst="line">
                <a:avLst/>
              </a:prstGeom>
              <a:noFill/>
              <a:ln w="9525" cmpd="sng">
                <a:solidFill>
                  <a:srgbClr val="0066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95" name="Line 47"/>
            <p:cNvSpPr>
              <a:spLocks noChangeShapeType="1"/>
            </p:cNvSpPr>
            <p:nvPr/>
          </p:nvSpPr>
          <p:spPr bwMode="auto">
            <a:xfrm>
              <a:off x="1326" y="236"/>
              <a:ext cx="73" cy="227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6" name="Line 48"/>
            <p:cNvSpPr>
              <a:spLocks noChangeShapeType="1"/>
            </p:cNvSpPr>
            <p:nvPr/>
          </p:nvSpPr>
          <p:spPr bwMode="auto">
            <a:xfrm>
              <a:off x="1434" y="596"/>
              <a:ext cx="134" cy="464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697" name="Group 49"/>
          <p:cNvGrpSpPr>
            <a:grpSpLocks/>
          </p:cNvGrpSpPr>
          <p:nvPr/>
        </p:nvGrpSpPr>
        <p:grpSpPr bwMode="auto">
          <a:xfrm>
            <a:off x="3526219" y="3811017"/>
            <a:ext cx="1949450" cy="989013"/>
            <a:chOff x="0" y="0"/>
            <a:chExt cx="1228" cy="623"/>
          </a:xfrm>
        </p:grpSpPr>
        <p:sp>
          <p:nvSpPr>
            <p:cNvPr id="27698" name="Line 50"/>
            <p:cNvSpPr>
              <a:spLocks noChangeShapeType="1"/>
            </p:cNvSpPr>
            <p:nvPr/>
          </p:nvSpPr>
          <p:spPr bwMode="auto">
            <a:xfrm flipV="1">
              <a:off x="83" y="0"/>
              <a:ext cx="1145" cy="251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9" name="Line 51"/>
            <p:cNvSpPr>
              <a:spLocks noChangeShapeType="1"/>
            </p:cNvSpPr>
            <p:nvPr/>
          </p:nvSpPr>
          <p:spPr bwMode="auto">
            <a:xfrm flipH="1" flipV="1">
              <a:off x="0" y="333"/>
              <a:ext cx="407" cy="290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700" name="Group 52"/>
          <p:cNvGrpSpPr>
            <a:grpSpLocks/>
          </p:cNvGrpSpPr>
          <p:nvPr/>
        </p:nvGrpSpPr>
        <p:grpSpPr bwMode="auto">
          <a:xfrm>
            <a:off x="5716970" y="3811016"/>
            <a:ext cx="2847975" cy="1657350"/>
            <a:chOff x="0" y="0"/>
            <a:chExt cx="1794" cy="1044"/>
          </a:xfrm>
        </p:grpSpPr>
        <p:sp>
          <p:nvSpPr>
            <p:cNvPr id="27701" name="Line 53"/>
            <p:cNvSpPr>
              <a:spLocks noChangeShapeType="1"/>
            </p:cNvSpPr>
            <p:nvPr/>
          </p:nvSpPr>
          <p:spPr bwMode="auto">
            <a:xfrm flipH="1">
              <a:off x="1272" y="948"/>
              <a:ext cx="522" cy="96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2" name="Line 54"/>
            <p:cNvSpPr>
              <a:spLocks noChangeShapeType="1"/>
            </p:cNvSpPr>
            <p:nvPr/>
          </p:nvSpPr>
          <p:spPr bwMode="auto">
            <a:xfrm>
              <a:off x="0" y="0"/>
              <a:ext cx="1143" cy="1021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703" name="Oval 55"/>
          <p:cNvSpPr>
            <a:spLocks noChangeArrowheads="1"/>
          </p:cNvSpPr>
          <p:nvPr/>
        </p:nvSpPr>
        <p:spPr bwMode="auto">
          <a:xfrm>
            <a:off x="3967544" y="2320354"/>
            <a:ext cx="144462" cy="144462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704" name="Oval 56"/>
          <p:cNvSpPr>
            <a:spLocks noChangeArrowheads="1"/>
          </p:cNvSpPr>
          <p:nvPr/>
        </p:nvSpPr>
        <p:spPr bwMode="auto">
          <a:xfrm>
            <a:off x="6324982" y="2896617"/>
            <a:ext cx="144463" cy="144463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705" name="Oval 57"/>
          <p:cNvSpPr>
            <a:spLocks noChangeArrowheads="1"/>
          </p:cNvSpPr>
          <p:nvPr/>
        </p:nvSpPr>
        <p:spPr bwMode="auto">
          <a:xfrm>
            <a:off x="5604257" y="2823592"/>
            <a:ext cx="144463" cy="144463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706" name="Oval 58"/>
          <p:cNvSpPr>
            <a:spLocks noChangeArrowheads="1"/>
          </p:cNvSpPr>
          <p:nvPr/>
        </p:nvSpPr>
        <p:spPr bwMode="auto">
          <a:xfrm>
            <a:off x="4524757" y="4265042"/>
            <a:ext cx="144463" cy="144463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707" name="Oval 59"/>
          <p:cNvSpPr>
            <a:spLocks noChangeArrowheads="1"/>
          </p:cNvSpPr>
          <p:nvPr/>
        </p:nvSpPr>
        <p:spPr bwMode="auto">
          <a:xfrm>
            <a:off x="5964619" y="3544317"/>
            <a:ext cx="144462" cy="144463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708" name="Oval 60"/>
          <p:cNvSpPr>
            <a:spLocks noChangeArrowheads="1"/>
          </p:cNvSpPr>
          <p:nvPr/>
        </p:nvSpPr>
        <p:spPr bwMode="auto">
          <a:xfrm>
            <a:off x="6972682" y="4407917"/>
            <a:ext cx="144463" cy="144463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709" name="Oval 61"/>
          <p:cNvSpPr>
            <a:spLocks noChangeArrowheads="1"/>
          </p:cNvSpPr>
          <p:nvPr/>
        </p:nvSpPr>
        <p:spPr bwMode="auto">
          <a:xfrm>
            <a:off x="6296406" y="2823591"/>
            <a:ext cx="215900" cy="215900"/>
          </a:xfrm>
          <a:prstGeom prst="ellipse">
            <a:avLst/>
          </a:prstGeom>
          <a:gradFill rotWithShape="1">
            <a:gsLst>
              <a:gs pos="0">
                <a:srgbClr val="FF0000">
                  <a:gamma/>
                  <a:tint val="0"/>
                  <a:invGamma/>
                </a:srgbClr>
              </a:gs>
              <a:gs pos="100000">
                <a:srgbClr val="FF0000"/>
              </a:gs>
            </a:gsLst>
            <a:lin ang="2700000" scaled="1"/>
          </a:gradFill>
          <a:ln w="9525" cmpd="sng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10" name="Line 62"/>
          <p:cNvSpPr>
            <a:spLocks noChangeShapeType="1"/>
          </p:cNvSpPr>
          <p:nvPr/>
        </p:nvSpPr>
        <p:spPr bwMode="auto">
          <a:xfrm flipV="1">
            <a:off x="5748720" y="3399854"/>
            <a:ext cx="719137" cy="360362"/>
          </a:xfrm>
          <a:prstGeom prst="line">
            <a:avLst/>
          </a:prstGeom>
          <a:noFill/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11" name="Oval 63"/>
          <p:cNvSpPr>
            <a:spLocks noChangeArrowheads="1"/>
          </p:cNvSpPr>
          <p:nvPr/>
        </p:nvSpPr>
        <p:spPr bwMode="auto">
          <a:xfrm>
            <a:off x="5532819" y="4265042"/>
            <a:ext cx="144462" cy="144463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12" name="Oval 64"/>
          <p:cNvSpPr>
            <a:spLocks noChangeArrowheads="1"/>
          </p:cNvSpPr>
          <p:nvPr/>
        </p:nvSpPr>
        <p:spPr bwMode="auto">
          <a:xfrm>
            <a:off x="4451732" y="2968054"/>
            <a:ext cx="144463" cy="144462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13" name="Oval 65"/>
          <p:cNvSpPr>
            <a:spLocks noChangeArrowheads="1"/>
          </p:cNvSpPr>
          <p:nvPr/>
        </p:nvSpPr>
        <p:spPr bwMode="auto">
          <a:xfrm>
            <a:off x="7836282" y="3760217"/>
            <a:ext cx="144463" cy="144463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14" name="Oval 66"/>
          <p:cNvSpPr>
            <a:spLocks noChangeArrowheads="1"/>
          </p:cNvSpPr>
          <p:nvPr/>
        </p:nvSpPr>
        <p:spPr bwMode="auto">
          <a:xfrm>
            <a:off x="5893182" y="2968054"/>
            <a:ext cx="144463" cy="144462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15" name="Oval 67"/>
          <p:cNvSpPr>
            <a:spLocks noChangeArrowheads="1"/>
          </p:cNvSpPr>
          <p:nvPr/>
        </p:nvSpPr>
        <p:spPr bwMode="auto">
          <a:xfrm>
            <a:off x="6251957" y="3112517"/>
            <a:ext cx="144463" cy="144463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716" name="Group 68"/>
          <p:cNvGrpSpPr>
            <a:grpSpLocks/>
          </p:cNvGrpSpPr>
          <p:nvPr/>
        </p:nvGrpSpPr>
        <p:grpSpPr bwMode="auto">
          <a:xfrm>
            <a:off x="4740657" y="3041079"/>
            <a:ext cx="1584325" cy="1295400"/>
            <a:chOff x="0" y="0"/>
            <a:chExt cx="998" cy="816"/>
          </a:xfrm>
        </p:grpSpPr>
        <p:sp>
          <p:nvSpPr>
            <p:cNvPr id="27717" name="Line 69"/>
            <p:cNvSpPr>
              <a:spLocks noChangeShapeType="1"/>
            </p:cNvSpPr>
            <p:nvPr/>
          </p:nvSpPr>
          <p:spPr bwMode="auto">
            <a:xfrm>
              <a:off x="0" y="816"/>
              <a:ext cx="453" cy="0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8" name="Line 70"/>
            <p:cNvSpPr>
              <a:spLocks noChangeShapeType="1"/>
            </p:cNvSpPr>
            <p:nvPr/>
          </p:nvSpPr>
          <p:spPr bwMode="auto">
            <a:xfrm flipV="1">
              <a:off x="0" y="0"/>
              <a:ext cx="998" cy="771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719" name="Group 71"/>
          <p:cNvGrpSpPr>
            <a:grpSpLocks/>
          </p:cNvGrpSpPr>
          <p:nvPr/>
        </p:nvGrpSpPr>
        <p:grpSpPr bwMode="auto">
          <a:xfrm>
            <a:off x="4129470" y="2434654"/>
            <a:ext cx="2122487" cy="533400"/>
            <a:chOff x="0" y="0"/>
            <a:chExt cx="1337" cy="336"/>
          </a:xfrm>
        </p:grpSpPr>
        <p:sp>
          <p:nvSpPr>
            <p:cNvPr id="27720" name="Line 72"/>
            <p:cNvSpPr>
              <a:spLocks noChangeShapeType="1"/>
            </p:cNvSpPr>
            <p:nvPr/>
          </p:nvSpPr>
          <p:spPr bwMode="auto">
            <a:xfrm>
              <a:off x="0" y="5"/>
              <a:ext cx="203" cy="331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1" name="Line 73"/>
            <p:cNvSpPr>
              <a:spLocks noChangeShapeType="1"/>
            </p:cNvSpPr>
            <p:nvPr/>
          </p:nvSpPr>
          <p:spPr bwMode="auto">
            <a:xfrm>
              <a:off x="1" y="0"/>
              <a:ext cx="1336" cy="336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2" name="Line 74"/>
            <p:cNvSpPr>
              <a:spLocks noChangeShapeType="1"/>
            </p:cNvSpPr>
            <p:nvPr/>
          </p:nvSpPr>
          <p:spPr bwMode="auto">
            <a:xfrm>
              <a:off x="2" y="7"/>
              <a:ext cx="292" cy="148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723" name="Group 75"/>
          <p:cNvGrpSpPr>
            <a:grpSpLocks/>
          </p:cNvGrpSpPr>
          <p:nvPr/>
        </p:nvGrpSpPr>
        <p:grpSpPr bwMode="auto">
          <a:xfrm>
            <a:off x="5740781" y="2896616"/>
            <a:ext cx="584200" cy="109538"/>
            <a:chOff x="0" y="0"/>
            <a:chExt cx="368" cy="69"/>
          </a:xfrm>
        </p:grpSpPr>
        <p:sp>
          <p:nvSpPr>
            <p:cNvPr id="27724" name="Line 76"/>
            <p:cNvSpPr>
              <a:spLocks noChangeShapeType="1"/>
            </p:cNvSpPr>
            <p:nvPr/>
          </p:nvSpPr>
          <p:spPr bwMode="auto">
            <a:xfrm>
              <a:off x="0" y="17"/>
              <a:ext cx="97" cy="52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5" name="Line 77"/>
            <p:cNvSpPr>
              <a:spLocks noChangeShapeType="1"/>
            </p:cNvSpPr>
            <p:nvPr/>
          </p:nvSpPr>
          <p:spPr bwMode="auto">
            <a:xfrm>
              <a:off x="5" y="0"/>
              <a:ext cx="363" cy="45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726" name="Group 78"/>
          <p:cNvGrpSpPr>
            <a:grpSpLocks/>
          </p:cNvGrpSpPr>
          <p:nvPr/>
        </p:nvGrpSpPr>
        <p:grpSpPr bwMode="auto">
          <a:xfrm>
            <a:off x="6324982" y="3036316"/>
            <a:ext cx="263525" cy="363538"/>
            <a:chOff x="0" y="0"/>
            <a:chExt cx="166" cy="229"/>
          </a:xfrm>
        </p:grpSpPr>
        <p:sp>
          <p:nvSpPr>
            <p:cNvPr id="27727" name="Line 79"/>
            <p:cNvSpPr>
              <a:spLocks noChangeShapeType="1"/>
            </p:cNvSpPr>
            <p:nvPr/>
          </p:nvSpPr>
          <p:spPr bwMode="auto">
            <a:xfrm flipH="1">
              <a:off x="0" y="3"/>
              <a:ext cx="45" cy="226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8" name="Line 80"/>
            <p:cNvSpPr>
              <a:spLocks noChangeShapeType="1"/>
            </p:cNvSpPr>
            <p:nvPr/>
          </p:nvSpPr>
          <p:spPr bwMode="auto">
            <a:xfrm>
              <a:off x="75" y="0"/>
              <a:ext cx="91" cy="136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729" name="Group 81"/>
          <p:cNvGrpSpPr>
            <a:grpSpLocks/>
          </p:cNvGrpSpPr>
          <p:nvPr/>
        </p:nvGrpSpPr>
        <p:grpSpPr bwMode="auto">
          <a:xfrm>
            <a:off x="6094794" y="3047429"/>
            <a:ext cx="265112" cy="538162"/>
            <a:chOff x="0" y="0"/>
            <a:chExt cx="167" cy="339"/>
          </a:xfrm>
        </p:grpSpPr>
        <p:sp>
          <p:nvSpPr>
            <p:cNvPr id="27730" name="Line 82"/>
            <p:cNvSpPr>
              <a:spLocks noChangeShapeType="1"/>
            </p:cNvSpPr>
            <p:nvPr/>
          </p:nvSpPr>
          <p:spPr bwMode="auto">
            <a:xfrm flipV="1">
              <a:off x="0" y="0"/>
              <a:ext cx="167" cy="331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1" name="Line 83"/>
            <p:cNvSpPr>
              <a:spLocks noChangeShapeType="1"/>
            </p:cNvSpPr>
            <p:nvPr/>
          </p:nvSpPr>
          <p:spPr bwMode="auto">
            <a:xfrm flipH="1">
              <a:off x="3" y="147"/>
              <a:ext cx="118" cy="187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2" name="Line 84"/>
            <p:cNvSpPr>
              <a:spLocks noChangeShapeType="1"/>
            </p:cNvSpPr>
            <p:nvPr/>
          </p:nvSpPr>
          <p:spPr bwMode="auto">
            <a:xfrm flipV="1">
              <a:off x="2" y="259"/>
              <a:ext cx="121" cy="80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733" name="Group 85"/>
          <p:cNvGrpSpPr>
            <a:grpSpLocks/>
          </p:cNvGrpSpPr>
          <p:nvPr/>
        </p:nvGrpSpPr>
        <p:grpSpPr bwMode="auto">
          <a:xfrm>
            <a:off x="6467857" y="3041079"/>
            <a:ext cx="1368425" cy="1377950"/>
            <a:chOff x="0" y="0"/>
            <a:chExt cx="862" cy="868"/>
          </a:xfrm>
        </p:grpSpPr>
        <p:sp>
          <p:nvSpPr>
            <p:cNvPr id="27734" name="Line 86"/>
            <p:cNvSpPr>
              <a:spLocks noChangeShapeType="1"/>
            </p:cNvSpPr>
            <p:nvPr/>
          </p:nvSpPr>
          <p:spPr bwMode="auto">
            <a:xfrm flipV="1">
              <a:off x="409" y="544"/>
              <a:ext cx="453" cy="317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5" name="Line 87"/>
            <p:cNvSpPr>
              <a:spLocks noChangeShapeType="1"/>
            </p:cNvSpPr>
            <p:nvPr/>
          </p:nvSpPr>
          <p:spPr bwMode="auto">
            <a:xfrm>
              <a:off x="137" y="544"/>
              <a:ext cx="187" cy="324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6" name="Line 88"/>
            <p:cNvSpPr>
              <a:spLocks noChangeShapeType="1"/>
            </p:cNvSpPr>
            <p:nvPr/>
          </p:nvSpPr>
          <p:spPr bwMode="auto">
            <a:xfrm>
              <a:off x="0" y="0"/>
              <a:ext cx="324" cy="868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9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559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0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4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8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7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76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7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2000"/>
                                        <p:tgtEl>
                                          <p:spTgt spid="27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81481E-6 L 0.11822 0.07362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5900" y="3700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11823 0.01065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5900" y="50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96296E-6 L 0.04722 -0.02106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400" y="-700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03959 0.03172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00" y="1600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-0.0158 0.15764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400" y="7900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-0.06302 -0.13634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800" y="-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3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0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24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4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24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8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 nodeType="afterGroup">
                            <p:stCondLst>
                              <p:cond delay="1501"/>
                            </p:stCondLst>
                            <p:childTnLst>
                              <p:par>
                                <p:cTn id="25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25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6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 nodeType="afterGroup">
                            <p:stCondLst>
                              <p:cond delay="2501"/>
                            </p:stCondLst>
                            <p:childTnLst>
                              <p:par>
                                <p:cTn id="25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0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 nodeType="afterGroup">
                            <p:stCondLst>
                              <p:cond delay="3001"/>
                            </p:stCondLst>
                            <p:childTnLst>
                              <p:par>
                                <p:cTn id="2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2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27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500"/>
                                        <p:tgtEl>
                                          <p:spTgt spid="27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2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2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/>
      <p:bldP spid="27651" grpId="0" animBg="1" autoUpdateAnimBg="0"/>
      <p:bldP spid="27652" grpId="0" animBg="1" autoUpdateAnimBg="0"/>
      <p:bldP spid="27652" grpId="1" animBg="1" autoUpdateAnimBg="0"/>
      <p:bldP spid="27653" grpId="0" animBg="1" autoUpdateAnimBg="0"/>
      <p:bldP spid="27654" grpId="0" animBg="1" autoUpdateAnimBg="0"/>
      <p:bldP spid="27655" grpId="0" animBg="1" autoUpdateAnimBg="0"/>
      <p:bldP spid="27656" grpId="0" animBg="1" autoUpdateAnimBg="0"/>
      <p:bldP spid="27657" grpId="0" animBg="1" autoUpdateAnimBg="0"/>
      <p:bldP spid="27658" grpId="0" animBg="1"/>
      <p:bldP spid="27658" grpId="1" animBg="1"/>
      <p:bldP spid="27659" grpId="0" animBg="1"/>
      <p:bldP spid="27659" grpId="1" animBg="1"/>
      <p:bldP spid="27660" grpId="0" animBg="1"/>
      <p:bldP spid="27660" grpId="1" animBg="1"/>
      <p:bldP spid="27661" grpId="0" animBg="1"/>
      <p:bldP spid="27661" grpId="1" animBg="1"/>
      <p:bldP spid="27662" grpId="0" animBg="1"/>
      <p:bldP spid="27662" grpId="1" animBg="1"/>
      <p:bldP spid="27663" grpId="0" bldLvl="0"/>
      <p:bldP spid="27664" grpId="0" animBg="1"/>
      <p:bldP spid="27664" grpId="1" animBg="1"/>
      <p:bldP spid="27664" grpId="2" animBg="1"/>
      <p:bldP spid="27665" grpId="0" animBg="1"/>
      <p:bldP spid="27665" grpId="1" animBg="1"/>
      <p:bldP spid="27665" grpId="2" animBg="1"/>
      <p:bldP spid="27666" grpId="0" animBg="1"/>
      <p:bldP spid="27666" grpId="1" animBg="1"/>
      <p:bldP spid="27666" grpId="2" animBg="1"/>
      <p:bldP spid="27667" grpId="0" animBg="1"/>
      <p:bldP spid="27667" grpId="1" animBg="1"/>
      <p:bldP spid="27667" grpId="2" animBg="1"/>
      <p:bldP spid="27668" grpId="0" animBg="1"/>
      <p:bldP spid="27668" grpId="1" animBg="1"/>
      <p:bldP spid="27668" grpId="2" animBg="1"/>
      <p:bldP spid="27669" grpId="0" animBg="1"/>
      <p:bldP spid="27669" grpId="1" animBg="1"/>
      <p:bldP spid="27669" grpId="2" animBg="1"/>
      <p:bldP spid="27671" grpId="0" animBg="1" autoUpdateAnimBg="0"/>
      <p:bldP spid="27672" grpId="0" autoUpdateAnimBg="0"/>
      <p:bldP spid="27673" grpId="0" autoUpdateAnimBg="0"/>
      <p:bldP spid="27674" grpId="0" animBg="1"/>
      <p:bldP spid="27674" grpId="1" animBg="1"/>
      <p:bldP spid="27675" grpId="0" animBg="1"/>
      <p:bldP spid="27676" grpId="0" autoUpdateAnimBg="0"/>
      <p:bldP spid="27677" grpId="0" animBg="1"/>
      <p:bldP spid="27677" grpId="1" animBg="1"/>
      <p:bldP spid="27678" grpId="0" animBg="1"/>
      <p:bldP spid="27678" grpId="1" animBg="1"/>
      <p:bldP spid="27679" grpId="0" animBg="1"/>
      <p:bldP spid="27679" grpId="1" animBg="1"/>
      <p:bldP spid="27680" grpId="0" animBg="1"/>
      <p:bldP spid="27680" grpId="1" animBg="1"/>
      <p:bldP spid="27681" grpId="0" animBg="1"/>
      <p:bldP spid="27681" grpId="1" animBg="1"/>
      <p:bldP spid="27682" grpId="0" animBg="1"/>
      <p:bldP spid="27682" grpId="1" animBg="1"/>
      <p:bldP spid="27683" grpId="0" animBg="1"/>
      <p:bldP spid="27684" grpId="0" autoUpdateAnimBg="0"/>
      <p:bldP spid="27685" grpId="0" autoUpdateAnimBg="0"/>
      <p:bldP spid="27685" grpId="1" autoUpdateAnimBg="0"/>
      <p:bldP spid="27686" grpId="0" autoUpdateAnimBg="0"/>
      <p:bldP spid="27686" grpId="1" autoUpdateAnimBg="0"/>
      <p:bldP spid="27687" grpId="0" animBg="1"/>
      <p:bldP spid="27687" grpId="1" animBg="1"/>
      <p:bldP spid="27703" grpId="0" animBg="1" autoUpdateAnimBg="0"/>
      <p:bldP spid="27704" grpId="0" animBg="1" autoUpdateAnimBg="0"/>
      <p:bldP spid="27705" grpId="0" animBg="1" autoUpdateAnimBg="0"/>
      <p:bldP spid="27706" grpId="0" animBg="1" autoUpdateAnimBg="0"/>
      <p:bldP spid="27707" grpId="0" animBg="1" autoUpdateAnimBg="0"/>
      <p:bldP spid="27708" grpId="0" animBg="1" autoUpdateAnimBg="0"/>
      <p:bldP spid="27709" grpId="0" animBg="1"/>
      <p:bldP spid="27710" grpId="0" animBg="1"/>
      <p:bldP spid="27710" grpId="1" animBg="1"/>
      <p:bldP spid="27711" grpId="0" animBg="1"/>
      <p:bldP spid="27712" grpId="0" animBg="1"/>
      <p:bldP spid="27713" grpId="0" animBg="1"/>
      <p:bldP spid="27714" grpId="0" animBg="1"/>
      <p:bldP spid="277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ea typeface="楷体_GB2312" pitchFamily="1" charset="-122"/>
              </a:rPr>
              <a:t>粒子群</a:t>
            </a:r>
            <a:r>
              <a:rPr lang="zh-CN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算法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应用</a:t>
            </a:r>
            <a:r>
              <a:rPr lang="zh-CN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示例    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粒子群算法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53381" y="1433310"/>
            <a:ext cx="3054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例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min f(x)=X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-4X+3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203189" y="2044751"/>
            <a:ext cx="48077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解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算法相关设计如下：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初始化：</a:t>
            </a:r>
            <a:endParaRPr lang="en-US" altLang="zh-CN" sz="2000" dirty="0" smtClean="0"/>
          </a:p>
          <a:p>
            <a:r>
              <a:rPr lang="en-US" altLang="zh-CN" sz="2000" dirty="0" smtClean="0"/>
              <a:t>W=0.8,    c1=2,   c2=2 ,r1=0.6,  r2=0.3 , m=30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85485" y="3161274"/>
                <a:ext cx="3775393" cy="75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 smtClean="0"/>
                  <a:t>初始位置及初始速度随机产生：</a:t>
                </a:r>
                <a:endParaRPr lang="en-US" altLang="zh-CN" sz="2000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zh-CN" sz="2000" dirty="0" smtClean="0"/>
                  <a:t>,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=1…30</m:t>
                    </m:r>
                  </m:oMath>
                </a14:m>
                <a:endParaRPr lang="en-US" altLang="zh-CN" sz="2000" dirty="0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485" y="3161274"/>
                <a:ext cx="3775393" cy="751809"/>
              </a:xfrm>
              <a:prstGeom prst="rect">
                <a:avLst/>
              </a:prstGeom>
              <a:blipFill rotWithShape="0">
                <a:blip r:embed="rId3"/>
                <a:stretch>
                  <a:fillRect l="-1777" t="-7317" r="-1131" b="-10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2203189" y="4109025"/>
            <a:ext cx="4486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计算适应值</a:t>
            </a:r>
            <a:r>
              <a:rPr lang="en-US" altLang="zh-CN" sz="2000" dirty="0" smtClean="0"/>
              <a:t>fitness,</a:t>
            </a:r>
            <a:r>
              <a:rPr lang="zh-CN" altLang="en-US" sz="2000" dirty="0" smtClean="0"/>
              <a:t>找到</a:t>
            </a:r>
            <a:r>
              <a:rPr lang="en-US" altLang="zh-CN" sz="2000" dirty="0" err="1" smtClean="0"/>
              <a:t>gbest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pbest</a:t>
            </a:r>
            <a:endParaRPr lang="en-US" altLang="zh-CN" sz="20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208033" y="4757449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更新速度和位置</a:t>
            </a:r>
            <a:endParaRPr lang="en-US" altLang="zh-CN" sz="20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2203189" y="5267151"/>
            <a:ext cx="3608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未达到停止条件，继续迭代</a:t>
            </a:r>
            <a:endParaRPr lang="en-US" altLang="zh-CN" sz="2000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240" y="802642"/>
            <a:ext cx="3531755" cy="2991008"/>
          </a:xfrm>
          <a:prstGeom prst="rect">
            <a:avLst/>
          </a:prstGeom>
        </p:spPr>
      </p:pic>
      <p:graphicFrame>
        <p:nvGraphicFramePr>
          <p:cNvPr id="1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465226"/>
              </p:ext>
            </p:extLst>
          </p:nvPr>
        </p:nvGraphicFramePr>
        <p:xfrm>
          <a:off x="5031130" y="197123"/>
          <a:ext cx="5999544" cy="46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0" r:id="rId5" imgW="3085078" imgH="241512" progId="Equation.DSMT4">
                  <p:embed/>
                </p:oleObj>
              </mc:Choice>
              <mc:Fallback>
                <p:oleObj r:id="rId5" imgW="3085078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1130" y="197123"/>
                        <a:ext cx="5999544" cy="46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927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ea typeface="楷体_GB2312" pitchFamily="1" charset="-122"/>
              </a:rPr>
              <a:t>粒子群</a:t>
            </a:r>
            <a:r>
              <a:rPr lang="zh-CN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算法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应用</a:t>
            </a:r>
            <a:r>
              <a:rPr lang="zh-CN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示例    </a:t>
            </a:r>
            <a:endParaRPr lang="zh-CN" altLang="en-US" sz="2400" dirty="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471502" y="1444776"/>
            <a:ext cx="70407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latin typeface="Times New Roman" panose="02020603050405020304" pitchFamily="18" charset="0"/>
                <a:ea typeface="楷体_GB2312" pitchFamily="1" charset="-122"/>
              </a:rPr>
              <a:t> 例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zh-CN" sz="2400" dirty="0" smtClean="0">
                <a:latin typeface="Times New Roman" panose="02020603050405020304" pitchFamily="18" charset="0"/>
                <a:ea typeface="楷体_GB2312" pitchFamily="1" charset="-122"/>
              </a:rPr>
              <a:t>  </a:t>
            </a:r>
            <a:r>
              <a:rPr lang="zh-CN" altLang="zh-CN" sz="2400" dirty="0">
                <a:latin typeface="Times New Roman" panose="02020603050405020304" pitchFamily="18" charset="0"/>
                <a:ea typeface="楷体_GB2312" pitchFamily="1" charset="-122"/>
              </a:rPr>
              <a:t>求解如下四维Rosenbrock函数的优化问题．    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431045"/>
              </p:ext>
            </p:extLst>
          </p:nvPr>
        </p:nvGraphicFramePr>
        <p:xfrm>
          <a:off x="1471502" y="1892302"/>
          <a:ext cx="6594096" cy="1140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8" r:id="rId3" imgW="2501132" imgH="431930" progId="Equation.DSMT4">
                  <p:embed/>
                </p:oleObj>
              </mc:Choice>
              <mc:Fallback>
                <p:oleObj r:id="rId3" imgW="2501132" imgH="4319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502" y="1892302"/>
                        <a:ext cx="6594096" cy="114089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778316" y="4307621"/>
            <a:ext cx="18598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>
                <a:latin typeface="Times New Roman" panose="02020603050405020304" pitchFamily="18" charset="0"/>
                <a:ea typeface="楷体_GB2312" pitchFamily="1" charset="-122"/>
              </a:rPr>
              <a:t>种群大小：      </a:t>
            </a:r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748581"/>
              </p:ext>
            </p:extLst>
          </p:nvPr>
        </p:nvGraphicFramePr>
        <p:xfrm>
          <a:off x="1471502" y="3002244"/>
          <a:ext cx="36512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9" r:id="rId5" imgW="1600517" imgH="228917" progId="Equation.DSMT4">
                  <p:embed/>
                </p:oleObj>
              </mc:Choice>
              <mc:Fallback>
                <p:oleObj r:id="rId5" imgW="1600517" imgH="2289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502" y="3002244"/>
                        <a:ext cx="3651250" cy="5222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1471502" y="3765873"/>
            <a:ext cx="44021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 smtClean="0">
                <a:ea typeface="楷体_GB2312" pitchFamily="1" charset="-122"/>
              </a:rPr>
              <a:t>解</a:t>
            </a:r>
            <a:r>
              <a:rPr lang="en-US" altLang="zh-CN" sz="2000" dirty="0" smtClean="0">
                <a:ea typeface="楷体_GB2312" pitchFamily="1" charset="-122"/>
              </a:rPr>
              <a:t>:</a:t>
            </a:r>
            <a:r>
              <a:rPr lang="zh-CN" altLang="zh-CN" sz="2000" dirty="0" smtClean="0">
                <a:ea typeface="楷体_GB2312" pitchFamily="1" charset="-122"/>
              </a:rPr>
              <a:t>   </a:t>
            </a:r>
            <a:r>
              <a:rPr lang="zh-CN" altLang="zh-CN" sz="2000" dirty="0">
                <a:ea typeface="楷体_GB2312" pitchFamily="1" charset="-122"/>
              </a:rPr>
              <a:t>算法的相关设计分析如下．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 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1716089" y="4899788"/>
            <a:ext cx="90332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>
                <a:latin typeface="Times New Roman" panose="02020603050405020304" pitchFamily="18" charset="0"/>
                <a:ea typeface="楷体_GB2312" pitchFamily="1" charset="-122"/>
              </a:rPr>
              <a:t>编码：因为问题的维数是4，所以每个粒子的位置和速度均4 维的实数向量</a:t>
            </a:r>
            <a:r>
              <a:rPr lang="zh-CN" altLang="zh-CN" sz="2000" dirty="0" smtClean="0">
                <a:latin typeface="Times New Roman" panose="02020603050405020304" pitchFamily="18" charset="0"/>
                <a:ea typeface="楷体_GB2312" pitchFamily="1" charset="-122"/>
              </a:rPr>
              <a:t>．     </a:t>
            </a:r>
            <a:endParaRPr lang="zh-CN" altLang="zh-CN" sz="20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430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733769"/>
              </p:ext>
            </p:extLst>
          </p:nvPr>
        </p:nvGraphicFramePr>
        <p:xfrm>
          <a:off x="4479979" y="5438706"/>
          <a:ext cx="13620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40" r:id="rId7" imgW="597995" imgH="229215" progId="Equation.DSMT4">
                  <p:embed/>
                </p:oleObj>
              </mc:Choice>
              <mc:Fallback>
                <p:oleObj r:id="rId7" imgW="597995" imgH="2292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79" y="5438706"/>
                        <a:ext cx="1362075" cy="520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8" name="Group 10"/>
          <p:cNvGrpSpPr>
            <a:grpSpLocks/>
          </p:cNvGrpSpPr>
          <p:nvPr/>
        </p:nvGrpSpPr>
        <p:grpSpPr bwMode="auto">
          <a:xfrm>
            <a:off x="3337773" y="4277544"/>
            <a:ext cx="3862388" cy="404813"/>
            <a:chOff x="0" y="37"/>
            <a:chExt cx="2433" cy="255"/>
          </a:xfrm>
        </p:grpSpPr>
        <p:sp>
          <p:nvSpPr>
            <p:cNvPr id="43019" name="Rectangle 11"/>
            <p:cNvSpPr>
              <a:spLocks noChangeArrowheads="1"/>
            </p:cNvSpPr>
            <p:nvPr/>
          </p:nvSpPr>
          <p:spPr bwMode="auto">
            <a:xfrm>
              <a:off x="0" y="37"/>
              <a:ext cx="22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zh-CN" sz="2000" dirty="0">
                  <a:latin typeface="楷体_GB2312" pitchFamily="1" charset="-122"/>
                  <a:ea typeface="楷体_GB2312" pitchFamily="1" charset="-122"/>
                </a:rPr>
                <a:t>即算法中粒子的数量，取     </a:t>
              </a:r>
            </a:p>
          </p:txBody>
        </p:sp>
        <p:graphicFrame>
          <p:nvGraphicFramePr>
            <p:cNvPr id="4302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6154206"/>
                </p:ext>
              </p:extLst>
            </p:nvPr>
          </p:nvGraphicFramePr>
          <p:xfrm>
            <a:off x="1885" y="37"/>
            <a:ext cx="54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41" r:id="rId9" imgW="381648" imgH="178271" progId="Equation.DSMT4">
                    <p:embed/>
                  </p:oleObj>
                </mc:Choice>
                <mc:Fallback>
                  <p:oleObj r:id="rId9" imgW="381648" imgH="17827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5" y="37"/>
                          <a:ext cx="548" cy="255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1716089" y="5484751"/>
            <a:ext cx="33906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>
                <a:latin typeface="楷体_GB2312" pitchFamily="1" charset="-122"/>
                <a:ea typeface="楷体_GB2312" pitchFamily="1" charset="-122"/>
              </a:rPr>
              <a:t>设定粒子的最大速度：     </a:t>
            </a:r>
          </a:p>
        </p:txBody>
      </p:sp>
      <p:pic>
        <p:nvPicPr>
          <p:cNvPr id="43023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898" y="1021409"/>
            <a:ext cx="2195512" cy="1373188"/>
          </a:xfrm>
          <a:prstGeom prst="rect">
            <a:avLst/>
          </a:prstGeom>
          <a:noFill/>
          <a:ln w="38100" cmpd="sng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65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  <p:bldP spid="43013" grpId="0" autoUpdateAnimBg="0"/>
      <p:bldP spid="43015" grpId="0" autoUpdateAnimBg="0"/>
      <p:bldP spid="43016" grpId="0" autoUpdateAnimBg="0"/>
      <p:bldP spid="4302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2580610" y="2660851"/>
            <a:ext cx="1980029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>
                <a:ea typeface="楷体_GB2312" pitchFamily="1" charset="-122"/>
              </a:rPr>
              <a:t>初始位置：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2550448" y="2087600"/>
            <a:ext cx="5935663" cy="550863"/>
            <a:chOff x="0" y="0"/>
            <a:chExt cx="3739" cy="347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4036" name="Object 4"/>
                <p:cNvGraphicFramePr>
                  <a:graphicFrameLocks noChangeAspect="1"/>
                </p:cNvGraphicFramePr>
                <p:nvPr/>
              </p:nvGraphicFramePr>
              <p:xfrm>
                <a:off x="2088" y="0"/>
                <a:ext cx="274" cy="34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5716" r:id="rId3" imgW="191481" imgH="242458" progId="Equation.DSMT4">
                        <p:embed/>
                      </p:oleObj>
                    </mc:Choice>
                    <mc:Fallback>
                      <p:oleObj r:id="rId3" imgW="191481" imgH="242458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lum bright="100000"/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88" y="0"/>
                              <a:ext cx="274" cy="34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4036" name="Object 4"/>
                <p:cNvGraphicFramePr>
                  <a:graphicFrameLocks noChangeAspect="1"/>
                </p:cNvGraphicFramePr>
                <p:nvPr/>
              </p:nvGraphicFramePr>
              <p:xfrm>
                <a:off x="2088" y="0"/>
                <a:ext cx="274" cy="34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5590" r:id="rId5" imgW="191481" imgH="242458" progId="Equation.DSMT4">
                        <p:embed/>
                      </p:oleObj>
                    </mc:Choice>
                    <mc:Fallback>
                      <p:oleObj r:id="rId5" imgW="191481" imgH="242458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lum bright="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88" y="0"/>
                              <a:ext cx="274" cy="34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37" name="Rectangle 5"/>
                <p:cNvSpPr>
                  <a:spLocks noChangeArrowheads="1"/>
                </p:cNvSpPr>
                <p:nvPr/>
              </p:nvSpPr>
              <p:spPr bwMode="auto">
                <a:xfrm>
                  <a:off x="0" y="33"/>
                  <a:ext cx="3739" cy="264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lang="zh-CN" altLang="zh-CN" sz="2000" dirty="0" smtClean="0">
                      <a:ea typeface="楷体_GB2312" pitchFamily="1" charset="-122"/>
                    </a:rPr>
                    <a:t>设各粒子的初始位置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0</m:t>
                          </m:r>
                        </m:sup>
                      </m:sSubSup>
                    </m:oMath>
                  </a14:m>
                  <a:r>
                    <a:rPr lang="zh-CN" altLang="zh-CN" sz="2000" dirty="0" smtClean="0">
                      <a:ea typeface="楷体_GB2312" pitchFamily="1" charset="-122"/>
                    </a:rPr>
                    <a:t>  </a:t>
                  </a:r>
                  <a:r>
                    <a:rPr lang="zh-CN" altLang="zh-CN" sz="2000" dirty="0">
                      <a:ea typeface="楷体_GB2312" pitchFamily="1" charset="-122"/>
                    </a:rPr>
                    <a:t>和初始</a:t>
                  </a:r>
                  <a:r>
                    <a:rPr lang="zh-CN" altLang="zh-CN" sz="2000" dirty="0" smtClean="0">
                      <a:ea typeface="楷体_GB2312" pitchFamily="1" charset="-122"/>
                    </a:rPr>
                    <a:t>速度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0</m:t>
                          </m:r>
                        </m:sup>
                      </m:sSubSup>
                    </m:oMath>
                  </a14:m>
                  <a:r>
                    <a:rPr lang="zh-CN" altLang="zh-CN" sz="2000" dirty="0" smtClean="0">
                      <a:ea typeface="楷体_GB2312" pitchFamily="1" charset="-122"/>
                    </a:rPr>
                    <a:t>    </a:t>
                  </a:r>
                  <a:r>
                    <a:rPr lang="zh-CN" altLang="zh-CN" sz="2000" dirty="0">
                      <a:ea typeface="楷体_GB2312" pitchFamily="1" charset="-122"/>
                    </a:rPr>
                    <a:t>为： </a:t>
                  </a:r>
                  <a:r>
                    <a:rPr lang="zh-CN" altLang="zh-CN" sz="2000" dirty="0">
                      <a:latin typeface="楷体_GB2312" pitchFamily="1" charset="-122"/>
                      <a:ea typeface="楷体_GB2312" pitchFamily="1" charset="-122"/>
                    </a:rPr>
                    <a:t>     </a:t>
                  </a:r>
                </a:p>
              </p:txBody>
            </p:sp>
          </mc:Choice>
          <mc:Fallback xmlns="">
            <p:sp>
              <p:nvSpPr>
                <p:cNvPr id="44037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0" y="33"/>
                  <a:ext cx="3739" cy="26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27" t="-8696" b="-18841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1150731" y="977710"/>
            <a:ext cx="4052713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对粒子群进行随机初始化       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2550448" y="1613305"/>
            <a:ext cx="4006225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000" dirty="0" smtClean="0">
                <a:ea typeface="楷体_GB2312" pitchFamily="1" charset="-122"/>
              </a:rPr>
              <a:t>随机</a:t>
            </a:r>
            <a:r>
              <a:rPr lang="zh-CN" altLang="zh-CN" sz="2000" dirty="0">
                <a:ea typeface="楷体_GB2312" pitchFamily="1" charset="-122"/>
              </a:rPr>
              <a:t>初始化各粒子的位置和速度    </a:t>
            </a:r>
          </a:p>
        </p:txBody>
      </p:sp>
      <p:graphicFrame>
        <p:nvGraphicFramePr>
          <p:cNvPr id="440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745091"/>
              </p:ext>
            </p:extLst>
          </p:nvPr>
        </p:nvGraphicFramePr>
        <p:xfrm>
          <a:off x="2594899" y="3186943"/>
          <a:ext cx="65484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17" r:id="rId8" imgW="2869272" imgH="241512" progId="Equation.DSMT4">
                  <p:embed/>
                </p:oleObj>
              </mc:Choice>
              <mc:Fallback>
                <p:oleObj r:id="rId8" imgW="2869272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899" y="3186943"/>
                        <a:ext cx="6548438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461076"/>
              </p:ext>
            </p:extLst>
          </p:nvPr>
        </p:nvGraphicFramePr>
        <p:xfrm>
          <a:off x="2580610" y="4331926"/>
          <a:ext cx="73882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18" r:id="rId10" imgW="3237412" imgH="241512" progId="Equation.DSMT4">
                  <p:embed/>
                </p:oleObj>
              </mc:Choice>
              <mc:Fallback>
                <p:oleObj r:id="rId10" imgW="3237412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610" y="4331926"/>
                        <a:ext cx="7388225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897379"/>
              </p:ext>
            </p:extLst>
          </p:nvPr>
        </p:nvGraphicFramePr>
        <p:xfrm>
          <a:off x="2580610" y="5520166"/>
          <a:ext cx="70691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19" r:id="rId12" imgW="3097773" imgH="241512" progId="Equation.DSMT4">
                  <p:embed/>
                </p:oleObj>
              </mc:Choice>
              <mc:Fallback>
                <p:oleObj r:id="rId12" imgW="3097773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610" y="5520166"/>
                        <a:ext cx="7069137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513001"/>
              </p:ext>
            </p:extLst>
          </p:nvPr>
        </p:nvGraphicFramePr>
        <p:xfrm>
          <a:off x="2580610" y="4926046"/>
          <a:ext cx="689451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0" r:id="rId14" imgW="3021606" imgH="241512" progId="Equation.DSMT4">
                  <p:embed/>
                </p:oleObj>
              </mc:Choice>
              <mc:Fallback>
                <p:oleObj r:id="rId14" imgW="3021606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610" y="4926046"/>
                        <a:ext cx="6894512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0062"/>
              </p:ext>
            </p:extLst>
          </p:nvPr>
        </p:nvGraphicFramePr>
        <p:xfrm>
          <a:off x="2580610" y="3759436"/>
          <a:ext cx="71850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1" r:id="rId16" imgW="3148551" imgH="241512" progId="Equation.DSMT4">
                  <p:embed/>
                </p:oleObj>
              </mc:Choice>
              <mc:Fallback>
                <p:oleObj r:id="rId16" imgW="3148551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610" y="3759436"/>
                        <a:ext cx="7185025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696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39" grpId="0" autoUpdateAnimBg="0"/>
      <p:bldP spid="4404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9302" y="1978253"/>
            <a:ext cx="6356350" cy="418941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16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16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由Kennedy和Eberhart于1995年提出．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群体迭代，粒子在解空间追随最优的粒子进行搜索.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ea typeface="楷体_GB2312" pitchFamily="1" charset="-122"/>
              </a:rPr>
              <a:t>                            </a:t>
            </a:r>
            <a:r>
              <a:rPr lang="zh-CN" altLang="en-US" sz="2000" b="1" dirty="0" smtClean="0">
                <a:solidFill>
                  <a:schemeClr val="tx1"/>
                </a:solidFill>
                <a:ea typeface="楷体_GB2312" pitchFamily="1" charset="-122"/>
              </a:rPr>
              <a:t>      简单易行</a:t>
            </a:r>
            <a:endParaRPr lang="zh-CN" altLang="en-US" sz="2000" b="1" dirty="0">
              <a:solidFill>
                <a:schemeClr val="tx1"/>
              </a:solidFill>
              <a:ea typeface="楷体_GB2312" pitchFamily="1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ea typeface="楷体_GB2312" pitchFamily="1" charset="-122"/>
              </a:rPr>
              <a:t>   粒子群算法:      收敛速度快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ea typeface="楷体_GB2312" pitchFamily="1" charset="-122"/>
              </a:rPr>
              <a:t>                            </a:t>
            </a:r>
            <a:r>
              <a:rPr lang="zh-CN" altLang="en-US" sz="2000" b="1" dirty="0" smtClean="0">
                <a:solidFill>
                  <a:schemeClr val="tx1"/>
                </a:solidFill>
                <a:ea typeface="楷体_GB2312" pitchFamily="1" charset="-122"/>
              </a:rPr>
              <a:t>      设置</a:t>
            </a:r>
            <a:r>
              <a:rPr lang="zh-CN" altLang="en-US" sz="2000" b="1" dirty="0">
                <a:solidFill>
                  <a:schemeClr val="tx1"/>
                </a:solidFill>
                <a:ea typeface="楷体_GB2312" pitchFamily="1" charset="-122"/>
              </a:rPr>
              <a:t>参数少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000" b="1" dirty="0">
              <a:solidFill>
                <a:schemeClr val="accent1"/>
              </a:solidFill>
              <a:ea typeface="楷体_GB2312" pitchFamily="1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000" b="1" dirty="0">
              <a:solidFill>
                <a:schemeClr val="tx1"/>
              </a:solidFill>
              <a:ea typeface="楷体_GB2312" pitchFamily="1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ea typeface="楷体_GB2312" pitchFamily="1" charset="-122"/>
              </a:rPr>
              <a:t>   已成为现代优化方法领域研究的热点．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67490" y="522515"/>
            <a:ext cx="7129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28312" y="475231"/>
            <a:ext cx="854075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粒子群算法发展历史简介</a:t>
            </a:r>
            <a:r>
              <a:rPr lang="zh-CN" altLang="zh-CN" sz="28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" name="Picture 24" descr="Russ Eber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035" y="894330"/>
            <a:ext cx="1818245" cy="2232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29" descr="jimk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23" y="3479214"/>
            <a:ext cx="3465113" cy="2357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AutoShape 7"/>
          <p:cNvSpPr>
            <a:spLocks/>
          </p:cNvSpPr>
          <p:nvPr/>
        </p:nvSpPr>
        <p:spPr bwMode="auto">
          <a:xfrm>
            <a:off x="3250152" y="3640365"/>
            <a:ext cx="244475" cy="863600"/>
          </a:xfrm>
          <a:prstGeom prst="leftBrace">
            <a:avLst>
              <a:gd name="adj1" fmla="val 29437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2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2495551" y="1650355"/>
            <a:ext cx="19383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初始速度：   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1086701" y="896666"/>
            <a:ext cx="40703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对粒子群进行随机初始化       </a:t>
            </a:r>
          </a:p>
        </p:txBody>
      </p:sp>
      <p:graphicFrame>
        <p:nvGraphicFramePr>
          <p:cNvPr id="450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777004"/>
              </p:ext>
            </p:extLst>
          </p:nvPr>
        </p:nvGraphicFramePr>
        <p:xfrm>
          <a:off x="2694874" y="2458567"/>
          <a:ext cx="678021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0" r:id="rId3" imgW="2970828" imgH="241512" progId="Equation.DSMT4">
                  <p:embed/>
                </p:oleObj>
              </mc:Choice>
              <mc:Fallback>
                <p:oleObj r:id="rId3" imgW="2970828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874" y="2458567"/>
                        <a:ext cx="6780212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544703"/>
              </p:ext>
            </p:extLst>
          </p:nvPr>
        </p:nvGraphicFramePr>
        <p:xfrm>
          <a:off x="2675824" y="3825404"/>
          <a:ext cx="698341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1" r:id="rId5" imgW="3059689" imgH="241512" progId="Equation.DSMT4">
                  <p:embed/>
                </p:oleObj>
              </mc:Choice>
              <mc:Fallback>
                <p:oleObj r:id="rId5" imgW="3059689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5824" y="3825404"/>
                        <a:ext cx="6983412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1865"/>
              </p:ext>
            </p:extLst>
          </p:nvPr>
        </p:nvGraphicFramePr>
        <p:xfrm>
          <a:off x="2677412" y="3144367"/>
          <a:ext cx="71850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2" r:id="rId7" imgW="3148551" imgH="241512" progId="Equation.DSMT4">
                  <p:embed/>
                </p:oleObj>
              </mc:Choice>
              <mc:Fallback>
                <p:oleObj r:id="rId7" imgW="3148551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412" y="3144367"/>
                        <a:ext cx="7185025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839449"/>
              </p:ext>
            </p:extLst>
          </p:nvPr>
        </p:nvGraphicFramePr>
        <p:xfrm>
          <a:off x="2721861" y="5279554"/>
          <a:ext cx="64897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3" r:id="rId9" imgW="2843883" imgH="241512" progId="Equation.DSMT4">
                  <p:embed/>
                </p:oleObj>
              </mc:Choice>
              <mc:Fallback>
                <p:oleObj r:id="rId9" imgW="2843883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861" y="5279554"/>
                        <a:ext cx="6489700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325239"/>
              </p:ext>
            </p:extLst>
          </p:nvPr>
        </p:nvGraphicFramePr>
        <p:xfrm>
          <a:off x="2709161" y="4546129"/>
          <a:ext cx="67500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4" r:id="rId11" imgW="2958133" imgH="241512" progId="Equation.DSMT4">
                  <p:embed/>
                </p:oleObj>
              </mc:Choice>
              <mc:Fallback>
                <p:oleObj r:id="rId11" imgW="2958133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161" y="4546129"/>
                        <a:ext cx="6750050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08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66107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703388" y="1548903"/>
            <a:ext cx="19383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初始速度：   </a:t>
            </a: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351814"/>
              </p:ext>
            </p:extLst>
          </p:nvPr>
        </p:nvGraphicFramePr>
        <p:xfrm>
          <a:off x="3608389" y="1497333"/>
          <a:ext cx="40862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06" r:id="rId3" imgW="1790240" imgH="241512" progId="Equation.DSMT4">
                  <p:embed/>
                </p:oleObj>
              </mc:Choice>
              <mc:Fallback>
                <p:oleObj r:id="rId3" imgW="1790240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9" y="1497333"/>
                        <a:ext cx="4086225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731109" y="1084137"/>
            <a:ext cx="23535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初始位置：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983809"/>
              </p:ext>
            </p:extLst>
          </p:nvPr>
        </p:nvGraphicFramePr>
        <p:xfrm>
          <a:off x="3576639" y="890343"/>
          <a:ext cx="4318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07" r:id="rId5" imgW="1891796" imgH="241512" progId="Equation.DSMT4">
                  <p:embed/>
                </p:oleObj>
              </mc:Choice>
              <mc:Fallback>
                <p:oleObj r:id="rId5" imgW="1891796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9" y="890343"/>
                        <a:ext cx="4318000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391088"/>
              </p:ext>
            </p:extLst>
          </p:nvPr>
        </p:nvGraphicFramePr>
        <p:xfrm>
          <a:off x="2566988" y="3716338"/>
          <a:ext cx="33020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08" r:id="rId7" imgW="1449375" imgH="241827" progId="Equation.DSMT4">
                  <p:embed/>
                </p:oleObj>
              </mc:Choice>
              <mc:Fallback>
                <p:oleObj r:id="rId7" imgW="1449375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716338"/>
                        <a:ext cx="3302000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1703388" y="2089300"/>
            <a:ext cx="39693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计算每个粒子的适应值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aphicFrame>
        <p:nvGraphicFramePr>
          <p:cNvPr id="460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722637"/>
              </p:ext>
            </p:extLst>
          </p:nvPr>
        </p:nvGraphicFramePr>
        <p:xfrm>
          <a:off x="2519364" y="4321176"/>
          <a:ext cx="330358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09" r:id="rId9" imgW="1449375" imgH="241827" progId="Equation.DSMT4">
                  <p:embed/>
                </p:oleObj>
              </mc:Choice>
              <mc:Fallback>
                <p:oleObj r:id="rId9" imgW="1449375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4" y="4321176"/>
                        <a:ext cx="3303587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9" name="Group 9"/>
          <p:cNvGrpSpPr>
            <a:grpSpLocks/>
          </p:cNvGrpSpPr>
          <p:nvPr/>
        </p:nvGrpSpPr>
        <p:grpSpPr bwMode="auto">
          <a:xfrm>
            <a:off x="1757364" y="2593975"/>
            <a:ext cx="8415338" cy="985838"/>
            <a:chOff x="0" y="0"/>
            <a:chExt cx="5301" cy="621"/>
          </a:xfrm>
        </p:grpSpPr>
        <p:graphicFrame>
          <p:nvGraphicFramePr>
            <p:cNvPr id="4609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4409365"/>
                </p:ext>
              </p:extLst>
            </p:nvPr>
          </p:nvGraphicFramePr>
          <p:xfrm>
            <a:off x="510" y="0"/>
            <a:ext cx="3230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10" r:id="rId11" imgW="2247242" imgH="431930" progId="Equation.DSMT4">
                    <p:embed/>
                  </p:oleObj>
                </mc:Choice>
                <mc:Fallback>
                  <p:oleObj r:id="rId11" imgW="2247242" imgH="43193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" y="0"/>
                          <a:ext cx="3230" cy="621"/>
                        </a:xfrm>
                        <a:prstGeom prst="rect">
                          <a:avLst/>
                        </a:prstGeom>
                        <a:solidFill>
                          <a:srgbClr val="00206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1" name="Rectangle 11"/>
            <p:cNvSpPr>
              <a:spLocks noChangeArrowheads="1"/>
            </p:cNvSpPr>
            <p:nvPr/>
          </p:nvSpPr>
          <p:spPr bwMode="auto">
            <a:xfrm>
              <a:off x="0" y="154"/>
              <a:ext cx="8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zh-CN" sz="2400">
                  <a:latin typeface="楷体_GB2312" pitchFamily="1" charset="-122"/>
                  <a:ea typeface="楷体_GB2312" pitchFamily="1" charset="-122"/>
                </a:rPr>
                <a:t>按照    </a:t>
              </a:r>
            </a:p>
          </p:txBody>
        </p:sp>
        <p:sp>
          <p:nvSpPr>
            <p:cNvPr id="46092" name="Rectangle 12"/>
            <p:cNvSpPr>
              <a:spLocks noChangeArrowheads="1"/>
            </p:cNvSpPr>
            <p:nvPr/>
          </p:nvSpPr>
          <p:spPr bwMode="auto">
            <a:xfrm>
              <a:off x="3818" y="163"/>
              <a:ext cx="1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zh-CN" sz="2400" dirty="0">
                  <a:latin typeface="楷体_GB2312" pitchFamily="1" charset="-122"/>
                  <a:ea typeface="楷体_GB2312" pitchFamily="1" charset="-122"/>
                </a:rPr>
                <a:t>计算适应值    </a:t>
              </a:r>
            </a:p>
          </p:txBody>
        </p:sp>
      </p:grpSp>
      <p:graphicFrame>
        <p:nvGraphicFramePr>
          <p:cNvPr id="46093" name="Object 13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201499"/>
              </p:ext>
            </p:extLst>
          </p:nvPr>
        </p:nvGraphicFramePr>
        <p:xfrm>
          <a:off x="7028658" y="4506905"/>
          <a:ext cx="13319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11" r:id="rId13" imgW="584771" imgH="254427" progId="Equation.DSMT4">
                  <p:embed/>
                </p:oleObj>
              </mc:Choice>
              <mc:Fallback>
                <p:oleObj r:id="rId13" imgW="584771" imgH="2544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8658" y="4506905"/>
                        <a:ext cx="1331912" cy="581025"/>
                      </a:xfrm>
                      <a:prstGeom prst="rect">
                        <a:avLst/>
                      </a:prstGeom>
                      <a:blipFill dpi="0" rotWithShape="1">
                        <a:blip r:embed="rId15"/>
                        <a:srcRect/>
                        <a:tile tx="0" ty="0" sx="100000" sy="100000" flip="none" algn="tl"/>
                      </a:blipFill>
                      <a:ln w="38100" cmpd="sng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947926"/>
              </p:ext>
            </p:extLst>
          </p:nvPr>
        </p:nvGraphicFramePr>
        <p:xfrm>
          <a:off x="2447926" y="6161088"/>
          <a:ext cx="32734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12" r:id="rId16" imgW="1436664" imgH="241827" progId="Equation.DSMT4">
                  <p:embed/>
                </p:oleObj>
              </mc:Choice>
              <mc:Fallback>
                <p:oleObj r:id="rId16" imgW="1436664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6" y="6161088"/>
                        <a:ext cx="3273425" cy="55245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345737"/>
              </p:ext>
            </p:extLst>
          </p:nvPr>
        </p:nvGraphicFramePr>
        <p:xfrm>
          <a:off x="2462214" y="5589588"/>
          <a:ext cx="32734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13" r:id="rId18" imgW="1436664" imgH="241827" progId="Equation.DSMT4">
                  <p:embed/>
                </p:oleObj>
              </mc:Choice>
              <mc:Fallback>
                <p:oleObj r:id="rId18" imgW="1436664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4" y="5589588"/>
                        <a:ext cx="3273425" cy="55245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656456"/>
              </p:ext>
            </p:extLst>
          </p:nvPr>
        </p:nvGraphicFramePr>
        <p:xfrm>
          <a:off x="2462213" y="4956176"/>
          <a:ext cx="32448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14" r:id="rId20" imgW="1423953" imgH="241827" progId="Equation.DSMT4">
                  <p:embed/>
                </p:oleObj>
              </mc:Choice>
              <mc:Fallback>
                <p:oleObj r:id="rId20" imgW="1423953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4956176"/>
                        <a:ext cx="3244850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7" name="AutoShape 17" descr="紫色网格"/>
          <p:cNvSpPr>
            <a:spLocks noChangeArrowheads="1"/>
          </p:cNvSpPr>
          <p:nvPr/>
        </p:nvSpPr>
        <p:spPr bwMode="auto">
          <a:xfrm>
            <a:off x="6678613" y="3462347"/>
            <a:ext cx="2447925" cy="646112"/>
          </a:xfrm>
          <a:prstGeom prst="wedgeRoundRectCallout">
            <a:avLst>
              <a:gd name="adj1" fmla="val -79769"/>
              <a:gd name="adj2" fmla="val 15847"/>
              <a:gd name="adj3" fmla="val 16667"/>
            </a:avLst>
          </a:prstGeom>
          <a:blipFill dpi="0" rotWithShape="1">
            <a:blip r:embed="rId15"/>
            <a:srcRect/>
            <a:tile tx="0" ty="0" sx="100000" sy="100000" flip="none" algn="tl"/>
          </a:blipFill>
          <a:ln w="38100" cmpd="sng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zh-CN" altLang="zh-CN" sz="2000" dirty="0">
                <a:solidFill>
                  <a:schemeClr val="bg1"/>
                </a:solidFill>
                <a:ea typeface="楷体_GB2312" pitchFamily="1" charset="-122"/>
              </a:rPr>
              <a:t>历史</a:t>
            </a:r>
            <a:r>
              <a:rPr lang="zh-CN" altLang="zh-CN" sz="2000" dirty="0" smtClean="0">
                <a:solidFill>
                  <a:schemeClr val="bg1"/>
                </a:solidFill>
                <a:ea typeface="楷体_GB2312" pitchFamily="1" charset="-122"/>
              </a:rPr>
              <a:t>最优解</a:t>
            </a:r>
            <a:r>
              <a:rPr lang="en-US" altLang="zh-CN" sz="2000" dirty="0" err="1">
                <a:solidFill>
                  <a:schemeClr val="bg1"/>
                </a:solidFill>
                <a:ea typeface="楷体_GB2312" pitchFamily="1" charset="-122"/>
              </a:rPr>
              <a:t>g</a:t>
            </a:r>
            <a:r>
              <a:rPr lang="en-US" altLang="zh-CN" sz="2000" dirty="0" err="1" smtClean="0">
                <a:solidFill>
                  <a:schemeClr val="bg1"/>
                </a:solidFill>
                <a:ea typeface="楷体_GB2312" pitchFamily="1" charset="-122"/>
              </a:rPr>
              <a:t>best</a:t>
            </a:r>
            <a:endParaRPr lang="zh-CN" altLang="zh-CN" sz="2000" dirty="0">
              <a:solidFill>
                <a:schemeClr val="bg1"/>
              </a:solidFill>
              <a:ea typeface="楷体_GB2312" pitchFamily="1" charset="-122"/>
            </a:endParaRPr>
          </a:p>
        </p:txBody>
      </p:sp>
      <p:graphicFrame>
        <p:nvGraphicFramePr>
          <p:cNvPr id="46098" name="Object 18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176912"/>
              </p:ext>
            </p:extLst>
          </p:nvPr>
        </p:nvGraphicFramePr>
        <p:xfrm>
          <a:off x="6383339" y="5300663"/>
          <a:ext cx="32416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15" r:id="rId22" imgW="1423953" imgH="241827" progId="Equation.DSMT4">
                  <p:embed/>
                </p:oleObj>
              </mc:Choice>
              <mc:Fallback>
                <p:oleObj r:id="rId22" imgW="1423953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9" y="5300663"/>
                        <a:ext cx="3241675" cy="550862"/>
                      </a:xfrm>
                      <a:prstGeom prst="rect">
                        <a:avLst/>
                      </a:prstGeom>
                      <a:blipFill dpi="0" rotWithShape="1">
                        <a:blip r:embed="rId15"/>
                        <a:srcRect/>
                        <a:tile tx="0" ty="0" sx="100000" sy="100000" flip="none" algn="tl"/>
                      </a:blipFill>
                      <a:ln w="38100" cmpd="sng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0176"/>
            <a:ext cx="10515600" cy="522514"/>
          </a:xfrm>
        </p:spPr>
        <p:txBody>
          <a:bodyPr>
            <a:noAutofit/>
          </a:bodyPr>
          <a:lstStyle/>
          <a:p>
            <a:r>
              <a:rPr lang="zh-CN" altLang="en-US" dirty="0"/>
              <a:t>粒子群算法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86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 autoUpdateAnimBg="0"/>
      <p:bldP spid="46097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981148" y="3501915"/>
            <a:ext cx="4339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更新粒子的速度和位置：     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591177"/>
              </p:ext>
            </p:extLst>
          </p:nvPr>
        </p:nvGraphicFramePr>
        <p:xfrm>
          <a:off x="3910974" y="5139864"/>
          <a:ext cx="21431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3" r:id="rId3" imgW="941342" imgH="229215" progId="Equation.DSMT4">
                  <p:embed/>
                </p:oleObj>
              </mc:Choice>
              <mc:Fallback>
                <p:oleObj r:id="rId3" imgW="941342" imgH="2292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974" y="5139864"/>
                        <a:ext cx="214312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2015499" y="4032583"/>
            <a:ext cx="8191500" cy="528638"/>
            <a:chOff x="-362" y="-4"/>
            <a:chExt cx="5160" cy="333"/>
          </a:xfrm>
        </p:grpSpPr>
        <p:grpSp>
          <p:nvGrpSpPr>
            <p:cNvPr id="47110" name="Group 6"/>
            <p:cNvGrpSpPr>
              <a:grpSpLocks/>
            </p:cNvGrpSpPr>
            <p:nvPr/>
          </p:nvGrpSpPr>
          <p:grpSpPr bwMode="auto">
            <a:xfrm>
              <a:off x="-362" y="-4"/>
              <a:ext cx="1906" cy="333"/>
              <a:chOff x="-362" y="-4"/>
              <a:chExt cx="1906" cy="333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7112" name="Object 8"/>
                  <p:cNvGraphicFramePr>
                    <a:graphicFrameLocks noChangeAspect="1"/>
                  </p:cNvGraphicFramePr>
                  <p:nvPr/>
                </p:nvGraphicFramePr>
                <p:xfrm>
                  <a:off x="318" y="0"/>
                  <a:ext cx="529" cy="329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68824" r:id="rId5" imgW="369579" imgH="229514" progId="Equation.DSMT4">
                          <p:embed/>
                        </p:oleObj>
                      </mc:Choice>
                      <mc:Fallback>
                        <p:oleObj r:id="rId5" imgW="369579" imgH="229514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lum bright="100000"/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18" y="0"/>
                                <a:ext cx="529" cy="32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47112" name="Object 8"/>
                  <p:cNvGraphicFramePr>
                    <a:graphicFrameLocks noChangeAspect="1"/>
                  </p:cNvGraphicFramePr>
                  <p:nvPr/>
                </p:nvGraphicFramePr>
                <p:xfrm>
                  <a:off x="318" y="0"/>
                  <a:ext cx="529" cy="329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68681" r:id="rId7" imgW="369579" imgH="229514" progId="Equation.DSMT4">
                          <p:embed/>
                        </p:oleObj>
                      </mc:Choice>
                      <mc:Fallback>
                        <p:oleObj r:id="rId7" imgW="369579" imgH="229514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lum bright="100000"/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18" y="0"/>
                                <a:ext cx="529" cy="32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11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-362" y="-4"/>
                    <a:ext cx="190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hangingPunct="0"/>
                    <a:r>
                      <a:rPr lang="zh-CN" altLang="zh-CN" sz="2400" dirty="0" smtClean="0">
                        <a:ea typeface="楷体_GB2312" pitchFamily="1" charset="-122"/>
                      </a:rPr>
                      <a:t>取</a:t>
                    </a:r>
                    <a14:m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=1,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𝑐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𝑐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=2</m:t>
                        </m:r>
                      </m:oMath>
                    </a14:m>
                    <a:r>
                      <a:rPr lang="en-US" altLang="zh-CN" sz="2400" dirty="0" smtClean="0">
                        <a:ea typeface="楷体_GB2312" pitchFamily="1" charset="-122"/>
                      </a:rPr>
                      <a:t>,</a:t>
                    </a:r>
                    <a:endParaRPr lang="zh-CN" altLang="zh-CN" sz="2400" dirty="0">
                      <a:ea typeface="楷体_GB2312" pitchFamily="1" charset="-122"/>
                    </a:endParaRPr>
                  </a:p>
                </p:txBody>
              </p:sp>
            </mc:Choice>
            <mc:Fallback xmlns="">
              <p:sp>
                <p:nvSpPr>
                  <p:cNvPr id="47113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362" y="-4"/>
                    <a:ext cx="1906" cy="29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226" t="-16000" r="-202" b="-3200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1896" y="0"/>
              <a:ext cx="29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zh-CN" sz="2400" dirty="0">
                  <a:ea typeface="楷体_GB2312" pitchFamily="1" charset="-122"/>
                </a:rPr>
                <a:t> </a:t>
              </a:r>
              <a:r>
                <a:rPr lang="zh-CN" altLang="zh-CN" sz="2400" dirty="0" smtClean="0">
                  <a:ea typeface="楷体_GB2312" pitchFamily="1" charset="-122"/>
                </a:rPr>
                <a:t> </a:t>
              </a:r>
              <a:r>
                <a:rPr lang="zh-CN" altLang="zh-CN" sz="2400" dirty="0">
                  <a:ea typeface="楷体_GB2312" pitchFamily="1" charset="-122"/>
                </a:rPr>
                <a:t>得到速度和位置的更新函数为   </a:t>
              </a:r>
            </a:p>
          </p:txBody>
        </p:sp>
      </p:grp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2488573" y="1634020"/>
            <a:ext cx="1930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初始速度：   </a:t>
            </a:r>
          </a:p>
        </p:txBody>
      </p:sp>
      <p:graphicFrame>
        <p:nvGraphicFramePr>
          <p:cNvPr id="471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542808"/>
              </p:ext>
            </p:extLst>
          </p:nvPr>
        </p:nvGraphicFramePr>
        <p:xfrm>
          <a:off x="4277686" y="1594183"/>
          <a:ext cx="40862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5" r:id="rId10" imgW="1790240" imgH="241512" progId="Equation.DSMT4">
                  <p:embed/>
                </p:oleObj>
              </mc:Choice>
              <mc:Fallback>
                <p:oleObj r:id="rId10" imgW="1790240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686" y="1594183"/>
                        <a:ext cx="4086225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2474285" y="999020"/>
            <a:ext cx="23391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初始位置：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aphicFrame>
        <p:nvGraphicFramePr>
          <p:cNvPr id="471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336151"/>
              </p:ext>
            </p:extLst>
          </p:nvPr>
        </p:nvGraphicFramePr>
        <p:xfrm>
          <a:off x="4277685" y="963946"/>
          <a:ext cx="4318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6" r:id="rId12" imgW="1891796" imgH="241512" progId="Equation.DSMT4">
                  <p:embed/>
                </p:oleObj>
              </mc:Choice>
              <mc:Fallback>
                <p:oleObj r:id="rId12" imgW="1891796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685" y="963946"/>
                        <a:ext cx="4318000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1971048" y="2381731"/>
            <a:ext cx="31085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群体历史最优解：   </a:t>
            </a:r>
          </a:p>
        </p:txBody>
      </p:sp>
      <p:graphicFrame>
        <p:nvGraphicFramePr>
          <p:cNvPr id="47120" name="Object 16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35971"/>
              </p:ext>
            </p:extLst>
          </p:nvPr>
        </p:nvGraphicFramePr>
        <p:xfrm>
          <a:off x="4779336" y="2332371"/>
          <a:ext cx="13319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7" r:id="rId14" imgW="584771" imgH="254427" progId="Equation.DSMT4">
                  <p:embed/>
                </p:oleObj>
              </mc:Choice>
              <mc:Fallback>
                <p:oleObj r:id="rId14" imgW="584771" imgH="2544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336" y="2332371"/>
                        <a:ext cx="1331913" cy="581025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Object 17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753798"/>
              </p:ext>
            </p:extLst>
          </p:nvPr>
        </p:nvGraphicFramePr>
        <p:xfrm>
          <a:off x="4822199" y="2956258"/>
          <a:ext cx="32416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8" r:id="rId16" imgW="1423953" imgH="241827" progId="Equation.DSMT4">
                  <p:embed/>
                </p:oleObj>
              </mc:Choice>
              <mc:Fallback>
                <p:oleObj r:id="rId16" imgW="1423953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199" y="2956258"/>
                        <a:ext cx="3241675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2" name="Rectangle 18"/>
          <p:cNvSpPr>
            <a:spLocks noChangeArrowheads="1"/>
          </p:cNvSpPr>
          <p:nvPr/>
        </p:nvSpPr>
        <p:spPr bwMode="auto">
          <a:xfrm>
            <a:off x="1971048" y="2986570"/>
            <a:ext cx="31085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个体历史最优解：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910973" y="4742384"/>
                <a:ext cx="57633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𝑥𝑘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973" y="4742384"/>
                <a:ext cx="5763379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19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  <p:bldP spid="47119" grpId="0" autoUpdateAnimBg="0"/>
      <p:bldP spid="4712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169765"/>
              </p:ext>
            </p:extLst>
          </p:nvPr>
        </p:nvGraphicFramePr>
        <p:xfrm>
          <a:off x="2495551" y="3644901"/>
          <a:ext cx="67484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50" r:id="rId3" imgW="2958133" imgH="241512" progId="Equation.DSMT4">
                  <p:embed/>
                </p:oleObj>
              </mc:Choice>
              <mc:Fallback>
                <p:oleObj r:id="rId3" imgW="2958133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3644901"/>
                        <a:ext cx="6748463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017695"/>
              </p:ext>
            </p:extLst>
          </p:nvPr>
        </p:nvGraphicFramePr>
        <p:xfrm>
          <a:off x="2452688" y="4159251"/>
          <a:ext cx="683418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51" r:id="rId5" imgW="2996217" imgH="241512" progId="Equation.DSMT4">
                  <p:embed/>
                </p:oleObj>
              </mc:Choice>
              <mc:Fallback>
                <p:oleObj r:id="rId5" imgW="2996217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4159251"/>
                        <a:ext cx="6834187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618959" y="3079802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000" dirty="0">
                <a:ea typeface="楷体_GB2312" pitchFamily="1" charset="-122"/>
              </a:rPr>
              <a:t>更新速度，得：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154112"/>
              </p:ext>
            </p:extLst>
          </p:nvPr>
        </p:nvGraphicFramePr>
        <p:xfrm>
          <a:off x="2495550" y="4624388"/>
          <a:ext cx="66611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52" r:id="rId7" imgW="2920050" imgH="241512" progId="Equation.DSMT4">
                  <p:embed/>
                </p:oleObj>
              </mc:Choice>
              <mc:Fallback>
                <p:oleObj r:id="rId7" imgW="2920050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624388"/>
                        <a:ext cx="6661150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2524126" y="1441421"/>
            <a:ext cx="16401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>
                <a:ea typeface="楷体_GB2312" pitchFamily="1" charset="-122"/>
              </a:rPr>
              <a:t>初始速度：   </a:t>
            </a:r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344443"/>
              </p:ext>
            </p:extLst>
          </p:nvPr>
        </p:nvGraphicFramePr>
        <p:xfrm>
          <a:off x="4313239" y="1370807"/>
          <a:ext cx="40862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53" r:id="rId9" imgW="1790240" imgH="241512" progId="Equation.DSMT4">
                  <p:embed/>
                </p:oleObj>
              </mc:Choice>
              <mc:Fallback>
                <p:oleObj r:id="rId9" imgW="1790240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239" y="1370807"/>
                        <a:ext cx="4086225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2509838" y="806421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>
                <a:ea typeface="楷体_GB2312" pitchFamily="1" charset="-122"/>
              </a:rPr>
              <a:t>初始位置：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aphicFrame>
        <p:nvGraphicFramePr>
          <p:cNvPr id="481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86297"/>
              </p:ext>
            </p:extLst>
          </p:nvPr>
        </p:nvGraphicFramePr>
        <p:xfrm>
          <a:off x="4313238" y="740570"/>
          <a:ext cx="4318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54" r:id="rId11" imgW="1891796" imgH="241512" progId="Equation.DSMT4">
                  <p:embed/>
                </p:oleObj>
              </mc:Choice>
              <mc:Fallback>
                <p:oleObj r:id="rId11" imgW="1891796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238" y="740570"/>
                        <a:ext cx="4318000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2495550" y="1997046"/>
            <a:ext cx="2621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群体历史最优解：   </a:t>
            </a:r>
          </a:p>
        </p:txBody>
      </p:sp>
      <p:graphicFrame>
        <p:nvGraphicFramePr>
          <p:cNvPr id="48139" name="Object 11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298745"/>
              </p:ext>
            </p:extLst>
          </p:nvPr>
        </p:nvGraphicFramePr>
        <p:xfrm>
          <a:off x="4800601" y="1917701"/>
          <a:ext cx="13319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55" r:id="rId13" imgW="584771" imgH="254427" progId="Equation.DSMT4">
                  <p:embed/>
                </p:oleObj>
              </mc:Choice>
              <mc:Fallback>
                <p:oleObj r:id="rId13" imgW="584771" imgH="2544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1917701"/>
                        <a:ext cx="1331913" cy="581025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736161"/>
              </p:ext>
            </p:extLst>
          </p:nvPr>
        </p:nvGraphicFramePr>
        <p:xfrm>
          <a:off x="4843464" y="2541588"/>
          <a:ext cx="32416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56" r:id="rId15" imgW="1423953" imgH="241827" progId="Equation.DSMT4">
                  <p:embed/>
                </p:oleObj>
              </mc:Choice>
              <mc:Fallback>
                <p:oleObj r:id="rId15" imgW="1423953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4" y="2541588"/>
                        <a:ext cx="3241675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2509838" y="2528858"/>
            <a:ext cx="2621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个体历史最优解：   </a:t>
            </a: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4843464" y="3629027"/>
            <a:ext cx="5171605" cy="15873"/>
          </a:xfrm>
          <a:prstGeom prst="line">
            <a:avLst/>
          </a:prstGeom>
          <a:noFill/>
          <a:ln w="76200" cmpd="tri">
            <a:solidFill>
              <a:srgbClr val="33CCFF">
                <a:alpha val="68999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graphicFrame>
        <p:nvGraphicFramePr>
          <p:cNvPr id="481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513740"/>
              </p:ext>
            </p:extLst>
          </p:nvPr>
        </p:nvGraphicFramePr>
        <p:xfrm>
          <a:off x="2497139" y="5124451"/>
          <a:ext cx="67468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57" r:id="rId17" imgW="2958133" imgH="241512" progId="Equation.DSMT4">
                  <p:embed/>
                </p:oleObj>
              </mc:Choice>
              <mc:Fallback>
                <p:oleObj r:id="rId17" imgW="2958133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9" y="5124451"/>
                        <a:ext cx="6746875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968782"/>
              </p:ext>
            </p:extLst>
          </p:nvPr>
        </p:nvGraphicFramePr>
        <p:xfrm>
          <a:off x="2497139" y="5584826"/>
          <a:ext cx="683418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58" r:id="rId19" imgW="2996217" imgH="241512" progId="Equation.DSMT4">
                  <p:embed/>
                </p:oleObj>
              </mc:Choice>
              <mc:Fallback>
                <p:oleObj r:id="rId19" imgW="2996217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9" y="5584826"/>
                        <a:ext cx="6834187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6" name="Oval 18"/>
          <p:cNvSpPr>
            <a:spLocks noChangeArrowheads="1"/>
          </p:cNvSpPr>
          <p:nvPr/>
        </p:nvSpPr>
        <p:spPr bwMode="auto">
          <a:xfrm>
            <a:off x="7896225" y="4062413"/>
            <a:ext cx="1296988" cy="647700"/>
          </a:xfrm>
          <a:prstGeom prst="ellipse">
            <a:avLst/>
          </a:pr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8012114" y="4221164"/>
            <a:ext cx="1152525" cy="358775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graphicFrame>
        <p:nvGraphicFramePr>
          <p:cNvPr id="48148" name="Object 20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688463"/>
              </p:ext>
            </p:extLst>
          </p:nvPr>
        </p:nvGraphicFramePr>
        <p:xfrm>
          <a:off x="8328025" y="4189413"/>
          <a:ext cx="4635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59" r:id="rId21" imgW="204225" imgH="178737" progId="Equation.DSMT4">
                  <p:embed/>
                </p:oleObj>
              </mc:Choice>
              <mc:Fallback>
                <p:oleObj r:id="rId21" imgW="204225" imgH="1787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5" y="4189413"/>
                        <a:ext cx="4635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9" name="Oval 21"/>
          <p:cNvSpPr>
            <a:spLocks noChangeArrowheads="1"/>
          </p:cNvSpPr>
          <p:nvPr/>
        </p:nvSpPr>
        <p:spPr bwMode="auto">
          <a:xfrm>
            <a:off x="3403600" y="5516563"/>
            <a:ext cx="1195388" cy="647700"/>
          </a:xfrm>
          <a:prstGeom prst="ellipse">
            <a:avLst/>
          </a:pr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48150" name="Rectangle 22"/>
          <p:cNvSpPr>
            <a:spLocks noChangeArrowheads="1"/>
          </p:cNvSpPr>
          <p:nvPr/>
        </p:nvSpPr>
        <p:spPr bwMode="auto">
          <a:xfrm>
            <a:off x="3446464" y="5675314"/>
            <a:ext cx="1152525" cy="358775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graphicFrame>
        <p:nvGraphicFramePr>
          <p:cNvPr id="48151" name="Object 23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795649"/>
              </p:ext>
            </p:extLst>
          </p:nvPr>
        </p:nvGraphicFramePr>
        <p:xfrm>
          <a:off x="3762375" y="5643563"/>
          <a:ext cx="4635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60" r:id="rId23" imgW="204225" imgH="178737" progId="Equation.DSMT4">
                  <p:embed/>
                </p:oleObj>
              </mc:Choice>
              <mc:Fallback>
                <p:oleObj r:id="rId23" imgW="204225" imgH="1787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5643563"/>
                        <a:ext cx="4635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2" name="Oval 24"/>
          <p:cNvSpPr>
            <a:spLocks noChangeArrowheads="1"/>
          </p:cNvSpPr>
          <p:nvPr/>
        </p:nvSpPr>
        <p:spPr bwMode="auto">
          <a:xfrm>
            <a:off x="4800601" y="5575300"/>
            <a:ext cx="1439863" cy="546100"/>
          </a:xfrm>
          <a:prstGeom prst="ellipse">
            <a:avLst/>
          </a:pr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4843464" y="5661026"/>
            <a:ext cx="1366837" cy="358775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graphicFrame>
        <p:nvGraphicFramePr>
          <p:cNvPr id="48154" name="Object 26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98006"/>
              </p:ext>
            </p:extLst>
          </p:nvPr>
        </p:nvGraphicFramePr>
        <p:xfrm>
          <a:off x="5246689" y="5661025"/>
          <a:ext cx="6365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61" r:id="rId24" imgW="280325" imgH="178504" progId="Equation.DSMT4">
                  <p:embed/>
                </p:oleObj>
              </mc:Choice>
              <mc:Fallback>
                <p:oleObj r:id="rId24" imgW="280325" imgH="1785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9" y="5661025"/>
                        <a:ext cx="6365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5" name="Oval 27"/>
          <p:cNvSpPr>
            <a:spLocks noChangeArrowheads="1"/>
          </p:cNvSpPr>
          <p:nvPr/>
        </p:nvSpPr>
        <p:spPr bwMode="auto">
          <a:xfrm>
            <a:off x="6311901" y="5589588"/>
            <a:ext cx="1266825" cy="546100"/>
          </a:xfrm>
          <a:prstGeom prst="ellipse">
            <a:avLst/>
          </a:pr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48156" name="Rectangle 28"/>
          <p:cNvSpPr>
            <a:spLocks noChangeArrowheads="1"/>
          </p:cNvSpPr>
          <p:nvPr/>
        </p:nvSpPr>
        <p:spPr bwMode="auto">
          <a:xfrm>
            <a:off x="6400801" y="5661026"/>
            <a:ext cx="1122363" cy="360363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graphicFrame>
        <p:nvGraphicFramePr>
          <p:cNvPr id="48157" name="Object 29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053364"/>
              </p:ext>
            </p:extLst>
          </p:nvPr>
        </p:nvGraphicFramePr>
        <p:xfrm>
          <a:off x="6788150" y="5661025"/>
          <a:ext cx="4635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62" r:id="rId26" imgW="204225" imgH="178737" progId="Equation.DSMT4">
                  <p:embed/>
                </p:oleObj>
              </mc:Choice>
              <mc:Fallback>
                <p:oleObj r:id="rId26" imgW="204225" imgH="1787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5661025"/>
                        <a:ext cx="4635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粒子群算法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4547576" y="3115359"/>
                <a:ext cx="57633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𝑥𝑘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576" y="3115359"/>
                <a:ext cx="5763379" cy="369332"/>
              </a:xfrm>
              <a:prstGeom prst="rect">
                <a:avLst/>
              </a:prstGeom>
              <a:blipFill rotWithShape="0">
                <a:blip r:embed="rId27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35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500" fill="hold"/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500" fill="hold"/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utoUpdateAnimBg="0"/>
      <p:bldP spid="48143" grpId="0" animBg="1"/>
      <p:bldP spid="48146" grpId="0" animBg="1"/>
      <p:bldP spid="48146" grpId="1" animBg="1"/>
      <p:bldP spid="48146" grpId="2" animBg="1"/>
      <p:bldP spid="48147" grpId="0" animBg="1"/>
      <p:bldP spid="48149" grpId="0" animBg="1"/>
      <p:bldP spid="48149" grpId="1" animBg="1"/>
      <p:bldP spid="48149" grpId="2" animBg="1"/>
      <p:bldP spid="48150" grpId="0" animBg="1"/>
      <p:bldP spid="48152" grpId="0" animBg="1"/>
      <p:bldP spid="48152" grpId="1" animBg="1"/>
      <p:bldP spid="48152" grpId="2" animBg="1"/>
      <p:bldP spid="48153" grpId="0" animBg="1"/>
      <p:bldP spid="48155" grpId="0" animBg="1"/>
      <p:bldP spid="48155" grpId="1" animBg="1"/>
      <p:bldP spid="48155" grpId="2" animBg="1"/>
      <p:bldP spid="4815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endParaRPr lang="zh-CN" altLang="en-US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416238"/>
              </p:ext>
            </p:extLst>
          </p:nvPr>
        </p:nvGraphicFramePr>
        <p:xfrm>
          <a:off x="2452689" y="3644901"/>
          <a:ext cx="68357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48" r:id="rId3" imgW="2996217" imgH="241512" progId="Equation.DSMT4">
                  <p:embed/>
                </p:oleObj>
              </mc:Choice>
              <mc:Fallback>
                <p:oleObj r:id="rId3" imgW="2996217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9" y="3644901"/>
                        <a:ext cx="6835775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782992"/>
              </p:ext>
            </p:extLst>
          </p:nvPr>
        </p:nvGraphicFramePr>
        <p:xfrm>
          <a:off x="2459039" y="4119563"/>
          <a:ext cx="68929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49" r:id="rId5" imgW="3021606" imgH="241512" progId="Equation.DSMT4">
                  <p:embed/>
                </p:oleObj>
              </mc:Choice>
              <mc:Fallback>
                <p:oleObj r:id="rId5" imgW="3021606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9" y="4119563"/>
                        <a:ext cx="6892925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041107" y="3258344"/>
            <a:ext cx="37689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000" dirty="0">
                <a:ea typeface="楷体_GB2312" pitchFamily="1" charset="-122"/>
              </a:rPr>
              <a:t>更新位置</a:t>
            </a:r>
            <a:r>
              <a:rPr lang="zh-CN" altLang="zh-CN" sz="2000" dirty="0" smtClean="0">
                <a:ea typeface="楷体_GB2312" pitchFamily="1" charset="-122"/>
              </a:rPr>
              <a:t>，</a:t>
            </a:r>
            <a:r>
              <a:rPr lang="en-US" altLang="zh-CN" sz="2000" dirty="0" smtClean="0">
                <a:ea typeface="楷体_GB2312" pitchFamily="1" charset="-122"/>
              </a:rPr>
              <a:t>                               </a:t>
            </a:r>
            <a:r>
              <a:rPr lang="zh-CN" altLang="zh-CN" sz="2000" dirty="0" smtClean="0">
                <a:ea typeface="楷体_GB2312" pitchFamily="1" charset="-122"/>
              </a:rPr>
              <a:t>得</a:t>
            </a:r>
            <a:r>
              <a:rPr lang="zh-CN" altLang="zh-CN" sz="2000" dirty="0">
                <a:ea typeface="楷体_GB2312" pitchFamily="1" charset="-122"/>
              </a:rPr>
              <a:t>：</a:t>
            </a: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138643"/>
              </p:ext>
            </p:extLst>
          </p:nvPr>
        </p:nvGraphicFramePr>
        <p:xfrm>
          <a:off x="2455864" y="4624388"/>
          <a:ext cx="71532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50" r:id="rId7" imgW="3135856" imgH="241512" progId="Equation.DSMT4">
                  <p:embed/>
                </p:oleObj>
              </mc:Choice>
              <mc:Fallback>
                <p:oleObj r:id="rId7" imgW="3135856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4" y="4624388"/>
                        <a:ext cx="7153275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2246783" y="1590265"/>
            <a:ext cx="16401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>
                <a:ea typeface="楷体_GB2312" pitchFamily="1" charset="-122"/>
              </a:rPr>
              <a:t>初始速度：   </a:t>
            </a:r>
          </a:p>
        </p:txBody>
      </p:sp>
      <p:graphicFrame>
        <p:nvGraphicFramePr>
          <p:cNvPr id="491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128267"/>
              </p:ext>
            </p:extLst>
          </p:nvPr>
        </p:nvGraphicFramePr>
        <p:xfrm>
          <a:off x="3973514" y="1541729"/>
          <a:ext cx="40862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51" r:id="rId9" imgW="1790240" imgH="241512" progId="Equation.DSMT4">
                  <p:embed/>
                </p:oleObj>
              </mc:Choice>
              <mc:Fallback>
                <p:oleObj r:id="rId9" imgW="1790240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514" y="1541729"/>
                        <a:ext cx="4086225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2302167" y="1167548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>
                <a:ea typeface="楷体_GB2312" pitchFamily="1" charset="-122"/>
              </a:rPr>
              <a:t>初始位置：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aphicFrame>
        <p:nvGraphicFramePr>
          <p:cNvPr id="491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938009"/>
              </p:ext>
            </p:extLst>
          </p:nvPr>
        </p:nvGraphicFramePr>
        <p:xfrm>
          <a:off x="3973514" y="985899"/>
          <a:ext cx="4318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52" r:id="rId11" imgW="1891796" imgH="241512" progId="Equation.DSMT4">
                  <p:embed/>
                </p:oleObj>
              </mc:Choice>
              <mc:Fallback>
                <p:oleObj r:id="rId11" imgW="1891796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514" y="985899"/>
                        <a:ext cx="4318000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1992313" y="2104596"/>
            <a:ext cx="2621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群体历史最优解：   </a:t>
            </a:r>
          </a:p>
        </p:txBody>
      </p:sp>
      <p:graphicFrame>
        <p:nvGraphicFramePr>
          <p:cNvPr id="49163" name="Object 11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981926"/>
              </p:ext>
            </p:extLst>
          </p:nvPr>
        </p:nvGraphicFramePr>
        <p:xfrm>
          <a:off x="3947586" y="2120077"/>
          <a:ext cx="13319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53" r:id="rId13" imgW="584771" imgH="254427" progId="Equation.DSMT4">
                  <p:embed/>
                </p:oleObj>
              </mc:Choice>
              <mc:Fallback>
                <p:oleObj r:id="rId13" imgW="584771" imgH="2544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586" y="2120077"/>
                        <a:ext cx="1331913" cy="581025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2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231151"/>
              </p:ext>
            </p:extLst>
          </p:nvPr>
        </p:nvGraphicFramePr>
        <p:xfrm>
          <a:off x="3928479" y="2711542"/>
          <a:ext cx="32416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54" r:id="rId15" imgW="1423953" imgH="241827" progId="Equation.DSMT4">
                  <p:embed/>
                </p:oleObj>
              </mc:Choice>
              <mc:Fallback>
                <p:oleObj r:id="rId15" imgW="1423953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8479" y="2711542"/>
                        <a:ext cx="3241675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1992313" y="2602677"/>
            <a:ext cx="2621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个体历史最优解：   </a:t>
            </a:r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 flipV="1">
            <a:off x="3103054" y="3666139"/>
            <a:ext cx="2020522" cy="27603"/>
          </a:xfrm>
          <a:prstGeom prst="line">
            <a:avLst/>
          </a:prstGeom>
          <a:noFill/>
          <a:ln w="76200" cmpd="tri">
            <a:solidFill>
              <a:srgbClr val="33CCFF">
                <a:alpha val="68999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graphicFrame>
        <p:nvGraphicFramePr>
          <p:cNvPr id="491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594647"/>
              </p:ext>
            </p:extLst>
          </p:nvPr>
        </p:nvGraphicFramePr>
        <p:xfrm>
          <a:off x="2468564" y="5124451"/>
          <a:ext cx="66881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55" r:id="rId17" imgW="2932744" imgH="241512" progId="Equation.DSMT4">
                  <p:embed/>
                </p:oleObj>
              </mc:Choice>
              <mc:Fallback>
                <p:oleObj r:id="rId17" imgW="2932744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4" y="5124451"/>
                        <a:ext cx="6688137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035244"/>
              </p:ext>
            </p:extLst>
          </p:nvPr>
        </p:nvGraphicFramePr>
        <p:xfrm>
          <a:off x="2468564" y="5613401"/>
          <a:ext cx="68929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56" r:id="rId19" imgW="3021606" imgH="241512" progId="Equation.DSMT4">
                  <p:embed/>
                </p:oleObj>
              </mc:Choice>
              <mc:Fallback>
                <p:oleObj r:id="rId19" imgW="3021606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4" y="5613401"/>
                        <a:ext cx="6892925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599900"/>
              </p:ext>
            </p:extLst>
          </p:nvPr>
        </p:nvGraphicFramePr>
        <p:xfrm>
          <a:off x="3103054" y="3179794"/>
          <a:ext cx="21431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57" r:id="rId21" imgW="941342" imgH="229215" progId="Equation.DSMT4">
                  <p:embed/>
                </p:oleObj>
              </mc:Choice>
              <mc:Fallback>
                <p:oleObj r:id="rId21" imgW="941342" imgH="2292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054" y="3179794"/>
                        <a:ext cx="214312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0" name="Oval 18"/>
          <p:cNvSpPr>
            <a:spLocks noChangeArrowheads="1"/>
          </p:cNvSpPr>
          <p:nvPr/>
        </p:nvSpPr>
        <p:spPr bwMode="auto">
          <a:xfrm>
            <a:off x="5073651" y="4581525"/>
            <a:ext cx="1439863" cy="647700"/>
          </a:xfrm>
          <a:prstGeom prst="ellipse">
            <a:avLst/>
          </a:pr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49171" name="Rectangle 19"/>
          <p:cNvSpPr>
            <a:spLocks noChangeArrowheads="1"/>
          </p:cNvSpPr>
          <p:nvPr/>
        </p:nvSpPr>
        <p:spPr bwMode="auto">
          <a:xfrm>
            <a:off x="6042529" y="3310657"/>
            <a:ext cx="23519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000" b="1" dirty="0">
                <a:ea typeface="楷体_GB2312" pitchFamily="1" charset="-122"/>
              </a:rPr>
              <a:t>不强行拉回解空间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粒子群算法</a:t>
            </a:r>
          </a:p>
        </p:txBody>
      </p:sp>
    </p:spTree>
    <p:extLst>
      <p:ext uri="{BB962C8B-B14F-4D97-AF65-F5344CB8AC3E}">
        <p14:creationId xmlns:p14="http://schemas.microsoft.com/office/powerpoint/2010/main" val="425811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utoUpdateAnimBg="0"/>
      <p:bldP spid="49166" grpId="0" animBg="1"/>
      <p:bldP spid="49170" grpId="0" animBg="1"/>
      <p:bldP spid="49170" grpId="1" animBg="1"/>
      <p:bldP spid="4917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2660932" y="5422013"/>
            <a:ext cx="54857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重复上述步骤，将迭代进行下去． 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1810525" y="1064993"/>
            <a:ext cx="8470899" cy="985837"/>
            <a:chOff x="0" y="0"/>
            <a:chExt cx="5336" cy="621"/>
          </a:xfrm>
        </p:grpSpPr>
        <p:graphicFrame>
          <p:nvGraphicFramePr>
            <p:cNvPr id="5120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9226225"/>
                </p:ext>
              </p:extLst>
            </p:nvPr>
          </p:nvGraphicFramePr>
          <p:xfrm>
            <a:off x="510" y="0"/>
            <a:ext cx="3230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80" r:id="rId3" imgW="2247242" imgH="431930" progId="Equation.DSMT4">
                    <p:embed/>
                  </p:oleObj>
                </mc:Choice>
                <mc:Fallback>
                  <p:oleObj r:id="rId3" imgW="2247242" imgH="43193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" y="0"/>
                          <a:ext cx="3230" cy="621"/>
                        </a:xfrm>
                        <a:prstGeom prst="rect">
                          <a:avLst/>
                        </a:prstGeom>
                        <a:solidFill>
                          <a:srgbClr val="00206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0" y="155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zh-CN" sz="2400">
                  <a:latin typeface="楷体_GB2312" pitchFamily="1" charset="-122"/>
                  <a:ea typeface="楷体_GB2312" pitchFamily="1" charset="-122"/>
                </a:rPr>
                <a:t>按照    </a:t>
              </a:r>
            </a:p>
          </p:txBody>
        </p:sp>
        <p:sp>
          <p:nvSpPr>
            <p:cNvPr id="51206" name="Rectangle 6"/>
            <p:cNvSpPr>
              <a:spLocks noChangeArrowheads="1"/>
            </p:cNvSpPr>
            <p:nvPr/>
          </p:nvSpPr>
          <p:spPr bwMode="auto">
            <a:xfrm>
              <a:off x="3863" y="165"/>
              <a:ext cx="14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zh-CN" sz="2400" dirty="0">
                  <a:latin typeface="楷体_GB2312" pitchFamily="1" charset="-122"/>
                  <a:ea typeface="楷体_GB2312" pitchFamily="1" charset="-122"/>
                </a:rPr>
                <a:t>计算适应值    </a:t>
              </a:r>
            </a:p>
          </p:txBody>
        </p:sp>
      </p:grpSp>
      <p:graphicFrame>
        <p:nvGraphicFramePr>
          <p:cNvPr id="51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075717"/>
              </p:ext>
            </p:extLst>
          </p:nvPr>
        </p:nvGraphicFramePr>
        <p:xfrm>
          <a:off x="3766325" y="2222280"/>
          <a:ext cx="327501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1" r:id="rId5" imgW="1436664" imgH="241827" progId="Equation.DSMT4">
                  <p:embed/>
                </p:oleObj>
              </mc:Choice>
              <mc:Fallback>
                <p:oleObj r:id="rId5" imgW="1436664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6325" y="2222280"/>
                        <a:ext cx="3275012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206143"/>
              </p:ext>
            </p:extLst>
          </p:nvPr>
        </p:nvGraphicFramePr>
        <p:xfrm>
          <a:off x="3766325" y="3520379"/>
          <a:ext cx="32448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2" r:id="rId7" imgW="1423953" imgH="241827" progId="Equation.DSMT4">
                  <p:embed/>
                </p:oleObj>
              </mc:Choice>
              <mc:Fallback>
                <p:oleObj r:id="rId7" imgW="1423953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6325" y="3520379"/>
                        <a:ext cx="3244850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616815"/>
              </p:ext>
            </p:extLst>
          </p:nvPr>
        </p:nvGraphicFramePr>
        <p:xfrm>
          <a:off x="3763151" y="2900142"/>
          <a:ext cx="304323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3" r:id="rId9" imgW="1334976" imgH="241827" progId="Equation.DSMT4">
                  <p:embed/>
                </p:oleObj>
              </mc:Choice>
              <mc:Fallback>
                <p:oleObj r:id="rId9" imgW="1334976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151" y="2900142"/>
                        <a:ext cx="3043237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6583"/>
              </p:ext>
            </p:extLst>
          </p:nvPr>
        </p:nvGraphicFramePr>
        <p:xfrm>
          <a:off x="3758387" y="4199679"/>
          <a:ext cx="32448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4" r:id="rId11" imgW="1423953" imgH="241827" progId="Equation.DSMT4">
                  <p:embed/>
                </p:oleObj>
              </mc:Choice>
              <mc:Fallback>
                <p:oleObj r:id="rId11" imgW="1423953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8387" y="4199679"/>
                        <a:ext cx="3244850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582504"/>
              </p:ext>
            </p:extLst>
          </p:nvPr>
        </p:nvGraphicFramePr>
        <p:xfrm>
          <a:off x="3758387" y="4810846"/>
          <a:ext cx="30416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5" r:id="rId13" imgW="1334976" imgH="241827" progId="Equation.DSMT4">
                  <p:embed/>
                </p:oleObj>
              </mc:Choice>
              <mc:Fallback>
                <p:oleObj r:id="rId13" imgW="1334976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8387" y="4810846"/>
                        <a:ext cx="3041650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2" name="AutoShape 12" descr="紫色网格"/>
          <p:cNvSpPr>
            <a:spLocks noChangeArrowheads="1"/>
          </p:cNvSpPr>
          <p:nvPr/>
        </p:nvSpPr>
        <p:spPr bwMode="auto">
          <a:xfrm>
            <a:off x="7546824" y="2204026"/>
            <a:ext cx="2447925" cy="646112"/>
          </a:xfrm>
          <a:prstGeom prst="wedgeRoundRectCallout">
            <a:avLst>
              <a:gd name="adj1" fmla="val -72051"/>
              <a:gd name="adj2" fmla="val -8968"/>
              <a:gd name="adj3" fmla="val 16667"/>
            </a:avLst>
          </a:prstGeom>
          <a:blipFill dpi="0" rotWithShape="1">
            <a:blip r:embed="rId15"/>
            <a:srcRect/>
            <a:tile tx="0" ty="0" sx="100000" sy="100000" flip="none" algn="tl"/>
          </a:blipFill>
          <a:ln w="38100" cmpd="sng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zh-CN" altLang="zh-CN" sz="2400" dirty="0">
                <a:solidFill>
                  <a:schemeClr val="bg1"/>
                </a:solidFill>
                <a:ea typeface="楷体_GB2312" pitchFamily="1" charset="-122"/>
              </a:rPr>
              <a:t>历史最优解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粒子群算法</a:t>
            </a:r>
          </a:p>
        </p:txBody>
      </p:sp>
      <p:sp>
        <p:nvSpPr>
          <p:cNvPr id="4" name="矩形 3"/>
          <p:cNvSpPr/>
          <p:nvPr/>
        </p:nvSpPr>
        <p:spPr>
          <a:xfrm>
            <a:off x="2219583" y="5837147"/>
            <a:ext cx="9134217" cy="403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1" charset="-122"/>
              </a:rPr>
              <a:t>经过10000次迭代</a:t>
            </a:r>
            <a:r>
              <a:rPr lang="zh-CN" altLang="zh-CN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1" charset="-122"/>
              </a:rPr>
              <a:t>，粒子</a:t>
            </a:r>
            <a:r>
              <a:rPr lang="zh-CN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1" charset="-122"/>
              </a:rPr>
              <a:t>群算法得到了比较好的适应值.</a:t>
            </a:r>
            <a:r>
              <a:rPr lang="zh-CN" altLang="zh-CN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1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87819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  <p:bldP spid="51212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粒子群算法与遗传算法比较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相同点：</a:t>
            </a:r>
            <a:endParaRPr lang="en-US" altLang="zh-CN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/>
              <a:t>仿生算法</a:t>
            </a:r>
            <a:endParaRPr lang="en-US" altLang="zh-CN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/>
              <a:t>全局优化方法</a:t>
            </a:r>
            <a:endParaRPr lang="en-US" altLang="zh-CN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随机搜索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隐含并行性</a:t>
            </a:r>
            <a:endParaRPr lang="en-US" altLang="zh-CN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根据个体的适配信息进行搜索，因此不受函数约束条件的限制，如连续性、可导性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对高维复杂问题，往往会遇到早熟收敛和收敛性能差的缺点，都无法保证收敛到最优点。 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粒子群算法</a:t>
            </a:r>
          </a:p>
        </p:txBody>
      </p:sp>
    </p:spTree>
    <p:extLst>
      <p:ext uri="{BB962C8B-B14F-4D97-AF65-F5344CB8AC3E}">
        <p14:creationId xmlns:p14="http://schemas.microsoft.com/office/powerpoint/2010/main" val="400833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65046" y="640080"/>
            <a:ext cx="10674097" cy="600760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粒子群算法与遗传算法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900" dirty="0" smtClean="0"/>
              <a:t>不同点：</a:t>
            </a:r>
            <a:endParaRPr lang="en-US" altLang="zh-CN" sz="2900" dirty="0" smtClean="0"/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900" dirty="0" smtClean="0"/>
              <a:t>PSO</a:t>
            </a:r>
            <a:r>
              <a:rPr lang="zh-CN" altLang="en-US" sz="2900" dirty="0"/>
              <a:t>有记忆，好的解的知识所有粒子都保存，而</a:t>
            </a:r>
            <a:r>
              <a:rPr lang="en-US" altLang="zh-CN" sz="2900" dirty="0"/>
              <a:t>GA</a:t>
            </a:r>
            <a:r>
              <a:rPr lang="zh-CN" altLang="en-US" sz="2900" dirty="0"/>
              <a:t>没有记忆，以前的知识随着种群的改变被破坏。 </a:t>
            </a:r>
            <a:endParaRPr lang="en-US" altLang="zh-CN" sz="2900" dirty="0" smtClean="0"/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900" dirty="0"/>
              <a:t> </a:t>
            </a:r>
            <a:r>
              <a:rPr lang="zh-CN" altLang="en-US" sz="2900" dirty="0" smtClean="0"/>
              <a:t>在</a:t>
            </a:r>
            <a:r>
              <a:rPr lang="en-US" altLang="zh-CN" sz="2900" dirty="0"/>
              <a:t>GA</a:t>
            </a:r>
            <a:r>
              <a:rPr lang="zh-CN" altLang="en-US" sz="2900" dirty="0"/>
              <a:t>算法中，染色体之间相互共享信息，所以整个种群的移动是比较均匀地向最优区域移动。</a:t>
            </a:r>
            <a:r>
              <a:rPr lang="en-US" altLang="zh-CN" sz="2900" dirty="0"/>
              <a:t>PSO</a:t>
            </a:r>
            <a:r>
              <a:rPr lang="zh-CN" altLang="en-US" sz="2900" dirty="0"/>
              <a:t>中的粒子仅仅通过当前搜索到最优点进行共享信息，所以很大程度上这是一种单项信息共享机制，整个搜索更新过程是跟随当前最优解的过程。在大多数情况下，所有粒子可能比遗传算法中的进化个体以更快速度收敛于最优解。 </a:t>
            </a:r>
            <a:endParaRPr lang="en-US" altLang="zh-CN" sz="2900" dirty="0" smtClean="0"/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900" dirty="0"/>
              <a:t> </a:t>
            </a:r>
            <a:r>
              <a:rPr lang="en-US" altLang="zh-CN" sz="2900" dirty="0" smtClean="0"/>
              <a:t>GA</a:t>
            </a:r>
            <a:r>
              <a:rPr lang="zh-CN" altLang="en-US" sz="2900" dirty="0"/>
              <a:t>的编码技术和遗传操作比较简单，而</a:t>
            </a:r>
            <a:r>
              <a:rPr lang="en-US" altLang="zh-CN" sz="2900" dirty="0"/>
              <a:t>PSO</a:t>
            </a:r>
            <a:r>
              <a:rPr lang="zh-CN" altLang="en-US" sz="2900" dirty="0"/>
              <a:t>相对于</a:t>
            </a:r>
            <a:r>
              <a:rPr lang="en-US" altLang="zh-CN" sz="2900" dirty="0"/>
              <a:t>GA</a:t>
            </a:r>
            <a:r>
              <a:rPr lang="zh-CN" altLang="en-US" sz="2900" dirty="0"/>
              <a:t>，不需要编码，没有交叉和变异操作，粒子只是通过内部速度进行更新，因此原理更简单、参数更少、实现更容易。 </a:t>
            </a:r>
            <a:endParaRPr lang="en-US" altLang="zh-CN" sz="2900" dirty="0" smtClean="0"/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900" dirty="0"/>
              <a:t> </a:t>
            </a:r>
            <a:r>
              <a:rPr lang="zh-CN" altLang="en-US" sz="2900" dirty="0" smtClean="0"/>
              <a:t>在</a:t>
            </a:r>
            <a:r>
              <a:rPr lang="zh-CN" altLang="en-US" sz="2900" dirty="0"/>
              <a:t>收敛性方面，</a:t>
            </a:r>
            <a:r>
              <a:rPr lang="en-US" altLang="zh-CN" sz="2900" dirty="0"/>
              <a:t>GA</a:t>
            </a:r>
            <a:r>
              <a:rPr lang="zh-CN" altLang="en-US" sz="2900" dirty="0"/>
              <a:t>己经有了较成熟的收敛性分析方法，并且可对收敛速度进行估计；而</a:t>
            </a:r>
            <a:r>
              <a:rPr lang="en-US" altLang="zh-CN" sz="2900" dirty="0"/>
              <a:t>PSO</a:t>
            </a:r>
            <a:r>
              <a:rPr lang="zh-CN" altLang="en-US" sz="2900" dirty="0"/>
              <a:t>这方面的研究还比较薄弱。尽管已经有简化确定性版本的收敛性分析，但将确定性向随机性的转化尚需进一步研究。 </a:t>
            </a:r>
            <a:endParaRPr lang="en-US" altLang="zh-CN" sz="2900" dirty="0" smtClean="0"/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900" dirty="0"/>
              <a:t> </a:t>
            </a:r>
            <a:r>
              <a:rPr lang="zh-CN" altLang="en-US" sz="2900" dirty="0" smtClean="0"/>
              <a:t>在</a:t>
            </a:r>
            <a:r>
              <a:rPr lang="zh-CN" altLang="en-US" sz="2900" dirty="0"/>
              <a:t>应用方面，</a:t>
            </a:r>
            <a:r>
              <a:rPr lang="en-US" altLang="zh-CN" sz="2900" dirty="0"/>
              <a:t>PSO</a:t>
            </a:r>
            <a:r>
              <a:rPr lang="zh-CN" altLang="en-US" sz="2900" dirty="0"/>
              <a:t>算法主要应用于连续问题，包括神经网络训练和函数优化等，而</a:t>
            </a:r>
            <a:r>
              <a:rPr lang="en-US" altLang="zh-CN" sz="2900" dirty="0"/>
              <a:t>GA</a:t>
            </a:r>
            <a:r>
              <a:rPr lang="zh-CN" altLang="en-US" sz="2900" dirty="0"/>
              <a:t>除了连续问题之外，还可应用于离散问题，比如</a:t>
            </a:r>
            <a:r>
              <a:rPr lang="en-US" altLang="zh-CN" sz="2900" dirty="0"/>
              <a:t>TSP</a:t>
            </a:r>
            <a:r>
              <a:rPr lang="zh-CN" altLang="en-US" sz="2900" dirty="0"/>
              <a:t>问题、货郎担问题、工作车间调度等</a:t>
            </a:r>
            <a:r>
              <a:rPr lang="zh-CN" altLang="en-US" sz="2900" dirty="0" smtClean="0"/>
              <a:t>。</a:t>
            </a:r>
            <a:endParaRPr lang="zh-CN" altLang="en-US" sz="29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粒子群算法</a:t>
            </a:r>
          </a:p>
        </p:txBody>
      </p:sp>
    </p:spTree>
    <p:extLst>
      <p:ext uri="{BB962C8B-B14F-4D97-AF65-F5344CB8AC3E}">
        <p14:creationId xmlns:p14="http://schemas.microsoft.com/office/powerpoint/2010/main" val="247856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8731" y="522515"/>
            <a:ext cx="82296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zh-CN" sz="2800" b="1" dirty="0">
                <a:solidFill>
                  <a:schemeClr val="tx1"/>
                </a:solidFill>
                <a:ea typeface="楷体_GB2312" pitchFamily="1" charset="-122"/>
              </a:rPr>
              <a:t>粒子群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算法的基本思想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12068" y="1465490"/>
            <a:ext cx="9624155" cy="46783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16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16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粒子群算法的思想源于对鸟群捕食行为的研究．</a:t>
            </a:r>
          </a:p>
          <a:p>
            <a:pPr>
              <a:spcAft>
                <a:spcPts val="1200"/>
              </a:spcAft>
            </a:pP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模拟鸟集群飞行觅食的行为，鸟之间通过集体的协作使群体达到最优目的，是一种基于Swarm </a:t>
            </a:r>
            <a:r>
              <a:rPr lang="zh-CN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Intelligence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dirty="0"/>
              <a:t>集群智能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优化方法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马良教授在他的著作《蚁群优化算法》一书的前言中写到</a:t>
            </a:r>
            <a:r>
              <a:rPr lang="zh-CN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：</a:t>
            </a:r>
          </a:p>
          <a:p>
            <a:pPr>
              <a:spcAft>
                <a:spcPts val="1200"/>
              </a:spcAft>
            </a:pPr>
            <a:endParaRPr lang="zh-CN" altLang="zh-CN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Aft>
                <a:spcPts val="1200"/>
              </a:spcAft>
            </a:pPr>
            <a:endParaRPr lang="zh-CN" altLang="zh-CN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Aft>
                <a:spcPts val="1200"/>
              </a:spcAft>
            </a:pPr>
            <a:endParaRPr lang="zh-CN" altLang="zh-CN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Aft>
                <a:spcPts val="1200"/>
              </a:spcAft>
            </a:pPr>
            <a:r>
              <a:rPr lang="zh-CN" altLang="zh-CN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大自然对我们的最大恩赐！</a:t>
            </a:r>
          </a:p>
        </p:txBody>
      </p:sp>
      <p:sp>
        <p:nvSpPr>
          <p:cNvPr id="6" name="Oval 4" descr="紫色网格"/>
          <p:cNvSpPr>
            <a:spLocks noChangeArrowheads="1"/>
          </p:cNvSpPr>
          <p:nvPr/>
        </p:nvSpPr>
        <p:spPr bwMode="auto">
          <a:xfrm>
            <a:off x="2722595" y="3711866"/>
            <a:ext cx="6613430" cy="226831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cap="flat" cmpd="sng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400" b="1">
                <a:solidFill>
                  <a:schemeClr val="bg1"/>
                </a:solidFill>
                <a:ea typeface="楷体_GB2312" pitchFamily="1" charset="-122"/>
              </a:rPr>
              <a:t>“</a:t>
            </a:r>
            <a:r>
              <a:rPr lang="zh-CN" altLang="en-US" sz="2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自然界的蚁群、鸟群、鱼群、</a:t>
            </a:r>
          </a:p>
          <a:p>
            <a:pPr algn="ctr"/>
            <a:r>
              <a:rPr lang="zh-CN" altLang="en-US" sz="2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羊群、牛群、蜂群等，其实时时刻刻都在给予</a:t>
            </a:r>
          </a:p>
          <a:p>
            <a:pPr algn="ctr"/>
            <a:r>
              <a:rPr lang="zh-CN" altLang="en-US" sz="2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我们以某种启示，只不过我们常常忽略了</a:t>
            </a:r>
          </a:p>
          <a:p>
            <a:pPr algn="ctr"/>
            <a:r>
              <a:rPr lang="zh-CN" altLang="en-US" sz="2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大自然对我们的最大恩赐！......</a:t>
            </a:r>
            <a:r>
              <a:rPr lang="zh-CN" altLang="en-US" sz="2400" b="1">
                <a:solidFill>
                  <a:schemeClr val="bg1"/>
                </a:solidFill>
                <a:ea typeface="楷体_GB2312" pitchFamily="1" charset="-122"/>
              </a:rPr>
              <a:t>”</a:t>
            </a:r>
            <a:endParaRPr lang="zh-CN" altLang="en-US" sz="2400" b="1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30459" y="455358"/>
            <a:ext cx="82296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zh-CN" sz="2800" b="1" dirty="0">
                <a:solidFill>
                  <a:schemeClr val="tx1"/>
                </a:solidFill>
                <a:ea typeface="楷体_GB2312" pitchFamily="1" charset="-122"/>
              </a:rPr>
              <a:t>粒子群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算法的基本思想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061609" y="6117399"/>
            <a:ext cx="596900" cy="23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16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16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>
              <a:solidFill>
                <a:schemeClr val="tx1"/>
              </a:solidFill>
              <a:ea typeface="楷体_GB2312" pitchFamily="1" charset="-122"/>
            </a:endParaRPr>
          </a:p>
        </p:txBody>
      </p:sp>
      <p:sp>
        <p:nvSpPr>
          <p:cNvPr id="6" name="Rectangle 4" descr="紫色网格"/>
          <p:cNvSpPr>
            <a:spLocks noChangeArrowheads="1"/>
          </p:cNvSpPr>
          <p:nvPr/>
        </p:nvSpPr>
        <p:spPr bwMode="auto">
          <a:xfrm>
            <a:off x="2662397" y="1352144"/>
            <a:ext cx="7138987" cy="46166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cap="flat" cmpd="sng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/>
            <a:r>
              <a:rPr lang="zh-CN" altLang="zh-CN" sz="2400" dirty="0">
                <a:ea typeface="楷体_GB2312" pitchFamily="1" charset="-122"/>
              </a:rPr>
              <a:t> </a:t>
            </a:r>
            <a:r>
              <a:rPr lang="zh-CN" altLang="zh-CN" sz="2400" dirty="0">
                <a:solidFill>
                  <a:schemeClr val="bg1"/>
                </a:solidFill>
                <a:ea typeface="楷体_GB2312" pitchFamily="1" charset="-122"/>
              </a:rPr>
              <a:t>设想这样一个场景：</a:t>
            </a:r>
            <a:r>
              <a:rPr lang="zh-CN" altLang="zh-CN" sz="2400" i="1" dirty="0">
                <a:solidFill>
                  <a:schemeClr val="bg1"/>
                </a:solidFill>
                <a:ea typeface="楷体_GB2312" pitchFamily="1" charset="-122"/>
              </a:rPr>
              <a:t>一群鸟在随机搜索食物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985611" y="2085074"/>
            <a:ext cx="42546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/>
            <a:r>
              <a:rPr lang="zh-CN" altLang="zh-CN" sz="2400" dirty="0">
                <a:ea typeface="楷体_GB2312" pitchFamily="1" charset="-122"/>
              </a:rPr>
              <a:t>在这块区域里只有一块食物;   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85611" y="2604186"/>
            <a:ext cx="45640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/>
            <a:r>
              <a:rPr lang="zh-CN" altLang="zh-CN" sz="2400">
                <a:ea typeface="楷体_GB2312" pitchFamily="1" charset="-122"/>
              </a:rPr>
              <a:t>所有的鸟都不知道食物在哪里; </a:t>
            </a:r>
            <a:r>
              <a:rPr lang="zh-CN" altLang="zh-CN" sz="2400">
                <a:solidFill>
                  <a:schemeClr val="bg1"/>
                </a:solidFill>
                <a:ea typeface="楷体_GB2312" pitchFamily="1" charset="-122"/>
              </a:rPr>
              <a:t>  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985611" y="3121711"/>
            <a:ext cx="64027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/>
            <a:r>
              <a:rPr lang="zh-CN" altLang="zh-CN" sz="2400">
                <a:ea typeface="楷体_GB2312" pitchFamily="1" charset="-122"/>
              </a:rPr>
              <a:t>但它们能感受到当前的位置离食物还有多远. </a:t>
            </a:r>
            <a:r>
              <a:rPr lang="zh-CN" altLang="zh-CN" sz="2400">
                <a:solidFill>
                  <a:schemeClr val="bg1"/>
                </a:solidFill>
                <a:ea typeface="楷体_GB2312" pitchFamily="1" charset="-122"/>
              </a:rPr>
              <a:t>  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090261" y="2604186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/>
            <a:r>
              <a:rPr lang="zh-CN" altLang="zh-CN" sz="2400">
                <a:ea typeface="楷体_GB2312" pitchFamily="1" charset="-122"/>
              </a:rPr>
              <a:t>已知</a:t>
            </a:r>
            <a:endParaRPr lang="zh-CN" altLang="zh-CN" sz="2400">
              <a:solidFill>
                <a:schemeClr val="bg1"/>
              </a:solidFill>
              <a:ea typeface="楷体_GB2312" pitchFamily="1" charset="-122"/>
            </a:endParaRPr>
          </a:p>
        </p:txBody>
      </p:sp>
      <p:sp>
        <p:nvSpPr>
          <p:cNvPr id="11" name="AutoShape 9"/>
          <p:cNvSpPr>
            <a:spLocks/>
          </p:cNvSpPr>
          <p:nvPr/>
        </p:nvSpPr>
        <p:spPr bwMode="auto">
          <a:xfrm>
            <a:off x="2903061" y="2520049"/>
            <a:ext cx="163513" cy="877887"/>
          </a:xfrm>
          <a:prstGeom prst="leftBrace">
            <a:avLst>
              <a:gd name="adj1" fmla="val 44741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240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899825" y="3771697"/>
            <a:ext cx="54072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/>
            <a:r>
              <a:rPr lang="zh-CN" altLang="zh-CN" sz="2400" dirty="0">
                <a:ea typeface="楷体_GB2312" pitchFamily="1" charset="-122"/>
              </a:rPr>
              <a:t>那么:找到食物的最优策略是什么呢？ </a:t>
            </a:r>
            <a:r>
              <a:rPr lang="zh-CN" altLang="zh-CN" sz="2400" dirty="0">
                <a:solidFill>
                  <a:schemeClr val="bg1"/>
                </a:solidFill>
                <a:ea typeface="楷体_GB2312" pitchFamily="1" charset="-122"/>
              </a:rPr>
              <a:t> </a:t>
            </a:r>
          </a:p>
        </p:txBody>
      </p:sp>
      <p:sp>
        <p:nvSpPr>
          <p:cNvPr id="13" name="Rectangle 11" descr="紫色网格"/>
          <p:cNvSpPr>
            <a:spLocks noChangeArrowheads="1"/>
          </p:cNvSpPr>
          <p:nvPr/>
        </p:nvSpPr>
        <p:spPr bwMode="auto">
          <a:xfrm>
            <a:off x="2903061" y="4326095"/>
            <a:ext cx="6931692" cy="83099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cap="flat" cmpd="sng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/>
            <a:r>
              <a:rPr lang="zh-CN" altLang="zh-CN" sz="2400" dirty="0">
                <a:solidFill>
                  <a:schemeClr val="bg1"/>
                </a:solidFill>
                <a:ea typeface="楷体_GB2312" pitchFamily="1" charset="-122"/>
              </a:rPr>
              <a:t>搜寻目前离食物最近的鸟的周围区域 ．</a:t>
            </a:r>
          </a:p>
          <a:p>
            <a:pPr eaLnBrk="0" hangingPunct="0"/>
            <a:r>
              <a:rPr lang="zh-CN" altLang="zh-CN" sz="2400" dirty="0">
                <a:solidFill>
                  <a:schemeClr val="bg1"/>
                </a:solidFill>
                <a:latin typeface="DFKai-SB" panose="03000509000000000000" pitchFamily="65" charset="-120"/>
                <a:ea typeface="楷体_GB2312" pitchFamily="1" charset="-122"/>
              </a:rPr>
              <a:t>根据自己飞行的经验判断食物的所在。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118835" y="5509600"/>
            <a:ext cx="1731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zh-CN" sz="2400" dirty="0">
                <a:latin typeface="Times New Roman" panose="02020603050405020304" pitchFamily="18" charset="0"/>
                <a:ea typeface="楷体_GB2312" pitchFamily="1" charset="-122"/>
              </a:rPr>
              <a:t>PSO的基础:</a:t>
            </a:r>
            <a:r>
              <a: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endParaRPr lang="zh-CN" altLang="zh-CN" sz="2400" dirty="0"/>
          </a:p>
        </p:txBody>
      </p:sp>
      <p:sp>
        <p:nvSpPr>
          <p:cNvPr id="17" name="Rectangle 15" descr="紫色网格"/>
          <p:cNvSpPr>
            <a:spLocks noChangeArrowheads="1"/>
          </p:cNvSpPr>
          <p:nvPr/>
        </p:nvSpPr>
        <p:spPr bwMode="auto">
          <a:xfrm>
            <a:off x="4510310" y="5499456"/>
            <a:ext cx="3009900" cy="46166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cap="flat" cmpd="sng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/>
            <a:r>
              <a:rPr lang="zh-CN" altLang="zh-CN" sz="2400" dirty="0">
                <a:solidFill>
                  <a:schemeClr val="bg1"/>
                </a:solidFill>
                <a:ea typeface="楷体_GB2312" pitchFamily="1" charset="-122"/>
              </a:rPr>
              <a:t>信息的社会共享 </a:t>
            </a:r>
            <a:r>
              <a:rPr lang="zh-CN" altLang="zh-CN" sz="24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sp>
        <p:nvSpPr>
          <p:cNvPr id="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09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2834958" y="1833817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2834958" y="2267204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987483" y="1833817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3914458" y="2194179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2906395" y="2338642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5140008" y="2410079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2834958" y="2049717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2834958" y="2483104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3987483" y="2049717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3914458" y="2410079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2906395" y="2554542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5140008" y="2625979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3050858" y="1762379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3050858" y="2195767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4203383" y="1762379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4130358" y="2122742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3122295" y="2267204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5355908" y="2338642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707906" y="1150397"/>
            <a:ext cx="7596187" cy="4824413"/>
          </a:xfrm>
          <a:prstGeom prst="rect">
            <a:avLst/>
          </a:prstGeom>
          <a:gradFill rotWithShape="1">
            <a:gsLst>
              <a:gs pos="0">
                <a:srgbClr val="CCECFF">
                  <a:gamma/>
                  <a:tint val="0"/>
                  <a:invGamma/>
                </a:srgbClr>
              </a:gs>
              <a:gs pos="100000">
                <a:srgbClr val="CCE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3" name="Oval 21"/>
          <p:cNvSpPr>
            <a:spLocks noChangeArrowheads="1"/>
          </p:cNvSpPr>
          <p:nvPr/>
        </p:nvSpPr>
        <p:spPr bwMode="auto">
          <a:xfrm>
            <a:off x="1395095" y="1186117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3195320" y="1186117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5" name="Oval 23"/>
          <p:cNvSpPr>
            <a:spLocks noChangeArrowheads="1"/>
          </p:cNvSpPr>
          <p:nvPr/>
        </p:nvSpPr>
        <p:spPr bwMode="auto">
          <a:xfrm>
            <a:off x="3339783" y="4067429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6" name="Oval 24"/>
          <p:cNvSpPr>
            <a:spLocks noChangeArrowheads="1"/>
          </p:cNvSpPr>
          <p:nvPr/>
        </p:nvSpPr>
        <p:spPr bwMode="auto">
          <a:xfrm>
            <a:off x="4779645" y="4931029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7" name="Oval 25"/>
          <p:cNvSpPr>
            <a:spLocks noChangeArrowheads="1"/>
          </p:cNvSpPr>
          <p:nvPr/>
        </p:nvSpPr>
        <p:spPr bwMode="auto">
          <a:xfrm>
            <a:off x="6722745" y="3922967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8" name="Oval 26"/>
          <p:cNvSpPr>
            <a:spLocks noChangeArrowheads="1"/>
          </p:cNvSpPr>
          <p:nvPr/>
        </p:nvSpPr>
        <p:spPr bwMode="auto">
          <a:xfrm>
            <a:off x="5355908" y="2841879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9" name="Oval 27"/>
          <p:cNvSpPr>
            <a:spLocks noChangeArrowheads="1"/>
          </p:cNvSpPr>
          <p:nvPr/>
        </p:nvSpPr>
        <p:spPr bwMode="auto">
          <a:xfrm>
            <a:off x="1179195" y="5362829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0" name="Oval 28"/>
          <p:cNvSpPr>
            <a:spLocks noChangeArrowheads="1"/>
          </p:cNvSpPr>
          <p:nvPr/>
        </p:nvSpPr>
        <p:spPr bwMode="auto">
          <a:xfrm>
            <a:off x="2690495" y="2481517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1" name="Oval 29"/>
          <p:cNvSpPr>
            <a:spLocks noChangeArrowheads="1"/>
          </p:cNvSpPr>
          <p:nvPr/>
        </p:nvSpPr>
        <p:spPr bwMode="auto">
          <a:xfrm>
            <a:off x="6579870" y="2194179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2" name="Oval 30"/>
          <p:cNvSpPr>
            <a:spLocks noChangeArrowheads="1"/>
          </p:cNvSpPr>
          <p:nvPr/>
        </p:nvSpPr>
        <p:spPr bwMode="auto">
          <a:xfrm>
            <a:off x="7227570" y="5291392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3" name="Oval 31"/>
          <p:cNvSpPr>
            <a:spLocks noChangeArrowheads="1"/>
          </p:cNvSpPr>
          <p:nvPr/>
        </p:nvSpPr>
        <p:spPr bwMode="auto">
          <a:xfrm>
            <a:off x="5282883" y="2770442"/>
            <a:ext cx="360362" cy="360362"/>
          </a:xfrm>
          <a:prstGeom prst="ellipse">
            <a:avLst/>
          </a:prstGeom>
          <a:noFill/>
          <a:ln w="19050" cmpd="sng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699"/>
                    </a:gs>
                    <a:gs pos="100000">
                      <a:srgbClr val="00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4" name="Oval 32"/>
          <p:cNvSpPr>
            <a:spLocks noChangeArrowheads="1"/>
          </p:cNvSpPr>
          <p:nvPr/>
        </p:nvSpPr>
        <p:spPr bwMode="auto">
          <a:xfrm>
            <a:off x="2834958" y="1978279"/>
            <a:ext cx="215900" cy="215900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99CC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5" name="Oval 33"/>
          <p:cNvSpPr>
            <a:spLocks noChangeArrowheads="1"/>
          </p:cNvSpPr>
          <p:nvPr/>
        </p:nvSpPr>
        <p:spPr bwMode="auto">
          <a:xfrm>
            <a:off x="2042795" y="4138867"/>
            <a:ext cx="215900" cy="215900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99CC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6" name="Oval 34"/>
          <p:cNvSpPr>
            <a:spLocks noChangeArrowheads="1"/>
          </p:cNvSpPr>
          <p:nvPr/>
        </p:nvSpPr>
        <p:spPr bwMode="auto">
          <a:xfrm>
            <a:off x="4203383" y="3491167"/>
            <a:ext cx="215900" cy="215900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99CC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7" name="Oval 35"/>
          <p:cNvSpPr>
            <a:spLocks noChangeArrowheads="1"/>
          </p:cNvSpPr>
          <p:nvPr/>
        </p:nvSpPr>
        <p:spPr bwMode="auto">
          <a:xfrm>
            <a:off x="5282883" y="4067429"/>
            <a:ext cx="215900" cy="215900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99CC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8" name="Oval 36"/>
          <p:cNvSpPr>
            <a:spLocks noChangeArrowheads="1"/>
          </p:cNvSpPr>
          <p:nvPr/>
        </p:nvSpPr>
        <p:spPr bwMode="auto">
          <a:xfrm>
            <a:off x="3122295" y="2770442"/>
            <a:ext cx="215900" cy="215900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99CC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9" name="Oval 37"/>
          <p:cNvSpPr>
            <a:spLocks noChangeArrowheads="1"/>
          </p:cNvSpPr>
          <p:nvPr/>
        </p:nvSpPr>
        <p:spPr bwMode="auto">
          <a:xfrm>
            <a:off x="4419283" y="1690942"/>
            <a:ext cx="215900" cy="215900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99CC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0" name="Oval 38"/>
          <p:cNvSpPr>
            <a:spLocks noChangeArrowheads="1"/>
          </p:cNvSpPr>
          <p:nvPr/>
        </p:nvSpPr>
        <p:spPr bwMode="auto">
          <a:xfrm>
            <a:off x="5714683" y="2625979"/>
            <a:ext cx="215900" cy="215900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99CC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1" name="Oval 39"/>
          <p:cNvSpPr>
            <a:spLocks noChangeArrowheads="1"/>
          </p:cNvSpPr>
          <p:nvPr/>
        </p:nvSpPr>
        <p:spPr bwMode="auto">
          <a:xfrm>
            <a:off x="6363970" y="3491167"/>
            <a:ext cx="215900" cy="215900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99CC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2" name="Oval 40"/>
          <p:cNvSpPr>
            <a:spLocks noChangeArrowheads="1"/>
          </p:cNvSpPr>
          <p:nvPr/>
        </p:nvSpPr>
        <p:spPr bwMode="auto">
          <a:xfrm>
            <a:off x="6867208" y="4859592"/>
            <a:ext cx="215900" cy="215900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99CC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3" name="Oval 41"/>
          <p:cNvSpPr>
            <a:spLocks noChangeArrowheads="1"/>
          </p:cNvSpPr>
          <p:nvPr/>
        </p:nvSpPr>
        <p:spPr bwMode="auto">
          <a:xfrm>
            <a:off x="5643246" y="2564067"/>
            <a:ext cx="360363" cy="360362"/>
          </a:xfrm>
          <a:prstGeom prst="ellipse">
            <a:avLst/>
          </a:prstGeom>
          <a:noFill/>
          <a:ln w="19050" cmpd="sng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699"/>
                    </a:gs>
                    <a:gs pos="100000">
                      <a:srgbClr val="00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4" name="Oval 42"/>
          <p:cNvSpPr>
            <a:spLocks noChangeArrowheads="1"/>
          </p:cNvSpPr>
          <p:nvPr/>
        </p:nvSpPr>
        <p:spPr bwMode="auto">
          <a:xfrm>
            <a:off x="3771583" y="2051304"/>
            <a:ext cx="215900" cy="215900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5" name="Oval 43"/>
          <p:cNvSpPr>
            <a:spLocks noChangeArrowheads="1"/>
          </p:cNvSpPr>
          <p:nvPr/>
        </p:nvSpPr>
        <p:spPr bwMode="auto">
          <a:xfrm>
            <a:off x="5140008" y="2194179"/>
            <a:ext cx="215900" cy="215900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6" name="Oval 44"/>
          <p:cNvSpPr>
            <a:spLocks noChangeArrowheads="1"/>
          </p:cNvSpPr>
          <p:nvPr/>
        </p:nvSpPr>
        <p:spPr bwMode="auto">
          <a:xfrm>
            <a:off x="3987483" y="3059367"/>
            <a:ext cx="215900" cy="215900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7" name="Oval 45"/>
          <p:cNvSpPr>
            <a:spLocks noChangeArrowheads="1"/>
          </p:cNvSpPr>
          <p:nvPr/>
        </p:nvSpPr>
        <p:spPr bwMode="auto">
          <a:xfrm>
            <a:off x="5787708" y="3202242"/>
            <a:ext cx="215900" cy="215900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8" name="Oval 46"/>
          <p:cNvSpPr>
            <a:spLocks noChangeArrowheads="1"/>
          </p:cNvSpPr>
          <p:nvPr/>
        </p:nvSpPr>
        <p:spPr bwMode="auto">
          <a:xfrm>
            <a:off x="5498783" y="2699004"/>
            <a:ext cx="215900" cy="215900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9" name="Oval 47"/>
          <p:cNvSpPr>
            <a:spLocks noChangeArrowheads="1"/>
          </p:cNvSpPr>
          <p:nvPr/>
        </p:nvSpPr>
        <p:spPr bwMode="auto">
          <a:xfrm>
            <a:off x="5859145" y="3707067"/>
            <a:ext cx="215900" cy="215900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0" name="Oval 48"/>
          <p:cNvSpPr>
            <a:spLocks noChangeArrowheads="1"/>
          </p:cNvSpPr>
          <p:nvPr/>
        </p:nvSpPr>
        <p:spPr bwMode="auto">
          <a:xfrm>
            <a:off x="4851083" y="2699004"/>
            <a:ext cx="215900" cy="215900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1" name="Oval 49"/>
          <p:cNvSpPr>
            <a:spLocks noChangeArrowheads="1"/>
          </p:cNvSpPr>
          <p:nvPr/>
        </p:nvSpPr>
        <p:spPr bwMode="auto">
          <a:xfrm>
            <a:off x="5282883" y="3562604"/>
            <a:ext cx="215900" cy="215900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2" name="Oval 50"/>
          <p:cNvSpPr>
            <a:spLocks noChangeArrowheads="1"/>
          </p:cNvSpPr>
          <p:nvPr/>
        </p:nvSpPr>
        <p:spPr bwMode="auto">
          <a:xfrm>
            <a:off x="4922520" y="3202242"/>
            <a:ext cx="215900" cy="215900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7639725" y="878985"/>
            <a:ext cx="356989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DFKai-SB" panose="03000509000000000000" pitchFamily="65" charset="-120"/>
              </a:rPr>
              <a:t>每个寻优</a:t>
            </a:r>
            <a:r>
              <a:rPr lang="zh-CN" altLang="en-US" dirty="0">
                <a:latin typeface="宋体" panose="02010600030101010101" pitchFamily="2" charset="-122"/>
              </a:rPr>
              <a:t>的</a:t>
            </a:r>
            <a:r>
              <a:rPr lang="zh-CN" altLang="en-US" dirty="0">
                <a:latin typeface="DFKai-SB" panose="03000509000000000000" pitchFamily="65" charset="-120"/>
              </a:rPr>
              <a:t>问题解都被想像成一只鸟，称为</a:t>
            </a:r>
            <a:r>
              <a:rPr lang="zh-TW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>
                <a:latin typeface="DFKai-SB" panose="03000509000000000000" pitchFamily="65" charset="-120"/>
              </a:rPr>
              <a:t>粒子</a:t>
            </a:r>
            <a:r>
              <a:rPr lang="zh-TW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>
                <a:latin typeface="DFKai-SB" panose="03000509000000000000" pitchFamily="65" charset="-120"/>
              </a:rPr>
              <a:t>。所有粒子都在一个D维空间进行搜索。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DFKai-SB" panose="03000509000000000000" pitchFamily="65" charset="-120"/>
              </a:rPr>
              <a:t>所有的</a:t>
            </a:r>
            <a:r>
              <a:rPr lang="zh-CN" altLang="en-US" dirty="0">
                <a:latin typeface="宋体" panose="02010600030101010101" pitchFamily="2" charset="-122"/>
              </a:rPr>
              <a:t>粒子</a:t>
            </a:r>
            <a:r>
              <a:rPr lang="zh-CN" altLang="en-US" dirty="0">
                <a:latin typeface="DFKai-SB" panose="03000509000000000000" pitchFamily="65" charset="-120"/>
              </a:rPr>
              <a:t>都由一个</a:t>
            </a:r>
            <a:r>
              <a:rPr lang="en-US" altLang="zh-CN" dirty="0">
                <a:latin typeface="Times New Roman" panose="02020603050405020304" pitchFamily="18" charset="0"/>
                <a:ea typeface="DFKai-SB" panose="03000509000000000000" pitchFamily="65" charset="-120"/>
              </a:rPr>
              <a:t>fitness function</a:t>
            </a:r>
            <a:r>
              <a:rPr lang="en-US" altLang="zh-CN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确定适应值</a:t>
            </a:r>
            <a:r>
              <a:rPr lang="zh-CN" altLang="en-US" dirty="0">
                <a:latin typeface="DFKai-SB" panose="03000509000000000000" pitchFamily="65" charset="-120"/>
              </a:rPr>
              <a:t>以判断目前的位置好坏。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DFKai-SB" panose="03000509000000000000" pitchFamily="65" charset="-120"/>
              </a:rPr>
              <a:t>每一个</a:t>
            </a:r>
            <a:r>
              <a:rPr lang="zh-CN" altLang="en-US" dirty="0">
                <a:latin typeface="宋体" panose="02010600030101010101" pitchFamily="2" charset="-122"/>
              </a:rPr>
              <a:t>粒子</a:t>
            </a:r>
            <a:r>
              <a:rPr lang="zh-CN" altLang="en-US" dirty="0">
                <a:latin typeface="DFKai-SB" panose="03000509000000000000" pitchFamily="65" charset="-120"/>
              </a:rPr>
              <a:t>必须赋予记忆功能，能记住所搜寻到的最佳位置。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DFKai-SB" panose="03000509000000000000" pitchFamily="65" charset="-120"/>
              </a:rPr>
              <a:t>每一个</a:t>
            </a:r>
            <a:r>
              <a:rPr lang="zh-CN" altLang="en-US" dirty="0">
                <a:latin typeface="宋体" panose="02010600030101010101" pitchFamily="2" charset="-122"/>
              </a:rPr>
              <a:t>粒子</a:t>
            </a:r>
            <a:r>
              <a:rPr lang="zh-CN" altLang="en-US" dirty="0">
                <a:latin typeface="DFKai-SB" panose="03000509000000000000" pitchFamily="65" charset="-120"/>
              </a:rPr>
              <a:t>还有</a:t>
            </a:r>
            <a:r>
              <a:rPr lang="zh-TW" altLang="en-US" dirty="0">
                <a:latin typeface="DFKai-SB" panose="03000509000000000000" pitchFamily="65" charset="-120"/>
              </a:rPr>
              <a:t>一</a:t>
            </a:r>
            <a:r>
              <a:rPr lang="zh-CN" altLang="en-US" dirty="0">
                <a:latin typeface="DFKai-SB" panose="03000509000000000000" pitchFamily="65" charset="-120"/>
              </a:rPr>
              <a:t>个速度以决定飞行的距离和方向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r>
              <a:rPr lang="zh-CN" altLang="en-US" dirty="0"/>
              <a:t>这个速度根据它本身的飞行经验以及同伴的飞行经验进行动态调整。</a:t>
            </a: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709295" y="688889"/>
            <a:ext cx="10515600" cy="5458506"/>
          </a:xfrm>
          <a:prstGeom prst="rect">
            <a:avLst/>
          </a:prstGeom>
          <a:ln w="12700">
            <a:solidFill>
              <a:schemeClr val="accent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smtClean="0"/>
              <a:t> </a:t>
            </a:r>
            <a:endParaRPr lang="zh-TW" altLang="en-US" sz="2400" dirty="0"/>
          </a:p>
        </p:txBody>
      </p:sp>
      <p:sp>
        <p:nvSpPr>
          <p:cNvPr id="54" name="标题 2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22514"/>
          </a:xfrm>
        </p:spPr>
        <p:txBody>
          <a:bodyPr/>
          <a:lstStyle/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610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C -0.00105 0.00857 0.06002 0.01621 0.13698 0.01644 C 0.19791 0.01713 0.24791 0.01296 0.24895 0.00787 C 0.24895 0.00278 0.2 -0.00208 0.13802 -0.00231 C 0.1069 -0.00231 0.07903 -0.00185 0.05898 -1.85185E-6 C 0.03007 0.00232 0.01302 0.00602 0.01302 0.01065 C 0.01302 0.01296 0.0181 0.01528 0.02708 0.01759 C 0.04791 0.02199 0.08906 0.025 0.13593 0.02546 C 0.19101 0.02616 0.23593 0.02222 0.23593 0.01783 C 0.23698 0.01296 0.19205 0.0088 0.13698 0.0081 C 0.10898 0.0081 0.08398 0.0088 0.06497 0.01019 C 0.03997 0.01273 0.02395 0.01644 0.02395 0.02037 C 0.02395 0.02222 0.02903 0.02454 0.03698 0.02639 C 0.05612 0.03033 0.09205 0.03334 0.13502 0.0338 C 0.18502 0.03403 0.225 0.03056 0.225 0.02639 C 0.22604 0.02222 0.18593 0.01852 0.13593 0.01806 C 0.11093 0.01783 0.08802 0.01852 0.07096 0.01991 C 0.04791 0.02199 0.03502 0.025 0.03502 0.02894 C 0.03502 0.03056 0.03906 0.03264 0.04596 0.03426 C 0.06302 0.03773 0.09596 0.04051 0.13398 0.04097 C 0.17903 0.04097 0.21497 0.0382 0.21497 0.03426 C 0.21497 0.03056 0.18007 0.02709 0.13502 0.02685 C 0.11302 0.02685 0.09205 0.02755 0.07708 0.02847 C 0.05612 0.03033 0.04388 0.03334 0.0431 0.03634 C 0.0431 0.0382 0.04791 0.03982 0.05403 0.04121 C 0.06888 0.04468 0.09895 0.04722 0.13294 0.04722 C 0.17291 0.04746 0.20612 0.04514 0.20612 0.04167 C 0.2069 0.0382 0.17395 0.03496 0.13398 0.03472 C 0.11406 0.03472 0.09492 0.03496 0.0819 0.03634 C 0.06302 0.03773 0.05208 0.04051 0.05208 0.04329 C 0.05208 0.04514 0.05507 0.04653 0.06093 0.04792 C 0.075 0.05093 0.10104 0.05301 0.1319 0.05347 C 0.16888 0.05347 0.19791 0.05139 0.19791 0.04815 C 0.19895 0.04514 0.16992 0.04236 0.13294 0.0419 C 0.11497 0.0419 0.09895 0.04236 0.08698 0.04329 C 0.06992 0.04468 0.06002 0.04722 0.06002 0.05 C 0.06002 0.05139 0.06302 0.05232 0.0681 0.05371 C 0.08007 0.05648 0.10403 0.0581 0.1319 0.05857 C 0.16497 0.0588 0.19101 0.05671 0.19101 0.05371 C 0.19101 0.05139 0.16601 0.04861 0.13294 0.04861 C 0.11601 0.04815 0.10104 0.04884 0.08997 0.04954 C 0.075 0.05093 0.06601 0.05301 0.06601 0.05533 C 0.06601 0.05671 0.06888 0.05787 0.07395 0.0588 C 0.08502 0.06134 0.1069 0.06296 0.13112 0.0632 C 0.16093 0.06366 0.18502 0.06158 0.18502 0.05926 C 0.18502 0.05648 0.16093 0.0544 0.1319 0.05394 C 0.1181 0.05394 0.10403 0.0544 0.09388 0.05533 C 0.08007 0.05648 0.072 0.0581 0.072 0.06065 C 0.072 0.06158 0.075 0.06273 0.07903 0.06366 C 0.08906 0.06574 0.10794 0.06736 0.13112 0.06736 C 0.1569 0.06783 0.17903 0.06597 0.17903 0.06366 C 0.17903 0.06158 0.15794 0.05949 0.13112 0.05949 C 0.11888 0.05926 0.10612 0.05949 0.097 0.06019 C 0.08502 0.06158 0.07799 0.0632 0.07799 0.06505 C 0.07799 0.06597 0.08007 0.06713 0.08398 0.06783 C 0.0931 0.06991 0.11002 0.0713 0.13112 0.07153 C 0.15507 0.07153 0.17395 0.06991 0.17395 0.06806 C 0.17395 0.06597 0.15507 0.06389 0.13112 0.06389 C 0.11888 0.06389 0.10794 0.06435 0.10104 0.06505 C 0.08906 0.06574 0.08294 0.06736 0.08294 0.06921 C 0.08294 0.06991 0.08502 0.07107 0.08802 0.07153 C 0.09596 0.07384 0.11198 0.07477 0.13007 0.07523 C 0.15208 0.07523 0.16888 0.07384 0.16888 0.07199 C 0.16888 0.06991 0.15208 0.06852 0.13112 0.06806 C 0.11992 0.06806 0.11002 0.06852 0.10299 0.06921 C 0.0931 0.06991 0.08698 0.0713 0.08698 0.07292 C 0.08698 0.07384 0.08906 0.07431 0.09205 0.07523 " pathEditMode="relative" rAng="0" ptsTypes="AAAAAAAAAAAAAAAAAAAAAAAAAAAAAAAAAAAAAAAAAAAAAAAAAAAAAAAAAAAAAAAAAAA">
                                      <p:cBhvr>
                                        <p:cTn id="6" dur="5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435" y="3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718 C -0.00105 -0.01297 0.06002 -0.01829 0.13698 -0.01852 C 0.19791 -0.01899 0.24791 -0.01621 0.24895 -0.0125 C 0.24895 -0.00903 0.2 -0.00579 0.13802 -0.00556 C 0.1069 -0.00556 0.07903 -0.00602 0.05898 -0.00718 C 0.03007 -0.0088 0.01302 -0.01135 0.01302 -0.01459 C 0.01302 -0.01621 0.0181 -0.0176 0.02708 -0.01922 C 0.04791 -0.02223 0.08906 -0.02431 0.13593 -0.02454 C 0.19101 -0.025 0.23593 -0.02223 0.23593 -0.01945 C 0.23698 -0.01621 0.19205 -0.0132 0.13698 -0.01274 C 0.10898 -0.01274 0.08398 -0.0132 0.06497 -0.01412 C 0.03997 -0.01574 0.02395 -0.01852 0.02395 -0.02107 C 0.02395 -0.02223 0.02903 -0.02385 0.03698 -0.02524 C 0.05612 -0.02778 0.09205 -0.02986 0.13502 -0.0301 C 0.18502 -0.03033 0.225 -0.02801 0.225 -0.02524 C 0.22604 -0.02223 0.18593 -0.01991 0.13593 -0.01945 C 0.11093 -0.01945 0.08802 -0.01991 0.07096 -0.02084 C 0.04791 -0.02223 0.03502 -0.02431 0.03502 -0.02686 C 0.03502 -0.02801 0.03906 -0.0294 0.04596 -0.03056 C 0.06302 -0.03287 0.09596 -0.03473 0.13398 -0.03496 C 0.17903 -0.03496 0.21497 -0.03311 0.21497 -0.03056 C 0.21497 -0.02801 0.18007 -0.0257 0.13502 -0.02547 C 0.11302 -0.02547 0.09205 -0.02593 0.07708 -0.02662 C 0.05612 -0.02778 0.04388 -0.02986 0.0431 -0.03195 C 0.0431 -0.03311 0.04791 -0.03426 0.05403 -0.03519 C 0.06888 -0.0375 0.09895 -0.03912 0.13294 -0.03912 C 0.17291 -0.03936 0.20612 -0.03774 0.20612 -0.03542 C 0.2069 -0.03311 0.17395 -0.03102 0.13398 -0.03079 C 0.11406 -0.03079 0.09492 -0.03102 0.0819 -0.03195 C 0.06302 -0.03287 0.05208 -0.03473 0.05208 -0.03658 C 0.05208 -0.03774 0.05507 -0.03866 0.06093 -0.03959 C 0.075 -0.04167 0.10104 -0.04306 0.1319 -0.04329 C 0.16888 -0.04329 0.19791 -0.0419 0.19791 -0.03982 C 0.19895 -0.03774 0.16992 -0.03588 0.13294 -0.03565 C 0.11497 -0.03565 0.09895 -0.03588 0.08698 -0.03658 C 0.06992 -0.0375 0.06002 -0.03912 0.06002 -0.04098 C 0.06002 -0.0419 0.06302 -0.0426 0.0681 -0.04352 C 0.08007 -0.04537 0.10403 -0.04653 0.1319 -0.04676 C 0.16497 -0.04699 0.19101 -0.04561 0.19101 -0.04352 C 0.19101 -0.0419 0.16601 -0.04005 0.13294 -0.04005 C 0.11601 -0.03982 0.10104 -0.04028 0.08997 -0.04074 C 0.075 -0.04167 0.06601 -0.04306 0.06601 -0.04468 C 0.06601 -0.04561 0.06888 -0.0463 0.07395 -0.04699 C 0.08502 -0.04861 0.1069 -0.04977 0.13112 -0.05 C 0.16093 -0.05024 0.18502 -0.04885 0.18502 -0.04723 C 0.18502 -0.04537 0.16093 -0.04399 0.1319 -0.04375 C 0.1181 -0.04375 0.10403 -0.04399 0.09388 -0.04468 C 0.08007 -0.04537 0.072 -0.04653 0.072 -0.04815 C 0.072 -0.04885 0.075 -0.04954 0.07903 -0.05024 C 0.08906 -0.05162 0.10794 -0.05278 0.13112 -0.05278 C 0.1569 -0.05301 0.17903 -0.05186 0.17903 -0.05024 C 0.17903 -0.04885 0.15794 -0.04746 0.13112 -0.04746 C 0.11888 -0.04723 0.10612 -0.04746 0.097 -0.04792 C 0.08502 -0.04885 0.07799 -0.05 0.07799 -0.05116 C 0.07799 -0.05186 0.08007 -0.05255 0.08398 -0.05301 C 0.0931 -0.0544 0.11002 -0.05533 0.13112 -0.05556 C 0.15507 -0.05556 0.17395 -0.0544 0.17395 -0.05324 C 0.17395 -0.05186 0.15507 -0.05047 0.13112 -0.05047 C 0.11888 -0.05047 0.10794 -0.0507 0.10104 -0.05116 C 0.08906 -0.05162 0.08294 -0.05278 0.08294 -0.05394 C 0.08294 -0.0544 0.08502 -0.0551 0.08802 -0.05556 C 0.09596 -0.05695 0.11198 -0.05764 0.13007 -0.05787 C 0.15208 -0.05787 0.16888 -0.05695 0.16888 -0.05579 C 0.16888 -0.0544 0.15208 -0.05348 0.13112 -0.05324 C 0.11992 -0.05324 0.11002 -0.05348 0.10299 -0.05394 C 0.0931 -0.0544 0.08698 -0.05533 0.08698 -0.05649 C 0.08698 -0.05695 0.08906 -0.05741 0.09205 -0.05787 " pathEditMode="relative" rAng="0" ptsTypes="AAAAAAAAAAAAAAAAAAAAAAAAAAAAAAAAAAAAAAAAAAAAAAAAAAAAAAAAAAAAAAAAAAA">
                                      <p:cBhvr>
                                        <p:cTn id="8" dur="5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435" y="-245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C -0.06602 0.00162 -0.11498 0.00556 -0.11498 0.0088 C -0.11498 0.01181 -0.06706 0.01412 -0.003 0.01412 C 0.06094 0.01412 0.11497 0.01181 0.11497 0.0088 C 0.11497 0.00556 0.05898 0.00486 -0.00508 0.00695 C -0.0681 0.00949 -0.11498 0.01366 -0.11498 0.01644 C -0.11498 0.01968 -0.06602 0.02199 -0.003 0.02199 C 0.06094 0.02199 0.11497 0.01968 0.11497 0.01644 C 0.11497 0.01366 0.05898 0.01273 -0.00404 0.01482 C -0.0681 0.01713 -0.11498 0.02107 -0.11498 0.02431 C -0.11498 0.02755 -0.06602 0.02986 -0.00209 0.02986 C 0.06094 0.02986 0.11497 0.02755 0.11497 0.02431 C 0.11497 0.02153 0.05898 0.0206 -0.00404 0.02246 C -0.06706 0.02477 -0.11498 0.02917 -0.11498 0.03218 C -0.11498 0.03519 -0.06498 0.0375 -0.00209 0.0375 C 0.06302 0.0375 0.11497 0.03519 0.11497 0.03218 C 0.11497 0.02917 0.06002 0.02824 -0.003 0.03056 C -0.06602 0.03264 -0.11498 0.03681 -0.11498 0.03982 C -0.11498 0.04306 -0.06498 0.04514 -0.00104 0.04514 C 0.06302 0.04514 0.11497 0.04283 0.11497 0.03982 C 0.11497 0.03681 0.06002 0.03588 -0.003 0.0382 C -0.06602 0.04028 -0.11498 0.04468 -0.11498 0.04746 C -0.11498 0.05046 -0.06406 0.05278 -0.00104 0.05278 C 0.06302 0.05278 0.11497 0.05046 0.11497 0.04746 C 0.11497 0.04468 0.06094 0.04375 -0.003 0.04584 C -0.06602 0.04792 -0.11498 0.05232 -0.11498 0.05533 C -0.11498 0.0581 -0.06406 0.06088 2.5E-6 0.06088 C 0.06406 0.06088 0.11497 0.05834 0.11497 0.05533 C 0.11497 0.05232 0.06094 0.05162 -0.00209 0.05371 C -0.06498 0.05579 -0.11602 0.05996 -0.11498 0.06296 C -0.11406 0.06597 -0.06406 0.06829 2.5E-6 0.06829 C 0.06406 0.06829 0.11497 0.06574 0.11497 0.06273 C 0.11497 0.05996 0.06302 0.05926 2.5E-6 0.06158 " pathEditMode="relative" rAng="0" ptsTypes="AAAAAAAAAAAAAAAAAAAAAAAAAAAAAAAAA">
                                      <p:cBhvr>
                                        <p:cTn id="10" dur="5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3" y="340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85185E-6 C -0.06602 -0.00185 -0.11498 -0.00602 -0.11498 -0.00949 C -0.11498 -0.01273 -0.06706 -0.01528 -0.003 -0.01528 C 0.06094 -0.01528 0.11497 -0.01273 0.11497 -0.00949 C 0.11497 -0.00602 0.05898 -0.00533 -0.00508 -0.00764 C -0.0681 -0.01042 -0.11498 -0.01482 -0.11498 -0.01783 C -0.11498 -0.0213 -0.06602 -0.02384 -0.003 -0.02384 C 0.06094 -0.02384 0.11497 -0.0213 0.11497 -0.01783 C 0.11497 -0.01482 0.05898 -0.01389 -0.00404 -0.01597 C -0.0681 -0.01852 -0.11498 -0.02292 -0.11498 -0.02639 C -0.11498 -0.02986 -0.06602 -0.03241 -0.00209 -0.03241 C 0.06094 -0.03241 0.11497 -0.02986 0.11497 -0.02639 C 0.11497 -0.02338 0.05898 -0.02222 -0.00404 -0.02431 C -0.06706 -0.02685 -0.11498 -0.03148 -0.11498 -0.03472 C -0.11498 -0.03796 -0.06498 -0.04051 -0.00209 -0.04051 C 0.06302 -0.04051 0.11497 -0.03796 0.11497 -0.03472 C 0.11497 -0.03148 0.06002 -0.03056 -0.003 -0.0331 C -0.06602 -0.03519 -0.11498 -0.03982 -0.11498 -0.04306 C -0.11498 -0.04653 -0.06498 -0.04884 -0.00104 -0.04884 C 0.06302 -0.04884 0.11497 -0.0463 0.11497 -0.04306 C 0.11497 -0.03982 0.06002 -0.03889 -0.003 -0.04121 C -0.06602 -0.04352 -0.11498 -0.04838 -0.11498 -0.05116 C -0.11498 -0.0544 -0.06406 -0.05695 -0.00104 -0.05695 C 0.06302 -0.05695 0.11497 -0.0544 0.11497 -0.05116 C 0.11497 -0.04838 0.06094 -0.04722 -0.003 -0.04954 C -0.06602 -0.05185 -0.11498 -0.05648 -0.11498 -0.05972 C -0.11498 -0.06273 -0.06406 -0.06574 2.08333E-6 -0.06574 C 0.06406 -0.06574 0.11497 -0.06296 0.11497 -0.05972 C 0.11497 -0.05648 0.06094 -0.05579 -0.00209 -0.0581 C -0.06498 -0.06019 -0.11602 -0.06482 -0.11498 -0.06806 C -0.11406 -0.0713 -0.06406 -0.07361 2.08333E-6 -0.07361 C 0.06406 -0.07361 0.11497 -0.07107 0.11497 -0.06783 C 0.11497 -0.06482 0.06302 -0.06389 2.08333E-6 -0.06644 " pathEditMode="relative" rAng="0" ptsTypes="AAAAAAAAAAAAAAAAAAAAAAAAAAAAAAAAA">
                                      <p:cBhvr>
                                        <p:cTn id="12" dur="5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3" y="-36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C -0.00404 -0.08935 0.04596 -0.16666 0.11302 -0.17199 C 0.17695 -0.1787 0.23697 -0.11875 0.24101 -0.03194 C 0.24596 0.04792 0.20403 0.12269 0.14401 0.12801 C 0.08906 0.13195 0.03697 0.08264 0.03294 0.0081 C 0.02903 -0.05995 0.06406 -0.12407 0.11497 -0.1294 C 0.16197 -0.13333 0.20599 -0.0919 0.20898 -0.0294 C 0.21197 0.02662 0.18398 0.08102 0.14205 0.08403 C 0.10403 0.08797 0.06796 0.05602 0.06497 0.00533 C 0.06302 -0.04004 0.08398 -0.08402 0.11705 -0.08657 C 0.14596 -0.08935 0.175 -0.06527 0.17695 -0.02662 C 0.17903 0.00672 0.16406 0.03866 0.13997 0.04144 C 0.12005 0.04398 0.09895 0.0294 0.09804 0.00278 C 0.09596 -0.01875 0.10403 -0.04143 0.11901 -0.04398 C 0.13099 -0.04398 0.14296 -0.03865 0.14505 -0.02407 C 0.14596 -0.01458 0.14401 -0.00532 0.13802 -0.00139 C 0.13502 -2.96296E-6 0.13294 -2.96296E-6 0.12994 -0.00139 " pathEditMode="relative" rAng="0" ptsTypes="AAAAAAAAAAAAAAAAA">
                                      <p:cBhvr>
                                        <p:cTn id="14" dur="5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057" y="-224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C 0.00404 -0.08935 -0.04596 -0.16667 -0.11302 -0.17199 C -0.17695 -0.1787 -0.23698 -0.11875 -0.24102 -0.03194 C -0.24596 0.04792 -0.20404 0.12268 -0.14401 0.12801 C -0.08906 0.13194 -0.03698 0.08264 -0.03294 0.0081 C -0.02904 -0.05995 -0.06406 -0.12407 -0.11498 -0.1294 C -0.16198 -0.13333 -0.20599 -0.0919 -0.20899 -0.0294 C -0.21198 0.02662 -0.18399 0.08102 -0.14206 0.08403 C -0.10404 0.08796 -0.06797 0.05602 -0.06498 0.00532 C -0.06302 -0.04005 -0.08399 -0.08403 -0.11706 -0.08657 C -0.14596 -0.08935 -0.175 -0.06528 -0.17695 -0.02662 C -0.17904 0.00671 -0.16406 0.03866 -0.13998 0.04143 C -0.12005 0.04398 -0.09896 0.0294 -0.09805 0.00278 C -0.09596 -0.01875 -0.10404 -0.04144 -0.11901 -0.04398 C -0.13099 -0.04398 -0.14297 -0.03866 -0.14505 -0.02407 C -0.14596 -0.01458 -0.14401 -0.00532 -0.13802 -0.00139 C -0.13503 3.7037E-7 -0.13294 3.7037E-7 -0.12995 -0.00139 " pathEditMode="relative" rAng="0" ptsTypes="AAAAAAAAAAAAAAAAA">
                                      <p:cBhvr>
                                        <p:cTn id="16" dur="5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2070" y="-224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2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33333E-6 C -0.00105 0.00857 0.06002 0.01621 0.13698 0.01644 C 0.19791 0.01713 0.24791 0.01297 0.24895 0.00787 C 0.24895 0.00278 0.2 -0.00208 0.13802 -0.00231 C 0.1069 -0.00231 0.07903 -0.00185 0.05898 -3.33333E-6 C 0.03007 0.00232 0.01302 0.00602 0.01302 0.01065 C 0.01302 0.01297 0.0181 0.01528 0.02708 0.0176 C 0.04791 0.02199 0.08906 0.025 0.13593 0.02547 C 0.19101 0.02616 0.23593 0.02223 0.23593 0.01783 C 0.23698 0.01297 0.19205 0.0088 0.13698 0.00811 C 0.10898 0.00811 0.08398 0.0088 0.06497 0.01019 C 0.03997 0.01273 0.02395 0.01644 0.02395 0.02037 C 0.02395 0.02223 0.02903 0.02454 0.03698 0.02639 C 0.05612 0.03033 0.09205 0.03334 0.13502 0.0338 C 0.18502 0.03403 0.225 0.03056 0.225 0.02639 C 0.22604 0.02223 0.18593 0.01852 0.13593 0.01806 C 0.11093 0.01783 0.08802 0.01852 0.07096 0.01991 C 0.04791 0.02199 0.03502 0.025 0.03502 0.02894 C 0.03502 0.03056 0.03906 0.03264 0.04596 0.03426 C 0.06302 0.03773 0.09596 0.04051 0.13398 0.04098 C 0.17903 0.04098 0.21497 0.0382 0.21497 0.03426 C 0.21497 0.03056 0.18007 0.02709 0.13502 0.02686 C 0.11302 0.02686 0.09205 0.02755 0.07708 0.02848 C 0.05612 0.03033 0.04388 0.03334 0.0431 0.03635 C 0.0431 0.0382 0.04791 0.03982 0.05403 0.04121 C 0.06888 0.04468 0.09895 0.04723 0.13294 0.04723 C 0.17291 0.04746 0.20612 0.04514 0.20612 0.04167 C 0.2069 0.0382 0.17395 0.03496 0.13398 0.03473 C 0.11406 0.03473 0.09492 0.03496 0.0819 0.03635 C 0.06302 0.03773 0.05208 0.04051 0.05208 0.04329 C 0.05208 0.04514 0.05507 0.04653 0.06093 0.04792 C 0.075 0.05093 0.10104 0.05301 0.1319 0.05348 C 0.16888 0.05348 0.19791 0.05139 0.19791 0.04815 C 0.19895 0.04514 0.16992 0.04236 0.13294 0.0419 C 0.11497 0.0419 0.09895 0.04236 0.08698 0.04329 C 0.06992 0.04468 0.06002 0.04723 0.06002 0.05 C 0.06002 0.05139 0.06302 0.05232 0.0681 0.05371 C 0.08007 0.05648 0.10403 0.05811 0.1319 0.05857 C 0.16497 0.0588 0.19101 0.05672 0.19101 0.05371 C 0.19101 0.05139 0.16601 0.04861 0.13294 0.04861 C 0.11601 0.04815 0.10104 0.04885 0.08997 0.04954 C 0.075 0.05093 0.06601 0.05301 0.06601 0.05533 C 0.06601 0.05672 0.06888 0.05787 0.07395 0.0588 C 0.08502 0.06135 0.1069 0.06297 0.13112 0.0632 C 0.16093 0.06366 0.18502 0.06158 0.18502 0.05926 C 0.18502 0.05648 0.16093 0.0544 0.1319 0.05394 C 0.1181 0.05394 0.10403 0.0544 0.09388 0.05533 C 0.08007 0.05648 0.072 0.05811 0.072 0.06065 C 0.072 0.06158 0.075 0.06273 0.07903 0.06366 C 0.08906 0.06574 0.10794 0.06736 0.13112 0.06736 C 0.1569 0.06783 0.17903 0.06598 0.17903 0.06366 C 0.17903 0.06158 0.15794 0.05949 0.13112 0.05949 C 0.11888 0.05926 0.10612 0.05949 0.097 0.06019 C 0.08502 0.06158 0.07799 0.0632 0.07799 0.06505 C 0.07799 0.06598 0.08007 0.06713 0.08398 0.06783 C 0.0931 0.06991 0.11002 0.0713 0.13112 0.07153 C 0.15507 0.07153 0.17395 0.06991 0.17395 0.06806 C 0.17395 0.06598 0.15507 0.06389 0.13112 0.06389 C 0.11888 0.06389 0.10794 0.06436 0.10104 0.06505 C 0.08906 0.06574 0.08294 0.06736 0.08294 0.06922 C 0.08294 0.06991 0.08502 0.07107 0.08802 0.07153 C 0.09596 0.07385 0.11198 0.07477 0.13007 0.07523 C 0.15208 0.07523 0.16888 0.07385 0.16888 0.07199 C 0.16888 0.06991 0.15208 0.06852 0.13112 0.06806 C 0.11992 0.06806 0.11002 0.06852 0.10299 0.06922 C 0.0931 0.06991 0.08698 0.0713 0.08698 0.07292 C 0.08698 0.07385 0.08906 0.07431 0.09205 0.07523 " pathEditMode="relative" rAng="0" ptsTypes="AAAAAAAAAAAAAAAAAAAAAAAAAAAAAAAAAAAAAAAAAAAAAAAAAAAAAAAAAAAAAAAAAAA">
                                      <p:cBhvr>
                                        <p:cTn id="18" dur="2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435" y="363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2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718 C -0.00105 -0.01297 0.06002 -0.01829 0.13698 -0.01852 C 0.19791 -0.01898 0.24791 -0.01621 0.24895 -0.0125 C 0.24895 -0.00903 0.2 -0.00579 0.13802 -0.00556 C 0.1069 -0.00556 0.07903 -0.00602 0.05898 -0.00718 C 0.03007 -0.0088 0.01302 -0.01134 0.01302 -0.01459 C 0.01302 -0.01621 0.0181 -0.01759 0.02708 -0.01922 C 0.04791 -0.02222 0.08906 -0.02431 0.13593 -0.02454 C 0.19101 -0.025 0.23593 -0.02222 0.23593 -0.01945 C 0.23698 -0.01621 0.19205 -0.0132 0.13698 -0.01273 C 0.10898 -0.01273 0.08398 -0.0132 0.06497 -0.01412 C 0.03997 -0.01574 0.02395 -0.01852 0.02395 -0.02107 C 0.02395 -0.02222 0.02903 -0.02384 0.03698 -0.02523 C 0.05612 -0.02778 0.09205 -0.02986 0.13502 -0.03009 C 0.18502 -0.03033 0.225 -0.02801 0.225 -0.02523 C 0.22604 -0.02222 0.18593 -0.01991 0.13593 -0.01945 C 0.11093 -0.01945 0.08802 -0.01991 0.07096 -0.02084 C 0.04791 -0.02222 0.03502 -0.02431 0.03502 -0.02685 C 0.03502 -0.02801 0.03906 -0.0294 0.04596 -0.03056 C 0.06302 -0.03287 0.09596 -0.03472 0.13398 -0.03496 C 0.17903 -0.03496 0.21497 -0.0331 0.21497 -0.03056 C 0.21497 -0.02801 0.18007 -0.0257 0.13502 -0.02547 C 0.11302 -0.02547 0.09205 -0.02593 0.07708 -0.02662 C 0.05612 -0.02778 0.04388 -0.02986 0.0431 -0.03195 C 0.0431 -0.0331 0.04791 -0.03426 0.05403 -0.03519 C 0.06888 -0.0375 0.09895 -0.03912 0.13294 -0.03912 C 0.17291 -0.03935 0.20612 -0.03773 0.20612 -0.03542 C 0.2069 -0.0331 0.17395 -0.03102 0.13398 -0.03079 C 0.11406 -0.03079 0.09492 -0.03102 0.0819 -0.03195 C 0.06302 -0.03287 0.05208 -0.03472 0.05208 -0.03658 C 0.05208 -0.03773 0.05507 -0.03866 0.06093 -0.03959 C 0.075 -0.04167 0.10104 -0.04306 0.1319 -0.04329 C 0.16888 -0.04329 0.19791 -0.0419 0.19791 -0.03982 C 0.19895 -0.03773 0.16992 -0.03588 0.13294 -0.03565 C 0.11497 -0.03565 0.09895 -0.03588 0.08698 -0.03658 C 0.06992 -0.0375 0.06002 -0.03912 0.06002 -0.04097 C 0.06002 -0.0419 0.06302 -0.04259 0.0681 -0.04352 C 0.08007 -0.04537 0.10403 -0.04653 0.1319 -0.04676 C 0.16497 -0.04699 0.19101 -0.0456 0.19101 -0.04352 C 0.19101 -0.0419 0.16601 -0.04005 0.13294 -0.04005 C 0.11601 -0.03982 0.10104 -0.04028 0.08997 -0.04074 C 0.075 -0.04167 0.06601 -0.04306 0.06601 -0.04468 C 0.06601 -0.0456 0.06888 -0.0463 0.07395 -0.04699 C 0.08502 -0.04861 0.1069 -0.04977 0.13112 -0.05 C 0.16093 -0.05023 0.18502 -0.04884 0.18502 -0.04722 C 0.18502 -0.04537 0.16093 -0.04398 0.1319 -0.04375 C 0.1181 -0.04375 0.10403 -0.04398 0.09388 -0.04468 C 0.08007 -0.04537 0.072 -0.04653 0.072 -0.04815 C 0.072 -0.04884 0.075 -0.04954 0.07903 -0.05023 C 0.08906 -0.05162 0.10794 -0.05278 0.13112 -0.05278 C 0.1569 -0.05301 0.17903 -0.05185 0.17903 -0.05023 C 0.17903 -0.04884 0.15794 -0.04746 0.13112 -0.04746 C 0.11888 -0.04722 0.10612 -0.04746 0.097 -0.04792 C 0.08502 -0.04884 0.07799 -0.05 0.07799 -0.05116 C 0.07799 -0.05185 0.08007 -0.05255 0.08398 -0.05301 C 0.0931 -0.0544 0.11002 -0.05533 0.13112 -0.05556 C 0.15507 -0.05556 0.17395 -0.0544 0.17395 -0.05324 C 0.17395 -0.05185 0.15507 -0.05047 0.13112 -0.05047 C 0.11888 -0.05047 0.10794 -0.0507 0.10104 -0.05116 C 0.08906 -0.05162 0.08294 -0.05278 0.08294 -0.05394 C 0.08294 -0.0544 0.08502 -0.05509 0.08802 -0.05556 C 0.09596 -0.05695 0.11198 -0.05764 0.13007 -0.05787 C 0.15208 -0.05787 0.16888 -0.05695 0.16888 -0.05579 C 0.16888 -0.0544 0.15208 -0.05347 0.13112 -0.05324 C 0.11992 -0.05324 0.11002 -0.05347 0.10299 -0.05394 C 0.0931 -0.0544 0.08698 -0.05533 0.08698 -0.05648 C 0.08698 -0.05695 0.08906 -0.05741 0.09205 -0.05787 " pathEditMode="relative" rAng="0" ptsTypes="AAAAAAAAAAAAAAAAAAAAAAAAAAAAAAAAAAAAAAAAAAAAAAAAAAAAAAAAAAAAAAAAAAA">
                                      <p:cBhvr>
                                        <p:cTn id="20" dur="20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435" y="-245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C -0.06602 0.00162 -0.11498 0.00556 -0.11498 0.0088 C -0.11498 0.01181 -0.06706 0.01412 -0.003 0.01412 C 0.06094 0.01412 0.11497 0.01181 0.11497 0.0088 C 0.11497 0.00556 0.05898 0.00486 -0.00508 0.00695 C -0.0681 0.00949 -0.11498 0.01366 -0.11498 0.01644 C -0.11498 0.01968 -0.06602 0.02199 -0.003 0.02199 C 0.06094 0.02199 0.11497 0.01968 0.11497 0.01644 C 0.11497 0.01366 0.05898 0.01273 -0.00404 0.01482 C -0.0681 0.01713 -0.11498 0.02107 -0.11498 0.02431 C -0.11498 0.02755 -0.06602 0.02986 -0.00209 0.02986 C 0.06094 0.02986 0.11497 0.02755 0.11497 0.02431 C 0.11497 0.02153 0.05898 0.02061 -0.00404 0.02246 C -0.06706 0.02477 -0.11498 0.02917 -0.11498 0.03218 C -0.11498 0.03519 -0.06498 0.0375 -0.00209 0.0375 C 0.06302 0.0375 0.11497 0.03519 0.11497 0.03218 C 0.11497 0.02917 0.06002 0.02824 -0.003 0.03056 C -0.06602 0.03264 -0.11498 0.03681 -0.11498 0.03982 C -0.11498 0.04306 -0.06498 0.04514 -0.00104 0.04514 C 0.06302 0.04514 0.11497 0.04283 0.11497 0.03982 C 0.11497 0.03681 0.06002 0.03588 -0.003 0.0382 C -0.06602 0.04028 -0.11498 0.04468 -0.11498 0.04746 C -0.11498 0.05047 -0.06406 0.05278 -0.00104 0.05278 C 0.06302 0.05278 0.11497 0.05047 0.11497 0.04746 C 0.11497 0.04468 0.06094 0.04375 -0.003 0.04584 C -0.06602 0.04792 -0.11498 0.05232 -0.11498 0.05533 C -0.11498 0.05811 -0.06406 0.06088 2.5E-6 0.06088 C 0.06406 0.06088 0.11497 0.05834 0.11497 0.05533 C 0.11497 0.05232 0.06094 0.05162 -0.00209 0.05371 C -0.06498 0.05579 -0.11602 0.05996 -0.11498 0.06297 C -0.11406 0.06598 -0.06406 0.06829 2.5E-6 0.06829 C 0.06406 0.06829 0.11497 0.06574 0.11497 0.06273 C 0.11497 0.05996 0.06302 0.05926 2.5E-6 0.06158 " pathEditMode="relative" rAng="0" ptsTypes="AAAAAAAAAAAAAAAAAAAAAAAAAAAAAAAAA">
                                      <p:cBhvr>
                                        <p:cTn id="22" dur="20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3" y="340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3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C -0.06602 -0.00185 -0.11498 -0.00602 -0.11498 -0.00949 C -0.11498 -0.01273 -0.06706 -0.01528 -0.003 -0.01528 C 0.06094 -0.01528 0.11497 -0.01273 0.11497 -0.00949 C 0.11497 -0.00602 0.05898 -0.00532 -0.00508 -0.00764 C -0.0681 -0.01042 -0.11498 -0.01482 -0.11498 -0.01782 C -0.11498 -0.0213 -0.06602 -0.02384 -0.003 -0.02384 C 0.06094 -0.02384 0.11497 -0.0213 0.11497 -0.01782 C 0.11497 -0.01482 0.05898 -0.01389 -0.00404 -0.01597 C -0.0681 -0.01852 -0.11498 -0.02292 -0.11498 -0.02639 C -0.11498 -0.02986 -0.06602 -0.03241 -0.00209 -0.03241 C 0.06094 -0.03241 0.11497 -0.02986 0.11497 -0.02639 C 0.11497 -0.02338 0.05898 -0.02222 -0.00404 -0.02431 C -0.06706 -0.02685 -0.11498 -0.03148 -0.11498 -0.03472 C -0.11498 -0.03796 -0.06498 -0.04051 -0.00209 -0.04051 C 0.06302 -0.04051 0.11497 -0.03796 0.11497 -0.03472 C 0.11497 -0.03148 0.06002 -0.03056 -0.003 -0.0331 C -0.06602 -0.03519 -0.11498 -0.03982 -0.11498 -0.04306 C -0.11498 -0.04653 -0.06498 -0.04884 -0.00104 -0.04884 C 0.06302 -0.04884 0.11497 -0.0463 0.11497 -0.04306 C 0.11497 -0.03982 0.06002 -0.03889 -0.003 -0.0412 C -0.06602 -0.04352 -0.11498 -0.04838 -0.11498 -0.05116 C -0.11498 -0.0544 -0.06406 -0.05694 -0.00104 -0.05694 C 0.06302 -0.05694 0.11497 -0.0544 0.11497 -0.05116 C 0.11497 -0.04838 0.06094 -0.04722 -0.003 -0.04954 C -0.06602 -0.05185 -0.11498 -0.05648 -0.11498 -0.05972 C -0.11498 -0.06273 -0.06406 -0.06574 2.08333E-6 -0.06574 C 0.06406 -0.06574 0.11497 -0.06296 0.11497 -0.05972 C 0.11497 -0.05648 0.06094 -0.05579 -0.00209 -0.0581 C -0.06498 -0.06019 -0.11602 -0.06482 -0.11498 -0.06806 C -0.11406 -0.0713 -0.06406 -0.07361 2.08333E-6 -0.07361 C 0.06406 -0.07361 0.11497 -0.07107 0.11497 -0.06782 C 0.11497 -0.06482 0.06302 -0.06389 2.08333E-6 -0.06644 " pathEditMode="relative" rAng="0" ptsTypes="AAAAAAAAAAAAAAAAAAAAAAAAAAAAAAAAA">
                                      <p:cBhvr>
                                        <p:cTn id="24" dur="2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3" y="-368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6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C -0.00404 -0.08935 0.04596 -0.16666 0.11302 -0.17199 C 0.17695 -0.1787 0.23697 -0.11875 0.24101 -0.03194 C 0.24596 0.04792 0.20403 0.12269 0.14401 0.12801 C 0.08906 0.13195 0.03697 0.08264 0.03294 0.00811 C 0.02903 -0.05995 0.06406 -0.12407 0.11497 -0.12939 C 0.16197 -0.13333 0.20599 -0.09189 0.20898 -0.02939 C 0.21197 0.02662 0.18398 0.08102 0.14205 0.08403 C 0.10403 0.08797 0.06796 0.05602 0.06497 0.00533 C 0.06302 -0.04004 0.08398 -0.08402 0.11705 -0.08657 C 0.14596 -0.08935 0.175 -0.06527 0.17695 -0.02662 C 0.17903 0.00672 0.16406 0.03866 0.13997 0.04144 C 0.12005 0.04399 0.09895 0.0294 0.09804 0.00278 C 0.09596 -0.01875 0.10403 -0.04143 0.11901 -0.04398 C 0.13099 -0.04398 0.14296 -0.03865 0.14505 -0.02407 C 0.14596 -0.01458 0.14401 -0.00532 0.13802 -0.00138 C 0.13502 -4.44444E-6 0.13294 -4.44444E-6 0.12994 -0.00138 " pathEditMode="relative" rAng="0" ptsTypes="AAAAAAAAAAAAAAAAA">
                                      <p:cBhvr>
                                        <p:cTn id="26" dur="20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057" y="-224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5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C 0.00404 -0.08935 -0.04596 -0.16667 -0.11302 -0.17199 C -0.17695 -0.1787 -0.23698 -0.11875 -0.24102 -0.03194 C -0.24596 0.04792 -0.20404 0.12269 -0.14401 0.12801 C -0.08906 0.13195 -0.03698 0.08264 -0.03294 0.0081 C -0.02904 -0.05995 -0.06406 -0.12407 -0.11498 -0.1294 C -0.16198 -0.13333 -0.20599 -0.0919 -0.20899 -0.0294 C -0.21198 0.02662 -0.18399 0.08125 -0.14206 0.08403 C -0.10404 0.08796 -0.06797 0.05602 -0.06498 0.00533 C -0.06302 -0.04005 -0.08399 -0.08403 -0.11706 -0.08657 C -0.14596 -0.08935 -0.175 -0.06528 -0.17695 -0.02662 C -0.17904 0.00671 -0.16406 0.03866 -0.13998 0.04144 C -0.12005 0.04398 -0.09896 0.0294 -0.09805 0.00278 C -0.09596 -0.01875 -0.10404 -0.04143 -0.11901 -0.04398 C -0.13099 -0.04398 -0.14297 -0.03866 -0.14505 -0.02407 C -0.14596 -0.01458 -0.14401 -0.00532 -0.13802 -0.00139 C -0.13503 -1.11111E-6 -0.13294 -1.11111E-6 -0.12995 -0.00139 " pathEditMode="relative" rAng="0" ptsTypes="AAAAAAAAAAAAAAAAA">
                                      <p:cBhvr>
                                        <p:cTn id="28" dur="20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2070" y="-224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2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C -0.00104 0.00856 0.06003 0.0162 0.13698 0.01643 C 0.19792 0.01712 0.24792 0.01296 0.24896 0.00787 C 0.24896 0.00277 0.2 -0.00209 0.13803 -0.00232 C 0.10691 -0.00232 0.07904 -0.00186 0.05899 4.81481E-6 C 0.03008 0.00231 0.01303 0.00601 0.01303 0.01064 C 0.01303 0.01296 0.0181 0.01527 0.02709 0.01759 C 0.04792 0.02199 0.08907 0.025 0.13594 0.02546 C 0.19102 0.02615 0.23594 0.02222 0.23594 0.01782 C 0.23698 0.01296 0.19206 0.00879 0.13698 0.0081 C 0.10899 0.0081 0.08399 0.00879 0.06498 0.01018 C 0.03998 0.01273 0.02396 0.01643 0.02396 0.02037 C 0.02396 0.02222 0.02904 0.02453 0.03698 0.02638 C 0.05612 0.03032 0.09206 0.03333 0.13503 0.03379 C 0.18503 0.03402 0.225 0.03055 0.225 0.02638 C 0.22605 0.02222 0.18594 0.01851 0.13594 0.01805 C 0.11094 0.01782 0.08803 0.01851 0.07097 0.0199 C 0.04792 0.02199 0.03503 0.025 0.03503 0.02893 C 0.03503 0.03055 0.03907 0.03263 0.04597 0.03425 C 0.06303 0.03773 0.09597 0.0405 0.13399 0.04097 C 0.17904 0.04097 0.21498 0.03819 0.21498 0.03425 C 0.21498 0.03055 0.18008 0.02708 0.13503 0.02685 C 0.11303 0.02685 0.09206 0.02754 0.07709 0.02847 C 0.05612 0.03032 0.04388 0.03333 0.0431 0.03634 C 0.0431 0.03819 0.04792 0.03981 0.05404 0.0412 C 0.06888 0.04467 0.09896 0.04722 0.13295 0.04722 C 0.17292 0.04745 0.20612 0.04513 0.20612 0.04166 C 0.20691 0.03819 0.17396 0.03495 0.13399 0.03472 C 0.11407 0.03472 0.09493 0.03495 0.08191 0.03634 C 0.06303 0.03773 0.05209 0.0405 0.05209 0.04328 C 0.05209 0.04513 0.05508 0.04652 0.06094 0.04791 C 0.075 0.05092 0.10105 0.053 0.13191 0.05347 C 0.16888 0.05347 0.19792 0.05138 0.19792 0.04814 C 0.19896 0.04513 0.16993 0.04236 0.13295 0.04189 C 0.11498 0.04189 0.09896 0.04236 0.08698 0.04328 C 0.06993 0.04467 0.06003 0.04722 0.06003 0.05 C 0.06003 0.05138 0.06303 0.05231 0.0681 0.0537 C 0.08008 0.05648 0.10404 0.0581 0.13191 0.05856 C 0.16498 0.05879 0.19102 0.05671 0.19102 0.0537 C 0.19102 0.05138 0.16602 0.04861 0.13295 0.04861 C 0.11602 0.04814 0.10105 0.04884 0.08998 0.04953 C 0.075 0.05092 0.06602 0.053 0.06602 0.05532 C 0.06602 0.05671 0.06888 0.05787 0.07396 0.05879 C 0.08503 0.06134 0.10691 0.06296 0.13112 0.06319 C 0.16094 0.06365 0.18503 0.06157 0.18503 0.05925 C 0.18503 0.05648 0.16094 0.05439 0.13191 0.05393 C 0.1181 0.05393 0.10404 0.05439 0.09388 0.05532 C 0.08008 0.05648 0.07201 0.0581 0.07201 0.06064 C 0.07201 0.06157 0.075 0.06273 0.07904 0.06365 C 0.08907 0.06574 0.10795 0.06736 0.13112 0.06736 C 0.15691 0.06782 0.17904 0.06597 0.17904 0.06365 C 0.17904 0.06157 0.15795 0.05949 0.13112 0.05949 C 0.11888 0.05925 0.10612 0.05949 0.09701 0.06018 C 0.08503 0.06157 0.078 0.06319 0.078 0.06504 C 0.078 0.06597 0.08008 0.06712 0.08399 0.06782 C 0.0931 0.0699 0.11003 0.07129 0.13112 0.07152 C 0.15508 0.07152 0.17396 0.0699 0.17396 0.06805 C 0.17396 0.06597 0.15508 0.06388 0.13112 0.06388 C 0.11888 0.06388 0.10795 0.06435 0.10105 0.06504 C 0.08907 0.06574 0.08295 0.06736 0.08295 0.06921 C 0.08295 0.0699 0.08503 0.07106 0.08803 0.07152 C 0.09597 0.07384 0.11198 0.07476 0.13008 0.07523 C 0.15209 0.07523 0.16888 0.07384 0.16888 0.07199 C 0.16888 0.0699 0.15209 0.06851 0.13112 0.06805 C 0.11993 0.06805 0.11003 0.06851 0.103 0.06921 C 0.0931 0.0699 0.08698 0.07129 0.08698 0.07291 C 0.08698 0.07384 0.08907 0.0743 0.09206 0.07523 " pathEditMode="relative" rAng="0" ptsTypes="AAAAAAAAAAAAAAAAAAAAAAAAAAAAAAAAAAAAAAAAAAAAAAAAAAAAAAAAAAAAAAAAAAA">
                                      <p:cBhvr>
                                        <p:cTn id="30" dur="30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435" y="363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2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718 C -0.00104 -0.01296 0.06003 -0.01829 0.13698 -0.01852 C 0.19792 -0.01898 0.24792 -0.0162 0.24896 -0.0125 C 0.24896 -0.00903 0.2 -0.00579 0.13803 -0.00556 C 0.10691 -0.00556 0.07904 -0.00602 0.05899 -0.00718 C 0.03008 -0.0088 0.01303 -0.01134 0.01303 -0.01458 C 0.01303 -0.0162 0.0181 -0.01759 0.02709 -0.01921 C 0.04792 -0.02222 0.08907 -0.02431 0.13594 -0.02454 C 0.19102 -0.025 0.23594 -0.02222 0.23594 -0.01944 C 0.23698 -0.0162 0.19206 -0.01319 0.13698 -0.01273 C 0.10899 -0.01273 0.08399 -0.01319 0.06498 -0.01412 C 0.03998 -0.01574 0.02396 -0.01852 0.02396 -0.02107 C 0.02396 -0.02222 0.02904 -0.02384 0.03698 -0.02523 C 0.05612 -0.02778 0.09206 -0.02986 0.13503 -0.03009 C 0.18503 -0.03032 0.225 -0.02801 0.225 -0.02523 C 0.22605 -0.02222 0.18594 -0.01991 0.13594 -0.01944 C 0.11094 -0.01944 0.08803 -0.01991 0.07097 -0.02083 C 0.04792 -0.02222 0.03503 -0.02431 0.03503 -0.02685 C 0.03503 -0.02801 0.03907 -0.0294 0.04597 -0.03056 C 0.06303 -0.03287 0.09597 -0.03472 0.13399 -0.03495 C 0.17904 -0.03495 0.21498 -0.0331 0.21498 -0.03056 C 0.21498 -0.02801 0.18008 -0.02569 0.13503 -0.02546 C 0.11303 -0.02546 0.09206 -0.02593 0.07709 -0.02662 C 0.05612 -0.02778 0.04388 -0.02986 0.0431 -0.03194 C 0.0431 -0.0331 0.04792 -0.03426 0.05404 -0.03519 C 0.06888 -0.0375 0.09896 -0.03912 0.13295 -0.03912 C 0.17292 -0.03935 0.20612 -0.03773 0.20612 -0.03542 C 0.20691 -0.0331 0.17396 -0.03102 0.13399 -0.03079 C 0.11407 -0.03079 0.09493 -0.03102 0.08191 -0.03194 C 0.06303 -0.03287 0.05209 -0.03472 0.05209 -0.03657 C 0.05209 -0.03773 0.05508 -0.03866 0.06094 -0.03958 C 0.075 -0.04167 0.10105 -0.04306 0.13191 -0.04329 C 0.16888 -0.04329 0.19792 -0.0419 0.19792 -0.03982 C 0.19896 -0.03773 0.16993 -0.03588 0.13295 -0.03565 C 0.11498 -0.03565 0.09896 -0.03588 0.08698 -0.03657 C 0.06993 -0.0375 0.06003 -0.03912 0.06003 -0.04097 C 0.06003 -0.0419 0.06303 -0.04259 0.0681 -0.04352 C 0.08008 -0.04537 0.10404 -0.04653 0.13191 -0.04676 C 0.16498 -0.04699 0.19102 -0.0456 0.19102 -0.04352 C 0.19102 -0.0419 0.16602 -0.04005 0.13295 -0.04005 C 0.11602 -0.03982 0.10105 -0.04028 0.08998 -0.04074 C 0.075 -0.04167 0.06602 -0.04306 0.06602 -0.04468 C 0.06602 -0.0456 0.06888 -0.0463 0.07396 -0.04699 C 0.08503 -0.04861 0.10691 -0.04977 0.13112 -0.05 C 0.16094 -0.05023 0.18503 -0.04884 0.18503 -0.04722 C 0.18503 -0.04537 0.16094 -0.04398 0.13191 -0.04375 C 0.1181 -0.04375 0.10404 -0.04398 0.09388 -0.04468 C 0.08008 -0.04537 0.07201 -0.04653 0.07201 -0.04815 C 0.07201 -0.04884 0.075 -0.04954 0.07904 -0.05023 C 0.08907 -0.05162 0.10795 -0.05278 0.13112 -0.05278 C 0.15691 -0.05301 0.17904 -0.05185 0.17904 -0.05023 C 0.17904 -0.04884 0.15795 -0.04745 0.13112 -0.04745 C 0.11888 -0.04722 0.10612 -0.04745 0.09701 -0.04792 C 0.08503 -0.04884 0.078 -0.05 0.078 -0.05116 C 0.078 -0.05185 0.08008 -0.05255 0.08399 -0.05301 C 0.0931 -0.0544 0.11003 -0.05532 0.13112 -0.05556 C 0.15508 -0.05556 0.17396 -0.0544 0.17396 -0.05324 C 0.17396 -0.05185 0.15508 -0.05046 0.13112 -0.05046 C 0.11888 -0.05046 0.10795 -0.05069 0.10105 -0.05116 C 0.08907 -0.05162 0.08295 -0.05278 0.08295 -0.05394 C 0.08295 -0.0544 0.08503 -0.05509 0.08803 -0.05556 C 0.09597 -0.05694 0.11198 -0.05764 0.13008 -0.05787 C 0.15209 -0.05787 0.16888 -0.05694 0.16888 -0.05579 C 0.16888 -0.0544 0.15209 -0.05347 0.13112 -0.05324 C 0.11993 -0.05324 0.11003 -0.05347 0.103 -0.05394 C 0.0931 -0.0544 0.08698 -0.05532 0.08698 -0.05648 C 0.08698 -0.05694 0.08907 -0.05741 0.09206 -0.05787 " pathEditMode="relative" rAng="0" ptsTypes="AAAAAAAAAAAAAAAAAAAAAAAAAAAAAAAAAAAAAAAAAAAAAAAAAAAAAAAAAAAAAAAAAAA">
                                      <p:cBhvr>
                                        <p:cTn id="32" dur="30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435" y="-245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3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1481E-6 C -0.06602 0.00162 -0.11498 0.00555 -0.11498 0.00879 C -0.11498 0.0118 -0.06706 0.01412 -0.003 0.01412 C 0.06093 0.01412 0.11497 0.0118 0.11497 0.00879 C 0.11497 0.00555 0.05898 0.00486 -0.00508 0.00694 C -0.0681 0.00949 -0.11498 0.01365 -0.11498 0.01643 C -0.11498 0.01967 -0.06602 0.02199 -0.003 0.02199 C 0.06093 0.02199 0.11497 0.01967 0.11497 0.01643 C 0.11497 0.01365 0.05898 0.01273 -0.00404 0.01481 C -0.0681 0.01712 -0.11498 0.02106 -0.11498 0.0243 C -0.11498 0.02754 -0.06602 0.02986 -0.00209 0.02986 C 0.06093 0.02986 0.11497 0.02754 0.11497 0.0243 C 0.11497 0.02152 0.05898 0.0206 -0.00404 0.02245 C -0.06706 0.02476 -0.11498 0.02916 -0.11498 0.03217 C -0.11498 0.03518 -0.06498 0.0375 -0.00209 0.0375 C 0.06302 0.0375 0.11497 0.03518 0.11497 0.03217 C 0.11497 0.02916 0.06002 0.02824 -0.003 0.03055 C -0.06602 0.03263 -0.11498 0.0368 -0.11498 0.03981 C -0.11498 0.04305 -0.06498 0.04513 -0.00105 0.04513 C 0.06302 0.04513 0.11497 0.04282 0.11497 0.03981 C 0.11497 0.0368 0.06002 0.03587 -0.003 0.03819 C -0.06602 0.04027 -0.11498 0.04467 -0.11498 0.04745 C -0.11498 0.05046 -0.06407 0.05277 -0.00105 0.05277 C 0.06302 0.05277 0.11497 0.05046 0.11497 0.04745 C 0.11497 0.04467 0.06093 0.04375 -0.003 0.04583 C -0.06602 0.04791 -0.11498 0.05231 -0.11498 0.05532 C -0.11498 0.0581 -0.06407 0.06087 4.16667E-6 0.06087 C 0.06406 0.06087 0.11497 0.05833 0.11497 0.05532 C 0.11497 0.05231 0.06093 0.05162 -0.00209 0.0537 C -0.06498 0.05578 -0.11602 0.05995 -0.11498 0.06296 C -0.11407 0.06597 -0.06407 0.06828 4.16667E-6 0.06828 C 0.06406 0.06828 0.11497 0.06574 0.11497 0.06273 C 0.11497 0.05995 0.06302 0.05925 4.16667E-6 0.06157 " pathEditMode="relative" rAng="0" ptsTypes="AAAAAAAAAAAAAAAAAAAAAAAAAAAAAAAAA">
                                      <p:cBhvr>
                                        <p:cTn id="34" dur="3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3" y="340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3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C -0.06602 -0.00185 -0.11498 -0.00602 -0.11498 -0.00949 C -0.11498 -0.01273 -0.06706 -0.01528 -0.003 -0.01528 C 0.06093 -0.01528 0.11497 -0.01273 0.11497 -0.00949 C 0.11497 -0.00602 0.05898 -0.00532 -0.00508 -0.00764 C -0.0681 -0.01042 -0.11498 -0.01481 -0.11498 -0.01782 C -0.11498 -0.02129 -0.06602 -0.02384 -0.003 -0.02384 C 0.06093 -0.02384 0.11497 -0.02129 0.11497 -0.01782 C 0.11497 -0.01481 0.05898 -0.01389 -0.00404 -0.01597 C -0.0681 -0.01852 -0.11498 -0.02292 -0.11498 -0.02639 C -0.11498 -0.02986 -0.06602 -0.03241 -0.00209 -0.03241 C 0.06093 -0.03241 0.11497 -0.02986 0.11497 -0.02639 C 0.11497 -0.02338 0.05898 -0.02222 -0.00404 -0.0243 C -0.06706 -0.02685 -0.11498 -0.03148 -0.11498 -0.03472 C -0.11498 -0.03796 -0.06498 -0.04051 -0.00209 -0.04051 C 0.06302 -0.04051 0.11497 -0.03796 0.11497 -0.03472 C 0.11497 -0.03148 0.06002 -0.03055 -0.003 -0.0331 C -0.06602 -0.03518 -0.11498 -0.03981 -0.11498 -0.04305 C -0.11498 -0.04653 -0.06498 -0.04884 -0.00105 -0.04884 C 0.06302 -0.04884 0.11497 -0.04629 0.11497 -0.04305 C 0.11497 -0.03981 0.06002 -0.03889 -0.003 -0.0412 C -0.06602 -0.04352 -0.11498 -0.04838 -0.11498 -0.05116 C -0.11498 -0.0544 -0.06407 -0.05694 -0.00105 -0.05694 C 0.06302 -0.05694 0.11497 -0.0544 0.11497 -0.05116 C 0.11497 -0.04838 0.06093 -0.04722 -0.003 -0.04954 C -0.06602 -0.05185 -0.11498 -0.05648 -0.11498 -0.05972 C -0.11498 -0.06273 -0.06407 -0.06574 3.75E-6 -0.06574 C 0.06406 -0.06574 0.11497 -0.06296 0.11497 -0.05972 C 0.11497 -0.05648 0.06093 -0.05579 -0.00209 -0.0581 C -0.06498 -0.06018 -0.11602 -0.06481 -0.11498 -0.06805 C -0.11407 -0.07129 -0.06407 -0.07361 3.75E-6 -0.07361 C 0.06406 -0.07361 0.11497 -0.07106 0.11497 -0.06782 C 0.11497 -0.06481 0.06302 -0.06389 3.75E-6 -0.06643 " pathEditMode="relative" rAng="0" ptsTypes="AAAAAAAAAAAAAAAAAAAAAAAAAAAAAAAAA">
                                      <p:cBhvr>
                                        <p:cTn id="36" dur="30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3" y="-368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6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C -0.00403 -0.08936 0.04597 -0.16667 0.11302 -0.17199 C 0.17696 -0.17871 0.23698 -0.11875 0.24102 -0.03195 C 0.24597 0.04791 0.20404 0.12268 0.14401 0.12801 C 0.08907 0.13194 0.03698 0.08264 0.03295 0.0081 C 0.02904 -0.05996 0.06407 -0.12408 0.11498 -0.1294 C 0.16198 -0.13334 0.20599 -0.0919 0.20899 -0.0294 C 0.21198 0.02662 0.18399 0.08101 0.14206 0.08402 C 0.10404 0.08796 0.06797 0.05601 0.06498 0.00532 C 0.06302 -0.04005 0.08399 -0.08403 0.11706 -0.08658 C 0.14597 -0.08936 0.175 -0.06528 0.17696 -0.02662 C 0.17904 0.00671 0.16407 0.03865 0.13998 0.04143 C 0.12006 0.04398 0.09896 0.02939 0.09805 0.00277 C 0.09597 -0.01875 0.10404 -0.04144 0.11901 -0.04399 C 0.13099 -0.04399 0.14297 -0.03866 0.14506 -0.02408 C 0.14597 -0.01459 0.14401 -0.00533 0.13802 -0.00139 C 0.13503 3.7037E-6 0.13295 3.7037E-6 0.12995 -0.00139 " pathEditMode="relative" rAng="0" ptsTypes="AAAAAAAAAAAAAAAAA">
                                      <p:cBhvr>
                                        <p:cTn id="38" dur="3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057" y="-224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5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C 0.00403 -0.08935 -0.04597 -0.16666 -0.11302 -0.17199 C -0.17696 -0.1787 -0.23698 -0.11875 -0.24102 -0.03194 C -0.24597 0.04792 -0.20404 0.12269 -0.14401 0.12801 C -0.08907 0.13195 -0.03698 0.08264 -0.03295 0.0081 C -0.02904 -0.05995 -0.06407 -0.12407 -0.11498 -0.1294 C -0.16198 -0.13333 -0.20599 -0.0919 -0.20899 -0.0294 C -0.21198 0.02662 -0.18399 0.08102 -0.14206 0.08403 C -0.10404 0.08797 -0.06797 0.05602 -0.06498 0.00533 C -0.06302 -0.04004 -0.08399 -0.08402 -0.11706 -0.08657 C -0.14597 -0.08935 -0.175 -0.06527 -0.17696 -0.02662 C -0.17904 0.00672 -0.16407 0.03866 -0.13998 0.04144 C -0.12005 0.04398 -0.09896 0.0294 -0.09805 0.00278 C -0.09597 -0.01875 -0.10404 -0.04143 -0.11901 -0.04398 C -0.13099 -0.04398 -0.14297 -0.03865 -0.14505 -0.02407 C -0.14597 -0.01458 -0.14401 -0.00532 -0.13802 -0.00139 C -0.13503 -2.96296E-6 -0.13295 -2.96296E-6 -0.12995 -0.00139 " pathEditMode="relative" rAng="0" ptsTypes="AAAAAAAAAAAAAAAAA">
                                      <p:cBhvr>
                                        <p:cTn id="40" dur="30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2070" y="-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8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8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  <p:bldP spid="18435" grpId="0" animBg="1"/>
      <p:bldP spid="18436" grpId="0" animBg="1"/>
      <p:bldP spid="18437" grpId="0" animBg="1"/>
      <p:bldP spid="18438" grpId="0" animBg="1"/>
      <p:bldP spid="18439" grpId="0" animBg="1"/>
      <p:bldP spid="18440" grpId="0" animBg="1"/>
      <p:bldP spid="18441" grpId="0" animBg="1"/>
      <p:bldP spid="18442" grpId="0" animBg="1"/>
      <p:bldP spid="18443" grpId="0" animBg="1"/>
      <p:bldP spid="18444" grpId="0" animBg="1"/>
      <p:bldP spid="18445" grpId="0" animBg="1"/>
      <p:bldP spid="18446" grpId="0" animBg="1"/>
      <p:bldP spid="18447" grpId="0" animBg="1"/>
      <p:bldP spid="18448" grpId="0" animBg="1"/>
      <p:bldP spid="18449" grpId="0" animBg="1"/>
      <p:bldP spid="18450" grpId="0" animBg="1"/>
      <p:bldP spid="18451" grpId="0" animBg="1"/>
      <p:bldP spid="18452" grpId="0" animBg="1"/>
      <p:bldP spid="18453" grpId="0" animBg="1"/>
      <p:bldP spid="18453" grpId="1" animBg="1"/>
      <p:bldP spid="18454" grpId="0" animBg="1"/>
      <p:bldP spid="18454" grpId="1" animBg="1"/>
      <p:bldP spid="18455" grpId="0" animBg="1"/>
      <p:bldP spid="18455" grpId="1" animBg="1"/>
      <p:bldP spid="18456" grpId="0" animBg="1"/>
      <p:bldP spid="18456" grpId="1" animBg="1"/>
      <p:bldP spid="18457" grpId="0" animBg="1"/>
      <p:bldP spid="18457" grpId="1" animBg="1"/>
      <p:bldP spid="18458" grpId="0" animBg="1"/>
      <p:bldP spid="18458" grpId="1" animBg="1"/>
      <p:bldP spid="18459" grpId="0" animBg="1"/>
      <p:bldP spid="18459" grpId="1" animBg="1"/>
      <p:bldP spid="18460" grpId="0" animBg="1"/>
      <p:bldP spid="18460" grpId="1" animBg="1"/>
      <p:bldP spid="18461" grpId="0" animBg="1"/>
      <p:bldP spid="18461" grpId="1" animBg="1"/>
      <p:bldP spid="18462" grpId="0" animBg="1"/>
      <p:bldP spid="18462" grpId="1" animBg="1"/>
      <p:bldP spid="18463" grpId="0" animBg="1"/>
      <p:bldP spid="18463" grpId="1" animBg="1"/>
      <p:bldP spid="18464" grpId="0" animBg="1"/>
      <p:bldP spid="18464" grpId="1" animBg="1"/>
      <p:bldP spid="18465" grpId="0" animBg="1"/>
      <p:bldP spid="18465" grpId="1" animBg="1"/>
      <p:bldP spid="18466" grpId="0" animBg="1"/>
      <p:bldP spid="18466" grpId="1" animBg="1"/>
      <p:bldP spid="18467" grpId="0" animBg="1"/>
      <p:bldP spid="18467" grpId="1" animBg="1"/>
      <p:bldP spid="18468" grpId="0" animBg="1"/>
      <p:bldP spid="18468" grpId="1" animBg="1"/>
      <p:bldP spid="18469" grpId="0" animBg="1"/>
      <p:bldP spid="18469" grpId="1" animBg="1"/>
      <p:bldP spid="18470" grpId="0" animBg="1"/>
      <p:bldP spid="18471" grpId="0" animBg="1"/>
      <p:bldP spid="18471" grpId="1" animBg="1"/>
      <p:bldP spid="18472" grpId="0" animBg="1"/>
      <p:bldP spid="18472" grpId="1" animBg="1"/>
      <p:bldP spid="18473" grpId="0" animBg="1"/>
      <p:bldP spid="18473" grpId="1" animBg="1"/>
      <p:bldP spid="18474" grpId="0" animBg="1"/>
      <p:bldP spid="18474" grpId="1" animBg="1"/>
      <p:bldP spid="18475" grpId="0" animBg="1"/>
      <p:bldP spid="18475" grpId="1" animBg="1"/>
      <p:bldP spid="18476" grpId="0" animBg="1"/>
      <p:bldP spid="18476" grpId="1" animBg="1"/>
      <p:bldP spid="18477" grpId="0" animBg="1"/>
      <p:bldP spid="18477" grpId="1" animBg="1"/>
      <p:bldP spid="18478" grpId="0" animBg="1"/>
      <p:bldP spid="18478" grpId="1" animBg="1"/>
      <p:bldP spid="18479" grpId="0" animBg="1"/>
      <p:bldP spid="18479" grpId="1" animBg="1"/>
      <p:bldP spid="18480" grpId="0" animBg="1"/>
      <p:bldP spid="18480" grpId="1" animBg="1"/>
      <p:bldP spid="18481" grpId="0" animBg="1"/>
      <p:bldP spid="18481" grpId="1" animBg="1"/>
      <p:bldP spid="18482" grpId="0" animBg="1"/>
      <p:bldP spid="1848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粒子群算法</a:t>
            </a:r>
            <a:endParaRPr lang="zh-CN" altLang="zh-CN" sz="2400" dirty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286000" y="2362201"/>
            <a:ext cx="708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  <a:endParaRPr lang="zh-CN" altLang="zh-CN" sz="2000">
              <a:latin typeface="Times New Roman" panose="02020603050405020304" pitchFamily="18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133600" y="1905001"/>
            <a:ext cx="800100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zh-CN" sz="3200" b="1">
              <a:latin typeface="Tahoma" panose="020B0604030504040204" pitchFamily="34" charset="0"/>
              <a:ea typeface="楷体_GB2312" pitchFamily="1" charset="-122"/>
            </a:endParaRP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zh-CN" sz="3200">
              <a:latin typeface="Tahoma" panose="020B0604030504040204" pitchFamily="34" charset="0"/>
              <a:ea typeface="楷体_GB2312" pitchFamily="1" charset="-122"/>
            </a:endParaRP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3200">
                <a:latin typeface="Tahoma" panose="020B0604030504040204" pitchFamily="34" charset="0"/>
                <a:ea typeface="楷体_GB2312" pitchFamily="1" charset="-122"/>
              </a:rPr>
              <a:t>                   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682496" y="1447801"/>
            <a:ext cx="8604504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D维空间中，有N个粒子；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粒子i位置：</a:t>
            </a:r>
            <a:r>
              <a:rPr lang="zh-CN" altLang="zh-CN" sz="2000" b="1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000" b="1" baseline="-25000" dirty="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=(x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i1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,x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i2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000" dirty="0">
                <a:latin typeface="Tahoma" panose="020B0604030504040204" pitchFamily="34" charset="0"/>
                <a:ea typeface="楷体_GB2312" pitchFamily="1" charset="-122"/>
              </a:rPr>
              <a:t>…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iD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)，将x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代入适应函数f(x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)求适应值；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粒子i速度：</a:t>
            </a:r>
            <a:r>
              <a:rPr lang="zh-CN" altLang="zh-CN" sz="2000" b="1" dirty="0">
                <a:latin typeface="楷体_GB2312" pitchFamily="1" charset="-122"/>
                <a:ea typeface="楷体_GB2312" pitchFamily="1" charset="-122"/>
              </a:rPr>
              <a:t>v</a:t>
            </a:r>
            <a:r>
              <a:rPr lang="zh-CN" altLang="zh-CN" sz="2000" b="1" baseline="-25000" dirty="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=(v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i1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,v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i2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000" dirty="0">
                <a:latin typeface="Tahoma" panose="020B0604030504040204" pitchFamily="34" charset="0"/>
                <a:ea typeface="楷体_GB2312" pitchFamily="1" charset="-122"/>
              </a:rPr>
              <a:t>…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v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iD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粒子i个体经历过的最好位置：</a:t>
            </a:r>
            <a:r>
              <a:rPr lang="zh-CN" altLang="zh-CN" sz="2000" b="1" dirty="0">
                <a:latin typeface="楷体_GB2312" pitchFamily="1" charset="-122"/>
                <a:ea typeface="楷体_GB2312" pitchFamily="1" charset="-122"/>
              </a:rPr>
              <a:t>pbest</a:t>
            </a:r>
            <a:r>
              <a:rPr lang="zh-CN" altLang="zh-CN" sz="2000" b="1" baseline="-25000" dirty="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=(p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i1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,p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i2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000" dirty="0">
                <a:latin typeface="Tahoma" panose="020B0604030504040204" pitchFamily="34" charset="0"/>
                <a:ea typeface="楷体_GB2312" pitchFamily="1" charset="-122"/>
              </a:rPr>
              <a:t>…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p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iD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) 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种群所经历过的最好位置：</a:t>
            </a:r>
            <a:r>
              <a:rPr lang="zh-CN" altLang="zh-CN" sz="2000" b="1" dirty="0">
                <a:latin typeface="楷体_GB2312" pitchFamily="1" charset="-122"/>
                <a:ea typeface="楷体_GB2312" pitchFamily="1" charset="-122"/>
              </a:rPr>
              <a:t>gbest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=(g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,g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000" dirty="0">
                <a:latin typeface="Tahoma" panose="020B0604030504040204" pitchFamily="34" charset="0"/>
                <a:ea typeface="楷体_GB2312" pitchFamily="1" charset="-122"/>
              </a:rPr>
              <a:t>…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g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zh-CN" sz="2000" dirty="0">
              <a:latin typeface="楷体_GB2312" pitchFamily="1" charset="-122"/>
              <a:ea typeface="楷体_GB2312" pitchFamily="1" charset="-122"/>
            </a:endParaRP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通常，在第d（1</a:t>
            </a:r>
            <a:r>
              <a:rPr lang="zh-CN" altLang="zh-CN" dirty="0"/>
              <a:t>≤d≤D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）维的位置变化范围限定在              内，     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速度变化范围限定在              内（即在迭代中若                  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超出了边界值，则该维的速度或位置被限制为该维最大速度或边界  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位置）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97911"/>
              </p:ext>
            </p:extLst>
          </p:nvPr>
        </p:nvGraphicFramePr>
        <p:xfrm>
          <a:off x="7086600" y="4192587"/>
          <a:ext cx="17526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9" r:id="rId4" imgW="928222" imgH="241827" progId="Equation.DSMT4">
                  <p:embed/>
                </p:oleObj>
              </mc:Choice>
              <mc:Fallback>
                <p:oleObj r:id="rId4" imgW="928222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192587"/>
                        <a:ext cx="17526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917697"/>
              </p:ext>
            </p:extLst>
          </p:nvPr>
        </p:nvGraphicFramePr>
        <p:xfrm>
          <a:off x="4559808" y="4648200"/>
          <a:ext cx="182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0" r:id="rId6" imgW="940934" imgH="241827" progId="Equation.DSMT4">
                  <p:embed/>
                </p:oleObj>
              </mc:Choice>
              <mc:Fallback>
                <p:oleObj r:id="rId6" imgW="940934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808" y="4648200"/>
                        <a:ext cx="1828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139347"/>
              </p:ext>
            </p:extLst>
          </p:nvPr>
        </p:nvGraphicFramePr>
        <p:xfrm>
          <a:off x="8420100" y="4575123"/>
          <a:ext cx="1143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1" r:id="rId8" imgW="496047" imgH="229116" progId="Equation.DSMT4">
                  <p:embed/>
                </p:oleObj>
              </mc:Choice>
              <mc:Fallback>
                <p:oleObj r:id="rId8" imgW="496047" imgH="22911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0100" y="4575123"/>
                        <a:ext cx="11430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3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6192" y="762001"/>
            <a:ext cx="9409176" cy="53641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粒子i的第d维速度更新公式：</a:t>
            </a:r>
          </a:p>
          <a:p>
            <a:pPr>
              <a:lnSpc>
                <a:spcPct val="150000"/>
              </a:lnSpc>
            </a:pPr>
            <a:endParaRPr lang="zh-CN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    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 粒子i的第d维位置更新公式：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	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	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          </a:t>
            </a:r>
            <a:r>
              <a:rPr lang="en-US" altLang="zh-CN" sz="2400" dirty="0" smtClean="0"/>
              <a:t>      </a:t>
            </a:r>
            <a:r>
              <a:rPr lang="zh-CN" altLang="zh-CN" sz="2400" dirty="0" smtClean="0"/>
              <a:t>—</a:t>
            </a:r>
            <a:r>
              <a:rPr lang="zh-CN" altLang="zh-CN" sz="2400" dirty="0"/>
              <a:t>第k次迭代粒子i飞行速度矢量的第d维分量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          </a:t>
            </a:r>
            <a:r>
              <a:rPr lang="en-US" altLang="zh-CN" sz="2400" dirty="0" smtClean="0"/>
              <a:t>      </a:t>
            </a:r>
            <a:r>
              <a:rPr lang="zh-CN" altLang="zh-CN" sz="2400" dirty="0" smtClean="0"/>
              <a:t>—</a:t>
            </a:r>
            <a:r>
              <a:rPr lang="zh-CN" altLang="zh-CN" sz="2400" dirty="0"/>
              <a:t>第k次迭代粒子i位置矢量的第d维分量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   </a:t>
            </a:r>
            <a:r>
              <a:rPr lang="en-US" altLang="zh-CN" sz="2400" dirty="0" smtClean="0"/>
              <a:t>     </a:t>
            </a:r>
            <a:r>
              <a:rPr lang="zh-CN" altLang="zh-CN" sz="2400" dirty="0" smtClean="0"/>
              <a:t> </a:t>
            </a:r>
            <a:r>
              <a:rPr lang="zh-CN" altLang="zh-CN" sz="2400" dirty="0"/>
              <a:t>c1,c2—加速度常数，调节学习最大步长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   </a:t>
            </a:r>
            <a:r>
              <a:rPr lang="en-US" altLang="zh-CN" sz="2400" dirty="0" smtClean="0"/>
              <a:t>    </a:t>
            </a:r>
            <a:r>
              <a:rPr lang="zh-CN" altLang="zh-CN" sz="2400" dirty="0" smtClean="0"/>
              <a:t> </a:t>
            </a:r>
            <a:r>
              <a:rPr lang="zh-CN" altLang="zh-CN" sz="2400" dirty="0"/>
              <a:t>r1,r2—两个</a:t>
            </a:r>
            <a:r>
              <a:rPr lang="zh-CN" altLang="zh-CN" sz="2400" dirty="0" smtClean="0"/>
              <a:t>随机数</a:t>
            </a:r>
            <a:r>
              <a:rPr lang="zh-CN" altLang="zh-CN" sz="2400" dirty="0"/>
              <a:t>，取值范围[0，1]，以增加搜索随机性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   </a:t>
            </a:r>
            <a:r>
              <a:rPr lang="en-US" altLang="zh-CN" sz="2400" dirty="0" smtClean="0"/>
              <a:t>    </a:t>
            </a:r>
            <a:r>
              <a:rPr lang="zh-CN" altLang="zh-CN" sz="2400" dirty="0" smtClean="0"/>
              <a:t> </a:t>
            </a:r>
            <a:r>
              <a:rPr lang="zh-CN" altLang="zh-CN" sz="2400" dirty="0"/>
              <a:t>w —惯性权重，非负数，调节对解空间的搜索范围</a:t>
            </a:r>
          </a:p>
          <a:p>
            <a:pPr>
              <a:lnSpc>
                <a:spcPct val="150000"/>
              </a:lnSpc>
            </a:pP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zh-CN" sz="2400" dirty="0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286001" y="1295400"/>
          <a:ext cx="70580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0" r:id="rId3" imgW="3085078" imgH="241512" progId="Equation.DSMT4">
                  <p:embed/>
                </p:oleObj>
              </mc:Choice>
              <mc:Fallback>
                <p:oleObj r:id="rId3" imgW="3085078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295400"/>
                        <a:ext cx="70580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301569"/>
              </p:ext>
            </p:extLst>
          </p:nvPr>
        </p:nvGraphicFramePr>
        <p:xfrm>
          <a:off x="3502597" y="2564607"/>
          <a:ext cx="34290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1" r:id="rId5" imgW="940934" imgH="241827" progId="Equation.DSMT4">
                  <p:embed/>
                </p:oleObj>
              </mc:Choice>
              <mc:Fallback>
                <p:oleObj r:id="rId5" imgW="940934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597" y="2564607"/>
                        <a:ext cx="34290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681602"/>
              </p:ext>
            </p:extLst>
          </p:nvPr>
        </p:nvGraphicFramePr>
        <p:xfrm>
          <a:off x="2010156" y="3444082"/>
          <a:ext cx="4794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2" r:id="rId7" imgW="191481" imgH="242458" progId="Equation.DSMT4">
                  <p:embed/>
                </p:oleObj>
              </mc:Choice>
              <mc:Fallback>
                <p:oleObj r:id="rId7" imgW="191481" imgH="24245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0156" y="3444082"/>
                        <a:ext cx="4794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222340"/>
              </p:ext>
            </p:extLst>
          </p:nvPr>
        </p:nvGraphicFramePr>
        <p:xfrm>
          <a:off x="1995106" y="3920331"/>
          <a:ext cx="5127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3" r:id="rId9" imgW="204136" imgH="242352" progId="Equation.DSMT4">
                  <p:embed/>
                </p:oleObj>
              </mc:Choice>
              <mc:Fallback>
                <p:oleObj r:id="rId9" imgW="204136" imgH="2423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106" y="3920331"/>
                        <a:ext cx="5127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348173" y="2548070"/>
            <a:ext cx="583424" cy="427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k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93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6152" y="722377"/>
            <a:ext cx="9765792" cy="54223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000" dirty="0" smtClean="0"/>
              <a:t>粒子</a:t>
            </a:r>
            <a:r>
              <a:rPr lang="zh-CN" altLang="zh-CN" sz="2000" dirty="0"/>
              <a:t>速度更新公式包含三部分：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000" dirty="0"/>
              <a:t>   </a:t>
            </a:r>
            <a:r>
              <a:rPr lang="en-US" altLang="zh-CN" sz="2000" dirty="0" smtClean="0"/>
              <a:t>  </a:t>
            </a:r>
            <a:r>
              <a:rPr lang="zh-CN" altLang="zh-CN" sz="2000" dirty="0" smtClean="0"/>
              <a:t>第</a:t>
            </a:r>
            <a:r>
              <a:rPr lang="zh-CN" altLang="zh-CN" sz="2000" dirty="0"/>
              <a:t>一部分为粒子先前的速度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000" dirty="0"/>
              <a:t>   </a:t>
            </a:r>
            <a:r>
              <a:rPr lang="en-US" altLang="zh-CN" sz="2000" dirty="0" smtClean="0"/>
              <a:t>  </a:t>
            </a:r>
            <a:r>
              <a:rPr lang="zh-CN" altLang="zh-CN" sz="2000" dirty="0" smtClean="0"/>
              <a:t>第二</a:t>
            </a:r>
            <a:r>
              <a:rPr lang="zh-CN" altLang="zh-CN" sz="2000" dirty="0"/>
              <a:t>部分为“认知”部分，表示粒子本身的思考，可理解为粒子i当前位置与自己最好位置之间的距离。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000" dirty="0"/>
              <a:t>   </a:t>
            </a:r>
            <a:r>
              <a:rPr lang="en-US" altLang="zh-CN" sz="2000" dirty="0" smtClean="0"/>
              <a:t>   </a:t>
            </a:r>
            <a:r>
              <a:rPr lang="zh-CN" altLang="zh-CN" sz="2000" dirty="0" smtClean="0"/>
              <a:t>第三</a:t>
            </a:r>
            <a:r>
              <a:rPr lang="zh-CN" altLang="zh-CN" sz="2000" dirty="0"/>
              <a:t>部分为“社会”部分，表示粒子间的信息共享与合作，可理解为粒子i当前位置与群体最好位置之间的距离。</a:t>
            </a:r>
          </a:p>
        </p:txBody>
      </p:sp>
      <p:graphicFrame>
        <p:nvGraphicFramePr>
          <p:cNvPr id="22531" name="Object 3"/>
          <p:cNvGraphicFramePr>
            <a:graphicFrameLocks noGrp="1" noChangeAspect="1"/>
          </p:cNvGraphicFramePr>
          <p:nvPr>
            <p:ph type="title"/>
            <p:extLst>
              <p:ext uri="{D42A27DB-BD31-4B8C-83A1-F6EECF244321}">
                <p14:modId xmlns:p14="http://schemas.microsoft.com/office/powerpoint/2010/main" val="1332369852"/>
              </p:ext>
            </p:extLst>
          </p:nvPr>
        </p:nvGraphicFramePr>
        <p:xfrm>
          <a:off x="1869948" y="1057656"/>
          <a:ext cx="84582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1" r:id="rId3" imgW="3085078" imgH="241512" progId="Equation.DSMT4">
                  <p:embed/>
                </p:oleObj>
              </mc:Choice>
              <mc:Fallback>
                <p:oleObj r:id="rId3" imgW="3085078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9948" y="1057656"/>
                        <a:ext cx="84582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91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36287</TotalTime>
  <Words>2533</Words>
  <Application>Microsoft Office PowerPoint</Application>
  <PresentationFormat>宽屏</PresentationFormat>
  <Paragraphs>355</Paragraphs>
  <Slides>37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59" baseType="lpstr">
      <vt:lpstr>Adobe 楷体 Std R</vt:lpstr>
      <vt:lpstr>DFKai-SB</vt:lpstr>
      <vt:lpstr>PMingLiU</vt:lpstr>
      <vt:lpstr>PMingLiU</vt:lpstr>
      <vt:lpstr>等线</vt:lpstr>
      <vt:lpstr>等线 Light</vt:lpstr>
      <vt:lpstr>华文宋体</vt:lpstr>
      <vt:lpstr>楷体_GB2312</vt:lpstr>
      <vt:lpstr>宋体</vt:lpstr>
      <vt:lpstr>Arial</vt:lpstr>
      <vt:lpstr>Arial Black</vt:lpstr>
      <vt:lpstr>Calibri</vt:lpstr>
      <vt:lpstr>Calibri Light</vt:lpstr>
      <vt:lpstr>Cambria Math</vt:lpstr>
      <vt:lpstr>Tahoma</vt:lpstr>
      <vt:lpstr>Times</vt:lpstr>
      <vt:lpstr>Times New Roman</vt:lpstr>
      <vt:lpstr>Wingdings</vt:lpstr>
      <vt:lpstr>Office Theme</vt:lpstr>
      <vt:lpstr>Equation.DSMT4</vt:lpstr>
      <vt:lpstr>Equation.KSEE3</vt:lpstr>
      <vt:lpstr>Microsoft 公式 3.0</vt:lpstr>
      <vt:lpstr>最优化技术 -粒子群算法（PSO）</vt:lpstr>
      <vt:lpstr>遗传算法</vt:lpstr>
      <vt:lpstr>粒子群算法</vt:lpstr>
      <vt:lpstr>粒子群算法</vt:lpstr>
      <vt:lpstr>粒子群算法</vt:lpstr>
      <vt:lpstr>粒子群算法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粒子群算法</vt:lpstr>
      <vt:lpstr>PowerPoint 演示文稿</vt:lpstr>
      <vt:lpstr>PowerPoint 演示文稿</vt:lpstr>
      <vt:lpstr>粒子群算法</vt:lpstr>
      <vt:lpstr>线性递减权值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算法流程</vt:lpstr>
      <vt:lpstr>粒子群优化算法流程图</vt:lpstr>
      <vt:lpstr>PowerPoint 演示文稿</vt:lpstr>
      <vt:lpstr>粒子群算法</vt:lpstr>
      <vt:lpstr>PowerPoint 演示文稿</vt:lpstr>
      <vt:lpstr>PowerPoint 演示文稿</vt:lpstr>
      <vt:lpstr>PowerPoint 演示文稿</vt:lpstr>
      <vt:lpstr>粒子群算法 </vt:lpstr>
      <vt:lpstr>粒子群算法</vt:lpstr>
      <vt:lpstr>粒子群算法</vt:lpstr>
      <vt:lpstr>粒子群算法</vt:lpstr>
      <vt:lpstr>粒子群算法</vt:lpstr>
      <vt:lpstr>粒子群算法</vt:lpstr>
      <vt:lpstr>粒子群算法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最优化技术</dc:title>
  <dc:creator>wj</dc:creator>
  <cp:lastModifiedBy>Alice</cp:lastModifiedBy>
  <cp:revision>515</cp:revision>
  <dcterms:created xsi:type="dcterms:W3CDTF">2019-12-25T10:26:10Z</dcterms:created>
  <dcterms:modified xsi:type="dcterms:W3CDTF">2022-04-17T03:27:39Z</dcterms:modified>
</cp:coreProperties>
</file>