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0" r:id="rId3"/>
    <p:sldId id="523" r:id="rId4"/>
    <p:sldId id="284" r:id="rId5"/>
    <p:sldId id="577" r:id="rId6"/>
    <p:sldId id="349" r:id="rId7"/>
    <p:sldId id="348" r:id="rId8"/>
    <p:sldId id="286" r:id="rId10"/>
    <p:sldId id="565" r:id="rId11"/>
    <p:sldId id="287" r:id="rId12"/>
    <p:sldId id="564" r:id="rId13"/>
    <p:sldId id="580" r:id="rId14"/>
    <p:sldId id="583" r:id="rId15"/>
    <p:sldId id="581" r:id="rId16"/>
    <p:sldId id="582" r:id="rId17"/>
    <p:sldId id="585" r:id="rId18"/>
    <p:sldId id="494" r:id="rId19"/>
    <p:sldId id="497" r:id="rId20"/>
    <p:sldId id="496" r:id="rId21"/>
    <p:sldId id="495" r:id="rId22"/>
    <p:sldId id="584" r:id="rId23"/>
    <p:sldId id="588" r:id="rId24"/>
    <p:sldId id="491" r:id="rId25"/>
    <p:sldId id="566" r:id="rId26"/>
    <p:sldId id="492" r:id="rId27"/>
    <p:sldId id="493" r:id="rId28"/>
    <p:sldId id="498" r:id="rId29"/>
    <p:sldId id="500" r:id="rId30"/>
    <p:sldId id="293" r:id="rId31"/>
    <p:sldId id="295" r:id="rId32"/>
    <p:sldId id="487" r:id="rId33"/>
    <p:sldId id="525" r:id="rId34"/>
    <p:sldId id="591" r:id="rId35"/>
    <p:sldId id="592" r:id="rId36"/>
    <p:sldId id="586" r:id="rId37"/>
    <p:sldId id="587" r:id="rId38"/>
    <p:sldId id="298" r:id="rId39"/>
    <p:sldId id="300" r:id="rId40"/>
    <p:sldId id="301" r:id="rId41"/>
    <p:sldId id="567" r:id="rId42"/>
    <p:sldId id="524" r:id="rId43"/>
    <p:sldId id="305" r:id="rId44"/>
    <p:sldId id="307" r:id="rId45"/>
    <p:sldId id="528" r:id="rId46"/>
    <p:sldId id="309" r:id="rId47"/>
    <p:sldId id="310" r:id="rId48"/>
    <p:sldId id="589" r:id="rId49"/>
    <p:sldId id="312" r:id="rId50"/>
    <p:sldId id="590" r:id="rId51"/>
    <p:sldId id="594" r:id="rId52"/>
    <p:sldId id="595" r:id="rId53"/>
    <p:sldId id="596" r:id="rId54"/>
    <p:sldId id="593" r:id="rId55"/>
    <p:sldId id="527" r:id="rId56"/>
    <p:sldId id="597" r:id="rId57"/>
    <p:sldId id="598" r:id="rId58"/>
    <p:sldId id="599" r:id="rId59"/>
    <p:sldId id="313" r:id="rId60"/>
    <p:sldId id="601" r:id="rId61"/>
    <p:sldId id="600" r:id="rId62"/>
    <p:sldId id="488" r:id="rId63"/>
    <p:sldId id="602" r:id="rId64"/>
    <p:sldId id="603" r:id="rId65"/>
    <p:sldId id="315" r:id="rId66"/>
    <p:sldId id="502" r:id="rId67"/>
    <p:sldId id="509" r:id="rId68"/>
    <p:sldId id="510" r:id="rId69"/>
    <p:sldId id="504" r:id="rId70"/>
    <p:sldId id="571" r:id="rId71"/>
    <p:sldId id="573" r:id="rId72"/>
    <p:sldId id="575" r:id="rId73"/>
    <p:sldId id="576" r:id="rId74"/>
    <p:sldId id="574" r:id="rId75"/>
    <p:sldId id="503" r:id="rId76"/>
    <p:sldId id="529" r:id="rId77"/>
    <p:sldId id="513" r:id="rId78"/>
    <p:sldId id="512" r:id="rId79"/>
    <p:sldId id="514" r:id="rId80"/>
    <p:sldId id="516" r:id="rId81"/>
    <p:sldId id="517" r:id="rId82"/>
    <p:sldId id="518" r:id="rId83"/>
    <p:sldId id="519" r:id="rId84"/>
    <p:sldId id="520" r:id="rId85"/>
    <p:sldId id="530" r:id="rId86"/>
  </p:sldIdLst>
  <p:sldSz cx="12192000" cy="6858000"/>
  <p:notesSz cx="6858000" cy="9144000"/>
  <p:custDataLst>
    <p:tags r:id="rId9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0909" autoAdjust="0"/>
  </p:normalViewPr>
  <p:slideViewPr>
    <p:cSldViewPr showGuides="1">
      <p:cViewPr varScale="1">
        <p:scale>
          <a:sx n="75" d="100"/>
          <a:sy n="75" d="100"/>
        </p:scale>
        <p:origin x="67" y="154"/>
      </p:cViewPr>
      <p:guideLst>
        <p:guide orient="horz" pos="2136"/>
        <p:guide pos="3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gs" Target="tags/tag1.xml"/><Relationship Id="rId9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3.wmf"/><Relationship Id="rId4" Type="http://schemas.openxmlformats.org/officeDocument/2006/relationships/image" Target="../media/image172.wmf"/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4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9.wmf"/></Relationships>
</file>

<file path=ppt/drawings/_rels/vmlDrawing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6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8.wmf"/><Relationship Id="rId8" Type="http://schemas.openxmlformats.org/officeDocument/2006/relationships/image" Target="../media/image217.wmf"/><Relationship Id="rId7" Type="http://schemas.openxmlformats.org/officeDocument/2006/relationships/image" Target="../media/image216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09.wmf"/><Relationship Id="rId1" Type="http://schemas.openxmlformats.org/officeDocument/2006/relationships/image" Target="../media/image22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4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5.wmf"/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27.wmf"/></Relationships>
</file>

<file path=ppt/drawings/_rels/vmlDrawing4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39.wmf"/><Relationship Id="rId3" Type="http://schemas.openxmlformats.org/officeDocument/2006/relationships/image" Target="../media/image238.wmf"/><Relationship Id="rId2" Type="http://schemas.openxmlformats.org/officeDocument/2006/relationships/image" Target="../media/image206.wmf"/><Relationship Id="rId1" Type="http://schemas.openxmlformats.org/officeDocument/2006/relationships/image" Target="../media/image237.wmf"/></Relationships>
</file>

<file path=ppt/drawings/_rels/vmlDrawing4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6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1.wmf"/><Relationship Id="rId4" Type="http://schemas.openxmlformats.org/officeDocument/2006/relationships/image" Target="../media/image250.wmf"/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4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4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1.wmf"/><Relationship Id="rId3" Type="http://schemas.openxmlformats.org/officeDocument/2006/relationships/image" Target="../media/image255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5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6.wmf"/><Relationship Id="rId4" Type="http://schemas.openxmlformats.org/officeDocument/2006/relationships/image" Target="../media/image265.wmf"/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/Relationships>
</file>

<file path=ppt/drawings/_rels/vmlDrawing5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0.wmf"/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/Relationships>
</file>

<file path=ppt/drawings/_rels/vmlDrawing5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4.wmf"/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/Relationships>
</file>

<file path=ppt/drawings/_rels/vmlDrawing5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3.wmf"/><Relationship Id="rId8" Type="http://schemas.openxmlformats.org/officeDocument/2006/relationships/image" Target="../media/image282.wmf"/><Relationship Id="rId7" Type="http://schemas.openxmlformats.org/officeDocument/2006/relationships/image" Target="../media/image281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2.wmf"/><Relationship Id="rId8" Type="http://schemas.openxmlformats.org/officeDocument/2006/relationships/image" Target="../media/image291.wmf"/><Relationship Id="rId7" Type="http://schemas.openxmlformats.org/officeDocument/2006/relationships/image" Target="../media/image290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1" Type="http://schemas.openxmlformats.org/officeDocument/2006/relationships/image" Target="../media/image294.wmf"/><Relationship Id="rId10" Type="http://schemas.openxmlformats.org/officeDocument/2006/relationships/image" Target="../media/image293.wmf"/><Relationship Id="rId1" Type="http://schemas.openxmlformats.org/officeDocument/2006/relationships/image" Target="../media/image28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B6E3BF5-1D1A-4238-A649-A01FEF06A7F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66C71FD-5765-44FC-9F54-5999A6B5937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C3C3F7-1CDB-4675-95DC-8AFF59862ECD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Lagrange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插值数值不稳定，通常情况下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Lagrange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插值多项式次数应小于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。实际计算中，往往采用分段低阶的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Lagrange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插值，这样不仅舍入误差小，数值稳定性也得到改善，计算量也少。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C71FD-5765-44FC-9F54-5999A6B59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个条件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阶多项式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C71FD-5765-44FC-9F54-5999A6B593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C63102D-E10C-41AE-89D0-558E75F2600B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B24A61-C069-4C81-B771-BB0A68CECFD4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3BCF8-7839-4569-BCD8-CD5EAE0134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EF412-7961-4E54-866B-5A5A803FAC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029F4-8CDF-4C23-BB4F-8850627F7F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EFCE0-7906-475C-A32C-6AE79B8738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1EC72-DB81-4C69-8C0D-B588171F60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9006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C22E-FDBC-40B2-B6F8-4F04352258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39006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EE99D-6AB0-4DDE-9A7C-D8D8C61183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F45DC-444A-403F-8B73-344CE705CB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AE7BA-A306-4FC4-81F7-9883B75BEA9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D5AB2-4D73-4351-B4B8-3E1C8B6710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51D03-73C0-43A0-935F-9E3F14D485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67979-95E2-4A5A-BFD9-615EE74EBB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AB1AA-7875-411F-9516-BCF46AAF3B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FA154-448D-4E1F-91E7-812F7E403E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3A0D1-91A7-4AA5-AF29-D7A14D07EE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9CC4535-C334-466D-89AE-275BAEF883E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0.png"/><Relationship Id="rId13" Type="http://schemas.openxmlformats.org/officeDocument/2006/relationships/image" Target="../media/image49.png"/><Relationship Id="rId12" Type="http://schemas.openxmlformats.org/officeDocument/2006/relationships/image" Target="../media/image48.png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4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51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8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55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5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62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1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78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82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81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94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100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6.wmf"/><Relationship Id="rId1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5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5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113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60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9.png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6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7.xml"/><Relationship Id="rId5" Type="http://schemas.openxmlformats.org/officeDocument/2006/relationships/oleObject" Target="../embeddings/oleObject69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120.wmf"/><Relationship Id="rId1" Type="http://schemas.openxmlformats.org/officeDocument/2006/relationships/oleObject" Target="../embeddings/oleObject6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122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6.wmf"/><Relationship Id="rId1" Type="http://schemas.openxmlformats.org/officeDocument/2006/relationships/oleObject" Target="../embeddings/oleObject70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emf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127.wmf"/><Relationship Id="rId11" Type="http://schemas.openxmlformats.org/officeDocument/2006/relationships/vmlDrawing" Target="../drawings/vmlDrawing2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75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132.wmf"/><Relationship Id="rId1" Type="http://schemas.openxmlformats.org/officeDocument/2006/relationships/oleObject" Target="../embeddings/oleObject79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5.wmf"/><Relationship Id="rId1" Type="http://schemas.openxmlformats.org/officeDocument/2006/relationships/oleObject" Target="../embeddings/oleObject8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136.wmf"/><Relationship Id="rId1" Type="http://schemas.openxmlformats.org/officeDocument/2006/relationships/oleObject" Target="../embeddings/oleObject83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oleObject" Target="../embeddings/oleObject90.bin"/><Relationship Id="rId7" Type="http://schemas.openxmlformats.org/officeDocument/2006/relationships/oleObject" Target="../embeddings/oleObject89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139.wmf"/><Relationship Id="rId11" Type="http://schemas.openxmlformats.org/officeDocument/2006/relationships/vmlDrawing" Target="../drawings/vmlDrawing2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8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4.png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142.wmf"/><Relationship Id="rId1" Type="http://schemas.openxmlformats.org/officeDocument/2006/relationships/oleObject" Target="../embeddings/oleObject92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5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image" Target="../media/image1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0.png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image" Target="../media/image161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image" Target="../media/image164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172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70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69.wmf"/><Relationship Id="rId12" Type="http://schemas.openxmlformats.org/officeDocument/2006/relationships/vmlDrawing" Target="../drawings/vmlDrawing2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3.wmf"/><Relationship Id="rId1" Type="http://schemas.openxmlformats.org/officeDocument/2006/relationships/oleObject" Target="../embeddings/oleObject94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74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99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78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103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85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82.wmf"/><Relationship Id="rId12" Type="http://schemas.openxmlformats.org/officeDocument/2006/relationships/vmlDrawing" Target="../drawings/vmlDrawing3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4.wmf"/><Relationship Id="rId1" Type="http://schemas.openxmlformats.org/officeDocument/2006/relationships/oleObject" Target="../embeddings/oleObject107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6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9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88.e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87.emf"/><Relationship Id="rId1" Type="http://schemas.openxmlformats.org/officeDocument/2006/relationships/oleObject" Target="../embeddings/oleObject112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2.e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91.png"/><Relationship Id="rId1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image" Target="../media/image193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9.wmf"/><Relationship Id="rId1" Type="http://schemas.openxmlformats.org/officeDocument/2006/relationships/oleObject" Target="../embeddings/oleObject116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200.wmf"/><Relationship Id="rId16" Type="http://schemas.openxmlformats.org/officeDocument/2006/relationships/vmlDrawing" Target="../drawings/vmlDrawing3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06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205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204.wmf"/><Relationship Id="rId1" Type="http://schemas.openxmlformats.org/officeDocument/2006/relationships/oleObject" Target="../embeddings/oleObject117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2.png"/><Relationship Id="rId8" Type="http://schemas.openxmlformats.org/officeDocument/2006/relationships/image" Target="../media/image211.png"/><Relationship Id="rId7" Type="http://schemas.openxmlformats.org/officeDocument/2006/relationships/image" Target="../media/image210.png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125.bin"/><Relationship Id="rId23" Type="http://schemas.openxmlformats.org/officeDocument/2006/relationships/vmlDrawing" Target="../drawings/vmlDrawing37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18.wmf"/><Relationship Id="rId20" Type="http://schemas.openxmlformats.org/officeDocument/2006/relationships/oleObject" Target="../embeddings/oleObject132.bin"/><Relationship Id="rId2" Type="http://schemas.openxmlformats.org/officeDocument/2006/relationships/image" Target="../media/image207.wmf"/><Relationship Id="rId19" Type="http://schemas.openxmlformats.org/officeDocument/2006/relationships/image" Target="../media/image217.wmf"/><Relationship Id="rId18" Type="http://schemas.openxmlformats.org/officeDocument/2006/relationships/oleObject" Target="../embeddings/oleObject131.bin"/><Relationship Id="rId17" Type="http://schemas.openxmlformats.org/officeDocument/2006/relationships/image" Target="../media/image216.wmf"/><Relationship Id="rId16" Type="http://schemas.openxmlformats.org/officeDocument/2006/relationships/oleObject" Target="../embeddings/oleObject130.bin"/><Relationship Id="rId15" Type="http://schemas.openxmlformats.org/officeDocument/2006/relationships/image" Target="../media/image215.wmf"/><Relationship Id="rId14" Type="http://schemas.openxmlformats.org/officeDocument/2006/relationships/oleObject" Target="../embeddings/oleObject129.bin"/><Relationship Id="rId13" Type="http://schemas.openxmlformats.org/officeDocument/2006/relationships/image" Target="../media/image214.wmf"/><Relationship Id="rId12" Type="http://schemas.openxmlformats.org/officeDocument/2006/relationships/oleObject" Target="../embeddings/oleObject128.bin"/><Relationship Id="rId11" Type="http://schemas.openxmlformats.org/officeDocument/2006/relationships/image" Target="../media/image213.wmf"/><Relationship Id="rId10" Type="http://schemas.openxmlformats.org/officeDocument/2006/relationships/oleObject" Target="../embeddings/oleObject127.bin"/><Relationship Id="rId1" Type="http://schemas.openxmlformats.org/officeDocument/2006/relationships/oleObject" Target="../embeddings/oleObject124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2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221.png"/><Relationship Id="rId5" Type="http://schemas.openxmlformats.org/officeDocument/2006/relationships/image" Target="../media/image209.wmf"/><Relationship Id="rId4" Type="http://schemas.openxmlformats.org/officeDocument/2006/relationships/oleObject" Target="../embeddings/oleObject134.bin"/><Relationship Id="rId3" Type="http://schemas.openxmlformats.org/officeDocument/2006/relationships/image" Target="../media/image220.wmf"/><Relationship Id="rId2" Type="http://schemas.openxmlformats.org/officeDocument/2006/relationships/oleObject" Target="../embeddings/oleObject133.bin"/><Relationship Id="rId10" Type="http://schemas.openxmlformats.org/officeDocument/2006/relationships/vmlDrawing" Target="../drawings/vmlDrawing38.vml"/><Relationship Id="rId1" Type="http://schemas.openxmlformats.org/officeDocument/2006/relationships/image" Target="../media/image21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224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223.wmf"/><Relationship Id="rId1" Type="http://schemas.openxmlformats.org/officeDocument/2006/relationships/oleObject" Target="../embeddings/oleObject136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229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227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226.wmf"/><Relationship Id="rId14" Type="http://schemas.openxmlformats.org/officeDocument/2006/relationships/vmlDrawing" Target="../drawings/vmlDrawing4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31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230.wmf"/><Relationship Id="rId1" Type="http://schemas.openxmlformats.org/officeDocument/2006/relationships/oleObject" Target="../embeddings/oleObject139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235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233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232.wmf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41.vml"/><Relationship Id="rId1" Type="http://schemas.openxmlformats.org/officeDocument/2006/relationships/oleObject" Target="../embeddings/oleObject145.bin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227.wmf"/><Relationship Id="rId1" Type="http://schemas.openxmlformats.org/officeDocument/2006/relationships/oleObject" Target="../embeddings/oleObject14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239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237.wmf"/><Relationship Id="rId14" Type="http://schemas.openxmlformats.org/officeDocument/2006/relationships/vmlDrawing" Target="../drawings/vmlDrawing4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3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202.wmf"/><Relationship Id="rId1" Type="http://schemas.openxmlformats.org/officeDocument/2006/relationships/oleObject" Target="../embeddings/oleObject151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243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241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240.wmf"/><Relationship Id="rId16" Type="http://schemas.openxmlformats.org/officeDocument/2006/relationships/vmlDrawing" Target="../drawings/vmlDrawing4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46.w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245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244.wmf"/><Relationship Id="rId1" Type="http://schemas.openxmlformats.org/officeDocument/2006/relationships/oleObject" Target="../embeddings/oleObject157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8.bin"/><Relationship Id="rId8" Type="http://schemas.openxmlformats.org/officeDocument/2006/relationships/image" Target="../media/image250.w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248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247.wmf"/><Relationship Id="rId13" Type="http://schemas.openxmlformats.org/officeDocument/2006/relationships/vmlDrawing" Target="../drawings/vmlDrawing45.vml"/><Relationship Id="rId12" Type="http://schemas.openxmlformats.org/officeDocument/2006/relationships/slideLayout" Target="../slideLayouts/slideLayout15.xml"/><Relationship Id="rId11" Type="http://schemas.openxmlformats.org/officeDocument/2006/relationships/image" Target="../media/image252.emf"/><Relationship Id="rId10" Type="http://schemas.openxmlformats.org/officeDocument/2006/relationships/image" Target="../media/image251.wmf"/><Relationship Id="rId1" Type="http://schemas.openxmlformats.org/officeDocument/2006/relationships/oleObject" Target="../embeddings/oleObject164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3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4.wmf"/><Relationship Id="rId1" Type="http://schemas.openxmlformats.org/officeDocument/2006/relationships/oleObject" Target="../embeddings/oleObject169.bin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5.wmf"/><Relationship Id="rId1" Type="http://schemas.openxmlformats.org/officeDocument/2006/relationships/oleObject" Target="../embeddings/oleObject170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256.wmf"/><Relationship Id="rId1" Type="http://schemas.openxmlformats.org/officeDocument/2006/relationships/oleObject" Target="../embeddings/oleObject171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1.w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255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260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259.wmf"/><Relationship Id="rId10" Type="http://schemas.openxmlformats.org/officeDocument/2006/relationships/vmlDrawing" Target="../drawings/vmlDrawing49.vml"/><Relationship Id="rId1" Type="http://schemas.openxmlformats.org/officeDocument/2006/relationships/oleObject" Target="../embeddings/oleObject174.bin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2.bin"/><Relationship Id="rId8" Type="http://schemas.openxmlformats.org/officeDocument/2006/relationships/image" Target="../media/image265.wmf"/><Relationship Id="rId7" Type="http://schemas.openxmlformats.org/officeDocument/2006/relationships/oleObject" Target="../embeddings/oleObject181.bin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263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262.wmf"/><Relationship Id="rId12" Type="http://schemas.openxmlformats.org/officeDocument/2006/relationships/vmlDrawing" Target="../drawings/vmlDrawing5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6.wmf"/><Relationship Id="rId1" Type="http://schemas.openxmlformats.org/officeDocument/2006/relationships/oleObject" Target="../embeddings/oleObject17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0.wmf"/><Relationship Id="rId7" Type="http://schemas.openxmlformats.org/officeDocument/2006/relationships/oleObject" Target="../embeddings/oleObject186.bin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268.wmf"/><Relationship Id="rId3" Type="http://schemas.openxmlformats.org/officeDocument/2006/relationships/oleObject" Target="../embeddings/oleObject184.bin"/><Relationship Id="rId2" Type="http://schemas.openxmlformats.org/officeDocument/2006/relationships/image" Target="../media/image267.wmf"/><Relationship Id="rId10" Type="http://schemas.openxmlformats.org/officeDocument/2006/relationships/vmlDrawing" Target="../drawings/vmlDrawing51.vml"/><Relationship Id="rId1" Type="http://schemas.openxmlformats.org/officeDocument/2006/relationships/oleObject" Target="../embeddings/oleObject183.bin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4.wmf"/><Relationship Id="rId7" Type="http://schemas.openxmlformats.org/officeDocument/2006/relationships/oleObject" Target="../embeddings/oleObject190.bin"/><Relationship Id="rId6" Type="http://schemas.openxmlformats.org/officeDocument/2006/relationships/image" Target="../media/image273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272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271.wmf"/><Relationship Id="rId10" Type="http://schemas.openxmlformats.org/officeDocument/2006/relationships/vmlDrawing" Target="../drawings/vmlDrawing52.vml"/><Relationship Id="rId1" Type="http://schemas.openxmlformats.org/officeDocument/2006/relationships/oleObject" Target="../embeddings/oleObject187.bin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5.bin"/><Relationship Id="rId8" Type="http://schemas.openxmlformats.org/officeDocument/2006/relationships/image" Target="../media/image278.wmf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276.wmf"/><Relationship Id="rId3" Type="http://schemas.openxmlformats.org/officeDocument/2006/relationships/oleObject" Target="../embeddings/oleObject192.bin"/><Relationship Id="rId21" Type="http://schemas.openxmlformats.org/officeDocument/2006/relationships/vmlDrawing" Target="../drawings/vmlDrawing53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75.wmf"/><Relationship Id="rId19" Type="http://schemas.openxmlformats.org/officeDocument/2006/relationships/image" Target="../media/image283.wmf"/><Relationship Id="rId18" Type="http://schemas.openxmlformats.org/officeDocument/2006/relationships/oleObject" Target="../embeddings/oleObject200.bin"/><Relationship Id="rId17" Type="http://schemas.openxmlformats.org/officeDocument/2006/relationships/oleObject" Target="../embeddings/oleObject199.bin"/><Relationship Id="rId16" Type="http://schemas.openxmlformats.org/officeDocument/2006/relationships/image" Target="../media/image282.wmf"/><Relationship Id="rId15" Type="http://schemas.openxmlformats.org/officeDocument/2006/relationships/oleObject" Target="../embeddings/oleObject198.bin"/><Relationship Id="rId14" Type="http://schemas.openxmlformats.org/officeDocument/2006/relationships/image" Target="../media/image281.wmf"/><Relationship Id="rId13" Type="http://schemas.openxmlformats.org/officeDocument/2006/relationships/oleObject" Target="../embeddings/oleObject197.bin"/><Relationship Id="rId12" Type="http://schemas.openxmlformats.org/officeDocument/2006/relationships/image" Target="../media/image280.wmf"/><Relationship Id="rId11" Type="http://schemas.openxmlformats.org/officeDocument/2006/relationships/oleObject" Target="../embeddings/oleObject196.bin"/><Relationship Id="rId10" Type="http://schemas.openxmlformats.org/officeDocument/2006/relationships/image" Target="../media/image279.wmf"/><Relationship Id="rId1" Type="http://schemas.openxmlformats.org/officeDocument/2006/relationships/oleObject" Target="../embeddings/oleObject191.bin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5.bin"/><Relationship Id="rId8" Type="http://schemas.openxmlformats.org/officeDocument/2006/relationships/image" Target="../media/image287.wmf"/><Relationship Id="rId7" Type="http://schemas.openxmlformats.org/officeDocument/2006/relationships/oleObject" Target="../embeddings/oleObject204.bin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285.wmf"/><Relationship Id="rId3" Type="http://schemas.openxmlformats.org/officeDocument/2006/relationships/oleObject" Target="../embeddings/oleObject202.bin"/><Relationship Id="rId24" Type="http://schemas.openxmlformats.org/officeDocument/2006/relationships/vmlDrawing" Target="../drawings/vmlDrawing5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94.wmf"/><Relationship Id="rId21" Type="http://schemas.openxmlformats.org/officeDocument/2006/relationships/oleObject" Target="../embeddings/oleObject211.bin"/><Relationship Id="rId20" Type="http://schemas.openxmlformats.org/officeDocument/2006/relationships/image" Target="../media/image293.wmf"/><Relationship Id="rId2" Type="http://schemas.openxmlformats.org/officeDocument/2006/relationships/image" Target="../media/image284.wmf"/><Relationship Id="rId19" Type="http://schemas.openxmlformats.org/officeDocument/2006/relationships/oleObject" Target="../embeddings/oleObject210.bin"/><Relationship Id="rId18" Type="http://schemas.openxmlformats.org/officeDocument/2006/relationships/image" Target="../media/image292.wmf"/><Relationship Id="rId17" Type="http://schemas.openxmlformats.org/officeDocument/2006/relationships/oleObject" Target="../embeddings/oleObject209.bin"/><Relationship Id="rId16" Type="http://schemas.openxmlformats.org/officeDocument/2006/relationships/image" Target="../media/image291.wmf"/><Relationship Id="rId15" Type="http://schemas.openxmlformats.org/officeDocument/2006/relationships/oleObject" Target="../embeddings/oleObject208.bin"/><Relationship Id="rId14" Type="http://schemas.openxmlformats.org/officeDocument/2006/relationships/image" Target="../media/image290.wmf"/><Relationship Id="rId13" Type="http://schemas.openxmlformats.org/officeDocument/2006/relationships/oleObject" Target="../embeddings/oleObject207.bin"/><Relationship Id="rId12" Type="http://schemas.openxmlformats.org/officeDocument/2006/relationships/image" Target="../media/image289.wmf"/><Relationship Id="rId11" Type="http://schemas.openxmlformats.org/officeDocument/2006/relationships/oleObject" Target="../embeddings/oleObject206.bin"/><Relationship Id="rId10" Type="http://schemas.openxmlformats.org/officeDocument/2006/relationships/image" Target="../media/image288.wmf"/><Relationship Id="rId1" Type="http://schemas.openxmlformats.org/officeDocument/2006/relationships/oleObject" Target="../embeddings/oleObject201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7"/>
          <p:cNvSpPr>
            <a:spLocks noChangeArrowheads="1"/>
          </p:cNvSpPr>
          <p:nvPr/>
        </p:nvSpPr>
        <p:spPr bwMode="auto">
          <a:xfrm>
            <a:off x="2636838" y="476250"/>
            <a:ext cx="691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3300"/>
                </a:solidFill>
              </a:rPr>
              <a:t>第四章  函数插值与函数逼近</a:t>
            </a:r>
            <a:endParaRPr lang="zh-CN" altLang="en-US" b="1">
              <a:solidFill>
                <a:srgbClr val="CC3300"/>
              </a:solidFill>
            </a:endParaRPr>
          </a:p>
        </p:txBody>
      </p:sp>
      <p:sp>
        <p:nvSpPr>
          <p:cNvPr id="5123" name="Text Box 1028"/>
          <p:cNvSpPr txBox="1">
            <a:spLocks noChangeArrowheads="1"/>
          </p:cNvSpPr>
          <p:nvPr/>
        </p:nvSpPr>
        <p:spPr bwMode="auto">
          <a:xfrm>
            <a:off x="2930525" y="1268413"/>
            <a:ext cx="45339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500" b="1"/>
              <a:t>4. 1  </a:t>
            </a:r>
            <a:r>
              <a:rPr lang="zh-CN" altLang="en-US" sz="2500" b="1">
                <a:solidFill>
                  <a:schemeClr val="accent2"/>
                </a:solidFill>
                <a:latin typeface="宋体" panose="02010600030101010101" pitchFamily="2" charset="-122"/>
              </a:rPr>
              <a:t>拉格朗日插值公式</a:t>
            </a:r>
            <a:endParaRPr lang="zh-CN" altLang="en-US" sz="2500" b="1"/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500" b="1"/>
              <a:t>4. 2  </a:t>
            </a:r>
            <a:r>
              <a:rPr lang="zh-CN" altLang="en-US" sz="2500" b="1">
                <a:solidFill>
                  <a:schemeClr val="accent2"/>
                </a:solidFill>
                <a:latin typeface="宋体" panose="02010600030101010101" pitchFamily="2" charset="-122"/>
              </a:rPr>
              <a:t>牛顿插值公式</a:t>
            </a:r>
            <a:endParaRPr lang="zh-CN" altLang="en-US" sz="25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500" b="1"/>
              <a:t>4. 3  </a:t>
            </a:r>
            <a:r>
              <a:rPr lang="zh-CN" altLang="en-US" sz="2500" b="1">
                <a:solidFill>
                  <a:schemeClr val="accent2"/>
                </a:solidFill>
                <a:latin typeface="宋体" panose="02010600030101010101" pitchFamily="2" charset="-122"/>
              </a:rPr>
              <a:t>埃特金插值公式</a:t>
            </a:r>
            <a:endParaRPr lang="zh-CN" altLang="en-US" sz="25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500" b="1"/>
              <a:t>4. 4  </a:t>
            </a:r>
            <a:r>
              <a:rPr lang="zh-CN" altLang="en-US" sz="2500" b="1">
                <a:solidFill>
                  <a:schemeClr val="accent2"/>
                </a:solidFill>
                <a:latin typeface="宋体" panose="02010600030101010101" pitchFamily="2" charset="-122"/>
              </a:rPr>
              <a:t>存在唯一性定理</a:t>
            </a:r>
            <a:endParaRPr lang="en-US" altLang="zh-CN" sz="25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500" b="1"/>
              <a:t>4. 5  </a:t>
            </a:r>
            <a:r>
              <a:rPr lang="zh-CN" altLang="en-US" sz="2500" b="1">
                <a:solidFill>
                  <a:schemeClr val="accent2"/>
                </a:solidFill>
                <a:latin typeface="宋体" panose="02010600030101010101" pitchFamily="2" charset="-122"/>
              </a:rPr>
              <a:t>插值余项</a:t>
            </a:r>
            <a:endParaRPr lang="en-US" altLang="zh-CN" sz="25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500" b="1"/>
              <a:t>4. 6  </a:t>
            </a:r>
            <a:r>
              <a:rPr lang="zh-CN" altLang="en-US" sz="2500" b="1">
                <a:solidFill>
                  <a:schemeClr val="accent2"/>
                </a:solidFill>
                <a:latin typeface="宋体" panose="02010600030101010101" pitchFamily="2" charset="-122"/>
              </a:rPr>
              <a:t>分段三次埃尔米特插值</a:t>
            </a:r>
            <a:endParaRPr lang="en-US" altLang="zh-CN" sz="25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500" b="1"/>
              <a:t>4. 7  </a:t>
            </a:r>
            <a:r>
              <a:rPr lang="zh-CN" altLang="en-US" sz="2500" b="1">
                <a:solidFill>
                  <a:schemeClr val="accent2"/>
                </a:solidFill>
                <a:latin typeface="宋体" panose="02010600030101010101" pitchFamily="2" charset="-122"/>
              </a:rPr>
              <a:t>三次样条插值</a:t>
            </a:r>
            <a:endParaRPr lang="en-US" altLang="zh-CN" sz="25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500" b="1"/>
              <a:t>4. 8  </a:t>
            </a:r>
            <a:r>
              <a:rPr lang="zh-CN" altLang="en-US" sz="2500" b="1">
                <a:solidFill>
                  <a:schemeClr val="accent2"/>
                </a:solidFill>
                <a:latin typeface="宋体" panose="02010600030101010101" pitchFamily="2" charset="-122"/>
              </a:rPr>
              <a:t>函数插值应用实例</a:t>
            </a:r>
            <a:endParaRPr lang="en-US" altLang="zh-CN" sz="25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 bwMode="auto">
          <a:xfrm>
            <a:off x="2095500" y="738188"/>
            <a:ext cx="8153400" cy="4588957"/>
            <a:chOff x="561975" y="3429000"/>
            <a:chExt cx="8153400" cy="4587763"/>
          </a:xfrm>
        </p:grpSpPr>
        <p:sp>
          <p:nvSpPr>
            <p:cNvPr id="14339" name="Rectangle 3"/>
            <p:cNvSpPr txBox="1">
              <a:spLocks noChangeArrowheads="1"/>
            </p:cNvSpPr>
            <p:nvPr/>
          </p:nvSpPr>
          <p:spPr bwMode="auto">
            <a:xfrm>
              <a:off x="561975" y="3429000"/>
              <a:ext cx="8153400" cy="292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zh-CN" altLang="en-US" sz="2400" dirty="0">
                  <a:solidFill>
                    <a:srgbClr val="CC0000"/>
                  </a:solidFill>
                </a:rPr>
                <a:t>3. 一般情况</a:t>
              </a:r>
              <a:endParaRPr lang="zh-CN" altLang="en-US" sz="2400" dirty="0">
                <a:solidFill>
                  <a:srgbClr val="CC0000"/>
                </a:solidFill>
              </a:endParaRPr>
            </a:p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zh-CN" altLang="en-US" sz="2400" dirty="0"/>
                <a:t>        当插值点增加到</a:t>
              </a:r>
              <a:r>
                <a:rPr lang="en-US" altLang="zh-CN" sz="2400" i="1" dirty="0"/>
                <a:t>n</a:t>
              </a:r>
              <a:r>
                <a:rPr lang="en-US" altLang="zh-CN" sz="2400" dirty="0"/>
                <a:t>+1</a:t>
              </a:r>
              <a:r>
                <a:rPr lang="zh-CN" altLang="en-US" sz="2400" dirty="0"/>
                <a:t>个时，我们可以利用</a:t>
              </a:r>
              <a:r>
                <a:rPr lang="en-US" altLang="zh-CN" sz="2400" dirty="0"/>
                <a:t>Lagrange</a:t>
              </a:r>
              <a:r>
                <a:rPr lang="zh-CN" altLang="en-US" sz="2400" dirty="0"/>
                <a:t>插值方法写出</a:t>
              </a:r>
              <a:r>
                <a:rPr lang="en-US" altLang="zh-CN" sz="2400" i="1" dirty="0"/>
                <a:t>n</a:t>
              </a:r>
              <a:r>
                <a:rPr lang="zh-CN" altLang="en-US" sz="2400" dirty="0"/>
                <a:t>次插值多项式 </a:t>
              </a:r>
              <a:r>
                <a:rPr lang="en-US" altLang="zh-CN" sz="2400" i="1" dirty="0" err="1"/>
                <a:t>p</a:t>
              </a:r>
              <a:r>
                <a:rPr lang="en-US" altLang="zh-CN" sz="2400" i="1" baseline="-30000" dirty="0" err="1"/>
                <a:t>n</a:t>
              </a:r>
              <a:r>
                <a:rPr lang="en-US" altLang="zh-CN" sz="2400" dirty="0"/>
                <a:t>(</a:t>
              </a:r>
              <a:r>
                <a:rPr lang="en-US" altLang="zh-CN" sz="2400" i="1" dirty="0"/>
                <a:t>x</a:t>
              </a:r>
              <a:r>
                <a:rPr lang="en-US" altLang="zh-CN" sz="2400" dirty="0"/>
                <a:t>)，</a:t>
              </a:r>
              <a:r>
                <a:rPr lang="zh-CN" altLang="en-US" sz="2400" dirty="0"/>
                <a:t>如下所示：</a:t>
              </a:r>
              <a:endParaRPr lang="zh-CN" altLang="en-US" sz="2400" dirty="0"/>
            </a:p>
            <a:p>
              <a:endParaRPr lang="zh-CN" altLang="en-US" dirty="0"/>
            </a:p>
          </p:txBody>
        </p:sp>
        <p:graphicFrame>
          <p:nvGraphicFramePr>
            <p:cNvPr id="14340" name="Object 1"/>
            <p:cNvGraphicFramePr>
              <a:graphicFrameLocks noChangeAspect="1"/>
            </p:cNvGraphicFramePr>
            <p:nvPr/>
          </p:nvGraphicFramePr>
          <p:xfrm>
            <a:off x="1322115" y="5255241"/>
            <a:ext cx="5332413" cy="2761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6" name="Equation" r:id="rId1" imgW="40814625" imgH="21069300" progId="Equation.DSMT4">
                    <p:embed/>
                  </p:oleObj>
                </mc:Choice>
                <mc:Fallback>
                  <p:oleObj name="Equation" r:id="rId1" imgW="40814625" imgH="210693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115" y="5255241"/>
                          <a:ext cx="5332413" cy="2761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/>
          <p:cNvSpPr txBox="1"/>
          <p:nvPr/>
        </p:nvSpPr>
        <p:spPr>
          <a:xfrm>
            <a:off x="2331348" y="5521602"/>
            <a:ext cx="7917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只与节点有关，与</a:t>
            </a:r>
            <a:r>
              <a:rPr lang="en-US" altLang="zh-CN" dirty="0" err="1" smtClean="0"/>
              <a:t>yi</a:t>
            </a:r>
            <a:r>
              <a:rPr lang="zh-CN" altLang="en-US" dirty="0" smtClean="0"/>
              <a:t>无关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增加一个插值节点，插值函数发生改变，计算代价高。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2656"/>
            <a:ext cx="10363200" cy="5763344"/>
          </a:xfrm>
        </p:spPr>
        <p:txBody>
          <a:bodyPr/>
          <a:lstStyle/>
          <a:p>
            <a:r>
              <a:rPr lang="zh-CN" altLang="en-US" sz="2800" b="1" dirty="0" smtClean="0"/>
              <a:t>误差分析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154893" y="1085531"/>
                <a:ext cx="29538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893" y="1085531"/>
                <a:ext cx="295388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1" t="-86" r="-1433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807968" y="1085531"/>
                <a:ext cx="2284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上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1085531"/>
                <a:ext cx="228466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" t="-86" r="-132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207568" y="1658997"/>
                <a:ext cx="1980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满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658997"/>
                <a:ext cx="198015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" t="-102" r="-160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207568" y="2282778"/>
                <a:ext cx="5997989" cy="2239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假设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连续</m:t>
                    </m:r>
                  </m:oMath>
                </a14:m>
                <a:r>
                  <a:rPr lang="en-US" altLang="zh-CN" dirty="0" smtClean="0"/>
                  <a:t>,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则：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(x)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282778"/>
                <a:ext cx="5997989" cy="2239011"/>
              </a:xfrm>
              <a:prstGeom prst="rect">
                <a:avLst/>
              </a:prstGeom>
              <a:blipFill rotWithShape="1">
                <a:blip r:embed="rId4"/>
                <a:stretch>
                  <a:fillRect l="-5" t="-26" r="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207568" y="5078062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如何推导出</a:t>
            </a:r>
            <a:r>
              <a:rPr lang="en-US" altLang="zh-CN" dirty="0" smtClean="0"/>
              <a:t>k(x)?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692696"/>
                <a:ext cx="10363200" cy="54033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函数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(t)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692696"/>
                <a:ext cx="10363200" cy="5403304"/>
              </a:xfrm>
              <a:blipFill rotWithShape="1">
                <a:blip r:embed="rId1"/>
                <a:stretch>
                  <a:fillRect t="-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991544" y="1700808"/>
                <a:ext cx="6142131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700808"/>
                <a:ext cx="6142131" cy="394339"/>
              </a:xfrm>
              <a:prstGeom prst="rect">
                <a:avLst/>
              </a:prstGeom>
              <a:blipFill rotWithShape="1">
                <a:blip r:embed="rId2"/>
                <a:stretch>
                  <a:fillRect l="-3" t="-70" r="10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847528" y="2492896"/>
                <a:ext cx="2343590" cy="81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492896"/>
                <a:ext cx="2343590" cy="819455"/>
              </a:xfrm>
              <a:prstGeom prst="rect">
                <a:avLst/>
              </a:prstGeom>
              <a:blipFill rotWithShape="1">
                <a:blip r:embed="rId3"/>
                <a:stretch>
                  <a:fillRect l="-13" t="-64" r="5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847528" y="3572181"/>
                <a:ext cx="3461973" cy="973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(x)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3572181"/>
                <a:ext cx="3461973" cy="973280"/>
              </a:xfrm>
              <a:prstGeom prst="rect">
                <a:avLst/>
              </a:prstGeom>
              <a:blipFill rotWithShape="1">
                <a:blip r:embed="rId4"/>
                <a:stretch>
                  <a:fillRect l="-9" t="-31" r="8" b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68" y="419713"/>
            <a:ext cx="10363200" cy="5547320"/>
          </a:xfrm>
        </p:spPr>
        <p:txBody>
          <a:bodyPr/>
          <a:lstStyle/>
          <a:p>
            <a:r>
              <a:rPr lang="en-US" altLang="zh-CN" sz="2400" b="1" dirty="0" smtClean="0">
                <a:latin typeface="+mn-ea"/>
              </a:rPr>
              <a:t>[</a:t>
            </a:r>
            <a:r>
              <a:rPr lang="zh-CN" altLang="en-US" sz="2400" b="1" dirty="0" smtClean="0">
                <a:latin typeface="+mn-ea"/>
              </a:rPr>
              <a:t>例</a:t>
            </a:r>
            <a:r>
              <a:rPr lang="en-US" altLang="zh-CN" sz="2400" b="1" dirty="0" smtClean="0">
                <a:latin typeface="+mn-ea"/>
              </a:rPr>
              <a:t>]</a:t>
            </a:r>
            <a:r>
              <a:rPr lang="zh-CN" altLang="en-US" sz="2400" b="1" dirty="0" smtClean="0">
                <a:latin typeface="+mn-ea"/>
              </a:rPr>
              <a:t>已知：</a:t>
            </a:r>
            <a:r>
              <a:rPr lang="en-US" altLang="zh-CN" sz="2400" b="1" dirty="0" smtClean="0">
                <a:latin typeface="+mn-ea"/>
              </a:rPr>
              <a:t>sin0.32=0.314567,sin0.34=0.333487,</a:t>
            </a:r>
            <a:r>
              <a:rPr lang="zh-CN" altLang="en-US" sz="2400" b="1" dirty="0" smtClean="0">
                <a:latin typeface="+mn-ea"/>
              </a:rPr>
              <a:t>用拉格朗日插值法求</a:t>
            </a:r>
            <a:r>
              <a:rPr lang="en-US" altLang="zh-CN" sz="2400" b="1" dirty="0" smtClean="0">
                <a:latin typeface="+mn-ea"/>
              </a:rPr>
              <a:t>sin0.3367</a:t>
            </a:r>
            <a:r>
              <a:rPr lang="zh-CN" altLang="en-US" sz="2400" b="1" dirty="0" smtClean="0">
                <a:latin typeface="+mn-ea"/>
              </a:rPr>
              <a:t>的近似值（精确到小数点后</a:t>
            </a:r>
            <a:r>
              <a:rPr lang="en-US" altLang="zh-CN" sz="2400" b="1" dirty="0" smtClean="0">
                <a:latin typeface="+mn-ea"/>
              </a:rPr>
              <a:t>6</a:t>
            </a:r>
            <a:r>
              <a:rPr lang="zh-CN" altLang="en-US" sz="2400" b="1" dirty="0" smtClean="0">
                <a:latin typeface="+mn-ea"/>
              </a:rPr>
              <a:t>位）和误差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>
                <a:latin typeface="+mn-ea"/>
              </a:rPr>
              <a:t>截断误差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endParaRPr lang="en-US" altLang="zh-CN" sz="2800" dirty="0" smtClean="0">
              <a:latin typeface="+mn-ea"/>
            </a:endParaRPr>
          </a:p>
          <a:p>
            <a:pPr marL="800100" lvl="2" indent="0">
              <a:buNone/>
            </a:pPr>
            <a:r>
              <a:rPr lang="en-US" altLang="zh-CN" dirty="0" smtClean="0">
                <a:latin typeface="+mn-ea"/>
              </a:rPr>
              <a:t>x0=0.32   x1=0.34</a:t>
            </a:r>
            <a:endParaRPr lang="en-US" altLang="zh-CN" dirty="0" smtClean="0">
              <a:latin typeface="+mn-ea"/>
            </a:endParaRPr>
          </a:p>
          <a:p>
            <a:pPr marL="800100" lvl="2" indent="0">
              <a:buNone/>
            </a:pPr>
            <a:r>
              <a:rPr lang="en-US" altLang="zh-CN" dirty="0" smtClean="0">
                <a:latin typeface="+mn-ea"/>
              </a:rPr>
              <a:t>x0=0.314567, y1=0.333487</a:t>
            </a:r>
            <a:endParaRPr lang="en-US" altLang="zh-CN" dirty="0">
              <a:latin typeface="+mn-ea"/>
            </a:endParaRPr>
          </a:p>
          <a:p>
            <a:pPr marL="800100" lvl="2" indent="0">
              <a:buNone/>
            </a:pPr>
            <a:r>
              <a:rPr lang="en-US" altLang="zh-CN" dirty="0" smtClean="0">
                <a:latin typeface="+mn-ea"/>
              </a:rPr>
              <a:t>L1(0.3367)=0.330365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5520" y="1384297"/>
            <a:ext cx="3917231" cy="720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420780" y="3581537"/>
                <a:ext cx="4451988" cy="666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余项</a:t>
                </a:r>
                <a:r>
                  <a:rPr lang="en-US" altLang="zh-CN" dirty="0" smtClean="0"/>
                  <a:t>E(x)=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780" y="3581537"/>
                <a:ext cx="4451988" cy="666144"/>
              </a:xfrm>
              <a:prstGeom prst="rect">
                <a:avLst/>
              </a:prstGeom>
              <a:blipFill rotWithShape="1">
                <a:blip r:embed="rId2"/>
                <a:stretch>
                  <a:fillRect l="-6" t="-21" r="6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508265" y="3729943"/>
                <a:ext cx="17946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265" y="3729943"/>
                <a:ext cx="179465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" t="-159" r="-1165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574669" y="4429941"/>
                <a:ext cx="3520066" cy="758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𝑠𝑖𝑛𝑥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=sin0.34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669" y="4429941"/>
                <a:ext cx="3520066" cy="758990"/>
              </a:xfrm>
              <a:prstGeom prst="rect">
                <a:avLst/>
              </a:prstGeom>
              <a:blipFill rotWithShape="1">
                <a:blip r:embed="rId4"/>
                <a:stretch>
                  <a:fillRect l="-14" t="-24" r="4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872768" y="4489142"/>
                <a:ext cx="1858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smtClean="0"/>
                  <a:t>0.32&lt;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68" y="4489142"/>
                <a:ext cx="185858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" t="-89" r="-3268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506660" y="5248340"/>
                <a:ext cx="9359422" cy="1028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E(x)&lt;=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3367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3367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0" y="5248340"/>
                <a:ext cx="9359422" cy="1028615"/>
              </a:xfrm>
              <a:prstGeom prst="rect">
                <a:avLst/>
              </a:prstGeom>
              <a:blipFill rotWithShape="1">
                <a:blip r:embed="rId6"/>
                <a:stretch>
                  <a:fillRect l="-5" t="-6" r="6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184232" y="1804174"/>
                <a:ext cx="16739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𝑠𝑖𝑛𝑥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1804174"/>
                <a:ext cx="167392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1" t="-38" r="-1455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271464" y="6236530"/>
            <a:ext cx="10206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舍入误差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方法误差：在设计算法时不希望舍入误差成为误差的主要来源。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6" grpId="0"/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548680"/>
                <a:ext cx="10363200" cy="1008112"/>
              </a:xfrm>
            </p:spPr>
            <p:txBody>
              <a:bodyPr/>
              <a:lstStyle/>
              <a:p>
                <a:r>
                  <a:rPr lang="zh-CN" altLang="en-US" sz="2400" b="1" dirty="0" smtClean="0">
                    <a:latin typeface="+mn-ea"/>
                  </a:rPr>
                  <a:t>假设</a:t>
                </a:r>
                <a:r>
                  <a:rPr lang="en-US" altLang="zh-CN" sz="2400" b="1" dirty="0" err="1" smtClean="0">
                    <a:latin typeface="+mn-ea"/>
                  </a:rPr>
                  <a:t>sinx</a:t>
                </a:r>
                <a:r>
                  <a:rPr lang="zh-CN" altLang="en-US" sz="2400" b="1" dirty="0" smtClean="0">
                    <a:latin typeface="+mn-ea"/>
                  </a:rPr>
                  <a:t>中</a:t>
                </a:r>
                <a:r>
                  <a:rPr lang="en-US" altLang="zh-CN" sz="2400" b="1" dirty="0" smtClean="0">
                    <a:latin typeface="+mn-ea"/>
                  </a:rPr>
                  <a:t>x</a:t>
                </a:r>
                <a:r>
                  <a:rPr lang="zh-CN" altLang="en-US" sz="2400" b="1" dirty="0" smtClean="0">
                    <a:latin typeface="+mn-ea"/>
                  </a:rPr>
                  <a:t>的取值步长</a:t>
                </a:r>
                <a:r>
                  <a:rPr lang="zh-CN" altLang="en-US" sz="2400" b="1" dirty="0">
                    <a:latin typeface="+mn-ea"/>
                  </a:rPr>
                  <a:t>为</a:t>
                </a:r>
                <a:r>
                  <a:rPr lang="en-US" altLang="zh-CN" sz="2400" b="1" dirty="0" smtClean="0">
                    <a:latin typeface="+mn-ea"/>
                  </a:rPr>
                  <a:t>h,</a:t>
                </a:r>
                <a:r>
                  <a:rPr lang="zh-CN" altLang="en-US" sz="2400" b="1" dirty="0" smtClean="0">
                    <a:latin typeface="+mn-ea"/>
                  </a:rPr>
                  <a:t>那么请分析对于任意点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b="1" dirty="0" smtClean="0">
                    <a:latin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+mn-ea"/>
                  </a:rPr>
                  <a:t>],</a:t>
                </a:r>
                <a:r>
                  <a:rPr lang="zh-CN" altLang="en-US" sz="2400" b="1" dirty="0" smtClean="0">
                    <a:latin typeface="+mn-ea"/>
                  </a:rPr>
                  <a:t> 求取</a:t>
                </a:r>
                <a:r>
                  <a:rPr lang="en-US" altLang="zh-CN" sz="2400" b="1" dirty="0" err="1" smtClean="0">
                    <a:latin typeface="+mn-ea"/>
                  </a:rPr>
                  <a:t>sinx</a:t>
                </a:r>
                <a:r>
                  <a:rPr lang="zh-CN" altLang="en-US" sz="2400" b="1" dirty="0" smtClean="0">
                    <a:latin typeface="+mn-ea"/>
                  </a:rPr>
                  <a:t>时的误差</a:t>
                </a:r>
                <a:r>
                  <a:rPr lang="zh-CN" altLang="en-US" sz="2800" dirty="0" smtClean="0">
                    <a:latin typeface="+mn-ea"/>
                  </a:rPr>
                  <a:t>。</a:t>
                </a:r>
                <a:endParaRPr lang="zh-CN" altLang="en-US" sz="2800" dirty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548680"/>
                <a:ext cx="10363200" cy="1008112"/>
              </a:xfrm>
              <a:blipFill rotWithShape="1">
                <a:blip r:embed="rId1"/>
                <a:stretch>
                  <a:fillRect t="-4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87488" y="1700808"/>
                <a:ext cx="4861139" cy="666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余项</a:t>
                </a:r>
                <a:r>
                  <a:rPr lang="en-US" altLang="zh-CN" dirty="0" smtClean="0"/>
                  <a:t>E(x)=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1700808"/>
                <a:ext cx="4861139" cy="666144"/>
              </a:xfrm>
              <a:prstGeom prst="rect">
                <a:avLst/>
              </a:prstGeom>
              <a:blipFill rotWithShape="1">
                <a:blip r:embed="rId2"/>
                <a:stretch>
                  <a:fillRect l="-7" t="-42" r="11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991544" y="2636912"/>
                <a:ext cx="35728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|=</a:t>
                </a:r>
                <a:r>
                  <a:rPr lang="en-US" altLang="zh-CN" dirty="0" err="1" smtClean="0"/>
                  <a:t>max|sinx</a:t>
                </a:r>
                <a:r>
                  <a:rPr lang="en-US" altLang="zh-CN" dirty="0" smtClean="0"/>
                  <a:t>|&lt;=1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636912"/>
                <a:ext cx="357283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" t="-85" r="14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775520" y="3307354"/>
                <a:ext cx="5997219" cy="602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 smtClean="0"/>
                  <a:t>|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其</m:t>
                    </m:r>
                  </m:oMath>
                </a14:m>
                <a:r>
                  <a:rPr lang="zh-CN" altLang="en-US" dirty="0" smtClean="0"/>
                  <a:t>最大值在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3307354"/>
                <a:ext cx="5997219" cy="602922"/>
              </a:xfrm>
              <a:prstGeom prst="rect">
                <a:avLst/>
              </a:prstGeom>
              <a:blipFill rotWithShape="1">
                <a:blip r:embed="rId4"/>
                <a:stretch>
                  <a:fillRect l="-1" t="-45" r="6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775520" y="4365104"/>
                <a:ext cx="8713026" cy="1035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 smtClean="0"/>
                  <a:t>则</a:t>
                </a:r>
                <a:r>
                  <a:rPr lang="en-US" altLang="zh-CN" b="0" dirty="0" smtClean="0"/>
                  <a:t>max|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4365104"/>
                <a:ext cx="8713026" cy="1035733"/>
              </a:xfrm>
              <a:prstGeom prst="rect">
                <a:avLst/>
              </a:prstGeom>
              <a:blipFill rotWithShape="1">
                <a:blip r:embed="rId5"/>
                <a:stretch>
                  <a:fillRect l="-1" t="-11" r="3" b="-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775520" y="5268426"/>
                <a:ext cx="1342612" cy="66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E(x)&lt;=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5268426"/>
                <a:ext cx="1342612" cy="666401"/>
              </a:xfrm>
              <a:prstGeom prst="rect">
                <a:avLst/>
              </a:prstGeom>
              <a:blipFill rotWithShape="1">
                <a:blip r:embed="rId6"/>
                <a:stretch>
                  <a:fillRect l="-4" t="-70" r="2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04664"/>
            <a:ext cx="10363200" cy="5691336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07368" y="1720964"/>
            <a:ext cx="390729" cy="2827683"/>
            <a:chOff x="1624794" y="886294"/>
            <a:chExt cx="390729" cy="28276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627031" y="886294"/>
                  <a:ext cx="380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31" y="886294"/>
                  <a:ext cx="380039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1627030" y="1415502"/>
                  <a:ext cx="380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30" y="1415502"/>
                  <a:ext cx="380039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624794" y="2316532"/>
                  <a:ext cx="380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794" y="2316532"/>
                  <a:ext cx="380039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635484" y="3344645"/>
                  <a:ext cx="380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484" y="3344645"/>
                  <a:ext cx="380039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85381" y="1764346"/>
                <a:ext cx="815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81" y="1764346"/>
                <a:ext cx="81548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0" t="-86" r="-4635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013832" y="2340159"/>
                <a:ext cx="808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2" y="2340159"/>
                <a:ext cx="80836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6" t="-50" r="-5138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83432" y="3231937"/>
                <a:ext cx="815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3231937"/>
                <a:ext cx="81548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5" t="-114" r="-4599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83432" y="4211796"/>
                <a:ext cx="815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4211796"/>
                <a:ext cx="81548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5" t="-129" r="-4599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95400" y="48107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020829" y="2138461"/>
                <a:ext cx="3394134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829" y="2138461"/>
                <a:ext cx="3394134" cy="768993"/>
              </a:xfrm>
              <a:prstGeom prst="rect">
                <a:avLst/>
              </a:prstGeom>
              <a:blipFill rotWithShape="1">
                <a:blip r:embed="rId9"/>
                <a:stretch>
                  <a:fillRect l="-8" t="-54" r="-814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991544" y="2981221"/>
                <a:ext cx="3522375" cy="76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981221"/>
                <a:ext cx="3522375" cy="766235"/>
              </a:xfrm>
              <a:prstGeom prst="rect">
                <a:avLst/>
              </a:prstGeom>
              <a:blipFill rotWithShape="1">
                <a:blip r:embed="rId10"/>
                <a:stretch>
                  <a:fillRect l="-5" t="-69" r="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998172" y="3979549"/>
                <a:ext cx="3481209" cy="763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172" y="3979549"/>
                <a:ext cx="3481209" cy="763927"/>
              </a:xfrm>
              <a:prstGeom prst="rect">
                <a:avLst/>
              </a:prstGeom>
              <a:blipFill rotWithShape="1">
                <a:blip r:embed="rId11"/>
                <a:stretch>
                  <a:fillRect l="-13" t="-1" r="17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663952" y="2983529"/>
                <a:ext cx="4435766" cy="763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2983529"/>
                <a:ext cx="4435766" cy="763927"/>
              </a:xfrm>
              <a:prstGeom prst="rect">
                <a:avLst/>
              </a:prstGeom>
              <a:blipFill rotWithShape="1">
                <a:blip r:embed="rId12"/>
                <a:stretch>
                  <a:fillRect l="-9" t="-39" r="-672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663952" y="3984100"/>
                <a:ext cx="4442883" cy="765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3984100"/>
                <a:ext cx="4442883" cy="765787"/>
              </a:xfrm>
              <a:prstGeom prst="rect">
                <a:avLst/>
              </a:prstGeom>
              <a:blipFill rotWithShape="1">
                <a:blip r:embed="rId13"/>
                <a:stretch>
                  <a:fillRect l="-9" t="-14" r="-582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0351641" y="4364332"/>
                <a:ext cx="185711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41" y="4364332"/>
                <a:ext cx="1857111" cy="385555"/>
              </a:xfrm>
              <a:prstGeom prst="rect">
                <a:avLst/>
              </a:prstGeom>
              <a:blipFill rotWithShape="1">
                <a:blip r:embed="rId14"/>
                <a:stretch>
                  <a:fillRect l="-27" t="-159" r="-2141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214552" y="438963"/>
            <a:ext cx="3248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§4.2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牛顿插值公式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185352" y="1054812"/>
            <a:ext cx="43316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</a:rPr>
              <a:t>1. </a:t>
            </a:r>
            <a:r>
              <a:rPr lang="zh-CN" altLang="en-US" sz="2800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差商（均差</a:t>
            </a:r>
            <a:r>
              <a:rPr lang="en-US" altLang="zh-CN" sz="2800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及其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对称性</a:t>
            </a:r>
            <a:endParaRPr lang="zh-CN" altLang="en-US" sz="28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166938" y="285750"/>
            <a:ext cx="3248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§4.2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牛顿插值公式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2166938" y="1000125"/>
            <a:ext cx="6727825" cy="3538538"/>
            <a:chOff x="642938" y="1000125"/>
            <a:chExt cx="6728049" cy="3538538"/>
          </a:xfrm>
        </p:grpSpPr>
        <p:sp>
          <p:nvSpPr>
            <p:cNvPr id="15370" name="Rectangle 2"/>
            <p:cNvSpPr>
              <a:spLocks noChangeArrowheads="1"/>
            </p:cNvSpPr>
            <p:nvPr/>
          </p:nvSpPr>
          <p:spPr bwMode="auto">
            <a:xfrm>
              <a:off x="792163" y="1000125"/>
              <a:ext cx="43317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CC0000"/>
                  </a:solidFill>
                </a:rPr>
                <a:t>1. </a:t>
              </a:r>
              <a:r>
                <a:rPr lang="zh-CN" altLang="en-US" sz="2800" b="1" dirty="0" smtClean="0">
                  <a:solidFill>
                    <a:srgbClr val="CC0000"/>
                  </a:solidFill>
                  <a:latin typeface="宋体" panose="02010600030101010101" pitchFamily="2" charset="-122"/>
                </a:rPr>
                <a:t>差商（均差</a:t>
              </a:r>
              <a:r>
                <a:rPr lang="en-US" altLang="zh-CN" sz="2800" b="1" dirty="0" smtClean="0">
                  <a:solidFill>
                    <a:srgbClr val="CC0000"/>
                  </a:solidFill>
                  <a:latin typeface="宋体" panose="02010600030101010101" pitchFamily="2" charset="-122"/>
                </a:rPr>
                <a:t>)</a:t>
              </a:r>
              <a:r>
                <a:rPr lang="zh-CN" altLang="en-US" sz="2800" b="1" dirty="0" smtClean="0">
                  <a:solidFill>
                    <a:srgbClr val="CC0000"/>
                  </a:solidFill>
                  <a:latin typeface="宋体" panose="02010600030101010101" pitchFamily="2" charset="-122"/>
                </a:rPr>
                <a:t>及其</a:t>
              </a:r>
              <a:r>
                <a:rPr lang="zh-CN" altLang="en-US" sz="28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对称性</a:t>
              </a:r>
              <a:endParaRPr lang="zh-CN" altLang="en-US" sz="2800" b="1" dirty="0">
                <a:solidFill>
                  <a:srgbClr val="CC0000"/>
                </a:solidFill>
              </a:endParaRPr>
            </a:p>
          </p:txBody>
        </p:sp>
        <p:graphicFrame>
          <p:nvGraphicFramePr>
            <p:cNvPr id="15371" name="Object 2"/>
            <p:cNvGraphicFramePr>
              <a:graphicFrameLocks noChangeAspect="1"/>
            </p:cNvGraphicFramePr>
            <p:nvPr/>
          </p:nvGraphicFramePr>
          <p:xfrm>
            <a:off x="2357438" y="2266950"/>
            <a:ext cx="34099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0" name="Equation" r:id="rId1" imgW="26108025" imgH="3952875" progId="Equation.DSMT4">
                    <p:embed/>
                  </p:oleObj>
                </mc:Choice>
                <mc:Fallback>
                  <p:oleObj name="Equation" r:id="rId1" imgW="26108025" imgH="395287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38" y="2266950"/>
                          <a:ext cx="3409950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矩形 6"/>
            <p:cNvSpPr>
              <a:spLocks noChangeArrowheads="1"/>
            </p:cNvSpPr>
            <p:nvPr/>
          </p:nvSpPr>
          <p:spPr bwMode="auto">
            <a:xfrm>
              <a:off x="1143000" y="1714500"/>
              <a:ext cx="62279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对于函数 </a:t>
              </a:r>
              <a:r>
                <a:rPr lang="en-US" altLang="zh-CN" sz="2400" i="1"/>
                <a:t>f</a:t>
              </a:r>
              <a:r>
                <a:rPr lang="en-US" altLang="zh-CN" sz="2400"/>
                <a:t>(</a:t>
              </a:r>
              <a:r>
                <a:rPr lang="en-US" altLang="zh-CN" sz="2400" i="1"/>
                <a:t>x</a:t>
              </a:r>
              <a:r>
                <a:rPr lang="en-US" altLang="zh-CN" sz="2400"/>
                <a:t>)</a:t>
              </a:r>
              <a:r>
                <a:rPr lang="zh-CN" altLang="en-US" sz="2400"/>
                <a:t>，已知其某些离散值（型值）：</a:t>
              </a:r>
              <a:endParaRPr lang="zh-CN" altLang="en-US" sz="2400"/>
            </a:p>
          </p:txBody>
        </p:sp>
        <p:sp>
          <p:nvSpPr>
            <p:cNvPr id="15373" name="矩形 7"/>
            <p:cNvSpPr>
              <a:spLocks noChangeArrowheads="1"/>
            </p:cNvSpPr>
            <p:nvPr/>
          </p:nvSpPr>
          <p:spPr bwMode="auto">
            <a:xfrm>
              <a:off x="857250" y="2928938"/>
              <a:ext cx="32273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可定义函数 </a:t>
              </a:r>
              <a:r>
                <a:rPr lang="en-US" altLang="zh-CN" sz="2400" i="1"/>
                <a:t>f</a:t>
              </a:r>
              <a:r>
                <a:rPr lang="en-US" altLang="zh-CN" sz="2400"/>
                <a:t>(</a:t>
              </a:r>
              <a:r>
                <a:rPr lang="en-US" altLang="zh-CN" sz="2400" i="1"/>
                <a:t>x</a:t>
              </a:r>
              <a:r>
                <a:rPr lang="en-US" altLang="zh-CN" sz="2400"/>
                <a:t>)</a:t>
              </a:r>
              <a:r>
                <a:rPr lang="zh-CN" altLang="en-US" sz="2400"/>
                <a:t> </a:t>
              </a:r>
              <a:r>
                <a:rPr lang="zh-CN" altLang="en-US" sz="2400" b="1">
                  <a:solidFill>
                    <a:srgbClr val="CC0000"/>
                  </a:solidFill>
                </a:rPr>
                <a:t>差商</a:t>
              </a:r>
              <a:r>
                <a:rPr lang="zh-CN" altLang="en-US" sz="2400"/>
                <a:t>：</a:t>
              </a:r>
              <a:endParaRPr lang="zh-CN" altLang="en-US" sz="2400"/>
            </a:p>
          </p:txBody>
        </p:sp>
        <p:sp>
          <p:nvSpPr>
            <p:cNvPr id="15374" name="矩形 8"/>
            <p:cNvSpPr>
              <a:spLocks noChangeArrowheads="1"/>
            </p:cNvSpPr>
            <p:nvPr/>
          </p:nvSpPr>
          <p:spPr bwMode="auto">
            <a:xfrm>
              <a:off x="642938" y="3752850"/>
              <a:ext cx="14160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一阶差商</a:t>
              </a:r>
              <a:endParaRPr lang="zh-CN" altLang="en-US" sz="2400"/>
            </a:p>
          </p:txBody>
        </p:sp>
        <p:graphicFrame>
          <p:nvGraphicFramePr>
            <p:cNvPr id="15375" name="Object 4"/>
            <p:cNvGraphicFramePr>
              <a:graphicFrameLocks noChangeAspect="1"/>
            </p:cNvGraphicFramePr>
            <p:nvPr/>
          </p:nvGraphicFramePr>
          <p:xfrm>
            <a:off x="1928813" y="3500438"/>
            <a:ext cx="2636837" cy="1038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1" name="Equation" r:id="rId3" imgW="20183475" imgH="7896225" progId="Equation.DSMT4">
                    <p:embed/>
                  </p:oleObj>
                </mc:Choice>
                <mc:Fallback>
                  <p:oleObj name="Equation" r:id="rId3" imgW="20183475" imgH="789622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813" y="3500438"/>
                          <a:ext cx="2636837" cy="1038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3"/>
          <p:cNvGrpSpPr/>
          <p:nvPr/>
        </p:nvGrpSpPr>
        <p:grpSpPr bwMode="auto">
          <a:xfrm>
            <a:off x="2166938" y="4548188"/>
            <a:ext cx="6159500" cy="1009650"/>
            <a:chOff x="642938" y="4548188"/>
            <a:chExt cx="6159500" cy="1009650"/>
          </a:xfrm>
        </p:grpSpPr>
        <p:sp>
          <p:nvSpPr>
            <p:cNvPr id="15368" name="矩形 11"/>
            <p:cNvSpPr>
              <a:spLocks noChangeArrowheads="1"/>
            </p:cNvSpPr>
            <p:nvPr/>
          </p:nvSpPr>
          <p:spPr bwMode="auto">
            <a:xfrm>
              <a:off x="642938" y="4786313"/>
              <a:ext cx="14160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二阶差商</a:t>
              </a:r>
              <a:endParaRPr lang="zh-CN" altLang="en-US" sz="2400"/>
            </a:p>
          </p:txBody>
        </p:sp>
        <p:graphicFrame>
          <p:nvGraphicFramePr>
            <p:cNvPr id="15369" name="Object 5"/>
            <p:cNvGraphicFramePr>
              <a:graphicFrameLocks noChangeAspect="1"/>
            </p:cNvGraphicFramePr>
            <p:nvPr/>
          </p:nvGraphicFramePr>
          <p:xfrm>
            <a:off x="1928813" y="4548188"/>
            <a:ext cx="4873625" cy="100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2" name="Equation" r:id="rId5" imgW="37299900" imgH="7677150" progId="Equation.DSMT4">
                    <p:embed/>
                  </p:oleObj>
                </mc:Choice>
                <mc:Fallback>
                  <p:oleObj name="Equation" r:id="rId5" imgW="37299900" imgH="767715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813" y="4548188"/>
                          <a:ext cx="4873625" cy="1009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4"/>
          <p:cNvGrpSpPr/>
          <p:nvPr/>
        </p:nvGrpSpPr>
        <p:grpSpPr bwMode="auto">
          <a:xfrm>
            <a:off x="2095500" y="5715000"/>
            <a:ext cx="8429625" cy="981075"/>
            <a:chOff x="642938" y="5729288"/>
            <a:chExt cx="8429625" cy="981075"/>
          </a:xfrm>
        </p:grpSpPr>
        <p:sp>
          <p:nvSpPr>
            <p:cNvPr id="15366" name="矩形 13"/>
            <p:cNvSpPr>
              <a:spLocks noChangeArrowheads="1"/>
            </p:cNvSpPr>
            <p:nvPr/>
          </p:nvSpPr>
          <p:spPr bwMode="auto">
            <a:xfrm>
              <a:off x="642938" y="5953125"/>
              <a:ext cx="13382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n </a:t>
              </a:r>
              <a:r>
                <a:rPr lang="zh-CN" altLang="en-US" sz="2400"/>
                <a:t>阶差商</a:t>
              </a:r>
              <a:endParaRPr lang="zh-CN" altLang="en-US" sz="2400"/>
            </a:p>
          </p:txBody>
        </p:sp>
        <p:graphicFrame>
          <p:nvGraphicFramePr>
            <p:cNvPr id="15367" name="Object 6"/>
            <p:cNvGraphicFramePr>
              <a:graphicFrameLocks noChangeAspect="1"/>
            </p:cNvGraphicFramePr>
            <p:nvPr/>
          </p:nvGraphicFramePr>
          <p:xfrm>
            <a:off x="1847850" y="5729288"/>
            <a:ext cx="7224713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3" name="Equation" r:id="rId7" imgW="55292625" imgH="7458075" progId="Equation.DSMT4">
                    <p:embed/>
                  </p:oleObj>
                </mc:Choice>
                <mc:Fallback>
                  <p:oleObj name="Equation" r:id="rId7" imgW="55292625" imgH="745807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7850" y="5729288"/>
                          <a:ext cx="7224713" cy="98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2238375" y="752475"/>
            <a:ext cx="7300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宋体" panose="02010600030101010101" pitchFamily="2" charset="-122"/>
              </a:rPr>
              <a:t>定理：差商具有对称性（即其与点的排列顺次无关）</a:t>
            </a:r>
            <a:endParaRPr lang="zh-CN" altLang="en-US" sz="2400"/>
          </a:p>
        </p:txBody>
      </p:sp>
      <p:sp>
        <p:nvSpPr>
          <p:cNvPr id="4100" name="矩形 4"/>
          <p:cNvSpPr>
            <a:spLocks noChangeArrowheads="1"/>
          </p:cNvSpPr>
          <p:nvPr/>
        </p:nvSpPr>
        <p:spPr bwMode="auto">
          <a:xfrm>
            <a:off x="2238375" y="1466850"/>
            <a:ext cx="358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宋体" panose="02010600030101010101" pitchFamily="2" charset="-122"/>
              </a:rPr>
              <a:t>证明：</a:t>
            </a:r>
            <a:r>
              <a:rPr lang="zh-CN" altLang="en-US" sz="2400" b="1">
                <a:latin typeface="宋体" panose="02010600030101010101" pitchFamily="2" charset="-122"/>
              </a:rPr>
              <a:t>采用数学归纳法。</a:t>
            </a:r>
            <a:endParaRPr lang="zh-CN" altLang="en-US" sz="2400"/>
          </a:p>
        </p:txBody>
      </p:sp>
      <p:sp>
        <p:nvSpPr>
          <p:cNvPr id="4101" name="矩形 5"/>
          <p:cNvSpPr>
            <a:spLocks noChangeArrowheads="1"/>
          </p:cNvSpPr>
          <p:nvPr/>
        </p:nvSpPr>
        <p:spPr bwMode="auto">
          <a:xfrm>
            <a:off x="2309813" y="2219325"/>
            <a:ext cx="2800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）对于一阶差商</a:t>
            </a:r>
            <a:endParaRPr lang="zh-CN" altLang="en-US" sz="240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611438" y="3068638"/>
          <a:ext cx="26368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0" name="Equation" r:id="rId1" imgW="20183475" imgH="7458075" progId="Equation.DSMT4">
                  <p:embed/>
                </p:oleObj>
              </mc:Choice>
              <mc:Fallback>
                <p:oleObj name="Equation" r:id="rId1" imgW="20183475" imgH="745807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068638"/>
                        <a:ext cx="26368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9"/>
          <p:cNvSpPr>
            <a:spLocks noChangeArrowheads="1"/>
          </p:cNvSpPr>
          <p:nvPr/>
        </p:nvSpPr>
        <p:spPr bwMode="auto">
          <a:xfrm>
            <a:off x="2943225" y="546735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命题成立！</a:t>
            </a:r>
            <a:endParaRPr lang="zh-CN" altLang="en-US" sz="240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232400" y="3068638"/>
          <a:ext cx="13477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1" name="Equation" r:id="rId3" imgW="10315575" imgH="7458075" progId="Equation.DSMT4">
                  <p:embed/>
                </p:oleObj>
              </mc:Choice>
              <mc:Fallback>
                <p:oleObj name="Equation" r:id="rId3" imgW="10315575" imgH="745807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3068638"/>
                        <a:ext cx="134778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6586538" y="3270250"/>
          <a:ext cx="15763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" name="Equation" r:id="rId5" imgW="12068175" imgH="3952875" progId="Equation.DSMT4">
                  <p:embed/>
                </p:oleObj>
              </mc:Choice>
              <mc:Fallback>
                <p:oleObj name="Equation" r:id="rId5" imgW="12068175" imgH="395287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3270250"/>
                        <a:ext cx="157638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832225" y="4149725"/>
          <a:ext cx="25812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3" name="Equation" r:id="rId7" imgW="19745325" imgH="7458075" progId="Equation.DSMT4">
                  <p:embed/>
                </p:oleObj>
              </mc:Choice>
              <mc:Fallback>
                <p:oleObj name="Equation" r:id="rId7" imgW="19745325" imgH="745807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4149725"/>
                        <a:ext cx="258127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2503488" y="1268413"/>
          <a:ext cx="7394575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6" name="Equation" r:id="rId1" imgW="56616600" imgH="11191875" progId="Equation.DSMT4">
                  <p:embed/>
                </p:oleObj>
              </mc:Choice>
              <mc:Fallback>
                <p:oleObj name="Equation" r:id="rId1" imgW="56616600" imgH="111918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1268413"/>
                        <a:ext cx="7394575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2381250" y="6429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对于二阶差商</a:t>
            </a:r>
            <a:endParaRPr lang="zh-CN" altLang="en-US" sz="240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381250" y="2997200"/>
          <a:ext cx="80819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7" name="Equation" r:id="rId3" imgW="61874400" imgH="7458075" progId="Equation.DSMT4">
                  <p:embed/>
                </p:oleObj>
              </mc:Choice>
              <mc:Fallback>
                <p:oleObj name="Equation" r:id="rId3" imgW="61874400" imgH="74580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997200"/>
                        <a:ext cx="808196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552700" y="4522788"/>
          <a:ext cx="2493963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8" name="Equation" r:id="rId5" imgW="19088100" imgH="12725400" progId="Equation.DSMT4">
                  <p:embed/>
                </p:oleObj>
              </mc:Choice>
              <mc:Fallback>
                <p:oleObj name="Equation" r:id="rId5" imgW="19088100" imgH="12725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522788"/>
                        <a:ext cx="2493963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>
            <a:spLocks noChangeArrowheads="1"/>
          </p:cNvSpPr>
          <p:nvPr/>
        </p:nvSpPr>
        <p:spPr bwMode="auto">
          <a:xfrm>
            <a:off x="2024063" y="428625"/>
            <a:ext cx="7856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）假设命题对于 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-1) </a:t>
            </a:r>
            <a:r>
              <a:rPr lang="zh-CN" altLang="en-US" sz="2400"/>
              <a:t>阶差商成立。我们考虑</a:t>
            </a:r>
            <a:r>
              <a:rPr lang="en-US" altLang="zh-CN" sz="2400" i="1"/>
              <a:t> n</a:t>
            </a:r>
            <a:r>
              <a:rPr lang="en-US" altLang="zh-CN" sz="2400"/>
              <a:t> </a:t>
            </a:r>
            <a:r>
              <a:rPr lang="zh-CN" altLang="en-US" sz="2400"/>
              <a:t>阶差商</a:t>
            </a:r>
            <a:endParaRPr lang="zh-CN" altLang="en-US" sz="240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640013" y="1244600"/>
          <a:ext cx="63484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6" name="Equation" r:id="rId1" imgW="54854475" imgH="7458075" progId="Equation.DSMT4">
                  <p:embed/>
                </p:oleObj>
              </mc:Choice>
              <mc:Fallback>
                <p:oleObj name="Equation" r:id="rId1" imgW="54854475" imgH="745807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244600"/>
                        <a:ext cx="63484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矩形 5"/>
          <p:cNvSpPr>
            <a:spLocks noChangeArrowheads="1"/>
          </p:cNvSpPr>
          <p:nvPr/>
        </p:nvSpPr>
        <p:spPr bwMode="auto">
          <a:xfrm>
            <a:off x="9525000" y="63246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证毕。</a:t>
            </a:r>
            <a:endParaRPr lang="zh-CN" altLang="en-US" sz="240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178175" y="2146300"/>
          <a:ext cx="543401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7" name="Equation" r:id="rId3" imgW="46958250" imgH="12725400" progId="Equation.DSMT4">
                  <p:embed/>
                </p:oleObj>
              </mc:Choice>
              <mc:Fallback>
                <p:oleObj name="Equation" r:id="rId3" imgW="46958250" imgH="12725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2146300"/>
                        <a:ext cx="5434013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738313" y="3586163"/>
          <a:ext cx="8863012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8" name="Equation" r:id="rId5" imgW="76581000" imgH="12725400" progId="Equation.DSMT4">
                  <p:embed/>
                </p:oleObj>
              </mc:Choice>
              <mc:Fallback>
                <p:oleObj name="Equation" r:id="rId5" imgW="76581000" imgH="12725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3586163"/>
                        <a:ext cx="8863012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662113" y="5170488"/>
          <a:ext cx="794861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9" name="Equation" r:id="rId7" imgW="68684775" imgH="12725400" progId="Equation.DSMT4">
                  <p:embed/>
                </p:oleObj>
              </mc:Choice>
              <mc:Fallback>
                <p:oleObj name="Equation" r:id="rId7" imgW="68684775" imgH="12725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5170488"/>
                        <a:ext cx="794861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2279650" y="549275"/>
            <a:ext cx="828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     </a:t>
            </a:r>
            <a:r>
              <a:rPr lang="zh-CN" altLang="en-US" sz="2400">
                <a:solidFill>
                  <a:srgbClr val="FF0000"/>
                </a:solidFill>
              </a:rPr>
              <a:t>插值</a:t>
            </a:r>
            <a:r>
              <a:rPr lang="zh-CN" altLang="en-US" sz="2400"/>
              <a:t>，通俗地说，在已知若干点的函数值的情况下，插入</a:t>
            </a:r>
            <a:r>
              <a:rPr lang="zh-CN" altLang="en-US" sz="2400">
                <a:solidFill>
                  <a:srgbClr val="FF0000"/>
                </a:solidFill>
              </a:rPr>
              <a:t>计算一些未知点的函数值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208213" y="1773238"/>
            <a:ext cx="828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     如果有</a:t>
            </a:r>
            <a:r>
              <a:rPr lang="en-US" altLang="zh-CN" sz="2400"/>
              <a:t>100</a:t>
            </a:r>
            <a:r>
              <a:rPr lang="zh-CN" altLang="en-US" sz="2400"/>
              <a:t>个平面点，要求一条曲线精确（</a:t>
            </a:r>
            <a:r>
              <a:rPr lang="zh-CN" altLang="en-US" sz="2400">
                <a:solidFill>
                  <a:srgbClr val="7030A0"/>
                </a:solidFill>
              </a:rPr>
              <a:t>或近似</a:t>
            </a:r>
            <a:r>
              <a:rPr lang="zh-CN" altLang="en-US" sz="2400"/>
              <a:t>）经过这些点，可有两种方法：</a:t>
            </a:r>
            <a:r>
              <a:rPr lang="zh-CN" altLang="en-US" sz="2400" b="1">
                <a:solidFill>
                  <a:srgbClr val="008000"/>
                </a:solidFill>
              </a:rPr>
              <a:t>插值和</a:t>
            </a:r>
            <a:r>
              <a:rPr lang="zh-CN" altLang="en-US" sz="2400" b="1">
                <a:solidFill>
                  <a:srgbClr val="7030A0"/>
                </a:solidFill>
              </a:rPr>
              <a:t>拟合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6148" name="AutoShape 2" descr="http://img.zgxue.com/ospic/uploads/img/201601/11115358_CLDu.png"/>
          <p:cNvSpPr>
            <a:spLocks noChangeAspect="1" noChangeArrowheads="1"/>
          </p:cNvSpPr>
          <p:nvPr/>
        </p:nvSpPr>
        <p:spPr bwMode="auto">
          <a:xfrm>
            <a:off x="1692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49" name="AutoShape 4" descr="http://img.zgxue.com/ospic/uploads/img/201601/11115358_CLDu.png"/>
          <p:cNvSpPr>
            <a:spLocks noChangeAspect="1" noChangeArrowheads="1"/>
          </p:cNvSpPr>
          <p:nvPr/>
        </p:nvSpPr>
        <p:spPr bwMode="auto">
          <a:xfrm>
            <a:off x="1692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50" name="AutoShape 6" descr="http://img.zgxue.com/ospic/uploads/img/201601/11115358_CLDu.png"/>
          <p:cNvSpPr>
            <a:spLocks noChangeAspect="1" noChangeArrowheads="1"/>
          </p:cNvSpPr>
          <p:nvPr/>
        </p:nvSpPr>
        <p:spPr bwMode="auto">
          <a:xfrm>
            <a:off x="1692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51" name="AutoShape 8" descr="http://img.zgxue.com/ospic/uploads/img/201601/11115358_CLDu.png"/>
          <p:cNvSpPr>
            <a:spLocks noChangeAspect="1" noChangeArrowheads="1"/>
          </p:cNvSpPr>
          <p:nvPr/>
        </p:nvSpPr>
        <p:spPr bwMode="auto">
          <a:xfrm>
            <a:off x="1692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52" name="AutoShape 10" descr="http://img1.imgtn.bdimg.com/it/u=1585608070,3215158351&amp;fm=11&amp;gp=0.jpg"/>
          <p:cNvSpPr>
            <a:spLocks noChangeAspect="1" noChangeArrowheads="1"/>
          </p:cNvSpPr>
          <p:nvPr/>
        </p:nvSpPr>
        <p:spPr bwMode="auto">
          <a:xfrm>
            <a:off x="1692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65547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997200"/>
            <a:ext cx="56165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000375" y="6213475"/>
            <a:ext cx="7200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插值在工程技术和数据处理等领域都有广泛的应用。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340768"/>
            <a:ext cx="10363200" cy="4114800"/>
          </a:xfrm>
        </p:spPr>
        <p:txBody>
          <a:bodyPr/>
          <a:lstStyle/>
          <a:p>
            <a:r>
              <a:rPr lang="zh-CN" altLang="en-US" sz="2400" dirty="0" smtClean="0"/>
              <a:t>能否有增加一个插值节点时，只增加一项？</a:t>
            </a:r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38" y="619125"/>
            <a:ext cx="2708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</a:rPr>
              <a:t>2. 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牛顿插值公式</a:t>
            </a:r>
            <a:endParaRPr lang="zh-CN" altLang="en-US" sz="2800" b="1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271464" y="2204864"/>
                <a:ext cx="10739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…(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2204864"/>
                <a:ext cx="1073954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" t="-39" r="6" b="-15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703512" y="339816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思考：为什么？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141915" y="3987726"/>
                <a:ext cx="4882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由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15" y="3987726"/>
                <a:ext cx="4882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" t="-152" r="10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141915" y="4683805"/>
                <a:ext cx="27583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/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/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15" y="4683805"/>
                <a:ext cx="275831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" t="-12" r="21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184880" y="5335331"/>
                <a:ext cx="44679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=A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880" y="5335331"/>
                <a:ext cx="4467954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" t="-13" r="13" b="-2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166938" y="6048707"/>
                <a:ext cx="5047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7030A0"/>
                    </a:solidFill>
                  </a:rPr>
                  <a:t>即增加一个节点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 smtClean="0">
                    <a:solidFill>
                      <a:srgbClr val="7030A0"/>
                    </a:solidFill>
                  </a:rPr>
                  <a:t>就是增加上面</a:t>
                </a:r>
                <a:r>
                  <a:rPr lang="en-US" altLang="zh-CN" b="1" dirty="0" smtClean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b="1" dirty="0" smtClean="0">
                    <a:solidFill>
                      <a:srgbClr val="7030A0"/>
                    </a:solidFill>
                  </a:rPr>
                  <a:t>项</a:t>
                </a:r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938" y="6048707"/>
                <a:ext cx="50479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" t="-72" r="1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692696"/>
                <a:ext cx="10363200" cy="5403304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怎么求：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?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692696"/>
                <a:ext cx="10363200" cy="5403304"/>
              </a:xfrm>
              <a:blipFill rotWithShape="1">
                <a:blip r:embed="rId1"/>
                <a:stretch>
                  <a:fillRect t="-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87488" y="1556792"/>
                <a:ext cx="459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求</a:t>
                </a:r>
                <a:r>
                  <a:rPr lang="en-US" altLang="zh-CN" dirty="0" smtClean="0"/>
                  <a:t>a0, </a:t>
                </a:r>
                <a:r>
                  <a:rPr lang="zh-CN" altLang="en-US" dirty="0" smtClean="0"/>
                  <a:t>把</a:t>
                </a:r>
                <a:r>
                  <a:rPr lang="en-US" altLang="zh-CN" dirty="0" smtClean="0"/>
                  <a:t>x0</a:t>
                </a:r>
                <a:r>
                  <a:rPr lang="zh-CN" altLang="en-US" dirty="0" smtClean="0"/>
                  <a:t>代入则：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由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1556792"/>
                <a:ext cx="459991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" t="-88" r="6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96086" y="2204864"/>
                <a:ext cx="637443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求</a:t>
                </a:r>
                <a:r>
                  <a:rPr lang="en-US" altLang="zh-CN" dirty="0" smtClean="0"/>
                  <a:t>a1, </a:t>
                </a:r>
                <a:r>
                  <a:rPr lang="zh-CN" altLang="en-US" dirty="0" smtClean="0"/>
                  <a:t>把</a:t>
                </a:r>
                <a:r>
                  <a:rPr lang="en-US" altLang="zh-CN" dirty="0" smtClean="0"/>
                  <a:t>x1</a:t>
                </a:r>
                <a:r>
                  <a:rPr lang="zh-CN" altLang="en-US" dirty="0" smtClean="0"/>
                  <a:t>代入则：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由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            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86" y="2204864"/>
                <a:ext cx="6374437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17" r="5" b="-1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223792" y="3185660"/>
                <a:ext cx="4277518" cy="1154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3185660"/>
                <a:ext cx="4277518" cy="1154483"/>
              </a:xfrm>
              <a:prstGeom prst="rect">
                <a:avLst/>
              </a:prstGeom>
              <a:blipFill rotWithShape="1">
                <a:blip r:embed="rId4"/>
                <a:stretch>
                  <a:fillRect l="-10" t="-43" r="13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783632" y="48691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166938" y="619125"/>
            <a:ext cx="2708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</a:rPr>
              <a:t>2. 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牛顿插值公式</a:t>
            </a:r>
            <a:endParaRPr lang="zh-CN" altLang="en-US" sz="2800" b="1" dirty="0">
              <a:solidFill>
                <a:srgbClr val="CC0000"/>
              </a:solidFill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2166938" y="1404938"/>
            <a:ext cx="7929562" cy="1804987"/>
            <a:chOff x="642938" y="928688"/>
            <a:chExt cx="7929562" cy="1804979"/>
          </a:xfrm>
        </p:grpSpPr>
        <p:sp>
          <p:nvSpPr>
            <p:cNvPr id="19464" name="Rectangle 3"/>
            <p:cNvSpPr txBox="1">
              <a:spLocks noChangeArrowheads="1"/>
            </p:cNvSpPr>
            <p:nvPr/>
          </p:nvSpPr>
          <p:spPr bwMode="auto">
            <a:xfrm>
              <a:off x="642938" y="928688"/>
              <a:ext cx="7929562" cy="642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  <a:buFontTx/>
                <a:buNone/>
              </a:pPr>
              <a:r>
                <a:rPr lang="zh-CN" altLang="en-US" sz="2400"/>
                <a:t>牛顿（</a:t>
              </a:r>
              <a:r>
                <a:rPr lang="en-US" altLang="zh-CN" sz="2400"/>
                <a:t>Newton</a:t>
              </a:r>
              <a:r>
                <a:rPr lang="zh-CN" altLang="en-US" sz="2400"/>
                <a:t>）插值公式设计为递推形式：</a:t>
              </a:r>
              <a:endParaRPr lang="zh-CN" altLang="en-US" sz="2400"/>
            </a:p>
            <a:p>
              <a:endParaRPr lang="zh-CN" altLang="en-US"/>
            </a:p>
          </p:txBody>
        </p:sp>
        <p:graphicFrame>
          <p:nvGraphicFramePr>
            <p:cNvPr id="19465" name="Object 1"/>
            <p:cNvGraphicFramePr>
              <a:graphicFrameLocks noChangeAspect="1"/>
            </p:cNvGraphicFramePr>
            <p:nvPr/>
          </p:nvGraphicFramePr>
          <p:xfrm>
            <a:off x="1214414" y="2214554"/>
            <a:ext cx="6532562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1" name="Equation" r:id="rId1" imgW="50025300" imgH="3952875" progId="Equation.DSMT4">
                    <p:embed/>
                  </p:oleObj>
                </mc:Choice>
                <mc:Fallback>
                  <p:oleObj name="Equation" r:id="rId1" imgW="50025300" imgH="3952875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2214554"/>
                          <a:ext cx="6532562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3"/>
          <p:cNvGrpSpPr/>
          <p:nvPr/>
        </p:nvGrpSpPr>
        <p:grpSpPr bwMode="auto">
          <a:xfrm>
            <a:off x="2166938" y="3619500"/>
            <a:ext cx="7929562" cy="1809750"/>
            <a:chOff x="571500" y="2286000"/>
            <a:chExt cx="7929563" cy="1809755"/>
          </a:xfrm>
        </p:grpSpPr>
        <p:sp>
          <p:nvSpPr>
            <p:cNvPr id="19462" name="Rectangle 3"/>
            <p:cNvSpPr txBox="1">
              <a:spLocks noChangeArrowheads="1"/>
            </p:cNvSpPr>
            <p:nvPr/>
          </p:nvSpPr>
          <p:spPr bwMode="auto">
            <a:xfrm>
              <a:off x="571500" y="2286000"/>
              <a:ext cx="7929563" cy="642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  <a:buFontTx/>
                <a:buNone/>
              </a:pPr>
              <a:r>
                <a:rPr lang="zh-CN" altLang="en-US" sz="2400"/>
                <a:t>  插值满足条件：</a:t>
              </a:r>
              <a:endParaRPr lang="zh-CN" altLang="en-US" sz="2400"/>
            </a:p>
            <a:p>
              <a:endParaRPr lang="zh-CN" altLang="en-US"/>
            </a:p>
          </p:txBody>
        </p:sp>
        <p:graphicFrame>
          <p:nvGraphicFramePr>
            <p:cNvPr id="19463" name="Object 4"/>
            <p:cNvGraphicFramePr>
              <a:graphicFrameLocks noChangeAspect="1"/>
            </p:cNvGraphicFramePr>
            <p:nvPr/>
          </p:nvGraphicFramePr>
          <p:xfrm>
            <a:off x="2071698" y="3000380"/>
            <a:ext cx="4640262" cy="1095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2" name="Equation" r:id="rId3" imgW="35547300" imgH="8334375" progId="Equation.DSMT4">
                    <p:embed/>
                  </p:oleObj>
                </mc:Choice>
                <mc:Fallback>
                  <p:oleObj name="Equation" r:id="rId3" imgW="35547300" imgH="83343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98" y="3000380"/>
                          <a:ext cx="4640262" cy="1095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1" name="Object 18"/>
          <p:cNvGraphicFramePr>
            <a:graphicFrameLocks noChangeAspect="1"/>
          </p:cNvGraphicFramePr>
          <p:nvPr/>
        </p:nvGraphicFramePr>
        <p:xfrm>
          <a:off x="2738438" y="2047875"/>
          <a:ext cx="15176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Equation" r:id="rId5" imgW="11630025" imgH="3952875" progId="Equation.DSMT4">
                  <p:embed/>
                </p:oleObj>
              </mc:Choice>
              <mc:Fallback>
                <p:oleObj name="Equation" r:id="rId5" imgW="11630025" imgH="395287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047875"/>
                        <a:ext cx="15176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38375" y="714375"/>
            <a:ext cx="2347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C000"/>
                </a:solidFill>
                <a:latin typeface="宋体" panose="02010600030101010101" pitchFamily="2" charset="-122"/>
              </a:rPr>
              <a:t>牛顿插值公式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2309813" y="2571750"/>
            <a:ext cx="5181600" cy="1143000"/>
            <a:chOff x="642938" y="3519488"/>
            <a:chExt cx="5181600" cy="1143000"/>
          </a:xfrm>
        </p:grpSpPr>
        <p:sp>
          <p:nvSpPr>
            <p:cNvPr id="8" name="矩形 7"/>
            <p:cNvSpPr/>
            <p:nvPr/>
          </p:nvSpPr>
          <p:spPr>
            <a:xfrm>
              <a:off x="642938" y="3519488"/>
              <a:ext cx="2386012" cy="461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b="1" kern="0" dirty="0">
                  <a:solidFill>
                    <a:srgbClr val="7030A0"/>
                  </a:solidFill>
                </a:rPr>
                <a:t>（</a:t>
              </a:r>
              <a:r>
                <a:rPr lang="en-US" altLang="zh-CN" b="1" kern="0" dirty="0">
                  <a:solidFill>
                    <a:srgbClr val="7030A0"/>
                  </a:solidFill>
                </a:rPr>
                <a:t>1</a:t>
              </a:r>
              <a:r>
                <a:rPr lang="zh-CN" altLang="en-US" b="1" kern="0" dirty="0">
                  <a:solidFill>
                    <a:srgbClr val="7030A0"/>
                  </a:solidFill>
                </a:rPr>
                <a:t>）</a:t>
              </a:r>
              <a:r>
                <a:rPr lang="en-US" altLang="zh-CN" b="1" i="1" kern="0" dirty="0">
                  <a:solidFill>
                    <a:srgbClr val="7030A0"/>
                  </a:solidFill>
                </a:rPr>
                <a:t>n</a:t>
              </a:r>
              <a:r>
                <a:rPr lang="en-US" altLang="zh-CN" b="1" kern="0" dirty="0">
                  <a:solidFill>
                    <a:srgbClr val="7030A0"/>
                  </a:solidFill>
                </a:rPr>
                <a:t>=1</a:t>
              </a:r>
              <a:r>
                <a:rPr lang="zh-CN" altLang="en-US" b="1" kern="0" dirty="0">
                  <a:solidFill>
                    <a:srgbClr val="7030A0"/>
                  </a:solidFill>
                </a:rPr>
                <a:t>的情况</a:t>
              </a:r>
              <a:endParaRPr lang="zh-CN" altLang="en-US" dirty="0"/>
            </a:p>
          </p:txBody>
        </p:sp>
        <p:graphicFrame>
          <p:nvGraphicFramePr>
            <p:cNvPr id="20492" name="Object 3"/>
            <p:cNvGraphicFramePr>
              <a:graphicFrameLocks noChangeAspect="1"/>
            </p:cNvGraphicFramePr>
            <p:nvPr/>
          </p:nvGraphicFramePr>
          <p:xfrm>
            <a:off x="2214563" y="4143375"/>
            <a:ext cx="3609975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9" name="Equation" r:id="rId1" imgW="27651075" imgH="3952875" progId="Equation.DSMT4">
                    <p:embed/>
                  </p:oleObj>
                </mc:Choice>
                <mc:Fallback>
                  <p:oleObj name="Equation" r:id="rId1" imgW="27651075" imgH="395287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63" y="4143375"/>
                          <a:ext cx="3609975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6"/>
          <p:cNvGrpSpPr/>
          <p:nvPr/>
        </p:nvGrpSpPr>
        <p:grpSpPr bwMode="auto">
          <a:xfrm>
            <a:off x="2738438" y="4143375"/>
            <a:ext cx="5881687" cy="2481263"/>
            <a:chOff x="1214414" y="4143380"/>
            <a:chExt cx="5881705" cy="2481273"/>
          </a:xfrm>
        </p:grpSpPr>
        <p:grpSp>
          <p:nvGrpSpPr>
            <p:cNvPr id="20486" name="组合 15"/>
            <p:cNvGrpSpPr/>
            <p:nvPr/>
          </p:nvGrpSpPr>
          <p:grpSpPr bwMode="auto">
            <a:xfrm>
              <a:off x="1214414" y="4143380"/>
              <a:ext cx="5881705" cy="1266827"/>
              <a:chOff x="1214414" y="4143380"/>
              <a:chExt cx="5881705" cy="1266827"/>
            </a:xfrm>
          </p:grpSpPr>
          <p:sp>
            <p:nvSpPr>
              <p:cNvPr id="20489" name="矩形 11"/>
              <p:cNvSpPr>
                <a:spLocks noChangeArrowheads="1"/>
              </p:cNvSpPr>
              <p:nvPr/>
            </p:nvSpPr>
            <p:spPr bwMode="auto">
              <a:xfrm>
                <a:off x="1214414" y="4143380"/>
                <a:ext cx="233910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/>
                  <a:t>由两点插值，得</a:t>
                </a:r>
                <a:endParaRPr lang="zh-CN" altLang="en-US" sz="2400"/>
              </a:p>
            </p:txBody>
          </p:sp>
          <p:graphicFrame>
            <p:nvGraphicFramePr>
              <p:cNvPr id="20490" name="Object 5"/>
              <p:cNvGraphicFramePr>
                <a:graphicFrameLocks noChangeAspect="1"/>
              </p:cNvGraphicFramePr>
              <p:nvPr/>
            </p:nvGraphicFramePr>
            <p:xfrm>
              <a:off x="3714744" y="4429132"/>
              <a:ext cx="3381375" cy="981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0" name="Equation" r:id="rId3" imgW="25888950" imgH="7458075" progId="Equation.DSMT4">
                      <p:embed/>
                    </p:oleObj>
                  </mc:Choice>
                  <mc:Fallback>
                    <p:oleObj name="Equation" r:id="rId3" imgW="25888950" imgH="7458075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4744" y="4429132"/>
                            <a:ext cx="3381375" cy="981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487" name="矩形 13"/>
            <p:cNvSpPr>
              <a:spLocks noChangeArrowheads="1"/>
            </p:cNvSpPr>
            <p:nvPr/>
          </p:nvSpPr>
          <p:spPr bwMode="auto">
            <a:xfrm>
              <a:off x="1214414" y="5857892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得</a:t>
              </a:r>
              <a:endParaRPr lang="zh-CN" altLang="en-US" sz="2400"/>
            </a:p>
          </p:txBody>
        </p:sp>
        <p:graphicFrame>
          <p:nvGraphicFramePr>
            <p:cNvPr id="20488" name="Object 6"/>
            <p:cNvGraphicFramePr>
              <a:graphicFrameLocks noChangeAspect="1"/>
            </p:cNvGraphicFramePr>
            <p:nvPr/>
          </p:nvGraphicFramePr>
          <p:xfrm>
            <a:off x="2000232" y="5643578"/>
            <a:ext cx="5014913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1" name="Equation" r:id="rId5" imgW="38404800" imgH="7458075" progId="Equation.DSMT4">
                    <p:embed/>
                  </p:oleObj>
                </mc:Choice>
                <mc:Fallback>
                  <p:oleObj name="Equation" r:id="rId5" imgW="38404800" imgH="745807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5643578"/>
                          <a:ext cx="5014913" cy="98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5" name="Object 1"/>
          <p:cNvGraphicFramePr>
            <a:graphicFrameLocks noChangeAspect="1"/>
          </p:cNvGraphicFramePr>
          <p:nvPr/>
        </p:nvGraphicFramePr>
        <p:xfrm>
          <a:off x="2881313" y="1500188"/>
          <a:ext cx="65325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2" name="Equation" r:id="rId7" imgW="50025300" imgH="3952875" progId="Equation.DSMT4">
                  <p:embed/>
                </p:oleObj>
              </mc:Choice>
              <mc:Fallback>
                <p:oleObj name="Equation" r:id="rId7" imgW="50025300" imgH="395287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500188"/>
                        <a:ext cx="65325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95500" y="285750"/>
            <a:ext cx="26162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kern="0" dirty="0">
                <a:solidFill>
                  <a:srgbClr val="7030A0"/>
                </a:solidFill>
              </a:rPr>
              <a:t>（</a:t>
            </a:r>
            <a:r>
              <a:rPr lang="en-US" altLang="zh-CN" b="1" kern="0" dirty="0">
                <a:solidFill>
                  <a:srgbClr val="7030A0"/>
                </a:solidFill>
              </a:rPr>
              <a:t>2</a:t>
            </a:r>
            <a:r>
              <a:rPr lang="zh-CN" altLang="en-US" b="1" kern="0" dirty="0">
                <a:solidFill>
                  <a:srgbClr val="7030A0"/>
                </a:solidFill>
              </a:rPr>
              <a:t>）</a:t>
            </a:r>
            <a:r>
              <a:rPr lang="en-US" altLang="zh-CN" b="1" i="1" kern="0" dirty="0">
                <a:solidFill>
                  <a:srgbClr val="7030A0"/>
                </a:solidFill>
              </a:rPr>
              <a:t>n </a:t>
            </a:r>
            <a:r>
              <a:rPr lang="en-US" altLang="zh-CN" b="1" kern="0" dirty="0">
                <a:solidFill>
                  <a:srgbClr val="7030A0"/>
                </a:solidFill>
              </a:rPr>
              <a:t>= 2 </a:t>
            </a:r>
            <a:r>
              <a:rPr lang="zh-CN" altLang="en-US" b="1" kern="0" dirty="0">
                <a:solidFill>
                  <a:srgbClr val="7030A0"/>
                </a:solidFill>
              </a:rPr>
              <a:t>的情况</a:t>
            </a:r>
            <a:endParaRPr lang="zh-CN" altLang="en-US" dirty="0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3381375" y="981075"/>
          <a:ext cx="46704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9" name="Equation" r:id="rId1" imgW="35766375" imgH="3952875" progId="Equation.DSMT4">
                  <p:embed/>
                </p:oleObj>
              </mc:Choice>
              <mc:Fallback>
                <p:oleObj name="Equation" r:id="rId1" imgW="35766375" imgH="395287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981075"/>
                        <a:ext cx="46704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8"/>
          <p:cNvGrpSpPr/>
          <p:nvPr/>
        </p:nvGrpSpPr>
        <p:grpSpPr bwMode="auto">
          <a:xfrm>
            <a:off x="2452688" y="1785938"/>
            <a:ext cx="5584825" cy="1233487"/>
            <a:chOff x="928688" y="1785938"/>
            <a:chExt cx="5584825" cy="1233487"/>
          </a:xfrm>
        </p:grpSpPr>
        <p:sp>
          <p:nvSpPr>
            <p:cNvPr id="21516" name="矩形 5"/>
            <p:cNvSpPr>
              <a:spLocks noChangeArrowheads="1"/>
            </p:cNvSpPr>
            <p:nvPr/>
          </p:nvSpPr>
          <p:spPr bwMode="auto">
            <a:xfrm>
              <a:off x="928688" y="1857375"/>
              <a:ext cx="29543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由                        ，得</a:t>
              </a:r>
              <a:endParaRPr lang="zh-CN" altLang="en-US" sz="2400"/>
            </a:p>
          </p:txBody>
        </p:sp>
        <p:graphicFrame>
          <p:nvGraphicFramePr>
            <p:cNvPr id="21517" name="Object 3"/>
            <p:cNvGraphicFramePr>
              <a:graphicFrameLocks noChangeAspect="1"/>
            </p:cNvGraphicFramePr>
            <p:nvPr/>
          </p:nvGraphicFramePr>
          <p:xfrm>
            <a:off x="1428750" y="1785938"/>
            <a:ext cx="1662113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0" name="Equation" r:id="rId3" imgW="12725400" imgH="3952875" progId="Equation.DSMT4">
                    <p:embed/>
                  </p:oleObj>
                </mc:Choice>
                <mc:Fallback>
                  <p:oleObj name="Equation" r:id="rId3" imgW="12725400" imgH="395287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0" y="1785938"/>
                          <a:ext cx="1662113" cy="519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4"/>
            <p:cNvGraphicFramePr>
              <a:graphicFrameLocks noChangeAspect="1"/>
            </p:cNvGraphicFramePr>
            <p:nvPr/>
          </p:nvGraphicFramePr>
          <p:xfrm>
            <a:off x="1928813" y="2500313"/>
            <a:ext cx="4584700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1" name="Equation" r:id="rId5" imgW="35109150" imgH="3952875" progId="Equation.DSMT4">
                    <p:embed/>
                  </p:oleObj>
                </mc:Choice>
                <mc:Fallback>
                  <p:oleObj name="Equation" r:id="rId5" imgW="35109150" imgH="39528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813" y="2500313"/>
                          <a:ext cx="4584700" cy="519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0"/>
          <p:cNvGrpSpPr/>
          <p:nvPr/>
        </p:nvGrpSpPr>
        <p:grpSpPr bwMode="auto">
          <a:xfrm>
            <a:off x="2381250" y="3314700"/>
            <a:ext cx="3322638" cy="1408113"/>
            <a:chOff x="857250" y="3143250"/>
            <a:chExt cx="3322241" cy="1409254"/>
          </a:xfrm>
        </p:grpSpPr>
        <p:sp>
          <p:nvSpPr>
            <p:cNvPr id="21514" name="矩形 8"/>
            <p:cNvSpPr>
              <a:spLocks noChangeArrowheads="1"/>
            </p:cNvSpPr>
            <p:nvPr/>
          </p:nvSpPr>
          <p:spPr bwMode="auto">
            <a:xfrm>
              <a:off x="857250" y="3143250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于是</a:t>
              </a:r>
              <a:endParaRPr lang="zh-CN" altLang="en-US" sz="2400"/>
            </a:p>
          </p:txBody>
        </p:sp>
        <p:graphicFrame>
          <p:nvGraphicFramePr>
            <p:cNvPr id="21515" name="Object 5"/>
            <p:cNvGraphicFramePr>
              <a:graphicFrameLocks noChangeAspect="1"/>
            </p:cNvGraphicFramePr>
            <p:nvPr/>
          </p:nvGraphicFramePr>
          <p:xfrm>
            <a:off x="1115616" y="3573016"/>
            <a:ext cx="3063875" cy="979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2" name="Equation" r:id="rId7" imgW="23479125" imgH="7458075" progId="Equation.DSMT4">
                    <p:embed/>
                  </p:oleObj>
                </mc:Choice>
                <mc:Fallback>
                  <p:oleObj name="Equation" r:id="rId7" imgW="23479125" imgH="745807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3573016"/>
                          <a:ext cx="3063875" cy="979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735638" y="3141663"/>
          <a:ext cx="41814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3" name="Equation" r:id="rId9" imgW="32032575" imgH="12068175" progId="Equation.DSMT4">
                  <p:embed/>
                </p:oleObj>
              </mc:Choice>
              <mc:Fallback>
                <p:oleObj name="Equation" r:id="rId9" imgW="32032575" imgH="1206817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3141663"/>
                        <a:ext cx="4181475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351088" y="4983163"/>
          <a:ext cx="306387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4" name="Equation" r:id="rId11" imgW="23479125" imgH="11191875" progId="Equation.DSMT4">
                  <p:embed/>
                </p:oleObj>
              </mc:Choice>
              <mc:Fallback>
                <p:oleObj name="Equation" r:id="rId11" imgW="23479125" imgH="1119187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983163"/>
                        <a:ext cx="3063875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5375275" y="5443538"/>
          <a:ext cx="312261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5" name="Equation" r:id="rId13" imgW="23917275" imgH="7458075" progId="Equation.DSMT4">
                  <p:embed/>
                </p:oleObj>
              </mc:Choice>
              <mc:Fallback>
                <p:oleObj name="Equation" r:id="rId13" imgW="23917275" imgH="745807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443538"/>
                        <a:ext cx="3122613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8440738" y="5630863"/>
          <a:ext cx="19764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6" name="Equation" r:id="rId15" imgW="15144750" imgH="3952875" progId="Equation.DSMT4">
                  <p:embed/>
                </p:oleObj>
              </mc:Choice>
              <mc:Fallback>
                <p:oleObj name="Equation" r:id="rId15" imgW="15144750" imgH="395287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0738" y="5630863"/>
                        <a:ext cx="19764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746948" y="57432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二阶差商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3"/>
          <p:cNvSpPr>
            <a:spLocks noChangeArrowheads="1"/>
          </p:cNvSpPr>
          <p:nvPr/>
        </p:nvSpPr>
        <p:spPr bwMode="auto">
          <a:xfrm>
            <a:off x="2095500" y="531813"/>
            <a:ext cx="2503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7030A0"/>
                </a:solidFill>
              </a:rPr>
              <a:t>（</a:t>
            </a:r>
            <a:r>
              <a:rPr lang="en-US" altLang="zh-CN" sz="2400" b="1">
                <a:solidFill>
                  <a:srgbClr val="7030A0"/>
                </a:solidFill>
              </a:rPr>
              <a:t>3</a:t>
            </a:r>
            <a:r>
              <a:rPr lang="zh-CN" altLang="en-US" sz="2400" b="1">
                <a:solidFill>
                  <a:srgbClr val="7030A0"/>
                </a:solidFill>
              </a:rPr>
              <a:t>）设想：对于</a:t>
            </a:r>
            <a:endParaRPr lang="zh-CN" altLang="en-US" sz="2400"/>
          </a:p>
        </p:txBody>
      </p:sp>
      <p:graphicFrame>
        <p:nvGraphicFramePr>
          <p:cNvPr id="22531" name="Object 1"/>
          <p:cNvGraphicFramePr>
            <a:graphicFrameLocks noChangeAspect="1"/>
          </p:cNvGraphicFramePr>
          <p:nvPr/>
        </p:nvGraphicFramePr>
        <p:xfrm>
          <a:off x="2952750" y="1103313"/>
          <a:ext cx="65325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8" name="Equation" r:id="rId1" imgW="50025300" imgH="3952875" progId="Equation.DSMT4">
                  <p:embed/>
                </p:oleObj>
              </mc:Choice>
              <mc:Fallback>
                <p:oleObj name="Equation" r:id="rId1" imgW="50025300" imgH="395287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1103313"/>
                        <a:ext cx="65325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矩形 5"/>
          <p:cNvSpPr>
            <a:spLocks noChangeArrowheads="1"/>
          </p:cNvSpPr>
          <p:nvPr/>
        </p:nvSpPr>
        <p:spPr bwMode="auto">
          <a:xfrm>
            <a:off x="2524125" y="17843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有</a:t>
            </a:r>
            <a:endParaRPr lang="zh-CN" altLang="en-US" sz="2400"/>
          </a:p>
        </p:txBody>
      </p:sp>
      <p:graphicFrame>
        <p:nvGraphicFramePr>
          <p:cNvPr id="22533" name="Object 3"/>
          <p:cNvGraphicFramePr>
            <a:graphicFrameLocks noChangeAspect="1"/>
          </p:cNvGraphicFramePr>
          <p:nvPr/>
        </p:nvGraphicFramePr>
        <p:xfrm>
          <a:off x="3238500" y="1941513"/>
          <a:ext cx="28352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9" name="Equation" r:id="rId3" imgW="21726525" imgH="3952875" progId="Equation.DSMT4">
                  <p:embed/>
                </p:oleObj>
              </mc:Choice>
              <mc:Fallback>
                <p:oleObj name="Equation" r:id="rId3" imgW="21726525" imgH="39528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1941513"/>
                        <a:ext cx="28352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1"/>
          <p:cNvGrpSpPr/>
          <p:nvPr/>
        </p:nvGrpSpPr>
        <p:grpSpPr bwMode="auto">
          <a:xfrm>
            <a:off x="2524125" y="2746375"/>
            <a:ext cx="5300663" cy="646113"/>
            <a:chOff x="1000125" y="2746375"/>
            <a:chExt cx="5300067" cy="646314"/>
          </a:xfrm>
        </p:grpSpPr>
        <p:sp>
          <p:nvSpPr>
            <p:cNvPr id="22541" name="矩形 7"/>
            <p:cNvSpPr>
              <a:spLocks noChangeArrowheads="1"/>
            </p:cNvSpPr>
            <p:nvPr/>
          </p:nvSpPr>
          <p:spPr bwMode="auto">
            <a:xfrm>
              <a:off x="1000125" y="2746375"/>
              <a:ext cx="5300067" cy="646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zh-CN" altLang="en-US" sz="2400" b="1">
                  <a:solidFill>
                    <a:srgbClr val="008000"/>
                  </a:solidFill>
                </a:rPr>
                <a:t>证明</a:t>
              </a:r>
              <a:r>
                <a:rPr lang="zh-CN" altLang="en-US" sz="2400"/>
                <a:t>：假设对于                  的情况成立。</a:t>
              </a:r>
              <a:endParaRPr lang="en-US" altLang="zh-CN" sz="2400"/>
            </a:p>
          </p:txBody>
        </p:sp>
        <p:graphicFrame>
          <p:nvGraphicFramePr>
            <p:cNvPr id="22542" name="Object 4"/>
            <p:cNvGraphicFramePr>
              <a:graphicFrameLocks noChangeAspect="1"/>
            </p:cNvGraphicFramePr>
            <p:nvPr/>
          </p:nvGraphicFramePr>
          <p:xfrm>
            <a:off x="3347864" y="2882900"/>
            <a:ext cx="126047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0" name="Equation" r:id="rId5" imgW="9658350" imgH="3076575" progId="Equation.DSMT4">
                    <p:embed/>
                  </p:oleObj>
                </mc:Choice>
                <mc:Fallback>
                  <p:oleObj name="Equation" r:id="rId5" imgW="9658350" imgH="30765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2882900"/>
                          <a:ext cx="1260475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3"/>
          <p:cNvGrpSpPr/>
          <p:nvPr/>
        </p:nvGrpSpPr>
        <p:grpSpPr bwMode="auto">
          <a:xfrm>
            <a:off x="2513013" y="2852738"/>
            <a:ext cx="7288212" cy="3300412"/>
            <a:chOff x="989707" y="2852936"/>
            <a:chExt cx="7287518" cy="3300214"/>
          </a:xfrm>
        </p:grpSpPr>
        <p:graphicFrame>
          <p:nvGraphicFramePr>
            <p:cNvPr id="22536" name="Object 6"/>
            <p:cNvGraphicFramePr>
              <a:graphicFrameLocks noChangeAspect="1"/>
            </p:cNvGraphicFramePr>
            <p:nvPr/>
          </p:nvGraphicFramePr>
          <p:xfrm>
            <a:off x="1143000" y="5000625"/>
            <a:ext cx="7134225" cy="115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71" name="Equation" r:id="rId7" imgW="54635400" imgH="8772525" progId="Equation.DSMT4">
                    <p:embed/>
                  </p:oleObj>
                </mc:Choice>
                <mc:Fallback>
                  <p:oleObj name="Equation" r:id="rId7" imgW="54635400" imgH="87725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5000625"/>
                          <a:ext cx="7134225" cy="115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7" name="组合 12"/>
            <p:cNvGrpSpPr/>
            <p:nvPr/>
          </p:nvGrpSpPr>
          <p:grpSpPr bwMode="auto">
            <a:xfrm>
              <a:off x="989707" y="2852936"/>
              <a:ext cx="7106042" cy="1901825"/>
              <a:chOff x="989707" y="2852936"/>
              <a:chExt cx="7106042" cy="1901825"/>
            </a:xfrm>
          </p:grpSpPr>
          <p:graphicFrame>
            <p:nvGraphicFramePr>
              <p:cNvPr id="22538" name="Object 5"/>
              <p:cNvGraphicFramePr>
                <a:graphicFrameLocks noChangeAspect="1"/>
              </p:cNvGraphicFramePr>
              <p:nvPr/>
            </p:nvGraphicFramePr>
            <p:xfrm>
              <a:off x="2857500" y="3514725"/>
              <a:ext cx="2428875" cy="557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72" name="Equation" r:id="rId9" imgW="17773650" imgH="3952875" progId="Equation.DSMT4">
                      <p:embed/>
                    </p:oleObj>
                  </mc:Choice>
                  <mc:Fallback>
                    <p:oleObj name="Equation" r:id="rId9" imgW="17773650" imgH="3952875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7500" y="3514725"/>
                            <a:ext cx="2428875" cy="557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39" name="矩形 9"/>
              <p:cNvSpPr>
                <a:spLocks noChangeArrowheads="1"/>
              </p:cNvSpPr>
              <p:nvPr/>
            </p:nvSpPr>
            <p:spPr bwMode="auto">
              <a:xfrm>
                <a:off x="989707" y="4293096"/>
                <a:ext cx="487843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>
                    <a:solidFill>
                      <a:srgbClr val="000000"/>
                    </a:solidFill>
                  </a:rPr>
                  <a:t>可构造如下（</a:t>
                </a:r>
                <a:r>
                  <a:rPr lang="en-US" altLang="zh-CN" sz="2400" i="1">
                    <a:solidFill>
                      <a:srgbClr val="000000"/>
                    </a:solidFill>
                  </a:rPr>
                  <a:t>n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-1</a:t>
                </a:r>
                <a:r>
                  <a:rPr lang="zh-CN" altLang="en-US" sz="2400">
                    <a:solidFill>
                      <a:srgbClr val="000000"/>
                    </a:solidFill>
                  </a:rPr>
                  <a:t>）次插值多项式</a:t>
                </a:r>
                <a:endParaRPr lang="zh-CN" altLang="en-US" sz="2400"/>
              </a:p>
            </p:txBody>
          </p:sp>
          <p:sp>
            <p:nvSpPr>
              <p:cNvPr id="22540" name="矩形 10"/>
              <p:cNvSpPr>
                <a:spLocks noChangeArrowheads="1"/>
              </p:cNvSpPr>
              <p:nvPr/>
            </p:nvSpPr>
            <p:spPr bwMode="auto">
              <a:xfrm>
                <a:off x="6372200" y="2852936"/>
                <a:ext cx="172354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</a:rPr>
                  <a:t>则对于节点</a:t>
                </a:r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7513359" y="190038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阶差商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"/>
          <p:cNvGraphicFramePr>
            <a:graphicFrameLocks noChangeAspect="1"/>
          </p:cNvGraphicFramePr>
          <p:nvPr/>
        </p:nvGraphicFramePr>
        <p:xfrm>
          <a:off x="2208213" y="333375"/>
          <a:ext cx="18621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1" name="Equation" r:id="rId1" imgW="14258925" imgH="4171950" progId="Equation.DSMT4">
                  <p:embed/>
                </p:oleObj>
              </mc:Choice>
              <mc:Fallback>
                <p:oleObj name="Equation" r:id="rId1" imgW="14258925" imgH="417195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33375"/>
                        <a:ext cx="186213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1"/>
          <p:cNvGrpSpPr/>
          <p:nvPr/>
        </p:nvGrpSpPr>
        <p:grpSpPr bwMode="auto">
          <a:xfrm>
            <a:off x="1785938" y="2214563"/>
            <a:ext cx="7881937" cy="1285875"/>
            <a:chOff x="580394" y="2366170"/>
            <a:chExt cx="7881609" cy="1287729"/>
          </a:xfrm>
        </p:grpSpPr>
        <p:sp>
          <p:nvSpPr>
            <p:cNvPr id="23565" name="矩形 4"/>
            <p:cNvSpPr>
              <a:spLocks noChangeArrowheads="1"/>
            </p:cNvSpPr>
            <p:nvPr/>
          </p:nvSpPr>
          <p:spPr bwMode="auto">
            <a:xfrm>
              <a:off x="580394" y="2366170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于是</a:t>
              </a:r>
              <a:endParaRPr lang="zh-CN" altLang="en-US" sz="2400"/>
            </a:p>
          </p:txBody>
        </p:sp>
        <p:graphicFrame>
          <p:nvGraphicFramePr>
            <p:cNvPr id="23566" name="Object 3"/>
            <p:cNvGraphicFramePr>
              <a:graphicFrameLocks noChangeAspect="1"/>
            </p:cNvGraphicFramePr>
            <p:nvPr/>
          </p:nvGraphicFramePr>
          <p:xfrm>
            <a:off x="1240467" y="2674411"/>
            <a:ext cx="7221536" cy="979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2" name="Equation" r:id="rId3" imgW="55292625" imgH="7458075" progId="Equation.DSMT4">
                    <p:embed/>
                  </p:oleObj>
                </mc:Choice>
                <mc:Fallback>
                  <p:oleObj name="Equation" r:id="rId3" imgW="55292625" imgH="745807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467" y="2674411"/>
                          <a:ext cx="7221536" cy="979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2"/>
          <p:cNvGrpSpPr/>
          <p:nvPr/>
        </p:nvGrpSpPr>
        <p:grpSpPr bwMode="auto">
          <a:xfrm>
            <a:off x="2135188" y="3484563"/>
            <a:ext cx="7343775" cy="1154112"/>
            <a:chOff x="642938" y="3824288"/>
            <a:chExt cx="7342818" cy="1154112"/>
          </a:xfrm>
        </p:grpSpPr>
        <p:sp>
          <p:nvSpPr>
            <p:cNvPr id="23562" name="矩形 6"/>
            <p:cNvSpPr>
              <a:spLocks noChangeArrowheads="1"/>
            </p:cNvSpPr>
            <p:nvPr/>
          </p:nvSpPr>
          <p:spPr bwMode="auto">
            <a:xfrm>
              <a:off x="642938" y="3824288"/>
              <a:ext cx="2492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当              时，设</a:t>
              </a:r>
              <a:endParaRPr lang="zh-CN" altLang="en-US" sz="2400"/>
            </a:p>
          </p:txBody>
        </p:sp>
        <p:graphicFrame>
          <p:nvGraphicFramePr>
            <p:cNvPr id="23563" name="Object 4"/>
            <p:cNvGraphicFramePr>
              <a:graphicFrameLocks noChangeAspect="1"/>
            </p:cNvGraphicFramePr>
            <p:nvPr/>
          </p:nvGraphicFramePr>
          <p:xfrm>
            <a:off x="1143000" y="3857625"/>
            <a:ext cx="83026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3" name="Equation" r:id="rId5" imgW="6362700" imgH="3076575" progId="Equation.DSMT4">
                    <p:embed/>
                  </p:oleObj>
                </mc:Choice>
                <mc:Fallback>
                  <p:oleObj name="Equation" r:id="rId5" imgW="6362700" imgH="30765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3857625"/>
                          <a:ext cx="830263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6"/>
            <p:cNvGraphicFramePr>
              <a:graphicFrameLocks noChangeAspect="1"/>
            </p:cNvGraphicFramePr>
            <p:nvPr/>
          </p:nvGraphicFramePr>
          <p:xfrm>
            <a:off x="1308013" y="4460875"/>
            <a:ext cx="6677743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4" name="Equation" r:id="rId7" imgW="51130200" imgH="3952875" progId="Equation.DSMT4">
                    <p:embed/>
                  </p:oleObj>
                </mc:Choice>
                <mc:Fallback>
                  <p:oleObj name="Equation" r:id="rId7" imgW="51130200" imgH="395287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013" y="4460875"/>
                          <a:ext cx="6677743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3"/>
          <p:cNvGrpSpPr/>
          <p:nvPr/>
        </p:nvGrpSpPr>
        <p:grpSpPr bwMode="auto">
          <a:xfrm>
            <a:off x="2135188" y="4941888"/>
            <a:ext cx="6157912" cy="1627187"/>
            <a:chOff x="650547" y="5024261"/>
            <a:chExt cx="6158035" cy="1627758"/>
          </a:xfrm>
        </p:grpSpPr>
        <p:graphicFrame>
          <p:nvGraphicFramePr>
            <p:cNvPr id="23560" name="Object 5"/>
            <p:cNvGraphicFramePr>
              <a:graphicFrameLocks noChangeAspect="1"/>
            </p:cNvGraphicFramePr>
            <p:nvPr/>
          </p:nvGraphicFramePr>
          <p:xfrm>
            <a:off x="1850819" y="5096269"/>
            <a:ext cx="4957763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5" name="Equation" r:id="rId9" imgW="37957125" imgH="11849100" progId="Equation.DSMT4">
                    <p:embed/>
                  </p:oleObj>
                </mc:Choice>
                <mc:Fallback>
                  <p:oleObj name="Equation" r:id="rId9" imgW="37957125" imgH="118491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819" y="5096269"/>
                          <a:ext cx="4957763" cy="155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1" name="矩形 12"/>
            <p:cNvSpPr>
              <a:spLocks noChangeArrowheads="1"/>
            </p:cNvSpPr>
            <p:nvPr/>
          </p:nvSpPr>
          <p:spPr bwMode="auto">
            <a:xfrm>
              <a:off x="650547" y="5024261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于是</a:t>
              </a:r>
              <a:endParaRPr lang="zh-CN" altLang="en-US" sz="2400"/>
            </a:p>
          </p:txBody>
        </p:sp>
      </p:grp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274888" y="981075"/>
          <a:ext cx="74215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6" name="Equation" r:id="rId11" imgW="56835675" imgH="8772525" progId="Equation.DSMT4">
                  <p:embed/>
                </p:oleObj>
              </mc:Choice>
              <mc:Fallback>
                <p:oleObj name="Equation" r:id="rId11" imgW="56835675" imgH="877252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981075"/>
                        <a:ext cx="74215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矩形 13"/>
          <p:cNvSpPr>
            <a:spLocks noChangeArrowheads="1"/>
          </p:cNvSpPr>
          <p:nvPr/>
        </p:nvSpPr>
        <p:spPr bwMode="auto">
          <a:xfrm>
            <a:off x="9696450" y="2779713"/>
            <a:ext cx="1184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B07B9"/>
                </a:solidFill>
              </a:rPr>
              <a:t>（</a:t>
            </a:r>
            <a:r>
              <a:rPr lang="en-US" altLang="zh-CN" sz="2400">
                <a:solidFill>
                  <a:srgbClr val="0B07B9"/>
                </a:solidFill>
              </a:rPr>
              <a:t>4.1</a:t>
            </a:r>
            <a:r>
              <a:rPr lang="zh-CN" altLang="en-US" sz="2400">
                <a:solidFill>
                  <a:srgbClr val="0B07B9"/>
                </a:solidFill>
              </a:rPr>
              <a:t>）</a:t>
            </a:r>
            <a:endParaRPr lang="zh-CN" altLang="en-US" sz="2400">
              <a:solidFill>
                <a:srgbClr val="0B07B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566988" y="3213100"/>
          <a:ext cx="395446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" name="Equation" r:id="rId1" imgW="30279975" imgH="7458075" progId="Equation.DSMT4">
                  <p:embed/>
                </p:oleObj>
              </mc:Choice>
              <mc:Fallback>
                <p:oleObj name="Equation" r:id="rId1" imgW="30279975" imgH="745807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213100"/>
                        <a:ext cx="3954462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165350" y="784225"/>
          <a:ext cx="77374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1" name="Equation" r:id="rId3" imgW="59245500" imgH="15801975" progId="Equation.DSMT4">
                  <p:embed/>
                </p:oleObj>
              </mc:Choice>
              <mc:Fallback>
                <p:oleObj name="Equation" r:id="rId3" imgW="59245500" imgH="158019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784225"/>
                        <a:ext cx="7737475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矩形 6"/>
          <p:cNvSpPr>
            <a:spLocks noChangeArrowheads="1"/>
          </p:cNvSpPr>
          <p:nvPr/>
        </p:nvSpPr>
        <p:spPr bwMode="auto">
          <a:xfrm>
            <a:off x="7916863" y="607218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证毕。</a:t>
            </a:r>
            <a:endParaRPr lang="zh-CN" altLang="en-US" sz="240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95550" y="4508500"/>
          <a:ext cx="63627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" name="Equation" r:id="rId5" imgW="48710850" imgH="7458075" progId="Equation.DSMT4">
                  <p:embed/>
                </p:oleObj>
              </mc:Choice>
              <mc:Fallback>
                <p:oleObj name="Equation" r:id="rId5" imgW="48710850" imgH="74580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508500"/>
                        <a:ext cx="63627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66988" y="5732463"/>
          <a:ext cx="30654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3" name="Equation" r:id="rId7" imgW="23479125" imgH="3952875" progId="Equation.DSMT4">
                  <p:embed/>
                </p:oleObj>
              </mc:Choice>
              <mc:Fallback>
                <p:oleObj name="Equation" r:id="rId7" imgW="23479125" imgH="395287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732463"/>
                        <a:ext cx="30654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矩形 6"/>
          <p:cNvSpPr>
            <a:spLocks noChangeArrowheads="1"/>
          </p:cNvSpPr>
          <p:nvPr/>
        </p:nvSpPr>
        <p:spPr bwMode="auto">
          <a:xfrm>
            <a:off x="7739063" y="3357563"/>
            <a:ext cx="272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B07B9"/>
                </a:solidFill>
              </a:rPr>
              <a:t>（利用（</a:t>
            </a:r>
            <a:r>
              <a:rPr lang="en-US" altLang="zh-CN" sz="2400">
                <a:solidFill>
                  <a:srgbClr val="0B07B9"/>
                </a:solidFill>
              </a:rPr>
              <a:t>4.1</a:t>
            </a:r>
            <a:r>
              <a:rPr lang="zh-CN" altLang="en-US" sz="2400">
                <a:solidFill>
                  <a:srgbClr val="0B07B9"/>
                </a:solidFill>
              </a:rPr>
              <a:t>）式）</a:t>
            </a:r>
            <a:endParaRPr lang="zh-CN" altLang="en-US" sz="2400">
              <a:solidFill>
                <a:srgbClr val="0B07B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49"/>
          <p:cNvGraphicFramePr>
            <a:graphicFrameLocks noGrp="1"/>
          </p:cNvGraphicFramePr>
          <p:nvPr/>
        </p:nvGraphicFramePr>
        <p:xfrm>
          <a:off x="2024063" y="1247775"/>
          <a:ext cx="8072437" cy="2587626"/>
        </p:xfrm>
        <a:graphic>
          <a:graphicData uri="http://schemas.openxmlformats.org/drawingml/2006/table">
            <a:tbl>
              <a:tblPr/>
              <a:tblGrid>
                <a:gridCol w="1287462"/>
                <a:gridCol w="1285875"/>
                <a:gridCol w="1608138"/>
                <a:gridCol w="1982787"/>
                <a:gridCol w="1908175"/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一阶差商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二阶差商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三阶差商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f(x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f(x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f(x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46"/>
          <p:cNvSpPr txBox="1">
            <a:spLocks noChangeArrowheads="1"/>
          </p:cNvSpPr>
          <p:nvPr/>
        </p:nvSpPr>
        <p:spPr bwMode="auto">
          <a:xfrm>
            <a:off x="5310188" y="714375"/>
            <a:ext cx="1768475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C0000"/>
                </a:solidFill>
                <a:latin typeface="+mn-ea"/>
                <a:ea typeface="+mn-ea"/>
              </a:rPr>
              <a:t>差商表</a:t>
            </a:r>
            <a:endParaRPr lang="zh-CN" altLang="en-US" b="1" dirty="0">
              <a:solidFill>
                <a:srgbClr val="CC0000"/>
              </a:solidFill>
              <a:latin typeface="+mn-ea"/>
              <a:ea typeface="+mn-ea"/>
            </a:endParaRPr>
          </a:p>
        </p:txBody>
      </p:sp>
      <p:graphicFrame>
        <p:nvGraphicFramePr>
          <p:cNvPr id="12290" name="Object 1"/>
          <p:cNvGraphicFramePr>
            <a:graphicFrameLocks noChangeAspect="1"/>
          </p:cNvGraphicFramePr>
          <p:nvPr/>
        </p:nvGraphicFramePr>
        <p:xfrm>
          <a:off x="2500313" y="4357688"/>
          <a:ext cx="739457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Equation" r:id="rId1" imgW="55292625" imgH="7458075" progId="Equation.DSMT4">
                  <p:embed/>
                </p:oleObj>
              </mc:Choice>
              <mc:Fallback>
                <p:oleObj name="Equation" r:id="rId1" imgW="55292625" imgH="745807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357688"/>
                        <a:ext cx="739457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538413" y="5500688"/>
          <a:ext cx="71294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3" name="Equation" r:id="rId3" imgW="53320950" imgH="7896225" progId="Equation.DSMT4">
                  <p:embed/>
                </p:oleObj>
              </mc:Choice>
              <mc:Fallback>
                <p:oleObj name="Equation" r:id="rId3" imgW="53320950" imgH="789622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5500688"/>
                        <a:ext cx="712946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ChangeArrowheads="1"/>
          </p:cNvSpPr>
          <p:nvPr/>
        </p:nvSpPr>
        <p:spPr bwMode="auto">
          <a:xfrm>
            <a:off x="2952750" y="180975"/>
            <a:ext cx="6253163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n-US" altLang="zh-CN" sz="2400" i="1">
                <a:solidFill>
                  <a:srgbClr val="CC0000"/>
                </a:solidFill>
              </a:rPr>
              <a:t>Newton</a:t>
            </a:r>
            <a:r>
              <a:rPr lang="zh-CN" altLang="en-US" sz="2400">
                <a:solidFill>
                  <a:srgbClr val="CC0000"/>
                </a:solidFill>
              </a:rPr>
              <a:t>插值算法如下：</a:t>
            </a:r>
            <a:endParaRPr lang="zh-CN" altLang="en-US" sz="2400">
              <a:solidFill>
                <a:srgbClr val="CC0000"/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i="1"/>
              <a:t>Input</a:t>
            </a:r>
            <a:r>
              <a:rPr lang="en-US" altLang="zh-CN" sz="2400"/>
              <a:t> </a:t>
            </a:r>
            <a:r>
              <a:rPr lang="en-US" altLang="zh-CN" sz="2400" i="1"/>
              <a:t>x</a:t>
            </a:r>
            <a:r>
              <a:rPr lang="en-US" altLang="zh-CN" sz="2400"/>
              <a:t>,(</a:t>
            </a:r>
            <a:r>
              <a:rPr lang="en-US" altLang="zh-CN" sz="2400" i="1"/>
              <a:t>x</a:t>
            </a:r>
            <a:r>
              <a:rPr lang="en-US" altLang="zh-CN" sz="2400" baseline="-30000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y</a:t>
            </a:r>
            <a:r>
              <a:rPr lang="en-US" altLang="zh-CN" sz="2400" baseline="-30000"/>
              <a:t>i</a:t>
            </a:r>
            <a:r>
              <a:rPr lang="en-US" altLang="zh-CN" sz="2400"/>
              <a:t>),  </a:t>
            </a:r>
            <a:r>
              <a:rPr lang="en-US" altLang="zh-CN" sz="2400" i="1"/>
              <a:t>i</a:t>
            </a:r>
            <a:r>
              <a:rPr lang="en-US" altLang="zh-CN" sz="2400"/>
              <a:t>=0,1,…,</a:t>
            </a:r>
            <a:r>
              <a:rPr lang="en-US" altLang="zh-CN" sz="2400" i="1"/>
              <a:t>n</a:t>
            </a:r>
            <a:endParaRPr lang="en-US" altLang="zh-CN" sz="2400"/>
          </a:p>
          <a:p>
            <a:pPr algn="just">
              <a:lnSpc>
                <a:spcPct val="125000"/>
              </a:lnSpc>
            </a:pPr>
            <a:r>
              <a:rPr lang="en-US" altLang="zh-CN" sz="2400" i="1"/>
              <a:t>y</a:t>
            </a:r>
            <a:r>
              <a:rPr lang="en-US" altLang="zh-CN" sz="2400"/>
              <a:t>=</a:t>
            </a:r>
            <a:r>
              <a:rPr lang="en-US" altLang="zh-CN" sz="2400" i="1"/>
              <a:t>y</a:t>
            </a:r>
            <a:r>
              <a:rPr lang="en-US" altLang="zh-CN" sz="2400" baseline="-30000"/>
              <a:t>0</a:t>
            </a:r>
            <a:r>
              <a:rPr lang="en-US" altLang="zh-CN" sz="2400"/>
              <a:t>, </a:t>
            </a:r>
            <a:r>
              <a:rPr lang="en-US" altLang="zh-CN" sz="2400" i="1"/>
              <a:t>t</a:t>
            </a:r>
            <a:r>
              <a:rPr lang="en-US" altLang="zh-CN" sz="2400"/>
              <a:t>=1</a:t>
            </a:r>
            <a:endParaRPr lang="en-US" altLang="zh-CN" sz="2400"/>
          </a:p>
          <a:p>
            <a:pPr algn="just">
              <a:lnSpc>
                <a:spcPct val="125000"/>
              </a:lnSpc>
            </a:pPr>
            <a:r>
              <a:rPr lang="en-US" altLang="zh-CN" sz="2400" i="1"/>
              <a:t>For</a:t>
            </a:r>
            <a:r>
              <a:rPr lang="en-US" altLang="zh-CN" sz="2400"/>
              <a:t> </a:t>
            </a:r>
            <a:r>
              <a:rPr lang="en-US" altLang="zh-CN" sz="2400" i="1"/>
              <a:t>j</a:t>
            </a:r>
            <a:r>
              <a:rPr lang="en-US" altLang="zh-CN" sz="2400"/>
              <a:t>=1,…,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en-US" altLang="zh-CN" sz="2400" i="1"/>
              <a:t>do</a:t>
            </a:r>
            <a:r>
              <a:rPr lang="en-US" altLang="zh-CN" sz="2400"/>
              <a:t> </a:t>
            </a:r>
            <a:endParaRPr lang="en-US" altLang="zh-CN" sz="2400"/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2400" i="1"/>
              <a:t>     	t</a:t>
            </a:r>
            <a:r>
              <a:rPr lang="en-US" altLang="zh-CN" sz="2400"/>
              <a:t>=</a:t>
            </a:r>
            <a:r>
              <a:rPr lang="en-US" altLang="zh-CN" sz="2400" i="1"/>
              <a:t>t</a:t>
            </a:r>
            <a:r>
              <a:rPr lang="en-US" altLang="zh-CN" sz="2400"/>
              <a:t>*(</a:t>
            </a:r>
            <a:r>
              <a:rPr lang="en-US" altLang="zh-CN" sz="2400" i="1"/>
              <a:t>x</a:t>
            </a:r>
            <a:r>
              <a:rPr lang="en-US" altLang="zh-CN" sz="2400"/>
              <a:t>-</a:t>
            </a:r>
            <a:r>
              <a:rPr lang="en-US" altLang="zh-CN" sz="2400" i="1"/>
              <a:t>x</a:t>
            </a:r>
            <a:r>
              <a:rPr lang="en-US" altLang="zh-CN" sz="2400" baseline="-30000"/>
              <a:t>j-1</a:t>
            </a:r>
            <a:r>
              <a:rPr lang="en-US" altLang="zh-CN" sz="2400"/>
              <a:t>)</a:t>
            </a:r>
            <a:endParaRPr lang="en-US" altLang="zh-CN" sz="2400"/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</a:rPr>
              <a:t>           for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i="1">
                <a:solidFill>
                  <a:srgbClr val="FF0000"/>
                </a:solidFill>
              </a:rPr>
              <a:t>i</a:t>
            </a:r>
            <a:r>
              <a:rPr lang="en-US" altLang="zh-CN" sz="2400">
                <a:solidFill>
                  <a:srgbClr val="FF0000"/>
                </a:solidFill>
              </a:rPr>
              <a:t>=0,…,</a:t>
            </a:r>
            <a:r>
              <a:rPr lang="en-US" altLang="zh-CN" sz="2400" i="1">
                <a:solidFill>
                  <a:srgbClr val="FF0000"/>
                </a:solidFill>
              </a:rPr>
              <a:t>n</a:t>
            </a:r>
            <a:r>
              <a:rPr lang="en-US" altLang="zh-CN" sz="2400">
                <a:solidFill>
                  <a:srgbClr val="FF0000"/>
                </a:solidFill>
              </a:rPr>
              <a:t>-</a:t>
            </a:r>
            <a:r>
              <a:rPr lang="en-US" altLang="zh-CN" sz="2400" i="1">
                <a:solidFill>
                  <a:srgbClr val="FF0000"/>
                </a:solidFill>
              </a:rPr>
              <a:t>j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i="1">
                <a:solidFill>
                  <a:srgbClr val="FF0000"/>
                </a:solidFill>
              </a:rPr>
              <a:t>do</a:t>
            </a:r>
            <a:endParaRPr lang="en-US" altLang="zh-CN" sz="2400" i="1">
              <a:solidFill>
                <a:srgbClr val="FF0000"/>
              </a:solidFill>
            </a:endParaRPr>
          </a:p>
          <a:p>
            <a:pPr algn="just">
              <a:lnSpc>
                <a:spcPct val="125000"/>
              </a:lnSpc>
            </a:pPr>
            <a:endParaRPr lang="en-US" altLang="zh-CN" sz="2400">
              <a:solidFill>
                <a:srgbClr val="FF0000"/>
              </a:solidFill>
            </a:endParaRPr>
          </a:p>
          <a:p>
            <a:pPr algn="just">
              <a:lnSpc>
                <a:spcPct val="125000"/>
              </a:lnSpc>
            </a:pPr>
            <a:endParaRPr lang="en-US" altLang="zh-CN" sz="2400">
              <a:solidFill>
                <a:srgbClr val="FF0000"/>
              </a:solidFill>
            </a:endParaRP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</a:rPr>
              <a:t>           end</a:t>
            </a:r>
            <a:endParaRPr lang="en-US" altLang="zh-CN" sz="2400">
              <a:solidFill>
                <a:srgbClr val="FF0000"/>
              </a:solidFill>
            </a:endParaRP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2400" i="1"/>
              <a:t>           y</a:t>
            </a:r>
            <a:r>
              <a:rPr lang="en-US" altLang="zh-CN" sz="2400"/>
              <a:t>=</a:t>
            </a:r>
            <a:r>
              <a:rPr lang="en-US" altLang="zh-CN" sz="2400" i="1"/>
              <a:t>y</a:t>
            </a:r>
            <a:r>
              <a:rPr lang="en-US" altLang="zh-CN" sz="2400"/>
              <a:t>+</a:t>
            </a:r>
            <a:r>
              <a:rPr lang="en-US" altLang="zh-CN" sz="2400" i="1"/>
              <a:t>y</a:t>
            </a:r>
            <a:r>
              <a:rPr lang="en-US" altLang="zh-CN" sz="2400" baseline="-30000"/>
              <a:t>0</a:t>
            </a:r>
            <a:r>
              <a:rPr lang="en-US" altLang="zh-CN" sz="2400"/>
              <a:t>*</a:t>
            </a:r>
            <a:r>
              <a:rPr lang="en-US" altLang="zh-CN" sz="2400" i="1"/>
              <a:t>t</a:t>
            </a:r>
            <a:endParaRPr lang="en-US" altLang="zh-CN" sz="2400"/>
          </a:p>
          <a:p>
            <a:pPr algn="just">
              <a:lnSpc>
                <a:spcPct val="125000"/>
              </a:lnSpc>
            </a:pPr>
            <a:r>
              <a:rPr lang="en-US" altLang="zh-CN" sz="2400" i="1"/>
              <a:t>end</a:t>
            </a:r>
            <a:endParaRPr lang="en-US" altLang="zh-CN" sz="2400"/>
          </a:p>
          <a:p>
            <a:pPr>
              <a:lnSpc>
                <a:spcPct val="125000"/>
              </a:lnSpc>
            </a:pPr>
            <a:r>
              <a:rPr lang="en-US" altLang="zh-CN" sz="2400" i="1"/>
              <a:t>o</a:t>
            </a:r>
            <a:r>
              <a:rPr lang="en-US" altLang="zh-CN" sz="2400" i="1">
                <a:cs typeface="Times New Roman" panose="02020603050405020304" pitchFamily="18" charset="0"/>
              </a:rPr>
              <a:t>utput</a:t>
            </a:r>
            <a:r>
              <a:rPr lang="en-US" altLang="zh-CN" sz="2400"/>
              <a:t> </a:t>
            </a:r>
            <a:r>
              <a:rPr lang="en-US" altLang="zh-CN" sz="2400"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cs typeface="Times New Roman" panose="02020603050405020304" pitchFamily="18" charset="0"/>
              </a:rPr>
              <a:t>y</a:t>
            </a:r>
            <a:r>
              <a:rPr lang="en-US" altLang="zh-CN" sz="2400"/>
              <a:t> </a:t>
            </a:r>
            <a:endParaRPr lang="zh-CN" altLang="en-US" sz="2400"/>
          </a:p>
        </p:txBody>
      </p:sp>
      <p:graphicFrame>
        <p:nvGraphicFramePr>
          <p:cNvPr id="26627" name="Object 1"/>
          <p:cNvGraphicFramePr>
            <a:graphicFrameLocks noChangeAspect="1"/>
          </p:cNvGraphicFramePr>
          <p:nvPr/>
        </p:nvGraphicFramePr>
        <p:xfrm>
          <a:off x="4310063" y="3429000"/>
          <a:ext cx="20002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1" imgW="14478000" imgH="7677150" progId="Equation.DSMT4">
                  <p:embed/>
                </p:oleObj>
              </mc:Choice>
              <mc:Fallback>
                <p:oleObj name="Equation" r:id="rId1" imgW="14478000" imgH="767715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3" y="3429000"/>
                        <a:ext cx="20002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146"/>
          <p:cNvSpPr txBox="1">
            <a:spLocks noChangeArrowheads="1"/>
          </p:cNvSpPr>
          <p:nvPr/>
        </p:nvSpPr>
        <p:spPr bwMode="auto">
          <a:xfrm>
            <a:off x="7381875" y="2857500"/>
            <a:ext cx="2357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400" b="1">
                <a:solidFill>
                  <a:srgbClr val="CC0000"/>
                </a:solidFill>
                <a:latin typeface="宋体" panose="02010600030101010101" pitchFamily="2" charset="-122"/>
              </a:rPr>
              <a:t>计算差商表</a:t>
            </a:r>
            <a:endParaRPr lang="zh-CN" altLang="en-US" sz="2400" b="1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19138" y="549275"/>
            <a:ext cx="5686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§4.1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拉格朗日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/>
              <a:t>Lagrange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插值公式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7171" name="Rectangle 5"/>
          <p:cNvSpPr txBox="1">
            <a:spLocks noChangeArrowheads="1"/>
          </p:cNvSpPr>
          <p:nvPr/>
        </p:nvSpPr>
        <p:spPr bwMode="auto">
          <a:xfrm>
            <a:off x="911225" y="1484313"/>
            <a:ext cx="4537075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400"/>
              <a:t>    </a:t>
            </a:r>
            <a:r>
              <a:rPr lang="zh-CN" altLang="en-US" sz="2400">
                <a:solidFill>
                  <a:srgbClr val="FF0000"/>
                </a:solidFill>
              </a:rPr>
              <a:t>基本思想</a:t>
            </a:r>
            <a:r>
              <a:rPr lang="en-US" altLang="zh-CN" sz="2400"/>
              <a:t>: </a:t>
            </a:r>
            <a:r>
              <a:rPr lang="zh-CN" altLang="en-US" sz="2400">
                <a:latin typeface="宋体" panose="02010600030101010101" pitchFamily="2" charset="-122"/>
              </a:rPr>
              <a:t>把</a:t>
            </a:r>
            <a:r>
              <a:rPr lang="zh-CN" altLang="en-US" sz="2400"/>
              <a:t>插值函数 </a:t>
            </a:r>
            <a:r>
              <a:rPr lang="en-US" altLang="zh-CN" sz="2400" i="1"/>
              <a:t>p</a:t>
            </a:r>
            <a:r>
              <a:rPr lang="en-US" altLang="zh-CN" sz="2400" i="1" baseline="-25000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 baseline="30000"/>
              <a:t> </a:t>
            </a:r>
            <a:r>
              <a:rPr lang="zh-CN" altLang="en-US" sz="2400"/>
              <a:t>的构造问题转化为 </a:t>
            </a:r>
            <a:r>
              <a:rPr lang="en-US" altLang="zh-CN" sz="2400" i="1"/>
              <a:t>n</a:t>
            </a:r>
            <a:r>
              <a:rPr lang="en-US" altLang="zh-CN" sz="2400"/>
              <a:t>+1</a:t>
            </a:r>
            <a:r>
              <a:rPr lang="zh-CN" altLang="en-US" sz="2400"/>
              <a:t>个插值基函数</a:t>
            </a:r>
            <a:r>
              <a:rPr lang="zh-CN" altLang="en-US" sz="2400" baseline="30000"/>
              <a:t> </a:t>
            </a:r>
            <a:r>
              <a:rPr lang="en-US" altLang="zh-CN" sz="2400" i="1"/>
              <a:t>l</a:t>
            </a:r>
            <a:r>
              <a:rPr lang="en-US" altLang="zh-CN" sz="2400" i="1" baseline="-25000"/>
              <a:t>i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)(</a:t>
            </a:r>
            <a:r>
              <a:rPr lang="en-US" altLang="zh-CN" sz="2400" i="1"/>
              <a:t>i</a:t>
            </a:r>
            <a:r>
              <a:rPr lang="en-US" altLang="zh-CN" sz="2400"/>
              <a:t>=0,1,…,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zh-CN" altLang="en-US" sz="2400"/>
              <a:t>的构造。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399463" y="6021388"/>
            <a:ext cx="2667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宋体" panose="02010600030101010101" pitchFamily="2" charset="-122"/>
              </a:rPr>
              <a:t>图</a:t>
            </a:r>
            <a:r>
              <a:rPr lang="en-US" altLang="zh-CN" sz="2000" b="1">
                <a:cs typeface="Times New Roman" panose="02020603050405020304" pitchFamily="18" charset="0"/>
              </a:rPr>
              <a:t>3</a:t>
            </a:r>
            <a:r>
              <a:rPr lang="zh-CN" altLang="en-US" sz="2000" b="1">
                <a:latin typeface="宋体" panose="02010600030101010101" pitchFamily="2" charset="-122"/>
              </a:rPr>
              <a:t>－</a:t>
            </a:r>
            <a:r>
              <a:rPr lang="zh-CN" altLang="en-US" sz="2000" b="1">
                <a:cs typeface="Times New Roman" panose="02020603050405020304" pitchFamily="18" charset="0"/>
              </a:rPr>
              <a:t>1  </a:t>
            </a:r>
            <a:r>
              <a:rPr lang="zh-CN" altLang="en-US" sz="2000" b="1">
                <a:latin typeface="宋体" panose="02010600030101010101" pitchFamily="2" charset="-122"/>
              </a:rPr>
              <a:t>插值多项式</a:t>
            </a:r>
            <a:r>
              <a:rPr lang="zh-CN" altLang="en-US" sz="2000" b="1">
                <a:latin typeface="Arial" panose="020B0604020202020204" pitchFamily="34" charset="0"/>
              </a:rPr>
              <a:t> </a:t>
            </a:r>
            <a:endParaRPr lang="zh-CN" altLang="en-US" sz="2000" b="1">
              <a:latin typeface="Arial" panose="020B0604020202020204" pitchFamily="34" charset="0"/>
            </a:endParaRPr>
          </a:p>
        </p:txBody>
      </p:sp>
      <p:pic>
        <p:nvPicPr>
          <p:cNvPr id="7173" name="Picture 5" descr="C:\丁伦制作的电子教案\09373 数值计算方法\SZ11.TI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2205038"/>
            <a:ext cx="5237162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4" name="Object 1"/>
          <p:cNvGraphicFramePr>
            <a:graphicFrameLocks noChangeAspect="1"/>
          </p:cNvGraphicFramePr>
          <p:nvPr/>
        </p:nvGraphicFramePr>
        <p:xfrm>
          <a:off x="1055440" y="3926360"/>
          <a:ext cx="5472112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2" imgW="40814625" imgH="21069300" progId="Equation.DSMT4">
                  <p:embed/>
                </p:oleObj>
              </mc:Choice>
              <mc:Fallback>
                <p:oleObj name="Equation" r:id="rId2" imgW="40814625" imgH="21069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3926360"/>
                        <a:ext cx="5472112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559222" y="3212976"/>
                <a:ext cx="3510385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222" y="3212976"/>
                <a:ext cx="3510385" cy="385555"/>
              </a:xfrm>
              <a:prstGeom prst="rect">
                <a:avLst/>
              </a:prstGeom>
              <a:blipFill rotWithShape="1">
                <a:blip r:embed="rId4"/>
                <a:stretch>
                  <a:fillRect l="-8" t="-133" r="11" b="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427502" y="5661025"/>
                <a:ext cx="2656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插值基函数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02" y="5661025"/>
                <a:ext cx="265636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" r="1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66938" y="285750"/>
            <a:ext cx="7991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</a:rPr>
              <a:t>1]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已知 </a:t>
            </a:r>
            <a:r>
              <a:rPr lang="en-US" altLang="zh-CN" sz="2400" b="1" i="1">
                <a:solidFill>
                  <a:schemeClr val="accent2"/>
                </a:solidFill>
              </a:rPr>
              <a:t>f</a:t>
            </a:r>
            <a:r>
              <a:rPr lang="en-US" altLang="zh-CN" sz="2400" b="1">
                <a:solidFill>
                  <a:schemeClr val="accent2"/>
                </a:solidFill>
              </a:rPr>
              <a:t>(-1)=2,  </a:t>
            </a:r>
            <a:r>
              <a:rPr lang="en-US" altLang="zh-CN" sz="2400" b="1" i="1">
                <a:solidFill>
                  <a:schemeClr val="accent2"/>
                </a:solidFill>
              </a:rPr>
              <a:t>f</a:t>
            </a:r>
            <a:r>
              <a:rPr lang="en-US" altLang="zh-CN" sz="2400" b="1">
                <a:solidFill>
                  <a:schemeClr val="accent2"/>
                </a:solidFill>
              </a:rPr>
              <a:t>(1)=1,  </a:t>
            </a:r>
            <a:r>
              <a:rPr lang="en-US" altLang="zh-CN" sz="2400" b="1" i="1">
                <a:solidFill>
                  <a:schemeClr val="accent2"/>
                </a:solidFill>
              </a:rPr>
              <a:t>f</a:t>
            </a:r>
            <a:r>
              <a:rPr lang="en-US" altLang="zh-CN" sz="2400" b="1">
                <a:solidFill>
                  <a:schemeClr val="accent2"/>
                </a:solidFill>
              </a:rPr>
              <a:t>(2)=1，</a:t>
            </a:r>
            <a:r>
              <a:rPr lang="zh-CN" altLang="en-US" sz="2400" b="1">
                <a:solidFill>
                  <a:schemeClr val="accent2"/>
                </a:solidFill>
              </a:rPr>
              <a:t>求 </a:t>
            </a:r>
            <a:r>
              <a:rPr lang="en-US" altLang="zh-CN" sz="2400" b="1" i="1">
                <a:solidFill>
                  <a:schemeClr val="accent2"/>
                </a:solidFill>
              </a:rPr>
              <a:t>f</a:t>
            </a:r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r>
              <a:rPr lang="en-US" altLang="zh-CN" sz="2400" b="1">
                <a:solidFill>
                  <a:schemeClr val="accent2"/>
                </a:solidFill>
              </a:rPr>
              <a:t>) </a:t>
            </a:r>
            <a:r>
              <a:rPr lang="zh-CN" altLang="en-US" sz="2400" b="1">
                <a:solidFill>
                  <a:schemeClr val="accent2"/>
                </a:solidFill>
              </a:rPr>
              <a:t>的</a:t>
            </a:r>
            <a:r>
              <a:rPr lang="en-US" altLang="zh-CN" sz="2400" b="1">
                <a:solidFill>
                  <a:schemeClr val="accent2"/>
                </a:solidFill>
              </a:rPr>
              <a:t>Newton</a:t>
            </a:r>
            <a:r>
              <a:rPr lang="zh-CN" altLang="en-US" sz="2400" b="1">
                <a:solidFill>
                  <a:schemeClr val="accent2"/>
                </a:solidFill>
              </a:rPr>
              <a:t>插值多项式 </a:t>
            </a:r>
            <a:r>
              <a:rPr lang="en-US" altLang="zh-CN" sz="2400" b="1" i="1">
                <a:solidFill>
                  <a:schemeClr val="accent2"/>
                </a:solidFill>
              </a:rPr>
              <a:t>p</a:t>
            </a:r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  <a:r>
              <a:rPr lang="zh-CN" altLang="en-US" sz="2400" b="1">
                <a:solidFill>
                  <a:schemeClr val="accent2"/>
                </a:solidFill>
              </a:rPr>
              <a:t>。 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666875" y="1714500"/>
            <a:ext cx="81375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解：</a:t>
            </a:r>
            <a:r>
              <a:rPr lang="zh-CN" altLang="en-US" kern="0" dirty="0"/>
              <a:t>设</a:t>
            </a:r>
            <a:r>
              <a:rPr lang="en-US" altLang="zh-CN" sz="2800" i="1" kern="0" dirty="0">
                <a:cs typeface="Times New Roman" panose="02020603050405020304" pitchFamily="18" charset="0"/>
              </a:rPr>
              <a:t>x</a:t>
            </a:r>
            <a:r>
              <a:rPr lang="en-US" altLang="zh-CN" sz="2800" kern="0" baseline="-30000" dirty="0">
                <a:cs typeface="Times New Roman" panose="02020603050405020304" pitchFamily="18" charset="0"/>
              </a:rPr>
              <a:t>0</a:t>
            </a:r>
            <a:r>
              <a:rPr lang="en-US" altLang="zh-CN" sz="2800" kern="0" dirty="0">
                <a:cs typeface="Times New Roman" panose="02020603050405020304" pitchFamily="18" charset="0"/>
              </a:rPr>
              <a:t>= -1, </a:t>
            </a:r>
            <a:r>
              <a:rPr lang="en-US" altLang="zh-CN" sz="2800" i="1" kern="0" dirty="0">
                <a:cs typeface="Times New Roman" panose="02020603050405020304" pitchFamily="18" charset="0"/>
              </a:rPr>
              <a:t>x</a:t>
            </a:r>
            <a:r>
              <a:rPr lang="en-US" altLang="zh-CN" sz="2800" kern="0" baseline="-30000" dirty="0"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cs typeface="Times New Roman" panose="02020603050405020304" pitchFamily="18" charset="0"/>
              </a:rPr>
              <a:t>=1, </a:t>
            </a:r>
            <a:r>
              <a:rPr lang="en-US" altLang="zh-CN" sz="2800" i="1" kern="0" dirty="0">
                <a:cs typeface="Times New Roman" panose="02020603050405020304" pitchFamily="18" charset="0"/>
              </a:rPr>
              <a:t>x</a:t>
            </a:r>
            <a:r>
              <a:rPr lang="en-US" altLang="zh-CN" sz="2800" kern="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800" kern="0" dirty="0">
                <a:cs typeface="Times New Roman" panose="02020603050405020304" pitchFamily="18" charset="0"/>
              </a:rPr>
              <a:t>=2</a:t>
            </a:r>
            <a:r>
              <a:rPr lang="en-US" altLang="zh-CN" kern="0" dirty="0">
                <a:cs typeface="Times New Roman" panose="02020603050405020304" pitchFamily="18" charset="0"/>
              </a:rPr>
              <a:t>, </a:t>
            </a:r>
            <a:r>
              <a:rPr lang="zh-CN" altLang="en-US" kern="0" dirty="0"/>
              <a:t>则 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2952750" y="2571750"/>
          <a:ext cx="45720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7" name="Equation" r:id="rId1" imgW="36861750" imgH="7458075" progId="Equation.3">
                  <p:embed/>
                </p:oleObj>
              </mc:Choice>
              <mc:Fallback>
                <p:oleObj name="Equation" r:id="rId1" imgW="36861750" imgH="74580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571750"/>
                        <a:ext cx="45720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7"/>
          <p:cNvGraphicFramePr>
            <a:graphicFrameLocks noChangeAspect="1"/>
          </p:cNvGraphicFramePr>
          <p:nvPr/>
        </p:nvGraphicFramePr>
        <p:xfrm>
          <a:off x="2952750" y="3857625"/>
          <a:ext cx="41830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8" name="Equation" r:id="rId3" imgW="31594425" imgH="7458075" progId="Equation.3">
                  <p:embed/>
                </p:oleObj>
              </mc:Choice>
              <mc:Fallback>
                <p:oleObj name="Equation" r:id="rId3" imgW="31594425" imgH="74580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3857625"/>
                        <a:ext cx="41830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2881313" y="5214938"/>
          <a:ext cx="609917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9" name="Equation" r:id="rId5" imgW="55073550" imgH="7458075" progId="Equation.3">
                  <p:embed/>
                </p:oleObj>
              </mc:Choice>
              <mc:Fallback>
                <p:oleObj name="Equation" r:id="rId5" imgW="55073550" imgH="74580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214938"/>
                        <a:ext cx="609917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6"/>
          <p:cNvSpPr txBox="1">
            <a:spLocks noChangeArrowheads="1"/>
          </p:cNvSpPr>
          <p:nvPr/>
        </p:nvSpPr>
        <p:spPr bwMode="auto">
          <a:xfrm>
            <a:off x="4953000" y="2786063"/>
            <a:ext cx="1768475" cy="46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C0000"/>
                </a:solidFill>
                <a:latin typeface="+mn-ea"/>
                <a:ea typeface="+mn-ea"/>
              </a:rPr>
              <a:t>差商表</a:t>
            </a:r>
            <a:endParaRPr lang="zh-CN" altLang="en-US" b="1" dirty="0">
              <a:solidFill>
                <a:srgbClr val="CC0000"/>
              </a:solidFill>
              <a:latin typeface="+mn-ea"/>
              <a:ea typeface="+mn-ea"/>
            </a:endParaRPr>
          </a:p>
        </p:txBody>
      </p:sp>
      <p:graphicFrame>
        <p:nvGraphicFramePr>
          <p:cNvPr id="4" name="Group 149"/>
          <p:cNvGraphicFramePr>
            <a:graphicFrameLocks noGrp="1"/>
          </p:cNvGraphicFramePr>
          <p:nvPr/>
        </p:nvGraphicFramePr>
        <p:xfrm>
          <a:off x="2238375" y="3325813"/>
          <a:ext cx="8121650" cy="2032001"/>
        </p:xfrm>
        <a:graphic>
          <a:graphicData uri="http://schemas.openxmlformats.org/drawingml/2006/table">
            <a:tbl>
              <a:tblPr/>
              <a:tblGrid>
                <a:gridCol w="1143000"/>
                <a:gridCol w="1071563"/>
                <a:gridCol w="3143250"/>
                <a:gridCol w="2763837"/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一阶差商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二阶差商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=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=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=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586" name="Object 1"/>
          <p:cNvGraphicFramePr>
            <a:graphicFrameLocks noChangeAspect="1"/>
          </p:cNvGraphicFramePr>
          <p:nvPr/>
        </p:nvGraphicFramePr>
        <p:xfrm>
          <a:off x="3095625" y="5522913"/>
          <a:ext cx="49879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" name="Equation" r:id="rId1" imgW="37299900" imgH="6800850" progId="Equation.DSMT4">
                  <p:embed/>
                </p:oleObj>
              </mc:Choice>
              <mc:Fallback>
                <p:oleObj name="Equation" r:id="rId1" imgW="37299900" imgH="680085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522913"/>
                        <a:ext cx="498792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24"/>
          <p:cNvGraphicFramePr>
            <a:graphicFrameLocks noChangeAspect="1"/>
          </p:cNvGraphicFramePr>
          <p:nvPr/>
        </p:nvGraphicFramePr>
        <p:xfrm>
          <a:off x="2592388" y="1039813"/>
          <a:ext cx="54276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2" name="Equation" r:id="rId3" imgW="40595550" imgH="6800850" progId="Equation.DSMT4">
                  <p:embed/>
                </p:oleObj>
              </mc:Choice>
              <mc:Fallback>
                <p:oleObj name="Equation" r:id="rId3" imgW="40595550" imgH="680085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1039813"/>
                        <a:ext cx="542766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"/>
          <p:cNvGraphicFramePr>
            <a:graphicFrameLocks noChangeAspect="1"/>
          </p:cNvGraphicFramePr>
          <p:nvPr/>
        </p:nvGraphicFramePr>
        <p:xfrm>
          <a:off x="1881188" y="428625"/>
          <a:ext cx="84788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" name="Equation" r:id="rId5" imgW="63417450" imgH="3952875" progId="Equation.DSMT4">
                  <p:embed/>
                </p:oleObj>
              </mc:Choice>
              <mc:Fallback>
                <p:oleObj name="Equation" r:id="rId5" imgW="63417450" imgH="3952875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428625"/>
                        <a:ext cx="84788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024063" y="2357438"/>
            <a:ext cx="265906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B07B9"/>
                </a:solidFill>
                <a:latin typeface="+mn-ea"/>
              </a:rPr>
              <a:t>差商表的</a:t>
            </a:r>
            <a:r>
              <a:rPr lang="zh-CN" altLang="en-US" b="1" dirty="0">
                <a:solidFill>
                  <a:srgbClr val="0B07B9"/>
                </a:solidFill>
                <a:latin typeface="宋体" panose="02010600030101010101" pitchFamily="2" charset="-122"/>
              </a:rPr>
              <a:t>表示法：</a:t>
            </a:r>
            <a:endParaRPr lang="zh-CN" altLang="en-US" dirty="0">
              <a:solidFill>
                <a:srgbClr val="0B07B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88"/>
          <p:cNvGraphicFramePr>
            <a:graphicFrameLocks noGrp="1"/>
          </p:cNvGraphicFramePr>
          <p:nvPr/>
        </p:nvGraphicFramePr>
        <p:xfrm>
          <a:off x="954360" y="1444625"/>
          <a:ext cx="8153400" cy="3827018"/>
        </p:xfrm>
        <a:graphic>
          <a:graphicData uri="http://schemas.openxmlformats.org/drawingml/2006/table">
            <a:tbl>
              <a:tblPr/>
              <a:tblGrid>
                <a:gridCol w="914400"/>
                <a:gridCol w="1371600"/>
                <a:gridCol w="1371600"/>
                <a:gridCol w="1524000"/>
                <a:gridCol w="1524000"/>
                <a:gridCol w="14478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k</a:t>
                      </a:r>
                      <a:endParaRPr kumimoji="1" lang="ru-RU" altLang="zh-CN" sz="28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f</a:t>
                      </a: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k</a:t>
                      </a: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一阶均差</a:t>
                      </a:r>
                      <a:endParaRPr kumimoji="1" lang="zh-CN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38100" marR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二阶均差</a:t>
                      </a:r>
                      <a:endParaRPr kumimoji="1" lang="zh-CN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三阶均差</a:t>
                      </a:r>
                      <a:endParaRPr kumimoji="1" lang="zh-CN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zh-CN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四阶均差</a:t>
                      </a:r>
                      <a:endParaRPr kumimoji="1" lang="zh-CN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0.40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0.55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0.65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0.80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0.90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0.41075</a:t>
                      </a:r>
                      <a:endParaRPr kumimoji="1" lang="ru-RU" altLang="zh-CN" sz="28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0.57815</a:t>
                      </a: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0.69675</a:t>
                      </a: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0.88811</a:t>
                      </a: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1.02652</a:t>
                      </a: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1.1160</a:t>
                      </a:r>
                      <a:endParaRPr kumimoji="1" lang="ru-RU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1.1860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1.2757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1.3841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0.2800</a:t>
                      </a:r>
                      <a:endParaRPr kumimoji="1" lang="ru-RU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0.3588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0.4336</a:t>
                      </a:r>
                      <a:endParaRPr kumimoji="1" lang="ru-RU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0.1970</a:t>
                      </a:r>
                      <a:endParaRPr kumimoji="1" lang="ru-RU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0.2137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en-US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1" lang="ru-RU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0.0344</a:t>
                      </a:r>
                      <a:endParaRPr kumimoji="1" lang="ru-RU" altLang="zh-CN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511"/>
          <p:cNvSpPr>
            <a:spLocks noChangeArrowheads="1"/>
          </p:cNvSpPr>
          <p:nvPr/>
        </p:nvSpPr>
        <p:spPr bwMode="auto">
          <a:xfrm>
            <a:off x="801960" y="377825"/>
            <a:ext cx="85344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ru-RU" dirty="0">
                <a:ea typeface="楷体_GB2312" pitchFamily="49" charset="-122"/>
              </a:rPr>
              <a:t>例</a:t>
            </a:r>
            <a:r>
              <a:rPr kumimoji="1" lang="ru-RU" altLang="zh-CN" dirty="0">
                <a:ea typeface="楷体_GB2312" pitchFamily="49" charset="-122"/>
              </a:rPr>
              <a:t>1  </a:t>
            </a:r>
            <a:r>
              <a:rPr kumimoji="1" lang="zh-CN" altLang="ru-RU" dirty="0">
                <a:ea typeface="楷体_GB2312" pitchFamily="49" charset="-122"/>
              </a:rPr>
              <a:t>已知</a:t>
            </a:r>
            <a:r>
              <a:rPr kumimoji="1" lang="ru-RU" altLang="zh-CN" i="1" dirty="0">
                <a:ea typeface="楷体_GB2312" pitchFamily="49" charset="-122"/>
              </a:rPr>
              <a:t>f</a:t>
            </a:r>
            <a:r>
              <a:rPr kumimoji="1" lang="ru-RU" altLang="zh-CN" dirty="0">
                <a:ea typeface="楷体_GB2312" pitchFamily="49" charset="-122"/>
              </a:rPr>
              <a:t>(</a:t>
            </a:r>
            <a:r>
              <a:rPr kumimoji="1" lang="ru-RU" altLang="zh-CN" i="1" dirty="0">
                <a:ea typeface="楷体_GB2312" pitchFamily="49" charset="-122"/>
              </a:rPr>
              <a:t>x</a:t>
            </a:r>
            <a:r>
              <a:rPr kumimoji="1" lang="ru-RU" altLang="zh-CN" dirty="0">
                <a:ea typeface="楷体_GB2312" pitchFamily="49" charset="-122"/>
              </a:rPr>
              <a:t>)=sh</a:t>
            </a:r>
            <a:r>
              <a:rPr kumimoji="1" lang="ru-RU" altLang="zh-CN" i="1" dirty="0">
                <a:ea typeface="楷体_GB2312" pitchFamily="49" charset="-122"/>
              </a:rPr>
              <a:t>x</a:t>
            </a:r>
            <a:r>
              <a:rPr kumimoji="1" lang="zh-CN" altLang="ru-RU" dirty="0">
                <a:ea typeface="楷体_GB2312" pitchFamily="49" charset="-122"/>
              </a:rPr>
              <a:t>的数表</a:t>
            </a:r>
            <a:r>
              <a:rPr kumimoji="1" lang="ru-RU" altLang="zh-CN" dirty="0">
                <a:ea typeface="楷体_GB2312" pitchFamily="49" charset="-122"/>
              </a:rPr>
              <a:t>,</a:t>
            </a:r>
            <a:r>
              <a:rPr kumimoji="1" lang="zh-CN" altLang="ru-RU" dirty="0" smtClean="0">
                <a:ea typeface="楷体_GB2312" pitchFamily="49" charset="-122"/>
              </a:rPr>
              <a:t>求二次牛顿</a:t>
            </a:r>
            <a:r>
              <a:rPr kumimoji="1" lang="zh-CN" altLang="ru-RU" dirty="0">
                <a:ea typeface="楷体_GB2312" pitchFamily="49" charset="-122"/>
              </a:rPr>
              <a:t>插值多项式</a:t>
            </a:r>
            <a:r>
              <a:rPr kumimoji="1" lang="ru-RU" altLang="zh-CN" dirty="0">
                <a:ea typeface="楷体_GB2312" pitchFamily="49" charset="-122"/>
              </a:rPr>
              <a:t>,</a:t>
            </a:r>
            <a:r>
              <a:rPr kumimoji="1" lang="zh-CN" altLang="ru-RU" dirty="0">
                <a:ea typeface="楷体_GB2312" pitchFamily="49" charset="-122"/>
              </a:rPr>
              <a:t>并由</a:t>
            </a:r>
            <a:endParaRPr kumimoji="1" lang="zh-CN" altLang="ru-RU" dirty="0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ru-RU" dirty="0">
                <a:ea typeface="楷体_GB2312" pitchFamily="49" charset="-122"/>
              </a:rPr>
              <a:t>        此计算</a:t>
            </a:r>
            <a:r>
              <a:rPr kumimoji="1" lang="ru-RU" altLang="zh-CN" i="1" dirty="0">
                <a:ea typeface="楷体_GB2312" pitchFamily="49" charset="-122"/>
              </a:rPr>
              <a:t>f</a:t>
            </a:r>
            <a:r>
              <a:rPr kumimoji="1" lang="ru-RU" altLang="zh-CN" dirty="0">
                <a:ea typeface="楷体_GB2312" pitchFamily="49" charset="-122"/>
              </a:rPr>
              <a:t>(0.596)</a:t>
            </a:r>
            <a:r>
              <a:rPr kumimoji="1" lang="zh-CN" altLang="ru-RU" dirty="0">
                <a:ea typeface="楷体_GB2312" pitchFamily="49" charset="-122"/>
              </a:rPr>
              <a:t>的近似值。 </a:t>
            </a:r>
            <a:endParaRPr kumimoji="1" lang="zh-CN" altLang="ru-RU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9"/>
          <p:cNvSpPr>
            <a:spLocks noChangeArrowheads="1"/>
          </p:cNvSpPr>
          <p:nvPr/>
        </p:nvSpPr>
        <p:spPr bwMode="auto">
          <a:xfrm>
            <a:off x="1055440" y="620688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ea typeface="楷体_GB2312" pitchFamily="49" charset="-122"/>
              </a:rPr>
              <a:t>解：由上表</a:t>
            </a:r>
            <a:r>
              <a:rPr kumimoji="1" lang="zh-CN" altLang="ru-RU" dirty="0" smtClean="0">
                <a:ea typeface="楷体_GB2312" pitchFamily="49" charset="-122"/>
              </a:rPr>
              <a:t>可</a:t>
            </a:r>
            <a:r>
              <a:rPr kumimoji="1" lang="zh-CN" altLang="ru-RU" dirty="0">
                <a:ea typeface="楷体_GB2312" pitchFamily="49" charset="-122"/>
              </a:rPr>
              <a:t>得过</a:t>
            </a:r>
            <a:r>
              <a:rPr kumimoji="1" lang="zh-CN" altLang="ru-RU" dirty="0" smtClean="0">
                <a:ea typeface="楷体_GB2312" pitchFamily="49" charset="-122"/>
              </a:rPr>
              <a:t>前</a:t>
            </a:r>
            <a:r>
              <a:rPr kumimoji="1" lang="zh-CN" altLang="en-US" dirty="0" smtClean="0">
                <a:ea typeface="楷体_GB2312" pitchFamily="49" charset="-122"/>
              </a:rPr>
              <a:t>三</a:t>
            </a:r>
            <a:r>
              <a:rPr kumimoji="1" lang="zh-CN" altLang="ru-RU" dirty="0" smtClean="0">
                <a:ea typeface="楷体_GB2312" pitchFamily="49" charset="-122"/>
              </a:rPr>
              <a:t>点的</a:t>
            </a:r>
            <a:r>
              <a:rPr kumimoji="1" lang="zh-CN" altLang="en-US" dirty="0" smtClean="0">
                <a:ea typeface="楷体_GB2312" pitchFamily="49" charset="-122"/>
              </a:rPr>
              <a:t>二</a:t>
            </a:r>
            <a:r>
              <a:rPr kumimoji="1" lang="zh-CN" altLang="ru-RU" dirty="0" smtClean="0">
                <a:ea typeface="楷体_GB2312" pitchFamily="49" charset="-122"/>
              </a:rPr>
              <a:t>次</a:t>
            </a:r>
            <a:r>
              <a:rPr kumimoji="1" lang="zh-CN" altLang="ru-RU" dirty="0">
                <a:ea typeface="楷体_GB2312" pitchFamily="49" charset="-122"/>
              </a:rPr>
              <a:t>牛顿</a:t>
            </a:r>
            <a:r>
              <a:rPr kumimoji="1" lang="zh-CN" altLang="ru-RU" dirty="0" smtClean="0">
                <a:ea typeface="楷体_GB2312" pitchFamily="49" charset="-122"/>
              </a:rPr>
              <a:t>插值多项式</a:t>
            </a:r>
            <a:endParaRPr kumimoji="1" lang="zh-CN" altLang="ru-RU" dirty="0">
              <a:ea typeface="楷体_GB2312" pitchFamily="49" charset="-122"/>
            </a:endParaRPr>
          </a:p>
        </p:txBody>
      </p:sp>
      <p:graphicFrame>
        <p:nvGraphicFramePr>
          <p:cNvPr id="3" name="Object 520"/>
          <p:cNvGraphicFramePr>
            <a:graphicFrameLocks noChangeAspect="1"/>
          </p:cNvGraphicFramePr>
          <p:nvPr/>
        </p:nvGraphicFramePr>
        <p:xfrm>
          <a:off x="1703512" y="2825393"/>
          <a:ext cx="78755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4" name="Equation" r:id="rId1" imgW="5712460" imgH="2583180" progId="Equation.3">
                  <p:embed/>
                </p:oleObj>
              </mc:Choice>
              <mc:Fallback>
                <p:oleObj name="Equation" r:id="rId1" imgW="5712460" imgH="2583180" progId="Equation.3">
                  <p:embed/>
                  <p:pic>
                    <p:nvPicPr>
                      <p:cNvPr id="0" name="Object 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2825393"/>
                        <a:ext cx="78755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22"/>
          <p:cNvGraphicFramePr>
            <a:graphicFrameLocks noChangeAspect="1"/>
          </p:cNvGraphicFramePr>
          <p:nvPr/>
        </p:nvGraphicFramePr>
        <p:xfrm>
          <a:off x="1559496" y="3520002"/>
          <a:ext cx="615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name="Equation" r:id="rId3" imgW="5212715" imgH="1388745" progId="Equation.3">
                  <p:embed/>
                </p:oleObj>
              </mc:Choice>
              <mc:Fallback>
                <p:oleObj name="Equation" r:id="rId3" imgW="5212715" imgH="1388745" progId="Equation.3">
                  <p:embed/>
                  <p:pic>
                    <p:nvPicPr>
                      <p:cNvPr id="0" name="Object 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3520002"/>
                        <a:ext cx="615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24"/>
          <p:cNvGraphicFramePr>
            <a:graphicFrameLocks noChangeAspect="1"/>
          </p:cNvGraphicFramePr>
          <p:nvPr/>
        </p:nvGraphicFramePr>
        <p:xfrm>
          <a:off x="1379537" y="4907632"/>
          <a:ext cx="81041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6" name="Equation" r:id="rId5" imgW="5998845" imgH="2576830" progId="Equation.3">
                  <p:embed/>
                </p:oleObj>
              </mc:Choice>
              <mc:Fallback>
                <p:oleObj name="Equation" r:id="rId5" imgW="5998845" imgH="2576830" progId="Equation.3">
                  <p:embed/>
                  <p:pic>
                    <p:nvPicPr>
                      <p:cNvPr id="0" name="Object 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7" y="4907632"/>
                        <a:ext cx="81041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26"/>
          <p:cNvGraphicFramePr>
            <a:graphicFrameLocks noChangeAspect="1"/>
          </p:cNvGraphicFramePr>
          <p:nvPr/>
        </p:nvGraphicFramePr>
        <p:xfrm>
          <a:off x="3208337" y="5517232"/>
          <a:ext cx="34718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7" name="Equation" r:id="rId7" imgW="2691130" imgH="1308100" progId="Equation.3">
                  <p:embed/>
                </p:oleObj>
              </mc:Choice>
              <mc:Fallback>
                <p:oleObj name="Equation" r:id="rId7" imgW="2691130" imgH="1308100" progId="Equation.3">
                  <p:embed/>
                  <p:pic>
                    <p:nvPicPr>
                      <p:cNvPr id="0" name="Object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7" y="5517232"/>
                        <a:ext cx="34718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27"/>
          <p:cNvGraphicFramePr>
            <a:graphicFrameLocks noChangeAspect="1"/>
          </p:cNvGraphicFramePr>
          <p:nvPr/>
        </p:nvGraphicFramePr>
        <p:xfrm>
          <a:off x="1525587" y="4205085"/>
          <a:ext cx="33655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8" name="Equation" r:id="rId9" imgW="2708275" imgH="1010920" progId="Equation.3">
                  <p:embed/>
                </p:oleObj>
              </mc:Choice>
              <mc:Fallback>
                <p:oleObj name="Equation" r:id="rId9" imgW="2708275" imgH="1010920" progId="Equation.3">
                  <p:embed/>
                  <p:pic>
                    <p:nvPicPr>
                      <p:cNvPr id="0" name="Object 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7" y="4205085"/>
                        <a:ext cx="33655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23"/>
          <p:cNvGraphicFramePr>
            <a:graphicFrameLocks noChangeAspect="1"/>
          </p:cNvGraphicFramePr>
          <p:nvPr/>
        </p:nvGraphicFramePr>
        <p:xfrm>
          <a:off x="1703512" y="1210470"/>
          <a:ext cx="763284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9" name="Equation" r:id="rId11" imgW="4122420" imgH="2118360" progId="Equation.3">
                  <p:embed/>
                </p:oleObj>
              </mc:Choice>
              <mc:Fallback>
                <p:oleObj name="Equation" r:id="rId11" imgW="4122420" imgH="2118360" progId="Equation.3">
                  <p:embed/>
                  <p:pic>
                    <p:nvPicPr>
                      <p:cNvPr id="0" name="Object 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210470"/>
                        <a:ext cx="763284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623035" y="2298904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楷体_GB2312" pitchFamily="49" charset="-122"/>
              </a:rPr>
              <a:t>由上表</a:t>
            </a:r>
            <a:r>
              <a:rPr lang="zh-CN" altLang="ru-RU" dirty="0">
                <a:ea typeface="楷体_GB2312" pitchFamily="49" charset="-122"/>
              </a:rPr>
              <a:t>可得过前四点的三次牛顿插值多项式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childTnLst>
                                    <p:set>
                                      <p:cBhvr additive="base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7528" y="62068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如何从很多采样点中选择插值点进行插值？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03512" y="1556792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附近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76296" y="3735040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附近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91744" y="1556792"/>
            <a:ext cx="5827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先选用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附近的插值节点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牛顿向前插值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64528" y="3717032"/>
            <a:ext cx="589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先选用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附近的插值节点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牛顿向后插值</a:t>
            </a:r>
            <a:endParaRPr lang="zh-CN" alt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135560" y="2204864"/>
          <a:ext cx="71294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9" name="Equation" r:id="rId1" imgW="53320950" imgH="7896225" progId="Equation.DSMT4">
                  <p:embed/>
                </p:oleObj>
              </mc:Choice>
              <mc:Fallback>
                <p:oleObj name="Equation" r:id="rId1" imgW="53320950" imgH="789622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204864"/>
                        <a:ext cx="712946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140168" y="4584933"/>
                <a:ext cx="110172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)+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)(x-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)+….</a:t>
                </a:r>
                <a:endParaRPr lang="en-US" altLang="zh-CN" dirty="0" smtClean="0"/>
              </a:p>
              <a:p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)(x-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)…(x-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68" y="4584933"/>
                <a:ext cx="11017224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3" t="-28" r="3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7488" y="764704"/>
            <a:ext cx="3613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[x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k+1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中间呢？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85608" y="1340768"/>
            <a:ext cx="750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先选</a:t>
            </a:r>
            <a:r>
              <a:rPr lang="en-US" altLang="zh-CN" dirty="0" smtClean="0"/>
              <a:t>[x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k+1</a:t>
            </a:r>
            <a:r>
              <a:rPr lang="en-US" altLang="zh-CN" dirty="0" smtClean="0"/>
              <a:t>]</a:t>
            </a:r>
            <a:r>
              <a:rPr lang="zh-CN" altLang="en-US" dirty="0" smtClean="0"/>
              <a:t>两个节点，再看哪个插值节点离</a:t>
            </a:r>
            <a:r>
              <a:rPr lang="en-US" altLang="zh-CN" dirty="0" smtClean="0"/>
              <a:t>x</a:t>
            </a:r>
            <a:r>
              <a:rPr lang="zh-CN" altLang="en-US" dirty="0" smtClean="0"/>
              <a:t>最近，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85608" y="270892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当插值节点分布不均匀时，多项式系数容易有不稳定性。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52625" y="785813"/>
            <a:ext cx="7858125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   埃特金(</a:t>
            </a:r>
            <a:r>
              <a:rPr lang="en-US" altLang="zh-CN" sz="2400"/>
              <a:t>Aitken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</a:rPr>
              <a:t>插值公式的构造是基于这样的</a:t>
            </a:r>
            <a:r>
              <a:rPr lang="zh-CN" altLang="en-US" sz="2400">
                <a:solidFill>
                  <a:srgbClr val="CC0000"/>
                </a:solidFill>
                <a:latin typeface="宋体" panose="02010600030101010101" pitchFamily="2" charset="-122"/>
              </a:rPr>
              <a:t>直观想象</a:t>
            </a:r>
            <a:r>
              <a:rPr lang="zh-CN" altLang="en-US" sz="2400">
                <a:latin typeface="宋体" panose="02010600030101010101" pitchFamily="2" charset="-122"/>
              </a:rPr>
              <a:t>：平面上的两个点可以连成一条直线, 对应一个线性函数；把线性函数看作形式点, 经线性组合, 可构成二次函数；把二次函数再看作形式点</a:t>
            </a:r>
            <a:r>
              <a:rPr lang="zh-CN" altLang="en-US" sz="2400"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宋体" panose="02010600030101010101" pitchFamily="2" charset="-122"/>
              </a:rPr>
              <a:t>经线性组合</a:t>
            </a:r>
            <a:r>
              <a:rPr lang="zh-CN" altLang="en-US" sz="2400"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宋体" panose="02010600030101010101" pitchFamily="2" charset="-122"/>
              </a:rPr>
              <a:t>可构成三次函数</a:t>
            </a:r>
            <a:r>
              <a:rPr lang="en-US" altLang="zh-CN" sz="2400">
                <a:latin typeface="宋体" panose="02010600030101010101" pitchFamily="2" charset="-122"/>
              </a:rPr>
              <a:t>,</a:t>
            </a:r>
            <a:r>
              <a:rPr lang="zh-CN" altLang="en-US" sz="2400">
                <a:latin typeface="宋体" panose="02010600030101010101" pitchFamily="2" charset="-122"/>
              </a:rPr>
              <a:t>以此类推。</a:t>
            </a:r>
            <a:r>
              <a:rPr lang="zh-CN" altLang="en-US" sz="2400"/>
              <a:t> </a:t>
            </a:r>
            <a:endParaRPr lang="zh-CN" altLang="en-US" sz="240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2095500" y="285750"/>
            <a:ext cx="360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§4.3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埃特金插值公式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46084" name="Text Box 316"/>
          <p:cNvSpPr txBox="1">
            <a:spLocks noChangeArrowheads="1"/>
          </p:cNvSpPr>
          <p:nvPr/>
        </p:nvSpPr>
        <p:spPr bwMode="auto">
          <a:xfrm>
            <a:off x="4810125" y="3538538"/>
            <a:ext cx="2079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</a:rPr>
              <a:t>Aitken </a:t>
            </a:r>
            <a:r>
              <a:rPr lang="zh-CN" altLang="en-US" sz="2400" b="1">
                <a:solidFill>
                  <a:srgbClr val="CC0000"/>
                </a:solidFill>
              </a:rPr>
              <a:t>插值表</a:t>
            </a:r>
            <a:endParaRPr lang="zh-CN" altLang="en-US" sz="2400" b="1">
              <a:solidFill>
                <a:srgbClr val="CC0000"/>
              </a:solidFill>
            </a:endParaRPr>
          </a:p>
        </p:txBody>
      </p:sp>
      <p:graphicFrame>
        <p:nvGraphicFramePr>
          <p:cNvPr id="16" name="Group 149"/>
          <p:cNvGraphicFramePr>
            <a:graphicFrameLocks noGrp="1"/>
          </p:cNvGraphicFramePr>
          <p:nvPr/>
        </p:nvGraphicFramePr>
        <p:xfrm>
          <a:off x="2166938" y="4057650"/>
          <a:ext cx="8072437" cy="2587626"/>
        </p:xfrm>
        <a:graphic>
          <a:graphicData uri="http://schemas.openxmlformats.org/drawingml/2006/table">
            <a:tbl>
              <a:tblPr/>
              <a:tblGrid>
                <a:gridCol w="1287462"/>
                <a:gridCol w="1285875"/>
                <a:gridCol w="1608138"/>
                <a:gridCol w="1982787"/>
                <a:gridCol w="1908175"/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,1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,2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,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,2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,3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,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,3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0 ,1,2,3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5"/>
      <p:bldP spid="460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5"/>
          <p:cNvGrpSpPr/>
          <p:nvPr/>
        </p:nvGrpSpPr>
        <p:grpSpPr bwMode="auto">
          <a:xfrm>
            <a:off x="2057400" y="357188"/>
            <a:ext cx="7896225" cy="6215062"/>
            <a:chOff x="533400" y="357188"/>
            <a:chExt cx="7896225" cy="6215062"/>
          </a:xfrm>
        </p:grpSpPr>
        <p:sp>
          <p:nvSpPr>
            <p:cNvPr id="30723" name="Rectangle 3"/>
            <p:cNvSpPr txBox="1">
              <a:spLocks noChangeArrowheads="1"/>
            </p:cNvSpPr>
            <p:nvPr/>
          </p:nvSpPr>
          <p:spPr bwMode="auto">
            <a:xfrm>
              <a:off x="533400" y="357188"/>
              <a:ext cx="7896225" cy="621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cs typeface="Times New Roman" panose="02020603050405020304" pitchFamily="18" charset="0"/>
                </a:rPr>
                <a:t>Aitken</a:t>
              </a:r>
              <a:r>
                <a:rPr lang="zh-CN" altLang="en-US" sz="2400">
                  <a:solidFill>
                    <a:srgbClr val="CC0000"/>
                  </a:solidFill>
                </a:rPr>
                <a:t>插值算法如下：</a:t>
              </a:r>
              <a:endParaRPr lang="zh-CN" altLang="en-US" sz="2400">
                <a:solidFill>
                  <a:srgbClr val="CC0000"/>
                </a:solidFill>
              </a:endParaRPr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>
                  <a:cs typeface="Times New Roman" panose="02020603050405020304" pitchFamily="18" charset="0"/>
                </a:rPr>
                <a:t>Input</a:t>
              </a:r>
              <a:r>
                <a:rPr lang="en-US" altLang="zh-CN" sz="2400"/>
                <a:t> </a:t>
              </a:r>
              <a:r>
                <a:rPr lang="en-US" altLang="zh-CN" sz="2400" i="1">
                  <a:cs typeface="Times New Roman" panose="02020603050405020304" pitchFamily="18" charset="0"/>
                </a:rPr>
                <a:t>x</a:t>
              </a:r>
              <a:r>
                <a:rPr lang="en-US" altLang="zh-CN" sz="2400">
                  <a:cs typeface="Times New Roman" panose="02020603050405020304" pitchFamily="18" charset="0"/>
                </a:rPr>
                <a:t>,(</a:t>
              </a:r>
              <a:r>
                <a:rPr lang="en-US" altLang="zh-CN" sz="2400" i="1">
                  <a:cs typeface="Times New Roman" panose="02020603050405020304" pitchFamily="18" charset="0"/>
                </a:rPr>
                <a:t>x</a:t>
              </a:r>
              <a:r>
                <a:rPr lang="en-US" altLang="zh-CN" sz="2400" i="1" baseline="-25000">
                  <a:cs typeface="Times New Roman" panose="02020603050405020304" pitchFamily="18" charset="0"/>
                </a:rPr>
                <a:t>i</a:t>
              </a:r>
              <a:r>
                <a:rPr lang="en-US" altLang="zh-CN" sz="2400">
                  <a:cs typeface="Times New Roman" panose="02020603050405020304" pitchFamily="18" charset="0"/>
                </a:rPr>
                <a:t>,</a:t>
              </a:r>
              <a:r>
                <a:rPr lang="en-US" altLang="zh-CN" sz="2400" i="1">
                  <a:cs typeface="Times New Roman" panose="02020603050405020304" pitchFamily="18" charset="0"/>
                </a:rPr>
                <a:t>y</a:t>
              </a:r>
              <a:r>
                <a:rPr lang="en-US" altLang="zh-CN" sz="2400" i="1" baseline="-25000">
                  <a:cs typeface="Times New Roman" panose="02020603050405020304" pitchFamily="18" charset="0"/>
                </a:rPr>
                <a:t>i</a:t>
              </a:r>
              <a:r>
                <a:rPr lang="en-US" altLang="zh-CN" sz="2400">
                  <a:cs typeface="Times New Roman" panose="02020603050405020304" pitchFamily="18" charset="0"/>
                </a:rPr>
                <a:t>), </a:t>
              </a:r>
              <a:r>
                <a:rPr lang="en-US" altLang="zh-CN" sz="2400" i="1">
                  <a:cs typeface="Times New Roman" panose="02020603050405020304" pitchFamily="18" charset="0"/>
                </a:rPr>
                <a:t>i</a:t>
              </a:r>
              <a:r>
                <a:rPr lang="en-US" altLang="zh-CN" sz="2400">
                  <a:cs typeface="Times New Roman" panose="02020603050405020304" pitchFamily="18" charset="0"/>
                </a:rPr>
                <a:t>=0,1,</a:t>
              </a:r>
              <a:r>
                <a:rPr lang="en-US" altLang="zh-CN" sz="2400"/>
                <a:t>…</a:t>
              </a:r>
              <a:r>
                <a:rPr lang="en-US" altLang="zh-CN" sz="2400">
                  <a:cs typeface="Times New Roman" panose="02020603050405020304" pitchFamily="18" charset="0"/>
                </a:rPr>
                <a:t>,</a:t>
              </a:r>
              <a:r>
                <a:rPr lang="en-US" altLang="zh-CN" sz="2400" i="1">
                  <a:cs typeface="Times New Roman" panose="02020603050405020304" pitchFamily="18" charset="0"/>
                </a:rPr>
                <a:t>n</a:t>
              </a:r>
              <a:endParaRPr lang="en-US" altLang="zh-CN" sz="2400"/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>
                  <a:cs typeface="Times New Roman" panose="02020603050405020304" pitchFamily="18" charset="0"/>
                </a:rPr>
                <a:t>    	1</a:t>
              </a:r>
              <a:r>
                <a:rPr lang="en-US" altLang="zh-CN" sz="2400"/>
                <a:t>        </a:t>
              </a:r>
              <a:r>
                <a:rPr lang="en-US" altLang="zh-CN" sz="2400" i="1">
                  <a:cs typeface="Times New Roman" panose="02020603050405020304" pitchFamily="18" charset="0"/>
                </a:rPr>
                <a:t>k</a:t>
              </a:r>
              <a:endParaRPr lang="en-US" altLang="zh-CN" sz="2400"/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 i="1">
                  <a:cs typeface="Times New Roman" panose="02020603050405020304" pitchFamily="18" charset="0"/>
                </a:rPr>
                <a:t>L</a:t>
              </a:r>
              <a:r>
                <a:rPr lang="en-US" altLang="zh-CN" sz="2400"/>
                <a:t>：</a:t>
              </a:r>
              <a:endParaRPr lang="en-US" altLang="zh-CN" sz="2400"/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/>
                <a:t>	</a:t>
              </a:r>
              <a:r>
                <a:rPr lang="en-US" altLang="zh-CN" sz="2400">
                  <a:cs typeface="Times New Roman" panose="02020603050405020304" pitchFamily="18" charset="0"/>
                </a:rPr>
                <a:t>for</a:t>
              </a:r>
              <a:r>
                <a:rPr lang="en-US" altLang="zh-CN" sz="2400"/>
                <a:t>   </a:t>
              </a:r>
              <a:r>
                <a:rPr lang="en-US" altLang="zh-CN" sz="2400" i="1">
                  <a:cs typeface="Times New Roman" panose="02020603050405020304" pitchFamily="18" charset="0"/>
                </a:rPr>
                <a:t>i</a:t>
              </a:r>
              <a:r>
                <a:rPr lang="en-US" altLang="zh-CN" sz="2400">
                  <a:cs typeface="Times New Roman" panose="02020603050405020304" pitchFamily="18" charset="0"/>
                </a:rPr>
                <a:t>=</a:t>
              </a:r>
              <a:r>
                <a:rPr lang="en-US" altLang="zh-CN" sz="2400" i="1">
                  <a:cs typeface="Times New Roman" panose="02020603050405020304" pitchFamily="18" charset="0"/>
                </a:rPr>
                <a:t>k</a:t>
              </a:r>
              <a:r>
                <a:rPr lang="en-US" altLang="zh-CN" sz="2400">
                  <a:cs typeface="Times New Roman" panose="02020603050405020304" pitchFamily="18" charset="0"/>
                </a:rPr>
                <a:t>, </a:t>
              </a:r>
              <a:r>
                <a:rPr lang="en-US" altLang="zh-CN" sz="2400" i="1">
                  <a:cs typeface="Times New Roman" panose="02020603050405020304" pitchFamily="18" charset="0"/>
                </a:rPr>
                <a:t>k</a:t>
              </a:r>
              <a:r>
                <a:rPr lang="en-US" altLang="zh-CN" sz="2400">
                  <a:cs typeface="Times New Roman" panose="02020603050405020304" pitchFamily="18" charset="0"/>
                </a:rPr>
                <a:t>+1,</a:t>
              </a:r>
              <a:r>
                <a:rPr lang="en-US" altLang="zh-CN" sz="2400"/>
                <a:t>…</a:t>
              </a:r>
              <a:r>
                <a:rPr lang="en-US" altLang="zh-CN" sz="2400">
                  <a:cs typeface="Times New Roman" panose="02020603050405020304" pitchFamily="18" charset="0"/>
                </a:rPr>
                <a:t>,</a:t>
              </a:r>
              <a:r>
                <a:rPr lang="en-US" altLang="zh-CN" sz="2400" i="1"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cs typeface="Times New Roman" panose="02020603050405020304" pitchFamily="18" charset="0"/>
                </a:rPr>
                <a:t>  </a:t>
              </a:r>
              <a:r>
                <a:rPr lang="en-US" altLang="zh-CN" sz="2400" i="1">
                  <a:cs typeface="Times New Roman" panose="02020603050405020304" pitchFamily="18" charset="0"/>
                </a:rPr>
                <a:t>do</a:t>
              </a:r>
              <a:endParaRPr lang="en-US" altLang="zh-CN" sz="2400" i="1"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endParaRPr lang="en-US" altLang="zh-CN" sz="2400" i="1"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endParaRPr lang="en-US" altLang="zh-CN" sz="2400" i="1"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en-US" altLang="zh-CN" sz="2400" i="1"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 i="1">
                  <a:cs typeface="Times New Roman" panose="02020603050405020304" pitchFamily="18" charset="0"/>
                </a:rPr>
                <a:t>end</a:t>
              </a:r>
              <a:endParaRPr lang="en-US" altLang="zh-CN" sz="2400" i="1"/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 i="1">
                  <a:cs typeface="Times New Roman" panose="02020603050405020304" pitchFamily="18" charset="0"/>
                </a:rPr>
                <a:t>If</a:t>
              </a:r>
              <a:r>
                <a:rPr lang="en-US" altLang="zh-CN" sz="2400" i="1"/>
                <a:t>  </a:t>
              </a:r>
              <a:r>
                <a:rPr lang="en-US" altLang="zh-CN" sz="2400" i="1">
                  <a:cs typeface="Times New Roman" panose="02020603050405020304" pitchFamily="18" charset="0"/>
                </a:rPr>
                <a:t>k</a:t>
              </a:r>
              <a:r>
                <a:rPr lang="en-US" altLang="zh-CN" sz="2400" i="1"/>
                <a:t>≠</a:t>
              </a:r>
              <a:r>
                <a:rPr lang="en-US" altLang="zh-CN" sz="2400" i="1">
                  <a:cs typeface="Times New Roman" panose="02020603050405020304" pitchFamily="18" charset="0"/>
                </a:rPr>
                <a:t>n</a:t>
              </a:r>
              <a:r>
                <a:rPr lang="en-US" altLang="zh-CN" sz="2400" i="1"/>
                <a:t> </a:t>
              </a:r>
              <a:r>
                <a:rPr lang="en-US" altLang="zh-CN" sz="2400" i="1">
                  <a:cs typeface="Times New Roman" panose="02020603050405020304" pitchFamily="18" charset="0"/>
                </a:rPr>
                <a:t>then</a:t>
              </a:r>
              <a:r>
                <a:rPr lang="en-US" altLang="zh-CN" sz="2400" i="1"/>
                <a:t> </a:t>
              </a:r>
              <a:r>
                <a:rPr lang="en-US" altLang="zh-CN" sz="2400" i="1">
                  <a:cs typeface="Times New Roman" panose="02020603050405020304" pitchFamily="18" charset="0"/>
                </a:rPr>
                <a:t> k+</a:t>
              </a:r>
              <a:r>
                <a:rPr lang="en-US" altLang="zh-CN" sz="2400">
                  <a:cs typeface="Times New Roman" panose="02020603050405020304" pitchFamily="18" charset="0"/>
                </a:rPr>
                <a:t>1</a:t>
              </a:r>
              <a:r>
                <a:rPr lang="en-US" altLang="zh-CN" sz="2400" i="1"/>
                <a:t>       </a:t>
              </a:r>
              <a:r>
                <a:rPr lang="en-US" altLang="zh-CN" sz="2400" i="1">
                  <a:cs typeface="Times New Roman" panose="02020603050405020304" pitchFamily="18" charset="0"/>
                </a:rPr>
                <a:t>k,  go to L</a:t>
              </a:r>
              <a:endParaRPr lang="en-US" altLang="zh-CN" sz="2400" i="1"/>
            </a:p>
            <a:p>
              <a:pPr algn="just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 i="1"/>
                <a:t>If  k=n, output  y</a:t>
              </a:r>
              <a:r>
                <a:rPr lang="en-US" altLang="zh-CN" sz="2400" i="1" baseline="-30000"/>
                <a:t>n</a:t>
              </a:r>
              <a:endParaRPr lang="zh-CN" altLang="en-US" sz="2400"/>
            </a:p>
          </p:txBody>
        </p:sp>
        <p:graphicFrame>
          <p:nvGraphicFramePr>
            <p:cNvPr id="30724" name="Object 16"/>
            <p:cNvGraphicFramePr>
              <a:graphicFrameLocks noChangeAspect="1"/>
            </p:cNvGraphicFramePr>
            <p:nvPr/>
          </p:nvGraphicFramePr>
          <p:xfrm>
            <a:off x="1285875" y="3500438"/>
            <a:ext cx="4929188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9" name="Equation" r:id="rId1" imgW="31813500" imgH="7458075" progId="Equation.3">
                    <p:embed/>
                  </p:oleObj>
                </mc:Choice>
                <mc:Fallback>
                  <p:oleObj name="Equation" r:id="rId1" imgW="31813500" imgH="745807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75" y="3500438"/>
                          <a:ext cx="4929188" cy="1079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5" name="Object 17"/>
            <p:cNvGraphicFramePr>
              <a:graphicFrameLocks noChangeAspect="1"/>
            </p:cNvGraphicFramePr>
            <p:nvPr/>
          </p:nvGraphicFramePr>
          <p:xfrm>
            <a:off x="1785938" y="1643063"/>
            <a:ext cx="457200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0" name="" r:id="rId3" imgW="3295650" imgH="2628900" progId="Equation.3">
                    <p:embed/>
                  </p:oleObj>
                </mc:Choice>
                <mc:Fallback>
                  <p:oleObj name="" r:id="rId3" imgW="3295650" imgH="2628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38" y="1643063"/>
                          <a:ext cx="457200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18"/>
            <p:cNvGraphicFramePr>
              <a:graphicFrameLocks noChangeAspect="1"/>
            </p:cNvGraphicFramePr>
            <p:nvPr/>
          </p:nvGraphicFramePr>
          <p:xfrm>
            <a:off x="2971800" y="5500688"/>
            <a:ext cx="457200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1" name="" r:id="rId5" imgW="3295650" imgH="2628900" progId="Equation.3">
                    <p:embed/>
                  </p:oleObj>
                </mc:Choice>
                <mc:Fallback>
                  <p:oleObj name="" r:id="rId5" imgW="3295650" imgH="26289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5500688"/>
                          <a:ext cx="457200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92313" y="1125538"/>
            <a:ext cx="4391025" cy="790575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解：</a:t>
            </a:r>
            <a:r>
              <a:rPr lang="zh-CN" altLang="en-US" kern="0" dirty="0"/>
              <a:t>设</a:t>
            </a:r>
            <a:r>
              <a:rPr lang="en-US" altLang="zh-CN" sz="2800" i="1" kern="0" dirty="0">
                <a:cs typeface="Times New Roman" panose="02020603050405020304" pitchFamily="18" charset="0"/>
              </a:rPr>
              <a:t>x</a:t>
            </a:r>
            <a:r>
              <a:rPr lang="en-US" altLang="zh-CN" sz="2800" kern="0" baseline="-30000" dirty="0">
                <a:cs typeface="Times New Roman" panose="02020603050405020304" pitchFamily="18" charset="0"/>
              </a:rPr>
              <a:t>0</a:t>
            </a:r>
            <a:r>
              <a:rPr lang="en-US" altLang="zh-CN" sz="2800" kern="0" dirty="0">
                <a:cs typeface="Times New Roman" panose="02020603050405020304" pitchFamily="18" charset="0"/>
              </a:rPr>
              <a:t>=-1, </a:t>
            </a:r>
            <a:r>
              <a:rPr lang="en-US" altLang="zh-CN" sz="2800" i="1" kern="0" dirty="0">
                <a:cs typeface="Times New Roman" panose="02020603050405020304" pitchFamily="18" charset="0"/>
              </a:rPr>
              <a:t>x</a:t>
            </a:r>
            <a:r>
              <a:rPr lang="en-US" altLang="zh-CN" sz="2800" kern="0" baseline="-30000" dirty="0"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cs typeface="Times New Roman" panose="02020603050405020304" pitchFamily="18" charset="0"/>
              </a:rPr>
              <a:t>=1, </a:t>
            </a:r>
            <a:r>
              <a:rPr lang="en-US" altLang="zh-CN" sz="2800" i="1" kern="0" dirty="0">
                <a:cs typeface="Times New Roman" panose="02020603050405020304" pitchFamily="18" charset="0"/>
              </a:rPr>
              <a:t>x</a:t>
            </a:r>
            <a:r>
              <a:rPr lang="en-US" altLang="zh-CN" sz="2800" kern="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800" kern="0" dirty="0">
                <a:cs typeface="Times New Roman" panose="02020603050405020304" pitchFamily="18" charset="0"/>
              </a:rPr>
              <a:t>=2, </a:t>
            </a:r>
            <a:r>
              <a:rPr lang="zh-CN" altLang="en-US" kern="0" dirty="0"/>
              <a:t>则 </a:t>
            </a:r>
            <a:endParaRPr lang="zh-CN" altLang="en-US" b="1" kern="0" dirty="0">
              <a:solidFill>
                <a:schemeClr val="accent2"/>
              </a:solidFill>
              <a:latin typeface="+mn-lt"/>
            </a:endParaRPr>
          </a:p>
        </p:txBody>
      </p:sp>
      <p:graphicFrame>
        <p:nvGraphicFramePr>
          <p:cNvPr id="16386" name="Object 9"/>
          <p:cNvGraphicFramePr>
            <a:graphicFrameLocks noChangeAspect="1"/>
          </p:cNvGraphicFramePr>
          <p:nvPr/>
        </p:nvGraphicFramePr>
        <p:xfrm>
          <a:off x="2595563" y="2214563"/>
          <a:ext cx="53419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3" name="Equation" r:id="rId1" imgW="39281100" imgH="7458075" progId="Equation.DSMT4">
                  <p:embed/>
                </p:oleObj>
              </mc:Choice>
              <mc:Fallback>
                <p:oleObj name="Equation" r:id="rId1" imgW="39281100" imgH="745807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2214563"/>
                        <a:ext cx="534193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47850" y="404813"/>
            <a:ext cx="864076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［例</a:t>
            </a:r>
            <a:r>
              <a:rPr lang="en-US" altLang="zh-CN" sz="2400" b="1">
                <a:solidFill>
                  <a:schemeClr val="accent2"/>
                </a:solidFill>
              </a:rPr>
              <a:t>2</a:t>
            </a:r>
            <a:r>
              <a:rPr lang="zh-CN" altLang="en-US" sz="2400" b="1">
                <a:solidFill>
                  <a:schemeClr val="accent2"/>
                </a:solidFill>
              </a:rPr>
              <a:t>］已知</a:t>
            </a:r>
            <a:r>
              <a:rPr lang="en-US" altLang="zh-CN" sz="2400" b="1" i="1">
                <a:solidFill>
                  <a:schemeClr val="accent2"/>
                </a:solidFill>
              </a:rPr>
              <a:t>f</a:t>
            </a:r>
            <a:r>
              <a:rPr lang="en-US" altLang="zh-CN" sz="2400" b="1">
                <a:solidFill>
                  <a:schemeClr val="accent2"/>
                </a:solidFill>
              </a:rPr>
              <a:t>(-1)=2, </a:t>
            </a:r>
            <a:r>
              <a:rPr lang="en-US" altLang="zh-CN" sz="2400" b="1" i="1">
                <a:solidFill>
                  <a:schemeClr val="accent2"/>
                </a:solidFill>
              </a:rPr>
              <a:t>f</a:t>
            </a:r>
            <a:r>
              <a:rPr lang="en-US" altLang="zh-CN" sz="2400" b="1">
                <a:solidFill>
                  <a:schemeClr val="accent2"/>
                </a:solidFill>
              </a:rPr>
              <a:t>(1)=1, </a:t>
            </a:r>
            <a:r>
              <a:rPr lang="en-US" altLang="zh-CN" sz="2400" b="1" i="1">
                <a:solidFill>
                  <a:schemeClr val="accent2"/>
                </a:solidFill>
              </a:rPr>
              <a:t>f</a:t>
            </a:r>
            <a:r>
              <a:rPr lang="en-US" altLang="zh-CN" sz="2400" b="1">
                <a:solidFill>
                  <a:schemeClr val="accent2"/>
                </a:solidFill>
              </a:rPr>
              <a:t>(2)=1, </a:t>
            </a:r>
            <a:r>
              <a:rPr lang="zh-CN" altLang="en-US" sz="2400" b="1">
                <a:solidFill>
                  <a:schemeClr val="accent2"/>
                </a:solidFill>
              </a:rPr>
              <a:t>求</a:t>
            </a:r>
            <a:r>
              <a:rPr lang="en-US" altLang="zh-CN" sz="2400" b="1" i="1">
                <a:solidFill>
                  <a:schemeClr val="accent2"/>
                </a:solidFill>
              </a:rPr>
              <a:t>f</a:t>
            </a:r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  <a:r>
              <a:rPr lang="zh-CN" altLang="en-US" sz="2400" b="1">
                <a:solidFill>
                  <a:schemeClr val="accent2"/>
                </a:solidFill>
              </a:rPr>
              <a:t>的</a:t>
            </a:r>
            <a:r>
              <a:rPr lang="en-US" altLang="zh-CN" sz="2400" b="1">
                <a:solidFill>
                  <a:schemeClr val="accent2"/>
                </a:solidFill>
              </a:rPr>
              <a:t>Aitken</a:t>
            </a:r>
            <a:r>
              <a:rPr lang="zh-CN" altLang="en-US" sz="2400" b="1">
                <a:solidFill>
                  <a:schemeClr val="accent2"/>
                </a:solidFill>
              </a:rPr>
              <a:t>插值多项式。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24250" y="3500438"/>
          <a:ext cx="31559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4" name="Equation" r:id="rId3" imgW="22602825" imgH="7239000" progId="Equation.DSMT4">
                  <p:embed/>
                </p:oleObj>
              </mc:Choice>
              <mc:Fallback>
                <p:oleObj name="Equation" r:id="rId3" imgW="22602825" imgH="7239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500438"/>
                        <a:ext cx="31559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38938" y="3576638"/>
          <a:ext cx="14414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5" name="Equation" r:id="rId5" imgW="10534650" imgH="6800850" progId="Equation.DSMT4">
                  <p:embed/>
                </p:oleObj>
              </mc:Choice>
              <mc:Fallback>
                <p:oleObj name="Equation" r:id="rId5" imgW="10534650" imgH="680085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8" y="3576638"/>
                        <a:ext cx="14414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595563" y="4929188"/>
          <a:ext cx="54721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6" name="Equation" r:id="rId7" imgW="40376475" imgH="7458075" progId="Equation.DSMT4">
                  <p:embed/>
                </p:oleObj>
              </mc:Choice>
              <mc:Fallback>
                <p:oleObj name="Equation" r:id="rId7" imgW="40376475" imgH="745807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4929188"/>
                        <a:ext cx="547211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8167688" y="5000625"/>
          <a:ext cx="12239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7" name="Equation" r:id="rId9" imgW="8115300" imgH="6800850" progId="Equation.DSMT4">
                  <p:embed/>
                </p:oleObj>
              </mc:Choice>
              <mc:Fallback>
                <p:oleObj name="Equation" r:id="rId9" imgW="8115300" imgH="68008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8" y="5000625"/>
                        <a:ext cx="12239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309813" y="571500"/>
          <a:ext cx="519271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1" name="Equation" r:id="rId1" imgW="43443525" imgH="7458075" progId="Equation.DSMT4">
                  <p:embed/>
                </p:oleObj>
              </mc:Choice>
              <mc:Fallback>
                <p:oleObj name="Equation" r:id="rId1" imgW="43443525" imgH="745807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571500"/>
                        <a:ext cx="5192712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2524125" y="2071688"/>
          <a:ext cx="35544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2" name="Equation" r:id="rId3" imgW="30279975" imgH="6800850" progId="Equation.DSMT4">
                  <p:embed/>
                </p:oleObj>
              </mc:Choice>
              <mc:Fallback>
                <p:oleObj name="Equation" r:id="rId3" imgW="30279975" imgH="680085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071688"/>
                        <a:ext cx="35544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524125" y="3429000"/>
          <a:ext cx="20605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3" name="Equation" r:id="rId5" imgW="17554575" imgH="6800850" progId="Equation.DSMT4">
                  <p:embed/>
                </p:oleObj>
              </mc:Choice>
              <mc:Fallback>
                <p:oleObj name="Equation" r:id="rId5" imgW="17554575" imgH="680085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429000"/>
                        <a:ext cx="20605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6" name="Object 1"/>
          <p:cNvGraphicFramePr>
            <a:graphicFrameLocks noChangeAspect="1"/>
          </p:cNvGraphicFramePr>
          <p:nvPr/>
        </p:nvGraphicFramePr>
        <p:xfrm>
          <a:off x="2667000" y="5429250"/>
          <a:ext cx="59261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4" name="Equation" r:id="rId7" imgW="44329350" imgH="6800850" progId="Equation.DSMT4">
                  <p:embed/>
                </p:oleObj>
              </mc:Choice>
              <mc:Fallback>
                <p:oleObj name="Equation" r:id="rId7" imgW="44329350" imgH="680085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29250"/>
                        <a:ext cx="592613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2286000"/>
            <a:ext cx="4418012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495600" y="836712"/>
                <a:ext cx="6707605" cy="2795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x=x</a:t>
                </a:r>
                <a:r>
                  <a:rPr lang="en-US" altLang="zh-CN" baseline="-25000" dirty="0" smtClean="0"/>
                  <a:t>0</a:t>
                </a:r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=…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x=x</a:t>
                </a:r>
                <a:r>
                  <a:rPr lang="en-US" altLang="zh-CN" baseline="-25000" dirty="0" smtClean="0"/>
                  <a:t>1</a:t>
                </a:r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=1,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=…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……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x=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n</a:t>
                </a:r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=1,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=…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836712"/>
                <a:ext cx="6707605" cy="2795958"/>
              </a:xfrm>
              <a:prstGeom prst="rect">
                <a:avLst/>
              </a:prstGeom>
              <a:blipFill rotWithShape="1">
                <a:blip r:embed="rId1"/>
                <a:stretch>
                  <a:fillRect l="-1" t="-15" r="2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639616" y="3573016"/>
                <a:ext cx="2977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含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3573016"/>
                <a:ext cx="297793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9" t="-137" r="-970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639615" y="4509120"/>
                <a:ext cx="6642735" cy="775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5" y="4509120"/>
                <a:ext cx="6642735" cy="775335"/>
              </a:xfrm>
              <a:prstGeom prst="rect">
                <a:avLst/>
              </a:prstGeom>
              <a:blipFill rotWithShape="1">
                <a:blip r:embed="rId3"/>
                <a:stretch>
                  <a:fillRect l="-8" t="-80" r="-1043" b="-6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16"/>
          <p:cNvSpPr txBox="1">
            <a:spLocks noChangeArrowheads="1"/>
          </p:cNvSpPr>
          <p:nvPr/>
        </p:nvSpPr>
        <p:spPr bwMode="auto">
          <a:xfrm>
            <a:off x="4810125" y="1557338"/>
            <a:ext cx="2079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</a:rPr>
              <a:t>Aitken </a:t>
            </a:r>
            <a:r>
              <a:rPr lang="zh-CN" altLang="en-US" sz="2400" b="1">
                <a:solidFill>
                  <a:srgbClr val="CC0000"/>
                </a:solidFill>
              </a:rPr>
              <a:t>插值表</a:t>
            </a:r>
            <a:endParaRPr lang="zh-CN" altLang="en-US" sz="2400" b="1">
              <a:solidFill>
                <a:srgbClr val="CC0000"/>
              </a:solidFill>
            </a:endParaRPr>
          </a:p>
        </p:txBody>
      </p:sp>
      <p:graphicFrame>
        <p:nvGraphicFramePr>
          <p:cNvPr id="3" name="Group 149"/>
          <p:cNvGraphicFramePr>
            <a:graphicFrameLocks noGrp="1"/>
          </p:cNvGraphicFramePr>
          <p:nvPr/>
        </p:nvGraphicFramePr>
        <p:xfrm>
          <a:off x="2063750" y="2220913"/>
          <a:ext cx="8072438" cy="3494089"/>
        </p:xfrm>
        <a:graphic>
          <a:graphicData uri="http://schemas.openxmlformats.org/drawingml/2006/table">
            <a:tbl>
              <a:tblPr/>
              <a:tblGrid>
                <a:gridCol w="1287463"/>
                <a:gridCol w="1285875"/>
                <a:gridCol w="1608137"/>
                <a:gridCol w="1982788"/>
                <a:gridCol w="1908175"/>
              </a:tblGrid>
              <a:tr h="4904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2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2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3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8" marB="4568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564" name="Object 9"/>
          <p:cNvGraphicFramePr>
            <a:graphicFrameLocks noChangeAspect="1"/>
          </p:cNvGraphicFramePr>
          <p:nvPr/>
        </p:nvGraphicFramePr>
        <p:xfrm>
          <a:off x="4810125" y="3397250"/>
          <a:ext cx="20589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0" name="Equation" r:id="rId1" imgW="14697075" imgH="6800850" progId="Equation.DSMT4">
                  <p:embed/>
                </p:oleObj>
              </mc:Choice>
              <mc:Fallback>
                <p:oleObj name="Equation" r:id="rId1" imgW="14697075" imgH="680085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3397250"/>
                        <a:ext cx="20589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10"/>
          <p:cNvGraphicFramePr>
            <a:graphicFrameLocks noChangeAspect="1"/>
          </p:cNvGraphicFramePr>
          <p:nvPr/>
        </p:nvGraphicFramePr>
        <p:xfrm>
          <a:off x="4810125" y="4532313"/>
          <a:ext cx="1854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1" name="Equation" r:id="rId3" imgW="12287250" imgH="6800850" progId="Equation.DSMT4">
                  <p:embed/>
                </p:oleObj>
              </mc:Choice>
              <mc:Fallback>
                <p:oleObj name="Equation" r:id="rId3" imgW="12287250" imgH="680085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4532313"/>
                        <a:ext cx="18542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11"/>
          <p:cNvGraphicFramePr>
            <a:graphicFrameLocks noChangeAspect="1"/>
          </p:cNvGraphicFramePr>
          <p:nvPr/>
        </p:nvGraphicFramePr>
        <p:xfrm>
          <a:off x="7299325" y="4529138"/>
          <a:ext cx="2651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2" name="Equation" r:id="rId5" imgW="22602825" imgH="6800850" progId="Equation.DSMT4">
                  <p:embed/>
                </p:oleObj>
              </mc:Choice>
              <mc:Fallback>
                <p:oleObj name="Equation" r:id="rId5" imgW="22602825" imgH="680085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4529138"/>
                        <a:ext cx="26511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7" name="矩形 6"/>
          <p:cNvSpPr>
            <a:spLocks noChangeArrowheads="1"/>
          </p:cNvSpPr>
          <p:nvPr/>
        </p:nvSpPr>
        <p:spPr bwMode="auto">
          <a:xfrm>
            <a:off x="1952625" y="628650"/>
            <a:ext cx="4143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B07B9"/>
                </a:solidFill>
                <a:latin typeface="宋体" panose="02010600030101010101" pitchFamily="2" charset="-122"/>
              </a:rPr>
              <a:t>Aitken </a:t>
            </a:r>
            <a:r>
              <a:rPr lang="zh-CN" altLang="en-US" sz="2400" b="1">
                <a:solidFill>
                  <a:srgbClr val="0B07B9"/>
                </a:solidFill>
                <a:latin typeface="宋体" panose="02010600030101010101" pitchFamily="2" charset="-122"/>
              </a:rPr>
              <a:t>插值表的表示法：</a:t>
            </a:r>
            <a:endParaRPr lang="zh-CN" altLang="en-US" sz="2400">
              <a:solidFill>
                <a:srgbClr val="0B07B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52625" y="908050"/>
            <a:ext cx="77152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           Lagrange</a:t>
            </a:r>
            <a:r>
              <a:rPr lang="zh-CN" altLang="en-US" sz="2400"/>
              <a:t>插值公式、</a:t>
            </a:r>
            <a:r>
              <a:rPr lang="en-US" altLang="zh-CN" sz="2400">
                <a:cs typeface="Times New Roman" panose="02020603050405020304" pitchFamily="18" charset="0"/>
              </a:rPr>
              <a:t>Newton</a:t>
            </a:r>
            <a:r>
              <a:rPr lang="zh-CN" altLang="en-US" sz="2400"/>
              <a:t>和</a:t>
            </a:r>
            <a:r>
              <a:rPr lang="en-US" altLang="zh-CN" sz="2400">
                <a:cs typeface="Times New Roman" panose="02020603050405020304" pitchFamily="18" charset="0"/>
              </a:rPr>
              <a:t>Aitken</a:t>
            </a:r>
            <a:r>
              <a:rPr lang="zh-CN" altLang="en-US" sz="2400"/>
              <a:t>插值多项式是同一个函数。事实上</a:t>
            </a:r>
            <a:r>
              <a:rPr lang="zh-CN" altLang="en-US" sz="2400">
                <a:cs typeface="Times New Roman" panose="02020603050405020304" pitchFamily="18" charset="0"/>
              </a:rPr>
              <a:t>, </a:t>
            </a:r>
            <a:r>
              <a:rPr lang="zh-CN" altLang="en-US" sz="2400"/>
              <a:t>我们有以下一个定理：</a:t>
            </a:r>
            <a:endParaRPr lang="zh-CN" altLang="en-US" sz="240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1952625" y="404813"/>
            <a:ext cx="3789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§4.4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存在唯一性定理 </a:t>
            </a:r>
            <a:endParaRPr lang="zh-CN" altLang="en-US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309813" y="3475038"/>
            <a:ext cx="7643812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证明</a:t>
            </a:r>
            <a:r>
              <a:rPr lang="zh-CN" altLang="en-US" sz="2400"/>
              <a:t>：假设有不同于</a:t>
            </a:r>
            <a:r>
              <a:rPr lang="en-US" altLang="zh-CN" sz="2400" i="1"/>
              <a:t>P</a:t>
            </a:r>
            <a:r>
              <a:rPr lang="en-US" altLang="zh-CN" sz="2400" i="1" baseline="-25000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zh-CN" altLang="en-US" sz="2400"/>
              <a:t>的 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zh-CN" altLang="en-US" sz="2400"/>
              <a:t>次多项式 </a:t>
            </a:r>
            <a:r>
              <a:rPr lang="en-US" altLang="zh-CN" sz="2400" i="1"/>
              <a:t>Q</a:t>
            </a:r>
            <a:r>
              <a:rPr lang="en-US" altLang="zh-CN" sz="2400" i="1" baseline="-25000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 ，满足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i="1"/>
              <a:t>                    Q</a:t>
            </a:r>
            <a:r>
              <a:rPr lang="en-US" altLang="zh-CN" sz="2400" i="1" baseline="-30000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i="1" baseline="-30000"/>
              <a:t>i</a:t>
            </a:r>
            <a:r>
              <a:rPr lang="en-US" altLang="zh-CN" sz="2400"/>
              <a:t>) = </a:t>
            </a:r>
            <a:r>
              <a:rPr lang="en-US" altLang="zh-CN" sz="2400" i="1"/>
              <a:t>y</a:t>
            </a:r>
            <a:r>
              <a:rPr lang="en-US" altLang="zh-CN" sz="2400" i="1" baseline="-30000"/>
              <a:t>i</a:t>
            </a:r>
            <a:r>
              <a:rPr lang="en-US" altLang="zh-CN" sz="2400" baseline="-30000">
                <a:cs typeface="Times New Roman" panose="02020603050405020304" pitchFamily="18" charset="0"/>
              </a:rPr>
              <a:t>	     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=0,1,…,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en-US" altLang="zh-CN" sz="2000"/>
              <a:t>	</a:t>
            </a:r>
            <a:endParaRPr lang="zh-CN" altLang="en-US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341563" y="2041525"/>
            <a:ext cx="77152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</a:rPr>
              <a:t>定理</a:t>
            </a:r>
            <a:r>
              <a:rPr lang="zh-CN" altLang="en-US" sz="2400" b="1">
                <a:solidFill>
                  <a:srgbClr val="CC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CC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400"/>
              <a:t>有唯一的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zh-CN" altLang="en-US" sz="2400"/>
              <a:t>次多项式 </a:t>
            </a:r>
            <a:r>
              <a:rPr lang="en-US" altLang="zh-CN" sz="2400" i="1"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>
                <a:cs typeface="Times New Roman" panose="02020603050405020304" pitchFamily="18" charset="0"/>
              </a:rPr>
              <a:t>n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>
                <a:cs typeface="Times New Roman" panose="02020603050405020304" pitchFamily="18" charset="0"/>
              </a:rPr>
              <a:t>)</a:t>
            </a:r>
            <a:r>
              <a:rPr lang="en-US" altLang="zh-CN" sz="2400"/>
              <a:t>，</a:t>
            </a:r>
            <a:r>
              <a:rPr lang="zh-CN" altLang="en-US" sz="2400"/>
              <a:t>满足条件：</a:t>
            </a:r>
            <a:r>
              <a:rPr lang="zh-CN" altLang="en-US" sz="2400">
                <a:cs typeface="Times New Roman" panose="02020603050405020304" pitchFamily="18" charset="0"/>
              </a:rPr>
              <a:t> </a:t>
            </a:r>
            <a:endParaRPr lang="zh-CN" altLang="en-US" sz="2400"/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i="1"/>
              <a:t>        p</a:t>
            </a:r>
            <a:r>
              <a:rPr lang="en-US" altLang="zh-CN" sz="2800" i="1" baseline="-30000"/>
              <a:t>n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i="1" baseline="-30000"/>
              <a:t>i</a:t>
            </a:r>
            <a:r>
              <a:rPr lang="en-US" altLang="zh-CN" sz="2800"/>
              <a:t>) = </a:t>
            </a:r>
            <a:r>
              <a:rPr lang="en-US" altLang="zh-CN" sz="2800" i="1"/>
              <a:t>y</a:t>
            </a:r>
            <a:r>
              <a:rPr lang="en-US" altLang="zh-CN" sz="2800" i="1" baseline="-30000"/>
              <a:t>i</a:t>
            </a:r>
            <a:r>
              <a:rPr lang="en-US" altLang="zh-CN" sz="2800" baseline="-30000">
                <a:cs typeface="Times New Roman" panose="02020603050405020304" pitchFamily="18" charset="0"/>
              </a:rPr>
              <a:t>	</a:t>
            </a:r>
            <a:r>
              <a:rPr lang="en-US" altLang="zh-CN" sz="2800"/>
              <a:t>(</a:t>
            </a:r>
            <a:r>
              <a:rPr lang="en-US" altLang="zh-CN" sz="2800" i="1"/>
              <a:t>i</a:t>
            </a:r>
            <a:r>
              <a:rPr lang="en-US" altLang="zh-CN" sz="2800"/>
              <a:t>=0, 1, …, </a:t>
            </a:r>
            <a:r>
              <a:rPr lang="en-US" altLang="zh-CN" sz="2800" i="1"/>
              <a:t>n</a:t>
            </a:r>
            <a:r>
              <a:rPr lang="en-US" altLang="zh-CN" sz="2800"/>
              <a:t>)</a:t>
            </a:r>
            <a:r>
              <a:rPr lang="en-US" altLang="zh-CN" sz="2400"/>
              <a:t>		（3.3） </a:t>
            </a:r>
            <a:endParaRPr lang="zh-CN" altLang="en-US" sz="24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424113" y="4633913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则 </a:t>
            </a:r>
            <a:r>
              <a:rPr lang="en-US" altLang="zh-CN" sz="2400" i="1"/>
              <a:t>F</a:t>
            </a:r>
            <a:r>
              <a:rPr lang="en-US" altLang="zh-CN" sz="2400" i="1" baseline="-25000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= </a:t>
            </a:r>
            <a:r>
              <a:rPr lang="en-US" altLang="zh-CN" sz="2400" i="1"/>
              <a:t>p</a:t>
            </a:r>
            <a:r>
              <a:rPr lang="en-US" altLang="zh-CN" sz="2400" i="1" baseline="-30000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1000"/>
              <a:t> </a:t>
            </a:r>
            <a:r>
              <a:rPr lang="zh-CN" altLang="en-US" sz="2400"/>
              <a:t>－</a:t>
            </a:r>
            <a:r>
              <a:rPr lang="en-US" altLang="zh-CN" sz="1000"/>
              <a:t> </a:t>
            </a:r>
            <a:r>
              <a:rPr lang="en-US" altLang="zh-CN" sz="2400" i="1"/>
              <a:t>Q</a:t>
            </a:r>
            <a:r>
              <a:rPr lang="en-US" altLang="zh-CN" sz="2400" i="1" baseline="-30000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zh-CN" altLang="en-US" sz="2400"/>
              <a:t>为次数不超过 </a:t>
            </a:r>
            <a:r>
              <a:rPr lang="en-US" altLang="zh-CN" sz="2400" i="1"/>
              <a:t>n </a:t>
            </a:r>
            <a:r>
              <a:rPr lang="zh-CN" altLang="en-US" sz="2400"/>
              <a:t>的多项式</a:t>
            </a:r>
            <a:r>
              <a:rPr lang="en-US" altLang="zh-CN" sz="2400"/>
              <a:t>, </a:t>
            </a:r>
            <a:r>
              <a:rPr lang="zh-CN" altLang="en-US" sz="2400"/>
              <a:t>不恒等于零</a:t>
            </a:r>
            <a:r>
              <a:rPr lang="en-US" altLang="zh-CN" sz="2400"/>
              <a:t>, </a:t>
            </a:r>
            <a:r>
              <a:rPr lang="zh-CN" altLang="en-US" sz="2400"/>
              <a:t>且至少有</a:t>
            </a:r>
            <a:r>
              <a:rPr lang="en-US" altLang="zh-CN" sz="2400" i="1"/>
              <a:t>n</a:t>
            </a:r>
            <a:r>
              <a:rPr lang="en-US" altLang="zh-CN" sz="2400"/>
              <a:t>+1</a:t>
            </a:r>
            <a:r>
              <a:rPr lang="zh-CN" altLang="en-US" sz="2400"/>
              <a:t>个不同的根 </a:t>
            </a:r>
            <a:r>
              <a:rPr lang="en-US" altLang="zh-CN" sz="2400" i="1"/>
              <a:t>x</a:t>
            </a:r>
            <a:r>
              <a:rPr lang="en-US" altLang="zh-CN" sz="2400" i="1" baseline="-30000"/>
              <a:t>i</a:t>
            </a:r>
            <a:r>
              <a:rPr lang="en-US" altLang="zh-CN" sz="2400"/>
              <a:t> (</a:t>
            </a:r>
            <a:r>
              <a:rPr lang="en-US" altLang="zh-CN" sz="2400" i="1"/>
              <a:t>i</a:t>
            </a:r>
            <a:r>
              <a:rPr lang="en-US" altLang="zh-CN" sz="2400"/>
              <a:t>=0, 1, …, 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351088" y="5805488"/>
            <a:ext cx="7643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这与“次数不超过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的多项式最多有</a:t>
            </a:r>
            <a:r>
              <a:rPr lang="en-US" altLang="zh-CN" sz="2400" i="1"/>
              <a:t>n</a:t>
            </a:r>
            <a:r>
              <a:rPr lang="zh-CN" altLang="en-US" sz="2400"/>
              <a:t>个根”相矛盾！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7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133600" y="142875"/>
            <a:ext cx="79248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2385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［例３］  设 </a:t>
            </a:r>
            <a:r>
              <a:rPr lang="en-US" altLang="zh-CN" sz="2800" b="1" i="1" dirty="0">
                <a:solidFill>
                  <a:schemeClr val="accent2"/>
                </a:solidFill>
              </a:rPr>
              <a:t>f</a:t>
            </a:r>
            <a:r>
              <a:rPr lang="en-US" altLang="zh-CN" sz="1000" b="1" i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</a:rPr>
              <a:t>)</a:t>
            </a:r>
            <a:r>
              <a:rPr lang="en-US" altLang="zh-CN" sz="10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= ln</a:t>
            </a:r>
            <a:r>
              <a:rPr lang="en-US" altLang="zh-CN" sz="14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并假定已给出型值表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试近似计算</a:t>
            </a:r>
            <a:r>
              <a:rPr lang="en-US" altLang="zh-CN" sz="2800" b="1" dirty="0">
                <a:solidFill>
                  <a:schemeClr val="accent2"/>
                </a:solidFill>
              </a:rPr>
              <a:t>ln(0.6)</a:t>
            </a:r>
            <a:r>
              <a:rPr lang="zh-CN" altLang="en-US" sz="2400" b="1" dirty="0">
                <a:solidFill>
                  <a:schemeClr val="accent2"/>
                </a:solidFill>
              </a:rPr>
              <a:t>的值，并指出精度。</a:t>
            </a:r>
            <a:endParaRPr lang="zh-CN" altLang="en-US" sz="2400" dirty="0"/>
          </a:p>
        </p:txBody>
      </p:sp>
      <p:graphicFrame>
        <p:nvGraphicFramePr>
          <p:cNvPr id="14" name="Group 103"/>
          <p:cNvGraphicFramePr>
            <a:graphicFrameLocks noGrp="1"/>
          </p:cNvGraphicFramePr>
          <p:nvPr/>
        </p:nvGraphicFramePr>
        <p:xfrm>
          <a:off x="2309813" y="1484313"/>
          <a:ext cx="7929562" cy="1431978"/>
        </p:xfrm>
        <a:graphic>
          <a:graphicData uri="http://schemas.openxmlformats.org/drawingml/2006/table">
            <a:tbl>
              <a:tblPr/>
              <a:tblGrid>
                <a:gridCol w="752475"/>
                <a:gridCol w="1844675"/>
                <a:gridCol w="1778000"/>
                <a:gridCol w="1776412"/>
                <a:gridCol w="1778000"/>
              </a:tblGrid>
              <a:tr h="517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型值表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ln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-0.916291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-0.693147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-0.356675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-0.223144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4" name="Object 11"/>
          <p:cNvGraphicFramePr>
            <a:graphicFrameLocks noChangeAspect="1"/>
          </p:cNvGraphicFramePr>
          <p:nvPr/>
        </p:nvGraphicFramePr>
        <p:xfrm>
          <a:off x="3143250" y="4005263"/>
          <a:ext cx="5383213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8" name="Equation" r:id="rId1" imgW="46301025" imgH="21507450" progId="Equation.DSMT4">
                  <p:embed/>
                </p:oleObj>
              </mc:Choice>
              <mc:Fallback>
                <p:oleObj name="Equation" r:id="rId1" imgW="46301025" imgH="2150745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005263"/>
                        <a:ext cx="5383213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19288" y="3068638"/>
            <a:ext cx="7924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2385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   解</a:t>
            </a:r>
            <a:r>
              <a:rPr lang="zh-CN" altLang="en-US" sz="2400"/>
              <a:t>：利用</a:t>
            </a:r>
            <a:r>
              <a:rPr lang="zh-CN" altLang="en-US" sz="2400">
                <a:cs typeface="Times New Roman" panose="02020603050405020304" pitchFamily="18" charset="0"/>
              </a:rPr>
              <a:t>3</a:t>
            </a:r>
            <a:r>
              <a:rPr lang="zh-CN" altLang="en-US" sz="2400"/>
              <a:t>次</a:t>
            </a:r>
            <a:r>
              <a:rPr lang="en-US" altLang="zh-CN" sz="2400">
                <a:cs typeface="Times New Roman" panose="02020603050405020304" pitchFamily="18" charset="0"/>
              </a:rPr>
              <a:t>Lagrange </a:t>
            </a:r>
            <a:r>
              <a:rPr lang="zh-CN" altLang="en-US" sz="2400"/>
              <a:t>插值公式</a:t>
            </a:r>
            <a:r>
              <a:rPr lang="zh-CN" altLang="en-US" sz="2400">
                <a:cs typeface="Times New Roman" panose="02020603050405020304" pitchFamily="18" charset="0"/>
              </a:rPr>
              <a:t>, </a:t>
            </a:r>
            <a:r>
              <a:rPr lang="zh-CN" altLang="en-US" sz="2400"/>
              <a:t>简单计算过程如下： 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79650" y="476250"/>
            <a:ext cx="14922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kern="0" dirty="0"/>
              <a:t> 同理，得</a:t>
            </a:r>
            <a:endParaRPr lang="zh-CN" altLang="en-US" dirty="0"/>
          </a:p>
        </p:txBody>
      </p:sp>
      <p:grpSp>
        <p:nvGrpSpPr>
          <p:cNvPr id="4" name="组合 4"/>
          <p:cNvGrpSpPr/>
          <p:nvPr/>
        </p:nvGrpSpPr>
        <p:grpSpPr bwMode="auto">
          <a:xfrm>
            <a:off x="2711450" y="1412875"/>
            <a:ext cx="6559550" cy="2589213"/>
            <a:chOff x="1243013" y="1196975"/>
            <a:chExt cx="6559550" cy="2589213"/>
          </a:xfrm>
        </p:grpSpPr>
        <p:graphicFrame>
          <p:nvGraphicFramePr>
            <p:cNvPr id="43013" name="Object 29"/>
            <p:cNvGraphicFramePr>
              <a:graphicFrameLocks noChangeAspect="1"/>
            </p:cNvGraphicFramePr>
            <p:nvPr/>
          </p:nvGraphicFramePr>
          <p:xfrm>
            <a:off x="1314450" y="1196975"/>
            <a:ext cx="6353175" cy="163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07" name="Equation" r:id="rId1" imgW="54635400" imgH="14039850" progId="Equation.DSMT4">
                    <p:embed/>
                  </p:oleObj>
                </mc:Choice>
                <mc:Fallback>
                  <p:oleObj name="Equation" r:id="rId1" imgW="54635400" imgH="1403985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450" y="1196975"/>
                          <a:ext cx="6353175" cy="163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4" name="Object 6"/>
            <p:cNvGraphicFramePr>
              <a:graphicFrameLocks noChangeAspect="1"/>
            </p:cNvGraphicFramePr>
            <p:nvPr/>
          </p:nvGraphicFramePr>
          <p:xfrm>
            <a:off x="1243013" y="2997200"/>
            <a:ext cx="6559550" cy="788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08" name="Equation" r:id="rId3" imgW="56397525" imgH="6800850" progId="Equation.DSMT4">
                    <p:embed/>
                  </p:oleObj>
                </mc:Choice>
                <mc:Fallback>
                  <p:oleObj name="Equation" r:id="rId3" imgW="56397525" imgH="680085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013" y="2997200"/>
                          <a:ext cx="6559550" cy="788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220913" y="4652963"/>
          <a:ext cx="8089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9" name="Equation" r:id="rId5" imgW="69561075" imgH="6800850" progId="Equation.DSMT4">
                  <p:embed/>
                </p:oleObj>
              </mc:Choice>
              <mc:Fallback>
                <p:oleObj name="Equation" r:id="rId5" imgW="69561075" imgH="68008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652963"/>
                        <a:ext cx="80899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338388" y="547688"/>
          <a:ext cx="7527925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6" name="Equation" r:id="rId1" imgW="64731900" imgH="20183475" progId="Equation.DSMT4">
                  <p:embed/>
                </p:oleObj>
              </mc:Choice>
              <mc:Fallback>
                <p:oleObj name="Equation" r:id="rId1" imgW="64731900" imgH="201834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547688"/>
                        <a:ext cx="7527925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7"/>
          <p:cNvGrpSpPr/>
          <p:nvPr/>
        </p:nvGrpSpPr>
        <p:grpSpPr bwMode="auto">
          <a:xfrm>
            <a:off x="2351088" y="3348038"/>
            <a:ext cx="7058025" cy="3081337"/>
            <a:chOff x="683568" y="3645024"/>
            <a:chExt cx="7058025" cy="3081338"/>
          </a:xfrm>
        </p:grpSpPr>
        <p:sp>
          <p:nvSpPr>
            <p:cNvPr id="44036" name="Rectangle 3"/>
            <p:cNvSpPr txBox="1">
              <a:spLocks noChangeArrowheads="1"/>
            </p:cNvSpPr>
            <p:nvPr/>
          </p:nvSpPr>
          <p:spPr bwMode="auto">
            <a:xfrm>
              <a:off x="683568" y="3645024"/>
              <a:ext cx="7058025" cy="308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400"/>
                <a:t>  综合上述</a:t>
              </a:r>
              <a:r>
                <a:rPr lang="zh-CN" altLang="en-US" sz="2400">
                  <a:cs typeface="Times New Roman" panose="02020603050405020304" pitchFamily="18" charset="0"/>
                </a:rPr>
                <a:t>, </a:t>
              </a:r>
              <a:r>
                <a:rPr lang="zh-CN" altLang="en-US" sz="2400"/>
                <a:t>我们有</a:t>
              </a:r>
              <a:endParaRPr lang="zh-CN" altLang="en-US" sz="2400"/>
            </a:p>
            <a:p>
              <a:pPr algn="just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2400"/>
                <a:t>       </a:t>
              </a:r>
              <a:r>
                <a:rPr lang="zh-CN" altLang="en-US" sz="2400">
                  <a:solidFill>
                    <a:srgbClr val="FF0000"/>
                  </a:solidFill>
                </a:rPr>
                <a:t>真值： </a:t>
              </a:r>
              <a:r>
                <a:rPr lang="en-US" altLang="zh-CN" sz="2400">
                  <a:solidFill>
                    <a:srgbClr val="FF0000"/>
                  </a:solidFill>
                  <a:cs typeface="Times New Roman" panose="02020603050405020304" pitchFamily="18" charset="0"/>
                </a:rPr>
                <a:t>ln(0.6) =    0.510826</a:t>
              </a:r>
              <a:endParaRPr lang="en-US" altLang="zh-CN" sz="2400">
                <a:solidFill>
                  <a:srgbClr val="FF0000"/>
                </a:solidFill>
              </a:endParaRPr>
            </a:p>
            <a:p>
              <a:pPr algn="just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2400"/>
                <a:t>       近似值：</a:t>
              </a:r>
              <a:r>
                <a:rPr lang="en-US" altLang="zh-CN" sz="2400" i="1">
                  <a:cs typeface="Times New Roman" panose="02020603050405020304" pitchFamily="18" charset="0"/>
                </a:rPr>
                <a:t>p</a:t>
              </a:r>
              <a:r>
                <a:rPr lang="en-US" altLang="zh-CN" sz="2400" baseline="-30000"/>
                <a:t>3</a:t>
              </a:r>
              <a:r>
                <a:rPr lang="en-US" altLang="zh-CN" sz="2400">
                  <a:cs typeface="Times New Roman" panose="02020603050405020304" pitchFamily="18" charset="0"/>
                </a:rPr>
                <a:t>(0.6) =    0.509975</a:t>
              </a:r>
              <a:endParaRPr lang="en-US" altLang="zh-CN" sz="2400"/>
            </a:p>
            <a:p>
              <a:pPr algn="just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2400"/>
                <a:t>       真误差：</a:t>
              </a:r>
              <a:r>
                <a:rPr lang="en-US" altLang="zh-CN" sz="2400">
                  <a:cs typeface="Times New Roman" panose="02020603050405020304" pitchFamily="18" charset="0"/>
                </a:rPr>
                <a:t>ln(0.6)    </a:t>
              </a:r>
              <a:r>
                <a:rPr lang="en-US" altLang="zh-CN" sz="2400" i="1">
                  <a:cs typeface="Times New Roman" panose="02020603050405020304" pitchFamily="18" charset="0"/>
                </a:rPr>
                <a:t>p</a:t>
              </a:r>
              <a:r>
                <a:rPr lang="en-US" altLang="zh-CN" sz="2400" baseline="-30000"/>
                <a:t>3</a:t>
              </a:r>
              <a:r>
                <a:rPr lang="en-US" altLang="zh-CN" sz="2400">
                  <a:cs typeface="Times New Roman" panose="02020603050405020304" pitchFamily="18" charset="0"/>
                </a:rPr>
                <a:t>(0.6) =    0.000851</a:t>
              </a:r>
              <a:endParaRPr lang="en-US" altLang="zh-CN" sz="2400"/>
            </a:p>
            <a:p>
              <a:pPr algn="just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2400"/>
                <a:t>       </a:t>
              </a:r>
              <a:r>
                <a:rPr lang="zh-CN" altLang="en-US" sz="2400"/>
                <a:t>估计的上界：|</a:t>
              </a:r>
              <a:r>
                <a:rPr lang="en-US" altLang="zh-CN" sz="2400"/>
                <a:t>ln(0.6)     </a:t>
              </a:r>
              <a:r>
                <a:rPr lang="en-US" altLang="zh-CN" sz="2400" i="1"/>
                <a:t>p</a:t>
              </a:r>
              <a:r>
                <a:rPr lang="en-US" altLang="zh-CN" sz="2400" baseline="-30000"/>
                <a:t>3</a:t>
              </a:r>
              <a:r>
                <a:rPr lang="en-US" altLang="zh-CN" sz="2400"/>
                <a:t>(0.6)| &lt;</a:t>
              </a:r>
              <a:r>
                <a:rPr lang="en-US" altLang="zh-CN" sz="1000"/>
                <a:t> </a:t>
              </a:r>
              <a:r>
                <a:rPr lang="en-US" altLang="zh-CN" sz="2400"/>
                <a:t>0.00391 </a:t>
              </a:r>
              <a:endParaRPr lang="zh-CN" altLang="en-US" sz="2400"/>
            </a:p>
          </p:txBody>
        </p:sp>
        <p:graphicFrame>
          <p:nvGraphicFramePr>
            <p:cNvPr id="44037" name="Object 5"/>
            <p:cNvGraphicFramePr>
              <a:graphicFrameLocks noChangeAspect="1"/>
            </p:cNvGraphicFramePr>
            <p:nvPr/>
          </p:nvGraphicFramePr>
          <p:xfrm>
            <a:off x="3366595" y="4509120"/>
            <a:ext cx="279524" cy="223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27" name="Equation" r:id="rId3" imgW="2190750" imgH="1752600" progId="Equation.DSMT4">
                    <p:embed/>
                  </p:oleObj>
                </mc:Choice>
                <mc:Fallback>
                  <p:oleObj name="Equation" r:id="rId3" imgW="2190750" imgH="1752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595" y="4509120"/>
                          <a:ext cx="279524" cy="223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8" name="Object 7"/>
            <p:cNvGraphicFramePr>
              <a:graphicFrameLocks noChangeAspect="1"/>
            </p:cNvGraphicFramePr>
            <p:nvPr/>
          </p:nvGraphicFramePr>
          <p:xfrm>
            <a:off x="3644404" y="5149597"/>
            <a:ext cx="279524" cy="223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28" name="Equation" r:id="rId5" imgW="2190750" imgH="1752600" progId="Equation.DSMT4">
                    <p:embed/>
                  </p:oleObj>
                </mc:Choice>
                <mc:Fallback>
                  <p:oleObj name="Equation" r:id="rId5" imgW="2190750" imgH="1752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404" y="5149597"/>
                          <a:ext cx="279524" cy="223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9" name="Object 8"/>
            <p:cNvGraphicFramePr>
              <a:graphicFrameLocks noChangeAspect="1"/>
            </p:cNvGraphicFramePr>
            <p:nvPr/>
          </p:nvGraphicFramePr>
          <p:xfrm>
            <a:off x="3419872" y="5797669"/>
            <a:ext cx="279524" cy="223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29" name="Equation" r:id="rId7" imgW="2190750" imgH="1752600" progId="Equation.DSMT4">
                    <p:embed/>
                  </p:oleObj>
                </mc:Choice>
                <mc:Fallback>
                  <p:oleObj name="Equation" r:id="rId7" imgW="2190750" imgH="1752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5797669"/>
                          <a:ext cx="279524" cy="223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0" name="Object 9"/>
            <p:cNvGraphicFramePr>
              <a:graphicFrameLocks noChangeAspect="1"/>
            </p:cNvGraphicFramePr>
            <p:nvPr/>
          </p:nvGraphicFramePr>
          <p:xfrm>
            <a:off x="4788024" y="5797669"/>
            <a:ext cx="279524" cy="223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0" name="Equation" r:id="rId8" imgW="2190750" imgH="1752600" progId="Equation.DSMT4">
                    <p:embed/>
                  </p:oleObj>
                </mc:Choice>
                <mc:Fallback>
                  <p:oleObj name="Equation" r:id="rId8" imgW="2190750" imgH="1752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5797669"/>
                          <a:ext cx="279524" cy="223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Object 10"/>
            <p:cNvGraphicFramePr>
              <a:graphicFrameLocks noChangeAspect="1"/>
            </p:cNvGraphicFramePr>
            <p:nvPr/>
          </p:nvGraphicFramePr>
          <p:xfrm>
            <a:off x="4117650" y="6445741"/>
            <a:ext cx="279524" cy="223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1" name="Equation" r:id="rId9" imgW="2190750" imgH="1752600" progId="Equation.DSMT4">
                    <p:embed/>
                  </p:oleObj>
                </mc:Choice>
                <mc:Fallback>
                  <p:oleObj name="Equation" r:id="rId9" imgW="2190750" imgH="1752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650" y="6445741"/>
                          <a:ext cx="279524" cy="223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/>
          <p:cNvSpPr txBox="1"/>
          <p:nvPr/>
        </p:nvSpPr>
        <p:spPr>
          <a:xfrm>
            <a:off x="1631504" y="1104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方法误差分析：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 bwMode="auto">
          <a:xfrm>
            <a:off x="1981200" y="285750"/>
            <a:ext cx="8077200" cy="1990725"/>
            <a:chOff x="457200" y="285750"/>
            <a:chExt cx="8077200" cy="1991122"/>
          </a:xfrm>
        </p:grpSpPr>
        <p:sp>
          <p:nvSpPr>
            <p:cNvPr id="45066" name="Rectangle 3"/>
            <p:cNvSpPr txBox="1">
              <a:spLocks noChangeArrowheads="1"/>
            </p:cNvSpPr>
            <p:nvPr/>
          </p:nvSpPr>
          <p:spPr bwMode="auto">
            <a:xfrm>
              <a:off x="457200" y="285750"/>
              <a:ext cx="8077200" cy="199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70000"/>
                </a:lnSpc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</a:rPr>
                <a:t>［例４］  给定                      </a:t>
              </a:r>
              <a:r>
                <a:rPr lang="zh-CN" altLang="zh-CN" sz="2400" b="1">
                  <a:solidFill>
                    <a:schemeClr val="accent2"/>
                  </a:solidFill>
                </a:rPr>
                <a:t> 		</a:t>
              </a:r>
              <a:r>
                <a:rPr lang="en-US" altLang="zh-CN" sz="2400" b="1">
                  <a:solidFill>
                    <a:schemeClr val="accent2"/>
                  </a:solidFill>
                </a:rPr>
                <a:t>        。</a:t>
              </a:r>
              <a:r>
                <a:rPr lang="zh-CN" altLang="en-US" sz="2400" b="1">
                  <a:solidFill>
                    <a:schemeClr val="accent2"/>
                  </a:solidFill>
                </a:rPr>
                <a:t>取等距节点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400" b="1" i="1" baseline="-25000">
                  <a:solidFill>
                    <a:schemeClr val="accent2"/>
                  </a:solidFill>
                </a:rPr>
                <a:t>i </a:t>
              </a:r>
              <a:r>
                <a:rPr lang="en-US" altLang="zh-CN" sz="2400" b="1">
                  <a:solidFill>
                    <a:schemeClr val="accent2"/>
                  </a:solidFill>
                </a:rPr>
                <a:t>= -5+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i </a:t>
              </a:r>
              <a:r>
                <a:rPr lang="en-US" altLang="zh-CN" sz="2400" b="1">
                  <a:solidFill>
                    <a:schemeClr val="accent2"/>
                  </a:solidFill>
                </a:rPr>
                <a:t>(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i</a:t>
              </a:r>
              <a:r>
                <a:rPr lang="en-US" altLang="zh-CN" sz="1000" b="1" i="1">
                  <a:solidFill>
                    <a:schemeClr val="accent2"/>
                  </a:solidFill>
                </a:rPr>
                <a:t> </a:t>
              </a:r>
              <a:r>
                <a:rPr lang="en-US" altLang="zh-CN" sz="2400" b="1">
                  <a:solidFill>
                    <a:schemeClr val="accent2"/>
                  </a:solidFill>
                </a:rPr>
                <a:t>=</a:t>
              </a:r>
              <a:r>
                <a:rPr lang="en-US" altLang="zh-CN" sz="1000" b="1">
                  <a:solidFill>
                    <a:schemeClr val="accent2"/>
                  </a:solidFill>
                </a:rPr>
                <a:t> </a:t>
              </a:r>
              <a:r>
                <a:rPr lang="en-US" altLang="zh-CN" sz="2400" b="1">
                  <a:solidFill>
                    <a:schemeClr val="accent2"/>
                  </a:solidFill>
                </a:rPr>
                <a:t>0,</a:t>
              </a:r>
              <a:r>
                <a:rPr lang="en-US" altLang="zh-CN" sz="1000" b="1">
                  <a:solidFill>
                    <a:schemeClr val="accent2"/>
                  </a:solidFill>
                </a:rPr>
                <a:t> </a:t>
              </a:r>
              <a:r>
                <a:rPr lang="en-US" altLang="zh-CN" sz="2400" b="1">
                  <a:solidFill>
                    <a:schemeClr val="accent2"/>
                  </a:solidFill>
                </a:rPr>
                <a:t>1</a:t>
              </a:r>
              <a:r>
                <a:rPr lang="en-US" altLang="zh-CN" sz="1000" b="1">
                  <a:solidFill>
                    <a:schemeClr val="accent2"/>
                  </a:solidFill>
                </a:rPr>
                <a:t> </a:t>
              </a:r>
              <a:r>
                <a:rPr lang="en-US" altLang="zh-CN" sz="2400" b="1">
                  <a:solidFill>
                    <a:schemeClr val="accent2"/>
                  </a:solidFill>
                </a:rPr>
                <a:t>,…,</a:t>
              </a:r>
              <a:r>
                <a:rPr lang="en-US" altLang="zh-CN" sz="1000" b="1">
                  <a:solidFill>
                    <a:schemeClr val="accent2"/>
                  </a:solidFill>
                </a:rPr>
                <a:t> </a:t>
              </a:r>
              <a:r>
                <a:rPr lang="en-US" altLang="zh-CN" sz="2400" b="1">
                  <a:solidFill>
                    <a:schemeClr val="accent2"/>
                  </a:solidFill>
                </a:rPr>
                <a:t>10), </a:t>
              </a:r>
              <a:r>
                <a:rPr lang="zh-CN" altLang="en-US" sz="2400" b="1">
                  <a:solidFill>
                    <a:schemeClr val="accent2"/>
                  </a:solidFill>
                </a:rPr>
                <a:t>试建立插值多项式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L</a:t>
              </a:r>
              <a:r>
                <a:rPr lang="en-US" altLang="zh-CN" sz="2400" b="1" baseline="-25000">
                  <a:solidFill>
                    <a:schemeClr val="accent2"/>
                  </a:solidFill>
                </a:rPr>
                <a:t>10</a:t>
              </a:r>
              <a:r>
                <a:rPr lang="en-US" altLang="zh-CN" sz="2400" b="1">
                  <a:solidFill>
                    <a:schemeClr val="accent2"/>
                  </a:solidFill>
                </a:rPr>
                <a:t>(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400" b="1">
                  <a:solidFill>
                    <a:schemeClr val="accent2"/>
                  </a:solidFill>
                </a:rPr>
                <a:t>), </a:t>
              </a:r>
              <a:r>
                <a:rPr lang="zh-CN" altLang="en-US" sz="2400" b="1">
                  <a:solidFill>
                    <a:schemeClr val="accent2"/>
                  </a:solidFill>
                </a:rPr>
                <a:t>并作图形, 观察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L</a:t>
              </a:r>
              <a:r>
                <a:rPr lang="en-US" altLang="zh-CN" sz="2400" b="1" baseline="-25000">
                  <a:solidFill>
                    <a:schemeClr val="accent2"/>
                  </a:solidFill>
                </a:rPr>
                <a:t>10</a:t>
              </a:r>
              <a:r>
                <a:rPr lang="en-US" altLang="zh-CN" sz="2400" b="1">
                  <a:solidFill>
                    <a:schemeClr val="accent2"/>
                  </a:solidFill>
                </a:rPr>
                <a:t>(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400" b="1">
                  <a:solidFill>
                    <a:schemeClr val="accent2"/>
                  </a:solidFill>
                </a:rPr>
                <a:t>) </a:t>
              </a:r>
              <a:r>
                <a:rPr lang="zh-CN" altLang="en-US" sz="2400" b="1">
                  <a:solidFill>
                    <a:schemeClr val="accent2"/>
                  </a:solidFill>
                </a:rPr>
                <a:t>对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f(x</a:t>
              </a:r>
              <a:r>
                <a:rPr lang="en-US" altLang="zh-CN" sz="2400" b="1">
                  <a:solidFill>
                    <a:schemeClr val="accent2"/>
                  </a:solidFill>
                </a:rPr>
                <a:t>) </a:t>
              </a:r>
              <a:r>
                <a:rPr lang="zh-CN" altLang="en-US" sz="2400" b="1">
                  <a:solidFill>
                    <a:schemeClr val="accent2"/>
                  </a:solidFill>
                </a:rPr>
                <a:t>的逼近效果。 </a:t>
              </a:r>
              <a:endParaRPr lang="zh-CN" altLang="en-US" sz="2400" b="1">
                <a:solidFill>
                  <a:schemeClr val="accent2"/>
                </a:solidFill>
              </a:endParaRPr>
            </a:p>
          </p:txBody>
        </p:sp>
        <p:graphicFrame>
          <p:nvGraphicFramePr>
            <p:cNvPr id="45067" name="Object 13"/>
            <p:cNvGraphicFramePr>
              <a:graphicFrameLocks noChangeAspect="1"/>
            </p:cNvGraphicFramePr>
            <p:nvPr/>
          </p:nvGraphicFramePr>
          <p:xfrm>
            <a:off x="2519288" y="429431"/>
            <a:ext cx="4140944" cy="551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6" name="Equation" r:id="rId1" imgW="33137475" imgH="4391025" progId="Equation.DSMT4">
                    <p:embed/>
                  </p:oleObj>
                </mc:Choice>
                <mc:Fallback>
                  <p:oleObj name="Equation" r:id="rId1" imgW="33137475" imgH="4391025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288" y="429431"/>
                          <a:ext cx="4140944" cy="551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9"/>
          <p:cNvGrpSpPr/>
          <p:nvPr/>
        </p:nvGrpSpPr>
        <p:grpSpPr bwMode="auto">
          <a:xfrm>
            <a:off x="2024063" y="2428875"/>
            <a:ext cx="3216275" cy="2582863"/>
            <a:chOff x="500063" y="2428875"/>
            <a:chExt cx="3216275" cy="2582863"/>
          </a:xfrm>
        </p:grpSpPr>
        <p:graphicFrame>
          <p:nvGraphicFramePr>
            <p:cNvPr id="45064" name="Object 14"/>
            <p:cNvGraphicFramePr>
              <a:graphicFrameLocks noChangeAspect="1"/>
            </p:cNvGraphicFramePr>
            <p:nvPr/>
          </p:nvGraphicFramePr>
          <p:xfrm>
            <a:off x="642938" y="3000375"/>
            <a:ext cx="3073400" cy="2011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7" name="Equation" r:id="rId3" imgW="23479125" imgH="15363825" progId="Equation.DSMT4">
                    <p:embed/>
                  </p:oleObj>
                </mc:Choice>
                <mc:Fallback>
                  <p:oleObj name="Equation" r:id="rId3" imgW="23479125" imgH="1536382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938" y="3000375"/>
                          <a:ext cx="3073400" cy="2011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500063" y="2428875"/>
              <a:ext cx="879475" cy="461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b="1" kern="0" dirty="0"/>
                <a:t> 解</a:t>
              </a:r>
              <a:r>
                <a:rPr lang="zh-CN" altLang="en-US" kern="0" dirty="0"/>
                <a:t>：</a:t>
              </a:r>
              <a:endParaRPr lang="zh-CN" altLang="en-US" dirty="0"/>
            </a:p>
          </p:txBody>
        </p:sp>
      </p:grpSp>
      <p:grpSp>
        <p:nvGrpSpPr>
          <p:cNvPr id="4" name="组合 10"/>
          <p:cNvGrpSpPr/>
          <p:nvPr/>
        </p:nvGrpSpPr>
        <p:grpSpPr bwMode="auto">
          <a:xfrm>
            <a:off x="2166938" y="2182351"/>
            <a:ext cx="8469312" cy="3554413"/>
            <a:chOff x="611560" y="2428875"/>
            <a:chExt cx="8468940" cy="3554413"/>
          </a:xfrm>
        </p:grpSpPr>
        <p:pic>
          <p:nvPicPr>
            <p:cNvPr id="45062" name="Picture 2" descr="C:\丁伦制作的电子教案\09373 数值计算方法\SZ13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63" y="2428875"/>
              <a:ext cx="5151437" cy="355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3" name="矩形 16"/>
            <p:cNvSpPr>
              <a:spLocks noChangeArrowheads="1"/>
            </p:cNvSpPr>
            <p:nvPr/>
          </p:nvSpPr>
          <p:spPr bwMode="auto">
            <a:xfrm>
              <a:off x="611560" y="5445224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图形如右图所示。</a:t>
              </a:r>
              <a:endParaRPr lang="zh-CN" altLang="en-US" sz="2400"/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837249" y="5536739"/>
            <a:ext cx="2446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3333CC"/>
                </a:solidFill>
              </a:rPr>
              <a:t>龙格（</a:t>
            </a:r>
            <a:r>
              <a:rPr lang="en-US" altLang="zh-CN" sz="2000" b="1" dirty="0" err="1">
                <a:solidFill>
                  <a:srgbClr val="3333CC"/>
                </a:solidFill>
              </a:rPr>
              <a:t>Runge</a:t>
            </a:r>
            <a:r>
              <a:rPr lang="zh-CN" altLang="en-US" sz="2000" b="1" dirty="0">
                <a:solidFill>
                  <a:srgbClr val="3333CC"/>
                </a:solidFill>
              </a:rPr>
              <a:t>）现象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55440" y="5936789"/>
            <a:ext cx="10999464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-apple-system"/>
              </a:rPr>
              <a:t>龙格现象（</a:t>
            </a:r>
            <a:r>
              <a:rPr lang="en-US" altLang="zh-CN" dirty="0" err="1">
                <a:solidFill>
                  <a:srgbClr val="7030A0"/>
                </a:solidFill>
                <a:latin typeface="-apple-system"/>
              </a:rPr>
              <a:t>Runge</a:t>
            </a:r>
            <a:r>
              <a:rPr lang="zh-CN" altLang="en-US" dirty="0">
                <a:solidFill>
                  <a:srgbClr val="7030A0"/>
                </a:solidFill>
                <a:latin typeface="-apple-system"/>
              </a:rPr>
              <a:t>）指的是对于某些函数，使用均匀节点构造高次多项式差值时，在插值区间的边缘的误差可能很大的现象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龙格现象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495600" y="548680"/>
            <a:ext cx="6815013" cy="5143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095500" y="428625"/>
            <a:ext cx="5053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§4.6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 分段三次埃尔米特插值 </a:t>
            </a:r>
            <a:endParaRPr lang="zh-CN" altLang="en-US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057400" y="981075"/>
            <a:ext cx="80391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问题</a:t>
            </a:r>
            <a:r>
              <a:rPr lang="zh-CN" altLang="en-US" sz="2400" dirty="0"/>
              <a:t>：已知 </a:t>
            </a:r>
            <a:r>
              <a:rPr lang="en-US" altLang="zh-CN" sz="2600" i="1" dirty="0">
                <a:cs typeface="Times New Roman" panose="02020603050405020304" pitchFamily="18" charset="0"/>
              </a:rPr>
              <a:t>x</a:t>
            </a:r>
            <a:r>
              <a:rPr lang="en-US" altLang="zh-CN" sz="2600" i="1" baseline="-30000" dirty="0"/>
              <a:t>i</a:t>
            </a:r>
            <a:r>
              <a:rPr lang="en-US" altLang="zh-CN" sz="2600" dirty="0">
                <a:cs typeface="Times New Roman" panose="02020603050405020304" pitchFamily="18" charset="0"/>
              </a:rPr>
              <a:t>, </a:t>
            </a:r>
            <a:r>
              <a:rPr lang="en-US" altLang="zh-CN" sz="2600" i="1" dirty="0">
                <a:cs typeface="Times New Roman" panose="02020603050405020304" pitchFamily="18" charset="0"/>
              </a:rPr>
              <a:t>f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cs typeface="Times New Roman" panose="02020603050405020304" pitchFamily="18" charset="0"/>
              </a:rPr>
              <a:t>x</a:t>
            </a:r>
            <a:r>
              <a:rPr lang="en-US" altLang="zh-CN" sz="2600" i="1" baseline="-30000" dirty="0"/>
              <a:t>i</a:t>
            </a:r>
            <a:r>
              <a:rPr lang="en-US" altLang="zh-CN" sz="2600" dirty="0">
                <a:cs typeface="Times New Roman" panose="02020603050405020304" pitchFamily="18" charset="0"/>
              </a:rPr>
              <a:t>), </a:t>
            </a:r>
            <a:r>
              <a:rPr lang="en-US" altLang="zh-CN" sz="2600" i="1" dirty="0">
                <a:cs typeface="Times New Roman" panose="02020603050405020304" pitchFamily="18" charset="0"/>
              </a:rPr>
              <a:t>f'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cs typeface="Times New Roman" panose="02020603050405020304" pitchFamily="18" charset="0"/>
              </a:rPr>
              <a:t>x</a:t>
            </a:r>
            <a:r>
              <a:rPr lang="en-US" altLang="zh-CN" sz="2800" i="1" baseline="-30000" dirty="0"/>
              <a:t>i</a:t>
            </a:r>
            <a:r>
              <a:rPr lang="en-US" altLang="zh-CN" sz="2600" dirty="0">
                <a:cs typeface="Times New Roman" panose="02020603050405020304" pitchFamily="18" charset="0"/>
              </a:rPr>
              <a:t>) (</a:t>
            </a:r>
            <a:r>
              <a:rPr lang="en-US" altLang="zh-CN" sz="2600" i="1" dirty="0" err="1"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cs typeface="Times New Roman" panose="02020603050405020304" pitchFamily="18" charset="0"/>
              </a:rPr>
              <a:t>=0,1,</a:t>
            </a:r>
            <a:r>
              <a:rPr lang="en-US" altLang="zh-CN" sz="2600" dirty="0"/>
              <a:t>…</a:t>
            </a:r>
            <a:r>
              <a:rPr lang="en-US" altLang="zh-CN" sz="2600" dirty="0">
                <a:cs typeface="Times New Roman" panose="02020603050405020304" pitchFamily="18" charset="0"/>
              </a:rPr>
              <a:t>,</a:t>
            </a:r>
            <a:r>
              <a:rPr lang="en-US" altLang="zh-CN" sz="2600" i="1" dirty="0"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/>
              <a:t>求分段</a:t>
            </a:r>
            <a:r>
              <a:rPr lang="zh-CN" altLang="en-US" sz="2400" b="1" dirty="0">
                <a:solidFill>
                  <a:srgbClr val="008000"/>
                </a:solidFill>
              </a:rPr>
              <a:t>三次插值函数</a:t>
            </a:r>
            <a:r>
              <a:rPr lang="zh-CN" altLang="en-US" sz="2400" dirty="0"/>
              <a:t> </a:t>
            </a:r>
            <a:r>
              <a:rPr lang="en-US" altLang="zh-CN" sz="2400" i="1" dirty="0"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) </a:t>
            </a:r>
            <a:r>
              <a:rPr lang="zh-CN" altLang="en-US" sz="2400" dirty="0"/>
              <a:t>满足：</a:t>
            </a:r>
            <a:endParaRPr lang="zh-CN" altLang="en-US" sz="2400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600" i="1" dirty="0">
                <a:solidFill>
                  <a:srgbClr val="FF0000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6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) = </a:t>
            </a:r>
            <a:r>
              <a:rPr lang="en-US" altLang="zh-CN" sz="2600" i="1" dirty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6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600" dirty="0">
                <a:cs typeface="Times New Roman" panose="02020603050405020304" pitchFamily="18" charset="0"/>
              </a:rPr>
              <a:t>, </a:t>
            </a:r>
            <a:r>
              <a:rPr lang="en-US" altLang="zh-CN" sz="2600" i="1" dirty="0">
                <a:solidFill>
                  <a:srgbClr val="FF0000"/>
                </a:solidFill>
                <a:cs typeface="Times New Roman" panose="02020603050405020304" pitchFamily="18" charset="0"/>
              </a:rPr>
              <a:t>H'</a:t>
            </a:r>
            <a:r>
              <a:rPr lang="en-US" altLang="zh-CN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6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) = </a:t>
            </a:r>
            <a:r>
              <a:rPr lang="en-US" altLang="zh-CN" sz="2600" i="1" dirty="0">
                <a:solidFill>
                  <a:srgbClr val="FF0000"/>
                </a:solidFill>
                <a:cs typeface="Times New Roman" panose="02020603050405020304" pitchFamily="18" charset="0"/>
              </a:rPr>
              <a:t>f'</a:t>
            </a:r>
            <a:r>
              <a:rPr lang="en-US" altLang="zh-CN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6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)   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i="1" dirty="0" err="1">
                <a:cs typeface="Times New Roman" panose="02020603050405020304" pitchFamily="18" charset="0"/>
              </a:rPr>
              <a:t>i</a:t>
            </a:r>
            <a:r>
              <a:rPr lang="en-US" altLang="zh-CN" sz="2600" i="1" dirty="0"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= 0,1,</a:t>
            </a:r>
            <a:r>
              <a:rPr lang="en-US" altLang="zh-CN" sz="2600" dirty="0"/>
              <a:t>…</a:t>
            </a:r>
            <a:r>
              <a:rPr lang="en-US" altLang="zh-CN" sz="2600" dirty="0">
                <a:cs typeface="Times New Roman" panose="02020603050405020304" pitchFamily="18" charset="0"/>
              </a:rPr>
              <a:t>,</a:t>
            </a:r>
            <a:r>
              <a:rPr lang="en-US" altLang="zh-CN" sz="2600" i="1" dirty="0"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cs typeface="Times New Roman" panose="02020603050405020304" pitchFamily="18" charset="0"/>
              </a:rPr>
              <a:t>)</a:t>
            </a:r>
            <a:endParaRPr lang="en-US" altLang="zh-CN" sz="2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2095500" y="3140968"/>
                <a:ext cx="8039100" cy="178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定理</a:t>
                </a:r>
                <a:r>
                  <a:rPr lang="zh-CN" altLang="en-US" sz="2400" dirty="0" smtClean="0"/>
                  <a:t>：满足已知</a:t>
                </a:r>
                <a:r>
                  <a:rPr lang="en-US" altLang="zh-CN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300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300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H‘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300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f’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i="1" baseline="-30000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&lt;=2n+1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次插值多项式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400" dirty="0" smtClean="0"/>
                  <a:t>存在且唯一的。</a:t>
                </a:r>
                <a:endParaRPr lang="en-US" altLang="zh-CN" sz="26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500" y="3140968"/>
                <a:ext cx="8039100" cy="1781175"/>
              </a:xfrm>
              <a:prstGeom prst="rect">
                <a:avLst/>
              </a:prstGeom>
              <a:blipFill rotWithShape="1">
                <a:blip r:embed="rId1"/>
                <a:stretch>
                  <a:fillRect t="-14" b="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279576" y="352244"/>
                <a:ext cx="5239318" cy="11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352244"/>
                <a:ext cx="5239318" cy="1100879"/>
              </a:xfrm>
              <a:prstGeom prst="rect">
                <a:avLst/>
              </a:prstGeom>
              <a:blipFill rotWithShape="1">
                <a:blip r:embed="rId1"/>
                <a:stretch>
                  <a:fillRect l="-11" t="-41" r="9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279576" y="1628800"/>
                <a:ext cx="6025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 smtClean="0"/>
                  <a:t>为插值基函数</a:t>
                </a:r>
                <a:r>
                  <a:rPr lang="en-US" altLang="zh-CN" dirty="0" smtClean="0"/>
                  <a:t>&lt;=2n+1</a:t>
                </a:r>
                <a:r>
                  <a:rPr lang="zh-CN" altLang="en-US" dirty="0" smtClean="0"/>
                  <a:t>次多项式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1628800"/>
                <a:ext cx="602543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9" t="-5" r="8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231116" y="2150726"/>
                <a:ext cx="2339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满</m:t>
                    </m:r>
                  </m:oMath>
                </a14:m>
                <a:r>
                  <a:rPr lang="zh-CN" altLang="en-US" dirty="0" smtClean="0"/>
                  <a:t>足以下条件：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16" y="2150726"/>
                <a:ext cx="233910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" t="-133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595096" y="2727807"/>
                <a:ext cx="2650149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096" y="2727807"/>
                <a:ext cx="2650149" cy="916148"/>
              </a:xfrm>
              <a:prstGeom prst="rect">
                <a:avLst/>
              </a:prstGeom>
              <a:blipFill rotWithShape="1">
                <a:blip r:embed="rId4"/>
                <a:stretch>
                  <a:fillRect l="-14" t="-53" r="1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719736" y="3874787"/>
                <a:ext cx="1705980" cy="523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3874787"/>
                <a:ext cx="1705980" cy="523092"/>
              </a:xfrm>
              <a:prstGeom prst="rect">
                <a:avLst/>
              </a:prstGeom>
              <a:blipFill rotWithShape="1">
                <a:blip r:embed="rId5"/>
                <a:stretch>
                  <a:fillRect l="-32" t="-3" r="16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690875" y="4509120"/>
                <a:ext cx="1758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875" y="4509120"/>
                <a:ext cx="1758687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4" t="-134" r="3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 bwMode="auto">
          <a:xfrm>
            <a:off x="3359696" y="2727807"/>
            <a:ext cx="3096344" cy="3725529"/>
          </a:xfrm>
          <a:prstGeom prst="rect">
            <a:avLst/>
          </a:prstGeom>
          <a:noFill/>
          <a:ln w="317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3690875" y="5103740"/>
                <a:ext cx="2650149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875" y="5103740"/>
                <a:ext cx="2650149" cy="916148"/>
              </a:xfrm>
              <a:prstGeom prst="rect">
                <a:avLst/>
              </a:prstGeom>
              <a:blipFill rotWithShape="1">
                <a:blip r:embed="rId7"/>
                <a:stretch>
                  <a:fillRect l="-10" t="-27" r="2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279576" y="332656"/>
                <a:ext cx="6204391" cy="88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CN" sz="28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8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332656"/>
                <a:ext cx="6204391" cy="885050"/>
              </a:xfrm>
              <a:prstGeom prst="rect">
                <a:avLst/>
              </a:prstGeom>
              <a:blipFill rotWithShape="1">
                <a:blip r:embed="rId1"/>
                <a:stretch>
                  <a:fillRect l="-9" t="-62" r="6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567608" y="976735"/>
                <a:ext cx="3555973" cy="454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ax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976735"/>
                <a:ext cx="3555973" cy="454163"/>
              </a:xfrm>
              <a:prstGeom prst="rect">
                <a:avLst/>
              </a:prstGeom>
              <a:blipFill rotWithShape="1">
                <a:blip r:embed="rId2"/>
                <a:stretch>
                  <a:fillRect l="-9" t="-23" r="-653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67608" y="1664547"/>
                <a:ext cx="2786660" cy="189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sz="2800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=1</a:t>
                </a:r>
                <a:endParaRPr lang="en-US" altLang="zh-CN" sz="28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en-US" altLang="zh-CN" sz="2800" dirty="0" smtClean="0"/>
                  <a:t>=1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1664547"/>
                <a:ext cx="2786660" cy="1896481"/>
              </a:xfrm>
              <a:prstGeom prst="rect">
                <a:avLst/>
              </a:prstGeom>
              <a:blipFill rotWithShape="1">
                <a:blip r:embed="rId3"/>
                <a:stretch>
                  <a:fillRect l="-11" t="-11" r="-1825" b="-4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293700" y="3732789"/>
                <a:ext cx="19270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00" y="3732789"/>
                <a:ext cx="1927066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4" t="-50" r="29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279576" y="4284579"/>
                <a:ext cx="5542095" cy="584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</m:sSubSup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=0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4284579"/>
                <a:ext cx="5542095" cy="584647"/>
              </a:xfrm>
              <a:prstGeom prst="rect">
                <a:avLst/>
              </a:prstGeom>
              <a:blipFill rotWithShape="1">
                <a:blip r:embed="rId5"/>
                <a:stretch>
                  <a:fillRect l="-10" t="-40" r="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279576" y="4999207"/>
                <a:ext cx="3215496" cy="584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</m:sSubSup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=0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4999207"/>
                <a:ext cx="3215496" cy="584647"/>
              </a:xfrm>
              <a:prstGeom prst="rect">
                <a:avLst/>
              </a:prstGeom>
              <a:blipFill rotWithShape="1">
                <a:blip r:embed="rId6"/>
                <a:stretch>
                  <a:fillRect l="-17" t="-83" r="13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279576" y="5713835"/>
                <a:ext cx="2217467" cy="523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=0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5713835"/>
                <a:ext cx="2217467" cy="523477"/>
              </a:xfrm>
              <a:prstGeom prst="rect">
                <a:avLst/>
              </a:prstGeom>
              <a:blipFill rotWithShape="1">
                <a:blip r:embed="rId7"/>
                <a:stretch>
                  <a:fillRect l="-25" t="-20" r="27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35188" y="3860800"/>
            <a:ext cx="309721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几何意义</a:t>
            </a:r>
            <a:r>
              <a:rPr lang="zh-CN" altLang="en-US" sz="2400"/>
              <a:t>：通过两点</a:t>
            </a:r>
            <a:r>
              <a:rPr lang="en-US" altLang="zh-CN" sz="2400" i="1"/>
              <a:t>A</a:t>
            </a:r>
            <a:r>
              <a:rPr lang="en-US" altLang="zh-CN" sz="800" i="1"/>
              <a:t>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baseline="-25000"/>
              <a:t>0</a:t>
            </a:r>
            <a:r>
              <a:rPr lang="en-US" altLang="zh-CN" sz="2400"/>
              <a:t>,</a:t>
            </a:r>
            <a:r>
              <a:rPr lang="en-US" altLang="zh-CN" sz="800"/>
              <a:t> </a:t>
            </a:r>
            <a:r>
              <a:rPr lang="en-US" altLang="zh-CN" sz="2400" i="1"/>
              <a:t>y</a:t>
            </a:r>
            <a:r>
              <a:rPr lang="en-US" altLang="zh-CN" sz="2400" baseline="-25000"/>
              <a:t>0</a:t>
            </a:r>
            <a:r>
              <a:rPr lang="en-US" altLang="zh-CN" sz="2400"/>
              <a:t>), </a:t>
            </a:r>
            <a:r>
              <a:rPr lang="en-US" altLang="zh-CN" sz="2400" i="1"/>
              <a:t>B</a:t>
            </a:r>
            <a:r>
              <a:rPr lang="en-US" altLang="zh-CN" sz="800" i="1"/>
              <a:t>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baseline="-25000"/>
              <a:t>1</a:t>
            </a:r>
            <a:r>
              <a:rPr lang="en-US" altLang="zh-CN" sz="2400"/>
              <a:t>,</a:t>
            </a:r>
            <a:r>
              <a:rPr lang="en-US" altLang="zh-CN" sz="800"/>
              <a:t> </a:t>
            </a:r>
            <a:r>
              <a:rPr lang="en-US" altLang="zh-CN" sz="2400" i="1"/>
              <a:t>y</a:t>
            </a:r>
            <a:r>
              <a:rPr lang="en-US" altLang="zh-CN" sz="2400" baseline="-25000"/>
              <a:t>1</a:t>
            </a:r>
            <a:r>
              <a:rPr lang="en-US" altLang="zh-CN" sz="2400"/>
              <a:t>)</a:t>
            </a:r>
            <a:r>
              <a:rPr lang="zh-CN" altLang="en-US" sz="2400"/>
              <a:t>的一条直线。如图</a:t>
            </a:r>
            <a:r>
              <a:rPr lang="en-US" altLang="zh-CN" sz="2400"/>
              <a:t>3</a:t>
            </a:r>
            <a:r>
              <a:rPr lang="zh-CN" altLang="en-US" sz="2400"/>
              <a:t>－2所示。 </a:t>
            </a:r>
            <a:endParaRPr lang="zh-CN" altLang="en-US" sz="2400"/>
          </a:p>
        </p:txBody>
      </p:sp>
      <p:grpSp>
        <p:nvGrpSpPr>
          <p:cNvPr id="2" name="组合 6"/>
          <p:cNvGrpSpPr/>
          <p:nvPr/>
        </p:nvGrpSpPr>
        <p:grpSpPr bwMode="auto">
          <a:xfrm>
            <a:off x="5829300" y="1981200"/>
            <a:ext cx="4695825" cy="4152900"/>
            <a:chOff x="4124325" y="1981200"/>
            <a:chExt cx="4695825" cy="4152900"/>
          </a:xfrm>
        </p:grpSpPr>
        <p:pic>
          <p:nvPicPr>
            <p:cNvPr id="8198" name="Picture 2" descr="C:\丁伦制作的电子教案\09373 数值计算方法\SZ12.TIF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325" y="1981200"/>
              <a:ext cx="4695825" cy="360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9" name="Text Box 3"/>
            <p:cNvSpPr txBox="1">
              <a:spLocks noChangeArrowheads="1"/>
            </p:cNvSpPr>
            <p:nvPr/>
          </p:nvSpPr>
          <p:spPr bwMode="auto">
            <a:xfrm>
              <a:off x="5076825" y="5732463"/>
              <a:ext cx="3043238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宋体" panose="02010600030101010101" pitchFamily="2" charset="-122"/>
                </a:rPr>
                <a:t>图</a:t>
              </a:r>
              <a:r>
                <a:rPr lang="en-US" altLang="zh-CN" sz="2000" b="1">
                  <a:cs typeface="Times New Roman" panose="02020603050405020304" pitchFamily="18" charset="0"/>
                </a:rPr>
                <a:t>3</a:t>
              </a:r>
              <a:r>
                <a:rPr lang="zh-CN" altLang="en-US" sz="2000" b="1">
                  <a:latin typeface="宋体" panose="02010600030101010101" pitchFamily="2" charset="-122"/>
                </a:rPr>
                <a:t>－</a:t>
              </a:r>
              <a:r>
                <a:rPr lang="zh-CN" altLang="en-US" sz="2000" b="1">
                  <a:cs typeface="Times New Roman" panose="02020603050405020304" pitchFamily="18" charset="0"/>
                </a:rPr>
                <a:t>2  </a:t>
              </a:r>
              <a:r>
                <a:rPr lang="zh-CN" altLang="en-US" sz="2000" b="1">
                  <a:latin typeface="宋体" panose="02010600030101010101" pitchFamily="2" charset="-122"/>
                </a:rPr>
                <a:t>一次插值多项式</a:t>
              </a:r>
              <a:r>
                <a:rPr lang="zh-CN" altLang="en-US" sz="2000">
                  <a:latin typeface="Arial" panose="020B0604020202020204" pitchFamily="34" charset="0"/>
                </a:rPr>
                <a:t> 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135188" y="549275"/>
            <a:ext cx="1998662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</a:t>
            </a:r>
            <a:r>
              <a:rPr lang="zh-CN" altLang="en-US" b="1" kern="0" dirty="0">
                <a:solidFill>
                  <a:srgbClr val="7030A0"/>
                </a:solidFill>
                <a:latin typeface="Times New Roman" panose="02020603050405020304"/>
                <a:ea typeface="宋体" panose="02010600030101010101" pitchFamily="2" charset="-122"/>
              </a:rPr>
              <a:t>1. </a:t>
            </a:r>
            <a:r>
              <a:rPr lang="en-US" altLang="zh-CN" b="1" i="1" kern="0" dirty="0">
                <a:solidFill>
                  <a:srgbClr val="7030A0"/>
                </a:solidFill>
                <a:latin typeface="Times New Roman" panose="02020603050405020304"/>
                <a:ea typeface="宋体" panose="02010600030101010101" pitchFamily="2" charset="-122"/>
              </a:rPr>
              <a:t>n</a:t>
            </a:r>
            <a:r>
              <a:rPr lang="en-US" altLang="zh-CN" b="1" kern="0" dirty="0">
                <a:solidFill>
                  <a:srgbClr val="7030A0"/>
                </a:solidFill>
                <a:latin typeface="Times New Roman" panose="02020603050405020304"/>
                <a:ea typeface="宋体" panose="02010600030101010101" pitchFamily="2" charset="-122"/>
              </a:rPr>
              <a:t>=1</a:t>
            </a:r>
            <a:r>
              <a:rPr lang="zh-CN" altLang="en-US" b="1" kern="0" dirty="0">
                <a:solidFill>
                  <a:srgbClr val="7030A0"/>
                </a:solidFill>
                <a:latin typeface="Times New Roman" panose="02020603050405020304"/>
                <a:ea typeface="宋体" panose="02010600030101010101" pitchFamily="2" charset="-122"/>
              </a:rPr>
              <a:t>的情况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35188" y="1268413"/>
            <a:ext cx="34607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/>
              <a:t>已知</a:t>
            </a:r>
            <a:r>
              <a:rPr lang="zh-CN" altLang="en-US" sz="2400"/>
              <a:t>：函数</a:t>
            </a:r>
            <a:r>
              <a:rPr lang="zh-CN" altLang="en-US" sz="2400" baseline="30000"/>
              <a:t> </a:t>
            </a:r>
            <a:r>
              <a:rPr lang="en-US" altLang="zh-CN" sz="2400" i="1"/>
              <a:t>y</a:t>
            </a:r>
            <a:r>
              <a:rPr lang="en-US" altLang="zh-CN" sz="2400"/>
              <a:t>=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zh-CN" altLang="en-US" sz="2400"/>
              <a:t>在点</a:t>
            </a:r>
            <a:r>
              <a:rPr lang="zh-CN" altLang="en-US" sz="2400" baseline="30000"/>
              <a:t> </a:t>
            </a:r>
            <a:r>
              <a:rPr lang="en-US" altLang="zh-CN" sz="2400" i="1"/>
              <a:t>x</a:t>
            </a:r>
            <a:r>
              <a:rPr lang="en-US" altLang="zh-CN" sz="2400" baseline="-25000"/>
              <a:t>0</a:t>
            </a:r>
            <a:r>
              <a:rPr lang="en-US" altLang="zh-CN" sz="2400"/>
              <a:t>,</a:t>
            </a:r>
            <a:r>
              <a:rPr lang="en-US" altLang="zh-CN" sz="2400" baseline="30000"/>
              <a:t> </a:t>
            </a:r>
            <a:r>
              <a:rPr lang="en-US" altLang="zh-CN" sz="2400" i="1"/>
              <a:t>x</a:t>
            </a:r>
            <a:r>
              <a:rPr lang="en-US" altLang="zh-CN" sz="2400" baseline="-25000"/>
              <a:t>1</a:t>
            </a:r>
            <a:r>
              <a:rPr lang="zh-CN" altLang="en-US" sz="2400"/>
              <a:t>上的值为 </a:t>
            </a:r>
            <a:r>
              <a:rPr lang="en-US" altLang="zh-CN" sz="2400" i="1"/>
              <a:t>y</a:t>
            </a:r>
            <a:r>
              <a:rPr lang="en-US" altLang="zh-CN" sz="2400" baseline="-25000"/>
              <a:t>0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 baseline="-25000"/>
              <a:t>1</a:t>
            </a:r>
            <a:r>
              <a:rPr lang="zh-CN" altLang="en-US" sz="2400" baseline="-25000"/>
              <a:t>。</a:t>
            </a:r>
            <a:endParaRPr lang="en-US" altLang="zh-CN" sz="2400" baseline="-2500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/>
              <a:t>要求：</a:t>
            </a:r>
            <a:r>
              <a:rPr lang="zh-CN" altLang="en-US" sz="2400"/>
              <a:t>多项式</a:t>
            </a:r>
            <a:r>
              <a:rPr lang="en-US" altLang="zh-CN" sz="2400" i="1"/>
              <a:t>y</a:t>
            </a:r>
            <a:r>
              <a:rPr lang="en-US" altLang="zh-CN" sz="800"/>
              <a:t> </a:t>
            </a:r>
            <a:r>
              <a:rPr lang="en-US" altLang="zh-CN" sz="2400"/>
              <a:t>=</a:t>
            </a:r>
            <a:r>
              <a:rPr lang="en-US" altLang="zh-CN" sz="2400" i="1"/>
              <a:t>p</a:t>
            </a:r>
            <a:r>
              <a:rPr lang="en-US" altLang="zh-CN" sz="2400" baseline="-25000"/>
              <a:t>1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)，</a:t>
            </a:r>
            <a:r>
              <a:rPr lang="zh-CN" altLang="en-US" sz="2400"/>
              <a:t>使 </a:t>
            </a:r>
            <a:r>
              <a:rPr lang="en-US" altLang="zh-CN" sz="2400" i="1"/>
              <a:t>p</a:t>
            </a:r>
            <a:r>
              <a:rPr lang="en-US" altLang="zh-CN" sz="2400" baseline="-25000"/>
              <a:t>1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baseline="-25000"/>
              <a:t>0</a:t>
            </a:r>
            <a:r>
              <a:rPr lang="en-US" altLang="zh-CN" sz="2400"/>
              <a:t>)</a:t>
            </a:r>
            <a:r>
              <a:rPr lang="en-US" altLang="zh-CN" sz="1000"/>
              <a:t> </a:t>
            </a:r>
            <a:r>
              <a:rPr lang="en-US" altLang="zh-CN" sz="2400"/>
              <a:t>=</a:t>
            </a:r>
            <a:r>
              <a:rPr lang="en-US" altLang="zh-CN" sz="1200"/>
              <a:t> </a:t>
            </a:r>
            <a:r>
              <a:rPr lang="en-US" altLang="zh-CN" sz="2400" i="1"/>
              <a:t>y</a:t>
            </a:r>
            <a:r>
              <a:rPr lang="en-US" altLang="zh-CN" sz="2400" baseline="-25000"/>
              <a:t>0</a:t>
            </a:r>
            <a:r>
              <a:rPr lang="en-US" altLang="zh-CN" sz="2400"/>
              <a:t>, </a:t>
            </a:r>
            <a:r>
              <a:rPr lang="en-US" altLang="zh-CN" sz="2400" i="1"/>
              <a:t>p</a:t>
            </a:r>
            <a:r>
              <a:rPr lang="en-US" altLang="zh-CN" sz="2400" baseline="-25000"/>
              <a:t>1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baseline="-25000"/>
              <a:t>1</a:t>
            </a:r>
            <a:r>
              <a:rPr lang="en-US" altLang="zh-CN" sz="2400"/>
              <a:t>)</a:t>
            </a:r>
            <a:r>
              <a:rPr lang="en-US" altLang="zh-CN" sz="900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y</a:t>
            </a:r>
            <a:r>
              <a:rPr lang="en-US" altLang="zh-CN" sz="2400" baseline="-25000"/>
              <a:t>1</a:t>
            </a:r>
            <a:r>
              <a:rPr lang="en-US" altLang="zh-CN" sz="2400"/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35360" y="548680"/>
                <a:ext cx="11305256" cy="31990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200" b="0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32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32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3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3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𝒋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3200" b="0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altLang="zh-CN" sz="32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32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b/>
                        <m:sup/>
                      </m:sSubSup>
                    </m:oMath>
                  </m:oMathPara>
                </a14:m>
                <a:endParaRPr lang="en-US" altLang="zh-CN" sz="3200" dirty="0" smtClean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 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                                      =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3200" dirty="0" smtClean="0"/>
                  <a:t>(x-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)</a:t>
                </a:r>
                <a:endParaRPr lang="en-US" altLang="zh-CN" sz="3200" dirty="0" smtClean="0"/>
              </a:p>
              <a:p>
                <a:r>
                  <a:rPr lang="en-US" altLang="zh-CN" sz="3200" dirty="0" smtClean="0"/>
                  <a:t>                                      =1-2</a:t>
                </a:r>
                <a:r>
                  <a:rPr lang="en-US" altLang="zh-CN" sz="3200" dirty="0"/>
                  <a:t> (x-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)</a:t>
                </a:r>
                <a:r>
                  <a:rPr lang="en-US" altLang="zh-CN" sz="3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3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32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32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𝒋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48680"/>
                <a:ext cx="11305256" cy="3199017"/>
              </a:xfrm>
              <a:prstGeom prst="rect">
                <a:avLst/>
              </a:prstGeom>
              <a:blipFill rotWithShape="1">
                <a:blip r:embed="rId1"/>
                <a:stretch>
                  <a:fillRect l="-1" t="-1" r="4" b="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451453" y="5095440"/>
                <a:ext cx="5455404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sSubSup>
                                <m:sSubSupPr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453" y="5095440"/>
                <a:ext cx="5455404" cy="1664815"/>
              </a:xfrm>
              <a:prstGeom prst="rect">
                <a:avLst/>
              </a:prstGeom>
              <a:blipFill rotWithShape="1">
                <a:blip r:embed="rId2"/>
                <a:stretch>
                  <a:fillRect l="-9" t="-12" r="-45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559496" y="3974013"/>
                <a:ext cx="5239318" cy="11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3974013"/>
                <a:ext cx="5239318" cy="1100879"/>
              </a:xfrm>
              <a:prstGeom prst="rect">
                <a:avLst/>
              </a:prstGeom>
              <a:blipFill rotWithShape="1">
                <a:blip r:embed="rId3"/>
                <a:stretch>
                  <a:fillRect l="-11" t="-17" r="10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040216" y="458462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仅与节点有关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92144" y="586947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思考：可否仿牛顿插值法构成？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512" y="6926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插值余项：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215680" y="1484784"/>
                <a:ext cx="38811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484784"/>
                <a:ext cx="388119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" t="-42" r="-226" b="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408021" y="2218839"/>
                <a:ext cx="1952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21" y="2218839"/>
                <a:ext cx="195252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1" t="-40" r="-1925" b="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408020" y="2931443"/>
                <a:ext cx="20326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20" y="2931443"/>
                <a:ext cx="203267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" t="-77" r="-181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399274" y="3668889"/>
                <a:ext cx="3763466" cy="375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274" y="3668889"/>
                <a:ext cx="3763466" cy="375552"/>
              </a:xfrm>
              <a:prstGeom prst="rect">
                <a:avLst/>
              </a:prstGeom>
              <a:blipFill rotWithShape="1">
                <a:blip r:embed="rId4"/>
                <a:stretch>
                  <a:fillRect l="-3" t="-132" r="-288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84" y="4797152"/>
            <a:ext cx="7279270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 bwMode="auto">
          <a:xfrm>
            <a:off x="1101390" y="1638726"/>
            <a:ext cx="9217521" cy="1152128"/>
            <a:chOff x="-612506" y="2780929"/>
            <a:chExt cx="9216776" cy="1152019"/>
          </a:xfrm>
        </p:grpSpPr>
        <p:graphicFrame>
          <p:nvGraphicFramePr>
            <p:cNvPr id="3" name="Object 6"/>
            <p:cNvGraphicFramePr>
              <a:graphicFrameLocks noChangeAspect="1"/>
            </p:cNvGraphicFramePr>
            <p:nvPr/>
          </p:nvGraphicFramePr>
          <p:xfrm>
            <a:off x="-612506" y="2780929"/>
            <a:ext cx="8209887" cy="495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3" name="Equation" r:id="rId1" imgW="65827275" imgH="3952875" progId="Equation.DSMT4">
                    <p:embed/>
                  </p:oleObj>
                </mc:Choice>
                <mc:Fallback>
                  <p:oleObj name="Equation" r:id="rId1" imgW="65827275" imgH="395287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612506" y="2780929"/>
                          <a:ext cx="8209887" cy="495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 txBox="1">
              <a:spLocks noChangeArrowheads="1"/>
            </p:cNvSpPr>
            <p:nvPr/>
          </p:nvSpPr>
          <p:spPr bwMode="auto">
            <a:xfrm>
              <a:off x="251520" y="2780929"/>
              <a:ext cx="8352750" cy="1152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/>
            </a:p>
          </p:txBody>
        </p:sp>
      </p:grp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7334" y="2393075"/>
            <a:ext cx="8353425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          </a:t>
            </a:r>
            <a:r>
              <a:rPr lang="zh-CN" altLang="en-US" sz="2400" dirty="0"/>
              <a:t>这样，就把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的构造问题转化为四个插值基函数</a:t>
            </a:r>
            <a:r>
              <a:rPr lang="en-US" altLang="zh-CN" sz="2400" i="1" dirty="0" err="1"/>
              <a:t>h</a:t>
            </a:r>
            <a:r>
              <a:rPr lang="en-US" altLang="zh-CN" sz="2400" i="1" baseline="-30000" dirty="0" err="1"/>
              <a:t>k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(</a:t>
            </a:r>
            <a:r>
              <a:rPr lang="en-US" altLang="zh-CN" sz="2400" i="1" dirty="0"/>
              <a:t>k</a:t>
            </a:r>
            <a:r>
              <a:rPr lang="en-US" altLang="zh-CN" sz="2400" dirty="0"/>
              <a:t>=1,2,3,4) </a:t>
            </a:r>
            <a:r>
              <a:rPr lang="zh-CN" altLang="en-US" sz="2400" dirty="0"/>
              <a:t>的构造问题。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911424" y="548680"/>
            <a:ext cx="1041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我们取</a:t>
            </a:r>
            <a:r>
              <a:rPr lang="en-US" altLang="zh-CN" dirty="0" smtClean="0"/>
              <a:t>n=1,</a:t>
            </a:r>
            <a:r>
              <a:rPr lang="zh-CN" altLang="en-US" dirty="0"/>
              <a:t>考虑任意子区间［</a:t>
            </a:r>
            <a:r>
              <a:rPr lang="en-US" altLang="zh-CN" i="1" dirty="0">
                <a:cs typeface="Times New Roman" panose="02020603050405020304" pitchFamily="18" charset="0"/>
              </a:rPr>
              <a:t>x</a:t>
            </a:r>
            <a:r>
              <a:rPr lang="en-US" altLang="zh-CN" i="1" baseline="-30000" dirty="0"/>
              <a:t>i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  <a:r>
              <a:rPr lang="en-US" altLang="zh-CN" baseline="-25000" dirty="0"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cs typeface="Times New Roman" panose="02020603050405020304" pitchFamily="18" charset="0"/>
              </a:rPr>
              <a:t>x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+1</a:t>
            </a:r>
            <a:r>
              <a:rPr lang="en-US" altLang="zh-CN" dirty="0"/>
              <a:t>］</a:t>
            </a:r>
            <a:r>
              <a:rPr lang="en-US" altLang="zh-CN" dirty="0"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cs typeface="Times New Roman" panose="02020603050405020304" pitchFamily="18" charset="0"/>
              </a:rPr>
              <a:t>i</a:t>
            </a:r>
            <a:r>
              <a:rPr lang="en-US" altLang="zh-CN" dirty="0"/>
              <a:t>∈</a:t>
            </a:r>
            <a:r>
              <a:rPr lang="en-US" altLang="zh-CN" dirty="0">
                <a:cs typeface="Times New Roman" panose="02020603050405020304" pitchFamily="18" charset="0"/>
              </a:rPr>
              <a:t>(0,1,</a:t>
            </a:r>
            <a:r>
              <a:rPr lang="en-US" altLang="zh-CN" dirty="0"/>
              <a:t>…</a:t>
            </a:r>
            <a:r>
              <a:rPr lang="en-US" altLang="zh-CN" dirty="0"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-1), </a:t>
            </a:r>
            <a:r>
              <a:rPr lang="zh-CN" altLang="en-US" dirty="0"/>
              <a:t>在第</a:t>
            </a:r>
            <a:r>
              <a:rPr lang="zh-CN" altLang="en-US" sz="1000" dirty="0"/>
              <a:t> </a:t>
            </a:r>
            <a:r>
              <a:rPr lang="en-US" altLang="zh-CN" i="1" dirty="0" err="1">
                <a:cs typeface="Times New Roman" panose="02020603050405020304" pitchFamily="18" charset="0"/>
              </a:rPr>
              <a:t>i</a:t>
            </a:r>
            <a:r>
              <a:rPr lang="en-US" altLang="zh-CN" sz="1000" i="1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个子区间上</a:t>
            </a:r>
            <a:r>
              <a:rPr lang="zh-CN" altLang="en-US" dirty="0" smtClean="0"/>
              <a:t>，得到三次</a:t>
            </a:r>
            <a:r>
              <a:rPr lang="en-US" altLang="zh-CN" dirty="0" smtClean="0"/>
              <a:t>Hermit</a:t>
            </a:r>
            <a:r>
              <a:rPr lang="zh-CN" altLang="en-US" dirty="0" smtClean="0"/>
              <a:t>插值多项式。</a:t>
            </a:r>
            <a:endParaRPr lang="zh-CN" altLang="en-US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526786" y="5112990"/>
          <a:ext cx="5036891" cy="119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4" name="Equation" r:id="rId3" imgW="37080825" imgH="8772525" progId="Equation.DSMT4">
                  <p:embed/>
                </p:oleObj>
              </mc:Choice>
              <mc:Fallback>
                <p:oleObj name="Equation" r:id="rId3" imgW="37080825" imgH="87725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786" y="5112990"/>
                        <a:ext cx="5036891" cy="119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1526786" y="3618354"/>
          <a:ext cx="5292422" cy="126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5" name="Equation" r:id="rId5" imgW="36861750" imgH="8772525" progId="Equation.DSMT4">
                  <p:embed/>
                </p:oleObj>
              </mc:Choice>
              <mc:Fallback>
                <p:oleObj name="Equation" r:id="rId5" imgW="36861750" imgH="877252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786" y="3618354"/>
                        <a:ext cx="5292422" cy="1266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7520703" y="5230376"/>
          <a:ext cx="4199170" cy="121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6" name="Equation" r:id="rId7" imgW="30499050" imgH="8772525" progId="Equation.DSMT4">
                  <p:embed/>
                </p:oleObj>
              </mc:Choice>
              <mc:Fallback>
                <p:oleObj name="Equation" r:id="rId7" imgW="30499050" imgH="87725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703" y="5230376"/>
                        <a:ext cx="4199170" cy="1216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7656550" y="3583585"/>
          <a:ext cx="39274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7" name="Equation" r:id="rId9" imgW="28527375" imgH="8772525" progId="Equation.DSMT4">
                  <p:embed/>
                </p:oleObj>
              </mc:Choice>
              <mc:Fallback>
                <p:oleObj name="Equation" r:id="rId9" imgW="28527375" imgH="877252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550" y="3583585"/>
                        <a:ext cx="39274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 bwMode="auto">
          <a:xfrm>
            <a:off x="1992313" y="549275"/>
            <a:ext cx="7848600" cy="2339975"/>
            <a:chOff x="581025" y="4187825"/>
            <a:chExt cx="7848600" cy="2339975"/>
          </a:xfrm>
        </p:grpSpPr>
        <p:sp>
          <p:nvSpPr>
            <p:cNvPr id="51209" name="Rectangle 3"/>
            <p:cNvSpPr txBox="1">
              <a:spLocks noChangeArrowheads="1"/>
            </p:cNvSpPr>
            <p:nvPr/>
          </p:nvSpPr>
          <p:spPr bwMode="auto">
            <a:xfrm>
              <a:off x="581025" y="4187825"/>
              <a:ext cx="7848600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buFontTx/>
                <a:buNone/>
              </a:pPr>
              <a:r>
                <a:rPr lang="zh-CN" altLang="en-US">
                  <a:solidFill>
                    <a:srgbClr val="CC0000"/>
                  </a:solidFill>
                  <a:cs typeface="Times New Roman" panose="02020603050405020304" pitchFamily="18" charset="0"/>
                </a:rPr>
                <a:t>    </a:t>
              </a:r>
              <a:r>
                <a:rPr lang="zh-CN" altLang="en-US" sz="2400">
                  <a:solidFill>
                    <a:srgbClr val="CC0000"/>
                  </a:solidFill>
                </a:rPr>
                <a:t>定理</a:t>
              </a:r>
              <a:r>
                <a:rPr lang="en-US" altLang="zh-CN" sz="2400">
                  <a:solidFill>
                    <a:srgbClr val="CC0000"/>
                  </a:solidFill>
                  <a:cs typeface="Times New Roman" panose="02020603050405020304" pitchFamily="18" charset="0"/>
                </a:rPr>
                <a:t>3</a:t>
              </a:r>
              <a:r>
                <a:rPr lang="zh-CN" altLang="en-US" sz="2400">
                  <a:solidFill>
                    <a:srgbClr val="CC0000"/>
                  </a:solidFill>
                  <a:cs typeface="Times New Roman" panose="02020603050405020304" pitchFamily="18" charset="0"/>
                </a:rPr>
                <a:t>  </a:t>
              </a:r>
              <a:r>
                <a:rPr lang="zh-CN" altLang="en-US" sz="2400"/>
                <a:t>若                                            是分段三次埃尔米特插值函数，则其插值余项为</a:t>
              </a:r>
              <a:endParaRPr lang="zh-CN" altLang="en-US" sz="2400"/>
            </a:p>
          </p:txBody>
        </p:sp>
        <p:graphicFrame>
          <p:nvGraphicFramePr>
            <p:cNvPr id="51210" name="Object 9"/>
            <p:cNvGraphicFramePr>
              <a:graphicFrameLocks noChangeAspect="1"/>
            </p:cNvGraphicFramePr>
            <p:nvPr/>
          </p:nvGraphicFramePr>
          <p:xfrm>
            <a:off x="1571625" y="5643563"/>
            <a:ext cx="5483225" cy="884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2" name="Equation" r:id="rId1" imgW="44548425" imgH="7239000" progId="Equation.DSMT4">
                    <p:embed/>
                  </p:oleObj>
                </mc:Choice>
                <mc:Fallback>
                  <p:oleObj name="Equation" r:id="rId1" imgW="44548425" imgH="7239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25" y="5643563"/>
                          <a:ext cx="5483225" cy="884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1" name="Object 5"/>
            <p:cNvGraphicFramePr>
              <a:graphicFrameLocks noChangeAspect="1"/>
            </p:cNvGraphicFramePr>
            <p:nvPr/>
          </p:nvGraphicFramePr>
          <p:xfrm>
            <a:off x="2357438" y="4406900"/>
            <a:ext cx="3322637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3" name="Equation" r:id="rId3" imgW="26993850" imgH="4171950" progId="Equation.DSMT4">
                    <p:embed/>
                  </p:oleObj>
                </mc:Choice>
                <mc:Fallback>
                  <p:oleObj name="Equation" r:id="rId3" imgW="26993850" imgH="417195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38" y="4406900"/>
                          <a:ext cx="3322637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7"/>
          <p:cNvGrpSpPr/>
          <p:nvPr/>
        </p:nvGrpSpPr>
        <p:grpSpPr bwMode="auto">
          <a:xfrm>
            <a:off x="2208213" y="3429000"/>
            <a:ext cx="6429375" cy="1549400"/>
            <a:chOff x="683567" y="3429000"/>
            <a:chExt cx="6429425" cy="1549772"/>
          </a:xfrm>
        </p:grpSpPr>
        <p:graphicFrame>
          <p:nvGraphicFramePr>
            <p:cNvPr id="51207" name="Object 3"/>
            <p:cNvGraphicFramePr>
              <a:graphicFrameLocks noChangeAspect="1"/>
            </p:cNvGraphicFramePr>
            <p:nvPr/>
          </p:nvGraphicFramePr>
          <p:xfrm>
            <a:off x="1717037" y="4076856"/>
            <a:ext cx="5395955" cy="901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4" name="Equation" r:id="rId5" imgW="45643800" imgH="7677150" progId="Equation.DSMT4">
                    <p:embed/>
                  </p:oleObj>
                </mc:Choice>
                <mc:Fallback>
                  <p:oleObj name="Equation" r:id="rId5" imgW="45643800" imgH="767715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7037" y="4076856"/>
                          <a:ext cx="5395955" cy="9019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8" name="矩形 6"/>
            <p:cNvSpPr>
              <a:spLocks noChangeArrowheads="1"/>
            </p:cNvSpPr>
            <p:nvPr/>
          </p:nvSpPr>
          <p:spPr bwMode="auto">
            <a:xfrm>
              <a:off x="683567" y="3429000"/>
              <a:ext cx="5544014" cy="46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CC66FF"/>
                  </a:solidFill>
                </a:rPr>
                <a:t>提示</a:t>
              </a:r>
              <a:r>
                <a:rPr lang="zh-CN" altLang="en-US" sz="2400"/>
                <a:t>：构造自变量为</a:t>
              </a:r>
              <a:r>
                <a:rPr lang="en-US" altLang="zh-CN" sz="2400" i="1"/>
                <a:t>z</a:t>
              </a:r>
              <a:r>
                <a:rPr lang="zh-CN" altLang="en-US" sz="2400"/>
                <a:t>的辅助函数</a:t>
              </a:r>
              <a:endParaRPr lang="zh-CN" altLang="en-US" sz="2400"/>
            </a:p>
          </p:txBody>
        </p:sp>
      </p:grpSp>
      <p:grpSp>
        <p:nvGrpSpPr>
          <p:cNvPr id="5" name="组合 8"/>
          <p:cNvGrpSpPr/>
          <p:nvPr/>
        </p:nvGrpSpPr>
        <p:grpSpPr bwMode="auto">
          <a:xfrm>
            <a:off x="2592388" y="5013325"/>
            <a:ext cx="3940175" cy="995363"/>
            <a:chOff x="683568" y="3429000"/>
            <a:chExt cx="3941317" cy="995512"/>
          </a:xfrm>
        </p:grpSpPr>
        <p:graphicFrame>
          <p:nvGraphicFramePr>
            <p:cNvPr id="51205" name="Object 4"/>
            <p:cNvGraphicFramePr>
              <a:graphicFrameLocks noChangeAspect="1"/>
            </p:cNvGraphicFramePr>
            <p:nvPr/>
          </p:nvGraphicFramePr>
          <p:xfrm>
            <a:off x="1667372" y="3908574"/>
            <a:ext cx="2957513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5" name="Equation" r:id="rId7" imgW="25012650" imgH="4391025" progId="Equation.DSMT4">
                    <p:embed/>
                  </p:oleObj>
                </mc:Choice>
                <mc:Fallback>
                  <p:oleObj name="Equation" r:id="rId7" imgW="25012650" imgH="439102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7372" y="3908574"/>
                          <a:ext cx="2957513" cy="515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6" name="矩形 10"/>
            <p:cNvSpPr>
              <a:spLocks noChangeArrowheads="1"/>
            </p:cNvSpPr>
            <p:nvPr/>
          </p:nvSpPr>
          <p:spPr bwMode="auto">
            <a:xfrm>
              <a:off x="683568" y="3429000"/>
              <a:ext cx="39084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其中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89"/>
          <p:cNvSpPr>
            <a:spLocks noChangeArrowheads="1"/>
          </p:cNvSpPr>
          <p:nvPr/>
        </p:nvSpPr>
        <p:spPr bwMode="auto">
          <a:xfrm>
            <a:off x="381000" y="304800"/>
            <a:ext cx="1046752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ru-RU" dirty="0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kumimoji="1" lang="ru-RU" altLang="zh-CN" dirty="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kumimoji="1" lang="ru-RU" altLang="zh-CN" dirty="0">
                <a:ea typeface="楷体_GB2312" pitchFamily="49" charset="-122"/>
              </a:rPr>
              <a:t>   </a:t>
            </a:r>
            <a:r>
              <a:rPr kumimoji="1" lang="zh-CN" altLang="ru-RU" dirty="0">
                <a:ea typeface="楷体_GB2312" pitchFamily="49" charset="-122"/>
              </a:rPr>
              <a:t>已知</a:t>
            </a:r>
            <a:r>
              <a:rPr kumimoji="1" lang="ru-RU" altLang="zh-CN" i="1" dirty="0">
                <a:ea typeface="楷体_GB2312" pitchFamily="49" charset="-122"/>
              </a:rPr>
              <a:t>f</a:t>
            </a:r>
            <a:r>
              <a:rPr kumimoji="1" lang="ru-RU" altLang="zh-CN" dirty="0">
                <a:ea typeface="楷体_GB2312" pitchFamily="49" charset="-122"/>
              </a:rPr>
              <a:t>(</a:t>
            </a:r>
            <a:r>
              <a:rPr kumimoji="1" lang="ru-RU" altLang="zh-CN" i="1" dirty="0">
                <a:ea typeface="楷体_GB2312" pitchFamily="49" charset="-122"/>
              </a:rPr>
              <a:t>x</a:t>
            </a:r>
            <a:r>
              <a:rPr kumimoji="1" lang="ru-RU" altLang="zh-CN" dirty="0">
                <a:ea typeface="楷体_GB2312" pitchFamily="49" charset="-122"/>
              </a:rPr>
              <a:t>)=</a:t>
            </a:r>
            <a:r>
              <a:rPr kumimoji="1" lang="ru-RU" altLang="zh-CN" i="1" dirty="0">
                <a:ea typeface="楷体_GB2312" pitchFamily="49" charset="-122"/>
              </a:rPr>
              <a:t>x</a:t>
            </a:r>
            <a:r>
              <a:rPr kumimoji="1" lang="ru-RU" altLang="zh-CN" baseline="30000" dirty="0">
                <a:ea typeface="楷体_GB2312" pitchFamily="49" charset="-122"/>
              </a:rPr>
              <a:t>1/2</a:t>
            </a:r>
            <a:r>
              <a:rPr kumimoji="1" lang="zh-CN" altLang="ru-RU" dirty="0">
                <a:ea typeface="楷体_GB2312" pitchFamily="49" charset="-122"/>
              </a:rPr>
              <a:t>及其一阶导数的数据见下表</a:t>
            </a:r>
            <a:r>
              <a:rPr kumimoji="1" lang="ru-RU" altLang="zh-CN" dirty="0">
                <a:ea typeface="楷体_GB2312" pitchFamily="49" charset="-122"/>
              </a:rPr>
              <a:t>,</a:t>
            </a:r>
            <a:r>
              <a:rPr kumimoji="1" lang="zh-CN" altLang="ru-RU" dirty="0" smtClean="0">
                <a:ea typeface="楷体_GB2312" pitchFamily="49" charset="-122"/>
              </a:rPr>
              <a:t>用埃尔米特插值</a:t>
            </a:r>
            <a:r>
              <a:rPr kumimoji="1" lang="zh-CN" altLang="ru-RU" dirty="0">
                <a:ea typeface="楷体_GB2312" pitchFamily="49" charset="-122"/>
              </a:rPr>
              <a:t>公式计算</a:t>
            </a:r>
            <a:r>
              <a:rPr kumimoji="1" lang="ru-RU" altLang="zh-CN" dirty="0">
                <a:ea typeface="楷体_GB2312" pitchFamily="49" charset="-122"/>
              </a:rPr>
              <a:t>125</a:t>
            </a:r>
            <a:r>
              <a:rPr kumimoji="1" lang="ru-RU" altLang="zh-CN" baseline="30000" dirty="0">
                <a:ea typeface="楷体_GB2312" pitchFamily="49" charset="-122"/>
              </a:rPr>
              <a:t>1/2</a:t>
            </a:r>
            <a:r>
              <a:rPr kumimoji="1" lang="zh-CN" altLang="ru-RU" dirty="0">
                <a:ea typeface="楷体_GB2312" pitchFamily="49" charset="-122"/>
              </a:rPr>
              <a:t>的近似值</a:t>
            </a:r>
            <a:r>
              <a:rPr kumimoji="1" lang="ru-RU" altLang="zh-CN" dirty="0">
                <a:ea typeface="楷体_GB2312" pitchFamily="49" charset="-122"/>
              </a:rPr>
              <a:t>,</a:t>
            </a:r>
            <a:r>
              <a:rPr kumimoji="1" lang="zh-CN" altLang="ru-RU" dirty="0">
                <a:ea typeface="楷体_GB2312" pitchFamily="49" charset="-122"/>
              </a:rPr>
              <a:t>并估计其截断误差</a:t>
            </a:r>
            <a:r>
              <a:rPr kumimoji="1" lang="ru-RU" altLang="zh-CN" dirty="0">
                <a:ea typeface="楷体_GB2312" pitchFamily="49" charset="-122"/>
              </a:rPr>
              <a:t>.</a:t>
            </a:r>
            <a:endParaRPr kumimoji="1" lang="ru-RU" altLang="zh-CN" dirty="0">
              <a:ea typeface="楷体_GB2312" pitchFamily="49" charset="-122"/>
            </a:endParaRPr>
          </a:p>
        </p:txBody>
      </p:sp>
      <p:graphicFrame>
        <p:nvGraphicFramePr>
          <p:cNvPr id="3" name="Group 790"/>
          <p:cNvGraphicFramePr>
            <a:graphicFrameLocks noGrp="1"/>
          </p:cNvGraphicFramePr>
          <p:nvPr/>
        </p:nvGraphicFramePr>
        <p:xfrm>
          <a:off x="304799" y="2819400"/>
          <a:ext cx="3271103" cy="1676401"/>
        </p:xfrm>
        <a:graphic>
          <a:graphicData uri="http://schemas.openxmlformats.org/drawingml/2006/table">
            <a:tbl>
              <a:tblPr/>
              <a:tblGrid>
                <a:gridCol w="1041691"/>
                <a:gridCol w="1107891"/>
                <a:gridCol w="1121521"/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x</a:t>
                      </a:r>
                      <a:endParaRPr kumimoji="1" lang="ru-RU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121</a:t>
                      </a: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144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f</a:t>
                      </a: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</a:t>
                      </a: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</a:t>
                      </a: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f </a:t>
                      </a:r>
                      <a:r>
                        <a:rPr kumimoji="1" lang="ru-RU" altLang="zh-CN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'</a:t>
                      </a: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1/22</a:t>
                      </a: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1/24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808"/>
          <p:cNvSpPr>
            <a:spLocks noChangeArrowheads="1"/>
          </p:cNvSpPr>
          <p:nvPr/>
        </p:nvSpPr>
        <p:spPr bwMode="auto">
          <a:xfrm>
            <a:off x="457200" y="1524000"/>
            <a:ext cx="6659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ru-RU">
                <a:ea typeface="楷体_GB2312" pitchFamily="49" charset="-122"/>
              </a:rPr>
              <a:t>解</a:t>
            </a:r>
            <a:endParaRPr kumimoji="1" lang="zh-CN" altLang="ru-RU">
              <a:ea typeface="楷体_GB2312" pitchFamily="49" charset="-122"/>
            </a:endParaRPr>
          </a:p>
        </p:txBody>
      </p:sp>
      <p:graphicFrame>
        <p:nvGraphicFramePr>
          <p:cNvPr id="5" name="Object 809"/>
          <p:cNvGraphicFramePr>
            <a:graphicFrameLocks noChangeAspect="1"/>
          </p:cNvGraphicFramePr>
          <p:nvPr/>
        </p:nvGraphicFramePr>
        <p:xfrm>
          <a:off x="2999656" y="1490662"/>
          <a:ext cx="802977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2" name="Equation" r:id="rId1" imgW="4774565" imgH="2575560" progId="Equation.DSMT4">
                  <p:embed/>
                </p:oleObj>
              </mc:Choice>
              <mc:Fallback>
                <p:oleObj name="Equation" r:id="rId1" imgW="4774565" imgH="2575560" progId="Equation.DSMT4">
                  <p:embed/>
                  <p:pic>
                    <p:nvPicPr>
                      <p:cNvPr id="0" name="Object 8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1490662"/>
                        <a:ext cx="802977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10"/>
          <p:cNvGraphicFramePr>
            <a:graphicFrameLocks noChangeAspect="1"/>
          </p:cNvGraphicFramePr>
          <p:nvPr/>
        </p:nvGraphicFramePr>
        <p:xfrm>
          <a:off x="4212863" y="2608262"/>
          <a:ext cx="663566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3" name="Equation" r:id="rId3" imgW="4088130" imgH="2186305" progId="Equation.DSMT4">
                  <p:embed/>
                </p:oleObj>
              </mc:Choice>
              <mc:Fallback>
                <p:oleObj name="Equation" r:id="rId3" imgW="4088130" imgH="2186305" progId="Equation.DSMT4">
                  <p:embed/>
                  <p:pic>
                    <p:nvPicPr>
                      <p:cNvPr id="0" name="Object 8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863" y="2608262"/>
                        <a:ext cx="663566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11"/>
          <p:cNvGraphicFramePr>
            <a:graphicFrameLocks noChangeAspect="1"/>
          </p:cNvGraphicFramePr>
          <p:nvPr/>
        </p:nvGraphicFramePr>
        <p:xfrm>
          <a:off x="4367808" y="3784601"/>
          <a:ext cx="573221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4" name="Equation" r:id="rId5" imgW="3717925" imgH="1969135" progId="Equation.DSMT4">
                  <p:embed/>
                </p:oleObj>
              </mc:Choice>
              <mc:Fallback>
                <p:oleObj name="Equation" r:id="rId5" imgW="3717925" imgH="1969135" progId="Equation.DSMT4">
                  <p:embed/>
                  <p:pic>
                    <p:nvPicPr>
                      <p:cNvPr id="0" name="Object 8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3784601"/>
                        <a:ext cx="573221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12"/>
          <p:cNvGraphicFramePr>
            <a:graphicFrameLocks noChangeAspect="1"/>
          </p:cNvGraphicFramePr>
          <p:nvPr/>
        </p:nvGraphicFramePr>
        <p:xfrm>
          <a:off x="4385350" y="5013176"/>
          <a:ext cx="573221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5" name="Equation" r:id="rId7" imgW="3721735" imgH="1969135" progId="Equation.DSMT4">
                  <p:embed/>
                </p:oleObj>
              </mc:Choice>
              <mc:Fallback>
                <p:oleObj name="Equation" r:id="rId7" imgW="3721735" imgH="1969135" progId="Equation.DSMT4">
                  <p:embed/>
                  <p:pic>
                    <p:nvPicPr>
                      <p:cNvPr id="0" name="Object 8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350" y="5013176"/>
                        <a:ext cx="573221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15"/>
          <p:cNvSpPr>
            <a:spLocks noChangeArrowheads="1"/>
          </p:cNvSpPr>
          <p:nvPr/>
        </p:nvSpPr>
        <p:spPr bwMode="auto">
          <a:xfrm>
            <a:off x="1635696" y="2472160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>
                <a:ea typeface="楷体_GB2312" pitchFamily="49" charset="-122"/>
              </a:rPr>
              <a:t>得</a:t>
            </a:r>
            <a:endParaRPr kumimoji="1" lang="zh-CN" altLang="ru-RU">
              <a:ea typeface="楷体_GB2312" pitchFamily="49" charset="-122"/>
            </a:endParaRPr>
          </a:p>
        </p:txBody>
      </p:sp>
      <p:graphicFrame>
        <p:nvGraphicFramePr>
          <p:cNvPr id="3" name="Object 816"/>
          <p:cNvGraphicFramePr>
            <a:graphicFrameLocks noChangeAspect="1"/>
          </p:cNvGraphicFramePr>
          <p:nvPr/>
        </p:nvGraphicFramePr>
        <p:xfrm>
          <a:off x="2378646" y="2534072"/>
          <a:ext cx="410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4" name="Equation" r:id="rId1" imgW="3126740" imgH="1496060" progId="Equation.DSMT4">
                  <p:embed/>
                </p:oleObj>
              </mc:Choice>
              <mc:Fallback>
                <p:oleObj name="Equation" r:id="rId1" imgW="3126740" imgH="1496060" progId="Equation.DSMT4">
                  <p:embed/>
                  <p:pic>
                    <p:nvPicPr>
                      <p:cNvPr id="0" name="Object 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646" y="2534072"/>
                        <a:ext cx="4102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17"/>
          <p:cNvSpPr>
            <a:spLocks noChangeArrowheads="1"/>
          </p:cNvSpPr>
          <p:nvPr/>
        </p:nvSpPr>
        <p:spPr bwMode="auto">
          <a:xfrm>
            <a:off x="1635696" y="337227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>
                <a:ea typeface="楷体_GB2312" pitchFamily="49" charset="-122"/>
              </a:rPr>
              <a:t>由</a:t>
            </a:r>
            <a:endParaRPr kumimoji="1" lang="zh-CN" altLang="ru-RU">
              <a:ea typeface="楷体_GB2312" pitchFamily="49" charset="-122"/>
            </a:endParaRPr>
          </a:p>
        </p:txBody>
      </p:sp>
      <p:graphicFrame>
        <p:nvGraphicFramePr>
          <p:cNvPr id="5" name="Object 818"/>
          <p:cNvGraphicFramePr>
            <a:graphicFrameLocks noChangeAspect="1"/>
          </p:cNvGraphicFramePr>
          <p:nvPr/>
        </p:nvGraphicFramePr>
        <p:xfrm>
          <a:off x="4378896" y="3219872"/>
          <a:ext cx="267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5" name="Equation" r:id="rId3" imgW="2219325" imgH="1297940" progId="Equation.3">
                  <p:embed/>
                </p:oleObj>
              </mc:Choice>
              <mc:Fallback>
                <p:oleObj name="Equation" r:id="rId3" imgW="2219325" imgH="1297940" progId="Equation.3">
                  <p:embed/>
                  <p:pic>
                    <p:nvPicPr>
                      <p:cNvPr id="0" name="Object 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896" y="3219872"/>
                        <a:ext cx="2679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19"/>
          <p:cNvSpPr>
            <a:spLocks noChangeArrowheads="1"/>
          </p:cNvSpPr>
          <p:nvPr/>
        </p:nvSpPr>
        <p:spPr bwMode="auto">
          <a:xfrm>
            <a:off x="1635696" y="4300960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ru-RU">
                <a:ea typeface="楷体_GB2312" pitchFamily="49" charset="-122"/>
              </a:rPr>
              <a:t>可求得</a:t>
            </a:r>
            <a:endParaRPr kumimoji="1" lang="zh-CN" altLang="ru-RU">
              <a:ea typeface="楷体_GB2312" pitchFamily="49" charset="-122"/>
            </a:endParaRPr>
          </a:p>
        </p:txBody>
      </p:sp>
      <p:graphicFrame>
        <p:nvGraphicFramePr>
          <p:cNvPr id="7" name="Object 820"/>
          <p:cNvGraphicFramePr>
            <a:graphicFrameLocks noChangeAspect="1"/>
          </p:cNvGraphicFramePr>
          <p:nvPr/>
        </p:nvGraphicFramePr>
        <p:xfrm>
          <a:off x="3334321" y="4181897"/>
          <a:ext cx="576897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6" name="Equation" r:id="rId5" imgW="4796155" imgH="2551430" progId="Equation.DSMT4">
                  <p:embed/>
                </p:oleObj>
              </mc:Choice>
              <mc:Fallback>
                <p:oleObj name="Equation" r:id="rId5" imgW="4796155" imgH="2551430" progId="Equation.DSMT4">
                  <p:embed/>
                  <p:pic>
                    <p:nvPicPr>
                      <p:cNvPr id="0" name="Object 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321" y="4181897"/>
                        <a:ext cx="5768975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21"/>
          <p:cNvGraphicFramePr>
            <a:graphicFrameLocks noChangeAspect="1"/>
          </p:cNvGraphicFramePr>
          <p:nvPr/>
        </p:nvGraphicFramePr>
        <p:xfrm>
          <a:off x="1559496" y="476672"/>
          <a:ext cx="841533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7" name="Equation" r:id="rId7" imgW="6333490" imgH="3522980" progId="Equation.DSMT4">
                  <p:embed/>
                </p:oleObj>
              </mc:Choice>
              <mc:Fallback>
                <p:oleObj name="Equation" r:id="rId7" imgW="6333490" imgH="3522980" progId="Equation.DSMT4">
                  <p:embed/>
                  <p:pic>
                    <p:nvPicPr>
                      <p:cNvPr id="0" name="Object 8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476672"/>
                        <a:ext cx="8415338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7960755" y="2794422"/>
          <a:ext cx="4028158" cy="64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8" name="Equation" r:id="rId9" imgW="44548425" imgH="7239000" progId="Equation.DSMT4">
                  <p:embed/>
                </p:oleObj>
              </mc:Choice>
              <mc:Fallback>
                <p:oleObj name="Equation" r:id="rId9" imgW="44548425" imgH="7239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0755" y="2794422"/>
                        <a:ext cx="4028158" cy="64959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3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91544" y="1268760"/>
            <a:ext cx="642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根据下表</a:t>
            </a:r>
            <a:r>
              <a:rPr lang="zh-CN" altLang="ru-RU" dirty="0" smtClean="0">
                <a:ea typeface="楷体_GB2312" pitchFamily="49" charset="-122"/>
              </a:rPr>
              <a:t>用</a:t>
            </a:r>
            <a:r>
              <a:rPr lang="zh-CN" altLang="ru-RU" dirty="0">
                <a:ea typeface="楷体_GB2312" pitchFamily="49" charset="-122"/>
              </a:rPr>
              <a:t>埃尔米特插值</a:t>
            </a:r>
            <a:r>
              <a:rPr lang="zh-CN" altLang="ru-RU" dirty="0" smtClean="0">
                <a:ea typeface="楷体_GB2312" pitchFamily="49" charset="-122"/>
              </a:rPr>
              <a:t>公式</a:t>
            </a:r>
            <a:r>
              <a:rPr lang="zh-CN" altLang="en-US" dirty="0" smtClean="0">
                <a:ea typeface="楷体_GB2312" pitchFamily="49" charset="-122"/>
              </a:rPr>
              <a:t>构造插值函数</a:t>
            </a:r>
            <a:endParaRPr lang="zh-CN" altLang="en-US" dirty="0"/>
          </a:p>
        </p:txBody>
      </p:sp>
      <p:graphicFrame>
        <p:nvGraphicFramePr>
          <p:cNvPr id="3" name="Group 790"/>
          <p:cNvGraphicFramePr>
            <a:graphicFrameLocks noGrp="1"/>
          </p:cNvGraphicFramePr>
          <p:nvPr/>
        </p:nvGraphicFramePr>
        <p:xfrm>
          <a:off x="3071664" y="2420888"/>
          <a:ext cx="3271103" cy="1676401"/>
        </p:xfrm>
        <a:graphic>
          <a:graphicData uri="http://schemas.openxmlformats.org/drawingml/2006/table">
            <a:tbl>
              <a:tblPr/>
              <a:tblGrid>
                <a:gridCol w="1041691"/>
                <a:gridCol w="1107891"/>
                <a:gridCol w="1121521"/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x</a:t>
                      </a:r>
                      <a:endParaRPr kumimoji="1" lang="ru-RU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f</a:t>
                      </a: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f </a:t>
                      </a:r>
                      <a:r>
                        <a:rPr kumimoji="1" lang="ru-RU" altLang="zh-CN" sz="2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'</a:t>
                      </a: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ru-RU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ru-RU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  <a:endParaRPr kumimoji="1" lang="ru-RU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1/2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1" lang="ru-RU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1/2</a:t>
                      </a:r>
                      <a:endParaRPr kumimoji="1" lang="ru-RU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309813" y="1071563"/>
            <a:ext cx="78581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     </a:t>
            </a:r>
            <a:r>
              <a:rPr lang="zh-CN" altLang="en-US" sz="2400"/>
              <a:t>“</a:t>
            </a:r>
            <a:r>
              <a:rPr lang="zh-CN" altLang="en-US" sz="2400" b="1">
                <a:solidFill>
                  <a:srgbClr val="CC0000"/>
                </a:solidFill>
              </a:rPr>
              <a:t>样条</a:t>
            </a:r>
            <a:r>
              <a:rPr lang="zh-CN" altLang="en-US" sz="2400"/>
              <a:t>”原本是指在飞机或轮船设计过程中，为了描绘出光滑的外形曲线所用的一</a:t>
            </a:r>
            <a:r>
              <a:rPr lang="zh-CN" altLang="en-US" sz="2400">
                <a:latin typeface="宋体" panose="02010600030101010101" pitchFamily="2" charset="-122"/>
              </a:rPr>
              <a:t>种工具，即一个具有弹性的细长木条。</a:t>
            </a:r>
            <a:endParaRPr lang="zh-CN" altLang="en-US" sz="2400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2166938" y="571500"/>
            <a:ext cx="3609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§4.7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 三次样条插值 </a:t>
            </a:r>
            <a:endParaRPr lang="zh-CN" altLang="en-US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pic>
        <p:nvPicPr>
          <p:cNvPr id="55300" name="Picture 6" descr="http://img6.ph.126.net/kRnxmpfGjpBol1on7j3dAQ==/135586496283239235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786063"/>
            <a:ext cx="414337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09813" y="4786313"/>
            <a:ext cx="778668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     在作了某些近似简化后，</a:t>
            </a:r>
            <a:r>
              <a:rPr lang="zh-CN" altLang="en-US" sz="2400">
                <a:solidFill>
                  <a:srgbClr val="FF0000"/>
                </a:solidFill>
              </a:rPr>
              <a:t>样条的数学模型是分段的三次多项式曲线</a:t>
            </a:r>
            <a:r>
              <a:rPr lang="zh-CN" altLang="en-US" sz="2400"/>
              <a:t>：在相邻两块压铁之间是三次多项式曲线；在压铁处，</a:t>
            </a:r>
            <a:r>
              <a:rPr lang="zh-CN" altLang="en-US" sz="2400">
                <a:latin typeface="宋体" panose="02010600030101010101" pitchFamily="2" charset="-122"/>
              </a:rPr>
              <a:t>左右两段曲线的切线和曲率是连续的。</a:t>
            </a:r>
            <a:r>
              <a:rPr lang="zh-CN" altLang="en-US" sz="2400"/>
              <a:t> 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927648" y="764704"/>
          <a:ext cx="2376487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" r:id="rId1" imgW="5450840" imgH="3657600" progId="Visio.Drawing.11">
                  <p:embed/>
                </p:oleObj>
              </mc:Choice>
              <mc:Fallback>
                <p:oleObj name="" r:id="rId1" imgW="5450840" imgH="36576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764704"/>
                        <a:ext cx="2376487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927648" y="2564929"/>
          <a:ext cx="2303462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" r:id="rId3" imgW="5450840" imgH="3657600" progId="Visio.Drawing.11">
                  <p:embed/>
                </p:oleObj>
              </mc:Choice>
              <mc:Fallback>
                <p:oleObj name="" r:id="rId3" imgW="5450840" imgH="36576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2564929"/>
                        <a:ext cx="2303462" cy="155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927648" y="4438179"/>
          <a:ext cx="230505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" r:id="rId5" imgW="5546090" imgH="3657600" progId="Visio.Drawing.11">
                  <p:embed/>
                </p:oleObj>
              </mc:Choice>
              <mc:Fallback>
                <p:oleObj name="" r:id="rId5" imgW="5546090" imgH="36576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4438179"/>
                        <a:ext cx="230505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744072" y="148478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阶连续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44072" y="310958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阶连续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59292" y="519462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阶连续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25025"/>
            <a:ext cx="4919364" cy="192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>
            <a:lum bright="-20000" contras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332656"/>
            <a:ext cx="3173538" cy="194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072787" y="22737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二次样条插值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79148" y="639630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三次样条插值</a:t>
            </a:r>
            <a:endParaRPr lang="zh-CN" altLang="en-US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418929" y="2569757"/>
          <a:ext cx="511175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" r:id="rId3" imgW="8049260" imgH="5926455" progId="Visio.Drawing.11">
                  <p:embed/>
                </p:oleObj>
              </mc:Choice>
              <mc:Fallback>
                <p:oleObj name="" r:id="rId3" imgW="8049260" imgH="592645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929" y="2569757"/>
                        <a:ext cx="5111750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6096000" y="32004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组合 7"/>
          <p:cNvGrpSpPr/>
          <p:nvPr/>
        </p:nvGrpSpPr>
        <p:grpSpPr bwMode="auto">
          <a:xfrm>
            <a:off x="2566988" y="549275"/>
            <a:ext cx="6589712" cy="1647825"/>
            <a:chOff x="1043608" y="548680"/>
            <a:chExt cx="6589092" cy="1648197"/>
          </a:xfrm>
        </p:grpSpPr>
        <p:sp>
          <p:nvSpPr>
            <p:cNvPr id="9226" name="Text Box 6"/>
            <p:cNvSpPr txBox="1">
              <a:spLocks noChangeArrowheads="1"/>
            </p:cNvSpPr>
            <p:nvPr/>
          </p:nvSpPr>
          <p:spPr bwMode="auto">
            <a:xfrm>
              <a:off x="6858000" y="1433513"/>
              <a:ext cx="7747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(</a:t>
              </a:r>
              <a:r>
                <a:rPr lang="en-US" altLang="zh-CN" sz="2400"/>
                <a:t>3</a:t>
              </a:r>
              <a:r>
                <a:rPr lang="zh-CN" altLang="en-US" sz="2400"/>
                <a:t>.1)</a:t>
              </a:r>
              <a:endParaRPr lang="zh-CN" altLang="en-US" sz="2400"/>
            </a:p>
          </p:txBody>
        </p:sp>
        <p:graphicFrame>
          <p:nvGraphicFramePr>
            <p:cNvPr id="9227" name="Object 6"/>
            <p:cNvGraphicFramePr>
              <a:graphicFrameLocks noChangeAspect="1"/>
            </p:cNvGraphicFramePr>
            <p:nvPr/>
          </p:nvGraphicFramePr>
          <p:xfrm>
            <a:off x="1454150" y="1196752"/>
            <a:ext cx="4579938" cy="1000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9" name="Equation" r:id="rId1" imgW="34451925" imgH="7458075" progId="Equation.DSMT4">
                    <p:embed/>
                  </p:oleObj>
                </mc:Choice>
                <mc:Fallback>
                  <p:oleObj name="Equation" r:id="rId1" imgW="34451925" imgH="745807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150" y="1196752"/>
                          <a:ext cx="4579938" cy="1000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矩形 6"/>
            <p:cNvSpPr>
              <a:spLocks noChangeArrowheads="1"/>
            </p:cNvSpPr>
            <p:nvPr/>
          </p:nvSpPr>
          <p:spPr bwMode="auto">
            <a:xfrm>
              <a:off x="1043608" y="548680"/>
              <a:ext cx="6408134" cy="646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buFontTx/>
                <a:buNone/>
              </a:pPr>
              <a:r>
                <a:rPr lang="zh-CN" altLang="en-US" sz="2400"/>
                <a:t>由直线两点式可知，通过</a:t>
              </a:r>
              <a:r>
                <a:rPr lang="zh-CN" altLang="en-US" sz="800"/>
                <a:t> </a:t>
              </a:r>
              <a:r>
                <a:rPr lang="en-US" altLang="zh-CN" sz="2400" i="1">
                  <a:cs typeface="Times New Roman" panose="02020603050405020304" pitchFamily="18" charset="0"/>
                </a:rPr>
                <a:t>A</a:t>
              </a:r>
              <a:r>
                <a:rPr lang="en-US" altLang="zh-CN" sz="2400"/>
                <a:t>，</a:t>
              </a:r>
              <a:r>
                <a:rPr lang="en-US" altLang="zh-CN" sz="2400" i="1">
                  <a:cs typeface="Times New Roman" panose="02020603050405020304" pitchFamily="18" charset="0"/>
                </a:rPr>
                <a:t>B </a:t>
              </a:r>
              <a:r>
                <a:rPr lang="zh-CN" altLang="en-US" sz="2400"/>
                <a:t>的直线方程为 </a:t>
              </a:r>
              <a:endParaRPr lang="zh-CN" altLang="en-US" sz="2400"/>
            </a:p>
          </p:txBody>
        </p:sp>
      </p:grpSp>
      <p:grpSp>
        <p:nvGrpSpPr>
          <p:cNvPr id="3" name="组合 9"/>
          <p:cNvGrpSpPr/>
          <p:nvPr/>
        </p:nvGrpSpPr>
        <p:grpSpPr bwMode="auto">
          <a:xfrm>
            <a:off x="2566988" y="2349500"/>
            <a:ext cx="6700837" cy="2132013"/>
            <a:chOff x="755576" y="2204864"/>
            <a:chExt cx="6700415" cy="2133203"/>
          </a:xfrm>
        </p:grpSpPr>
        <p:graphicFrame>
          <p:nvGraphicFramePr>
            <p:cNvPr id="9224" name="Object 7"/>
            <p:cNvGraphicFramePr>
              <a:graphicFrameLocks noChangeAspect="1"/>
            </p:cNvGraphicFramePr>
            <p:nvPr/>
          </p:nvGraphicFramePr>
          <p:xfrm>
            <a:off x="1935014" y="3356444"/>
            <a:ext cx="4230422" cy="981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0" name="Equation" r:id="rId3" imgW="32470725" imgH="7458075" progId="Equation.DSMT4">
                    <p:embed/>
                  </p:oleObj>
                </mc:Choice>
                <mc:Fallback>
                  <p:oleObj name="Equation" r:id="rId3" imgW="32470725" imgH="745807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014" y="3356444"/>
                          <a:ext cx="4230422" cy="981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矩形 8"/>
            <p:cNvSpPr>
              <a:spLocks noChangeArrowheads="1"/>
            </p:cNvSpPr>
            <p:nvPr/>
          </p:nvSpPr>
          <p:spPr bwMode="auto">
            <a:xfrm>
              <a:off x="755576" y="2204864"/>
              <a:ext cx="6700415" cy="136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 它也可变形为 </a:t>
              </a:r>
              <a:r>
                <a:rPr lang="en-US" altLang="zh-CN" sz="2800" i="1">
                  <a:solidFill>
                    <a:srgbClr val="000000"/>
                  </a:solidFill>
                  <a:cs typeface="Times New Roman" panose="02020603050405020304" pitchFamily="18" charset="0"/>
                </a:rPr>
                <a:t>p</a:t>
              </a:r>
              <a:r>
                <a:rPr lang="en-US" altLang="zh-CN" sz="2800" baseline="-30000">
                  <a:solidFill>
                    <a:srgbClr val="000000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zh-CN" sz="2800">
                  <a:solidFill>
                    <a:srgbClr val="000000"/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rgbClr val="000000"/>
                  </a:solidFill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rgbClr val="000000"/>
                  </a:solidFill>
                  <a:cs typeface="Times New Roman" panose="02020603050405020304" pitchFamily="18" charset="0"/>
                </a:rPr>
                <a:t>) =</a:t>
              </a:r>
              <a:r>
                <a:rPr lang="en-US" altLang="zh-CN" sz="2800" i="1">
                  <a:solidFill>
                    <a:srgbClr val="0B07B9"/>
                  </a:solidFill>
                  <a:cs typeface="Times New Roman" panose="02020603050405020304" pitchFamily="18" charset="0"/>
                </a:rPr>
                <a:t>l</a:t>
              </a:r>
              <a:r>
                <a:rPr lang="en-US" altLang="zh-CN" sz="2800" baseline="-30000">
                  <a:solidFill>
                    <a:srgbClr val="0B07B9"/>
                  </a:solidFill>
                  <a:cs typeface="Times New Roman" panose="02020603050405020304" pitchFamily="18" charset="0"/>
                </a:rPr>
                <a:t>0 </a:t>
              </a:r>
              <a:r>
                <a:rPr lang="en-US" altLang="zh-CN" sz="2800">
                  <a:solidFill>
                    <a:srgbClr val="0B07B9"/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rgbClr val="0B07B9"/>
                  </a:solidFill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rgbClr val="0B07B9"/>
                  </a:solidFill>
                  <a:cs typeface="Times New Roman" panose="02020603050405020304" pitchFamily="18" charset="0"/>
                </a:rPr>
                <a:t>)</a:t>
              </a:r>
              <a:r>
                <a:rPr lang="en-US" altLang="zh-CN" sz="80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i="1">
                  <a:solidFill>
                    <a:srgbClr val="000000"/>
                  </a:solidFill>
                  <a:cs typeface="Times New Roman" panose="02020603050405020304" pitchFamily="18" charset="0"/>
                </a:rPr>
                <a:t>y</a:t>
              </a:r>
              <a:r>
                <a:rPr lang="en-US" altLang="zh-CN" sz="2800" baseline="-30000">
                  <a:solidFill>
                    <a:srgbClr val="000000"/>
                  </a:solidFill>
                  <a:cs typeface="Times New Roman" panose="02020603050405020304" pitchFamily="18" charset="0"/>
                </a:rPr>
                <a:t>0</a:t>
              </a:r>
              <a:r>
                <a:rPr lang="en-US" altLang="zh-CN" sz="2800">
                  <a:solidFill>
                    <a:srgbClr val="000000"/>
                  </a:solidFill>
                  <a:cs typeface="Times New Roman" panose="02020603050405020304" pitchFamily="18" charset="0"/>
                </a:rPr>
                <a:t>+</a:t>
              </a:r>
              <a:r>
                <a:rPr lang="en-US" altLang="zh-CN" sz="2800" i="1">
                  <a:solidFill>
                    <a:srgbClr val="0B07B9"/>
                  </a:solidFill>
                  <a:cs typeface="Times New Roman" panose="02020603050405020304" pitchFamily="18" charset="0"/>
                </a:rPr>
                <a:t>l</a:t>
              </a:r>
              <a:r>
                <a:rPr lang="en-US" altLang="zh-CN" sz="2800" baseline="-30000">
                  <a:solidFill>
                    <a:srgbClr val="0B07B9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zh-CN" sz="2800">
                  <a:solidFill>
                    <a:srgbClr val="0B07B9"/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rgbClr val="0B07B9"/>
                  </a:solidFill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rgbClr val="0B07B9"/>
                  </a:solidFill>
                  <a:cs typeface="Times New Roman" panose="02020603050405020304" pitchFamily="18" charset="0"/>
                </a:rPr>
                <a:t>) </a:t>
              </a:r>
              <a:r>
                <a:rPr lang="en-US" altLang="zh-CN" sz="2800" i="1">
                  <a:solidFill>
                    <a:srgbClr val="000000"/>
                  </a:solidFill>
                  <a:cs typeface="Times New Roman" panose="02020603050405020304" pitchFamily="18" charset="0"/>
                </a:rPr>
                <a:t>y</a:t>
              </a:r>
              <a:r>
                <a:rPr lang="en-US" altLang="zh-CN" sz="2800" baseline="-30000">
                  <a:solidFill>
                    <a:srgbClr val="000000"/>
                  </a:solidFill>
                  <a:cs typeface="Times New Roman" panose="02020603050405020304" pitchFamily="18" charset="0"/>
                </a:rPr>
                <a:t>1</a:t>
              </a:r>
              <a:endParaRPr lang="en-US" altLang="zh-CN" sz="2800" baseline="-3000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其中</a:t>
              </a:r>
              <a:endParaRPr lang="zh-CN" altLang="en-US" sz="2400"/>
            </a:p>
          </p:txBody>
        </p:sp>
      </p:grpSp>
      <p:grpSp>
        <p:nvGrpSpPr>
          <p:cNvPr id="4" name="组合 11"/>
          <p:cNvGrpSpPr/>
          <p:nvPr/>
        </p:nvGrpSpPr>
        <p:grpSpPr bwMode="auto">
          <a:xfrm>
            <a:off x="2351088" y="4797425"/>
            <a:ext cx="8316912" cy="1781175"/>
            <a:chOff x="827088" y="4797425"/>
            <a:chExt cx="8316912" cy="1781175"/>
          </a:xfrm>
        </p:grpSpPr>
        <p:sp>
          <p:nvSpPr>
            <p:cNvPr id="9222" name="Rectangle 3"/>
            <p:cNvSpPr txBox="1">
              <a:spLocks noChangeArrowheads="1"/>
            </p:cNvSpPr>
            <p:nvPr/>
          </p:nvSpPr>
          <p:spPr bwMode="auto">
            <a:xfrm>
              <a:off x="827088" y="4797425"/>
              <a:ext cx="8066087" cy="158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buFontTx/>
                <a:buNone/>
              </a:pPr>
              <a:r>
                <a:rPr lang="zh-CN" altLang="en-US" sz="2400"/>
                <a:t>显然有：</a:t>
              </a:r>
              <a:r>
                <a:rPr lang="en-US" altLang="zh-CN" sz="2800" i="1">
                  <a:cs typeface="Times New Roman" panose="02020603050405020304" pitchFamily="18" charset="0"/>
                </a:rPr>
                <a:t>l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0</a:t>
              </a:r>
              <a:r>
                <a:rPr lang="en-US" altLang="zh-CN" sz="2800"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0</a:t>
              </a:r>
              <a:r>
                <a:rPr lang="en-US" altLang="zh-CN" sz="2800">
                  <a:cs typeface="Times New Roman" panose="02020603050405020304" pitchFamily="18" charset="0"/>
                </a:rPr>
                <a:t>)=</a:t>
              </a:r>
              <a:r>
                <a:rPr lang="en-US" altLang="zh-CN" sz="2800" i="1">
                  <a:cs typeface="Times New Roman" panose="02020603050405020304" pitchFamily="18" charset="0"/>
                </a:rPr>
                <a:t>l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1</a:t>
              </a:r>
              <a:r>
                <a:rPr lang="en-US" altLang="zh-CN" sz="2800"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1</a:t>
              </a:r>
              <a:r>
                <a:rPr lang="en-US" altLang="zh-CN" sz="2800">
                  <a:cs typeface="Times New Roman" panose="02020603050405020304" pitchFamily="18" charset="0"/>
                </a:rPr>
                <a:t>)=1</a:t>
              </a:r>
              <a:r>
                <a:rPr lang="en-US" altLang="zh-CN" sz="2800"/>
                <a:t>，</a:t>
              </a:r>
              <a:r>
                <a:rPr lang="en-US" altLang="zh-CN" sz="2800" i="1">
                  <a:cs typeface="Times New Roman" panose="02020603050405020304" pitchFamily="18" charset="0"/>
                </a:rPr>
                <a:t>l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0</a:t>
              </a:r>
              <a:r>
                <a:rPr lang="en-US" altLang="zh-CN" sz="2800"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1</a:t>
              </a:r>
              <a:r>
                <a:rPr lang="en-US" altLang="zh-CN" sz="2800">
                  <a:cs typeface="Times New Roman" panose="02020603050405020304" pitchFamily="18" charset="0"/>
                </a:rPr>
                <a:t>)=</a:t>
              </a:r>
              <a:r>
                <a:rPr lang="en-US" altLang="zh-CN" sz="2800" i="1">
                  <a:cs typeface="Times New Roman" panose="02020603050405020304" pitchFamily="18" charset="0"/>
                </a:rPr>
                <a:t>l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1</a:t>
              </a:r>
              <a:r>
                <a:rPr lang="en-US" altLang="zh-CN" sz="2800"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0</a:t>
              </a:r>
              <a:r>
                <a:rPr lang="en-US" altLang="zh-CN" sz="2800">
                  <a:cs typeface="Times New Roman" panose="02020603050405020304" pitchFamily="18" charset="0"/>
                </a:rPr>
                <a:t>)=0</a:t>
              </a:r>
              <a:r>
                <a:rPr lang="en-US" altLang="zh-CN" sz="2800"/>
                <a:t>，</a:t>
              </a:r>
              <a:endParaRPr lang="en-US" altLang="zh-CN" sz="2800"/>
            </a:p>
            <a:p>
              <a:pPr>
                <a:lnSpc>
                  <a:spcPct val="150000"/>
                </a:lnSpc>
                <a:buFontTx/>
                <a:buNone/>
              </a:pPr>
              <a:r>
                <a:rPr lang="en-US" altLang="zh-CN" sz="2800" i="1">
                  <a:cs typeface="Times New Roman" panose="02020603050405020304" pitchFamily="18" charset="0"/>
                </a:rPr>
                <a:t>              p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1</a:t>
              </a:r>
              <a:r>
                <a:rPr lang="en-US" altLang="zh-CN" sz="2800"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0</a:t>
              </a:r>
              <a:r>
                <a:rPr lang="en-US" altLang="zh-CN" sz="2800">
                  <a:cs typeface="Times New Roman" panose="02020603050405020304" pitchFamily="18" charset="0"/>
                </a:rPr>
                <a:t>)=</a:t>
              </a:r>
              <a:r>
                <a:rPr lang="en-US" altLang="zh-CN" sz="2800" i="1">
                  <a:cs typeface="Times New Roman" panose="02020603050405020304" pitchFamily="18" charset="0"/>
                </a:rPr>
                <a:t>y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0</a:t>
              </a:r>
              <a:r>
                <a:rPr lang="en-US" altLang="zh-CN" sz="2800"/>
                <a:t>，</a:t>
              </a:r>
              <a:r>
                <a:rPr lang="en-US" altLang="zh-CN" sz="2800" i="1">
                  <a:cs typeface="Times New Roman" panose="02020603050405020304" pitchFamily="18" charset="0"/>
                </a:rPr>
                <a:t>p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1</a:t>
              </a:r>
              <a:r>
                <a:rPr lang="en-US" altLang="zh-CN" sz="2800">
                  <a:cs typeface="Times New Roman" panose="02020603050405020304" pitchFamily="18" charset="0"/>
                </a:rPr>
                <a:t>(</a:t>
              </a:r>
              <a:r>
                <a:rPr lang="en-US" altLang="zh-CN" sz="2800" i="1">
                  <a:cs typeface="Times New Roman" panose="02020603050405020304" pitchFamily="18" charset="0"/>
                </a:rPr>
                <a:t>x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1</a:t>
              </a:r>
              <a:r>
                <a:rPr lang="en-US" altLang="zh-CN" sz="2800">
                  <a:cs typeface="Times New Roman" panose="02020603050405020304" pitchFamily="18" charset="0"/>
                </a:rPr>
                <a:t>)=</a:t>
              </a:r>
              <a:r>
                <a:rPr lang="en-US" altLang="zh-CN" sz="2800" i="1">
                  <a:cs typeface="Times New Roman" panose="02020603050405020304" pitchFamily="18" charset="0"/>
                </a:rPr>
                <a:t>y</a:t>
              </a:r>
              <a:r>
                <a:rPr lang="en-US" altLang="zh-CN" sz="2800" baseline="-30000">
                  <a:cs typeface="Times New Roman" panose="02020603050405020304" pitchFamily="18" charset="0"/>
                </a:rPr>
                <a:t>1</a:t>
              </a:r>
              <a:endParaRPr lang="zh-CN" altLang="en-US" sz="2800"/>
            </a:p>
          </p:txBody>
        </p:sp>
        <p:pic>
          <p:nvPicPr>
            <p:cNvPr id="9223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5000625"/>
              <a:ext cx="2514600" cy="157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文本框 4"/>
          <p:cNvSpPr txBox="1"/>
          <p:nvPr/>
        </p:nvSpPr>
        <p:spPr>
          <a:xfrm>
            <a:off x="2783632" y="2035473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令 </a:t>
            </a:r>
            <a:r>
              <a:rPr lang="en-US" altLang="zh-CN" dirty="0" smtClean="0"/>
              <a:t>y=0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 txBox="1">
            <a:spLocks noChangeArrowheads="1"/>
          </p:cNvSpPr>
          <p:nvPr/>
        </p:nvSpPr>
        <p:spPr bwMode="auto">
          <a:xfrm>
            <a:off x="2309813" y="714375"/>
            <a:ext cx="7500937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CC00"/>
                </a:solidFill>
              </a:rPr>
              <a:t> </a:t>
            </a:r>
            <a:r>
              <a:rPr lang="zh-CN" altLang="en-US" sz="2400" b="1">
                <a:solidFill>
                  <a:srgbClr val="00CC00"/>
                </a:solidFill>
              </a:rPr>
              <a:t>定义</a:t>
            </a:r>
            <a:r>
              <a:rPr lang="zh-CN" altLang="en-US" sz="2400">
                <a:solidFill>
                  <a:srgbClr val="00CC00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400"/>
              <a:t>给定［</a:t>
            </a:r>
            <a:r>
              <a:rPr lang="en-US" altLang="zh-CN" sz="2400" i="1">
                <a:cs typeface="Times New Roman" panose="02020603050405020304" pitchFamily="18" charset="0"/>
              </a:rPr>
              <a:t>a</a:t>
            </a:r>
            <a:r>
              <a:rPr lang="en-US" altLang="zh-CN" sz="2400"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cs typeface="Times New Roman" panose="02020603050405020304" pitchFamily="18" charset="0"/>
              </a:rPr>
              <a:t>b</a:t>
            </a:r>
            <a:r>
              <a:rPr lang="en-US" altLang="zh-CN" sz="2400"/>
              <a:t>］</a:t>
            </a:r>
            <a:r>
              <a:rPr lang="zh-CN" altLang="en-US" sz="2400"/>
              <a:t>的分划：</a:t>
            </a:r>
            <a:r>
              <a:rPr lang="en-US" altLang="zh-CN" sz="2400" i="1">
                <a:cs typeface="Times New Roman" panose="02020603050405020304" pitchFamily="18" charset="0"/>
              </a:rPr>
              <a:t>a </a:t>
            </a:r>
            <a:r>
              <a:rPr lang="en-US" altLang="zh-CN" sz="2400">
                <a:cs typeface="Times New Roman" panose="02020603050405020304" pitchFamily="18" charset="0"/>
              </a:rPr>
              <a:t>= 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 baseline="-30000"/>
              <a:t>0</a:t>
            </a:r>
            <a:r>
              <a:rPr lang="en-US" altLang="zh-CN" sz="2400">
                <a:cs typeface="Times New Roman" panose="02020603050405020304" pitchFamily="18" charset="0"/>
              </a:rPr>
              <a:t>&lt;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 baseline="-30000"/>
              <a:t>1</a:t>
            </a:r>
            <a:r>
              <a:rPr lang="en-US" altLang="zh-CN" sz="2400">
                <a:cs typeface="Times New Roman" panose="02020603050405020304" pitchFamily="18" charset="0"/>
              </a:rPr>
              <a:t>&lt;</a:t>
            </a:r>
            <a:r>
              <a:rPr lang="en-US" altLang="zh-CN" sz="2400"/>
              <a:t>…</a:t>
            </a:r>
            <a:r>
              <a:rPr lang="en-US" altLang="zh-CN" sz="2400">
                <a:cs typeface="Times New Roman" panose="02020603050405020304" pitchFamily="18" charset="0"/>
              </a:rPr>
              <a:t>&lt;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 i="1" baseline="-30000"/>
              <a:t>n </a:t>
            </a:r>
            <a:r>
              <a:rPr lang="en-US" altLang="zh-CN" sz="2400">
                <a:cs typeface="Times New Roman" panose="02020603050405020304" pitchFamily="18" charset="0"/>
              </a:rPr>
              <a:t>= </a:t>
            </a:r>
            <a:r>
              <a:rPr lang="en-US" altLang="zh-CN" sz="2400" i="1">
                <a:cs typeface="Times New Roman" panose="02020603050405020304" pitchFamily="18" charset="0"/>
              </a:rPr>
              <a:t>b</a:t>
            </a:r>
            <a:r>
              <a:rPr lang="en-US" altLang="zh-CN" sz="2400">
                <a:cs typeface="Times New Roman" panose="02020603050405020304" pitchFamily="18" charset="0"/>
              </a:rPr>
              <a:t>, </a:t>
            </a:r>
            <a:r>
              <a:rPr lang="zh-CN" altLang="en-US" sz="2400"/>
              <a:t>如果函数</a:t>
            </a:r>
            <a:r>
              <a:rPr lang="en-US" altLang="zh-CN" sz="2400" i="1">
                <a:cs typeface="Times New Roman" panose="02020603050405020304" pitchFamily="18" charset="0"/>
              </a:rPr>
              <a:t>s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>
                <a:cs typeface="Times New Roman" panose="02020603050405020304" pitchFamily="18" charset="0"/>
              </a:rPr>
              <a:t>) </a:t>
            </a:r>
            <a:r>
              <a:rPr lang="zh-CN" altLang="en-US" sz="2400"/>
              <a:t>在区间［</a:t>
            </a:r>
            <a:r>
              <a:rPr lang="en-US" altLang="zh-CN" sz="2400" i="1">
                <a:cs typeface="Times New Roman" panose="02020603050405020304" pitchFamily="18" charset="0"/>
              </a:rPr>
              <a:t>a</a:t>
            </a:r>
            <a:r>
              <a:rPr lang="en-US" altLang="zh-CN" sz="2400">
                <a:cs typeface="Times New Roman" panose="02020603050405020304" pitchFamily="18" charset="0"/>
              </a:rPr>
              <a:t>, </a:t>
            </a:r>
            <a:r>
              <a:rPr lang="en-US" altLang="zh-CN" sz="2400" i="1">
                <a:cs typeface="Times New Roman" panose="02020603050405020304" pitchFamily="18" charset="0"/>
              </a:rPr>
              <a:t>b</a:t>
            </a:r>
            <a:r>
              <a:rPr lang="en-US" altLang="zh-CN" sz="2400"/>
              <a:t>］</a:t>
            </a:r>
            <a:r>
              <a:rPr lang="zh-CN" altLang="en-US" sz="2400"/>
              <a:t>上满足以下条件：</a:t>
            </a:r>
            <a:endParaRPr lang="zh-CN" altLang="en-US" sz="2400"/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   </a:t>
            </a:r>
            <a:r>
              <a:rPr lang="zh-CN" altLang="en-US" sz="2400"/>
              <a:t>（</a:t>
            </a:r>
            <a:r>
              <a:rPr lang="zh-CN" altLang="en-US" sz="2400">
                <a:cs typeface="Times New Roman" panose="02020603050405020304" pitchFamily="18" charset="0"/>
              </a:rPr>
              <a:t>1</a:t>
            </a:r>
            <a:r>
              <a:rPr lang="zh-CN" altLang="en-US" sz="2400"/>
              <a:t>）在每一个子区间（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 baseline="-30000"/>
              <a:t>i</a:t>
            </a:r>
            <a:r>
              <a:rPr lang="en-US" altLang="zh-CN" sz="2400">
                <a:cs typeface="Times New Roman" panose="02020603050405020304" pitchFamily="18" charset="0"/>
              </a:rPr>
              <a:t>,</a:t>
            </a:r>
            <a:r>
              <a:rPr lang="en-US" altLang="zh-CN" sz="2400" baseline="30000"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 baseline="-30000"/>
              <a:t>i+1</a:t>
            </a:r>
            <a:r>
              <a:rPr lang="en-US" altLang="zh-CN" sz="2400"/>
              <a:t>）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i</a:t>
            </a:r>
            <a:r>
              <a:rPr lang="en-US" altLang="zh-CN" sz="2400">
                <a:cs typeface="Times New Roman" panose="02020603050405020304" pitchFamily="18" charset="0"/>
              </a:rPr>
              <a:t>=0,1,</a:t>
            </a:r>
            <a:r>
              <a:rPr lang="en-US" altLang="zh-CN" sz="2400"/>
              <a:t>…</a:t>
            </a:r>
            <a:r>
              <a:rPr lang="en-US" altLang="zh-CN" sz="2400"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>
                <a:cs typeface="Times New Roman" panose="02020603050405020304" pitchFamily="18" charset="0"/>
              </a:rPr>
              <a:t>-1) </a:t>
            </a:r>
            <a:r>
              <a:rPr lang="zh-CN" altLang="en-US" sz="2400"/>
              <a:t>上，</a:t>
            </a:r>
            <a:r>
              <a:rPr lang="zh-CN" altLang="en-US" sz="2400" baseline="-25000"/>
              <a:t> </a:t>
            </a:r>
            <a:r>
              <a:rPr lang="en-US" altLang="zh-CN" sz="2400" i="1">
                <a:cs typeface="Times New Roman" panose="02020603050405020304" pitchFamily="18" charset="0"/>
              </a:rPr>
              <a:t>s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>
                <a:cs typeface="Times New Roman" panose="02020603050405020304" pitchFamily="18" charset="0"/>
              </a:rPr>
              <a:t>)</a:t>
            </a:r>
            <a:r>
              <a:rPr lang="zh-CN" altLang="en-US" sz="2400"/>
              <a:t>是三次多项式</a:t>
            </a:r>
            <a:endParaRPr lang="en-US" altLang="zh-CN" sz="2400"/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   </a:t>
            </a:r>
            <a:r>
              <a:rPr lang="zh-CN" altLang="en-US" sz="2400"/>
              <a:t>（</a:t>
            </a:r>
            <a:r>
              <a:rPr lang="zh-CN" altLang="en-US" sz="2400">
                <a:cs typeface="Times New Roman" panose="02020603050405020304" pitchFamily="18" charset="0"/>
              </a:rPr>
              <a:t>2</a:t>
            </a:r>
            <a:r>
              <a:rPr lang="zh-CN" altLang="en-US" sz="2400"/>
              <a:t>）</a:t>
            </a:r>
            <a:r>
              <a:rPr lang="zh-CN" altLang="en-US" sz="2400"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cs typeface="Times New Roman" panose="02020603050405020304" pitchFamily="18" charset="0"/>
              </a:rPr>
              <a:t>s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>
                <a:cs typeface="Times New Roman" panose="02020603050405020304" pitchFamily="18" charset="0"/>
              </a:rPr>
              <a:t>) </a:t>
            </a:r>
            <a:r>
              <a:rPr lang="zh-CN" altLang="en-US" sz="2400"/>
              <a:t>在区间［</a:t>
            </a:r>
            <a:r>
              <a:rPr lang="en-US" altLang="zh-CN" sz="2400" i="1">
                <a:cs typeface="Times New Roman" panose="02020603050405020304" pitchFamily="18" charset="0"/>
              </a:rPr>
              <a:t>a</a:t>
            </a:r>
            <a:r>
              <a:rPr lang="en-US" altLang="zh-CN" sz="2400"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cs typeface="Times New Roman" panose="02020603050405020304" pitchFamily="18" charset="0"/>
              </a:rPr>
              <a:t>b</a:t>
            </a:r>
            <a:r>
              <a:rPr lang="en-US" altLang="zh-CN" sz="2400"/>
              <a:t>］</a:t>
            </a:r>
            <a:r>
              <a:rPr lang="zh-CN" altLang="en-US" sz="2400"/>
              <a:t>上具有二阶连续导数；</a:t>
            </a:r>
            <a:r>
              <a:rPr lang="zh-CN" altLang="en-US" sz="2400">
                <a:cs typeface="Times New Roman" panose="02020603050405020304" pitchFamily="18" charset="0"/>
              </a:rPr>
              <a:t>     </a:t>
            </a:r>
            <a:endParaRPr lang="zh-CN" altLang="en-US" sz="240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cs typeface="Times New Roman" panose="02020603050405020304" pitchFamily="18" charset="0"/>
              </a:rPr>
              <a:t>   </a:t>
            </a:r>
            <a:r>
              <a:rPr lang="zh-CN" altLang="en-US" sz="2400"/>
              <a:t>（</a:t>
            </a:r>
            <a:r>
              <a:rPr lang="zh-CN" altLang="en-US" sz="2400">
                <a:cs typeface="Times New Roman" panose="02020603050405020304" pitchFamily="18" charset="0"/>
              </a:rPr>
              <a:t>3</a:t>
            </a:r>
            <a:r>
              <a:rPr lang="zh-CN" altLang="en-US" sz="2400"/>
              <a:t>）</a:t>
            </a:r>
            <a:r>
              <a:rPr lang="en-US" altLang="zh-CN" sz="2400" i="1">
                <a:cs typeface="Times New Roman" panose="02020603050405020304" pitchFamily="18" charset="0"/>
              </a:rPr>
              <a:t>s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 baseline="-30000"/>
              <a:t>i</a:t>
            </a:r>
            <a:r>
              <a:rPr lang="en-US" altLang="zh-CN" sz="2400">
                <a:cs typeface="Times New Roman" panose="02020603050405020304" pitchFamily="18" charset="0"/>
              </a:rPr>
              <a:t>)</a:t>
            </a:r>
            <a:r>
              <a:rPr lang="en-US" altLang="zh-CN" sz="2400" baseline="-25000">
                <a:cs typeface="Times New Roman" panose="02020603050405020304" pitchFamily="18" charset="0"/>
              </a:rPr>
              <a:t> </a:t>
            </a:r>
            <a:r>
              <a:rPr lang="en-US" altLang="zh-CN" sz="2400">
                <a:cs typeface="Times New Roman" panose="02020603050405020304" pitchFamily="18" charset="0"/>
              </a:rPr>
              <a:t>=</a:t>
            </a:r>
            <a:r>
              <a:rPr lang="en-US" altLang="zh-CN" sz="2400" baseline="-25000"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cs typeface="Times New Roman" panose="02020603050405020304" pitchFamily="18" charset="0"/>
              </a:rPr>
              <a:t>y</a:t>
            </a:r>
            <a:r>
              <a:rPr lang="en-US" altLang="zh-CN" sz="2400" baseline="-30000"/>
              <a:t>i 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i</a:t>
            </a:r>
            <a:r>
              <a:rPr lang="en-US" altLang="zh-CN" sz="2400">
                <a:cs typeface="Times New Roman" panose="02020603050405020304" pitchFamily="18" charset="0"/>
              </a:rPr>
              <a:t>=0,1,</a:t>
            </a:r>
            <a:r>
              <a:rPr lang="en-US" altLang="zh-CN" sz="2400"/>
              <a:t>…</a:t>
            </a:r>
            <a:r>
              <a:rPr lang="en-US" altLang="zh-CN" sz="2400"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cs typeface="Times New Roman" panose="02020603050405020304" pitchFamily="18" charset="0"/>
              </a:rPr>
              <a:t>n</a:t>
            </a:r>
            <a:r>
              <a:rPr lang="en-US" altLang="zh-CN" sz="2400">
                <a:cs typeface="Times New Roman" panose="02020603050405020304" pitchFamily="18" charset="0"/>
              </a:rPr>
              <a:t>), </a:t>
            </a:r>
            <a:r>
              <a:rPr lang="en-US" altLang="zh-CN" sz="2400" i="1">
                <a:cs typeface="Times New Roman" panose="02020603050405020304" pitchFamily="18" charset="0"/>
              </a:rPr>
              <a:t>s</a:t>
            </a:r>
            <a:r>
              <a:rPr lang="zh-CN" altLang="en-US" sz="2400">
                <a:cs typeface="Times New Roman" panose="02020603050405020304" pitchFamily="18" charset="0"/>
              </a:rPr>
              <a:t>'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 baseline="-30000"/>
              <a:t>0</a:t>
            </a:r>
            <a:r>
              <a:rPr lang="en-US" altLang="zh-CN" sz="2400">
                <a:cs typeface="Times New Roman" panose="02020603050405020304" pitchFamily="18" charset="0"/>
              </a:rPr>
              <a:t>)=</a:t>
            </a:r>
            <a:r>
              <a:rPr lang="en-US" altLang="zh-CN" sz="2400" i="1">
                <a:cs typeface="Times New Roman" panose="02020603050405020304" pitchFamily="18" charset="0"/>
              </a:rPr>
              <a:t>y</a:t>
            </a:r>
            <a:r>
              <a:rPr lang="zh-CN" altLang="en-US" sz="2400">
                <a:cs typeface="Times New Roman" panose="02020603050405020304" pitchFamily="18" charset="0"/>
              </a:rPr>
              <a:t>'</a:t>
            </a:r>
            <a:r>
              <a:rPr lang="en-US" altLang="zh-CN" sz="2400" baseline="-25000">
                <a:cs typeface="Times New Roman" panose="02020603050405020304" pitchFamily="18" charset="0"/>
              </a:rPr>
              <a:t>0</a:t>
            </a:r>
            <a:r>
              <a:rPr lang="en-US" altLang="zh-CN" sz="2400">
                <a:cs typeface="Times New Roman" panose="02020603050405020304" pitchFamily="18" charset="0"/>
              </a:rPr>
              <a:t>, </a:t>
            </a:r>
            <a:r>
              <a:rPr lang="en-US" altLang="zh-CN" sz="2400" i="1">
                <a:cs typeface="Times New Roman" panose="02020603050405020304" pitchFamily="18" charset="0"/>
              </a:rPr>
              <a:t>s</a:t>
            </a:r>
            <a:r>
              <a:rPr lang="en-US" altLang="zh-CN" sz="2400"/>
              <a:t>′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 i="1" baseline="-30000"/>
              <a:t>n</a:t>
            </a:r>
            <a:r>
              <a:rPr lang="en-US" altLang="zh-CN" sz="2400">
                <a:cs typeface="Times New Roman" panose="02020603050405020304" pitchFamily="18" charset="0"/>
              </a:rPr>
              <a:t>)=</a:t>
            </a:r>
            <a:r>
              <a:rPr lang="en-US" altLang="zh-CN" sz="2400" i="1">
                <a:cs typeface="Times New Roman" panose="02020603050405020304" pitchFamily="18" charset="0"/>
              </a:rPr>
              <a:t>y</a:t>
            </a:r>
            <a:r>
              <a:rPr lang="zh-CN" altLang="en-US" sz="2400">
                <a:cs typeface="Times New Roman" panose="02020603050405020304" pitchFamily="18" charset="0"/>
              </a:rPr>
              <a:t>'</a:t>
            </a:r>
            <a:r>
              <a:rPr lang="en-US" altLang="zh-CN" sz="2400" i="1" baseline="-30000"/>
              <a:t>n</a:t>
            </a:r>
            <a:r>
              <a:rPr lang="en-US" altLang="zh-CN" sz="2400"/>
              <a:t>。</a:t>
            </a:r>
            <a:r>
              <a:rPr lang="zh-CN" altLang="en-US" sz="2400"/>
              <a:t>我们就称 </a:t>
            </a:r>
            <a:r>
              <a:rPr lang="en-US" altLang="zh-CN" sz="2400" b="1" i="1">
                <a:solidFill>
                  <a:srgbClr val="CC0000"/>
                </a:solidFill>
              </a:rPr>
              <a:t>s</a:t>
            </a:r>
            <a:r>
              <a:rPr lang="en-US" altLang="zh-CN" sz="2400" b="1">
                <a:solidFill>
                  <a:srgbClr val="CC0000"/>
                </a:solidFill>
              </a:rPr>
              <a:t>(</a:t>
            </a:r>
            <a:r>
              <a:rPr lang="en-US" altLang="zh-CN" sz="2400" b="1" i="1">
                <a:solidFill>
                  <a:srgbClr val="CC0000"/>
                </a:solidFill>
              </a:rPr>
              <a:t>x</a:t>
            </a:r>
            <a:r>
              <a:rPr lang="en-US" altLang="zh-CN" sz="2400" b="1">
                <a:solidFill>
                  <a:srgbClr val="CC0000"/>
                </a:solidFill>
              </a:rPr>
              <a:t>)</a:t>
            </a:r>
            <a:r>
              <a:rPr lang="zh-CN" altLang="en-US" sz="2400" b="1">
                <a:solidFill>
                  <a:srgbClr val="CC0000"/>
                </a:solidFill>
              </a:rPr>
              <a:t>为三次样条函数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08213" y="5013325"/>
            <a:ext cx="75009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     分段三次埃尔米特插值与三次样条函数的</a:t>
            </a:r>
            <a:r>
              <a:rPr lang="zh-CN" altLang="en-US" sz="2400">
                <a:solidFill>
                  <a:srgbClr val="FF0000"/>
                </a:solidFill>
              </a:rPr>
              <a:t>区别</a:t>
            </a:r>
            <a:r>
              <a:rPr lang="zh-CN" altLang="en-US" sz="2400"/>
              <a:t>：三次样条函数的导数未知。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5560" y="548680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i="1" dirty="0">
                <a:ea typeface="楷体_GB2312" pitchFamily="49" charset="-122"/>
              </a:rPr>
              <a:t> S</a:t>
            </a:r>
            <a:r>
              <a:rPr lang="ru-RU" altLang="zh-CN" dirty="0">
                <a:ea typeface="楷体_GB2312" pitchFamily="49" charset="-122"/>
              </a:rPr>
              <a:t>(</a:t>
            </a:r>
            <a:r>
              <a:rPr lang="ru-RU" altLang="zh-CN" i="1" dirty="0">
                <a:ea typeface="楷体_GB2312" pitchFamily="49" charset="-122"/>
              </a:rPr>
              <a:t>x</a:t>
            </a:r>
            <a:r>
              <a:rPr lang="ru-RU" altLang="zh-CN" dirty="0">
                <a:ea typeface="楷体_GB2312" pitchFamily="49" charset="-122"/>
              </a:rPr>
              <a:t>)</a:t>
            </a:r>
            <a:r>
              <a:rPr lang="zh-CN" altLang="ru-RU" dirty="0">
                <a:ea typeface="楷体_GB2312" pitchFamily="49" charset="-122"/>
              </a:rPr>
              <a:t>在每个小区间</a:t>
            </a:r>
            <a:r>
              <a:rPr lang="ru-RU" altLang="zh-CN" dirty="0">
                <a:ea typeface="楷体_GB2312" pitchFamily="49" charset="-122"/>
              </a:rPr>
              <a:t>[</a:t>
            </a:r>
            <a:r>
              <a:rPr lang="ru-RU" altLang="zh-CN" i="1" dirty="0">
                <a:ea typeface="楷体_GB2312" pitchFamily="49" charset="-122"/>
              </a:rPr>
              <a:t>x</a:t>
            </a:r>
            <a:r>
              <a:rPr lang="ru-RU" altLang="zh-CN" i="1" baseline="-25000" dirty="0">
                <a:ea typeface="楷体_GB2312" pitchFamily="49" charset="-122"/>
              </a:rPr>
              <a:t>i</a:t>
            </a:r>
            <a:r>
              <a:rPr lang="ru-RU" altLang="zh-CN" dirty="0">
                <a:ea typeface="楷体_GB2312" pitchFamily="49" charset="-122"/>
              </a:rPr>
              <a:t> , </a:t>
            </a:r>
            <a:r>
              <a:rPr lang="ru-RU" altLang="zh-CN" i="1" dirty="0">
                <a:ea typeface="楷体_GB2312" pitchFamily="49" charset="-122"/>
              </a:rPr>
              <a:t>x</a:t>
            </a:r>
            <a:r>
              <a:rPr lang="ru-RU" altLang="zh-CN" i="1" baseline="-25000" dirty="0">
                <a:ea typeface="楷体_GB2312" pitchFamily="49" charset="-122"/>
              </a:rPr>
              <a:t>i</a:t>
            </a:r>
            <a:r>
              <a:rPr lang="ru-RU" altLang="zh-CN" baseline="-25000" dirty="0">
                <a:ea typeface="楷体_GB2312" pitchFamily="49" charset="-122"/>
              </a:rPr>
              <a:t>+1</a:t>
            </a:r>
            <a:r>
              <a:rPr lang="ru-RU" altLang="zh-CN" dirty="0">
                <a:ea typeface="楷体_GB2312" pitchFamily="49" charset="-122"/>
              </a:rPr>
              <a:t>]</a:t>
            </a:r>
            <a:r>
              <a:rPr lang="zh-CN" altLang="ru-RU" dirty="0">
                <a:ea typeface="楷体_GB2312" pitchFamily="49" charset="-122"/>
              </a:rPr>
              <a:t>上是一个次数不超过</a:t>
            </a:r>
            <a:r>
              <a:rPr lang="ru-RU" altLang="zh-CN" dirty="0">
                <a:ea typeface="楷体_GB2312" pitchFamily="49" charset="-122"/>
              </a:rPr>
              <a:t>3</a:t>
            </a:r>
            <a:r>
              <a:rPr lang="zh-CN" altLang="ru-RU" dirty="0">
                <a:ea typeface="楷体_GB2312" pitchFamily="49" charset="-122"/>
              </a:rPr>
              <a:t>的多项式</a:t>
            </a:r>
            <a:r>
              <a:rPr lang="ru-RU" altLang="zh-CN" dirty="0">
                <a:ea typeface="楷体_GB2312" pitchFamily="49" charset="-122"/>
              </a:rPr>
              <a:t>, </a:t>
            </a:r>
            <a:r>
              <a:rPr lang="zh-CN" altLang="ru-RU" dirty="0">
                <a:ea typeface="楷体_GB2312" pitchFamily="49" charset="-122"/>
              </a:rPr>
              <a:t>因此需确定</a:t>
            </a:r>
            <a:r>
              <a:rPr lang="zh-CN" altLang="ru-RU" b="1" dirty="0">
                <a:solidFill>
                  <a:srgbClr val="002060"/>
                </a:solidFill>
                <a:ea typeface="楷体_GB2312" pitchFamily="49" charset="-122"/>
              </a:rPr>
              <a:t>四个待定常数</a:t>
            </a:r>
            <a:r>
              <a:rPr lang="ru-RU" altLang="zh-CN" dirty="0">
                <a:ea typeface="楷体_GB2312" pitchFamily="49" charset="-122"/>
              </a:rPr>
              <a:t>, </a:t>
            </a:r>
            <a:r>
              <a:rPr lang="zh-CN" altLang="ru-RU" dirty="0">
                <a:ea typeface="楷体_GB2312" pitchFamily="49" charset="-122"/>
              </a:rPr>
              <a:t>一共有</a:t>
            </a:r>
            <a:r>
              <a:rPr lang="ru-RU" altLang="zh-CN" i="1" dirty="0">
                <a:ea typeface="楷体_GB2312" pitchFamily="49" charset="-122"/>
              </a:rPr>
              <a:t>n</a:t>
            </a:r>
            <a:r>
              <a:rPr lang="zh-CN" altLang="ru-RU" dirty="0">
                <a:ea typeface="楷体_GB2312" pitchFamily="49" charset="-122"/>
              </a:rPr>
              <a:t>个小区间</a:t>
            </a:r>
            <a:r>
              <a:rPr lang="ru-RU" altLang="zh-CN" dirty="0">
                <a:ea typeface="楷体_GB2312" pitchFamily="49" charset="-122"/>
              </a:rPr>
              <a:t>,</a:t>
            </a:r>
            <a:r>
              <a:rPr lang="zh-CN" altLang="ru-RU" dirty="0">
                <a:ea typeface="楷体_GB2312" pitchFamily="49" charset="-122"/>
              </a:rPr>
              <a:t>故应</a:t>
            </a:r>
            <a:r>
              <a:rPr lang="zh-CN" altLang="ru-RU" dirty="0">
                <a:solidFill>
                  <a:srgbClr val="FF0000"/>
                </a:solidFill>
                <a:ea typeface="楷体_GB2312" pitchFamily="49" charset="-122"/>
              </a:rPr>
              <a:t>确定</a:t>
            </a:r>
            <a:r>
              <a:rPr lang="ru-RU" altLang="zh-CN" dirty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ru-RU" altLang="zh-CN" i="1" dirty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zh-CN" altLang="ru-RU" dirty="0">
                <a:solidFill>
                  <a:srgbClr val="FF0000"/>
                </a:solidFill>
                <a:ea typeface="楷体_GB2312" pitchFamily="49" charset="-122"/>
              </a:rPr>
              <a:t>个系数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567608" y="1700808"/>
                <a:ext cx="15045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1700808"/>
                <a:ext cx="1504578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0" t="-75" r="-228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470306" y="2230016"/>
                <a:ext cx="22759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306" y="2230016"/>
                <a:ext cx="227594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" t="-115" r="11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96000" y="1919288"/>
                <a:ext cx="21005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19288"/>
                <a:ext cx="210051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6" r="-336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76032" y="3112658"/>
                <a:ext cx="2756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032" y="3112658"/>
                <a:ext cx="275658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" t="-142" r="-741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576032" y="3806819"/>
                <a:ext cx="29168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032" y="3806819"/>
                <a:ext cx="291688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" t="-170" r="-647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096000" y="3425105"/>
                <a:ext cx="19391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5105"/>
                <a:ext cx="193912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49" r="-369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号 8"/>
          <p:cNvSpPr/>
          <p:nvPr/>
        </p:nvSpPr>
        <p:spPr bwMode="auto">
          <a:xfrm>
            <a:off x="4943872" y="1885474"/>
            <a:ext cx="549049" cy="67943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5492921" y="3325308"/>
            <a:ext cx="549049" cy="67943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96952" y="4657662"/>
            <a:ext cx="6096000" cy="11264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ru-RU" dirty="0">
                <a:ea typeface="楷体_GB2312" pitchFamily="49" charset="-122"/>
              </a:rPr>
              <a:t>共计</a:t>
            </a:r>
            <a:r>
              <a:rPr lang="ru-RU" altLang="zh-CN" dirty="0">
                <a:ea typeface="楷体_GB2312" pitchFamily="49" charset="-122"/>
              </a:rPr>
              <a:t>4</a:t>
            </a:r>
            <a:r>
              <a:rPr lang="ru-RU" altLang="zh-CN" i="1" dirty="0">
                <a:ea typeface="楷体_GB2312" pitchFamily="49" charset="-122"/>
              </a:rPr>
              <a:t>n</a:t>
            </a:r>
            <a:r>
              <a:rPr lang="ru-RU" altLang="zh-CN" dirty="0">
                <a:ea typeface="楷体_GB2312" pitchFamily="49" charset="-122"/>
              </a:rPr>
              <a:t>-2</a:t>
            </a:r>
            <a:r>
              <a:rPr lang="zh-CN" altLang="ru-RU" dirty="0">
                <a:ea typeface="楷体_GB2312" pitchFamily="49" charset="-122"/>
              </a:rPr>
              <a:t>个，因此还需要</a:t>
            </a:r>
            <a:r>
              <a:rPr lang="ru-RU" altLang="zh-CN" dirty="0">
                <a:ea typeface="楷体_GB2312" pitchFamily="49" charset="-122"/>
              </a:rPr>
              <a:t>2</a:t>
            </a:r>
            <a:r>
              <a:rPr lang="zh-CN" altLang="ru-RU" dirty="0">
                <a:ea typeface="楷体_GB2312" pitchFamily="49" charset="-122"/>
              </a:rPr>
              <a:t>个条件才能确定</a:t>
            </a:r>
            <a:r>
              <a:rPr lang="ru-RU" altLang="zh-CN" i="1" dirty="0">
                <a:ea typeface="楷体_GB2312" pitchFamily="49" charset="-122"/>
              </a:rPr>
              <a:t>S</a:t>
            </a:r>
            <a:r>
              <a:rPr lang="ru-RU" altLang="zh-CN" dirty="0">
                <a:ea typeface="楷体_GB2312" pitchFamily="49" charset="-122"/>
              </a:rPr>
              <a:t>(</a:t>
            </a:r>
            <a:r>
              <a:rPr lang="ru-RU" altLang="zh-CN" i="1" dirty="0">
                <a:ea typeface="楷体_GB2312" pitchFamily="49" charset="-122"/>
              </a:rPr>
              <a:t>x</a:t>
            </a:r>
            <a:r>
              <a:rPr lang="ru-RU" altLang="zh-CN" dirty="0">
                <a:ea typeface="楷体_GB2312" pitchFamily="49" charset="-122"/>
              </a:rPr>
              <a:t>)</a:t>
            </a:r>
            <a:r>
              <a:rPr lang="zh-CN" altLang="ru-RU" dirty="0">
                <a:ea typeface="楷体_GB2312" pitchFamily="49" charset="-122"/>
              </a:rPr>
              <a:t>，通常补充两个</a:t>
            </a:r>
            <a:r>
              <a:rPr lang="zh-CN" altLang="ru-RU" dirty="0">
                <a:solidFill>
                  <a:srgbClr val="0000FF"/>
                </a:solidFill>
                <a:ea typeface="楷体_GB2312" pitchFamily="49" charset="-122"/>
              </a:rPr>
              <a:t>边界条件</a:t>
            </a:r>
            <a:r>
              <a:rPr lang="zh-CN" altLang="ru-RU" dirty="0">
                <a:ea typeface="楷体_GB2312" pitchFamily="49" charset="-122"/>
              </a:rPr>
              <a:t>。</a:t>
            </a:r>
            <a:endParaRPr lang="zh-CN" altLang="ru-RU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/>
          <p:nvPr/>
        </p:nvGrpSpPr>
        <p:grpSpPr bwMode="auto">
          <a:xfrm>
            <a:off x="911424" y="1052736"/>
            <a:ext cx="8550275" cy="1281113"/>
            <a:chOff x="278" y="700"/>
            <a:chExt cx="5386" cy="807"/>
          </a:xfrm>
        </p:grpSpPr>
        <p:sp>
          <p:nvSpPr>
            <p:cNvPr id="3" name="Rectangle 36"/>
            <p:cNvSpPr>
              <a:spLocks noChangeArrowheads="1"/>
            </p:cNvSpPr>
            <p:nvPr/>
          </p:nvSpPr>
          <p:spPr bwMode="auto">
            <a:xfrm>
              <a:off x="562" y="74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ru-RU">
                  <a:ea typeface="楷体_GB2312" pitchFamily="49" charset="-122"/>
                </a:rPr>
                <a:t>设</a:t>
              </a:r>
              <a:endParaRPr kumimoji="1" lang="zh-CN" altLang="ru-RU">
                <a:ea typeface="楷体_GB2312" pitchFamily="49" charset="-122"/>
              </a:endParaRPr>
            </a:p>
          </p:txBody>
        </p:sp>
        <p:graphicFrame>
          <p:nvGraphicFramePr>
            <p:cNvPr id="4" name="Object 37"/>
            <p:cNvGraphicFramePr>
              <a:graphicFrameLocks noChangeAspect="1"/>
            </p:cNvGraphicFramePr>
            <p:nvPr/>
          </p:nvGraphicFramePr>
          <p:xfrm>
            <a:off x="940" y="816"/>
            <a:ext cx="23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0" name="Equation" r:id="rId1" imgW="2607310" imgH="1379855" progId="Equation.3">
                    <p:embed/>
                  </p:oleObj>
                </mc:Choice>
                <mc:Fallback>
                  <p:oleObj name="Equation" r:id="rId1" imgW="2607310" imgH="1379855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816"/>
                          <a:ext cx="23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38"/>
            <p:cNvSpPr>
              <a:spLocks noChangeArrowheads="1"/>
            </p:cNvSpPr>
            <p:nvPr/>
          </p:nvSpPr>
          <p:spPr bwMode="auto">
            <a:xfrm>
              <a:off x="278" y="1180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/>
            </a:p>
          </p:txBody>
        </p:sp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4406" y="700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b="0"/>
            </a:p>
          </p:txBody>
        </p:sp>
        <p:sp>
          <p:nvSpPr>
            <p:cNvPr id="7" name="Rectangle 40"/>
            <p:cNvSpPr>
              <a:spLocks noChangeArrowheads="1"/>
            </p:cNvSpPr>
            <p:nvPr/>
          </p:nvSpPr>
          <p:spPr bwMode="auto">
            <a:xfrm>
              <a:off x="3212" y="768"/>
              <a:ext cx="2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ru-RU">
                  <a:ea typeface="楷体_GB2312" pitchFamily="49" charset="-122"/>
                </a:rPr>
                <a:t>为参数，这种通过</a:t>
              </a:r>
              <a:r>
                <a:rPr kumimoji="1" lang="zh-CN" altLang="ru-RU">
                  <a:solidFill>
                    <a:srgbClr val="0000FF"/>
                  </a:solidFill>
                  <a:ea typeface="楷体_GB2312" pitchFamily="49" charset="-122"/>
                </a:rPr>
                <a:t>确</a:t>
              </a:r>
              <a:endParaRPr kumimoji="1" lang="zh-CN" altLang="ru-RU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8" name="Rectangle 41"/>
            <p:cNvSpPr>
              <a:spLocks noChangeArrowheads="1"/>
            </p:cNvSpPr>
            <p:nvPr/>
          </p:nvSpPr>
          <p:spPr bwMode="auto">
            <a:xfrm>
              <a:off x="2438" y="1084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b="0"/>
            </a:p>
          </p:txBody>
        </p:sp>
        <p:sp>
          <p:nvSpPr>
            <p:cNvPr id="9" name="Rectangle 42"/>
            <p:cNvSpPr>
              <a:spLocks noChangeArrowheads="1"/>
            </p:cNvSpPr>
            <p:nvPr/>
          </p:nvSpPr>
          <p:spPr bwMode="auto">
            <a:xfrm>
              <a:off x="336" y="1152"/>
              <a:ext cx="34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ru-RU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定</a:t>
              </a:r>
              <a:r>
                <a:rPr kumimoji="1" lang="ru-RU" altLang="zh-CN" i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  <a:r>
                <a:rPr kumimoji="1" lang="ru-RU" altLang="zh-CN" i="1" baseline="-250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kumimoji="1" lang="ru-RU" altLang="zh-CN" i="1" baseline="-2500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ru-RU">
                  <a:latin typeface="楷体_GB2312" pitchFamily="49" charset="-122"/>
                  <a:ea typeface="楷体_GB2312" pitchFamily="49" charset="-122"/>
                </a:rPr>
                <a:t>来求</a:t>
              </a:r>
              <a:r>
                <a:rPr kumimoji="1" lang="ru-RU" altLang="zh-CN" i="1">
                  <a:ea typeface="楷体_GB2312" pitchFamily="49" charset="-122"/>
                </a:rPr>
                <a:t>S</a:t>
              </a:r>
              <a:r>
                <a:rPr kumimoji="1" lang="ru-RU" altLang="zh-CN">
                  <a:ea typeface="楷体_GB2312" pitchFamily="49" charset="-122"/>
                </a:rPr>
                <a:t>(</a:t>
              </a:r>
              <a:r>
                <a:rPr kumimoji="1" lang="ru-RU" altLang="zh-CN" i="1">
                  <a:ea typeface="楷体_GB2312" pitchFamily="49" charset="-122"/>
                </a:rPr>
                <a:t>x</a:t>
              </a:r>
              <a:r>
                <a:rPr kumimoji="1" lang="ru-RU" altLang="zh-CN">
                  <a:ea typeface="楷体_GB2312" pitchFamily="49" charset="-122"/>
                </a:rPr>
                <a:t>)</a:t>
              </a:r>
              <a:r>
                <a:rPr kumimoji="1" lang="zh-CN" altLang="ru-RU">
                  <a:latin typeface="楷体_GB2312" pitchFamily="49" charset="-122"/>
                  <a:ea typeface="楷体_GB2312" pitchFamily="49" charset="-122"/>
                </a:rPr>
                <a:t>的方法叫</a:t>
              </a:r>
              <a:r>
                <a:rPr kumimoji="1" lang="zh-CN" altLang="ru-RU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三转角法</a:t>
              </a:r>
              <a:r>
                <a:rPr kumimoji="1" lang="zh-CN" altLang="ru-RU">
                  <a:latin typeface="楷体_GB2312" pitchFamily="49" charset="-122"/>
                  <a:ea typeface="楷体_GB2312" pitchFamily="49" charset="-122"/>
                </a:rPr>
                <a:t>。</a:t>
              </a:r>
              <a:endParaRPr kumimoji="1" lang="zh-CN" altLang="ru-RU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911424" y="37532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ru-RU" b="1" dirty="0">
                <a:latin typeface="楷体_GB2312" pitchFamily="49" charset="-122"/>
                <a:ea typeface="楷体_GB2312" pitchFamily="49" charset="-122"/>
              </a:rPr>
              <a:t>三转角方程</a:t>
            </a:r>
            <a:endParaRPr lang="zh-CN" altLang="ru-RU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1348954" y="2652787"/>
            <a:ext cx="678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利用分段三次埃尔米特插值的</a:t>
            </a:r>
            <a:r>
              <a:rPr lang="zh-CN" altLang="en-US" sz="2400" dirty="0" smtClean="0">
                <a:solidFill>
                  <a:srgbClr val="000000"/>
                </a:solidFill>
              </a:rPr>
              <a:t>结果。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1" name="Object 13"/>
          <p:cNvGraphicFramePr>
            <a:graphicFrameLocks noChangeAspect="1"/>
          </p:cNvGraphicFramePr>
          <p:nvPr/>
        </p:nvGraphicFramePr>
        <p:xfrm>
          <a:off x="2881313" y="3071813"/>
          <a:ext cx="57975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5" name="Equation" r:id="rId1" imgW="44767500" imgH="8772525" progId="Equation.DSMT4">
                  <p:embed/>
                </p:oleObj>
              </mc:Choice>
              <mc:Fallback>
                <p:oleObj name="Equation" r:id="rId1" imgW="44767500" imgH="877252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3071813"/>
                        <a:ext cx="57975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876550" y="4286250"/>
          <a:ext cx="5791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6" name="Equation" r:id="rId3" imgW="45205650" imgH="8772525" progId="Equation.DSMT4">
                  <p:embed/>
                </p:oleObj>
              </mc:Choice>
              <mc:Fallback>
                <p:oleObj name="Equation" r:id="rId3" imgW="45205650" imgH="87725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286250"/>
                        <a:ext cx="5791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5"/>
          <p:cNvGraphicFramePr>
            <a:graphicFrameLocks noChangeAspect="1"/>
          </p:cNvGraphicFramePr>
          <p:nvPr/>
        </p:nvGraphicFramePr>
        <p:xfrm>
          <a:off x="1881188" y="5357813"/>
          <a:ext cx="40513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7" name="Equation" r:id="rId5" imgW="28965525" imgH="8772525" progId="Equation.DSMT4">
                  <p:embed/>
                </p:oleObj>
              </mc:Choice>
              <mc:Fallback>
                <p:oleObj name="Equation" r:id="rId5" imgW="28965525" imgH="87725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5357813"/>
                        <a:ext cx="40513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6310313" y="5429250"/>
          <a:ext cx="419893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8" name="Equation" r:id="rId7" imgW="30499050" imgH="8772525" progId="Equation.DSMT4">
                  <p:embed/>
                </p:oleObj>
              </mc:Choice>
              <mc:Fallback>
                <p:oleObj name="Equation" r:id="rId7" imgW="30499050" imgH="877252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5429250"/>
                        <a:ext cx="4198937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4"/>
          <p:cNvGraphicFramePr>
            <a:graphicFrameLocks noChangeAspect="1"/>
          </p:cNvGraphicFramePr>
          <p:nvPr/>
        </p:nvGraphicFramePr>
        <p:xfrm>
          <a:off x="2238375" y="809626"/>
          <a:ext cx="81168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9" name="Equation" r:id="rId9" imgW="64512825" imgH="3952875" progId="Equation.DSMT4">
                  <p:embed/>
                </p:oleObj>
              </mc:Choice>
              <mc:Fallback>
                <p:oleObj name="Equation" r:id="rId9" imgW="64512825" imgH="39528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809626"/>
                        <a:ext cx="81168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2"/>
          <p:cNvGrpSpPr/>
          <p:nvPr/>
        </p:nvGrpSpPr>
        <p:grpSpPr bwMode="auto">
          <a:xfrm>
            <a:off x="2208213" y="1341438"/>
            <a:ext cx="7673975" cy="1871662"/>
            <a:chOff x="683568" y="1340768"/>
            <a:chExt cx="7674620" cy="1872209"/>
          </a:xfrm>
        </p:grpSpPr>
        <p:sp>
          <p:nvSpPr>
            <p:cNvPr id="55304" name="Rectangle 3"/>
            <p:cNvSpPr txBox="1">
              <a:spLocks noChangeArrowheads="1"/>
            </p:cNvSpPr>
            <p:nvPr/>
          </p:nvSpPr>
          <p:spPr bwMode="auto">
            <a:xfrm>
              <a:off x="755011" y="2493630"/>
              <a:ext cx="7501568" cy="719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其中，             为待定参数。</a:t>
              </a:r>
              <a:endParaRPr lang="zh-CN" altLang="en-US" sz="2400"/>
            </a:p>
          </p:txBody>
        </p:sp>
        <p:graphicFrame>
          <p:nvGraphicFramePr>
            <p:cNvPr id="55305" name="Object 2"/>
            <p:cNvGraphicFramePr>
              <a:graphicFrameLocks noChangeAspect="1"/>
            </p:cNvGraphicFramePr>
            <p:nvPr/>
          </p:nvGraphicFramePr>
          <p:xfrm>
            <a:off x="1643063" y="2571750"/>
            <a:ext cx="1027112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70" name="Equation" r:id="rId11" imgW="8115300" imgH="3952875" progId="Equation.DSMT4">
                    <p:embed/>
                  </p:oleObj>
                </mc:Choice>
                <mc:Fallback>
                  <p:oleObj name="Equation" r:id="rId11" imgW="8115300" imgH="395287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63" y="2571750"/>
                          <a:ext cx="1027112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" name="Object 3"/>
            <p:cNvGraphicFramePr>
              <a:graphicFrameLocks noChangeAspect="1"/>
            </p:cNvGraphicFramePr>
            <p:nvPr/>
          </p:nvGraphicFramePr>
          <p:xfrm>
            <a:off x="1279525" y="1857375"/>
            <a:ext cx="7078663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71" name="Equation" r:id="rId13" imgW="55949850" imgH="3952875" progId="Equation.DSMT4">
                    <p:embed/>
                  </p:oleObj>
                </mc:Choice>
                <mc:Fallback>
                  <p:oleObj name="Equation" r:id="rId13" imgW="55949850" imgH="395287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525" y="1857375"/>
                          <a:ext cx="7078663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683568" y="1340768"/>
              <a:ext cx="492166" cy="6463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设</a:t>
              </a:r>
              <a:endPara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矩形 1"/>
          <p:cNvSpPr>
            <a:spLocks noChangeArrowheads="1"/>
          </p:cNvSpPr>
          <p:nvPr/>
        </p:nvSpPr>
        <p:spPr bwMode="auto">
          <a:xfrm>
            <a:off x="2166938" y="0"/>
            <a:ext cx="8032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在区间</a:t>
            </a:r>
            <a:r>
              <a:rPr lang="zh-CN" altLang="en-US" sz="2400" b="1">
                <a:solidFill>
                  <a:srgbClr val="CC3300"/>
                </a:solidFill>
              </a:rPr>
              <a:t>端点</a:t>
            </a:r>
            <a:r>
              <a:rPr lang="zh-CN" altLang="en-US" sz="2400"/>
              <a:t>处，由                                        可得</a:t>
            </a:r>
            <a:endParaRPr lang="en-US" altLang="zh-CN" sz="2400">
              <a:cs typeface="Times New Roman" panose="02020603050405020304" pitchFamily="18" charset="0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4716463" y="274638"/>
          <a:ext cx="2892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24" name="Equation" r:id="rId1" imgW="24574500" imgH="3952875" progId="Equation.DSMT4">
                  <p:embed/>
                </p:oleObj>
              </mc:Choice>
              <mc:Fallback>
                <p:oleObj name="Equation" r:id="rId1" imgW="24574500" imgH="39528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74638"/>
                        <a:ext cx="2892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4167188" y="836613"/>
          <a:ext cx="21685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25" name="Equation" r:id="rId3" imgW="18430875" imgH="3952875" progId="Equation.DSMT4">
                  <p:embed/>
                </p:oleObj>
              </mc:Choice>
              <mc:Fallback>
                <p:oleObj name="Equation" r:id="rId3" imgW="18430875" imgH="39528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836613"/>
                        <a:ext cx="21685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1"/>
          <p:cNvGrpSpPr/>
          <p:nvPr/>
        </p:nvGrpSpPr>
        <p:grpSpPr bwMode="auto">
          <a:xfrm>
            <a:off x="2135188" y="1268413"/>
            <a:ext cx="8034337" cy="1570037"/>
            <a:chOff x="611560" y="1484784"/>
            <a:chExt cx="8033518" cy="1569566"/>
          </a:xfrm>
        </p:grpSpPr>
        <p:graphicFrame>
          <p:nvGraphicFramePr>
            <p:cNvPr id="56346" name="Object 8"/>
            <p:cNvGraphicFramePr>
              <a:graphicFrameLocks noChangeAspect="1"/>
            </p:cNvGraphicFramePr>
            <p:nvPr/>
          </p:nvGraphicFramePr>
          <p:xfrm>
            <a:off x="2571750" y="2428875"/>
            <a:ext cx="271145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26" name="Equation" r:id="rId5" imgW="23040975" imgH="5267325" progId="Equation.DSMT4">
                    <p:embed/>
                  </p:oleObj>
                </mc:Choice>
                <mc:Fallback>
                  <p:oleObj name="Equation" r:id="rId5" imgW="23040975" imgH="526732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50" y="2428875"/>
                          <a:ext cx="2711450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7" name="矩形 9"/>
            <p:cNvSpPr>
              <a:spLocks noChangeArrowheads="1"/>
            </p:cNvSpPr>
            <p:nvPr/>
          </p:nvSpPr>
          <p:spPr bwMode="auto">
            <a:xfrm>
              <a:off x="611560" y="1484784"/>
              <a:ext cx="8033518" cy="830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在</a:t>
              </a:r>
              <a:r>
                <a:rPr lang="zh-CN" altLang="en-US" sz="2400" b="1">
                  <a:solidFill>
                    <a:srgbClr val="CC3300"/>
                  </a:solidFill>
                </a:rPr>
                <a:t>其他节点</a:t>
              </a:r>
              <a:r>
                <a:rPr lang="zh-CN" altLang="en-US" sz="2400"/>
                <a:t>处 </a:t>
              </a:r>
              <a:r>
                <a:rPr lang="en-US" altLang="zh-CN" sz="2400" i="1"/>
                <a:t>m</a:t>
              </a:r>
              <a:r>
                <a:rPr lang="en-US" altLang="zh-CN" sz="2400" i="1" baseline="-30000"/>
                <a:t>i</a:t>
              </a:r>
              <a:r>
                <a:rPr lang="en-US" altLang="zh-CN" sz="2400"/>
                <a:t> </a:t>
              </a:r>
              <a:r>
                <a:rPr lang="en-US" altLang="zh-CN" sz="2400">
                  <a:cs typeface="Times New Roman" panose="02020603050405020304" pitchFamily="18" charset="0"/>
                </a:rPr>
                <a:t>(</a:t>
              </a:r>
              <a:r>
                <a:rPr lang="en-US" altLang="zh-CN" sz="2400" i="1">
                  <a:cs typeface="Times New Roman" panose="02020603050405020304" pitchFamily="18" charset="0"/>
                </a:rPr>
                <a:t>i</a:t>
              </a:r>
              <a:r>
                <a:rPr lang="en-US" altLang="zh-CN" sz="2400">
                  <a:cs typeface="Times New Roman" panose="02020603050405020304" pitchFamily="18" charset="0"/>
                </a:rPr>
                <a:t>=1,2,</a:t>
              </a:r>
              <a:r>
                <a:rPr lang="en-US" altLang="zh-CN" sz="2400"/>
                <a:t>…</a:t>
              </a:r>
              <a:r>
                <a:rPr lang="en-US" altLang="zh-CN" sz="2400">
                  <a:cs typeface="Times New Roman" panose="02020603050405020304" pitchFamily="18" charset="0"/>
                </a:rPr>
                <a:t>,</a:t>
              </a:r>
              <a:r>
                <a:rPr lang="en-US" altLang="zh-CN" sz="2400" i="1"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cs typeface="Times New Roman" panose="02020603050405020304" pitchFamily="18" charset="0"/>
                </a:rPr>
                <a:t>-1)</a:t>
              </a:r>
              <a:r>
                <a:rPr lang="zh-CN" altLang="en-US" sz="2400">
                  <a:cs typeface="Times New Roman" panose="02020603050405020304" pitchFamily="18" charset="0"/>
                </a:rPr>
                <a:t>，</a:t>
              </a:r>
              <a:r>
                <a:rPr lang="en-US" altLang="zh-CN" sz="2400" i="1"/>
                <a:t> x</a:t>
              </a:r>
              <a:r>
                <a:rPr lang="en-US" altLang="zh-CN" sz="2400" i="1" baseline="-30000"/>
                <a:t>i</a:t>
              </a:r>
              <a:r>
                <a:rPr lang="en-US" altLang="zh-CN" sz="2400"/>
                <a:t> </a:t>
              </a:r>
              <a:r>
                <a:rPr lang="en-US" altLang="zh-CN" sz="2400">
                  <a:cs typeface="Times New Roman" panose="02020603050405020304" pitchFamily="18" charset="0"/>
                </a:rPr>
                <a:t>(</a:t>
              </a:r>
              <a:r>
                <a:rPr lang="en-US" altLang="zh-CN" sz="2400" i="1">
                  <a:cs typeface="Times New Roman" panose="02020603050405020304" pitchFamily="18" charset="0"/>
                </a:rPr>
                <a:t>i</a:t>
              </a:r>
              <a:r>
                <a:rPr lang="en-US" altLang="zh-CN" sz="2400">
                  <a:cs typeface="Times New Roman" panose="02020603050405020304" pitchFamily="18" charset="0"/>
                </a:rPr>
                <a:t>=1,2,</a:t>
              </a:r>
              <a:r>
                <a:rPr lang="en-US" altLang="zh-CN" sz="2400"/>
                <a:t>…</a:t>
              </a:r>
              <a:r>
                <a:rPr lang="en-US" altLang="zh-CN" sz="2400">
                  <a:cs typeface="Times New Roman" panose="02020603050405020304" pitchFamily="18" charset="0"/>
                </a:rPr>
                <a:t>,</a:t>
              </a:r>
              <a:r>
                <a:rPr lang="en-US" altLang="zh-CN" sz="2400" i="1"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cs typeface="Times New Roman" panose="02020603050405020304" pitchFamily="18" charset="0"/>
                </a:rPr>
                <a:t>-1)</a:t>
              </a:r>
              <a:r>
                <a:rPr lang="zh-CN" altLang="en-US" sz="2400">
                  <a:cs typeface="Times New Roman" panose="02020603050405020304" pitchFamily="18" charset="0"/>
                </a:rPr>
                <a:t>上，令</a:t>
              </a:r>
              <a:endParaRPr lang="en-US" altLang="zh-CN" sz="2400">
                <a:cs typeface="Times New Roman" panose="02020603050405020304" pitchFamily="18" charset="0"/>
              </a:endParaRPr>
            </a:p>
          </p:txBody>
        </p:sp>
      </p:grpSp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805488"/>
            <a:ext cx="58864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6"/>
          <p:cNvGrpSpPr/>
          <p:nvPr/>
        </p:nvGrpSpPr>
        <p:grpSpPr bwMode="auto">
          <a:xfrm>
            <a:off x="2381250" y="3643313"/>
            <a:ext cx="7299325" cy="2071687"/>
            <a:chOff x="1066800" y="3709988"/>
            <a:chExt cx="7298854" cy="2072431"/>
          </a:xfrm>
        </p:grpSpPr>
        <p:pic>
          <p:nvPicPr>
            <p:cNvPr id="56344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709988"/>
              <a:ext cx="7010400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4725144"/>
              <a:ext cx="645795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25"/>
          <p:cNvGrpSpPr/>
          <p:nvPr/>
        </p:nvGrpSpPr>
        <p:grpSpPr bwMode="auto">
          <a:xfrm>
            <a:off x="2135188" y="2732088"/>
            <a:ext cx="8064500" cy="854075"/>
            <a:chOff x="611188" y="2732088"/>
            <a:chExt cx="8064500" cy="854075"/>
          </a:xfrm>
        </p:grpSpPr>
        <p:graphicFrame>
          <p:nvGraphicFramePr>
            <p:cNvPr id="56340" name="Object 5"/>
            <p:cNvGraphicFramePr>
              <a:graphicFrameLocks noChangeAspect="1"/>
            </p:cNvGraphicFramePr>
            <p:nvPr/>
          </p:nvGraphicFramePr>
          <p:xfrm>
            <a:off x="4017093" y="2957693"/>
            <a:ext cx="1549252" cy="470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27" name="Equation" r:id="rId10" imgW="13163550" imgH="3952875" progId="Equation.DSMT4">
                    <p:embed/>
                  </p:oleObj>
                </mc:Choice>
                <mc:Fallback>
                  <p:oleObj name="Equation" r:id="rId10" imgW="13163550" imgH="395287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093" y="2957693"/>
                          <a:ext cx="1549252" cy="470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Object 9"/>
            <p:cNvGraphicFramePr>
              <a:graphicFrameLocks noChangeAspect="1"/>
            </p:cNvGraphicFramePr>
            <p:nvPr/>
          </p:nvGraphicFramePr>
          <p:xfrm>
            <a:off x="6274303" y="2999001"/>
            <a:ext cx="1033364" cy="470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28" name="Equation" r:id="rId12" imgW="8772525" imgH="3952875" progId="Equation.DSMT4">
                    <p:embed/>
                  </p:oleObj>
                </mc:Choice>
                <mc:Fallback>
                  <p:oleObj name="Equation" r:id="rId12" imgW="8772525" imgH="395287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4303" y="2999001"/>
                          <a:ext cx="1033364" cy="470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2" name="矩形 10"/>
            <p:cNvSpPr>
              <a:spLocks noChangeArrowheads="1"/>
            </p:cNvSpPr>
            <p:nvPr/>
          </p:nvSpPr>
          <p:spPr bwMode="auto">
            <a:xfrm>
              <a:off x="611188" y="2732088"/>
              <a:ext cx="8064500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660066"/>
                  </a:solidFill>
                  <a:cs typeface="Times New Roman" panose="02020603050405020304" pitchFamily="18" charset="0"/>
                </a:rPr>
                <a:t>下面计算                  ：</a:t>
              </a:r>
              <a:r>
                <a:rPr lang="zh-CN" altLang="en-US" sz="2400">
                  <a:cs typeface="Times New Roman" panose="02020603050405020304" pitchFamily="18" charset="0"/>
                </a:rPr>
                <a:t>记                       ，在               上，有</a:t>
              </a:r>
              <a:endParaRPr lang="en-US" altLang="zh-CN" sz="2400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6343" name="Object 16"/>
            <p:cNvGraphicFramePr>
              <a:graphicFrameLocks noChangeAspect="1"/>
            </p:cNvGraphicFramePr>
            <p:nvPr/>
          </p:nvGraphicFramePr>
          <p:xfrm>
            <a:off x="2016649" y="2960187"/>
            <a:ext cx="1239720" cy="625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29" name="Equation" r:id="rId14" imgW="10534650" imgH="5267325" progId="Equation.DSMT4">
                    <p:embed/>
                  </p:oleObj>
                </mc:Choice>
                <mc:Fallback>
                  <p:oleObj name="Equation" r:id="rId14" imgW="10534650" imgH="5267325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649" y="2960187"/>
                          <a:ext cx="1239720" cy="625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29" name="组合 33"/>
          <p:cNvGrpSpPr/>
          <p:nvPr/>
        </p:nvGrpSpPr>
        <p:grpSpPr bwMode="auto">
          <a:xfrm>
            <a:off x="8810625" y="0"/>
            <a:ext cx="1857375" cy="1176338"/>
            <a:chOff x="7286644" y="0"/>
            <a:chExt cx="1857356" cy="1176021"/>
          </a:xfrm>
        </p:grpSpPr>
        <p:sp>
          <p:nvSpPr>
            <p:cNvPr id="29" name="矩形 28"/>
            <p:cNvSpPr/>
            <p:nvPr/>
          </p:nvSpPr>
          <p:spPr bwMode="auto">
            <a:xfrm>
              <a:off x="7286644" y="0"/>
              <a:ext cx="1857356" cy="10712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cxnSp>
          <p:nvCxnSpPr>
            <p:cNvPr id="56331" name="直接连接符 17"/>
            <p:cNvCxnSpPr>
              <a:cxnSpLocks noChangeShapeType="1"/>
            </p:cNvCxnSpPr>
            <p:nvPr/>
          </p:nvCxnSpPr>
          <p:spPr bwMode="auto">
            <a:xfrm>
              <a:off x="7429520" y="428628"/>
              <a:ext cx="1571636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2" name="直接连接符 19"/>
            <p:cNvCxnSpPr>
              <a:cxnSpLocks noChangeShapeType="1"/>
            </p:cNvCxnSpPr>
            <p:nvPr/>
          </p:nvCxnSpPr>
          <p:spPr bwMode="auto">
            <a:xfrm rot="5400000">
              <a:off x="8179619" y="392909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3" name="直接连接符 20"/>
            <p:cNvCxnSpPr>
              <a:cxnSpLocks noChangeShapeType="1"/>
            </p:cNvCxnSpPr>
            <p:nvPr/>
          </p:nvCxnSpPr>
          <p:spPr bwMode="auto">
            <a:xfrm rot="5400000">
              <a:off x="7680347" y="392115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4" name="直接连接符 21"/>
            <p:cNvCxnSpPr>
              <a:cxnSpLocks noChangeShapeType="1"/>
            </p:cNvCxnSpPr>
            <p:nvPr/>
          </p:nvCxnSpPr>
          <p:spPr bwMode="auto">
            <a:xfrm rot="5400000">
              <a:off x="8678891" y="392115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56335" name="Object 17"/>
            <p:cNvGraphicFramePr>
              <a:graphicFrameLocks noChangeAspect="1"/>
            </p:cNvGraphicFramePr>
            <p:nvPr/>
          </p:nvGraphicFramePr>
          <p:xfrm>
            <a:off x="8173690" y="533950"/>
            <a:ext cx="309562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0" name="Equation" r:id="rId16" imgW="2628900" imgH="3952875" progId="Equation.DSMT4">
                    <p:embed/>
                  </p:oleObj>
                </mc:Choice>
                <mc:Fallback>
                  <p:oleObj name="Equation" r:id="rId16" imgW="2628900" imgH="3952875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3690" y="533950"/>
                          <a:ext cx="309562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6" name="Object 18"/>
            <p:cNvGraphicFramePr>
              <a:graphicFrameLocks noChangeAspect="1"/>
            </p:cNvGraphicFramePr>
            <p:nvPr/>
          </p:nvGraphicFramePr>
          <p:xfrm>
            <a:off x="7580337" y="500066"/>
            <a:ext cx="49212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1" name="Equation" r:id="rId18" imgW="4171950" imgH="3952875" progId="Equation.DSMT4">
                    <p:embed/>
                  </p:oleObj>
                </mc:Choice>
                <mc:Fallback>
                  <p:oleObj name="Equation" r:id="rId18" imgW="4171950" imgH="3952875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0337" y="500066"/>
                          <a:ext cx="49212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7" name="Object 19"/>
            <p:cNvGraphicFramePr>
              <a:graphicFrameLocks noChangeAspect="1"/>
            </p:cNvGraphicFramePr>
            <p:nvPr/>
          </p:nvGraphicFramePr>
          <p:xfrm>
            <a:off x="8643966" y="530232"/>
            <a:ext cx="49212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2" name="Equation" r:id="rId20" imgW="4171950" imgH="3952875" progId="Equation.DSMT4">
                    <p:embed/>
                  </p:oleObj>
                </mc:Choice>
                <mc:Fallback>
                  <p:oleObj name="Equation" r:id="rId20" imgW="4171950" imgH="3952875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3966" y="530232"/>
                          <a:ext cx="49212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8" name="矩形 31"/>
            <p:cNvSpPr>
              <a:spLocks noChangeArrowheads="1"/>
            </p:cNvSpPr>
            <p:nvPr/>
          </p:nvSpPr>
          <p:spPr bwMode="auto">
            <a:xfrm>
              <a:off x="7988312" y="714182"/>
              <a:ext cx="227011" cy="461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cs typeface="Times New Roman" panose="02020603050405020304" pitchFamily="18" charset="0"/>
                </a:rPr>
                <a:t>-</a:t>
              </a:r>
              <a:endParaRPr lang="en-US" altLang="zh-CN" sz="240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6339" name="矩形 32"/>
            <p:cNvSpPr>
              <a:spLocks noChangeArrowheads="1"/>
            </p:cNvSpPr>
            <p:nvPr/>
          </p:nvSpPr>
          <p:spPr bwMode="auto">
            <a:xfrm>
              <a:off x="8345496" y="714182"/>
              <a:ext cx="227010" cy="461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cs typeface="Times New Roman" panose="02020603050405020304" pitchFamily="18" charset="0"/>
                </a:rPr>
                <a:t>+</a:t>
              </a:r>
              <a:endParaRPr lang="en-US" altLang="zh-CN" sz="240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214438"/>
            <a:ext cx="5072063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4991100" y="571500"/>
          <a:ext cx="10334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8" name="Equation" r:id="rId2" imgW="8772525" imgH="3952875" progId="Equation.DSMT4">
                  <p:embed/>
                </p:oleObj>
              </mc:Choice>
              <mc:Fallback>
                <p:oleObj name="Equation" r:id="rId2" imgW="8772525" imgH="39528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571500"/>
                        <a:ext cx="10334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矩形 5"/>
          <p:cNvSpPr>
            <a:spLocks noChangeArrowheads="1"/>
          </p:cNvSpPr>
          <p:nvPr/>
        </p:nvSpPr>
        <p:spPr bwMode="auto">
          <a:xfrm>
            <a:off x="2381250" y="571500"/>
            <a:ext cx="503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用同样的方法，在               上，可得</a:t>
            </a:r>
            <a:endParaRPr lang="zh-CN" altLang="en-US" sz="240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133600" y="2416175"/>
            <a:ext cx="7924800" cy="1584325"/>
            <a:chOff x="609600" y="2416820"/>
            <a:chExt cx="7924800" cy="1583680"/>
          </a:xfrm>
        </p:grpSpPr>
        <p:graphicFrame>
          <p:nvGraphicFramePr>
            <p:cNvPr id="57353" name="Object 8"/>
            <p:cNvGraphicFramePr>
              <a:graphicFrameLocks noChangeAspect="1"/>
            </p:cNvGraphicFramePr>
            <p:nvPr/>
          </p:nvGraphicFramePr>
          <p:xfrm>
            <a:off x="1285875" y="2428875"/>
            <a:ext cx="271145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49" name="Equation" r:id="rId4" imgW="23040975" imgH="5267325" progId="Equation.DSMT4">
                    <p:embed/>
                  </p:oleObj>
                </mc:Choice>
                <mc:Fallback>
                  <p:oleObj name="Equation" r:id="rId4" imgW="23040975" imgH="526732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75" y="2428875"/>
                          <a:ext cx="2711450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73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136900"/>
              <a:ext cx="7924800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5" name="矩形 5"/>
            <p:cNvSpPr>
              <a:spLocks noChangeArrowheads="1"/>
            </p:cNvSpPr>
            <p:nvPr/>
          </p:nvSpPr>
          <p:spPr bwMode="auto">
            <a:xfrm>
              <a:off x="827584" y="2416820"/>
              <a:ext cx="36471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由                                     得</a:t>
              </a:r>
              <a:endParaRPr lang="zh-CN" altLang="en-US" sz="2400"/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1595438" y="4365625"/>
            <a:ext cx="8985250" cy="1749425"/>
            <a:chOff x="71438" y="4365104"/>
            <a:chExt cx="8985250" cy="1749946"/>
          </a:xfrm>
        </p:grpSpPr>
        <p:graphicFrame>
          <p:nvGraphicFramePr>
            <p:cNvPr id="57351" name="Object 4"/>
            <p:cNvGraphicFramePr>
              <a:graphicFrameLocks noChangeAspect="1"/>
            </p:cNvGraphicFramePr>
            <p:nvPr/>
          </p:nvGraphicFramePr>
          <p:xfrm>
            <a:off x="71438" y="5072063"/>
            <a:ext cx="8985250" cy="1042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50" name="Equation" r:id="rId7" imgW="76361925" imgH="8772525" progId="Equation.DSMT4">
                    <p:embed/>
                  </p:oleObj>
                </mc:Choice>
                <mc:Fallback>
                  <p:oleObj name="Equation" r:id="rId7" imgW="76361925" imgH="877252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8" y="5072063"/>
                          <a:ext cx="8985250" cy="1042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2" name="矩形 5"/>
            <p:cNvSpPr>
              <a:spLocks noChangeArrowheads="1"/>
            </p:cNvSpPr>
            <p:nvPr/>
          </p:nvSpPr>
          <p:spPr bwMode="auto">
            <a:xfrm>
              <a:off x="683568" y="4365104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整理得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 bwMode="auto">
          <a:xfrm>
            <a:off x="1724025" y="98425"/>
            <a:ext cx="8801100" cy="3973513"/>
            <a:chOff x="200025" y="98425"/>
            <a:chExt cx="8801100" cy="3973513"/>
          </a:xfrm>
        </p:grpSpPr>
        <p:graphicFrame>
          <p:nvGraphicFramePr>
            <p:cNvPr id="58375" name="Object 2"/>
            <p:cNvGraphicFramePr>
              <a:graphicFrameLocks noChangeAspect="1"/>
            </p:cNvGraphicFramePr>
            <p:nvPr/>
          </p:nvGraphicFramePr>
          <p:xfrm>
            <a:off x="200025" y="1295400"/>
            <a:ext cx="8801100" cy="277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69" name="Equation" r:id="rId1" imgW="77238225" imgH="24136350" progId="Equation.DSMT4">
                    <p:embed/>
                  </p:oleObj>
                </mc:Choice>
                <mc:Fallback>
                  <p:oleObj name="Equation" r:id="rId1" imgW="77238225" imgH="2413635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5" y="1295400"/>
                          <a:ext cx="8801100" cy="2776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6" name="矩形 2"/>
            <p:cNvSpPr>
              <a:spLocks noChangeArrowheads="1"/>
            </p:cNvSpPr>
            <p:nvPr/>
          </p:nvSpPr>
          <p:spPr bwMode="auto">
            <a:xfrm>
              <a:off x="357188" y="98425"/>
              <a:ext cx="7500937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cs typeface="Times New Roman" panose="02020603050405020304" pitchFamily="18" charset="0"/>
                </a:rPr>
                <a:t>进一步整理，可得到关于</a:t>
              </a:r>
              <a:r>
                <a:rPr lang="en-US" altLang="zh-CN" sz="2400" i="1">
                  <a:cs typeface="Times New Roman" panose="02020603050405020304" pitchFamily="18" charset="0"/>
                </a:rPr>
                <a:t>m</a:t>
              </a:r>
              <a:r>
                <a:rPr lang="en-US" altLang="zh-CN" sz="2400" i="1" baseline="-30000"/>
                <a:t>i</a:t>
              </a:r>
              <a:r>
                <a:rPr lang="en-US" altLang="zh-CN" sz="2400"/>
                <a:t> </a:t>
              </a:r>
              <a:r>
                <a:rPr lang="en-US" altLang="zh-CN" sz="2400">
                  <a:cs typeface="Times New Roman" panose="02020603050405020304" pitchFamily="18" charset="0"/>
                </a:rPr>
                <a:t>(</a:t>
              </a:r>
              <a:r>
                <a:rPr lang="en-US" altLang="zh-CN" sz="2400" i="1">
                  <a:cs typeface="Times New Roman" panose="02020603050405020304" pitchFamily="18" charset="0"/>
                </a:rPr>
                <a:t>i</a:t>
              </a:r>
              <a:r>
                <a:rPr lang="en-US" altLang="zh-CN" sz="2400">
                  <a:cs typeface="Times New Roman" panose="02020603050405020304" pitchFamily="18" charset="0"/>
                </a:rPr>
                <a:t>=1,2,</a:t>
              </a:r>
              <a:r>
                <a:rPr lang="en-US" altLang="zh-CN" sz="2400"/>
                <a:t>…</a:t>
              </a:r>
              <a:r>
                <a:rPr lang="en-US" altLang="zh-CN" sz="2400">
                  <a:cs typeface="Times New Roman" panose="02020603050405020304" pitchFamily="18" charset="0"/>
                </a:rPr>
                <a:t>,</a:t>
              </a:r>
              <a:r>
                <a:rPr lang="en-US" altLang="zh-CN" sz="2400" i="1">
                  <a:cs typeface="Times New Roman" panose="02020603050405020304" pitchFamily="18" charset="0"/>
                </a:rPr>
                <a:t>n-</a:t>
              </a:r>
              <a:r>
                <a:rPr lang="en-US" altLang="zh-CN" sz="2400">
                  <a:cs typeface="Times New Roman" panose="02020603050405020304" pitchFamily="18" charset="0"/>
                </a:rPr>
                <a:t>1) </a:t>
              </a:r>
              <a:r>
                <a:rPr lang="zh-CN" altLang="en-US" sz="2400">
                  <a:cs typeface="Times New Roman" panose="02020603050405020304" pitchFamily="18" charset="0"/>
                </a:rPr>
                <a:t>的方程组</a:t>
              </a:r>
              <a:endParaRPr lang="zh-CN" altLang="en-US" sz="2400"/>
            </a:p>
          </p:txBody>
        </p:sp>
      </p:grpSp>
      <p:grpSp>
        <p:nvGrpSpPr>
          <p:cNvPr id="4" name="组合 7"/>
          <p:cNvGrpSpPr/>
          <p:nvPr/>
        </p:nvGrpSpPr>
        <p:grpSpPr bwMode="auto">
          <a:xfrm>
            <a:off x="2166938" y="4429125"/>
            <a:ext cx="6194425" cy="2173288"/>
            <a:chOff x="642938" y="4429125"/>
            <a:chExt cx="6194425" cy="2173288"/>
          </a:xfrm>
        </p:grpSpPr>
        <p:sp>
          <p:nvSpPr>
            <p:cNvPr id="58372" name="矩形 3"/>
            <p:cNvSpPr>
              <a:spLocks noChangeArrowheads="1"/>
            </p:cNvSpPr>
            <p:nvPr/>
          </p:nvSpPr>
          <p:spPr bwMode="auto">
            <a:xfrm>
              <a:off x="642938" y="4572000"/>
              <a:ext cx="11080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其中：</a:t>
              </a:r>
              <a:endParaRPr lang="zh-CN" altLang="en-US" sz="2400"/>
            </a:p>
          </p:txBody>
        </p:sp>
        <p:graphicFrame>
          <p:nvGraphicFramePr>
            <p:cNvPr id="58373" name="Object 3"/>
            <p:cNvGraphicFramePr>
              <a:graphicFrameLocks noChangeAspect="1"/>
            </p:cNvGraphicFramePr>
            <p:nvPr/>
          </p:nvGraphicFramePr>
          <p:xfrm>
            <a:off x="2286000" y="4429125"/>
            <a:ext cx="1600200" cy="858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70" name="Equation" r:id="rId3" imgW="14039850" imgH="7458075" progId="Equation.DSMT4">
                    <p:embed/>
                  </p:oleObj>
                </mc:Choice>
                <mc:Fallback>
                  <p:oleObj name="Equation" r:id="rId3" imgW="14039850" imgH="745807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4429125"/>
                          <a:ext cx="1600200" cy="858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4" name="Object 4"/>
            <p:cNvGraphicFramePr>
              <a:graphicFrameLocks noChangeAspect="1"/>
            </p:cNvGraphicFramePr>
            <p:nvPr/>
          </p:nvGraphicFramePr>
          <p:xfrm>
            <a:off x="2286000" y="5643563"/>
            <a:ext cx="4551363" cy="958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71" name="Equation" r:id="rId5" imgW="39938325" imgH="8334375" progId="Equation.DSMT4">
                    <p:embed/>
                  </p:oleObj>
                </mc:Choice>
                <mc:Fallback>
                  <p:oleObj name="Equation" r:id="rId5" imgW="39938325" imgH="83343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5643563"/>
                          <a:ext cx="4551363" cy="958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 bwMode="auto">
          <a:xfrm>
            <a:off x="2135560" y="1501241"/>
            <a:ext cx="7816850" cy="885825"/>
            <a:chOff x="683568" y="1828800"/>
            <a:chExt cx="7817495" cy="885825"/>
          </a:xfrm>
        </p:grpSpPr>
        <p:graphicFrame>
          <p:nvGraphicFramePr>
            <p:cNvPr id="59404" name="Object 5"/>
            <p:cNvGraphicFramePr>
              <a:graphicFrameLocks noChangeAspect="1"/>
            </p:cNvGraphicFramePr>
            <p:nvPr/>
          </p:nvGraphicFramePr>
          <p:xfrm>
            <a:off x="2044700" y="1828800"/>
            <a:ext cx="6456363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62" name="Equation" r:id="rId1" imgW="54854475" imgH="7458075" progId="Equation.DSMT4">
                    <p:embed/>
                  </p:oleObj>
                </mc:Choice>
                <mc:Fallback>
                  <p:oleObj name="Equation" r:id="rId1" imgW="54854475" imgH="745807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700" y="1828800"/>
                          <a:ext cx="6456363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5" name="矩形 1"/>
            <p:cNvSpPr>
              <a:spLocks noChangeArrowheads="1"/>
            </p:cNvSpPr>
            <p:nvPr/>
          </p:nvSpPr>
          <p:spPr bwMode="auto">
            <a:xfrm>
              <a:off x="683568" y="1959223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可得到：</a:t>
              </a:r>
              <a:endParaRPr lang="en-US" altLang="zh-CN" sz="2400"/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2057780" y="2934900"/>
            <a:ext cx="8150225" cy="3935412"/>
            <a:chOff x="525463" y="2852936"/>
            <a:chExt cx="8150225" cy="3935214"/>
          </a:xfrm>
        </p:grpSpPr>
        <p:graphicFrame>
          <p:nvGraphicFramePr>
            <p:cNvPr id="59402" name="Object 6"/>
            <p:cNvGraphicFramePr>
              <a:graphicFrameLocks noChangeAspect="1"/>
            </p:cNvGraphicFramePr>
            <p:nvPr/>
          </p:nvGraphicFramePr>
          <p:xfrm>
            <a:off x="525463" y="3152775"/>
            <a:ext cx="8150225" cy="3635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63" name="Equation" r:id="rId3" imgW="71532750" imgH="31594425" progId="Equation.DSMT4">
                    <p:embed/>
                  </p:oleObj>
                </mc:Choice>
                <mc:Fallback>
                  <p:oleObj name="Equation" r:id="rId3" imgW="71532750" imgH="315944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63" y="3152775"/>
                          <a:ext cx="8150225" cy="3635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3" name="矩形 7"/>
            <p:cNvSpPr>
              <a:spLocks noChangeArrowheads="1"/>
            </p:cNvSpPr>
            <p:nvPr/>
          </p:nvSpPr>
          <p:spPr bwMode="auto">
            <a:xfrm>
              <a:off x="827584" y="2852936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于是有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396" name="组合 12"/>
          <p:cNvGrpSpPr/>
          <p:nvPr/>
        </p:nvGrpSpPr>
        <p:grpSpPr bwMode="auto">
          <a:xfrm>
            <a:off x="1855912" y="266651"/>
            <a:ext cx="4984750" cy="1268412"/>
            <a:chOff x="714375" y="500063"/>
            <a:chExt cx="4984750" cy="1268412"/>
          </a:xfrm>
        </p:grpSpPr>
        <p:sp>
          <p:nvSpPr>
            <p:cNvPr id="59397" name="矩形 1"/>
            <p:cNvSpPr>
              <a:spLocks noChangeArrowheads="1"/>
            </p:cNvSpPr>
            <p:nvPr/>
          </p:nvSpPr>
          <p:spPr bwMode="auto">
            <a:xfrm>
              <a:off x="714375" y="500063"/>
              <a:ext cx="38004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一般情况下，           未知，</a:t>
              </a:r>
              <a:endParaRPr lang="en-US" altLang="zh-CN" sz="2400" dirty="0"/>
            </a:p>
          </p:txBody>
        </p:sp>
        <p:graphicFrame>
          <p:nvGraphicFramePr>
            <p:cNvPr id="59398" name="Object 3"/>
            <p:cNvGraphicFramePr>
              <a:graphicFrameLocks noChangeAspect="1"/>
            </p:cNvGraphicFramePr>
            <p:nvPr/>
          </p:nvGraphicFramePr>
          <p:xfrm>
            <a:off x="2643188" y="500063"/>
            <a:ext cx="82708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64" name="Equation" r:id="rId5" imgW="7019925" imgH="3952875" progId="Equation.DSMT4">
                    <p:embed/>
                  </p:oleObj>
                </mc:Choice>
                <mc:Fallback>
                  <p:oleObj name="Equation" r:id="rId5" imgW="7019925" imgH="395287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88" y="500063"/>
                          <a:ext cx="827087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399" name="组合 9"/>
            <p:cNvGrpSpPr/>
            <p:nvPr/>
          </p:nvGrpSpPr>
          <p:grpSpPr bwMode="auto">
            <a:xfrm>
              <a:off x="2000250" y="519113"/>
              <a:ext cx="3698875" cy="1249362"/>
              <a:chOff x="2000250" y="519063"/>
              <a:chExt cx="3699490" cy="1249412"/>
            </a:xfrm>
          </p:grpSpPr>
          <p:graphicFrame>
            <p:nvGraphicFramePr>
              <p:cNvPr id="59400" name="Object 8"/>
              <p:cNvGraphicFramePr>
                <a:graphicFrameLocks noChangeAspect="1"/>
              </p:cNvGraphicFramePr>
              <p:nvPr/>
            </p:nvGraphicFramePr>
            <p:xfrm>
              <a:off x="2000250" y="1143000"/>
              <a:ext cx="3176588" cy="625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665" name="Equation" r:id="rId7" imgW="26993850" imgH="5267325" progId="Equation.DSMT4">
                      <p:embed/>
                    </p:oleObj>
                  </mc:Choice>
                  <mc:Fallback>
                    <p:oleObj name="Equation" r:id="rId7" imgW="26993850" imgH="5267325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0250" y="1143000"/>
                            <a:ext cx="3176588" cy="625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01" name="矩形 8"/>
              <p:cNvSpPr>
                <a:spLocks noChangeArrowheads="1"/>
              </p:cNvSpPr>
              <p:nvPr/>
            </p:nvSpPr>
            <p:spPr bwMode="auto">
              <a:xfrm>
                <a:off x="4283968" y="519063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</a:rPr>
                  <a:t>此时可设</a:t>
                </a:r>
                <a:endParaRPr lang="zh-CN" altLang="en-US" sz="2400"/>
              </a:p>
            </p:txBody>
          </p:sp>
        </p:grpSp>
      </p:grpSp>
      <p:graphicFrame>
        <p:nvGraphicFramePr>
          <p:cNvPr id="25" name="Object 85"/>
          <p:cNvGraphicFramePr>
            <a:graphicFrameLocks noChangeAspect="1"/>
          </p:cNvGraphicFramePr>
          <p:nvPr/>
        </p:nvGraphicFramePr>
        <p:xfrm>
          <a:off x="2331368" y="2182023"/>
          <a:ext cx="3733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6" name="Equation" r:id="rId9" imgW="1132205" imgH="568960" progId="Equation.3">
                  <p:embed/>
                </p:oleObj>
              </mc:Choice>
              <mc:Fallback>
                <p:oleObj name="Equation" r:id="rId9" imgW="1132205" imgH="56896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368" y="2182023"/>
                        <a:ext cx="37338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9"/>
          <p:cNvGraphicFramePr>
            <a:graphicFrameLocks noChangeAspect="1"/>
          </p:cNvGraphicFramePr>
          <p:nvPr/>
        </p:nvGraphicFramePr>
        <p:xfrm>
          <a:off x="6794843" y="2237503"/>
          <a:ext cx="4267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7" name="Equation" r:id="rId11" imgW="1273810" imgH="618490" progId="Equation.3">
                  <p:embed/>
                </p:oleObj>
              </mc:Choice>
              <mc:Fallback>
                <p:oleObj name="Equation" r:id="rId11" imgW="1273810" imgH="61849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843" y="2237503"/>
                        <a:ext cx="4267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 txBox="1">
            <a:spLocks noChangeArrowheads="1"/>
          </p:cNvSpPr>
          <p:nvPr/>
        </p:nvSpPr>
        <p:spPr bwMode="auto">
          <a:xfrm>
            <a:off x="2187575" y="3357563"/>
            <a:ext cx="31877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【</a:t>
            </a:r>
            <a:r>
              <a:rPr lang="zh-CN" altLang="en-US" sz="2400"/>
              <a:t>解</a:t>
            </a:r>
            <a:r>
              <a:rPr lang="en-US" altLang="zh-CN" sz="2400"/>
              <a:t>】</a:t>
            </a:r>
            <a:r>
              <a:rPr lang="zh-CN" altLang="en-US" sz="2400"/>
              <a:t>  依题意，得：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2200275" y="531813"/>
            <a:ext cx="7888288" cy="1349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400" b="1">
                <a:solidFill>
                  <a:srgbClr val="FF33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solidFill>
                  <a:srgbClr val="FF3300"/>
                </a:solidFill>
                <a:ea typeface="黑体" panose="02010609060101010101" pitchFamily="49" charset="-122"/>
              </a:rPr>
              <a:t>5】</a:t>
            </a:r>
            <a:r>
              <a:rPr lang="en-US" altLang="zh-CN" sz="2400" b="1">
                <a:latin typeface="Arial Unicode MS" pitchFamily="34" charset="-122"/>
                <a:ea typeface="黑体" panose="02010609060101010101" pitchFamily="49" charset="-122"/>
              </a:rPr>
              <a:t>  </a:t>
            </a:r>
            <a:r>
              <a:rPr lang="zh-CN" altLang="en-US" sz="2400"/>
              <a:t>已知的函数值如下：</a:t>
            </a:r>
            <a:endParaRPr lang="zh-CN" altLang="en-US" sz="2400"/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Arial Unicode MS" pitchFamily="34" charset="-122"/>
                <a:ea typeface="黑体" panose="02010609060101010101" pitchFamily="49" charset="-122"/>
              </a:rPr>
              <a:t>      </a:t>
            </a:r>
            <a:r>
              <a:rPr lang="en-US" altLang="zh-CN" sz="2400" b="1" i="1">
                <a:ea typeface="黑体" panose="02010609060101010101" pitchFamily="49" charset="-122"/>
              </a:rPr>
              <a:t>x</a:t>
            </a:r>
            <a:r>
              <a:rPr lang="en-US" altLang="zh-CN" sz="2400" b="1">
                <a:latin typeface="Arial Unicode MS" pitchFamily="34" charset="-122"/>
                <a:ea typeface="黑体" panose="02010609060101010101" pitchFamily="49" charset="-122"/>
              </a:rPr>
              <a:t> </a:t>
            </a:r>
            <a:r>
              <a:rPr lang="en-US" altLang="zh-CN" sz="1400" b="1">
                <a:latin typeface="Arial Unicode MS" pitchFamily="34" charset="-122"/>
                <a:ea typeface="黑体" panose="02010609060101010101" pitchFamily="49" charset="-122"/>
              </a:rPr>
              <a:t>             </a:t>
            </a:r>
            <a:r>
              <a:rPr lang="en-US" altLang="zh-CN" sz="2400" b="1">
                <a:latin typeface="Arial Unicode MS" pitchFamily="34" charset="-122"/>
                <a:ea typeface="黑体" panose="02010609060101010101" pitchFamily="49" charset="-122"/>
              </a:rPr>
              <a:t>  1       2        4        5</a:t>
            </a:r>
            <a:endParaRPr lang="en-US" altLang="zh-CN" sz="2400" b="1">
              <a:latin typeface="Arial Unicode MS" pitchFamily="34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Unicode MS" pitchFamily="34" charset="-122"/>
                <a:ea typeface="黑体" panose="02010609060101010101" pitchFamily="49" charset="-122"/>
              </a:rPr>
              <a:t>     </a:t>
            </a:r>
            <a:r>
              <a:rPr lang="en-US" altLang="zh-CN" sz="2400" b="1" i="1">
                <a:ea typeface="黑体" panose="02010609060101010101" pitchFamily="49" charset="-122"/>
              </a:rPr>
              <a:t>f (x)</a:t>
            </a:r>
            <a:r>
              <a:rPr lang="en-US" altLang="zh-CN" sz="2400" b="1">
                <a:latin typeface="Arial Unicode MS" pitchFamily="34" charset="-122"/>
                <a:ea typeface="黑体" panose="02010609060101010101" pitchFamily="49" charset="-122"/>
              </a:rPr>
              <a:t>       1       3        4        2</a:t>
            </a:r>
            <a:endParaRPr lang="en-US" altLang="zh-CN" sz="2400" b="1">
              <a:ea typeface="黑体" panose="02010609060101010101" pitchFamily="49" charset="-122"/>
            </a:endParaRPr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>
            <a:off x="2927350" y="1412875"/>
            <a:ext cx="42497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>
            <a:off x="4295775" y="1017588"/>
            <a:ext cx="0" cy="863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5087938" y="981075"/>
            <a:ext cx="0" cy="863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>
            <a:off x="5951538" y="1017588"/>
            <a:ext cx="0" cy="792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>
            <a:off x="6816725" y="981075"/>
            <a:ext cx="0" cy="7921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Text Box 10"/>
          <p:cNvSpPr txBox="1">
            <a:spLocks noChangeArrowheads="1"/>
          </p:cNvSpPr>
          <p:nvPr/>
        </p:nvSpPr>
        <p:spPr bwMode="auto">
          <a:xfrm>
            <a:off x="2216150" y="2060575"/>
            <a:ext cx="82010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/>
              <a:t>在区间</a:t>
            </a:r>
            <a:r>
              <a:rPr lang="zh-CN" altLang="en-US" sz="2400">
                <a:sym typeface="Symbol" panose="05050102010706020507" pitchFamily="18" charset="2"/>
              </a:rPr>
              <a:t></a:t>
            </a:r>
            <a:r>
              <a:rPr lang="en-US" altLang="zh-CN" sz="2400"/>
              <a:t>1,5</a:t>
            </a:r>
            <a:r>
              <a:rPr lang="en-US" altLang="zh-CN" sz="2400">
                <a:sym typeface="Symbol" panose="05050102010706020507" pitchFamily="18" charset="2"/>
              </a:rPr>
              <a:t></a:t>
            </a:r>
            <a:r>
              <a:rPr lang="zh-CN" altLang="en-US" sz="2400"/>
              <a:t>上求三次样条插值函数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),</a:t>
            </a:r>
            <a:r>
              <a:rPr lang="zh-CN" altLang="en-US" sz="2400"/>
              <a:t>使它满足边界条件 </a:t>
            </a:r>
            <a:endParaRPr lang="zh-CN" altLang="en-US" sz="2400"/>
          </a:p>
        </p:txBody>
      </p:sp>
      <p:graphicFrame>
        <p:nvGraphicFramePr>
          <p:cNvPr id="60426" name="对象 36872"/>
          <p:cNvGraphicFramePr>
            <a:graphicFrameLocks noChangeAspect="1"/>
          </p:cNvGraphicFramePr>
          <p:nvPr/>
        </p:nvGraphicFramePr>
        <p:xfrm>
          <a:off x="3516313" y="2708275"/>
          <a:ext cx="33162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6" name="公式" r:id="rId1" imgW="23260050" imgH="3514725" progId="Equation.3">
                  <p:embed/>
                </p:oleObj>
              </mc:Choice>
              <mc:Fallback>
                <p:oleObj name="公式" r:id="rId1" imgW="23260050" imgH="3514725" progId="Equation.3">
                  <p:embed/>
                  <p:pic>
                    <p:nvPicPr>
                      <p:cNvPr id="0" name="对象 36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2708275"/>
                        <a:ext cx="33162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3"/>
          <p:cNvGraphicFramePr>
            <a:graphicFrameLocks noChangeAspect="1"/>
          </p:cNvGraphicFramePr>
          <p:nvPr/>
        </p:nvGraphicFramePr>
        <p:xfrm>
          <a:off x="3309938" y="3983038"/>
          <a:ext cx="41005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7" name="Equation" r:id="rId3" imgW="35985450" imgH="3952875" progId="Equation.DSMT4">
                  <p:embed/>
                </p:oleObj>
              </mc:Choice>
              <mc:Fallback>
                <p:oleObj name="Equation" r:id="rId3" imgW="35985450" imgH="39528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3983038"/>
                        <a:ext cx="41005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4"/>
          <p:cNvGraphicFramePr>
            <a:graphicFrameLocks noChangeAspect="1"/>
          </p:cNvGraphicFramePr>
          <p:nvPr/>
        </p:nvGraphicFramePr>
        <p:xfrm>
          <a:off x="3225800" y="5643563"/>
          <a:ext cx="60515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8" name="Equation" r:id="rId5" imgW="53101875" imgH="8334375" progId="Equation.DSMT4">
                  <p:embed/>
                </p:oleObj>
              </mc:Choice>
              <mc:Fallback>
                <p:oleObj name="Equation" r:id="rId5" imgW="53101875" imgH="83343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5643563"/>
                        <a:ext cx="60515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5"/>
          <p:cNvGraphicFramePr>
            <a:graphicFrameLocks noChangeAspect="1"/>
          </p:cNvGraphicFramePr>
          <p:nvPr/>
        </p:nvGraphicFramePr>
        <p:xfrm>
          <a:off x="3298825" y="4624388"/>
          <a:ext cx="499903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9" name="Equation" r:id="rId7" imgW="43881675" imgH="7458075" progId="Equation.DSMT4">
                  <p:embed/>
                </p:oleObj>
              </mc:Choice>
              <mc:Fallback>
                <p:oleObj name="Equation" r:id="rId7" imgW="43881675" imgH="745807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4624388"/>
                        <a:ext cx="499903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 bwMode="auto">
          <a:xfrm>
            <a:off x="2024063" y="428625"/>
            <a:ext cx="8261350" cy="3778250"/>
            <a:chOff x="414309" y="2852936"/>
            <a:chExt cx="8261379" cy="3778245"/>
          </a:xfrm>
        </p:grpSpPr>
        <p:graphicFrame>
          <p:nvGraphicFramePr>
            <p:cNvPr id="62469" name="Object 6"/>
            <p:cNvGraphicFramePr>
              <a:graphicFrameLocks noChangeAspect="1"/>
            </p:cNvGraphicFramePr>
            <p:nvPr/>
          </p:nvGraphicFramePr>
          <p:xfrm>
            <a:off x="525463" y="2995805"/>
            <a:ext cx="8150225" cy="3635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9" name="Equation" r:id="rId1" imgW="71532750" imgH="31594425" progId="Equation.DSMT4">
                    <p:embed/>
                  </p:oleObj>
                </mc:Choice>
                <mc:Fallback>
                  <p:oleObj name="Equation" r:id="rId1" imgW="71532750" imgH="315944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63" y="2995805"/>
                          <a:ext cx="8150225" cy="3635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0" name="矩形 7"/>
            <p:cNvSpPr>
              <a:spLocks noChangeArrowheads="1"/>
            </p:cNvSpPr>
            <p:nvPr/>
          </p:nvSpPr>
          <p:spPr bwMode="auto">
            <a:xfrm>
              <a:off x="414309" y="2852936"/>
              <a:ext cx="800219" cy="461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代入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2467" name="矩形 7"/>
          <p:cNvSpPr>
            <a:spLocks noChangeArrowheads="1"/>
          </p:cNvSpPr>
          <p:nvPr/>
        </p:nvSpPr>
        <p:spPr bwMode="auto">
          <a:xfrm>
            <a:off x="2176463" y="4143375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得方程组：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62468" name="Object 5"/>
          <p:cNvGraphicFramePr>
            <a:graphicFrameLocks noChangeAspect="1"/>
          </p:cNvGraphicFramePr>
          <p:nvPr/>
        </p:nvGraphicFramePr>
        <p:xfrm>
          <a:off x="2960688" y="4632325"/>
          <a:ext cx="4849812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0" name="Equation" r:id="rId3" imgW="42567225" imgH="16240125" progId="Equation.DSMT4">
                  <p:embed/>
                </p:oleObj>
              </mc:Choice>
              <mc:Fallback>
                <p:oleObj name="Equation" r:id="rId3" imgW="42567225" imgH="162401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4632325"/>
                        <a:ext cx="4849812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238375" y="4357688"/>
            <a:ext cx="750093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/>
              <a:t>            其为两个插值基函数的线性组合，其组合系数就是对应点上的函数值。这种形式的插值称作为</a:t>
            </a:r>
            <a:r>
              <a:rPr lang="zh-CN" altLang="en-US" sz="2400">
                <a:solidFill>
                  <a:srgbClr val="CC0000"/>
                </a:solidFill>
              </a:rPr>
              <a:t>拉格朗日（</a:t>
            </a:r>
            <a:r>
              <a:rPr lang="en-US" altLang="zh-CN" sz="2400">
                <a:solidFill>
                  <a:srgbClr val="CC0000"/>
                </a:solidFill>
                <a:cs typeface="Times New Roman" panose="02020603050405020304" pitchFamily="18" charset="0"/>
              </a:rPr>
              <a:t>Lagrange</a:t>
            </a:r>
            <a:r>
              <a:rPr lang="en-US" altLang="zh-CN" sz="2400">
                <a:solidFill>
                  <a:srgbClr val="CC0000"/>
                </a:solidFill>
              </a:rPr>
              <a:t>）</a:t>
            </a:r>
            <a:r>
              <a:rPr lang="zh-CN" altLang="en-US" sz="2400">
                <a:solidFill>
                  <a:srgbClr val="CC0000"/>
                </a:solidFill>
              </a:rPr>
              <a:t>插值</a:t>
            </a:r>
            <a:r>
              <a:rPr lang="zh-CN" altLang="en-US" sz="2400"/>
              <a:t>。 </a:t>
            </a:r>
            <a:endParaRPr lang="zh-CN" altLang="en-US" sz="24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452688" y="714375"/>
            <a:ext cx="74295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i="1"/>
              <a:t>l</a:t>
            </a:r>
            <a:r>
              <a:rPr lang="en-US" altLang="zh-CN" sz="2400" baseline="-30000"/>
              <a:t>0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：点</a:t>
            </a:r>
            <a:r>
              <a:rPr lang="zh-CN" altLang="en-US" sz="2400" baseline="-25000"/>
              <a:t> </a:t>
            </a:r>
            <a:r>
              <a:rPr lang="en-US" altLang="zh-CN" sz="2400" i="1"/>
              <a:t>x</a:t>
            </a:r>
            <a:r>
              <a:rPr lang="en-US" altLang="zh-CN" sz="2400" baseline="-30000"/>
              <a:t>0 </a:t>
            </a:r>
            <a:r>
              <a:rPr lang="zh-CN" altLang="en-US" sz="2400"/>
              <a:t>的一次插值基函数</a:t>
            </a:r>
            <a:endParaRPr lang="en-US" altLang="zh-CN" sz="240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i="1"/>
              <a:t>l</a:t>
            </a:r>
            <a:r>
              <a:rPr lang="en-US" altLang="zh-CN" sz="2400" baseline="-30000"/>
              <a:t>1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：点</a:t>
            </a:r>
            <a:r>
              <a:rPr lang="en-US" altLang="zh-CN" sz="2400" i="1"/>
              <a:t>x</a:t>
            </a:r>
            <a:r>
              <a:rPr lang="en-US" altLang="zh-CN" sz="2400" baseline="-30000"/>
              <a:t>1</a:t>
            </a:r>
            <a:r>
              <a:rPr lang="zh-CN" altLang="en-US" sz="2400"/>
              <a:t>的一次插值基函数</a:t>
            </a:r>
            <a:endParaRPr lang="en-US" altLang="zh-CN" sz="240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它们在对应的插值点上取值为1，而在另外的插值点上取值为0。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5024438" y="3714750"/>
            <a:ext cx="309721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baseline="-30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i="1" kern="0" dirty="0">
                <a:solidFill>
                  <a:srgbClr val="0B07B9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kern="0" baseline="-30000" dirty="0">
                <a:solidFill>
                  <a:srgbClr val="0B07B9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kern="0" dirty="0">
                <a:solidFill>
                  <a:srgbClr val="0B07B9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0" dirty="0">
                <a:solidFill>
                  <a:srgbClr val="0B07B9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dirty="0">
                <a:solidFill>
                  <a:srgbClr val="0B07B9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7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kern="0" baseline="-30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i="1" kern="0" dirty="0">
                <a:solidFill>
                  <a:srgbClr val="0B07B9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kern="0" baseline="-30000" dirty="0">
                <a:solidFill>
                  <a:srgbClr val="0B07B9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B07B9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0" dirty="0">
                <a:solidFill>
                  <a:srgbClr val="0B07B9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dirty="0">
                <a:solidFill>
                  <a:srgbClr val="0B07B9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kern="0" baseline="-30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1269" name="矩形 4"/>
          <p:cNvSpPr>
            <a:spLocks noChangeArrowheads="1"/>
          </p:cNvSpPr>
          <p:nvPr/>
        </p:nvSpPr>
        <p:spPr bwMode="auto">
          <a:xfrm>
            <a:off x="2595563" y="3571875"/>
            <a:ext cx="2398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插值函数 </a:t>
            </a:r>
            <a:r>
              <a:rPr lang="en-US" altLang="zh-CN" sz="2400" i="1">
                <a:solidFill>
                  <a:srgbClr val="000000"/>
                </a:solidFill>
              </a:rPr>
              <a:t>p</a:t>
            </a:r>
            <a:r>
              <a:rPr lang="en-US" altLang="zh-CN" sz="2400" baseline="-30000">
                <a:solidFill>
                  <a:srgbClr val="000000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</a:rPr>
              <a:t>(</a:t>
            </a:r>
            <a:r>
              <a:rPr lang="en-US" altLang="zh-CN" sz="2400" i="1">
                <a:solidFill>
                  <a:srgbClr val="000000"/>
                </a:solidFill>
              </a:rPr>
              <a:t>x</a:t>
            </a:r>
            <a:r>
              <a:rPr lang="en-US" altLang="zh-CN" sz="2400">
                <a:solidFill>
                  <a:srgbClr val="000000"/>
                </a:solidFill>
              </a:rPr>
              <a:t>)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6"/>
          <p:cNvGraphicFramePr>
            <a:graphicFrameLocks noChangeAspect="1"/>
          </p:cNvGraphicFramePr>
          <p:nvPr/>
        </p:nvGraphicFramePr>
        <p:xfrm>
          <a:off x="3084513" y="1357313"/>
          <a:ext cx="56007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2" name="Equation" r:id="rId1" imgW="49149000" imgH="3952875" progId="Equation.DSMT4">
                  <p:embed/>
                </p:oleObj>
              </mc:Choice>
              <mc:Fallback>
                <p:oleObj name="Equation" r:id="rId1" imgW="49149000" imgH="395287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1357313"/>
                        <a:ext cx="56007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矩形 7"/>
          <p:cNvSpPr>
            <a:spLocks noChangeArrowheads="1"/>
          </p:cNvSpPr>
          <p:nvPr/>
        </p:nvSpPr>
        <p:spPr bwMode="auto">
          <a:xfrm>
            <a:off x="2095500" y="5715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解方程组，得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63492" name="Object 3"/>
          <p:cNvGraphicFramePr>
            <a:graphicFrameLocks noChangeAspect="1"/>
          </p:cNvGraphicFramePr>
          <p:nvPr/>
        </p:nvGraphicFramePr>
        <p:xfrm>
          <a:off x="2309813" y="2714625"/>
          <a:ext cx="70786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3" name="Equation" r:id="rId3" imgW="55949850" imgH="3952875" progId="Equation.DSMT4">
                  <p:embed/>
                </p:oleObj>
              </mc:Choice>
              <mc:Fallback>
                <p:oleObj name="Equation" r:id="rId3" imgW="55949850" imgH="39528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2714625"/>
                        <a:ext cx="70786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矩形 8"/>
          <p:cNvSpPr>
            <a:spLocks noChangeArrowheads="1"/>
          </p:cNvSpPr>
          <p:nvPr/>
        </p:nvSpPr>
        <p:spPr bwMode="auto">
          <a:xfrm>
            <a:off x="2095500" y="1928813"/>
            <a:ext cx="203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代入计算公式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aphicFrame>
        <p:nvGraphicFramePr>
          <p:cNvPr id="29701" name="Object 13"/>
          <p:cNvGraphicFramePr>
            <a:graphicFrameLocks noChangeAspect="1"/>
          </p:cNvGraphicFramePr>
          <p:nvPr/>
        </p:nvGraphicFramePr>
        <p:xfrm>
          <a:off x="3406775" y="3213100"/>
          <a:ext cx="47466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4" name="Equation" r:id="rId5" imgW="36642675" imgH="8772525" progId="Equation.DSMT4">
                  <p:embed/>
                </p:oleObj>
              </mc:Choice>
              <mc:Fallback>
                <p:oleObj name="Equation" r:id="rId5" imgW="36642675" imgH="877252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3213100"/>
                        <a:ext cx="47466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3395663" y="4427538"/>
          <a:ext cx="47513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5" name="Equation" r:id="rId7" imgW="37080825" imgH="8772525" progId="Equation.DSMT4">
                  <p:embed/>
                </p:oleObj>
              </mc:Choice>
              <mc:Fallback>
                <p:oleObj name="Equation" r:id="rId7" imgW="37080825" imgH="87725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4427538"/>
                        <a:ext cx="475138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1881188" y="5499100"/>
          <a:ext cx="40513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6" name="Equation" r:id="rId9" imgW="28965525" imgH="8772525" progId="Equation.DSMT4">
                  <p:embed/>
                </p:oleObj>
              </mc:Choice>
              <mc:Fallback>
                <p:oleObj name="Equation" r:id="rId9" imgW="28965525" imgH="87725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5499100"/>
                        <a:ext cx="40513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6310313" y="5570538"/>
          <a:ext cx="419893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7" name="Equation" r:id="rId11" imgW="30499050" imgH="8772525" progId="Equation.DSMT4">
                  <p:embed/>
                </p:oleObj>
              </mc:Choice>
              <mc:Fallback>
                <p:oleObj name="Equation" r:id="rId11" imgW="30499050" imgH="877252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5570538"/>
                        <a:ext cx="4198937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1"/>
          <p:cNvSpPr>
            <a:spLocks noChangeArrowheads="1"/>
          </p:cNvSpPr>
          <p:nvPr/>
        </p:nvSpPr>
        <p:spPr bwMode="auto">
          <a:xfrm>
            <a:off x="2238375" y="571500"/>
            <a:ext cx="80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对于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aphicFrame>
        <p:nvGraphicFramePr>
          <p:cNvPr id="64515" name="Object 2"/>
          <p:cNvGraphicFramePr>
            <a:graphicFrameLocks noChangeAspect="1"/>
          </p:cNvGraphicFramePr>
          <p:nvPr/>
        </p:nvGraphicFramePr>
        <p:xfrm>
          <a:off x="3024188" y="714375"/>
          <a:ext cx="12001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1" name="Equation" r:id="rId1" imgW="10534650" imgH="3514725" progId="Equation.DSMT4">
                  <p:embed/>
                </p:oleObj>
              </mc:Choice>
              <mc:Fallback>
                <p:oleObj name="Equation" r:id="rId1" imgW="10534650" imgH="351472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714375"/>
                        <a:ext cx="12001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3"/>
          <p:cNvGraphicFramePr>
            <a:graphicFrameLocks noChangeAspect="1"/>
          </p:cNvGraphicFramePr>
          <p:nvPr/>
        </p:nvGraphicFramePr>
        <p:xfrm>
          <a:off x="2513013" y="1214438"/>
          <a:ext cx="54403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2" name="Equation" r:id="rId3" imgW="43005375" imgH="6800850" progId="Equation.DSMT4">
                  <p:embed/>
                </p:oleObj>
              </mc:Choice>
              <mc:Fallback>
                <p:oleObj name="Equation" r:id="rId3" imgW="43005375" imgH="680085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1214438"/>
                        <a:ext cx="544036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3"/>
          <p:cNvGraphicFramePr>
            <a:graphicFrameLocks noChangeAspect="1"/>
          </p:cNvGraphicFramePr>
          <p:nvPr/>
        </p:nvGraphicFramePr>
        <p:xfrm>
          <a:off x="3309938" y="2428875"/>
          <a:ext cx="32686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3" name="Equation" r:id="rId5" imgW="25231725" imgH="4829175" progId="Equation.DSMT4">
                  <p:embed/>
                </p:oleObj>
              </mc:Choice>
              <mc:Fallback>
                <p:oleObj name="Equation" r:id="rId5" imgW="25231725" imgH="482917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2428875"/>
                        <a:ext cx="32686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3309938" y="3143250"/>
          <a:ext cx="32607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4" name="Equation" r:id="rId7" imgW="25450800" imgH="4829175" progId="Equation.DSMT4">
                  <p:embed/>
                </p:oleObj>
              </mc:Choice>
              <mc:Fallback>
                <p:oleObj name="Equation" r:id="rId7" imgW="25450800" imgH="482917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3143250"/>
                        <a:ext cx="32607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3309938" y="3857625"/>
          <a:ext cx="33448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5" name="Equation" r:id="rId9" imgW="23917275" imgH="4829175" progId="Equation.DSMT4">
                  <p:embed/>
                </p:oleObj>
              </mc:Choice>
              <mc:Fallback>
                <p:oleObj name="Equation" r:id="rId9" imgW="23917275" imgH="482917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3857625"/>
                        <a:ext cx="33448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3309938" y="4643438"/>
          <a:ext cx="33226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6" name="Equation" r:id="rId11" imgW="24136350" imgH="4829175" progId="Equation.DSMT4">
                  <p:embed/>
                </p:oleObj>
              </mc:Choice>
              <mc:Fallback>
                <p:oleObj name="Equation" r:id="rId11" imgW="24136350" imgH="482917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4643438"/>
                        <a:ext cx="33226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2390775" y="5567363"/>
            <a:ext cx="1416050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整理得：</a:t>
            </a: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64522" name="对象 40963"/>
          <p:cNvGraphicFramePr>
            <a:graphicFrameLocks noChangeAspect="1"/>
          </p:cNvGraphicFramePr>
          <p:nvPr/>
        </p:nvGraphicFramePr>
        <p:xfrm>
          <a:off x="3986213" y="5786438"/>
          <a:ext cx="37687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7" name="Equation" r:id="rId13" imgW="30060900" imgH="6800850" progId="Equation.DSMT4">
                  <p:embed/>
                </p:oleObj>
              </mc:Choice>
              <mc:Fallback>
                <p:oleObj name="Equation" r:id="rId13" imgW="30060900" imgH="6800850" progId="Equation.DSMT4">
                  <p:embed/>
                  <p:pic>
                    <p:nvPicPr>
                      <p:cNvPr id="0" name="对象 40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5786438"/>
                        <a:ext cx="37687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3"/>
          <p:cNvSpPr>
            <a:spLocks noChangeArrowheads="1"/>
          </p:cNvSpPr>
          <p:nvPr/>
        </p:nvSpPr>
        <p:spPr bwMode="auto">
          <a:xfrm>
            <a:off x="2392363" y="3654425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于是得</a:t>
            </a:r>
            <a:endParaRPr lang="zh-CN" altLang="en-US" sz="2400"/>
          </a:p>
        </p:txBody>
      </p:sp>
      <p:graphicFrame>
        <p:nvGraphicFramePr>
          <p:cNvPr id="65539" name="对象 40963"/>
          <p:cNvGraphicFramePr>
            <a:graphicFrameLocks noChangeAspect="1"/>
          </p:cNvGraphicFramePr>
          <p:nvPr/>
        </p:nvGraphicFramePr>
        <p:xfrm>
          <a:off x="2881313" y="4286250"/>
          <a:ext cx="5472112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6" name="Equation" r:id="rId1" imgW="51568350" imgH="21507450" progId="Equation.DSMT4">
                  <p:embed/>
                </p:oleObj>
              </mc:Choice>
              <mc:Fallback>
                <p:oleObj name="Equation" r:id="rId1" imgW="51568350" imgH="21507450" progId="Equation.DSMT4">
                  <p:embed/>
                  <p:pic>
                    <p:nvPicPr>
                      <p:cNvPr id="0" name="对象 40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4286250"/>
                        <a:ext cx="5472112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矩形 3"/>
          <p:cNvSpPr>
            <a:spLocks noChangeArrowheads="1"/>
          </p:cNvSpPr>
          <p:nvPr/>
        </p:nvSpPr>
        <p:spPr bwMode="auto">
          <a:xfrm>
            <a:off x="2036763" y="357188"/>
            <a:ext cx="203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同样的方法，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aphicFrame>
        <p:nvGraphicFramePr>
          <p:cNvPr id="65541" name="Object 4"/>
          <p:cNvGraphicFramePr>
            <a:graphicFrameLocks noChangeAspect="1"/>
          </p:cNvGraphicFramePr>
          <p:nvPr/>
        </p:nvGraphicFramePr>
        <p:xfrm>
          <a:off x="3884613" y="500063"/>
          <a:ext cx="12493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7" name="Equation" r:id="rId3" imgW="10972800" imgH="3514725" progId="Equation.DSMT4">
                  <p:embed/>
                </p:oleObj>
              </mc:Choice>
              <mc:Fallback>
                <p:oleObj name="Equation" r:id="rId3" imgW="10972800" imgH="351472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500063"/>
                        <a:ext cx="12493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5"/>
          <p:cNvGraphicFramePr>
            <a:graphicFrameLocks noChangeAspect="1"/>
          </p:cNvGraphicFramePr>
          <p:nvPr/>
        </p:nvGraphicFramePr>
        <p:xfrm>
          <a:off x="3238500" y="1143000"/>
          <a:ext cx="31908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8" name="Equation" r:id="rId5" imgW="30060900" imgH="6800850" progId="Equation.DSMT4">
                  <p:embed/>
                </p:oleObj>
              </mc:Choice>
              <mc:Fallback>
                <p:oleObj name="Equation" r:id="rId5" imgW="30060900" imgH="68008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1143000"/>
                        <a:ext cx="319087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6"/>
          <p:cNvGraphicFramePr>
            <a:graphicFrameLocks noChangeAspect="1"/>
          </p:cNvGraphicFramePr>
          <p:nvPr/>
        </p:nvGraphicFramePr>
        <p:xfrm>
          <a:off x="2667000" y="2000250"/>
          <a:ext cx="12239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9" name="Equation" r:id="rId7" imgW="10753725" imgH="3514725" progId="Equation.DSMT4">
                  <p:embed/>
                </p:oleObj>
              </mc:Choice>
              <mc:Fallback>
                <p:oleObj name="Equation" r:id="rId7" imgW="10753725" imgH="35147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00250"/>
                        <a:ext cx="12239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7"/>
          <p:cNvGraphicFramePr>
            <a:graphicFrameLocks noChangeAspect="1"/>
          </p:cNvGraphicFramePr>
          <p:nvPr/>
        </p:nvGraphicFramePr>
        <p:xfrm>
          <a:off x="3167063" y="2763838"/>
          <a:ext cx="372586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70" name="Equation" r:id="rId9" imgW="35109150" imgH="6800850" progId="Equation.DSMT4">
                  <p:embed/>
                </p:oleObj>
              </mc:Choice>
              <mc:Fallback>
                <p:oleObj name="Equation" r:id="rId9" imgW="35109150" imgH="680085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2763838"/>
                        <a:ext cx="3725862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5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1000125"/>
            <a:ext cx="4022725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 txBox="1">
            <a:spLocks noChangeArrowheads="1"/>
          </p:cNvSpPr>
          <p:nvPr/>
        </p:nvSpPr>
        <p:spPr bwMode="auto">
          <a:xfrm>
            <a:off x="1881188" y="928688"/>
            <a:ext cx="8215312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［例</a:t>
            </a:r>
            <a:r>
              <a:rPr lang="en-US" altLang="zh-CN" sz="2400" b="1">
                <a:solidFill>
                  <a:srgbClr val="FF0000"/>
                </a:solidFill>
              </a:rPr>
              <a:t>6</a:t>
            </a:r>
            <a:r>
              <a:rPr lang="zh-CN" altLang="en-US" sz="2400" b="1">
                <a:solidFill>
                  <a:srgbClr val="FF0000"/>
                </a:solidFill>
              </a:rPr>
              <a:t>］</a:t>
            </a:r>
            <a:r>
              <a:rPr lang="zh-CN" altLang="en-US" sz="2400">
                <a:cs typeface="Times New Roman" panose="02020603050405020304" pitchFamily="18" charset="0"/>
              </a:rPr>
              <a:t> </a:t>
            </a:r>
            <a:r>
              <a:rPr lang="zh-CN" altLang="en-US" sz="2400"/>
              <a:t>要在程控铣床上加工直升飞机的旋转机翼，外形的截面形状见图</a:t>
            </a:r>
            <a:r>
              <a:rPr lang="en-US" altLang="zh-CN" sz="2400">
                <a:cs typeface="Times New Roman" panose="02020603050405020304" pitchFamily="18" charset="0"/>
              </a:rPr>
              <a:t>3</a:t>
            </a:r>
            <a:r>
              <a:rPr lang="zh-CN" altLang="en-US" sz="2400"/>
              <a:t>-</a:t>
            </a:r>
            <a:r>
              <a:rPr lang="zh-CN" altLang="en-US" sz="2400">
                <a:cs typeface="Times New Roman" panose="02020603050405020304" pitchFamily="18" charset="0"/>
              </a:rPr>
              <a:t>4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2166938" y="285750"/>
            <a:ext cx="288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§4.8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 应用实例 </a:t>
            </a:r>
            <a:endParaRPr lang="zh-CN" altLang="en-US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66564" name="组合 5"/>
          <p:cNvGrpSpPr/>
          <p:nvPr/>
        </p:nvGrpSpPr>
        <p:grpSpPr bwMode="auto">
          <a:xfrm>
            <a:off x="1595438" y="2276475"/>
            <a:ext cx="9037637" cy="3690938"/>
            <a:chOff x="0" y="214313"/>
            <a:chExt cx="9144000" cy="3837373"/>
          </a:xfrm>
        </p:grpSpPr>
        <p:pic>
          <p:nvPicPr>
            <p:cNvPr id="66565" name="Picture 2" descr="C:\丁伦制作的电子教案\09373 数值计算方法\SZ14.TIF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4313"/>
              <a:ext cx="9144000" cy="337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6" name="Text Box 3"/>
            <p:cNvSpPr txBox="1">
              <a:spLocks noChangeArrowheads="1"/>
            </p:cNvSpPr>
            <p:nvPr/>
          </p:nvSpPr>
          <p:spPr bwMode="auto">
            <a:xfrm>
              <a:off x="1786076" y="3571666"/>
              <a:ext cx="5138404" cy="48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图</a:t>
              </a:r>
              <a:r>
                <a:rPr lang="en-US" altLang="zh-CN" sz="2400">
                  <a:cs typeface="Times New Roman" panose="02020603050405020304" pitchFamily="18" charset="0"/>
                </a:rPr>
                <a:t>3</a:t>
              </a:r>
              <a:r>
                <a:rPr lang="zh-CN" altLang="en-US" sz="2400"/>
                <a:t>-</a:t>
              </a:r>
              <a:r>
                <a:rPr lang="zh-CN" altLang="en-US" sz="2400">
                  <a:cs typeface="Times New Roman" panose="02020603050405020304" pitchFamily="18" charset="0"/>
                </a:rPr>
                <a:t>4 </a:t>
              </a:r>
              <a:r>
                <a:rPr lang="zh-CN" altLang="en-US" sz="2400" b="1">
                  <a:latin typeface="宋体" panose="02010600030101010101" pitchFamily="2" charset="-122"/>
                </a:rPr>
                <a:t>直升飞机旋转机翼外形截面图</a:t>
              </a:r>
              <a:r>
                <a:rPr lang="zh-CN" altLang="en-US" sz="2400"/>
                <a:t> 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 txBox="1">
            <a:spLocks noChangeArrowheads="1"/>
          </p:cNvSpPr>
          <p:nvPr/>
        </p:nvSpPr>
        <p:spPr bwMode="auto">
          <a:xfrm>
            <a:off x="1919288" y="549275"/>
            <a:ext cx="8215312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400"/>
              <a:t>     外形头部有一段圆弧</a:t>
            </a:r>
            <a:r>
              <a:rPr lang="en-US" altLang="zh-CN" sz="2400" i="1">
                <a:cs typeface="Times New Roman" panose="02020603050405020304" pitchFamily="18" charset="0"/>
              </a:rPr>
              <a:t>B</a:t>
            </a:r>
            <a:r>
              <a:rPr lang="en-US" altLang="zh-CN" sz="2400" baseline="-25000">
                <a:cs typeface="Times New Roman" panose="02020603050405020304" pitchFamily="18" charset="0"/>
              </a:rPr>
              <a:t>1</a:t>
            </a:r>
            <a:r>
              <a:rPr lang="en-US" altLang="zh-CN" sz="2400" i="1">
                <a:cs typeface="Times New Roman" panose="02020603050405020304" pitchFamily="18" charset="0"/>
              </a:rPr>
              <a:t>B</a:t>
            </a:r>
            <a:r>
              <a:rPr lang="en-US" altLang="zh-CN" sz="2400" baseline="-25000">
                <a:cs typeface="Times New Roman" panose="02020603050405020304" pitchFamily="18" charset="0"/>
              </a:rPr>
              <a:t>2</a:t>
            </a:r>
            <a:r>
              <a:rPr lang="en-US" altLang="zh-CN" sz="2400"/>
              <a:t>，</a:t>
            </a:r>
            <a:r>
              <a:rPr lang="zh-CN" altLang="en-US" sz="2400"/>
              <a:t>圆的半径</a:t>
            </a:r>
            <a:r>
              <a:rPr lang="en-US" altLang="zh-CN" sz="2400" i="1">
                <a:cs typeface="Times New Roman" panose="02020603050405020304" pitchFamily="18" charset="0"/>
              </a:rPr>
              <a:t>R</a:t>
            </a:r>
            <a:r>
              <a:rPr lang="en-US" altLang="zh-CN" sz="2400">
                <a:cs typeface="Times New Roman" panose="02020603050405020304" pitchFamily="18" charset="0"/>
              </a:rPr>
              <a:t>=6.92</a:t>
            </a:r>
            <a:r>
              <a:rPr lang="en-US" altLang="zh-CN" sz="2400" i="1">
                <a:cs typeface="Times New Roman" panose="02020603050405020304" pitchFamily="18" charset="0"/>
              </a:rPr>
              <a:t>mm</a:t>
            </a:r>
            <a:r>
              <a:rPr lang="en-US" altLang="zh-CN" sz="2400"/>
              <a:t>，</a:t>
            </a:r>
            <a:r>
              <a:rPr lang="en-US" altLang="zh-CN" sz="2400">
                <a:cs typeface="Times New Roman" panose="02020603050405020304" pitchFamily="18" charset="0"/>
              </a:rPr>
              <a:t>tan</a:t>
            </a:r>
            <a:r>
              <a:rPr lang="en-US" altLang="zh-CN" sz="2400" i="1"/>
              <a:t>α</a:t>
            </a:r>
            <a:r>
              <a:rPr lang="en-US" altLang="zh-CN" sz="2400">
                <a:cs typeface="Times New Roman" panose="02020603050405020304" pitchFamily="18" charset="0"/>
              </a:rPr>
              <a:t>=0</a:t>
            </a:r>
            <a:r>
              <a:rPr lang="en-US" altLang="zh-CN" sz="2400"/>
              <a:t>.</a:t>
            </a:r>
            <a:r>
              <a:rPr lang="en-US" altLang="zh-CN" sz="2400">
                <a:cs typeface="Times New Roman" panose="02020603050405020304" pitchFamily="18" charset="0"/>
              </a:rPr>
              <a:t>305, </a:t>
            </a:r>
            <a:r>
              <a:rPr lang="en-US" altLang="zh-CN" sz="2400" i="1">
                <a:cs typeface="Times New Roman" panose="02020603050405020304" pitchFamily="18" charset="0"/>
              </a:rPr>
              <a:t>B</a:t>
            </a:r>
            <a:r>
              <a:rPr lang="en-US" altLang="zh-CN" sz="2400" baseline="-25000">
                <a:cs typeface="Times New Roman" panose="02020603050405020304" pitchFamily="18" charset="0"/>
              </a:rPr>
              <a:t>1</a:t>
            </a:r>
            <a:r>
              <a:rPr lang="en-US" altLang="zh-CN" sz="2400">
                <a:cs typeface="Times New Roman" panose="02020603050405020304" pitchFamily="18" charset="0"/>
              </a:rPr>
              <a:t>,</a:t>
            </a:r>
            <a:r>
              <a:rPr lang="en-US" altLang="zh-CN" sz="1600"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cs typeface="Times New Roman" panose="02020603050405020304" pitchFamily="18" charset="0"/>
              </a:rPr>
              <a:t>B</a:t>
            </a:r>
            <a:r>
              <a:rPr lang="en-US" altLang="zh-CN" sz="2400" baseline="-25000">
                <a:cs typeface="Times New Roman" panose="02020603050405020304" pitchFamily="18" charset="0"/>
              </a:rPr>
              <a:t>2</a:t>
            </a:r>
            <a:r>
              <a:rPr lang="zh-CN" altLang="en-US" sz="2400"/>
              <a:t>的坐标为</a:t>
            </a:r>
            <a:r>
              <a:rPr lang="en-US" altLang="zh-CN" sz="2400" i="1">
                <a:cs typeface="Times New Roman" panose="02020603050405020304" pitchFamily="18" charset="0"/>
              </a:rPr>
              <a:t>B</a:t>
            </a:r>
            <a:r>
              <a:rPr lang="en-US" altLang="zh-CN" sz="2400" baseline="-25000">
                <a:cs typeface="Times New Roman" panose="02020603050405020304" pitchFamily="18" charset="0"/>
              </a:rPr>
              <a:t>1</a:t>
            </a:r>
            <a:r>
              <a:rPr lang="en-US" altLang="zh-CN" sz="2400">
                <a:cs typeface="Times New Roman" panose="02020603050405020304" pitchFamily="18" charset="0"/>
              </a:rPr>
              <a:t>(0</a:t>
            </a:r>
            <a:r>
              <a:rPr lang="en-US" altLang="zh-CN" sz="2400"/>
              <a:t>.</a:t>
            </a:r>
            <a:r>
              <a:rPr lang="en-US" altLang="zh-CN" sz="2400">
                <a:cs typeface="Times New Roman" panose="02020603050405020304" pitchFamily="18" charset="0"/>
              </a:rPr>
              <a:t>52,</a:t>
            </a:r>
            <a:r>
              <a:rPr lang="en-US" altLang="zh-CN" sz="1000">
                <a:cs typeface="Times New Roman" panose="02020603050405020304" pitchFamily="18" charset="0"/>
              </a:rPr>
              <a:t> </a:t>
            </a:r>
            <a:r>
              <a:rPr lang="en-US" altLang="zh-CN" sz="2400">
                <a:cs typeface="Times New Roman" panose="02020603050405020304" pitchFamily="18" charset="0"/>
              </a:rPr>
              <a:t>5</a:t>
            </a:r>
            <a:r>
              <a:rPr lang="en-US" altLang="zh-CN" sz="2400"/>
              <a:t>.</a:t>
            </a:r>
            <a:r>
              <a:rPr lang="en-US" altLang="zh-CN" sz="2400">
                <a:cs typeface="Times New Roman" panose="02020603050405020304" pitchFamily="18" charset="0"/>
              </a:rPr>
              <a:t>288)</a:t>
            </a:r>
            <a:r>
              <a:rPr lang="en-US" altLang="zh-CN" sz="2400"/>
              <a:t>，</a:t>
            </a:r>
            <a:r>
              <a:rPr lang="en-US" altLang="zh-CN" sz="2400" i="1">
                <a:cs typeface="Times New Roman" panose="02020603050405020304" pitchFamily="18" charset="0"/>
              </a:rPr>
              <a:t>B</a:t>
            </a:r>
            <a:r>
              <a:rPr lang="en-US" altLang="zh-CN" sz="2400" baseline="-25000">
                <a:cs typeface="Times New Roman" panose="02020603050405020304" pitchFamily="18" charset="0"/>
              </a:rPr>
              <a:t>2</a:t>
            </a:r>
            <a:r>
              <a:rPr lang="en-US" altLang="zh-CN" sz="2400">
                <a:cs typeface="Times New Roman" panose="02020603050405020304" pitchFamily="18" charset="0"/>
              </a:rPr>
              <a:t>(2</a:t>
            </a:r>
            <a:r>
              <a:rPr lang="en-US" altLang="zh-CN" sz="2400"/>
              <a:t>.</a:t>
            </a:r>
            <a:r>
              <a:rPr lang="en-US" altLang="zh-CN" sz="2400">
                <a:cs typeface="Times New Roman" panose="02020603050405020304" pitchFamily="18" charset="0"/>
              </a:rPr>
              <a:t>6,</a:t>
            </a:r>
            <a:r>
              <a:rPr lang="en-US" altLang="zh-CN" sz="1000">
                <a:cs typeface="Times New Roman" panose="02020603050405020304" pitchFamily="18" charset="0"/>
              </a:rPr>
              <a:t> </a:t>
            </a:r>
            <a:r>
              <a:rPr lang="en-US" altLang="zh-CN" sz="2400">
                <a:cs typeface="Times New Roman" panose="02020603050405020304" pitchFamily="18" charset="0"/>
              </a:rPr>
              <a:t>-3</a:t>
            </a:r>
            <a:r>
              <a:rPr lang="en-US" altLang="zh-CN" sz="2400"/>
              <a:t>.</a:t>
            </a:r>
            <a:r>
              <a:rPr lang="en-US" altLang="zh-CN" sz="2400">
                <a:cs typeface="Times New Roman" panose="02020603050405020304" pitchFamily="18" charset="0"/>
              </a:rPr>
              <a:t>615)</a:t>
            </a:r>
            <a:r>
              <a:rPr lang="en-US" altLang="zh-CN" sz="2400"/>
              <a:t>，</a:t>
            </a:r>
            <a:r>
              <a:rPr lang="zh-CN" altLang="en-US" sz="2400"/>
              <a:t>截面上轮廓线</a:t>
            </a:r>
            <a:r>
              <a:rPr lang="zh-CN" altLang="en-US" sz="2400">
                <a:cs typeface="Times New Roman" panose="02020603050405020304" pitchFamily="18" charset="0"/>
              </a:rPr>
              <a:t>18</a:t>
            </a:r>
            <a:r>
              <a:rPr lang="zh-CN" altLang="en-US" sz="2400"/>
              <a:t>个点的坐标如下表所示。加工公差要求</a:t>
            </a:r>
            <a:endParaRPr lang="zh-CN" altLang="en-US" sz="2400"/>
          </a:p>
        </p:txBody>
      </p:sp>
      <p:graphicFrame>
        <p:nvGraphicFramePr>
          <p:cNvPr id="3" name="Group 666"/>
          <p:cNvGraphicFramePr>
            <a:graphicFrameLocks noGrp="1"/>
          </p:cNvGraphicFramePr>
          <p:nvPr/>
        </p:nvGraphicFramePr>
        <p:xfrm>
          <a:off x="1703388" y="3429000"/>
          <a:ext cx="8786812" cy="2536824"/>
        </p:xfrm>
        <a:graphic>
          <a:graphicData uri="http://schemas.openxmlformats.org/drawingml/2006/table">
            <a:tbl>
              <a:tblPr/>
              <a:tblGrid>
                <a:gridCol w="642937"/>
                <a:gridCol w="895350"/>
                <a:gridCol w="950913"/>
                <a:gridCol w="952500"/>
                <a:gridCol w="952500"/>
                <a:gridCol w="877887"/>
                <a:gridCol w="879475"/>
                <a:gridCol w="877888"/>
                <a:gridCol w="879475"/>
                <a:gridCol w="877887"/>
              </a:tblGrid>
              <a:tr h="4238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000" b="1" i="1" u="none" strike="noStrike" cap="none" normalizeH="0" baseline="-2500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  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17.95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28.65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39.62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50.65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78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104.6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156.6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0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9.4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13.84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20.2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24.9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28.44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31.1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36.5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36.6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000" b="1" i="1" u="none" strike="noStrike" cap="none" normalizeH="0" baseline="-2500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208.6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260.7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312.5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364.4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416.3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468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494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507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520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0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34.6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31.0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26.34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20.9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14.8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7.8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3.7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60" name="Object 2"/>
          <p:cNvGraphicFramePr>
            <a:graphicFrameLocks noChangeAspect="1"/>
          </p:cNvGraphicFramePr>
          <p:nvPr/>
        </p:nvGraphicFramePr>
        <p:xfrm>
          <a:off x="2208213" y="2060575"/>
          <a:ext cx="1965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5" name="Equation" r:id="rId1" imgW="15801975" imgH="3952875" progId="Equation.DSMT4">
                  <p:embed/>
                </p:oleObj>
              </mc:Choice>
              <mc:Fallback>
                <p:oleObj name="Equation" r:id="rId1" imgW="15801975" imgH="395287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060575"/>
                        <a:ext cx="19653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057400" y="285750"/>
            <a:ext cx="80772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解</a:t>
            </a:r>
            <a:r>
              <a:rPr lang="zh-CN" altLang="en-US" sz="2400"/>
              <a:t>：要用程控铣床加工工件，必须计算出整个工件外形曲线足够密的点的坐标值。</a:t>
            </a:r>
            <a:endParaRPr lang="zh-CN" altLang="en-US" sz="240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1250" y="5943600"/>
            <a:ext cx="5853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2</a:t>
            </a:r>
            <a:r>
              <a:rPr lang="zh-CN" altLang="en-US" sz="2400" b="1">
                <a:solidFill>
                  <a:srgbClr val="C00000"/>
                </a:solidFill>
              </a:rPr>
              <a:t>）</a:t>
            </a:r>
            <a:r>
              <a:rPr lang="zh-CN" altLang="en-US" sz="2400"/>
              <a:t>下面考虑 </a:t>
            </a:r>
            <a:r>
              <a:rPr lang="en-US" altLang="zh-CN" sz="2400">
                <a:solidFill>
                  <a:srgbClr val="0B07B9"/>
                </a:solidFill>
              </a:rPr>
              <a:t>[0.52, 520] </a:t>
            </a:r>
            <a:r>
              <a:rPr lang="zh-CN" altLang="en-US" sz="2400">
                <a:solidFill>
                  <a:srgbClr val="0B07B9"/>
                </a:solidFill>
              </a:rPr>
              <a:t>上的插值</a:t>
            </a:r>
            <a:r>
              <a:rPr lang="zh-CN" altLang="en-US" sz="2400"/>
              <a:t>问题。</a:t>
            </a:r>
            <a:endParaRPr lang="en-US" altLang="zh-CN" sz="2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63750" y="1484313"/>
            <a:ext cx="80772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          根据所给条件，头部圆弧</a:t>
            </a:r>
            <a:r>
              <a:rPr lang="en-US" altLang="zh-CN" sz="2400" i="1">
                <a:cs typeface="Times New Roman" panose="02020603050405020304" pitchFamily="18" charset="0"/>
              </a:rPr>
              <a:t>B</a:t>
            </a:r>
            <a:r>
              <a:rPr lang="en-US" altLang="zh-CN" sz="2400" baseline="-30000">
                <a:latin typeface="宋体" panose="02010600030101010101" pitchFamily="2" charset="-122"/>
              </a:rPr>
              <a:t>1</a:t>
            </a:r>
            <a:r>
              <a:rPr lang="en-US" altLang="zh-CN" sz="2400" i="1">
                <a:cs typeface="Times New Roman" panose="02020603050405020304" pitchFamily="18" charset="0"/>
              </a:rPr>
              <a:t>B</a:t>
            </a:r>
            <a:r>
              <a:rPr lang="en-US" altLang="zh-CN" sz="2400" baseline="-30000">
                <a:latin typeface="宋体" panose="02010600030101010101" pitchFamily="2" charset="-122"/>
              </a:rPr>
              <a:t>2</a:t>
            </a:r>
            <a:r>
              <a:rPr lang="zh-CN" altLang="en-US" sz="2400"/>
              <a:t>可由圆的方程计算出点的坐标；其余部分利用插值方法计算</a:t>
            </a:r>
            <a:r>
              <a:rPr lang="zh-CN" altLang="en-US" sz="2400" b="1">
                <a:solidFill>
                  <a:srgbClr val="008000"/>
                </a:solidFill>
              </a:rPr>
              <a:t>加密点</a:t>
            </a:r>
            <a:r>
              <a:rPr lang="zh-CN" altLang="en-US" sz="2400"/>
              <a:t>的坐标。</a:t>
            </a:r>
            <a:endParaRPr lang="zh-CN" altLang="en-US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063750" y="2708275"/>
            <a:ext cx="80772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1</a:t>
            </a:r>
            <a:r>
              <a:rPr lang="zh-CN" altLang="en-US" sz="2400" b="1">
                <a:solidFill>
                  <a:srgbClr val="C00000"/>
                </a:solidFill>
              </a:rPr>
              <a:t>）</a:t>
            </a:r>
            <a:r>
              <a:rPr lang="zh-CN" altLang="en-US" sz="2400">
                <a:solidFill>
                  <a:srgbClr val="0B07B9"/>
                </a:solidFill>
              </a:rPr>
              <a:t>头部圆弧</a:t>
            </a:r>
            <a:r>
              <a:rPr lang="en-US" altLang="zh-CN" sz="2400" i="1">
                <a:solidFill>
                  <a:srgbClr val="0B07B9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400" baseline="-30000">
                <a:solidFill>
                  <a:srgbClr val="0B07B9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0B07B9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400" baseline="-30000">
                <a:solidFill>
                  <a:srgbClr val="0B07B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/>
              <a:t>的计算方法。根据所给条件，可求得圆心坐标 </a:t>
            </a:r>
            <a:r>
              <a:rPr lang="zh-CN" altLang="en-US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 baseline="-30000">
                <a:latin typeface="宋体" panose="02010600030101010101" pitchFamily="2" charset="-122"/>
              </a:rPr>
              <a:t>0</a:t>
            </a:r>
            <a:r>
              <a:rPr lang="en-US" altLang="zh-CN" sz="2400">
                <a:cs typeface="Times New Roman" panose="02020603050405020304" pitchFamily="18" charset="0"/>
              </a:rPr>
              <a:t>, </a:t>
            </a:r>
            <a:r>
              <a:rPr lang="en-US" altLang="zh-CN" sz="2400" i="1">
                <a:cs typeface="Times New Roman" panose="02020603050405020304" pitchFamily="18" charset="0"/>
              </a:rPr>
              <a:t>y</a:t>
            </a:r>
            <a:r>
              <a:rPr lang="en-US" altLang="zh-CN" sz="2400" baseline="-30000">
                <a:latin typeface="宋体" panose="02010600030101010101" pitchFamily="2" charset="-122"/>
              </a:rPr>
              <a:t>0</a:t>
            </a:r>
            <a:r>
              <a:rPr lang="en-US" altLang="zh-CN" sz="2400">
                <a:cs typeface="Times New Roman" panose="02020603050405020304" pitchFamily="18" charset="0"/>
              </a:rPr>
              <a:t>) </a:t>
            </a:r>
            <a:r>
              <a:rPr lang="zh-CN" altLang="en-US" sz="2400"/>
              <a:t>如下：</a:t>
            </a:r>
            <a:endParaRPr lang="zh-CN" altLang="en-US" sz="2400"/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cs typeface="Times New Roman" panose="02020603050405020304" pitchFamily="18" charset="0"/>
              </a:rPr>
              <a:t>     </a:t>
            </a:r>
            <a:r>
              <a:rPr lang="zh-CN" altLang="zh-CN" sz="2400" i="1">
                <a:cs typeface="Times New Roman" panose="02020603050405020304" pitchFamily="18" charset="0"/>
              </a:rPr>
              <a:t>	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 baseline="-30000"/>
              <a:t>0 </a:t>
            </a:r>
            <a:r>
              <a:rPr lang="en-US" altLang="zh-CN" sz="2400">
                <a:cs typeface="Times New Roman" panose="02020603050405020304" pitchFamily="18" charset="0"/>
              </a:rPr>
              <a:t>= </a:t>
            </a:r>
            <a:r>
              <a:rPr lang="en-US" altLang="zh-CN" sz="2400" i="1">
                <a:cs typeface="Times New Roman" panose="02020603050405020304" pitchFamily="18" charset="0"/>
              </a:rPr>
              <a:t>R</a:t>
            </a:r>
            <a:r>
              <a:rPr lang="en-US" altLang="zh-CN" sz="2400"/>
              <a:t>cos</a:t>
            </a:r>
            <a:r>
              <a:rPr lang="en-US" altLang="zh-CN" sz="2400" i="1"/>
              <a:t>α </a:t>
            </a:r>
            <a:r>
              <a:rPr lang="en-US" altLang="zh-CN" sz="2400">
                <a:cs typeface="Times New Roman" panose="02020603050405020304" pitchFamily="18" charset="0"/>
              </a:rPr>
              <a:t>= 6.619</a:t>
            </a:r>
            <a:endParaRPr lang="en-US" altLang="zh-CN" sz="2400"/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cs typeface="Times New Roman" panose="02020603050405020304" pitchFamily="18" charset="0"/>
              </a:rPr>
              <a:t>            y</a:t>
            </a:r>
            <a:r>
              <a:rPr lang="en-US" altLang="zh-CN" sz="2400" baseline="-30000"/>
              <a:t>0 </a:t>
            </a:r>
            <a:r>
              <a:rPr lang="en-US" altLang="zh-CN" sz="2400">
                <a:cs typeface="Times New Roman" panose="02020603050405020304" pitchFamily="18" charset="0"/>
              </a:rPr>
              <a:t>= </a:t>
            </a:r>
            <a:r>
              <a:rPr lang="en-US" altLang="zh-CN" sz="2400" i="1">
                <a:cs typeface="Times New Roman" panose="02020603050405020304" pitchFamily="18" charset="0"/>
              </a:rPr>
              <a:t>R</a:t>
            </a:r>
            <a:r>
              <a:rPr lang="en-US" altLang="zh-CN" sz="2400"/>
              <a:t>sin</a:t>
            </a:r>
            <a:r>
              <a:rPr lang="en-US" altLang="zh-CN" sz="2400" i="1"/>
              <a:t>α </a:t>
            </a:r>
            <a:r>
              <a:rPr lang="en-US" altLang="zh-CN" sz="2400">
                <a:cs typeface="Times New Roman" panose="02020603050405020304" pitchFamily="18" charset="0"/>
              </a:rPr>
              <a:t>= 2.0186</a:t>
            </a:r>
            <a:r>
              <a:rPr lang="zh-CN" altLang="en-US" sz="2400"/>
              <a:t>            </a:t>
            </a:r>
            <a:r>
              <a:rPr lang="en-US" altLang="zh-CN" sz="2400"/>
              <a:t> </a:t>
            </a:r>
            <a:endParaRPr lang="zh-CN" altLang="en-US" sz="2400"/>
          </a:p>
        </p:txBody>
      </p:sp>
      <p:grpSp>
        <p:nvGrpSpPr>
          <p:cNvPr id="4" name="组合 7"/>
          <p:cNvGrpSpPr/>
          <p:nvPr/>
        </p:nvGrpSpPr>
        <p:grpSpPr bwMode="auto">
          <a:xfrm>
            <a:off x="2520950" y="5056188"/>
            <a:ext cx="5503863" cy="965200"/>
            <a:chOff x="996329" y="5055567"/>
            <a:chExt cx="5504484" cy="965721"/>
          </a:xfrm>
        </p:grpSpPr>
        <p:graphicFrame>
          <p:nvGraphicFramePr>
            <p:cNvPr id="68615" name="Object 2"/>
            <p:cNvGraphicFramePr>
              <a:graphicFrameLocks noChangeAspect="1"/>
            </p:cNvGraphicFramePr>
            <p:nvPr/>
          </p:nvGraphicFramePr>
          <p:xfrm>
            <a:off x="1714500" y="5448201"/>
            <a:ext cx="4786313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1" name="Equation" r:id="rId1" imgW="40376475" imgH="4829175" progId="Equation.DSMT4">
                    <p:embed/>
                  </p:oleObj>
                </mc:Choice>
                <mc:Fallback>
                  <p:oleObj name="Equation" r:id="rId1" imgW="40376475" imgH="482917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500" y="5448201"/>
                          <a:ext cx="4786313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6" name="矩形 6"/>
            <p:cNvSpPr>
              <a:spLocks noChangeArrowheads="1"/>
            </p:cNvSpPr>
            <p:nvPr/>
          </p:nvSpPr>
          <p:spPr bwMode="auto">
            <a:xfrm>
              <a:off x="996329" y="5055567"/>
              <a:ext cx="3575453" cy="462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于是，圆的方程为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5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09813" y="-68263"/>
          <a:ext cx="8072437" cy="6965950"/>
        </p:xfrm>
        <a:graphic>
          <a:graphicData uri="http://schemas.openxmlformats.org/drawingml/2006/table">
            <a:tbl>
              <a:tblPr/>
              <a:tblGrid>
                <a:gridCol w="533400"/>
                <a:gridCol w="912812"/>
                <a:gridCol w="990600"/>
                <a:gridCol w="1295400"/>
                <a:gridCol w="1370013"/>
                <a:gridCol w="1612900"/>
                <a:gridCol w="1357312"/>
              </a:tblGrid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zh-CN" altLang="en-US" sz="1600" b="1" i="0" u="none" strike="noStrike" cap="none" normalizeH="0" baseline="-2500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一阶差商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二阶差商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三阶差商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四阶差商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288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9.4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1.5938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13.84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0.9061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-0.091935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17.95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20.2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0.6392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-0.017974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0.00424328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28.65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24.9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0.4393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-0.009682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0.00032455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-0.1393E-3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39.62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28.44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0.3227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-0.005378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0.00013611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-0.0052E-3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50.65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31.1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0.2412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-0.003706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0.00005114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-0.0020E-3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78.0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0.1426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-0.002568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0.00002306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-0.0005E-3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104.6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36.5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0.0564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-0.001597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0.00001493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-0.0001E-3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156.6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36.6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0.0019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-0.000692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0.00000854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-0.0001E-3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208.6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34.6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-0.0385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-0.000388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0.00000233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-0.0000E-3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260.7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-0.0691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-0.000294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0.00000060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-0.0000E-3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312.5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26.34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-0.0900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-0.000200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0.00000059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-0.0000E-3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364.4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20.9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-0.1048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-0.000143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0.00000036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-0.0000E-3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416.3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14.8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-0.1175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-0.000122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0.00000013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-0.0000E-3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-0.1354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-0.000172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-0.00000032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-0.0000E-3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-0.1577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-0.000286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-0.00000088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-0.0000E-3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-0.1692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-0.000295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-0.00000009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0.0000E-3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4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520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-0.1000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0.002662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C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0.00005689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0.00055E-3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9" marR="91439" marT="36008" marB="360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69804" name="矩形 3"/>
          <p:cNvSpPr>
            <a:spLocks noChangeArrowheads="1"/>
          </p:cNvSpPr>
          <p:nvPr/>
        </p:nvSpPr>
        <p:spPr bwMode="auto">
          <a:xfrm>
            <a:off x="1666875" y="2786063"/>
            <a:ext cx="500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差商表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79650" y="260350"/>
            <a:ext cx="7858125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从差商表分析，可将 </a:t>
            </a:r>
            <a:r>
              <a:rPr lang="en-US" altLang="zh-CN" kern="0" dirty="0"/>
              <a:t>[0.52, 520] </a:t>
            </a:r>
            <a:r>
              <a:rPr lang="zh-CN" altLang="en-US" kern="0" dirty="0"/>
              <a:t>分成</a:t>
            </a:r>
            <a:r>
              <a:rPr lang="zh-CN" altLang="en-US" b="1" kern="0" dirty="0">
                <a:solidFill>
                  <a:srgbClr val="7030A0"/>
                </a:solidFill>
              </a:rPr>
              <a:t>三部分</a:t>
            </a:r>
            <a:r>
              <a:rPr lang="zh-CN" altLang="en-US" kern="0" dirty="0"/>
              <a:t>：</a:t>
            </a:r>
            <a:endParaRPr lang="en-US" altLang="zh-CN" kern="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kern="0" dirty="0"/>
              <a:t>            [0.52, 28.65] </a:t>
            </a:r>
            <a:r>
              <a:rPr lang="zh-CN" altLang="en-US" kern="0" dirty="0"/>
              <a:t>，</a:t>
            </a:r>
            <a:r>
              <a:rPr lang="en-US" altLang="zh-CN" kern="0" dirty="0"/>
              <a:t> [28.65 , 507]</a:t>
            </a:r>
            <a:r>
              <a:rPr lang="zh-CN" altLang="en-US" kern="0" dirty="0"/>
              <a:t>，</a:t>
            </a:r>
            <a:r>
              <a:rPr lang="en-US" altLang="zh-CN" kern="0" dirty="0"/>
              <a:t> [507, 520]</a:t>
            </a:r>
            <a:endParaRPr lang="zh-CN" altLang="en-US" dirty="0"/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2063750" y="2933700"/>
          <a:ext cx="81930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59" name="Equation" r:id="rId1" imgW="65170050" imgH="3952875" progId="Equation.DSMT4">
                  <p:embed/>
                </p:oleObj>
              </mc:Choice>
              <mc:Fallback>
                <p:oleObj name="Equation" r:id="rId1" imgW="65170050" imgH="39528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933700"/>
                        <a:ext cx="81930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51088" y="5468938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[28.65 , 507]</a:t>
            </a:r>
            <a:r>
              <a:rPr lang="zh-CN" altLang="en-US" sz="2400"/>
              <a:t>上的二阶差商均为负，与曲线向</a:t>
            </a:r>
            <a:r>
              <a:rPr lang="zh-CN" altLang="en-US" sz="2400">
                <a:solidFill>
                  <a:srgbClr val="FF0000"/>
                </a:solidFill>
              </a:rPr>
              <a:t>上凸</a:t>
            </a:r>
            <a:r>
              <a:rPr lang="zh-CN" altLang="en-US" sz="2400"/>
              <a:t>的特性一致。</a:t>
            </a:r>
            <a:endParaRPr lang="zh-CN" altLang="en-US" sz="24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79650" y="1628775"/>
            <a:ext cx="785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</a:rPr>
              <a:t>（</a:t>
            </a:r>
            <a:r>
              <a:rPr lang="en-US" altLang="zh-CN" sz="2400" b="1">
                <a:solidFill>
                  <a:srgbClr val="CC0000"/>
                </a:solidFill>
              </a:rPr>
              <a:t>A</a:t>
            </a:r>
            <a:r>
              <a:rPr lang="zh-CN" altLang="en-US" sz="2400" b="1">
                <a:solidFill>
                  <a:srgbClr val="CC0000"/>
                </a:solidFill>
              </a:rPr>
              <a:t>）</a:t>
            </a:r>
            <a:r>
              <a:rPr lang="zh-CN" altLang="en-US" sz="2400"/>
              <a:t>对于</a:t>
            </a:r>
            <a:r>
              <a:rPr lang="en-US" altLang="zh-CN" sz="2400"/>
              <a:t> [28.65 , 507]</a:t>
            </a:r>
            <a:r>
              <a:rPr lang="zh-CN" altLang="en-US" sz="2400"/>
              <a:t>，采用二阶</a:t>
            </a:r>
            <a:r>
              <a:rPr lang="en-US" altLang="zh-CN" sz="2400"/>
              <a:t>Newton</a:t>
            </a:r>
            <a:r>
              <a:rPr lang="zh-CN" altLang="en-US" sz="2400"/>
              <a:t>插值公式。</a:t>
            </a:r>
            <a:endParaRPr lang="zh-CN" altLang="en-US" sz="240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1992313" y="4191000"/>
            <a:ext cx="7675562" cy="1109663"/>
            <a:chOff x="467544" y="4191471"/>
            <a:chExt cx="7676331" cy="1109737"/>
          </a:xfrm>
        </p:grpSpPr>
        <p:graphicFrame>
          <p:nvGraphicFramePr>
            <p:cNvPr id="70665" name="Object 4"/>
            <p:cNvGraphicFramePr>
              <a:graphicFrameLocks noChangeAspect="1"/>
            </p:cNvGraphicFramePr>
            <p:nvPr/>
          </p:nvGraphicFramePr>
          <p:xfrm>
            <a:off x="892175" y="4805908"/>
            <a:ext cx="7251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60" name="Equation" r:id="rId3" imgW="57711975" imgH="3952875" progId="Equation.DSMT4">
                    <p:embed/>
                  </p:oleObj>
                </mc:Choice>
                <mc:Fallback>
                  <p:oleObj name="Equation" r:id="rId3" imgW="57711975" imgH="39528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175" y="4805908"/>
                          <a:ext cx="72517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6" name="矩形 6"/>
            <p:cNvSpPr>
              <a:spLocks noChangeArrowheads="1"/>
            </p:cNvSpPr>
            <p:nvPr/>
          </p:nvSpPr>
          <p:spPr bwMode="auto">
            <a:xfrm>
              <a:off x="467544" y="4191471"/>
              <a:ext cx="3816732" cy="461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其</a:t>
              </a:r>
              <a:r>
                <a:rPr lang="en-US" altLang="zh-CN" sz="2400"/>
                <a:t>[</a:t>
              </a:r>
              <a:r>
                <a:rPr lang="en-US" altLang="zh-CN" sz="2400" i="1"/>
                <a:t>x</a:t>
              </a:r>
              <a:r>
                <a:rPr lang="en-US" altLang="zh-CN" sz="2400" baseline="-25000"/>
                <a:t>4</a:t>
              </a:r>
              <a:r>
                <a:rPr lang="en-US" altLang="zh-CN" sz="2400"/>
                <a:t> , </a:t>
              </a:r>
              <a:r>
                <a:rPr lang="en-US" altLang="zh-CN" sz="2400" i="1"/>
                <a:t>x</a:t>
              </a:r>
              <a:r>
                <a:rPr lang="en-US" altLang="zh-CN" sz="2400" baseline="-25000"/>
                <a:t>6</a:t>
              </a:r>
              <a:r>
                <a:rPr lang="en-US" altLang="zh-CN" sz="2400"/>
                <a:t> ]</a:t>
              </a:r>
              <a:r>
                <a:rPr lang="zh-CN" altLang="en-US" sz="2400"/>
                <a:t>上的误差估计为</a:t>
              </a:r>
              <a:endParaRPr lang="zh-CN" altLang="en-US" sz="2400"/>
            </a:p>
          </p:txBody>
        </p:sp>
      </p:grp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598738" y="3635375"/>
          <a:ext cx="79454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1" name="Equation" r:id="rId5" imgW="63198375" imgH="3514725" progId="Equation.DSMT4">
                  <p:embed/>
                </p:oleObj>
              </mc:Choice>
              <mc:Fallback>
                <p:oleObj name="Equation" r:id="rId5" imgW="63198375" imgH="35147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3635375"/>
                        <a:ext cx="79454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79650" y="2205038"/>
            <a:ext cx="7858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B07B9"/>
                </a:solidFill>
              </a:rPr>
              <a:t>以 </a:t>
            </a:r>
            <a:r>
              <a:rPr lang="en-US" altLang="zh-CN" sz="2400">
                <a:solidFill>
                  <a:srgbClr val="0B07B9"/>
                </a:solidFill>
              </a:rPr>
              <a:t>[</a:t>
            </a:r>
            <a:r>
              <a:rPr lang="en-US" altLang="zh-CN" sz="2400" i="1">
                <a:solidFill>
                  <a:srgbClr val="0B07B9"/>
                </a:solidFill>
              </a:rPr>
              <a:t>x</a:t>
            </a:r>
            <a:r>
              <a:rPr lang="en-US" altLang="zh-CN" sz="2400" baseline="-25000">
                <a:solidFill>
                  <a:srgbClr val="0B07B9"/>
                </a:solidFill>
              </a:rPr>
              <a:t>4</a:t>
            </a:r>
            <a:r>
              <a:rPr lang="en-US" altLang="zh-CN" sz="2400">
                <a:solidFill>
                  <a:srgbClr val="0B07B9"/>
                </a:solidFill>
              </a:rPr>
              <a:t> , </a:t>
            </a:r>
            <a:r>
              <a:rPr lang="en-US" altLang="zh-CN" sz="2400" i="1">
                <a:solidFill>
                  <a:srgbClr val="0B07B9"/>
                </a:solidFill>
              </a:rPr>
              <a:t>x</a:t>
            </a:r>
            <a:r>
              <a:rPr lang="en-US" altLang="zh-CN" sz="2400" baseline="-25000">
                <a:solidFill>
                  <a:srgbClr val="0B07B9"/>
                </a:solidFill>
              </a:rPr>
              <a:t>5</a:t>
            </a:r>
            <a:r>
              <a:rPr lang="en-US" altLang="zh-CN" sz="2400">
                <a:solidFill>
                  <a:srgbClr val="0B07B9"/>
                </a:solidFill>
              </a:rPr>
              <a:t> ,</a:t>
            </a:r>
            <a:r>
              <a:rPr lang="en-US" altLang="zh-CN" sz="2400" i="1">
                <a:solidFill>
                  <a:srgbClr val="0B07B9"/>
                </a:solidFill>
              </a:rPr>
              <a:t> x</a:t>
            </a:r>
            <a:r>
              <a:rPr lang="en-US" altLang="zh-CN" sz="2400" baseline="-25000">
                <a:solidFill>
                  <a:srgbClr val="0B07B9"/>
                </a:solidFill>
              </a:rPr>
              <a:t>6</a:t>
            </a:r>
            <a:r>
              <a:rPr lang="en-US" altLang="zh-CN" sz="2400">
                <a:solidFill>
                  <a:srgbClr val="0B07B9"/>
                </a:solidFill>
              </a:rPr>
              <a:t> ]=[28.65 , </a:t>
            </a:r>
            <a:r>
              <a:rPr lang="zh-CN" altLang="en-US" sz="2400">
                <a:solidFill>
                  <a:srgbClr val="0B07B9"/>
                </a:solidFill>
              </a:rPr>
              <a:t>39.62</a:t>
            </a:r>
            <a:r>
              <a:rPr lang="en-US" altLang="zh-CN" sz="2400">
                <a:solidFill>
                  <a:srgbClr val="0B07B9"/>
                </a:solidFill>
              </a:rPr>
              <a:t> ,</a:t>
            </a:r>
            <a:r>
              <a:rPr lang="en-US" altLang="zh-CN" sz="2400" i="1">
                <a:solidFill>
                  <a:srgbClr val="0B07B9"/>
                </a:solidFill>
              </a:rPr>
              <a:t> </a:t>
            </a:r>
            <a:r>
              <a:rPr lang="zh-CN" altLang="en-US" sz="2400">
                <a:solidFill>
                  <a:srgbClr val="0B07B9"/>
                </a:solidFill>
              </a:rPr>
              <a:t>50.65</a:t>
            </a:r>
            <a:r>
              <a:rPr lang="en-US" altLang="zh-CN" sz="2400">
                <a:solidFill>
                  <a:srgbClr val="0B07B9"/>
                </a:solidFill>
              </a:rPr>
              <a:t> ] </a:t>
            </a:r>
            <a:r>
              <a:rPr lang="zh-CN" altLang="en-US" sz="2400">
                <a:solidFill>
                  <a:srgbClr val="0B07B9"/>
                </a:solidFill>
              </a:rPr>
              <a:t>为例</a:t>
            </a:r>
            <a:r>
              <a:rPr lang="zh-CN" altLang="en-US" sz="2400"/>
              <a:t>，有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/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381250" y="981075"/>
            <a:ext cx="750093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400"/>
              <a:t>在 </a:t>
            </a:r>
            <a:r>
              <a:rPr lang="en-US" altLang="zh-CN" sz="2400"/>
              <a:t>B</a:t>
            </a:r>
            <a:r>
              <a:rPr lang="en-US" altLang="zh-CN" sz="2400" baseline="-25000"/>
              <a:t>1 </a:t>
            </a:r>
            <a:r>
              <a:rPr lang="zh-CN" altLang="en-US" sz="2400"/>
              <a:t>点处要考虑到</a:t>
            </a:r>
            <a:r>
              <a:rPr lang="zh-CN" altLang="en-US" sz="2400">
                <a:solidFill>
                  <a:srgbClr val="C00000"/>
                </a:solidFill>
              </a:rPr>
              <a:t>光滑性</a:t>
            </a:r>
            <a:r>
              <a:rPr lang="zh-CN" altLang="en-US" sz="2400"/>
              <a:t>，故将</a:t>
            </a:r>
            <a:r>
              <a:rPr lang="en-US" altLang="zh-CN" sz="2400"/>
              <a:t>[0.52, 28.65]</a:t>
            </a:r>
            <a:r>
              <a:rPr lang="zh-CN" altLang="en-US" sz="2400"/>
              <a:t>分为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400"/>
              <a:t> [</a:t>
            </a:r>
            <a:r>
              <a:rPr lang="en-US" altLang="zh-CN" sz="2400" i="1"/>
              <a:t>x</a:t>
            </a:r>
            <a:r>
              <a:rPr lang="en-US" altLang="zh-CN" sz="2400" baseline="-25000"/>
              <a:t>0</a:t>
            </a:r>
            <a:r>
              <a:rPr lang="en-US" altLang="zh-CN" sz="2400"/>
              <a:t> , </a:t>
            </a:r>
            <a:r>
              <a:rPr lang="en-US" altLang="zh-CN" sz="2400" i="1"/>
              <a:t>x</a:t>
            </a:r>
            <a:r>
              <a:rPr lang="en-US" altLang="zh-CN" sz="2400" baseline="-25000"/>
              <a:t>2</a:t>
            </a:r>
            <a:r>
              <a:rPr lang="en-US" altLang="zh-CN" sz="2400"/>
              <a:t> ]</a:t>
            </a:r>
            <a:r>
              <a:rPr lang="zh-CN" altLang="en-US" sz="2400"/>
              <a:t>与</a:t>
            </a:r>
            <a:r>
              <a:rPr lang="en-US" altLang="zh-CN" sz="2400"/>
              <a:t>[</a:t>
            </a:r>
            <a:r>
              <a:rPr lang="en-US" altLang="zh-CN" sz="2400" i="1"/>
              <a:t>x</a:t>
            </a:r>
            <a:r>
              <a:rPr lang="en-US" altLang="zh-CN" sz="2400" baseline="-25000"/>
              <a:t>2</a:t>
            </a:r>
            <a:r>
              <a:rPr lang="en-US" altLang="zh-CN" sz="2400"/>
              <a:t> , </a:t>
            </a:r>
            <a:r>
              <a:rPr lang="en-US" altLang="zh-CN" sz="2400" i="1"/>
              <a:t>x</a:t>
            </a:r>
            <a:r>
              <a:rPr lang="en-US" altLang="zh-CN" sz="2400" baseline="-25000"/>
              <a:t>4</a:t>
            </a:r>
            <a:r>
              <a:rPr lang="en-US" altLang="zh-CN" sz="2400"/>
              <a:t> ]</a:t>
            </a:r>
            <a:r>
              <a:rPr lang="zh-CN" altLang="en-US" sz="2400"/>
              <a:t>两段。</a:t>
            </a:r>
            <a:endParaRPr lang="en-US" altLang="zh-CN" sz="2400"/>
          </a:p>
        </p:txBody>
      </p:sp>
      <p:sp>
        <p:nvSpPr>
          <p:cNvPr id="71683" name="矩形 6"/>
          <p:cNvSpPr>
            <a:spLocks noChangeArrowheads="1"/>
          </p:cNvSpPr>
          <p:nvPr/>
        </p:nvSpPr>
        <p:spPr bwMode="auto">
          <a:xfrm>
            <a:off x="2063750" y="261938"/>
            <a:ext cx="4891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</a:rPr>
              <a:t>（</a:t>
            </a:r>
            <a:r>
              <a:rPr lang="en-US" altLang="zh-CN" sz="2400" b="1">
                <a:solidFill>
                  <a:srgbClr val="CC0000"/>
                </a:solidFill>
              </a:rPr>
              <a:t>B</a:t>
            </a:r>
            <a:r>
              <a:rPr lang="zh-CN" altLang="en-US" sz="2400" b="1">
                <a:solidFill>
                  <a:srgbClr val="CC0000"/>
                </a:solidFill>
              </a:rPr>
              <a:t>）</a:t>
            </a:r>
            <a:r>
              <a:rPr lang="zh-CN" altLang="en-US" sz="2400">
                <a:solidFill>
                  <a:srgbClr val="000000"/>
                </a:solidFill>
              </a:rPr>
              <a:t>考虑</a:t>
            </a:r>
            <a:r>
              <a:rPr lang="en-US" altLang="zh-CN" sz="2400">
                <a:solidFill>
                  <a:srgbClr val="000000"/>
                </a:solidFill>
              </a:rPr>
              <a:t> [0.52, 28.65]</a:t>
            </a:r>
            <a:r>
              <a:rPr lang="zh-CN" altLang="en-US" sz="2400">
                <a:solidFill>
                  <a:srgbClr val="000000"/>
                </a:solidFill>
              </a:rPr>
              <a:t>部分</a:t>
            </a:r>
            <a:endParaRPr lang="en-US" altLang="zh-CN" sz="2400">
              <a:solidFill>
                <a:srgbClr val="000000"/>
              </a:solidFill>
            </a:endParaRPr>
          </a:p>
        </p:txBody>
      </p:sp>
      <p:grpSp>
        <p:nvGrpSpPr>
          <p:cNvPr id="3" name="组合 8"/>
          <p:cNvGrpSpPr/>
          <p:nvPr/>
        </p:nvGrpSpPr>
        <p:grpSpPr bwMode="auto">
          <a:xfrm>
            <a:off x="2351088" y="2276475"/>
            <a:ext cx="7500937" cy="4356100"/>
            <a:chOff x="827584" y="2276872"/>
            <a:chExt cx="7500938" cy="4355038"/>
          </a:xfrm>
        </p:grpSpPr>
        <p:graphicFrame>
          <p:nvGraphicFramePr>
            <p:cNvPr id="71685" name="Object 2"/>
            <p:cNvGraphicFramePr>
              <a:graphicFrameLocks noChangeAspect="1"/>
            </p:cNvGraphicFramePr>
            <p:nvPr/>
          </p:nvGraphicFramePr>
          <p:xfrm>
            <a:off x="1595438" y="3025775"/>
            <a:ext cx="4548187" cy="1046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6" name="Equation" r:id="rId1" imgW="36204525" imgH="8334375" progId="Equation.DSMT4">
                    <p:embed/>
                  </p:oleObj>
                </mc:Choice>
                <mc:Fallback>
                  <p:oleObj name="Equation" r:id="rId1" imgW="36204525" imgH="833437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438" y="3025775"/>
                          <a:ext cx="4548187" cy="1046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6" name="Object 3"/>
            <p:cNvGraphicFramePr>
              <a:graphicFrameLocks noChangeAspect="1"/>
            </p:cNvGraphicFramePr>
            <p:nvPr/>
          </p:nvGraphicFramePr>
          <p:xfrm>
            <a:off x="1857375" y="4143375"/>
            <a:ext cx="51117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7" name="Equation" r:id="rId3" imgW="3733800" imgH="4171950" progId="Equation.DSMT4">
                    <p:embed/>
                  </p:oleObj>
                </mc:Choice>
                <mc:Fallback>
                  <p:oleObj name="Equation" r:id="rId3" imgW="3733800" imgH="417195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75" y="4143375"/>
                          <a:ext cx="511175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7" name="Object 4"/>
            <p:cNvGraphicFramePr>
              <a:graphicFrameLocks noChangeAspect="1"/>
            </p:cNvGraphicFramePr>
            <p:nvPr/>
          </p:nvGraphicFramePr>
          <p:xfrm>
            <a:off x="1571625" y="4713288"/>
            <a:ext cx="4786313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8" name="Equation" r:id="rId5" imgW="40376475" imgH="4829175" progId="Equation.DSMT4">
                    <p:embed/>
                  </p:oleObj>
                </mc:Choice>
                <mc:Fallback>
                  <p:oleObj name="Equation" r:id="rId5" imgW="40376475" imgH="48291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25" y="4713288"/>
                          <a:ext cx="4786313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8" name="Object 5"/>
            <p:cNvGraphicFramePr>
              <a:graphicFrameLocks noChangeAspect="1"/>
            </p:cNvGraphicFramePr>
            <p:nvPr/>
          </p:nvGraphicFramePr>
          <p:xfrm>
            <a:off x="2020888" y="5478463"/>
            <a:ext cx="3979862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9" name="Equation" r:id="rId7" imgW="33575625" imgH="9220200" progId="Equation.DSMT4">
                    <p:embed/>
                  </p:oleObj>
                </mc:Choice>
                <mc:Fallback>
                  <p:oleObj name="Equation" r:id="rId7" imgW="33575625" imgH="9220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888" y="5478463"/>
                          <a:ext cx="3979862" cy="1093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9" name="矩形 7"/>
            <p:cNvSpPr>
              <a:spLocks noChangeArrowheads="1"/>
            </p:cNvSpPr>
            <p:nvPr/>
          </p:nvSpPr>
          <p:spPr bwMode="auto">
            <a:xfrm>
              <a:off x="827584" y="2276872"/>
              <a:ext cx="7500938" cy="435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2400"/>
                <a:t>对于</a:t>
              </a:r>
              <a:r>
                <a:rPr lang="en-US" altLang="zh-CN" sz="2400">
                  <a:solidFill>
                    <a:srgbClr val="CC0000"/>
                  </a:solidFill>
                </a:rPr>
                <a:t>[</a:t>
              </a:r>
              <a:r>
                <a:rPr lang="en-US" altLang="zh-CN" sz="2400" i="1">
                  <a:solidFill>
                    <a:srgbClr val="CC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CC0000"/>
                  </a:solidFill>
                </a:rPr>
                <a:t>0</a:t>
              </a:r>
              <a:r>
                <a:rPr lang="en-US" altLang="zh-CN" sz="2400">
                  <a:solidFill>
                    <a:srgbClr val="CC0000"/>
                  </a:solidFill>
                </a:rPr>
                <a:t> , </a:t>
              </a:r>
              <a:r>
                <a:rPr lang="en-US" altLang="zh-CN" sz="2400" i="1">
                  <a:solidFill>
                    <a:srgbClr val="CC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CC0000"/>
                  </a:solidFill>
                </a:rPr>
                <a:t>2</a:t>
              </a:r>
              <a:r>
                <a:rPr lang="en-US" altLang="zh-CN" sz="2400">
                  <a:solidFill>
                    <a:srgbClr val="CC0000"/>
                  </a:solidFill>
                </a:rPr>
                <a:t> ]= [0.52 , </a:t>
              </a:r>
              <a:r>
                <a:rPr lang="zh-CN" altLang="en-US" sz="2400">
                  <a:solidFill>
                    <a:srgbClr val="CC0000"/>
                  </a:solidFill>
                </a:rPr>
                <a:t>8.</a:t>
              </a:r>
              <a:r>
                <a:rPr lang="en-US" altLang="zh-CN" sz="2400">
                  <a:solidFill>
                    <a:srgbClr val="CC0000"/>
                  </a:solidFill>
                </a:rPr>
                <a:t>0</a:t>
              </a:r>
              <a:r>
                <a:rPr lang="zh-CN" altLang="en-US" sz="2400">
                  <a:solidFill>
                    <a:srgbClr val="CC0000"/>
                  </a:solidFill>
                </a:rPr>
                <a:t>0</a:t>
              </a:r>
              <a:r>
                <a:rPr lang="en-US" altLang="zh-CN" sz="2400">
                  <a:solidFill>
                    <a:srgbClr val="CC0000"/>
                  </a:solidFill>
                </a:rPr>
                <a:t> ]</a:t>
              </a:r>
              <a:r>
                <a:rPr lang="zh-CN" altLang="en-US" sz="2400"/>
                <a:t>，插值多项式</a:t>
              </a:r>
              <a:r>
                <a:rPr lang="en-US" altLang="zh-CN" sz="2400" i="1"/>
                <a:t>p</a:t>
              </a:r>
              <a:r>
                <a:rPr lang="en-US" altLang="zh-CN" sz="2400"/>
                <a:t>(</a:t>
              </a:r>
              <a:r>
                <a:rPr lang="en-US" altLang="zh-CN" sz="2400" i="1"/>
                <a:t>x</a:t>
              </a:r>
              <a:r>
                <a:rPr lang="en-US" altLang="zh-CN" sz="2400"/>
                <a:t>)</a:t>
              </a:r>
              <a:r>
                <a:rPr lang="zh-CN" altLang="en-US" sz="2400"/>
                <a:t>满足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endParaRPr lang="en-US" altLang="zh-CN" sz="2400"/>
            </a:p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endParaRPr lang="en-US" altLang="zh-CN" sz="2400"/>
            </a:p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2400"/>
                <a:t>其中，        可由头部的园方程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endParaRPr lang="en-US" altLang="zh-CN" sz="2400"/>
            </a:p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2400"/>
                <a:t>求得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/>
          <p:nvPr/>
        </p:nvGrpSpPr>
        <p:grpSpPr bwMode="auto">
          <a:xfrm>
            <a:off x="2381250" y="357188"/>
            <a:ext cx="7500938" cy="2462212"/>
            <a:chOff x="857250" y="357188"/>
            <a:chExt cx="7500938" cy="2462213"/>
          </a:xfrm>
        </p:grpSpPr>
        <p:sp>
          <p:nvSpPr>
            <p:cNvPr id="72715" name="矩形 1"/>
            <p:cNvSpPr>
              <a:spLocks noChangeArrowheads="1"/>
            </p:cNvSpPr>
            <p:nvPr/>
          </p:nvSpPr>
          <p:spPr bwMode="auto">
            <a:xfrm>
              <a:off x="857250" y="357188"/>
              <a:ext cx="7500938" cy="246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2400"/>
                <a:t>根据给定的条件，可构造插值多项式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endParaRPr lang="en-US" altLang="zh-CN" sz="2400"/>
            </a:p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2400"/>
                <a:t>        其中</a:t>
              </a:r>
              <a:r>
                <a:rPr lang="en-US" altLang="zh-CN" sz="2400" i="1"/>
                <a:t>p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(</a:t>
              </a:r>
              <a:r>
                <a:rPr lang="en-US" altLang="zh-CN" sz="2400" i="1"/>
                <a:t>x</a:t>
              </a:r>
              <a:r>
                <a:rPr lang="en-US" altLang="zh-CN" sz="2400"/>
                <a:t>) </a:t>
              </a:r>
              <a:r>
                <a:rPr lang="zh-CN" altLang="en-US" sz="2400"/>
                <a:t>是经过 </a:t>
              </a:r>
              <a:r>
                <a:rPr lang="en-US" altLang="zh-CN" sz="2400"/>
                <a:t>(</a:t>
              </a:r>
              <a:r>
                <a:rPr lang="en-US" altLang="zh-CN" sz="1000"/>
                <a:t> </a:t>
              </a:r>
              <a:r>
                <a:rPr lang="en-US" altLang="zh-CN" sz="2400" i="1"/>
                <a:t>x</a:t>
              </a:r>
              <a:r>
                <a:rPr lang="en-US" altLang="zh-CN" sz="2400" baseline="-25000"/>
                <a:t>0</a:t>
              </a:r>
              <a:r>
                <a:rPr lang="en-US" altLang="zh-CN" sz="2400"/>
                <a:t>, </a:t>
              </a:r>
              <a:r>
                <a:rPr lang="en-US" altLang="zh-CN" sz="2400" i="1"/>
                <a:t>y</a:t>
              </a:r>
              <a:r>
                <a:rPr lang="en-US" altLang="zh-CN" sz="2400" baseline="-25000"/>
                <a:t>0</a:t>
              </a:r>
              <a:r>
                <a:rPr lang="zh-CN" altLang="en-US" sz="1000"/>
                <a:t> </a:t>
              </a:r>
              <a:r>
                <a:rPr lang="en-US" altLang="zh-CN" sz="2400"/>
                <a:t>)</a:t>
              </a:r>
              <a:r>
                <a:rPr lang="zh-CN" altLang="en-US" sz="2400"/>
                <a:t>，</a:t>
              </a:r>
              <a:r>
                <a:rPr lang="en-US" altLang="zh-CN" sz="2400"/>
                <a:t>(</a:t>
              </a:r>
              <a:r>
                <a:rPr lang="en-US" altLang="zh-CN" sz="1000"/>
                <a:t> </a:t>
              </a:r>
              <a:r>
                <a:rPr lang="en-US" altLang="zh-CN" sz="2400" i="1"/>
                <a:t>x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, </a:t>
              </a:r>
              <a:r>
                <a:rPr lang="en-US" altLang="zh-CN" sz="2400" i="1"/>
                <a:t>y</a:t>
              </a:r>
              <a:r>
                <a:rPr lang="en-US" altLang="zh-CN" sz="2400" baseline="-25000"/>
                <a:t>1</a:t>
              </a:r>
              <a:r>
                <a:rPr lang="en-US" altLang="zh-CN" sz="1000"/>
                <a:t> </a:t>
              </a:r>
              <a:r>
                <a:rPr lang="en-US" altLang="zh-CN" sz="2400"/>
                <a:t>) </a:t>
              </a:r>
              <a:r>
                <a:rPr lang="zh-CN" altLang="en-US" sz="2400"/>
                <a:t>和 </a:t>
              </a:r>
              <a:r>
                <a:rPr lang="en-US" altLang="zh-CN" sz="2400"/>
                <a:t>( </a:t>
              </a:r>
              <a:r>
                <a:rPr lang="en-US" altLang="zh-CN" sz="2400" i="1"/>
                <a:t>x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, </a:t>
              </a:r>
              <a:r>
                <a:rPr lang="en-US" altLang="zh-CN" sz="2400" i="1"/>
                <a:t>y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 ) </a:t>
              </a:r>
              <a:r>
                <a:rPr lang="zh-CN" altLang="en-US" sz="2400"/>
                <a:t>的二次多项式。</a:t>
              </a:r>
              <a:endParaRPr lang="en-US" altLang="zh-CN" sz="2400"/>
            </a:p>
          </p:txBody>
        </p:sp>
        <p:graphicFrame>
          <p:nvGraphicFramePr>
            <p:cNvPr id="72716" name="Object 2"/>
            <p:cNvGraphicFramePr>
              <a:graphicFrameLocks noChangeAspect="1"/>
            </p:cNvGraphicFramePr>
            <p:nvPr/>
          </p:nvGraphicFramePr>
          <p:xfrm>
            <a:off x="1643063" y="1071563"/>
            <a:ext cx="5345112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37" name="Equation" r:id="rId1" imgW="42567225" imgH="3952875" progId="Equation.DSMT4">
                    <p:embed/>
                  </p:oleObj>
                </mc:Choice>
                <mc:Fallback>
                  <p:oleObj name="Equation" r:id="rId1" imgW="42567225" imgH="395287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63" y="1071563"/>
                          <a:ext cx="5345112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6" name="Object 7"/>
          <p:cNvGraphicFramePr>
            <a:graphicFrameLocks noChangeAspect="1"/>
          </p:cNvGraphicFramePr>
          <p:nvPr/>
        </p:nvGraphicFramePr>
        <p:xfrm>
          <a:off x="4189413" y="6213475"/>
          <a:ext cx="19288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8" name="Equation" r:id="rId3" imgW="15363825" imgH="3076575" progId="Equation.DSMT4">
                  <p:embed/>
                </p:oleObj>
              </mc:Choice>
              <mc:Fallback>
                <p:oleObj name="Equation" r:id="rId3" imgW="15363825" imgH="307657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6213475"/>
                        <a:ext cx="19288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0"/>
          <p:cNvGrpSpPr/>
          <p:nvPr/>
        </p:nvGrpSpPr>
        <p:grpSpPr bwMode="auto">
          <a:xfrm>
            <a:off x="2363788" y="2967038"/>
            <a:ext cx="8062912" cy="1541462"/>
            <a:chOff x="839197" y="2967335"/>
            <a:chExt cx="8063503" cy="1541785"/>
          </a:xfrm>
        </p:grpSpPr>
        <p:graphicFrame>
          <p:nvGraphicFramePr>
            <p:cNvPr id="72713" name="Object 4"/>
            <p:cNvGraphicFramePr>
              <a:graphicFrameLocks noChangeAspect="1"/>
            </p:cNvGraphicFramePr>
            <p:nvPr/>
          </p:nvGraphicFramePr>
          <p:xfrm>
            <a:off x="857250" y="3574083"/>
            <a:ext cx="8045450" cy="935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39" name="Equation" r:id="rId5" imgW="64074675" imgH="7458075" progId="Equation.DSMT4">
                    <p:embed/>
                  </p:oleObj>
                </mc:Choice>
                <mc:Fallback>
                  <p:oleObj name="Equation" r:id="rId5" imgW="64074675" imgH="74580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50" y="3574083"/>
                          <a:ext cx="8045450" cy="935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839197" y="2967335"/>
              <a:ext cx="492161" cy="462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kern="0" dirty="0">
                  <a:solidFill>
                    <a:srgbClr val="000000"/>
                  </a:solidFill>
                </a:rPr>
                <a:t>故</a:t>
              </a:r>
              <a:endParaRPr lang="zh-CN" altLang="en-US" dirty="0"/>
            </a:p>
          </p:txBody>
        </p:sp>
      </p:grpSp>
      <p:grpSp>
        <p:nvGrpSpPr>
          <p:cNvPr id="5" name="组合 11"/>
          <p:cNvGrpSpPr/>
          <p:nvPr/>
        </p:nvGrpSpPr>
        <p:grpSpPr bwMode="auto">
          <a:xfrm>
            <a:off x="2095500" y="4654550"/>
            <a:ext cx="8348663" cy="1295400"/>
            <a:chOff x="571500" y="4654877"/>
            <a:chExt cx="8348663" cy="1294403"/>
          </a:xfrm>
        </p:grpSpPr>
        <p:graphicFrame>
          <p:nvGraphicFramePr>
            <p:cNvPr id="72710" name="Object 3"/>
            <p:cNvGraphicFramePr>
              <a:graphicFrameLocks noChangeAspect="1"/>
            </p:cNvGraphicFramePr>
            <p:nvPr/>
          </p:nvGraphicFramePr>
          <p:xfrm>
            <a:off x="1288629" y="4777333"/>
            <a:ext cx="1627187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40" name="Equation" r:id="rId7" imgW="12944475" imgH="4171950" progId="Equation.DSMT4">
                    <p:embed/>
                  </p:oleObj>
                </mc:Choice>
                <mc:Fallback>
                  <p:oleObj name="Equation" r:id="rId7" imgW="12944475" imgH="417195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8629" y="4777333"/>
                          <a:ext cx="1627187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1" name="Object 6"/>
            <p:cNvGraphicFramePr>
              <a:graphicFrameLocks noChangeAspect="1"/>
            </p:cNvGraphicFramePr>
            <p:nvPr/>
          </p:nvGraphicFramePr>
          <p:xfrm>
            <a:off x="571500" y="5509542"/>
            <a:ext cx="8348663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41" name="Equation" r:id="rId9" imgW="66484500" imgH="3514725" progId="Equation.DSMT4">
                    <p:embed/>
                  </p:oleObj>
                </mc:Choice>
                <mc:Fallback>
                  <p:oleObj name="Equation" r:id="rId9" imgW="66484500" imgH="35147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" y="5509542"/>
                          <a:ext cx="8348663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835025" y="4654877"/>
              <a:ext cx="3665538" cy="6456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zh-CN" altLang="en-US" kern="0" dirty="0">
                  <a:solidFill>
                    <a:srgbClr val="000000"/>
                  </a:solidFill>
                </a:rPr>
                <a:t>由  </a:t>
              </a:r>
              <a:r>
                <a:rPr lang="zh-CN" altLang="en-US" kern="0" dirty="0">
                  <a:solidFill>
                    <a:srgbClr val="C00000"/>
                  </a:solidFill>
                </a:rPr>
                <a:t>                   </a:t>
              </a:r>
              <a:r>
                <a:rPr lang="zh-CN" altLang="en-US" kern="0" dirty="0">
                  <a:solidFill>
                    <a:srgbClr val="000000"/>
                  </a:solidFill>
                </a:rPr>
                <a:t>  得</a:t>
              </a:r>
              <a:endParaRPr lang="en-US" altLang="zh-CN" kern="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66938" y="357188"/>
            <a:ext cx="8001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>
                <a:solidFill>
                  <a:srgbClr val="CC0000"/>
                </a:solidFill>
              </a:rPr>
              <a:t> 2. </a:t>
            </a:r>
            <a:r>
              <a:rPr lang="en-US" altLang="zh-CN" sz="2400" i="1">
                <a:solidFill>
                  <a:srgbClr val="CC0000"/>
                </a:solidFill>
              </a:rPr>
              <a:t>n</a:t>
            </a:r>
            <a:r>
              <a:rPr lang="en-US" altLang="zh-CN" sz="2400">
                <a:solidFill>
                  <a:srgbClr val="CC0000"/>
                </a:solidFill>
              </a:rPr>
              <a:t>=2 </a:t>
            </a:r>
            <a:r>
              <a:rPr lang="zh-CN" altLang="en-US" sz="2400">
                <a:solidFill>
                  <a:srgbClr val="CC0000"/>
                </a:solidFill>
              </a:rPr>
              <a:t>的情况</a:t>
            </a:r>
            <a:endParaRPr lang="zh-CN" altLang="en-US" sz="2400">
              <a:solidFill>
                <a:srgbClr val="CC0000"/>
              </a:solidFill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    取 </a:t>
            </a:r>
            <a:r>
              <a:rPr lang="en-US" altLang="zh-CN" sz="2400" i="1"/>
              <a:t>p</a:t>
            </a:r>
            <a:r>
              <a:rPr lang="en-US" altLang="zh-CN" sz="2400" baseline="-30000"/>
              <a:t>2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zh-CN" altLang="en-US" sz="2400"/>
              <a:t>为 </a:t>
            </a:r>
            <a:r>
              <a:rPr lang="en-US" altLang="zh-CN" sz="2400" i="1"/>
              <a:t>x </a:t>
            </a:r>
            <a:r>
              <a:rPr lang="zh-CN" altLang="en-US" sz="2400"/>
              <a:t>的二次函数，使得：</a:t>
            </a:r>
            <a:endParaRPr lang="zh-CN" altLang="en-US" sz="2400"/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cs typeface="Times New Roman" panose="02020603050405020304" pitchFamily="18" charset="0"/>
              </a:rPr>
              <a:t>                p</a:t>
            </a:r>
            <a:r>
              <a:rPr lang="en-US" altLang="zh-CN" sz="2400" baseline="-30000">
                <a:cs typeface="Times New Roman" panose="02020603050405020304" pitchFamily="18" charset="0"/>
              </a:rPr>
              <a:t>2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 baseline="-30000">
                <a:cs typeface="Times New Roman" panose="02020603050405020304" pitchFamily="18" charset="0"/>
              </a:rPr>
              <a:t>0</a:t>
            </a:r>
            <a:r>
              <a:rPr lang="en-US" altLang="zh-CN" sz="2400">
                <a:cs typeface="Times New Roman" panose="02020603050405020304" pitchFamily="18" charset="0"/>
              </a:rPr>
              <a:t>) = </a:t>
            </a:r>
            <a:r>
              <a:rPr lang="en-US" altLang="zh-CN" sz="2400" i="1">
                <a:cs typeface="Times New Roman" panose="02020603050405020304" pitchFamily="18" charset="0"/>
              </a:rPr>
              <a:t>y</a:t>
            </a:r>
            <a:r>
              <a:rPr lang="en-US" altLang="zh-CN" sz="2400" baseline="-30000">
                <a:cs typeface="Times New Roman" panose="02020603050405020304" pitchFamily="18" charset="0"/>
              </a:rPr>
              <a:t>0</a:t>
            </a:r>
            <a:r>
              <a:rPr lang="en-US" altLang="zh-CN" sz="2400">
                <a:cs typeface="Times New Roman" panose="02020603050405020304" pitchFamily="18" charset="0"/>
              </a:rPr>
              <a:t>,  </a:t>
            </a:r>
            <a:r>
              <a:rPr lang="en-US" altLang="zh-CN" sz="2400" i="1">
                <a:cs typeface="Times New Roman" panose="02020603050405020304" pitchFamily="18" charset="0"/>
              </a:rPr>
              <a:t>p</a:t>
            </a:r>
            <a:r>
              <a:rPr lang="en-US" altLang="zh-CN" sz="2400" baseline="-30000">
                <a:cs typeface="Times New Roman" panose="02020603050405020304" pitchFamily="18" charset="0"/>
              </a:rPr>
              <a:t>2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 baseline="-30000">
                <a:cs typeface="Times New Roman" panose="02020603050405020304" pitchFamily="18" charset="0"/>
              </a:rPr>
              <a:t>1</a:t>
            </a:r>
            <a:r>
              <a:rPr lang="en-US" altLang="zh-CN" sz="2400">
                <a:cs typeface="Times New Roman" panose="02020603050405020304" pitchFamily="18" charset="0"/>
              </a:rPr>
              <a:t>) = </a:t>
            </a:r>
            <a:r>
              <a:rPr lang="en-US" altLang="zh-CN" sz="2400" i="1">
                <a:cs typeface="Times New Roman" panose="02020603050405020304" pitchFamily="18" charset="0"/>
              </a:rPr>
              <a:t>y</a:t>
            </a:r>
            <a:r>
              <a:rPr lang="en-US" altLang="zh-CN" sz="2400" baseline="-30000">
                <a:cs typeface="Times New Roman" panose="02020603050405020304" pitchFamily="18" charset="0"/>
              </a:rPr>
              <a:t>1</a:t>
            </a:r>
            <a:r>
              <a:rPr lang="en-US" altLang="zh-CN" sz="2400">
                <a:cs typeface="Times New Roman" panose="02020603050405020304" pitchFamily="18" charset="0"/>
              </a:rPr>
              <a:t>,  </a:t>
            </a:r>
            <a:r>
              <a:rPr lang="en-US" altLang="zh-CN" sz="2400" i="1">
                <a:cs typeface="Times New Roman" panose="02020603050405020304" pitchFamily="18" charset="0"/>
              </a:rPr>
              <a:t>p</a:t>
            </a:r>
            <a:r>
              <a:rPr lang="en-US" altLang="zh-CN" sz="2400" baseline="-30000">
                <a:cs typeface="Times New Roman" panose="02020603050405020304" pitchFamily="18" charset="0"/>
              </a:rPr>
              <a:t>2</a:t>
            </a:r>
            <a:r>
              <a:rPr lang="en-US" altLang="zh-CN" sz="2400"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cs typeface="Times New Roman" panose="02020603050405020304" pitchFamily="18" charset="0"/>
              </a:rPr>
              <a:t>x</a:t>
            </a:r>
            <a:r>
              <a:rPr lang="en-US" altLang="zh-CN" sz="2400" baseline="-30000">
                <a:cs typeface="Times New Roman" panose="02020603050405020304" pitchFamily="18" charset="0"/>
              </a:rPr>
              <a:t>2</a:t>
            </a:r>
            <a:r>
              <a:rPr lang="en-US" altLang="zh-CN" sz="2400">
                <a:cs typeface="Times New Roman" panose="02020603050405020304" pitchFamily="18" charset="0"/>
              </a:rPr>
              <a:t>) = </a:t>
            </a:r>
            <a:r>
              <a:rPr lang="en-US" altLang="zh-CN" sz="2400" i="1">
                <a:cs typeface="Times New Roman" panose="02020603050405020304" pitchFamily="18" charset="0"/>
              </a:rPr>
              <a:t>y</a:t>
            </a:r>
            <a:r>
              <a:rPr lang="en-US" altLang="zh-CN" sz="2400" baseline="-30000">
                <a:cs typeface="Times New Roman" panose="02020603050405020304" pitchFamily="18" charset="0"/>
              </a:rPr>
              <a:t>2</a:t>
            </a:r>
            <a:r>
              <a:rPr lang="en-US" altLang="zh-CN" sz="2400"/>
              <a:t> </a:t>
            </a:r>
            <a:r>
              <a:rPr lang="zh-CN" altLang="en-US" sz="2400"/>
              <a:t> </a:t>
            </a:r>
            <a:endParaRPr lang="zh-CN" altLang="en-US" sz="2400"/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i="1"/>
              <a:t>              p</a:t>
            </a:r>
            <a:r>
              <a:rPr lang="en-US" altLang="zh-CN" sz="2400" baseline="-30000"/>
              <a:t>2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 称为二次插值多项式。通过三点的插值问题称为</a:t>
            </a:r>
            <a:r>
              <a:rPr lang="zh-CN" altLang="en-US" sz="2400" b="1">
                <a:solidFill>
                  <a:srgbClr val="008000"/>
                </a:solidFill>
              </a:rPr>
              <a:t>二次插值或抛物插值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3429000"/>
            <a:ext cx="4310062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381750" y="5286375"/>
            <a:ext cx="10239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 kern="0" dirty="0">
                <a:cs typeface="Times New Roman" panose="02020603050405020304" pitchFamily="18" charset="0"/>
              </a:rPr>
              <a:t>y=p</a:t>
            </a:r>
            <a:r>
              <a:rPr lang="en-US" altLang="zh-CN" kern="0" dirty="0">
                <a:cs typeface="Times New Roman" panose="02020603050405020304" pitchFamily="18" charset="0"/>
              </a:rPr>
              <a:t>(</a:t>
            </a:r>
            <a:r>
              <a:rPr lang="en-US" altLang="zh-CN" i="1" kern="0" dirty="0">
                <a:cs typeface="Times New Roman" panose="02020603050405020304" pitchFamily="18" charset="0"/>
              </a:rPr>
              <a:t>x</a:t>
            </a:r>
            <a:r>
              <a:rPr lang="en-US" altLang="zh-CN" kern="0" dirty="0"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2293" name="椭圆 9"/>
          <p:cNvSpPr>
            <a:spLocks noChangeArrowheads="1"/>
          </p:cNvSpPr>
          <p:nvPr/>
        </p:nvSpPr>
        <p:spPr bwMode="auto">
          <a:xfrm>
            <a:off x="4024313" y="4786313"/>
            <a:ext cx="142875" cy="14287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2294" name="椭圆 10"/>
          <p:cNvSpPr>
            <a:spLocks noChangeArrowheads="1"/>
          </p:cNvSpPr>
          <p:nvPr/>
        </p:nvSpPr>
        <p:spPr bwMode="auto">
          <a:xfrm>
            <a:off x="5894388" y="5500688"/>
            <a:ext cx="142875" cy="14287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2295" name="椭圆 12"/>
          <p:cNvSpPr>
            <a:spLocks noChangeArrowheads="1"/>
          </p:cNvSpPr>
          <p:nvPr/>
        </p:nvSpPr>
        <p:spPr bwMode="auto">
          <a:xfrm>
            <a:off x="7402513" y="4546600"/>
            <a:ext cx="142875" cy="14287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3952875" y="6143625"/>
            <a:ext cx="4238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baseline="-30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10250" y="6143625"/>
            <a:ext cx="4238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baseline="-30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23138" y="6176963"/>
            <a:ext cx="42386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0" baseline="-30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cxnSp>
        <p:nvCxnSpPr>
          <p:cNvPr id="12299" name="直接连接符 17"/>
          <p:cNvCxnSpPr>
            <a:cxnSpLocks noChangeShapeType="1"/>
          </p:cNvCxnSpPr>
          <p:nvPr/>
        </p:nvCxnSpPr>
        <p:spPr bwMode="auto">
          <a:xfrm rot="5400000">
            <a:off x="5703094" y="5880894"/>
            <a:ext cx="5000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直接连接符 18"/>
          <p:cNvCxnSpPr>
            <a:cxnSpLocks noChangeShapeType="1"/>
          </p:cNvCxnSpPr>
          <p:nvPr/>
        </p:nvCxnSpPr>
        <p:spPr bwMode="auto">
          <a:xfrm rot="5400000">
            <a:off x="6716713" y="5394325"/>
            <a:ext cx="149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357438" y="473075"/>
          <a:ext cx="72453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5" name="Equation" r:id="rId1" imgW="57711975" imgH="7896225" progId="Equation.DSMT4">
                  <p:embed/>
                </p:oleObj>
              </mc:Choice>
              <mc:Fallback>
                <p:oleObj name="Equation" r:id="rId1" imgW="57711975" imgH="789622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3075"/>
                        <a:ext cx="72453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166938" y="1485900"/>
            <a:ext cx="7500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400"/>
              <a:t>说明曲线</a:t>
            </a:r>
            <a:r>
              <a:rPr lang="zh-CN" altLang="en-US" sz="2400" b="1">
                <a:solidFill>
                  <a:srgbClr val="008000"/>
                </a:solidFill>
              </a:rPr>
              <a:t>上凸</a:t>
            </a:r>
            <a:r>
              <a:rPr lang="zh-CN" altLang="en-US" sz="2400"/>
              <a:t>，与界面图形一致。</a:t>
            </a:r>
            <a:endParaRPr lang="en-US" altLang="zh-CN" sz="2400"/>
          </a:p>
        </p:txBody>
      </p:sp>
      <p:grpSp>
        <p:nvGrpSpPr>
          <p:cNvPr id="2" name="组合 9"/>
          <p:cNvGrpSpPr/>
          <p:nvPr/>
        </p:nvGrpSpPr>
        <p:grpSpPr bwMode="auto">
          <a:xfrm>
            <a:off x="2309813" y="2214563"/>
            <a:ext cx="7786687" cy="2320925"/>
            <a:chOff x="785813" y="2214563"/>
            <a:chExt cx="7786687" cy="2320925"/>
          </a:xfrm>
        </p:grpSpPr>
        <p:sp>
          <p:nvSpPr>
            <p:cNvPr id="73737" name="矩形 3"/>
            <p:cNvSpPr>
              <a:spLocks noChangeArrowheads="1"/>
            </p:cNvSpPr>
            <p:nvPr/>
          </p:nvSpPr>
          <p:spPr bwMode="auto">
            <a:xfrm>
              <a:off x="785813" y="2214563"/>
              <a:ext cx="7786687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       </a:t>
              </a:r>
              <a:r>
                <a:rPr lang="zh-CN" altLang="en-US" sz="2400"/>
                <a:t>对于</a:t>
              </a:r>
              <a:r>
                <a:rPr lang="en-US" altLang="zh-CN" sz="2400">
                  <a:solidFill>
                    <a:srgbClr val="CC0000"/>
                  </a:solidFill>
                </a:rPr>
                <a:t>[</a:t>
              </a:r>
              <a:r>
                <a:rPr lang="en-US" altLang="zh-CN" sz="2400" i="1">
                  <a:solidFill>
                    <a:srgbClr val="CC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CC0000"/>
                  </a:solidFill>
                </a:rPr>
                <a:t>2</a:t>
              </a:r>
              <a:r>
                <a:rPr lang="en-US" altLang="zh-CN" sz="2400">
                  <a:solidFill>
                    <a:srgbClr val="CC0000"/>
                  </a:solidFill>
                </a:rPr>
                <a:t> , </a:t>
              </a:r>
              <a:r>
                <a:rPr lang="en-US" altLang="zh-CN" sz="2400" i="1">
                  <a:solidFill>
                    <a:srgbClr val="CC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CC0000"/>
                  </a:solidFill>
                </a:rPr>
                <a:t>4</a:t>
              </a:r>
              <a:r>
                <a:rPr lang="en-US" altLang="zh-CN" sz="2400">
                  <a:solidFill>
                    <a:srgbClr val="CC0000"/>
                  </a:solidFill>
                </a:rPr>
                <a:t> ]= [0.52 , </a:t>
              </a:r>
              <a:r>
                <a:rPr lang="zh-CN" altLang="en-US" sz="2400">
                  <a:solidFill>
                    <a:srgbClr val="CC0000"/>
                  </a:solidFill>
                </a:rPr>
                <a:t>8.</a:t>
              </a:r>
              <a:r>
                <a:rPr lang="en-US" altLang="zh-CN" sz="2400">
                  <a:solidFill>
                    <a:srgbClr val="CC0000"/>
                  </a:solidFill>
                </a:rPr>
                <a:t>0</a:t>
              </a:r>
              <a:r>
                <a:rPr lang="zh-CN" altLang="en-US" sz="2400">
                  <a:solidFill>
                    <a:srgbClr val="CC0000"/>
                  </a:solidFill>
                </a:rPr>
                <a:t>0</a:t>
              </a:r>
              <a:r>
                <a:rPr lang="en-US" altLang="zh-CN" sz="2400">
                  <a:solidFill>
                    <a:srgbClr val="CC0000"/>
                  </a:solidFill>
                </a:rPr>
                <a:t> ]</a:t>
              </a:r>
              <a:r>
                <a:rPr lang="zh-CN" altLang="en-US" sz="2400"/>
                <a:t>，为保证精度，用</a:t>
              </a:r>
              <a:r>
                <a:rPr lang="en-US" altLang="zh-CN" sz="2400" i="1">
                  <a:solidFill>
                    <a:srgbClr val="CC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CC0000"/>
                  </a:solidFill>
                </a:rPr>
                <a:t>2</a:t>
              </a:r>
              <a:r>
                <a:rPr lang="en-US" altLang="zh-CN" sz="2400">
                  <a:solidFill>
                    <a:srgbClr val="CC0000"/>
                  </a:solidFill>
                </a:rPr>
                <a:t> ~ </a:t>
              </a:r>
              <a:r>
                <a:rPr lang="en-US" altLang="zh-CN" sz="2400" i="1">
                  <a:solidFill>
                    <a:srgbClr val="CC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CC0000"/>
                  </a:solidFill>
                </a:rPr>
                <a:t>5</a:t>
              </a:r>
              <a:r>
                <a:rPr lang="zh-CN" altLang="en-US" sz="2400"/>
                <a:t>作</a:t>
              </a:r>
              <a:r>
                <a:rPr lang="en-US" altLang="zh-CN" sz="2400"/>
                <a:t>Newton</a:t>
              </a:r>
              <a:r>
                <a:rPr lang="zh-CN" altLang="en-US" sz="2400"/>
                <a:t>插值</a:t>
              </a:r>
              <a:r>
                <a:rPr lang="en-US" altLang="zh-CN" sz="2400"/>
                <a:t> </a:t>
              </a:r>
              <a:endParaRPr lang="zh-CN" altLang="en-US" sz="2400"/>
            </a:p>
          </p:txBody>
        </p:sp>
        <p:graphicFrame>
          <p:nvGraphicFramePr>
            <p:cNvPr id="73738" name="Object 3"/>
            <p:cNvGraphicFramePr>
              <a:graphicFrameLocks noChangeAspect="1"/>
            </p:cNvGraphicFramePr>
            <p:nvPr/>
          </p:nvGraphicFramePr>
          <p:xfrm>
            <a:off x="1020763" y="3571875"/>
            <a:ext cx="7302500" cy="963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6" name="Equation" r:id="rId3" imgW="58150125" imgH="7677150" progId="Equation.DSMT4">
                    <p:embed/>
                  </p:oleObj>
                </mc:Choice>
                <mc:Fallback>
                  <p:oleObj name="Equation" r:id="rId3" imgW="58150125" imgH="767715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763" y="3571875"/>
                          <a:ext cx="7302500" cy="963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809750" y="4714875"/>
          <a:ext cx="865346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7" name="Equation" r:id="rId5" imgW="68903850" imgH="9220200" progId="Equation.DSMT4">
                  <p:embed/>
                </p:oleObj>
              </mc:Choice>
              <mc:Fallback>
                <p:oleObj name="Equation" r:id="rId5" imgW="68903850" imgH="922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714875"/>
                        <a:ext cx="8653463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0"/>
          <p:cNvGrpSpPr/>
          <p:nvPr/>
        </p:nvGrpSpPr>
        <p:grpSpPr bwMode="auto">
          <a:xfrm>
            <a:off x="2095500" y="6072188"/>
            <a:ext cx="5510213" cy="500062"/>
            <a:chOff x="571500" y="6072188"/>
            <a:chExt cx="5510213" cy="500062"/>
          </a:xfrm>
        </p:grpSpPr>
        <p:graphicFrame>
          <p:nvGraphicFramePr>
            <p:cNvPr id="73735" name="Object 6"/>
            <p:cNvGraphicFramePr>
              <a:graphicFrameLocks noChangeAspect="1"/>
            </p:cNvGraphicFramePr>
            <p:nvPr/>
          </p:nvGraphicFramePr>
          <p:xfrm>
            <a:off x="571500" y="6072188"/>
            <a:ext cx="3802063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8" name="Equation" r:id="rId7" imgW="30279975" imgH="3952875" progId="Equation.DSMT4">
                    <p:embed/>
                  </p:oleObj>
                </mc:Choice>
                <mc:Fallback>
                  <p:oleObj name="Equation" r:id="rId7" imgW="30279975" imgH="395287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" y="6072188"/>
                          <a:ext cx="3802063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6" name="矩形 8"/>
            <p:cNvSpPr>
              <a:spLocks noChangeArrowheads="1"/>
            </p:cNvSpPr>
            <p:nvPr/>
          </p:nvSpPr>
          <p:spPr bwMode="auto">
            <a:xfrm>
              <a:off x="4357688" y="6110288"/>
              <a:ext cx="1724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，曲线</a:t>
              </a:r>
              <a:r>
                <a:rPr lang="zh-CN" altLang="en-US" sz="2400" b="1">
                  <a:solidFill>
                    <a:srgbClr val="008000"/>
                  </a:solidFill>
                </a:rPr>
                <a:t>上凸</a:t>
              </a:r>
              <a:endParaRPr lang="zh-CN" altLang="en-US" sz="2400" b="1">
                <a:solidFill>
                  <a:srgbClr val="008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/>
        </p:nvGrpSpPr>
        <p:grpSpPr bwMode="auto">
          <a:xfrm>
            <a:off x="2381250" y="357188"/>
            <a:ext cx="7500938" cy="2463800"/>
            <a:chOff x="857250" y="357188"/>
            <a:chExt cx="7500938" cy="2463800"/>
          </a:xfrm>
        </p:grpSpPr>
        <p:sp>
          <p:nvSpPr>
            <p:cNvPr id="74759" name="矩形 1"/>
            <p:cNvSpPr>
              <a:spLocks noChangeArrowheads="1"/>
            </p:cNvSpPr>
            <p:nvPr/>
          </p:nvSpPr>
          <p:spPr bwMode="auto">
            <a:xfrm>
              <a:off x="857250" y="357188"/>
              <a:ext cx="7500938" cy="127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CC0000"/>
                  </a:solidFill>
                </a:rPr>
                <a:t>（</a:t>
              </a:r>
              <a:r>
                <a:rPr lang="en-US" altLang="zh-CN" sz="2400" b="1">
                  <a:solidFill>
                    <a:srgbClr val="CC0000"/>
                  </a:solidFill>
                </a:rPr>
                <a:t>C</a:t>
              </a:r>
              <a:r>
                <a:rPr lang="zh-CN" altLang="en-US" sz="2400" b="1">
                  <a:solidFill>
                    <a:srgbClr val="CC0000"/>
                  </a:solidFill>
                </a:rPr>
                <a:t>）</a:t>
              </a:r>
              <a:r>
                <a:rPr lang="zh-CN" altLang="en-US" sz="2400"/>
                <a:t>最后考虑</a:t>
              </a:r>
              <a:r>
                <a:rPr lang="en-US" altLang="zh-CN" sz="2400"/>
                <a:t> [507, 520]=</a:t>
              </a:r>
              <a:r>
                <a:rPr lang="en-US" altLang="zh-CN" sz="2400">
                  <a:solidFill>
                    <a:srgbClr val="CC0000"/>
                  </a:solidFill>
                </a:rPr>
                <a:t> [</a:t>
              </a:r>
              <a:r>
                <a:rPr lang="en-US" altLang="zh-CN" sz="2400" i="1">
                  <a:solidFill>
                    <a:srgbClr val="CC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0B07B9"/>
                  </a:solidFill>
                </a:rPr>
                <a:t>17</a:t>
              </a:r>
              <a:r>
                <a:rPr lang="en-US" altLang="zh-CN" sz="2400">
                  <a:solidFill>
                    <a:srgbClr val="CC0000"/>
                  </a:solidFill>
                </a:rPr>
                <a:t> , </a:t>
              </a:r>
              <a:r>
                <a:rPr lang="en-US" altLang="zh-CN" sz="2400" i="1">
                  <a:solidFill>
                    <a:srgbClr val="CC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CC0000"/>
                  </a:solidFill>
                </a:rPr>
                <a:t>18</a:t>
              </a:r>
              <a:r>
                <a:rPr lang="en-US" altLang="zh-CN" sz="2400">
                  <a:solidFill>
                    <a:srgbClr val="CC0000"/>
                  </a:solidFill>
                </a:rPr>
                <a:t> ]</a:t>
              </a:r>
              <a:r>
                <a:rPr lang="zh-CN" altLang="en-US" sz="2400"/>
                <a:t>部分</a:t>
              </a:r>
              <a:endParaRPr lang="en-US" altLang="zh-CN" sz="2400"/>
            </a:p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2400"/>
                <a:t>为保证精度，用</a:t>
              </a:r>
              <a:r>
                <a:rPr lang="en-US" altLang="zh-CN" sz="2400" i="1">
                  <a:solidFill>
                    <a:srgbClr val="CC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0B07B9"/>
                  </a:solidFill>
                </a:rPr>
                <a:t>15</a:t>
              </a:r>
              <a:r>
                <a:rPr lang="en-US" altLang="zh-CN" sz="2400">
                  <a:solidFill>
                    <a:srgbClr val="CC0000"/>
                  </a:solidFill>
                </a:rPr>
                <a:t> ~ </a:t>
              </a:r>
              <a:r>
                <a:rPr lang="en-US" altLang="zh-CN" sz="2400" i="1">
                  <a:solidFill>
                    <a:srgbClr val="CC0000"/>
                  </a:solidFill>
                </a:rPr>
                <a:t>x</a:t>
              </a:r>
              <a:r>
                <a:rPr lang="en-US" altLang="zh-CN" sz="2400" baseline="-25000">
                  <a:solidFill>
                    <a:srgbClr val="CC0000"/>
                  </a:solidFill>
                </a:rPr>
                <a:t>18</a:t>
              </a:r>
              <a:r>
                <a:rPr lang="zh-CN" altLang="en-US" sz="2400"/>
                <a:t>作三次</a:t>
              </a:r>
              <a:r>
                <a:rPr lang="en-US" altLang="zh-CN" sz="2400"/>
                <a:t>Newton</a:t>
              </a:r>
              <a:r>
                <a:rPr lang="zh-CN" altLang="en-US" sz="2400"/>
                <a:t>插值，得</a:t>
              </a:r>
              <a:endParaRPr lang="en-US" altLang="zh-CN" sz="2400"/>
            </a:p>
          </p:txBody>
        </p:sp>
        <p:graphicFrame>
          <p:nvGraphicFramePr>
            <p:cNvPr id="74760" name="Object 2"/>
            <p:cNvGraphicFramePr>
              <a:graphicFrameLocks noChangeAspect="1"/>
            </p:cNvGraphicFramePr>
            <p:nvPr/>
          </p:nvGraphicFramePr>
          <p:xfrm>
            <a:off x="928688" y="1857375"/>
            <a:ext cx="7275512" cy="963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17" name="Equation" r:id="rId1" imgW="57931050" imgH="7677150" progId="Equation.DSMT4">
                    <p:embed/>
                  </p:oleObj>
                </mc:Choice>
                <mc:Fallback>
                  <p:oleObj name="Equation" r:id="rId1" imgW="57931050" imgH="767715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88" y="1857375"/>
                          <a:ext cx="7275512" cy="963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738313" y="3000375"/>
          <a:ext cx="876458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8" name="Equation" r:id="rId3" imgW="69780150" imgH="9220200" progId="Equation.DSMT4">
                  <p:embed/>
                </p:oleObj>
              </mc:Choice>
              <mc:Fallback>
                <p:oleObj name="Equation" r:id="rId3" imgW="69780150" imgH="922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3000375"/>
                        <a:ext cx="8764587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992313" y="4437063"/>
          <a:ext cx="598011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9" name="Equation" r:id="rId5" imgW="47615475" imgH="8772525" progId="Equation.DSMT4">
                  <p:embed/>
                </p:oleObj>
              </mc:Choice>
              <mc:Fallback>
                <p:oleObj name="Equation" r:id="rId5" imgW="47615475" imgH="877252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437063"/>
                        <a:ext cx="598011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167063" y="6143625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曲线</a:t>
            </a:r>
            <a:r>
              <a:rPr lang="zh-CN" altLang="en-US" sz="2400" b="1">
                <a:solidFill>
                  <a:srgbClr val="008000"/>
                </a:solidFill>
              </a:rPr>
              <a:t>上凸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40013" y="5668963"/>
          <a:ext cx="77438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0" name="Equation" r:id="rId7" imgW="61655325" imgH="3952875" progId="Equation.DSMT4">
                  <p:embed/>
                </p:oleObj>
              </mc:Choice>
              <mc:Fallback>
                <p:oleObj name="Equation" r:id="rId7" imgW="61655325" imgH="395287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5668963"/>
                        <a:ext cx="77438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矩形 1"/>
          <p:cNvSpPr>
            <a:spLocks noChangeArrowheads="1"/>
          </p:cNvSpPr>
          <p:nvPr/>
        </p:nvSpPr>
        <p:spPr bwMode="auto">
          <a:xfrm>
            <a:off x="2306638" y="58261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作业</a:t>
            </a:r>
            <a:r>
              <a:rPr lang="zh-CN" altLang="en-US" sz="2400"/>
              <a:t>：</a:t>
            </a:r>
            <a:endParaRPr lang="en-US" altLang="zh-CN" sz="2400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995613" y="1412875"/>
          <a:ext cx="16605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34" name="Equation" r:id="rId1" imgW="12725400" imgH="3952875" progId="Equation.DSMT4">
                  <p:embed/>
                </p:oleObj>
              </mc:Choice>
              <mc:Fallback>
                <p:oleObj name="Equation" r:id="rId1" imgW="12725400" imgH="39528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1412875"/>
                        <a:ext cx="16605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矩形 3"/>
          <p:cNvSpPr>
            <a:spLocks noChangeArrowheads="1"/>
          </p:cNvSpPr>
          <p:nvPr/>
        </p:nvSpPr>
        <p:spPr bwMode="auto">
          <a:xfrm>
            <a:off x="2063750" y="1341438"/>
            <a:ext cx="8423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/>
              <a:t>设                        为互异的节点，      为</a:t>
            </a:r>
            <a:r>
              <a:rPr lang="en-US" altLang="zh-CN" sz="2400"/>
              <a:t>Lagrange</a:t>
            </a:r>
            <a:r>
              <a:rPr lang="zh-CN" altLang="en-US" sz="2400"/>
              <a:t>插值函数，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                                         </a:t>
            </a:r>
            <a:r>
              <a:rPr lang="zh-CN" altLang="en-US" sz="2400"/>
              <a:t>，求证：</a:t>
            </a:r>
            <a:endParaRPr lang="zh-CN" altLang="en-US" sz="2400"/>
          </a:p>
        </p:txBody>
      </p:sp>
      <p:graphicFrame>
        <p:nvGraphicFramePr>
          <p:cNvPr id="75781" name="Object 4"/>
          <p:cNvGraphicFramePr>
            <a:graphicFrameLocks noChangeAspect="1"/>
          </p:cNvGraphicFramePr>
          <p:nvPr/>
        </p:nvGraphicFramePr>
        <p:xfrm>
          <a:off x="6704013" y="1484313"/>
          <a:ext cx="644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35" name="Equation" r:id="rId3" imgW="5486400" imgH="3952875" progId="Equation.DSMT4">
                  <p:embed/>
                </p:oleObj>
              </mc:Choice>
              <mc:Fallback>
                <p:oleObj name="Equation" r:id="rId3" imgW="5486400" imgH="39528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1484313"/>
                        <a:ext cx="6445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5"/>
          <p:cNvGraphicFramePr>
            <a:graphicFrameLocks noChangeAspect="1"/>
          </p:cNvGraphicFramePr>
          <p:nvPr/>
        </p:nvGraphicFramePr>
        <p:xfrm>
          <a:off x="2627313" y="1773238"/>
          <a:ext cx="260508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36" name="Equation" r:id="rId5" imgW="19964400" imgH="7458075" progId="Equation.DSMT4">
                  <p:embed/>
                </p:oleObj>
              </mc:Choice>
              <mc:Fallback>
                <p:oleObj name="Equation" r:id="rId5" imgW="19964400" imgH="745807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73238"/>
                        <a:ext cx="260508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矩形 6"/>
          <p:cNvSpPr>
            <a:spLocks noChangeArrowheads="1"/>
          </p:cNvSpPr>
          <p:nvPr/>
        </p:nvSpPr>
        <p:spPr bwMode="auto">
          <a:xfrm>
            <a:off x="2279650" y="2924175"/>
            <a:ext cx="8110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40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>
                <a:solidFill>
                  <a:srgbClr val="000000"/>
                </a:solidFill>
                <a:sym typeface="Wingdings" panose="05000000000000000000" pitchFamily="2" charset="2"/>
              </a:rPr>
              <a:t>）                  ，并对                   两种情况给予几何解释。</a:t>
            </a:r>
            <a:endParaRPr lang="zh-CN" altLang="en-US" sz="2400"/>
          </a:p>
        </p:txBody>
      </p:sp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3017838" y="2733675"/>
          <a:ext cx="144621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37" name="Equation" r:id="rId7" imgW="12287250" imgH="7458075" progId="Equation.DSMT4">
                  <p:embed/>
                </p:oleObj>
              </mc:Choice>
              <mc:Fallback>
                <p:oleObj name="Equation" r:id="rId7" imgW="12287250" imgH="745807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733675"/>
                        <a:ext cx="144621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5461000" y="2971800"/>
          <a:ext cx="13922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38" name="Equation" r:id="rId9" imgW="11849100" imgH="3514725" progId="Equation.DSMT4">
                  <p:embed/>
                </p:oleObj>
              </mc:Choice>
              <mc:Fallback>
                <p:oleObj name="Equation" r:id="rId9" imgW="11849100" imgH="351472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971800"/>
                        <a:ext cx="13922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306638" y="3746500"/>
            <a:ext cx="2032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）              </a:t>
            </a:r>
            <a:endParaRPr lang="zh-CN" altLang="en-US" dirty="0"/>
          </a:p>
        </p:txBody>
      </p:sp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3033713" y="3556000"/>
          <a:ext cx="19367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39" name="Equation" r:id="rId11" imgW="16459200" imgH="7458075" progId="Equation.DSMT4">
                  <p:embed/>
                </p:oleObj>
              </mc:Choice>
              <mc:Fallback>
                <p:oleObj name="Equation" r:id="rId11" imgW="16459200" imgH="745807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556000"/>
                        <a:ext cx="19367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5316538" y="3760788"/>
          <a:ext cx="2003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40" name="Equation" r:id="rId13" imgW="15363825" imgH="3514725" progId="Equation.DSMT4">
                  <p:embed/>
                </p:oleObj>
              </mc:Choice>
              <mc:Fallback>
                <p:oleObj name="Equation" r:id="rId13" imgW="15363825" imgH="351472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3760788"/>
                        <a:ext cx="20034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306638" y="4611688"/>
            <a:ext cx="20320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  <a:r>
              <a:rPr lang="zh-CN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）              </a:t>
            </a:r>
            <a:endParaRPr lang="zh-CN" altLang="en-US" dirty="0"/>
          </a:p>
        </p:txBody>
      </p:sp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3022600" y="4419600"/>
          <a:ext cx="26066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41" name="Equation" r:id="rId15" imgW="22164675" imgH="7458075" progId="Equation.DSMT4">
                  <p:embed/>
                </p:oleObj>
              </mc:Choice>
              <mc:Fallback>
                <p:oleObj name="Equation" r:id="rId15" imgW="22164675" imgH="745807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4419600"/>
                        <a:ext cx="26066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3"/>
          <p:cNvGraphicFramePr>
            <a:graphicFrameLocks noChangeAspect="1"/>
          </p:cNvGraphicFramePr>
          <p:nvPr/>
        </p:nvGraphicFramePr>
        <p:xfrm>
          <a:off x="5892800" y="4624388"/>
          <a:ext cx="2003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42" name="Equation" r:id="rId17" imgW="15363825" imgH="3514725" progId="Equation.DSMT4">
                  <p:embed/>
                </p:oleObj>
              </mc:Choice>
              <mc:Fallback>
                <p:oleObj name="Equation" r:id="rId17" imgW="15363825" imgH="351472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4624388"/>
                        <a:ext cx="20034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306638" y="5661025"/>
            <a:ext cx="2032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）              </a:t>
            </a:r>
            <a:endParaRPr lang="zh-CN" altLang="en-US" dirty="0"/>
          </a:p>
        </p:txBody>
      </p:sp>
      <p:graphicFrame>
        <p:nvGraphicFramePr>
          <p:cNvPr id="75793" name="Object 11"/>
          <p:cNvGraphicFramePr>
            <a:graphicFrameLocks noChangeAspect="1"/>
          </p:cNvGraphicFramePr>
          <p:nvPr/>
        </p:nvGraphicFramePr>
        <p:xfrm>
          <a:off x="3071813" y="5500688"/>
          <a:ext cx="276225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43" name="Equation" r:id="rId18" imgW="23479125" imgH="7458075" progId="Equation.DSMT4">
                  <p:embed/>
                </p:oleObj>
              </mc:Choice>
              <mc:Fallback>
                <p:oleObj name="Equation" r:id="rId18" imgW="23479125" imgH="745807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500688"/>
                        <a:ext cx="276225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2"/>
          <p:cNvSpPr>
            <a:spLocks noChangeArrowheads="1"/>
          </p:cNvSpPr>
          <p:nvPr/>
        </p:nvSpPr>
        <p:spPr bwMode="auto">
          <a:xfrm>
            <a:off x="1703388" y="260350"/>
            <a:ext cx="88201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2.  </a:t>
            </a:r>
            <a:r>
              <a:rPr lang="zh-CN" altLang="en-US" sz="2400"/>
              <a:t>已知                                            ，构造                                        。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取                                  为等分节点，画出这些函数的图形。观察随着</a:t>
            </a:r>
            <a:r>
              <a:rPr lang="en-US" altLang="zh-CN" sz="2400" i="1"/>
              <a:t>n</a:t>
            </a:r>
            <a:r>
              <a:rPr lang="zh-CN" altLang="en-US" sz="2400"/>
              <a:t>的增大，         对          的逼近效果，看到的现象是否与</a:t>
            </a:r>
            <a:r>
              <a:rPr lang="en-US" altLang="zh-CN" sz="2400"/>
              <a:t>Runge</a:t>
            </a:r>
            <a:r>
              <a:rPr lang="zh-CN" altLang="en-US" sz="2400"/>
              <a:t>现象相反？</a:t>
            </a:r>
            <a:endParaRPr lang="zh-CN" altLang="en-US" sz="2400"/>
          </a:p>
        </p:txBody>
      </p:sp>
      <p:graphicFrame>
        <p:nvGraphicFramePr>
          <p:cNvPr id="76803" name="Object 5"/>
          <p:cNvGraphicFramePr>
            <a:graphicFrameLocks noChangeAspect="1"/>
          </p:cNvGraphicFramePr>
          <p:nvPr/>
        </p:nvGraphicFramePr>
        <p:xfrm>
          <a:off x="2765425" y="360363"/>
          <a:ext cx="3330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20" name="Equation" r:id="rId1" imgW="28308300" imgH="4391025" progId="Equation.DSMT4">
                  <p:embed/>
                </p:oleObj>
              </mc:Choice>
              <mc:Fallback>
                <p:oleObj name="Equation" r:id="rId1" imgW="28308300" imgH="43910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360363"/>
                        <a:ext cx="33305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6"/>
          <p:cNvGraphicFramePr>
            <a:graphicFrameLocks noChangeAspect="1"/>
          </p:cNvGraphicFramePr>
          <p:nvPr/>
        </p:nvGraphicFramePr>
        <p:xfrm>
          <a:off x="7019925" y="317500"/>
          <a:ext cx="31226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21" name="Equation" r:id="rId3" imgW="23917275" imgH="3952875" progId="Equation.DSMT4">
                  <p:embed/>
                </p:oleObj>
              </mc:Choice>
              <mc:Fallback>
                <p:oleObj name="Equation" r:id="rId3" imgW="23917275" imgH="395287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17500"/>
                        <a:ext cx="31226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7"/>
          <p:cNvGraphicFramePr>
            <a:graphicFrameLocks noChangeAspect="1"/>
          </p:cNvGraphicFramePr>
          <p:nvPr/>
        </p:nvGraphicFramePr>
        <p:xfrm>
          <a:off x="2597150" y="893763"/>
          <a:ext cx="24907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22" name="Equation" r:id="rId5" imgW="19088100" imgH="3952875" progId="Equation.DSMT4">
                  <p:embed/>
                </p:oleObj>
              </mc:Choice>
              <mc:Fallback>
                <p:oleObj name="Equation" r:id="rId5" imgW="19088100" imgH="395287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893763"/>
                        <a:ext cx="24907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5"/>
          <p:cNvGraphicFramePr>
            <a:graphicFrameLocks noChangeAspect="1"/>
          </p:cNvGraphicFramePr>
          <p:nvPr/>
        </p:nvGraphicFramePr>
        <p:xfrm>
          <a:off x="4338638" y="1412875"/>
          <a:ext cx="8874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23" name="Equation" r:id="rId7" imgW="6800850" imgH="3952875" progId="Equation.DSMT4">
                  <p:embed/>
                </p:oleObj>
              </mc:Choice>
              <mc:Fallback>
                <p:oleObj name="Equation" r:id="rId7" imgW="6800850" imgH="395287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1412875"/>
                        <a:ext cx="8874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6"/>
          <p:cNvGraphicFramePr>
            <a:graphicFrameLocks noChangeAspect="1"/>
          </p:cNvGraphicFramePr>
          <p:nvPr/>
        </p:nvGraphicFramePr>
        <p:xfrm>
          <a:off x="5522913" y="1490663"/>
          <a:ext cx="6969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24" name="Equation" r:id="rId9" imgW="5924550" imgH="3514725" progId="Equation.DSMT4">
                  <p:embed/>
                </p:oleObj>
              </mc:Choice>
              <mc:Fallback>
                <p:oleObj name="Equation" r:id="rId9" imgW="5924550" imgH="35147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1490663"/>
                        <a:ext cx="69691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矩形 10"/>
          <p:cNvSpPr>
            <a:spLocks noChangeArrowheads="1"/>
          </p:cNvSpPr>
          <p:nvPr/>
        </p:nvSpPr>
        <p:spPr bwMode="auto">
          <a:xfrm>
            <a:off x="1703388" y="2636838"/>
            <a:ext cx="8820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3.  </a:t>
            </a:r>
            <a:r>
              <a:rPr lang="zh-CN" altLang="en-US" sz="2400"/>
              <a:t>设                           ，而            是满足下列插值条件的三次式：</a:t>
            </a:r>
            <a:endParaRPr lang="en-US" altLang="zh-CN" sz="2400"/>
          </a:p>
        </p:txBody>
      </p:sp>
      <p:graphicFrame>
        <p:nvGraphicFramePr>
          <p:cNvPr id="76809" name="Object 10"/>
          <p:cNvGraphicFramePr>
            <a:graphicFrameLocks noChangeAspect="1"/>
          </p:cNvGraphicFramePr>
          <p:nvPr/>
        </p:nvGraphicFramePr>
        <p:xfrm>
          <a:off x="2495550" y="2736850"/>
          <a:ext cx="1987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25" name="Equation" r:id="rId11" imgW="16897350" imgH="4391025" progId="Equation.DSMT4">
                  <p:embed/>
                </p:oleObj>
              </mc:Choice>
              <mc:Fallback>
                <p:oleObj name="Equation" r:id="rId11" imgW="16897350" imgH="439102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736850"/>
                        <a:ext cx="19875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1"/>
          <p:cNvGraphicFramePr>
            <a:graphicFrameLocks noChangeAspect="1"/>
          </p:cNvGraphicFramePr>
          <p:nvPr/>
        </p:nvGraphicFramePr>
        <p:xfrm>
          <a:off x="5159375" y="2794000"/>
          <a:ext cx="8302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26" name="Equation" r:id="rId13" imgW="6362700" imgH="3514725" progId="Equation.DSMT4">
                  <p:embed/>
                </p:oleObj>
              </mc:Choice>
              <mc:Fallback>
                <p:oleObj name="Equation" r:id="rId13" imgW="6362700" imgH="351472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2794000"/>
                        <a:ext cx="8302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2"/>
          <p:cNvGraphicFramePr>
            <a:graphicFrameLocks noChangeAspect="1"/>
          </p:cNvGraphicFramePr>
          <p:nvPr/>
        </p:nvGraphicFramePr>
        <p:xfrm>
          <a:off x="3071813" y="4508500"/>
          <a:ext cx="61277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27" name="Equation" r:id="rId15" imgW="46958250" imgH="7239000" progId="Equation.DSMT4">
                  <p:embed/>
                </p:oleObj>
              </mc:Choice>
              <mc:Fallback>
                <p:oleObj name="Equation" r:id="rId15" imgW="46958250" imgH="7239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508500"/>
                        <a:ext cx="61277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3"/>
          <p:cNvGraphicFramePr>
            <a:graphicFrameLocks noChangeAspect="1"/>
          </p:cNvGraphicFramePr>
          <p:nvPr/>
        </p:nvGraphicFramePr>
        <p:xfrm>
          <a:off x="2424113" y="3429000"/>
          <a:ext cx="7442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28" name="Equation" r:id="rId17" imgW="57054750" imgH="3514725" progId="Equation.DSMT4">
                  <p:embed/>
                </p:oleObj>
              </mc:Choice>
              <mc:Fallback>
                <p:oleObj name="Equation" r:id="rId17" imgW="57054750" imgH="351472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429000"/>
                        <a:ext cx="74422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矩形 16"/>
          <p:cNvSpPr>
            <a:spLocks noChangeArrowheads="1"/>
          </p:cNvSpPr>
          <p:nvPr/>
        </p:nvSpPr>
        <p:spPr bwMode="auto">
          <a:xfrm>
            <a:off x="2063750" y="4724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求证：</a:t>
            </a:r>
            <a:endParaRPr lang="zh-CN" altLang="en-US" sz="2400"/>
          </a:p>
        </p:txBody>
      </p:sp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2495550" y="4076700"/>
          <a:ext cx="1517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29" name="Equation" r:id="rId19" imgW="11630025" imgH="3514725" progId="Equation.DSMT4">
                  <p:embed/>
                </p:oleObj>
              </mc:Choice>
              <mc:Fallback>
                <p:oleObj name="Equation" r:id="rId19" imgW="11630025" imgH="351472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076700"/>
                        <a:ext cx="15176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6"/>
          <p:cNvGraphicFramePr>
            <a:graphicFrameLocks noChangeAspect="1"/>
          </p:cNvGraphicFramePr>
          <p:nvPr/>
        </p:nvGraphicFramePr>
        <p:xfrm>
          <a:off x="6745288" y="5632450"/>
          <a:ext cx="1660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30" name="Equation" r:id="rId21" imgW="12725400" imgH="3952875" progId="Equation.DSMT4">
                  <p:embed/>
                </p:oleObj>
              </mc:Choice>
              <mc:Fallback>
                <p:oleObj name="Equation" r:id="rId21" imgW="12725400" imgH="395287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5632450"/>
                        <a:ext cx="16605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"/>
          <p:cNvGraphicFramePr>
            <a:graphicFrameLocks noChangeAspect="1"/>
          </p:cNvGraphicFramePr>
          <p:nvPr/>
        </p:nvGraphicFramePr>
        <p:xfrm>
          <a:off x="2238375" y="928688"/>
          <a:ext cx="6965950" cy="552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1" imgW="53320950" imgH="42129075" progId="Equation.DSMT4">
                  <p:embed/>
                </p:oleObj>
              </mc:Choice>
              <mc:Fallback>
                <p:oleObj name="Equation" r:id="rId1" imgW="53320950" imgH="4212907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928688"/>
                        <a:ext cx="6965950" cy="552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矩形 6"/>
          <p:cNvSpPr>
            <a:spLocks noChangeArrowheads="1"/>
          </p:cNvSpPr>
          <p:nvPr/>
        </p:nvSpPr>
        <p:spPr bwMode="auto">
          <a:xfrm>
            <a:off x="2309813" y="428625"/>
            <a:ext cx="3897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8000"/>
                </a:solidFill>
              </a:rPr>
              <a:t>二次插值或抛物插值公式：</a:t>
            </a:r>
            <a:endParaRPr lang="zh-CN" altLang="en-US" sz="2400"/>
          </a:p>
        </p:txBody>
      </p:sp>
      <p:pic>
        <p:nvPicPr>
          <p:cNvPr id="133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5214938"/>
            <a:ext cx="25304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mJmZjQ5MDc2YmUzYjVhZmJiZTI0Mjc4MGI1OGEzY2Q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11760</Words>
  <Application>WPS 演示</Application>
  <PresentationFormat>宽屏</PresentationFormat>
  <Paragraphs>1304</Paragraphs>
  <Slides>83</Slides>
  <Notes>5</Notes>
  <HiddenSlides>0</HiddenSlides>
  <MMClips>1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211</vt:i4>
      </vt:variant>
      <vt:variant>
        <vt:lpstr>幻灯片标题</vt:lpstr>
      </vt:variant>
      <vt:variant>
        <vt:i4>83</vt:i4>
      </vt:variant>
    </vt:vector>
  </HeadingPairs>
  <TitlesOfParts>
    <vt:vector size="311" baseType="lpstr">
      <vt:lpstr>Arial</vt:lpstr>
      <vt:lpstr>宋体</vt:lpstr>
      <vt:lpstr>Wingdings</vt:lpstr>
      <vt:lpstr>Times New Roman</vt:lpstr>
      <vt:lpstr>Cambria Math</vt:lpstr>
      <vt:lpstr>Times New Roman</vt:lpstr>
      <vt:lpstr>微软雅黑</vt:lpstr>
      <vt:lpstr>Arial Unicode MS</vt:lpstr>
      <vt:lpstr>Calibri</vt:lpstr>
      <vt:lpstr>楷体_GB2312</vt:lpstr>
      <vt:lpstr>新宋体</vt:lpstr>
      <vt:lpstr>-apple-system</vt:lpstr>
      <vt:lpstr>Segoe Print</vt:lpstr>
      <vt:lpstr>黑体</vt:lpstr>
      <vt:lpstr>Arial Unicode MS</vt:lpstr>
      <vt:lpstr>Symbol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Visio.Drawing.11</vt:lpstr>
      <vt:lpstr>Visio.Drawing.11</vt:lpstr>
      <vt:lpstr>Visio.Drawing.11</vt:lpstr>
      <vt:lpstr>Visio.Drawing.11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njupt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shyl</dc:creator>
  <cp:lastModifiedBy>文红兵呀</cp:lastModifiedBy>
  <cp:revision>930</cp:revision>
  <dcterms:created xsi:type="dcterms:W3CDTF">2003-11-24T10:46:00Z</dcterms:created>
  <dcterms:modified xsi:type="dcterms:W3CDTF">2023-05-29T15:34:40Z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D19C9E3C181A47348923A6F1759C2FBD_12</vt:lpwstr>
  </property>
  <property fmtid="{D5CDD505-2E9C-101B-9397-08002B2CF9AE}" pid="3" name="KSOProductBuildVer">
    <vt:lpwstr>2052-11.1.0.14309</vt:lpwstr>
  </property>
</Properties>
</file>