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4" r:id="rId3"/>
  </p:sldMasterIdLst>
  <p:notesMasterIdLst>
    <p:notesMasterId r:id="rId5"/>
  </p:notesMasterIdLst>
  <p:handoutMasterIdLst>
    <p:handoutMasterId r:id="rId11"/>
  </p:handoutMasterIdLst>
  <p:sldIdLst>
    <p:sldId id="379" r:id="rId4"/>
    <p:sldId id="362" r:id="rId6"/>
    <p:sldId id="390" r:id="rId7"/>
    <p:sldId id="392" r:id="rId8"/>
    <p:sldId id="393" r:id="rId9"/>
    <p:sldId id="394"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8D"/>
    <a:srgbClr val="A7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10"/>
    <p:restoredTop sz="94682"/>
  </p:normalViewPr>
  <p:slideViewPr>
    <p:cSldViewPr snapToGrid="0" snapToObjects="1">
      <p:cViewPr>
        <p:scale>
          <a:sx n="66" d="100"/>
          <a:sy n="66" d="100"/>
        </p:scale>
        <p:origin x="-2562" y="-1014"/>
      </p:cViewPr>
      <p:guideLst>
        <p:guide orient="horz" pos="2160"/>
        <p:guide pos="3843"/>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jieri/"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775590" y="6429431"/>
            <a:ext cx="1440159" cy="118430"/>
          </a:xfrm>
          <a:prstGeom prst="rect">
            <a:avLst/>
          </a:prstGeom>
          <a:noFill/>
        </p:spPr>
        <p:txBody>
          <a:bodyPr wrap="square" rtlCol="0">
            <a:spAutoFit/>
          </a:bodyPr>
          <a:lstStyle/>
          <a:p>
            <a:pPr>
              <a:lnSpc>
                <a:spcPct val="200000"/>
              </a:lnSpc>
            </a:pPr>
            <a:r>
              <a:rPr lang="zh-CN" altLang="en-US" sz="100" dirty="0">
                <a:solidFill>
                  <a:prstClr val="black"/>
                </a:solidFill>
                <a:ea typeface="微软雅黑" panose="020B0503020204020204" pitchFamily="34" charset="-122"/>
                <a:hlinkClick r:id="rId2"/>
              </a:rPr>
              <a:t>节</a:t>
            </a:r>
            <a:r>
              <a:rPr lang="zh-CN" altLang="en-US" sz="100" dirty="0" smtClean="0">
                <a:solidFill>
                  <a:prstClr val="black"/>
                </a:solidFill>
                <a:ea typeface="微软雅黑" panose="020B0503020204020204" pitchFamily="34" charset="-122"/>
                <a:hlinkClick r:id="rId2"/>
              </a:rPr>
              <a:t>日</a:t>
            </a:r>
            <a:r>
              <a:rPr lang="en-US" altLang="zh-CN" sz="100" dirty="0" smtClean="0">
                <a:solidFill>
                  <a:prstClr val="black"/>
                </a:solidFill>
                <a:ea typeface="微软雅黑" panose="020B0503020204020204" pitchFamily="34" charset="-122"/>
                <a:hlinkClick r:id="rId2"/>
              </a:rPr>
              <a:t>PPT</a:t>
            </a:r>
            <a:r>
              <a:rPr lang="zh-CN" altLang="en-US" sz="100" dirty="0" smtClean="0">
                <a:solidFill>
                  <a:prstClr val="black"/>
                </a:solidFill>
                <a:ea typeface="微软雅黑" panose="020B0503020204020204" pitchFamily="34" charset="-122"/>
                <a:hlinkClick r:id="rId2"/>
              </a:rPr>
              <a:t>模板</a:t>
            </a:r>
            <a:r>
              <a:rPr lang="zh-CN" altLang="en-US" sz="100" dirty="0" smtClean="0">
                <a:solidFill>
                  <a:prstClr val="black"/>
                </a:solidFill>
                <a:ea typeface="微软雅黑" panose="020B0503020204020204" pitchFamily="34" charset="-122"/>
              </a:rPr>
              <a:t> </a:t>
            </a:r>
            <a:r>
              <a:rPr lang="en-US" altLang="zh-CN" sz="100" dirty="0">
                <a:solidFill>
                  <a:prstClr val="black"/>
                </a:solidFill>
                <a:ea typeface="微软雅黑" panose="020B0503020204020204" pitchFamily="34" charset="-122"/>
              </a:rPr>
              <a:t>http://www.1ppt.com/jieri/</a:t>
            </a:r>
            <a:endParaRPr lang="en-US" altLang="zh-CN" sz="100" dirty="0" smtClean="0">
              <a:solidFill>
                <a:prstClr val="black"/>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rotWithShape="1">
          <a:blip r:embed="rId1" cstate="screen">
            <a:duotone>
              <a:schemeClr val="accent5">
                <a:shade val="45000"/>
                <a:satMod val="135000"/>
              </a:schemeClr>
              <a:prstClr val="white"/>
            </a:duotone>
          </a:blip>
          <a:srcRect/>
          <a:stretch>
            <a:fillRect/>
          </a:stretch>
        </p:blipFill>
        <p:spPr>
          <a:xfrm flipH="1">
            <a:off x="-2" y="2075976"/>
            <a:ext cx="12501797" cy="3942737"/>
          </a:xfrm>
          <a:prstGeom prst="rect">
            <a:avLst/>
          </a:prstGeom>
        </p:spPr>
      </p:pic>
      <p:sp>
        <p:nvSpPr>
          <p:cNvPr id="2" name="文本框 1"/>
          <p:cNvSpPr txBox="1"/>
          <p:nvPr/>
        </p:nvSpPr>
        <p:spPr>
          <a:xfrm>
            <a:off x="10160" y="2566035"/>
            <a:ext cx="12181205" cy="1539875"/>
          </a:xfrm>
          <a:prstGeom prst="rect">
            <a:avLst/>
          </a:prstGeom>
          <a:noFill/>
        </p:spPr>
        <p:txBody>
          <a:bodyPr wrap="square" rtlCol="0">
            <a:noAutofit/>
          </a:bodyPr>
          <a:p>
            <a:endParaRPr lang="zh-CN" altLang="en-US"/>
          </a:p>
          <a:p>
            <a:pPr algn="ctr"/>
            <a:r>
              <a:rPr lang="zh-CN" altLang="en-US" sz="5400">
                <a:latin typeface="Comic Sans MS" panose="030F0702030302020204" charset="0"/>
                <a:cs typeface="Comic Sans MS" panose="030F0702030302020204" charset="0"/>
              </a:rPr>
              <a:t>The last panda in Latin America</a:t>
            </a:r>
            <a:endParaRPr lang="zh-CN" altLang="en-US" sz="5400">
              <a:latin typeface="Comic Sans MS" panose="030F0702030302020204" charset="0"/>
              <a:cs typeface="Comic Sans MS" panose="030F0702030302020204" charset="0"/>
            </a:endParaRPr>
          </a:p>
        </p:txBody>
      </p:sp>
      <p:sp>
        <p:nvSpPr>
          <p:cNvPr id="3" name="文本框 2"/>
          <p:cNvSpPr txBox="1"/>
          <p:nvPr/>
        </p:nvSpPr>
        <p:spPr>
          <a:xfrm>
            <a:off x="8328660" y="4900930"/>
            <a:ext cx="3535680" cy="460375"/>
          </a:xfrm>
          <a:prstGeom prst="rect">
            <a:avLst/>
          </a:prstGeom>
          <a:noFill/>
        </p:spPr>
        <p:txBody>
          <a:bodyPr wrap="square" rtlCol="0">
            <a:spAutoFit/>
          </a:bodyPr>
          <a:p>
            <a:r>
              <a:rPr lang="en-US" altLang="zh-CN" sz="2400"/>
              <a:t>----By Wen Hongbing</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2825" y="669925"/>
            <a:ext cx="10166350" cy="1198880"/>
          </a:xfrm>
          <a:prstGeom prst="rect">
            <a:avLst/>
          </a:prstGeom>
          <a:noFill/>
        </p:spPr>
        <p:txBody>
          <a:bodyPr wrap="square" rtlCol="0">
            <a:spAutoFit/>
          </a:bodyPr>
          <a:p>
            <a:pPr algn="just"/>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Xin Xin was born in Mexico. She is the remaining member of a line of pandas China gifted to foreign nations during the 1970s and 1980s. But she is nearing the end of her life and it is not clear whether Mexico will pay for getting another one.</a:t>
            </a:r>
            <a:endParaRPr lang="zh-CN" altLang="en-US" sz="2400">
              <a:latin typeface="Times New Roman" panose="02020603050405020304" charset="0"/>
              <a:ea typeface="方正舒体" panose="02010601030101010101" charset="-122"/>
              <a:cs typeface="Times New Roman" panose="02020603050405020304" charset="0"/>
            </a:endParaRPr>
          </a:p>
        </p:txBody>
      </p:sp>
      <p:sp>
        <p:nvSpPr>
          <p:cNvPr id="3" name="文本框 2"/>
          <p:cNvSpPr txBox="1"/>
          <p:nvPr/>
        </p:nvSpPr>
        <p:spPr>
          <a:xfrm>
            <a:off x="1012825" y="2428875"/>
            <a:ext cx="10165715" cy="1198880"/>
          </a:xfrm>
          <a:prstGeom prst="rect">
            <a:avLst/>
          </a:prstGeom>
          <a:noFill/>
        </p:spPr>
        <p:txBody>
          <a:bodyPr wrap="square" rtlCol="0">
            <a:sp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Xin Xin lives at Chapultepec Zoo in Mexico City. The zoo is only one of two worldwide that houses pandas without the direct supervision of the Chinese government. The animals are native to China.</a:t>
            </a:r>
            <a:endParaRPr lang="zh-CN" altLang="en-US" sz="2400">
              <a:latin typeface="Times New Roman" panose="02020603050405020304" charset="0"/>
              <a:ea typeface="方正舒体" panose="02010601030101010101" charset="-122"/>
              <a:cs typeface="Times New Roman" panose="02020603050405020304" charset="0"/>
            </a:endParaRPr>
          </a:p>
        </p:txBody>
      </p:sp>
      <p:sp>
        <p:nvSpPr>
          <p:cNvPr id="4" name="文本框 3"/>
          <p:cNvSpPr txBox="1"/>
          <p:nvPr/>
        </p:nvSpPr>
        <p:spPr>
          <a:xfrm>
            <a:off x="1012825" y="4187825"/>
            <a:ext cx="10201275" cy="1938020"/>
          </a:xfrm>
          <a:prstGeom prst="rect">
            <a:avLst/>
          </a:prstGeom>
          <a:noFill/>
        </p:spPr>
        <p:txBody>
          <a:bodyPr wrap="square" rtlCol="0">
            <a:sp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Xin Xin is a second-generation Mexican-born panda, with a lineage linked to Pe Pe and Ying Ying, who arrived at the zoo in 1975. Those pandas were given to Mexico as part of a Chinese program known as "panda diplomacy." The program, which began in the late 1950s, involved China giving pandas as gifts to countries around the world.</a:t>
            </a:r>
            <a:endParaRPr lang="zh-CN" altLang="en-US" sz="2400">
              <a:latin typeface="Times New Roman" panose="02020603050405020304" charset="0"/>
              <a:ea typeface="方正舒体" panose="0201060103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35" y="730250"/>
            <a:ext cx="10166350" cy="1198880"/>
          </a:xfrm>
          <a:prstGeom prst="rect">
            <a:avLst/>
          </a:prstGeom>
          <a:noFill/>
        </p:spPr>
        <p:txBody>
          <a:bodyPr wrap="square" rtlCol="0">
            <a:sp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In 1984, China ended its panda gifting policy. It then began signing loan agreements with zoo operators around the world. Since 1985, the loan program has required zoos to return any baby pandas, called cubs, to China.</a:t>
            </a:r>
            <a:endParaRPr lang="zh-CN" altLang="en-US" sz="2400">
              <a:latin typeface="Times New Roman" panose="02020603050405020304" charset="0"/>
              <a:ea typeface="方正舒体" panose="02010601030101010101" charset="-122"/>
              <a:cs typeface="Times New Roman" panose="02020603050405020304" charset="0"/>
            </a:endParaRPr>
          </a:p>
        </p:txBody>
      </p:sp>
      <p:sp>
        <p:nvSpPr>
          <p:cNvPr id="3" name="文本框 2"/>
          <p:cNvSpPr txBox="1"/>
          <p:nvPr/>
        </p:nvSpPr>
        <p:spPr>
          <a:xfrm>
            <a:off x="889635" y="2459355"/>
            <a:ext cx="10165715" cy="1198880"/>
          </a:xfrm>
          <a:prstGeom prst="rect">
            <a:avLst/>
          </a:prstGeom>
          <a:noFill/>
        </p:spPr>
        <p:txBody>
          <a:bodyPr wrap="square" rtlCol="0">
            <a:sp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China now loans giant pandas for between 10 and 15 years at a cost of $1 million per year. The agreements state that the money earned is supposed to be used to support panda conservation efforts in China.</a:t>
            </a:r>
            <a:endParaRPr lang="zh-CN" altLang="en-US" sz="2400">
              <a:latin typeface="Times New Roman" panose="02020603050405020304" charset="0"/>
              <a:ea typeface="方正舒体" panose="02010601030101010101" charset="-122"/>
              <a:cs typeface="Times New Roman" panose="02020603050405020304" charset="0"/>
            </a:endParaRPr>
          </a:p>
        </p:txBody>
      </p:sp>
      <p:sp>
        <p:nvSpPr>
          <p:cNvPr id="4" name="文本框 3"/>
          <p:cNvSpPr txBox="1"/>
          <p:nvPr/>
        </p:nvSpPr>
        <p:spPr>
          <a:xfrm>
            <a:off x="889635" y="4188460"/>
            <a:ext cx="10165080" cy="829945"/>
          </a:xfrm>
          <a:prstGeom prst="rect">
            <a:avLst/>
          </a:prstGeom>
          <a:noFill/>
        </p:spPr>
        <p:txBody>
          <a:bodyPr wrap="square" rtlCol="0">
            <a:sp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Mexico became one of only a few countries permitted to keep new cubs born at Chapultepec Zoo.</a:t>
            </a:r>
            <a:endParaRPr lang="zh-CN" altLang="en-US" sz="2400">
              <a:latin typeface="Times New Roman" panose="02020603050405020304" charset="0"/>
              <a:ea typeface="方正舒体" panose="0201060103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0285" y="759460"/>
            <a:ext cx="10166985" cy="1938020"/>
          </a:xfrm>
          <a:prstGeom prst="rect">
            <a:avLst/>
          </a:prstGeom>
          <a:noFill/>
        </p:spPr>
        <p:txBody>
          <a:bodyPr wrap="square" rtlCol="0">
            <a:spAutoFit/>
          </a:bodyPr>
          <a:p>
            <a:pPr algn="just"/>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The life expectancy of a giant panda in the wild is about 15 years. In captivity, they have lived to be as old as 38. Experts say many years of conservation efforts in the wild and the study of the animals in captivity saved them from disappearing, or going extinct. Those efforts increased the panda population from fewer than 1,000 at one time to more than 1,800 today in the wild and in captivity.</a:t>
            </a:r>
            <a:endParaRPr lang="zh-CN" altLang="en-US" sz="2400">
              <a:latin typeface="Times New Roman" panose="02020603050405020304" charset="0"/>
              <a:ea typeface="方正舒体" panose="02010601030101010101" charset="-122"/>
              <a:cs typeface="Times New Roman" panose="02020603050405020304" charset="0"/>
            </a:endParaRPr>
          </a:p>
        </p:txBody>
      </p:sp>
      <p:sp>
        <p:nvSpPr>
          <p:cNvPr id="4" name="文本框 3"/>
          <p:cNvSpPr txBox="1"/>
          <p:nvPr/>
        </p:nvSpPr>
        <p:spPr>
          <a:xfrm>
            <a:off x="1014095" y="3559810"/>
            <a:ext cx="10164445" cy="1568450"/>
          </a:xfrm>
          <a:prstGeom prst="rect">
            <a:avLst/>
          </a:prstGeom>
          <a:noFill/>
        </p:spPr>
        <p:txBody>
          <a:bodyPr wrap="square" rtlCol="0">
            <a:sp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Mexico's success rate makes it one of only two zoos to run a panda program outside the control of the Chinese government, the Congressional Research Service reports. The other is in Taiwan, which received two pandas in exchange for a pair of endangered sika deer.</a:t>
            </a:r>
            <a:endParaRPr lang="zh-CN" altLang="en-US" sz="2400">
              <a:latin typeface="Times New Roman" panose="02020603050405020304" charset="0"/>
              <a:ea typeface="方正舒体" panose="0201060103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941195"/>
            <a:ext cx="10165715" cy="1633220"/>
          </a:xfrm>
          <a:prstGeom prst="rect">
            <a:avLst/>
          </a:prstGeom>
          <a:noFill/>
        </p:spPr>
        <p:txBody>
          <a:bodyPr wrap="square" rtlCol="0">
            <a:noAutofit/>
          </a:bodyPr>
          <a:p>
            <a:pPr algn="just">
              <a:buClrTx/>
              <a:buSzTx/>
              <a:buFontTx/>
            </a:pPr>
            <a:r>
              <a:rPr lang="en-US" altLang="zh-CN" sz="2400">
                <a:latin typeface="Times New Roman" panose="02020603050405020304" charset="0"/>
                <a:ea typeface="方正舒体" panose="02010601030101010101" charset="-122"/>
                <a:cs typeface="Times New Roman" panose="02020603050405020304" charset="0"/>
              </a:rPr>
              <a:t>    </a:t>
            </a:r>
            <a:r>
              <a:rPr lang="zh-CN" altLang="en-US" sz="2400">
                <a:latin typeface="Times New Roman" panose="02020603050405020304" charset="0"/>
                <a:ea typeface="方正舒体" panose="02010601030101010101" charset="-122"/>
                <a:cs typeface="Times New Roman" panose="02020603050405020304" charset="0"/>
              </a:rPr>
              <a:t>Araya said the zoo visit was the first thing his family did in Mexico. "In Latin America we don't have a lot of opportunities to see a panda," he said. "The truth is it was worth it for us to come from Costa Rica. We're very excited to meet her."</a:t>
            </a:r>
            <a:endParaRPr lang="zh-CN" altLang="en-US" sz="2400">
              <a:latin typeface="Times New Roman" panose="02020603050405020304" charset="0"/>
              <a:ea typeface="方正舒体" panose="0201060103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2418080"/>
            <a:ext cx="12192635" cy="1445260"/>
          </a:xfrm>
          <a:prstGeom prst="rect">
            <a:avLst/>
          </a:prstGeom>
          <a:noFill/>
        </p:spPr>
        <p:txBody>
          <a:bodyPr wrap="square" rtlCol="0">
            <a:spAutoFit/>
          </a:bodyPr>
          <a:p>
            <a:pPr algn="ctr"/>
            <a:r>
              <a:rPr lang="en-US" altLang="zh-CN" sz="8800">
                <a:latin typeface="华文琥珀" panose="02010800040101010101" charset="-122"/>
                <a:ea typeface="华文琥珀" panose="02010800040101010101" charset="-122"/>
              </a:rPr>
              <a:t>Thank you</a:t>
            </a:r>
            <a:endParaRPr lang="en-US" altLang="zh-CN" sz="8800">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tags/tag1.xml><?xml version="1.0" encoding="utf-8"?>
<p:tagLst xmlns:p="http://schemas.openxmlformats.org/presentationml/2006/main">
  <p:tag name="ISPRING_PRESENTATION_TITLE" val="PowerPoint 演示文稿"/>
  <p:tag name="ISPRING_FIRST_PUBLISH" val="1"/>
  <p:tag name="KSO_WPP_MARK_KEY" val="006de635-a0b0-41ad-8b41-33f2febe1f32"/>
  <p:tag name="COMMONDATA" val="eyJoZGlkIjoiYmJmZjQ5MDc2YmUzYjVhZmJiZTI0Mjc4MGI1OGEzY2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ygsgymd">
      <a:majorFont>
        <a:latin typeface="微软雅黑"/>
        <a:ea typeface="义启小魏楷"/>
        <a:cs typeface=""/>
      </a:majorFont>
      <a:minorFont>
        <a:latin typeface="微软雅黑"/>
        <a:ea typeface="义启小魏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2290</Words>
  <Application>WPS 演示</Application>
  <PresentationFormat>自定义</PresentationFormat>
  <Paragraphs>24</Paragraphs>
  <Slides>6</Slides>
  <Notes>4</Notes>
  <HiddenSlides>0</HiddenSlides>
  <MMClips>0</MMClips>
  <ScaleCrop>false</ScaleCrop>
  <HeadingPairs>
    <vt:vector size="6" baseType="variant">
      <vt:variant>
        <vt:lpstr>已用的字体</vt:lpstr>
      </vt:variant>
      <vt:variant>
        <vt:i4>88</vt:i4>
      </vt:variant>
      <vt:variant>
        <vt:lpstr>主题</vt:lpstr>
      </vt:variant>
      <vt:variant>
        <vt:i4>2</vt:i4>
      </vt:variant>
      <vt:variant>
        <vt:lpstr>幻灯片标题</vt:lpstr>
      </vt:variant>
      <vt:variant>
        <vt:i4>6</vt:i4>
      </vt:variant>
    </vt:vector>
  </HeadingPairs>
  <TitlesOfParts>
    <vt:vector size="96" baseType="lpstr">
      <vt:lpstr>Arial</vt:lpstr>
      <vt:lpstr>宋体</vt:lpstr>
      <vt:lpstr>Wingdings</vt:lpstr>
      <vt:lpstr>Arial</vt:lpstr>
      <vt:lpstr>微软雅黑</vt:lpstr>
      <vt:lpstr>Calibri</vt:lpstr>
      <vt:lpstr>Arial Unicode MS</vt:lpstr>
      <vt:lpstr>义启小魏楷</vt:lpstr>
      <vt:lpstr>等线</vt:lpstr>
      <vt:lpstr>华文新魏</vt:lpstr>
      <vt:lpstr>微软雅黑 Light</vt:lpstr>
      <vt:lpstr>新宋体</vt:lpstr>
      <vt:lpstr>华文宋体</vt:lpstr>
      <vt:lpstr>华文琥珀</vt:lpstr>
      <vt:lpstr>幼圆</vt:lpstr>
      <vt:lpstr>华文细黑</vt:lpstr>
      <vt:lpstr>华文行楷</vt:lpstr>
      <vt:lpstr>华文隶书</vt:lpstr>
      <vt:lpstr>方正姚体</vt:lpstr>
      <vt:lpstr>方正舒体</vt:lpstr>
      <vt:lpstr>楷体</vt:lpstr>
      <vt:lpstr>等线 Light</vt:lpstr>
      <vt:lpstr>隶书</vt:lpstr>
      <vt:lpstr>黑体</vt:lpstr>
      <vt:lpstr>Malgun Gothic Semilight</vt:lpstr>
      <vt:lpstr>Malgun Gothic</vt:lpstr>
      <vt:lpstr>Microsoft JhengHei</vt:lpstr>
      <vt:lpstr>Microsoft JhengHei Light</vt:lpstr>
      <vt:lpstr>MingLiU_HKSCS-ExtB</vt:lpstr>
      <vt:lpstr>Microsoft JhengHei UI Light</vt:lpstr>
      <vt:lpstr>MingLiU-ExtB</vt:lpstr>
      <vt:lpstr>MS Gothic</vt:lpstr>
      <vt:lpstr>Microsoft JhengHei UI</vt:lpstr>
      <vt:lpstr>Yu Gothic UI</vt:lpstr>
      <vt:lpstr>Arial Narrow</vt:lpstr>
      <vt:lpstr>PMingLiU-ExtB</vt:lpstr>
      <vt:lpstr>SimSun-ExtB</vt:lpstr>
      <vt:lpstr>Yu Gothic</vt:lpstr>
      <vt:lpstr>MS UI Gothic</vt:lpstr>
      <vt:lpstr>Bahnschrift</vt:lpstr>
      <vt:lpstr>Bahnschrift SemiBold Condensed</vt:lpstr>
      <vt:lpstr>Courier New</vt:lpstr>
      <vt:lpstr>Corbel</vt:lpstr>
      <vt:lpstr>Constantia</vt:lpstr>
      <vt:lpstr>Consolas</vt:lpstr>
      <vt:lpstr>Comic Sans MS</vt:lpstr>
      <vt:lpstr>Century Gothic</vt:lpstr>
      <vt:lpstr>华文仿宋</vt:lpstr>
      <vt:lpstr>华文彩云</vt:lpstr>
      <vt:lpstr>华文楷体</vt:lpstr>
      <vt:lpstr>MS PGothic</vt:lpstr>
      <vt:lpstr>Yu Gothic UI Semilight</vt:lpstr>
      <vt:lpstr>Arial Black</vt:lpstr>
      <vt:lpstr>Axure Handwriting</vt:lpstr>
      <vt:lpstr>Bahnschrift Light</vt:lpstr>
      <vt:lpstr>Bahnschrift Light Condensed</vt:lpstr>
      <vt:lpstr>Bahnschrift SemiBold SemiCondensed</vt:lpstr>
      <vt:lpstr>Bookshelf Symbol 7</vt:lpstr>
      <vt:lpstr>Candara</vt:lpstr>
      <vt:lpstr>Calibri Light</vt:lpstr>
      <vt:lpstr>Calibri</vt:lpstr>
      <vt:lpstr>Cambria</vt:lpstr>
      <vt:lpstr>Cambria Math</vt:lpstr>
      <vt:lpstr>Cascadia Code Light</vt:lpstr>
      <vt:lpstr>Candara Light</vt:lpstr>
      <vt:lpstr>Ebrima</vt:lpstr>
      <vt:lpstr>Impact</vt:lpstr>
      <vt:lpstr>Kristen ITC</vt:lpstr>
      <vt:lpstr>Microsoft Himalaya</vt:lpstr>
      <vt:lpstr>MS Reference Specialty</vt:lpstr>
      <vt:lpstr>MT Extra</vt:lpstr>
      <vt:lpstr>Mongolian Baiti</vt:lpstr>
      <vt:lpstr>Segoe Fluent Icons</vt:lpstr>
      <vt:lpstr>MV Boli</vt:lpstr>
      <vt:lpstr>Segoe UI Emoji</vt:lpstr>
      <vt:lpstr>Nirmala UI</vt:lpstr>
      <vt:lpstr>Segoe UI Semibold</vt:lpstr>
      <vt:lpstr>Papyrus</vt:lpstr>
      <vt:lpstr>Segoe Print</vt:lpstr>
      <vt:lpstr>Segoe UI Light</vt:lpstr>
      <vt:lpstr>Segoe UI Symbol</vt:lpstr>
      <vt:lpstr>Segoe UI Historic</vt:lpstr>
      <vt:lpstr>Segoe UI Variable Display Semibold</vt:lpstr>
      <vt:lpstr>Wingdings 3</vt:lpstr>
      <vt:lpstr>Wingdings 2</vt:lpstr>
      <vt:lpstr>Trebuchet MS</vt:lpstr>
      <vt:lpstr>Times New Roman</vt:lpstr>
      <vt:lpstr>Tempus Sans ITC</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群山</dc:title>
  <dc:creator>第一PPT</dc:creator>
  <cp:keywords>www.1ppt.com</cp:keywords>
  <dc:description>www.1ppt.com</dc:description>
  <cp:lastModifiedBy>文红兵呀</cp:lastModifiedBy>
  <cp:revision>663</cp:revision>
  <dcterms:created xsi:type="dcterms:W3CDTF">2018-06-17T04:53:00Z</dcterms:created>
  <dcterms:modified xsi:type="dcterms:W3CDTF">2022-12-19T14:45:49Z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B8D3399FB51E48E7991FB1C491D4865C</vt:lpwstr>
  </property>
  <property fmtid="{D5CDD505-2E9C-101B-9397-08002B2CF9AE}" pid="3" name="KSOProductBuildVer">
    <vt:lpwstr>2052-11.1.0.12763</vt:lpwstr>
  </property>
</Properties>
</file>