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5"/>
  </p:notesMasterIdLst>
  <p:sldIdLst>
    <p:sldId id="419" r:id="rId4"/>
    <p:sldId id="420" r:id="rId5"/>
    <p:sldId id="421" r:id="rId6"/>
    <p:sldId id="422" r:id="rId7"/>
    <p:sldId id="428" r:id="rId8"/>
    <p:sldId id="423" r:id="rId9"/>
    <p:sldId id="424" r:id="rId10"/>
    <p:sldId id="425" r:id="rId11"/>
    <p:sldId id="426" r:id="rId12"/>
    <p:sldId id="427" r:id="rId13"/>
    <p:sldId id="533" r:id="rId14"/>
    <p:sldId id="379" r:id="rId16"/>
    <p:sldId id="380" r:id="rId17"/>
    <p:sldId id="381" r:id="rId18"/>
    <p:sldId id="382" r:id="rId19"/>
    <p:sldId id="516" r:id="rId20"/>
    <p:sldId id="517" r:id="rId21"/>
    <p:sldId id="518" r:id="rId22"/>
    <p:sldId id="519" r:id="rId23"/>
    <p:sldId id="520" r:id="rId24"/>
    <p:sldId id="521" r:id="rId25"/>
    <p:sldId id="386" r:id="rId26"/>
    <p:sldId id="387" r:id="rId27"/>
    <p:sldId id="388" r:id="rId28"/>
    <p:sldId id="389" r:id="rId29"/>
    <p:sldId id="443" r:id="rId30"/>
    <p:sldId id="444" r:id="rId31"/>
    <p:sldId id="522" r:id="rId32"/>
    <p:sldId id="523" r:id="rId33"/>
    <p:sldId id="528" r:id="rId34"/>
    <p:sldId id="524" r:id="rId35"/>
    <p:sldId id="525" r:id="rId36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0000"/>
    <a:srgbClr val="00FFCC"/>
    <a:srgbClr val="0000CC"/>
    <a:srgbClr val="CC0099"/>
    <a:srgbClr val="FFFFCC"/>
    <a:srgbClr val="9900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/>
    <p:restoredTop sz="99686"/>
  </p:normalViewPr>
  <p:slideViewPr>
    <p:cSldViewPr showGuides="1">
      <p:cViewPr varScale="1">
        <p:scale>
          <a:sx n="92" d="100"/>
          <a:sy n="92" d="100"/>
        </p:scale>
        <p:origin x="810" y="84"/>
      </p:cViewPr>
      <p:guideLst>
        <p:guide orient="horz" pos="2160"/>
        <p:guide pos="28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052" name="Rectangle 4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18E2F53-AD58-47CD-A211-CB9C0D641D2D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/>
            <a:r>
              <a:rPr lang="en-US" altLang="zh-CN" sz="1200" dirty="0"/>
              <a:t>*</a:t>
            </a:r>
            <a:endParaRPr lang="en-US" altLang="zh-CN" sz="1200" dirty="0"/>
          </a:p>
        </p:txBody>
      </p:sp>
      <p:sp>
        <p:nvSpPr>
          <p:cNvPr id="7170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717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b="1" dirty="0"/>
              <a:t>英国数学家</a:t>
            </a:r>
            <a:r>
              <a:rPr lang="en-US" altLang="zh-CN" b="1" dirty="0"/>
              <a:t>George Boole</a:t>
            </a:r>
            <a:r>
              <a:rPr lang="zh-CN" altLang="en-US" b="1" dirty="0"/>
              <a:t>于</a:t>
            </a:r>
            <a:r>
              <a:rPr lang="en-US" altLang="zh-CN" b="1" dirty="0"/>
              <a:t>1815</a:t>
            </a:r>
            <a:r>
              <a:rPr lang="zh-CN" altLang="en-US" b="1" dirty="0"/>
              <a:t>年</a:t>
            </a:r>
            <a:r>
              <a:rPr lang="en-US" altLang="zh-CN" b="1" dirty="0"/>
              <a:t>11</a:t>
            </a:r>
            <a:r>
              <a:rPr lang="zh-CN" altLang="en-US" b="1" dirty="0"/>
              <a:t>月生于英格兰的林肯。由于家境贫寒，布尔不得不在协助养家的同时为自己能受教育而奋斗，</a:t>
            </a:r>
            <a:r>
              <a:rPr lang="en-US" altLang="zh-CN" b="1" dirty="0"/>
              <a:t>16</a:t>
            </a:r>
            <a:r>
              <a:rPr lang="zh-CN" altLang="en-US" b="1" dirty="0"/>
              <a:t>岁就开始任教以维持生活，</a:t>
            </a:r>
            <a:r>
              <a:rPr lang="en-US" altLang="zh-CN" b="1" dirty="0"/>
              <a:t>20</a:t>
            </a:r>
            <a:r>
              <a:rPr lang="zh-CN" altLang="en-US" b="1" dirty="0"/>
              <a:t>岁时对数学产生了浓厚的兴趣，开始广泛涉猎著名数学家牛顿、拉普拉斯、拉格朗日等人的数学名著，并写下了大量笔记。</a:t>
            </a:r>
            <a:r>
              <a:rPr lang="en-US" altLang="zh-CN" b="1" dirty="0"/>
              <a:t>1847</a:t>
            </a:r>
            <a:r>
              <a:rPr lang="zh-CN" altLang="en-US" b="1" dirty="0"/>
              <a:t>年，发表了著作</a:t>
            </a:r>
            <a:r>
              <a:rPr lang="en-US" altLang="zh-CN" b="1" dirty="0">
                <a:solidFill>
                  <a:srgbClr val="FF0000"/>
                </a:solidFill>
              </a:rPr>
              <a:t>《The Mathematical Analysis of Logic》</a:t>
            </a:r>
            <a:r>
              <a:rPr lang="zh-CN" altLang="en-US" b="1" dirty="0"/>
              <a:t>，在这本书中，阐述了正式的逻辑学公理，建立了布尔代数（也称逻辑代数）。他的逻辑理论建立在两个逻辑值</a:t>
            </a:r>
            <a:r>
              <a:rPr lang="en-US" altLang="zh-CN" b="1" dirty="0"/>
              <a:t>0</a:t>
            </a:r>
            <a:r>
              <a:rPr lang="zh-CN" altLang="en-US" b="1" dirty="0"/>
              <a:t>、</a:t>
            </a:r>
            <a:r>
              <a:rPr lang="en-US" altLang="zh-CN" b="1" dirty="0"/>
              <a:t>1</a:t>
            </a:r>
            <a:r>
              <a:rPr lang="zh-CN" altLang="en-US" b="1" dirty="0"/>
              <a:t>和三个运算符与、或、非的基础上，这种简化的二值逻辑为计算机的二进制数、开关逻辑元件和逻辑电路的设计铺平了道路，并最终为计算机的发明奠定了数学基础。</a:t>
            </a:r>
            <a:endParaRPr lang="zh-CN" altLang="en-US" b="1" dirty="0"/>
          </a:p>
          <a:p>
            <a:pPr lvl="0" eaLnBrk="1" hangingPunct="1"/>
            <a:r>
              <a:rPr lang="zh-CN" altLang="en-US" b="1" dirty="0"/>
              <a:t>　　</a:t>
            </a:r>
            <a:r>
              <a:rPr lang="en-US" altLang="zh-CN" b="1" dirty="0"/>
              <a:t>1849</a:t>
            </a:r>
            <a:r>
              <a:rPr lang="zh-CN" altLang="en-US" b="1" dirty="0"/>
              <a:t>年，他被任命位于爱尔兰科克的皇后学院的数学教授。</a:t>
            </a:r>
            <a:r>
              <a:rPr lang="en-US" altLang="zh-CN" b="1" dirty="0"/>
              <a:t>1854</a:t>
            </a:r>
            <a:r>
              <a:rPr lang="zh-CN" altLang="en-US" b="1" dirty="0"/>
              <a:t>年</a:t>
            </a:r>
            <a:r>
              <a:rPr lang="en-US" altLang="zh-CN" b="1" dirty="0"/>
              <a:t>,</a:t>
            </a:r>
            <a:r>
              <a:rPr lang="zh-CN" altLang="en-US" b="1" dirty="0"/>
              <a:t>他出版了</a:t>
            </a:r>
            <a:r>
              <a:rPr lang="en-US" altLang="zh-CN" b="1" dirty="0">
                <a:solidFill>
                  <a:srgbClr val="FF0000"/>
                </a:solidFill>
              </a:rPr>
              <a:t>《The Laws of</a:t>
            </a:r>
            <a:r>
              <a:rPr lang="zh-CN" altLang="en-US" b="1" dirty="0">
                <a:solidFill>
                  <a:srgbClr val="FF0000"/>
                </a:solidFill>
              </a:rPr>
              <a:t>　</a:t>
            </a:r>
            <a:r>
              <a:rPr lang="en-US" altLang="zh-CN" b="1" dirty="0">
                <a:solidFill>
                  <a:srgbClr val="FF0000"/>
                </a:solidFill>
              </a:rPr>
              <a:t>Thought》</a:t>
            </a:r>
            <a:r>
              <a:rPr lang="en-US" altLang="zh-CN" b="1" dirty="0"/>
              <a:t>,</a:t>
            </a:r>
            <a:r>
              <a:rPr lang="zh-CN" altLang="en-US" b="1" dirty="0"/>
              <a:t>这是他最著名的著作。在这本书中布尔介绍了现在以他的名字命名的</a:t>
            </a:r>
            <a:r>
              <a:rPr lang="zh-CN" altLang="en-US" b="1" dirty="0">
                <a:solidFill>
                  <a:srgbClr val="FF0000"/>
                </a:solidFill>
              </a:rPr>
              <a:t>布尔代数</a:t>
            </a:r>
            <a:r>
              <a:rPr lang="zh-CN" altLang="en-US" b="1" dirty="0"/>
              <a:t>。布尔撰写了微分方程和差分方程的课本</a:t>
            </a:r>
            <a:r>
              <a:rPr lang="en-US" altLang="zh-CN" b="1" dirty="0"/>
              <a:t>,</a:t>
            </a:r>
            <a:r>
              <a:rPr lang="zh-CN" altLang="en-US" b="1" dirty="0"/>
              <a:t>这些课本在英国一直使用到</a:t>
            </a:r>
            <a:r>
              <a:rPr lang="en-US" altLang="zh-CN" b="1" dirty="0"/>
              <a:t>19</a:t>
            </a:r>
            <a:r>
              <a:rPr lang="zh-CN" altLang="en-US" b="1" dirty="0"/>
              <a:t>世纪末。</a:t>
            </a:r>
            <a:r>
              <a:rPr lang="en-US" altLang="zh-CN" b="1" dirty="0"/>
              <a:t>1864</a:t>
            </a:r>
            <a:r>
              <a:rPr lang="zh-CN" altLang="en-US" b="1" dirty="0"/>
              <a:t>年，布尔死于肺炎。 </a:t>
            </a:r>
            <a:endParaRPr lang="zh-CN" altLang="en-US" b="1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>
          <a:ln w="9525"/>
        </p:spPr>
        <p:txBody>
          <a:bodyPr wrap="square" lIns="78786" tIns="40969" rIns="78786" bIns="40969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>
          <a:ln w="9525"/>
        </p:spPr>
        <p:txBody>
          <a:bodyPr wrap="square" lIns="78786" tIns="40969" rIns="78786" bIns="40969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>
          <a:ln w="9525"/>
        </p:spPr>
        <p:txBody>
          <a:bodyPr wrap="square" lIns="78786" tIns="40969" rIns="78786" bIns="40969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>
          <a:ln w="9525"/>
        </p:spPr>
        <p:txBody>
          <a:bodyPr wrap="square" lIns="78786" tIns="40969" rIns="78786" bIns="40969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15363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53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b="1" dirty="0"/>
              <a:t>英国数学家</a:t>
            </a:r>
            <a:r>
              <a:rPr lang="en-US" altLang="zh-CN" b="1" dirty="0"/>
              <a:t>George Boole</a:t>
            </a:r>
            <a:r>
              <a:rPr lang="zh-CN" altLang="en-US" b="1" dirty="0"/>
              <a:t>于</a:t>
            </a:r>
            <a:r>
              <a:rPr lang="en-US" altLang="zh-CN" b="1" dirty="0"/>
              <a:t>1815</a:t>
            </a:r>
            <a:r>
              <a:rPr lang="zh-CN" altLang="en-US" b="1" dirty="0"/>
              <a:t>年</a:t>
            </a:r>
            <a:r>
              <a:rPr lang="en-US" altLang="zh-CN" b="1" dirty="0"/>
              <a:t>11</a:t>
            </a:r>
            <a:r>
              <a:rPr lang="zh-CN" altLang="en-US" b="1" dirty="0"/>
              <a:t>月生于英格兰的林肯。由于家境贫寒，布尔不得不在协助养家的同时为自己能受教育而奋斗，</a:t>
            </a:r>
            <a:r>
              <a:rPr lang="en-US" altLang="zh-CN" b="1" dirty="0"/>
              <a:t>16</a:t>
            </a:r>
            <a:r>
              <a:rPr lang="zh-CN" altLang="en-US" b="1" dirty="0"/>
              <a:t>岁就开始任教以维持生活，</a:t>
            </a:r>
            <a:r>
              <a:rPr lang="en-US" altLang="zh-CN" b="1" dirty="0"/>
              <a:t>20</a:t>
            </a:r>
            <a:r>
              <a:rPr lang="zh-CN" altLang="en-US" b="1" dirty="0"/>
              <a:t>岁时对数学产生了浓厚的兴趣，开始广泛涉猎著名数学家牛顿、拉普拉斯、拉格朗日等人的数学名著，并写下了大量笔记。</a:t>
            </a:r>
            <a:r>
              <a:rPr lang="en-US" altLang="zh-CN" b="1" dirty="0"/>
              <a:t>1847</a:t>
            </a:r>
            <a:r>
              <a:rPr lang="zh-CN" altLang="en-US" b="1" dirty="0"/>
              <a:t>年，发表了著作</a:t>
            </a:r>
            <a:r>
              <a:rPr lang="en-US" altLang="zh-CN" b="1" dirty="0">
                <a:solidFill>
                  <a:srgbClr val="FF0000"/>
                </a:solidFill>
              </a:rPr>
              <a:t>《The Mathematical Analysis of Logic》</a:t>
            </a:r>
            <a:r>
              <a:rPr lang="zh-CN" altLang="en-US" b="1" dirty="0"/>
              <a:t>，在这本书中，阐述了正式的逻辑学公理，建立了布尔代数（也称逻辑代数）。他的逻辑理论建立在两个逻辑值</a:t>
            </a:r>
            <a:r>
              <a:rPr lang="en-US" altLang="zh-CN" b="1" dirty="0"/>
              <a:t>0</a:t>
            </a:r>
            <a:r>
              <a:rPr lang="zh-CN" altLang="en-US" b="1" dirty="0"/>
              <a:t>、</a:t>
            </a:r>
            <a:r>
              <a:rPr lang="en-US" altLang="zh-CN" b="1" dirty="0"/>
              <a:t>1</a:t>
            </a:r>
            <a:r>
              <a:rPr lang="zh-CN" altLang="en-US" b="1" dirty="0"/>
              <a:t>和三个运算符与、或、非的基础上，这种简化的二值逻辑为计算机的二进制数、开关逻辑元件和逻辑电路的设计铺平了道路，并最终为计算机的发明奠定了数学基础。</a:t>
            </a:r>
            <a:endParaRPr lang="zh-CN" altLang="en-US" b="1" dirty="0"/>
          </a:p>
          <a:p>
            <a:pPr lvl="0" eaLnBrk="1" hangingPunct="1"/>
            <a:r>
              <a:rPr lang="zh-CN" altLang="en-US" b="1" dirty="0"/>
              <a:t>　　</a:t>
            </a:r>
            <a:r>
              <a:rPr lang="en-US" altLang="zh-CN" b="1" dirty="0"/>
              <a:t>1849</a:t>
            </a:r>
            <a:r>
              <a:rPr lang="zh-CN" altLang="en-US" b="1" dirty="0"/>
              <a:t>年，他被任命位于爱尔兰科克的皇后学院的数学教授。</a:t>
            </a:r>
            <a:r>
              <a:rPr lang="en-US" altLang="zh-CN" b="1" dirty="0"/>
              <a:t>1854</a:t>
            </a:r>
            <a:r>
              <a:rPr lang="zh-CN" altLang="en-US" b="1" dirty="0"/>
              <a:t>年</a:t>
            </a:r>
            <a:r>
              <a:rPr lang="en-US" altLang="zh-CN" b="1" dirty="0"/>
              <a:t>,</a:t>
            </a:r>
            <a:r>
              <a:rPr lang="zh-CN" altLang="en-US" b="1" dirty="0"/>
              <a:t>他出版了</a:t>
            </a:r>
            <a:r>
              <a:rPr lang="en-US" altLang="zh-CN" b="1" dirty="0">
                <a:solidFill>
                  <a:srgbClr val="FF0000"/>
                </a:solidFill>
              </a:rPr>
              <a:t>《The Laws of</a:t>
            </a:r>
            <a:r>
              <a:rPr lang="zh-CN" altLang="en-US" b="1" dirty="0">
                <a:solidFill>
                  <a:srgbClr val="FF0000"/>
                </a:solidFill>
              </a:rPr>
              <a:t>　</a:t>
            </a:r>
            <a:r>
              <a:rPr lang="en-US" altLang="zh-CN" b="1" dirty="0">
                <a:solidFill>
                  <a:srgbClr val="FF0000"/>
                </a:solidFill>
              </a:rPr>
              <a:t>Thought》</a:t>
            </a:r>
            <a:r>
              <a:rPr lang="en-US" altLang="zh-CN" b="1" dirty="0"/>
              <a:t>,</a:t>
            </a:r>
            <a:r>
              <a:rPr lang="zh-CN" altLang="en-US" b="1" dirty="0"/>
              <a:t>这是他最著名的著作。在这本书中布尔介绍了现在以他的名字命名的</a:t>
            </a:r>
            <a:r>
              <a:rPr lang="zh-CN" altLang="en-US" b="1" dirty="0">
                <a:solidFill>
                  <a:srgbClr val="FF0000"/>
                </a:solidFill>
              </a:rPr>
              <a:t>布尔代数</a:t>
            </a:r>
            <a:r>
              <a:rPr lang="zh-CN" altLang="en-US" b="1" dirty="0"/>
              <a:t>。布尔撰写了微分方程和差分方程的课本</a:t>
            </a:r>
            <a:r>
              <a:rPr lang="en-US" altLang="zh-CN" b="1" dirty="0"/>
              <a:t>,</a:t>
            </a:r>
            <a:r>
              <a:rPr lang="zh-CN" altLang="en-US" b="1" dirty="0"/>
              <a:t>这些课本在英国一直使用到</a:t>
            </a:r>
            <a:r>
              <a:rPr lang="en-US" altLang="zh-CN" b="1" dirty="0"/>
              <a:t>19</a:t>
            </a:r>
            <a:r>
              <a:rPr lang="zh-CN" altLang="en-US" b="1" dirty="0"/>
              <a:t>世纪末。</a:t>
            </a:r>
            <a:r>
              <a:rPr lang="en-US" altLang="zh-CN" b="1" dirty="0"/>
              <a:t>1864</a:t>
            </a:r>
            <a:r>
              <a:rPr lang="zh-CN" altLang="en-US" b="1" dirty="0"/>
              <a:t>年，布尔死于肺炎。 </a:t>
            </a:r>
            <a:endParaRPr lang="zh-CN" altLang="en-US" b="1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>
          <a:ln w="9525"/>
        </p:spPr>
        <p:txBody>
          <a:bodyPr wrap="square" lIns="78786" tIns="40969" rIns="78786" bIns="40969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>
          <a:ln w="9525"/>
        </p:spPr>
        <p:txBody>
          <a:bodyPr wrap="square" lIns="78786" tIns="40969" rIns="78786" bIns="40969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>
          <a:ln w="9525"/>
        </p:spPr>
        <p:txBody>
          <a:bodyPr wrap="square" lIns="78786" tIns="40969" rIns="78786" bIns="40969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>
          <a:ln w="9525"/>
        </p:spPr>
        <p:txBody>
          <a:bodyPr wrap="square" lIns="78786" tIns="40969" rIns="78786" bIns="40969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>
          <a:ln w="9525"/>
        </p:spPr>
        <p:txBody>
          <a:bodyPr wrap="square" lIns="78786" tIns="40969" rIns="78786" bIns="40969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>
          <a:ln w="9525"/>
        </p:spPr>
        <p:txBody>
          <a:bodyPr wrap="square" lIns="78786" tIns="40969" rIns="78786" bIns="40969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>
          <a:ln w="9525"/>
        </p:spPr>
        <p:txBody>
          <a:bodyPr wrap="square" lIns="78786" tIns="40969" rIns="78786" bIns="40969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DD0F89-4C2C-45F7-8794-79F71D0AC0E0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 spd="slow"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DD0F89-4C2C-45F7-8794-79F71D0AC0E0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 spd="slow"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DD0F89-4C2C-45F7-8794-79F71D0AC0E0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 spd="slow"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fld id="{9A0DB2DC-4C9A-4742-B13C-FB6460FD3503}" type="slidenum">
              <a:rPr lang="zh-CN" altLang="en-US" sz="1400" b="0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r>
              <a:rPr lang="zh-CN" altLang="en-US" sz="1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）</a:t>
            </a:r>
            <a:endParaRPr lang="zh-CN" altLang="en-US" sz="1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fld id="{9A0DB2DC-4C9A-4742-B13C-FB6460FD3503}" type="slidenum">
              <a:rPr lang="zh-CN" altLang="en-US" sz="1400" b="0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r>
              <a:rPr lang="zh-CN" altLang="en-US" sz="1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）</a:t>
            </a:r>
            <a:endParaRPr lang="zh-CN" altLang="en-US" sz="1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fld id="{9A0DB2DC-4C9A-4742-B13C-FB6460FD3503}" type="slidenum">
              <a:rPr lang="zh-CN" altLang="en-US" sz="1400" b="0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r>
              <a:rPr lang="zh-CN" altLang="en-US" sz="1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）</a:t>
            </a:r>
            <a:endParaRPr lang="zh-CN" altLang="en-US" sz="1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fld id="{9A0DB2DC-4C9A-4742-B13C-FB6460FD3503}" type="slidenum">
              <a:rPr lang="zh-CN" altLang="en-US" sz="1400" b="0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r>
              <a:rPr lang="zh-CN" altLang="en-US" sz="1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）</a:t>
            </a:r>
            <a:endParaRPr lang="zh-CN" altLang="en-US" sz="1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fld id="{9A0DB2DC-4C9A-4742-B13C-FB6460FD3503}" type="slidenum">
              <a:rPr lang="zh-CN" altLang="en-US" sz="1400" b="0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r>
              <a:rPr lang="zh-CN" altLang="en-US" sz="1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）</a:t>
            </a:r>
            <a:endParaRPr lang="zh-CN" altLang="en-US" sz="1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fld id="{9A0DB2DC-4C9A-4742-B13C-FB6460FD3503}" type="slidenum">
              <a:rPr lang="zh-CN" altLang="en-US" sz="1400" b="0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r>
              <a:rPr lang="zh-CN" altLang="en-US" sz="1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）</a:t>
            </a:r>
            <a:endParaRPr lang="zh-CN" altLang="en-US" sz="1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fld id="{9A0DB2DC-4C9A-4742-B13C-FB6460FD3503}" type="slidenum">
              <a:rPr lang="zh-CN" altLang="en-US" sz="1400" b="0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r>
              <a:rPr lang="zh-CN" altLang="en-US" sz="1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）</a:t>
            </a:r>
            <a:endParaRPr lang="zh-CN" altLang="en-US" sz="1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fld id="{9A0DB2DC-4C9A-4742-B13C-FB6460FD3503}" type="slidenum">
              <a:rPr lang="zh-CN" altLang="en-US" sz="1400" b="0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r>
              <a:rPr lang="zh-CN" altLang="en-US" sz="1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）</a:t>
            </a:r>
            <a:endParaRPr lang="zh-CN" altLang="en-US" sz="1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DD0F89-4C2C-45F7-8794-79F71D0AC0E0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 spd="slow" advClick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fld id="{9A0DB2DC-4C9A-4742-B13C-FB6460FD3503}" type="slidenum">
              <a:rPr lang="zh-CN" altLang="en-US" sz="1400" b="0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r>
              <a:rPr lang="zh-CN" altLang="en-US" sz="1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）</a:t>
            </a:r>
            <a:endParaRPr lang="zh-CN" altLang="en-US" sz="1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fld id="{9A0DB2DC-4C9A-4742-B13C-FB6460FD3503}" type="slidenum">
              <a:rPr lang="zh-CN" altLang="en-US" sz="1400" b="0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r>
              <a:rPr lang="zh-CN" altLang="en-US" sz="1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）</a:t>
            </a:r>
            <a:endParaRPr lang="zh-CN" altLang="en-US" sz="1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fld id="{9A0DB2DC-4C9A-4742-B13C-FB6460FD3503}" type="slidenum">
              <a:rPr lang="zh-CN" altLang="en-US" sz="1400" b="0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r>
              <a:rPr lang="zh-CN" altLang="en-US" sz="1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）</a:t>
            </a:r>
            <a:endParaRPr lang="zh-CN" altLang="en-US" sz="1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DD0F89-4C2C-45F7-8794-79F71D0AC0E0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 spd="slow"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DD0F89-4C2C-45F7-8794-79F71D0AC0E0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 spd="slow"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DD0F89-4C2C-45F7-8794-79F71D0AC0E0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 spd="slow"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DD0F89-4C2C-45F7-8794-79F71D0AC0E0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 spd="slow"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DD0F89-4C2C-45F7-8794-79F71D0AC0E0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 spd="slow"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DD0F89-4C2C-45F7-8794-79F71D0AC0E0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 spd="slow"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DD0F89-4C2C-45F7-8794-79F71D0AC0E0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 spd="slow" advClick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DD0F89-4C2C-45F7-8794-79F71D0AC0E0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4339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spcBef>
                <a:spcPct val="0"/>
              </a:spcBef>
              <a:defRPr sz="1400" b="0" smtClean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defRPr sz="1400" b="0" smtClean="0"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960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solidFill>
                  <a:schemeClr val="tx1"/>
                </a:solidFill>
              </a:defRPr>
            </a:lvl1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fld id="{9A0DB2DC-4C9A-4742-B13C-FB6460FD3503}" type="slidenum">
              <a:rPr lang="zh-CN" altLang="en-US" sz="1400" b="0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r>
              <a:rPr lang="zh-CN" altLang="en-US" sz="1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）</a:t>
            </a:r>
            <a:endParaRPr lang="zh-CN" altLang="en-US" sz="1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zo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audio" Target="../media/audio1.wav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audio" Target="../media/audio1.wav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audio" Target="../media/audio1.wav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8.jpeg"/><Relationship Id="rId4" Type="http://schemas.openxmlformats.org/officeDocument/2006/relationships/image" Target="../media/image10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9.wmf"/><Relationship Id="rId1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e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11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4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0.xml"/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18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5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4.wmf"/><Relationship Id="rId1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矩形 3"/>
          <p:cNvSpPr/>
          <p:nvPr/>
        </p:nvSpPr>
        <p:spPr>
          <a:xfrm>
            <a:off x="755650" y="1700213"/>
            <a:ext cx="7920038" cy="3540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/>
              <a:t>任何一个电路中，信号只能取</a:t>
            </a:r>
            <a:r>
              <a:rPr lang="zh-CN" altLang="en-US" sz="2800" dirty="0">
                <a:solidFill>
                  <a:srgbClr val="FF0000"/>
                </a:solidFill>
              </a:rPr>
              <a:t>有限个分离值</a:t>
            </a:r>
            <a:r>
              <a:rPr lang="zh-CN" altLang="en-US" sz="2800" dirty="0"/>
              <a:t>，这种电路称为</a:t>
            </a:r>
            <a:r>
              <a:rPr lang="zh-CN" altLang="en-US" sz="2800" dirty="0">
                <a:solidFill>
                  <a:srgbClr val="FF0000"/>
                </a:solidFill>
              </a:rPr>
              <a:t>逻辑电路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0" lvl="0" indent="0" eaLnBrk="1" hangingPunct="1">
              <a:spcBef>
                <a:spcPct val="0"/>
              </a:spcBef>
              <a:buNone/>
            </a:pPr>
            <a:endParaRPr lang="en-US" altLang="zh-CN" sz="28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/>
              <a:t>在二进制逻辑电路中只用两个值，</a:t>
            </a:r>
            <a:r>
              <a:rPr lang="en-US" altLang="zh-CN" sz="2800" dirty="0"/>
              <a:t>0 </a:t>
            </a:r>
            <a:r>
              <a:rPr lang="zh-CN" altLang="en-US" sz="2800" dirty="0"/>
              <a:t>和 </a:t>
            </a:r>
            <a:r>
              <a:rPr lang="en-US" altLang="zh-CN" sz="2800" dirty="0"/>
              <a:t>1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0" lvl="0" indent="0" eaLnBrk="1" hangingPunct="1">
              <a:spcBef>
                <a:spcPct val="0"/>
              </a:spcBef>
              <a:buNone/>
            </a:pPr>
            <a:endParaRPr lang="en-US" altLang="zh-CN" sz="28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/>
              <a:t>在十进制的逻辑电路中用十个值，从 </a:t>
            </a:r>
            <a:r>
              <a:rPr lang="en-US" altLang="zh-CN" sz="2800" dirty="0"/>
              <a:t>0 </a:t>
            </a:r>
            <a:r>
              <a:rPr lang="zh-CN" altLang="en-US" sz="2800" dirty="0"/>
              <a:t>到 </a:t>
            </a:r>
            <a:r>
              <a:rPr lang="en-US" altLang="zh-CN" sz="2800" dirty="0"/>
              <a:t>9</a:t>
            </a:r>
            <a:r>
              <a:rPr lang="zh-CN" altLang="en-US" sz="2800" dirty="0"/>
              <a:t>。因为人们很自然地用数字来表示每个信号值，所以这类逻辑电路也被称作</a:t>
            </a:r>
            <a:r>
              <a:rPr lang="zh-CN" altLang="en-US" sz="2800" dirty="0">
                <a:solidFill>
                  <a:srgbClr val="FF0000"/>
                </a:solidFill>
              </a:rPr>
              <a:t>数字电路</a:t>
            </a:r>
            <a:r>
              <a:rPr lang="zh-CN" altLang="en-US" sz="2800" dirty="0"/>
              <a:t>。</a:t>
            </a:r>
            <a:endParaRPr lang="zh-CN" altLang="en-US" sz="2800" dirty="0"/>
          </a:p>
        </p:txBody>
      </p:sp>
      <p:sp>
        <p:nvSpPr>
          <p:cNvPr id="3075" name="矩形 4"/>
          <p:cNvSpPr/>
          <p:nvPr/>
        </p:nvSpPr>
        <p:spPr>
          <a:xfrm>
            <a:off x="817563" y="569913"/>
            <a:ext cx="2441575" cy="768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4400" dirty="0">
                <a:solidFill>
                  <a:srgbClr val="FF0000"/>
                </a:solidFill>
              </a:rPr>
              <a:t>逻辑电路</a:t>
            </a:r>
            <a:endParaRPr lang="zh-CN" altLang="en-US" sz="4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908050"/>
            <a:ext cx="8351838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一般情况下，一个逻辑函数可以用许多种不同的网络来实现，实现电路的成本也可能有所不同。这就产生了一个重要的问题，怎样为给定的逻辑函数寻找最优的实现电路呢？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逻辑函数的数学处理方法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----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布尔代数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51" name="AutoShape 6"/>
          <p:cNvSpPr/>
          <p:nvPr/>
        </p:nvSpPr>
        <p:spPr>
          <a:xfrm>
            <a:off x="1835150" y="1413193"/>
            <a:ext cx="4248150" cy="50482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 anchorCtr="0"/>
          <a:p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itchFamily="49" charset="-122"/>
              </a:rPr>
              <a:t>1.   </a:t>
            </a: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黑体" pitchFamily="49" charset="-122"/>
              </a:rPr>
              <a:t>逻辑变量与逻辑函数</a:t>
            </a:r>
            <a:endParaRPr lang="zh-CN" altLang="en-US" sz="2400" b="1" dirty="0">
              <a:solidFill>
                <a:srgbClr val="0000CC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6152" name="AutoShape 5"/>
          <p:cNvSpPr/>
          <p:nvPr/>
        </p:nvSpPr>
        <p:spPr>
          <a:xfrm>
            <a:off x="1835150" y="2205355"/>
            <a:ext cx="4522788" cy="50482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 anchorCtr="0"/>
          <a:p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itchFamily="49" charset="-122"/>
              </a:rPr>
              <a:t>2.   </a:t>
            </a: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黑体" pitchFamily="49" charset="-122"/>
              </a:rPr>
              <a:t>逻辑代数中的三种基本运算</a:t>
            </a:r>
            <a:endParaRPr lang="zh-CN" altLang="en-US" sz="2400" b="1" dirty="0">
              <a:solidFill>
                <a:srgbClr val="0000CC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6153" name="AutoShape 8"/>
          <p:cNvSpPr/>
          <p:nvPr/>
        </p:nvSpPr>
        <p:spPr>
          <a:xfrm>
            <a:off x="1849120" y="2997835"/>
            <a:ext cx="5005705" cy="50482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 anchorCtr="0"/>
          <a:p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itchFamily="49" charset="-122"/>
              </a:rPr>
              <a:t>3  </a:t>
            </a: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黑体" pitchFamily="49" charset="-122"/>
              </a:rPr>
              <a:t>逻辑函数的描述（即表示方法）</a:t>
            </a:r>
            <a:endParaRPr lang="zh-CN" altLang="en-US" sz="2400" b="1" dirty="0">
              <a:solidFill>
                <a:srgbClr val="0000CC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13316" name="AutoShape 6"/>
          <p:cNvSpPr/>
          <p:nvPr/>
        </p:nvSpPr>
        <p:spPr>
          <a:xfrm>
            <a:off x="1835150" y="3790315"/>
            <a:ext cx="5478145" cy="50482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 anchorCtr="0"/>
          <a:p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itchFamily="49" charset="-122"/>
              </a:rPr>
              <a:t>4   </a:t>
            </a: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黑体" pitchFamily="49" charset="-122"/>
              </a:rPr>
              <a:t>逻辑代数的基本公式和常用公式</a:t>
            </a:r>
            <a:endParaRPr lang="zh-CN" altLang="en-US" sz="2400" b="1" dirty="0">
              <a:solidFill>
                <a:srgbClr val="0000CC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2" name="AutoShape 6"/>
          <p:cNvSpPr/>
          <p:nvPr/>
        </p:nvSpPr>
        <p:spPr>
          <a:xfrm>
            <a:off x="1818640" y="4563110"/>
            <a:ext cx="5847080" cy="50482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 anchorCtr="0"/>
          <a:p>
            <a:pPr algn="l"/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itchFamily="49" charset="-122"/>
              </a:rPr>
              <a:t>5   </a:t>
            </a: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黑体" pitchFamily="49" charset="-122"/>
              </a:rPr>
              <a:t>逻辑函数的公式化简法</a:t>
            </a:r>
            <a:endParaRPr lang="zh-CN" altLang="en-US" sz="2400" b="1" dirty="0">
              <a:solidFill>
                <a:srgbClr val="0000CC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3" name="AutoShape 6"/>
          <p:cNvSpPr/>
          <p:nvPr/>
        </p:nvSpPr>
        <p:spPr>
          <a:xfrm>
            <a:off x="1793240" y="5335905"/>
            <a:ext cx="6092190" cy="50482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 anchorCtr="0"/>
          <a:p>
            <a:pPr algn="l"/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itchFamily="49" charset="-122"/>
              </a:rPr>
              <a:t>6   </a:t>
            </a: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黑体" pitchFamily="49" charset="-122"/>
              </a:rPr>
              <a:t>逻辑函数的两种标准形式</a:t>
            </a:r>
            <a:endParaRPr lang="zh-CN" altLang="en-US" sz="2400" b="1" dirty="0">
              <a:solidFill>
                <a:srgbClr val="0000CC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4" name="AutoShape 6"/>
          <p:cNvSpPr/>
          <p:nvPr/>
        </p:nvSpPr>
        <p:spPr>
          <a:xfrm>
            <a:off x="1849120" y="6019165"/>
            <a:ext cx="6092190" cy="50482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 anchorCtr="0"/>
          <a:p>
            <a:pPr algn="l"/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itchFamily="49" charset="-122"/>
              </a:rPr>
              <a:t>7   </a:t>
            </a: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黑体" pitchFamily="49" charset="-122"/>
              </a:rPr>
              <a:t>卡诺图</a:t>
            </a: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黑体" pitchFamily="49" charset="-122"/>
              </a:rPr>
              <a:t>化简</a:t>
            </a:r>
            <a:endParaRPr lang="zh-CN" altLang="en-US" sz="2400" b="1" dirty="0">
              <a:solidFill>
                <a:srgbClr val="0000CC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619885" y="1347470"/>
            <a:ext cx="6797675" cy="73406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827723" y="621665"/>
            <a:ext cx="7010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 marR="0" algn="ctr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3200" b="1" kern="1200" cap="none" spc="0" normalizeH="0" baseline="0" noProof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cs typeface="+mn-cs"/>
              </a:rPr>
              <a:t>  逻辑代数基础</a:t>
            </a:r>
            <a:endParaRPr kumimoji="1" lang="zh-CN" altLang="en-US" sz="240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  <a:cs typeface="+mn-cs"/>
            </a:endParaRPr>
          </a:p>
        </p:txBody>
      </p:sp>
    </p:spTree>
  </p:cSld>
  <p:clrMapOvr>
    <a:masterClrMapping/>
  </p:clrMapOvr>
  <p:transition spd="slow"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338" name="Group 4"/>
          <p:cNvGrpSpPr/>
          <p:nvPr/>
        </p:nvGrpSpPr>
        <p:grpSpPr>
          <a:xfrm>
            <a:off x="1547813" y="765175"/>
            <a:ext cx="6337300" cy="576263"/>
            <a:chOff x="975" y="436"/>
            <a:chExt cx="3810" cy="363"/>
          </a:xfrm>
        </p:grpSpPr>
        <p:sp>
          <p:nvSpPr>
            <p:cNvPr id="14344" name="AutoShape 4"/>
            <p:cNvSpPr/>
            <p:nvPr/>
          </p:nvSpPr>
          <p:spPr>
            <a:xfrm>
              <a:off x="975" y="436"/>
              <a:ext cx="3810" cy="363"/>
            </a:xfrm>
            <a:prstGeom prst="roundRect">
              <a:avLst>
                <a:gd name="adj" fmla="val 10889"/>
              </a:avLst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14345" name="AutoShape 5"/>
            <p:cNvSpPr/>
            <p:nvPr/>
          </p:nvSpPr>
          <p:spPr>
            <a:xfrm>
              <a:off x="1156" y="436"/>
              <a:ext cx="635" cy="359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0066CC"/>
                </a:gs>
                <a:gs pos="100000">
                  <a:srgbClr val="00478E"/>
                </a:gs>
              </a:gsLst>
              <a:lin ang="5400000" scaled="1"/>
              <a:tileRect/>
            </a:gra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1800" dirty="0"/>
            </a:p>
          </p:txBody>
        </p:sp>
        <p:sp>
          <p:nvSpPr>
            <p:cNvPr id="27" name="Freeform 6"/>
            <p:cNvSpPr/>
            <p:nvPr/>
          </p:nvSpPr>
          <p:spPr bwMode="gray">
            <a:xfrm>
              <a:off x="1252" y="485"/>
              <a:ext cx="540" cy="216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rgbClr val="0066CC">
                    <a:gamma/>
                    <a:tint val="54510"/>
                    <a:invGamma/>
                  </a:srgbClr>
                </a:gs>
                <a:gs pos="50000">
                  <a:srgbClr val="0066CC">
                    <a:alpha val="0"/>
                  </a:srgbClr>
                </a:gs>
                <a:gs pos="100000">
                  <a:srgbClr val="0066CC">
                    <a:gamma/>
                    <a:tint val="54510"/>
                    <a:invGamma/>
                  </a:srgbClr>
                </a:gs>
              </a:gsLst>
              <a:lin ang="2700000" scaled="1"/>
            </a:gra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8" name="Text Box 7"/>
            <p:cNvSpPr txBox="1">
              <a:spLocks noChangeArrowheads="1"/>
            </p:cNvSpPr>
            <p:nvPr/>
          </p:nvSpPr>
          <p:spPr bwMode="gray">
            <a:xfrm>
              <a:off x="1020" y="436"/>
              <a:ext cx="771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50" name="Text Box 8"/>
            <p:cNvSpPr txBox="1"/>
            <p:nvPr/>
          </p:nvSpPr>
          <p:spPr>
            <a:xfrm>
              <a:off x="1973" y="486"/>
              <a:ext cx="2721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rgbClr val="FF0000"/>
                  </a:solidFill>
                  <a:ea typeface="华文新魏" pitchFamily="2" charset="-122"/>
                </a:rPr>
                <a:t>逻辑代数的基本概念和运算规则</a:t>
              </a:r>
              <a:endParaRPr lang="zh-CN" altLang="en-US" sz="2400" b="1" dirty="0">
                <a:solidFill>
                  <a:srgbClr val="FF0000"/>
                </a:solidFill>
                <a:ea typeface="华文新魏" pitchFamily="2" charset="-122"/>
              </a:endParaRPr>
            </a:p>
          </p:txBody>
        </p:sp>
      </p:grpSp>
      <p:sp>
        <p:nvSpPr>
          <p:cNvPr id="14339" name="Text Box 14"/>
          <p:cNvSpPr txBox="1"/>
          <p:nvPr/>
        </p:nvSpPr>
        <p:spPr>
          <a:xfrm>
            <a:off x="900113" y="1557338"/>
            <a:ext cx="7632700" cy="1187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逻辑代数</a:t>
            </a:r>
            <a:r>
              <a:rPr lang="zh-CN" altLang="en-US" sz="2400" b="1" dirty="0">
                <a:latin typeface="Times New Roman" panose="02020603050405020304" pitchFamily="18" charset="0"/>
              </a:rPr>
              <a:t>是英国数学家</a:t>
            </a:r>
            <a:r>
              <a:rPr lang="en-US" altLang="zh-CN" sz="2400" b="1" u="sng" dirty="0">
                <a:latin typeface="Times New Roman" panose="02020603050405020304" pitchFamily="18" charset="0"/>
              </a:rPr>
              <a:t>George Boole</a:t>
            </a:r>
            <a:r>
              <a:rPr lang="zh-CN" altLang="en-US" sz="2400" b="1" dirty="0">
                <a:latin typeface="Times New Roman" panose="02020603050405020304" pitchFamily="18" charset="0"/>
              </a:rPr>
              <a:t>于</a:t>
            </a:r>
            <a:r>
              <a:rPr lang="en-US" altLang="zh-CN" sz="2400" b="1" dirty="0">
                <a:latin typeface="Times New Roman" panose="02020603050405020304" pitchFamily="18" charset="0"/>
              </a:rPr>
              <a:t>1847</a:t>
            </a:r>
            <a:r>
              <a:rPr lang="zh-CN" altLang="en-US" sz="2400" b="1" dirty="0">
                <a:latin typeface="Times New Roman" panose="02020603050405020304" pitchFamily="18" charset="0"/>
              </a:rPr>
              <a:t>年提出的，所以又称为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布尔代数</a:t>
            </a:r>
            <a:r>
              <a:rPr lang="zh-CN" altLang="en-US" sz="2400" b="1" dirty="0">
                <a:latin typeface="Times New Roman" panose="02020603050405020304" pitchFamily="18" charset="0"/>
              </a:rPr>
              <a:t>或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开关代数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，它是分析和设计逻辑电路的重要数学工具。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4340" name="Text Box 15"/>
          <p:cNvSpPr txBox="1"/>
          <p:nvPr/>
        </p:nvSpPr>
        <p:spPr>
          <a:xfrm>
            <a:off x="2627313" y="2852738"/>
            <a:ext cx="6265862" cy="3406775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     </a:t>
            </a:r>
            <a:r>
              <a:rPr lang="en-US" altLang="zh-CN" sz="2400" b="1" dirty="0">
                <a:latin typeface="华文行楷" pitchFamily="2" charset="-122"/>
                <a:ea typeface="华文行楷" pitchFamily="2" charset="-122"/>
              </a:rPr>
              <a:t>◆ </a:t>
            </a:r>
            <a:r>
              <a:rPr lang="zh-CN" altLang="en-US" sz="2400" b="1" dirty="0">
                <a:latin typeface="华文行楷" pitchFamily="2" charset="-122"/>
                <a:ea typeface="华文行楷" pitchFamily="2" charset="-122"/>
              </a:rPr>
              <a:t>英国数学家</a:t>
            </a:r>
            <a:r>
              <a:rPr lang="en-US" altLang="zh-CN" sz="2400" b="1" dirty="0">
                <a:latin typeface="华文行楷" pitchFamily="2" charset="-122"/>
                <a:ea typeface="华文行楷" pitchFamily="2" charset="-122"/>
              </a:rPr>
              <a:t>George Boole</a:t>
            </a:r>
            <a:r>
              <a:rPr lang="zh-CN" altLang="en-US" sz="2400" b="1" dirty="0">
                <a:latin typeface="华文行楷" pitchFamily="2" charset="-122"/>
                <a:ea typeface="华文行楷" pitchFamily="2" charset="-122"/>
              </a:rPr>
              <a:t>于</a:t>
            </a:r>
            <a:r>
              <a:rPr lang="en-US" altLang="zh-CN" sz="2400" b="1" dirty="0">
                <a:latin typeface="华文行楷" pitchFamily="2" charset="-122"/>
                <a:ea typeface="华文行楷" pitchFamily="2" charset="-122"/>
              </a:rPr>
              <a:t>1815</a:t>
            </a:r>
            <a:r>
              <a:rPr lang="zh-CN" altLang="en-US" sz="2400" b="1" dirty="0">
                <a:latin typeface="华文行楷" pitchFamily="2" charset="-122"/>
                <a:ea typeface="华文行楷" pitchFamily="2" charset="-122"/>
              </a:rPr>
              <a:t>年</a:t>
            </a:r>
            <a:r>
              <a:rPr lang="en-US" altLang="zh-CN" sz="2400" b="1" dirty="0">
                <a:latin typeface="华文行楷" pitchFamily="2" charset="-122"/>
                <a:ea typeface="华文行楷" pitchFamily="2" charset="-122"/>
              </a:rPr>
              <a:t>11</a:t>
            </a:r>
            <a:r>
              <a:rPr lang="zh-CN" altLang="en-US" sz="2400" b="1" dirty="0">
                <a:latin typeface="华文行楷" pitchFamily="2" charset="-122"/>
                <a:ea typeface="华文行楷" pitchFamily="2" charset="-122"/>
              </a:rPr>
              <a:t>月生于英格兰的林肯。</a:t>
            </a:r>
            <a:endParaRPr lang="zh-CN" altLang="en-US" sz="2400" b="1" dirty="0">
              <a:latin typeface="华文行楷" pitchFamily="2" charset="-122"/>
              <a:ea typeface="华文行楷" pitchFamily="2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华文行楷" pitchFamily="2" charset="-122"/>
                <a:ea typeface="华文行楷" pitchFamily="2" charset="-122"/>
              </a:rPr>
              <a:t>  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</a:rPr>
              <a:t> </a:t>
            </a:r>
            <a:r>
              <a:rPr lang="zh-CN" altLang="en-US" sz="2400" b="1" dirty="0">
                <a:latin typeface="华文行楷" pitchFamily="2" charset="-122"/>
                <a:ea typeface="华文行楷" pitchFamily="2" charset="-122"/>
              </a:rPr>
              <a:t>◆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</a:rPr>
              <a:t> </a:t>
            </a:r>
            <a:r>
              <a:rPr lang="en-US" altLang="zh-CN" sz="2400" b="1" dirty="0">
                <a:latin typeface="华文行楷" pitchFamily="2" charset="-122"/>
                <a:ea typeface="华文行楷" pitchFamily="2" charset="-122"/>
              </a:rPr>
              <a:t>1847</a:t>
            </a:r>
            <a:r>
              <a:rPr lang="zh-CN" altLang="en-US" sz="2400" b="1" dirty="0">
                <a:latin typeface="华文行楷" pitchFamily="2" charset="-122"/>
                <a:ea typeface="华文行楷" pitchFamily="2" charset="-122"/>
              </a:rPr>
              <a:t>年，发表了著作</a:t>
            </a:r>
            <a:r>
              <a:rPr lang="en-US" altLang="zh-CN" sz="2400" b="1" dirty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《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itchFamily="2" charset="-122"/>
              </a:rPr>
              <a:t>The Mathematical Analysis of Logic</a:t>
            </a:r>
            <a:r>
              <a:rPr lang="en-US" altLang="zh-CN" sz="2400" b="1" dirty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》</a:t>
            </a:r>
            <a:r>
              <a:rPr lang="zh-CN" altLang="en-US" sz="2400" b="1" dirty="0">
                <a:latin typeface="华文行楷" pitchFamily="2" charset="-122"/>
                <a:ea typeface="华文行楷" pitchFamily="2" charset="-122"/>
              </a:rPr>
              <a:t>。　　  </a:t>
            </a:r>
            <a:endParaRPr lang="zh-CN" altLang="en-US" sz="2400" b="1" dirty="0">
              <a:latin typeface="华文行楷" pitchFamily="2" charset="-122"/>
              <a:ea typeface="华文行楷" pitchFamily="2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华文行楷" pitchFamily="2" charset="-122"/>
                <a:ea typeface="华文行楷" pitchFamily="2" charset="-122"/>
              </a:rPr>
              <a:t>  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</a:rPr>
              <a:t> </a:t>
            </a:r>
            <a:r>
              <a:rPr lang="zh-CN" altLang="en-US" sz="2400" b="1" dirty="0">
                <a:latin typeface="华文行楷" pitchFamily="2" charset="-122"/>
                <a:ea typeface="华文行楷" pitchFamily="2" charset="-122"/>
              </a:rPr>
              <a:t>◆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</a:rPr>
              <a:t> </a:t>
            </a:r>
            <a:r>
              <a:rPr lang="en-US" altLang="zh-CN" sz="2400" b="1" dirty="0">
                <a:latin typeface="华文行楷" pitchFamily="2" charset="-122"/>
                <a:ea typeface="华文行楷" pitchFamily="2" charset="-122"/>
              </a:rPr>
              <a:t>1849</a:t>
            </a:r>
            <a:r>
              <a:rPr lang="zh-CN" altLang="en-US" sz="2400" b="1" dirty="0">
                <a:latin typeface="华文行楷" pitchFamily="2" charset="-122"/>
                <a:ea typeface="华文行楷" pitchFamily="2" charset="-122"/>
              </a:rPr>
              <a:t>年，他被任命位于爱尔兰科克的皇后学院的数学教授。</a:t>
            </a:r>
            <a:endParaRPr lang="zh-CN" altLang="en-US" sz="2400" b="1" dirty="0">
              <a:latin typeface="华文行楷" pitchFamily="2" charset="-122"/>
              <a:ea typeface="华文行楷" pitchFamily="2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华文行楷" pitchFamily="2" charset="-122"/>
                <a:ea typeface="华文行楷" pitchFamily="2" charset="-122"/>
              </a:rPr>
              <a:t>  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</a:rPr>
              <a:t> </a:t>
            </a:r>
            <a:r>
              <a:rPr lang="zh-CN" altLang="en-US" sz="2400" b="1" dirty="0">
                <a:latin typeface="华文行楷" pitchFamily="2" charset="-122"/>
                <a:ea typeface="华文行楷" pitchFamily="2" charset="-122"/>
              </a:rPr>
              <a:t>◆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</a:rPr>
              <a:t> </a:t>
            </a:r>
            <a:r>
              <a:rPr lang="en-US" altLang="zh-CN" sz="2400" b="1" dirty="0">
                <a:latin typeface="华文行楷" pitchFamily="2" charset="-122"/>
                <a:ea typeface="华文行楷" pitchFamily="2" charset="-122"/>
              </a:rPr>
              <a:t>1854</a:t>
            </a:r>
            <a:r>
              <a:rPr lang="zh-CN" altLang="en-US" sz="2400" b="1" dirty="0">
                <a:latin typeface="华文行楷" pitchFamily="2" charset="-122"/>
                <a:ea typeface="华文行楷" pitchFamily="2" charset="-122"/>
              </a:rPr>
              <a:t>年</a:t>
            </a:r>
            <a:r>
              <a:rPr lang="en-US" altLang="zh-CN" sz="2400" b="1" dirty="0">
                <a:latin typeface="华文行楷" pitchFamily="2" charset="-122"/>
                <a:ea typeface="华文行楷" pitchFamily="2" charset="-122"/>
              </a:rPr>
              <a:t>,</a:t>
            </a:r>
            <a:r>
              <a:rPr lang="zh-CN" altLang="en-US" sz="2400" b="1" dirty="0">
                <a:latin typeface="华文行楷" pitchFamily="2" charset="-122"/>
                <a:ea typeface="华文行楷" pitchFamily="2" charset="-122"/>
              </a:rPr>
              <a:t>他出版了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itchFamily="2" charset="-122"/>
              </a:rPr>
              <a:t>《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itchFamily="2" charset="-122"/>
              </a:rPr>
              <a:t>The Laws of Thought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itchFamily="2" charset="-122"/>
              </a:rPr>
              <a:t>》</a:t>
            </a:r>
            <a:r>
              <a:rPr lang="zh-CN" altLang="en-US" sz="2400" b="1" dirty="0">
                <a:latin typeface="华文行楷" pitchFamily="2" charset="-122"/>
                <a:ea typeface="华文行楷" pitchFamily="2" charset="-122"/>
              </a:rPr>
              <a:t>。</a:t>
            </a:r>
            <a:endParaRPr lang="zh-CN" altLang="en-US" sz="2400" b="1" dirty="0">
              <a:latin typeface="华文行楷" pitchFamily="2" charset="-122"/>
              <a:ea typeface="华文行楷" pitchFamily="2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华文行楷" pitchFamily="2" charset="-122"/>
                <a:ea typeface="华文行楷" pitchFamily="2" charset="-122"/>
              </a:rPr>
              <a:t>  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</a:rPr>
              <a:t> </a:t>
            </a:r>
            <a:r>
              <a:rPr lang="zh-CN" altLang="en-US" sz="2400" b="1" dirty="0">
                <a:latin typeface="华文行楷" pitchFamily="2" charset="-122"/>
                <a:ea typeface="华文行楷" pitchFamily="2" charset="-122"/>
              </a:rPr>
              <a:t>◆布尔撰写了</a:t>
            </a:r>
            <a:r>
              <a:rPr lang="zh-CN" altLang="en-US" sz="2400" b="1" dirty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微分方程</a:t>
            </a:r>
            <a:r>
              <a:rPr lang="zh-CN" altLang="en-US" sz="2400" b="1" dirty="0">
                <a:latin typeface="华文行楷" pitchFamily="2" charset="-122"/>
                <a:ea typeface="华文行楷" pitchFamily="2" charset="-122"/>
              </a:rPr>
              <a:t>和</a:t>
            </a:r>
            <a:r>
              <a:rPr lang="zh-CN" altLang="en-US" sz="2400" b="1" dirty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差分方程</a:t>
            </a:r>
            <a:r>
              <a:rPr lang="zh-CN" altLang="en-US" sz="2400" b="1" dirty="0">
                <a:latin typeface="华文行楷" pitchFamily="2" charset="-122"/>
                <a:ea typeface="华文行楷" pitchFamily="2" charset="-122"/>
              </a:rPr>
              <a:t>的课本。</a:t>
            </a:r>
            <a:endParaRPr lang="zh-CN" altLang="en-US" sz="2400" b="1" dirty="0">
              <a:latin typeface="华文行楷" pitchFamily="2" charset="-122"/>
              <a:ea typeface="华文行楷" pitchFamily="2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华文行楷" pitchFamily="2" charset="-122"/>
                <a:ea typeface="华文行楷" pitchFamily="2" charset="-122"/>
              </a:rPr>
              <a:t>  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</a:rPr>
              <a:t> </a:t>
            </a:r>
            <a:r>
              <a:rPr lang="zh-CN" altLang="en-US" sz="2400" b="1" dirty="0">
                <a:latin typeface="华文行楷" pitchFamily="2" charset="-122"/>
                <a:ea typeface="华文行楷" pitchFamily="2" charset="-122"/>
              </a:rPr>
              <a:t>◆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</a:rPr>
              <a:t> </a:t>
            </a:r>
            <a:r>
              <a:rPr lang="en-US" altLang="zh-CN" sz="2400" b="1" dirty="0">
                <a:latin typeface="华文行楷" pitchFamily="2" charset="-122"/>
                <a:ea typeface="华文行楷" pitchFamily="2" charset="-122"/>
              </a:rPr>
              <a:t>1864</a:t>
            </a:r>
            <a:r>
              <a:rPr lang="zh-CN" altLang="en-US" sz="2400" b="1" dirty="0">
                <a:latin typeface="华文行楷" pitchFamily="2" charset="-122"/>
                <a:ea typeface="华文行楷" pitchFamily="2" charset="-122"/>
              </a:rPr>
              <a:t>年，布尔死于肺炎。 </a:t>
            </a:r>
            <a:endParaRPr lang="zh-CN" altLang="en-US" sz="2400" b="1" dirty="0">
              <a:latin typeface="华文行楷" pitchFamily="2" charset="-122"/>
              <a:ea typeface="华文行楷" pitchFamily="2" charset="-122"/>
            </a:endParaRPr>
          </a:p>
        </p:txBody>
      </p:sp>
      <p:grpSp>
        <p:nvGrpSpPr>
          <p:cNvPr id="14341" name="Group 16"/>
          <p:cNvGrpSpPr/>
          <p:nvPr/>
        </p:nvGrpSpPr>
        <p:grpSpPr>
          <a:xfrm>
            <a:off x="395288" y="3190875"/>
            <a:ext cx="2044700" cy="2592388"/>
            <a:chOff x="249" y="1570"/>
            <a:chExt cx="1288" cy="1633"/>
          </a:xfrm>
        </p:grpSpPr>
        <p:pic>
          <p:nvPicPr>
            <p:cNvPr id="14342" name="Picture 17" descr="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49" y="1570"/>
              <a:ext cx="1288" cy="1633"/>
            </a:xfrm>
            <a:prstGeom prst="rect">
              <a:avLst/>
            </a:prstGeom>
            <a:noFill/>
            <a:ln w="28575">
              <a:noFill/>
            </a:ln>
            <a:effectLst>
              <a:outerShdw dist="107763" dir="2699999" algn="ctr" rotWithShape="0">
                <a:srgbClr val="000000"/>
              </a:outerShdw>
            </a:effectLst>
          </p:spPr>
        </p:pic>
        <p:pic>
          <p:nvPicPr>
            <p:cNvPr id="14343" name="Picture 18" descr="bool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" y="1706"/>
              <a:ext cx="1044" cy="1315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ransition spd="slow"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AutoShape 6"/>
          <p:cNvSpPr/>
          <p:nvPr/>
        </p:nvSpPr>
        <p:spPr>
          <a:xfrm>
            <a:off x="611188" y="765175"/>
            <a:ext cx="4248150" cy="50482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8100" cap="flat" cmpd="sng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itchFamily="49" charset="-122"/>
              </a:rPr>
              <a:t>1.   </a:t>
            </a:r>
            <a:r>
              <a:rPr lang="zh-CN" altLang="en-US" sz="2400" b="1" dirty="0">
                <a:solidFill>
                  <a:srgbClr val="0000CC"/>
                </a:solidFill>
                <a:ea typeface="黑体" pitchFamily="49" charset="-122"/>
              </a:rPr>
              <a:t>逻辑变量与逻辑函数</a:t>
            </a:r>
            <a:endParaRPr lang="zh-CN" altLang="en-US" sz="2400" b="1" dirty="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16387" name="Text Box 7"/>
          <p:cNvSpPr txBox="1"/>
          <p:nvPr/>
        </p:nvSpPr>
        <p:spPr>
          <a:xfrm>
            <a:off x="693738" y="1844675"/>
            <a:ext cx="7756525" cy="17954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ts val="3400"/>
              </a:lnSpc>
              <a:spcBef>
                <a:spcPct val="5000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在逻辑代数中的变量称为逻辑变量，通常用字母</a:t>
            </a:r>
            <a:r>
              <a:rPr lang="en-US" altLang="zh-CN" sz="2400" b="1" dirty="0"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C</a:t>
            </a:r>
            <a:r>
              <a:rPr lang="zh-CN" altLang="en-US" sz="2400" b="1" dirty="0">
                <a:latin typeface="Times New Roman" panose="02020603050405020304" pitchFamily="18" charset="0"/>
              </a:rPr>
              <a:t>等表示。逻辑变量的取值只有两种：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真（“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1”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sz="2400" b="1" dirty="0">
                <a:latin typeface="Times New Roman" panose="02020603050405020304" pitchFamily="18" charset="0"/>
              </a:rPr>
              <a:t>和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假（“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0”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sz="2400" b="1" dirty="0">
                <a:latin typeface="Times New Roman" panose="02020603050405020304" pitchFamily="18" charset="0"/>
              </a:rPr>
              <a:t>。这里的“</a:t>
            </a:r>
            <a:r>
              <a:rPr lang="en-US" altLang="zh-CN" sz="2400" b="1" dirty="0">
                <a:latin typeface="Times New Roman" panose="02020603050405020304" pitchFamily="18" charset="0"/>
              </a:rPr>
              <a:t>1”</a:t>
            </a:r>
            <a:r>
              <a:rPr lang="zh-CN" altLang="en-US" sz="2400" b="1" dirty="0">
                <a:latin typeface="Times New Roman" panose="02020603050405020304" pitchFamily="18" charset="0"/>
              </a:rPr>
              <a:t>和“</a:t>
            </a:r>
            <a:r>
              <a:rPr lang="en-US" altLang="zh-CN" sz="2400" b="1" dirty="0">
                <a:latin typeface="Times New Roman" panose="02020603050405020304" pitchFamily="18" charset="0"/>
              </a:rPr>
              <a:t>0”</a:t>
            </a:r>
            <a:r>
              <a:rPr lang="zh-CN" altLang="en-US" sz="2400" b="1" dirty="0">
                <a:latin typeface="Times New Roman" panose="02020603050405020304" pitchFamily="18" charset="0"/>
              </a:rPr>
              <a:t>并不表示数量的大小，而是表示完全对立的两种状态。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6388" name="Text Box 8"/>
          <p:cNvSpPr txBox="1"/>
          <p:nvPr/>
        </p:nvSpPr>
        <p:spPr>
          <a:xfrm>
            <a:off x="611188" y="4076700"/>
            <a:ext cx="7920037" cy="17954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ts val="3400"/>
              </a:lnSpc>
              <a:spcBef>
                <a:spcPct val="5000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若以逻辑变量作为输入，以运算结果作为输出，那么当输入变量的取值确定之后，输出的取值便随之而定。因此，输出与输入之间乃是一种函数关系。这种函数关系称为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逻辑函数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，写作 </a:t>
            </a:r>
            <a:r>
              <a:rPr lang="en-US" altLang="zh-CN" sz="2400" b="1" dirty="0">
                <a:latin typeface="Times New Roman" panose="02020603050405020304" pitchFamily="18" charset="0"/>
              </a:rPr>
              <a:t>Y=F</a:t>
            </a:r>
            <a:r>
              <a:rPr lang="zh-CN" altLang="en-US" sz="2400" b="1" dirty="0"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</a:rPr>
              <a:t>C…)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7410" name="Group 6"/>
          <p:cNvGrpSpPr/>
          <p:nvPr/>
        </p:nvGrpSpPr>
        <p:grpSpPr>
          <a:xfrm>
            <a:off x="1476375" y="1592263"/>
            <a:ext cx="6048375" cy="3852862"/>
            <a:chOff x="839" y="1480"/>
            <a:chExt cx="3810" cy="2427"/>
          </a:xfrm>
        </p:grpSpPr>
        <p:pic>
          <p:nvPicPr>
            <p:cNvPr id="17411" name="Picture 7" descr="T1-2-1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contrast="6000"/>
            </a:blip>
            <a:stretch>
              <a:fillRect/>
            </a:stretch>
          </p:blipFill>
          <p:spPr>
            <a:xfrm>
              <a:off x="1248" y="1728"/>
              <a:ext cx="3295" cy="199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7412" name="Text Box 8"/>
            <p:cNvSpPr txBox="1"/>
            <p:nvPr/>
          </p:nvSpPr>
          <p:spPr>
            <a:xfrm>
              <a:off x="1338" y="3657"/>
              <a:ext cx="281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zh-CN" altLang="en-US" sz="2000" b="1" dirty="0">
                  <a:latin typeface="楷体_GB2312" pitchFamily="49" charset="-122"/>
                  <a:ea typeface="楷体_GB2312" pitchFamily="49" charset="-122"/>
                </a:rPr>
                <a:t>图</a:t>
              </a:r>
              <a:r>
                <a:rPr lang="en-US" altLang="zh-CN" sz="2000" b="1" dirty="0"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sz="2000" b="1" dirty="0">
                  <a:latin typeface="楷体_GB2312" pitchFamily="49" charset="-122"/>
                  <a:ea typeface="楷体_GB2312" pitchFamily="49" charset="-122"/>
                </a:rPr>
                <a:t>举重裁判电路</a:t>
              </a:r>
              <a:endParaRPr lang="zh-CN" altLang="en-US" sz="20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7413" name="Rectangle 9"/>
            <p:cNvSpPr/>
            <p:nvPr/>
          </p:nvSpPr>
          <p:spPr>
            <a:xfrm>
              <a:off x="839" y="1480"/>
              <a:ext cx="381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400" b="1" dirty="0">
                  <a:solidFill>
                    <a:srgbClr val="FF0000"/>
                  </a:solidFill>
                  <a:ea typeface="楷体_GB2312" pitchFamily="49" charset="-122"/>
                </a:rPr>
                <a:t>例：</a:t>
              </a:r>
              <a:r>
                <a:rPr lang="zh-CN" altLang="en-US" sz="2400" b="1" dirty="0"/>
                <a:t>一个举重裁判电路</a:t>
              </a:r>
              <a:endParaRPr lang="zh-CN" altLang="en-US" sz="2400" b="1" dirty="0"/>
            </a:p>
          </p:txBody>
        </p:sp>
      </p:grpSp>
    </p:spTree>
  </p:cSld>
  <p:clrMapOvr>
    <a:masterClrMapping/>
  </p:clrMapOvr>
  <p:transition spd="slow"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AutoShape 5"/>
          <p:cNvSpPr/>
          <p:nvPr/>
        </p:nvSpPr>
        <p:spPr>
          <a:xfrm>
            <a:off x="611188" y="620713"/>
            <a:ext cx="5400675" cy="50482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8100" cap="flat" cmpd="sng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itchFamily="49" charset="-122"/>
              </a:rPr>
              <a:t>2.   </a:t>
            </a:r>
            <a:r>
              <a:rPr lang="zh-CN" altLang="en-US" sz="2400" b="1" dirty="0">
                <a:solidFill>
                  <a:srgbClr val="0000CC"/>
                </a:solidFill>
                <a:ea typeface="黑体" pitchFamily="49" charset="-122"/>
              </a:rPr>
              <a:t>逻辑代数中的三种基本运算</a:t>
            </a:r>
            <a:endParaRPr lang="zh-CN" altLang="en-US" sz="2400" b="1" dirty="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18435" name="Text Box 6"/>
          <p:cNvSpPr txBox="1"/>
          <p:nvPr/>
        </p:nvSpPr>
        <p:spPr>
          <a:xfrm>
            <a:off x="533400" y="1628775"/>
            <a:ext cx="8075613" cy="923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ts val="3400"/>
              </a:lnSpc>
              <a:spcBef>
                <a:spcPct val="5000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逻辑代数的基本运算有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(AND)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、或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(OR)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、非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(NOT)</a:t>
            </a:r>
            <a:r>
              <a:rPr lang="zh-CN" altLang="en-US" sz="2400" b="1" dirty="0">
                <a:latin typeface="Times New Roman" panose="02020603050405020304" pitchFamily="18" charset="0"/>
              </a:rPr>
              <a:t>三种。它们各自的含义如图中（</a:t>
            </a:r>
            <a:r>
              <a:rPr lang="en-US" altLang="zh-CN" sz="2400" b="1" dirty="0"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</a:rPr>
              <a:t>）、（</a:t>
            </a:r>
            <a:r>
              <a:rPr lang="en-US" altLang="zh-CN" sz="2400" b="1" dirty="0">
                <a:latin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</a:rPr>
              <a:t>）、（</a:t>
            </a:r>
            <a:r>
              <a:rPr lang="en-US" altLang="zh-CN" sz="2400" b="1" dirty="0">
                <a:latin typeface="Times New Roman" panose="02020603050405020304" pitchFamily="18" charset="0"/>
              </a:rPr>
              <a:t>c</a:t>
            </a:r>
            <a:r>
              <a:rPr lang="zh-CN" altLang="en-US" sz="2400" b="1" dirty="0">
                <a:latin typeface="Times New Roman" panose="02020603050405020304" pitchFamily="18" charset="0"/>
              </a:rPr>
              <a:t>）所示。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8436" name="Text Box 7"/>
          <p:cNvSpPr txBox="1"/>
          <p:nvPr/>
        </p:nvSpPr>
        <p:spPr>
          <a:xfrm>
            <a:off x="431800" y="5516563"/>
            <a:ext cx="8280400" cy="965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ts val="3400"/>
              </a:lnSpc>
              <a:spcBef>
                <a:spcPct val="5000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若把开关闭合作为条件，把灯亮作为结果，那么图中的三个电路代表了三种不同的因果关系：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pic>
        <p:nvPicPr>
          <p:cNvPr id="18437" name="Picture 8" descr="T1-2-2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6000"/>
          </a:blip>
          <a:stretch>
            <a:fillRect/>
          </a:stretch>
        </p:blipFill>
        <p:spPr>
          <a:xfrm>
            <a:off x="0" y="2624138"/>
            <a:ext cx="8839200" cy="23891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8" name="Text Box 9"/>
          <p:cNvSpPr txBox="1"/>
          <p:nvPr/>
        </p:nvSpPr>
        <p:spPr>
          <a:xfrm>
            <a:off x="1892300" y="4889500"/>
            <a:ext cx="5105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图 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与、或、非说明电路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slow"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灯片编号占位符 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1" i="0" u="none" kern="1200" baseline="0">
                <a:solidFill>
                  <a:srgbClr val="800000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1" i="0" u="none" kern="1200" baseline="0">
                <a:solidFill>
                  <a:srgbClr val="800000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1" i="0" u="none" kern="1200" baseline="0">
                <a:solidFill>
                  <a:srgbClr val="800000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1" i="0" u="none" kern="1200" baseline="0">
                <a:solidFill>
                  <a:srgbClr val="800000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1" i="0" u="none" kern="1200" baseline="0">
                <a:solidFill>
                  <a:srgbClr val="800000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>
              <a:spcBef>
                <a:spcPct val="0"/>
              </a:spcBef>
            </a:pPr>
            <a:r>
              <a:rPr lang="zh-CN" altLang="en-US" sz="1400" b="0" dirty="0">
                <a:solidFill>
                  <a:schemeClr val="tx1"/>
                </a:solidFill>
              </a:rPr>
              <a:t>（</a:t>
            </a:r>
            <a:fld id="{9A0DB2DC-4C9A-4742-B13C-FB6460FD3503}" type="slidenum">
              <a:rPr lang="zh-CN" altLang="en-US" sz="1400" b="0" dirty="0">
                <a:solidFill>
                  <a:schemeClr val="tx1"/>
                </a:solidFill>
              </a:rPr>
            </a:fld>
            <a:r>
              <a:rPr lang="zh-CN" altLang="en-US" sz="1400" b="0" dirty="0">
                <a:solidFill>
                  <a:schemeClr val="tx1"/>
                </a:solidFill>
              </a:rPr>
              <a:t>）</a:t>
            </a:r>
            <a:endParaRPr lang="zh-CN" altLang="en-US" sz="1400" b="0" dirty="0">
              <a:solidFill>
                <a:schemeClr val="tx1"/>
              </a:solidFill>
            </a:endParaRPr>
          </a:p>
        </p:txBody>
      </p:sp>
      <p:sp>
        <p:nvSpPr>
          <p:cNvPr id="335877" name="Text Box 5"/>
          <p:cNvSpPr txBox="1"/>
          <p:nvPr/>
        </p:nvSpPr>
        <p:spPr>
          <a:xfrm>
            <a:off x="395288" y="764540"/>
            <a:ext cx="854868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2800" u="sng" dirty="0">
                <a:solidFill>
                  <a:srgbClr val="0000FF"/>
                </a:solidFill>
                <a:latin typeface="Times New Roman" panose="02020603050405020304" pitchFamily="18" charset="0"/>
              </a:rPr>
              <a:t>基本逻辑运算：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与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( and )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、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或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(or )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、  非 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( not )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。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5878" name="Text Box 6"/>
          <p:cNvSpPr txBox="1"/>
          <p:nvPr/>
        </p:nvSpPr>
        <p:spPr>
          <a:xfrm>
            <a:off x="368300" y="2073275"/>
            <a:ext cx="3028315" cy="584835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>
            <a:spAutoFit/>
          </a:bodyPr>
          <a:p>
            <a:pPr lvl="0" algn="l">
              <a:buClrTx/>
              <a:buSzTx/>
              <a:buFontTx/>
            </a:pPr>
            <a:r>
              <a:rPr lang="zh-CN" altLang="en-US" sz="3200" b="1" dirty="0">
                <a:highlight>
                  <a:srgbClr val="FFFF00"/>
                </a:highlight>
                <a:latin typeface="Times New Roman" panose="02020603050405020304" pitchFamily="18" charset="0"/>
                <a:sym typeface="+mn-ea"/>
              </a:rPr>
              <a:t>一、“与”逻辑</a:t>
            </a:r>
            <a:endParaRPr lang="zh-CN" altLang="en-US" sz="3200" b="1" dirty="0">
              <a:highlight>
                <a:srgbClr val="FFFF00"/>
              </a:highlight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335879" name="Rectangle 7"/>
          <p:cNvSpPr/>
          <p:nvPr/>
        </p:nvSpPr>
        <p:spPr>
          <a:xfrm>
            <a:off x="915988" y="2740025"/>
            <a:ext cx="7688262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1437005" indent="-1437005" algn="l"/>
            <a:r>
              <a:rPr lang="zh-CN" altLang="en-US" sz="2800" u="sng" dirty="0">
                <a:solidFill>
                  <a:srgbClr val="D60093"/>
                </a:solidFill>
                <a:latin typeface="Times New Roman" panose="02020603050405020304" pitchFamily="18" charset="0"/>
              </a:rPr>
              <a:t>与逻辑：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决定事件发生的各条件中，所有条件都具备，事件才会发生（成立）。</a:t>
            </a:r>
            <a:endParaRPr lang="zh-CN" altLang="en-US" sz="280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5880" name="Text Box 8"/>
          <p:cNvSpPr txBox="1"/>
          <p:nvPr/>
        </p:nvSpPr>
        <p:spPr>
          <a:xfrm>
            <a:off x="4733925" y="3692525"/>
            <a:ext cx="3967163" cy="2552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lnSpc>
                <a:spcPct val="75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规定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l">
              <a:lnSpc>
                <a:spcPct val="75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lang="zh-CN" altLang="en-US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 pitchFamily="49" charset="-122"/>
              </a:rPr>
              <a:t>开关合为逻辑“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 pitchFamily="49" charset="-122"/>
              </a:rPr>
              <a:t>1”</a:t>
            </a:r>
            <a:endParaRPr lang="en-US" altLang="zh-CN" sz="2800" dirty="0">
              <a:solidFill>
                <a:srgbClr val="0066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l">
              <a:lnSpc>
                <a:spcPct val="75000"/>
              </a:lnSpc>
            </a:pP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lang="zh-CN" altLang="en-US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 pitchFamily="49" charset="-122"/>
              </a:rPr>
              <a:t>开关断为逻辑“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 pitchFamily="49" charset="-122"/>
              </a:rPr>
              <a:t>0”</a:t>
            </a:r>
            <a:endParaRPr lang="en-US" altLang="zh-CN" sz="2800" dirty="0">
              <a:solidFill>
                <a:srgbClr val="0066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l">
              <a:lnSpc>
                <a:spcPct val="75000"/>
              </a:lnSpc>
            </a:pP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lang="zh-CN" altLang="en-US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 pitchFamily="49" charset="-122"/>
              </a:rPr>
              <a:t>灯亮为逻辑“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 pitchFamily="49" charset="-122"/>
              </a:rPr>
              <a:t>1”</a:t>
            </a:r>
            <a:endParaRPr lang="en-US" altLang="zh-CN" sz="2800" dirty="0">
              <a:solidFill>
                <a:srgbClr val="0066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l">
              <a:lnSpc>
                <a:spcPct val="75000"/>
              </a:lnSpc>
            </a:pP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lang="zh-CN" altLang="en-US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 pitchFamily="49" charset="-122"/>
              </a:rPr>
              <a:t>灯灭为逻辑“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 pitchFamily="49" charset="-122"/>
              </a:rPr>
              <a:t>0” </a:t>
            </a:r>
            <a:endParaRPr lang="en-US" altLang="zh-CN" sz="2800" dirty="0">
              <a:solidFill>
                <a:srgbClr val="0066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" name="Group 9"/>
          <p:cNvGrpSpPr/>
          <p:nvPr/>
        </p:nvGrpSpPr>
        <p:grpSpPr>
          <a:xfrm>
            <a:off x="822325" y="4056063"/>
            <a:ext cx="3519488" cy="1719262"/>
            <a:chOff x="1062" y="943"/>
            <a:chExt cx="2107" cy="1083"/>
          </a:xfrm>
        </p:grpSpPr>
        <p:sp>
          <p:nvSpPr>
            <p:cNvPr id="17417" name="Line 10"/>
            <p:cNvSpPr/>
            <p:nvPr/>
          </p:nvSpPr>
          <p:spPr>
            <a:xfrm>
              <a:off x="1062" y="1521"/>
              <a:ext cx="32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18" name="Line 11"/>
            <p:cNvSpPr/>
            <p:nvPr/>
          </p:nvSpPr>
          <p:spPr>
            <a:xfrm flipV="1">
              <a:off x="1145" y="1599"/>
              <a:ext cx="158" cy="5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19" name="Line 12"/>
            <p:cNvSpPr/>
            <p:nvPr/>
          </p:nvSpPr>
          <p:spPr>
            <a:xfrm>
              <a:off x="1219" y="1074"/>
              <a:ext cx="0" cy="44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20" name="Line 13"/>
            <p:cNvSpPr/>
            <p:nvPr/>
          </p:nvSpPr>
          <p:spPr>
            <a:xfrm>
              <a:off x="1219" y="1611"/>
              <a:ext cx="0" cy="41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21" name="Line 14"/>
            <p:cNvSpPr/>
            <p:nvPr/>
          </p:nvSpPr>
          <p:spPr>
            <a:xfrm>
              <a:off x="1219" y="1073"/>
              <a:ext cx="437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17422" name="Group 15"/>
            <p:cNvGrpSpPr/>
            <p:nvPr/>
          </p:nvGrpSpPr>
          <p:grpSpPr>
            <a:xfrm>
              <a:off x="1656" y="943"/>
              <a:ext cx="249" cy="152"/>
              <a:chOff x="1400" y="2318"/>
              <a:chExt cx="322" cy="182"/>
            </a:xfrm>
          </p:grpSpPr>
          <p:sp>
            <p:nvSpPr>
              <p:cNvPr id="17446" name="Oval 16"/>
              <p:cNvSpPr/>
              <p:nvPr/>
            </p:nvSpPr>
            <p:spPr>
              <a:xfrm>
                <a:off x="1400" y="2436"/>
                <a:ext cx="64" cy="64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 anchorCtr="0">
                <a:spAutoFit/>
              </a:bodyPr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47" name="Oval 17"/>
              <p:cNvSpPr/>
              <p:nvPr/>
            </p:nvSpPr>
            <p:spPr>
              <a:xfrm>
                <a:off x="1658" y="2433"/>
                <a:ext cx="64" cy="64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 anchorCtr="0">
                <a:spAutoFit/>
              </a:bodyPr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48" name="Line 18"/>
              <p:cNvSpPr/>
              <p:nvPr/>
            </p:nvSpPr>
            <p:spPr>
              <a:xfrm flipV="1">
                <a:off x="1463" y="2318"/>
                <a:ext cx="218" cy="137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7423" name="Group 19"/>
            <p:cNvGrpSpPr/>
            <p:nvPr/>
          </p:nvGrpSpPr>
          <p:grpSpPr>
            <a:xfrm>
              <a:off x="2126" y="943"/>
              <a:ext cx="249" cy="152"/>
              <a:chOff x="1400" y="2318"/>
              <a:chExt cx="322" cy="182"/>
            </a:xfrm>
          </p:grpSpPr>
          <p:sp>
            <p:nvSpPr>
              <p:cNvPr id="17443" name="Oval 20"/>
              <p:cNvSpPr/>
              <p:nvPr/>
            </p:nvSpPr>
            <p:spPr>
              <a:xfrm>
                <a:off x="1400" y="2436"/>
                <a:ext cx="64" cy="64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 anchorCtr="0">
                <a:spAutoFit/>
              </a:bodyPr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44" name="Oval 21"/>
              <p:cNvSpPr/>
              <p:nvPr/>
            </p:nvSpPr>
            <p:spPr>
              <a:xfrm>
                <a:off x="1658" y="2433"/>
                <a:ext cx="64" cy="64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 anchorCtr="0">
                <a:spAutoFit/>
              </a:bodyPr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45" name="Line 22"/>
              <p:cNvSpPr/>
              <p:nvPr/>
            </p:nvSpPr>
            <p:spPr>
              <a:xfrm flipV="1">
                <a:off x="1463" y="2318"/>
                <a:ext cx="218" cy="137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7424" name="Group 23"/>
            <p:cNvGrpSpPr/>
            <p:nvPr/>
          </p:nvGrpSpPr>
          <p:grpSpPr>
            <a:xfrm>
              <a:off x="2576" y="943"/>
              <a:ext cx="249" cy="152"/>
              <a:chOff x="1400" y="2318"/>
              <a:chExt cx="322" cy="182"/>
            </a:xfrm>
          </p:grpSpPr>
          <p:sp>
            <p:nvSpPr>
              <p:cNvPr id="17440" name="Oval 24"/>
              <p:cNvSpPr/>
              <p:nvPr/>
            </p:nvSpPr>
            <p:spPr>
              <a:xfrm>
                <a:off x="1400" y="2436"/>
                <a:ext cx="64" cy="64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 anchorCtr="0">
                <a:spAutoFit/>
              </a:bodyPr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41" name="Oval 25"/>
              <p:cNvSpPr/>
              <p:nvPr/>
            </p:nvSpPr>
            <p:spPr>
              <a:xfrm>
                <a:off x="1658" y="2433"/>
                <a:ext cx="64" cy="64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 anchorCtr="0">
                <a:spAutoFit/>
              </a:bodyPr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42" name="Line 26"/>
              <p:cNvSpPr/>
              <p:nvPr/>
            </p:nvSpPr>
            <p:spPr>
              <a:xfrm flipV="1">
                <a:off x="1463" y="2318"/>
                <a:ext cx="218" cy="137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7425" name="Line 27"/>
            <p:cNvSpPr/>
            <p:nvPr/>
          </p:nvSpPr>
          <p:spPr>
            <a:xfrm>
              <a:off x="1895" y="1073"/>
              <a:ext cx="22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26" name="Line 28"/>
            <p:cNvSpPr/>
            <p:nvPr/>
          </p:nvSpPr>
          <p:spPr>
            <a:xfrm>
              <a:off x="2365" y="1073"/>
              <a:ext cx="21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17427" name="Group 29"/>
            <p:cNvGrpSpPr/>
            <p:nvPr/>
          </p:nvGrpSpPr>
          <p:grpSpPr>
            <a:xfrm>
              <a:off x="2937" y="1433"/>
              <a:ext cx="232" cy="252"/>
              <a:chOff x="1596" y="3150"/>
              <a:chExt cx="300" cy="300"/>
            </a:xfrm>
          </p:grpSpPr>
          <p:sp>
            <p:nvSpPr>
              <p:cNvPr id="17437" name="Oval 30"/>
              <p:cNvSpPr/>
              <p:nvPr/>
            </p:nvSpPr>
            <p:spPr>
              <a:xfrm>
                <a:off x="1596" y="3150"/>
                <a:ext cx="300" cy="300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 anchorCtr="0">
                <a:spAutoFit/>
              </a:bodyPr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38" name="Line 31"/>
              <p:cNvSpPr/>
              <p:nvPr/>
            </p:nvSpPr>
            <p:spPr>
              <a:xfrm>
                <a:off x="1626" y="3222"/>
                <a:ext cx="234" cy="156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439" name="Line 32"/>
              <p:cNvSpPr/>
              <p:nvPr/>
            </p:nvSpPr>
            <p:spPr>
              <a:xfrm flipH="1">
                <a:off x="1638" y="3198"/>
                <a:ext cx="210" cy="20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7428" name="Line 33"/>
            <p:cNvSpPr/>
            <p:nvPr/>
          </p:nvSpPr>
          <p:spPr>
            <a:xfrm>
              <a:off x="2826" y="1073"/>
              <a:ext cx="23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29" name="Line 34"/>
            <p:cNvSpPr/>
            <p:nvPr/>
          </p:nvSpPr>
          <p:spPr>
            <a:xfrm>
              <a:off x="3053" y="1068"/>
              <a:ext cx="0" cy="37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30" name="Line 35"/>
            <p:cNvSpPr/>
            <p:nvPr/>
          </p:nvSpPr>
          <p:spPr>
            <a:xfrm>
              <a:off x="3053" y="1680"/>
              <a:ext cx="0" cy="34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31" name="Line 36"/>
            <p:cNvSpPr/>
            <p:nvPr/>
          </p:nvSpPr>
          <p:spPr>
            <a:xfrm>
              <a:off x="1222" y="2011"/>
              <a:ext cx="1839" cy="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32" name="Text Box 37"/>
            <p:cNvSpPr txBox="1"/>
            <p:nvPr/>
          </p:nvSpPr>
          <p:spPr>
            <a:xfrm>
              <a:off x="1370" y="1410"/>
              <a:ext cx="250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90000" tIns="46800" rIns="90000" bIns="46800" anchor="ctr" anchorCtr="0">
              <a:spAutoFit/>
            </a:bodyPr>
            <a:p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33" name="Text Box 38"/>
            <p:cNvSpPr txBox="1"/>
            <p:nvPr/>
          </p:nvSpPr>
          <p:spPr>
            <a:xfrm>
              <a:off x="2717" y="1414"/>
              <a:ext cx="208" cy="306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/>
            <a:p>
              <a:pPr algn="l"/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Y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34" name="Text Box 39"/>
            <p:cNvSpPr txBox="1"/>
            <p:nvPr/>
          </p:nvSpPr>
          <p:spPr>
            <a:xfrm>
              <a:off x="1664" y="1083"/>
              <a:ext cx="296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 algn="l"/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35" name="Text Box 40"/>
            <p:cNvSpPr txBox="1"/>
            <p:nvPr/>
          </p:nvSpPr>
          <p:spPr>
            <a:xfrm>
              <a:off x="2141" y="1083"/>
              <a:ext cx="296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 algn="l"/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36" name="Text Box 41"/>
            <p:cNvSpPr txBox="1"/>
            <p:nvPr/>
          </p:nvSpPr>
          <p:spPr>
            <a:xfrm>
              <a:off x="2599" y="1073"/>
              <a:ext cx="297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 algn="l"/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7">
                                            <p:txEl>
                                              <p:charRg st="0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5877">
                                            <p:txEl>
                                              <p:charRg st="0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5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5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58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7" grpId="0" build="p"/>
      <p:bldP spid="335878" grpId="0"/>
      <p:bldP spid="335879" grpId="0"/>
      <p:bldP spid="33588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7153910" y="6520180"/>
            <a:ext cx="1905000" cy="457200"/>
          </a:xfrm>
        </p:spPr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1" i="0" u="none" kern="1200" baseline="0">
                <a:solidFill>
                  <a:srgbClr val="800000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1" i="0" u="none" kern="1200" baseline="0">
                <a:solidFill>
                  <a:srgbClr val="800000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1" i="0" u="none" kern="1200" baseline="0">
                <a:solidFill>
                  <a:srgbClr val="800000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1" i="0" u="none" kern="1200" baseline="0">
                <a:solidFill>
                  <a:srgbClr val="800000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1" i="0" u="none" kern="1200" baseline="0">
                <a:solidFill>
                  <a:srgbClr val="800000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>
              <a:spcBef>
                <a:spcPct val="0"/>
              </a:spcBef>
            </a:pPr>
            <a:r>
              <a:rPr lang="zh-CN" altLang="en-US" sz="1400" b="0" dirty="0">
                <a:solidFill>
                  <a:schemeClr val="tx1"/>
                </a:solidFill>
              </a:rPr>
              <a:t>（</a:t>
            </a:r>
            <a:fld id="{9A0DB2DC-4C9A-4742-B13C-FB6460FD3503}" type="slidenum">
              <a:rPr lang="zh-CN" altLang="en-US" sz="1400" b="0" dirty="0">
                <a:solidFill>
                  <a:schemeClr val="tx1"/>
                </a:solidFill>
              </a:rPr>
            </a:fld>
            <a:r>
              <a:rPr lang="zh-CN" altLang="en-US" sz="1400" b="0" dirty="0">
                <a:solidFill>
                  <a:schemeClr val="tx1"/>
                </a:solidFill>
              </a:rPr>
              <a:t>）</a:t>
            </a:r>
            <a:endParaRPr lang="zh-CN" altLang="en-US" sz="1400" b="0" dirty="0">
              <a:solidFill>
                <a:schemeClr val="tx1"/>
              </a:solidFill>
            </a:endParaRPr>
          </a:p>
        </p:txBody>
      </p:sp>
      <p:grpSp>
        <p:nvGrpSpPr>
          <p:cNvPr id="2" name="Group 2"/>
          <p:cNvGrpSpPr/>
          <p:nvPr/>
        </p:nvGrpSpPr>
        <p:grpSpPr>
          <a:xfrm>
            <a:off x="5641975" y="2586038"/>
            <a:ext cx="2219325" cy="1452562"/>
            <a:chOff x="3552" y="2028"/>
            <a:chExt cx="1656" cy="1102"/>
          </a:xfrm>
        </p:grpSpPr>
        <p:sp>
          <p:nvSpPr>
            <p:cNvPr id="18527" name="Rectangle 3"/>
            <p:cNvSpPr/>
            <p:nvPr/>
          </p:nvSpPr>
          <p:spPr>
            <a:xfrm>
              <a:off x="4186" y="2149"/>
              <a:ext cx="601" cy="900"/>
            </a:xfrm>
            <a:prstGeom prst="rect">
              <a:avLst/>
            </a:prstGeom>
            <a:noFill/>
            <a:ln w="508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528" name="Text Box 4"/>
            <p:cNvSpPr txBox="1"/>
            <p:nvPr/>
          </p:nvSpPr>
          <p:spPr>
            <a:xfrm>
              <a:off x="4320" y="2126"/>
              <a:ext cx="360" cy="393"/>
            </a:xfrm>
            <a:prstGeom prst="rect">
              <a:avLst/>
            </a:prstGeom>
            <a:noFill/>
            <a:ln w="50800">
              <a:noFill/>
            </a:ln>
          </p:spPr>
          <p:txBody>
            <a:bodyPr lIns="90000" tIns="46800" rIns="90000" bIns="46800">
              <a:spAutoFit/>
            </a:bodyPr>
            <a:p>
              <a:pPr algn="l"/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&amp;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529" name="Line 5"/>
            <p:cNvSpPr/>
            <p:nvPr/>
          </p:nvSpPr>
          <p:spPr>
            <a:xfrm>
              <a:off x="3840" y="2280"/>
              <a:ext cx="360" cy="0"/>
            </a:xfrm>
            <a:prstGeom prst="line">
              <a:avLst/>
            </a:prstGeom>
            <a:ln w="50800" cap="flat" cmpd="sng">
              <a:solidFill>
                <a:schemeClr val="tx1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18530" name="Line 6"/>
            <p:cNvSpPr/>
            <p:nvPr/>
          </p:nvSpPr>
          <p:spPr>
            <a:xfrm>
              <a:off x="3840" y="2592"/>
              <a:ext cx="360" cy="0"/>
            </a:xfrm>
            <a:prstGeom prst="line">
              <a:avLst/>
            </a:prstGeom>
            <a:ln w="50800" cap="flat" cmpd="sng">
              <a:solidFill>
                <a:schemeClr val="tx1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18531" name="Line 7"/>
            <p:cNvSpPr/>
            <p:nvPr/>
          </p:nvSpPr>
          <p:spPr>
            <a:xfrm>
              <a:off x="3840" y="2904"/>
              <a:ext cx="360" cy="0"/>
            </a:xfrm>
            <a:prstGeom prst="line">
              <a:avLst/>
            </a:prstGeom>
            <a:ln w="50800" cap="flat" cmpd="sng">
              <a:solidFill>
                <a:schemeClr val="tx1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18532" name="Line 8"/>
            <p:cNvSpPr/>
            <p:nvPr/>
          </p:nvSpPr>
          <p:spPr>
            <a:xfrm>
              <a:off x="4800" y="2592"/>
              <a:ext cx="360" cy="0"/>
            </a:xfrm>
            <a:prstGeom prst="line">
              <a:avLst/>
            </a:prstGeom>
            <a:ln w="50800" cap="flat" cmpd="sng">
              <a:solidFill>
                <a:schemeClr val="tx1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18533" name="Text Box 9"/>
            <p:cNvSpPr txBox="1"/>
            <p:nvPr/>
          </p:nvSpPr>
          <p:spPr>
            <a:xfrm>
              <a:off x="3552" y="2028"/>
              <a:ext cx="216" cy="394"/>
            </a:xfrm>
            <a:prstGeom prst="rect">
              <a:avLst/>
            </a:prstGeom>
            <a:noFill/>
            <a:ln w="50800">
              <a:noFill/>
            </a:ln>
          </p:spPr>
          <p:txBody>
            <a:bodyPr lIns="90000" tIns="46800" rIns="90000" bIns="46800">
              <a:spAutoFit/>
            </a:bodyPr>
            <a:p>
              <a:pPr algn="l"/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534" name="Text Box 10"/>
            <p:cNvSpPr txBox="1"/>
            <p:nvPr/>
          </p:nvSpPr>
          <p:spPr>
            <a:xfrm>
              <a:off x="3564" y="2376"/>
              <a:ext cx="216" cy="394"/>
            </a:xfrm>
            <a:prstGeom prst="rect">
              <a:avLst/>
            </a:prstGeom>
            <a:noFill/>
            <a:ln w="50800">
              <a:noFill/>
            </a:ln>
          </p:spPr>
          <p:txBody>
            <a:bodyPr lIns="90000" tIns="46800" rIns="90000" bIns="46800">
              <a:spAutoFit/>
            </a:bodyPr>
            <a:p>
              <a:pPr algn="l"/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535" name="Text Box 11"/>
            <p:cNvSpPr txBox="1"/>
            <p:nvPr/>
          </p:nvSpPr>
          <p:spPr>
            <a:xfrm>
              <a:off x="3576" y="2736"/>
              <a:ext cx="216" cy="394"/>
            </a:xfrm>
            <a:prstGeom prst="rect">
              <a:avLst/>
            </a:prstGeom>
            <a:noFill/>
            <a:ln w="50800">
              <a:noFill/>
            </a:ln>
          </p:spPr>
          <p:txBody>
            <a:bodyPr lIns="90000" tIns="46800" rIns="90000" bIns="46800">
              <a:spAutoFit/>
            </a:bodyPr>
            <a:p>
              <a:pPr algn="l"/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536" name="Text Box 12"/>
            <p:cNvSpPr txBox="1"/>
            <p:nvPr/>
          </p:nvSpPr>
          <p:spPr>
            <a:xfrm>
              <a:off x="4908" y="2221"/>
              <a:ext cx="300" cy="394"/>
            </a:xfrm>
            <a:prstGeom prst="rect">
              <a:avLst/>
            </a:prstGeom>
            <a:noFill/>
            <a:ln w="50800">
              <a:noFill/>
            </a:ln>
          </p:spPr>
          <p:txBody>
            <a:bodyPr lIns="90000" tIns="46800" rIns="90000" bIns="46800">
              <a:spAutoFit/>
            </a:bodyPr>
            <a:p>
              <a:pPr algn="l"/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Y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82957" name="Text Box 13"/>
          <p:cNvSpPr txBox="1"/>
          <p:nvPr/>
        </p:nvSpPr>
        <p:spPr>
          <a:xfrm>
            <a:off x="4924425" y="1955800"/>
            <a:ext cx="2673350" cy="519113"/>
          </a:xfrm>
          <a:prstGeom prst="rect">
            <a:avLst/>
          </a:prstGeom>
          <a:noFill/>
          <a:ln w="50800">
            <a:noFill/>
          </a:ln>
        </p:spPr>
        <p:txBody>
          <a:bodyPr lIns="90000" tIns="46800" rIns="90000" bIns="46800">
            <a:spAutoFit/>
          </a:bodyPr>
          <a:p>
            <a:pPr algn="l"/>
            <a:r>
              <a:rPr lang="zh-CN" altLang="en-US" sz="2800" u="sng" dirty="0">
                <a:solidFill>
                  <a:srgbClr val="D60093"/>
                </a:solidFill>
                <a:latin typeface="Times New Roman" panose="02020603050405020304" pitchFamily="18" charset="0"/>
              </a:rPr>
              <a:t>逻辑符号：</a:t>
            </a:r>
            <a:endParaRPr lang="zh-CN" altLang="en-US" sz="2800" u="sng" dirty="0">
              <a:solidFill>
                <a:srgbClr val="D60093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" name="Group 14"/>
          <p:cNvGrpSpPr/>
          <p:nvPr/>
        </p:nvGrpSpPr>
        <p:grpSpPr>
          <a:xfrm>
            <a:off x="925513" y="2806700"/>
            <a:ext cx="3124200" cy="3017838"/>
            <a:chOff x="564" y="1716"/>
            <a:chExt cx="1968" cy="2148"/>
          </a:xfrm>
        </p:grpSpPr>
        <p:grpSp>
          <p:nvGrpSpPr>
            <p:cNvPr id="18477" name="Group 15"/>
            <p:cNvGrpSpPr/>
            <p:nvPr/>
          </p:nvGrpSpPr>
          <p:grpSpPr>
            <a:xfrm>
              <a:off x="564" y="1716"/>
              <a:ext cx="1968" cy="2148"/>
              <a:chOff x="540" y="1716"/>
              <a:chExt cx="1968" cy="2148"/>
            </a:xfrm>
          </p:grpSpPr>
          <p:sp>
            <p:nvSpPr>
              <p:cNvPr id="18518" name="Rectangle 16"/>
              <p:cNvSpPr/>
              <p:nvPr/>
            </p:nvSpPr>
            <p:spPr>
              <a:xfrm>
                <a:off x="540" y="1764"/>
                <a:ext cx="492" cy="2100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519" name="Rectangle 17"/>
              <p:cNvSpPr/>
              <p:nvPr/>
            </p:nvSpPr>
            <p:spPr>
              <a:xfrm>
                <a:off x="1032" y="1764"/>
                <a:ext cx="492" cy="2100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520" name="Rectangle 18"/>
              <p:cNvSpPr/>
              <p:nvPr/>
            </p:nvSpPr>
            <p:spPr>
              <a:xfrm>
                <a:off x="1527" y="1764"/>
                <a:ext cx="492" cy="2100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521" name="Rectangle 19"/>
              <p:cNvSpPr/>
              <p:nvPr/>
            </p:nvSpPr>
            <p:spPr>
              <a:xfrm>
                <a:off x="2019" y="1764"/>
                <a:ext cx="480" cy="2100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522" name="Line 20"/>
              <p:cNvSpPr/>
              <p:nvPr/>
            </p:nvSpPr>
            <p:spPr>
              <a:xfrm>
                <a:off x="540" y="2052"/>
                <a:ext cx="1968" cy="12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8523" name="Text Box 21"/>
              <p:cNvSpPr txBox="1"/>
              <p:nvPr/>
            </p:nvSpPr>
            <p:spPr>
              <a:xfrm>
                <a:off x="612" y="1716"/>
                <a:ext cx="300" cy="36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A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8524" name="Text Box 22"/>
              <p:cNvSpPr txBox="1"/>
              <p:nvPr/>
            </p:nvSpPr>
            <p:spPr>
              <a:xfrm>
                <a:off x="2124" y="1716"/>
                <a:ext cx="372" cy="36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Y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8525" name="Text Box 23"/>
              <p:cNvSpPr txBox="1"/>
              <p:nvPr/>
            </p:nvSpPr>
            <p:spPr>
              <a:xfrm>
                <a:off x="1119" y="1716"/>
                <a:ext cx="372" cy="36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B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8526" name="Text Box 24"/>
              <p:cNvSpPr txBox="1"/>
              <p:nvPr/>
            </p:nvSpPr>
            <p:spPr>
              <a:xfrm>
                <a:off x="1587" y="1716"/>
                <a:ext cx="372" cy="36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C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18478" name="Group 25"/>
            <p:cNvGrpSpPr/>
            <p:nvPr/>
          </p:nvGrpSpPr>
          <p:grpSpPr>
            <a:xfrm>
              <a:off x="672" y="2000"/>
              <a:ext cx="1848" cy="375"/>
              <a:chOff x="648" y="2000"/>
              <a:chExt cx="1848" cy="375"/>
            </a:xfrm>
          </p:grpSpPr>
          <p:sp>
            <p:nvSpPr>
              <p:cNvPr id="18514" name="Text Box 26"/>
              <p:cNvSpPr txBox="1"/>
              <p:nvPr/>
            </p:nvSpPr>
            <p:spPr>
              <a:xfrm>
                <a:off x="1632" y="2000"/>
                <a:ext cx="360" cy="36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8515" name="Text Box 27"/>
              <p:cNvSpPr txBox="1"/>
              <p:nvPr/>
            </p:nvSpPr>
            <p:spPr>
              <a:xfrm>
                <a:off x="1128" y="2005"/>
                <a:ext cx="363" cy="37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8516" name="Text Box 28"/>
              <p:cNvSpPr txBox="1"/>
              <p:nvPr/>
            </p:nvSpPr>
            <p:spPr>
              <a:xfrm>
                <a:off x="648" y="2005"/>
                <a:ext cx="363" cy="37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8517" name="Text Box 29"/>
              <p:cNvSpPr txBox="1"/>
              <p:nvPr/>
            </p:nvSpPr>
            <p:spPr>
              <a:xfrm>
                <a:off x="2136" y="2000"/>
                <a:ext cx="360" cy="36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18479" name="Group 30"/>
            <p:cNvGrpSpPr/>
            <p:nvPr/>
          </p:nvGrpSpPr>
          <p:grpSpPr>
            <a:xfrm>
              <a:off x="672" y="2209"/>
              <a:ext cx="1848" cy="374"/>
              <a:chOff x="648" y="2000"/>
              <a:chExt cx="1848" cy="374"/>
            </a:xfrm>
          </p:grpSpPr>
          <p:sp>
            <p:nvSpPr>
              <p:cNvPr id="18510" name="Text Box 31"/>
              <p:cNvSpPr txBox="1"/>
              <p:nvPr/>
            </p:nvSpPr>
            <p:spPr>
              <a:xfrm>
                <a:off x="1632" y="2000"/>
                <a:ext cx="360" cy="36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8511" name="Text Box 32"/>
              <p:cNvSpPr txBox="1"/>
              <p:nvPr/>
            </p:nvSpPr>
            <p:spPr>
              <a:xfrm>
                <a:off x="1128" y="2004"/>
                <a:ext cx="363" cy="37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8512" name="Text Box 33"/>
              <p:cNvSpPr txBox="1"/>
              <p:nvPr/>
            </p:nvSpPr>
            <p:spPr>
              <a:xfrm>
                <a:off x="648" y="2004"/>
                <a:ext cx="363" cy="37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8513" name="Text Box 34"/>
              <p:cNvSpPr txBox="1"/>
              <p:nvPr/>
            </p:nvSpPr>
            <p:spPr>
              <a:xfrm>
                <a:off x="2136" y="2000"/>
                <a:ext cx="360" cy="36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18480" name="Group 35"/>
            <p:cNvGrpSpPr/>
            <p:nvPr/>
          </p:nvGrpSpPr>
          <p:grpSpPr>
            <a:xfrm>
              <a:off x="672" y="2413"/>
              <a:ext cx="1848" cy="374"/>
              <a:chOff x="648" y="2000"/>
              <a:chExt cx="1848" cy="374"/>
            </a:xfrm>
          </p:grpSpPr>
          <p:sp>
            <p:nvSpPr>
              <p:cNvPr id="18506" name="Text Box 36"/>
              <p:cNvSpPr txBox="1"/>
              <p:nvPr/>
            </p:nvSpPr>
            <p:spPr>
              <a:xfrm>
                <a:off x="1632" y="2000"/>
                <a:ext cx="360" cy="37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8507" name="Text Box 37"/>
              <p:cNvSpPr txBox="1"/>
              <p:nvPr/>
            </p:nvSpPr>
            <p:spPr>
              <a:xfrm>
                <a:off x="1128" y="2005"/>
                <a:ext cx="363" cy="36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8508" name="Text Box 38"/>
              <p:cNvSpPr txBox="1"/>
              <p:nvPr/>
            </p:nvSpPr>
            <p:spPr>
              <a:xfrm>
                <a:off x="648" y="2005"/>
                <a:ext cx="363" cy="36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8509" name="Text Box 39"/>
              <p:cNvSpPr txBox="1"/>
              <p:nvPr/>
            </p:nvSpPr>
            <p:spPr>
              <a:xfrm>
                <a:off x="2136" y="2000"/>
                <a:ext cx="360" cy="37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18481" name="Group 40"/>
            <p:cNvGrpSpPr/>
            <p:nvPr/>
          </p:nvGrpSpPr>
          <p:grpSpPr>
            <a:xfrm>
              <a:off x="672" y="2617"/>
              <a:ext cx="1848" cy="374"/>
              <a:chOff x="648" y="2000"/>
              <a:chExt cx="1848" cy="374"/>
            </a:xfrm>
          </p:grpSpPr>
          <p:sp>
            <p:nvSpPr>
              <p:cNvPr id="18502" name="Text Box 41"/>
              <p:cNvSpPr txBox="1"/>
              <p:nvPr/>
            </p:nvSpPr>
            <p:spPr>
              <a:xfrm>
                <a:off x="1632" y="2000"/>
                <a:ext cx="360" cy="36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8503" name="Text Box 42"/>
              <p:cNvSpPr txBox="1"/>
              <p:nvPr/>
            </p:nvSpPr>
            <p:spPr>
              <a:xfrm>
                <a:off x="1128" y="2004"/>
                <a:ext cx="363" cy="37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8504" name="Text Box 43"/>
              <p:cNvSpPr txBox="1"/>
              <p:nvPr/>
            </p:nvSpPr>
            <p:spPr>
              <a:xfrm>
                <a:off x="648" y="2004"/>
                <a:ext cx="363" cy="37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8505" name="Text Box 44"/>
              <p:cNvSpPr txBox="1"/>
              <p:nvPr/>
            </p:nvSpPr>
            <p:spPr>
              <a:xfrm>
                <a:off x="2136" y="2000"/>
                <a:ext cx="360" cy="36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18482" name="Group 45"/>
            <p:cNvGrpSpPr/>
            <p:nvPr/>
          </p:nvGrpSpPr>
          <p:grpSpPr>
            <a:xfrm>
              <a:off x="672" y="2821"/>
              <a:ext cx="1848" cy="375"/>
              <a:chOff x="648" y="2000"/>
              <a:chExt cx="1848" cy="375"/>
            </a:xfrm>
          </p:grpSpPr>
          <p:sp>
            <p:nvSpPr>
              <p:cNvPr id="18498" name="Text Box 46"/>
              <p:cNvSpPr txBox="1"/>
              <p:nvPr/>
            </p:nvSpPr>
            <p:spPr>
              <a:xfrm>
                <a:off x="1632" y="2000"/>
                <a:ext cx="360" cy="37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8499" name="Text Box 47"/>
              <p:cNvSpPr txBox="1"/>
              <p:nvPr/>
            </p:nvSpPr>
            <p:spPr>
              <a:xfrm>
                <a:off x="1128" y="2006"/>
                <a:ext cx="363" cy="36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8500" name="Text Box 48"/>
              <p:cNvSpPr txBox="1"/>
              <p:nvPr/>
            </p:nvSpPr>
            <p:spPr>
              <a:xfrm>
                <a:off x="648" y="2006"/>
                <a:ext cx="363" cy="36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8501" name="Text Box 49"/>
              <p:cNvSpPr txBox="1"/>
              <p:nvPr/>
            </p:nvSpPr>
            <p:spPr>
              <a:xfrm>
                <a:off x="2136" y="2000"/>
                <a:ext cx="360" cy="37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18483" name="Group 50"/>
            <p:cNvGrpSpPr/>
            <p:nvPr/>
          </p:nvGrpSpPr>
          <p:grpSpPr>
            <a:xfrm>
              <a:off x="672" y="3013"/>
              <a:ext cx="1848" cy="375"/>
              <a:chOff x="648" y="2000"/>
              <a:chExt cx="1848" cy="375"/>
            </a:xfrm>
          </p:grpSpPr>
          <p:sp>
            <p:nvSpPr>
              <p:cNvPr id="18494" name="Text Box 51"/>
              <p:cNvSpPr txBox="1"/>
              <p:nvPr/>
            </p:nvSpPr>
            <p:spPr>
              <a:xfrm>
                <a:off x="1632" y="2000"/>
                <a:ext cx="360" cy="37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8495" name="Text Box 52"/>
              <p:cNvSpPr txBox="1"/>
              <p:nvPr/>
            </p:nvSpPr>
            <p:spPr>
              <a:xfrm>
                <a:off x="1128" y="2006"/>
                <a:ext cx="363" cy="36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8496" name="Text Box 53"/>
              <p:cNvSpPr txBox="1"/>
              <p:nvPr/>
            </p:nvSpPr>
            <p:spPr>
              <a:xfrm>
                <a:off x="648" y="2006"/>
                <a:ext cx="363" cy="36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8497" name="Text Box 54"/>
              <p:cNvSpPr txBox="1"/>
              <p:nvPr/>
            </p:nvSpPr>
            <p:spPr>
              <a:xfrm>
                <a:off x="2136" y="2000"/>
                <a:ext cx="360" cy="37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18484" name="Group 55"/>
            <p:cNvGrpSpPr/>
            <p:nvPr/>
          </p:nvGrpSpPr>
          <p:grpSpPr>
            <a:xfrm>
              <a:off x="672" y="3205"/>
              <a:ext cx="1848" cy="375"/>
              <a:chOff x="648" y="2000"/>
              <a:chExt cx="1848" cy="375"/>
            </a:xfrm>
          </p:grpSpPr>
          <p:sp>
            <p:nvSpPr>
              <p:cNvPr id="18490" name="Text Box 56"/>
              <p:cNvSpPr txBox="1"/>
              <p:nvPr/>
            </p:nvSpPr>
            <p:spPr>
              <a:xfrm>
                <a:off x="1632" y="2000"/>
                <a:ext cx="360" cy="37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8491" name="Text Box 57"/>
              <p:cNvSpPr txBox="1"/>
              <p:nvPr/>
            </p:nvSpPr>
            <p:spPr>
              <a:xfrm>
                <a:off x="1128" y="2006"/>
                <a:ext cx="363" cy="36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8492" name="Text Box 58"/>
              <p:cNvSpPr txBox="1"/>
              <p:nvPr/>
            </p:nvSpPr>
            <p:spPr>
              <a:xfrm>
                <a:off x="648" y="2006"/>
                <a:ext cx="363" cy="36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8493" name="Text Box 59"/>
              <p:cNvSpPr txBox="1"/>
              <p:nvPr/>
            </p:nvSpPr>
            <p:spPr>
              <a:xfrm>
                <a:off x="2136" y="2000"/>
                <a:ext cx="360" cy="37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18485" name="Group 60"/>
            <p:cNvGrpSpPr/>
            <p:nvPr/>
          </p:nvGrpSpPr>
          <p:grpSpPr>
            <a:xfrm>
              <a:off x="672" y="3409"/>
              <a:ext cx="1848" cy="375"/>
              <a:chOff x="648" y="2000"/>
              <a:chExt cx="1848" cy="375"/>
            </a:xfrm>
          </p:grpSpPr>
          <p:sp>
            <p:nvSpPr>
              <p:cNvPr id="18486" name="Text Box 61"/>
              <p:cNvSpPr txBox="1"/>
              <p:nvPr/>
            </p:nvSpPr>
            <p:spPr>
              <a:xfrm>
                <a:off x="1632" y="2000"/>
                <a:ext cx="360" cy="36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8487" name="Text Box 62"/>
              <p:cNvSpPr txBox="1"/>
              <p:nvPr/>
            </p:nvSpPr>
            <p:spPr>
              <a:xfrm>
                <a:off x="1128" y="2005"/>
                <a:ext cx="363" cy="37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8488" name="Text Box 63"/>
              <p:cNvSpPr txBox="1"/>
              <p:nvPr/>
            </p:nvSpPr>
            <p:spPr>
              <a:xfrm>
                <a:off x="648" y="2005"/>
                <a:ext cx="363" cy="37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8489" name="Text Box 64"/>
              <p:cNvSpPr txBox="1"/>
              <p:nvPr/>
            </p:nvSpPr>
            <p:spPr>
              <a:xfrm>
                <a:off x="2136" y="2000"/>
                <a:ext cx="360" cy="36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</p:grpSp>
      <p:sp>
        <p:nvSpPr>
          <p:cNvPr id="83009" name="Text Box 65"/>
          <p:cNvSpPr txBox="1"/>
          <p:nvPr/>
        </p:nvSpPr>
        <p:spPr>
          <a:xfrm>
            <a:off x="4970463" y="533400"/>
            <a:ext cx="3240087" cy="519113"/>
          </a:xfrm>
          <a:prstGeom prst="rect">
            <a:avLst/>
          </a:prstGeom>
          <a:noFill/>
          <a:ln w="50800">
            <a:noFill/>
          </a:ln>
        </p:spPr>
        <p:txBody>
          <a:bodyPr lIns="90000" tIns="46800" rIns="90000" bIns="46800">
            <a:spAutoFit/>
          </a:bodyPr>
          <a:p>
            <a:pPr algn="l"/>
            <a:r>
              <a:rPr lang="zh-CN" altLang="en-US" sz="2800" u="sng" dirty="0">
                <a:solidFill>
                  <a:srgbClr val="D60093"/>
                </a:solidFill>
                <a:latin typeface="Times New Roman" panose="02020603050405020304" pitchFamily="18" charset="0"/>
              </a:rPr>
              <a:t>逻辑式：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Y=A•B•C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3010" name="AutoShape 66"/>
          <p:cNvSpPr/>
          <p:nvPr/>
        </p:nvSpPr>
        <p:spPr>
          <a:xfrm>
            <a:off x="7088188" y="1055688"/>
            <a:ext cx="1735137" cy="827087"/>
          </a:xfrm>
          <a:prstGeom prst="wedgeRoundRectCallout">
            <a:avLst>
              <a:gd name="adj1" fmla="val -21912"/>
              <a:gd name="adj2" fmla="val -76102"/>
              <a:gd name="adj3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逻辑乘法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（逻辑与）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3011" name="AutoShape 67"/>
          <p:cNvSpPr/>
          <p:nvPr/>
        </p:nvSpPr>
        <p:spPr>
          <a:xfrm>
            <a:off x="650875" y="2144713"/>
            <a:ext cx="1728788" cy="822325"/>
          </a:xfrm>
          <a:prstGeom prst="flowChartProcess">
            <a:avLst/>
          </a:prstGeom>
          <a:noFill/>
          <a:ln w="38100">
            <a:noFill/>
          </a:ln>
        </p:spPr>
        <p:txBody>
          <a:bodyPr wrap="none" lIns="90000" tIns="46800" rIns="90000" bIns="46800" anchor="ctr" anchorCtr="0"/>
          <a:p>
            <a:pPr>
              <a:spcBef>
                <a:spcPct val="0"/>
              </a:spcBef>
            </a:pPr>
            <a:r>
              <a:rPr lang="zh-CN" altLang="en-US" sz="2800" u="sng" dirty="0">
                <a:solidFill>
                  <a:srgbClr val="CC0066"/>
                </a:solidFill>
                <a:latin typeface="Times New Roman" panose="02020603050405020304" pitchFamily="18" charset="0"/>
                <a:ea typeface="楷体_GB2312" pitchFamily="49" charset="-122"/>
              </a:rPr>
              <a:t>真值表</a:t>
            </a:r>
            <a:endParaRPr lang="zh-CN" altLang="en-US" sz="2800" u="sng" dirty="0">
              <a:solidFill>
                <a:srgbClr val="CC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18441" name="Group 68"/>
          <p:cNvGrpSpPr/>
          <p:nvPr/>
        </p:nvGrpSpPr>
        <p:grpSpPr>
          <a:xfrm>
            <a:off x="754063" y="427038"/>
            <a:ext cx="3476625" cy="1719262"/>
            <a:chOff x="1062" y="943"/>
            <a:chExt cx="2107" cy="1083"/>
          </a:xfrm>
        </p:grpSpPr>
        <p:sp>
          <p:nvSpPr>
            <p:cNvPr id="18445" name="Line 69"/>
            <p:cNvSpPr/>
            <p:nvPr/>
          </p:nvSpPr>
          <p:spPr>
            <a:xfrm>
              <a:off x="1062" y="1521"/>
              <a:ext cx="32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46" name="Line 70"/>
            <p:cNvSpPr/>
            <p:nvPr/>
          </p:nvSpPr>
          <p:spPr>
            <a:xfrm flipV="1">
              <a:off x="1145" y="1599"/>
              <a:ext cx="158" cy="5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47" name="Line 71"/>
            <p:cNvSpPr/>
            <p:nvPr/>
          </p:nvSpPr>
          <p:spPr>
            <a:xfrm>
              <a:off x="1219" y="1074"/>
              <a:ext cx="0" cy="44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48" name="Line 72"/>
            <p:cNvSpPr/>
            <p:nvPr/>
          </p:nvSpPr>
          <p:spPr>
            <a:xfrm>
              <a:off x="1219" y="1611"/>
              <a:ext cx="0" cy="41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49" name="Line 73"/>
            <p:cNvSpPr/>
            <p:nvPr/>
          </p:nvSpPr>
          <p:spPr>
            <a:xfrm>
              <a:off x="1219" y="1073"/>
              <a:ext cx="437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18450" name="Group 74"/>
            <p:cNvGrpSpPr/>
            <p:nvPr/>
          </p:nvGrpSpPr>
          <p:grpSpPr>
            <a:xfrm>
              <a:off x="1656" y="943"/>
              <a:ext cx="249" cy="152"/>
              <a:chOff x="1400" y="2318"/>
              <a:chExt cx="322" cy="182"/>
            </a:xfrm>
          </p:grpSpPr>
          <p:sp>
            <p:nvSpPr>
              <p:cNvPr id="18474" name="Oval 75"/>
              <p:cNvSpPr/>
              <p:nvPr/>
            </p:nvSpPr>
            <p:spPr>
              <a:xfrm>
                <a:off x="1400" y="2436"/>
                <a:ext cx="64" cy="64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 anchorCtr="0">
                <a:spAutoFit/>
              </a:bodyPr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75" name="Oval 76"/>
              <p:cNvSpPr/>
              <p:nvPr/>
            </p:nvSpPr>
            <p:spPr>
              <a:xfrm>
                <a:off x="1658" y="2433"/>
                <a:ext cx="64" cy="64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 anchorCtr="0">
                <a:spAutoFit/>
              </a:bodyPr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76" name="Line 77"/>
              <p:cNvSpPr/>
              <p:nvPr/>
            </p:nvSpPr>
            <p:spPr>
              <a:xfrm flipV="1">
                <a:off x="1463" y="2318"/>
                <a:ext cx="218" cy="137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8451" name="Group 78"/>
            <p:cNvGrpSpPr/>
            <p:nvPr/>
          </p:nvGrpSpPr>
          <p:grpSpPr>
            <a:xfrm>
              <a:off x="2126" y="943"/>
              <a:ext cx="249" cy="152"/>
              <a:chOff x="1400" y="2318"/>
              <a:chExt cx="322" cy="182"/>
            </a:xfrm>
          </p:grpSpPr>
          <p:sp>
            <p:nvSpPr>
              <p:cNvPr id="18471" name="Oval 79"/>
              <p:cNvSpPr/>
              <p:nvPr/>
            </p:nvSpPr>
            <p:spPr>
              <a:xfrm>
                <a:off x="1400" y="2436"/>
                <a:ext cx="64" cy="64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 anchorCtr="0">
                <a:spAutoFit/>
              </a:bodyPr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72" name="Oval 80"/>
              <p:cNvSpPr/>
              <p:nvPr/>
            </p:nvSpPr>
            <p:spPr>
              <a:xfrm>
                <a:off x="1658" y="2433"/>
                <a:ext cx="64" cy="64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 anchorCtr="0">
                <a:spAutoFit/>
              </a:bodyPr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73" name="Line 81"/>
              <p:cNvSpPr/>
              <p:nvPr/>
            </p:nvSpPr>
            <p:spPr>
              <a:xfrm flipV="1">
                <a:off x="1463" y="2318"/>
                <a:ext cx="218" cy="137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8452" name="Group 82"/>
            <p:cNvGrpSpPr/>
            <p:nvPr/>
          </p:nvGrpSpPr>
          <p:grpSpPr>
            <a:xfrm>
              <a:off x="2576" y="943"/>
              <a:ext cx="249" cy="152"/>
              <a:chOff x="1400" y="2318"/>
              <a:chExt cx="322" cy="182"/>
            </a:xfrm>
          </p:grpSpPr>
          <p:sp>
            <p:nvSpPr>
              <p:cNvPr id="18468" name="Oval 83"/>
              <p:cNvSpPr/>
              <p:nvPr/>
            </p:nvSpPr>
            <p:spPr>
              <a:xfrm>
                <a:off x="1400" y="2436"/>
                <a:ext cx="64" cy="64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 anchorCtr="0">
                <a:spAutoFit/>
              </a:bodyPr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69" name="Oval 84"/>
              <p:cNvSpPr/>
              <p:nvPr/>
            </p:nvSpPr>
            <p:spPr>
              <a:xfrm>
                <a:off x="1658" y="2433"/>
                <a:ext cx="64" cy="64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 anchorCtr="0">
                <a:spAutoFit/>
              </a:bodyPr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70" name="Line 85"/>
              <p:cNvSpPr/>
              <p:nvPr/>
            </p:nvSpPr>
            <p:spPr>
              <a:xfrm flipV="1">
                <a:off x="1463" y="2318"/>
                <a:ext cx="218" cy="137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8453" name="Line 86"/>
            <p:cNvSpPr/>
            <p:nvPr/>
          </p:nvSpPr>
          <p:spPr>
            <a:xfrm>
              <a:off x="1895" y="1073"/>
              <a:ext cx="22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54" name="Line 87"/>
            <p:cNvSpPr/>
            <p:nvPr/>
          </p:nvSpPr>
          <p:spPr>
            <a:xfrm>
              <a:off x="2365" y="1073"/>
              <a:ext cx="21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18455" name="Group 88"/>
            <p:cNvGrpSpPr/>
            <p:nvPr/>
          </p:nvGrpSpPr>
          <p:grpSpPr>
            <a:xfrm>
              <a:off x="2937" y="1433"/>
              <a:ext cx="232" cy="252"/>
              <a:chOff x="1596" y="3150"/>
              <a:chExt cx="300" cy="300"/>
            </a:xfrm>
          </p:grpSpPr>
          <p:sp>
            <p:nvSpPr>
              <p:cNvPr id="18465" name="Oval 89"/>
              <p:cNvSpPr/>
              <p:nvPr/>
            </p:nvSpPr>
            <p:spPr>
              <a:xfrm>
                <a:off x="1596" y="3150"/>
                <a:ext cx="300" cy="300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 anchorCtr="0">
                <a:spAutoFit/>
              </a:bodyPr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66" name="Line 90"/>
              <p:cNvSpPr/>
              <p:nvPr/>
            </p:nvSpPr>
            <p:spPr>
              <a:xfrm>
                <a:off x="1626" y="3222"/>
                <a:ext cx="234" cy="156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8467" name="Line 91"/>
              <p:cNvSpPr/>
              <p:nvPr/>
            </p:nvSpPr>
            <p:spPr>
              <a:xfrm flipH="1">
                <a:off x="1638" y="3198"/>
                <a:ext cx="210" cy="20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8456" name="Line 92"/>
            <p:cNvSpPr/>
            <p:nvPr/>
          </p:nvSpPr>
          <p:spPr>
            <a:xfrm>
              <a:off x="2826" y="1073"/>
              <a:ext cx="23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57" name="Line 93"/>
            <p:cNvSpPr/>
            <p:nvPr/>
          </p:nvSpPr>
          <p:spPr>
            <a:xfrm>
              <a:off x="3053" y="1068"/>
              <a:ext cx="0" cy="37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58" name="Line 94"/>
            <p:cNvSpPr/>
            <p:nvPr/>
          </p:nvSpPr>
          <p:spPr>
            <a:xfrm>
              <a:off x="3053" y="1680"/>
              <a:ext cx="0" cy="34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59" name="Line 95"/>
            <p:cNvSpPr/>
            <p:nvPr/>
          </p:nvSpPr>
          <p:spPr>
            <a:xfrm>
              <a:off x="1222" y="2011"/>
              <a:ext cx="1839" cy="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60" name="Text Box 96"/>
            <p:cNvSpPr txBox="1"/>
            <p:nvPr/>
          </p:nvSpPr>
          <p:spPr>
            <a:xfrm>
              <a:off x="1368" y="1410"/>
              <a:ext cx="253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90000" tIns="46800" rIns="90000" bIns="46800" anchor="ctr" anchorCtr="0">
              <a:spAutoFit/>
            </a:bodyPr>
            <a:p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61" name="Text Box 97"/>
            <p:cNvSpPr txBox="1"/>
            <p:nvPr/>
          </p:nvSpPr>
          <p:spPr>
            <a:xfrm>
              <a:off x="2717" y="1414"/>
              <a:ext cx="208" cy="306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/>
            <a:p>
              <a:pPr algn="l"/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Y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62" name="Text Box 98"/>
            <p:cNvSpPr txBox="1"/>
            <p:nvPr/>
          </p:nvSpPr>
          <p:spPr>
            <a:xfrm>
              <a:off x="1664" y="1083"/>
              <a:ext cx="296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 algn="l"/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63" name="Text Box 99"/>
            <p:cNvSpPr txBox="1"/>
            <p:nvPr/>
          </p:nvSpPr>
          <p:spPr>
            <a:xfrm>
              <a:off x="2141" y="1083"/>
              <a:ext cx="296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 algn="l"/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64" name="Text Box 100"/>
            <p:cNvSpPr txBox="1"/>
            <p:nvPr/>
          </p:nvSpPr>
          <p:spPr>
            <a:xfrm>
              <a:off x="2599" y="1073"/>
              <a:ext cx="297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 algn="l"/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83045" name="Text Box 101"/>
          <p:cNvSpPr txBox="1"/>
          <p:nvPr/>
        </p:nvSpPr>
        <p:spPr>
          <a:xfrm>
            <a:off x="695325" y="6000750"/>
            <a:ext cx="50609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 pitchFamily="49" charset="-122"/>
              </a:rPr>
              <a:t>真值表特点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 pitchFamily="49" charset="-122"/>
              </a:rPr>
              <a:t>: 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有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出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0,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全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出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3046" name="Text Box 102"/>
          <p:cNvSpPr txBox="1"/>
          <p:nvPr/>
        </p:nvSpPr>
        <p:spPr>
          <a:xfrm>
            <a:off x="4970780" y="4886008"/>
            <a:ext cx="349091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2800" u="sng" dirty="0">
                <a:solidFill>
                  <a:srgbClr val="0000FF"/>
                </a:solidFill>
                <a:latin typeface="Times New Roman" panose="02020603050405020304" pitchFamily="18" charset="0"/>
              </a:rPr>
              <a:t>与逻辑运算规则：</a:t>
            </a:r>
            <a:endParaRPr lang="zh-CN" altLang="en-US" sz="2800" u="sng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047" name="Text Box 103"/>
          <p:cNvSpPr txBox="1"/>
          <p:nvPr/>
        </p:nvSpPr>
        <p:spPr>
          <a:xfrm>
            <a:off x="5180330" y="5619433"/>
            <a:ext cx="3295650" cy="903287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>
              <a:lnSpc>
                <a:spcPct val="70000"/>
              </a:lnSpc>
            </a:pP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0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•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0=0       0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•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1=0</a:t>
            </a:r>
            <a:endParaRPr lang="en-US" altLang="zh-CN" sz="28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1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•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0=0       1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•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1=1</a:t>
            </a:r>
            <a:endParaRPr lang="en-US" altLang="zh-CN" sz="28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35175" name="Picture 7" descr="T1-2-3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6000"/>
          </a:blip>
          <a:srcRect t="62010" r="70715"/>
          <a:stretch>
            <a:fillRect/>
          </a:stretch>
        </p:blipFill>
        <p:spPr>
          <a:xfrm>
            <a:off x="4970780" y="3785870"/>
            <a:ext cx="3550920" cy="14624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3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3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8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82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3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83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3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7" grpId="0"/>
      <p:bldP spid="83009" grpId="0"/>
      <p:bldP spid="83010" grpId="0" bldLvl="0" animBg="1"/>
      <p:bldP spid="83011" grpId="0"/>
      <p:bldP spid="83045" grpId="0"/>
      <p:bldP spid="83046" grpId="0"/>
      <p:bldP spid="830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1" i="0" u="none" kern="1200" baseline="0">
                <a:solidFill>
                  <a:srgbClr val="800000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1" i="0" u="none" kern="1200" baseline="0">
                <a:solidFill>
                  <a:srgbClr val="800000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1" i="0" u="none" kern="1200" baseline="0">
                <a:solidFill>
                  <a:srgbClr val="800000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1" i="0" u="none" kern="1200" baseline="0">
                <a:solidFill>
                  <a:srgbClr val="800000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1" i="0" u="none" kern="1200" baseline="0">
                <a:solidFill>
                  <a:srgbClr val="800000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>
              <a:spcBef>
                <a:spcPct val="0"/>
              </a:spcBef>
            </a:pPr>
            <a:r>
              <a:rPr lang="zh-CN" altLang="en-US" sz="1400" b="0" dirty="0">
                <a:solidFill>
                  <a:schemeClr val="tx1"/>
                </a:solidFill>
              </a:rPr>
              <a:t>（</a:t>
            </a:r>
            <a:fld id="{9A0DB2DC-4C9A-4742-B13C-FB6460FD3503}" type="slidenum">
              <a:rPr lang="zh-CN" altLang="en-US" sz="1400" b="0" dirty="0">
                <a:solidFill>
                  <a:schemeClr val="tx1"/>
                </a:solidFill>
              </a:rPr>
            </a:fld>
            <a:r>
              <a:rPr lang="zh-CN" altLang="en-US" sz="1400" b="0" dirty="0">
                <a:solidFill>
                  <a:schemeClr val="tx1"/>
                </a:solidFill>
              </a:rPr>
              <a:t>）</a:t>
            </a:r>
            <a:endParaRPr lang="zh-CN" altLang="en-US" sz="1400" b="0" dirty="0">
              <a:solidFill>
                <a:schemeClr val="tx1"/>
              </a:solidFill>
            </a:endParaRPr>
          </a:p>
        </p:txBody>
      </p:sp>
      <p:sp>
        <p:nvSpPr>
          <p:cNvPr id="19459" name="Text Box 2"/>
          <p:cNvSpPr txBox="1"/>
          <p:nvPr/>
        </p:nvSpPr>
        <p:spPr>
          <a:xfrm>
            <a:off x="477838" y="511175"/>
            <a:ext cx="3129915" cy="584835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>
            <a:spAutoFit/>
          </a:bodyPr>
          <a:p>
            <a:pPr lvl="0" algn="l">
              <a:buClrTx/>
              <a:buSzTx/>
              <a:buFontTx/>
            </a:pPr>
            <a:r>
              <a:rPr lang="zh-CN" altLang="en-US" sz="3200" b="1" dirty="0">
                <a:highlight>
                  <a:srgbClr val="FFFF00"/>
                </a:highlight>
                <a:latin typeface="Times New Roman" panose="02020603050405020304" pitchFamily="18" charset="0"/>
                <a:sym typeface="+mn-ea"/>
              </a:rPr>
              <a:t>二、 “或”逻辑</a:t>
            </a:r>
            <a:endParaRPr lang="zh-CN" altLang="en-US" sz="3200" b="1" dirty="0">
              <a:highlight>
                <a:srgbClr val="FFFF00"/>
              </a:highlight>
              <a:latin typeface="Times New Roman" panose="02020603050405020304" pitchFamily="18" charset="0"/>
              <a:sym typeface="+mn-ea"/>
            </a:endParaRPr>
          </a:p>
        </p:txBody>
      </p:sp>
      <p:grpSp>
        <p:nvGrpSpPr>
          <p:cNvPr id="2" name="Group 17"/>
          <p:cNvGrpSpPr/>
          <p:nvPr/>
        </p:nvGrpSpPr>
        <p:grpSpPr>
          <a:xfrm>
            <a:off x="985838" y="2928938"/>
            <a:ext cx="3413125" cy="1930400"/>
            <a:chOff x="585" y="1536"/>
            <a:chExt cx="2526" cy="1475"/>
          </a:xfrm>
        </p:grpSpPr>
        <p:grpSp>
          <p:nvGrpSpPr>
            <p:cNvPr id="19463" name="Group 18"/>
            <p:cNvGrpSpPr/>
            <p:nvPr/>
          </p:nvGrpSpPr>
          <p:grpSpPr>
            <a:xfrm>
              <a:off x="585" y="1536"/>
              <a:ext cx="2526" cy="1475"/>
              <a:chOff x="525" y="1152"/>
              <a:chExt cx="2526" cy="1475"/>
            </a:xfrm>
          </p:grpSpPr>
          <p:sp>
            <p:nvSpPr>
              <p:cNvPr id="19466" name="Text Box 19"/>
              <p:cNvSpPr txBox="1"/>
              <p:nvPr/>
            </p:nvSpPr>
            <p:spPr>
              <a:xfrm>
                <a:off x="2004" y="1152"/>
                <a:ext cx="300" cy="39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A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19467" name="Group 20"/>
              <p:cNvGrpSpPr/>
              <p:nvPr/>
            </p:nvGrpSpPr>
            <p:grpSpPr>
              <a:xfrm>
                <a:off x="525" y="1267"/>
                <a:ext cx="2526" cy="1360"/>
                <a:chOff x="525" y="1267"/>
                <a:chExt cx="2526" cy="1360"/>
              </a:xfrm>
            </p:grpSpPr>
            <p:grpSp>
              <p:nvGrpSpPr>
                <p:cNvPr id="19468" name="Group 21"/>
                <p:cNvGrpSpPr/>
                <p:nvPr/>
              </p:nvGrpSpPr>
              <p:grpSpPr>
                <a:xfrm>
                  <a:off x="1439" y="1267"/>
                  <a:ext cx="322" cy="182"/>
                  <a:chOff x="2597" y="2509"/>
                  <a:chExt cx="322" cy="182"/>
                </a:xfrm>
              </p:grpSpPr>
              <p:sp>
                <p:nvSpPr>
                  <p:cNvPr id="19504" name="Oval 22"/>
                  <p:cNvSpPr/>
                  <p:nvPr/>
                </p:nvSpPr>
                <p:spPr>
                  <a:xfrm>
                    <a:off x="2597" y="2627"/>
                    <a:ext cx="64" cy="64"/>
                  </a:xfrm>
                  <a:prstGeom prst="ellipse">
                    <a:avLst/>
                  </a:prstGeom>
                  <a:noFill/>
                  <a:ln w="381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lIns="90000" tIns="46800" rIns="90000" bIns="46800" anchor="ctr" anchorCtr="0">
                    <a:spAutoFit/>
                  </a:bodyPr>
                  <a:p>
                    <a:endParaRPr lang="zh-CN" altLang="en-US" sz="3200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505" name="Oval 23"/>
                  <p:cNvSpPr/>
                  <p:nvPr/>
                </p:nvSpPr>
                <p:spPr>
                  <a:xfrm>
                    <a:off x="2855" y="2624"/>
                    <a:ext cx="64" cy="64"/>
                  </a:xfrm>
                  <a:prstGeom prst="ellipse">
                    <a:avLst/>
                  </a:prstGeom>
                  <a:noFill/>
                  <a:ln w="381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lIns="90000" tIns="46800" rIns="90000" bIns="46800" anchor="ctr" anchorCtr="0">
                    <a:spAutoFit/>
                  </a:bodyPr>
                  <a:p>
                    <a:endParaRPr lang="zh-CN" altLang="en-US" sz="3200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506" name="Line 24"/>
                  <p:cNvSpPr/>
                  <p:nvPr/>
                </p:nvSpPr>
                <p:spPr>
                  <a:xfrm flipV="1">
                    <a:off x="2660" y="2509"/>
                    <a:ext cx="218" cy="137"/>
                  </a:xfrm>
                  <a:prstGeom prst="line">
                    <a:avLst/>
                  </a:prstGeom>
                  <a:ln w="381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19469" name="Group 25"/>
                <p:cNvGrpSpPr/>
                <p:nvPr/>
              </p:nvGrpSpPr>
              <p:grpSpPr>
                <a:xfrm>
                  <a:off x="525" y="2056"/>
                  <a:ext cx="717" cy="396"/>
                  <a:chOff x="534" y="1972"/>
                  <a:chExt cx="717" cy="396"/>
                </a:xfrm>
              </p:grpSpPr>
              <p:sp>
                <p:nvSpPr>
                  <p:cNvPr id="19501" name="Line 26"/>
                  <p:cNvSpPr/>
                  <p:nvPr/>
                </p:nvSpPr>
                <p:spPr>
                  <a:xfrm>
                    <a:off x="534" y="2094"/>
                    <a:ext cx="420" cy="0"/>
                  </a:xfrm>
                  <a:prstGeom prst="line">
                    <a:avLst/>
                  </a:prstGeom>
                  <a:ln w="381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9502" name="Line 27"/>
                  <p:cNvSpPr/>
                  <p:nvPr/>
                </p:nvSpPr>
                <p:spPr>
                  <a:xfrm flipV="1">
                    <a:off x="642" y="2202"/>
                    <a:ext cx="204" cy="6"/>
                  </a:xfrm>
                  <a:prstGeom prst="line">
                    <a:avLst/>
                  </a:prstGeom>
                  <a:ln w="5715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9503" name="Text Box 28"/>
                  <p:cNvSpPr txBox="1"/>
                  <p:nvPr/>
                </p:nvSpPr>
                <p:spPr>
                  <a:xfrm>
                    <a:off x="942" y="1972"/>
                    <a:ext cx="309" cy="396"/>
                  </a:xfrm>
                  <a:prstGeom prst="rect">
                    <a:avLst/>
                  </a:prstGeom>
                  <a:noFill/>
                  <a:ln w="38100">
                    <a:noFill/>
                  </a:ln>
                </p:spPr>
                <p:txBody>
                  <a:bodyPr wrap="none" lIns="90000" tIns="46800" rIns="90000" bIns="46800" anchor="ctr" anchorCtr="0">
                    <a:spAutoFit/>
                  </a:bodyPr>
                  <a:p>
                    <a:r>
                      <a:rPr lang="en-US" altLang="zh-CN" sz="28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rPr>
                      <a:t>E</a:t>
                    </a:r>
                    <a:endParaRPr lang="en-US" altLang="zh-CN" sz="2800" i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</p:grpSp>
            <p:sp>
              <p:nvSpPr>
                <p:cNvPr id="19470" name="Oval 29"/>
                <p:cNvSpPr/>
                <p:nvPr/>
              </p:nvSpPr>
              <p:spPr>
                <a:xfrm>
                  <a:off x="2443" y="2013"/>
                  <a:ext cx="300" cy="300"/>
                </a:xfrm>
                <a:prstGeom prst="ellipse">
                  <a:avLst/>
                </a:prstGeom>
                <a:noFill/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lIns="90000" tIns="46800" rIns="90000" bIns="46800" anchor="ctr" anchorCtr="0">
                  <a:spAutoFit/>
                </a:bodyPr>
                <a:p>
                  <a:endParaRPr lang="zh-CN" altLang="en-US" sz="32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471" name="Line 30"/>
                <p:cNvSpPr/>
                <p:nvPr/>
              </p:nvSpPr>
              <p:spPr>
                <a:xfrm>
                  <a:off x="2473" y="2085"/>
                  <a:ext cx="234" cy="156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9472" name="Line 31"/>
                <p:cNvSpPr/>
                <p:nvPr/>
              </p:nvSpPr>
              <p:spPr>
                <a:xfrm flipH="1">
                  <a:off x="2485" y="2061"/>
                  <a:ext cx="210" cy="204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9473" name="Text Box 32"/>
                <p:cNvSpPr txBox="1"/>
                <p:nvPr/>
              </p:nvSpPr>
              <p:spPr>
                <a:xfrm>
                  <a:off x="2781" y="1966"/>
                  <a:ext cx="270" cy="365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lIns="90000" tIns="46800" rIns="90000" bIns="46800"/>
                <a:p>
                  <a:pPr algn="l"/>
                  <a:r>
                    <a:rPr lang="en-US" altLang="zh-CN" sz="28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Y</a:t>
                  </a:r>
                  <a:endPara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9474" name="Line 33"/>
                <p:cNvSpPr/>
                <p:nvPr/>
              </p:nvSpPr>
              <p:spPr>
                <a:xfrm flipV="1">
                  <a:off x="723" y="1752"/>
                  <a:ext cx="0" cy="419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9475" name="Line 34"/>
                <p:cNvSpPr/>
                <p:nvPr/>
              </p:nvSpPr>
              <p:spPr>
                <a:xfrm>
                  <a:off x="720" y="1752"/>
                  <a:ext cx="564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grpSp>
              <p:nvGrpSpPr>
                <p:cNvPr id="19476" name="Group 35"/>
                <p:cNvGrpSpPr/>
                <p:nvPr/>
              </p:nvGrpSpPr>
              <p:grpSpPr>
                <a:xfrm>
                  <a:off x="1266" y="1410"/>
                  <a:ext cx="186" cy="648"/>
                  <a:chOff x="1266" y="1410"/>
                  <a:chExt cx="186" cy="648"/>
                </a:xfrm>
              </p:grpSpPr>
              <p:sp>
                <p:nvSpPr>
                  <p:cNvPr id="19497" name="Line 36"/>
                  <p:cNvSpPr/>
                  <p:nvPr/>
                </p:nvSpPr>
                <p:spPr>
                  <a:xfrm>
                    <a:off x="1272" y="1410"/>
                    <a:ext cx="0" cy="648"/>
                  </a:xfrm>
                  <a:prstGeom prst="line">
                    <a:avLst/>
                  </a:prstGeom>
                  <a:ln w="381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9498" name="Line 37"/>
                  <p:cNvSpPr/>
                  <p:nvPr/>
                </p:nvSpPr>
                <p:spPr>
                  <a:xfrm>
                    <a:off x="1272" y="1752"/>
                    <a:ext cx="180" cy="0"/>
                  </a:xfrm>
                  <a:prstGeom prst="line">
                    <a:avLst/>
                  </a:prstGeom>
                  <a:ln w="381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9499" name="Line 38"/>
                  <p:cNvSpPr/>
                  <p:nvPr/>
                </p:nvSpPr>
                <p:spPr>
                  <a:xfrm>
                    <a:off x="1266" y="1422"/>
                    <a:ext cx="180" cy="0"/>
                  </a:xfrm>
                  <a:prstGeom prst="line">
                    <a:avLst/>
                  </a:prstGeom>
                  <a:ln w="381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9500" name="Line 39"/>
                  <p:cNvSpPr/>
                  <p:nvPr/>
                </p:nvSpPr>
                <p:spPr>
                  <a:xfrm>
                    <a:off x="1266" y="2046"/>
                    <a:ext cx="180" cy="0"/>
                  </a:xfrm>
                  <a:prstGeom prst="line">
                    <a:avLst/>
                  </a:prstGeom>
                  <a:ln w="381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19477" name="Group 40"/>
                <p:cNvGrpSpPr/>
                <p:nvPr/>
              </p:nvGrpSpPr>
              <p:grpSpPr>
                <a:xfrm flipH="1">
                  <a:off x="1764" y="1404"/>
                  <a:ext cx="186" cy="648"/>
                  <a:chOff x="1266" y="1410"/>
                  <a:chExt cx="186" cy="648"/>
                </a:xfrm>
              </p:grpSpPr>
              <p:sp>
                <p:nvSpPr>
                  <p:cNvPr id="19493" name="Line 41"/>
                  <p:cNvSpPr/>
                  <p:nvPr/>
                </p:nvSpPr>
                <p:spPr>
                  <a:xfrm>
                    <a:off x="1272" y="1410"/>
                    <a:ext cx="0" cy="648"/>
                  </a:xfrm>
                  <a:prstGeom prst="line">
                    <a:avLst/>
                  </a:prstGeom>
                  <a:ln w="381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9494" name="Line 42"/>
                  <p:cNvSpPr/>
                  <p:nvPr/>
                </p:nvSpPr>
                <p:spPr>
                  <a:xfrm>
                    <a:off x="1272" y="1752"/>
                    <a:ext cx="180" cy="0"/>
                  </a:xfrm>
                  <a:prstGeom prst="line">
                    <a:avLst/>
                  </a:prstGeom>
                  <a:ln w="381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9495" name="Line 43"/>
                  <p:cNvSpPr/>
                  <p:nvPr/>
                </p:nvSpPr>
                <p:spPr>
                  <a:xfrm>
                    <a:off x="1266" y="1422"/>
                    <a:ext cx="180" cy="0"/>
                  </a:xfrm>
                  <a:prstGeom prst="line">
                    <a:avLst/>
                  </a:prstGeom>
                  <a:ln w="381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9496" name="Line 44"/>
                  <p:cNvSpPr/>
                  <p:nvPr/>
                </p:nvSpPr>
                <p:spPr>
                  <a:xfrm>
                    <a:off x="1266" y="2046"/>
                    <a:ext cx="180" cy="0"/>
                  </a:xfrm>
                  <a:prstGeom prst="line">
                    <a:avLst/>
                  </a:prstGeom>
                  <a:ln w="381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19478" name="Group 45"/>
                <p:cNvGrpSpPr/>
                <p:nvPr/>
              </p:nvGrpSpPr>
              <p:grpSpPr>
                <a:xfrm>
                  <a:off x="1446" y="1597"/>
                  <a:ext cx="322" cy="182"/>
                  <a:chOff x="2597" y="2509"/>
                  <a:chExt cx="322" cy="182"/>
                </a:xfrm>
              </p:grpSpPr>
              <p:sp>
                <p:nvSpPr>
                  <p:cNvPr id="19490" name="Oval 46"/>
                  <p:cNvSpPr/>
                  <p:nvPr/>
                </p:nvSpPr>
                <p:spPr>
                  <a:xfrm>
                    <a:off x="2597" y="2627"/>
                    <a:ext cx="64" cy="64"/>
                  </a:xfrm>
                  <a:prstGeom prst="ellipse">
                    <a:avLst/>
                  </a:prstGeom>
                  <a:noFill/>
                  <a:ln w="381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lIns="90000" tIns="46800" rIns="90000" bIns="46800" anchor="ctr" anchorCtr="0">
                    <a:spAutoFit/>
                  </a:bodyPr>
                  <a:p>
                    <a:endParaRPr lang="zh-CN" altLang="en-US" sz="3200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491" name="Oval 47"/>
                  <p:cNvSpPr/>
                  <p:nvPr/>
                </p:nvSpPr>
                <p:spPr>
                  <a:xfrm>
                    <a:off x="2855" y="2624"/>
                    <a:ext cx="64" cy="64"/>
                  </a:xfrm>
                  <a:prstGeom prst="ellipse">
                    <a:avLst/>
                  </a:prstGeom>
                  <a:noFill/>
                  <a:ln w="381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lIns="90000" tIns="46800" rIns="90000" bIns="46800" anchor="ctr" anchorCtr="0">
                    <a:spAutoFit/>
                  </a:bodyPr>
                  <a:p>
                    <a:endParaRPr lang="zh-CN" altLang="en-US" sz="3200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492" name="Line 48"/>
                  <p:cNvSpPr/>
                  <p:nvPr/>
                </p:nvSpPr>
                <p:spPr>
                  <a:xfrm flipV="1">
                    <a:off x="2660" y="2509"/>
                    <a:ext cx="218" cy="137"/>
                  </a:xfrm>
                  <a:prstGeom prst="line">
                    <a:avLst/>
                  </a:prstGeom>
                  <a:ln w="381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19479" name="Group 49"/>
                <p:cNvGrpSpPr/>
                <p:nvPr/>
              </p:nvGrpSpPr>
              <p:grpSpPr>
                <a:xfrm>
                  <a:off x="1446" y="1897"/>
                  <a:ext cx="322" cy="182"/>
                  <a:chOff x="2597" y="2509"/>
                  <a:chExt cx="322" cy="182"/>
                </a:xfrm>
              </p:grpSpPr>
              <p:sp>
                <p:nvSpPr>
                  <p:cNvPr id="19487" name="Oval 50"/>
                  <p:cNvSpPr/>
                  <p:nvPr/>
                </p:nvSpPr>
                <p:spPr>
                  <a:xfrm>
                    <a:off x="2597" y="2627"/>
                    <a:ext cx="64" cy="64"/>
                  </a:xfrm>
                  <a:prstGeom prst="ellipse">
                    <a:avLst/>
                  </a:prstGeom>
                  <a:noFill/>
                  <a:ln w="381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lIns="90000" tIns="46800" rIns="90000" bIns="46800" anchor="ctr" anchorCtr="0">
                    <a:spAutoFit/>
                  </a:bodyPr>
                  <a:p>
                    <a:endParaRPr lang="zh-CN" altLang="en-US" sz="3200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488" name="Oval 51"/>
                  <p:cNvSpPr/>
                  <p:nvPr/>
                </p:nvSpPr>
                <p:spPr>
                  <a:xfrm>
                    <a:off x="2855" y="2624"/>
                    <a:ext cx="64" cy="64"/>
                  </a:xfrm>
                  <a:prstGeom prst="ellipse">
                    <a:avLst/>
                  </a:prstGeom>
                  <a:noFill/>
                  <a:ln w="381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lIns="90000" tIns="46800" rIns="90000" bIns="46800" anchor="ctr" anchorCtr="0">
                    <a:spAutoFit/>
                  </a:bodyPr>
                  <a:p>
                    <a:endParaRPr lang="zh-CN" altLang="en-US" sz="3200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489" name="Line 52"/>
                  <p:cNvSpPr/>
                  <p:nvPr/>
                </p:nvSpPr>
                <p:spPr>
                  <a:xfrm flipV="1">
                    <a:off x="2660" y="2509"/>
                    <a:ext cx="218" cy="137"/>
                  </a:xfrm>
                  <a:prstGeom prst="line">
                    <a:avLst/>
                  </a:prstGeom>
                  <a:ln w="381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19480" name="Line 53"/>
                <p:cNvSpPr/>
                <p:nvPr/>
              </p:nvSpPr>
              <p:spPr>
                <a:xfrm>
                  <a:off x="1936" y="1746"/>
                  <a:ext cx="655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9481" name="Line 54"/>
                <p:cNvSpPr/>
                <p:nvPr/>
              </p:nvSpPr>
              <p:spPr>
                <a:xfrm>
                  <a:off x="727" y="2282"/>
                  <a:ext cx="0" cy="345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9482" name="Line 55"/>
                <p:cNvSpPr/>
                <p:nvPr/>
              </p:nvSpPr>
              <p:spPr>
                <a:xfrm>
                  <a:off x="724" y="2617"/>
                  <a:ext cx="1873" cy="4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9483" name="Line 56"/>
                <p:cNvSpPr/>
                <p:nvPr/>
              </p:nvSpPr>
              <p:spPr>
                <a:xfrm>
                  <a:off x="2579" y="1736"/>
                  <a:ext cx="0" cy="273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9484" name="Line 57"/>
                <p:cNvSpPr/>
                <p:nvPr/>
              </p:nvSpPr>
              <p:spPr>
                <a:xfrm>
                  <a:off x="2588" y="2309"/>
                  <a:ext cx="1" cy="309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9485" name="Text Box 58"/>
                <p:cNvSpPr txBox="1"/>
                <p:nvPr/>
              </p:nvSpPr>
              <p:spPr>
                <a:xfrm>
                  <a:off x="2015" y="1430"/>
                  <a:ext cx="457" cy="396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lIns="90000" tIns="46800" rIns="90000" bIns="46800">
                  <a:spAutoFit/>
                </a:bodyPr>
                <a:p>
                  <a:pPr algn="l"/>
                  <a:r>
                    <a:rPr lang="en-US" altLang="zh-CN" sz="28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B</a:t>
                  </a:r>
                  <a:endPara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9486" name="Text Box 59"/>
                <p:cNvSpPr txBox="1"/>
                <p:nvPr/>
              </p:nvSpPr>
              <p:spPr>
                <a:xfrm>
                  <a:off x="2004" y="1765"/>
                  <a:ext cx="300" cy="396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lIns="90000" tIns="46800" rIns="90000" bIns="46800">
                  <a:spAutoFit/>
                </a:bodyPr>
                <a:p>
                  <a:pPr algn="l"/>
                  <a:r>
                    <a:rPr lang="en-US" altLang="zh-CN" sz="28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C</a:t>
                  </a:r>
                  <a:endPara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</p:grpSp>
        <p:sp>
          <p:nvSpPr>
            <p:cNvPr id="19464" name="Oval 60"/>
            <p:cNvSpPr/>
            <p:nvPr/>
          </p:nvSpPr>
          <p:spPr>
            <a:xfrm>
              <a:off x="1968" y="2100"/>
              <a:ext cx="60" cy="72"/>
            </a:xfrm>
            <a:prstGeom prst="ellipse">
              <a:avLst/>
            </a:prstGeom>
            <a:solidFill>
              <a:schemeClr val="tx1"/>
            </a:solidFill>
            <a:ln w="38100">
              <a:noFill/>
            </a:ln>
          </p:spPr>
          <p:txBody>
            <a:bodyPr wrap="none" lIns="90000" tIns="46800" rIns="90000" bIns="46800" anchor="ctr" anchorCtr="0"/>
            <a:p>
              <a:pPr>
                <a:spcBef>
                  <a:spcPct val="0"/>
                </a:spcBef>
              </a:pPr>
              <a:endParaRPr lang="zh-CN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长城楷体" pitchFamily="49" charset="-122"/>
              </a:endParaRPr>
            </a:p>
          </p:txBody>
        </p:sp>
        <p:sp>
          <p:nvSpPr>
            <p:cNvPr id="19465" name="Oval 61"/>
            <p:cNvSpPr/>
            <p:nvPr/>
          </p:nvSpPr>
          <p:spPr>
            <a:xfrm>
              <a:off x="1308" y="2100"/>
              <a:ext cx="60" cy="72"/>
            </a:xfrm>
            <a:prstGeom prst="ellipse">
              <a:avLst/>
            </a:prstGeom>
            <a:solidFill>
              <a:schemeClr val="tx1"/>
            </a:solidFill>
            <a:ln w="38100">
              <a:noFill/>
            </a:ln>
          </p:spPr>
          <p:txBody>
            <a:bodyPr wrap="none" lIns="90000" tIns="46800" rIns="90000" bIns="46800" anchor="ctr" anchorCtr="0"/>
            <a:p>
              <a:pPr>
                <a:spcBef>
                  <a:spcPct val="0"/>
                </a:spcBef>
              </a:pPr>
              <a:endParaRPr lang="zh-CN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长城楷体" pitchFamily="49" charset="-122"/>
              </a:endParaRPr>
            </a:p>
          </p:txBody>
        </p:sp>
      </p:grpSp>
      <p:sp>
        <p:nvSpPr>
          <p:cNvPr id="84084" name="Rectangle 116"/>
          <p:cNvSpPr/>
          <p:nvPr/>
        </p:nvSpPr>
        <p:spPr>
          <a:xfrm>
            <a:off x="476250" y="1293813"/>
            <a:ext cx="82296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1437005" indent="-1437005" algn="l"/>
            <a:r>
              <a:rPr lang="zh-CN" altLang="en-US" sz="2800" dirty="0">
                <a:solidFill>
                  <a:srgbClr val="D60093"/>
                </a:solidFill>
                <a:latin typeface="Times New Roman" panose="02020603050405020304" pitchFamily="18" charset="0"/>
              </a:rPr>
              <a:t>或逻辑：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决定事件发生的各条件中，有一个或一个以上的条件具备，事件就会发生（成立）。</a:t>
            </a:r>
            <a:endParaRPr lang="zh-CN" altLang="en-US" sz="280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85" name="Text Box 117"/>
          <p:cNvSpPr txBox="1"/>
          <p:nvPr/>
        </p:nvSpPr>
        <p:spPr>
          <a:xfrm>
            <a:off x="4568825" y="2768600"/>
            <a:ext cx="3967163" cy="2552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lnSpc>
                <a:spcPct val="75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规定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l">
              <a:lnSpc>
                <a:spcPct val="75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lang="zh-CN" altLang="en-US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 pitchFamily="49" charset="-122"/>
              </a:rPr>
              <a:t>开关合为逻辑“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 pitchFamily="49" charset="-122"/>
              </a:rPr>
              <a:t>1”</a:t>
            </a:r>
            <a:endParaRPr lang="en-US" altLang="zh-CN" sz="2800" dirty="0">
              <a:solidFill>
                <a:srgbClr val="0066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l">
              <a:lnSpc>
                <a:spcPct val="75000"/>
              </a:lnSpc>
            </a:pP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lang="zh-CN" altLang="en-US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 pitchFamily="49" charset="-122"/>
              </a:rPr>
              <a:t>开关断为逻辑“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 pitchFamily="49" charset="-122"/>
              </a:rPr>
              <a:t>0”</a:t>
            </a:r>
            <a:endParaRPr lang="en-US" altLang="zh-CN" sz="2800" dirty="0">
              <a:solidFill>
                <a:srgbClr val="0066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l">
              <a:lnSpc>
                <a:spcPct val="75000"/>
              </a:lnSpc>
            </a:pP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lang="zh-CN" altLang="en-US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 pitchFamily="49" charset="-122"/>
              </a:rPr>
              <a:t>灯亮为逻辑“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 pitchFamily="49" charset="-122"/>
              </a:rPr>
              <a:t>1”</a:t>
            </a:r>
            <a:endParaRPr lang="en-US" altLang="zh-CN" sz="2800" dirty="0">
              <a:solidFill>
                <a:srgbClr val="0066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l">
              <a:lnSpc>
                <a:spcPct val="75000"/>
              </a:lnSpc>
            </a:pP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lang="zh-CN" altLang="en-US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 pitchFamily="49" charset="-122"/>
              </a:rPr>
              <a:t>灯灭为逻辑“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 pitchFamily="49" charset="-122"/>
              </a:rPr>
              <a:t>0” </a:t>
            </a:r>
            <a:endParaRPr lang="en-US" altLang="zh-CN" sz="2800" dirty="0">
              <a:solidFill>
                <a:srgbClr val="0066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40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84" grpId="0"/>
      <p:bldP spid="8408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1" i="0" u="none" kern="1200" baseline="0">
                <a:solidFill>
                  <a:srgbClr val="800000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1" i="0" u="none" kern="1200" baseline="0">
                <a:solidFill>
                  <a:srgbClr val="800000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1" i="0" u="none" kern="1200" baseline="0">
                <a:solidFill>
                  <a:srgbClr val="800000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1" i="0" u="none" kern="1200" baseline="0">
                <a:solidFill>
                  <a:srgbClr val="800000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1" i="0" u="none" kern="1200" baseline="0">
                <a:solidFill>
                  <a:srgbClr val="800000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>
              <a:spcBef>
                <a:spcPct val="0"/>
              </a:spcBef>
            </a:pPr>
            <a:r>
              <a:rPr lang="zh-CN" altLang="en-US" sz="1400" b="0" dirty="0">
                <a:solidFill>
                  <a:schemeClr val="tx1"/>
                </a:solidFill>
              </a:rPr>
              <a:t>（</a:t>
            </a:r>
            <a:fld id="{9A0DB2DC-4C9A-4742-B13C-FB6460FD3503}" type="slidenum">
              <a:rPr lang="zh-CN" altLang="en-US" sz="1400" b="0" dirty="0">
                <a:solidFill>
                  <a:schemeClr val="tx1"/>
                </a:solidFill>
              </a:rPr>
            </a:fld>
            <a:r>
              <a:rPr lang="zh-CN" altLang="en-US" sz="1400" b="0" dirty="0">
                <a:solidFill>
                  <a:schemeClr val="tx1"/>
                </a:solidFill>
              </a:rPr>
              <a:t>）</a:t>
            </a:r>
            <a:endParaRPr lang="zh-CN" altLang="en-US" sz="1400" b="0" dirty="0">
              <a:solidFill>
                <a:schemeClr val="tx1"/>
              </a:solidFill>
            </a:endParaRPr>
          </a:p>
        </p:txBody>
      </p:sp>
      <p:grpSp>
        <p:nvGrpSpPr>
          <p:cNvPr id="2" name="Group 2"/>
          <p:cNvGrpSpPr/>
          <p:nvPr/>
        </p:nvGrpSpPr>
        <p:grpSpPr>
          <a:xfrm>
            <a:off x="790575" y="3381375"/>
            <a:ext cx="3124200" cy="3017838"/>
            <a:chOff x="564" y="1716"/>
            <a:chExt cx="1968" cy="2148"/>
          </a:xfrm>
        </p:grpSpPr>
        <p:grpSp>
          <p:nvGrpSpPr>
            <p:cNvPr id="20548" name="Group 3"/>
            <p:cNvGrpSpPr/>
            <p:nvPr/>
          </p:nvGrpSpPr>
          <p:grpSpPr>
            <a:xfrm>
              <a:off x="564" y="1716"/>
              <a:ext cx="1968" cy="2148"/>
              <a:chOff x="540" y="1716"/>
              <a:chExt cx="1968" cy="2148"/>
            </a:xfrm>
          </p:grpSpPr>
          <p:sp>
            <p:nvSpPr>
              <p:cNvPr id="20589" name="Rectangle 4"/>
              <p:cNvSpPr/>
              <p:nvPr/>
            </p:nvSpPr>
            <p:spPr>
              <a:xfrm>
                <a:off x="540" y="1764"/>
                <a:ext cx="492" cy="2100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 anchorCtr="0"/>
              <a:p>
                <a:endParaRPr lang="zh-CN" altLang="en-US" sz="32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90" name="Rectangle 5"/>
              <p:cNvSpPr/>
              <p:nvPr/>
            </p:nvSpPr>
            <p:spPr>
              <a:xfrm>
                <a:off x="1032" y="1764"/>
                <a:ext cx="492" cy="2100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 anchorCtr="0"/>
              <a:p>
                <a:endParaRPr lang="zh-CN" altLang="en-US" sz="32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91" name="Rectangle 6"/>
              <p:cNvSpPr/>
              <p:nvPr/>
            </p:nvSpPr>
            <p:spPr>
              <a:xfrm>
                <a:off x="1527" y="1764"/>
                <a:ext cx="492" cy="2100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 anchorCtr="0"/>
              <a:p>
                <a:endParaRPr lang="zh-CN" altLang="en-US" sz="32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92" name="Rectangle 7"/>
              <p:cNvSpPr/>
              <p:nvPr/>
            </p:nvSpPr>
            <p:spPr>
              <a:xfrm>
                <a:off x="2019" y="1764"/>
                <a:ext cx="480" cy="2100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 anchorCtr="0"/>
              <a:p>
                <a:endParaRPr lang="zh-CN" altLang="en-US" sz="32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93" name="Line 8"/>
              <p:cNvSpPr/>
              <p:nvPr/>
            </p:nvSpPr>
            <p:spPr>
              <a:xfrm>
                <a:off x="540" y="2052"/>
                <a:ext cx="1968" cy="12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594" name="Text Box 9"/>
              <p:cNvSpPr txBox="1"/>
              <p:nvPr/>
            </p:nvSpPr>
            <p:spPr>
              <a:xfrm>
                <a:off x="612" y="1716"/>
                <a:ext cx="300" cy="36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A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0595" name="Text Box 10"/>
              <p:cNvSpPr txBox="1"/>
              <p:nvPr/>
            </p:nvSpPr>
            <p:spPr>
              <a:xfrm>
                <a:off x="2124" y="1716"/>
                <a:ext cx="372" cy="36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Y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0596" name="Text Box 11"/>
              <p:cNvSpPr txBox="1"/>
              <p:nvPr/>
            </p:nvSpPr>
            <p:spPr>
              <a:xfrm>
                <a:off x="1119" y="1716"/>
                <a:ext cx="372" cy="36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B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0597" name="Text Box 12"/>
              <p:cNvSpPr txBox="1"/>
              <p:nvPr/>
            </p:nvSpPr>
            <p:spPr>
              <a:xfrm>
                <a:off x="1587" y="1716"/>
                <a:ext cx="372" cy="36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C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0549" name="Group 13"/>
            <p:cNvGrpSpPr/>
            <p:nvPr/>
          </p:nvGrpSpPr>
          <p:grpSpPr>
            <a:xfrm>
              <a:off x="672" y="2000"/>
              <a:ext cx="1848" cy="375"/>
              <a:chOff x="648" y="2000"/>
              <a:chExt cx="1848" cy="375"/>
            </a:xfrm>
          </p:grpSpPr>
          <p:sp>
            <p:nvSpPr>
              <p:cNvPr id="20585" name="Text Box 14"/>
              <p:cNvSpPr txBox="1"/>
              <p:nvPr/>
            </p:nvSpPr>
            <p:spPr>
              <a:xfrm>
                <a:off x="1632" y="2000"/>
                <a:ext cx="360" cy="36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0586" name="Text Box 15"/>
              <p:cNvSpPr txBox="1"/>
              <p:nvPr/>
            </p:nvSpPr>
            <p:spPr>
              <a:xfrm>
                <a:off x="1128" y="2005"/>
                <a:ext cx="363" cy="37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0587" name="Text Box 16"/>
              <p:cNvSpPr txBox="1"/>
              <p:nvPr/>
            </p:nvSpPr>
            <p:spPr>
              <a:xfrm>
                <a:off x="648" y="2005"/>
                <a:ext cx="363" cy="37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0588" name="Text Box 17"/>
              <p:cNvSpPr txBox="1"/>
              <p:nvPr/>
            </p:nvSpPr>
            <p:spPr>
              <a:xfrm>
                <a:off x="2136" y="2000"/>
                <a:ext cx="360" cy="36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0550" name="Group 18"/>
            <p:cNvGrpSpPr/>
            <p:nvPr/>
          </p:nvGrpSpPr>
          <p:grpSpPr>
            <a:xfrm>
              <a:off x="672" y="2209"/>
              <a:ext cx="1848" cy="374"/>
              <a:chOff x="648" y="2000"/>
              <a:chExt cx="1848" cy="374"/>
            </a:xfrm>
          </p:grpSpPr>
          <p:sp>
            <p:nvSpPr>
              <p:cNvPr id="20581" name="Text Box 19"/>
              <p:cNvSpPr txBox="1"/>
              <p:nvPr/>
            </p:nvSpPr>
            <p:spPr>
              <a:xfrm>
                <a:off x="1632" y="2000"/>
                <a:ext cx="360" cy="36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0582" name="Text Box 20"/>
              <p:cNvSpPr txBox="1"/>
              <p:nvPr/>
            </p:nvSpPr>
            <p:spPr>
              <a:xfrm>
                <a:off x="1128" y="2004"/>
                <a:ext cx="363" cy="37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0583" name="Text Box 21"/>
              <p:cNvSpPr txBox="1"/>
              <p:nvPr/>
            </p:nvSpPr>
            <p:spPr>
              <a:xfrm>
                <a:off x="648" y="2004"/>
                <a:ext cx="363" cy="37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0584" name="Text Box 22"/>
              <p:cNvSpPr txBox="1"/>
              <p:nvPr/>
            </p:nvSpPr>
            <p:spPr>
              <a:xfrm>
                <a:off x="2136" y="2000"/>
                <a:ext cx="360" cy="36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0551" name="Group 23"/>
            <p:cNvGrpSpPr/>
            <p:nvPr/>
          </p:nvGrpSpPr>
          <p:grpSpPr>
            <a:xfrm>
              <a:off x="672" y="2413"/>
              <a:ext cx="1848" cy="374"/>
              <a:chOff x="648" y="2000"/>
              <a:chExt cx="1848" cy="374"/>
            </a:xfrm>
          </p:grpSpPr>
          <p:sp>
            <p:nvSpPr>
              <p:cNvPr id="20577" name="Text Box 24"/>
              <p:cNvSpPr txBox="1"/>
              <p:nvPr/>
            </p:nvSpPr>
            <p:spPr>
              <a:xfrm>
                <a:off x="1632" y="2000"/>
                <a:ext cx="360" cy="37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0578" name="Text Box 25"/>
              <p:cNvSpPr txBox="1"/>
              <p:nvPr/>
            </p:nvSpPr>
            <p:spPr>
              <a:xfrm>
                <a:off x="1128" y="2005"/>
                <a:ext cx="363" cy="36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0579" name="Text Box 26"/>
              <p:cNvSpPr txBox="1"/>
              <p:nvPr/>
            </p:nvSpPr>
            <p:spPr>
              <a:xfrm>
                <a:off x="648" y="2005"/>
                <a:ext cx="363" cy="36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0580" name="Text Box 27"/>
              <p:cNvSpPr txBox="1"/>
              <p:nvPr/>
            </p:nvSpPr>
            <p:spPr>
              <a:xfrm>
                <a:off x="2136" y="2000"/>
                <a:ext cx="360" cy="37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0552" name="Group 28"/>
            <p:cNvGrpSpPr/>
            <p:nvPr/>
          </p:nvGrpSpPr>
          <p:grpSpPr>
            <a:xfrm>
              <a:off x="672" y="2617"/>
              <a:ext cx="1848" cy="374"/>
              <a:chOff x="648" y="2000"/>
              <a:chExt cx="1848" cy="374"/>
            </a:xfrm>
          </p:grpSpPr>
          <p:sp>
            <p:nvSpPr>
              <p:cNvPr id="20573" name="Text Box 29"/>
              <p:cNvSpPr txBox="1"/>
              <p:nvPr/>
            </p:nvSpPr>
            <p:spPr>
              <a:xfrm>
                <a:off x="1632" y="2000"/>
                <a:ext cx="360" cy="36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0574" name="Text Box 30"/>
              <p:cNvSpPr txBox="1"/>
              <p:nvPr/>
            </p:nvSpPr>
            <p:spPr>
              <a:xfrm>
                <a:off x="1128" y="2004"/>
                <a:ext cx="363" cy="37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0575" name="Text Box 31"/>
              <p:cNvSpPr txBox="1"/>
              <p:nvPr/>
            </p:nvSpPr>
            <p:spPr>
              <a:xfrm>
                <a:off x="648" y="2004"/>
                <a:ext cx="363" cy="37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0576" name="Text Box 32"/>
              <p:cNvSpPr txBox="1"/>
              <p:nvPr/>
            </p:nvSpPr>
            <p:spPr>
              <a:xfrm>
                <a:off x="2136" y="2000"/>
                <a:ext cx="360" cy="36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0553" name="Group 33"/>
            <p:cNvGrpSpPr/>
            <p:nvPr/>
          </p:nvGrpSpPr>
          <p:grpSpPr>
            <a:xfrm>
              <a:off x="672" y="2821"/>
              <a:ext cx="1848" cy="375"/>
              <a:chOff x="648" y="2000"/>
              <a:chExt cx="1848" cy="375"/>
            </a:xfrm>
          </p:grpSpPr>
          <p:sp>
            <p:nvSpPr>
              <p:cNvPr id="20569" name="Text Box 34"/>
              <p:cNvSpPr txBox="1"/>
              <p:nvPr/>
            </p:nvSpPr>
            <p:spPr>
              <a:xfrm>
                <a:off x="1632" y="2000"/>
                <a:ext cx="360" cy="37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0570" name="Text Box 35"/>
              <p:cNvSpPr txBox="1"/>
              <p:nvPr/>
            </p:nvSpPr>
            <p:spPr>
              <a:xfrm>
                <a:off x="1128" y="2006"/>
                <a:ext cx="363" cy="36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0571" name="Text Box 36"/>
              <p:cNvSpPr txBox="1"/>
              <p:nvPr/>
            </p:nvSpPr>
            <p:spPr>
              <a:xfrm>
                <a:off x="648" y="2006"/>
                <a:ext cx="363" cy="36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0572" name="Text Box 37"/>
              <p:cNvSpPr txBox="1"/>
              <p:nvPr/>
            </p:nvSpPr>
            <p:spPr>
              <a:xfrm>
                <a:off x="2136" y="2000"/>
                <a:ext cx="360" cy="37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0554" name="Group 38"/>
            <p:cNvGrpSpPr/>
            <p:nvPr/>
          </p:nvGrpSpPr>
          <p:grpSpPr>
            <a:xfrm>
              <a:off x="672" y="3013"/>
              <a:ext cx="1848" cy="375"/>
              <a:chOff x="648" y="2000"/>
              <a:chExt cx="1848" cy="375"/>
            </a:xfrm>
          </p:grpSpPr>
          <p:sp>
            <p:nvSpPr>
              <p:cNvPr id="20565" name="Text Box 39"/>
              <p:cNvSpPr txBox="1"/>
              <p:nvPr/>
            </p:nvSpPr>
            <p:spPr>
              <a:xfrm>
                <a:off x="1632" y="2000"/>
                <a:ext cx="360" cy="37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0566" name="Text Box 40"/>
              <p:cNvSpPr txBox="1"/>
              <p:nvPr/>
            </p:nvSpPr>
            <p:spPr>
              <a:xfrm>
                <a:off x="1128" y="2006"/>
                <a:ext cx="363" cy="36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0567" name="Text Box 41"/>
              <p:cNvSpPr txBox="1"/>
              <p:nvPr/>
            </p:nvSpPr>
            <p:spPr>
              <a:xfrm>
                <a:off x="648" y="2006"/>
                <a:ext cx="363" cy="36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0568" name="Text Box 42"/>
              <p:cNvSpPr txBox="1"/>
              <p:nvPr/>
            </p:nvSpPr>
            <p:spPr>
              <a:xfrm>
                <a:off x="2136" y="2000"/>
                <a:ext cx="360" cy="37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0555" name="Group 43"/>
            <p:cNvGrpSpPr/>
            <p:nvPr/>
          </p:nvGrpSpPr>
          <p:grpSpPr>
            <a:xfrm>
              <a:off x="672" y="3205"/>
              <a:ext cx="1848" cy="375"/>
              <a:chOff x="648" y="2000"/>
              <a:chExt cx="1848" cy="375"/>
            </a:xfrm>
          </p:grpSpPr>
          <p:sp>
            <p:nvSpPr>
              <p:cNvPr id="20561" name="Text Box 44"/>
              <p:cNvSpPr txBox="1"/>
              <p:nvPr/>
            </p:nvSpPr>
            <p:spPr>
              <a:xfrm>
                <a:off x="1632" y="2000"/>
                <a:ext cx="360" cy="37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0562" name="Text Box 45"/>
              <p:cNvSpPr txBox="1"/>
              <p:nvPr/>
            </p:nvSpPr>
            <p:spPr>
              <a:xfrm>
                <a:off x="1128" y="2006"/>
                <a:ext cx="363" cy="36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0563" name="Text Box 46"/>
              <p:cNvSpPr txBox="1"/>
              <p:nvPr/>
            </p:nvSpPr>
            <p:spPr>
              <a:xfrm>
                <a:off x="648" y="2006"/>
                <a:ext cx="363" cy="36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0564" name="Text Box 47"/>
              <p:cNvSpPr txBox="1"/>
              <p:nvPr/>
            </p:nvSpPr>
            <p:spPr>
              <a:xfrm>
                <a:off x="2136" y="2000"/>
                <a:ext cx="360" cy="37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0556" name="Group 48"/>
            <p:cNvGrpSpPr/>
            <p:nvPr/>
          </p:nvGrpSpPr>
          <p:grpSpPr>
            <a:xfrm>
              <a:off x="672" y="3409"/>
              <a:ext cx="1848" cy="375"/>
              <a:chOff x="648" y="2000"/>
              <a:chExt cx="1848" cy="375"/>
            </a:xfrm>
          </p:grpSpPr>
          <p:sp>
            <p:nvSpPr>
              <p:cNvPr id="20557" name="Text Box 49"/>
              <p:cNvSpPr txBox="1"/>
              <p:nvPr/>
            </p:nvSpPr>
            <p:spPr>
              <a:xfrm>
                <a:off x="1632" y="2000"/>
                <a:ext cx="360" cy="36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0558" name="Text Box 50"/>
              <p:cNvSpPr txBox="1"/>
              <p:nvPr/>
            </p:nvSpPr>
            <p:spPr>
              <a:xfrm>
                <a:off x="1128" y="2005"/>
                <a:ext cx="363" cy="37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0559" name="Text Box 51"/>
              <p:cNvSpPr txBox="1"/>
              <p:nvPr/>
            </p:nvSpPr>
            <p:spPr>
              <a:xfrm>
                <a:off x="648" y="2005"/>
                <a:ext cx="363" cy="37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0560" name="Text Box 52"/>
              <p:cNvSpPr txBox="1"/>
              <p:nvPr/>
            </p:nvSpPr>
            <p:spPr>
              <a:xfrm>
                <a:off x="2136" y="2000"/>
                <a:ext cx="360" cy="36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</p:grpSp>
      <p:sp>
        <p:nvSpPr>
          <p:cNvPr id="85045" name="AutoShape 53"/>
          <p:cNvSpPr/>
          <p:nvPr/>
        </p:nvSpPr>
        <p:spPr>
          <a:xfrm>
            <a:off x="606425" y="2647950"/>
            <a:ext cx="1728788" cy="822325"/>
          </a:xfrm>
          <a:prstGeom prst="flowChartProcess">
            <a:avLst/>
          </a:prstGeom>
          <a:noFill/>
          <a:ln w="38100">
            <a:noFill/>
          </a:ln>
        </p:spPr>
        <p:txBody>
          <a:bodyPr wrap="none" lIns="90000" tIns="46800" rIns="90000" bIns="46800" anchor="ctr" anchorCtr="0"/>
          <a:p>
            <a:pPr>
              <a:spcBef>
                <a:spcPct val="0"/>
              </a:spcBef>
            </a:pPr>
            <a:r>
              <a:rPr lang="zh-CN" altLang="en-US" sz="2800" u="sng" dirty="0">
                <a:solidFill>
                  <a:srgbClr val="CC0066"/>
                </a:solidFill>
                <a:latin typeface="Times New Roman" panose="02020603050405020304" pitchFamily="18" charset="0"/>
              </a:rPr>
              <a:t>真值表</a:t>
            </a:r>
            <a:endParaRPr lang="zh-CN" altLang="en-US" sz="2800" u="sng" dirty="0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85058" name="Text Box 66"/>
          <p:cNvSpPr txBox="1"/>
          <p:nvPr/>
        </p:nvSpPr>
        <p:spPr>
          <a:xfrm>
            <a:off x="4359275" y="3170238"/>
            <a:ext cx="3005138" cy="519112"/>
          </a:xfrm>
          <a:prstGeom prst="rect">
            <a:avLst/>
          </a:prstGeom>
          <a:noFill/>
          <a:ln w="50800">
            <a:noFill/>
          </a:ln>
        </p:spPr>
        <p:txBody>
          <a:bodyPr lIns="90000" tIns="46800" rIns="90000" bIns="46800">
            <a:spAutoFit/>
          </a:bodyPr>
          <a:p>
            <a:pPr algn="l"/>
            <a:r>
              <a:rPr lang="zh-CN" altLang="en-US" sz="2800" u="sng" dirty="0">
                <a:solidFill>
                  <a:srgbClr val="D60093"/>
                </a:solidFill>
                <a:latin typeface="Times New Roman" panose="02020603050405020304" pitchFamily="18" charset="0"/>
              </a:rPr>
              <a:t>逻辑符号：</a:t>
            </a:r>
            <a:endParaRPr lang="zh-CN" altLang="en-US" sz="2800" u="sng" dirty="0">
              <a:solidFill>
                <a:srgbClr val="D60093"/>
              </a:solidFill>
              <a:latin typeface="Times New Roman" panose="02020603050405020304" pitchFamily="18" charset="0"/>
            </a:endParaRPr>
          </a:p>
        </p:txBody>
      </p:sp>
      <p:sp>
        <p:nvSpPr>
          <p:cNvPr id="85059" name="Text Box 67"/>
          <p:cNvSpPr txBox="1"/>
          <p:nvPr/>
        </p:nvSpPr>
        <p:spPr>
          <a:xfrm>
            <a:off x="4352925" y="1657350"/>
            <a:ext cx="3889375" cy="519113"/>
          </a:xfrm>
          <a:prstGeom prst="rect">
            <a:avLst/>
          </a:prstGeom>
          <a:noFill/>
          <a:ln w="50800">
            <a:noFill/>
          </a:ln>
        </p:spPr>
        <p:txBody>
          <a:bodyPr lIns="90000" tIns="46800" rIns="90000" bIns="46800">
            <a:spAutoFit/>
          </a:bodyPr>
          <a:p>
            <a:pPr algn="l"/>
            <a:r>
              <a:rPr lang="zh-CN" altLang="en-US" sz="2800" u="sng" dirty="0">
                <a:solidFill>
                  <a:srgbClr val="D60093"/>
                </a:solidFill>
                <a:latin typeface="Times New Roman" panose="02020603050405020304" pitchFamily="18" charset="0"/>
              </a:rPr>
              <a:t>逻辑式：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Y=A+B+C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5060" name="AutoShape 68"/>
          <p:cNvSpPr/>
          <p:nvPr/>
        </p:nvSpPr>
        <p:spPr>
          <a:xfrm>
            <a:off x="6064250" y="2362200"/>
            <a:ext cx="1735138" cy="827088"/>
          </a:xfrm>
          <a:prstGeom prst="wedgeRoundRectCallout">
            <a:avLst>
              <a:gd name="adj1" fmla="val -18435"/>
              <a:gd name="adj2" fmla="val -82440"/>
              <a:gd name="adj3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逻辑加法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逻辑或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0489" name="Group 69"/>
          <p:cNvGrpSpPr/>
          <p:nvPr/>
        </p:nvGrpSpPr>
        <p:grpSpPr>
          <a:xfrm>
            <a:off x="887413" y="468313"/>
            <a:ext cx="3413125" cy="1930400"/>
            <a:chOff x="585" y="1536"/>
            <a:chExt cx="2526" cy="1475"/>
          </a:xfrm>
        </p:grpSpPr>
        <p:grpSp>
          <p:nvGrpSpPr>
            <p:cNvPr id="20493" name="Group 70"/>
            <p:cNvGrpSpPr/>
            <p:nvPr/>
          </p:nvGrpSpPr>
          <p:grpSpPr>
            <a:xfrm>
              <a:off x="585" y="1536"/>
              <a:ext cx="2526" cy="1475"/>
              <a:chOff x="525" y="1152"/>
              <a:chExt cx="2526" cy="1475"/>
            </a:xfrm>
          </p:grpSpPr>
          <p:sp>
            <p:nvSpPr>
              <p:cNvPr id="20496" name="Text Box 71"/>
              <p:cNvSpPr txBox="1"/>
              <p:nvPr/>
            </p:nvSpPr>
            <p:spPr>
              <a:xfrm>
                <a:off x="2004" y="1152"/>
                <a:ext cx="300" cy="39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A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20497" name="Group 72"/>
              <p:cNvGrpSpPr/>
              <p:nvPr/>
            </p:nvGrpSpPr>
            <p:grpSpPr>
              <a:xfrm>
                <a:off x="525" y="1267"/>
                <a:ext cx="2526" cy="1360"/>
                <a:chOff x="525" y="1267"/>
                <a:chExt cx="2526" cy="1360"/>
              </a:xfrm>
            </p:grpSpPr>
            <p:grpSp>
              <p:nvGrpSpPr>
                <p:cNvPr id="20498" name="Group 73"/>
                <p:cNvGrpSpPr/>
                <p:nvPr/>
              </p:nvGrpSpPr>
              <p:grpSpPr>
                <a:xfrm>
                  <a:off x="1439" y="1267"/>
                  <a:ext cx="322" cy="182"/>
                  <a:chOff x="2597" y="2509"/>
                  <a:chExt cx="322" cy="182"/>
                </a:xfrm>
              </p:grpSpPr>
              <p:sp>
                <p:nvSpPr>
                  <p:cNvPr id="20534" name="Oval 74"/>
                  <p:cNvSpPr/>
                  <p:nvPr/>
                </p:nvSpPr>
                <p:spPr>
                  <a:xfrm>
                    <a:off x="2597" y="2627"/>
                    <a:ext cx="64" cy="64"/>
                  </a:xfrm>
                  <a:prstGeom prst="ellipse">
                    <a:avLst/>
                  </a:prstGeom>
                  <a:noFill/>
                  <a:ln w="381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lIns="90000" tIns="46800" rIns="90000" bIns="46800" anchor="ctr" anchorCtr="0">
                    <a:spAutoFit/>
                  </a:bodyPr>
                  <a:p>
                    <a:endParaRPr lang="zh-CN" altLang="en-US" sz="3200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535" name="Oval 75"/>
                  <p:cNvSpPr/>
                  <p:nvPr/>
                </p:nvSpPr>
                <p:spPr>
                  <a:xfrm>
                    <a:off x="2855" y="2624"/>
                    <a:ext cx="64" cy="64"/>
                  </a:xfrm>
                  <a:prstGeom prst="ellipse">
                    <a:avLst/>
                  </a:prstGeom>
                  <a:noFill/>
                  <a:ln w="381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lIns="90000" tIns="46800" rIns="90000" bIns="46800" anchor="ctr" anchorCtr="0">
                    <a:spAutoFit/>
                  </a:bodyPr>
                  <a:p>
                    <a:endParaRPr lang="zh-CN" altLang="en-US" sz="3200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536" name="Line 76"/>
                  <p:cNvSpPr/>
                  <p:nvPr/>
                </p:nvSpPr>
                <p:spPr>
                  <a:xfrm flipV="1">
                    <a:off x="2660" y="2509"/>
                    <a:ext cx="218" cy="137"/>
                  </a:xfrm>
                  <a:prstGeom prst="line">
                    <a:avLst/>
                  </a:prstGeom>
                  <a:ln w="381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20499" name="Group 77"/>
                <p:cNvGrpSpPr/>
                <p:nvPr/>
              </p:nvGrpSpPr>
              <p:grpSpPr>
                <a:xfrm>
                  <a:off x="525" y="2056"/>
                  <a:ext cx="717" cy="396"/>
                  <a:chOff x="534" y="1972"/>
                  <a:chExt cx="717" cy="396"/>
                </a:xfrm>
              </p:grpSpPr>
              <p:sp>
                <p:nvSpPr>
                  <p:cNvPr id="20531" name="Line 78"/>
                  <p:cNvSpPr/>
                  <p:nvPr/>
                </p:nvSpPr>
                <p:spPr>
                  <a:xfrm>
                    <a:off x="534" y="2094"/>
                    <a:ext cx="420" cy="0"/>
                  </a:xfrm>
                  <a:prstGeom prst="line">
                    <a:avLst/>
                  </a:prstGeom>
                  <a:ln w="381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0532" name="Line 79"/>
                  <p:cNvSpPr/>
                  <p:nvPr/>
                </p:nvSpPr>
                <p:spPr>
                  <a:xfrm flipV="1">
                    <a:off x="642" y="2202"/>
                    <a:ext cx="204" cy="6"/>
                  </a:xfrm>
                  <a:prstGeom prst="line">
                    <a:avLst/>
                  </a:prstGeom>
                  <a:ln w="5715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0533" name="Text Box 80"/>
                  <p:cNvSpPr txBox="1"/>
                  <p:nvPr/>
                </p:nvSpPr>
                <p:spPr>
                  <a:xfrm>
                    <a:off x="942" y="1972"/>
                    <a:ext cx="309" cy="396"/>
                  </a:xfrm>
                  <a:prstGeom prst="rect">
                    <a:avLst/>
                  </a:prstGeom>
                  <a:noFill/>
                  <a:ln w="38100">
                    <a:noFill/>
                  </a:ln>
                </p:spPr>
                <p:txBody>
                  <a:bodyPr wrap="none" lIns="90000" tIns="46800" rIns="90000" bIns="46800" anchor="ctr" anchorCtr="0">
                    <a:spAutoFit/>
                  </a:bodyPr>
                  <a:p>
                    <a:r>
                      <a:rPr lang="en-US" altLang="zh-CN" sz="28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rPr>
                      <a:t>E</a:t>
                    </a:r>
                    <a:endParaRPr lang="en-US" altLang="zh-CN" sz="2800" i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</p:grpSp>
            <p:sp>
              <p:nvSpPr>
                <p:cNvPr id="20500" name="Oval 81"/>
                <p:cNvSpPr/>
                <p:nvPr/>
              </p:nvSpPr>
              <p:spPr>
                <a:xfrm>
                  <a:off x="2443" y="2013"/>
                  <a:ext cx="300" cy="300"/>
                </a:xfrm>
                <a:prstGeom prst="ellipse">
                  <a:avLst/>
                </a:prstGeom>
                <a:noFill/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lIns="90000" tIns="46800" rIns="90000" bIns="46800" anchor="ctr" anchorCtr="0">
                  <a:spAutoFit/>
                </a:bodyPr>
                <a:p>
                  <a:endParaRPr lang="zh-CN" altLang="en-US" sz="32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501" name="Line 82"/>
                <p:cNvSpPr/>
                <p:nvPr/>
              </p:nvSpPr>
              <p:spPr>
                <a:xfrm>
                  <a:off x="2473" y="2085"/>
                  <a:ext cx="234" cy="156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0502" name="Line 83"/>
                <p:cNvSpPr/>
                <p:nvPr/>
              </p:nvSpPr>
              <p:spPr>
                <a:xfrm flipH="1">
                  <a:off x="2485" y="2061"/>
                  <a:ext cx="210" cy="204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0503" name="Text Box 84"/>
                <p:cNvSpPr txBox="1"/>
                <p:nvPr/>
              </p:nvSpPr>
              <p:spPr>
                <a:xfrm>
                  <a:off x="2781" y="1966"/>
                  <a:ext cx="270" cy="365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lIns="90000" tIns="46800" rIns="90000" bIns="46800"/>
                <a:p>
                  <a:pPr algn="l"/>
                  <a:r>
                    <a:rPr lang="en-US" altLang="zh-CN" sz="28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Y</a:t>
                  </a:r>
                  <a:endPara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0504" name="Line 85"/>
                <p:cNvSpPr/>
                <p:nvPr/>
              </p:nvSpPr>
              <p:spPr>
                <a:xfrm flipV="1">
                  <a:off x="723" y="1752"/>
                  <a:ext cx="0" cy="419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0505" name="Line 86"/>
                <p:cNvSpPr/>
                <p:nvPr/>
              </p:nvSpPr>
              <p:spPr>
                <a:xfrm>
                  <a:off x="720" y="1752"/>
                  <a:ext cx="564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grpSp>
              <p:nvGrpSpPr>
                <p:cNvPr id="20506" name="Group 87"/>
                <p:cNvGrpSpPr/>
                <p:nvPr/>
              </p:nvGrpSpPr>
              <p:grpSpPr>
                <a:xfrm>
                  <a:off x="1266" y="1410"/>
                  <a:ext cx="186" cy="648"/>
                  <a:chOff x="1266" y="1410"/>
                  <a:chExt cx="186" cy="648"/>
                </a:xfrm>
              </p:grpSpPr>
              <p:sp>
                <p:nvSpPr>
                  <p:cNvPr id="20527" name="Line 88"/>
                  <p:cNvSpPr/>
                  <p:nvPr/>
                </p:nvSpPr>
                <p:spPr>
                  <a:xfrm>
                    <a:off x="1272" y="1410"/>
                    <a:ext cx="0" cy="648"/>
                  </a:xfrm>
                  <a:prstGeom prst="line">
                    <a:avLst/>
                  </a:prstGeom>
                  <a:ln w="381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0528" name="Line 89"/>
                  <p:cNvSpPr/>
                  <p:nvPr/>
                </p:nvSpPr>
                <p:spPr>
                  <a:xfrm>
                    <a:off x="1272" y="1752"/>
                    <a:ext cx="180" cy="0"/>
                  </a:xfrm>
                  <a:prstGeom prst="line">
                    <a:avLst/>
                  </a:prstGeom>
                  <a:ln w="381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0529" name="Line 90"/>
                  <p:cNvSpPr/>
                  <p:nvPr/>
                </p:nvSpPr>
                <p:spPr>
                  <a:xfrm>
                    <a:off x="1266" y="1422"/>
                    <a:ext cx="180" cy="0"/>
                  </a:xfrm>
                  <a:prstGeom prst="line">
                    <a:avLst/>
                  </a:prstGeom>
                  <a:ln w="381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0530" name="Line 91"/>
                  <p:cNvSpPr/>
                  <p:nvPr/>
                </p:nvSpPr>
                <p:spPr>
                  <a:xfrm>
                    <a:off x="1266" y="2046"/>
                    <a:ext cx="180" cy="0"/>
                  </a:xfrm>
                  <a:prstGeom prst="line">
                    <a:avLst/>
                  </a:prstGeom>
                  <a:ln w="381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20507" name="Group 92"/>
                <p:cNvGrpSpPr/>
                <p:nvPr/>
              </p:nvGrpSpPr>
              <p:grpSpPr>
                <a:xfrm flipH="1">
                  <a:off x="1764" y="1404"/>
                  <a:ext cx="186" cy="648"/>
                  <a:chOff x="1266" y="1410"/>
                  <a:chExt cx="186" cy="648"/>
                </a:xfrm>
              </p:grpSpPr>
              <p:sp>
                <p:nvSpPr>
                  <p:cNvPr id="20523" name="Line 93"/>
                  <p:cNvSpPr/>
                  <p:nvPr/>
                </p:nvSpPr>
                <p:spPr>
                  <a:xfrm>
                    <a:off x="1272" y="1410"/>
                    <a:ext cx="0" cy="648"/>
                  </a:xfrm>
                  <a:prstGeom prst="line">
                    <a:avLst/>
                  </a:prstGeom>
                  <a:ln w="381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0524" name="Line 94"/>
                  <p:cNvSpPr/>
                  <p:nvPr/>
                </p:nvSpPr>
                <p:spPr>
                  <a:xfrm>
                    <a:off x="1272" y="1752"/>
                    <a:ext cx="180" cy="0"/>
                  </a:xfrm>
                  <a:prstGeom prst="line">
                    <a:avLst/>
                  </a:prstGeom>
                  <a:ln w="381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0525" name="Line 95"/>
                  <p:cNvSpPr/>
                  <p:nvPr/>
                </p:nvSpPr>
                <p:spPr>
                  <a:xfrm>
                    <a:off x="1266" y="1422"/>
                    <a:ext cx="180" cy="0"/>
                  </a:xfrm>
                  <a:prstGeom prst="line">
                    <a:avLst/>
                  </a:prstGeom>
                  <a:ln w="381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0526" name="Line 96"/>
                  <p:cNvSpPr/>
                  <p:nvPr/>
                </p:nvSpPr>
                <p:spPr>
                  <a:xfrm>
                    <a:off x="1266" y="2046"/>
                    <a:ext cx="180" cy="0"/>
                  </a:xfrm>
                  <a:prstGeom prst="line">
                    <a:avLst/>
                  </a:prstGeom>
                  <a:ln w="381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20508" name="Group 97"/>
                <p:cNvGrpSpPr/>
                <p:nvPr/>
              </p:nvGrpSpPr>
              <p:grpSpPr>
                <a:xfrm>
                  <a:off x="1446" y="1597"/>
                  <a:ext cx="322" cy="182"/>
                  <a:chOff x="2597" y="2509"/>
                  <a:chExt cx="322" cy="182"/>
                </a:xfrm>
              </p:grpSpPr>
              <p:sp>
                <p:nvSpPr>
                  <p:cNvPr id="20520" name="Oval 98"/>
                  <p:cNvSpPr/>
                  <p:nvPr/>
                </p:nvSpPr>
                <p:spPr>
                  <a:xfrm>
                    <a:off x="2597" y="2627"/>
                    <a:ext cx="64" cy="64"/>
                  </a:xfrm>
                  <a:prstGeom prst="ellipse">
                    <a:avLst/>
                  </a:prstGeom>
                  <a:noFill/>
                  <a:ln w="381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lIns="90000" tIns="46800" rIns="90000" bIns="46800" anchor="ctr" anchorCtr="0">
                    <a:spAutoFit/>
                  </a:bodyPr>
                  <a:p>
                    <a:endParaRPr lang="zh-CN" altLang="en-US" sz="3200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521" name="Oval 99"/>
                  <p:cNvSpPr/>
                  <p:nvPr/>
                </p:nvSpPr>
                <p:spPr>
                  <a:xfrm>
                    <a:off x="2855" y="2624"/>
                    <a:ext cx="64" cy="64"/>
                  </a:xfrm>
                  <a:prstGeom prst="ellipse">
                    <a:avLst/>
                  </a:prstGeom>
                  <a:noFill/>
                  <a:ln w="381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lIns="90000" tIns="46800" rIns="90000" bIns="46800" anchor="ctr" anchorCtr="0">
                    <a:spAutoFit/>
                  </a:bodyPr>
                  <a:p>
                    <a:endParaRPr lang="zh-CN" altLang="en-US" sz="3200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522" name="Line 100"/>
                  <p:cNvSpPr/>
                  <p:nvPr/>
                </p:nvSpPr>
                <p:spPr>
                  <a:xfrm flipV="1">
                    <a:off x="2660" y="2509"/>
                    <a:ext cx="218" cy="137"/>
                  </a:xfrm>
                  <a:prstGeom prst="line">
                    <a:avLst/>
                  </a:prstGeom>
                  <a:ln w="381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20509" name="Group 101"/>
                <p:cNvGrpSpPr/>
                <p:nvPr/>
              </p:nvGrpSpPr>
              <p:grpSpPr>
                <a:xfrm>
                  <a:off x="1446" y="1897"/>
                  <a:ext cx="322" cy="182"/>
                  <a:chOff x="2597" y="2509"/>
                  <a:chExt cx="322" cy="182"/>
                </a:xfrm>
              </p:grpSpPr>
              <p:sp>
                <p:nvSpPr>
                  <p:cNvPr id="20517" name="Oval 102"/>
                  <p:cNvSpPr/>
                  <p:nvPr/>
                </p:nvSpPr>
                <p:spPr>
                  <a:xfrm>
                    <a:off x="2597" y="2627"/>
                    <a:ext cx="64" cy="64"/>
                  </a:xfrm>
                  <a:prstGeom prst="ellipse">
                    <a:avLst/>
                  </a:prstGeom>
                  <a:noFill/>
                  <a:ln w="381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lIns="90000" tIns="46800" rIns="90000" bIns="46800" anchor="ctr" anchorCtr="0">
                    <a:spAutoFit/>
                  </a:bodyPr>
                  <a:p>
                    <a:endParaRPr lang="zh-CN" altLang="en-US" sz="3200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518" name="Oval 103"/>
                  <p:cNvSpPr/>
                  <p:nvPr/>
                </p:nvSpPr>
                <p:spPr>
                  <a:xfrm>
                    <a:off x="2855" y="2624"/>
                    <a:ext cx="64" cy="64"/>
                  </a:xfrm>
                  <a:prstGeom prst="ellipse">
                    <a:avLst/>
                  </a:prstGeom>
                  <a:noFill/>
                  <a:ln w="381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lIns="90000" tIns="46800" rIns="90000" bIns="46800" anchor="ctr" anchorCtr="0">
                    <a:spAutoFit/>
                  </a:bodyPr>
                  <a:p>
                    <a:endParaRPr lang="zh-CN" altLang="en-US" sz="3200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519" name="Line 104"/>
                  <p:cNvSpPr/>
                  <p:nvPr/>
                </p:nvSpPr>
                <p:spPr>
                  <a:xfrm flipV="1">
                    <a:off x="2660" y="2509"/>
                    <a:ext cx="218" cy="137"/>
                  </a:xfrm>
                  <a:prstGeom prst="line">
                    <a:avLst/>
                  </a:prstGeom>
                  <a:ln w="381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20510" name="Line 105"/>
                <p:cNvSpPr/>
                <p:nvPr/>
              </p:nvSpPr>
              <p:spPr>
                <a:xfrm>
                  <a:off x="1936" y="1746"/>
                  <a:ext cx="655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0511" name="Line 106"/>
                <p:cNvSpPr/>
                <p:nvPr/>
              </p:nvSpPr>
              <p:spPr>
                <a:xfrm>
                  <a:off x="727" y="2282"/>
                  <a:ext cx="0" cy="345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0512" name="Line 107"/>
                <p:cNvSpPr/>
                <p:nvPr/>
              </p:nvSpPr>
              <p:spPr>
                <a:xfrm>
                  <a:off x="724" y="2617"/>
                  <a:ext cx="1873" cy="4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0513" name="Line 108"/>
                <p:cNvSpPr/>
                <p:nvPr/>
              </p:nvSpPr>
              <p:spPr>
                <a:xfrm>
                  <a:off x="2579" y="1736"/>
                  <a:ext cx="0" cy="273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0514" name="Line 109"/>
                <p:cNvSpPr/>
                <p:nvPr/>
              </p:nvSpPr>
              <p:spPr>
                <a:xfrm>
                  <a:off x="2588" y="2309"/>
                  <a:ext cx="1" cy="309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0515" name="Text Box 110"/>
                <p:cNvSpPr txBox="1"/>
                <p:nvPr/>
              </p:nvSpPr>
              <p:spPr>
                <a:xfrm>
                  <a:off x="2015" y="1430"/>
                  <a:ext cx="457" cy="396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lIns="90000" tIns="46800" rIns="90000" bIns="46800">
                  <a:spAutoFit/>
                </a:bodyPr>
                <a:p>
                  <a:pPr algn="l"/>
                  <a:r>
                    <a:rPr lang="en-US" altLang="zh-CN" sz="28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B</a:t>
                  </a:r>
                  <a:endPara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0516" name="Text Box 111"/>
                <p:cNvSpPr txBox="1"/>
                <p:nvPr/>
              </p:nvSpPr>
              <p:spPr>
                <a:xfrm>
                  <a:off x="2004" y="1765"/>
                  <a:ext cx="300" cy="396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lIns="90000" tIns="46800" rIns="90000" bIns="46800">
                  <a:spAutoFit/>
                </a:bodyPr>
                <a:p>
                  <a:pPr algn="l"/>
                  <a:r>
                    <a:rPr lang="en-US" altLang="zh-CN" sz="28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C</a:t>
                  </a:r>
                  <a:endPara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</p:grpSp>
        <p:sp>
          <p:nvSpPr>
            <p:cNvPr id="20494" name="Oval 112"/>
            <p:cNvSpPr/>
            <p:nvPr/>
          </p:nvSpPr>
          <p:spPr>
            <a:xfrm>
              <a:off x="1968" y="2100"/>
              <a:ext cx="60" cy="72"/>
            </a:xfrm>
            <a:prstGeom prst="ellipse">
              <a:avLst/>
            </a:prstGeom>
            <a:solidFill>
              <a:schemeClr val="tx1"/>
            </a:solidFill>
            <a:ln w="38100">
              <a:noFill/>
            </a:ln>
          </p:spPr>
          <p:txBody>
            <a:bodyPr wrap="none" lIns="90000" tIns="46800" rIns="90000" bIns="46800" anchor="ctr" anchorCtr="0"/>
            <a:p>
              <a:pPr>
                <a:spcBef>
                  <a:spcPct val="0"/>
                </a:spcBef>
              </a:pPr>
              <a:endParaRPr lang="zh-CN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长城楷体" pitchFamily="49" charset="-122"/>
              </a:endParaRPr>
            </a:p>
          </p:txBody>
        </p:sp>
        <p:sp>
          <p:nvSpPr>
            <p:cNvPr id="20495" name="Oval 113"/>
            <p:cNvSpPr/>
            <p:nvPr/>
          </p:nvSpPr>
          <p:spPr>
            <a:xfrm>
              <a:off x="1308" y="2100"/>
              <a:ext cx="60" cy="72"/>
            </a:xfrm>
            <a:prstGeom prst="ellipse">
              <a:avLst/>
            </a:prstGeom>
            <a:solidFill>
              <a:schemeClr val="tx1"/>
            </a:solidFill>
            <a:ln w="38100">
              <a:noFill/>
            </a:ln>
          </p:spPr>
          <p:txBody>
            <a:bodyPr wrap="none" lIns="90000" tIns="46800" rIns="90000" bIns="46800" anchor="ctr" anchorCtr="0"/>
            <a:p>
              <a:pPr>
                <a:spcBef>
                  <a:spcPct val="0"/>
                </a:spcBef>
              </a:pPr>
              <a:endParaRPr lang="zh-CN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长城楷体" pitchFamily="49" charset="-122"/>
              </a:endParaRPr>
            </a:p>
          </p:txBody>
        </p:sp>
      </p:grpSp>
      <p:sp>
        <p:nvSpPr>
          <p:cNvPr id="85106" name="Text Box 114"/>
          <p:cNvSpPr txBox="1"/>
          <p:nvPr/>
        </p:nvSpPr>
        <p:spPr>
          <a:xfrm>
            <a:off x="4357688" y="404813"/>
            <a:ext cx="4203700" cy="9207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lnSpc>
                <a:spcPct val="70000"/>
              </a:lnSpc>
            </a:pPr>
            <a:r>
              <a:rPr lang="zh-CN" altLang="en-US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 pitchFamily="49" charset="-122"/>
              </a:rPr>
              <a:t>真值表特点：</a:t>
            </a:r>
            <a:endParaRPr lang="zh-CN" altLang="en-US" sz="2800" dirty="0">
              <a:solidFill>
                <a:srgbClr val="0066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l">
              <a:lnSpc>
                <a:spcPct val="7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有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出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1,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全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出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5107" name="Text Box 115"/>
          <p:cNvSpPr txBox="1"/>
          <p:nvPr/>
        </p:nvSpPr>
        <p:spPr>
          <a:xfrm>
            <a:off x="4359275" y="5240973"/>
            <a:ext cx="4071938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2800" u="sng" dirty="0">
                <a:solidFill>
                  <a:srgbClr val="0000FF"/>
                </a:solidFill>
                <a:latin typeface="Times New Roman" panose="02020603050405020304" pitchFamily="18" charset="0"/>
              </a:rPr>
              <a:t>或逻辑运算规则</a:t>
            </a:r>
            <a:r>
              <a:rPr lang="en-US" altLang="zh-CN" sz="2800" u="sng" dirty="0">
                <a:solidFill>
                  <a:srgbClr val="0000FF"/>
                </a:solidFill>
                <a:latin typeface="Times New Roman" panose="02020603050405020304" pitchFamily="18" charset="0"/>
              </a:rPr>
              <a:t>:</a:t>
            </a:r>
            <a:endParaRPr lang="en-US" altLang="zh-CN" sz="2800" u="sng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5108" name="Text Box 116"/>
          <p:cNvSpPr txBox="1"/>
          <p:nvPr/>
        </p:nvSpPr>
        <p:spPr>
          <a:xfrm>
            <a:off x="4965700" y="5777548"/>
            <a:ext cx="2990850" cy="103187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algn="l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0+0=0          0+1=1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7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1+0=1          1+1=1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36201" name="Picture 9" descr="T1-2-3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6000"/>
          </a:blip>
          <a:srcRect l="37372" t="64731" r="37697"/>
          <a:stretch>
            <a:fillRect/>
          </a:stretch>
        </p:blipFill>
        <p:spPr>
          <a:xfrm>
            <a:off x="4412615" y="3844925"/>
            <a:ext cx="2388870" cy="1041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Picture 9" descr="T1-2-3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6000"/>
          </a:blip>
          <a:srcRect l="37372" t="989" r="35563" b="60624"/>
          <a:stretch>
            <a:fillRect/>
          </a:stretch>
        </p:blipFill>
        <p:spPr>
          <a:xfrm>
            <a:off x="6550660" y="3747135"/>
            <a:ext cx="2593340" cy="1133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5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8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5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5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6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45" grpId="0"/>
      <p:bldP spid="85058" grpId="0"/>
      <p:bldP spid="85059" grpId="0"/>
      <p:bldP spid="85060" grpId="0" bldLvl="0" animBg="1"/>
      <p:bldP spid="85106" grpId="0"/>
      <p:bldP spid="85107" grpId="0"/>
      <p:bldP spid="8510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400050" y="41275"/>
            <a:ext cx="8229600" cy="1143000"/>
          </a:xfrm>
        </p:spPr>
        <p:txBody>
          <a:bodyPr vert="horz" wrap="square" lIns="91440" tIns="45720" rIns="91440" bIns="45720" anchor="ctr" anchorCtr="0"/>
          <a:p>
            <a:r>
              <a:rPr lang="zh-CN" altLang="en-US" sz="3600" dirty="0">
                <a:solidFill>
                  <a:srgbClr val="FF0000"/>
                </a:solidFill>
              </a:rPr>
              <a:t>小灯泡的开启和关闭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395288" y="1184275"/>
            <a:ext cx="8229600" cy="1684338"/>
          </a:xfrm>
        </p:spPr>
        <p:txBody>
          <a:bodyPr vert="horz" wrap="square" lIns="91440" tIns="45720" rIns="91440" bIns="45720" anchor="t" anchorCtr="0"/>
          <a:p>
            <a:r>
              <a:rPr lang="zh-CN" altLang="en-US" dirty="0"/>
              <a:t>某给定开关是由</a:t>
            </a:r>
            <a:r>
              <a:rPr lang="zh-CN" altLang="en-US" dirty="0">
                <a:solidFill>
                  <a:srgbClr val="FF0000"/>
                </a:solidFill>
              </a:rPr>
              <a:t>输入变量 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en-US" altLang="zh-CN" dirty="0"/>
              <a:t> </a:t>
            </a:r>
            <a:r>
              <a:rPr lang="zh-CN" altLang="en-US" dirty="0"/>
              <a:t>控制的，则我们说当 </a:t>
            </a:r>
            <a:r>
              <a:rPr lang="en-US" altLang="zh-CN" dirty="0">
                <a:solidFill>
                  <a:srgbClr val="FF0000"/>
                </a:solidFill>
              </a:rPr>
              <a:t>x = 0 </a:t>
            </a:r>
            <a:r>
              <a:rPr lang="zh-CN" altLang="en-US" dirty="0"/>
              <a:t>时开关</a:t>
            </a:r>
            <a:r>
              <a:rPr lang="en-US" altLang="zh-CN" dirty="0"/>
              <a:t>S</a:t>
            </a:r>
            <a:r>
              <a:rPr lang="zh-CN" altLang="en-US" dirty="0"/>
              <a:t>断开，当 </a:t>
            </a:r>
            <a:r>
              <a:rPr lang="en-US" altLang="zh-CN" dirty="0">
                <a:solidFill>
                  <a:srgbClr val="FF0000"/>
                </a:solidFill>
              </a:rPr>
              <a:t>x = 1 </a:t>
            </a:r>
            <a:r>
              <a:rPr lang="zh-CN" altLang="en-US" dirty="0"/>
              <a:t>时开关</a:t>
            </a:r>
            <a:r>
              <a:rPr lang="en-US" altLang="zh-CN" dirty="0"/>
              <a:t>S</a:t>
            </a:r>
            <a:r>
              <a:rPr lang="zh-CN" altLang="en-US" dirty="0"/>
              <a:t>闭合。引起电路行为变化的输入变量是控制开关（断</a:t>
            </a:r>
            <a:r>
              <a:rPr lang="en-US" altLang="zh-CN" dirty="0"/>
              <a:t>/</a:t>
            </a:r>
            <a:r>
              <a:rPr lang="zh-CN" altLang="en-US" dirty="0"/>
              <a:t>合）的变量 </a:t>
            </a:r>
            <a:r>
              <a:rPr lang="en-US" altLang="zh-CN" dirty="0"/>
              <a:t>x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pic>
        <p:nvPicPr>
          <p:cNvPr id="4100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8788" y="3468688"/>
            <a:ext cx="5562600" cy="33893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1" i="0" u="none" kern="1200" baseline="0">
                <a:solidFill>
                  <a:srgbClr val="800000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1" i="0" u="none" kern="1200" baseline="0">
                <a:solidFill>
                  <a:srgbClr val="800000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1" i="0" u="none" kern="1200" baseline="0">
                <a:solidFill>
                  <a:srgbClr val="800000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1" i="0" u="none" kern="1200" baseline="0">
                <a:solidFill>
                  <a:srgbClr val="800000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1" i="0" u="none" kern="1200" baseline="0">
                <a:solidFill>
                  <a:srgbClr val="800000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>
              <a:spcBef>
                <a:spcPct val="0"/>
              </a:spcBef>
            </a:pPr>
            <a:r>
              <a:rPr lang="zh-CN" altLang="en-US" sz="1400" b="0" dirty="0">
                <a:solidFill>
                  <a:schemeClr val="tx1"/>
                </a:solidFill>
              </a:rPr>
              <a:t>（</a:t>
            </a:r>
            <a:fld id="{9A0DB2DC-4C9A-4742-B13C-FB6460FD3503}" type="slidenum">
              <a:rPr lang="zh-CN" altLang="en-US" sz="1400" b="0" dirty="0">
                <a:solidFill>
                  <a:schemeClr val="tx1"/>
                </a:solidFill>
              </a:rPr>
            </a:fld>
            <a:r>
              <a:rPr lang="zh-CN" altLang="en-US" sz="1400" b="0" dirty="0">
                <a:solidFill>
                  <a:schemeClr val="tx1"/>
                </a:solidFill>
              </a:rPr>
              <a:t>）</a:t>
            </a:r>
            <a:endParaRPr lang="zh-CN" altLang="en-US" sz="1400" b="0" dirty="0">
              <a:solidFill>
                <a:schemeClr val="tx1"/>
              </a:solidFill>
            </a:endParaRPr>
          </a:p>
        </p:txBody>
      </p:sp>
      <p:sp>
        <p:nvSpPr>
          <p:cNvPr id="21507" name="Text Box 2"/>
          <p:cNvSpPr txBox="1"/>
          <p:nvPr/>
        </p:nvSpPr>
        <p:spPr>
          <a:xfrm>
            <a:off x="611188" y="332423"/>
            <a:ext cx="3129915" cy="584835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>
            <a:spAutoFit/>
          </a:bodyPr>
          <a:p>
            <a:pPr lvl="0" algn="l">
              <a:buClrTx/>
              <a:buSzTx/>
              <a:buFontTx/>
            </a:pPr>
            <a:r>
              <a:rPr lang="zh-CN" altLang="en-US" sz="3200" b="1" dirty="0">
                <a:highlight>
                  <a:srgbClr val="FFFF00"/>
                </a:highlight>
                <a:latin typeface="Times New Roman" panose="02020603050405020304" pitchFamily="18" charset="0"/>
                <a:sym typeface="+mn-ea"/>
              </a:rPr>
              <a:t>三、 “非”逻辑</a:t>
            </a:r>
            <a:endParaRPr lang="zh-CN" altLang="en-US" sz="3200" b="1" dirty="0">
              <a:highlight>
                <a:srgbClr val="FFFF00"/>
              </a:highlight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86019" name="Rectangle 3"/>
          <p:cNvSpPr/>
          <p:nvPr/>
        </p:nvSpPr>
        <p:spPr>
          <a:xfrm>
            <a:off x="455613" y="1090613"/>
            <a:ext cx="8142287" cy="13731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1621155" indent="-1621155" algn="l"/>
            <a:r>
              <a:rPr lang="en-US" altLang="zh-CN" sz="2800" dirty="0">
                <a:solidFill>
                  <a:srgbClr val="D60093"/>
                </a:solidFill>
                <a:latin typeface="Times New Roman" panose="02020603050405020304" pitchFamily="18" charset="0"/>
              </a:rPr>
              <a:t>“</a:t>
            </a:r>
            <a:r>
              <a:rPr lang="zh-CN" altLang="en-US" sz="2800" dirty="0">
                <a:solidFill>
                  <a:srgbClr val="D60093"/>
                </a:solidFill>
                <a:latin typeface="Times New Roman" panose="02020603050405020304" pitchFamily="18" charset="0"/>
              </a:rPr>
              <a:t>非”逻辑：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决定事件发生的条件只有一个，条件不具备时事件发生（成立），条件具备时事件不发生。</a:t>
            </a:r>
            <a:endParaRPr lang="zh-CN" altLang="en-US" sz="280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45" name="Text Box 29"/>
          <p:cNvSpPr txBox="1"/>
          <p:nvPr/>
        </p:nvSpPr>
        <p:spPr>
          <a:xfrm>
            <a:off x="4568825" y="2768600"/>
            <a:ext cx="3967163" cy="2552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lnSpc>
                <a:spcPct val="75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规定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l">
              <a:lnSpc>
                <a:spcPct val="75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lang="zh-CN" altLang="en-US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 pitchFamily="49" charset="-122"/>
              </a:rPr>
              <a:t>开关合为逻辑“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 pitchFamily="49" charset="-122"/>
              </a:rPr>
              <a:t>1”</a:t>
            </a:r>
            <a:endParaRPr lang="en-US" altLang="zh-CN" sz="2800" dirty="0">
              <a:solidFill>
                <a:srgbClr val="0066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l">
              <a:lnSpc>
                <a:spcPct val="75000"/>
              </a:lnSpc>
            </a:pP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lang="zh-CN" altLang="en-US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 pitchFamily="49" charset="-122"/>
              </a:rPr>
              <a:t>开关断为逻辑“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 pitchFamily="49" charset="-122"/>
              </a:rPr>
              <a:t>0”</a:t>
            </a:r>
            <a:endParaRPr lang="en-US" altLang="zh-CN" sz="2800" dirty="0">
              <a:solidFill>
                <a:srgbClr val="0066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l">
              <a:lnSpc>
                <a:spcPct val="75000"/>
              </a:lnSpc>
            </a:pP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lang="zh-CN" altLang="en-US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 pitchFamily="49" charset="-122"/>
              </a:rPr>
              <a:t>灯亮为逻辑“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 pitchFamily="49" charset="-122"/>
              </a:rPr>
              <a:t>1”</a:t>
            </a:r>
            <a:endParaRPr lang="en-US" altLang="zh-CN" sz="2800" dirty="0">
              <a:solidFill>
                <a:srgbClr val="0066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l">
              <a:lnSpc>
                <a:spcPct val="75000"/>
              </a:lnSpc>
            </a:pP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lang="zh-CN" altLang="en-US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 pitchFamily="49" charset="-122"/>
              </a:rPr>
              <a:t>灯灭为逻辑“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 pitchFamily="49" charset="-122"/>
              </a:rPr>
              <a:t>0” </a:t>
            </a:r>
            <a:endParaRPr lang="en-US" altLang="zh-CN" sz="2800" dirty="0">
              <a:solidFill>
                <a:srgbClr val="0066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" name="Group 41"/>
          <p:cNvGrpSpPr/>
          <p:nvPr/>
        </p:nvGrpSpPr>
        <p:grpSpPr>
          <a:xfrm>
            <a:off x="885825" y="2886075"/>
            <a:ext cx="4010025" cy="2127250"/>
            <a:chOff x="632" y="906"/>
            <a:chExt cx="2526" cy="1340"/>
          </a:xfrm>
        </p:grpSpPr>
        <p:sp>
          <p:nvSpPr>
            <p:cNvPr id="21511" name="Text Box 42"/>
            <p:cNvSpPr txBox="1"/>
            <p:nvPr/>
          </p:nvSpPr>
          <p:spPr>
            <a:xfrm>
              <a:off x="1775" y="1566"/>
              <a:ext cx="300" cy="365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 algn="l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endPara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21512" name="Group 43"/>
            <p:cNvGrpSpPr/>
            <p:nvPr/>
          </p:nvGrpSpPr>
          <p:grpSpPr>
            <a:xfrm>
              <a:off x="632" y="1657"/>
              <a:ext cx="704" cy="365"/>
              <a:chOff x="534" y="1987"/>
              <a:chExt cx="704" cy="365"/>
            </a:xfrm>
          </p:grpSpPr>
          <p:sp>
            <p:nvSpPr>
              <p:cNvPr id="21534" name="Line 44"/>
              <p:cNvSpPr/>
              <p:nvPr/>
            </p:nvSpPr>
            <p:spPr>
              <a:xfrm>
                <a:off x="534" y="2094"/>
                <a:ext cx="420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1535" name="Line 45"/>
              <p:cNvSpPr/>
              <p:nvPr/>
            </p:nvSpPr>
            <p:spPr>
              <a:xfrm flipV="1">
                <a:off x="642" y="2202"/>
                <a:ext cx="204" cy="6"/>
              </a:xfrm>
              <a:prstGeom prst="line">
                <a:avLst/>
              </a:prstGeom>
              <a:ln w="571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1536" name="Text Box 46"/>
              <p:cNvSpPr txBox="1"/>
              <p:nvPr/>
            </p:nvSpPr>
            <p:spPr>
              <a:xfrm>
                <a:off x="953" y="1987"/>
                <a:ext cx="285" cy="36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90000" tIns="46800" rIns="90000" bIns="46800" anchor="ctr" anchorCtr="0">
                <a:spAutoFit/>
              </a:bodyPr>
              <a:p>
                <a:r>
                  <a:rPr lang="en-US" altLang="zh-CN" sz="32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E</a:t>
                </a:r>
                <a:endPara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21513" name="Oval 47"/>
            <p:cNvSpPr/>
            <p:nvPr/>
          </p:nvSpPr>
          <p:spPr>
            <a:xfrm>
              <a:off x="2550" y="1599"/>
              <a:ext cx="300" cy="300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46800" rIns="90000" bIns="46800" anchor="ctr" anchorCtr="0">
              <a:spAutoFit/>
            </a:bodyPr>
            <a:p>
              <a:endParaRPr lang="zh-CN" altLang="en-US" sz="3200" dirty="0">
                <a:latin typeface="Times New Roman" panose="02020603050405020304" pitchFamily="18" charset="0"/>
              </a:endParaRPr>
            </a:p>
          </p:txBody>
        </p:sp>
        <p:sp>
          <p:nvSpPr>
            <p:cNvPr id="21514" name="Line 48"/>
            <p:cNvSpPr/>
            <p:nvPr/>
          </p:nvSpPr>
          <p:spPr>
            <a:xfrm>
              <a:off x="2580" y="1671"/>
              <a:ext cx="234" cy="15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15" name="Line 49"/>
            <p:cNvSpPr/>
            <p:nvPr/>
          </p:nvSpPr>
          <p:spPr>
            <a:xfrm flipH="1">
              <a:off x="2592" y="1647"/>
              <a:ext cx="210" cy="20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16" name="Text Box 50"/>
            <p:cNvSpPr txBox="1"/>
            <p:nvPr/>
          </p:nvSpPr>
          <p:spPr>
            <a:xfrm>
              <a:off x="2888" y="1552"/>
              <a:ext cx="270" cy="365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/>
            <a:p>
              <a:pPr algn="l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endPara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517" name="Line 51"/>
            <p:cNvSpPr/>
            <p:nvPr/>
          </p:nvSpPr>
          <p:spPr>
            <a:xfrm flipV="1">
              <a:off x="830" y="1338"/>
              <a:ext cx="0" cy="41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18" name="Line 52"/>
            <p:cNvSpPr/>
            <p:nvPr/>
          </p:nvSpPr>
          <p:spPr>
            <a:xfrm>
              <a:off x="827" y="1338"/>
              <a:ext cx="56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21519" name="Group 53"/>
            <p:cNvGrpSpPr/>
            <p:nvPr/>
          </p:nvGrpSpPr>
          <p:grpSpPr>
            <a:xfrm rot="5400000">
              <a:off x="1970" y="1675"/>
              <a:ext cx="322" cy="182"/>
              <a:chOff x="2597" y="2509"/>
              <a:chExt cx="322" cy="182"/>
            </a:xfrm>
          </p:grpSpPr>
          <p:sp>
            <p:nvSpPr>
              <p:cNvPr id="21531" name="Oval 54"/>
              <p:cNvSpPr/>
              <p:nvPr/>
            </p:nvSpPr>
            <p:spPr>
              <a:xfrm>
                <a:off x="2597" y="2627"/>
                <a:ext cx="64" cy="64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 anchorCtr="0">
                <a:spAutoFit/>
              </a:bodyPr>
              <a:p>
                <a:endParaRPr lang="zh-CN" altLang="en-US" sz="32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532" name="Oval 55"/>
              <p:cNvSpPr/>
              <p:nvPr/>
            </p:nvSpPr>
            <p:spPr>
              <a:xfrm>
                <a:off x="2855" y="2624"/>
                <a:ext cx="64" cy="64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 anchorCtr="0">
                <a:spAutoFit/>
              </a:bodyPr>
              <a:p>
                <a:endParaRPr lang="zh-CN" altLang="en-US" sz="32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533" name="Line 56"/>
              <p:cNvSpPr/>
              <p:nvPr/>
            </p:nvSpPr>
            <p:spPr>
              <a:xfrm flipV="1">
                <a:off x="2660" y="2509"/>
                <a:ext cx="218" cy="137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21520" name="Line 57"/>
            <p:cNvSpPr/>
            <p:nvPr/>
          </p:nvSpPr>
          <p:spPr>
            <a:xfrm>
              <a:off x="834" y="1868"/>
              <a:ext cx="0" cy="34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21" name="Line 58"/>
            <p:cNvSpPr/>
            <p:nvPr/>
          </p:nvSpPr>
          <p:spPr>
            <a:xfrm>
              <a:off x="831" y="2203"/>
              <a:ext cx="1873" cy="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22" name="Line 59"/>
            <p:cNvSpPr/>
            <p:nvPr/>
          </p:nvSpPr>
          <p:spPr>
            <a:xfrm>
              <a:off x="2686" y="1328"/>
              <a:ext cx="0" cy="27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23" name="Line 60"/>
            <p:cNvSpPr/>
            <p:nvPr/>
          </p:nvSpPr>
          <p:spPr>
            <a:xfrm>
              <a:off x="2695" y="1895"/>
              <a:ext cx="1" cy="30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24" name="Rectangle 61"/>
            <p:cNvSpPr/>
            <p:nvPr/>
          </p:nvSpPr>
          <p:spPr>
            <a:xfrm>
              <a:off x="1394" y="1279"/>
              <a:ext cx="441" cy="119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 anchor="ctr" anchorCtr="0"/>
            <a:p>
              <a:endParaRPr lang="zh-CN" altLang="en-US" sz="3200" dirty="0">
                <a:latin typeface="Times New Roman" panose="02020603050405020304" pitchFamily="18" charset="0"/>
              </a:endParaRPr>
            </a:p>
          </p:txBody>
        </p:sp>
        <p:sp>
          <p:nvSpPr>
            <p:cNvPr id="21525" name="Line 62"/>
            <p:cNvSpPr/>
            <p:nvPr/>
          </p:nvSpPr>
          <p:spPr>
            <a:xfrm flipH="1">
              <a:off x="1835" y="1339"/>
              <a:ext cx="85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26" name="Line 63"/>
            <p:cNvSpPr/>
            <p:nvPr/>
          </p:nvSpPr>
          <p:spPr>
            <a:xfrm>
              <a:off x="2069" y="1335"/>
              <a:ext cx="0" cy="27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27" name="Line 64"/>
            <p:cNvSpPr/>
            <p:nvPr/>
          </p:nvSpPr>
          <p:spPr>
            <a:xfrm>
              <a:off x="2069" y="1920"/>
              <a:ext cx="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28" name="Text Box 65"/>
            <p:cNvSpPr txBox="1"/>
            <p:nvPr/>
          </p:nvSpPr>
          <p:spPr>
            <a:xfrm>
              <a:off x="1415" y="906"/>
              <a:ext cx="348" cy="365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 algn="l"/>
              <a:r>
                <a: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endPara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529" name="Oval 66"/>
            <p:cNvSpPr/>
            <p:nvPr/>
          </p:nvSpPr>
          <p:spPr>
            <a:xfrm>
              <a:off x="2042" y="1289"/>
              <a:ext cx="67" cy="77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90000" tIns="46800" rIns="90000" bIns="46800" anchor="ctr" anchorCtr="0">
              <a:spAutoFit/>
            </a:bodyPr>
            <a:p>
              <a:endParaRPr lang="zh-CN" altLang="en-US" sz="3200" dirty="0">
                <a:latin typeface="Times New Roman" panose="02020603050405020304" pitchFamily="18" charset="0"/>
              </a:endParaRPr>
            </a:p>
          </p:txBody>
        </p:sp>
        <p:sp>
          <p:nvSpPr>
            <p:cNvPr id="21530" name="Oval 67"/>
            <p:cNvSpPr/>
            <p:nvPr/>
          </p:nvSpPr>
          <p:spPr>
            <a:xfrm>
              <a:off x="2044" y="2169"/>
              <a:ext cx="67" cy="77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90000" tIns="46800" rIns="90000" bIns="46800" anchor="ctr" anchorCtr="0">
              <a:spAutoFit/>
            </a:bodyPr>
            <a:p>
              <a:endParaRPr lang="zh-CN" altLang="en-US" sz="3200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0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/>
      <p:bldP spid="8604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8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1" i="0" u="none" kern="1200" baseline="0">
                <a:solidFill>
                  <a:srgbClr val="800000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1" i="0" u="none" kern="1200" baseline="0">
                <a:solidFill>
                  <a:srgbClr val="800000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1" i="0" u="none" kern="1200" baseline="0">
                <a:solidFill>
                  <a:srgbClr val="800000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1" i="0" u="none" kern="1200" baseline="0">
                <a:solidFill>
                  <a:srgbClr val="800000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1" i="0" u="none" kern="1200" baseline="0">
                <a:solidFill>
                  <a:srgbClr val="800000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>
              <a:spcBef>
                <a:spcPct val="0"/>
              </a:spcBef>
            </a:pPr>
            <a:r>
              <a:rPr lang="zh-CN" altLang="en-US" sz="1400" b="0" dirty="0">
                <a:solidFill>
                  <a:schemeClr val="tx1"/>
                </a:solidFill>
              </a:rPr>
              <a:t>（</a:t>
            </a:r>
            <a:fld id="{9A0DB2DC-4C9A-4742-B13C-FB6460FD3503}" type="slidenum">
              <a:rPr lang="zh-CN" altLang="en-US" sz="1400" b="0" dirty="0">
                <a:solidFill>
                  <a:schemeClr val="tx1"/>
                </a:solidFill>
              </a:rPr>
            </a:fld>
            <a:r>
              <a:rPr lang="zh-CN" altLang="en-US" sz="1400" b="0" dirty="0">
                <a:solidFill>
                  <a:schemeClr val="tx1"/>
                </a:solidFill>
              </a:rPr>
              <a:t>）</a:t>
            </a:r>
            <a:endParaRPr lang="zh-CN" altLang="en-US" sz="1400" b="0" dirty="0">
              <a:solidFill>
                <a:schemeClr val="tx1"/>
              </a:solidFill>
            </a:endParaRPr>
          </a:p>
        </p:txBody>
      </p:sp>
      <p:sp>
        <p:nvSpPr>
          <p:cNvPr id="87042" name="Text Box 2"/>
          <p:cNvSpPr txBox="1"/>
          <p:nvPr/>
        </p:nvSpPr>
        <p:spPr>
          <a:xfrm>
            <a:off x="4749800" y="3046413"/>
            <a:ext cx="2970213" cy="519112"/>
          </a:xfrm>
          <a:prstGeom prst="rect">
            <a:avLst/>
          </a:prstGeom>
          <a:noFill/>
          <a:ln w="50800">
            <a:noFill/>
          </a:ln>
        </p:spPr>
        <p:txBody>
          <a:bodyPr lIns="90000" tIns="46800" rIns="90000" bIns="46800">
            <a:spAutoFit/>
          </a:bodyPr>
          <a:p>
            <a:pPr algn="l"/>
            <a:r>
              <a:rPr lang="zh-CN" altLang="en-US" sz="2800" u="sng" dirty="0">
                <a:solidFill>
                  <a:srgbClr val="D60093"/>
                </a:solidFill>
                <a:latin typeface="Times New Roman" panose="02020603050405020304" pitchFamily="18" charset="0"/>
              </a:rPr>
              <a:t>逻辑符号：</a:t>
            </a:r>
            <a:endParaRPr lang="zh-CN" altLang="en-US" sz="2800" u="sng" dirty="0">
              <a:solidFill>
                <a:srgbClr val="D60093"/>
              </a:solidFill>
              <a:latin typeface="Times New Roman" panose="02020603050405020304" pitchFamily="18" charset="0"/>
            </a:endParaRPr>
          </a:p>
        </p:txBody>
      </p:sp>
      <p:sp>
        <p:nvSpPr>
          <p:cNvPr id="87076" name="AutoShape 36"/>
          <p:cNvSpPr/>
          <p:nvPr/>
        </p:nvSpPr>
        <p:spPr>
          <a:xfrm>
            <a:off x="6499225" y="1604963"/>
            <a:ext cx="1735138" cy="827087"/>
          </a:xfrm>
          <a:prstGeom prst="wedgeRoundRectCallout">
            <a:avLst>
              <a:gd name="adj1" fmla="val -29046"/>
              <a:gd name="adj2" fmla="val 34069"/>
              <a:gd name="adj3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逻辑非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逻辑反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" name="Group 52"/>
          <p:cNvGrpSpPr/>
          <p:nvPr/>
        </p:nvGrpSpPr>
        <p:grpSpPr>
          <a:xfrm>
            <a:off x="1481138" y="2974975"/>
            <a:ext cx="2293937" cy="2157413"/>
            <a:chOff x="911" y="2408"/>
            <a:chExt cx="1445" cy="1359"/>
          </a:xfrm>
        </p:grpSpPr>
        <p:grpSp>
          <p:nvGrpSpPr>
            <p:cNvPr id="1072" name="Group 37"/>
            <p:cNvGrpSpPr/>
            <p:nvPr/>
          </p:nvGrpSpPr>
          <p:grpSpPr>
            <a:xfrm>
              <a:off x="919" y="2769"/>
              <a:ext cx="1437" cy="998"/>
              <a:chOff x="754" y="1817"/>
              <a:chExt cx="1437" cy="998"/>
            </a:xfrm>
          </p:grpSpPr>
          <p:sp>
            <p:nvSpPr>
              <p:cNvPr id="1074" name="Rectangle 38"/>
              <p:cNvSpPr/>
              <p:nvPr/>
            </p:nvSpPr>
            <p:spPr>
              <a:xfrm>
                <a:off x="754" y="1864"/>
                <a:ext cx="1437" cy="951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 anchorCtr="0"/>
              <a:p>
                <a:endParaRPr lang="zh-CN" altLang="en-US" sz="32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75" name="Line 39"/>
              <p:cNvSpPr/>
              <p:nvPr/>
            </p:nvSpPr>
            <p:spPr>
              <a:xfrm>
                <a:off x="1455" y="1855"/>
                <a:ext cx="0" cy="949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76" name="Line 40"/>
              <p:cNvSpPr/>
              <p:nvPr/>
            </p:nvSpPr>
            <p:spPr>
              <a:xfrm flipV="1">
                <a:off x="754" y="2137"/>
                <a:ext cx="1437" cy="9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77" name="Text Box 41"/>
              <p:cNvSpPr txBox="1"/>
              <p:nvPr/>
            </p:nvSpPr>
            <p:spPr>
              <a:xfrm>
                <a:off x="945" y="1827"/>
                <a:ext cx="282" cy="32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A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078" name="Text Box 42"/>
              <p:cNvSpPr txBox="1"/>
              <p:nvPr/>
            </p:nvSpPr>
            <p:spPr>
              <a:xfrm>
                <a:off x="1681" y="1817"/>
                <a:ext cx="427" cy="32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Y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079" name="Text Box 43"/>
              <p:cNvSpPr txBox="1"/>
              <p:nvPr/>
            </p:nvSpPr>
            <p:spPr>
              <a:xfrm>
                <a:off x="982" y="2142"/>
                <a:ext cx="263" cy="32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080" name="Text Box 44"/>
              <p:cNvSpPr txBox="1"/>
              <p:nvPr/>
            </p:nvSpPr>
            <p:spPr>
              <a:xfrm>
                <a:off x="1709" y="2133"/>
                <a:ext cx="263" cy="32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081" name="Text Box 45"/>
              <p:cNvSpPr txBox="1"/>
              <p:nvPr/>
            </p:nvSpPr>
            <p:spPr>
              <a:xfrm>
                <a:off x="983" y="2414"/>
                <a:ext cx="263" cy="32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082" name="Text Box 46"/>
              <p:cNvSpPr txBox="1"/>
              <p:nvPr/>
            </p:nvSpPr>
            <p:spPr>
              <a:xfrm>
                <a:off x="1709" y="2415"/>
                <a:ext cx="263" cy="32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1073" name="Rectangle 47"/>
            <p:cNvSpPr/>
            <p:nvPr/>
          </p:nvSpPr>
          <p:spPr>
            <a:xfrm>
              <a:off x="911" y="2408"/>
              <a:ext cx="792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90000" tIns="46800" rIns="90000" bIns="46800">
              <a:spAutoFit/>
            </a:bodyPr>
            <a:p>
              <a:pPr algn="l"/>
              <a:r>
                <a:rPr lang="zh-CN" altLang="en-US" sz="2800" u="sng" dirty="0">
                  <a:solidFill>
                    <a:srgbClr val="CC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真值表</a:t>
              </a:r>
              <a:endParaRPr lang="zh-CN" altLang="en-US" sz="2800" u="sng" dirty="0">
                <a:solidFill>
                  <a:srgbClr val="CC0066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1032" name="Group 51"/>
          <p:cNvGrpSpPr/>
          <p:nvPr/>
        </p:nvGrpSpPr>
        <p:grpSpPr>
          <a:xfrm>
            <a:off x="787400" y="523875"/>
            <a:ext cx="4010025" cy="2127250"/>
            <a:chOff x="632" y="906"/>
            <a:chExt cx="2526" cy="1340"/>
          </a:xfrm>
        </p:grpSpPr>
        <p:sp>
          <p:nvSpPr>
            <p:cNvPr id="1046" name="Text Box 4"/>
            <p:cNvSpPr txBox="1"/>
            <p:nvPr/>
          </p:nvSpPr>
          <p:spPr>
            <a:xfrm>
              <a:off x="1775" y="1566"/>
              <a:ext cx="300" cy="365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 algn="l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endPara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1047" name="Group 5"/>
            <p:cNvGrpSpPr/>
            <p:nvPr/>
          </p:nvGrpSpPr>
          <p:grpSpPr>
            <a:xfrm>
              <a:off x="632" y="1657"/>
              <a:ext cx="704" cy="365"/>
              <a:chOff x="534" y="1987"/>
              <a:chExt cx="704" cy="365"/>
            </a:xfrm>
          </p:grpSpPr>
          <p:sp>
            <p:nvSpPr>
              <p:cNvPr id="1069" name="Line 6"/>
              <p:cNvSpPr/>
              <p:nvPr/>
            </p:nvSpPr>
            <p:spPr>
              <a:xfrm>
                <a:off x="534" y="2094"/>
                <a:ext cx="420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70" name="Line 7"/>
              <p:cNvSpPr/>
              <p:nvPr/>
            </p:nvSpPr>
            <p:spPr>
              <a:xfrm flipV="1">
                <a:off x="642" y="2202"/>
                <a:ext cx="204" cy="6"/>
              </a:xfrm>
              <a:prstGeom prst="line">
                <a:avLst/>
              </a:prstGeom>
              <a:ln w="571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71" name="Text Box 8"/>
              <p:cNvSpPr txBox="1"/>
              <p:nvPr/>
            </p:nvSpPr>
            <p:spPr>
              <a:xfrm>
                <a:off x="953" y="1987"/>
                <a:ext cx="285" cy="36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90000" tIns="46800" rIns="90000" bIns="46800" anchor="ctr" anchorCtr="0">
                <a:spAutoFit/>
              </a:bodyPr>
              <a:p>
                <a:r>
                  <a:rPr lang="en-US" altLang="zh-CN" sz="32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E</a:t>
                </a:r>
                <a:endPara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1048" name="Oval 9"/>
            <p:cNvSpPr/>
            <p:nvPr/>
          </p:nvSpPr>
          <p:spPr>
            <a:xfrm>
              <a:off x="2550" y="1599"/>
              <a:ext cx="300" cy="300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46800" rIns="90000" bIns="46800" anchor="ctr" anchorCtr="0">
              <a:spAutoFit/>
            </a:bodyPr>
            <a:p>
              <a:endParaRPr lang="zh-CN" altLang="en-US" sz="3200" dirty="0">
                <a:latin typeface="Times New Roman" panose="02020603050405020304" pitchFamily="18" charset="0"/>
              </a:endParaRPr>
            </a:p>
          </p:txBody>
        </p:sp>
        <p:sp>
          <p:nvSpPr>
            <p:cNvPr id="1049" name="Line 10"/>
            <p:cNvSpPr/>
            <p:nvPr/>
          </p:nvSpPr>
          <p:spPr>
            <a:xfrm>
              <a:off x="2580" y="1671"/>
              <a:ext cx="234" cy="15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50" name="Line 11"/>
            <p:cNvSpPr/>
            <p:nvPr/>
          </p:nvSpPr>
          <p:spPr>
            <a:xfrm flipH="1">
              <a:off x="2592" y="1647"/>
              <a:ext cx="210" cy="20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51" name="Text Box 12"/>
            <p:cNvSpPr txBox="1"/>
            <p:nvPr/>
          </p:nvSpPr>
          <p:spPr>
            <a:xfrm>
              <a:off x="2888" y="1552"/>
              <a:ext cx="270" cy="365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/>
            <a:p>
              <a:pPr algn="l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endPara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52" name="Line 13"/>
            <p:cNvSpPr/>
            <p:nvPr/>
          </p:nvSpPr>
          <p:spPr>
            <a:xfrm flipV="1">
              <a:off x="830" y="1338"/>
              <a:ext cx="0" cy="41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53" name="Line 14"/>
            <p:cNvSpPr/>
            <p:nvPr/>
          </p:nvSpPr>
          <p:spPr>
            <a:xfrm>
              <a:off x="827" y="1338"/>
              <a:ext cx="56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1054" name="Group 15"/>
            <p:cNvGrpSpPr/>
            <p:nvPr/>
          </p:nvGrpSpPr>
          <p:grpSpPr>
            <a:xfrm rot="5400000">
              <a:off x="1970" y="1675"/>
              <a:ext cx="322" cy="182"/>
              <a:chOff x="2597" y="2509"/>
              <a:chExt cx="322" cy="182"/>
            </a:xfrm>
          </p:grpSpPr>
          <p:sp>
            <p:nvSpPr>
              <p:cNvPr id="1066" name="Oval 16"/>
              <p:cNvSpPr/>
              <p:nvPr/>
            </p:nvSpPr>
            <p:spPr>
              <a:xfrm>
                <a:off x="2597" y="2627"/>
                <a:ext cx="64" cy="64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 anchorCtr="0">
                <a:spAutoFit/>
              </a:bodyPr>
              <a:p>
                <a:endParaRPr lang="zh-CN" altLang="en-US" sz="32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67" name="Oval 17"/>
              <p:cNvSpPr/>
              <p:nvPr/>
            </p:nvSpPr>
            <p:spPr>
              <a:xfrm>
                <a:off x="2855" y="2624"/>
                <a:ext cx="64" cy="64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 anchorCtr="0">
                <a:spAutoFit/>
              </a:bodyPr>
              <a:p>
                <a:endParaRPr lang="zh-CN" altLang="en-US" sz="32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68" name="Line 18"/>
              <p:cNvSpPr/>
              <p:nvPr/>
            </p:nvSpPr>
            <p:spPr>
              <a:xfrm flipV="1">
                <a:off x="2660" y="2509"/>
                <a:ext cx="218" cy="137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055" name="Line 19"/>
            <p:cNvSpPr/>
            <p:nvPr/>
          </p:nvSpPr>
          <p:spPr>
            <a:xfrm>
              <a:off x="834" y="1868"/>
              <a:ext cx="0" cy="34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56" name="Line 20"/>
            <p:cNvSpPr/>
            <p:nvPr/>
          </p:nvSpPr>
          <p:spPr>
            <a:xfrm>
              <a:off x="831" y="2203"/>
              <a:ext cx="1873" cy="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57" name="Line 21"/>
            <p:cNvSpPr/>
            <p:nvPr/>
          </p:nvSpPr>
          <p:spPr>
            <a:xfrm>
              <a:off x="2686" y="1328"/>
              <a:ext cx="0" cy="27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58" name="Line 22"/>
            <p:cNvSpPr/>
            <p:nvPr/>
          </p:nvSpPr>
          <p:spPr>
            <a:xfrm>
              <a:off x="2695" y="1895"/>
              <a:ext cx="1" cy="30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59" name="Rectangle 23"/>
            <p:cNvSpPr/>
            <p:nvPr/>
          </p:nvSpPr>
          <p:spPr>
            <a:xfrm>
              <a:off x="1394" y="1279"/>
              <a:ext cx="441" cy="119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 anchor="ctr" anchorCtr="0"/>
            <a:p>
              <a:endParaRPr lang="zh-CN" altLang="en-US" sz="3200" dirty="0">
                <a:latin typeface="Times New Roman" panose="02020603050405020304" pitchFamily="18" charset="0"/>
              </a:endParaRPr>
            </a:p>
          </p:txBody>
        </p:sp>
        <p:sp>
          <p:nvSpPr>
            <p:cNvPr id="1060" name="Line 24"/>
            <p:cNvSpPr/>
            <p:nvPr/>
          </p:nvSpPr>
          <p:spPr>
            <a:xfrm flipH="1">
              <a:off x="1835" y="1339"/>
              <a:ext cx="85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61" name="Line 25"/>
            <p:cNvSpPr/>
            <p:nvPr/>
          </p:nvSpPr>
          <p:spPr>
            <a:xfrm>
              <a:off x="2069" y="1335"/>
              <a:ext cx="0" cy="27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62" name="Line 26"/>
            <p:cNvSpPr/>
            <p:nvPr/>
          </p:nvSpPr>
          <p:spPr>
            <a:xfrm>
              <a:off x="2069" y="1920"/>
              <a:ext cx="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63" name="Text Box 27"/>
            <p:cNvSpPr txBox="1"/>
            <p:nvPr/>
          </p:nvSpPr>
          <p:spPr>
            <a:xfrm>
              <a:off x="1415" y="906"/>
              <a:ext cx="348" cy="365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 algn="l"/>
              <a:r>
                <a: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endPara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64" name="Oval 48"/>
            <p:cNvSpPr/>
            <p:nvPr/>
          </p:nvSpPr>
          <p:spPr>
            <a:xfrm>
              <a:off x="2042" y="1289"/>
              <a:ext cx="67" cy="77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90000" tIns="46800" rIns="90000" bIns="46800" anchor="ctr" anchorCtr="0">
              <a:spAutoFit/>
            </a:bodyPr>
            <a:p>
              <a:endParaRPr lang="zh-CN" altLang="en-US" sz="3200" dirty="0">
                <a:latin typeface="Times New Roman" panose="02020603050405020304" pitchFamily="18" charset="0"/>
              </a:endParaRPr>
            </a:p>
          </p:txBody>
        </p:sp>
        <p:sp>
          <p:nvSpPr>
            <p:cNvPr id="1065" name="Oval 49"/>
            <p:cNvSpPr/>
            <p:nvPr/>
          </p:nvSpPr>
          <p:spPr>
            <a:xfrm>
              <a:off x="2044" y="2169"/>
              <a:ext cx="67" cy="77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90000" tIns="46800" rIns="90000" bIns="46800" anchor="ctr" anchorCtr="0">
              <a:spAutoFit/>
            </a:bodyPr>
            <a:p>
              <a:endParaRPr lang="zh-CN" altLang="en-US" sz="32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87093" name="Text Box 53"/>
          <p:cNvSpPr txBox="1"/>
          <p:nvPr/>
        </p:nvSpPr>
        <p:spPr>
          <a:xfrm>
            <a:off x="874713" y="5380038"/>
            <a:ext cx="3184525" cy="10398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 pitchFamily="49" charset="-122"/>
              </a:rPr>
              <a:t>真值表特点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endParaRPr lang="en-US" altLang="zh-CN" sz="2800" dirty="0">
              <a:solidFill>
                <a:srgbClr val="0066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l">
              <a:lnSpc>
                <a:spcPct val="7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  有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出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0,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有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出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7" name="Group 55"/>
          <p:cNvGrpSpPr/>
          <p:nvPr/>
        </p:nvGrpSpPr>
        <p:grpSpPr>
          <a:xfrm>
            <a:off x="4884738" y="798513"/>
            <a:ext cx="3384550" cy="542925"/>
            <a:chOff x="3023" y="1463"/>
            <a:chExt cx="2041" cy="316"/>
          </a:xfrm>
        </p:grpSpPr>
        <p:graphicFrame>
          <p:nvGraphicFramePr>
            <p:cNvPr id="1027" name="Object 35"/>
            <p:cNvGraphicFramePr/>
            <p:nvPr/>
          </p:nvGraphicFramePr>
          <p:xfrm>
            <a:off x="4013" y="1472"/>
            <a:ext cx="599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" imgW="393065" imgH="203200" progId="Equation.3">
                    <p:embed/>
                  </p:oleObj>
                </mc:Choice>
                <mc:Fallback>
                  <p:oleObj name="" r:id="rId1" imgW="393065" imgH="203200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013" y="1472"/>
                          <a:ext cx="599" cy="3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5" name="Text Box 54"/>
            <p:cNvSpPr txBox="1"/>
            <p:nvPr/>
          </p:nvSpPr>
          <p:spPr>
            <a:xfrm>
              <a:off x="3023" y="1463"/>
              <a:ext cx="2041" cy="302"/>
            </a:xfrm>
            <a:prstGeom prst="rect">
              <a:avLst/>
            </a:prstGeom>
            <a:noFill/>
            <a:ln w="50800">
              <a:noFill/>
            </a:ln>
          </p:spPr>
          <p:txBody>
            <a:bodyPr lIns="90000" tIns="46800" rIns="90000" bIns="46800">
              <a:spAutoFit/>
            </a:bodyPr>
            <a:p>
              <a:pPr algn="l"/>
              <a:r>
                <a:rPr lang="zh-CN" altLang="en-US" sz="2800" u="sng" dirty="0">
                  <a:solidFill>
                    <a:srgbClr val="D60093"/>
                  </a:solidFill>
                  <a:latin typeface="Times New Roman" panose="02020603050405020304" pitchFamily="18" charset="0"/>
                </a:rPr>
                <a:t>逻辑式：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87097" name="Text Box 57"/>
          <p:cNvSpPr txBox="1"/>
          <p:nvPr/>
        </p:nvSpPr>
        <p:spPr>
          <a:xfrm>
            <a:off x="4765675" y="5237163"/>
            <a:ext cx="39782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2800" u="sng" dirty="0">
                <a:solidFill>
                  <a:srgbClr val="0000FF"/>
                </a:solidFill>
                <a:latin typeface="Times New Roman" panose="02020603050405020304" pitchFamily="18" charset="0"/>
              </a:rPr>
              <a:t>运算规则：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7100" name="Object 60"/>
          <p:cNvGraphicFramePr/>
          <p:nvPr/>
        </p:nvGraphicFramePr>
        <p:xfrm>
          <a:off x="5570538" y="5832475"/>
          <a:ext cx="206057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862965" imgH="228600" progId="Equation.3">
                  <p:embed/>
                </p:oleObj>
              </mc:Choice>
              <mc:Fallback>
                <p:oleObj name="" r:id="rId3" imgW="862965" imgH="2286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70538" y="5832475"/>
                        <a:ext cx="2060575" cy="544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7225" name="Picture 9" descr="T1-2-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6000"/>
          </a:blip>
          <a:srcRect l="66725" r="2141" b="59160"/>
          <a:stretch>
            <a:fillRect/>
          </a:stretch>
        </p:blipFill>
        <p:spPr>
          <a:xfrm>
            <a:off x="4308475" y="3852545"/>
            <a:ext cx="2520315" cy="1019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Picture 9" descr="T1-2-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6000"/>
          </a:blip>
          <a:srcRect l="66725" t="52061"/>
          <a:stretch>
            <a:fillRect/>
          </a:stretch>
        </p:blipFill>
        <p:spPr>
          <a:xfrm>
            <a:off x="6450330" y="3548380"/>
            <a:ext cx="2693670" cy="11963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87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7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7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7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2" grpId="0"/>
      <p:bldP spid="87076" grpId="0" bldLvl="0" animBg="1"/>
      <p:bldP spid="87093" grpId="0"/>
      <p:bldP spid="8709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5"/>
          <p:cNvSpPr/>
          <p:nvPr/>
        </p:nvSpPr>
        <p:spPr>
          <a:xfrm>
            <a:off x="611188" y="1196975"/>
            <a:ext cx="712946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最常见的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复合逻辑</a:t>
            </a:r>
            <a:r>
              <a:rPr lang="zh-CN" altLang="en-US" sz="2400" b="1" dirty="0">
                <a:latin typeface="Times New Roman" panose="02020603050405020304" pitchFamily="18" charset="0"/>
              </a:rPr>
              <a:t>运算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——“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与非”（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NAND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）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2531" name="Picture 6" descr="T1-2-4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6000"/>
          </a:blip>
          <a:srcRect r="71161" b="55313"/>
          <a:stretch>
            <a:fillRect/>
          </a:stretch>
        </p:blipFill>
        <p:spPr>
          <a:xfrm>
            <a:off x="611188" y="1700213"/>
            <a:ext cx="3381375" cy="4105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2" name="Text Box 7"/>
          <p:cNvSpPr txBox="1"/>
          <p:nvPr/>
        </p:nvSpPr>
        <p:spPr>
          <a:xfrm>
            <a:off x="2051050" y="5949950"/>
            <a:ext cx="6481763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图 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“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与非</a:t>
            </a:r>
            <a:r>
              <a:rPr lang="zh-CN" altLang="en-US" sz="2000" b="1" dirty="0">
                <a:latin typeface="Times New Roman" panose="02020603050405020304" pitchFamily="18" charset="0"/>
                <a:ea typeface="楷体_GB2312" pitchFamily="49" charset="-122"/>
              </a:rPr>
              <a:t>”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复合逻辑的图形符号和运算符号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38249" name="Group 9"/>
          <p:cNvGraphicFramePr>
            <a:graphicFrameLocks noGrp="1"/>
          </p:cNvGraphicFramePr>
          <p:nvPr/>
        </p:nvGraphicFramePr>
        <p:xfrm>
          <a:off x="4500563" y="2636838"/>
          <a:ext cx="2808288" cy="2665413"/>
        </p:xfrm>
        <a:graphic>
          <a:graphicData uri="http://schemas.openxmlformats.org/drawingml/2006/table">
            <a:tbl>
              <a:tblPr/>
              <a:tblGrid>
                <a:gridCol w="1238250"/>
                <a:gridCol w="1570037"/>
              </a:tblGrid>
              <a:tr h="528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A     B     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Y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67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0      0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0      1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1      0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1      1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42" name="Text Box 22"/>
          <p:cNvSpPr txBox="1"/>
          <p:nvPr/>
        </p:nvSpPr>
        <p:spPr>
          <a:xfrm>
            <a:off x="4500563" y="1916113"/>
            <a:ext cx="28082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/>
              <a:t>NAND Truth Table</a:t>
            </a:r>
            <a:endParaRPr lang="en-US" altLang="zh-CN" sz="2400" dirty="0"/>
          </a:p>
        </p:txBody>
      </p:sp>
      <p:sp>
        <p:nvSpPr>
          <p:cNvPr id="21507" name="Text Box 2"/>
          <p:cNvSpPr txBox="1"/>
          <p:nvPr/>
        </p:nvSpPr>
        <p:spPr>
          <a:xfrm>
            <a:off x="611188" y="349568"/>
            <a:ext cx="2722880" cy="584835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>
            <a:spAutoFit/>
          </a:bodyPr>
          <a:p>
            <a:pPr algn="l"/>
            <a:r>
              <a:rPr lang="zh-CN" altLang="en-US" sz="3200" b="1" dirty="0">
                <a:highlight>
                  <a:srgbClr val="FFFF00"/>
                </a:highlight>
                <a:latin typeface="Times New Roman" panose="02020603050405020304" pitchFamily="18" charset="0"/>
              </a:rPr>
              <a:t>三、 复合逻辑</a:t>
            </a:r>
            <a:endParaRPr lang="zh-CN" altLang="en-US" sz="3200" b="1" dirty="0">
              <a:highlight>
                <a:srgbClr val="FFFF00"/>
              </a:highligh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3554" name="Picture 5" descr="T1-2-4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6000"/>
          </a:blip>
          <a:srcRect l="31927" r="41278" b="55313"/>
          <a:stretch>
            <a:fillRect/>
          </a:stretch>
        </p:blipFill>
        <p:spPr>
          <a:xfrm>
            <a:off x="755650" y="1484313"/>
            <a:ext cx="3140075" cy="41036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555" name="Rectangle 7"/>
          <p:cNvSpPr/>
          <p:nvPr/>
        </p:nvSpPr>
        <p:spPr>
          <a:xfrm>
            <a:off x="611188" y="980440"/>
            <a:ext cx="712946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最常见的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复合逻辑</a:t>
            </a:r>
            <a:r>
              <a:rPr lang="zh-CN" altLang="en-US" sz="2400" b="1" dirty="0">
                <a:latin typeface="Times New Roman" panose="02020603050405020304" pitchFamily="18" charset="0"/>
              </a:rPr>
              <a:t>运算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——“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或非”（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NOR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）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56" name="Text Box 8"/>
          <p:cNvSpPr txBox="1"/>
          <p:nvPr/>
        </p:nvSpPr>
        <p:spPr>
          <a:xfrm>
            <a:off x="2051050" y="5949950"/>
            <a:ext cx="6049963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图 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“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或非</a:t>
            </a:r>
            <a:r>
              <a:rPr lang="zh-CN" altLang="en-US" sz="2000" b="1" dirty="0">
                <a:latin typeface="Times New Roman" panose="02020603050405020304" pitchFamily="18" charset="0"/>
                <a:ea typeface="楷体_GB2312" pitchFamily="49" charset="-122"/>
              </a:rPr>
              <a:t>”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复合逻辑的图形符号和运算符号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3557" name="Text Box 9"/>
          <p:cNvSpPr txBox="1"/>
          <p:nvPr/>
        </p:nvSpPr>
        <p:spPr>
          <a:xfrm>
            <a:off x="4500563" y="1916113"/>
            <a:ext cx="28082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/>
              <a:t>N0R Truth Table</a:t>
            </a:r>
            <a:endParaRPr lang="en-US" altLang="zh-CN" sz="2400" dirty="0"/>
          </a:p>
        </p:txBody>
      </p:sp>
      <p:graphicFrame>
        <p:nvGraphicFramePr>
          <p:cNvPr id="139274" name="Group 10"/>
          <p:cNvGraphicFramePr>
            <a:graphicFrameLocks noGrp="1"/>
          </p:cNvGraphicFramePr>
          <p:nvPr/>
        </p:nvGraphicFramePr>
        <p:xfrm>
          <a:off x="4500563" y="2636838"/>
          <a:ext cx="2808288" cy="2665413"/>
        </p:xfrm>
        <a:graphic>
          <a:graphicData uri="http://schemas.openxmlformats.org/drawingml/2006/table">
            <a:tbl>
              <a:tblPr/>
              <a:tblGrid>
                <a:gridCol w="1238250"/>
                <a:gridCol w="1570037"/>
              </a:tblGrid>
              <a:tr h="528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A     B     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Y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67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0      0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0      1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1      0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1      1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 advClick="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4578" name="Picture 5" descr="T1-2-4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6000"/>
          </a:blip>
          <a:srcRect l="61229" t="17558" r="8289" b="49998"/>
          <a:stretch>
            <a:fillRect/>
          </a:stretch>
        </p:blipFill>
        <p:spPr>
          <a:xfrm>
            <a:off x="827088" y="2133600"/>
            <a:ext cx="3673475" cy="3062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79" name="Rectangle 7"/>
          <p:cNvSpPr/>
          <p:nvPr/>
        </p:nvSpPr>
        <p:spPr>
          <a:xfrm>
            <a:off x="684213" y="1125538"/>
            <a:ext cx="712946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最常见的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复合逻辑</a:t>
            </a:r>
            <a:r>
              <a:rPr lang="zh-CN" altLang="en-US" sz="2400" b="1" dirty="0">
                <a:latin typeface="Times New Roman" panose="02020603050405020304" pitchFamily="18" charset="0"/>
              </a:rPr>
              <a:t>运算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——“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与或非”（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AND-NOR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）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80" name="Text Box 8"/>
          <p:cNvSpPr txBox="1"/>
          <p:nvPr/>
        </p:nvSpPr>
        <p:spPr>
          <a:xfrm>
            <a:off x="1476375" y="5734050"/>
            <a:ext cx="65532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图 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“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与或非</a:t>
            </a:r>
            <a:r>
              <a:rPr lang="zh-CN" altLang="en-US" sz="2000" b="1" dirty="0">
                <a:latin typeface="Times New Roman" panose="02020603050405020304" pitchFamily="18" charset="0"/>
                <a:ea typeface="楷体_GB2312" pitchFamily="49" charset="-122"/>
              </a:rPr>
              <a:t>”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复合逻辑的图形符号和运算符号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24581" name="Picture 9" descr="T1-2-4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6000"/>
          </a:blip>
          <a:srcRect l="61229" t="48904" b="15411"/>
          <a:stretch>
            <a:fillRect/>
          </a:stretch>
        </p:blipFill>
        <p:spPr>
          <a:xfrm>
            <a:off x="4356100" y="2205038"/>
            <a:ext cx="3960813" cy="2854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 advClick="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5602" name="Picture 5" descr="T1-2-4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6000"/>
          </a:blip>
          <a:srcRect t="51091" r="38771"/>
          <a:stretch>
            <a:fillRect/>
          </a:stretch>
        </p:blipFill>
        <p:spPr>
          <a:xfrm>
            <a:off x="0" y="1773238"/>
            <a:ext cx="4752975" cy="29733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603" name="Rectangle 8"/>
          <p:cNvSpPr/>
          <p:nvPr/>
        </p:nvSpPr>
        <p:spPr>
          <a:xfrm>
            <a:off x="611188" y="765175"/>
            <a:ext cx="7921625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最常见的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复合逻辑</a:t>
            </a:r>
            <a:r>
              <a:rPr lang="zh-CN" altLang="en-US" sz="2400" b="1" dirty="0">
                <a:latin typeface="Times New Roman" panose="02020603050405020304" pitchFamily="18" charset="0"/>
              </a:rPr>
              <a:t>运算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——“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异或”（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EXCLUSIVE-OR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）              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                               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和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“同或”（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EXCLUSIVE-NOR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）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4" name="Text Box 9"/>
          <p:cNvSpPr txBox="1"/>
          <p:nvPr/>
        </p:nvSpPr>
        <p:spPr>
          <a:xfrm>
            <a:off x="4716463" y="1773238"/>
            <a:ext cx="122396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/>
              <a:t>EX-OR</a:t>
            </a:r>
            <a:endParaRPr lang="en-US" altLang="zh-CN" sz="2400" dirty="0"/>
          </a:p>
        </p:txBody>
      </p:sp>
      <p:graphicFrame>
        <p:nvGraphicFramePr>
          <p:cNvPr id="141322" name="Group 10"/>
          <p:cNvGraphicFramePr>
            <a:graphicFrameLocks noGrp="1"/>
          </p:cNvGraphicFramePr>
          <p:nvPr/>
        </p:nvGraphicFramePr>
        <p:xfrm>
          <a:off x="4572000" y="2349500"/>
          <a:ext cx="1728788" cy="2663825"/>
        </p:xfrm>
        <a:graphic>
          <a:graphicData uri="http://schemas.openxmlformats.org/drawingml/2006/table">
            <a:tbl>
              <a:tblPr/>
              <a:tblGrid>
                <a:gridCol w="1339850"/>
                <a:gridCol w="388938"/>
              </a:tblGrid>
              <a:tr h="528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A     B     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Y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51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0      0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0      1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1      0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1      1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14" name="Text Box 23"/>
          <p:cNvSpPr txBox="1"/>
          <p:nvPr/>
        </p:nvSpPr>
        <p:spPr>
          <a:xfrm>
            <a:off x="6877050" y="1773238"/>
            <a:ext cx="14398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/>
              <a:t>EX-NOR</a:t>
            </a:r>
            <a:endParaRPr lang="en-US" altLang="zh-CN" sz="2400" dirty="0"/>
          </a:p>
        </p:txBody>
      </p:sp>
      <p:graphicFrame>
        <p:nvGraphicFramePr>
          <p:cNvPr id="141336" name="Group 24"/>
          <p:cNvGraphicFramePr>
            <a:graphicFrameLocks noGrp="1"/>
          </p:cNvGraphicFramePr>
          <p:nvPr/>
        </p:nvGraphicFramePr>
        <p:xfrm>
          <a:off x="6732588" y="2349500"/>
          <a:ext cx="1728788" cy="2663825"/>
        </p:xfrm>
        <a:graphic>
          <a:graphicData uri="http://schemas.openxmlformats.org/drawingml/2006/table">
            <a:tbl>
              <a:tblPr/>
              <a:tblGrid>
                <a:gridCol w="1339850"/>
                <a:gridCol w="388937"/>
              </a:tblGrid>
              <a:tr h="528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A     B     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Y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51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0      0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0      1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1      0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1      1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1349" name="Object 37"/>
          <p:cNvGraphicFramePr>
            <a:graphicFrameLocks noChangeAspect="1"/>
          </p:cNvGraphicFramePr>
          <p:nvPr/>
        </p:nvGraphicFramePr>
        <p:xfrm>
          <a:off x="3635375" y="5157788"/>
          <a:ext cx="2751138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" name="" r:id="rId2" imgW="1016000" imgH="127000" progId="Equation.3">
                  <p:embed/>
                </p:oleObj>
              </mc:Choice>
              <mc:Fallback>
                <p:oleObj name="" r:id="rId2" imgW="1016000" imgH="127000" progId="Equation.3">
                  <p:embed/>
                  <p:pic>
                    <p:nvPicPr>
                      <p:cNvPr id="0" name="图片 3278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0000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635375" y="5157788"/>
                        <a:ext cx="2751138" cy="668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5" name="Text Box 39"/>
          <p:cNvSpPr txBox="1"/>
          <p:nvPr/>
        </p:nvSpPr>
        <p:spPr>
          <a:xfrm>
            <a:off x="1187450" y="5949950"/>
            <a:ext cx="7345363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图 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“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异或</a:t>
            </a:r>
            <a:r>
              <a:rPr lang="zh-CN" altLang="en-US" sz="2000" b="1" dirty="0">
                <a:latin typeface="Times New Roman" panose="02020603050405020304" pitchFamily="18" charset="0"/>
                <a:ea typeface="楷体_GB2312" pitchFamily="49" charset="-122"/>
              </a:rPr>
              <a:t>”“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同或</a:t>
            </a:r>
            <a:r>
              <a:rPr lang="zh-CN" altLang="en-US" sz="2000" b="1" dirty="0">
                <a:latin typeface="Times New Roman" panose="02020603050405020304" pitchFamily="18" charset="0"/>
                <a:ea typeface="楷体_GB2312" pitchFamily="49" charset="-122"/>
              </a:rPr>
              <a:t>”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复合逻辑的图形符号和运算符号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1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1482" name="Group 106"/>
          <p:cNvGrpSpPr/>
          <p:nvPr/>
        </p:nvGrpSpPr>
        <p:grpSpPr>
          <a:xfrm>
            <a:off x="458788" y="1524000"/>
            <a:ext cx="7999412" cy="1049338"/>
            <a:chOff x="192" y="1164"/>
            <a:chExt cx="5039" cy="661"/>
          </a:xfrm>
        </p:grpSpPr>
        <p:sp>
          <p:nvSpPr>
            <p:cNvPr id="26675" name="Rectangle 2"/>
            <p:cNvSpPr/>
            <p:nvPr/>
          </p:nvSpPr>
          <p:spPr>
            <a:xfrm>
              <a:off x="1121" y="1212"/>
              <a:ext cx="347" cy="587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6676" name="Line 3"/>
            <p:cNvSpPr/>
            <p:nvPr/>
          </p:nvSpPr>
          <p:spPr>
            <a:xfrm>
              <a:off x="1200" y="1506"/>
              <a:ext cx="18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77" name="Line 4"/>
            <p:cNvSpPr/>
            <p:nvPr/>
          </p:nvSpPr>
          <p:spPr>
            <a:xfrm rot="-5400000">
              <a:off x="1197" y="1505"/>
              <a:ext cx="19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78" name="Line 5"/>
            <p:cNvSpPr/>
            <p:nvPr/>
          </p:nvSpPr>
          <p:spPr>
            <a:xfrm>
              <a:off x="1468" y="1505"/>
              <a:ext cx="2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79" name="Line 6"/>
            <p:cNvSpPr/>
            <p:nvPr/>
          </p:nvSpPr>
          <p:spPr>
            <a:xfrm>
              <a:off x="837" y="1408"/>
              <a:ext cx="2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80" name="Line 7"/>
            <p:cNvSpPr/>
            <p:nvPr/>
          </p:nvSpPr>
          <p:spPr>
            <a:xfrm>
              <a:off x="837" y="1603"/>
              <a:ext cx="2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81" name="Text Box 8"/>
            <p:cNvSpPr txBox="1"/>
            <p:nvPr/>
          </p:nvSpPr>
          <p:spPr>
            <a:xfrm>
              <a:off x="679" y="1277"/>
              <a:ext cx="26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</a:rPr>
                <a:t>A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26682" name="Text Box 9"/>
            <p:cNvSpPr txBox="1"/>
            <p:nvPr/>
          </p:nvSpPr>
          <p:spPr>
            <a:xfrm>
              <a:off x="679" y="1537"/>
              <a:ext cx="26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</a:rPr>
                <a:t>B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26683" name="Text Box 10"/>
            <p:cNvSpPr txBox="1"/>
            <p:nvPr/>
          </p:nvSpPr>
          <p:spPr>
            <a:xfrm>
              <a:off x="1753" y="1407"/>
              <a:ext cx="2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</a:rPr>
                <a:t>Y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26684" name="Line 37"/>
            <p:cNvSpPr/>
            <p:nvPr/>
          </p:nvSpPr>
          <p:spPr>
            <a:xfrm>
              <a:off x="3030" y="1471"/>
              <a:ext cx="2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85" name="Line 38"/>
            <p:cNvSpPr/>
            <p:nvPr/>
          </p:nvSpPr>
          <p:spPr>
            <a:xfrm>
              <a:off x="2380" y="1374"/>
              <a:ext cx="2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86" name="Line 39"/>
            <p:cNvSpPr/>
            <p:nvPr/>
          </p:nvSpPr>
          <p:spPr>
            <a:xfrm>
              <a:off x="2380" y="1569"/>
              <a:ext cx="2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87" name="Text Box 40"/>
            <p:cNvSpPr txBox="1"/>
            <p:nvPr/>
          </p:nvSpPr>
          <p:spPr>
            <a:xfrm>
              <a:off x="2160" y="1243"/>
              <a:ext cx="26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</a:rPr>
                <a:t>A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26688" name="Text Box 41"/>
            <p:cNvSpPr txBox="1"/>
            <p:nvPr/>
          </p:nvSpPr>
          <p:spPr>
            <a:xfrm>
              <a:off x="2160" y="1503"/>
              <a:ext cx="26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</a:rPr>
                <a:t>B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26689" name="Text Box 42"/>
            <p:cNvSpPr txBox="1"/>
            <p:nvPr/>
          </p:nvSpPr>
          <p:spPr>
            <a:xfrm>
              <a:off x="3315" y="1373"/>
              <a:ext cx="2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</a:rPr>
                <a:t>Y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26690" name="AutoShape 43"/>
            <p:cNvSpPr/>
            <p:nvPr/>
          </p:nvSpPr>
          <p:spPr>
            <a:xfrm rot="10800000">
              <a:off x="2509" y="1212"/>
              <a:ext cx="521" cy="540"/>
            </a:xfrm>
            <a:prstGeom prst="moon">
              <a:avLst>
                <a:gd name="adj" fmla="val 66750"/>
              </a:avLst>
            </a:prstGeom>
            <a:solidFill>
              <a:srgbClr val="FF99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6691" name="Rectangle 59"/>
            <p:cNvSpPr/>
            <p:nvPr/>
          </p:nvSpPr>
          <p:spPr>
            <a:xfrm>
              <a:off x="4363" y="1178"/>
              <a:ext cx="347" cy="587"/>
            </a:xfrm>
            <a:prstGeom prst="rect">
              <a:avLst/>
            </a:prstGeom>
            <a:solidFill>
              <a:srgbClr val="CC99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6692" name="Line 60"/>
            <p:cNvSpPr/>
            <p:nvPr/>
          </p:nvSpPr>
          <p:spPr>
            <a:xfrm>
              <a:off x="4710" y="1471"/>
              <a:ext cx="2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93" name="Line 61"/>
            <p:cNvSpPr/>
            <p:nvPr/>
          </p:nvSpPr>
          <p:spPr>
            <a:xfrm>
              <a:off x="4079" y="1374"/>
              <a:ext cx="2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94" name="Line 62"/>
            <p:cNvSpPr/>
            <p:nvPr/>
          </p:nvSpPr>
          <p:spPr>
            <a:xfrm>
              <a:off x="4079" y="1569"/>
              <a:ext cx="2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95" name="Text Box 63"/>
            <p:cNvSpPr txBox="1"/>
            <p:nvPr/>
          </p:nvSpPr>
          <p:spPr>
            <a:xfrm>
              <a:off x="3921" y="1243"/>
              <a:ext cx="26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</a:rPr>
                <a:t>A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26696" name="Text Box 64"/>
            <p:cNvSpPr txBox="1"/>
            <p:nvPr/>
          </p:nvSpPr>
          <p:spPr>
            <a:xfrm>
              <a:off x="3921" y="1503"/>
              <a:ext cx="26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</a:rPr>
                <a:t>B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26697" name="Text Box 65"/>
            <p:cNvSpPr txBox="1"/>
            <p:nvPr/>
          </p:nvSpPr>
          <p:spPr>
            <a:xfrm>
              <a:off x="4995" y="1373"/>
              <a:ext cx="2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</a:rPr>
                <a:t>Y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26698" name="Text Box 66"/>
            <p:cNvSpPr txBox="1"/>
            <p:nvPr/>
          </p:nvSpPr>
          <p:spPr>
            <a:xfrm>
              <a:off x="4416" y="1164"/>
              <a:ext cx="36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zh-CN" altLang="en-US" sz="1800" dirty="0">
                  <a:latin typeface="Times New Roman" panose="02020603050405020304" pitchFamily="18" charset="0"/>
                  <a:sym typeface="Symbol" pitchFamily="18" charset="2"/>
                </a:rPr>
                <a:t>1</a:t>
              </a:r>
              <a:endParaRPr lang="zh-CN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26699" name="Text Box 67"/>
            <p:cNvSpPr txBox="1"/>
            <p:nvPr/>
          </p:nvSpPr>
          <p:spPr>
            <a:xfrm>
              <a:off x="192" y="1408"/>
              <a:ext cx="6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zh-CN" altLang="en-US" sz="18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或门</a:t>
              </a:r>
              <a:endParaRPr lang="zh-CN" altLang="en-US" sz="18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1483" name="Group 107"/>
          <p:cNvGrpSpPr/>
          <p:nvPr/>
        </p:nvGrpSpPr>
        <p:grpSpPr>
          <a:xfrm>
            <a:off x="457200" y="2895600"/>
            <a:ext cx="8088313" cy="1096963"/>
            <a:chOff x="136" y="1932"/>
            <a:chExt cx="5095" cy="691"/>
          </a:xfrm>
        </p:grpSpPr>
        <p:sp>
          <p:nvSpPr>
            <p:cNvPr id="26652" name="Rectangle 11"/>
            <p:cNvSpPr/>
            <p:nvPr/>
          </p:nvSpPr>
          <p:spPr>
            <a:xfrm>
              <a:off x="1122" y="1992"/>
              <a:ext cx="347" cy="587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6653" name="Line 12"/>
            <p:cNvSpPr/>
            <p:nvPr/>
          </p:nvSpPr>
          <p:spPr>
            <a:xfrm>
              <a:off x="1469" y="2285"/>
              <a:ext cx="284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54" name="Line 13"/>
            <p:cNvSpPr/>
            <p:nvPr/>
          </p:nvSpPr>
          <p:spPr>
            <a:xfrm>
              <a:off x="838" y="2188"/>
              <a:ext cx="284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55" name="Line 14"/>
            <p:cNvSpPr/>
            <p:nvPr/>
          </p:nvSpPr>
          <p:spPr>
            <a:xfrm>
              <a:off x="838" y="2383"/>
              <a:ext cx="284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56" name="Text Box 15"/>
            <p:cNvSpPr txBox="1"/>
            <p:nvPr/>
          </p:nvSpPr>
          <p:spPr>
            <a:xfrm>
              <a:off x="680" y="2057"/>
              <a:ext cx="26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</a:rPr>
                <a:t>A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26657" name="Text Box 16"/>
            <p:cNvSpPr txBox="1"/>
            <p:nvPr/>
          </p:nvSpPr>
          <p:spPr>
            <a:xfrm>
              <a:off x="680" y="2318"/>
              <a:ext cx="26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</a:rPr>
                <a:t>B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26658" name="Text Box 17"/>
            <p:cNvSpPr txBox="1"/>
            <p:nvPr/>
          </p:nvSpPr>
          <p:spPr>
            <a:xfrm>
              <a:off x="1754" y="2188"/>
              <a:ext cx="2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</a:rPr>
                <a:t>Y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26659" name="Line 30"/>
            <p:cNvSpPr/>
            <p:nvPr/>
          </p:nvSpPr>
          <p:spPr>
            <a:xfrm>
              <a:off x="3030" y="2302"/>
              <a:ext cx="2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60" name="Line 31"/>
            <p:cNvSpPr/>
            <p:nvPr/>
          </p:nvSpPr>
          <p:spPr>
            <a:xfrm>
              <a:off x="2399" y="2205"/>
              <a:ext cx="2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61" name="Line 32"/>
            <p:cNvSpPr/>
            <p:nvPr/>
          </p:nvSpPr>
          <p:spPr>
            <a:xfrm>
              <a:off x="2399" y="2400"/>
              <a:ext cx="2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62" name="Text Box 33"/>
            <p:cNvSpPr txBox="1"/>
            <p:nvPr/>
          </p:nvSpPr>
          <p:spPr>
            <a:xfrm>
              <a:off x="2180" y="2074"/>
              <a:ext cx="26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</a:rPr>
                <a:t>A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26663" name="Text Box 34"/>
            <p:cNvSpPr txBox="1"/>
            <p:nvPr/>
          </p:nvSpPr>
          <p:spPr>
            <a:xfrm>
              <a:off x="2180" y="2335"/>
              <a:ext cx="26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</a:rPr>
                <a:t>B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26664" name="Text Box 35"/>
            <p:cNvSpPr txBox="1"/>
            <p:nvPr/>
          </p:nvSpPr>
          <p:spPr>
            <a:xfrm>
              <a:off x="3315" y="2205"/>
              <a:ext cx="2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</a:rPr>
                <a:t>Y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26665" name="AutoShape 36"/>
            <p:cNvSpPr/>
            <p:nvPr/>
          </p:nvSpPr>
          <p:spPr>
            <a:xfrm>
              <a:off x="2683" y="2074"/>
              <a:ext cx="347" cy="419"/>
            </a:xfrm>
            <a:prstGeom prst="flowChartDelay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6666" name="Rectangle 51"/>
            <p:cNvSpPr/>
            <p:nvPr/>
          </p:nvSpPr>
          <p:spPr>
            <a:xfrm>
              <a:off x="4363" y="1933"/>
              <a:ext cx="347" cy="587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6667" name="Line 52"/>
            <p:cNvSpPr/>
            <p:nvPr/>
          </p:nvSpPr>
          <p:spPr>
            <a:xfrm>
              <a:off x="4710" y="2226"/>
              <a:ext cx="2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68" name="Line 53"/>
            <p:cNvSpPr/>
            <p:nvPr/>
          </p:nvSpPr>
          <p:spPr>
            <a:xfrm>
              <a:off x="4079" y="2129"/>
              <a:ext cx="2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69" name="Line 54"/>
            <p:cNvSpPr/>
            <p:nvPr/>
          </p:nvSpPr>
          <p:spPr>
            <a:xfrm>
              <a:off x="4079" y="2324"/>
              <a:ext cx="2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70" name="Text Box 55"/>
            <p:cNvSpPr txBox="1"/>
            <p:nvPr/>
          </p:nvSpPr>
          <p:spPr>
            <a:xfrm>
              <a:off x="3921" y="1998"/>
              <a:ext cx="26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</a:rPr>
                <a:t>A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26671" name="Text Box 56"/>
            <p:cNvSpPr txBox="1"/>
            <p:nvPr/>
          </p:nvSpPr>
          <p:spPr>
            <a:xfrm>
              <a:off x="3921" y="2259"/>
              <a:ext cx="26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</a:rPr>
                <a:t>B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26672" name="Text Box 57"/>
            <p:cNvSpPr txBox="1"/>
            <p:nvPr/>
          </p:nvSpPr>
          <p:spPr>
            <a:xfrm>
              <a:off x="4995" y="2129"/>
              <a:ext cx="2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</a:rPr>
                <a:t>Y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26673" name="Text Box 58"/>
            <p:cNvSpPr txBox="1"/>
            <p:nvPr/>
          </p:nvSpPr>
          <p:spPr>
            <a:xfrm>
              <a:off x="4416" y="1932"/>
              <a:ext cx="26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zh-CN" altLang="en-US" sz="1800" dirty="0">
                  <a:latin typeface="Times New Roman" panose="02020603050405020304" pitchFamily="18" charset="0"/>
                </a:rPr>
                <a:t>&amp;</a:t>
              </a:r>
              <a:endParaRPr lang="zh-CN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26674" name="Text Box 68"/>
            <p:cNvSpPr txBox="1"/>
            <p:nvPr/>
          </p:nvSpPr>
          <p:spPr>
            <a:xfrm>
              <a:off x="136" y="2188"/>
              <a:ext cx="6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zh-CN" altLang="en-US" sz="18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与门</a:t>
              </a:r>
              <a:endParaRPr lang="zh-CN" altLang="en-US" sz="18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1484" name="Group 108"/>
          <p:cNvGrpSpPr/>
          <p:nvPr/>
        </p:nvGrpSpPr>
        <p:grpSpPr>
          <a:xfrm>
            <a:off x="457200" y="4419600"/>
            <a:ext cx="8175625" cy="1063625"/>
            <a:chOff x="144" y="2690"/>
            <a:chExt cx="5150" cy="670"/>
          </a:xfrm>
        </p:grpSpPr>
        <p:sp>
          <p:nvSpPr>
            <p:cNvPr id="26632" name="Rectangle 18"/>
            <p:cNvSpPr/>
            <p:nvPr/>
          </p:nvSpPr>
          <p:spPr>
            <a:xfrm>
              <a:off x="1090" y="2774"/>
              <a:ext cx="347" cy="586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6633" name="Line 19"/>
            <p:cNvSpPr/>
            <p:nvPr/>
          </p:nvSpPr>
          <p:spPr>
            <a:xfrm>
              <a:off x="1536" y="3067"/>
              <a:ext cx="255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34" name="Line 20"/>
            <p:cNvSpPr/>
            <p:nvPr/>
          </p:nvSpPr>
          <p:spPr>
            <a:xfrm>
              <a:off x="806" y="3067"/>
              <a:ext cx="284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35" name="Text Box 21"/>
            <p:cNvSpPr txBox="1"/>
            <p:nvPr/>
          </p:nvSpPr>
          <p:spPr>
            <a:xfrm>
              <a:off x="648" y="2969"/>
              <a:ext cx="26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</a:rPr>
                <a:t>A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26636" name="Text Box 22"/>
            <p:cNvSpPr txBox="1"/>
            <p:nvPr/>
          </p:nvSpPr>
          <p:spPr>
            <a:xfrm>
              <a:off x="1784" y="2969"/>
              <a:ext cx="23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</a:rPr>
                <a:t>Y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26637" name="Oval 23"/>
            <p:cNvSpPr/>
            <p:nvPr/>
          </p:nvSpPr>
          <p:spPr>
            <a:xfrm>
              <a:off x="1440" y="3028"/>
              <a:ext cx="76" cy="7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6638" name="Line 24"/>
            <p:cNvSpPr/>
            <p:nvPr/>
          </p:nvSpPr>
          <p:spPr>
            <a:xfrm>
              <a:off x="3105" y="3066"/>
              <a:ext cx="255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39" name="Line 25"/>
            <p:cNvSpPr/>
            <p:nvPr/>
          </p:nvSpPr>
          <p:spPr>
            <a:xfrm>
              <a:off x="2352" y="3066"/>
              <a:ext cx="284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40" name="Text Box 26"/>
            <p:cNvSpPr txBox="1"/>
            <p:nvPr/>
          </p:nvSpPr>
          <p:spPr>
            <a:xfrm>
              <a:off x="2160" y="2923"/>
              <a:ext cx="26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</a:rPr>
                <a:t>A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26641" name="Text Box 27"/>
            <p:cNvSpPr txBox="1"/>
            <p:nvPr/>
          </p:nvSpPr>
          <p:spPr>
            <a:xfrm>
              <a:off x="3377" y="2923"/>
              <a:ext cx="23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</a:rPr>
                <a:t>Y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26642" name="Oval 28"/>
            <p:cNvSpPr/>
            <p:nvPr/>
          </p:nvSpPr>
          <p:spPr>
            <a:xfrm>
              <a:off x="3024" y="3028"/>
              <a:ext cx="76" cy="7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6643" name="AutoShape 29"/>
            <p:cNvSpPr/>
            <p:nvPr/>
          </p:nvSpPr>
          <p:spPr>
            <a:xfrm rot="5400000">
              <a:off x="2663" y="2872"/>
              <a:ext cx="333" cy="388"/>
            </a:xfrm>
            <a:prstGeom prst="triangle">
              <a:avLst>
                <a:gd name="adj" fmla="val 50000"/>
              </a:avLst>
            </a:prstGeom>
            <a:solidFill>
              <a:srgbClr val="CCFF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6644" name="Rectangle 44"/>
            <p:cNvSpPr/>
            <p:nvPr/>
          </p:nvSpPr>
          <p:spPr>
            <a:xfrm>
              <a:off x="4363" y="2690"/>
              <a:ext cx="347" cy="586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6645" name="Line 45"/>
            <p:cNvSpPr/>
            <p:nvPr/>
          </p:nvSpPr>
          <p:spPr>
            <a:xfrm>
              <a:off x="4800" y="2983"/>
              <a:ext cx="255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46" name="Line 46"/>
            <p:cNvSpPr/>
            <p:nvPr/>
          </p:nvSpPr>
          <p:spPr>
            <a:xfrm>
              <a:off x="4079" y="2983"/>
              <a:ext cx="284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47" name="Text Box 47"/>
            <p:cNvSpPr txBox="1"/>
            <p:nvPr/>
          </p:nvSpPr>
          <p:spPr>
            <a:xfrm>
              <a:off x="3921" y="2885"/>
              <a:ext cx="26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</a:rPr>
                <a:t>A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26648" name="Text Box 48"/>
            <p:cNvSpPr txBox="1"/>
            <p:nvPr/>
          </p:nvSpPr>
          <p:spPr>
            <a:xfrm>
              <a:off x="5057" y="2885"/>
              <a:ext cx="23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</a:rPr>
                <a:t>Y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26649" name="Oval 49"/>
            <p:cNvSpPr/>
            <p:nvPr/>
          </p:nvSpPr>
          <p:spPr>
            <a:xfrm>
              <a:off x="4724" y="2944"/>
              <a:ext cx="76" cy="7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6650" name="Text Box 50"/>
            <p:cNvSpPr txBox="1"/>
            <p:nvPr/>
          </p:nvSpPr>
          <p:spPr>
            <a:xfrm>
              <a:off x="4442" y="2774"/>
              <a:ext cx="18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zh-CN" altLang="en-US" sz="1800" dirty="0">
                  <a:latin typeface="Times New Roman" panose="02020603050405020304" pitchFamily="18" charset="0"/>
                </a:rPr>
                <a:t>1</a:t>
              </a:r>
              <a:endParaRPr lang="zh-CN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26651" name="Text Box 69"/>
            <p:cNvSpPr txBox="1"/>
            <p:nvPr/>
          </p:nvSpPr>
          <p:spPr>
            <a:xfrm>
              <a:off x="144" y="2940"/>
              <a:ext cx="6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zh-CN" altLang="en-US" sz="18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非门</a:t>
              </a:r>
              <a:endParaRPr lang="zh-CN" altLang="en-US" sz="18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6629" name="Text Box 70"/>
          <p:cNvSpPr txBox="1"/>
          <p:nvPr/>
        </p:nvSpPr>
        <p:spPr>
          <a:xfrm>
            <a:off x="838200" y="968375"/>
            <a:ext cx="192881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1800" b="1" dirty="0">
                <a:solidFill>
                  <a:srgbClr val="0000FF"/>
                </a:solidFill>
                <a:latin typeface="宋体" pitchFamily="2" charset="-122"/>
              </a:rPr>
              <a:t>(</a:t>
            </a:r>
            <a:r>
              <a:rPr lang="en-US" altLang="zh-CN" sz="1800" b="1" dirty="0">
                <a:solidFill>
                  <a:srgbClr val="0000FF"/>
                </a:solidFill>
                <a:latin typeface="宋体" pitchFamily="2" charset="-122"/>
              </a:rPr>
              <a:t>a)</a:t>
            </a:r>
            <a:r>
              <a:rPr lang="zh-CN" altLang="zh-CN" sz="1800" b="1" dirty="0">
                <a:solidFill>
                  <a:srgbClr val="0000FF"/>
                </a:solidFill>
                <a:latin typeface="宋体" pitchFamily="2" charset="-122"/>
              </a:rPr>
              <a:t>常用符号</a:t>
            </a:r>
            <a:endParaRPr lang="zh-CN" altLang="en-US" sz="1800" b="1" dirty="0">
              <a:solidFill>
                <a:srgbClr val="0000FF"/>
              </a:solidFill>
              <a:latin typeface="宋体" pitchFamily="2" charset="-122"/>
            </a:endParaRPr>
          </a:p>
        </p:txBody>
      </p:sp>
      <p:sp>
        <p:nvSpPr>
          <p:cNvPr id="26630" name="Text Box 71"/>
          <p:cNvSpPr txBox="1"/>
          <p:nvPr/>
        </p:nvSpPr>
        <p:spPr>
          <a:xfrm>
            <a:off x="3200400" y="968375"/>
            <a:ext cx="28717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1800" b="1" dirty="0">
                <a:solidFill>
                  <a:srgbClr val="0000FF"/>
                </a:solidFill>
                <a:latin typeface="宋体" pitchFamily="2" charset="-122"/>
              </a:rPr>
              <a:t>(</a:t>
            </a:r>
            <a:r>
              <a:rPr lang="en-US" altLang="zh-CN" sz="1800" b="1" dirty="0">
                <a:solidFill>
                  <a:srgbClr val="0000FF"/>
                </a:solidFill>
                <a:latin typeface="宋体" pitchFamily="2" charset="-122"/>
              </a:rPr>
              <a:t>b)</a:t>
            </a:r>
            <a:r>
              <a:rPr lang="zh-CN" altLang="zh-CN" sz="1800" b="1" dirty="0">
                <a:solidFill>
                  <a:srgbClr val="0000FF"/>
                </a:solidFill>
                <a:latin typeface="宋体" pitchFamily="2" charset="-122"/>
              </a:rPr>
              <a:t>美、日常用符号</a:t>
            </a:r>
            <a:endParaRPr lang="zh-CN" altLang="en-US" sz="1800" b="1" dirty="0">
              <a:solidFill>
                <a:srgbClr val="0000FF"/>
              </a:solidFill>
              <a:latin typeface="宋体" pitchFamily="2" charset="-122"/>
            </a:endParaRPr>
          </a:p>
        </p:txBody>
      </p:sp>
      <p:sp>
        <p:nvSpPr>
          <p:cNvPr id="26631" name="Text Box 72"/>
          <p:cNvSpPr txBox="1"/>
          <p:nvPr/>
        </p:nvSpPr>
        <p:spPr>
          <a:xfrm>
            <a:off x="6400800" y="968375"/>
            <a:ext cx="192881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1800" b="1" dirty="0">
                <a:solidFill>
                  <a:srgbClr val="0000FF"/>
                </a:solidFill>
                <a:latin typeface="宋体" pitchFamily="2" charset="-122"/>
              </a:rPr>
              <a:t>(</a:t>
            </a:r>
            <a:r>
              <a:rPr lang="en-US" altLang="zh-CN" sz="1800" b="1" dirty="0">
                <a:solidFill>
                  <a:srgbClr val="0000FF"/>
                </a:solidFill>
                <a:latin typeface="宋体" pitchFamily="2" charset="-122"/>
              </a:rPr>
              <a:t>c)</a:t>
            </a:r>
            <a:r>
              <a:rPr lang="zh-CN" altLang="zh-CN" sz="1800" b="1" dirty="0">
                <a:solidFill>
                  <a:srgbClr val="0000FF"/>
                </a:solidFill>
                <a:latin typeface="宋体" pitchFamily="2" charset="-122"/>
              </a:rPr>
              <a:t>国标符号</a:t>
            </a:r>
            <a:endParaRPr lang="zh-CN" altLang="en-US" sz="1800" b="1" dirty="0">
              <a:solidFill>
                <a:srgbClr val="0000FF"/>
              </a:solidFill>
              <a:latin typeface="宋体" pitchFamily="2" charset="-122"/>
            </a:endParaRPr>
          </a:p>
        </p:txBody>
      </p:sp>
      <p:sp>
        <p:nvSpPr>
          <p:cNvPr id="21507" name="Text Box 2"/>
          <p:cNvSpPr txBox="1"/>
          <p:nvPr/>
        </p:nvSpPr>
        <p:spPr>
          <a:xfrm>
            <a:off x="611188" y="188278"/>
            <a:ext cx="1331595" cy="584835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>
            <a:spAutoFit/>
          </a:bodyPr>
          <a:p>
            <a:pPr algn="l"/>
            <a:r>
              <a:rPr lang="zh-CN" altLang="en-US" sz="3200" b="1" dirty="0">
                <a:highlight>
                  <a:srgbClr val="FFFF00"/>
                </a:highlight>
                <a:latin typeface="Times New Roman" panose="02020603050405020304" pitchFamily="18" charset="0"/>
              </a:rPr>
              <a:t>小结</a:t>
            </a:r>
            <a:r>
              <a:rPr lang="en-US" altLang="zh-CN" sz="3200" b="1" dirty="0">
                <a:highlight>
                  <a:srgbClr val="FFFF00"/>
                </a:highlight>
                <a:latin typeface="Times New Roman" panose="02020603050405020304" pitchFamily="18" charset="0"/>
              </a:rPr>
              <a:t>-1</a:t>
            </a:r>
            <a:endParaRPr lang="en-US" altLang="zh-CN" sz="3200" b="1" dirty="0">
              <a:highlight>
                <a:srgbClr val="FFFF00"/>
              </a:highligh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1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1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1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1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Text Box 3"/>
          <p:cNvSpPr txBox="1"/>
          <p:nvPr/>
        </p:nvSpPr>
        <p:spPr>
          <a:xfrm>
            <a:off x="1079500" y="381000"/>
            <a:ext cx="192881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1800" b="1" dirty="0">
                <a:solidFill>
                  <a:srgbClr val="0000FF"/>
                </a:solidFill>
                <a:latin typeface="宋体" pitchFamily="2" charset="-122"/>
              </a:rPr>
              <a:t>(</a:t>
            </a:r>
            <a:r>
              <a:rPr lang="en-US" altLang="zh-CN" sz="1800" b="1" dirty="0">
                <a:solidFill>
                  <a:srgbClr val="0000FF"/>
                </a:solidFill>
                <a:latin typeface="宋体" pitchFamily="2" charset="-122"/>
              </a:rPr>
              <a:t>a)</a:t>
            </a:r>
            <a:r>
              <a:rPr lang="zh-CN" altLang="zh-CN" sz="1800" b="1" dirty="0">
                <a:solidFill>
                  <a:srgbClr val="0000FF"/>
                </a:solidFill>
                <a:latin typeface="宋体" pitchFamily="2" charset="-122"/>
              </a:rPr>
              <a:t>常用符号</a:t>
            </a:r>
            <a:endParaRPr lang="zh-CN" altLang="en-US" sz="1800" b="1" dirty="0">
              <a:solidFill>
                <a:srgbClr val="0000FF"/>
              </a:solidFill>
              <a:latin typeface="宋体" pitchFamily="2" charset="-122"/>
            </a:endParaRPr>
          </a:p>
        </p:txBody>
      </p:sp>
      <p:sp>
        <p:nvSpPr>
          <p:cNvPr id="27651" name="Text Box 4"/>
          <p:cNvSpPr txBox="1"/>
          <p:nvPr/>
        </p:nvSpPr>
        <p:spPr>
          <a:xfrm>
            <a:off x="3289300" y="381000"/>
            <a:ext cx="28733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1800" b="1" dirty="0">
                <a:solidFill>
                  <a:srgbClr val="0000FF"/>
                </a:solidFill>
                <a:latin typeface="宋体" pitchFamily="2" charset="-122"/>
              </a:rPr>
              <a:t>(</a:t>
            </a:r>
            <a:r>
              <a:rPr lang="en-US" altLang="zh-CN" sz="1800" b="1" dirty="0">
                <a:solidFill>
                  <a:srgbClr val="0000FF"/>
                </a:solidFill>
                <a:latin typeface="宋体" pitchFamily="2" charset="-122"/>
              </a:rPr>
              <a:t>b)</a:t>
            </a:r>
            <a:r>
              <a:rPr lang="zh-CN" altLang="zh-CN" sz="1800" b="1" dirty="0">
                <a:solidFill>
                  <a:srgbClr val="0000FF"/>
                </a:solidFill>
                <a:latin typeface="宋体" pitchFamily="2" charset="-122"/>
              </a:rPr>
              <a:t>美、日常用符号</a:t>
            </a:r>
            <a:endParaRPr lang="zh-CN" altLang="en-US" sz="1800" b="1" dirty="0">
              <a:solidFill>
                <a:srgbClr val="0000FF"/>
              </a:solidFill>
              <a:latin typeface="宋体" pitchFamily="2" charset="-122"/>
            </a:endParaRPr>
          </a:p>
        </p:txBody>
      </p:sp>
      <p:sp>
        <p:nvSpPr>
          <p:cNvPr id="27652" name="Text Box 5"/>
          <p:cNvSpPr txBox="1"/>
          <p:nvPr/>
        </p:nvSpPr>
        <p:spPr>
          <a:xfrm>
            <a:off x="6313488" y="381000"/>
            <a:ext cx="19272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1800" b="1" dirty="0">
                <a:solidFill>
                  <a:srgbClr val="0000FF"/>
                </a:solidFill>
                <a:latin typeface="宋体" pitchFamily="2" charset="-122"/>
              </a:rPr>
              <a:t>(</a:t>
            </a:r>
            <a:r>
              <a:rPr lang="en-US" altLang="zh-CN" sz="1800" b="1" dirty="0">
                <a:solidFill>
                  <a:srgbClr val="0000FF"/>
                </a:solidFill>
                <a:latin typeface="宋体" pitchFamily="2" charset="-122"/>
              </a:rPr>
              <a:t>c)</a:t>
            </a:r>
            <a:r>
              <a:rPr lang="zh-CN" altLang="zh-CN" sz="1800" b="1" dirty="0">
                <a:solidFill>
                  <a:srgbClr val="0000FF"/>
                </a:solidFill>
                <a:latin typeface="宋体" pitchFamily="2" charset="-122"/>
              </a:rPr>
              <a:t>国标符号</a:t>
            </a:r>
            <a:endParaRPr lang="zh-CN" altLang="en-US" sz="1800" b="1" dirty="0">
              <a:solidFill>
                <a:srgbClr val="0000FF"/>
              </a:solidFill>
              <a:latin typeface="宋体" pitchFamily="2" charset="-122"/>
            </a:endParaRPr>
          </a:p>
        </p:txBody>
      </p:sp>
      <p:grpSp>
        <p:nvGrpSpPr>
          <p:cNvPr id="105585" name="Group 113"/>
          <p:cNvGrpSpPr/>
          <p:nvPr/>
        </p:nvGrpSpPr>
        <p:grpSpPr>
          <a:xfrm>
            <a:off x="382588" y="2332038"/>
            <a:ext cx="8380412" cy="1096962"/>
            <a:chOff x="241" y="1469"/>
            <a:chExt cx="5279" cy="691"/>
          </a:xfrm>
        </p:grpSpPr>
        <p:sp>
          <p:nvSpPr>
            <p:cNvPr id="27737" name="Rectangle 6"/>
            <p:cNvSpPr/>
            <p:nvPr/>
          </p:nvSpPr>
          <p:spPr>
            <a:xfrm>
              <a:off x="1316" y="1529"/>
              <a:ext cx="347" cy="587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7738" name="Line 7"/>
            <p:cNvSpPr/>
            <p:nvPr/>
          </p:nvSpPr>
          <p:spPr>
            <a:xfrm>
              <a:off x="1728" y="1822"/>
              <a:ext cx="26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39" name="Line 8"/>
            <p:cNvSpPr/>
            <p:nvPr/>
          </p:nvSpPr>
          <p:spPr>
            <a:xfrm>
              <a:off x="1031" y="1725"/>
              <a:ext cx="28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40" name="Line 9"/>
            <p:cNvSpPr/>
            <p:nvPr/>
          </p:nvSpPr>
          <p:spPr>
            <a:xfrm>
              <a:off x="1031" y="1920"/>
              <a:ext cx="28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41" name="Text Box 10"/>
            <p:cNvSpPr txBox="1"/>
            <p:nvPr/>
          </p:nvSpPr>
          <p:spPr>
            <a:xfrm>
              <a:off x="874" y="1594"/>
              <a:ext cx="26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</a:rPr>
                <a:t>A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27742" name="Text Box 11"/>
            <p:cNvSpPr txBox="1"/>
            <p:nvPr/>
          </p:nvSpPr>
          <p:spPr>
            <a:xfrm>
              <a:off x="874" y="1855"/>
              <a:ext cx="26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</a:rPr>
                <a:t>B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27743" name="Text Box 12"/>
            <p:cNvSpPr txBox="1"/>
            <p:nvPr/>
          </p:nvSpPr>
          <p:spPr>
            <a:xfrm>
              <a:off x="1947" y="1725"/>
              <a:ext cx="2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</a:rPr>
                <a:t>Y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27744" name="Line 13"/>
            <p:cNvSpPr/>
            <p:nvPr/>
          </p:nvSpPr>
          <p:spPr>
            <a:xfrm>
              <a:off x="3316" y="1839"/>
              <a:ext cx="2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45" name="Line 14"/>
            <p:cNvSpPr/>
            <p:nvPr/>
          </p:nvSpPr>
          <p:spPr>
            <a:xfrm>
              <a:off x="2592" y="1742"/>
              <a:ext cx="28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46" name="Line 15"/>
            <p:cNvSpPr/>
            <p:nvPr/>
          </p:nvSpPr>
          <p:spPr>
            <a:xfrm>
              <a:off x="2592" y="1937"/>
              <a:ext cx="28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47" name="Text Box 16"/>
            <p:cNvSpPr txBox="1"/>
            <p:nvPr/>
          </p:nvSpPr>
          <p:spPr>
            <a:xfrm>
              <a:off x="2434" y="1611"/>
              <a:ext cx="26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</a:rPr>
                <a:t>A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27748" name="Text Box 17"/>
            <p:cNvSpPr txBox="1"/>
            <p:nvPr/>
          </p:nvSpPr>
          <p:spPr>
            <a:xfrm>
              <a:off x="2434" y="1872"/>
              <a:ext cx="26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</a:rPr>
                <a:t>B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27749" name="Text Box 18"/>
            <p:cNvSpPr txBox="1"/>
            <p:nvPr/>
          </p:nvSpPr>
          <p:spPr>
            <a:xfrm>
              <a:off x="3572" y="1680"/>
              <a:ext cx="2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</a:rPr>
                <a:t>Y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27750" name="AutoShape 19"/>
            <p:cNvSpPr/>
            <p:nvPr/>
          </p:nvSpPr>
          <p:spPr>
            <a:xfrm>
              <a:off x="2877" y="1611"/>
              <a:ext cx="347" cy="419"/>
            </a:xfrm>
            <a:prstGeom prst="flowChartDelay">
              <a:avLst/>
            </a:pr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7751" name="Rectangle 20"/>
            <p:cNvSpPr/>
            <p:nvPr/>
          </p:nvSpPr>
          <p:spPr>
            <a:xfrm>
              <a:off x="4557" y="1470"/>
              <a:ext cx="347" cy="587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7752" name="Line 21"/>
            <p:cNvSpPr/>
            <p:nvPr/>
          </p:nvSpPr>
          <p:spPr>
            <a:xfrm>
              <a:off x="4992" y="1763"/>
              <a:ext cx="28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53" name="Line 22"/>
            <p:cNvSpPr/>
            <p:nvPr/>
          </p:nvSpPr>
          <p:spPr>
            <a:xfrm>
              <a:off x="4272" y="1666"/>
              <a:ext cx="28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54" name="Line 23"/>
            <p:cNvSpPr/>
            <p:nvPr/>
          </p:nvSpPr>
          <p:spPr>
            <a:xfrm>
              <a:off x="4272" y="1861"/>
              <a:ext cx="28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55" name="Text Box 24"/>
            <p:cNvSpPr txBox="1"/>
            <p:nvPr/>
          </p:nvSpPr>
          <p:spPr>
            <a:xfrm>
              <a:off x="4114" y="1535"/>
              <a:ext cx="26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</a:rPr>
                <a:t>A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27756" name="Text Box 25"/>
            <p:cNvSpPr txBox="1"/>
            <p:nvPr/>
          </p:nvSpPr>
          <p:spPr>
            <a:xfrm>
              <a:off x="4114" y="1796"/>
              <a:ext cx="26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</a:rPr>
                <a:t>B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27757" name="Text Box 26"/>
            <p:cNvSpPr txBox="1"/>
            <p:nvPr/>
          </p:nvSpPr>
          <p:spPr>
            <a:xfrm>
              <a:off x="5284" y="1666"/>
              <a:ext cx="2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</a:rPr>
                <a:t>Y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27758" name="Text Box 27"/>
            <p:cNvSpPr txBox="1"/>
            <p:nvPr/>
          </p:nvSpPr>
          <p:spPr>
            <a:xfrm>
              <a:off x="4609" y="1469"/>
              <a:ext cx="26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zh-CN" altLang="en-US" sz="1800" dirty="0">
                  <a:latin typeface="Times New Roman" panose="02020603050405020304" pitchFamily="18" charset="0"/>
                </a:rPr>
                <a:t>&amp;</a:t>
              </a:r>
              <a:endParaRPr lang="zh-CN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27759" name="Text Box 28"/>
            <p:cNvSpPr txBox="1"/>
            <p:nvPr/>
          </p:nvSpPr>
          <p:spPr>
            <a:xfrm>
              <a:off x="241" y="1725"/>
              <a:ext cx="81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zh-CN" altLang="en-US" sz="18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与非门</a:t>
              </a:r>
              <a:endParaRPr lang="zh-CN" altLang="en-US" sz="18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760" name="Oval 29"/>
            <p:cNvSpPr/>
            <p:nvPr/>
          </p:nvSpPr>
          <p:spPr>
            <a:xfrm>
              <a:off x="1653" y="1775"/>
              <a:ext cx="75" cy="7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7761" name="Oval 30"/>
            <p:cNvSpPr/>
            <p:nvPr/>
          </p:nvSpPr>
          <p:spPr>
            <a:xfrm>
              <a:off x="3221" y="1805"/>
              <a:ext cx="77" cy="7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7762" name="Oval 31"/>
            <p:cNvSpPr/>
            <p:nvPr/>
          </p:nvSpPr>
          <p:spPr>
            <a:xfrm>
              <a:off x="4896" y="1709"/>
              <a:ext cx="76" cy="7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18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5584" name="Group 112"/>
          <p:cNvGrpSpPr/>
          <p:nvPr/>
        </p:nvGrpSpPr>
        <p:grpSpPr>
          <a:xfrm>
            <a:off x="381000" y="1084263"/>
            <a:ext cx="8382000" cy="1049337"/>
            <a:chOff x="240" y="683"/>
            <a:chExt cx="5280" cy="661"/>
          </a:xfrm>
        </p:grpSpPr>
        <p:sp>
          <p:nvSpPr>
            <p:cNvPr id="27709" name="Rectangle 32"/>
            <p:cNvSpPr/>
            <p:nvPr/>
          </p:nvSpPr>
          <p:spPr>
            <a:xfrm>
              <a:off x="1313" y="731"/>
              <a:ext cx="347" cy="587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7710" name="Line 33"/>
            <p:cNvSpPr/>
            <p:nvPr/>
          </p:nvSpPr>
          <p:spPr>
            <a:xfrm>
              <a:off x="1392" y="1025"/>
              <a:ext cx="19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11" name="Line 34"/>
            <p:cNvSpPr/>
            <p:nvPr/>
          </p:nvSpPr>
          <p:spPr>
            <a:xfrm rot="-5400000">
              <a:off x="1389" y="1024"/>
              <a:ext cx="19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12" name="Line 35"/>
            <p:cNvSpPr/>
            <p:nvPr/>
          </p:nvSpPr>
          <p:spPr>
            <a:xfrm>
              <a:off x="1728" y="1019"/>
              <a:ext cx="28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13" name="Line 36"/>
            <p:cNvSpPr/>
            <p:nvPr/>
          </p:nvSpPr>
          <p:spPr>
            <a:xfrm>
              <a:off x="1030" y="927"/>
              <a:ext cx="28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14" name="Line 37"/>
            <p:cNvSpPr/>
            <p:nvPr/>
          </p:nvSpPr>
          <p:spPr>
            <a:xfrm>
              <a:off x="1030" y="1122"/>
              <a:ext cx="28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15" name="Text Box 38"/>
            <p:cNvSpPr txBox="1"/>
            <p:nvPr/>
          </p:nvSpPr>
          <p:spPr>
            <a:xfrm>
              <a:off x="872" y="796"/>
              <a:ext cx="26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</a:rPr>
                <a:t>A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27716" name="Text Box 39"/>
            <p:cNvSpPr txBox="1"/>
            <p:nvPr/>
          </p:nvSpPr>
          <p:spPr>
            <a:xfrm>
              <a:off x="872" y="1056"/>
              <a:ext cx="26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</a:rPr>
                <a:t>B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27717" name="Text Box 40"/>
            <p:cNvSpPr txBox="1"/>
            <p:nvPr/>
          </p:nvSpPr>
          <p:spPr>
            <a:xfrm>
              <a:off x="2020" y="875"/>
              <a:ext cx="2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</a:rPr>
                <a:t>Y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27718" name="Line 41"/>
            <p:cNvSpPr/>
            <p:nvPr/>
          </p:nvSpPr>
          <p:spPr>
            <a:xfrm>
              <a:off x="3316" y="971"/>
              <a:ext cx="2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19" name="Line 42"/>
            <p:cNvSpPr/>
            <p:nvPr/>
          </p:nvSpPr>
          <p:spPr>
            <a:xfrm>
              <a:off x="2569" y="893"/>
              <a:ext cx="28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20" name="Line 43"/>
            <p:cNvSpPr/>
            <p:nvPr/>
          </p:nvSpPr>
          <p:spPr>
            <a:xfrm>
              <a:off x="2569" y="1088"/>
              <a:ext cx="28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21" name="Text Box 44"/>
            <p:cNvSpPr txBox="1"/>
            <p:nvPr/>
          </p:nvSpPr>
          <p:spPr>
            <a:xfrm>
              <a:off x="2434" y="762"/>
              <a:ext cx="26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</a:rPr>
                <a:t>A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27722" name="Text Box 45"/>
            <p:cNvSpPr txBox="1"/>
            <p:nvPr/>
          </p:nvSpPr>
          <p:spPr>
            <a:xfrm>
              <a:off x="2434" y="1022"/>
              <a:ext cx="26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</a:rPr>
                <a:t>B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27723" name="Text Box 46"/>
            <p:cNvSpPr txBox="1"/>
            <p:nvPr/>
          </p:nvSpPr>
          <p:spPr>
            <a:xfrm>
              <a:off x="3604" y="827"/>
              <a:ext cx="2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</a:rPr>
                <a:t>Y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27724" name="AutoShape 47"/>
            <p:cNvSpPr/>
            <p:nvPr/>
          </p:nvSpPr>
          <p:spPr>
            <a:xfrm rot="10800000">
              <a:off x="2701" y="731"/>
              <a:ext cx="522" cy="540"/>
            </a:xfrm>
            <a:prstGeom prst="moon">
              <a:avLst>
                <a:gd name="adj" fmla="val 66750"/>
              </a:avLst>
            </a:prstGeom>
            <a:solidFill>
              <a:srgbClr val="CCFF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7725" name="Rectangle 48"/>
            <p:cNvSpPr/>
            <p:nvPr/>
          </p:nvSpPr>
          <p:spPr>
            <a:xfrm>
              <a:off x="4556" y="697"/>
              <a:ext cx="347" cy="587"/>
            </a:xfrm>
            <a:prstGeom prst="rect">
              <a:avLst/>
            </a:prstGeom>
            <a:solidFill>
              <a:srgbClr val="C0C0C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7726" name="Line 49"/>
            <p:cNvSpPr/>
            <p:nvPr/>
          </p:nvSpPr>
          <p:spPr>
            <a:xfrm>
              <a:off x="4992" y="1019"/>
              <a:ext cx="28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27" name="Line 50"/>
            <p:cNvSpPr/>
            <p:nvPr/>
          </p:nvSpPr>
          <p:spPr>
            <a:xfrm>
              <a:off x="4271" y="893"/>
              <a:ext cx="28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28" name="Line 51"/>
            <p:cNvSpPr/>
            <p:nvPr/>
          </p:nvSpPr>
          <p:spPr>
            <a:xfrm>
              <a:off x="4271" y="1088"/>
              <a:ext cx="28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29" name="Text Box 52"/>
            <p:cNvSpPr txBox="1"/>
            <p:nvPr/>
          </p:nvSpPr>
          <p:spPr>
            <a:xfrm>
              <a:off x="4114" y="762"/>
              <a:ext cx="26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</a:rPr>
                <a:t>A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27730" name="Text Box 53"/>
            <p:cNvSpPr txBox="1"/>
            <p:nvPr/>
          </p:nvSpPr>
          <p:spPr>
            <a:xfrm>
              <a:off x="4114" y="1022"/>
              <a:ext cx="26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</a:rPr>
                <a:t>B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27731" name="Text Box 54"/>
            <p:cNvSpPr txBox="1"/>
            <p:nvPr/>
          </p:nvSpPr>
          <p:spPr>
            <a:xfrm>
              <a:off x="5284" y="892"/>
              <a:ext cx="2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</a:rPr>
                <a:t>Y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27732" name="Text Box 55"/>
            <p:cNvSpPr txBox="1"/>
            <p:nvPr/>
          </p:nvSpPr>
          <p:spPr>
            <a:xfrm>
              <a:off x="4608" y="683"/>
              <a:ext cx="36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zh-CN" altLang="en-US" sz="1800" dirty="0">
                  <a:latin typeface="Times New Roman" panose="02020603050405020304" pitchFamily="18" charset="0"/>
                  <a:sym typeface="Symbol" pitchFamily="18" charset="2"/>
                </a:rPr>
                <a:t>1</a:t>
              </a:r>
              <a:endParaRPr lang="zh-CN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27733" name="Text Box 56"/>
            <p:cNvSpPr txBox="1"/>
            <p:nvPr/>
          </p:nvSpPr>
          <p:spPr>
            <a:xfrm>
              <a:off x="240" y="923"/>
              <a:ext cx="89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zh-CN" altLang="en-US" sz="18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或非门</a:t>
              </a:r>
              <a:endParaRPr lang="zh-CN" altLang="en-US" sz="18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734" name="Oval 57"/>
            <p:cNvSpPr/>
            <p:nvPr/>
          </p:nvSpPr>
          <p:spPr>
            <a:xfrm>
              <a:off x="1653" y="971"/>
              <a:ext cx="75" cy="7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7735" name="Oval 58"/>
            <p:cNvSpPr/>
            <p:nvPr/>
          </p:nvSpPr>
          <p:spPr>
            <a:xfrm>
              <a:off x="3237" y="941"/>
              <a:ext cx="75" cy="7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7736" name="Oval 59"/>
            <p:cNvSpPr/>
            <p:nvPr/>
          </p:nvSpPr>
          <p:spPr>
            <a:xfrm>
              <a:off x="4896" y="971"/>
              <a:ext cx="76" cy="7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</p:grpSp>
      <p:grpSp>
        <p:nvGrpSpPr>
          <p:cNvPr id="105586" name="Group 114"/>
          <p:cNvGrpSpPr/>
          <p:nvPr/>
        </p:nvGrpSpPr>
        <p:grpSpPr>
          <a:xfrm>
            <a:off x="339725" y="3675063"/>
            <a:ext cx="8194675" cy="1049337"/>
            <a:chOff x="214" y="2315"/>
            <a:chExt cx="5162" cy="661"/>
          </a:xfrm>
        </p:grpSpPr>
        <p:sp>
          <p:nvSpPr>
            <p:cNvPr id="27684" name="Text Box 2"/>
            <p:cNvSpPr txBox="1"/>
            <p:nvPr/>
          </p:nvSpPr>
          <p:spPr>
            <a:xfrm>
              <a:off x="214" y="2544"/>
              <a:ext cx="69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zh-CN" altLang="en-US" sz="18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异或门</a:t>
              </a:r>
              <a:endParaRPr lang="zh-CN" altLang="en-US" sz="18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685" name="Rectangle 61"/>
            <p:cNvSpPr/>
            <p:nvPr/>
          </p:nvSpPr>
          <p:spPr>
            <a:xfrm>
              <a:off x="1306" y="2363"/>
              <a:ext cx="348" cy="587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7686" name="Line 62"/>
            <p:cNvSpPr/>
            <p:nvPr/>
          </p:nvSpPr>
          <p:spPr>
            <a:xfrm>
              <a:off x="1660" y="2651"/>
              <a:ext cx="2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87" name="Line 63"/>
            <p:cNvSpPr/>
            <p:nvPr/>
          </p:nvSpPr>
          <p:spPr>
            <a:xfrm>
              <a:off x="1022" y="2559"/>
              <a:ext cx="2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88" name="Line 64"/>
            <p:cNvSpPr/>
            <p:nvPr/>
          </p:nvSpPr>
          <p:spPr>
            <a:xfrm>
              <a:off x="1022" y="2754"/>
              <a:ext cx="2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89" name="Text Box 65"/>
            <p:cNvSpPr txBox="1"/>
            <p:nvPr/>
          </p:nvSpPr>
          <p:spPr>
            <a:xfrm>
              <a:off x="864" y="2428"/>
              <a:ext cx="26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</a:rPr>
                <a:t>A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27690" name="Text Box 66"/>
            <p:cNvSpPr txBox="1"/>
            <p:nvPr/>
          </p:nvSpPr>
          <p:spPr>
            <a:xfrm>
              <a:off x="864" y="2688"/>
              <a:ext cx="26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</a:rPr>
                <a:t>B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27691" name="Text Box 67"/>
            <p:cNvSpPr txBox="1"/>
            <p:nvPr/>
          </p:nvSpPr>
          <p:spPr>
            <a:xfrm>
              <a:off x="1865" y="2507"/>
              <a:ext cx="2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</a:rPr>
                <a:t>Y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27692" name="Line 68"/>
            <p:cNvSpPr/>
            <p:nvPr/>
          </p:nvSpPr>
          <p:spPr>
            <a:xfrm>
              <a:off x="3209" y="2603"/>
              <a:ext cx="2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93" name="Line 69"/>
            <p:cNvSpPr/>
            <p:nvPr/>
          </p:nvSpPr>
          <p:spPr>
            <a:xfrm>
              <a:off x="2441" y="2525"/>
              <a:ext cx="39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94" name="Line 70"/>
            <p:cNvSpPr/>
            <p:nvPr/>
          </p:nvSpPr>
          <p:spPr>
            <a:xfrm>
              <a:off x="2441" y="2720"/>
              <a:ext cx="39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95" name="Text Box 71"/>
            <p:cNvSpPr txBox="1"/>
            <p:nvPr/>
          </p:nvSpPr>
          <p:spPr>
            <a:xfrm>
              <a:off x="2249" y="2394"/>
              <a:ext cx="26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</a:rPr>
                <a:t>A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27696" name="Text Box 72"/>
            <p:cNvSpPr txBox="1"/>
            <p:nvPr/>
          </p:nvSpPr>
          <p:spPr>
            <a:xfrm>
              <a:off x="2249" y="2654"/>
              <a:ext cx="26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</a:rPr>
                <a:t>B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27697" name="Text Box 73"/>
            <p:cNvSpPr txBox="1"/>
            <p:nvPr/>
          </p:nvSpPr>
          <p:spPr>
            <a:xfrm>
              <a:off x="3497" y="2459"/>
              <a:ext cx="2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</a:rPr>
                <a:t>Y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27698" name="AutoShape 74"/>
            <p:cNvSpPr/>
            <p:nvPr/>
          </p:nvSpPr>
          <p:spPr>
            <a:xfrm rot="10800000">
              <a:off x="2695" y="2363"/>
              <a:ext cx="520" cy="540"/>
            </a:xfrm>
            <a:prstGeom prst="moon">
              <a:avLst>
                <a:gd name="adj" fmla="val 66750"/>
              </a:avLst>
            </a:prstGeom>
            <a:solidFill>
              <a:srgbClr val="CCFF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7699" name="Rectangle 75"/>
            <p:cNvSpPr/>
            <p:nvPr/>
          </p:nvSpPr>
          <p:spPr>
            <a:xfrm>
              <a:off x="4548" y="2329"/>
              <a:ext cx="347" cy="587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7700" name="Line 76"/>
            <p:cNvSpPr/>
            <p:nvPr/>
          </p:nvSpPr>
          <p:spPr>
            <a:xfrm>
              <a:off x="4889" y="2651"/>
              <a:ext cx="2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01" name="Line 77"/>
            <p:cNvSpPr/>
            <p:nvPr/>
          </p:nvSpPr>
          <p:spPr>
            <a:xfrm>
              <a:off x="4264" y="2525"/>
              <a:ext cx="2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02" name="Line 78"/>
            <p:cNvSpPr/>
            <p:nvPr/>
          </p:nvSpPr>
          <p:spPr>
            <a:xfrm>
              <a:off x="4264" y="2720"/>
              <a:ext cx="2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03" name="Text Box 79"/>
            <p:cNvSpPr txBox="1"/>
            <p:nvPr/>
          </p:nvSpPr>
          <p:spPr>
            <a:xfrm>
              <a:off x="4106" y="2394"/>
              <a:ext cx="26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</a:rPr>
                <a:t>A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27704" name="Text Box 80"/>
            <p:cNvSpPr txBox="1"/>
            <p:nvPr/>
          </p:nvSpPr>
          <p:spPr>
            <a:xfrm>
              <a:off x="4106" y="2654"/>
              <a:ext cx="26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</a:rPr>
                <a:t>B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27705" name="Text Box 81"/>
            <p:cNvSpPr txBox="1"/>
            <p:nvPr/>
          </p:nvSpPr>
          <p:spPr>
            <a:xfrm>
              <a:off x="5140" y="2524"/>
              <a:ext cx="2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</a:rPr>
                <a:t>Y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27706" name="Text Box 82"/>
            <p:cNvSpPr txBox="1"/>
            <p:nvPr/>
          </p:nvSpPr>
          <p:spPr>
            <a:xfrm>
              <a:off x="4601" y="2315"/>
              <a:ext cx="36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zh-CN" altLang="en-US" sz="1800" dirty="0">
                  <a:latin typeface="Times New Roman" panose="02020603050405020304" pitchFamily="18" charset="0"/>
                  <a:sym typeface="Symbol" pitchFamily="18" charset="2"/>
                </a:rPr>
                <a:t>=1</a:t>
              </a:r>
              <a:endParaRPr lang="zh-CN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27707" name="AutoShape 83"/>
            <p:cNvSpPr/>
            <p:nvPr/>
          </p:nvSpPr>
          <p:spPr>
            <a:xfrm>
              <a:off x="1368" y="2544"/>
              <a:ext cx="209" cy="209"/>
            </a:xfrm>
            <a:prstGeom prst="flowChartOr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7708" name="Arc 84"/>
            <p:cNvSpPr/>
            <p:nvPr/>
          </p:nvSpPr>
          <p:spPr>
            <a:xfrm rot="-9687876" flipH="1" flipV="1">
              <a:off x="2441" y="2400"/>
              <a:ext cx="269" cy="52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1600" h="36746" fill="none">
                  <a:moveTo>
                    <a:pt x="486" y="0"/>
                  </a:moveTo>
                  <a:cubicBezTo>
                    <a:pt x="12223" y="265"/>
                    <a:pt x="21600" y="9855"/>
                    <a:pt x="21600" y="21595"/>
                  </a:cubicBezTo>
                  <a:cubicBezTo>
                    <a:pt x="21600" y="27263"/>
                    <a:pt x="19371" y="32705"/>
                    <a:pt x="15395" y="36746"/>
                  </a:cubicBezTo>
                </a:path>
                <a:path w="21600" h="36746" stroke="0">
                  <a:moveTo>
                    <a:pt x="486" y="0"/>
                  </a:moveTo>
                  <a:cubicBezTo>
                    <a:pt x="12223" y="265"/>
                    <a:pt x="21600" y="9855"/>
                    <a:pt x="21600" y="21595"/>
                  </a:cubicBezTo>
                  <a:cubicBezTo>
                    <a:pt x="21600" y="27263"/>
                    <a:pt x="19371" y="32705"/>
                    <a:pt x="15395" y="36746"/>
                  </a:cubicBezTo>
                  <a:lnTo>
                    <a:pt x="0" y="21595"/>
                  </a:lnTo>
                  <a:lnTo>
                    <a:pt x="486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05587" name="Group 115"/>
          <p:cNvGrpSpPr/>
          <p:nvPr/>
        </p:nvGrpSpPr>
        <p:grpSpPr>
          <a:xfrm>
            <a:off x="334963" y="4970463"/>
            <a:ext cx="8351837" cy="1049337"/>
            <a:chOff x="160" y="3131"/>
            <a:chExt cx="5261" cy="661"/>
          </a:xfrm>
        </p:grpSpPr>
        <p:sp>
          <p:nvSpPr>
            <p:cNvPr id="27657" name="Text Box 60"/>
            <p:cNvSpPr txBox="1"/>
            <p:nvPr/>
          </p:nvSpPr>
          <p:spPr>
            <a:xfrm>
              <a:off x="160" y="3360"/>
              <a:ext cx="97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zh-CN" altLang="en-US" sz="20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异或非门</a:t>
              </a:r>
              <a:endPara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658" name="Rectangle 85"/>
            <p:cNvSpPr/>
            <p:nvPr/>
          </p:nvSpPr>
          <p:spPr>
            <a:xfrm>
              <a:off x="1313" y="3179"/>
              <a:ext cx="347" cy="587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7659" name="Line 86"/>
            <p:cNvSpPr/>
            <p:nvPr/>
          </p:nvSpPr>
          <p:spPr>
            <a:xfrm>
              <a:off x="1728" y="3467"/>
              <a:ext cx="28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60" name="Line 87"/>
            <p:cNvSpPr/>
            <p:nvPr/>
          </p:nvSpPr>
          <p:spPr>
            <a:xfrm>
              <a:off x="1030" y="3375"/>
              <a:ext cx="28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61" name="Line 88"/>
            <p:cNvSpPr/>
            <p:nvPr/>
          </p:nvSpPr>
          <p:spPr>
            <a:xfrm>
              <a:off x="1030" y="3570"/>
              <a:ext cx="28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62" name="Text Box 89"/>
            <p:cNvSpPr txBox="1"/>
            <p:nvPr/>
          </p:nvSpPr>
          <p:spPr>
            <a:xfrm>
              <a:off x="872" y="3244"/>
              <a:ext cx="26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</a:rPr>
                <a:t>A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27663" name="Text Box 90"/>
            <p:cNvSpPr txBox="1"/>
            <p:nvPr/>
          </p:nvSpPr>
          <p:spPr>
            <a:xfrm>
              <a:off x="872" y="3504"/>
              <a:ext cx="26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</a:rPr>
                <a:t>B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27664" name="Text Box 91"/>
            <p:cNvSpPr txBox="1"/>
            <p:nvPr/>
          </p:nvSpPr>
          <p:spPr>
            <a:xfrm>
              <a:off x="2020" y="3323"/>
              <a:ext cx="2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</a:rPr>
                <a:t>Y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27665" name="Line 92"/>
            <p:cNvSpPr/>
            <p:nvPr/>
          </p:nvSpPr>
          <p:spPr>
            <a:xfrm>
              <a:off x="3316" y="3419"/>
              <a:ext cx="2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66" name="Line 93"/>
            <p:cNvSpPr/>
            <p:nvPr/>
          </p:nvSpPr>
          <p:spPr>
            <a:xfrm>
              <a:off x="2448" y="3341"/>
              <a:ext cx="39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67" name="Line 94"/>
            <p:cNvSpPr/>
            <p:nvPr/>
          </p:nvSpPr>
          <p:spPr>
            <a:xfrm>
              <a:off x="2448" y="3536"/>
              <a:ext cx="39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68" name="Text Box 95"/>
            <p:cNvSpPr txBox="1"/>
            <p:nvPr/>
          </p:nvSpPr>
          <p:spPr>
            <a:xfrm>
              <a:off x="2256" y="3210"/>
              <a:ext cx="26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</a:rPr>
                <a:t>A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27669" name="Text Box 96"/>
            <p:cNvSpPr txBox="1"/>
            <p:nvPr/>
          </p:nvSpPr>
          <p:spPr>
            <a:xfrm>
              <a:off x="2256" y="3470"/>
              <a:ext cx="26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</a:rPr>
                <a:t>B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27670" name="Text Box 97"/>
            <p:cNvSpPr txBox="1"/>
            <p:nvPr/>
          </p:nvSpPr>
          <p:spPr>
            <a:xfrm>
              <a:off x="3604" y="3275"/>
              <a:ext cx="2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</a:rPr>
                <a:t>Y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27671" name="AutoShape 98"/>
            <p:cNvSpPr/>
            <p:nvPr/>
          </p:nvSpPr>
          <p:spPr>
            <a:xfrm rot="10800000">
              <a:off x="2701" y="3179"/>
              <a:ext cx="522" cy="540"/>
            </a:xfrm>
            <a:prstGeom prst="moon">
              <a:avLst>
                <a:gd name="adj" fmla="val 66750"/>
              </a:avLst>
            </a:prstGeom>
            <a:solidFill>
              <a:srgbClr val="CC99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7672" name="Rectangle 99"/>
            <p:cNvSpPr/>
            <p:nvPr/>
          </p:nvSpPr>
          <p:spPr>
            <a:xfrm>
              <a:off x="4556" y="3145"/>
              <a:ext cx="347" cy="587"/>
            </a:xfrm>
            <a:prstGeom prst="rect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7673" name="Line 100"/>
            <p:cNvSpPr/>
            <p:nvPr/>
          </p:nvSpPr>
          <p:spPr>
            <a:xfrm>
              <a:off x="4896" y="3467"/>
              <a:ext cx="28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74" name="Line 101"/>
            <p:cNvSpPr/>
            <p:nvPr/>
          </p:nvSpPr>
          <p:spPr>
            <a:xfrm>
              <a:off x="4271" y="3341"/>
              <a:ext cx="28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75" name="Line 102"/>
            <p:cNvSpPr/>
            <p:nvPr/>
          </p:nvSpPr>
          <p:spPr>
            <a:xfrm>
              <a:off x="4271" y="3536"/>
              <a:ext cx="28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76" name="Text Box 103"/>
            <p:cNvSpPr txBox="1"/>
            <p:nvPr/>
          </p:nvSpPr>
          <p:spPr>
            <a:xfrm>
              <a:off x="4114" y="3210"/>
              <a:ext cx="26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</a:rPr>
                <a:t>A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27677" name="Text Box 104"/>
            <p:cNvSpPr txBox="1"/>
            <p:nvPr/>
          </p:nvSpPr>
          <p:spPr>
            <a:xfrm>
              <a:off x="4114" y="3470"/>
              <a:ext cx="26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</a:rPr>
                <a:t>B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27678" name="Text Box 105"/>
            <p:cNvSpPr txBox="1"/>
            <p:nvPr/>
          </p:nvSpPr>
          <p:spPr>
            <a:xfrm>
              <a:off x="5184" y="3340"/>
              <a:ext cx="23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</a:rPr>
                <a:t>Y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27679" name="Text Box 106"/>
            <p:cNvSpPr txBox="1"/>
            <p:nvPr/>
          </p:nvSpPr>
          <p:spPr>
            <a:xfrm>
              <a:off x="4608" y="3131"/>
              <a:ext cx="36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zh-CN" altLang="en-US" sz="1800" dirty="0">
                  <a:latin typeface="Times New Roman" panose="02020603050405020304" pitchFamily="18" charset="0"/>
                  <a:sym typeface="Symbol" pitchFamily="18" charset="2"/>
                </a:rPr>
                <a:t>=</a:t>
              </a:r>
              <a:endParaRPr lang="zh-CN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27680" name="Oval 107"/>
            <p:cNvSpPr/>
            <p:nvPr/>
          </p:nvSpPr>
          <p:spPr>
            <a:xfrm>
              <a:off x="1653" y="3419"/>
              <a:ext cx="75" cy="7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7681" name="Oval 108"/>
            <p:cNvSpPr/>
            <p:nvPr/>
          </p:nvSpPr>
          <p:spPr>
            <a:xfrm>
              <a:off x="3237" y="3389"/>
              <a:ext cx="75" cy="7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7682" name="AutoShape 109"/>
            <p:cNvSpPr/>
            <p:nvPr/>
          </p:nvSpPr>
          <p:spPr>
            <a:xfrm>
              <a:off x="1376" y="3360"/>
              <a:ext cx="208" cy="209"/>
            </a:xfrm>
            <a:prstGeom prst="flowChartOr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7683" name="Arc 110"/>
            <p:cNvSpPr/>
            <p:nvPr/>
          </p:nvSpPr>
          <p:spPr>
            <a:xfrm rot="-9687876" flipH="1" flipV="1">
              <a:off x="2448" y="3216"/>
              <a:ext cx="268" cy="52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1600" h="36746" fill="none">
                  <a:moveTo>
                    <a:pt x="486" y="0"/>
                  </a:moveTo>
                  <a:cubicBezTo>
                    <a:pt x="12223" y="265"/>
                    <a:pt x="21600" y="9855"/>
                    <a:pt x="21600" y="21595"/>
                  </a:cubicBezTo>
                  <a:cubicBezTo>
                    <a:pt x="21600" y="27263"/>
                    <a:pt x="19371" y="32705"/>
                    <a:pt x="15395" y="36746"/>
                  </a:cubicBezTo>
                </a:path>
                <a:path w="21600" h="36746" stroke="0">
                  <a:moveTo>
                    <a:pt x="486" y="0"/>
                  </a:moveTo>
                  <a:cubicBezTo>
                    <a:pt x="12223" y="265"/>
                    <a:pt x="21600" y="9855"/>
                    <a:pt x="21600" y="21595"/>
                  </a:cubicBezTo>
                  <a:cubicBezTo>
                    <a:pt x="21600" y="27263"/>
                    <a:pt x="19371" y="32705"/>
                    <a:pt x="15395" y="36746"/>
                  </a:cubicBezTo>
                  <a:lnTo>
                    <a:pt x="0" y="21595"/>
                  </a:lnTo>
                  <a:lnTo>
                    <a:pt x="486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5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5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5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5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1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1" i="0" u="none" kern="1200" baseline="0">
                <a:solidFill>
                  <a:srgbClr val="800000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1" i="0" u="none" kern="1200" baseline="0">
                <a:solidFill>
                  <a:srgbClr val="800000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1" i="0" u="none" kern="1200" baseline="0">
                <a:solidFill>
                  <a:srgbClr val="800000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1" i="0" u="none" kern="1200" baseline="0">
                <a:solidFill>
                  <a:srgbClr val="800000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1" i="0" u="none" kern="1200" baseline="0">
                <a:solidFill>
                  <a:srgbClr val="800000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>
              <a:spcBef>
                <a:spcPct val="0"/>
              </a:spcBef>
            </a:pPr>
            <a:r>
              <a:rPr lang="zh-CN" altLang="en-US" sz="1400" b="0" dirty="0">
                <a:solidFill>
                  <a:schemeClr val="tx1"/>
                </a:solidFill>
              </a:rPr>
              <a:t>（</a:t>
            </a:r>
            <a:fld id="{9A0DB2DC-4C9A-4742-B13C-FB6460FD3503}" type="slidenum">
              <a:rPr lang="zh-CN" altLang="en-US" sz="1400" b="0" dirty="0">
                <a:solidFill>
                  <a:schemeClr val="tx1"/>
                </a:solidFill>
              </a:rPr>
            </a:fld>
            <a:r>
              <a:rPr lang="zh-CN" altLang="en-US" sz="1400" b="0" dirty="0">
                <a:solidFill>
                  <a:schemeClr val="tx1"/>
                </a:solidFill>
              </a:rPr>
              <a:t>）</a:t>
            </a:r>
            <a:endParaRPr lang="zh-CN" altLang="en-US" sz="1400" b="0" dirty="0">
              <a:solidFill>
                <a:schemeClr val="tx1"/>
              </a:solidFill>
            </a:endParaRPr>
          </a:p>
        </p:txBody>
      </p:sp>
      <p:sp>
        <p:nvSpPr>
          <p:cNvPr id="2053" name="Text Box 3"/>
          <p:cNvSpPr txBox="1"/>
          <p:nvPr/>
        </p:nvSpPr>
        <p:spPr>
          <a:xfrm>
            <a:off x="827088" y="1412875"/>
            <a:ext cx="7504112" cy="1373188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>
            <a:spAutoFit/>
          </a:bodyPr>
          <a:p>
            <a:pPr indent="374650" algn="l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“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与”、“或”、“非”是三种基本的逻辑运算，任何其它的复杂逻辑运算都可以用与、或、非的组合来实现。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2777" name="Object 9"/>
          <p:cNvGraphicFramePr/>
          <p:nvPr/>
        </p:nvGraphicFramePr>
        <p:xfrm>
          <a:off x="3819525" y="4537075"/>
          <a:ext cx="1946275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748030" imgH="215900" progId="Equation.3">
                  <p:embed/>
                </p:oleObj>
              </mc:Choice>
              <mc:Fallback>
                <p:oleObj name="" r:id="rId1" imgW="748030" imgH="2159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19525" y="4537075"/>
                        <a:ext cx="1946275" cy="557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3"/>
          <p:cNvGrpSpPr/>
          <p:nvPr/>
        </p:nvGrpSpPr>
        <p:grpSpPr>
          <a:xfrm>
            <a:off x="850900" y="3602038"/>
            <a:ext cx="7877175" cy="2316162"/>
            <a:chOff x="536" y="2269"/>
            <a:chExt cx="4962" cy="1459"/>
          </a:xfrm>
        </p:grpSpPr>
        <p:sp>
          <p:nvSpPr>
            <p:cNvPr id="2070" name="Rectangle 14"/>
            <p:cNvSpPr/>
            <p:nvPr/>
          </p:nvSpPr>
          <p:spPr>
            <a:xfrm>
              <a:off x="536" y="2269"/>
              <a:ext cx="1654" cy="1459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 anchor="ctr" anchorCtr="0"/>
            <a:p>
              <a:pPr algn="l">
                <a:spcBef>
                  <a:spcPct val="0"/>
                </a:spcBef>
              </a:pPr>
              <a:endParaRPr lang="zh-CN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71" name="Rectangle 16"/>
            <p:cNvSpPr/>
            <p:nvPr/>
          </p:nvSpPr>
          <p:spPr>
            <a:xfrm>
              <a:off x="2190" y="2269"/>
              <a:ext cx="1654" cy="1459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 anchor="ctr" anchorCtr="0"/>
            <a:p>
              <a:endParaRPr lang="zh-CN" altLang="en-US" sz="3200" dirty="0">
                <a:latin typeface="Times New Roman" panose="02020603050405020304" pitchFamily="18" charset="0"/>
              </a:endParaRPr>
            </a:p>
          </p:txBody>
        </p:sp>
        <p:sp>
          <p:nvSpPr>
            <p:cNvPr id="2072" name="Rectangle 17"/>
            <p:cNvSpPr/>
            <p:nvPr/>
          </p:nvSpPr>
          <p:spPr>
            <a:xfrm>
              <a:off x="3844" y="2269"/>
              <a:ext cx="1654" cy="1459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 anchor="ctr" anchorCtr="0"/>
            <a:p>
              <a:endParaRPr lang="zh-CN" altLang="en-US" sz="32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32786" name="Text Box 18"/>
          <p:cNvSpPr txBox="1"/>
          <p:nvPr/>
        </p:nvSpPr>
        <p:spPr>
          <a:xfrm>
            <a:off x="1084263" y="3783013"/>
            <a:ext cx="2165350" cy="1674812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>
            <a:spAutoFit/>
          </a:bodyPr>
          <a:p>
            <a:pPr algn="l"/>
            <a:r>
              <a:rPr lang="zh-CN" altLang="en-US" sz="3200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与非：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条件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都具备，则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Y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不发生。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3" name="Group 31"/>
          <p:cNvGrpSpPr/>
          <p:nvPr/>
        </p:nvGrpSpPr>
        <p:grpSpPr>
          <a:xfrm>
            <a:off x="6264275" y="3940175"/>
            <a:ext cx="2255838" cy="1312863"/>
            <a:chOff x="3946" y="2482"/>
            <a:chExt cx="1340" cy="827"/>
          </a:xfrm>
        </p:grpSpPr>
        <p:sp>
          <p:nvSpPr>
            <p:cNvPr id="2058" name="Rectangle 19"/>
            <p:cNvSpPr/>
            <p:nvPr/>
          </p:nvSpPr>
          <p:spPr>
            <a:xfrm>
              <a:off x="4518" y="2618"/>
              <a:ext cx="400" cy="637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 anchor="ctr" anchorCtr="0"/>
            <a:p>
              <a:endParaRPr lang="zh-CN" altLang="en-US" sz="3200" dirty="0">
                <a:latin typeface="Times New Roman" panose="02020603050405020304" pitchFamily="18" charset="0"/>
              </a:endParaRPr>
            </a:p>
          </p:txBody>
        </p:sp>
        <p:sp>
          <p:nvSpPr>
            <p:cNvPr id="2059" name="Line 20"/>
            <p:cNvSpPr/>
            <p:nvPr/>
          </p:nvSpPr>
          <p:spPr>
            <a:xfrm flipH="1">
              <a:off x="4227" y="2737"/>
              <a:ext cx="291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60" name="Line 21"/>
            <p:cNvSpPr/>
            <p:nvPr/>
          </p:nvSpPr>
          <p:spPr>
            <a:xfrm flipH="1">
              <a:off x="4227" y="2955"/>
              <a:ext cx="291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61" name="Line 22"/>
            <p:cNvSpPr/>
            <p:nvPr/>
          </p:nvSpPr>
          <p:spPr>
            <a:xfrm flipH="1">
              <a:off x="4227" y="3136"/>
              <a:ext cx="291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62" name="Line 23"/>
            <p:cNvSpPr/>
            <p:nvPr/>
          </p:nvSpPr>
          <p:spPr>
            <a:xfrm flipH="1">
              <a:off x="4227" y="2955"/>
              <a:ext cx="291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63" name="Line 24"/>
            <p:cNvSpPr/>
            <p:nvPr/>
          </p:nvSpPr>
          <p:spPr>
            <a:xfrm flipH="1">
              <a:off x="4995" y="2946"/>
              <a:ext cx="291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64" name="Oval 25"/>
            <p:cNvSpPr/>
            <p:nvPr/>
          </p:nvSpPr>
          <p:spPr>
            <a:xfrm>
              <a:off x="4927" y="2909"/>
              <a:ext cx="72" cy="73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46800" rIns="90000" bIns="46800" anchor="ctr" anchorCtr="0"/>
            <a:p>
              <a:endParaRPr lang="zh-CN" altLang="en-US" sz="3200" dirty="0">
                <a:latin typeface="Times New Roman" panose="02020603050405020304" pitchFamily="18" charset="0"/>
              </a:endParaRPr>
            </a:p>
          </p:txBody>
        </p:sp>
        <p:sp>
          <p:nvSpPr>
            <p:cNvPr id="2065" name="Text Box 26"/>
            <p:cNvSpPr txBox="1"/>
            <p:nvPr/>
          </p:nvSpPr>
          <p:spPr>
            <a:xfrm>
              <a:off x="4591" y="2619"/>
              <a:ext cx="200" cy="365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 algn="l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&amp;</a:t>
              </a:r>
              <a:endPara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66" name="Text Box 27"/>
            <p:cNvSpPr txBox="1"/>
            <p:nvPr/>
          </p:nvSpPr>
          <p:spPr>
            <a:xfrm>
              <a:off x="3946" y="2482"/>
              <a:ext cx="154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 algn="l"/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endPara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67" name="Text Box 28"/>
            <p:cNvSpPr txBox="1"/>
            <p:nvPr/>
          </p:nvSpPr>
          <p:spPr>
            <a:xfrm>
              <a:off x="3955" y="2746"/>
              <a:ext cx="154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 algn="l"/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endPara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68" name="Text Box 29"/>
            <p:cNvSpPr txBox="1"/>
            <p:nvPr/>
          </p:nvSpPr>
          <p:spPr>
            <a:xfrm>
              <a:off x="3955" y="2982"/>
              <a:ext cx="154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 algn="l"/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endPara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69" name="Text Box 30"/>
            <p:cNvSpPr txBox="1"/>
            <p:nvPr/>
          </p:nvSpPr>
          <p:spPr>
            <a:xfrm>
              <a:off x="5145" y="2600"/>
              <a:ext cx="118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 algn="l"/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endPara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32800" name="Text Box 32"/>
          <p:cNvSpPr txBox="1"/>
          <p:nvPr/>
        </p:nvSpPr>
        <p:spPr>
          <a:xfrm>
            <a:off x="899478" y="2850515"/>
            <a:ext cx="7231062" cy="519113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>
            <a:spAutoFit/>
          </a:bodyPr>
          <a:p>
            <a:pPr algn="l"/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几种常用的逻辑运算如下表：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07" name="Text Box 2"/>
          <p:cNvSpPr txBox="1"/>
          <p:nvPr/>
        </p:nvSpPr>
        <p:spPr>
          <a:xfrm>
            <a:off x="683578" y="656908"/>
            <a:ext cx="1331595" cy="584835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>
            <a:spAutoFit/>
          </a:bodyPr>
          <a:p>
            <a:pPr algn="l"/>
            <a:r>
              <a:rPr lang="zh-CN" altLang="en-US" sz="3200" b="1" dirty="0">
                <a:highlight>
                  <a:srgbClr val="FFFF00"/>
                </a:highlight>
                <a:latin typeface="Times New Roman" panose="02020603050405020304" pitchFamily="18" charset="0"/>
              </a:rPr>
              <a:t>小结</a:t>
            </a:r>
            <a:r>
              <a:rPr lang="en-US" altLang="zh-CN" sz="3200" b="1" dirty="0">
                <a:highlight>
                  <a:srgbClr val="FFFF00"/>
                </a:highlight>
                <a:latin typeface="Times New Roman" panose="02020603050405020304" pitchFamily="18" charset="0"/>
              </a:rPr>
              <a:t>-2</a:t>
            </a:r>
            <a:endParaRPr lang="en-US" altLang="zh-CN" sz="3200" b="1" dirty="0">
              <a:highlight>
                <a:srgbClr val="FFFF00"/>
              </a:highligh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6" grpId="0"/>
      <p:bldP spid="3280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7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1" i="0" u="none" kern="1200" baseline="0">
                <a:solidFill>
                  <a:srgbClr val="800000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1" i="0" u="none" kern="1200" baseline="0">
                <a:solidFill>
                  <a:srgbClr val="800000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1" i="0" u="none" kern="1200" baseline="0">
                <a:solidFill>
                  <a:srgbClr val="800000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1" i="0" u="none" kern="1200" baseline="0">
                <a:solidFill>
                  <a:srgbClr val="800000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1" i="0" u="none" kern="1200" baseline="0">
                <a:solidFill>
                  <a:srgbClr val="800000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>
              <a:spcBef>
                <a:spcPct val="0"/>
              </a:spcBef>
            </a:pPr>
            <a:r>
              <a:rPr lang="zh-CN" altLang="en-US" sz="1400" b="0" dirty="0">
                <a:solidFill>
                  <a:schemeClr val="tx1"/>
                </a:solidFill>
              </a:rPr>
              <a:t>（</a:t>
            </a:r>
            <a:fld id="{9A0DB2DC-4C9A-4742-B13C-FB6460FD3503}" type="slidenum">
              <a:rPr lang="zh-CN" altLang="en-US" sz="1400" b="0" dirty="0">
                <a:solidFill>
                  <a:schemeClr val="tx1"/>
                </a:solidFill>
              </a:rPr>
            </a:fld>
            <a:r>
              <a:rPr lang="zh-CN" altLang="en-US" sz="1400" b="0" dirty="0">
                <a:solidFill>
                  <a:schemeClr val="tx1"/>
                </a:solidFill>
              </a:rPr>
              <a:t>）</a:t>
            </a:r>
            <a:endParaRPr lang="zh-CN" altLang="en-US" sz="1400" b="0" dirty="0">
              <a:solidFill>
                <a:schemeClr val="tx1"/>
              </a:solidFill>
            </a:endParaRPr>
          </a:p>
        </p:txBody>
      </p:sp>
      <p:graphicFrame>
        <p:nvGraphicFramePr>
          <p:cNvPr id="33794" name="Object 2"/>
          <p:cNvGraphicFramePr/>
          <p:nvPr/>
        </p:nvGraphicFramePr>
        <p:xfrm>
          <a:off x="3521075" y="1160463"/>
          <a:ext cx="227171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875030" imgH="215900" progId="Equation.3">
                  <p:embed/>
                </p:oleObj>
              </mc:Choice>
              <mc:Fallback>
                <p:oleObj name="" r:id="rId1" imgW="875030" imgH="2159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21075" y="1160463"/>
                        <a:ext cx="2271713" cy="555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Text Box 6"/>
          <p:cNvSpPr txBox="1"/>
          <p:nvPr/>
        </p:nvSpPr>
        <p:spPr>
          <a:xfrm>
            <a:off x="957263" y="652463"/>
            <a:ext cx="2165350" cy="1674812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>
            <a:spAutoFit/>
          </a:bodyPr>
          <a:p>
            <a:pPr algn="l"/>
            <a:r>
              <a:rPr lang="zh-CN" altLang="en-US" sz="3200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或非：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条件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任一具备，则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Y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不发生。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" name="Group 20"/>
          <p:cNvGrpSpPr/>
          <p:nvPr/>
        </p:nvGrpSpPr>
        <p:grpSpPr>
          <a:xfrm>
            <a:off x="6015038" y="746125"/>
            <a:ext cx="2398712" cy="1312863"/>
            <a:chOff x="3946" y="540"/>
            <a:chExt cx="1340" cy="827"/>
          </a:xfrm>
        </p:grpSpPr>
        <p:sp>
          <p:nvSpPr>
            <p:cNvPr id="3112" name="Rectangle 8"/>
            <p:cNvSpPr/>
            <p:nvPr/>
          </p:nvSpPr>
          <p:spPr>
            <a:xfrm>
              <a:off x="4518" y="676"/>
              <a:ext cx="400" cy="637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 anchor="ctr" anchorCtr="0"/>
            <a:p>
              <a:endParaRPr lang="zh-CN" altLang="en-US" sz="3200" dirty="0">
                <a:latin typeface="Times New Roman" panose="02020603050405020304" pitchFamily="18" charset="0"/>
              </a:endParaRPr>
            </a:p>
          </p:txBody>
        </p:sp>
        <p:sp>
          <p:nvSpPr>
            <p:cNvPr id="3113" name="Line 9"/>
            <p:cNvSpPr/>
            <p:nvPr/>
          </p:nvSpPr>
          <p:spPr>
            <a:xfrm flipH="1">
              <a:off x="4227" y="795"/>
              <a:ext cx="291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14" name="Line 10"/>
            <p:cNvSpPr/>
            <p:nvPr/>
          </p:nvSpPr>
          <p:spPr>
            <a:xfrm flipH="1">
              <a:off x="4227" y="1013"/>
              <a:ext cx="291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15" name="Line 11"/>
            <p:cNvSpPr/>
            <p:nvPr/>
          </p:nvSpPr>
          <p:spPr>
            <a:xfrm flipH="1">
              <a:off x="4227" y="1194"/>
              <a:ext cx="291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16" name="Line 12"/>
            <p:cNvSpPr/>
            <p:nvPr/>
          </p:nvSpPr>
          <p:spPr>
            <a:xfrm flipH="1">
              <a:off x="4227" y="1013"/>
              <a:ext cx="291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17" name="Line 13"/>
            <p:cNvSpPr/>
            <p:nvPr/>
          </p:nvSpPr>
          <p:spPr>
            <a:xfrm flipH="1">
              <a:off x="4995" y="1004"/>
              <a:ext cx="291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18" name="Oval 14"/>
            <p:cNvSpPr/>
            <p:nvPr/>
          </p:nvSpPr>
          <p:spPr>
            <a:xfrm>
              <a:off x="4927" y="967"/>
              <a:ext cx="72" cy="73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46800" rIns="90000" bIns="46800" anchor="ctr" anchorCtr="0"/>
            <a:p>
              <a:endParaRPr lang="zh-CN" altLang="en-US" sz="3200" dirty="0">
                <a:latin typeface="Times New Roman" panose="02020603050405020304" pitchFamily="18" charset="0"/>
              </a:endParaRPr>
            </a:p>
          </p:txBody>
        </p:sp>
        <p:sp>
          <p:nvSpPr>
            <p:cNvPr id="3119" name="Text Box 15"/>
            <p:cNvSpPr txBox="1"/>
            <p:nvPr/>
          </p:nvSpPr>
          <p:spPr>
            <a:xfrm>
              <a:off x="4591" y="677"/>
              <a:ext cx="400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 algn="l"/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sym typeface="Symbol" pitchFamily="18" charset="2"/>
                </a:rPr>
                <a:t>1</a:t>
              </a:r>
              <a:endPara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120" name="Text Box 16"/>
            <p:cNvSpPr txBox="1"/>
            <p:nvPr/>
          </p:nvSpPr>
          <p:spPr>
            <a:xfrm>
              <a:off x="3946" y="540"/>
              <a:ext cx="154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 algn="l"/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endPara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121" name="Text Box 17"/>
            <p:cNvSpPr txBox="1"/>
            <p:nvPr/>
          </p:nvSpPr>
          <p:spPr>
            <a:xfrm>
              <a:off x="3955" y="804"/>
              <a:ext cx="154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 algn="l"/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endPara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122" name="Text Box 18"/>
            <p:cNvSpPr txBox="1"/>
            <p:nvPr/>
          </p:nvSpPr>
          <p:spPr>
            <a:xfrm>
              <a:off x="3955" y="1040"/>
              <a:ext cx="154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 algn="l"/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endPara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123" name="Text Box 19"/>
            <p:cNvSpPr txBox="1"/>
            <p:nvPr/>
          </p:nvSpPr>
          <p:spPr>
            <a:xfrm>
              <a:off x="5145" y="658"/>
              <a:ext cx="118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 algn="l"/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endPara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33813" name="Object 21"/>
          <p:cNvGraphicFramePr/>
          <p:nvPr/>
        </p:nvGraphicFramePr>
        <p:xfrm>
          <a:off x="3641725" y="2801938"/>
          <a:ext cx="2211388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837565" imgH="431800" progId="Equation.3">
                  <p:embed/>
                </p:oleObj>
              </mc:Choice>
              <mc:Fallback>
                <p:oleObj name="" r:id="rId3" imgW="837565" imgH="431800" progId="Equation.3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41725" y="2801938"/>
                        <a:ext cx="2211388" cy="1135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Rectangle 3"/>
          <p:cNvSpPr/>
          <p:nvPr/>
        </p:nvSpPr>
        <p:spPr>
          <a:xfrm>
            <a:off x="755650" y="519113"/>
            <a:ext cx="2625725" cy="1892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p>
            <a:pPr algn="l">
              <a:spcBef>
                <a:spcPct val="0"/>
              </a:spcBef>
            </a:pPr>
            <a:endParaRPr lang="zh-CN" altLang="zh-CN" sz="320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081" name="Rectangle 4"/>
          <p:cNvSpPr/>
          <p:nvPr/>
        </p:nvSpPr>
        <p:spPr>
          <a:xfrm>
            <a:off x="3381375" y="519113"/>
            <a:ext cx="2625725" cy="1892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p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3082" name="Rectangle 5"/>
          <p:cNvSpPr/>
          <p:nvPr/>
        </p:nvSpPr>
        <p:spPr>
          <a:xfrm>
            <a:off x="6007100" y="519113"/>
            <a:ext cx="2625725" cy="1892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p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3083" name="Rectangle 22"/>
          <p:cNvSpPr/>
          <p:nvPr/>
        </p:nvSpPr>
        <p:spPr>
          <a:xfrm>
            <a:off x="755650" y="2419350"/>
            <a:ext cx="2625725" cy="1892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p>
            <a:pPr algn="l">
              <a:spcBef>
                <a:spcPct val="0"/>
              </a:spcBef>
            </a:pPr>
            <a:endParaRPr lang="zh-CN" altLang="zh-CN" sz="320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084" name="Rectangle 23"/>
          <p:cNvSpPr/>
          <p:nvPr/>
        </p:nvSpPr>
        <p:spPr>
          <a:xfrm>
            <a:off x="3381375" y="2419350"/>
            <a:ext cx="2625725" cy="1892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p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3085" name="Rectangle 24"/>
          <p:cNvSpPr/>
          <p:nvPr/>
        </p:nvSpPr>
        <p:spPr>
          <a:xfrm>
            <a:off x="6007100" y="2419350"/>
            <a:ext cx="2625725" cy="1892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p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33817" name="Text Box 25"/>
          <p:cNvSpPr txBox="1"/>
          <p:nvPr/>
        </p:nvSpPr>
        <p:spPr>
          <a:xfrm>
            <a:off x="893763" y="2532063"/>
            <a:ext cx="2355850" cy="1674812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>
            <a:spAutoFit/>
          </a:bodyPr>
          <a:p>
            <a:pPr algn="l"/>
            <a:r>
              <a:rPr lang="zh-CN" altLang="en-US" sz="3200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异或：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条件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有一个具备，另一个不具备则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Y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发生。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3" name="Group 61"/>
          <p:cNvGrpSpPr/>
          <p:nvPr/>
        </p:nvGrpSpPr>
        <p:grpSpPr>
          <a:xfrm>
            <a:off x="6278563" y="2911475"/>
            <a:ext cx="2316162" cy="1236663"/>
            <a:chOff x="3955" y="1825"/>
            <a:chExt cx="1459" cy="779"/>
          </a:xfrm>
        </p:grpSpPr>
        <p:sp>
          <p:nvSpPr>
            <p:cNvPr id="3103" name="Rectangle 27"/>
            <p:cNvSpPr/>
            <p:nvPr/>
          </p:nvSpPr>
          <p:spPr>
            <a:xfrm>
              <a:off x="4518" y="1870"/>
              <a:ext cx="400" cy="571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 anchor="ctr" anchorCtr="0"/>
            <a:p>
              <a:endParaRPr lang="zh-CN" altLang="en-US" sz="3200" dirty="0">
                <a:latin typeface="Times New Roman" panose="02020603050405020304" pitchFamily="18" charset="0"/>
              </a:endParaRPr>
            </a:p>
          </p:txBody>
        </p:sp>
        <p:sp>
          <p:nvSpPr>
            <p:cNvPr id="3104" name="Line 28"/>
            <p:cNvSpPr/>
            <p:nvPr/>
          </p:nvSpPr>
          <p:spPr>
            <a:xfrm flipH="1">
              <a:off x="4227" y="2026"/>
              <a:ext cx="291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05" name="Line 29"/>
            <p:cNvSpPr/>
            <p:nvPr/>
          </p:nvSpPr>
          <p:spPr>
            <a:xfrm flipH="1">
              <a:off x="4218" y="2289"/>
              <a:ext cx="291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06" name="Line 32"/>
            <p:cNvSpPr/>
            <p:nvPr/>
          </p:nvSpPr>
          <p:spPr>
            <a:xfrm flipH="1">
              <a:off x="4935" y="2198"/>
              <a:ext cx="291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07" name="Text Box 34"/>
            <p:cNvSpPr txBox="1"/>
            <p:nvPr/>
          </p:nvSpPr>
          <p:spPr>
            <a:xfrm>
              <a:off x="4591" y="1871"/>
              <a:ext cx="400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 algn="l"/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sym typeface="Symbol" pitchFamily="18" charset="2"/>
                </a:rPr>
                <a:t>=1</a:t>
              </a:r>
              <a:endPara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108" name="Text Box 35"/>
            <p:cNvSpPr txBox="1"/>
            <p:nvPr/>
          </p:nvSpPr>
          <p:spPr>
            <a:xfrm>
              <a:off x="3964" y="1825"/>
              <a:ext cx="154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 algn="l"/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endPara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109" name="Text Box 36"/>
            <p:cNvSpPr txBox="1"/>
            <p:nvPr/>
          </p:nvSpPr>
          <p:spPr>
            <a:xfrm>
              <a:off x="3982" y="2126"/>
              <a:ext cx="154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 algn="l"/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endPara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110" name="Text Box 37"/>
            <p:cNvSpPr txBox="1"/>
            <p:nvPr/>
          </p:nvSpPr>
          <p:spPr>
            <a:xfrm>
              <a:off x="3955" y="2234"/>
              <a:ext cx="154" cy="370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 algn="l"/>
              <a:endPara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111" name="Text Box 38"/>
            <p:cNvSpPr txBox="1"/>
            <p:nvPr/>
          </p:nvSpPr>
          <p:spPr>
            <a:xfrm>
              <a:off x="5065" y="1852"/>
              <a:ext cx="349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 algn="l"/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endPara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3088" name="Rectangle 40"/>
          <p:cNvSpPr/>
          <p:nvPr/>
        </p:nvSpPr>
        <p:spPr>
          <a:xfrm>
            <a:off x="755650" y="4298950"/>
            <a:ext cx="2625725" cy="1892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p>
            <a:pPr algn="l">
              <a:spcBef>
                <a:spcPct val="0"/>
              </a:spcBef>
            </a:pPr>
            <a:endParaRPr lang="zh-CN" altLang="zh-CN" sz="320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089" name="Rectangle 41"/>
          <p:cNvSpPr/>
          <p:nvPr/>
        </p:nvSpPr>
        <p:spPr>
          <a:xfrm>
            <a:off x="3381375" y="4298950"/>
            <a:ext cx="2625725" cy="1892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p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3090" name="Rectangle 42"/>
          <p:cNvSpPr/>
          <p:nvPr/>
        </p:nvSpPr>
        <p:spPr>
          <a:xfrm>
            <a:off x="6007100" y="4298950"/>
            <a:ext cx="2625725" cy="1892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p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33836" name="Text Box 44"/>
          <p:cNvSpPr txBox="1"/>
          <p:nvPr/>
        </p:nvSpPr>
        <p:spPr>
          <a:xfrm>
            <a:off x="974725" y="4397375"/>
            <a:ext cx="2165350" cy="1309688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>
            <a:spAutoFit/>
          </a:bodyPr>
          <a:p>
            <a:pPr algn="l"/>
            <a:r>
              <a:rPr lang="zh-CN" altLang="en-US" sz="3200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同或：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条件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相同，则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Y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发生。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4" name="Group 62"/>
          <p:cNvGrpSpPr/>
          <p:nvPr/>
        </p:nvGrpSpPr>
        <p:grpSpPr>
          <a:xfrm>
            <a:off x="6337300" y="4705350"/>
            <a:ext cx="2109788" cy="969963"/>
            <a:chOff x="3992" y="2964"/>
            <a:chExt cx="1329" cy="611"/>
          </a:xfrm>
        </p:grpSpPr>
        <p:sp>
          <p:nvSpPr>
            <p:cNvPr id="3095" name="Rectangle 46"/>
            <p:cNvSpPr/>
            <p:nvPr/>
          </p:nvSpPr>
          <p:spPr>
            <a:xfrm>
              <a:off x="4509" y="3045"/>
              <a:ext cx="400" cy="530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 anchor="ctr" anchorCtr="0"/>
            <a:p>
              <a:endParaRPr lang="zh-CN" altLang="en-US" sz="3200" dirty="0">
                <a:latin typeface="Times New Roman" panose="02020603050405020304" pitchFamily="18" charset="0"/>
              </a:endParaRPr>
            </a:p>
          </p:txBody>
        </p:sp>
        <p:sp>
          <p:nvSpPr>
            <p:cNvPr id="3096" name="Line 47"/>
            <p:cNvSpPr/>
            <p:nvPr/>
          </p:nvSpPr>
          <p:spPr>
            <a:xfrm flipH="1">
              <a:off x="4218" y="3164"/>
              <a:ext cx="291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97" name="Line 50"/>
            <p:cNvSpPr/>
            <p:nvPr/>
          </p:nvSpPr>
          <p:spPr>
            <a:xfrm flipH="1">
              <a:off x="4218" y="3419"/>
              <a:ext cx="291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98" name="Line 51"/>
            <p:cNvSpPr/>
            <p:nvPr/>
          </p:nvSpPr>
          <p:spPr>
            <a:xfrm flipH="1">
              <a:off x="4923" y="3373"/>
              <a:ext cx="291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99" name="Text Box 53"/>
            <p:cNvSpPr txBox="1"/>
            <p:nvPr/>
          </p:nvSpPr>
          <p:spPr>
            <a:xfrm>
              <a:off x="4582" y="3046"/>
              <a:ext cx="400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 algn="l"/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sym typeface="Symbol" pitchFamily="18" charset="2"/>
                </a:rPr>
                <a:t>=</a:t>
              </a:r>
              <a:endPara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100" name="Text Box 54"/>
            <p:cNvSpPr txBox="1"/>
            <p:nvPr/>
          </p:nvSpPr>
          <p:spPr>
            <a:xfrm>
              <a:off x="4001" y="2964"/>
              <a:ext cx="154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 algn="l"/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endPara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101" name="Text Box 55"/>
            <p:cNvSpPr txBox="1"/>
            <p:nvPr/>
          </p:nvSpPr>
          <p:spPr>
            <a:xfrm>
              <a:off x="3992" y="3246"/>
              <a:ext cx="154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 algn="l"/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endPara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102" name="Text Box 57"/>
            <p:cNvSpPr txBox="1"/>
            <p:nvPr/>
          </p:nvSpPr>
          <p:spPr>
            <a:xfrm>
              <a:off x="5046" y="3027"/>
              <a:ext cx="275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 algn="l"/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endPara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5" name="Group 59"/>
          <p:cNvGrpSpPr/>
          <p:nvPr/>
        </p:nvGrpSpPr>
        <p:grpSpPr>
          <a:xfrm>
            <a:off x="3576638" y="4602163"/>
            <a:ext cx="2312987" cy="1268412"/>
            <a:chOff x="2253" y="2899"/>
            <a:chExt cx="1457" cy="799"/>
          </a:xfrm>
        </p:grpSpPr>
        <p:graphicFrame>
          <p:nvGraphicFramePr>
            <p:cNvPr id="3076" name="Object 43"/>
            <p:cNvGraphicFramePr/>
            <p:nvPr/>
          </p:nvGraphicFramePr>
          <p:xfrm>
            <a:off x="2253" y="2899"/>
            <a:ext cx="1457" cy="7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" name="" r:id="rId5" imgW="875665" imgH="482600" progId="Equation.3">
                    <p:embed/>
                  </p:oleObj>
                </mc:Choice>
                <mc:Fallback>
                  <p:oleObj name="" r:id="rId5" imgW="875665" imgH="482600" progId="Equation.3">
                    <p:embed/>
                    <p:pic>
                      <p:nvPicPr>
                        <p:cNvPr id="0" name="图片 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253" y="2899"/>
                          <a:ext cx="1457" cy="7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94" name="Oval 58"/>
            <p:cNvSpPr/>
            <p:nvPr/>
          </p:nvSpPr>
          <p:spPr>
            <a:xfrm>
              <a:off x="2939" y="3435"/>
              <a:ext cx="147" cy="147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46800" rIns="90000" bIns="46800" anchor="ctr" anchorCtr="0">
              <a:spAutoFit/>
            </a:bodyPr>
            <a:p>
              <a:endParaRPr lang="zh-CN" altLang="en-US" sz="3200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3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3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/>
      <p:bldP spid="33817" grpId="0"/>
      <p:bldP spid="338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836613"/>
            <a:ext cx="8712200" cy="54006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输出被定义为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灯泡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的状态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。若灯开时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则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 = 1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。若灯关时，则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 = 0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。根据这个约定，我们可以将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灯炮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的状态描述成输入变量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的函数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。当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 = 1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时，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L=1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，当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 = 0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时，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L= 0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，则我们说：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L(x) = x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简单的逻辑表达式将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输出描述成输入的函数。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我们说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L(x ) = x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是个逻辑函数，而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是输入变量。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灯片编号占位符 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1" i="0" u="none" kern="1200" baseline="0">
                <a:solidFill>
                  <a:srgbClr val="800000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1" i="0" u="none" kern="1200" baseline="0">
                <a:solidFill>
                  <a:srgbClr val="800000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1" i="0" u="none" kern="1200" baseline="0">
                <a:solidFill>
                  <a:srgbClr val="800000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1" i="0" u="none" kern="1200" baseline="0">
                <a:solidFill>
                  <a:srgbClr val="800000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1" i="0" u="none" kern="1200" baseline="0">
                <a:solidFill>
                  <a:srgbClr val="800000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>
              <a:spcBef>
                <a:spcPct val="0"/>
              </a:spcBef>
            </a:pPr>
            <a:r>
              <a:rPr lang="zh-CN" altLang="en-US" sz="1400" b="0" dirty="0">
                <a:solidFill>
                  <a:schemeClr val="tx1"/>
                </a:solidFill>
              </a:rPr>
              <a:t>（</a:t>
            </a:r>
            <a:fld id="{9A0DB2DC-4C9A-4742-B13C-FB6460FD3503}" type="slidenum">
              <a:rPr lang="zh-CN" altLang="en-US" sz="1400" b="0" dirty="0">
                <a:solidFill>
                  <a:schemeClr val="tx1"/>
                </a:solidFill>
              </a:rPr>
            </a:fld>
            <a:r>
              <a:rPr lang="zh-CN" altLang="en-US" sz="1400" b="0" dirty="0">
                <a:solidFill>
                  <a:schemeClr val="tx1"/>
                </a:solidFill>
              </a:rPr>
              <a:t>）</a:t>
            </a:r>
            <a:endParaRPr lang="zh-CN" altLang="en-US" sz="1400" b="0" dirty="0">
              <a:solidFill>
                <a:schemeClr val="tx1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38835" y="313690"/>
            <a:ext cx="7466330" cy="6258560"/>
            <a:chOff x="1321" y="494"/>
            <a:chExt cx="11758" cy="9856"/>
          </a:xfrm>
        </p:grpSpPr>
        <p:pic>
          <p:nvPicPr>
            <p:cNvPr id="22532" name="Picture 5" descr="C09A000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21" y="494"/>
              <a:ext cx="11758" cy="981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" name="矩形 2"/>
            <p:cNvSpPr/>
            <p:nvPr/>
          </p:nvSpPr>
          <p:spPr>
            <a:xfrm>
              <a:off x="2097" y="1771"/>
              <a:ext cx="1248" cy="68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none" lIns="91440" tIns="45720" rIns="91440" bIns="45720" numCol="1" anchor="t" anchorCtr="0" compatLnSpc="1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3200" b="1" i="0" u="none" strike="noStrike" cap="none" normalizeH="0" baseline="0" smtClean="0">
                <a:ln>
                  <a:noFill/>
                </a:ln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5499" y="1998"/>
              <a:ext cx="1248" cy="68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none" lIns="91440" tIns="45720" rIns="91440" bIns="45720" numCol="1" anchor="t" anchorCtr="0" compatLnSpc="1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3200" b="1" i="0" u="none" strike="noStrike" cap="none" normalizeH="0" baseline="0" smtClean="0">
                <a:ln>
                  <a:noFill/>
                </a:ln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445" y="3699"/>
              <a:ext cx="1900" cy="72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none" lIns="91440" tIns="45720" rIns="91440" bIns="45720" numCol="1" anchor="t" anchorCtr="0" compatLnSpc="1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3200" b="1" i="0" u="none" strike="noStrike" cap="none" normalizeH="0" baseline="0" smtClean="0">
                <a:ln>
                  <a:noFill/>
                </a:ln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499" y="3926"/>
              <a:ext cx="1602" cy="68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none" lIns="91440" tIns="45720" rIns="91440" bIns="45720" numCol="1" anchor="t" anchorCtr="0" compatLnSpc="1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3200" b="1" i="0" u="none" strike="noStrike" cap="none" normalizeH="0" baseline="0" smtClean="0">
                <a:ln>
                  <a:noFill/>
                </a:ln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9581" y="4832"/>
              <a:ext cx="1614" cy="68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none" lIns="91440" tIns="45720" rIns="91440" bIns="45720" numCol="1" anchor="t" anchorCtr="0" compatLnSpc="1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3200" b="1" i="0" u="none" strike="noStrike" cap="none" normalizeH="0" baseline="0" smtClean="0">
                <a:ln>
                  <a:noFill/>
                </a:ln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870" y="7442"/>
              <a:ext cx="1248" cy="68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none" lIns="91440" tIns="45720" rIns="91440" bIns="45720" numCol="1" anchor="t" anchorCtr="0" compatLnSpc="1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3200" b="1" i="0" u="none" strike="noStrike" cap="none" normalizeH="0" baseline="0" smtClean="0">
                <a:ln>
                  <a:noFill/>
                </a:ln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073" y="9554"/>
              <a:ext cx="1384" cy="75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none" lIns="91440" tIns="45720" rIns="91440" bIns="45720" numCol="1" anchor="t" anchorCtr="0" compatLnSpc="1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3200" b="1" i="0" u="none" strike="noStrike" cap="none" normalizeH="0" baseline="0" smtClean="0">
                <a:ln>
                  <a:noFill/>
                </a:ln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676" y="7554"/>
              <a:ext cx="1248" cy="68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none" lIns="91440" tIns="45720" rIns="91440" bIns="45720" numCol="1" anchor="t" anchorCtr="0" compatLnSpc="1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3200" b="1" i="0" u="none" strike="noStrike" cap="none" normalizeH="0" baseline="0" smtClean="0">
                <a:ln>
                  <a:noFill/>
                </a:ln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386" y="9482"/>
              <a:ext cx="2128" cy="86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none" lIns="91440" tIns="45720" rIns="91440" bIns="45720" numCol="1" anchor="t" anchorCtr="0" compatLnSpc="1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3200" b="1" i="0" u="none" strike="noStrike" cap="none" normalizeH="0" baseline="0" smtClean="0">
                <a:ln>
                  <a:noFill/>
                </a:ln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9128" y="8121"/>
              <a:ext cx="2826" cy="72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none" lIns="91440" tIns="45720" rIns="91440" bIns="45720" numCol="1" anchor="t" anchorCtr="0" compatLnSpc="1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3200" b="1" i="0" u="none" strike="noStrike" cap="none" normalizeH="0" baseline="0" smtClean="0">
                <a:ln>
                  <a:noFill/>
                </a:ln>
                <a:solidFill>
                  <a:srgbClr val="800000"/>
                </a:solidFill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ransition spd="slow"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灯片编号占位符 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1" i="0" u="none" kern="1200" baseline="0">
                <a:solidFill>
                  <a:srgbClr val="800000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1" i="0" u="none" kern="1200" baseline="0">
                <a:solidFill>
                  <a:srgbClr val="800000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1" i="0" u="none" kern="1200" baseline="0">
                <a:solidFill>
                  <a:srgbClr val="800000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1" i="0" u="none" kern="1200" baseline="0">
                <a:solidFill>
                  <a:srgbClr val="800000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1" i="0" u="none" kern="1200" baseline="0">
                <a:solidFill>
                  <a:srgbClr val="800000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>
              <a:spcBef>
                <a:spcPct val="0"/>
              </a:spcBef>
            </a:pPr>
            <a:r>
              <a:rPr lang="zh-CN" altLang="en-US" sz="1400" b="0" dirty="0">
                <a:solidFill>
                  <a:schemeClr val="tx1"/>
                </a:solidFill>
              </a:rPr>
              <a:t>（</a:t>
            </a:r>
            <a:fld id="{9A0DB2DC-4C9A-4742-B13C-FB6460FD3503}" type="slidenum">
              <a:rPr lang="zh-CN" altLang="en-US" sz="1400" b="0" dirty="0">
                <a:solidFill>
                  <a:schemeClr val="tx1"/>
                </a:solidFill>
              </a:rPr>
            </a:fld>
            <a:r>
              <a:rPr lang="zh-CN" altLang="en-US" sz="1400" b="0" dirty="0">
                <a:solidFill>
                  <a:schemeClr val="tx1"/>
                </a:solidFill>
              </a:rPr>
              <a:t>）</a:t>
            </a:r>
            <a:endParaRPr lang="zh-CN" altLang="en-US" sz="1400" b="0" dirty="0">
              <a:solidFill>
                <a:schemeClr val="tx1"/>
              </a:solidFill>
            </a:endParaRPr>
          </a:p>
        </p:txBody>
      </p:sp>
      <p:sp>
        <p:nvSpPr>
          <p:cNvPr id="22531" name="Rectangle 4"/>
          <p:cNvSpPr>
            <a:spLocks noGrp="1"/>
          </p:cNvSpPr>
          <p:nvPr>
            <p:ph type="title"/>
          </p:nvPr>
        </p:nvSpPr>
        <p:spPr>
          <a:xfrm>
            <a:off x="569913" y="6296025"/>
            <a:ext cx="7640637" cy="436563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2400" b="1" dirty="0"/>
              <a:t>图</a:t>
            </a:r>
            <a:r>
              <a:rPr lang="en-US" altLang="zh-CN" sz="2400" b="1" dirty="0"/>
              <a:t>2.2.3 </a:t>
            </a:r>
            <a:r>
              <a:rPr lang="zh-CN" altLang="en-US" sz="2400" b="1" dirty="0"/>
              <a:t>复合逻辑的图形符号和运算符号</a:t>
            </a:r>
            <a:endParaRPr lang="zh-CN" altLang="en-US" sz="2400" b="1" dirty="0"/>
          </a:p>
        </p:txBody>
      </p:sp>
      <p:pic>
        <p:nvPicPr>
          <p:cNvPr id="22532" name="Picture 5" descr="C09A00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695" y="116205"/>
            <a:ext cx="7466013" cy="62309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1" i="0" u="none" kern="1200" baseline="0">
                <a:solidFill>
                  <a:srgbClr val="800000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1" i="0" u="none" kern="1200" baseline="0">
                <a:solidFill>
                  <a:srgbClr val="800000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1" i="0" u="none" kern="1200" baseline="0">
                <a:solidFill>
                  <a:srgbClr val="800000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1" i="0" u="none" kern="1200" baseline="0">
                <a:solidFill>
                  <a:srgbClr val="800000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1" i="0" u="none" kern="1200" baseline="0">
                <a:solidFill>
                  <a:srgbClr val="800000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>
              <a:spcBef>
                <a:spcPct val="0"/>
              </a:spcBef>
            </a:pPr>
            <a:r>
              <a:rPr lang="zh-CN" altLang="en-US" sz="1400" b="0" dirty="0">
                <a:solidFill>
                  <a:schemeClr val="tx1"/>
                </a:solidFill>
              </a:rPr>
              <a:t>（</a:t>
            </a:r>
            <a:fld id="{9A0DB2DC-4C9A-4742-B13C-FB6460FD3503}" type="slidenum">
              <a:rPr lang="zh-CN" altLang="en-US" sz="1400" b="0" dirty="0">
                <a:solidFill>
                  <a:schemeClr val="tx1"/>
                </a:solidFill>
              </a:rPr>
            </a:fld>
            <a:r>
              <a:rPr lang="zh-CN" altLang="en-US" sz="1400" b="0" dirty="0">
                <a:solidFill>
                  <a:schemeClr val="tx1"/>
                </a:solidFill>
              </a:rPr>
              <a:t>）</a:t>
            </a:r>
            <a:endParaRPr lang="zh-CN" altLang="en-US" sz="1400" b="0" dirty="0">
              <a:solidFill>
                <a:schemeClr val="tx1"/>
              </a:solidFill>
            </a:endParaRPr>
          </a:p>
        </p:txBody>
      </p:sp>
      <p:grpSp>
        <p:nvGrpSpPr>
          <p:cNvPr id="2" name="Group 2"/>
          <p:cNvGrpSpPr/>
          <p:nvPr/>
        </p:nvGrpSpPr>
        <p:grpSpPr>
          <a:xfrm>
            <a:off x="844550" y="984885"/>
            <a:ext cx="3124200" cy="3017838"/>
            <a:chOff x="564" y="1716"/>
            <a:chExt cx="1968" cy="2148"/>
          </a:xfrm>
        </p:grpSpPr>
        <p:grpSp>
          <p:nvGrpSpPr>
            <p:cNvPr id="23670" name="Group 3"/>
            <p:cNvGrpSpPr/>
            <p:nvPr/>
          </p:nvGrpSpPr>
          <p:grpSpPr>
            <a:xfrm>
              <a:off x="564" y="1716"/>
              <a:ext cx="1968" cy="2148"/>
              <a:chOff x="540" y="1716"/>
              <a:chExt cx="1968" cy="2148"/>
            </a:xfrm>
          </p:grpSpPr>
          <p:sp>
            <p:nvSpPr>
              <p:cNvPr id="23711" name="Rectangle 4"/>
              <p:cNvSpPr/>
              <p:nvPr/>
            </p:nvSpPr>
            <p:spPr>
              <a:xfrm>
                <a:off x="540" y="1764"/>
                <a:ext cx="492" cy="2100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 anchorCtr="0"/>
              <a:p>
                <a:endParaRPr lang="zh-CN" altLang="en-US" sz="32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712" name="Rectangle 5"/>
              <p:cNvSpPr/>
              <p:nvPr/>
            </p:nvSpPr>
            <p:spPr>
              <a:xfrm>
                <a:off x="1032" y="1764"/>
                <a:ext cx="492" cy="2100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 anchorCtr="0"/>
              <a:p>
                <a:endParaRPr lang="zh-CN" altLang="en-US" sz="32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713" name="Rectangle 6"/>
              <p:cNvSpPr/>
              <p:nvPr/>
            </p:nvSpPr>
            <p:spPr>
              <a:xfrm>
                <a:off x="1527" y="1764"/>
                <a:ext cx="492" cy="2100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 anchorCtr="0"/>
              <a:p>
                <a:endParaRPr lang="zh-CN" altLang="en-US" sz="32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714" name="Rectangle 7"/>
              <p:cNvSpPr/>
              <p:nvPr/>
            </p:nvSpPr>
            <p:spPr>
              <a:xfrm>
                <a:off x="2019" y="1764"/>
                <a:ext cx="480" cy="2100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 anchorCtr="0"/>
              <a:p>
                <a:endParaRPr lang="zh-CN" altLang="en-US" sz="32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715" name="Line 8"/>
              <p:cNvSpPr/>
              <p:nvPr/>
            </p:nvSpPr>
            <p:spPr>
              <a:xfrm>
                <a:off x="540" y="2052"/>
                <a:ext cx="1968" cy="12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716" name="Text Box 9"/>
              <p:cNvSpPr txBox="1"/>
              <p:nvPr/>
            </p:nvSpPr>
            <p:spPr>
              <a:xfrm>
                <a:off x="612" y="1716"/>
                <a:ext cx="300" cy="36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A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717" name="Text Box 10"/>
              <p:cNvSpPr txBox="1"/>
              <p:nvPr/>
            </p:nvSpPr>
            <p:spPr>
              <a:xfrm>
                <a:off x="2124" y="1716"/>
                <a:ext cx="372" cy="36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Y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718" name="Text Box 11"/>
              <p:cNvSpPr txBox="1"/>
              <p:nvPr/>
            </p:nvSpPr>
            <p:spPr>
              <a:xfrm>
                <a:off x="1119" y="1716"/>
                <a:ext cx="372" cy="36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B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719" name="Text Box 12"/>
              <p:cNvSpPr txBox="1"/>
              <p:nvPr/>
            </p:nvSpPr>
            <p:spPr>
              <a:xfrm>
                <a:off x="1587" y="1716"/>
                <a:ext cx="372" cy="36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C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3671" name="Group 13"/>
            <p:cNvGrpSpPr/>
            <p:nvPr/>
          </p:nvGrpSpPr>
          <p:grpSpPr>
            <a:xfrm>
              <a:off x="672" y="2000"/>
              <a:ext cx="1848" cy="375"/>
              <a:chOff x="648" y="2000"/>
              <a:chExt cx="1848" cy="375"/>
            </a:xfrm>
          </p:grpSpPr>
          <p:sp>
            <p:nvSpPr>
              <p:cNvPr id="23707" name="Text Box 14"/>
              <p:cNvSpPr txBox="1"/>
              <p:nvPr/>
            </p:nvSpPr>
            <p:spPr>
              <a:xfrm>
                <a:off x="1632" y="2000"/>
                <a:ext cx="360" cy="36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708" name="Text Box 15"/>
              <p:cNvSpPr txBox="1"/>
              <p:nvPr/>
            </p:nvSpPr>
            <p:spPr>
              <a:xfrm>
                <a:off x="1128" y="2005"/>
                <a:ext cx="363" cy="37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709" name="Text Box 16"/>
              <p:cNvSpPr txBox="1"/>
              <p:nvPr/>
            </p:nvSpPr>
            <p:spPr>
              <a:xfrm>
                <a:off x="648" y="2005"/>
                <a:ext cx="363" cy="37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710" name="Text Box 17"/>
              <p:cNvSpPr txBox="1"/>
              <p:nvPr/>
            </p:nvSpPr>
            <p:spPr>
              <a:xfrm>
                <a:off x="2136" y="2000"/>
                <a:ext cx="360" cy="36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3672" name="Group 18"/>
            <p:cNvGrpSpPr/>
            <p:nvPr/>
          </p:nvGrpSpPr>
          <p:grpSpPr>
            <a:xfrm>
              <a:off x="672" y="2209"/>
              <a:ext cx="1848" cy="374"/>
              <a:chOff x="648" y="2000"/>
              <a:chExt cx="1848" cy="374"/>
            </a:xfrm>
          </p:grpSpPr>
          <p:sp>
            <p:nvSpPr>
              <p:cNvPr id="23703" name="Text Box 19"/>
              <p:cNvSpPr txBox="1"/>
              <p:nvPr/>
            </p:nvSpPr>
            <p:spPr>
              <a:xfrm>
                <a:off x="1632" y="2000"/>
                <a:ext cx="360" cy="36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704" name="Text Box 20"/>
              <p:cNvSpPr txBox="1"/>
              <p:nvPr/>
            </p:nvSpPr>
            <p:spPr>
              <a:xfrm>
                <a:off x="1128" y="2004"/>
                <a:ext cx="363" cy="37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705" name="Text Box 21"/>
              <p:cNvSpPr txBox="1"/>
              <p:nvPr/>
            </p:nvSpPr>
            <p:spPr>
              <a:xfrm>
                <a:off x="648" y="2004"/>
                <a:ext cx="363" cy="37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706" name="Text Box 22"/>
              <p:cNvSpPr txBox="1"/>
              <p:nvPr/>
            </p:nvSpPr>
            <p:spPr>
              <a:xfrm>
                <a:off x="2136" y="2000"/>
                <a:ext cx="360" cy="36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3673" name="Group 23"/>
            <p:cNvGrpSpPr/>
            <p:nvPr/>
          </p:nvGrpSpPr>
          <p:grpSpPr>
            <a:xfrm>
              <a:off x="672" y="2413"/>
              <a:ext cx="1848" cy="374"/>
              <a:chOff x="648" y="2000"/>
              <a:chExt cx="1848" cy="374"/>
            </a:xfrm>
          </p:grpSpPr>
          <p:sp>
            <p:nvSpPr>
              <p:cNvPr id="23699" name="Text Box 24"/>
              <p:cNvSpPr txBox="1"/>
              <p:nvPr/>
            </p:nvSpPr>
            <p:spPr>
              <a:xfrm>
                <a:off x="1632" y="2000"/>
                <a:ext cx="360" cy="37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700" name="Text Box 25"/>
              <p:cNvSpPr txBox="1"/>
              <p:nvPr/>
            </p:nvSpPr>
            <p:spPr>
              <a:xfrm>
                <a:off x="1128" y="2005"/>
                <a:ext cx="363" cy="36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701" name="Text Box 26"/>
              <p:cNvSpPr txBox="1"/>
              <p:nvPr/>
            </p:nvSpPr>
            <p:spPr>
              <a:xfrm>
                <a:off x="648" y="2005"/>
                <a:ext cx="363" cy="36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702" name="Text Box 27"/>
              <p:cNvSpPr txBox="1"/>
              <p:nvPr/>
            </p:nvSpPr>
            <p:spPr>
              <a:xfrm>
                <a:off x="2136" y="2000"/>
                <a:ext cx="360" cy="37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3674" name="Group 28"/>
            <p:cNvGrpSpPr/>
            <p:nvPr/>
          </p:nvGrpSpPr>
          <p:grpSpPr>
            <a:xfrm>
              <a:off x="672" y="2617"/>
              <a:ext cx="1848" cy="374"/>
              <a:chOff x="648" y="2000"/>
              <a:chExt cx="1848" cy="374"/>
            </a:xfrm>
          </p:grpSpPr>
          <p:sp>
            <p:nvSpPr>
              <p:cNvPr id="23695" name="Text Box 29"/>
              <p:cNvSpPr txBox="1"/>
              <p:nvPr/>
            </p:nvSpPr>
            <p:spPr>
              <a:xfrm>
                <a:off x="1632" y="2000"/>
                <a:ext cx="360" cy="36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696" name="Text Box 30"/>
              <p:cNvSpPr txBox="1"/>
              <p:nvPr/>
            </p:nvSpPr>
            <p:spPr>
              <a:xfrm>
                <a:off x="1128" y="2004"/>
                <a:ext cx="363" cy="37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697" name="Text Box 31"/>
              <p:cNvSpPr txBox="1"/>
              <p:nvPr/>
            </p:nvSpPr>
            <p:spPr>
              <a:xfrm>
                <a:off x="648" y="2004"/>
                <a:ext cx="363" cy="37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698" name="Text Box 32"/>
              <p:cNvSpPr txBox="1"/>
              <p:nvPr/>
            </p:nvSpPr>
            <p:spPr>
              <a:xfrm>
                <a:off x="2136" y="2000"/>
                <a:ext cx="360" cy="36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3675" name="Group 33"/>
            <p:cNvGrpSpPr/>
            <p:nvPr/>
          </p:nvGrpSpPr>
          <p:grpSpPr>
            <a:xfrm>
              <a:off x="672" y="2821"/>
              <a:ext cx="1848" cy="375"/>
              <a:chOff x="648" y="2000"/>
              <a:chExt cx="1848" cy="375"/>
            </a:xfrm>
          </p:grpSpPr>
          <p:sp>
            <p:nvSpPr>
              <p:cNvPr id="23691" name="Text Box 34"/>
              <p:cNvSpPr txBox="1"/>
              <p:nvPr/>
            </p:nvSpPr>
            <p:spPr>
              <a:xfrm>
                <a:off x="1632" y="2000"/>
                <a:ext cx="360" cy="37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692" name="Text Box 35"/>
              <p:cNvSpPr txBox="1"/>
              <p:nvPr/>
            </p:nvSpPr>
            <p:spPr>
              <a:xfrm>
                <a:off x="1128" y="2006"/>
                <a:ext cx="363" cy="36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693" name="Text Box 36"/>
              <p:cNvSpPr txBox="1"/>
              <p:nvPr/>
            </p:nvSpPr>
            <p:spPr>
              <a:xfrm>
                <a:off x="648" y="2006"/>
                <a:ext cx="363" cy="36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694" name="Text Box 37"/>
              <p:cNvSpPr txBox="1"/>
              <p:nvPr/>
            </p:nvSpPr>
            <p:spPr>
              <a:xfrm>
                <a:off x="2136" y="2000"/>
                <a:ext cx="360" cy="37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3676" name="Group 38"/>
            <p:cNvGrpSpPr/>
            <p:nvPr/>
          </p:nvGrpSpPr>
          <p:grpSpPr>
            <a:xfrm>
              <a:off x="672" y="3013"/>
              <a:ext cx="1848" cy="375"/>
              <a:chOff x="648" y="2000"/>
              <a:chExt cx="1848" cy="375"/>
            </a:xfrm>
          </p:grpSpPr>
          <p:sp>
            <p:nvSpPr>
              <p:cNvPr id="23687" name="Text Box 39"/>
              <p:cNvSpPr txBox="1"/>
              <p:nvPr/>
            </p:nvSpPr>
            <p:spPr>
              <a:xfrm>
                <a:off x="1632" y="2000"/>
                <a:ext cx="360" cy="37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688" name="Text Box 40"/>
              <p:cNvSpPr txBox="1"/>
              <p:nvPr/>
            </p:nvSpPr>
            <p:spPr>
              <a:xfrm>
                <a:off x="1128" y="2006"/>
                <a:ext cx="363" cy="36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689" name="Text Box 41"/>
              <p:cNvSpPr txBox="1"/>
              <p:nvPr/>
            </p:nvSpPr>
            <p:spPr>
              <a:xfrm>
                <a:off x="648" y="2006"/>
                <a:ext cx="363" cy="36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690" name="Text Box 42"/>
              <p:cNvSpPr txBox="1"/>
              <p:nvPr/>
            </p:nvSpPr>
            <p:spPr>
              <a:xfrm>
                <a:off x="2136" y="2000"/>
                <a:ext cx="360" cy="37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3677" name="Group 43"/>
            <p:cNvGrpSpPr/>
            <p:nvPr/>
          </p:nvGrpSpPr>
          <p:grpSpPr>
            <a:xfrm>
              <a:off x="672" y="3205"/>
              <a:ext cx="1848" cy="375"/>
              <a:chOff x="648" y="2000"/>
              <a:chExt cx="1848" cy="375"/>
            </a:xfrm>
          </p:grpSpPr>
          <p:sp>
            <p:nvSpPr>
              <p:cNvPr id="23683" name="Text Box 44"/>
              <p:cNvSpPr txBox="1"/>
              <p:nvPr/>
            </p:nvSpPr>
            <p:spPr>
              <a:xfrm>
                <a:off x="1632" y="2000"/>
                <a:ext cx="360" cy="37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684" name="Text Box 45"/>
              <p:cNvSpPr txBox="1"/>
              <p:nvPr/>
            </p:nvSpPr>
            <p:spPr>
              <a:xfrm>
                <a:off x="1128" y="2006"/>
                <a:ext cx="363" cy="36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685" name="Text Box 46"/>
              <p:cNvSpPr txBox="1"/>
              <p:nvPr/>
            </p:nvSpPr>
            <p:spPr>
              <a:xfrm>
                <a:off x="648" y="2006"/>
                <a:ext cx="363" cy="36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686" name="Text Box 47"/>
              <p:cNvSpPr txBox="1"/>
              <p:nvPr/>
            </p:nvSpPr>
            <p:spPr>
              <a:xfrm>
                <a:off x="2136" y="2000"/>
                <a:ext cx="360" cy="37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3678" name="Group 48"/>
            <p:cNvGrpSpPr/>
            <p:nvPr/>
          </p:nvGrpSpPr>
          <p:grpSpPr>
            <a:xfrm>
              <a:off x="672" y="3409"/>
              <a:ext cx="1848" cy="375"/>
              <a:chOff x="648" y="2000"/>
              <a:chExt cx="1848" cy="375"/>
            </a:xfrm>
          </p:grpSpPr>
          <p:sp>
            <p:nvSpPr>
              <p:cNvPr id="23679" name="Text Box 49"/>
              <p:cNvSpPr txBox="1"/>
              <p:nvPr/>
            </p:nvSpPr>
            <p:spPr>
              <a:xfrm>
                <a:off x="1632" y="2000"/>
                <a:ext cx="360" cy="36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680" name="Text Box 50"/>
              <p:cNvSpPr txBox="1"/>
              <p:nvPr/>
            </p:nvSpPr>
            <p:spPr>
              <a:xfrm>
                <a:off x="1128" y="2005"/>
                <a:ext cx="363" cy="37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681" name="Text Box 51"/>
              <p:cNvSpPr txBox="1"/>
              <p:nvPr/>
            </p:nvSpPr>
            <p:spPr>
              <a:xfrm>
                <a:off x="648" y="2005"/>
                <a:ext cx="363" cy="37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682" name="Text Box 52"/>
              <p:cNvSpPr txBox="1"/>
              <p:nvPr/>
            </p:nvSpPr>
            <p:spPr>
              <a:xfrm>
                <a:off x="2136" y="2000"/>
                <a:ext cx="360" cy="36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</p:grpSp>
      <p:sp>
        <p:nvSpPr>
          <p:cNvPr id="266293" name="AutoShape 53"/>
          <p:cNvSpPr/>
          <p:nvPr/>
        </p:nvSpPr>
        <p:spPr>
          <a:xfrm>
            <a:off x="983615" y="265113"/>
            <a:ext cx="2757488" cy="822325"/>
          </a:xfrm>
          <a:prstGeom prst="flowChartProcess">
            <a:avLst/>
          </a:prstGeom>
          <a:noFill/>
          <a:ln w="38100">
            <a:noFill/>
          </a:ln>
        </p:spPr>
        <p:txBody>
          <a:bodyPr wrap="none" lIns="90000" tIns="46800" rIns="90000" bIns="46800" anchor="ctr" anchorCtr="0"/>
          <a:p>
            <a:pPr>
              <a:spcBef>
                <a:spcPct val="0"/>
              </a:spcBef>
            </a:pPr>
            <a:r>
              <a:rPr lang="zh-CN" altLang="en-US" sz="2800" u="sng" dirty="0">
                <a:solidFill>
                  <a:srgbClr val="CC0066"/>
                </a:solidFill>
                <a:latin typeface="Times New Roman" panose="02020603050405020304" pitchFamily="18" charset="0"/>
              </a:rPr>
              <a:t>与非逻辑真值表</a:t>
            </a:r>
            <a:endParaRPr lang="zh-CN" altLang="en-US" sz="2800" u="sng" dirty="0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2" name="Group 54"/>
          <p:cNvGrpSpPr/>
          <p:nvPr/>
        </p:nvGrpSpPr>
        <p:grpSpPr>
          <a:xfrm>
            <a:off x="5378450" y="1003935"/>
            <a:ext cx="3124200" cy="3017838"/>
            <a:chOff x="564" y="1716"/>
            <a:chExt cx="1968" cy="2148"/>
          </a:xfrm>
        </p:grpSpPr>
        <p:grpSp>
          <p:nvGrpSpPr>
            <p:cNvPr id="23620" name="Group 55"/>
            <p:cNvGrpSpPr/>
            <p:nvPr/>
          </p:nvGrpSpPr>
          <p:grpSpPr>
            <a:xfrm>
              <a:off x="564" y="1716"/>
              <a:ext cx="1968" cy="2148"/>
              <a:chOff x="540" y="1716"/>
              <a:chExt cx="1968" cy="2148"/>
            </a:xfrm>
          </p:grpSpPr>
          <p:sp>
            <p:nvSpPr>
              <p:cNvPr id="23661" name="Rectangle 56"/>
              <p:cNvSpPr/>
              <p:nvPr/>
            </p:nvSpPr>
            <p:spPr>
              <a:xfrm>
                <a:off x="540" y="1764"/>
                <a:ext cx="492" cy="2100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 anchorCtr="0"/>
              <a:p>
                <a:endParaRPr lang="zh-CN" altLang="en-US" sz="32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662" name="Rectangle 57"/>
              <p:cNvSpPr/>
              <p:nvPr/>
            </p:nvSpPr>
            <p:spPr>
              <a:xfrm>
                <a:off x="1032" y="1764"/>
                <a:ext cx="492" cy="2100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 anchorCtr="0"/>
              <a:p>
                <a:endParaRPr lang="zh-CN" altLang="en-US" sz="32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663" name="Rectangle 58"/>
              <p:cNvSpPr/>
              <p:nvPr/>
            </p:nvSpPr>
            <p:spPr>
              <a:xfrm>
                <a:off x="1527" y="1764"/>
                <a:ext cx="492" cy="2100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 anchorCtr="0"/>
              <a:p>
                <a:endParaRPr lang="zh-CN" altLang="en-US" sz="32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664" name="Rectangle 59"/>
              <p:cNvSpPr/>
              <p:nvPr/>
            </p:nvSpPr>
            <p:spPr>
              <a:xfrm>
                <a:off x="2019" y="1764"/>
                <a:ext cx="480" cy="2100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 anchorCtr="0"/>
              <a:p>
                <a:endParaRPr lang="zh-CN" altLang="en-US" sz="32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665" name="Line 60"/>
              <p:cNvSpPr/>
              <p:nvPr/>
            </p:nvSpPr>
            <p:spPr>
              <a:xfrm>
                <a:off x="540" y="2052"/>
                <a:ext cx="1968" cy="12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666" name="Text Box 61"/>
              <p:cNvSpPr txBox="1"/>
              <p:nvPr/>
            </p:nvSpPr>
            <p:spPr>
              <a:xfrm>
                <a:off x="612" y="1716"/>
                <a:ext cx="300" cy="36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A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667" name="Text Box 62"/>
              <p:cNvSpPr txBox="1"/>
              <p:nvPr/>
            </p:nvSpPr>
            <p:spPr>
              <a:xfrm>
                <a:off x="2124" y="1716"/>
                <a:ext cx="372" cy="36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Y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668" name="Text Box 63"/>
              <p:cNvSpPr txBox="1"/>
              <p:nvPr/>
            </p:nvSpPr>
            <p:spPr>
              <a:xfrm>
                <a:off x="1119" y="1716"/>
                <a:ext cx="372" cy="36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B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669" name="Text Box 64"/>
              <p:cNvSpPr txBox="1"/>
              <p:nvPr/>
            </p:nvSpPr>
            <p:spPr>
              <a:xfrm>
                <a:off x="1587" y="1716"/>
                <a:ext cx="372" cy="36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C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3621" name="Group 65"/>
            <p:cNvGrpSpPr/>
            <p:nvPr/>
          </p:nvGrpSpPr>
          <p:grpSpPr>
            <a:xfrm>
              <a:off x="672" y="2000"/>
              <a:ext cx="1848" cy="375"/>
              <a:chOff x="648" y="2000"/>
              <a:chExt cx="1848" cy="375"/>
            </a:xfrm>
          </p:grpSpPr>
          <p:sp>
            <p:nvSpPr>
              <p:cNvPr id="23657" name="Text Box 66"/>
              <p:cNvSpPr txBox="1"/>
              <p:nvPr/>
            </p:nvSpPr>
            <p:spPr>
              <a:xfrm>
                <a:off x="1632" y="2000"/>
                <a:ext cx="360" cy="36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658" name="Text Box 67"/>
              <p:cNvSpPr txBox="1"/>
              <p:nvPr/>
            </p:nvSpPr>
            <p:spPr>
              <a:xfrm>
                <a:off x="1128" y="2005"/>
                <a:ext cx="363" cy="37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659" name="Text Box 68"/>
              <p:cNvSpPr txBox="1"/>
              <p:nvPr/>
            </p:nvSpPr>
            <p:spPr>
              <a:xfrm>
                <a:off x="648" y="2005"/>
                <a:ext cx="363" cy="37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660" name="Text Box 69"/>
              <p:cNvSpPr txBox="1"/>
              <p:nvPr/>
            </p:nvSpPr>
            <p:spPr>
              <a:xfrm>
                <a:off x="2136" y="2000"/>
                <a:ext cx="360" cy="36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3622" name="Group 70"/>
            <p:cNvGrpSpPr/>
            <p:nvPr/>
          </p:nvGrpSpPr>
          <p:grpSpPr>
            <a:xfrm>
              <a:off x="672" y="2209"/>
              <a:ext cx="1848" cy="374"/>
              <a:chOff x="648" y="2000"/>
              <a:chExt cx="1848" cy="374"/>
            </a:xfrm>
          </p:grpSpPr>
          <p:sp>
            <p:nvSpPr>
              <p:cNvPr id="23653" name="Text Box 71"/>
              <p:cNvSpPr txBox="1"/>
              <p:nvPr/>
            </p:nvSpPr>
            <p:spPr>
              <a:xfrm>
                <a:off x="1632" y="2000"/>
                <a:ext cx="360" cy="36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654" name="Text Box 72"/>
              <p:cNvSpPr txBox="1"/>
              <p:nvPr/>
            </p:nvSpPr>
            <p:spPr>
              <a:xfrm>
                <a:off x="1128" y="2004"/>
                <a:ext cx="363" cy="37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655" name="Text Box 73"/>
              <p:cNvSpPr txBox="1"/>
              <p:nvPr/>
            </p:nvSpPr>
            <p:spPr>
              <a:xfrm>
                <a:off x="648" y="2004"/>
                <a:ext cx="363" cy="37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656" name="Text Box 74"/>
              <p:cNvSpPr txBox="1"/>
              <p:nvPr/>
            </p:nvSpPr>
            <p:spPr>
              <a:xfrm>
                <a:off x="2136" y="2000"/>
                <a:ext cx="360" cy="36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3623" name="Group 75"/>
            <p:cNvGrpSpPr/>
            <p:nvPr/>
          </p:nvGrpSpPr>
          <p:grpSpPr>
            <a:xfrm>
              <a:off x="672" y="2413"/>
              <a:ext cx="1848" cy="374"/>
              <a:chOff x="648" y="2000"/>
              <a:chExt cx="1848" cy="374"/>
            </a:xfrm>
          </p:grpSpPr>
          <p:sp>
            <p:nvSpPr>
              <p:cNvPr id="23649" name="Text Box 76"/>
              <p:cNvSpPr txBox="1"/>
              <p:nvPr/>
            </p:nvSpPr>
            <p:spPr>
              <a:xfrm>
                <a:off x="1632" y="2000"/>
                <a:ext cx="360" cy="37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650" name="Text Box 77"/>
              <p:cNvSpPr txBox="1"/>
              <p:nvPr/>
            </p:nvSpPr>
            <p:spPr>
              <a:xfrm>
                <a:off x="1128" y="2005"/>
                <a:ext cx="363" cy="36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651" name="Text Box 78"/>
              <p:cNvSpPr txBox="1"/>
              <p:nvPr/>
            </p:nvSpPr>
            <p:spPr>
              <a:xfrm>
                <a:off x="648" y="2005"/>
                <a:ext cx="363" cy="36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652" name="Text Box 79"/>
              <p:cNvSpPr txBox="1"/>
              <p:nvPr/>
            </p:nvSpPr>
            <p:spPr>
              <a:xfrm>
                <a:off x="2136" y="2000"/>
                <a:ext cx="360" cy="37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3624" name="Group 80"/>
            <p:cNvGrpSpPr/>
            <p:nvPr/>
          </p:nvGrpSpPr>
          <p:grpSpPr>
            <a:xfrm>
              <a:off x="672" y="2617"/>
              <a:ext cx="1848" cy="374"/>
              <a:chOff x="648" y="2000"/>
              <a:chExt cx="1848" cy="374"/>
            </a:xfrm>
          </p:grpSpPr>
          <p:sp>
            <p:nvSpPr>
              <p:cNvPr id="23645" name="Text Box 81"/>
              <p:cNvSpPr txBox="1"/>
              <p:nvPr/>
            </p:nvSpPr>
            <p:spPr>
              <a:xfrm>
                <a:off x="1632" y="2000"/>
                <a:ext cx="360" cy="36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646" name="Text Box 82"/>
              <p:cNvSpPr txBox="1"/>
              <p:nvPr/>
            </p:nvSpPr>
            <p:spPr>
              <a:xfrm>
                <a:off x="1128" y="2004"/>
                <a:ext cx="363" cy="37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647" name="Text Box 83"/>
              <p:cNvSpPr txBox="1"/>
              <p:nvPr/>
            </p:nvSpPr>
            <p:spPr>
              <a:xfrm>
                <a:off x="648" y="2004"/>
                <a:ext cx="363" cy="37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648" name="Text Box 84"/>
              <p:cNvSpPr txBox="1"/>
              <p:nvPr/>
            </p:nvSpPr>
            <p:spPr>
              <a:xfrm>
                <a:off x="2136" y="2000"/>
                <a:ext cx="360" cy="36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3625" name="Group 85"/>
            <p:cNvGrpSpPr/>
            <p:nvPr/>
          </p:nvGrpSpPr>
          <p:grpSpPr>
            <a:xfrm>
              <a:off x="672" y="2821"/>
              <a:ext cx="1848" cy="375"/>
              <a:chOff x="648" y="2000"/>
              <a:chExt cx="1848" cy="375"/>
            </a:xfrm>
          </p:grpSpPr>
          <p:sp>
            <p:nvSpPr>
              <p:cNvPr id="23641" name="Text Box 86"/>
              <p:cNvSpPr txBox="1"/>
              <p:nvPr/>
            </p:nvSpPr>
            <p:spPr>
              <a:xfrm>
                <a:off x="1632" y="2000"/>
                <a:ext cx="360" cy="37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642" name="Text Box 87"/>
              <p:cNvSpPr txBox="1"/>
              <p:nvPr/>
            </p:nvSpPr>
            <p:spPr>
              <a:xfrm>
                <a:off x="1128" y="2006"/>
                <a:ext cx="363" cy="36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643" name="Text Box 88"/>
              <p:cNvSpPr txBox="1"/>
              <p:nvPr/>
            </p:nvSpPr>
            <p:spPr>
              <a:xfrm>
                <a:off x="648" y="2006"/>
                <a:ext cx="363" cy="36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644" name="Text Box 89"/>
              <p:cNvSpPr txBox="1"/>
              <p:nvPr/>
            </p:nvSpPr>
            <p:spPr>
              <a:xfrm>
                <a:off x="2136" y="2000"/>
                <a:ext cx="360" cy="37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3626" name="Group 90"/>
            <p:cNvGrpSpPr/>
            <p:nvPr/>
          </p:nvGrpSpPr>
          <p:grpSpPr>
            <a:xfrm>
              <a:off x="672" y="3013"/>
              <a:ext cx="1848" cy="375"/>
              <a:chOff x="648" y="2000"/>
              <a:chExt cx="1848" cy="375"/>
            </a:xfrm>
          </p:grpSpPr>
          <p:sp>
            <p:nvSpPr>
              <p:cNvPr id="23637" name="Text Box 91"/>
              <p:cNvSpPr txBox="1"/>
              <p:nvPr/>
            </p:nvSpPr>
            <p:spPr>
              <a:xfrm>
                <a:off x="1632" y="2000"/>
                <a:ext cx="360" cy="37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638" name="Text Box 92"/>
              <p:cNvSpPr txBox="1"/>
              <p:nvPr/>
            </p:nvSpPr>
            <p:spPr>
              <a:xfrm>
                <a:off x="1128" y="2006"/>
                <a:ext cx="363" cy="36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639" name="Text Box 93"/>
              <p:cNvSpPr txBox="1"/>
              <p:nvPr/>
            </p:nvSpPr>
            <p:spPr>
              <a:xfrm>
                <a:off x="648" y="2006"/>
                <a:ext cx="363" cy="36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640" name="Text Box 94"/>
              <p:cNvSpPr txBox="1"/>
              <p:nvPr/>
            </p:nvSpPr>
            <p:spPr>
              <a:xfrm>
                <a:off x="2136" y="2000"/>
                <a:ext cx="360" cy="37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3627" name="Group 95"/>
            <p:cNvGrpSpPr/>
            <p:nvPr/>
          </p:nvGrpSpPr>
          <p:grpSpPr>
            <a:xfrm>
              <a:off x="672" y="3205"/>
              <a:ext cx="1848" cy="375"/>
              <a:chOff x="648" y="2000"/>
              <a:chExt cx="1848" cy="375"/>
            </a:xfrm>
          </p:grpSpPr>
          <p:sp>
            <p:nvSpPr>
              <p:cNvPr id="23633" name="Text Box 96"/>
              <p:cNvSpPr txBox="1"/>
              <p:nvPr/>
            </p:nvSpPr>
            <p:spPr>
              <a:xfrm>
                <a:off x="1632" y="2000"/>
                <a:ext cx="360" cy="37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634" name="Text Box 97"/>
              <p:cNvSpPr txBox="1"/>
              <p:nvPr/>
            </p:nvSpPr>
            <p:spPr>
              <a:xfrm>
                <a:off x="1128" y="2006"/>
                <a:ext cx="363" cy="36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635" name="Text Box 98"/>
              <p:cNvSpPr txBox="1"/>
              <p:nvPr/>
            </p:nvSpPr>
            <p:spPr>
              <a:xfrm>
                <a:off x="648" y="2006"/>
                <a:ext cx="363" cy="36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636" name="Text Box 99"/>
              <p:cNvSpPr txBox="1"/>
              <p:nvPr/>
            </p:nvSpPr>
            <p:spPr>
              <a:xfrm>
                <a:off x="2136" y="2000"/>
                <a:ext cx="360" cy="37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3628" name="Group 100"/>
            <p:cNvGrpSpPr/>
            <p:nvPr/>
          </p:nvGrpSpPr>
          <p:grpSpPr>
            <a:xfrm>
              <a:off x="672" y="3409"/>
              <a:ext cx="1848" cy="375"/>
              <a:chOff x="648" y="2000"/>
              <a:chExt cx="1848" cy="375"/>
            </a:xfrm>
          </p:grpSpPr>
          <p:sp>
            <p:nvSpPr>
              <p:cNvPr id="23629" name="Text Box 101"/>
              <p:cNvSpPr txBox="1"/>
              <p:nvPr/>
            </p:nvSpPr>
            <p:spPr>
              <a:xfrm>
                <a:off x="1632" y="2000"/>
                <a:ext cx="360" cy="36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630" name="Text Box 102"/>
              <p:cNvSpPr txBox="1"/>
              <p:nvPr/>
            </p:nvSpPr>
            <p:spPr>
              <a:xfrm>
                <a:off x="1128" y="2005"/>
                <a:ext cx="363" cy="37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631" name="Text Box 103"/>
              <p:cNvSpPr txBox="1"/>
              <p:nvPr/>
            </p:nvSpPr>
            <p:spPr>
              <a:xfrm>
                <a:off x="648" y="2005"/>
                <a:ext cx="363" cy="37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632" name="Text Box 104"/>
              <p:cNvSpPr txBox="1"/>
              <p:nvPr/>
            </p:nvSpPr>
            <p:spPr>
              <a:xfrm>
                <a:off x="2136" y="2000"/>
                <a:ext cx="360" cy="36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</p:grpSp>
      <p:sp>
        <p:nvSpPr>
          <p:cNvPr id="266345" name="AutoShape 105"/>
          <p:cNvSpPr/>
          <p:nvPr/>
        </p:nvSpPr>
        <p:spPr>
          <a:xfrm>
            <a:off x="5415915" y="265113"/>
            <a:ext cx="2757488" cy="822325"/>
          </a:xfrm>
          <a:prstGeom prst="flowChartProcess">
            <a:avLst/>
          </a:prstGeom>
          <a:noFill/>
          <a:ln w="38100">
            <a:noFill/>
          </a:ln>
        </p:spPr>
        <p:txBody>
          <a:bodyPr wrap="none" lIns="90000" tIns="46800" rIns="90000" bIns="46800" anchor="ctr" anchorCtr="0"/>
          <a:p>
            <a:pPr>
              <a:spcBef>
                <a:spcPct val="0"/>
              </a:spcBef>
            </a:pPr>
            <a:r>
              <a:rPr lang="zh-CN" altLang="en-US" sz="2800" u="sng" dirty="0">
                <a:solidFill>
                  <a:srgbClr val="CC0066"/>
                </a:solidFill>
                <a:latin typeface="Times New Roman" panose="02020603050405020304" pitchFamily="18" charset="0"/>
              </a:rPr>
              <a:t>或非逻辑真值表</a:t>
            </a:r>
            <a:endParaRPr lang="zh-CN" altLang="en-US" sz="2800" u="sng" dirty="0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91" name="AutoShape 157"/>
          <p:cNvSpPr/>
          <p:nvPr/>
        </p:nvSpPr>
        <p:spPr>
          <a:xfrm>
            <a:off x="1034415" y="4018280"/>
            <a:ext cx="2757805" cy="822325"/>
          </a:xfrm>
          <a:prstGeom prst="flowChartProcess">
            <a:avLst/>
          </a:prstGeom>
          <a:noFill/>
          <a:ln w="38100">
            <a:noFill/>
          </a:ln>
        </p:spPr>
        <p:txBody>
          <a:bodyPr wrap="none" lIns="90000" tIns="46800" rIns="90000" bIns="46800" anchor="ctr" anchorCtr="0"/>
          <a:p>
            <a:pPr>
              <a:spcBef>
                <a:spcPct val="0"/>
              </a:spcBef>
            </a:pPr>
            <a:r>
              <a:rPr lang="zh-CN" altLang="en-US" sz="2800" u="sng" dirty="0">
                <a:solidFill>
                  <a:srgbClr val="CC0066"/>
                </a:solidFill>
                <a:latin typeface="Times New Roman" panose="02020603050405020304" pitchFamily="18" charset="0"/>
              </a:rPr>
              <a:t>异或逻辑真值表</a:t>
            </a:r>
            <a:endParaRPr lang="zh-CN" altLang="en-US" sz="2800" u="sng" dirty="0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3592" name="Group 236"/>
          <p:cNvGrpSpPr/>
          <p:nvPr/>
        </p:nvGrpSpPr>
        <p:grpSpPr>
          <a:xfrm rot="0">
            <a:off x="1207770" y="4824095"/>
            <a:ext cx="3105150" cy="1798320"/>
            <a:chOff x="570" y="2995"/>
            <a:chExt cx="1956" cy="1133"/>
          </a:xfrm>
        </p:grpSpPr>
        <p:sp>
          <p:nvSpPr>
            <p:cNvPr id="23593" name="Rectangle 186"/>
            <p:cNvSpPr/>
            <p:nvPr/>
          </p:nvSpPr>
          <p:spPr>
            <a:xfrm>
              <a:off x="570" y="3037"/>
              <a:ext cx="492" cy="1091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 anchor="ctr" anchorCtr="0"/>
            <a:p>
              <a:endParaRPr lang="zh-CN" altLang="en-US" sz="3200" dirty="0">
                <a:latin typeface="Times New Roman" panose="02020603050405020304" pitchFamily="18" charset="0"/>
              </a:endParaRPr>
            </a:p>
          </p:txBody>
        </p:sp>
        <p:sp>
          <p:nvSpPr>
            <p:cNvPr id="23594" name="Rectangle 187"/>
            <p:cNvSpPr/>
            <p:nvPr/>
          </p:nvSpPr>
          <p:spPr>
            <a:xfrm>
              <a:off x="1062" y="3037"/>
              <a:ext cx="492" cy="1091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 anchor="ctr" anchorCtr="0"/>
            <a:p>
              <a:endParaRPr lang="zh-CN" altLang="en-US" sz="3200" dirty="0">
                <a:latin typeface="Times New Roman" panose="02020603050405020304" pitchFamily="18" charset="0"/>
              </a:endParaRPr>
            </a:p>
          </p:txBody>
        </p:sp>
        <p:sp>
          <p:nvSpPr>
            <p:cNvPr id="23595" name="Rectangle 188"/>
            <p:cNvSpPr/>
            <p:nvPr/>
          </p:nvSpPr>
          <p:spPr>
            <a:xfrm>
              <a:off x="1557" y="3037"/>
              <a:ext cx="492" cy="1091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 anchor="ctr" anchorCtr="0"/>
            <a:p>
              <a:endParaRPr lang="zh-CN" altLang="en-US" sz="3200" dirty="0">
                <a:latin typeface="Times New Roman" panose="02020603050405020304" pitchFamily="18" charset="0"/>
              </a:endParaRPr>
            </a:p>
          </p:txBody>
        </p:sp>
        <p:sp>
          <p:nvSpPr>
            <p:cNvPr id="23596" name="Line 190"/>
            <p:cNvSpPr/>
            <p:nvPr/>
          </p:nvSpPr>
          <p:spPr>
            <a:xfrm>
              <a:off x="570" y="3292"/>
              <a:ext cx="1500" cy="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97" name="Text Box 191"/>
            <p:cNvSpPr txBox="1"/>
            <p:nvPr/>
          </p:nvSpPr>
          <p:spPr>
            <a:xfrm>
              <a:off x="642" y="2995"/>
              <a:ext cx="300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 algn="l"/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3598" name="Text Box 193"/>
            <p:cNvSpPr txBox="1"/>
            <p:nvPr/>
          </p:nvSpPr>
          <p:spPr>
            <a:xfrm>
              <a:off x="1149" y="2995"/>
              <a:ext cx="372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 algn="l"/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3599" name="Text Box 194"/>
            <p:cNvSpPr txBox="1"/>
            <p:nvPr/>
          </p:nvSpPr>
          <p:spPr>
            <a:xfrm>
              <a:off x="1617" y="2995"/>
              <a:ext cx="372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 algn="l"/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23600" name="Group 195"/>
            <p:cNvGrpSpPr/>
            <p:nvPr/>
          </p:nvGrpSpPr>
          <p:grpSpPr>
            <a:xfrm>
              <a:off x="678" y="3246"/>
              <a:ext cx="1848" cy="332"/>
              <a:chOff x="648" y="2000"/>
              <a:chExt cx="1848" cy="375"/>
            </a:xfrm>
          </p:grpSpPr>
          <p:sp>
            <p:nvSpPr>
              <p:cNvPr id="23616" name="Text Box 196"/>
              <p:cNvSpPr txBox="1"/>
              <p:nvPr/>
            </p:nvSpPr>
            <p:spPr>
              <a:xfrm>
                <a:off x="1632" y="2000"/>
                <a:ext cx="360" cy="36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617" name="Text Box 197"/>
              <p:cNvSpPr txBox="1"/>
              <p:nvPr/>
            </p:nvSpPr>
            <p:spPr>
              <a:xfrm>
                <a:off x="1128" y="2005"/>
                <a:ext cx="363" cy="37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618" name="Text Box 198"/>
              <p:cNvSpPr txBox="1"/>
              <p:nvPr/>
            </p:nvSpPr>
            <p:spPr>
              <a:xfrm>
                <a:off x="648" y="2005"/>
                <a:ext cx="363" cy="37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619" name="Text Box 199"/>
              <p:cNvSpPr txBox="1"/>
              <p:nvPr/>
            </p:nvSpPr>
            <p:spPr>
              <a:xfrm>
                <a:off x="2136" y="2000"/>
                <a:ext cx="360" cy="36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endParaRPr lang="zh-CN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3601" name="Group 200"/>
            <p:cNvGrpSpPr/>
            <p:nvPr/>
          </p:nvGrpSpPr>
          <p:grpSpPr>
            <a:xfrm>
              <a:off x="678" y="3431"/>
              <a:ext cx="1848" cy="331"/>
              <a:chOff x="648" y="2000"/>
              <a:chExt cx="1848" cy="374"/>
            </a:xfrm>
          </p:grpSpPr>
          <p:sp>
            <p:nvSpPr>
              <p:cNvPr id="23612" name="Text Box 201"/>
              <p:cNvSpPr txBox="1"/>
              <p:nvPr/>
            </p:nvSpPr>
            <p:spPr>
              <a:xfrm>
                <a:off x="1632" y="2000"/>
                <a:ext cx="360" cy="36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613" name="Text Box 202"/>
              <p:cNvSpPr txBox="1"/>
              <p:nvPr/>
            </p:nvSpPr>
            <p:spPr>
              <a:xfrm>
                <a:off x="1128" y="2004"/>
                <a:ext cx="363" cy="37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614" name="Text Box 203"/>
              <p:cNvSpPr txBox="1"/>
              <p:nvPr/>
            </p:nvSpPr>
            <p:spPr>
              <a:xfrm>
                <a:off x="648" y="2004"/>
                <a:ext cx="363" cy="37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615" name="Text Box 204"/>
              <p:cNvSpPr txBox="1"/>
              <p:nvPr/>
            </p:nvSpPr>
            <p:spPr>
              <a:xfrm>
                <a:off x="2136" y="2000"/>
                <a:ext cx="360" cy="36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endParaRPr lang="zh-CN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3602" name="Group 205"/>
            <p:cNvGrpSpPr/>
            <p:nvPr/>
          </p:nvGrpSpPr>
          <p:grpSpPr>
            <a:xfrm>
              <a:off x="678" y="3612"/>
              <a:ext cx="1848" cy="331"/>
              <a:chOff x="648" y="2000"/>
              <a:chExt cx="1848" cy="374"/>
            </a:xfrm>
          </p:grpSpPr>
          <p:sp>
            <p:nvSpPr>
              <p:cNvPr id="23608" name="Text Box 206"/>
              <p:cNvSpPr txBox="1"/>
              <p:nvPr/>
            </p:nvSpPr>
            <p:spPr>
              <a:xfrm>
                <a:off x="1632" y="2000"/>
                <a:ext cx="360" cy="37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609" name="Text Box 207"/>
              <p:cNvSpPr txBox="1"/>
              <p:nvPr/>
            </p:nvSpPr>
            <p:spPr>
              <a:xfrm>
                <a:off x="1128" y="2005"/>
                <a:ext cx="363" cy="36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610" name="Text Box 208"/>
              <p:cNvSpPr txBox="1"/>
              <p:nvPr/>
            </p:nvSpPr>
            <p:spPr>
              <a:xfrm>
                <a:off x="648" y="2005"/>
                <a:ext cx="363" cy="36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611" name="Text Box 209"/>
              <p:cNvSpPr txBox="1"/>
              <p:nvPr/>
            </p:nvSpPr>
            <p:spPr>
              <a:xfrm>
                <a:off x="2136" y="2000"/>
                <a:ext cx="360" cy="37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endParaRPr lang="zh-CN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3603" name="Group 210"/>
            <p:cNvGrpSpPr/>
            <p:nvPr/>
          </p:nvGrpSpPr>
          <p:grpSpPr>
            <a:xfrm>
              <a:off x="678" y="3792"/>
              <a:ext cx="1848" cy="331"/>
              <a:chOff x="648" y="2000"/>
              <a:chExt cx="1848" cy="374"/>
            </a:xfrm>
          </p:grpSpPr>
          <p:sp>
            <p:nvSpPr>
              <p:cNvPr id="23604" name="Text Box 211"/>
              <p:cNvSpPr txBox="1"/>
              <p:nvPr/>
            </p:nvSpPr>
            <p:spPr>
              <a:xfrm>
                <a:off x="1632" y="2000"/>
                <a:ext cx="360" cy="36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605" name="Text Box 212"/>
              <p:cNvSpPr txBox="1"/>
              <p:nvPr/>
            </p:nvSpPr>
            <p:spPr>
              <a:xfrm>
                <a:off x="1128" y="2004"/>
                <a:ext cx="363" cy="37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606" name="Text Box 213"/>
              <p:cNvSpPr txBox="1"/>
              <p:nvPr/>
            </p:nvSpPr>
            <p:spPr>
              <a:xfrm>
                <a:off x="648" y="2004"/>
                <a:ext cx="363" cy="37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607" name="Text Box 214"/>
              <p:cNvSpPr txBox="1"/>
              <p:nvPr/>
            </p:nvSpPr>
            <p:spPr>
              <a:xfrm>
                <a:off x="2136" y="2000"/>
                <a:ext cx="360" cy="36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endParaRPr lang="zh-CN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</p:grpSp>
      <p:sp>
        <p:nvSpPr>
          <p:cNvPr id="23562" name="AutoShape 239"/>
          <p:cNvSpPr/>
          <p:nvPr/>
        </p:nvSpPr>
        <p:spPr>
          <a:xfrm>
            <a:off x="5360670" y="4018280"/>
            <a:ext cx="2774950" cy="822325"/>
          </a:xfrm>
          <a:prstGeom prst="flowChartProcess">
            <a:avLst/>
          </a:prstGeom>
          <a:noFill/>
          <a:ln w="38100">
            <a:noFill/>
          </a:ln>
        </p:spPr>
        <p:txBody>
          <a:bodyPr wrap="none" lIns="90000" tIns="46800" rIns="90000" bIns="46800" anchor="ctr" anchorCtr="0"/>
          <a:p>
            <a:pPr>
              <a:spcBef>
                <a:spcPct val="0"/>
              </a:spcBef>
            </a:pPr>
            <a:r>
              <a:rPr lang="zh-CN" altLang="en-US" sz="2800" u="sng" dirty="0">
                <a:solidFill>
                  <a:srgbClr val="CC0066"/>
                </a:solidFill>
                <a:latin typeface="Times New Roman" panose="02020603050405020304" pitchFamily="18" charset="0"/>
              </a:rPr>
              <a:t>同或逻辑真值表</a:t>
            </a:r>
            <a:endParaRPr lang="zh-CN" altLang="en-US" sz="2800" u="sng" dirty="0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3563" name="Group 240"/>
          <p:cNvGrpSpPr/>
          <p:nvPr/>
        </p:nvGrpSpPr>
        <p:grpSpPr>
          <a:xfrm rot="0">
            <a:off x="5565775" y="4824095"/>
            <a:ext cx="3124835" cy="1798320"/>
            <a:chOff x="570" y="2995"/>
            <a:chExt cx="1956" cy="1133"/>
          </a:xfrm>
        </p:grpSpPr>
        <p:sp>
          <p:nvSpPr>
            <p:cNvPr id="23564" name="Rectangle 241"/>
            <p:cNvSpPr/>
            <p:nvPr/>
          </p:nvSpPr>
          <p:spPr>
            <a:xfrm>
              <a:off x="570" y="3037"/>
              <a:ext cx="492" cy="1091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 anchor="ctr" anchorCtr="0"/>
            <a:p>
              <a:endParaRPr lang="zh-CN" altLang="en-US" sz="3200" dirty="0">
                <a:latin typeface="Times New Roman" panose="02020603050405020304" pitchFamily="18" charset="0"/>
              </a:endParaRPr>
            </a:p>
          </p:txBody>
        </p:sp>
        <p:sp>
          <p:nvSpPr>
            <p:cNvPr id="23565" name="Rectangle 242"/>
            <p:cNvSpPr/>
            <p:nvPr/>
          </p:nvSpPr>
          <p:spPr>
            <a:xfrm>
              <a:off x="1062" y="3037"/>
              <a:ext cx="492" cy="1091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 anchor="ctr" anchorCtr="0"/>
            <a:p>
              <a:endParaRPr lang="zh-CN" altLang="en-US" sz="3200" dirty="0">
                <a:latin typeface="Times New Roman" panose="02020603050405020304" pitchFamily="18" charset="0"/>
              </a:endParaRPr>
            </a:p>
          </p:txBody>
        </p:sp>
        <p:sp>
          <p:nvSpPr>
            <p:cNvPr id="23566" name="Rectangle 243"/>
            <p:cNvSpPr/>
            <p:nvPr/>
          </p:nvSpPr>
          <p:spPr>
            <a:xfrm>
              <a:off x="1557" y="3037"/>
              <a:ext cx="492" cy="1091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 anchor="ctr" anchorCtr="0"/>
            <a:p>
              <a:endParaRPr lang="zh-CN" altLang="en-US" sz="3200" dirty="0">
                <a:latin typeface="Times New Roman" panose="02020603050405020304" pitchFamily="18" charset="0"/>
              </a:endParaRPr>
            </a:p>
          </p:txBody>
        </p:sp>
        <p:sp>
          <p:nvSpPr>
            <p:cNvPr id="23567" name="Line 244"/>
            <p:cNvSpPr/>
            <p:nvPr/>
          </p:nvSpPr>
          <p:spPr>
            <a:xfrm>
              <a:off x="570" y="3292"/>
              <a:ext cx="1500" cy="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68" name="Text Box 245"/>
            <p:cNvSpPr txBox="1"/>
            <p:nvPr/>
          </p:nvSpPr>
          <p:spPr>
            <a:xfrm>
              <a:off x="642" y="2995"/>
              <a:ext cx="300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 algn="l"/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3569" name="Text Box 246"/>
            <p:cNvSpPr txBox="1"/>
            <p:nvPr/>
          </p:nvSpPr>
          <p:spPr>
            <a:xfrm>
              <a:off x="1149" y="2995"/>
              <a:ext cx="372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 algn="l"/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3570" name="Text Box 247"/>
            <p:cNvSpPr txBox="1"/>
            <p:nvPr/>
          </p:nvSpPr>
          <p:spPr>
            <a:xfrm>
              <a:off x="1617" y="2995"/>
              <a:ext cx="372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>
              <a:spAutoFit/>
            </a:bodyPr>
            <a:p>
              <a:pPr algn="l"/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23571" name="Group 248"/>
            <p:cNvGrpSpPr/>
            <p:nvPr/>
          </p:nvGrpSpPr>
          <p:grpSpPr>
            <a:xfrm>
              <a:off x="678" y="3246"/>
              <a:ext cx="1848" cy="332"/>
              <a:chOff x="648" y="2000"/>
              <a:chExt cx="1848" cy="375"/>
            </a:xfrm>
          </p:grpSpPr>
          <p:sp>
            <p:nvSpPr>
              <p:cNvPr id="23587" name="Text Box 249"/>
              <p:cNvSpPr txBox="1"/>
              <p:nvPr/>
            </p:nvSpPr>
            <p:spPr>
              <a:xfrm>
                <a:off x="1632" y="2000"/>
                <a:ext cx="360" cy="36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588" name="Text Box 250"/>
              <p:cNvSpPr txBox="1"/>
              <p:nvPr/>
            </p:nvSpPr>
            <p:spPr>
              <a:xfrm>
                <a:off x="1128" y="2005"/>
                <a:ext cx="363" cy="37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589" name="Text Box 251"/>
              <p:cNvSpPr txBox="1"/>
              <p:nvPr/>
            </p:nvSpPr>
            <p:spPr>
              <a:xfrm>
                <a:off x="648" y="2005"/>
                <a:ext cx="363" cy="37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590" name="Text Box 252"/>
              <p:cNvSpPr txBox="1"/>
              <p:nvPr/>
            </p:nvSpPr>
            <p:spPr>
              <a:xfrm>
                <a:off x="2136" y="2000"/>
                <a:ext cx="360" cy="36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endParaRPr lang="zh-CN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3572" name="Group 253"/>
            <p:cNvGrpSpPr/>
            <p:nvPr/>
          </p:nvGrpSpPr>
          <p:grpSpPr>
            <a:xfrm>
              <a:off x="678" y="3431"/>
              <a:ext cx="1848" cy="331"/>
              <a:chOff x="648" y="2000"/>
              <a:chExt cx="1848" cy="374"/>
            </a:xfrm>
          </p:grpSpPr>
          <p:sp>
            <p:nvSpPr>
              <p:cNvPr id="23583" name="Text Box 254"/>
              <p:cNvSpPr txBox="1"/>
              <p:nvPr/>
            </p:nvSpPr>
            <p:spPr>
              <a:xfrm>
                <a:off x="1632" y="2000"/>
                <a:ext cx="360" cy="36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584" name="Text Box 255"/>
              <p:cNvSpPr txBox="1"/>
              <p:nvPr/>
            </p:nvSpPr>
            <p:spPr>
              <a:xfrm>
                <a:off x="1128" y="2004"/>
                <a:ext cx="363" cy="37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585" name="Text Box 256"/>
              <p:cNvSpPr txBox="1"/>
              <p:nvPr/>
            </p:nvSpPr>
            <p:spPr>
              <a:xfrm>
                <a:off x="648" y="2004"/>
                <a:ext cx="363" cy="37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586" name="Text Box 257"/>
              <p:cNvSpPr txBox="1"/>
              <p:nvPr/>
            </p:nvSpPr>
            <p:spPr>
              <a:xfrm>
                <a:off x="2136" y="2000"/>
                <a:ext cx="360" cy="36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endParaRPr lang="zh-CN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3573" name="Group 258"/>
            <p:cNvGrpSpPr/>
            <p:nvPr/>
          </p:nvGrpSpPr>
          <p:grpSpPr>
            <a:xfrm>
              <a:off x="678" y="3612"/>
              <a:ext cx="1848" cy="331"/>
              <a:chOff x="648" y="2000"/>
              <a:chExt cx="1848" cy="374"/>
            </a:xfrm>
          </p:grpSpPr>
          <p:sp>
            <p:nvSpPr>
              <p:cNvPr id="23579" name="Text Box 259"/>
              <p:cNvSpPr txBox="1"/>
              <p:nvPr/>
            </p:nvSpPr>
            <p:spPr>
              <a:xfrm>
                <a:off x="1632" y="2000"/>
                <a:ext cx="360" cy="37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580" name="Text Box 260"/>
              <p:cNvSpPr txBox="1"/>
              <p:nvPr/>
            </p:nvSpPr>
            <p:spPr>
              <a:xfrm>
                <a:off x="1128" y="2005"/>
                <a:ext cx="363" cy="36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581" name="Text Box 261"/>
              <p:cNvSpPr txBox="1"/>
              <p:nvPr/>
            </p:nvSpPr>
            <p:spPr>
              <a:xfrm>
                <a:off x="648" y="2005"/>
                <a:ext cx="363" cy="36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582" name="Text Box 262"/>
              <p:cNvSpPr txBox="1"/>
              <p:nvPr/>
            </p:nvSpPr>
            <p:spPr>
              <a:xfrm>
                <a:off x="2136" y="2000"/>
                <a:ext cx="360" cy="37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endParaRPr lang="zh-CN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3574" name="Group 263"/>
            <p:cNvGrpSpPr/>
            <p:nvPr/>
          </p:nvGrpSpPr>
          <p:grpSpPr>
            <a:xfrm>
              <a:off x="678" y="3792"/>
              <a:ext cx="1848" cy="331"/>
              <a:chOff x="648" y="2000"/>
              <a:chExt cx="1848" cy="374"/>
            </a:xfrm>
          </p:grpSpPr>
          <p:sp>
            <p:nvSpPr>
              <p:cNvPr id="23575" name="Text Box 264"/>
              <p:cNvSpPr txBox="1"/>
              <p:nvPr/>
            </p:nvSpPr>
            <p:spPr>
              <a:xfrm>
                <a:off x="1632" y="2000"/>
                <a:ext cx="360" cy="36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576" name="Text Box 265"/>
              <p:cNvSpPr txBox="1"/>
              <p:nvPr/>
            </p:nvSpPr>
            <p:spPr>
              <a:xfrm>
                <a:off x="1128" y="2004"/>
                <a:ext cx="363" cy="37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577" name="Text Box 266"/>
              <p:cNvSpPr txBox="1"/>
              <p:nvPr/>
            </p:nvSpPr>
            <p:spPr>
              <a:xfrm>
                <a:off x="648" y="2004"/>
                <a:ext cx="363" cy="37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578" name="Text Box 267"/>
              <p:cNvSpPr txBox="1"/>
              <p:nvPr/>
            </p:nvSpPr>
            <p:spPr>
              <a:xfrm>
                <a:off x="2136" y="2000"/>
                <a:ext cx="360" cy="36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l"/>
                <a:endParaRPr lang="zh-CN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</p:grpSp>
      <p:sp>
        <p:nvSpPr>
          <p:cNvPr id="23561" name="动作按钮: 第一张 166">
            <a:hlinkClick r:id="" action="ppaction://hlinkshowjump?jump=firstslide"/>
          </p:cNvPr>
          <p:cNvSpPr/>
          <p:nvPr/>
        </p:nvSpPr>
        <p:spPr>
          <a:xfrm>
            <a:off x="8215313" y="5472113"/>
            <a:ext cx="928687" cy="914400"/>
          </a:xfrm>
          <a:prstGeom prst="actionButtonHome">
            <a:avLst/>
          </a:prstGeom>
          <a:solidFill>
            <a:srgbClr val="FF66CC"/>
          </a:solidFill>
          <a:ln w="9525">
            <a:noFill/>
          </a:ln>
        </p:spPr>
        <p:txBody>
          <a:bodyPr wrap="none"/>
          <a:p>
            <a:endParaRPr lang="zh-CN" altLang="en-US" sz="3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3" grpId="0"/>
      <p:bldP spid="266345" grpId="0"/>
      <p:bldP spid="23591" grpId="0"/>
      <p:bldP spid="2356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内容占位符 2"/>
          <p:cNvSpPr>
            <a:spLocks noGrp="1"/>
          </p:cNvSpPr>
          <p:nvPr>
            <p:ph idx="1"/>
          </p:nvPr>
        </p:nvSpPr>
        <p:spPr>
          <a:xfrm>
            <a:off x="250825" y="1268413"/>
            <a:ext cx="8713788" cy="4525962"/>
          </a:xfrm>
        </p:spPr>
        <p:txBody>
          <a:bodyPr vert="horz" wrap="square" lIns="91440" tIns="45720" rIns="91440" bIns="45720" anchor="t" anchorCtr="0"/>
          <a:p>
            <a:r>
              <a:rPr lang="zh-CN" altLang="en-US" sz="2800" dirty="0"/>
              <a:t>基本逻辑操作有三种</a:t>
            </a:r>
            <a:r>
              <a:rPr lang="en-US" altLang="zh-CN" sz="2800" dirty="0"/>
              <a:t>      </a:t>
            </a:r>
            <a:r>
              <a:rPr lang="zh-CN" altLang="en-US" sz="2800" dirty="0">
                <a:solidFill>
                  <a:srgbClr val="FF0000"/>
                </a:solidFill>
              </a:rPr>
              <a:t>与      或     非</a:t>
            </a:r>
            <a:endParaRPr lang="en-US" altLang="zh-CN" sz="2800" dirty="0"/>
          </a:p>
          <a:p>
            <a:r>
              <a:rPr lang="zh-CN" altLang="en-US" sz="2800" dirty="0"/>
              <a:t>三种基本逻辑操作可以实现</a:t>
            </a:r>
            <a:r>
              <a:rPr lang="zh-CN" altLang="en-US" sz="2800" dirty="0">
                <a:solidFill>
                  <a:srgbClr val="FF0000"/>
                </a:solidFill>
              </a:rPr>
              <a:t>任意复杂</a:t>
            </a:r>
            <a:r>
              <a:rPr lang="zh-CN" altLang="en-US" sz="2800" dirty="0"/>
              <a:t>的逻辑函数。 </a:t>
            </a:r>
            <a:endParaRPr lang="en-US" altLang="zh-CN" sz="2800" dirty="0"/>
          </a:p>
          <a:p>
            <a:r>
              <a:rPr lang="zh-CN" altLang="en-US" sz="2800" dirty="0">
                <a:solidFill>
                  <a:srgbClr val="FF0000"/>
                </a:solidFill>
              </a:rPr>
              <a:t>复杂逻辑函数</a:t>
            </a:r>
            <a:r>
              <a:rPr lang="zh-CN" altLang="en-US" sz="2800" dirty="0"/>
              <a:t>可能需要许多这样的基本操才能实现。 </a:t>
            </a:r>
            <a:endParaRPr lang="en-US" altLang="zh-CN" sz="2800" dirty="0"/>
          </a:p>
          <a:p>
            <a:r>
              <a:rPr lang="zh-CN" altLang="en-US" sz="2800" dirty="0"/>
              <a:t>每个逻辑操作都能用</a:t>
            </a:r>
            <a:r>
              <a:rPr lang="zh-CN" altLang="en-US" sz="2800" dirty="0">
                <a:solidFill>
                  <a:srgbClr val="FF0000"/>
                </a:solidFill>
              </a:rPr>
              <a:t>晶体管</a:t>
            </a:r>
            <a:r>
              <a:rPr lang="zh-CN" altLang="en-US" sz="2800" dirty="0"/>
              <a:t>来实现，实现逻辑操作的电路元件叫做</a:t>
            </a:r>
            <a:r>
              <a:rPr lang="zh-CN" altLang="en-US" sz="2800" dirty="0">
                <a:solidFill>
                  <a:srgbClr val="FF0000"/>
                </a:solidFill>
              </a:rPr>
              <a:t>逻辑门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zh-CN" altLang="en-US" sz="2800" dirty="0"/>
              <a:t>逻辑门有一个或若干个输入，有一个输出，输出表示为输入的函数。用画电路图的方法来描述逻辑电路通常是很方便的，电路图由表示逻辑门的图形符号组成。</a:t>
            </a:r>
            <a:endParaRPr lang="zh-CN" altLang="en-US" sz="2800" dirty="0"/>
          </a:p>
        </p:txBody>
      </p:sp>
      <p:sp>
        <p:nvSpPr>
          <p:cNvPr id="6147" name="矩形 3"/>
          <p:cNvSpPr/>
          <p:nvPr/>
        </p:nvSpPr>
        <p:spPr>
          <a:xfrm>
            <a:off x="2268538" y="260350"/>
            <a:ext cx="4032250" cy="5857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>
                <a:solidFill>
                  <a:srgbClr val="FF0000"/>
                </a:solidFill>
              </a:rPr>
              <a:t>逻辑门和网络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70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051050" y="404813"/>
            <a:ext cx="5473700" cy="6119812"/>
          </a:xfrm>
        </p:spPr>
      </p:pic>
    </p:spTree>
  </p:cSld>
  <p:clrMapOvr>
    <a:masterClrMapping/>
  </p:clrMapOvr>
  <p:transition spd="slow"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4975" y="1417638"/>
            <a:ext cx="8229600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大规模电路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由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逻辑门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组成的网络实现。给定网络的复杂程度直接影响电路的制造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成本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。因为我们总是想要降低制造产品的成本， 所以找到成本尽可能低的逻辑电路实现方案就非常重要。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195" name="标题 3"/>
          <p:cNvSpPr>
            <a:spLocks noGrp="1"/>
          </p:cNvSpPr>
          <p:nvPr>
            <p:ph type="title"/>
          </p:nvPr>
        </p:nvSpPr>
        <p:spPr>
          <a:xfrm>
            <a:off x="457200" y="461963"/>
            <a:ext cx="8229600" cy="768350"/>
          </a:xfrm>
        </p:spPr>
        <p:txBody>
          <a:bodyPr vert="horz" wrap="square" lIns="91440" tIns="45720" rIns="91440" bIns="45720" anchor="ctr" anchorCtr="0">
            <a:spAutoFit/>
          </a:bodyPr>
          <a:p>
            <a:r>
              <a:rPr lang="zh-CN" altLang="en-US" dirty="0">
                <a:solidFill>
                  <a:srgbClr val="FF0000"/>
                </a:solidFill>
              </a:rPr>
              <a:t>逻辑门和网络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29600" cy="993775"/>
          </a:xfrm>
        </p:spPr>
        <p:txBody>
          <a:bodyPr vert="horz" wrap="square" lIns="91440" tIns="45720" rIns="91440" bIns="45720" anchor="ctr" anchorCtr="0"/>
          <a:p>
            <a:r>
              <a:rPr lang="zh-CN" altLang="en-US" dirty="0">
                <a:solidFill>
                  <a:srgbClr val="FF0000"/>
                </a:solidFill>
              </a:rPr>
              <a:t>逻辑网络的分析</a:t>
            </a:r>
            <a:br>
              <a:rPr lang="zh-CN" altLang="en-US" dirty="0">
                <a:solidFill>
                  <a:srgbClr val="FF0000"/>
                </a:solidFill>
              </a:rPr>
            </a:b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274638" y="1989138"/>
            <a:ext cx="8761412" cy="4525962"/>
          </a:xfrm>
        </p:spPr>
        <p:txBody>
          <a:bodyPr vert="horz" wrap="square" lIns="91440" tIns="45720" rIns="91440" bIns="45720" anchor="t" anchorCtr="0"/>
          <a:p>
            <a:r>
              <a:rPr lang="zh-CN" altLang="en-US" dirty="0"/>
              <a:t>数字系统的设计者会遇到</a:t>
            </a:r>
            <a:r>
              <a:rPr lang="zh-CN" altLang="en-US" dirty="0">
                <a:solidFill>
                  <a:srgbClr val="FF0000"/>
                </a:solidFill>
              </a:rPr>
              <a:t>两个基本问题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第一个问题：对已存在的逻辑网络，一定能够确定所实现的函数，这种任务称为</a:t>
            </a:r>
            <a:r>
              <a:rPr lang="zh-CN" altLang="en-US" dirty="0">
                <a:solidFill>
                  <a:srgbClr val="FF0000"/>
                </a:solidFill>
              </a:rPr>
              <a:t>分析过程</a:t>
            </a:r>
            <a:r>
              <a:rPr lang="zh-CN" altLang="en-US" dirty="0"/>
              <a:t>。 </a:t>
            </a:r>
            <a:endParaRPr lang="en-US" altLang="zh-CN" dirty="0"/>
          </a:p>
          <a:p>
            <a:r>
              <a:rPr lang="zh-CN" altLang="en-US" dirty="0"/>
              <a:t>第二个问题：设计一个实现所需函数功能的新网络，这个过程称为</a:t>
            </a:r>
            <a:r>
              <a:rPr lang="zh-CN" altLang="en-US" dirty="0">
                <a:solidFill>
                  <a:srgbClr val="FF0000"/>
                </a:solidFill>
              </a:rPr>
              <a:t>综合过程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分析过程直观易懂，比综合过程简单得多。</a:t>
            </a:r>
            <a:endParaRPr lang="zh-CN" altLang="en-US" dirty="0"/>
          </a:p>
        </p:txBody>
      </p:sp>
    </p:spTree>
  </p:cSld>
  <p:clrMapOvr>
    <a:masterClrMapping/>
  </p:clrMapOvr>
  <p:transition spd="slow"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42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987675" y="501650"/>
            <a:ext cx="5224463" cy="6264275"/>
          </a:xfrm>
        </p:spPr>
      </p:pic>
      <p:sp>
        <p:nvSpPr>
          <p:cNvPr id="10243" name="矩形 1"/>
          <p:cNvSpPr/>
          <p:nvPr/>
        </p:nvSpPr>
        <p:spPr>
          <a:xfrm>
            <a:off x="250825" y="333375"/>
            <a:ext cx="1801813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1800" dirty="0">
                <a:solidFill>
                  <a:srgbClr val="FF0000"/>
                </a:solidFill>
              </a:rPr>
              <a:t>功能等价的网络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>
                <a:solidFill>
                  <a:srgbClr val="FF0000"/>
                </a:solidFill>
              </a:rPr>
              <a:t>功能等价的网络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188" y="1628775"/>
            <a:ext cx="8353425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用同样的分析步骤，可以发现输出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 输出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完全相同。因此，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 ( x 1 , x 2 ) = f ( x 1  , x 2  ) 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这也就是说这两个电路等价；既然这两个网络实现相同的功能，那么选用简单的那一个就很有意义了，因为简单的网络实现成本低。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/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non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CN" altLang="en-US" sz="3200" b="1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non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CN" altLang="en-US" sz="3200" b="1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3578</Words>
  <Application>WPS 演示</Application>
  <PresentationFormat>全屏显示(4:3)</PresentationFormat>
  <Paragraphs>927</Paragraphs>
  <Slides>32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32</vt:i4>
      </vt:variant>
    </vt:vector>
  </HeadingPairs>
  <TitlesOfParts>
    <vt:vector size="60" baseType="lpstr">
      <vt:lpstr>Arial</vt:lpstr>
      <vt:lpstr>宋体</vt:lpstr>
      <vt:lpstr>Wingdings</vt:lpstr>
      <vt:lpstr>汉仪书宋二KW</vt:lpstr>
      <vt:lpstr>Times New Roman</vt:lpstr>
      <vt:lpstr>黑体</vt:lpstr>
      <vt:lpstr>汉仪中黑KW</vt:lpstr>
      <vt:lpstr>华文新魏</vt:lpstr>
      <vt:lpstr>华文行楷</vt:lpstr>
      <vt:lpstr>楷体_GB2312</vt:lpstr>
      <vt:lpstr>汉仪楷体简</vt:lpstr>
      <vt:lpstr>长城楷体</vt:lpstr>
      <vt:lpstr>Symbol</vt:lpstr>
      <vt:lpstr>Kingsoft Sign</vt:lpstr>
      <vt:lpstr>微软雅黑</vt:lpstr>
      <vt:lpstr>宋体</vt:lpstr>
      <vt:lpstr>Arial Unicode MS</vt:lpstr>
      <vt:lpstr>苹方-简</vt:lpstr>
      <vt:lpstr>行楷-简</vt:lpstr>
      <vt:lpstr>默认设计模板</vt:lpstr>
      <vt:lpstr>2_默认设计模板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小灯泡的开启和关闭</vt:lpstr>
      <vt:lpstr>PowerPoint 演示文稿</vt:lpstr>
      <vt:lpstr>PowerPoint 演示文稿</vt:lpstr>
      <vt:lpstr>PowerPoint 演示文稿</vt:lpstr>
      <vt:lpstr>逻辑门和网络</vt:lpstr>
      <vt:lpstr>逻辑网络的分析 </vt:lpstr>
      <vt:lpstr>PowerPoint 演示文稿</vt:lpstr>
      <vt:lpstr>功能等价的网络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图2.2.3 复合逻辑的图形符号和运算符号</vt:lpstr>
      <vt:lpstr>PowerPoint 演示文稿</vt:lpstr>
    </vt:vector>
  </TitlesOfParts>
  <Company>MC SYSTEM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MC SYSTEM(其他)</dc:creator>
  <cp:lastModifiedBy>潇箫</cp:lastModifiedBy>
  <cp:revision>313</cp:revision>
  <dcterms:created xsi:type="dcterms:W3CDTF">2022-09-06T03:21:51Z</dcterms:created>
  <dcterms:modified xsi:type="dcterms:W3CDTF">2022-09-06T03:21:51Z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90EA98D677196048591210634505BFDA</vt:lpwstr>
  </property>
  <property fmtid="{D5CDD505-2E9C-101B-9397-08002B2CF9AE}" pid="3" name="KSOProductBuildVer">
    <vt:lpwstr>2052-4.5.0.7415</vt:lpwstr>
  </property>
</Properties>
</file>