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319" r:id="rId3"/>
    <p:sldId id="258" r:id="rId4"/>
    <p:sldId id="346" r:id="rId5"/>
    <p:sldId id="374" r:id="rId6"/>
    <p:sldId id="375" r:id="rId7"/>
    <p:sldId id="376" r:id="rId8"/>
    <p:sldId id="320" r:id="rId9"/>
    <p:sldId id="321" r:id="rId10"/>
    <p:sldId id="322" r:id="rId11"/>
    <p:sldId id="348" r:id="rId12"/>
    <p:sldId id="347" r:id="rId13"/>
    <p:sldId id="349" r:id="rId14"/>
    <p:sldId id="324" r:id="rId15"/>
    <p:sldId id="325" r:id="rId16"/>
    <p:sldId id="326" r:id="rId17"/>
    <p:sldId id="327" r:id="rId18"/>
    <p:sldId id="355" r:id="rId19"/>
    <p:sldId id="350" r:id="rId20"/>
    <p:sldId id="377" r:id="rId21"/>
    <p:sldId id="329" r:id="rId22"/>
    <p:sldId id="384" r:id="rId23"/>
    <p:sldId id="358" r:id="rId24"/>
    <p:sldId id="385" r:id="rId25"/>
    <p:sldId id="356" r:id="rId26"/>
    <p:sldId id="351" r:id="rId27"/>
    <p:sldId id="331" r:id="rId28"/>
    <p:sldId id="332" r:id="rId29"/>
    <p:sldId id="333" r:id="rId30"/>
    <p:sldId id="334" r:id="rId31"/>
    <p:sldId id="335" r:id="rId32"/>
    <p:sldId id="379" r:id="rId33"/>
    <p:sldId id="367" r:id="rId34"/>
    <p:sldId id="352" r:id="rId35"/>
    <p:sldId id="337" r:id="rId36"/>
    <p:sldId id="338" r:id="rId37"/>
    <p:sldId id="339" r:id="rId38"/>
    <p:sldId id="368" r:id="rId39"/>
    <p:sldId id="353" r:id="rId40"/>
    <p:sldId id="341" r:id="rId41"/>
    <p:sldId id="342" r:id="rId42"/>
    <p:sldId id="373" r:id="rId43"/>
    <p:sldId id="354" r:id="rId44"/>
    <p:sldId id="359" r:id="rId45"/>
    <p:sldId id="360" r:id="rId46"/>
    <p:sldId id="361" r:id="rId47"/>
    <p:sldId id="362" r:id="rId48"/>
    <p:sldId id="363" r:id="rId49"/>
    <p:sldId id="364" r:id="rId50"/>
    <p:sldId id="365" r:id="rId51"/>
    <p:sldId id="316" r:id="rId5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x" initials="y" lastIdx="0" clrIdx="0">
    <p:extLst>
      <p:ext uri="{19B8F6BF-5375-455C-9EA6-DF929625EA0E}">
        <p15:presenceInfo xmlns:p15="http://schemas.microsoft.com/office/powerpoint/2012/main" userId="y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D0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14" autoAdjust="0"/>
  </p:normalViewPr>
  <p:slideViewPr>
    <p:cSldViewPr>
      <p:cViewPr varScale="1">
        <p:scale>
          <a:sx n="73" d="100"/>
          <a:sy n="73" d="100"/>
        </p:scale>
        <p:origin x="77" y="22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1810" y="-6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26E299B-63A7-4D5D-8B1C-0F591CF6F3B0}" type="datetimeFigureOut">
              <a:rPr lang="zh-CN" altLang="en-US" smtClean="0"/>
              <a:t>2022/8/29</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52017061-97E9-43D1-90DF-17EAAD8DCF3F}" type="slidenum">
              <a:rPr lang="zh-CN" altLang="en-US" smtClean="0"/>
              <a:t>‹#›</a:t>
            </a:fld>
            <a:endParaRPr lang="zh-CN" altLang="en-US"/>
          </a:p>
        </p:txBody>
      </p:sp>
    </p:spTree>
    <p:extLst>
      <p:ext uri="{BB962C8B-B14F-4D97-AF65-F5344CB8AC3E}">
        <p14:creationId xmlns:p14="http://schemas.microsoft.com/office/powerpoint/2010/main" val="144369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D078651-23C7-450B-A21A-2D0BBC9DF73C}"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A01C4B7-2712-4B4B-872C-DFA7D5FBE8ED}" type="slidenum">
              <a:rPr lang="zh-CN" altLang="en-US" smtClean="0"/>
              <a:t>‹#›</a:t>
            </a:fld>
            <a:endParaRPr lang="zh-CN" altLang="en-US"/>
          </a:p>
        </p:txBody>
      </p:sp>
    </p:spTree>
    <p:extLst>
      <p:ext uri="{BB962C8B-B14F-4D97-AF65-F5344CB8AC3E}">
        <p14:creationId xmlns:p14="http://schemas.microsoft.com/office/powerpoint/2010/main" val="206086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idx="4294967295"/>
          </p:nvPr>
        </p:nvSpPr>
        <p:spPr bwMode="auto">
          <a:xfrm>
            <a:off x="0" y="0"/>
            <a:ext cx="3970852"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r>
              <a:rPr lang="en-US" altLang="zh-CN">
                <a:latin typeface="Times New Roman" pitchFamily="18" charset="0"/>
              </a:rPr>
              <a:t>高等代数</a:t>
            </a:r>
          </a:p>
        </p:txBody>
      </p:sp>
      <p:sp>
        <p:nvSpPr>
          <p:cNvPr id="65539"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BDB1B57B-F05E-4A1C-B6E7-FF5E2CF9A28F}" type="datetime1">
              <a:rPr lang="zh-CN" altLang="en-US">
                <a:latin typeface="Times New Roman" pitchFamily="18" charset="0"/>
              </a:rPr>
              <a:pPr/>
              <a:t>2022/8/29</a:t>
            </a:fld>
            <a:endParaRPr lang="en-US" altLang="zh-CN">
              <a:latin typeface="Times New Roman" pitchFamily="18" charset="0"/>
            </a:endParaRPr>
          </a:p>
        </p:txBody>
      </p:sp>
      <p:sp>
        <p:nvSpPr>
          <p:cNvPr id="65540"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47C93D8E-CE9A-442A-B2E7-0DC8182FE48B}" type="slidenum">
              <a:rPr lang="en-US" altLang="zh-CN">
                <a:latin typeface="Times New Roman" pitchFamily="18" charset="0"/>
              </a:rPr>
              <a:pPr/>
              <a:t>1</a:t>
            </a:fld>
            <a:endParaRPr lang="en-US" altLang="zh-CN">
              <a:latin typeface="Times New Roman" pitchFamily="18" charset="0"/>
            </a:endParaRPr>
          </a:p>
        </p:txBody>
      </p:sp>
      <p:sp>
        <p:nvSpPr>
          <p:cNvPr id="65541" name="Rectangle 2"/>
          <p:cNvSpPr>
            <a:spLocks noGrp="1" noRot="1" noChangeAspect="1" noChangeArrowheads="1" noTextEdit="1"/>
          </p:cNvSpPr>
          <p:nvPr>
            <p:ph type="sldImg"/>
          </p:nvPr>
        </p:nvSpPr>
        <p:spPr bwMode="auto">
          <a:xfrm>
            <a:off x="2897188" y="533400"/>
            <a:ext cx="3403600" cy="2552700"/>
          </a:xfrm>
          <a:solidFill>
            <a:srgbClr val="FFFFFF"/>
          </a:solidFill>
          <a:ln>
            <a:solidFill>
              <a:srgbClr val="000000"/>
            </a:solidFill>
            <a:miter lim="800000"/>
            <a:headEnd/>
            <a:tailEnd/>
          </a:ln>
        </p:spPr>
      </p:sp>
      <p:sp>
        <p:nvSpPr>
          <p:cNvPr id="65542" name="Rectangle 3"/>
          <p:cNvSpPr>
            <a:spLocks noGrp="1" noChangeArrowheads="1"/>
          </p:cNvSpPr>
          <p:nvPr>
            <p:ph type="body" idx="1"/>
          </p:nvPr>
        </p:nvSpPr>
        <p:spPr bwMode="auto">
          <a:xfrm>
            <a:off x="1253416" y="3246566"/>
            <a:ext cx="6686243" cy="3085941"/>
          </a:xfrm>
          <a:prstGeom prst="rect">
            <a:avLst/>
          </a:prstGeom>
          <a:solidFill>
            <a:srgbClr val="FFFFFF"/>
          </a:solidFill>
          <a:ln>
            <a:solidFill>
              <a:srgbClr val="000000"/>
            </a:solidFill>
            <a:miter lim="800000"/>
            <a:headEnd/>
            <a:tailEnd/>
          </a:ln>
        </p:spPr>
        <p:txBody>
          <a:bodyPr/>
          <a:lstStyle/>
          <a:p>
            <a:pPr eaLnBrk="1" hangingPunct="1"/>
            <a:r>
              <a:rPr lang="zh-CN" altLang="en-US">
                <a:ea typeface="宋体" charset="-122"/>
              </a:rPr>
              <a:t>重庆大学</a:t>
            </a:r>
          </a:p>
        </p:txBody>
      </p:sp>
    </p:spTree>
    <p:extLst>
      <p:ext uri="{BB962C8B-B14F-4D97-AF65-F5344CB8AC3E}">
        <p14:creationId xmlns:p14="http://schemas.microsoft.com/office/powerpoint/2010/main" val="350938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38</a:t>
            </a:fld>
            <a:endParaRPr lang="zh-CN" sz="1300" dirty="0"/>
          </a:p>
        </p:txBody>
      </p:sp>
    </p:spTree>
    <p:extLst>
      <p:ext uri="{BB962C8B-B14F-4D97-AF65-F5344CB8AC3E}">
        <p14:creationId xmlns:p14="http://schemas.microsoft.com/office/powerpoint/2010/main" val="21518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idx="4294967295"/>
          </p:nvPr>
        </p:nvSpPr>
        <p:spPr bwMode="auto">
          <a:xfrm>
            <a:off x="0" y="0"/>
            <a:ext cx="3970852"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r>
              <a:rPr lang="en-US" altLang="zh-CN">
                <a:latin typeface="Times New Roman" pitchFamily="18" charset="0"/>
              </a:rPr>
              <a:t>高等代数</a:t>
            </a:r>
          </a:p>
        </p:txBody>
      </p:sp>
      <p:sp>
        <p:nvSpPr>
          <p:cNvPr id="72707"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8E544B3E-E743-4222-90D8-C76DCD6348C0}" type="datetime1">
              <a:rPr lang="zh-CN" altLang="en-US">
                <a:latin typeface="Times New Roman" pitchFamily="18" charset="0"/>
              </a:rPr>
              <a:pPr/>
              <a:t>2022/8/29</a:t>
            </a:fld>
            <a:endParaRPr lang="en-US" altLang="zh-CN">
              <a:latin typeface="Times New Roman" pitchFamily="18" charset="0"/>
            </a:endParaRPr>
          </a:p>
        </p:txBody>
      </p:sp>
      <p:sp>
        <p:nvSpPr>
          <p:cNvPr id="72708"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8DFB577A-6646-45E2-BDB9-71ED2D9D3224}" type="slidenum">
              <a:rPr lang="en-US" altLang="zh-CN">
                <a:latin typeface="Times New Roman" pitchFamily="18" charset="0"/>
              </a:rPr>
              <a:pPr/>
              <a:t>42</a:t>
            </a:fld>
            <a:endParaRPr lang="en-US" altLang="zh-CN">
              <a:latin typeface="Times New Roman" pitchFamily="18" charset="0"/>
            </a:endParaRPr>
          </a:p>
        </p:txBody>
      </p:sp>
      <p:sp>
        <p:nvSpPr>
          <p:cNvPr id="72709" name="Rectangle 2"/>
          <p:cNvSpPr>
            <a:spLocks noGrp="1" noRot="1" noChangeAspect="1" noChangeArrowheads="1" noTextEdit="1"/>
          </p:cNvSpPr>
          <p:nvPr>
            <p:ph type="sldImg"/>
          </p:nvPr>
        </p:nvSpPr>
        <p:spPr bwMode="auto">
          <a:xfrm>
            <a:off x="2857500" y="514350"/>
            <a:ext cx="3430588"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10" name="Rectangle 3"/>
          <p:cNvSpPr>
            <a:spLocks noGrp="1" noChangeArrowheads="1"/>
          </p:cNvSpPr>
          <p:nvPr>
            <p:ph type="body" idx="1"/>
          </p:nvPr>
        </p:nvSpPr>
        <p:spPr bwMode="auto">
          <a:xfrm>
            <a:off x="1218655" y="3257204"/>
            <a:ext cx="6706691" cy="30859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61678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幻灯片图像占位符 969729"/>
          <p:cNvSpPr>
            <a:spLocks noGrp="1" noRot="1" noChangeAspect="1" noTextEdit="1"/>
          </p:cNvSpPr>
          <p:nvPr>
            <p:ph type="sldImg"/>
          </p:nvPr>
        </p:nvSpPr>
        <p:spPr>
          <a:xfrm>
            <a:off x="2857500" y="514350"/>
            <a:ext cx="3430588" cy="2571750"/>
          </a:xfrm>
          <a:ln/>
        </p:spPr>
      </p:sp>
      <p:sp>
        <p:nvSpPr>
          <p:cNvPr id="969731" name="文本占位符 969730"/>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44</a:t>
            </a:fld>
            <a:endParaRPr lang="zh-CN" sz="1300" dirty="0"/>
          </a:p>
        </p:txBody>
      </p:sp>
    </p:spTree>
    <p:extLst>
      <p:ext uri="{BB962C8B-B14F-4D97-AF65-F5344CB8AC3E}">
        <p14:creationId xmlns:p14="http://schemas.microsoft.com/office/powerpoint/2010/main" val="83556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1C4B7-2712-4B4B-872C-DFA7D5FBE8ED}" type="slidenum">
              <a:rPr lang="zh-CN" altLang="en-US" smtClean="0"/>
              <a:t>2</a:t>
            </a:fld>
            <a:endParaRPr lang="zh-CN" altLang="en-US"/>
          </a:p>
        </p:txBody>
      </p:sp>
    </p:spTree>
    <p:extLst>
      <p:ext uri="{BB962C8B-B14F-4D97-AF65-F5344CB8AC3E}">
        <p14:creationId xmlns:p14="http://schemas.microsoft.com/office/powerpoint/2010/main" val="344634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78A255C3-7DCA-4E4A-96DA-DB2FB0703FD1}" type="datetime1">
              <a:rPr lang="zh-CN" altLang="en-US">
                <a:latin typeface="Times New Roman" pitchFamily="18" charset="0"/>
              </a:rPr>
              <a:pPr/>
              <a:t>2022/8/29</a:t>
            </a:fld>
            <a:endParaRPr lang="en-US" altLang="zh-CN">
              <a:latin typeface="Times New Roman" pitchFamily="18" charset="0"/>
            </a:endParaRPr>
          </a:p>
        </p:txBody>
      </p:sp>
      <p:sp>
        <p:nvSpPr>
          <p:cNvPr id="66563"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C04D5238-98A0-422D-8EBF-FC2E0F3DDDCC}" type="slidenum">
              <a:rPr lang="en-US" altLang="zh-CN">
                <a:latin typeface="Times New Roman" pitchFamily="18" charset="0"/>
              </a:rPr>
              <a:pPr/>
              <a:t>3</a:t>
            </a:fld>
            <a:endParaRPr lang="en-US" altLang="zh-CN">
              <a:latin typeface="Times New Roman" pitchFamily="18" charset="0"/>
            </a:endParaRPr>
          </a:p>
        </p:txBody>
      </p:sp>
      <p:sp>
        <p:nvSpPr>
          <p:cNvPr id="66564" name="Rectangle 2"/>
          <p:cNvSpPr>
            <a:spLocks noGrp="1" noRot="1" noChangeAspect="1" noChangeArrowheads="1" noTextEdit="1"/>
          </p:cNvSpPr>
          <p:nvPr>
            <p:ph type="sldImg"/>
          </p:nvPr>
        </p:nvSpPr>
        <p:spPr bwMode="auto">
          <a:xfrm>
            <a:off x="2857500" y="514350"/>
            <a:ext cx="3430588"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3"/>
          <p:cNvSpPr>
            <a:spLocks noGrp="1" noChangeArrowheads="1"/>
          </p:cNvSpPr>
          <p:nvPr>
            <p:ph type="body" idx="1"/>
          </p:nvPr>
        </p:nvSpPr>
        <p:spPr bwMode="auto">
          <a:xfrm>
            <a:off x="1218655" y="3257204"/>
            <a:ext cx="6706691" cy="30859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7953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4</a:t>
            </a:fld>
            <a:endParaRPr lang="zh-CN" sz="1300" dirty="0"/>
          </a:p>
        </p:txBody>
      </p:sp>
    </p:spTree>
    <p:extLst>
      <p:ext uri="{BB962C8B-B14F-4D97-AF65-F5344CB8AC3E}">
        <p14:creationId xmlns:p14="http://schemas.microsoft.com/office/powerpoint/2010/main" val="319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12</a:t>
            </a:fld>
            <a:endParaRPr lang="zh-CN" sz="1300" dirty="0"/>
          </a:p>
        </p:txBody>
      </p:sp>
    </p:spTree>
    <p:extLst>
      <p:ext uri="{BB962C8B-B14F-4D97-AF65-F5344CB8AC3E}">
        <p14:creationId xmlns:p14="http://schemas.microsoft.com/office/powerpoint/2010/main" val="177347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18</a:t>
            </a:fld>
            <a:endParaRPr lang="zh-CN" sz="1300" dirty="0"/>
          </a:p>
        </p:txBody>
      </p:sp>
    </p:spTree>
    <p:extLst>
      <p:ext uri="{BB962C8B-B14F-4D97-AF65-F5344CB8AC3E}">
        <p14:creationId xmlns:p14="http://schemas.microsoft.com/office/powerpoint/2010/main" val="148426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23</a:t>
            </a:fld>
            <a:endParaRPr lang="zh-CN" sz="1300" dirty="0"/>
          </a:p>
        </p:txBody>
      </p:sp>
    </p:spTree>
    <p:extLst>
      <p:ext uri="{BB962C8B-B14F-4D97-AF65-F5344CB8AC3E}">
        <p14:creationId xmlns:p14="http://schemas.microsoft.com/office/powerpoint/2010/main" val="240207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25</a:t>
            </a:fld>
            <a:endParaRPr lang="zh-CN" sz="1300" dirty="0"/>
          </a:p>
        </p:txBody>
      </p:sp>
    </p:spTree>
    <p:extLst>
      <p:ext uri="{BB962C8B-B14F-4D97-AF65-F5344CB8AC3E}">
        <p14:creationId xmlns:p14="http://schemas.microsoft.com/office/powerpoint/2010/main" val="83531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2022/8/29</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33</a:t>
            </a:fld>
            <a:endParaRPr lang="zh-CN" sz="1300" dirty="0"/>
          </a:p>
        </p:txBody>
      </p:sp>
    </p:spTree>
    <p:extLst>
      <p:ext uri="{BB962C8B-B14F-4D97-AF65-F5344CB8AC3E}">
        <p14:creationId xmlns:p14="http://schemas.microsoft.com/office/powerpoint/2010/main" val="66537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2476" y="571857"/>
            <a:ext cx="7619048" cy="5714286"/>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2022/8/29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387424"/>
            <a:ext cx="9144000" cy="65527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5E464A9-7234-46D5-84B6-8E871538E384}" type="slidenum">
              <a:rPr lang="en-US" altLang="zh-CN"/>
              <a:pPr>
                <a:defRPr/>
              </a:pPr>
              <a:t>1</a:t>
            </a:fld>
            <a:endParaRPr lang="en-US" altLang="zh-CN"/>
          </a:p>
        </p:txBody>
      </p:sp>
      <p:sp>
        <p:nvSpPr>
          <p:cNvPr id="3076" name="Rectangle 19"/>
          <p:cNvSpPr>
            <a:spLocks noGrp="1" noChangeArrowheads="1"/>
          </p:cNvSpPr>
          <p:nvPr>
            <p:ph type="title"/>
          </p:nvPr>
        </p:nvSpPr>
        <p:spPr>
          <a:xfrm>
            <a:off x="684213" y="836613"/>
            <a:ext cx="7772400" cy="1800225"/>
          </a:xfrm>
        </p:spPr>
        <p:txBody>
          <a:bodyPr/>
          <a:lstStyle/>
          <a:p>
            <a:pPr eaLnBrk="1" hangingPunct="1"/>
            <a:r>
              <a:rPr lang="zh-CN" altLang="en-US" b="1" dirty="0">
                <a:solidFill>
                  <a:srgbClr val="00B050"/>
                </a:solidFill>
              </a:rPr>
              <a:t>机器学习</a:t>
            </a:r>
            <a:br>
              <a:rPr lang="zh-CN" altLang="en-US" b="1" dirty="0">
                <a:solidFill>
                  <a:srgbClr val="00B050"/>
                </a:solidFill>
              </a:rPr>
            </a:br>
            <a:r>
              <a:rPr lang="zh-CN" altLang="en-US" sz="2000" b="1" dirty="0">
                <a:solidFill>
                  <a:srgbClr val="00B050"/>
                </a:solidFill>
              </a:rPr>
              <a:t/>
            </a:r>
            <a:br>
              <a:rPr lang="zh-CN" altLang="en-US" sz="2000" b="1" dirty="0">
                <a:solidFill>
                  <a:srgbClr val="00B050"/>
                </a:solidFill>
              </a:rPr>
            </a:br>
            <a:r>
              <a:rPr lang="en-US" altLang="zh-CN" b="1" dirty="0">
                <a:solidFill>
                  <a:srgbClr val="00B050"/>
                </a:solidFill>
              </a:rPr>
              <a:t>Machine Learning</a:t>
            </a:r>
          </a:p>
        </p:txBody>
      </p:sp>
      <p:sp>
        <p:nvSpPr>
          <p:cNvPr id="94230" name="Rectangle 22"/>
          <p:cNvSpPr>
            <a:spLocks noChangeArrowheads="1"/>
          </p:cNvSpPr>
          <p:nvPr/>
        </p:nvSpPr>
        <p:spPr bwMode="auto">
          <a:xfrm>
            <a:off x="685800" y="3211513"/>
            <a:ext cx="7772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90000"/>
              </a:lnSpc>
              <a:spcBef>
                <a:spcPct val="20000"/>
              </a:spcBef>
            </a:pPr>
            <a:r>
              <a:rPr kumimoji="1" lang="zh-CN" altLang="en-US" sz="4400" b="1" dirty="0">
                <a:latin typeface="Times New Roman" pitchFamily="18" charset="0"/>
              </a:rPr>
              <a:t>第</a:t>
            </a:r>
            <a:r>
              <a:rPr kumimoji="1" lang="en-US" altLang="zh-CN" sz="4400" b="1" dirty="0">
                <a:latin typeface="Times New Roman" pitchFamily="18" charset="0"/>
              </a:rPr>
              <a:t>1</a:t>
            </a:r>
            <a:r>
              <a:rPr kumimoji="1" lang="zh-CN" altLang="en-US" sz="4400" b="1" dirty="0">
                <a:latin typeface="Times New Roman" pitchFamily="18" charset="0"/>
              </a:rPr>
              <a:t>章 绪论</a:t>
            </a:r>
          </a:p>
        </p:txBody>
      </p:sp>
      <p:sp>
        <p:nvSpPr>
          <p:cNvPr id="3078" name="Text Box 24"/>
          <p:cNvSpPr txBox="1">
            <a:spLocks noChangeArrowheads="1"/>
          </p:cNvSpPr>
          <p:nvPr/>
        </p:nvSpPr>
        <p:spPr bwMode="auto">
          <a:xfrm>
            <a:off x="2195736" y="4797152"/>
            <a:ext cx="4895775" cy="523220"/>
          </a:xfrm>
          <a:prstGeom prst="rect">
            <a:avLst/>
          </a:prstGeom>
          <a:noFill/>
          <a:ln>
            <a:noFill/>
          </a:ln>
          <a:effec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GB" sz="2800" b="1" dirty="0">
                <a:latin typeface="楷体_GB2312" pitchFamily="49" charset="-122"/>
                <a:ea typeface="楷体_GB2312" pitchFamily="49" charset="-122"/>
              </a:rPr>
              <a:t>重庆大学计算机学院</a:t>
            </a:r>
            <a:endParaRPr kumimoji="1" lang="en-US" altLang="zh-CN" sz="2800" b="1" dirty="0">
              <a:latin typeface="Times New Roman" pitchFamily="18" charset="0"/>
            </a:endParaRPr>
          </a:p>
        </p:txBody>
      </p:sp>
    </p:spTree>
    <p:extLst>
      <p:ext uri="{BB962C8B-B14F-4D97-AF65-F5344CB8AC3E}">
        <p14:creationId xmlns:p14="http://schemas.microsoft.com/office/powerpoint/2010/main" val="408477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典型的机器学习过程</a:t>
            </a:r>
          </a:p>
        </p:txBody>
      </p:sp>
      <p:sp>
        <p:nvSpPr>
          <p:cNvPr id="3" name="Line 2"/>
          <p:cNvSpPr>
            <a:spLocks noChangeShapeType="1"/>
          </p:cNvSpPr>
          <p:nvPr/>
        </p:nvSpPr>
        <p:spPr bwMode="auto">
          <a:xfrm>
            <a:off x="6877050" y="3005758"/>
            <a:ext cx="790575" cy="107950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Line 3"/>
          <p:cNvSpPr>
            <a:spLocks noChangeShapeType="1"/>
          </p:cNvSpPr>
          <p:nvPr/>
        </p:nvSpPr>
        <p:spPr bwMode="auto">
          <a:xfrm flipV="1">
            <a:off x="5867400" y="3005758"/>
            <a:ext cx="936625" cy="11525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grpSp>
        <p:nvGrpSpPr>
          <p:cNvPr id="5" name="Group 4"/>
          <p:cNvGrpSpPr>
            <a:grpSpLocks/>
          </p:cNvGrpSpPr>
          <p:nvPr/>
        </p:nvGrpSpPr>
        <p:grpSpPr bwMode="auto">
          <a:xfrm>
            <a:off x="5216530" y="2140569"/>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决策树，神经网络，支持向量机，</a:t>
              </a:r>
              <a:r>
                <a:rPr kumimoji="1" lang="en-US" altLang="zh-CN"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，贝叶斯网络，</a:t>
              </a:r>
              <a:r>
                <a:rPr kumimoji="1" lang="en-US" altLang="zh-CN" b="0" i="0" u="none" strike="noStrike" kern="0" cap="none" spc="0" normalizeH="0" baseline="0" noProof="0" dirty="0">
                  <a:ln>
                    <a:noFill/>
                  </a:ln>
                  <a:solidFill>
                    <a:schemeClr val="bg1"/>
                  </a:solidFill>
                  <a:effectLst/>
                  <a:uLnTx/>
                  <a:uFillTx/>
                  <a:latin typeface="Palatino Linotype" pitchFamily="18" charset="0"/>
                  <a:ea typeface="Verdana" pitchFamily="34" charset="0"/>
                  <a:cs typeface="Verdana" pitchFamily="34" charset="0"/>
                </a:rPr>
                <a:t>……</a:t>
              </a: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幼圆" pitchFamily="49" charset="-122"/>
                  <a:ea typeface="幼圆"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11" name="Group 10"/>
          <p:cNvGrpSpPr>
            <a:grpSpLocks/>
          </p:cNvGrpSpPr>
          <p:nvPr/>
        </p:nvGrpSpPr>
        <p:grpSpPr bwMode="auto">
          <a:xfrm>
            <a:off x="285428" y="2068411"/>
            <a:ext cx="4070346" cy="2813051"/>
            <a:chOff x="203" y="1903"/>
            <a:chExt cx="2564" cy="1772"/>
          </a:xfrm>
        </p:grpSpPr>
        <p:grpSp>
          <p:nvGrpSpPr>
            <p:cNvPr id="12" name="Group 11"/>
            <p:cNvGrpSpPr>
              <a:grpSpLocks/>
            </p:cNvGrpSpPr>
            <p:nvPr/>
          </p:nvGrpSpPr>
          <p:grpSpPr bwMode="auto">
            <a:xfrm>
              <a:off x="203" y="1903"/>
              <a:ext cx="2479" cy="1772"/>
              <a:chOff x="203" y="1903"/>
              <a:chExt cx="2479" cy="177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aphicFrame>
            <p:nvGraphicFramePr>
              <p:cNvPr id="17" name="Object 14"/>
              <p:cNvGraphicFramePr>
                <a:graphicFrameLocks/>
              </p:cNvGraphicFramePr>
              <p:nvPr>
                <p:extLst>
                  <p:ext uri="{D42A27DB-BD31-4B8C-83A1-F6EECF244321}">
                    <p14:modId xmlns:p14="http://schemas.microsoft.com/office/powerpoint/2010/main" val="533625534"/>
                  </p:ext>
                </p:extLst>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4188" name="工作表" r:id="rId5" imgW="4629275" imgH="1895609" progId="Excel.Sheet.8">
                      <p:embed/>
                    </p:oleObj>
                  </mc:Choice>
                  <mc:Fallback>
                    <p:oleObj name="工作表" r:id="rId5" imgW="4629275" imgH="1895609" progId="Excel.Sheet.8">
                      <p:embed/>
                      <p:pic>
                        <p:nvPicPr>
                          <p:cNvPr id="0" name=""/>
                          <p:cNvPicPr>
                            <a:picLocks noChangeArrowheads="1"/>
                          </p:cNvPicPr>
                          <p:nvPr/>
                        </p:nvPicPr>
                        <p:blipFill>
                          <a:blip r:embed="rId6"/>
                          <a:srcRect/>
                          <a:stretch>
                            <a:fillRect/>
                          </a:stretch>
                        </p:blipFill>
                        <p:spPr bwMode="auto">
                          <a:xfrm>
                            <a:off x="203" y="2547"/>
                            <a:ext cx="2479" cy="1128"/>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r>
                <a:rPr kumimoji="0" lang="en-US" altLang="zh-CN" sz="1600" b="1" i="1" u="none" strike="noStrike" kern="0" cap="none" spc="0" normalizeH="0" baseline="0" noProof="0" dirty="0">
                  <a:ln>
                    <a:noFill/>
                  </a:ln>
                  <a:solidFill>
                    <a:schemeClr val="tx2"/>
                  </a:solidFill>
                  <a:effectLst/>
                  <a:uLnTx/>
                  <a:uFillTx/>
                  <a:latin typeface="Palatino Linotype" pitchFamily="18" charset="0"/>
                  <a:ea typeface="宋体" pitchFamily="2" charset="-122"/>
                </a:rPr>
                <a:t>label</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itchFamily="18" charset="0"/>
                <a:ea typeface="宋体"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20" name="Group 19"/>
          <p:cNvGrpSpPr>
            <a:grpSpLocks/>
          </p:cNvGrpSpPr>
          <p:nvPr/>
        </p:nvGrpSpPr>
        <p:grpSpPr bwMode="auto">
          <a:xfrm>
            <a:off x="4211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幼圆" pitchFamily="49" charset="-122"/>
                  <a:ea typeface="幼圆"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3" name="Text Box 22"/>
          <p:cNvSpPr txBox="1">
            <a:spLocks noChangeArrowheads="1"/>
          </p:cNvSpPr>
          <p:nvPr/>
        </p:nvSpPr>
        <p:spPr bwMode="auto">
          <a:xfrm>
            <a:off x="7308850" y="4137645"/>
            <a:ext cx="863600" cy="37941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itchFamily="18" charset="0"/>
              </a:rPr>
              <a:t>? = </a:t>
            </a:r>
            <a:r>
              <a:rPr kumimoji="1" lang="zh-CN" altLang="en-US" sz="1800" b="1" dirty="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a:grpSpLocks/>
          </p:cNvGrpSpPr>
          <p:nvPr/>
        </p:nvGrpSpPr>
        <p:grpSpPr bwMode="auto">
          <a:xfrm>
            <a:off x="4322765" y="4229721"/>
            <a:ext cx="4227514" cy="1793876"/>
            <a:chOff x="2723" y="3158"/>
            <a:chExt cx="2663" cy="1130"/>
          </a:xfrm>
        </p:grpSpPr>
        <p:grpSp>
          <p:nvGrpSpPr>
            <p:cNvPr id="25" name="Group 24"/>
            <p:cNvGrpSpPr>
              <a:grpSpLocks/>
            </p:cNvGrpSpPr>
            <p:nvPr/>
          </p:nvGrpSpPr>
          <p:grpSpPr bwMode="auto">
            <a:xfrm>
              <a:off x="2723" y="3158"/>
              <a:ext cx="1944" cy="613"/>
              <a:chOff x="4050" y="3094"/>
              <a:chExt cx="1944" cy="613"/>
            </a:xfrm>
          </p:grpSpPr>
          <p:grpSp>
            <p:nvGrpSpPr>
              <p:cNvPr id="28" name="Group 25"/>
              <p:cNvGrpSpPr>
                <a:grpSpLocks/>
              </p:cNvGrpSpPr>
              <p:nvPr/>
            </p:nvGrpSpPr>
            <p:grpSpPr bwMode="auto">
              <a:xfrm>
                <a:off x="4595" y="3094"/>
                <a:ext cx="768" cy="296"/>
                <a:chOff x="4175" y="2008"/>
                <a:chExt cx="1137" cy="514"/>
              </a:xfrm>
            </p:grpSpPr>
            <p:pic>
              <p:nvPicPr>
                <p:cNvPr id="32"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pSp>
          <p:sp>
            <p:nvSpPr>
              <p:cNvPr id="29" name="Rectangle 28"/>
              <p:cNvSpPr>
                <a:spLocks noChangeArrowheads="1"/>
              </p:cNvSpPr>
              <p:nvPr/>
            </p:nvSpPr>
            <p:spPr bwMode="auto">
              <a:xfrm>
                <a:off x="4050" y="3493"/>
                <a:ext cx="1944" cy="21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chemeClr val="bg1"/>
                    </a:solidFill>
                    <a:effectLst/>
                    <a:uLnTx/>
                    <a:uFillTx/>
                    <a:latin typeface="+mj-ea"/>
                    <a:ea typeface="+mj-ea"/>
                  </a:rPr>
                  <a:t>(</a:t>
                </a:r>
                <a:r>
                  <a:rPr kumimoji="1" lang="zh-CN" altLang="en-US" sz="1600" b="0" i="0" u="none" strike="noStrike" kern="0" cap="none" spc="0" normalizeH="0" baseline="0" noProof="0" dirty="0">
                    <a:ln>
                      <a:noFill/>
                    </a:ln>
                    <a:solidFill>
                      <a:schemeClr val="bg1"/>
                    </a:solidFill>
                    <a:effectLst/>
                    <a:uLnTx/>
                    <a:uFillTx/>
                    <a:latin typeface="+mj-ea"/>
                    <a:ea typeface="+mj-ea"/>
                  </a:rPr>
                  <a:t>刘二</a:t>
                </a:r>
                <a:r>
                  <a:rPr kumimoji="1" lang="en-US" altLang="zh-CN" sz="1600" b="0" i="0" u="none" strike="noStrike" kern="0" cap="none" spc="0" normalizeH="0" baseline="0" noProof="0" dirty="0">
                    <a:ln>
                      <a:noFill/>
                    </a:ln>
                    <a:solidFill>
                      <a:schemeClr val="bg1"/>
                    </a:solidFill>
                    <a:effectLst/>
                    <a:uLnTx/>
                    <a:uFillTx/>
                    <a:latin typeface="+mj-ea"/>
                    <a:ea typeface="+mj-ea"/>
                  </a:rPr>
                  <a:t>, </a:t>
                </a:r>
                <a:r>
                  <a:rPr kumimoji="1" lang="zh-CN" altLang="en-US" sz="1600" b="0" i="0" u="none" strike="noStrike" kern="0" cap="none" spc="0" normalizeH="0" baseline="0" noProof="0" dirty="0">
                    <a:ln>
                      <a:noFill/>
                    </a:ln>
                    <a:solidFill>
                      <a:schemeClr val="bg1"/>
                    </a:solidFill>
                    <a:effectLst/>
                    <a:uLnTx/>
                    <a:uFillTx/>
                    <a:latin typeface="+mj-ea"/>
                    <a:ea typeface="+mj-ea"/>
                  </a:rPr>
                  <a:t>公务员</a:t>
                </a:r>
                <a:r>
                  <a:rPr kumimoji="1" lang="en-US" altLang="zh-CN" sz="1600" b="0" i="0" u="none" strike="noStrike" kern="0" cap="none" spc="0" normalizeH="0" baseline="0" noProof="0" dirty="0">
                    <a:ln>
                      <a:noFill/>
                    </a:ln>
                    <a:solidFill>
                      <a:schemeClr val="bg1"/>
                    </a:solidFill>
                    <a:effectLst/>
                    <a:uLnTx/>
                    <a:uFillTx/>
                    <a:latin typeface="+mj-ea"/>
                    <a:ea typeface="+mj-ea"/>
                  </a:rPr>
                  <a:t>, 8</a:t>
                </a:r>
                <a:r>
                  <a:rPr kumimoji="1" lang="zh-CN" altLang="en-US" sz="1600" b="0" i="0" u="none" strike="noStrike" kern="0" cap="none" spc="0" normalizeH="0" baseline="0" noProof="0" dirty="0">
                    <a:ln>
                      <a:noFill/>
                    </a:ln>
                    <a:solidFill>
                      <a:schemeClr val="bg1"/>
                    </a:solidFill>
                    <a:effectLst/>
                    <a:uLnTx/>
                    <a:uFillTx/>
                    <a:latin typeface="+mj-ea"/>
                    <a:ea typeface="+mj-ea"/>
                  </a:rPr>
                  <a:t>万</a:t>
                </a:r>
                <a:r>
                  <a:rPr kumimoji="1" lang="en-US" altLang="zh-CN" sz="1600" b="0" i="0" u="none" strike="noStrike" kern="0" cap="none" spc="0" normalizeH="0" baseline="0" noProof="0" dirty="0">
                    <a:ln>
                      <a:noFill/>
                    </a:ln>
                    <a:solidFill>
                      <a:schemeClr val="bg1"/>
                    </a:solidFill>
                    <a:effectLst/>
                    <a:uLnTx/>
                    <a:uFillTx/>
                    <a:latin typeface="+mj-ea"/>
                    <a:ea typeface="+mj-ea"/>
                  </a:rPr>
                  <a:t>, …,  ?)</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itchFamily="49" charset="-122"/>
                <a:ea typeface="幼圆" pitchFamily="49" charset="-122"/>
              </a:endParaRPr>
            </a:p>
          </p:txBody>
        </p:sp>
      </p:grpSp>
      <p:sp>
        <p:nvSpPr>
          <p:cNvPr id="34" name="AutoShape 33"/>
          <p:cNvSpPr>
            <a:spLocks/>
          </p:cNvSpPr>
          <p:nvPr/>
        </p:nvSpPr>
        <p:spPr bwMode="auto">
          <a:xfrm>
            <a:off x="4679953" y="1421433"/>
            <a:ext cx="4348137" cy="401637"/>
          </a:xfrm>
          <a:prstGeom prst="borderCallout1">
            <a:avLst>
              <a:gd name="adj1" fmla="val 46245"/>
              <a:gd name="adj2" fmla="val -2861"/>
              <a:gd name="adj3" fmla="val 294356"/>
              <a:gd name="adj4" fmla="val -14490"/>
            </a:avLst>
          </a:prstGeom>
          <a:ln>
            <a:headEnd/>
            <a:tailEnd/>
          </a:ln>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chemeClr val="bg1"/>
                </a:solidFill>
                <a:effectLst/>
                <a:uLnTx/>
                <a:uFillTx/>
                <a:latin typeface="Palatino Linotype" pitchFamily="18" charset="0"/>
                <a:ea typeface="幼圆" pitchFamily="49" charset="-122"/>
              </a:rPr>
              <a:t>使用学习算法</a:t>
            </a:r>
            <a:r>
              <a:rPr kumimoji="0" lang="zh-CN" altLang="en-US" sz="1800" b="1"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r>
              <a:rPr kumimoji="0" lang="en-US" altLang="zh-CN" sz="1800" b="1" i="1"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1"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endParaRPr kumimoji="0" lang="en-US" altLang="zh-CN" sz="1800" b="1"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01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西瓜问题：机器学习实例</a:t>
            </a:r>
          </a:p>
        </p:txBody>
      </p:sp>
      <p:sp>
        <p:nvSpPr>
          <p:cNvPr id="6" name="文本占位符 2"/>
          <p:cNvSpPr txBox="1">
            <a:spLocks/>
          </p:cNvSpPr>
          <p:nvPr/>
        </p:nvSpPr>
        <p:spPr>
          <a:xfrm>
            <a:off x="683568" y="1268760"/>
            <a:ext cx="7056784" cy="4572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t>实例：</a:t>
            </a:r>
            <a:r>
              <a:rPr lang="zh-CN" altLang="en-US" b="1" dirty="0">
                <a:solidFill>
                  <a:srgbClr val="FF0000"/>
                </a:solidFill>
              </a:rPr>
              <a:t>西瓜数据集</a:t>
            </a:r>
            <a:r>
              <a:rPr lang="en-US" altLang="zh-CN" b="1" dirty="0">
                <a:solidFill>
                  <a:srgbClr val="FF0000"/>
                </a:solidFill>
              </a:rPr>
              <a:t>1.0  </a:t>
            </a:r>
            <a:r>
              <a:rPr lang="zh-CN" altLang="en-US" b="1" dirty="0">
                <a:solidFill>
                  <a:srgbClr val="FF0000"/>
                </a:solidFill>
              </a:rPr>
              <a:t>表</a:t>
            </a:r>
            <a:r>
              <a:rPr lang="en-US" altLang="zh-CN" b="1" dirty="0">
                <a:solidFill>
                  <a:srgbClr val="FF0000"/>
                </a:solidFill>
              </a:rPr>
              <a:t>1.1@p4</a:t>
            </a:r>
            <a:endParaRPr lang="zh-CN" altLang="en-US" b="1" dirty="0">
              <a:solidFill>
                <a:srgbClr val="FF0000"/>
              </a:solidFill>
            </a:endParaRPr>
          </a:p>
        </p:txBody>
      </p:sp>
      <p:grpSp>
        <p:nvGrpSpPr>
          <p:cNvPr id="8" name="组合 7">
            <a:extLst>
              <a:ext uri="{FF2B5EF4-FFF2-40B4-BE49-F238E27FC236}">
                <a16:creationId xmlns:a16="http://schemas.microsoft.com/office/drawing/2014/main" id="{0111D911-19C3-4DEC-8D04-543BEB9FA428}"/>
              </a:ext>
            </a:extLst>
          </p:cNvPr>
          <p:cNvGrpSpPr/>
          <p:nvPr/>
        </p:nvGrpSpPr>
        <p:grpSpPr>
          <a:xfrm>
            <a:off x="1115616" y="1844824"/>
            <a:ext cx="7146144" cy="3815522"/>
            <a:chOff x="1115616" y="1844824"/>
            <a:chExt cx="7146144" cy="3815522"/>
          </a:xfrm>
        </p:grpSpPr>
        <p:grpSp>
          <p:nvGrpSpPr>
            <p:cNvPr id="9" name="组合 8">
              <a:extLst>
                <a:ext uri="{FF2B5EF4-FFF2-40B4-BE49-F238E27FC236}">
                  <a16:creationId xmlns:a16="http://schemas.microsoft.com/office/drawing/2014/main" id="{110871C5-FC2A-4A5A-8AC4-02181432AEE8}"/>
                </a:ext>
              </a:extLst>
            </p:cNvPr>
            <p:cNvGrpSpPr/>
            <p:nvPr/>
          </p:nvGrpSpPr>
          <p:grpSpPr>
            <a:xfrm>
              <a:off x="1115616" y="1844824"/>
              <a:ext cx="7146144" cy="3815522"/>
              <a:chOff x="2303748" y="2498116"/>
              <a:chExt cx="4524908" cy="1897123"/>
            </a:xfrm>
          </p:grpSpPr>
          <p:pic>
            <p:nvPicPr>
              <p:cNvPr id="11" name="Picture 2" descr="D:\老板的书\1.1.png">
                <a:extLst>
                  <a:ext uri="{FF2B5EF4-FFF2-40B4-BE49-F238E27FC236}">
                    <a16:creationId xmlns:a16="http://schemas.microsoft.com/office/drawing/2014/main" id="{EE5C9077-FAD1-493D-945E-47D094982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sylar\Desktop\1.2.png">
                <a:extLst>
                  <a:ext uri="{FF2B5EF4-FFF2-40B4-BE49-F238E27FC236}">
                    <a16:creationId xmlns:a16="http://schemas.microsoft.com/office/drawing/2014/main" id="{8D44EA6A-0CAB-48B1-8680-E06DFF76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25" y="4050134"/>
                <a:ext cx="4509131" cy="34510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3">
              <a:extLst>
                <a:ext uri="{FF2B5EF4-FFF2-40B4-BE49-F238E27FC236}">
                  <a16:creationId xmlns:a16="http://schemas.microsoft.com/office/drawing/2014/main" id="{BAA74268-D468-4205-AF97-D249A0A316CC}"/>
                </a:ext>
              </a:extLst>
            </p:cNvPr>
            <p:cNvSpPr txBox="1"/>
            <p:nvPr/>
          </p:nvSpPr>
          <p:spPr>
            <a:xfrm>
              <a:off x="5724128" y="3180804"/>
              <a:ext cx="1008112" cy="430887"/>
            </a:xfrm>
            <a:prstGeom prst="rect">
              <a:avLst/>
            </a:prstGeom>
            <a:solidFill>
              <a:schemeClr val="bg1"/>
            </a:solidFill>
          </p:spPr>
          <p:txBody>
            <a:bodyPr wrap="square" rtlCol="0">
              <a:spAutoFit/>
            </a:bodyPr>
            <a:lstStyle/>
            <a:p>
              <a:r>
                <a:rPr lang="zh-CN" altLang="en-US" sz="2200" b="1" dirty="0">
                  <a:latin typeface="楷体" panose="02010609060101010101" pitchFamily="49" charset="-122"/>
                  <a:ea typeface="楷体" panose="02010609060101010101" pitchFamily="49" charset="-122"/>
                </a:rPr>
                <a:t>浊响</a:t>
              </a:r>
            </a:p>
          </p:txBody>
        </p:sp>
      </p:grpSp>
    </p:spTree>
    <p:extLst>
      <p:ext uri="{BB962C8B-B14F-4D97-AF65-F5344CB8AC3E}">
        <p14:creationId xmlns:p14="http://schemas.microsoft.com/office/powerpoint/2010/main" val="169526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机器学习</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观点</a:t>
            </a:r>
          </a:p>
        </p:txBody>
      </p:sp>
      <p:sp>
        <p:nvSpPr>
          <p:cNvPr id="872451" name="矩形 872450"/>
          <p:cNvSpPr/>
          <p:nvPr/>
        </p:nvSpPr>
        <p:spPr>
          <a:xfrm>
            <a:off x="685800" y="1812206"/>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西瓜问题</a:t>
            </a:r>
            <a:endParaRPr lang="en-US" altLang="zh-CN" sz="2800" b="1" dirty="0">
              <a:latin typeface="Times New Roman" panose="02020603050405020304" pitchFamily="18"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Arial" panose="020B0604020202020204" pitchFamily="34" charset="0"/>
                <a:ea typeface="宋体" panose="02010600030101010101" pitchFamily="2" charset="-122"/>
              </a:rPr>
              <a:t>任务：学方法，选西瓜：皮薄肉厚瓤甜</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爽</a:t>
            </a: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人脑：凭经验，作判断</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算法：用数据，建模型</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模型：数据中学到的结果</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模型全、模式偏</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文献</a:t>
            </a:r>
            <a:endParaRPr lang="en-US" altLang="zh-CN" sz="2400" b="1" dirty="0">
              <a:latin typeface="Times New Roman" panose="02020603050405020304" pitchFamily="18" charset="0"/>
              <a:ea typeface="宋体" panose="02010600030101010101" pitchFamily="2" charset="-122"/>
            </a:endParaRPr>
          </a:p>
          <a:p>
            <a:pPr marL="1828800" lvl="3"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模型：全局性结果（一棵决策树）</a:t>
            </a:r>
            <a:r>
              <a:rPr lang="en-US" altLang="zh-CN" sz="2400" b="1" dirty="0">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好瓜</a:t>
            </a:r>
            <a:endParaRPr lang="en-US" altLang="zh-CN" sz="2400" b="1" dirty="0">
              <a:solidFill>
                <a:srgbClr val="0000FF"/>
              </a:solidFill>
              <a:latin typeface="Times New Roman" panose="02020603050405020304" pitchFamily="18" charset="0"/>
              <a:ea typeface="宋体" panose="02010600030101010101" pitchFamily="2" charset="-122"/>
            </a:endParaRPr>
          </a:p>
          <a:p>
            <a:pPr marL="1828800" lvl="3"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模式：局部性结果（一条规则）</a:t>
            </a:r>
            <a:r>
              <a:rPr lang="en-US" altLang="zh-CN" sz="2400" b="1" dirty="0">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好瓜？</a:t>
            </a:r>
            <a:endParaRPr lang="en-US" altLang="zh-CN" sz="2400" b="1" dirty="0">
              <a:solidFill>
                <a:srgbClr val="0000FF"/>
              </a:solidFill>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12</a:t>
            </a:fld>
            <a:endParaRPr lang="zh-CN" dirty="0"/>
          </a:p>
        </p:txBody>
      </p:sp>
    </p:spTree>
    <p:extLst>
      <p:ext uri="{BB962C8B-B14F-4D97-AF65-F5344CB8AC3E}">
        <p14:creationId xmlns:p14="http://schemas.microsoft.com/office/powerpoint/2010/main" val="29419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solidFill>
                <a:srgbClr val="0000FF"/>
              </a:solidFill>
            </a:endParaRPr>
          </a:p>
          <a:p>
            <a:pPr>
              <a:lnSpc>
                <a:spcPts val="2600"/>
              </a:lnSpc>
              <a:buClr>
                <a:srgbClr val="00B050"/>
              </a:buClr>
              <a:buFont typeface="Wingdings" panose="05000000000000000000" pitchFamily="2" charset="2"/>
              <a:buChar char="p"/>
            </a:pPr>
            <a:r>
              <a:rPr lang="zh-CN" altLang="en-US" sz="2400" b="1" dirty="0">
                <a:solidFill>
                  <a:srgbClr val="0000FF"/>
                </a:solidFill>
              </a:rPr>
              <a:t>基本术语</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2600"/>
              </a:lnSpc>
              <a:buClr>
                <a:srgbClr val="00B050"/>
              </a:buClr>
              <a:buFont typeface="Wingdings" panose="05000000000000000000" pitchFamily="2" charset="2"/>
              <a:buChar char="p"/>
            </a:pPr>
            <a:endParaRPr lang="en-US" altLang="zh-CN" sz="2400" b="1" dirty="0"/>
          </a:p>
        </p:txBody>
      </p:sp>
    </p:spTree>
    <p:extLst>
      <p:ext uri="{BB962C8B-B14F-4D97-AF65-F5344CB8AC3E}">
        <p14:creationId xmlns:p14="http://schemas.microsoft.com/office/powerpoint/2010/main" val="255950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基本术语</a:t>
            </a:r>
            <a:r>
              <a:rPr lang="en-US" altLang="zh-CN" b="1" dirty="0"/>
              <a:t>-</a:t>
            </a:r>
            <a:r>
              <a:rPr lang="zh-CN" altLang="en-US" b="1" dirty="0"/>
              <a:t>数据</a:t>
            </a:r>
          </a:p>
        </p:txBody>
      </p:sp>
      <p:grpSp>
        <p:nvGrpSpPr>
          <p:cNvPr id="5" name="组合 4"/>
          <p:cNvGrpSpPr/>
          <p:nvPr/>
        </p:nvGrpSpPr>
        <p:grpSpPr>
          <a:xfrm>
            <a:off x="491181" y="1124744"/>
            <a:ext cx="7128792" cy="3528392"/>
            <a:chOff x="939224" y="1877235"/>
            <a:chExt cx="6402186" cy="3052328"/>
          </a:xfrm>
        </p:grpSpPr>
        <p:grpSp>
          <p:nvGrpSpPr>
            <p:cNvPr id="4" name="组合 3"/>
            <p:cNvGrpSpPr/>
            <p:nvPr/>
          </p:nvGrpSpPr>
          <p:grpSpPr>
            <a:xfrm>
              <a:off x="1026765" y="3344949"/>
              <a:ext cx="1028075" cy="292875"/>
              <a:chOff x="1026765" y="3344949"/>
              <a:chExt cx="1028075" cy="292875"/>
            </a:xfrm>
          </p:grpSpPr>
          <p:cxnSp>
            <p:nvCxnSpPr>
              <p:cNvPr id="15" name="直接箭头连接符 14"/>
              <p:cNvCxnSpPr/>
              <p:nvPr/>
            </p:nvCxnSpPr>
            <p:spPr bwMode="auto">
              <a:xfrm flipH="1" flipV="1">
                <a:off x="1704680" y="3514226"/>
                <a:ext cx="350160" cy="2"/>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1026765" y="3344949"/>
                <a:ext cx="852995"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训练集</a:t>
                </a:r>
              </a:p>
            </p:txBody>
          </p:sp>
        </p:grpSp>
        <p:grpSp>
          <p:nvGrpSpPr>
            <p:cNvPr id="3" name="组合 2"/>
            <p:cNvGrpSpPr/>
            <p:nvPr/>
          </p:nvGrpSpPr>
          <p:grpSpPr>
            <a:xfrm>
              <a:off x="939224" y="4539409"/>
              <a:ext cx="1028075" cy="292875"/>
              <a:chOff x="1387693" y="4396047"/>
              <a:chExt cx="1028075" cy="292875"/>
            </a:xfrm>
          </p:grpSpPr>
          <p:cxnSp>
            <p:nvCxnSpPr>
              <p:cNvPr id="20" name="直接箭头连接符 19"/>
              <p:cNvCxnSpPr/>
              <p:nvPr/>
            </p:nvCxnSpPr>
            <p:spPr bwMode="auto">
              <a:xfrm flipH="1" flipV="1">
                <a:off x="2065608" y="4565324"/>
                <a:ext cx="350160" cy="2"/>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1387693" y="4396047"/>
                <a:ext cx="852995"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测试集</a:t>
                </a:r>
              </a:p>
            </p:txBody>
          </p:sp>
        </p:grpSp>
        <p:cxnSp>
          <p:nvCxnSpPr>
            <p:cNvPr id="22" name="直接箭头连接符 21"/>
            <p:cNvCxnSpPr/>
            <p:nvPr/>
          </p:nvCxnSpPr>
          <p:spPr bwMode="auto">
            <a:xfrm flipV="1">
              <a:off x="3679791" y="2247461"/>
              <a:ext cx="0" cy="210015"/>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3353872" y="1886199"/>
              <a:ext cx="685800"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特征</a:t>
              </a:r>
            </a:p>
          </p:txBody>
        </p:sp>
        <p:cxnSp>
          <p:nvCxnSpPr>
            <p:cNvPr id="26" name="直接箭头连接符 25"/>
            <p:cNvCxnSpPr/>
            <p:nvPr/>
          </p:nvCxnSpPr>
          <p:spPr bwMode="auto">
            <a:xfrm flipV="1">
              <a:off x="6766295" y="2290144"/>
              <a:ext cx="0" cy="210015"/>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6440376" y="1877235"/>
              <a:ext cx="685800"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1600" b="1" kern="0" dirty="0">
                  <a:solidFill>
                    <a:schemeClr val="accent4"/>
                  </a:solidFill>
                  <a:latin typeface="Verdana" pitchFamily="34" charset="0"/>
                  <a:cs typeface="Verdana" pitchFamily="34" charset="0"/>
                </a:rPr>
                <a:t>标记</a:t>
              </a:r>
              <a:endPar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endParaRPr>
            </a:p>
          </p:txBody>
        </p:sp>
        <p:grpSp>
          <p:nvGrpSpPr>
            <p:cNvPr id="19" name="组合 18"/>
            <p:cNvGrpSpPr/>
            <p:nvPr/>
          </p:nvGrpSpPr>
          <p:grpSpPr>
            <a:xfrm>
              <a:off x="2168593" y="2546397"/>
              <a:ext cx="5172817" cy="2383166"/>
              <a:chOff x="1953367" y="2480042"/>
              <a:chExt cx="5172817" cy="2383166"/>
            </a:xfrm>
          </p:grpSpPr>
          <p:grpSp>
            <p:nvGrpSpPr>
              <p:cNvPr id="23" name="组合 22"/>
              <p:cNvGrpSpPr/>
              <p:nvPr/>
            </p:nvGrpSpPr>
            <p:grpSpPr>
              <a:xfrm>
                <a:off x="1953367" y="2480042"/>
                <a:ext cx="5172817" cy="2383166"/>
                <a:chOff x="2303748" y="2498116"/>
                <a:chExt cx="4513921" cy="1861768"/>
              </a:xfrm>
            </p:grpSpPr>
            <p:pic>
              <p:nvPicPr>
                <p:cNvPr id="28"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descr="D:\老板的书\1.1.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42" t="24136" r="24508" b="60878"/>
              <a:stretch/>
            </p:blipFill>
            <p:spPr bwMode="auto">
              <a:xfrm>
                <a:off x="5307974" y="3278618"/>
                <a:ext cx="561252" cy="29008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 name="文本框 5">
            <a:extLst>
              <a:ext uri="{FF2B5EF4-FFF2-40B4-BE49-F238E27FC236}">
                <a16:creationId xmlns:a16="http://schemas.microsoft.com/office/drawing/2014/main" id="{E8769529-817B-4179-BD47-9C47FD7ABC11}"/>
              </a:ext>
            </a:extLst>
          </p:cNvPr>
          <p:cNvSpPr txBox="1"/>
          <p:nvPr/>
        </p:nvSpPr>
        <p:spPr>
          <a:xfrm>
            <a:off x="1246035" y="4935955"/>
            <a:ext cx="6912768" cy="369332"/>
          </a:xfrm>
          <a:prstGeom prst="rect">
            <a:avLst/>
          </a:prstGeom>
          <a:noFill/>
        </p:spPr>
        <p:txBody>
          <a:bodyPr wrap="square" rtlCol="0">
            <a:spAutoFit/>
          </a:bodyPr>
          <a:lstStyle/>
          <a:p>
            <a:r>
              <a:rPr lang="zh-CN" altLang="en-US" b="1" dirty="0"/>
              <a:t>示例（样本）</a:t>
            </a:r>
            <a:r>
              <a:rPr lang="en-US" altLang="zh-CN" b="1" dirty="0"/>
              <a:t>1 </a:t>
            </a:r>
            <a:r>
              <a:rPr lang="zh-CN" altLang="en-US" b="1" dirty="0"/>
              <a:t>：（（色泽</a:t>
            </a:r>
            <a:r>
              <a:rPr lang="en-US" altLang="zh-CN" b="1" dirty="0"/>
              <a:t>=</a:t>
            </a:r>
            <a:r>
              <a:rPr lang="zh-CN" altLang="en-US" b="1" dirty="0"/>
              <a:t>青绿；根蒂</a:t>
            </a:r>
            <a:r>
              <a:rPr lang="en-US" altLang="zh-CN" b="1" dirty="0"/>
              <a:t>=</a:t>
            </a:r>
            <a:r>
              <a:rPr lang="zh-CN" altLang="en-US" b="1" dirty="0"/>
              <a:t>蜷缩；敲声</a:t>
            </a:r>
            <a:r>
              <a:rPr lang="en-US" altLang="zh-CN" b="1" dirty="0"/>
              <a:t>=</a:t>
            </a:r>
            <a:r>
              <a:rPr lang="zh-CN" altLang="en-US" b="1" dirty="0"/>
              <a:t>浊响），好瓜）</a:t>
            </a:r>
          </a:p>
        </p:txBody>
      </p:sp>
      <p:sp>
        <p:nvSpPr>
          <p:cNvPr id="7" name="文本框 6">
            <a:extLst>
              <a:ext uri="{FF2B5EF4-FFF2-40B4-BE49-F238E27FC236}">
                <a16:creationId xmlns:a16="http://schemas.microsoft.com/office/drawing/2014/main" id="{D3FB7359-9C8E-4945-8FAF-7865A05B3EFD}"/>
              </a:ext>
            </a:extLst>
          </p:cNvPr>
          <p:cNvSpPr txBox="1"/>
          <p:nvPr/>
        </p:nvSpPr>
        <p:spPr>
          <a:xfrm>
            <a:off x="1343511" y="5412401"/>
            <a:ext cx="514723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d</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为样本的维度</a:t>
            </a:r>
          </a:p>
        </p:txBody>
      </p:sp>
    </p:spTree>
    <p:extLst>
      <p:ext uri="{BB962C8B-B14F-4D97-AF65-F5344CB8AC3E}">
        <p14:creationId xmlns:p14="http://schemas.microsoft.com/office/powerpoint/2010/main" val="62850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任务</a:t>
            </a:r>
          </a:p>
        </p:txBody>
      </p:sp>
      <p:sp>
        <p:nvSpPr>
          <p:cNvPr id="9" name="内容占位符 2"/>
          <p:cNvSpPr txBox="1">
            <a:spLocks/>
          </p:cNvSpPr>
          <p:nvPr/>
        </p:nvSpPr>
        <p:spPr>
          <a:xfrm>
            <a:off x="937324" y="1704744"/>
            <a:ext cx="5851102" cy="32254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b="1" dirty="0"/>
              <a:t>预测目标：</a:t>
            </a:r>
            <a:endParaRPr lang="en-US" altLang="zh-CN" sz="2200" b="1" dirty="0">
              <a:solidFill>
                <a:srgbClr val="FF0000"/>
              </a:solidFill>
            </a:endParaRPr>
          </a:p>
          <a:p>
            <a:pPr lvl="1"/>
            <a:r>
              <a:rPr lang="zh-CN" altLang="en-US" sz="2000" b="1" dirty="0">
                <a:solidFill>
                  <a:srgbClr val="FF0000"/>
                </a:solidFill>
              </a:rPr>
              <a:t>分类</a:t>
            </a:r>
            <a:r>
              <a:rPr lang="en-US" altLang="zh-CN" sz="2000" b="1" dirty="0">
                <a:solidFill>
                  <a:srgbClr val="FF0000"/>
                </a:solidFill>
              </a:rPr>
              <a:t>:</a:t>
            </a:r>
            <a:r>
              <a:rPr lang="zh-CN" altLang="en-US" sz="2000" b="1" dirty="0">
                <a:solidFill>
                  <a:srgbClr val="FF0000"/>
                </a:solidFill>
              </a:rPr>
              <a:t>离散值</a:t>
            </a:r>
            <a:endParaRPr lang="en-US" altLang="zh-CN" sz="2000" b="1" dirty="0">
              <a:solidFill>
                <a:srgbClr val="FF0000"/>
              </a:solidFill>
            </a:endParaRPr>
          </a:p>
          <a:p>
            <a:pPr lvl="2"/>
            <a:r>
              <a:rPr lang="zh-CN" altLang="en-US" sz="1800" b="1" dirty="0"/>
              <a:t>二分类</a:t>
            </a:r>
            <a:r>
              <a:rPr lang="en-US" altLang="zh-CN" sz="1800" b="1" dirty="0"/>
              <a:t>:</a:t>
            </a:r>
            <a:r>
              <a:rPr lang="zh-CN" altLang="en-US" sz="1800" b="1" dirty="0"/>
              <a:t>好瓜</a:t>
            </a:r>
            <a:r>
              <a:rPr lang="en-US" altLang="zh-CN" sz="1800" b="1" dirty="0"/>
              <a:t>;</a:t>
            </a:r>
            <a:r>
              <a:rPr lang="zh-CN" altLang="en-US" sz="1800" b="1" dirty="0"/>
              <a:t>坏瓜</a:t>
            </a:r>
            <a:endParaRPr lang="en-US" altLang="zh-CN" sz="1800" b="1" dirty="0"/>
          </a:p>
          <a:p>
            <a:pPr lvl="2"/>
            <a:r>
              <a:rPr lang="zh-CN" altLang="en-US" sz="1800" b="1" dirty="0"/>
              <a:t>多分类</a:t>
            </a:r>
            <a:r>
              <a:rPr lang="en-US" altLang="zh-CN" sz="1800" b="1" dirty="0"/>
              <a:t>:</a:t>
            </a:r>
            <a:r>
              <a:rPr lang="zh-CN" altLang="en-US" sz="1800" b="1" dirty="0"/>
              <a:t>冬瓜</a:t>
            </a:r>
            <a:r>
              <a:rPr lang="en-US" altLang="zh-CN" sz="1800" b="1" dirty="0"/>
              <a:t>;</a:t>
            </a:r>
            <a:r>
              <a:rPr lang="zh-CN" altLang="en-US" sz="1800" b="1" dirty="0"/>
              <a:t>南瓜</a:t>
            </a:r>
            <a:r>
              <a:rPr lang="en-US" altLang="zh-CN" sz="1800" b="1" dirty="0"/>
              <a:t>;</a:t>
            </a:r>
            <a:r>
              <a:rPr lang="zh-CN" altLang="en-US" sz="1800" b="1" dirty="0"/>
              <a:t>西瓜 </a:t>
            </a:r>
            <a:endParaRPr lang="en-US" altLang="zh-CN" sz="1800" b="1" dirty="0"/>
          </a:p>
          <a:p>
            <a:pPr lvl="1"/>
            <a:r>
              <a:rPr lang="zh-CN" altLang="en-US" sz="2000" b="1" dirty="0"/>
              <a:t>回归</a:t>
            </a:r>
            <a:r>
              <a:rPr lang="en-US" altLang="zh-CN" sz="2000" b="1" dirty="0"/>
              <a:t>:</a:t>
            </a:r>
            <a:r>
              <a:rPr lang="zh-CN" altLang="en-US" sz="2000" b="1" dirty="0"/>
              <a:t>连续值</a:t>
            </a:r>
            <a:endParaRPr lang="en-US" altLang="zh-CN" sz="2000" b="1" dirty="0"/>
          </a:p>
          <a:p>
            <a:pPr marL="457200" lvl="1" indent="0">
              <a:buNone/>
            </a:pPr>
            <a:r>
              <a:rPr lang="zh-CN" altLang="en-US" sz="2000" b="1" dirty="0"/>
              <a:t>           瓜的成熟度或价格</a:t>
            </a:r>
            <a:endParaRPr lang="en-US" altLang="zh-CN" sz="2000" b="1" dirty="0"/>
          </a:p>
          <a:p>
            <a:pPr lvl="1"/>
            <a:r>
              <a:rPr lang="zh-CN" altLang="en-US" sz="2000" b="1" dirty="0"/>
              <a:t>聚类</a:t>
            </a:r>
            <a:r>
              <a:rPr lang="en-US" altLang="zh-CN" sz="2000" b="1" dirty="0"/>
              <a:t>:</a:t>
            </a:r>
            <a:r>
              <a:rPr lang="zh-CN" altLang="en-US" sz="2000" b="1" dirty="0"/>
              <a:t>无标记信息</a:t>
            </a:r>
            <a:endParaRPr lang="en-US" altLang="zh-CN" sz="2000" b="1" dirty="0"/>
          </a:p>
          <a:p>
            <a:pPr lvl="1"/>
            <a:endParaRPr lang="en-US" altLang="zh-CN" sz="1800" b="1" dirty="0"/>
          </a:p>
        </p:txBody>
      </p:sp>
      <p:pic>
        <p:nvPicPr>
          <p:cNvPr id="2" name="图片 1">
            <a:extLst>
              <a:ext uri="{FF2B5EF4-FFF2-40B4-BE49-F238E27FC236}">
                <a16:creationId xmlns:a16="http://schemas.microsoft.com/office/drawing/2014/main" id="{5A103F5B-1344-40AB-A8C4-A554B2FACD3E}"/>
              </a:ext>
            </a:extLst>
          </p:cNvPr>
          <p:cNvPicPr>
            <a:picLocks noChangeAspect="1"/>
          </p:cNvPicPr>
          <p:nvPr/>
        </p:nvPicPr>
        <p:blipFill>
          <a:blip r:embed="rId2"/>
          <a:stretch>
            <a:fillRect/>
          </a:stretch>
        </p:blipFill>
        <p:spPr>
          <a:xfrm>
            <a:off x="4572000" y="1916832"/>
            <a:ext cx="3932261" cy="1234547"/>
          </a:xfrm>
          <a:prstGeom prst="rect">
            <a:avLst/>
          </a:prstGeom>
        </p:spPr>
      </p:pic>
      <p:pic>
        <p:nvPicPr>
          <p:cNvPr id="4" name="图片 3">
            <a:extLst>
              <a:ext uri="{FF2B5EF4-FFF2-40B4-BE49-F238E27FC236}">
                <a16:creationId xmlns:a16="http://schemas.microsoft.com/office/drawing/2014/main" id="{EF90BDCA-7FDF-48D0-A256-6F169E2EE1BE}"/>
              </a:ext>
            </a:extLst>
          </p:cNvPr>
          <p:cNvPicPr>
            <a:picLocks noChangeAspect="1"/>
          </p:cNvPicPr>
          <p:nvPr/>
        </p:nvPicPr>
        <p:blipFill>
          <a:blip r:embed="rId3"/>
          <a:stretch>
            <a:fillRect/>
          </a:stretch>
        </p:blipFill>
        <p:spPr>
          <a:xfrm>
            <a:off x="4572000" y="3151379"/>
            <a:ext cx="3741744" cy="1310754"/>
          </a:xfrm>
          <a:prstGeom prst="rect">
            <a:avLst/>
          </a:prstGeom>
        </p:spPr>
      </p:pic>
      <p:pic>
        <p:nvPicPr>
          <p:cNvPr id="5" name="图片 4">
            <a:extLst>
              <a:ext uri="{FF2B5EF4-FFF2-40B4-BE49-F238E27FC236}">
                <a16:creationId xmlns:a16="http://schemas.microsoft.com/office/drawing/2014/main" id="{6F6FCCE5-46FB-4A95-BBAF-9F51123F7053}"/>
              </a:ext>
            </a:extLst>
          </p:cNvPr>
          <p:cNvPicPr>
            <a:picLocks noChangeAspect="1"/>
          </p:cNvPicPr>
          <p:nvPr/>
        </p:nvPicPr>
        <p:blipFill>
          <a:blip r:embed="rId4"/>
          <a:stretch>
            <a:fillRect/>
          </a:stretch>
        </p:blipFill>
        <p:spPr>
          <a:xfrm>
            <a:off x="1835696" y="4827381"/>
            <a:ext cx="3696020" cy="1204064"/>
          </a:xfrm>
          <a:prstGeom prst="rect">
            <a:avLst/>
          </a:prstGeom>
        </p:spPr>
      </p:pic>
      <p:sp>
        <p:nvSpPr>
          <p:cNvPr id="6" name="文本框 5">
            <a:extLst>
              <a:ext uri="{FF2B5EF4-FFF2-40B4-BE49-F238E27FC236}">
                <a16:creationId xmlns:a16="http://schemas.microsoft.com/office/drawing/2014/main" id="{795BC417-369D-4A5B-B8B9-B0A1CA19BE40}"/>
              </a:ext>
            </a:extLst>
          </p:cNvPr>
          <p:cNvSpPr txBox="1"/>
          <p:nvPr/>
        </p:nvSpPr>
        <p:spPr>
          <a:xfrm>
            <a:off x="6430088" y="6031445"/>
            <a:ext cx="2390384" cy="338554"/>
          </a:xfrm>
          <a:prstGeom prst="rect">
            <a:avLst/>
          </a:prstGeom>
          <a:noFill/>
        </p:spPr>
        <p:txBody>
          <a:bodyPr wrap="square" rtlCol="0">
            <a:spAutoFit/>
          </a:bodyPr>
          <a:lstStyle/>
          <a:p>
            <a:r>
              <a:rPr lang="zh-CN" altLang="en-US" sz="1600" dirty="0"/>
              <a:t>图片来自：知乎</a:t>
            </a:r>
            <a:r>
              <a:rPr lang="en-US" altLang="zh-CN" sz="1600" dirty="0"/>
              <a:t>@Lori</a:t>
            </a:r>
            <a:endParaRPr lang="zh-CN" altLang="en-US" sz="1600" dirty="0"/>
          </a:p>
        </p:txBody>
      </p:sp>
    </p:spTree>
    <p:extLst>
      <p:ext uri="{BB962C8B-B14F-4D97-AF65-F5344CB8AC3E}">
        <p14:creationId xmlns:p14="http://schemas.microsoft.com/office/powerpoint/2010/main" val="1405402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任务</a:t>
            </a:r>
          </a:p>
        </p:txBody>
      </p:sp>
      <p:sp>
        <p:nvSpPr>
          <p:cNvPr id="6" name="内容占位符 2"/>
          <p:cNvSpPr txBox="1">
            <a:spLocks/>
          </p:cNvSpPr>
          <p:nvPr/>
        </p:nvSpPr>
        <p:spPr>
          <a:xfrm>
            <a:off x="904613" y="1479327"/>
            <a:ext cx="6430465"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b="1" dirty="0"/>
              <a:t>有无标记信息</a:t>
            </a:r>
            <a:endParaRPr lang="en-US" altLang="zh-CN" sz="2200" b="1" dirty="0"/>
          </a:p>
          <a:p>
            <a:pPr lvl="1"/>
            <a:r>
              <a:rPr lang="zh-CN" altLang="en-US" sz="2000" b="1" dirty="0"/>
              <a:t>监督学习：分类、回归</a:t>
            </a:r>
            <a:endParaRPr lang="en-US" altLang="zh-CN" sz="2000" b="1" dirty="0"/>
          </a:p>
          <a:p>
            <a:pPr lvl="1"/>
            <a:r>
              <a:rPr lang="zh-CN" altLang="en-US" sz="2000" b="1" dirty="0"/>
              <a:t>无监督学习：聚类</a:t>
            </a:r>
            <a:endParaRPr lang="en-US" altLang="zh-CN" sz="2000" b="1" dirty="0"/>
          </a:p>
          <a:p>
            <a:pPr lvl="1"/>
            <a:r>
              <a:rPr lang="zh-CN" altLang="en-US" sz="2000" b="1" dirty="0"/>
              <a:t>半监督学习或主动学习：两者结合</a:t>
            </a:r>
            <a:endParaRPr lang="en-US" altLang="zh-CN" sz="2000" b="1" dirty="0"/>
          </a:p>
          <a:p>
            <a:pPr marL="457200" lvl="1" indent="0">
              <a:buNone/>
            </a:pPr>
            <a:endParaRPr lang="en-US" altLang="zh-CN" sz="1800" b="1" dirty="0"/>
          </a:p>
        </p:txBody>
      </p:sp>
      <p:pic>
        <p:nvPicPr>
          <p:cNvPr id="2" name="图片 1">
            <a:extLst>
              <a:ext uri="{FF2B5EF4-FFF2-40B4-BE49-F238E27FC236}">
                <a16:creationId xmlns:a16="http://schemas.microsoft.com/office/drawing/2014/main" id="{675A6F11-09FA-4CC2-B5AF-B055020C65B4}"/>
              </a:ext>
            </a:extLst>
          </p:cNvPr>
          <p:cNvPicPr>
            <a:picLocks noChangeAspect="1"/>
          </p:cNvPicPr>
          <p:nvPr/>
        </p:nvPicPr>
        <p:blipFill>
          <a:blip r:embed="rId2"/>
          <a:stretch>
            <a:fillRect/>
          </a:stretch>
        </p:blipFill>
        <p:spPr>
          <a:xfrm>
            <a:off x="1547664" y="3227963"/>
            <a:ext cx="2694179" cy="2399639"/>
          </a:xfrm>
          <a:prstGeom prst="rect">
            <a:avLst/>
          </a:prstGeom>
        </p:spPr>
      </p:pic>
      <p:sp>
        <p:nvSpPr>
          <p:cNvPr id="4" name="文本框 3">
            <a:extLst>
              <a:ext uri="{FF2B5EF4-FFF2-40B4-BE49-F238E27FC236}">
                <a16:creationId xmlns:a16="http://schemas.microsoft.com/office/drawing/2014/main" id="{9EBFD161-38FA-4A7B-A7B8-BEE1E33993DA}"/>
              </a:ext>
            </a:extLst>
          </p:cNvPr>
          <p:cNvSpPr txBox="1"/>
          <p:nvPr/>
        </p:nvSpPr>
        <p:spPr>
          <a:xfrm>
            <a:off x="6430088" y="6031445"/>
            <a:ext cx="2390384" cy="338554"/>
          </a:xfrm>
          <a:prstGeom prst="rect">
            <a:avLst/>
          </a:prstGeom>
          <a:noFill/>
        </p:spPr>
        <p:txBody>
          <a:bodyPr wrap="square" rtlCol="0">
            <a:spAutoFit/>
          </a:bodyPr>
          <a:lstStyle/>
          <a:p>
            <a:r>
              <a:rPr lang="zh-CN" altLang="en-US" sz="1600" dirty="0"/>
              <a:t>图片来自：知乎</a:t>
            </a:r>
            <a:r>
              <a:rPr lang="en-US" altLang="zh-CN" sz="1600" dirty="0"/>
              <a:t>@Lori</a:t>
            </a:r>
            <a:endParaRPr lang="zh-CN" altLang="en-US" sz="1600" dirty="0"/>
          </a:p>
        </p:txBody>
      </p:sp>
    </p:spTree>
    <p:extLst>
      <p:ext uri="{BB962C8B-B14F-4D97-AF65-F5344CB8AC3E}">
        <p14:creationId xmlns:p14="http://schemas.microsoft.com/office/powerpoint/2010/main" val="230195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泛化能力</a:t>
            </a:r>
          </a:p>
        </p:txBody>
      </p:sp>
      <p:sp>
        <p:nvSpPr>
          <p:cNvPr id="2" name="TextBox 1"/>
          <p:cNvSpPr txBox="1"/>
          <p:nvPr/>
        </p:nvSpPr>
        <p:spPr>
          <a:xfrm>
            <a:off x="1053548" y="1490870"/>
            <a:ext cx="7478892" cy="1405193"/>
          </a:xfrm>
          <a:prstGeom prst="rect">
            <a:avLst/>
          </a:prstGeom>
          <a:noFill/>
        </p:spPr>
        <p:txBody>
          <a:bodyPr wrap="square" rtlCol="0">
            <a:spAutoFit/>
          </a:bodyPr>
          <a:lstStyle/>
          <a:p>
            <a:pPr marL="285750" lvl="6" indent="-285750">
              <a:lnSpc>
                <a:spcPct val="150000"/>
              </a:lnSpc>
              <a:buClr>
                <a:srgbClr val="00B050"/>
              </a:buClr>
              <a:buFont typeface="Wingdings" panose="05000000000000000000" pitchFamily="2" charset="2"/>
              <a:buChar char="p"/>
            </a:pPr>
            <a:r>
              <a:rPr lang="zh-CN" altLang="en-US" sz="2000" b="1" dirty="0">
                <a:latin typeface="幼圆" panose="02010509060101010101" pitchFamily="49" charset="-122"/>
                <a:ea typeface="幼圆" panose="02010509060101010101" pitchFamily="49" charset="-122"/>
              </a:rPr>
              <a:t>机器学习的目标是使得学到的模型能很好的适用于“新样本”</a:t>
            </a:r>
            <a:r>
              <a:rPr lang="en-US" altLang="zh-CN" sz="2000" b="1" dirty="0">
                <a:latin typeface="幼圆" panose="02010509060101010101" pitchFamily="49" charset="-122"/>
                <a:ea typeface="幼圆" panose="02010509060101010101" pitchFamily="49" charset="-122"/>
              </a:rPr>
              <a:t>,</a:t>
            </a:r>
          </a:p>
          <a:p>
            <a:pPr marL="0" lvl="6">
              <a:lnSpc>
                <a:spcPct val="150000"/>
              </a:lnSpc>
            </a:pPr>
            <a:r>
              <a:rPr lang="zh-CN" altLang="en-US" sz="2000" b="1" dirty="0">
                <a:latin typeface="幼圆" panose="02010509060101010101" pitchFamily="49" charset="-122"/>
                <a:ea typeface="幼圆" panose="02010509060101010101" pitchFamily="49" charset="-122"/>
              </a:rPr>
              <a:t>而不仅仅是训练集合，我们称模型适用于新样本的能力为泛化</a:t>
            </a:r>
            <a:r>
              <a:rPr lang="en-US" altLang="zh-CN" sz="2000" b="1" dirty="0">
                <a:latin typeface="幼圆" panose="02010509060101010101" pitchFamily="49" charset="-122"/>
                <a:ea typeface="幼圆" panose="02010509060101010101" pitchFamily="49" charset="-122"/>
              </a:rPr>
              <a:t>(generalization)</a:t>
            </a:r>
            <a:r>
              <a:rPr lang="zh-CN" altLang="en-US" sz="2000" b="1" dirty="0">
                <a:latin typeface="幼圆" panose="02010509060101010101" pitchFamily="49" charset="-122"/>
                <a:ea typeface="幼圆" panose="02010509060101010101" pitchFamily="49" charset="-122"/>
              </a:rPr>
              <a:t>能力。</a:t>
            </a:r>
          </a:p>
        </p:txBody>
      </p:sp>
      <p:grpSp>
        <p:nvGrpSpPr>
          <p:cNvPr id="4" name="组合 3"/>
          <p:cNvGrpSpPr/>
          <p:nvPr/>
        </p:nvGrpSpPr>
        <p:grpSpPr>
          <a:xfrm>
            <a:off x="1076741" y="3087598"/>
            <a:ext cx="7478892" cy="1405193"/>
            <a:chOff x="1205948" y="2970649"/>
            <a:chExt cx="7106478" cy="1365343"/>
          </a:xfrm>
        </p:grpSpPr>
        <p:sp>
          <p:nvSpPr>
            <p:cNvPr id="5" name="TextBox 4"/>
            <p:cNvSpPr txBox="1"/>
            <p:nvPr/>
          </p:nvSpPr>
          <p:spPr>
            <a:xfrm>
              <a:off x="1205948" y="2970649"/>
              <a:ext cx="7106478" cy="1365343"/>
            </a:xfrm>
            <a:prstGeom prst="rect">
              <a:avLst/>
            </a:prstGeom>
            <a:noFill/>
          </p:spPr>
          <p:txBody>
            <a:bodyPr wrap="square" rtlCol="0">
              <a:spAutoFit/>
            </a:bodyPr>
            <a:lstStyle>
              <a:defPPr>
                <a:defRPr lang="zh-CN"/>
              </a:defPPr>
              <a:lvl7pPr marL="285750" lvl="6" indent="-285750">
                <a:buClr>
                  <a:srgbClr val="00B050"/>
                </a:buClr>
                <a:buFont typeface="Wingdings" panose="05000000000000000000" pitchFamily="2" charset="2"/>
                <a:buChar char="p"/>
                <a:defRPr>
                  <a:latin typeface="幼圆" panose="02010509060101010101" pitchFamily="49" charset="-122"/>
                  <a:ea typeface="幼圆" panose="02010509060101010101" pitchFamily="49" charset="-122"/>
                </a:defRPr>
              </a:lvl7pPr>
            </a:lstStyle>
            <a:p>
              <a:pPr lvl="6">
                <a:lnSpc>
                  <a:spcPct val="150000"/>
                </a:lnSpc>
              </a:pPr>
              <a:r>
                <a:rPr lang="zh-CN" altLang="en-US" sz="2000" b="1" dirty="0"/>
                <a:t>通常假设样本空间中的样本服从一个未知分布  </a:t>
              </a:r>
              <a:r>
                <a:rPr lang="en-US" altLang="zh-CN" sz="2000" b="1" dirty="0"/>
                <a:t> ,</a:t>
              </a:r>
              <a:r>
                <a:rPr lang="zh-CN" altLang="en-US" sz="2000" b="1" dirty="0"/>
                <a:t>样本从这个分布中独立获得，即“独立同分布”</a:t>
              </a:r>
              <a:r>
                <a:rPr lang="en-US" altLang="zh-CN" sz="2000" b="1" dirty="0"/>
                <a:t>(</a:t>
              </a:r>
              <a:r>
                <a:rPr lang="en-US" altLang="zh-CN" sz="2000" b="1" dirty="0" err="1"/>
                <a:t>i.i.d</a:t>
              </a:r>
              <a:r>
                <a:rPr lang="en-US" altLang="zh-CN" sz="2000" b="1" dirty="0"/>
                <a:t>)</a:t>
              </a:r>
              <a:r>
                <a:rPr lang="zh-CN" altLang="en-US" sz="2000" b="1" dirty="0"/>
                <a:t>。一般而言训练样本越多越有可能通过学习获得强泛化能力的模型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985" y="3162437"/>
              <a:ext cx="279864" cy="20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809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基本术语</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小结</a:t>
            </a:r>
          </a:p>
        </p:txBody>
      </p:sp>
      <p:sp>
        <p:nvSpPr>
          <p:cNvPr id="872451" name="矩形 872450"/>
          <p:cNvSpPr/>
          <p:nvPr/>
        </p:nvSpPr>
        <p:spPr>
          <a:xfrm>
            <a:off x="914400" y="1658892"/>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用符号，来赋值</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数据</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数据集，看示例</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特征</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属性值，张空间</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en-US" altLang="zh-CN" sz="2800" b="1" dirty="0">
                <a:latin typeface="Times New Roman" panose="02020603050405020304" pitchFamily="18" charset="0"/>
                <a:ea typeface="宋体" panose="02010600030101010101" pitchFamily="2" charset="-122"/>
              </a:rPr>
              <a:t>d		</a:t>
            </a:r>
            <a:r>
              <a:rPr lang="zh-CN" altLang="en-US" sz="2800" b="1" dirty="0">
                <a:latin typeface="Times New Roman" panose="02020603050405020304" pitchFamily="18" charset="0"/>
                <a:ea typeface="宋体" panose="02010600030101010101" pitchFamily="2" charset="-122"/>
              </a:rPr>
              <a:t>特征数，是维度</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逼近</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训练集，学习器</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决策</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带标记，二分类</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预测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连续值，求回归</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评估</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求精度，须测试</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推广</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新样本，泛化力</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独立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一致性，同分布</a:t>
            </a:r>
            <a:endParaRPr lang="en-US" altLang="zh-CN"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18</a:t>
            </a:fld>
            <a:endParaRPr lang="zh-CN" dirty="0"/>
          </a:p>
        </p:txBody>
      </p:sp>
    </p:spTree>
    <p:extLst>
      <p:ext uri="{BB962C8B-B14F-4D97-AF65-F5344CB8AC3E}">
        <p14:creationId xmlns:p14="http://schemas.microsoft.com/office/powerpoint/2010/main" val="11382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2600"/>
              </a:lnSpc>
              <a:buClr>
                <a:srgbClr val="00B050"/>
              </a:buClr>
              <a:buFont typeface="Wingdings" panose="05000000000000000000" pitchFamily="2" charset="2"/>
              <a:buChar char="p"/>
            </a:pPr>
            <a:endParaRPr lang="en-US" altLang="zh-CN" sz="2400" b="1" dirty="0">
              <a:solidFill>
                <a:srgbClr val="0000FF"/>
              </a:solidFill>
            </a:endParaRPr>
          </a:p>
          <a:p>
            <a:pPr>
              <a:lnSpc>
                <a:spcPts val="2600"/>
              </a:lnSpc>
              <a:buClr>
                <a:srgbClr val="00B050"/>
              </a:buClr>
              <a:buFont typeface="Wingdings" panose="05000000000000000000" pitchFamily="2" charset="2"/>
              <a:buChar char="p"/>
            </a:pPr>
            <a:r>
              <a:rPr lang="zh-CN" altLang="en-US" sz="2400" b="1" dirty="0">
                <a:solidFill>
                  <a:srgbClr val="0000FF"/>
                </a:solidFill>
              </a:rPr>
              <a:t>假设空间</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marL="0" indent="0">
              <a:lnSpc>
                <a:spcPts val="2600"/>
              </a:lnSpc>
              <a:buClr>
                <a:srgbClr val="00B050"/>
              </a:buClr>
              <a:buNone/>
            </a:pPr>
            <a:endParaRPr lang="en-US" altLang="zh-CN" sz="2400" b="1" dirty="0"/>
          </a:p>
        </p:txBody>
      </p:sp>
    </p:spTree>
    <p:extLst>
      <p:ext uri="{BB962C8B-B14F-4D97-AF65-F5344CB8AC3E}">
        <p14:creationId xmlns:p14="http://schemas.microsoft.com/office/powerpoint/2010/main" val="336317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r>
              <a:rPr kumimoji="1" lang="zh-CN" altLang="en-US" b="1" dirty="0">
                <a:solidFill>
                  <a:schemeClr val="tx2"/>
                </a:solidFill>
                <a:latin typeface="Times New Roman" pitchFamily="18" charset="0"/>
                <a:ea typeface="+mn-ea"/>
                <a:cs typeface="+mn-cs"/>
              </a:rPr>
              <a:t>大 纲</a:t>
            </a:r>
          </a:p>
        </p:txBody>
      </p:sp>
      <p:sp>
        <p:nvSpPr>
          <p:cNvPr id="3" name="内容占位符 2"/>
          <p:cNvSpPr>
            <a:spLocks noGrp="1"/>
          </p:cNvSpPr>
          <p:nvPr>
            <p:ph idx="1"/>
          </p:nvPr>
        </p:nvSpPr>
        <p:spPr>
          <a:xfrm>
            <a:off x="1043608" y="1700808"/>
            <a:ext cx="6480720" cy="4432483"/>
          </a:xfrm>
        </p:spPr>
        <p:txBody>
          <a:bodyPr>
            <a:normAutofit/>
          </a:bodyPr>
          <a:lstStyle/>
          <a:p>
            <a:pPr>
              <a:lnSpc>
                <a:spcPts val="3000"/>
              </a:lnSpc>
              <a:buClr>
                <a:srgbClr val="00B050"/>
              </a:buClr>
              <a:buFont typeface="Wingdings" panose="05000000000000000000" pitchFamily="2" charset="2"/>
              <a:buChar char="p"/>
            </a:pPr>
            <a:r>
              <a:rPr lang="zh-CN" altLang="en-US" sz="2400" b="1" dirty="0">
                <a:solidFill>
                  <a:srgbClr val="0000FF"/>
                </a:solidFill>
              </a:rPr>
              <a:t>引言</a:t>
            </a:r>
            <a:endParaRPr lang="en-US" altLang="zh-CN" sz="2400" b="1" dirty="0">
              <a:solidFill>
                <a:srgbClr val="0000FF"/>
              </a:solidFill>
            </a:endParaRPr>
          </a:p>
          <a:p>
            <a:pPr>
              <a:lnSpc>
                <a:spcPts val="30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30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30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30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30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3000"/>
              </a:lnSpc>
              <a:buClr>
                <a:srgbClr val="00B050"/>
              </a:buClr>
              <a:buFont typeface="Wingdings" panose="05000000000000000000" pitchFamily="2" charset="2"/>
              <a:buChar char="p"/>
            </a:pPr>
            <a:r>
              <a:rPr lang="zh-CN" altLang="en-US" sz="2400" b="1" dirty="0"/>
              <a:t>阅读材料</a:t>
            </a:r>
            <a:endParaRPr lang="en-US" altLang="zh-CN" sz="2400" b="1" dirty="0"/>
          </a:p>
        </p:txBody>
      </p:sp>
    </p:spTree>
    <p:extLst>
      <p:ext uri="{BB962C8B-B14F-4D97-AF65-F5344CB8AC3E}">
        <p14:creationId xmlns:p14="http://schemas.microsoft.com/office/powerpoint/2010/main" val="2079780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b="1" dirty="0"/>
              <a:t>假设空间</a:t>
            </a:r>
          </a:p>
        </p:txBody>
      </p:sp>
      <p:sp>
        <p:nvSpPr>
          <p:cNvPr id="5" name="矩形 4"/>
          <p:cNvSpPr/>
          <p:nvPr/>
        </p:nvSpPr>
        <p:spPr>
          <a:xfrm>
            <a:off x="685800" y="1693168"/>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假设空间：</a:t>
            </a:r>
            <a:endParaRPr lang="en-US" altLang="zh-CN" sz="28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把学习过程看成在</a:t>
            </a:r>
            <a:r>
              <a:rPr lang="zh-CN" altLang="en-US" sz="2800" b="1" dirty="0">
                <a:solidFill>
                  <a:srgbClr val="00B050"/>
                </a:solidFill>
                <a:latin typeface="幼圆" panose="02010509060101010101" pitchFamily="49" charset="-122"/>
                <a:ea typeface="幼圆" panose="02010509060101010101" pitchFamily="49" charset="-122"/>
              </a:rPr>
              <a:t>所有假设构成的空间</a:t>
            </a:r>
            <a:r>
              <a:rPr lang="zh-CN" altLang="en-US" sz="2800" b="1" dirty="0">
                <a:latin typeface="幼圆" panose="02010509060101010101" pitchFamily="49" charset="-122"/>
                <a:ea typeface="幼圆" panose="02010509060101010101" pitchFamily="49" charset="-122"/>
              </a:rPr>
              <a:t>中进行搜索的过程，搜索目标是找到所有与训练集</a:t>
            </a:r>
            <a:r>
              <a:rPr lang="en-US" altLang="zh-CN" sz="2800" b="1" dirty="0">
                <a:latin typeface="幼圆" panose="02010509060101010101" pitchFamily="49" charset="-122"/>
                <a:ea typeface="幼圆" panose="02010509060101010101" pitchFamily="49" charset="-122"/>
              </a:rPr>
              <a:t>fit</a:t>
            </a:r>
            <a:r>
              <a:rPr lang="zh-CN" altLang="en-US" sz="2800" b="1" dirty="0">
                <a:latin typeface="幼圆" panose="02010509060101010101" pitchFamily="49" charset="-122"/>
                <a:ea typeface="幼圆" panose="02010509060101010101" pitchFamily="49" charset="-122"/>
              </a:rPr>
              <a:t>的假设</a:t>
            </a:r>
            <a:r>
              <a:rPr lang="en-US" altLang="zh-CN" sz="2800" b="1" dirty="0">
                <a:latin typeface="幼圆" panose="02010509060101010101" pitchFamily="49" charset="-122"/>
                <a:ea typeface="幼圆" panose="02010509060101010101" pitchFamily="49" charset="-122"/>
              </a:rPr>
              <a:t>,</a:t>
            </a:r>
            <a:r>
              <a:rPr lang="zh-CN" altLang="en-US" sz="2800" b="1" dirty="0">
                <a:latin typeface="幼圆" panose="02010509060101010101" pitchFamily="49" charset="-122"/>
                <a:ea typeface="幼圆" panose="02010509060101010101" pitchFamily="49" charset="-122"/>
              </a:rPr>
              <a:t>即能够将训练集中瓜正确判断的假设。</a:t>
            </a:r>
            <a:endParaRPr lang="en-US" altLang="zh-CN" sz="28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假设的表示一旦确定，假设空间及其规模大小就确定了。</a:t>
            </a:r>
            <a:endParaRPr lang="en-US" altLang="zh-CN" sz="2800" b="1" dirty="0">
              <a:latin typeface="幼圆" panose="02010509060101010101" pitchFamily="49" charset="-122"/>
              <a:ea typeface="幼圆" panose="02010509060101010101" pitchFamily="49" charset="-122"/>
            </a:endParaRPr>
          </a:p>
          <a:p>
            <a:pPr lvl="0">
              <a:lnSpc>
                <a:spcPct val="90000"/>
              </a:lnSpc>
              <a:spcBef>
                <a:spcPct val="20000"/>
              </a:spcBef>
            </a:pP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0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29728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  假设空间</a:t>
            </a:r>
          </a:p>
        </p:txBody>
      </p:sp>
      <p:grpSp>
        <p:nvGrpSpPr>
          <p:cNvPr id="3" name="组合 2"/>
          <p:cNvGrpSpPr/>
          <p:nvPr/>
        </p:nvGrpSpPr>
        <p:grpSpPr>
          <a:xfrm>
            <a:off x="1907705" y="1196753"/>
            <a:ext cx="4680520" cy="1512168"/>
            <a:chOff x="1754501" y="1628800"/>
            <a:chExt cx="5172817" cy="1935659"/>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501" y="1628800"/>
              <a:ext cx="5172817" cy="19356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老板的书\1.1.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42" t="24136" r="24508" b="60878"/>
            <a:stretch/>
          </p:blipFill>
          <p:spPr bwMode="auto">
            <a:xfrm>
              <a:off x="5109108" y="2427376"/>
              <a:ext cx="561252" cy="290085"/>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图片 3"/>
          <p:cNvPicPr>
            <a:picLocks noChangeAspect="1"/>
          </p:cNvPicPr>
          <p:nvPr/>
        </p:nvPicPr>
        <p:blipFill>
          <a:blip r:embed="rId3"/>
          <a:stretch>
            <a:fillRect/>
          </a:stretch>
        </p:blipFill>
        <p:spPr>
          <a:xfrm>
            <a:off x="107504" y="2852936"/>
            <a:ext cx="9034462" cy="3743869"/>
          </a:xfrm>
          <a:prstGeom prst="rect">
            <a:avLst/>
          </a:prstGeom>
        </p:spPr>
      </p:pic>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BDA4A26A-E81F-43E5-B7DE-4CC0B6334213}"/>
                  </a:ext>
                </a:extLst>
              </p:cNvPr>
              <p:cNvSpPr>
                <a:spLocks noChangeArrowheads="1"/>
              </p:cNvSpPr>
              <p:nvPr/>
            </p:nvSpPr>
            <p:spPr bwMode="auto">
              <a:xfrm>
                <a:off x="3851920" y="592883"/>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5" name="Rectangle 3">
                <a:extLst>
                  <a:ext uri="{FF2B5EF4-FFF2-40B4-BE49-F238E27FC236}">
                    <a16:creationId xmlns:a16="http://schemas.microsoft.com/office/drawing/2014/main" id="{BDA4A26A-E81F-43E5-B7DE-4CC0B6334213}"/>
                  </a:ext>
                </a:extLst>
              </p:cNvPr>
              <p:cNvSpPr>
                <a:spLocks noRot="1" noChangeAspect="1" noMove="1" noResize="1" noEditPoints="1" noAdjustHandles="1" noChangeArrowheads="1" noChangeShapeType="1" noTextEdit="1"/>
              </p:cNvSpPr>
              <p:nvPr/>
            </p:nvSpPr>
            <p:spPr bwMode="auto">
              <a:xfrm>
                <a:off x="3851920" y="592883"/>
                <a:ext cx="5169180" cy="566041"/>
              </a:xfrm>
              <a:prstGeom prst="rect">
                <a:avLst/>
              </a:prstGeom>
              <a:blipFill>
                <a:blip r:embed="rId4"/>
                <a:stretch>
                  <a:fillRect t="-1010"/>
                </a:stretch>
              </a:blipFill>
              <a:ln w="38100"/>
            </p:spPr>
            <p:txBody>
              <a:bodyPr/>
              <a:lstStyle/>
              <a:p>
                <a:r>
                  <a:rPr lang="zh-CN" altLang="en-US">
                    <a:noFill/>
                  </a:rPr>
                  <a:t> </a:t>
                </a:r>
              </a:p>
            </p:txBody>
          </p:sp>
        </mc:Fallback>
      </mc:AlternateContent>
    </p:spTree>
    <p:extLst>
      <p:ext uri="{BB962C8B-B14F-4D97-AF65-F5344CB8AC3E}">
        <p14:creationId xmlns:p14="http://schemas.microsoft.com/office/powerpoint/2010/main" val="2994227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7504" y="325219"/>
            <a:ext cx="3140254" cy="6497960"/>
          </a:xfrm>
          <a:prstGeom prst="rect">
            <a:avLst/>
          </a:prstGeom>
        </p:spPr>
      </p:pic>
      <p:pic>
        <p:nvPicPr>
          <p:cNvPr id="6" name="图片 5"/>
          <p:cNvPicPr>
            <a:picLocks noChangeAspect="1"/>
          </p:cNvPicPr>
          <p:nvPr/>
        </p:nvPicPr>
        <p:blipFill>
          <a:blip r:embed="rId3"/>
          <a:stretch>
            <a:fillRect/>
          </a:stretch>
        </p:blipFill>
        <p:spPr>
          <a:xfrm>
            <a:off x="3347864" y="224644"/>
            <a:ext cx="2814541" cy="6598535"/>
          </a:xfrm>
          <a:prstGeom prst="rect">
            <a:avLst/>
          </a:prstGeom>
        </p:spPr>
      </p:pic>
      <p:pic>
        <p:nvPicPr>
          <p:cNvPr id="7" name="图片 6"/>
          <p:cNvPicPr>
            <a:picLocks noChangeAspect="1"/>
          </p:cNvPicPr>
          <p:nvPr/>
        </p:nvPicPr>
        <p:blipFill>
          <a:blip r:embed="rId4"/>
          <a:stretch>
            <a:fillRect/>
          </a:stretch>
        </p:blipFill>
        <p:spPr>
          <a:xfrm>
            <a:off x="6182325" y="476672"/>
            <a:ext cx="2961675" cy="3315097"/>
          </a:xfrm>
          <a:prstGeom prst="rect">
            <a:avLst/>
          </a:prstGeom>
        </p:spPr>
      </p:pic>
      <p:pic>
        <p:nvPicPr>
          <p:cNvPr id="8" name="图片 7"/>
          <p:cNvPicPr>
            <a:picLocks noChangeAspect="1"/>
          </p:cNvPicPr>
          <p:nvPr/>
        </p:nvPicPr>
        <p:blipFill>
          <a:blip r:embed="rId5"/>
          <a:stretch>
            <a:fillRect/>
          </a:stretch>
        </p:blipFill>
        <p:spPr>
          <a:xfrm>
            <a:off x="6182325" y="4581128"/>
            <a:ext cx="2726652" cy="389522"/>
          </a:xfrm>
          <a:prstGeom prst="rect">
            <a:avLst/>
          </a:prstGeom>
        </p:spPr>
      </p:pic>
    </p:spTree>
    <p:extLst>
      <p:ext uri="{BB962C8B-B14F-4D97-AF65-F5344CB8AC3E}">
        <p14:creationId xmlns:p14="http://schemas.microsoft.com/office/powerpoint/2010/main" val="127670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504609"/>
            <a:ext cx="7772400" cy="1143000"/>
          </a:xfrm>
          <a:prstGeom prst="rect">
            <a:avLst/>
          </a:prstGeom>
          <a:noFill/>
          <a:ln w="9525">
            <a:noFill/>
          </a:ln>
        </p:spPr>
        <p:txBody>
          <a:bodyPr anchor="ctr"/>
          <a:lstStyle/>
          <a:p>
            <a:pPr lvl="0" algn="ctr" eaLnBrk="1" hangingPunct="1"/>
            <a:r>
              <a:rPr lang="zh-CN" altLang="en-US" sz="4400" b="1" dirty="0">
                <a:latin typeface="Times New Roman" panose="02020603050405020304" pitchFamily="18" charset="0"/>
                <a:ea typeface="宋体" panose="02010600030101010101" pitchFamily="2" charset="-122"/>
              </a:rPr>
              <a:t>版本空间</a:t>
            </a:r>
          </a:p>
        </p:txBody>
      </p:sp>
      <p:sp>
        <p:nvSpPr>
          <p:cNvPr id="872451" name="矩形 872450"/>
          <p:cNvSpPr/>
          <p:nvPr/>
        </p:nvSpPr>
        <p:spPr>
          <a:xfrm>
            <a:off x="685800" y="1647393"/>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版本空间：</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与</a:t>
            </a:r>
            <a:r>
              <a:rPr lang="zh-CN" altLang="en-US" sz="2800" b="1" dirty="0">
                <a:solidFill>
                  <a:srgbClr val="C00000"/>
                </a:solidFill>
                <a:latin typeface="Times New Roman" panose="02020603050405020304" pitchFamily="18" charset="0"/>
                <a:ea typeface="宋体" panose="02010600030101010101" pitchFamily="2" charset="-122"/>
              </a:rPr>
              <a:t>训练数据一致</a:t>
            </a:r>
            <a:r>
              <a:rPr lang="zh-CN" altLang="en-US" sz="2800" b="1" dirty="0">
                <a:latin typeface="Times New Roman" panose="02020603050405020304" pitchFamily="18" charset="0"/>
                <a:ea typeface="宋体" panose="02010600030101010101" pitchFamily="2" charset="-122"/>
              </a:rPr>
              <a:t>的假设集合</a:t>
            </a:r>
            <a:endParaRPr lang="en-US" altLang="zh-CN" sz="2800" b="1" dirty="0">
              <a:latin typeface="Times New Roman" panose="02020603050405020304" pitchFamily="18" charset="0"/>
              <a:ea typeface="宋体" panose="02010600030101010101" pitchFamily="2" charset="-122"/>
            </a:endParaRPr>
          </a:p>
          <a:p>
            <a:pPr lvl="0">
              <a:lnSpc>
                <a:spcPct val="90000"/>
              </a:lnSpc>
              <a:spcBef>
                <a:spcPct val="20000"/>
              </a:spcBef>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根蒂</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蜷缩，</a:t>
            </a:r>
            <a:r>
              <a:rPr lang="zh-CN" altLang="en-US" sz="2000" b="1" dirty="0">
                <a:solidFill>
                  <a:srgbClr val="0000FF"/>
                </a:solidFill>
                <a:latin typeface="Times New Roman" panose="02020603050405020304" pitchFamily="18" charset="0"/>
                <a:ea typeface="宋体" panose="02010600030101010101" pitchFamily="2" charset="-122"/>
              </a:rPr>
              <a:t>敲声</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根蒂</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，敲声</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浊响</a:t>
            </a:r>
            <a:r>
              <a:rPr lang="en-US" altLang="zh-CN" sz="2000" b="1" dirty="0">
                <a:latin typeface="Times New Roman" panose="02020603050405020304" pitchFamily="18" charset="0"/>
                <a:ea typeface="宋体" panose="02010600030101010101" pitchFamily="2" charset="-122"/>
              </a:rPr>
              <a:t>) </a:t>
            </a:r>
          </a:p>
          <a:p>
            <a:pPr lvl="0">
              <a:lnSpc>
                <a:spcPct val="90000"/>
              </a:lnSpc>
              <a:spcBef>
                <a:spcPct val="20000"/>
              </a:spcBef>
            </a:pPr>
            <a:r>
              <a:rPr lang="en-US" altLang="zh-CN"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sym typeface="Symbol"/>
              </a:rPr>
              <a:t>		</a:t>
            </a:r>
            <a:endParaRPr lang="en-US" altLang="zh-CN" sz="2000" b="1" dirty="0">
              <a:latin typeface="Times New Roman" panose="02020603050405020304" pitchFamily="18" charset="0"/>
              <a:ea typeface="宋体" panose="02010600030101010101" pitchFamily="2" charset="-122"/>
            </a:endParaRPr>
          </a:p>
          <a:p>
            <a:pPr lvl="0" algn="ctr">
              <a:lnSpc>
                <a:spcPct val="90000"/>
              </a:lnSpc>
              <a:spcBef>
                <a:spcPct val="20000"/>
              </a:spcBef>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根蒂</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蜷缩，敲声</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浊响</a:t>
            </a:r>
            <a:r>
              <a:rPr lang="en-US" altLang="zh-CN" sz="2000" b="1" dirty="0">
                <a:latin typeface="Times New Roman" panose="02020603050405020304" pitchFamily="18" charset="0"/>
                <a:ea typeface="宋体" panose="02010600030101010101" pitchFamily="2" charset="-122"/>
              </a:rPr>
              <a:t>)</a:t>
            </a: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23</a:t>
            </a:fld>
            <a:endParaRPr lang="zh-CN" dirty="0"/>
          </a:p>
        </p:txBody>
      </p:sp>
      <mc:AlternateContent xmlns:mc="http://schemas.openxmlformats.org/markup-compatibility/2006" xmlns:a14="http://schemas.microsoft.com/office/drawing/2010/main">
        <mc:Choice Requires="a14">
          <p:sp>
            <p:nvSpPr>
              <p:cNvPr id="9" name="Rectangle 3"/>
              <p:cNvSpPr>
                <a:spLocks noChangeArrowheads="1"/>
              </p:cNvSpPr>
              <p:nvPr/>
            </p:nvSpPr>
            <p:spPr bwMode="auto">
              <a:xfrm>
                <a:off x="2195736" y="5877272"/>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9" name="Rectangle 3"/>
              <p:cNvSpPr>
                <a:spLocks noRot="1" noChangeAspect="1" noMove="1" noResize="1" noEditPoints="1" noAdjustHandles="1" noChangeArrowheads="1" noChangeShapeType="1" noTextEdit="1"/>
              </p:cNvSpPr>
              <p:nvPr/>
            </p:nvSpPr>
            <p:spPr bwMode="auto">
              <a:xfrm>
                <a:off x="2195736" y="5877272"/>
                <a:ext cx="5169180" cy="566041"/>
              </a:xfrm>
              <a:prstGeom prst="rect">
                <a:avLst/>
              </a:prstGeom>
              <a:blipFill rotWithShape="0">
                <a:blip r:embed="rId3"/>
                <a:stretch>
                  <a:fillRect t="-2020"/>
                </a:stretch>
              </a:blipFill>
              <a:ln w="38100"/>
              <a:extLst/>
            </p:spPr>
            <p:txBody>
              <a:bodyPr/>
              <a:lstStyle/>
              <a:p>
                <a:r>
                  <a:rPr lang="zh-CN" altLang="en-US">
                    <a:noFill/>
                  </a:rPr>
                  <a:t> </a:t>
                </a:r>
              </a:p>
            </p:txBody>
          </p:sp>
        </mc:Fallback>
      </mc:AlternateContent>
      <p:grpSp>
        <p:nvGrpSpPr>
          <p:cNvPr id="11" name="组合 10"/>
          <p:cNvGrpSpPr/>
          <p:nvPr/>
        </p:nvGrpSpPr>
        <p:grpSpPr>
          <a:xfrm>
            <a:off x="1979712" y="3717032"/>
            <a:ext cx="5544616" cy="2069122"/>
            <a:chOff x="1754501" y="1628800"/>
            <a:chExt cx="5172817" cy="1935659"/>
          </a:xfrm>
        </p:grpSpPr>
        <p:pic>
          <p:nvPicPr>
            <p:cNvPr id="12" name="Picture 2" descr="D:\老板的书\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501" y="1628800"/>
              <a:ext cx="5172817" cy="19356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老板的书\1.1.png"/>
            <p:cNvPicPr>
              <a:picLocks noChangeAspect="1" noChangeArrowheads="1"/>
            </p:cNvPicPr>
            <p:nvPr/>
          </p:nvPicPr>
          <p:blipFill rotWithShape="1">
            <a:blip r:embed="rId4">
              <a:extLst>
                <a:ext uri="{28A0092B-C50C-407E-A947-70E740481C1C}">
                  <a14:useLocalDpi xmlns:a14="http://schemas.microsoft.com/office/drawing/2010/main" val="0"/>
                </a:ext>
              </a:extLst>
            </a:blip>
            <a:srcRect l="64642" t="24136" r="24508" b="60878"/>
            <a:stretch/>
          </p:blipFill>
          <p:spPr bwMode="auto">
            <a:xfrm>
              <a:off x="5109108" y="2427376"/>
              <a:ext cx="561252" cy="2900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06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556792"/>
            <a:ext cx="9144000" cy="2267177"/>
          </a:xfrm>
          <a:prstGeom prst="rect">
            <a:avLst/>
          </a:prstGeom>
        </p:spPr>
      </p:pic>
      <p:pic>
        <p:nvPicPr>
          <p:cNvPr id="5" name="图片 4"/>
          <p:cNvPicPr>
            <a:picLocks noChangeAspect="1"/>
          </p:cNvPicPr>
          <p:nvPr/>
        </p:nvPicPr>
        <p:blipFill>
          <a:blip r:embed="rId3"/>
          <a:stretch>
            <a:fillRect/>
          </a:stretch>
        </p:blipFill>
        <p:spPr>
          <a:xfrm>
            <a:off x="107504" y="4149080"/>
            <a:ext cx="3190875" cy="495300"/>
          </a:xfrm>
          <a:prstGeom prst="rect">
            <a:avLst/>
          </a:prstGeom>
        </p:spPr>
      </p:pic>
      <p:pic>
        <p:nvPicPr>
          <p:cNvPr id="6" name="图片 5"/>
          <p:cNvPicPr>
            <a:picLocks noChangeAspect="1"/>
          </p:cNvPicPr>
          <p:nvPr/>
        </p:nvPicPr>
        <p:blipFill>
          <a:blip r:embed="rId4"/>
          <a:stretch>
            <a:fillRect/>
          </a:stretch>
        </p:blipFill>
        <p:spPr>
          <a:xfrm>
            <a:off x="3275856" y="4192259"/>
            <a:ext cx="5686425" cy="428625"/>
          </a:xfrm>
          <a:prstGeom prst="rect">
            <a:avLst/>
          </a:prstGeom>
        </p:spPr>
      </p:pic>
    </p:spTree>
    <p:extLst>
      <p:ext uri="{BB962C8B-B14F-4D97-AF65-F5344CB8AC3E}">
        <p14:creationId xmlns:p14="http://schemas.microsoft.com/office/powerpoint/2010/main" val="1457769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796512" y="434116"/>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假设空间</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小结</a:t>
            </a:r>
          </a:p>
        </p:txBody>
      </p:sp>
      <p:sp>
        <p:nvSpPr>
          <p:cNvPr id="872451" name="矩形 872450"/>
          <p:cNvSpPr/>
          <p:nvPr/>
        </p:nvSpPr>
        <p:spPr>
          <a:xfrm>
            <a:off x="800100" y="1556792"/>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归纳</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泛化</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样例学习</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归纳学习</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样例数据，学习概念</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概念学习，布尔表示</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假设定，空间成；取合取，量加一；</a:t>
            </a:r>
            <a:endParaRPr lang="en-US" altLang="zh-CN" sz="2800" b="1" dirty="0">
              <a:latin typeface="Times New Roman" panose="02020603050405020304" pitchFamily="18" charset="0"/>
              <a:ea typeface="宋体" panose="02010600030101010101" pitchFamily="2" charset="-122"/>
            </a:endParaRPr>
          </a:p>
          <a:p>
            <a:pPr lvl="1" algn="ctr">
              <a:lnSpc>
                <a:spcPct val="90000"/>
              </a:lnSpc>
              <a:spcBef>
                <a:spcPct val="20000"/>
              </a:spcBef>
            </a:pPr>
            <a:r>
              <a:rPr lang="zh-CN" altLang="zh-CN" sz="2800" b="1" dirty="0">
                <a:latin typeface="Times New Roman" panose="02020603050405020304" pitchFamily="18" charset="0"/>
                <a:ea typeface="宋体" panose="02010600030101010101" pitchFamily="2" charset="-122"/>
                <a:sym typeface="Symbol"/>
              </a:rPr>
              <a:t></a:t>
            </a:r>
            <a:r>
              <a:rPr lang="en-US" altLang="zh-CN" sz="2800" b="1" baseline="-25000" dirty="0" err="1">
                <a:latin typeface="Times New Roman" panose="02020603050405020304" pitchFamily="18" charset="0"/>
                <a:ea typeface="宋体" panose="02010600030101010101" pitchFamily="2" charset="-122"/>
                <a:sym typeface="Symbol"/>
              </a:rPr>
              <a:t>i</a:t>
            </a:r>
            <a:r>
              <a:rPr lang="en-US" altLang="zh-CN" sz="2800" b="1" baseline="-25000" dirty="0">
                <a:latin typeface="Times New Roman" panose="02020603050405020304" pitchFamily="18" charset="0"/>
                <a:ea typeface="宋体" panose="02010600030101010101" pitchFamily="2" charset="-122"/>
                <a:sym typeface="Symbol"/>
              </a:rPr>
              <a:t>=1…d</a:t>
            </a:r>
            <a:r>
              <a:rPr lang="en-US" altLang="zh-CN" sz="2800" b="1" dirty="0">
                <a:latin typeface="Times New Roman" panose="02020603050405020304" pitchFamily="18" charset="0"/>
                <a:ea typeface="宋体" panose="02010600030101010101" pitchFamily="2" charset="-122"/>
                <a:sym typeface="Symbol"/>
              </a:rPr>
              <a:t>(</a:t>
            </a:r>
            <a:r>
              <a:rPr lang="en-US" altLang="zh-CN" sz="2800" b="1" i="1" dirty="0">
                <a:latin typeface="Times New Roman" panose="02020603050405020304" pitchFamily="18" charset="0"/>
                <a:ea typeface="宋体" panose="02010600030101010101" pitchFamily="2" charset="-122"/>
                <a:sym typeface="Symbol"/>
              </a:rPr>
              <a:t>k</a:t>
            </a:r>
            <a:r>
              <a:rPr lang="en-US" altLang="zh-CN" sz="2800" b="1" i="1" baseline="-25000" dirty="0">
                <a:latin typeface="Times New Roman" panose="02020603050405020304" pitchFamily="18" charset="0"/>
                <a:ea typeface="宋体" panose="02010600030101010101" pitchFamily="2" charset="-122"/>
                <a:sym typeface="Symbol"/>
              </a:rPr>
              <a:t>i</a:t>
            </a:r>
            <a:r>
              <a:rPr lang="en-US" altLang="zh-CN" sz="2800" b="1" dirty="0">
                <a:latin typeface="Times New Roman" panose="02020603050405020304" pitchFamily="18" charset="0"/>
                <a:ea typeface="宋体" panose="02010600030101010101" pitchFamily="2" charset="-122"/>
                <a:sym typeface="Symbol"/>
              </a:rPr>
              <a:t>+1)+1</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取*，实则亡；两极端，全</a:t>
            </a:r>
            <a:r>
              <a:rPr lang="en-US"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a:rPr>
              <a:t></a:t>
            </a: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概念学习：</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已知：假设空间</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寻找：版本空间</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25</a:t>
            </a:fld>
            <a:endParaRPr lang="zh-CN" dirty="0"/>
          </a:p>
        </p:txBody>
      </p:sp>
    </p:spTree>
    <p:extLst>
      <p:ext uri="{BB962C8B-B14F-4D97-AF65-F5344CB8AC3E}">
        <p14:creationId xmlns:p14="http://schemas.microsoft.com/office/powerpoint/2010/main" val="17524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solidFill>
                  <a:srgbClr val="0000FF"/>
                </a:solidFill>
              </a:rPr>
              <a:t>归纳偏好</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阅读材料</a:t>
            </a:r>
          </a:p>
        </p:txBody>
      </p:sp>
    </p:spTree>
    <p:extLst>
      <p:ext uri="{BB962C8B-B14F-4D97-AF65-F5344CB8AC3E}">
        <p14:creationId xmlns:p14="http://schemas.microsoft.com/office/powerpoint/2010/main" val="3363173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89315" y="1503328"/>
                <a:ext cx="6551037" cy="1744239"/>
              </a:xfrm>
            </p:spPr>
            <p:txBody>
              <a:bodyPr>
                <a:normAutofit fontScale="85000" lnSpcReduction="20000"/>
              </a:bodyPr>
              <a:lstStyle/>
              <a:p>
                <a:pPr lvl="1">
                  <a:buClr>
                    <a:srgbClr val="00B050"/>
                  </a:buClr>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推断：</a:t>
                </a:r>
                <a:endParaRPr lang="en-US" altLang="zh-CN" b="1" dirty="0">
                  <a:latin typeface="幼圆" panose="02010509060101010101" pitchFamily="49" charset="-122"/>
                  <a:ea typeface="幼圆" panose="02010509060101010101" pitchFamily="49" charset="-122"/>
                </a:endParaRPr>
              </a:p>
              <a:p>
                <a:pPr marL="457200" lvl="1" indent="0">
                  <a:buNone/>
                </a:pPr>
                <a:r>
                  <a:rPr lang="zh-CN" altLang="en-US" b="1" dirty="0">
                    <a:latin typeface="幼圆" panose="02010509060101010101" pitchFamily="49" charset="-122"/>
                    <a:ea typeface="幼圆" panose="02010509060101010101" pitchFamily="49" charset="-122"/>
                  </a:rPr>
                  <a:t>新样本</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色泽</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青绿；</a:t>
                </a:r>
                <a14:m>
                  <m:oMath xmlns:m="http://schemas.openxmlformats.org/officeDocument/2006/math">
                    <m:r>
                      <m:rPr>
                        <m:nor/>
                      </m:rPr>
                      <a:rPr lang="zh-CN" altLang="en-US" b="1" dirty="0">
                        <a:latin typeface="幼圆" panose="02010509060101010101" pitchFamily="49" charset="-122"/>
                        <a:ea typeface="幼圆" panose="02010509060101010101" pitchFamily="49" charset="-122"/>
                      </a:rPr>
                      <m:t>根蒂</m:t>
                    </m:r>
                    <m:r>
                      <m:rPr>
                        <m:nor/>
                      </m:rPr>
                      <a:rPr lang="en-US" altLang="zh-CN" b="1" dirty="0">
                        <a:latin typeface="幼圆" panose="02010509060101010101" pitchFamily="49" charset="-122"/>
                        <a:ea typeface="幼圆" panose="02010509060101010101" pitchFamily="49" charset="-122"/>
                      </a:rPr>
                      <m:t>=</m:t>
                    </m:r>
                    <m:r>
                      <a:rPr lang="zh-CN" altLang="en-US" b="1" dirty="0">
                        <a:latin typeface="Cambria Math"/>
                      </a:rPr>
                      <m:t>蜷缩；</m:t>
                    </m:r>
                  </m:oMath>
                </a14:m>
                <a:r>
                  <a:rPr lang="zh-CN" altLang="en-US" b="1" dirty="0">
                    <a:latin typeface="幼圆" panose="02010509060101010101" pitchFamily="49" charset="-122"/>
                    <a:ea typeface="幼圆" panose="02010509060101010101" pitchFamily="49" charset="-122"/>
                  </a:rPr>
                  <a:t>敲声</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沉闷</a:t>
                </a:r>
                <a:r>
                  <a:rPr lang="en-US" altLang="zh-CN" b="1" dirty="0">
                    <a:latin typeface="幼圆" panose="02010509060101010101" pitchFamily="49" charset="-122"/>
                    <a:ea typeface="幼圆" panose="02010509060101010101" pitchFamily="49" charset="-122"/>
                  </a:rPr>
                  <a:t>)</a:t>
                </a:r>
              </a:p>
              <a:p>
                <a:pPr marL="457200" lvl="1" indent="0">
                  <a:buNone/>
                </a:pPr>
                <a:r>
                  <a:rPr lang="zh-CN" altLang="en-US" b="1" dirty="0">
                    <a:latin typeface="幼圆" panose="02010509060101010101" pitchFamily="49" charset="-122"/>
                    <a:ea typeface="幼圆" panose="02010509060101010101" pitchFamily="49" charset="-122"/>
                  </a:rPr>
                  <a:t>假设空间中有三个与训练集一致的假设，但他们对</a:t>
                </a:r>
                <a:r>
                  <a:rPr lang="en-US" altLang="zh-CN" b="1" dirty="0">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色泽</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青绿</a:t>
                </a:r>
                <a:r>
                  <a:rPr lang="zh-CN" altLang="en-US"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b="1" dirty="0">
                        <a:latin typeface="幼圆" panose="02010509060101010101" pitchFamily="49" charset="-122"/>
                        <a:ea typeface="幼圆" panose="02010509060101010101" pitchFamily="49" charset="-122"/>
                      </a:rPr>
                      <m:t>根蒂</m:t>
                    </m:r>
                    <m:r>
                      <m:rPr>
                        <m:nor/>
                      </m:rPr>
                      <a:rPr lang="en-US" altLang="zh-CN" b="1" dirty="0">
                        <a:latin typeface="幼圆" panose="02010509060101010101" pitchFamily="49" charset="-122"/>
                        <a:ea typeface="幼圆" panose="02010509060101010101" pitchFamily="49" charset="-122"/>
                      </a:rPr>
                      <m:t>=</m:t>
                    </m:r>
                    <m:r>
                      <a:rPr lang="zh-CN" altLang="en-US" b="1" dirty="0">
                        <a:latin typeface="Cambria Math"/>
                      </a:rPr>
                      <m:t>蜷缩；</m:t>
                    </m:r>
                  </m:oMath>
                </a14:m>
                <a:r>
                  <a:rPr lang="zh-CN" altLang="en-US" b="1" dirty="0">
                    <a:latin typeface="幼圆" panose="02010509060101010101" pitchFamily="49" charset="-122"/>
                    <a:ea typeface="幼圆" panose="02010509060101010101" pitchFamily="49" charset="-122"/>
                  </a:rPr>
                  <a:t>敲</a:t>
                </a:r>
                <a:r>
                  <a:rPr lang="zh-CN" altLang="en-US" b="1" dirty="0">
                    <a:solidFill>
                      <a:schemeClr val="tx1"/>
                    </a:solidFill>
                    <a:latin typeface="幼圆" panose="02010509060101010101" pitchFamily="49" charset="-122"/>
                    <a:ea typeface="幼圆" panose="02010509060101010101" pitchFamily="49" charset="-122"/>
                  </a:rPr>
                  <a:t>声</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沉闷</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的瓜会预测出不同的结果：</a:t>
                </a:r>
                <a:endParaRPr lang="zh-CN" altLang="en-US" b="1" dirty="0">
                  <a:latin typeface="幼圆" panose="02010509060101010101" pitchFamily="49" charset="-122"/>
                  <a:ea typeface="幼圆" panose="020105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89315" y="1503328"/>
                <a:ext cx="6551037" cy="1744239"/>
              </a:xfrm>
              <a:blipFill>
                <a:blip r:embed="rId2"/>
                <a:stretch>
                  <a:fillRect t="-6993" r="-3814" b="-5594"/>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82" y="3649267"/>
            <a:ext cx="5026040" cy="136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2206487" y="414908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00B050"/>
                </a:solidFill>
              </a:rPr>
              <a:t>好瓜</a:t>
            </a:r>
          </a:p>
        </p:txBody>
      </p:sp>
      <p:grpSp>
        <p:nvGrpSpPr>
          <p:cNvPr id="4" name="组合 3"/>
          <p:cNvGrpSpPr/>
          <p:nvPr/>
        </p:nvGrpSpPr>
        <p:grpSpPr>
          <a:xfrm>
            <a:off x="5131884" y="4164117"/>
            <a:ext cx="1623393" cy="800973"/>
            <a:chOff x="5131884" y="2923910"/>
            <a:chExt cx="1623393" cy="800973"/>
          </a:xfrm>
        </p:grpSpPr>
        <p:sp>
          <p:nvSpPr>
            <p:cNvPr id="12" name="内容占位符 2"/>
            <p:cNvSpPr txBox="1">
              <a:spLocks/>
            </p:cNvSpPr>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sp>
          <p:nvSpPr>
            <p:cNvPr id="14" name="内容占位符 2"/>
            <p:cNvSpPr txBox="1">
              <a:spLocks/>
            </p:cNvSpPr>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grpSp>
      <p:sp>
        <p:nvSpPr>
          <p:cNvPr id="15" name="Rectangle 3"/>
          <p:cNvSpPr>
            <a:spLocks noChangeArrowheads="1"/>
          </p:cNvSpPr>
          <p:nvPr/>
        </p:nvSpPr>
        <p:spPr bwMode="auto">
          <a:xfrm>
            <a:off x="2803152" y="5449247"/>
            <a:ext cx="3501100"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000" b="1" dirty="0">
                <a:solidFill>
                  <a:srgbClr val="C30D23"/>
                </a:solidFill>
                <a:latin typeface="幼圆" panose="02010509060101010101" pitchFamily="49" charset="-122"/>
                <a:ea typeface="幼圆" panose="02010509060101010101" pitchFamily="49" charset="-122"/>
              </a:rPr>
              <a:t>选取哪个假设作为学习模式？</a:t>
            </a:r>
            <a:endParaRPr lang="en-US" altLang="zh-CN" sz="2000" b="1" dirty="0">
              <a:solidFill>
                <a:srgbClr val="C30D2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6620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p:sp>
        <p:nvSpPr>
          <p:cNvPr id="13" name="内容占位符 2"/>
          <p:cNvSpPr txBox="1">
            <a:spLocks/>
          </p:cNvSpPr>
          <p:nvPr/>
        </p:nvSpPr>
        <p:spPr>
          <a:xfrm>
            <a:off x="1138763" y="1124744"/>
            <a:ext cx="2137093" cy="1800200"/>
          </a:xfrm>
          <a:prstGeom prst="rect">
            <a:avLst/>
          </a:prstGeom>
        </p:spPr>
        <p:txBody>
          <a:bodyPr vert="horz" lIns="91440" tIns="46800" rIns="91440" bIns="45720" rtlCol="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200"/>
              </a:lnSpc>
              <a:buClr>
                <a:srgbClr val="00B050"/>
              </a:buClr>
              <a:buFont typeface="Wingdings" panose="05000000000000000000" pitchFamily="2" charset="2"/>
              <a:buChar char="p"/>
            </a:pPr>
            <a:r>
              <a:rPr lang="zh-CN" altLang="en-US" sz="2200" b="1" dirty="0">
                <a:latin typeface="幼圆" panose="02010509060101010101" pitchFamily="49" charset="-122"/>
                <a:ea typeface="幼圆" panose="02010509060101010101" pitchFamily="49" charset="-122"/>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251146"/>
            <a:ext cx="4248472" cy="232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3848385" y="2997249"/>
            <a:ext cx="970149" cy="307777"/>
          </a:xfrm>
          <a:prstGeom prst="rect">
            <a:avLst/>
          </a:prstGeom>
          <a:noFill/>
        </p:spPr>
        <p:txBody>
          <a:bodyPr wrap="square" rtlCol="0">
            <a:spAutoFit/>
          </a:bodyPr>
          <a:lstStyle/>
          <a:p>
            <a:pPr fontAlgn="base">
              <a:spcBef>
                <a:spcPct val="0"/>
              </a:spcBef>
              <a:spcAft>
                <a:spcPct val="0"/>
              </a:spcAft>
            </a:pPr>
            <a:r>
              <a:rPr lang="en-US" altLang="zh-CN" sz="1400" b="1" dirty="0">
                <a:latin typeface="Verdana" panose="020B0604030504040204" pitchFamily="34" charset="0"/>
                <a:cs typeface="Verdana" panose="020B0604030504040204" pitchFamily="34" charset="0"/>
              </a:rPr>
              <a:t>A or </a:t>
            </a:r>
            <a:r>
              <a:rPr lang="en-US" altLang="zh-CN" sz="1400" b="1" dirty="0">
                <a:solidFill>
                  <a:srgbClr val="FF0000"/>
                </a:solidFill>
                <a:latin typeface="Verdana" panose="020B0604030504040204" pitchFamily="34" charset="0"/>
                <a:cs typeface="Verdana" panose="020B0604030504040204" pitchFamily="34" charset="0"/>
              </a:rPr>
              <a:t>B?</a:t>
            </a:r>
            <a:r>
              <a:rPr lang="zh-CN" altLang="en-US" sz="1400" dirty="0">
                <a:latin typeface="Verdana" panose="020B0604030504040204" pitchFamily="34" charset="0"/>
                <a:cs typeface="Verdana" panose="020B0604030504040204" pitchFamily="34" charset="0"/>
              </a:rPr>
              <a:t>？</a:t>
            </a: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32" y="3757436"/>
            <a:ext cx="7628170" cy="288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1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p:sp>
        <p:nvSpPr>
          <p:cNvPr id="4" name="内容占位符 2"/>
          <p:cNvSpPr txBox="1">
            <a:spLocks/>
          </p:cNvSpPr>
          <p:nvPr/>
        </p:nvSpPr>
        <p:spPr>
          <a:xfrm>
            <a:off x="827584" y="1658347"/>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偏好</a:t>
            </a:r>
            <a:r>
              <a:rPr lang="zh-CN" altLang="en-US" dirty="0">
                <a:latin typeface="幼圆" panose="02010509060101010101" pitchFamily="49" charset="-122"/>
              </a:rPr>
              <a:t>：归纳偏好可看作学习算法自身在一个可能很庞大的假设空间中对假设进行选择的启发式或“价值观”</a:t>
            </a:r>
            <a:r>
              <a:rPr lang="en-US" altLang="zh-CN" dirty="0">
                <a:latin typeface="幼圆" panose="02010509060101010101" pitchFamily="49" charset="-122"/>
              </a:rPr>
              <a:t>.</a:t>
            </a:r>
            <a:endParaRPr lang="zh-CN" altLang="en-US" dirty="0">
              <a:latin typeface="幼圆" panose="02010509060101010101" pitchFamily="49" charset="-122"/>
            </a:endParaRPr>
          </a:p>
        </p:txBody>
      </p:sp>
      <p:sp>
        <p:nvSpPr>
          <p:cNvPr id="5" name="内容占位符 2"/>
          <p:cNvSpPr txBox="1">
            <a:spLocks/>
          </p:cNvSpPr>
          <p:nvPr/>
        </p:nvSpPr>
        <p:spPr>
          <a:xfrm>
            <a:off x="850777" y="2963687"/>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基本原则</a:t>
            </a:r>
            <a:r>
              <a:rPr lang="zh-CN" altLang="en-US" dirty="0">
                <a:latin typeface="幼圆" panose="02010509060101010101" pitchFamily="49" charset="-122"/>
              </a:rPr>
              <a:t>：“奥卡姆剃刀”是一种常用的、自然科学研究中最基本的原则，即“若有多个假设与观察一致，选最简单的那个”</a:t>
            </a:r>
            <a:r>
              <a:rPr lang="en-US" altLang="zh-CN" dirty="0">
                <a:latin typeface="幼圆" panose="02010509060101010101" pitchFamily="49" charset="-122"/>
              </a:rPr>
              <a:t>.</a:t>
            </a:r>
            <a:endParaRPr lang="zh-CN" altLang="en-US" dirty="0">
              <a:latin typeface="幼圆" panose="02010509060101010101" pitchFamily="49" charset="-122"/>
            </a:endParaRPr>
          </a:p>
        </p:txBody>
      </p:sp>
      <p:sp>
        <p:nvSpPr>
          <p:cNvPr id="6" name="内容占位符 2"/>
          <p:cNvSpPr txBox="1">
            <a:spLocks/>
          </p:cNvSpPr>
          <p:nvPr/>
        </p:nvSpPr>
        <p:spPr>
          <a:xfrm>
            <a:off x="827584" y="4365104"/>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假设影响</a:t>
            </a:r>
            <a:r>
              <a:rPr lang="zh-CN" altLang="en-US" dirty="0">
                <a:latin typeface="幼圆" panose="02010509060101010101" pitchFamily="49" charset="-122"/>
              </a:rPr>
              <a:t>：具体的现实问题中，学习算法本身所做的假设是否成立，也即算法的归纳偏好是否与问题本身匹配，大多数时候直接决定了算法能否取得好的性能</a:t>
            </a:r>
            <a:r>
              <a:rPr lang="en-US" altLang="zh-CN" dirty="0">
                <a:latin typeface="幼圆" panose="02010509060101010101" pitchFamily="49" charset="-122"/>
              </a:rPr>
              <a:t>.</a:t>
            </a:r>
            <a:endParaRPr lang="zh-CN" altLang="en-US" dirty="0">
              <a:latin typeface="幼圆" panose="02010509060101010101" pitchFamily="49" charset="-122"/>
            </a:endParaRPr>
          </a:p>
        </p:txBody>
      </p:sp>
    </p:spTree>
    <p:extLst>
      <p:ext uri="{BB962C8B-B14F-4D97-AF65-F5344CB8AC3E}">
        <p14:creationId xmlns:p14="http://schemas.microsoft.com/office/powerpoint/2010/main" val="21561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p>
            <a:pPr>
              <a:defRPr/>
            </a:pPr>
            <a:fld id="{520941F8-BE11-4E99-B436-2915EBE92F10}" type="slidenum">
              <a:rPr lang="en-US" altLang="zh-CN"/>
              <a:pPr>
                <a:defRPr/>
              </a:pPr>
              <a:t>3</a:t>
            </a:fld>
            <a:endParaRPr lang="en-US" altLang="zh-CN"/>
          </a:p>
        </p:txBody>
      </p:sp>
      <p:sp>
        <p:nvSpPr>
          <p:cNvPr id="4099"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1" lang="en-US" altLang="zh-CN" sz="4400" dirty="0">
                <a:solidFill>
                  <a:schemeClr val="tx2"/>
                </a:solidFill>
                <a:latin typeface="Times New Roman" pitchFamily="18" charset="0"/>
              </a:rPr>
              <a:t>Outlook</a:t>
            </a:r>
          </a:p>
        </p:txBody>
      </p:sp>
      <p:sp>
        <p:nvSpPr>
          <p:cNvPr id="899075" name="Rectangle 3"/>
          <p:cNvSpPr>
            <a:spLocks noChangeArrowheads="1"/>
          </p:cNvSpPr>
          <p:nvPr/>
        </p:nvSpPr>
        <p:spPr bwMode="auto">
          <a:xfrm>
            <a:off x="710812" y="1484784"/>
            <a:ext cx="803765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kumimoji="1" lang="zh-CN" altLang="en-US" sz="2800" b="1" dirty="0">
                <a:latin typeface="Times New Roman" pitchFamily="18" charset="0"/>
              </a:rPr>
              <a:t>什么是机器学习</a:t>
            </a:r>
          </a:p>
          <a:p>
            <a:pPr marL="342900" indent="-342900" eaLnBrk="1" hangingPunct="1">
              <a:lnSpc>
                <a:spcPct val="90000"/>
              </a:lnSpc>
              <a:spcBef>
                <a:spcPct val="20000"/>
              </a:spcBef>
            </a:pPr>
            <a:r>
              <a:rPr kumimoji="1" lang="zh-CN" altLang="en-US" sz="2800" b="1" dirty="0">
                <a:latin typeface="Times New Roman" pitchFamily="18" charset="0"/>
              </a:rPr>
              <a:t>	</a:t>
            </a:r>
            <a:r>
              <a:rPr kumimoji="1" lang="zh-CN" altLang="en-US" b="1" dirty="0"/>
              <a:t>研究原则</a:t>
            </a:r>
            <a:r>
              <a:rPr kumimoji="1" lang="en-US" altLang="zh-CN" b="1" dirty="0"/>
              <a:t>-</a:t>
            </a:r>
            <a:r>
              <a:rPr kumimoji="1" lang="zh-CN" altLang="en-US" b="1" dirty="0"/>
              <a:t>方法</a:t>
            </a:r>
            <a:r>
              <a:rPr kumimoji="1" lang="en-US" altLang="zh-CN" b="1" dirty="0"/>
              <a:t>-</a:t>
            </a:r>
            <a:r>
              <a:rPr kumimoji="1" lang="zh-CN" altLang="en-US" b="1" dirty="0"/>
              <a:t>算法：利用经验积累，学习预测自动提高解决问题的性能</a:t>
            </a:r>
          </a:p>
          <a:p>
            <a:pPr marL="342900" indent="-342900" eaLnBrk="1" hangingPunct="1">
              <a:lnSpc>
                <a:spcPct val="90000"/>
              </a:lnSpc>
              <a:spcBef>
                <a:spcPts val="1000"/>
              </a:spcBef>
              <a:buFontTx/>
              <a:buChar char="•"/>
            </a:pPr>
            <a:r>
              <a:rPr kumimoji="1" lang="zh-CN" altLang="en-US" sz="2800" b="1" dirty="0">
                <a:latin typeface="Times New Roman" pitchFamily="18" charset="0"/>
              </a:rPr>
              <a:t>学习问题的标准描述</a:t>
            </a:r>
          </a:p>
          <a:p>
            <a:pPr marL="342900" indent="-342900" eaLnBrk="1" hangingPunct="1">
              <a:lnSpc>
                <a:spcPct val="90000"/>
              </a:lnSpc>
              <a:spcBef>
                <a:spcPct val="20000"/>
              </a:spcBef>
            </a:pPr>
            <a:r>
              <a:rPr kumimoji="1" lang="zh-CN" altLang="en-US" b="1" dirty="0"/>
              <a:t>	三个特征：任务</a:t>
            </a:r>
            <a:r>
              <a:rPr kumimoji="1" lang="en-US" altLang="zh-CN" b="1" dirty="0"/>
              <a:t>T</a:t>
            </a:r>
            <a:r>
              <a:rPr kumimoji="1" lang="zh-CN" altLang="en-US" b="1" dirty="0"/>
              <a:t>、性能标准</a:t>
            </a:r>
            <a:r>
              <a:rPr kumimoji="1" lang="en-US" altLang="zh-CN" b="1" dirty="0"/>
              <a:t>P</a:t>
            </a:r>
            <a:r>
              <a:rPr kumimoji="1" lang="zh-CN" altLang="en-US" b="1" dirty="0"/>
              <a:t>、训练经验</a:t>
            </a:r>
            <a:r>
              <a:rPr kumimoji="1" lang="en-US" altLang="zh-CN" b="1" dirty="0"/>
              <a:t>E </a:t>
            </a:r>
          </a:p>
          <a:p>
            <a:pPr marL="342900" indent="-342900" eaLnBrk="1" hangingPunct="1">
              <a:lnSpc>
                <a:spcPct val="90000"/>
              </a:lnSpc>
              <a:spcBef>
                <a:spcPts val="1000"/>
              </a:spcBef>
              <a:buFontTx/>
              <a:buChar char="•"/>
            </a:pPr>
            <a:r>
              <a:rPr kumimoji="1" lang="zh-CN" altLang="en-US" sz="2800" b="1" dirty="0">
                <a:latin typeface="Times New Roman" pitchFamily="18" charset="0"/>
              </a:rPr>
              <a:t>设计一个学习系统</a:t>
            </a:r>
          </a:p>
          <a:p>
            <a:pPr marL="342900" indent="-342900" eaLnBrk="1" hangingPunct="1">
              <a:lnSpc>
                <a:spcPct val="90000"/>
              </a:lnSpc>
              <a:spcBef>
                <a:spcPct val="20000"/>
              </a:spcBef>
            </a:pPr>
            <a:r>
              <a:rPr kumimoji="1" lang="zh-CN" altLang="en-US" b="1" dirty="0"/>
              <a:t>	四个通用模块：执行系统、鉴定器、泛化器、实验生成器</a:t>
            </a:r>
          </a:p>
          <a:p>
            <a:pPr marL="342900" indent="-342900" eaLnBrk="1" hangingPunct="1">
              <a:lnSpc>
                <a:spcPct val="90000"/>
              </a:lnSpc>
              <a:spcBef>
                <a:spcPts val="1000"/>
              </a:spcBef>
              <a:buFontTx/>
              <a:buChar char="•"/>
            </a:pPr>
            <a:r>
              <a:rPr kumimoji="1" lang="zh-CN" altLang="en-US" sz="2800" b="1" dirty="0">
                <a:latin typeface="Times New Roman" pitchFamily="18" charset="0"/>
              </a:rPr>
              <a:t>机器学习的一个观点</a:t>
            </a:r>
          </a:p>
          <a:p>
            <a:pPr marL="342900" indent="-342900" eaLnBrk="1" hangingPunct="1">
              <a:lnSpc>
                <a:spcPct val="90000"/>
              </a:lnSpc>
              <a:spcBef>
                <a:spcPct val="20000"/>
              </a:spcBef>
            </a:pPr>
            <a:r>
              <a:rPr kumimoji="1" lang="zh-CN" altLang="en-US" b="1" dirty="0"/>
              <a:t>	机器学习问题	</a:t>
            </a:r>
            <a:r>
              <a:rPr kumimoji="1" lang="zh-CN" altLang="en-US" b="1" dirty="0">
                <a:sym typeface="Symbol" pitchFamily="18" charset="2"/>
              </a:rPr>
              <a:t> </a:t>
            </a:r>
            <a:r>
              <a:rPr kumimoji="1" lang="zh-CN" altLang="en-US" b="1" dirty="0"/>
              <a:t>搜索问题（搜索策略</a:t>
            </a:r>
            <a:r>
              <a:rPr kumimoji="1" lang="en-US" altLang="zh-CN" b="1" dirty="0"/>
              <a:t>+</a:t>
            </a:r>
            <a:r>
              <a:rPr kumimoji="1" lang="zh-CN" altLang="en-US" b="1" dirty="0"/>
              <a:t>搜索空间的结构）</a:t>
            </a:r>
          </a:p>
          <a:p>
            <a:pPr marL="342900" indent="-342900" eaLnBrk="1" hangingPunct="1">
              <a:lnSpc>
                <a:spcPct val="90000"/>
              </a:lnSpc>
              <a:spcBef>
                <a:spcPts val="1000"/>
              </a:spcBef>
              <a:buFontTx/>
              <a:buChar char="•"/>
            </a:pPr>
            <a:r>
              <a:rPr kumimoji="1" lang="zh-CN" altLang="en-US" sz="2800" b="1" dirty="0">
                <a:latin typeface="Times New Roman" pitchFamily="18" charset="0"/>
              </a:rPr>
              <a:t>机器学习问题</a:t>
            </a:r>
          </a:p>
          <a:p>
            <a:pPr marL="342900" indent="-342900" eaLnBrk="1" hangingPunct="1">
              <a:lnSpc>
                <a:spcPct val="90000"/>
              </a:lnSpc>
              <a:spcBef>
                <a:spcPct val="20000"/>
              </a:spcBef>
            </a:pPr>
            <a:r>
              <a:rPr kumimoji="1" lang="zh-CN" altLang="en-US" b="1" dirty="0"/>
              <a:t>	算法性能、训练数据充足性、先验知识正确性、训练经验选择策略、</a:t>
            </a:r>
          </a:p>
          <a:p>
            <a:pPr marL="342900" indent="-342900" eaLnBrk="1" hangingPunct="1">
              <a:lnSpc>
                <a:spcPct val="90000"/>
              </a:lnSpc>
              <a:spcBef>
                <a:spcPct val="20000"/>
              </a:spcBef>
            </a:pPr>
            <a:r>
              <a:rPr kumimoji="1" lang="zh-CN" altLang="en-US" b="1" dirty="0"/>
              <a:t>	目标假设类型选择等</a:t>
            </a:r>
          </a:p>
        </p:txBody>
      </p:sp>
    </p:spTree>
    <p:extLst>
      <p:ext uri="{BB962C8B-B14F-4D97-AF65-F5344CB8AC3E}">
        <p14:creationId xmlns:p14="http://schemas.microsoft.com/office/powerpoint/2010/main" val="4142348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p:sp>
        <p:nvSpPr>
          <p:cNvPr id="6" name="内容占位符 2"/>
          <p:cNvSpPr txBox="1">
            <a:spLocks/>
          </p:cNvSpPr>
          <p:nvPr/>
        </p:nvSpPr>
        <p:spPr>
          <a:xfrm>
            <a:off x="313220" y="1940479"/>
            <a:ext cx="8616950" cy="1201053"/>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b="1" kern="0" dirty="0">
                <a:solidFill>
                  <a:srgbClr val="000000"/>
                </a:solidFill>
                <a:latin typeface="幼圆" pitchFamily="49" charset="-122"/>
                <a:ea typeface="幼圆" pitchFamily="49" charset="-122"/>
                <a:cs typeface="Verdana" panose="020B0604030504040204" pitchFamily="34" charset="0"/>
              </a:rPr>
              <a:t>没有免费的午餐定理：</a:t>
            </a:r>
            <a:endParaRPr lang="en-US" altLang="zh-CN" sz="2200" b="1"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200" b="1" kern="0" dirty="0">
                <a:solidFill>
                  <a:srgbClr val="000000"/>
                </a:solidFill>
                <a:latin typeface="幼圆" pitchFamily="49" charset="-122"/>
                <a:ea typeface="幼圆" pitchFamily="49" charset="-122"/>
                <a:cs typeface="Verdana" panose="020B0604030504040204" pitchFamily="34" charset="0"/>
              </a:rPr>
              <a:t>一个算法 </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a</a:t>
            </a:r>
            <a:r>
              <a:rPr lang="zh-CN" altLang="en-US" sz="2200" b="1" kern="0" dirty="0">
                <a:solidFill>
                  <a:srgbClr val="000000"/>
                </a:solidFill>
                <a:latin typeface="幼圆" pitchFamily="49" charset="-122"/>
                <a:ea typeface="幼圆" pitchFamily="49" charset="-122"/>
                <a:cs typeface="Verdana" panose="020B0604030504040204" pitchFamily="34" charset="0"/>
              </a:rPr>
              <a:t>  如果在某些问题上比另一个算法</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b </a:t>
            </a:r>
            <a:r>
              <a:rPr lang="zh-CN" altLang="en-US" sz="2200" b="1" kern="0" dirty="0">
                <a:solidFill>
                  <a:srgbClr val="000000"/>
                </a:solidFill>
                <a:latin typeface="幼圆" pitchFamily="49" charset="-122"/>
                <a:ea typeface="幼圆" pitchFamily="49" charset="-122"/>
                <a:cs typeface="Verdana" panose="020B0604030504040204" pitchFamily="34" charset="0"/>
              </a:rPr>
              <a:t>好，必然存在另一些问题，</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 </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b</a:t>
            </a:r>
            <a:r>
              <a:rPr lang="en-US" altLang="zh-CN" sz="2200" b="1" kern="0" dirty="0">
                <a:solidFill>
                  <a:srgbClr val="000000"/>
                </a:solidFill>
                <a:latin typeface="幼圆" pitchFamily="49" charset="-122"/>
                <a:ea typeface="幼圆" pitchFamily="49" charset="-122"/>
                <a:cs typeface="Verdana" panose="020B0604030504040204" pitchFamily="34" charset="0"/>
              </a:rPr>
              <a:t> </a:t>
            </a:r>
            <a:r>
              <a:rPr lang="zh-CN" altLang="en-US" sz="2200" b="1" kern="0" dirty="0">
                <a:solidFill>
                  <a:srgbClr val="000000"/>
                </a:solidFill>
                <a:latin typeface="幼圆" pitchFamily="49" charset="-122"/>
                <a:ea typeface="幼圆" pitchFamily="49" charset="-122"/>
                <a:cs typeface="Verdana" panose="020B0604030504040204" pitchFamily="34" charset="0"/>
              </a:rPr>
              <a:t>比</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a </a:t>
            </a:r>
            <a:r>
              <a:rPr lang="zh-CN" altLang="en-US" sz="2200" b="1" kern="0" dirty="0">
                <a:solidFill>
                  <a:srgbClr val="000000"/>
                </a:solidFill>
                <a:latin typeface="幼圆" pitchFamily="49" charset="-122"/>
                <a:ea typeface="幼圆" pitchFamily="49" charset="-122"/>
                <a:cs typeface="Verdana" panose="020B0604030504040204" pitchFamily="34" charset="0"/>
              </a:rPr>
              <a:t>好</a:t>
            </a:r>
            <a:r>
              <a:rPr lang="en-US" altLang="zh-CN" sz="2200" b="1" kern="0" dirty="0">
                <a:solidFill>
                  <a:srgbClr val="000000"/>
                </a:solidFill>
                <a:latin typeface="幼圆" pitchFamily="49" charset="-122"/>
                <a:ea typeface="幼圆" pitchFamily="49" charset="-122"/>
                <a:cs typeface="Verdana" panose="020B0604030504040204" pitchFamily="34" charset="0"/>
              </a:rPr>
              <a:t>,</a:t>
            </a:r>
            <a:r>
              <a:rPr lang="zh-CN" altLang="en-US" sz="2200" b="1" kern="0" dirty="0">
                <a:solidFill>
                  <a:srgbClr val="000000"/>
                </a:solidFill>
                <a:latin typeface="幼圆" pitchFamily="49" charset="-122"/>
                <a:ea typeface="幼圆" pitchFamily="49" charset="-122"/>
                <a:cs typeface="Verdana" panose="020B0604030504040204" pitchFamily="34" charset="0"/>
              </a:rPr>
              <a:t>也即没有免费的午餐定理。</a:t>
            </a:r>
          </a:p>
        </p:txBody>
      </p:sp>
      <p:grpSp>
        <p:nvGrpSpPr>
          <p:cNvPr id="4" name="组合 3"/>
          <p:cNvGrpSpPr/>
          <p:nvPr/>
        </p:nvGrpSpPr>
        <p:grpSpPr>
          <a:xfrm>
            <a:off x="313220" y="3572414"/>
            <a:ext cx="8616950" cy="3046260"/>
            <a:chOff x="465620" y="3335815"/>
            <a:chExt cx="8616950" cy="3046260"/>
          </a:xfrm>
        </p:grpSpPr>
        <p:sp>
          <p:nvSpPr>
            <p:cNvPr id="20" name="内容占位符 2"/>
            <p:cNvSpPr txBox="1">
              <a:spLocks/>
            </p:cNvSpPr>
            <p:nvPr/>
          </p:nvSpPr>
          <p:spPr>
            <a:xfrm>
              <a:off x="465620" y="3335815"/>
              <a:ext cx="8616950" cy="304626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0" dirty="0">
                  <a:solidFill>
                    <a:srgbClr val="000000"/>
                  </a:solidFill>
                  <a:latin typeface="幼圆" pitchFamily="49" charset="-122"/>
                  <a:ea typeface="幼圆" pitchFamily="49" charset="-122"/>
                  <a:cs typeface="Verdana" panose="020B0604030504040204" pitchFamily="34" charset="0"/>
                </a:rPr>
                <a:t>简单起见，假设样本空间 </a:t>
              </a:r>
              <a:r>
                <a:rPr lang="zh-CN" altLang="en-US" sz="2000" kern="0" dirty="0">
                  <a:solidFill>
                    <a:srgbClr val="000000"/>
                  </a:solidFill>
                  <a:latin typeface="幼圆" pitchFamily="49" charset="-122"/>
                  <a:ea typeface="幼圆" pitchFamily="49" charset="-122"/>
                  <a:cs typeface="Verdana" panose="020B0604030504040204" pitchFamily="34" charset="0"/>
                  <a:sym typeface="Symbol"/>
                </a:rPr>
                <a:t></a:t>
              </a:r>
              <a:r>
                <a:rPr lang="zh-CN" altLang="en-US" sz="2000" kern="0" dirty="0">
                  <a:solidFill>
                    <a:srgbClr val="000000"/>
                  </a:solidFill>
                  <a:latin typeface="幼圆" pitchFamily="49" charset="-122"/>
                  <a:ea typeface="幼圆" pitchFamily="49" charset="-122"/>
                  <a:cs typeface="Verdana" panose="020B0604030504040204" pitchFamily="34" charset="0"/>
                </a:rPr>
                <a:t>  和假设空间 </a:t>
              </a:r>
              <a:r>
                <a:rPr lang="zh-CN" altLang="en-US" sz="2000" i="1" kern="0" dirty="0">
                  <a:solidFill>
                    <a:srgbClr val="000000"/>
                  </a:solidFill>
                  <a:latin typeface="幼圆" pitchFamily="49" charset="-122"/>
                  <a:ea typeface="幼圆" pitchFamily="49" charset="-122"/>
                  <a:cs typeface="Verdana" panose="020B0604030504040204" pitchFamily="34" charset="0"/>
                  <a:sym typeface="Symbol"/>
                </a:rPr>
                <a:t></a:t>
              </a:r>
              <a:r>
                <a:rPr lang="zh-CN" altLang="en-US" sz="2000" kern="0" dirty="0">
                  <a:solidFill>
                    <a:srgbClr val="000000"/>
                  </a:solidFill>
                  <a:latin typeface="幼圆" pitchFamily="49" charset="-122"/>
                  <a:ea typeface="幼圆" pitchFamily="49" charset="-122"/>
                  <a:cs typeface="Verdana" panose="020B0604030504040204" pitchFamily="34" charset="0"/>
                </a:rPr>
                <a:t> 离散</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令</a:t>
              </a:r>
              <a:r>
                <a:rPr lang="en-US" altLang="zh-CN" sz="2000" i="1" kern="0" dirty="0">
                  <a:solidFill>
                    <a:srgbClr val="000000"/>
                  </a:solidFill>
                  <a:latin typeface="幼圆" pitchFamily="49" charset="-122"/>
                  <a:ea typeface="幼圆" pitchFamily="49" charset="-122"/>
                  <a:cs typeface="Verdana" panose="020B0604030504040204" pitchFamily="34" charset="0"/>
                </a:rPr>
                <a:t>P</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en-US" altLang="zh-CN" sz="2000" i="1" kern="0" dirty="0" err="1">
                  <a:solidFill>
                    <a:srgbClr val="000000"/>
                  </a:solidFill>
                  <a:latin typeface="幼圆" pitchFamily="49" charset="-122"/>
                  <a:ea typeface="幼圆" pitchFamily="49" charset="-122"/>
                  <a:cs typeface="Verdana" panose="020B0604030504040204" pitchFamily="34" charset="0"/>
                </a:rPr>
                <a:t>h</a:t>
              </a:r>
              <a:r>
                <a:rPr lang="en-US" altLang="zh-CN" sz="2000" kern="0" dirty="0" err="1">
                  <a:solidFill>
                    <a:srgbClr val="000000"/>
                  </a:solidFill>
                  <a:latin typeface="幼圆" pitchFamily="49" charset="-122"/>
                  <a:ea typeface="幼圆" pitchFamily="49" charset="-122"/>
                  <a:cs typeface="Verdana" panose="020B0604030504040204" pitchFamily="34" charset="0"/>
                </a:rPr>
                <a:t>|</a:t>
              </a:r>
              <a:r>
                <a:rPr lang="en-US" altLang="zh-CN" sz="2000" i="1" kern="0" dirty="0" err="1">
                  <a:solidFill>
                    <a:srgbClr val="000000"/>
                  </a:solidFill>
                  <a:latin typeface="幼圆" pitchFamily="49" charset="-122"/>
                  <a:ea typeface="幼圆" pitchFamily="49" charset="-122"/>
                  <a:cs typeface="Verdana" panose="020B0604030504040204" pitchFamily="34" charset="0"/>
                </a:rPr>
                <a:t>X,L</a:t>
              </a:r>
              <a:r>
                <a:rPr lang="en-US" altLang="zh-CN" sz="2000" i="1" kern="0" baseline="-25000" dirty="0" err="1">
                  <a:solidFill>
                    <a:srgbClr val="000000"/>
                  </a:solidFill>
                  <a:latin typeface="幼圆" pitchFamily="49" charset="-122"/>
                  <a:ea typeface="幼圆" pitchFamily="49" charset="-122"/>
                  <a:cs typeface="Verdana" panose="020B0604030504040204" pitchFamily="34" charset="0"/>
                </a:rPr>
                <a:t>a</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代表算法</a:t>
              </a:r>
              <a:r>
                <a:rPr lang="en-US" altLang="zh-CN" sz="2000" b="1" i="1" kern="0" dirty="0">
                  <a:solidFill>
                    <a:srgbClr val="0000FF"/>
                  </a:solidFill>
                  <a:latin typeface="幼圆" pitchFamily="49" charset="-122"/>
                  <a:ea typeface="幼圆" pitchFamily="49" charset="-122"/>
                  <a:cs typeface="Verdana" panose="020B0604030504040204" pitchFamily="34" charset="0"/>
                </a:rPr>
                <a:t>L</a:t>
              </a:r>
              <a:r>
                <a:rPr lang="en-US" altLang="zh-CN" sz="2000" b="1" i="1" kern="0" baseline="-25000" dirty="0">
                  <a:solidFill>
                    <a:srgbClr val="0000FF"/>
                  </a:solidFill>
                  <a:latin typeface="幼圆" pitchFamily="49" charset="-122"/>
                  <a:ea typeface="幼圆" pitchFamily="49" charset="-122"/>
                  <a:cs typeface="Verdana" panose="020B0604030504040204" pitchFamily="34" charset="0"/>
                </a:rPr>
                <a:t>a</a:t>
              </a:r>
              <a:r>
                <a:rPr lang="en-US" altLang="zh-CN" sz="2000" i="1" kern="0" baseline="-25000" dirty="0">
                  <a:solidFill>
                    <a:srgbClr val="000000"/>
                  </a:solidFill>
                  <a:latin typeface="幼圆" pitchFamily="49" charset="-122"/>
                  <a:ea typeface="幼圆" pitchFamily="49" charset="-122"/>
                  <a:cs typeface="Verdana" panose="020B0604030504040204" pitchFamily="34" charset="0"/>
                </a:rPr>
                <a:t> </a:t>
              </a:r>
              <a:r>
                <a:rPr lang="zh-CN" altLang="en-US" sz="2000" kern="0" dirty="0">
                  <a:solidFill>
                    <a:srgbClr val="000000"/>
                  </a:solidFill>
                  <a:latin typeface="幼圆" pitchFamily="49" charset="-122"/>
                  <a:ea typeface="幼圆" pitchFamily="49" charset="-122"/>
                  <a:cs typeface="Verdana" panose="020B0604030504040204" pitchFamily="34" charset="0"/>
                </a:rPr>
                <a:t>基于训练数据</a:t>
              </a:r>
              <a:r>
                <a:rPr lang="en-US" altLang="zh-CN" sz="2000" i="1" kern="0" dirty="0">
                  <a:solidFill>
                    <a:srgbClr val="000000"/>
                  </a:solidFill>
                  <a:latin typeface="幼圆" pitchFamily="49" charset="-122"/>
                  <a:ea typeface="幼圆" pitchFamily="49" charset="-122"/>
                  <a:cs typeface="Verdana" panose="020B0604030504040204" pitchFamily="34" charset="0"/>
                </a:rPr>
                <a:t>X </a:t>
              </a:r>
              <a:r>
                <a:rPr lang="zh-CN" altLang="en-US" sz="2000" kern="0" dirty="0">
                  <a:solidFill>
                    <a:srgbClr val="000000"/>
                  </a:solidFill>
                  <a:latin typeface="幼圆" pitchFamily="49" charset="-122"/>
                  <a:ea typeface="幼圆" pitchFamily="49" charset="-122"/>
                  <a:cs typeface="Verdana" panose="020B0604030504040204" pitchFamily="34" charset="0"/>
                </a:rPr>
                <a:t>产生假设</a:t>
              </a:r>
              <a:r>
                <a:rPr lang="en-US" altLang="zh-CN" sz="2000" i="1" kern="0" dirty="0">
                  <a:solidFill>
                    <a:srgbClr val="000000"/>
                  </a:solidFill>
                  <a:latin typeface="幼圆" pitchFamily="49" charset="-122"/>
                  <a:ea typeface="幼圆" pitchFamily="49" charset="-122"/>
                  <a:cs typeface="Verdana" panose="020B0604030504040204" pitchFamily="34" charset="0"/>
                </a:rPr>
                <a:t>h </a:t>
              </a:r>
              <a:r>
                <a:rPr lang="zh-CN" altLang="en-US" sz="2000" kern="0" dirty="0">
                  <a:solidFill>
                    <a:srgbClr val="000000"/>
                  </a:solidFill>
                  <a:latin typeface="幼圆" pitchFamily="49" charset="-122"/>
                  <a:ea typeface="幼圆" pitchFamily="49" charset="-122"/>
                  <a:cs typeface="Verdana" panose="020B0604030504040204" pitchFamily="34" charset="0"/>
                </a:rPr>
                <a:t>的概率，在令</a:t>
              </a:r>
              <a:r>
                <a:rPr lang="en-US" altLang="zh-CN" sz="2000" i="1" kern="0" dirty="0">
                  <a:solidFill>
                    <a:srgbClr val="000000"/>
                  </a:solidFill>
                  <a:latin typeface="幼圆" pitchFamily="49" charset="-122"/>
                  <a:ea typeface="幼圆" pitchFamily="49" charset="-122"/>
                  <a:cs typeface="Verdana" panose="020B0604030504040204" pitchFamily="34" charset="0"/>
                </a:rPr>
                <a:t>f</a:t>
              </a:r>
              <a:r>
                <a:rPr lang="zh-CN" altLang="en-US" sz="2000" kern="0" dirty="0">
                  <a:solidFill>
                    <a:srgbClr val="000000"/>
                  </a:solidFill>
                  <a:latin typeface="幼圆" pitchFamily="49" charset="-122"/>
                  <a:ea typeface="幼圆" pitchFamily="49" charset="-122"/>
                  <a:cs typeface="Verdana" panose="020B0604030504040204" pitchFamily="34" charset="0"/>
                </a:rPr>
                <a:t>代表要学的目标函数，在训练</a:t>
              </a:r>
              <a:r>
                <a:rPr lang="zh-CN" altLang="en-US" sz="2000" kern="0" dirty="0">
                  <a:solidFill>
                    <a:srgbClr val="0000FF"/>
                  </a:solidFill>
                  <a:latin typeface="幼圆" pitchFamily="49" charset="-122"/>
                  <a:ea typeface="幼圆" pitchFamily="49" charset="-122"/>
                  <a:cs typeface="Verdana" panose="020B0604030504040204" pitchFamily="34" charset="0"/>
                </a:rPr>
                <a:t>集</a:t>
              </a:r>
              <a:r>
                <a:rPr lang="en-US" altLang="zh-CN" sz="2000" i="1" kern="0" dirty="0">
                  <a:solidFill>
                    <a:srgbClr val="000000"/>
                  </a:solidFill>
                  <a:latin typeface="幼圆" pitchFamily="49" charset="-122"/>
                  <a:ea typeface="幼圆" pitchFamily="49" charset="-122"/>
                  <a:cs typeface="Verdana" panose="020B0604030504040204" pitchFamily="34" charset="0"/>
                </a:rPr>
                <a:t>X</a:t>
              </a:r>
              <a:r>
                <a:rPr lang="zh-CN" altLang="en-US" sz="2000" kern="0" dirty="0">
                  <a:solidFill>
                    <a:srgbClr val="0000FF"/>
                  </a:solidFill>
                  <a:latin typeface="幼圆" pitchFamily="49" charset="-122"/>
                  <a:ea typeface="幼圆" pitchFamily="49" charset="-122"/>
                  <a:cs typeface="Verdana" panose="020B0604030504040204" pitchFamily="34" charset="0"/>
                </a:rPr>
                <a:t>之外</a:t>
              </a:r>
              <a:r>
                <a:rPr lang="zh-CN" altLang="en-US" sz="2000" kern="0" dirty="0">
                  <a:solidFill>
                    <a:srgbClr val="000000"/>
                  </a:solidFill>
                  <a:latin typeface="幼圆" pitchFamily="49" charset="-122"/>
                  <a:ea typeface="幼圆" pitchFamily="49" charset="-122"/>
                  <a:cs typeface="Verdana" panose="020B0604030504040204" pitchFamily="34" charset="0"/>
                </a:rPr>
                <a:t>所有样本上的总误差为</a:t>
              </a: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en-US" altLang="zh-CN" sz="2000" kern="0" dirty="0">
                  <a:solidFill>
                    <a:srgbClr val="000000"/>
                  </a:solidFill>
                  <a:latin typeface="幼圆" pitchFamily="49" charset="-122"/>
                  <a:ea typeface="幼圆" pitchFamily="49" charset="-122"/>
                  <a:cs typeface="Verdana" panose="020B0604030504040204" pitchFamily="34" charset="0"/>
                </a:rPr>
                <a:t>                Ⅱ(·)</a:t>
              </a:r>
              <a:r>
                <a:rPr lang="zh-CN" altLang="en-US" sz="2000" kern="0" dirty="0">
                  <a:solidFill>
                    <a:srgbClr val="000000"/>
                  </a:solidFill>
                  <a:latin typeface="幼圆" pitchFamily="49" charset="-122"/>
                  <a:ea typeface="幼圆" pitchFamily="49" charset="-122"/>
                  <a:cs typeface="Verdana" panose="020B0604030504040204" pitchFamily="34" charset="0"/>
                </a:rPr>
                <a:t>为指示函数，若</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为真取值</a:t>
              </a:r>
              <a:r>
                <a:rPr lang="en-US" altLang="zh-CN" sz="2000" kern="0" dirty="0">
                  <a:solidFill>
                    <a:srgbClr val="000000"/>
                  </a:solidFill>
                  <a:latin typeface="幼圆" pitchFamily="49" charset="-122"/>
                  <a:ea typeface="幼圆" pitchFamily="49" charset="-122"/>
                  <a:cs typeface="Verdana" panose="020B0604030504040204" pitchFamily="34" charset="0"/>
                </a:rPr>
                <a:t>1</a:t>
              </a:r>
              <a:r>
                <a:rPr lang="zh-CN" altLang="en-US" sz="2000" kern="0" dirty="0">
                  <a:solidFill>
                    <a:srgbClr val="000000"/>
                  </a:solidFill>
                  <a:latin typeface="幼圆" pitchFamily="49" charset="-122"/>
                  <a:ea typeface="幼圆" pitchFamily="49" charset="-122"/>
                  <a:cs typeface="Verdana" panose="020B0604030504040204" pitchFamily="34" charset="0"/>
                </a:rPr>
                <a:t>，否则取值</a:t>
              </a:r>
              <a:r>
                <a:rPr lang="en-US" altLang="zh-CN" sz="2000" kern="0" dirty="0">
                  <a:solidFill>
                    <a:srgbClr val="000000"/>
                  </a:solidFill>
                  <a:latin typeface="幼圆" pitchFamily="49" charset="-122"/>
                  <a:ea typeface="幼圆" pitchFamily="49" charset="-122"/>
                  <a:cs typeface="Verdana" panose="020B0604030504040204" pitchFamily="34" charset="0"/>
                </a:rPr>
                <a:t>0</a:t>
              </a:r>
              <a:endParaRPr lang="zh-CN" altLang="en-US" sz="2000" kern="0" dirty="0">
                <a:solidFill>
                  <a:srgbClr val="000000"/>
                </a:solidFill>
                <a:latin typeface="幼圆" pitchFamily="49" charset="-122"/>
                <a:ea typeface="幼圆" pitchFamily="49" charset="-122"/>
                <a:cs typeface="Verdana" panose="020B0604030504040204" pitchFamily="34" charset="0"/>
              </a:endParaRPr>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350" y="4513597"/>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271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23" y="2134244"/>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707548" y="1311965"/>
            <a:ext cx="7382904"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2000" b="1" kern="0" dirty="0">
                <a:solidFill>
                  <a:srgbClr val="000000"/>
                </a:solidFill>
                <a:latin typeface="幼圆" pitchFamily="49" charset="-122"/>
                <a:ea typeface="幼圆" pitchFamily="49" charset="-122"/>
                <a:cs typeface="Verdana" panose="020B0604030504040204" pitchFamily="34" charset="0"/>
              </a:rPr>
              <a:t>考虑二分类问题，目标函数可以为任何函数         ，函数空间为        ，对所有可能目标</a:t>
            </a:r>
            <a:r>
              <a:rPr lang="en-US" altLang="zh-CN" sz="2000" b="1" kern="0" dirty="0">
                <a:solidFill>
                  <a:srgbClr val="000000"/>
                </a:solidFill>
                <a:latin typeface="幼圆" pitchFamily="49" charset="-122"/>
                <a:ea typeface="幼圆" pitchFamily="49" charset="-122"/>
                <a:cs typeface="Verdana" panose="020B0604030504040204" pitchFamily="34" charset="0"/>
              </a:rPr>
              <a:t>f</a:t>
            </a:r>
            <a:r>
              <a:rPr lang="zh-CN" altLang="en-US" sz="2000" b="1" kern="0" dirty="0">
                <a:solidFill>
                  <a:srgbClr val="000000"/>
                </a:solidFill>
                <a:latin typeface="幼圆" pitchFamily="49" charset="-122"/>
                <a:ea typeface="幼圆" pitchFamily="49" charset="-122"/>
                <a:cs typeface="Verdana" panose="020B0604030504040204" pitchFamily="34" charset="0"/>
              </a:rPr>
              <a:t>按均匀分布对误差求和</a:t>
            </a:r>
            <a:r>
              <a:rPr lang="en-US" altLang="zh-CN" sz="2000" b="1" kern="0" dirty="0">
                <a:solidFill>
                  <a:srgbClr val="000000"/>
                </a:solidFill>
                <a:latin typeface="幼圆" pitchFamily="49" charset="-122"/>
                <a:ea typeface="幼圆" pitchFamily="49" charset="-122"/>
                <a:cs typeface="Verdana" panose="020B0604030504040204" pitchFamily="34" charset="0"/>
              </a:rPr>
              <a:t>,</a:t>
            </a:r>
            <a:r>
              <a:rPr lang="zh-CN" altLang="en-US" sz="2000" b="1" kern="0" dirty="0">
                <a:solidFill>
                  <a:srgbClr val="000000"/>
                </a:solidFill>
                <a:latin typeface="幼圆" pitchFamily="49" charset="-122"/>
                <a:ea typeface="幼圆" pitchFamily="49" charset="-122"/>
                <a:cs typeface="Verdana" panose="020B0604030504040204" pitchFamily="34" charset="0"/>
              </a:rPr>
              <a:t>有：</a:t>
            </a:r>
            <a:endParaRPr lang="en-US" altLang="zh-CN" sz="2000" b="1" kern="0" dirty="0">
              <a:solidFill>
                <a:srgbClr val="000000"/>
              </a:solidFill>
              <a:latin typeface="幼圆" pitchFamily="49" charset="-122"/>
              <a:ea typeface="幼圆" pitchFamily="49" charset="-122"/>
              <a:cs typeface="Verdana" panose="020B0604030504040204" pitchFamily="34" charset="0"/>
            </a:endParaRPr>
          </a:p>
        </p:txBody>
      </p:sp>
      <p:sp>
        <p:nvSpPr>
          <p:cNvPr id="19" name="Rectangle 3"/>
          <p:cNvSpPr txBox="1">
            <a:spLocks noChangeArrowheads="1"/>
          </p:cNvSpPr>
          <p:nvPr/>
        </p:nvSpPr>
        <p:spPr bwMode="auto">
          <a:xfrm>
            <a:off x="4632031" y="4337341"/>
            <a:ext cx="2812376"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1800" b="1" kern="0" dirty="0">
                <a:solidFill>
                  <a:srgbClr val="FF0000"/>
                </a:solidFill>
                <a:latin typeface="幼圆" pitchFamily="49" charset="-122"/>
                <a:ea typeface="幼圆" pitchFamily="49" charset="-122"/>
                <a:cs typeface="Verdana" panose="020B0604030504040204" pitchFamily="34" charset="0"/>
              </a:rPr>
              <a:t>总误差与学习算法无关！</a:t>
            </a:r>
            <a:endParaRPr lang="en-US" altLang="zh-CN" sz="1800" b="1" kern="0" dirty="0">
              <a:solidFill>
                <a:srgbClr val="FF0000"/>
              </a:solidFill>
              <a:latin typeface="幼圆" pitchFamily="49" charset="-122"/>
              <a:ea typeface="幼圆" pitchFamily="49" charset="-122"/>
              <a:cs typeface="Verdana" panose="020B0604030504040204"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3" y="14291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782" y="1650141"/>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5"/>
          <a:stretch>
            <a:fillRect/>
          </a:stretch>
        </p:blipFill>
        <p:spPr>
          <a:xfrm>
            <a:off x="0" y="5220906"/>
            <a:ext cx="9144000" cy="1359935"/>
          </a:xfrm>
          <a:prstGeom prst="rect">
            <a:avLst/>
          </a:prstGeom>
        </p:spPr>
      </p:pic>
      <p:sp>
        <p:nvSpPr>
          <p:cNvPr id="4" name="矩形 3"/>
          <p:cNvSpPr/>
          <p:nvPr/>
        </p:nvSpPr>
        <p:spPr>
          <a:xfrm>
            <a:off x="0" y="5085184"/>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35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mc:AlternateContent xmlns:mc="http://schemas.openxmlformats.org/markup-compatibility/2006" xmlns:a14="http://schemas.microsoft.com/office/drawing/2010/main">
        <mc:Choice Requires="a14">
          <p:sp>
            <p:nvSpPr>
              <p:cNvPr id="18" name="Rectangle 3"/>
              <p:cNvSpPr txBox="1">
                <a:spLocks noChangeArrowheads="1"/>
              </p:cNvSpPr>
              <p:nvPr/>
            </p:nvSpPr>
            <p:spPr bwMode="auto">
              <a:xfrm>
                <a:off x="457200" y="1417638"/>
                <a:ext cx="9108504" cy="38164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57200" lvl="1" indent="0">
                  <a:buNone/>
                </a:pP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p>
              <a:p>
                <a:pPr marL="457200" lvl="1" indent="0">
                  <a:buNone/>
                </a:pP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p>
              <a:p>
                <a:pPr marL="457200" lvl="1" indent="0">
                  <a:buNone/>
                </a:pPr>
                <a:r>
                  <a:rPr lang="en-US" altLang="zh-CN" sz="2400" b="1" dirty="0">
                    <a:latin typeface="幼圆" panose="02010509060101010101" pitchFamily="49" charset="-122"/>
                    <a:ea typeface="幼圆" panose="02010509060101010101" pitchFamily="49" charset="-122"/>
                  </a:rPr>
                  <a:t>NFL</a:t>
                </a:r>
                <a:r>
                  <a:rPr lang="zh-CN" altLang="en-US" sz="2400" b="1" dirty="0">
                    <a:latin typeface="幼圆" panose="02010509060101010101" pitchFamily="49" charset="-122"/>
                    <a:ea typeface="幼圆" panose="02010509060101010101" pitchFamily="49" charset="-122"/>
                  </a:rPr>
                  <a:t>定理假设了</a:t>
                </a:r>
                <a:r>
                  <a:rPr lang="en-US" altLang="zh-CN" sz="2400" b="1" dirty="0">
                    <a:latin typeface="幼圆" panose="02010509060101010101" pitchFamily="49" charset="-122"/>
                    <a:ea typeface="幼圆" panose="02010509060101010101" pitchFamily="49" charset="-122"/>
                  </a:rPr>
                  <a:t>f</a:t>
                </a:r>
                <a:r>
                  <a:rPr lang="zh-CN" altLang="en-US" sz="2400" b="1" dirty="0">
                    <a:latin typeface="幼圆" panose="02010509060101010101" pitchFamily="49" charset="-122"/>
                    <a:ea typeface="幼圆" panose="02010509060101010101" pitchFamily="49" charset="-122"/>
                  </a:rPr>
                  <a:t>的均匀分布，认为两者同样好。</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对于好瓜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青绿；</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好；</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对于好瓜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乌黑；</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ea typeface="幼圆" panose="02010509060101010101" pitchFamily="49" charset="-122"/>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好；</a:t>
                </a: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但是，</a:t>
                </a:r>
                <a:r>
                  <a:rPr lang="en-US" altLang="zh-CN" sz="2400" b="1" dirty="0">
                    <a:latin typeface="幼圆" panose="02010509060101010101" pitchFamily="49" charset="-122"/>
                    <a:ea typeface="幼圆" panose="02010509060101010101" pitchFamily="49" charset="-122"/>
                  </a:rPr>
                  <a:t> (</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的好瓜很常见，而</a:t>
                </a:r>
                <a14:m>
                  <m:oMath xmlns:m="http://schemas.openxmlformats.org/officeDocument/2006/math">
                    <m:r>
                      <a:rPr lang="en-US" altLang="zh-CN" sz="2400" b="1" i="0" dirty="0" smtClean="0">
                        <a:latin typeface="Cambria Math" panose="02040503050406030204" pitchFamily="18" charset="0"/>
                        <a:ea typeface="幼圆" panose="02010509060101010101" pitchFamily="49" charset="-122"/>
                      </a:rPr>
                      <m:t>(</m:t>
                    </m:r>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ea typeface="幼圆" panose="02010509060101010101" pitchFamily="49" charset="-122"/>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的好瓜罕见，甚至不存在。</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endParaRPr lang="zh-CN" altLang="en-US" sz="2400" b="1" dirty="0">
                  <a:latin typeface="幼圆" panose="02010509060101010101" pitchFamily="49" charset="-122"/>
                  <a:ea typeface="幼圆" panose="02010509060101010101" pitchFamily="49" charset="-122"/>
                </a:endParaRPr>
              </a:p>
              <a:p>
                <a:pPr marL="0" indent="0">
                  <a:buClr>
                    <a:srgbClr val="339933"/>
                  </a:buClr>
                  <a:buFont typeface="Wingdings" pitchFamily="2" charset="2"/>
                  <a:buNone/>
                </a:pPr>
                <a:endParaRPr lang="en-US" altLang="zh-CN" sz="2400" b="1" kern="0" dirty="0">
                  <a:solidFill>
                    <a:srgbClr val="000000"/>
                  </a:solidFill>
                  <a:latin typeface="幼圆" pitchFamily="49" charset="-122"/>
                  <a:ea typeface="幼圆" pitchFamily="49" charset="-122"/>
                  <a:cs typeface="Verdana" panose="020B0604030504040204" pitchFamily="34" charset="0"/>
                </a:endParaRPr>
              </a:p>
            </p:txBody>
          </p:sp>
        </mc:Choice>
        <mc:Fallback xmlns="">
          <p:sp>
            <p:nvSpPr>
              <p:cNvPr id="18" name="Rectangle 3"/>
              <p:cNvSpPr txBox="1">
                <a:spLocks noRot="1" noChangeAspect="1" noMove="1" noResize="1" noEditPoints="1" noAdjustHandles="1" noChangeArrowheads="1" noChangeShapeType="1" noTextEdit="1"/>
              </p:cNvSpPr>
              <p:nvPr/>
            </p:nvSpPr>
            <p:spPr bwMode="auto">
              <a:xfrm>
                <a:off x="457200" y="1417638"/>
                <a:ext cx="9108504" cy="3816424"/>
              </a:xfrm>
              <a:prstGeom prst="rect">
                <a:avLst/>
              </a:prstGeom>
              <a:blipFill>
                <a:blip r:embed="rId2"/>
                <a:stretch>
                  <a:fillRect t="-1757" b="-52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636303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没有免费的午餐</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启发</a:t>
            </a:r>
          </a:p>
        </p:txBody>
      </p:sp>
      <p:sp>
        <p:nvSpPr>
          <p:cNvPr id="872451" name="矩形 872450"/>
          <p:cNvSpPr/>
          <p:nvPr/>
        </p:nvSpPr>
        <p:spPr>
          <a:xfrm>
            <a:off x="685800" y="19812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400" b="1" dirty="0">
                <a:latin typeface="幼圆" panose="02010509060101010101" pitchFamily="49" charset="-122"/>
                <a:ea typeface="幼圆" panose="02010509060101010101" pitchFamily="49" charset="-122"/>
              </a:rPr>
              <a:t>对于任意的固定训练集</a:t>
            </a:r>
            <a:r>
              <a:rPr lang="en-US" altLang="zh-CN" sz="2400" b="1" dirty="0">
                <a:latin typeface="幼圆" panose="02010509060101010101" pitchFamily="49" charset="-122"/>
                <a:ea typeface="幼圆" panose="02010509060101010101" pitchFamily="49" charset="-122"/>
              </a:rPr>
              <a:t>X</a:t>
            </a:r>
            <a:r>
              <a:rPr lang="zh-CN" altLang="en-US" sz="2400" b="1" dirty="0">
                <a:latin typeface="幼圆" panose="02010509060101010101" pitchFamily="49" charset="-122"/>
                <a:ea typeface="幼圆" panose="02010509060101010101" pitchFamily="49" charset="-122"/>
              </a:rPr>
              <a:t>，对于所有的目标函数</a:t>
            </a:r>
            <a:r>
              <a:rPr lang="en-US" altLang="zh-CN" sz="2400" b="1" dirty="0">
                <a:latin typeface="幼圆" panose="02010509060101010101" pitchFamily="49" charset="-122"/>
                <a:ea typeface="幼圆" panose="02010509060101010101" pitchFamily="49" charset="-122"/>
              </a:rPr>
              <a:t>f</a:t>
            </a:r>
            <a:r>
              <a:rPr lang="zh-CN" altLang="en-US" sz="2400" b="1" dirty="0">
                <a:latin typeface="幼圆" panose="02010509060101010101" pitchFamily="49" charset="-122"/>
                <a:ea typeface="幼圆" panose="02010509060101010101" pitchFamily="49" charset="-122"/>
              </a:rPr>
              <a:t>（问题）求平均（均匀分布），所有学习算法的训练集外误差之期望值相同。</a:t>
            </a:r>
            <a:endParaRPr lang="en-US" altLang="zh-CN" sz="24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a:p>
            <a:pPr>
              <a:buClr>
                <a:srgbClr val="339933"/>
              </a:buClr>
            </a:pP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   实际问题中，并非所有问题出现的可能性都相同</a:t>
            </a:r>
            <a:endPar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endParaRPr>
          </a:p>
          <a:p>
            <a:pPr>
              <a:buClr>
                <a:srgbClr val="339933"/>
              </a:buClr>
            </a:pP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脱离具体问题，空谈“什么学习算法更好”毫无意义</a:t>
            </a:r>
            <a:r>
              <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a:t>
            </a: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要讨论算法的优劣，必须要针对具体的学习问题。</a:t>
            </a:r>
            <a:endPar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endParaRPr>
          </a:p>
          <a:p>
            <a:pPr marL="457200" lvl="0" indent="-457200" eaLnBrk="1" hangingPunct="1">
              <a:lnSpc>
                <a:spcPct val="90000"/>
              </a:lnSpc>
              <a:spcBef>
                <a:spcPct val="20000"/>
              </a:spcBef>
              <a:buChar char="•"/>
            </a:pPr>
            <a:endParaRPr lang="en-US" altLang="zh-CN" sz="2400" b="1" dirty="0">
              <a:solidFill>
                <a:srgbClr val="C00000"/>
              </a:solidFill>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400" b="1" dirty="0">
                <a:solidFill>
                  <a:srgbClr val="C00000"/>
                </a:solidFill>
                <a:latin typeface="幼圆" panose="02010509060101010101" pitchFamily="49" charset="-122"/>
                <a:ea typeface="幼圆" panose="02010509060101010101" pitchFamily="49" charset="-122"/>
              </a:rPr>
              <a:t>学习算法自身的归纳偏好与问题是否匹配，会起决定性作用</a:t>
            </a:r>
            <a:endParaRPr lang="en-US" altLang="zh-CN" sz="2400" b="1" dirty="0">
              <a:solidFill>
                <a:srgbClr val="C00000"/>
              </a:solidFill>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33</a:t>
            </a:fld>
            <a:endParaRPr lang="zh-CN" dirty="0"/>
          </a:p>
        </p:txBody>
      </p:sp>
    </p:spTree>
    <p:extLst>
      <p:ext uri="{BB962C8B-B14F-4D97-AF65-F5344CB8AC3E}">
        <p14:creationId xmlns:p14="http://schemas.microsoft.com/office/powerpoint/2010/main" val="310545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solidFill>
                  <a:srgbClr val="0000FF"/>
                </a:solidFill>
                <a:latin typeface="幼圆" panose="02010509060101010101" pitchFamily="49" charset="-122"/>
                <a:ea typeface="幼圆" panose="02010509060101010101" pitchFamily="49" charset="-122"/>
              </a:rPr>
              <a:t>发展历程</a:t>
            </a:r>
            <a:endParaRPr lang="en-US" altLang="zh-CN" sz="2400" b="1" dirty="0">
              <a:solidFill>
                <a:srgbClr val="0000FF"/>
              </a:solidFill>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应用现状</a:t>
            </a:r>
            <a:endParaRPr lang="en-US" altLang="zh-CN" sz="2400" b="1" dirty="0">
              <a:latin typeface="幼圆" panose="02010509060101010101" pitchFamily="49" charset="-122"/>
              <a:ea typeface="幼圆" panose="02010509060101010101" pitchFamily="49" charset="-122"/>
            </a:endParaRPr>
          </a:p>
          <a:p>
            <a:pPr marL="0" indent="0">
              <a:lnSpc>
                <a:spcPts val="2600"/>
              </a:lnSpc>
              <a:buClr>
                <a:srgbClr val="00B050"/>
              </a:buClr>
              <a:buNone/>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sp>
        <p:nvSpPr>
          <p:cNvPr id="5" name="内容占位符 2"/>
          <p:cNvSpPr txBox="1">
            <a:spLocks/>
          </p:cNvSpPr>
          <p:nvPr/>
        </p:nvSpPr>
        <p:spPr>
          <a:xfrm>
            <a:off x="427258" y="1700808"/>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B050"/>
              </a:buClr>
            </a:pPr>
            <a:r>
              <a:rPr lang="zh-CN" altLang="en-US" b="1" dirty="0">
                <a:solidFill>
                  <a:srgbClr val="023A91"/>
                </a:solidFill>
              </a:rPr>
              <a:t>推理期：</a:t>
            </a:r>
            <a:endParaRPr lang="en-US" altLang="zh-CN" b="1" dirty="0">
              <a:solidFill>
                <a:srgbClr val="023A91"/>
              </a:solidFill>
            </a:endParaRPr>
          </a:p>
          <a:p>
            <a:pPr lvl="1">
              <a:lnSpc>
                <a:spcPct val="110000"/>
              </a:lnSpc>
              <a:buClr>
                <a:srgbClr val="00B050"/>
              </a:buClr>
            </a:pPr>
            <a:r>
              <a:rPr lang="en-US" altLang="zh-CN" b="1" dirty="0">
                <a:latin typeface="幼圆" pitchFamily="49" charset="-122"/>
              </a:rPr>
              <a:t>A. Newell</a:t>
            </a:r>
            <a:r>
              <a:rPr lang="zh-CN" altLang="en-US" b="1" dirty="0">
                <a:latin typeface="幼圆" pitchFamily="49" charset="-122"/>
              </a:rPr>
              <a:t>和</a:t>
            </a:r>
            <a:r>
              <a:rPr lang="en-US" altLang="zh-CN" b="1" dirty="0">
                <a:latin typeface="幼圆" pitchFamily="49" charset="-122"/>
              </a:rPr>
              <a:t>H. Simon</a:t>
            </a:r>
            <a:r>
              <a:rPr lang="zh-CN" altLang="en-US" b="1" dirty="0">
                <a:latin typeface="幼圆" pitchFamily="49" charset="-122"/>
              </a:rPr>
              <a:t>的“逻辑理论家”</a:t>
            </a:r>
            <a:r>
              <a:rPr lang="en-US" altLang="zh-CN" b="1" dirty="0">
                <a:latin typeface="幼圆" pitchFamily="49" charset="-122"/>
              </a:rPr>
              <a:t>(Logic Theorist)</a:t>
            </a:r>
            <a:r>
              <a:rPr lang="zh-CN" altLang="en-US" b="1" dirty="0">
                <a:latin typeface="幼圆" pitchFamily="49" charset="-122"/>
              </a:rPr>
              <a:t>程序以及伺候的“通用问题求解”</a:t>
            </a:r>
            <a:r>
              <a:rPr lang="en-US" altLang="zh-CN" b="1" dirty="0">
                <a:latin typeface="幼圆" pitchFamily="49" charset="-122"/>
              </a:rPr>
              <a:t>(General Problem Solving)</a:t>
            </a:r>
            <a:r>
              <a:rPr lang="zh-CN" altLang="en-US" b="1" dirty="0">
                <a:latin typeface="幼圆" pitchFamily="49" charset="-122"/>
              </a:rPr>
              <a:t>程序等在当时取得了令人振奋的结果。</a:t>
            </a:r>
            <a:r>
              <a:rPr lang="zh-CN" altLang="en-US" b="1" dirty="0">
                <a:solidFill>
                  <a:srgbClr val="C00000"/>
                </a:solidFill>
                <a:latin typeface="幼圆" pitchFamily="49" charset="-122"/>
              </a:rPr>
              <a:t>发现逻辑推理无法实现人工智能。</a:t>
            </a:r>
            <a:endParaRPr lang="en-US" altLang="zh-CN" b="1" dirty="0">
              <a:solidFill>
                <a:srgbClr val="C00000"/>
              </a:solidFill>
              <a:latin typeface="幼圆" pitchFamily="49" charset="-122"/>
            </a:endParaRPr>
          </a:p>
          <a:p>
            <a:pPr lvl="1">
              <a:lnSpc>
                <a:spcPct val="110000"/>
              </a:lnSpc>
              <a:buClr>
                <a:srgbClr val="00B050"/>
              </a:buClr>
            </a:pPr>
            <a:r>
              <a:rPr lang="en-US" altLang="zh-CN" b="1" dirty="0">
                <a:latin typeface="幼圆" pitchFamily="49" charset="-122"/>
              </a:rPr>
              <a:t>2006</a:t>
            </a:r>
            <a:r>
              <a:rPr lang="zh-CN" altLang="en-US" b="1" dirty="0">
                <a:latin typeface="幼圆" pitchFamily="49" charset="-122"/>
              </a:rPr>
              <a:t>年卡耐基梅隆大学宣告成立第一个“机器学习系”，机器学习奠基人之一</a:t>
            </a:r>
            <a:r>
              <a:rPr lang="en-US" altLang="zh-CN" b="1" dirty="0" err="1">
                <a:latin typeface="幼圆" pitchFamily="49" charset="-122"/>
              </a:rPr>
              <a:t>T.Mitchell</a:t>
            </a:r>
            <a:r>
              <a:rPr lang="zh-CN" altLang="en-US" b="1" dirty="0">
                <a:latin typeface="幼圆" pitchFamily="49" charset="-122"/>
              </a:rPr>
              <a:t>教授任系主任。</a:t>
            </a:r>
            <a:endParaRPr lang="en-US" altLang="zh-CN" b="1" dirty="0">
              <a:latin typeface="幼圆" pitchFamily="49" charset="-122"/>
            </a:endParaRPr>
          </a:p>
          <a:p>
            <a:pPr>
              <a:lnSpc>
                <a:spcPct val="110000"/>
              </a:lnSpc>
              <a:buClr>
                <a:srgbClr val="00B050"/>
              </a:buClr>
            </a:pPr>
            <a:r>
              <a:rPr lang="zh-CN" altLang="en-US" b="1" dirty="0">
                <a:solidFill>
                  <a:srgbClr val="023A91"/>
                </a:solidFill>
              </a:rPr>
              <a:t>知识期：</a:t>
            </a:r>
            <a:endParaRPr lang="en-US" altLang="zh-CN" b="1" dirty="0">
              <a:solidFill>
                <a:srgbClr val="023A91"/>
              </a:solidFill>
            </a:endParaRPr>
          </a:p>
          <a:p>
            <a:pPr lvl="1">
              <a:lnSpc>
                <a:spcPct val="110000"/>
              </a:lnSpc>
              <a:buClr>
                <a:srgbClr val="00B050"/>
              </a:buClr>
            </a:pPr>
            <a:r>
              <a:rPr lang="zh-CN" altLang="en-US" b="1" dirty="0"/>
              <a:t>大量专家系统问世，在很多应用领域取得大量成果；</a:t>
            </a:r>
            <a:endParaRPr lang="en-US" altLang="zh-CN" b="1" dirty="0"/>
          </a:p>
          <a:p>
            <a:pPr lvl="1">
              <a:lnSpc>
                <a:spcPct val="110000"/>
              </a:lnSpc>
              <a:buClr>
                <a:srgbClr val="00B050"/>
              </a:buClr>
            </a:pPr>
            <a:r>
              <a:rPr lang="zh-CN" altLang="en-US" b="1" dirty="0"/>
              <a:t>但是由人来总结知识再教给计算机相当困难。</a:t>
            </a:r>
            <a:endParaRPr lang="en-US" altLang="zh-CN" b="1" dirty="0"/>
          </a:p>
          <a:p>
            <a:pPr lvl="1">
              <a:lnSpc>
                <a:spcPct val="110000"/>
              </a:lnSpc>
              <a:buClr>
                <a:srgbClr val="00B050"/>
              </a:buClr>
            </a:pPr>
            <a:r>
              <a:rPr lang="zh-CN" altLang="en-US" b="1" dirty="0">
                <a:solidFill>
                  <a:srgbClr val="C00000"/>
                </a:solidFill>
              </a:rPr>
              <a:t>希望机器能够自己学习知识。</a:t>
            </a:r>
          </a:p>
        </p:txBody>
      </p:sp>
    </p:spTree>
    <p:extLst>
      <p:ext uri="{BB962C8B-B14F-4D97-AF65-F5344CB8AC3E}">
        <p14:creationId xmlns:p14="http://schemas.microsoft.com/office/powerpoint/2010/main" val="2307385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sp>
        <p:nvSpPr>
          <p:cNvPr id="5" name="内容占位符 2"/>
          <p:cNvSpPr txBox="1">
            <a:spLocks/>
          </p:cNvSpPr>
          <p:nvPr/>
        </p:nvSpPr>
        <p:spPr>
          <a:xfrm>
            <a:off x="611560" y="1556792"/>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B050"/>
              </a:buClr>
            </a:pPr>
            <a:r>
              <a:rPr lang="zh-CN" altLang="en-US" b="1" dirty="0">
                <a:solidFill>
                  <a:srgbClr val="023A91"/>
                </a:solidFill>
              </a:rPr>
              <a:t>学习期</a:t>
            </a:r>
            <a:r>
              <a:rPr lang="en-US" altLang="zh-CN" b="1" dirty="0">
                <a:solidFill>
                  <a:srgbClr val="023A91"/>
                </a:solidFill>
              </a:rPr>
              <a:t>(</a:t>
            </a:r>
            <a:r>
              <a:rPr lang="zh-CN" altLang="en-US" b="1" dirty="0">
                <a:solidFill>
                  <a:srgbClr val="023A91"/>
                </a:solidFill>
              </a:rPr>
              <a:t>从样例中学习</a:t>
            </a:r>
            <a:r>
              <a:rPr lang="en-US" altLang="zh-CN" b="1" dirty="0">
                <a:solidFill>
                  <a:srgbClr val="023A91"/>
                </a:solidFill>
              </a:rPr>
              <a:t>)</a:t>
            </a:r>
            <a:r>
              <a:rPr lang="zh-CN" altLang="en-US" b="1" dirty="0">
                <a:solidFill>
                  <a:srgbClr val="023A91"/>
                </a:solidFill>
              </a:rPr>
              <a:t>：</a:t>
            </a:r>
            <a:endParaRPr lang="en-US" altLang="zh-CN" b="1" dirty="0">
              <a:solidFill>
                <a:srgbClr val="023A91"/>
              </a:solidFill>
            </a:endParaRPr>
          </a:p>
          <a:p>
            <a:pPr lvl="1">
              <a:lnSpc>
                <a:spcPct val="110000"/>
              </a:lnSpc>
              <a:buClr>
                <a:srgbClr val="00B050"/>
              </a:buClr>
            </a:pPr>
            <a:r>
              <a:rPr lang="zh-CN" altLang="en-US" b="1" dirty="0"/>
              <a:t>符号主义学习（产生明确的概念）</a:t>
            </a:r>
            <a:endParaRPr lang="en-US" altLang="zh-CN" b="1" dirty="0"/>
          </a:p>
          <a:p>
            <a:pPr lvl="2">
              <a:lnSpc>
                <a:spcPct val="110000"/>
              </a:lnSpc>
              <a:buClr>
                <a:srgbClr val="00B050"/>
              </a:buClr>
            </a:pPr>
            <a:r>
              <a:rPr lang="zh-CN" altLang="en-US" b="1" dirty="0"/>
              <a:t>决策树：以信息论为基础，最小化信息熵，模拟了人类对概念进行判定的树形流程</a:t>
            </a:r>
            <a:endParaRPr lang="en-US" altLang="zh-CN" b="1" dirty="0"/>
          </a:p>
          <a:p>
            <a:pPr lvl="2">
              <a:lnSpc>
                <a:spcPct val="110000"/>
              </a:lnSpc>
              <a:buClr>
                <a:srgbClr val="00B050"/>
              </a:buClr>
            </a:pPr>
            <a:r>
              <a:rPr lang="zh-CN" altLang="en-US" b="1" dirty="0"/>
              <a:t>基于逻辑的学习：使用一节逻辑进行知识表示，通过修改扩充逻辑表达式对数据进行归纳</a:t>
            </a:r>
            <a:r>
              <a:rPr lang="en-US" altLang="zh-CN" b="1" dirty="0"/>
              <a:t>(prolog)</a:t>
            </a:r>
            <a:endParaRPr lang="en-US" altLang="zh-CN" b="1" dirty="0">
              <a:solidFill>
                <a:srgbClr val="023A91"/>
              </a:solidFill>
            </a:endParaRPr>
          </a:p>
          <a:p>
            <a:pPr lvl="1">
              <a:lnSpc>
                <a:spcPct val="110000"/>
              </a:lnSpc>
              <a:buClr>
                <a:srgbClr val="00B050"/>
              </a:buClr>
            </a:pPr>
            <a:r>
              <a:rPr lang="zh-CN" altLang="en-US" b="1" dirty="0"/>
              <a:t>连接主义学习（黑箱）</a:t>
            </a:r>
            <a:endParaRPr lang="en-US" altLang="zh-CN" b="1" dirty="0"/>
          </a:p>
          <a:p>
            <a:pPr lvl="2">
              <a:lnSpc>
                <a:spcPct val="110000"/>
              </a:lnSpc>
              <a:buClr>
                <a:srgbClr val="00B050"/>
              </a:buClr>
            </a:pPr>
            <a:r>
              <a:rPr lang="zh-CN" altLang="en-US" b="1" dirty="0">
                <a:latin typeface="幼圆" pitchFamily="49" charset="-122"/>
              </a:rPr>
              <a:t>神经网络</a:t>
            </a:r>
            <a:r>
              <a:rPr lang="en-US" altLang="zh-CN" b="1" dirty="0">
                <a:latin typeface="幼圆" pitchFamily="49" charset="-122"/>
              </a:rPr>
              <a:t>(1986</a:t>
            </a:r>
            <a:r>
              <a:rPr lang="zh-CN" altLang="en-US" b="1" dirty="0">
                <a:latin typeface="幼圆" pitchFamily="49" charset="-122"/>
              </a:rPr>
              <a:t>年</a:t>
            </a:r>
            <a:r>
              <a:rPr lang="en-US" altLang="zh-CN" b="1" dirty="0" err="1">
                <a:latin typeface="幼圆" pitchFamily="49" charset="-122"/>
              </a:rPr>
              <a:t>D.E.Rumelhart</a:t>
            </a:r>
            <a:r>
              <a:rPr lang="zh-CN" altLang="en-US" b="1" dirty="0">
                <a:latin typeface="幼圆" pitchFamily="49" charset="-122"/>
              </a:rPr>
              <a:t>提出</a:t>
            </a:r>
            <a:r>
              <a:rPr lang="en-US" altLang="zh-CN" b="1" dirty="0">
                <a:latin typeface="幼圆" pitchFamily="49" charset="-122"/>
              </a:rPr>
              <a:t>BP</a:t>
            </a:r>
            <a:r>
              <a:rPr lang="zh-CN" altLang="en-US" b="1" dirty="0">
                <a:latin typeface="幼圆" pitchFamily="49" charset="-122"/>
              </a:rPr>
              <a:t>算法</a:t>
            </a:r>
            <a:r>
              <a:rPr lang="en-US" altLang="zh-CN" b="1" dirty="0">
                <a:latin typeface="幼圆" pitchFamily="49" charset="-122"/>
              </a:rPr>
              <a:t>)</a:t>
            </a:r>
          </a:p>
          <a:p>
            <a:pPr lvl="1">
              <a:lnSpc>
                <a:spcPct val="110000"/>
              </a:lnSpc>
              <a:buClr>
                <a:srgbClr val="00B050"/>
              </a:buClr>
            </a:pPr>
            <a:r>
              <a:rPr lang="zh-CN" altLang="en-US" b="1" dirty="0"/>
              <a:t>统计学习</a:t>
            </a:r>
            <a:endParaRPr lang="en-US" altLang="zh-CN" b="1" dirty="0"/>
          </a:p>
          <a:p>
            <a:pPr lvl="2">
              <a:lnSpc>
                <a:spcPct val="110000"/>
              </a:lnSpc>
              <a:buClr>
                <a:srgbClr val="00B050"/>
              </a:buClr>
            </a:pPr>
            <a:r>
              <a:rPr lang="zh-CN" altLang="en-US" b="1" dirty="0"/>
              <a:t>支持向量机及核方法</a:t>
            </a:r>
            <a:r>
              <a:rPr lang="en-US" altLang="zh-CN" b="1" dirty="0"/>
              <a:t>(1998V.N.Vapnik</a:t>
            </a:r>
            <a:r>
              <a:rPr lang="zh-CN" altLang="en-US" b="1" dirty="0"/>
              <a:t>提出统计学习理论</a:t>
            </a:r>
            <a:r>
              <a:rPr lang="en-US" altLang="zh-CN" b="1" dirty="0"/>
              <a:t>)</a:t>
            </a:r>
          </a:p>
        </p:txBody>
      </p:sp>
    </p:spTree>
    <p:extLst>
      <p:ext uri="{BB962C8B-B14F-4D97-AF65-F5344CB8AC3E}">
        <p14:creationId xmlns:p14="http://schemas.microsoft.com/office/powerpoint/2010/main" val="1234557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cxnSp>
        <p:nvCxnSpPr>
          <p:cNvPr id="5" name="直接箭头连接符 4"/>
          <p:cNvCxnSpPr/>
          <p:nvPr/>
        </p:nvCxnSpPr>
        <p:spPr>
          <a:xfrm>
            <a:off x="830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639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2439293063"/>
              </p:ext>
            </p:extLst>
          </p:nvPr>
        </p:nvGraphicFramePr>
        <p:xfrm>
          <a:off x="1503513" y="3101984"/>
          <a:ext cx="303571" cy="307210"/>
        </p:xfrm>
        <a:graphic>
          <a:graphicData uri="http://schemas.openxmlformats.org/presentationml/2006/ole">
            <mc:AlternateContent xmlns:mc="http://schemas.openxmlformats.org/markup-compatibility/2006">
              <mc:Choice xmlns:v="urn:schemas-microsoft-com:vml" Requires="v">
                <p:oleObj spid="_x0000_s5582"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1503513" y="3101984"/>
                        <a:ext cx="303571" cy="307210"/>
                      </a:xfrm>
                      <a:prstGeom prst="rect">
                        <a:avLst/>
                      </a:prstGeom>
                    </p:spPr>
                  </p:pic>
                </p:oleObj>
              </mc:Fallback>
            </mc:AlternateContent>
          </a:graphicData>
        </a:graphic>
      </p:graphicFrame>
      <p:cxnSp>
        <p:nvCxnSpPr>
          <p:cNvPr id="8" name="直接连接符 7"/>
          <p:cNvCxnSpPr/>
          <p:nvPr/>
        </p:nvCxnSpPr>
        <p:spPr>
          <a:xfrm rot="5400000">
            <a:off x="7208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807854319"/>
              </p:ext>
            </p:extLst>
          </p:nvPr>
        </p:nvGraphicFramePr>
        <p:xfrm>
          <a:off x="7095792" y="3102305"/>
          <a:ext cx="304866" cy="307210"/>
        </p:xfrm>
        <a:graphic>
          <a:graphicData uri="http://schemas.openxmlformats.org/presentationml/2006/ole">
            <mc:AlternateContent xmlns:mc="http://schemas.openxmlformats.org/markup-compatibility/2006">
              <mc:Choice xmlns:v="urn:schemas-microsoft-com:vml" Requires="v">
                <p:oleObj spid="_x0000_s5583" name="Equation" r:id="rId5" imgW="203040" imgH="177480" progId="Equation.DSMT4">
                  <p:embed/>
                </p:oleObj>
              </mc:Choice>
              <mc:Fallback>
                <p:oleObj name="Equation" r:id="rId5" imgW="203040" imgH="177480" progId="Equation.DSMT4">
                  <p:embed/>
                  <p:pic>
                    <p:nvPicPr>
                      <p:cNvPr id="0" name=""/>
                      <p:cNvPicPr>
                        <a:picLocks noChangeAspect="1" noChangeArrowheads="1"/>
                      </p:cNvPicPr>
                      <p:nvPr/>
                    </p:nvPicPr>
                    <p:blipFill>
                      <a:blip r:embed="rId6"/>
                      <a:srcRect/>
                      <a:stretch>
                        <a:fillRect/>
                      </a:stretch>
                    </p:blipFill>
                    <p:spPr bwMode="auto">
                      <a:xfrm>
                        <a:off x="7095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4482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180391256"/>
              </p:ext>
            </p:extLst>
          </p:nvPr>
        </p:nvGraphicFramePr>
        <p:xfrm>
          <a:off x="4380111" y="3101984"/>
          <a:ext cx="286753" cy="307210"/>
        </p:xfrm>
        <a:graphic>
          <a:graphicData uri="http://schemas.openxmlformats.org/presentationml/2006/ole">
            <mc:AlternateContent xmlns:mc="http://schemas.openxmlformats.org/markup-compatibility/2006">
              <mc:Choice xmlns:v="urn:schemas-microsoft-com:vml" Requires="v">
                <p:oleObj spid="_x0000_s5584" name="Equation" r:id="rId7" imgW="190440" imgH="177480" progId="Equation.DSMT4">
                  <p:embed/>
                </p:oleObj>
              </mc:Choice>
              <mc:Fallback>
                <p:oleObj name="Equation" r:id="rId7" imgW="190440" imgH="177480" progId="Equation.DSMT4">
                  <p:embed/>
                  <p:pic>
                    <p:nvPicPr>
                      <p:cNvPr id="0" name=""/>
                      <p:cNvPicPr>
                        <a:picLocks noChangeAspect="1" noChangeArrowheads="1"/>
                      </p:cNvPicPr>
                      <p:nvPr/>
                    </p:nvPicPr>
                    <p:blipFill>
                      <a:blip r:embed="rId8"/>
                      <a:srcRect/>
                      <a:stretch>
                        <a:fillRect/>
                      </a:stretch>
                    </p:blipFill>
                    <p:spPr bwMode="auto">
                      <a:xfrm>
                        <a:off x="4380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3151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977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1564562939"/>
              </p:ext>
            </p:extLst>
          </p:nvPr>
        </p:nvGraphicFramePr>
        <p:xfrm>
          <a:off x="3038976" y="3102305"/>
          <a:ext cx="304866" cy="307210"/>
        </p:xfrm>
        <a:graphic>
          <a:graphicData uri="http://schemas.openxmlformats.org/presentationml/2006/ole">
            <mc:AlternateContent xmlns:mc="http://schemas.openxmlformats.org/markup-compatibility/2006">
              <mc:Choice xmlns:v="urn:schemas-microsoft-com:vml" Requires="v">
                <p:oleObj spid="_x0000_s5585" name="Equation" r:id="rId9" imgW="203040" imgH="177480" progId="Equation.DSMT4">
                  <p:embed/>
                </p:oleObj>
              </mc:Choice>
              <mc:Fallback>
                <p:oleObj name="Equation" r:id="rId9" imgW="203040" imgH="177480" progId="Equation.DSMT4">
                  <p:embed/>
                  <p:pic>
                    <p:nvPicPr>
                      <p:cNvPr id="0" name=""/>
                      <p:cNvPicPr>
                        <a:picLocks noChangeAspect="1" noChangeArrowheads="1"/>
                      </p:cNvPicPr>
                      <p:nvPr/>
                    </p:nvPicPr>
                    <p:blipFill>
                      <a:blip r:embed="rId10"/>
                      <a:srcRect/>
                      <a:stretch>
                        <a:fillRect/>
                      </a:stretch>
                    </p:blipFill>
                    <p:spPr bwMode="auto">
                      <a:xfrm>
                        <a:off x="3038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518703092"/>
              </p:ext>
            </p:extLst>
          </p:nvPr>
        </p:nvGraphicFramePr>
        <p:xfrm>
          <a:off x="5874251" y="3101984"/>
          <a:ext cx="286755" cy="307210"/>
        </p:xfrm>
        <a:graphic>
          <a:graphicData uri="http://schemas.openxmlformats.org/presentationml/2006/ole">
            <mc:AlternateContent xmlns:mc="http://schemas.openxmlformats.org/markup-compatibility/2006">
              <mc:Choice xmlns:v="urn:schemas-microsoft-com:vml" Requires="v">
                <p:oleObj spid="_x0000_s5586" name="Equation" r:id="rId11" imgW="190440" imgH="177480" progId="Equation.DSMT4">
                  <p:embed/>
                </p:oleObj>
              </mc:Choice>
              <mc:Fallback>
                <p:oleObj name="Equation" r:id="rId11" imgW="190440" imgH="177480" progId="Equation.DSMT4">
                  <p:embed/>
                  <p:pic>
                    <p:nvPicPr>
                      <p:cNvPr id="0" name=""/>
                      <p:cNvPicPr>
                        <a:picLocks noChangeAspect="1" noChangeArrowheads="1"/>
                      </p:cNvPicPr>
                      <p:nvPr/>
                    </p:nvPicPr>
                    <p:blipFill>
                      <a:blip r:embed="rId12"/>
                      <a:srcRect/>
                      <a:stretch>
                        <a:fillRect/>
                      </a:stretch>
                    </p:blipFill>
                    <p:spPr bwMode="auto">
                      <a:xfrm>
                        <a:off x="5874251"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1770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1692118" y="1828764"/>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推理期</a:t>
            </a:r>
          </a:p>
        </p:txBody>
      </p:sp>
      <p:sp>
        <p:nvSpPr>
          <p:cNvPr id="18" name="右大括号 17"/>
          <p:cNvSpPr/>
          <p:nvPr/>
        </p:nvSpPr>
        <p:spPr>
          <a:xfrm rot="16200000">
            <a:off x="3786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3707905" y="1835533"/>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知识期</a:t>
            </a:r>
          </a:p>
        </p:txBody>
      </p:sp>
      <p:sp>
        <p:nvSpPr>
          <p:cNvPr id="20" name="右大括号 19"/>
          <p:cNvSpPr/>
          <p:nvPr/>
        </p:nvSpPr>
        <p:spPr>
          <a:xfrm rot="16200000">
            <a:off x="5955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5940152" y="1907541"/>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学习期</a:t>
            </a:r>
          </a:p>
        </p:txBody>
      </p:sp>
      <p:cxnSp>
        <p:nvCxnSpPr>
          <p:cNvPr id="22" name="直接连接符 21"/>
          <p:cNvCxnSpPr/>
          <p:nvPr/>
        </p:nvCxnSpPr>
        <p:spPr>
          <a:xfrm flipV="1">
            <a:off x="4285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1201959" y="3618657"/>
            <a:ext cx="5888274"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符号主义学习：决策树和基于逻辑的学习</a:t>
            </a:r>
          </a:p>
        </p:txBody>
      </p:sp>
      <p:cxnSp>
        <p:nvCxnSpPr>
          <p:cNvPr id="24" name="直接连接符 23"/>
          <p:cNvCxnSpPr/>
          <p:nvPr/>
        </p:nvCxnSpPr>
        <p:spPr>
          <a:xfrm flipV="1">
            <a:off x="4847973" y="3210207"/>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2455183" y="4133908"/>
            <a:ext cx="3660841"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连接主义学习：基于神经网络</a:t>
            </a:r>
          </a:p>
        </p:txBody>
      </p:sp>
      <p:cxnSp>
        <p:nvCxnSpPr>
          <p:cNvPr id="26" name="直接连接符 25"/>
          <p:cNvCxnSpPr/>
          <p:nvPr/>
        </p:nvCxnSpPr>
        <p:spPr>
          <a:xfrm flipV="1">
            <a:off x="5825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3084256" y="4637962"/>
            <a:ext cx="4236658"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统计学习：支持向量机和核方法</a:t>
            </a:r>
          </a:p>
        </p:txBody>
      </p:sp>
      <p:cxnSp>
        <p:nvCxnSpPr>
          <p:cNvPr id="28" name="直接连接符 27"/>
          <p:cNvCxnSpPr/>
          <p:nvPr/>
        </p:nvCxnSpPr>
        <p:spPr>
          <a:xfrm flipV="1">
            <a:off x="6876255" y="3143542"/>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4997576" y="5070011"/>
            <a:ext cx="3534864"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连接主义学习：深度学习</a:t>
            </a:r>
          </a:p>
        </p:txBody>
      </p:sp>
    </p:spTree>
    <p:extLst>
      <p:ext uri="{BB962C8B-B14F-4D97-AF65-F5344CB8AC3E}">
        <p14:creationId xmlns:p14="http://schemas.microsoft.com/office/powerpoint/2010/main" val="91157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幼圆" panose="02010509060101010101" pitchFamily="49" charset="-122"/>
                <a:ea typeface="幼圆" panose="02010509060101010101" pitchFamily="49" charset="-122"/>
              </a:rPr>
              <a:t>发展历程</a:t>
            </a:r>
            <a:r>
              <a:rPr lang="en-US" altLang="zh-CN" sz="4400" b="1" dirty="0">
                <a:solidFill>
                  <a:srgbClr val="0000FF"/>
                </a:solidFill>
                <a:latin typeface="幼圆" panose="02010509060101010101" pitchFamily="49" charset="-122"/>
                <a:ea typeface="幼圆" panose="02010509060101010101" pitchFamily="49" charset="-122"/>
              </a:rPr>
              <a:t>-</a:t>
            </a:r>
            <a:r>
              <a:rPr lang="zh-CN" altLang="en-US" sz="4400" b="1" dirty="0">
                <a:solidFill>
                  <a:srgbClr val="0000FF"/>
                </a:solidFill>
                <a:latin typeface="幼圆" panose="02010509060101010101" pitchFamily="49" charset="-122"/>
                <a:ea typeface="幼圆" panose="02010509060101010101" pitchFamily="49" charset="-122"/>
              </a:rPr>
              <a:t>小结</a:t>
            </a:r>
          </a:p>
        </p:txBody>
      </p:sp>
      <p:sp>
        <p:nvSpPr>
          <p:cNvPr id="872451" name="矩形 872450"/>
          <p:cNvSpPr/>
          <p:nvPr/>
        </p:nvSpPr>
        <p:spPr>
          <a:xfrm>
            <a:off x="685800" y="19812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推理期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逻辑理论家</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知识期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专家系统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学习期</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学习期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百花期</a:t>
            </a:r>
            <a:r>
              <a:rPr lang="en-US" altLang="zh-CN" sz="2000" b="1" dirty="0">
                <a:latin typeface="幼圆" panose="02010509060101010101" pitchFamily="49" charset="-122"/>
                <a:ea typeface="幼圆" panose="02010509060101010101" pitchFamily="49" charset="-122"/>
              </a:rPr>
              <a:t>(1980-</a:t>
            </a:r>
            <a:r>
              <a:rPr lang="zh-CN" altLang="en-US" sz="2000" b="1" dirty="0">
                <a:latin typeface="幼圆" panose="02010509060101010101" pitchFamily="49" charset="-122"/>
                <a:ea typeface="幼圆" panose="02010509060101010101" pitchFamily="49" charset="-122"/>
              </a:rPr>
              <a:t>今</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：独立学科</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会议、期刊、研究</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FontTx/>
              <a:buChar char="•"/>
            </a:pPr>
            <a:r>
              <a:rPr lang="zh-CN" altLang="en-US" sz="2000" b="1" dirty="0">
                <a:latin typeface="幼圆" panose="02010509060101010101" pitchFamily="49" charset="-122"/>
                <a:ea typeface="幼圆" panose="02010509060101010101" pitchFamily="49" charset="-122"/>
              </a:rPr>
              <a:t>归纳学习：从样例中学习</a:t>
            </a:r>
            <a:endParaRPr lang="en-US" altLang="zh-CN" sz="2000" b="1" dirty="0">
              <a:latin typeface="幼圆" panose="02010509060101010101" pitchFamily="49" charset="-122"/>
              <a:ea typeface="幼圆" panose="02010509060101010101" pitchFamily="49" charset="-122"/>
            </a:endParaRPr>
          </a:p>
          <a:p>
            <a:pPr marL="1371600" lvl="2" indent="-457200">
              <a:lnSpc>
                <a:spcPct val="90000"/>
              </a:lnSpc>
              <a:spcBef>
                <a:spcPct val="20000"/>
              </a:spcBef>
              <a:buFontTx/>
              <a:buChar char="•"/>
            </a:pPr>
            <a:r>
              <a:rPr lang="zh-CN" altLang="en-US" sz="2000" b="1" dirty="0">
                <a:latin typeface="幼圆" panose="02010509060101010101" pitchFamily="49" charset="-122"/>
                <a:ea typeface="幼圆" panose="02010509060101010101" pitchFamily="49" charset="-122"/>
              </a:rPr>
              <a:t>研究最多，影响最广</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符号主义、连接主义、统计学习、深度学习</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神经网络：</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en-US" altLang="zh-CN" sz="2000" b="1" dirty="0">
                <a:latin typeface="幼圆" panose="02010509060101010101" pitchFamily="49" charset="-122"/>
                <a:ea typeface="幼圆" panose="02010509060101010101" pitchFamily="49" charset="-122"/>
              </a:rPr>
              <a:t>50</a:t>
            </a:r>
            <a:r>
              <a:rPr lang="zh-CN" altLang="en-US" sz="2000" b="1" dirty="0">
                <a:latin typeface="幼圆" panose="02010509060101010101" pitchFamily="49" charset="-122"/>
                <a:ea typeface="幼圆" panose="02010509060101010101" pitchFamily="49" charset="-122"/>
              </a:rPr>
              <a:t>巨大发展</a:t>
            </a:r>
            <a:r>
              <a:rPr lang="en-US" altLang="zh-CN" sz="2000" b="1" dirty="0">
                <a:latin typeface="幼圆" panose="02010509060101010101" pitchFamily="49" charset="-122"/>
                <a:ea typeface="幼圆" panose="02010509060101010101" pitchFamily="49" charset="-122"/>
              </a:rPr>
              <a:t>-I</a:t>
            </a:r>
            <a:r>
              <a:rPr lang="zh-CN" altLang="en-US" sz="2000" b="1" dirty="0">
                <a:latin typeface="幼圆" panose="02010509060101010101" pitchFamily="49" charset="-122"/>
                <a:ea typeface="幼圆" panose="02010509060101010101" pitchFamily="49" charset="-122"/>
              </a:rPr>
              <a:t>，</a:t>
            </a:r>
            <a:r>
              <a:rPr lang="en-US" altLang="zh-CN" sz="2000" b="1" dirty="0">
                <a:latin typeface="幼圆" panose="02010509060101010101" pitchFamily="49" charset="-122"/>
                <a:ea typeface="幼圆" panose="02010509060101010101" pitchFamily="49" charset="-122"/>
              </a:rPr>
              <a:t>60</a:t>
            </a:r>
            <a:r>
              <a:rPr lang="zh-CN" altLang="en-US" sz="2000" b="1" dirty="0">
                <a:latin typeface="幼圆" panose="02010509060101010101" pitchFamily="49" charset="-122"/>
                <a:ea typeface="幼圆" panose="02010509060101010101" pitchFamily="49" charset="-122"/>
              </a:rPr>
              <a:t>困惑期，</a:t>
            </a:r>
            <a:r>
              <a:rPr lang="en-US" altLang="zh-CN" sz="2000" b="1" dirty="0">
                <a:latin typeface="幼圆" panose="02010509060101010101" pitchFamily="49" charset="-122"/>
                <a:ea typeface="幼圆" panose="02010509060101010101" pitchFamily="49" charset="-122"/>
              </a:rPr>
              <a:t>80</a:t>
            </a:r>
            <a:r>
              <a:rPr lang="zh-CN" altLang="en-US" sz="2000" b="1" dirty="0">
                <a:latin typeface="幼圆" panose="02010509060101010101" pitchFamily="49" charset="-122"/>
                <a:ea typeface="幼圆" panose="02010509060101010101" pitchFamily="49" charset="-122"/>
              </a:rPr>
              <a:t>中期走红</a:t>
            </a:r>
            <a:r>
              <a:rPr lang="en-US" altLang="zh-CN" sz="2000" b="1" dirty="0">
                <a:latin typeface="幼圆" panose="02010509060101010101" pitchFamily="49" charset="-122"/>
                <a:ea typeface="幼圆" panose="02010509060101010101" pitchFamily="49" charset="-122"/>
              </a:rPr>
              <a:t>II</a:t>
            </a:r>
          </a:p>
          <a:p>
            <a:pPr marL="914400" lvl="1" indent="-457200">
              <a:lnSpc>
                <a:spcPct val="90000"/>
              </a:lnSpc>
              <a:spcBef>
                <a:spcPct val="20000"/>
              </a:spcBef>
              <a:buChar char="•"/>
            </a:pPr>
            <a:r>
              <a:rPr lang="en-US" altLang="zh-CN" sz="2000" b="1" dirty="0">
                <a:latin typeface="幼圆" panose="02010509060101010101" pitchFamily="49" charset="-122"/>
                <a:ea typeface="幼圆" panose="02010509060101010101" pitchFamily="49" charset="-122"/>
              </a:rPr>
              <a:t>2010</a:t>
            </a:r>
            <a:r>
              <a:rPr lang="zh-CN" altLang="en-US" sz="2000" b="1" dirty="0">
                <a:latin typeface="幼圆" panose="02010509060101010101" pitchFamily="49" charset="-122"/>
                <a:ea typeface="幼圆" panose="02010509060101010101" pitchFamily="49" charset="-122"/>
              </a:rPr>
              <a:t>深度学习</a:t>
            </a:r>
            <a:r>
              <a:rPr lang="en-US" altLang="zh-CN" sz="2000" b="1" dirty="0">
                <a:latin typeface="幼圆" panose="02010509060101010101" pitchFamily="49" charset="-122"/>
                <a:ea typeface="幼圆" panose="02010509060101010101" pitchFamily="49" charset="-122"/>
              </a:rPr>
              <a:t>II+</a:t>
            </a:r>
          </a:p>
          <a:p>
            <a:pPr marL="914400" lvl="1" indent="-457200">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一春又一春：试错性、手工调参、计算存储能力</a:t>
            </a:r>
            <a:endParaRPr lang="en-US" altLang="zh-CN" sz="2000" b="1"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38</a:t>
            </a:fld>
            <a:endParaRPr lang="zh-CN" dirty="0"/>
          </a:p>
        </p:txBody>
      </p:sp>
    </p:spTree>
    <p:extLst>
      <p:ext uri="{BB962C8B-B14F-4D97-AF65-F5344CB8AC3E}">
        <p14:creationId xmlns:p14="http://schemas.microsoft.com/office/powerpoint/2010/main" val="22858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发展历程</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solidFill>
                  <a:srgbClr val="0000FF"/>
                </a:solidFill>
                <a:latin typeface="幼圆" panose="02010509060101010101" pitchFamily="49" charset="-122"/>
                <a:ea typeface="幼圆" panose="02010509060101010101" pitchFamily="49" charset="-122"/>
              </a:rPr>
              <a:t>应用现状</a:t>
            </a:r>
            <a:endParaRPr lang="en-US" altLang="zh-CN" sz="2400" b="1" dirty="0">
              <a:solidFill>
                <a:srgbClr val="0000FF"/>
              </a:solidFill>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chemeClr val="tx2"/>
                </a:solidFill>
                <a:latin typeface="Times New Roman" panose="02020603050405020304" pitchFamily="18" charset="0"/>
                <a:ea typeface="宋体" panose="02010600030101010101" pitchFamily="2" charset="-122"/>
              </a:rPr>
              <a:t>什么是机器学习</a:t>
            </a:r>
          </a:p>
        </p:txBody>
      </p:sp>
      <p:sp>
        <p:nvSpPr>
          <p:cNvPr id="872451" name="矩形 872450"/>
          <p:cNvSpPr/>
          <p:nvPr/>
        </p:nvSpPr>
        <p:spPr>
          <a:xfrm>
            <a:off x="685800" y="17526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什么是机器学习？</a:t>
            </a:r>
            <a:endParaRPr lang="en-US" altLang="zh-CN" sz="2800" b="1" dirty="0">
              <a:latin typeface="Times New Roman" panose="02020603050405020304" pitchFamily="18"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Arial" panose="020B0604020202020204" pitchFamily="34" charset="0"/>
                <a:ea typeface="宋体" panose="02010600030101010101" pitchFamily="2" charset="-122"/>
              </a:rPr>
              <a:t>经典定义：利用经验改善系统自身的性能</a:t>
            </a: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计算机程序（算法）如何随着经验积累自动提高性能、系统自我改进的过程。</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en-US" altLang="zh-CN" sz="2400" b="1" dirty="0">
                <a:latin typeface="Times New Roman" panose="02020603050405020304" pitchFamily="18" charset="0"/>
                <a:ea typeface="宋体" panose="02010600030101010101" pitchFamily="2" charset="-122"/>
              </a:rPr>
              <a:t>Study of principles, methods, and algorithms that</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improve their performance</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at some task</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with experience</a:t>
            </a: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任务</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Wingdings" panose="05000000000000000000" pitchFamily="2" charset="2"/>
              <a:buChar char="©"/>
            </a:pPr>
            <a:r>
              <a:rPr lang="zh-CN" altLang="en-US" sz="2400" b="1" dirty="0"/>
              <a:t>通过计算手段，利用经验改善系统性能</a:t>
            </a:r>
            <a:endParaRPr lang="en-US" altLang="zh-CN" sz="2400" b="1" dirty="0"/>
          </a:p>
          <a:p>
            <a:pPr marL="1371600" lvl="2" indent="-457200">
              <a:lnSpc>
                <a:spcPct val="90000"/>
              </a:lnSpc>
              <a:spcBef>
                <a:spcPct val="20000"/>
              </a:spcBef>
              <a:buFont typeface="Wingdings" panose="05000000000000000000" pitchFamily="2" charset="2"/>
              <a:buChar char="©"/>
            </a:pPr>
            <a:r>
              <a:rPr lang="zh-CN" altLang="en-US" sz="2400" b="1" dirty="0"/>
              <a:t>从数据中产生“模型”，对新情况给出判断</a:t>
            </a:r>
          </a:p>
          <a:p>
            <a:pPr marL="1371600" lvl="2" indent="-457200">
              <a:lnSpc>
                <a:spcPct val="90000"/>
              </a:lnSpc>
              <a:spcBef>
                <a:spcPct val="20000"/>
              </a:spcBef>
              <a:buFont typeface="Wingdings" panose="05000000000000000000" pitchFamily="2" charset="2"/>
              <a:buChar char="©"/>
            </a:pPr>
            <a:endParaRPr lang="en-US" altLang="zh-CN"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幼圆" panose="02010509060101010101" pitchFamily="49" charset="-122"/>
                <a:ea typeface="幼圆" panose="02010509060101010101" pitchFamily="49" charset="-122"/>
              </a:rPr>
              <a:t>应用现状</a:t>
            </a:r>
          </a:p>
        </p:txBody>
      </p:sp>
      <p:sp>
        <p:nvSpPr>
          <p:cNvPr id="3" name="内容占位符 2"/>
          <p:cNvSpPr>
            <a:spLocks noGrp="1"/>
          </p:cNvSpPr>
          <p:nvPr>
            <p:ph idx="1"/>
          </p:nvPr>
        </p:nvSpPr>
        <p:spPr>
          <a:xfrm>
            <a:off x="444577" y="1417638"/>
            <a:ext cx="8616950" cy="4378601"/>
          </a:xfrm>
        </p:spPr>
        <p:txBody>
          <a:bodyPr>
            <a:normAutofit/>
          </a:bodyPr>
          <a:lstStyle/>
          <a:p>
            <a:r>
              <a:rPr lang="zh-CN" altLang="en-US" sz="2400" b="1" dirty="0">
                <a:solidFill>
                  <a:srgbClr val="023A91"/>
                </a:solidFill>
                <a:latin typeface="幼圆" pitchFamily="49" charset="-122"/>
                <a:ea typeface="幼圆" panose="02010509060101010101" pitchFamily="49" charset="-122"/>
              </a:rPr>
              <a:t>计算机领域最活跃的研究分支之一：</a:t>
            </a:r>
            <a:endParaRPr lang="en-US" altLang="zh-CN" sz="2400" b="1" dirty="0">
              <a:solidFill>
                <a:srgbClr val="023A91"/>
              </a:solidFill>
              <a:latin typeface="幼圆" pitchFamily="49" charset="-122"/>
              <a:ea typeface="幼圆" panose="02010509060101010101" pitchFamily="49" charset="-122"/>
            </a:endParaRPr>
          </a:p>
          <a:p>
            <a:pPr lvl="1"/>
            <a:r>
              <a:rPr lang="en-US" altLang="zh-CN" sz="2400" b="1" dirty="0">
                <a:latin typeface="幼圆" pitchFamily="49" charset="-122"/>
                <a:ea typeface="幼圆" panose="02010509060101010101" pitchFamily="49" charset="-122"/>
              </a:rPr>
              <a:t>NASA_JPL</a:t>
            </a:r>
            <a:r>
              <a:rPr lang="zh-CN" altLang="en-US" sz="2400" b="1" dirty="0">
                <a:latin typeface="幼圆" pitchFamily="49" charset="-122"/>
                <a:ea typeface="幼圆" panose="02010509060101010101" pitchFamily="49" charset="-122"/>
              </a:rPr>
              <a:t>科学家在</a:t>
            </a:r>
            <a:r>
              <a:rPr lang="en-US" altLang="zh-CN" sz="2400" b="1" dirty="0">
                <a:latin typeface="幼圆" pitchFamily="49" charset="-122"/>
                <a:ea typeface="幼圆" panose="02010509060101010101" pitchFamily="49" charset="-122"/>
              </a:rPr>
              <a:t>Science</a:t>
            </a:r>
            <a:r>
              <a:rPr lang="zh-CN" altLang="en-US" sz="2400" b="1" dirty="0">
                <a:latin typeface="幼圆" pitchFamily="49" charset="-122"/>
                <a:ea typeface="幼圆" panose="02010509060101010101" pitchFamily="49" charset="-122"/>
              </a:rPr>
              <a:t>撰文指出机器学习对科学研究起到越来越大的</a:t>
            </a:r>
            <a:r>
              <a:rPr lang="zh-CN" altLang="en-US" sz="2400" b="1" dirty="0">
                <a:solidFill>
                  <a:srgbClr val="0000FF"/>
                </a:solidFill>
                <a:latin typeface="幼圆" pitchFamily="49" charset="-122"/>
                <a:ea typeface="幼圆" panose="02010509060101010101" pitchFamily="49" charset="-122"/>
              </a:rPr>
              <a:t>支撑作用</a:t>
            </a:r>
            <a:endParaRPr lang="en-US" altLang="zh-CN" sz="2400" b="1" dirty="0">
              <a:solidFill>
                <a:srgbClr val="0000FF"/>
              </a:solidFill>
              <a:latin typeface="幼圆" pitchFamily="49" charset="-122"/>
              <a:ea typeface="幼圆" panose="02010509060101010101" pitchFamily="49" charset="-122"/>
            </a:endParaRPr>
          </a:p>
          <a:p>
            <a:pPr lvl="1">
              <a:lnSpc>
                <a:spcPct val="110000"/>
              </a:lnSpc>
            </a:pPr>
            <a:r>
              <a:rPr lang="en-US" altLang="zh-CN" sz="2400" b="1" dirty="0">
                <a:latin typeface="幼圆" pitchFamily="49" charset="-122"/>
                <a:ea typeface="幼圆" panose="02010509060101010101" pitchFamily="49" charset="-122"/>
              </a:rPr>
              <a:t>DARPA</a:t>
            </a:r>
            <a:r>
              <a:rPr lang="zh-CN" altLang="en-US" sz="2400" b="1" dirty="0">
                <a:latin typeface="幼圆" pitchFamily="49" charset="-122"/>
                <a:ea typeface="幼圆" panose="02010509060101010101" pitchFamily="49" charset="-122"/>
              </a:rPr>
              <a:t>启动</a:t>
            </a:r>
            <a:r>
              <a:rPr lang="en-US" altLang="zh-CN" sz="2400" b="1" dirty="0">
                <a:latin typeface="幼圆" pitchFamily="49" charset="-122"/>
                <a:ea typeface="幼圆" panose="02010509060101010101" pitchFamily="49" charset="-122"/>
              </a:rPr>
              <a:t>PAL</a:t>
            </a:r>
            <a:r>
              <a:rPr lang="zh-CN" altLang="en-US" sz="2400" b="1" dirty="0">
                <a:latin typeface="幼圆" pitchFamily="49" charset="-122"/>
                <a:ea typeface="幼圆" panose="02010509060101010101" pitchFamily="49" charset="-122"/>
              </a:rPr>
              <a:t>计划，将机器学习的重要性提高到</a:t>
            </a:r>
            <a:r>
              <a:rPr lang="zh-CN" altLang="en-US" sz="2400" b="1" dirty="0">
                <a:solidFill>
                  <a:srgbClr val="0000FF"/>
                </a:solidFill>
                <a:latin typeface="幼圆" pitchFamily="49" charset="-122"/>
                <a:ea typeface="幼圆" panose="02010509060101010101" pitchFamily="49" charset="-122"/>
              </a:rPr>
              <a:t>国家安全</a:t>
            </a:r>
            <a:r>
              <a:rPr lang="zh-CN" altLang="en-US" sz="2400" b="1" dirty="0">
                <a:latin typeface="幼圆" pitchFamily="49" charset="-122"/>
                <a:ea typeface="幼圆" panose="02010509060101010101" pitchFamily="49" charset="-122"/>
              </a:rPr>
              <a:t>的高度来考虑</a:t>
            </a:r>
            <a:endParaRPr lang="en-US" altLang="zh-CN" sz="2400" b="1" dirty="0">
              <a:latin typeface="幼圆" pitchFamily="49" charset="-122"/>
              <a:ea typeface="幼圆" panose="02010509060101010101" pitchFamily="49" charset="-122"/>
            </a:endParaRPr>
          </a:p>
          <a:p>
            <a:pPr marL="325800" lvl="1" indent="0">
              <a:lnSpc>
                <a:spcPct val="110000"/>
              </a:lnSpc>
              <a:buNone/>
            </a:pPr>
            <a:endParaRPr lang="en-US" altLang="zh-CN" sz="2400" b="1" dirty="0">
              <a:latin typeface="幼圆" pitchFamily="49" charset="-122"/>
              <a:ea typeface="幼圆" panose="02010509060101010101" pitchFamily="49" charset="-122"/>
            </a:endParaRPr>
          </a:p>
          <a:p>
            <a:pPr>
              <a:lnSpc>
                <a:spcPct val="110000"/>
              </a:lnSpc>
            </a:pPr>
            <a:r>
              <a:rPr lang="zh-CN" altLang="en-US" sz="2400" b="1" dirty="0">
                <a:solidFill>
                  <a:srgbClr val="023A91"/>
                </a:solidFill>
                <a:latin typeface="幼圆" pitchFamily="49" charset="-122"/>
                <a:ea typeface="幼圆" panose="02010509060101010101" pitchFamily="49" charset="-122"/>
              </a:rPr>
              <a:t>与普通人的生活密切相关：</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zh-CN" altLang="en-US" sz="2400" b="1" dirty="0">
                <a:latin typeface="幼圆" pitchFamily="49" charset="-122"/>
                <a:ea typeface="幼圆" panose="02010509060101010101" pitchFamily="49" charset="-122"/>
              </a:rPr>
              <a:t>天气预报、能源勘探、环境监测、搜索引擎、自动驾驶汽车等</a:t>
            </a:r>
            <a:endParaRPr lang="en-US" altLang="zh-CN" sz="2400" b="1" dirty="0">
              <a:latin typeface="幼圆" pitchFamily="49" charset="-122"/>
              <a:ea typeface="幼圆" panose="02010509060101010101" pitchFamily="49" charset="-122"/>
            </a:endParaRPr>
          </a:p>
        </p:txBody>
      </p:sp>
    </p:spTree>
    <p:extLst>
      <p:ext uri="{BB962C8B-B14F-4D97-AF65-F5344CB8AC3E}">
        <p14:creationId xmlns:p14="http://schemas.microsoft.com/office/powerpoint/2010/main" val="317118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276574"/>
            <a:ext cx="8229600" cy="1143000"/>
          </a:xfrm>
        </p:spPr>
        <p:txBody>
          <a:bodyPr>
            <a:normAutofit/>
          </a:bodyPr>
          <a:lstStyle/>
          <a:p>
            <a:r>
              <a:rPr lang="zh-CN" altLang="en-US" b="1" dirty="0">
                <a:latin typeface="幼圆" panose="02010509060101010101" pitchFamily="49" charset="-122"/>
                <a:ea typeface="幼圆" panose="02010509060101010101" pitchFamily="49" charset="-122"/>
              </a:rPr>
              <a:t>应用现状</a:t>
            </a:r>
          </a:p>
        </p:txBody>
      </p:sp>
      <p:sp>
        <p:nvSpPr>
          <p:cNvPr id="3" name="内容占位符 2"/>
          <p:cNvSpPr>
            <a:spLocks noGrp="1"/>
          </p:cNvSpPr>
          <p:nvPr>
            <p:ph idx="1"/>
          </p:nvPr>
        </p:nvSpPr>
        <p:spPr>
          <a:xfrm>
            <a:off x="527050" y="1268760"/>
            <a:ext cx="8616950" cy="4378601"/>
          </a:xfrm>
        </p:spPr>
        <p:txBody>
          <a:bodyPr>
            <a:noAutofit/>
          </a:bodyPr>
          <a:lstStyle/>
          <a:p>
            <a:pPr>
              <a:lnSpc>
                <a:spcPct val="110000"/>
              </a:lnSpc>
            </a:pPr>
            <a:r>
              <a:rPr lang="zh-CN" altLang="en-US" sz="2400" b="1" dirty="0">
                <a:solidFill>
                  <a:srgbClr val="023A91"/>
                </a:solidFill>
                <a:latin typeface="幼圆" pitchFamily="49" charset="-122"/>
                <a:ea typeface="幼圆" panose="02010509060101010101" pitchFamily="49" charset="-122"/>
              </a:rPr>
              <a:t>影响到人类社会的政治生活：</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en-US" altLang="zh-CN" sz="2400" b="1" dirty="0">
                <a:latin typeface="幼圆" pitchFamily="49" charset="-122"/>
                <a:ea typeface="幼圆" panose="02010509060101010101" pitchFamily="49" charset="-122"/>
              </a:rPr>
              <a:t>2012</a:t>
            </a:r>
            <a:r>
              <a:rPr lang="zh-CN" altLang="en-US" sz="2400" b="1" dirty="0">
                <a:latin typeface="幼圆" pitchFamily="49" charset="-122"/>
                <a:ea typeface="幼圆" panose="02010509060101010101" pitchFamily="49" charset="-122"/>
              </a:rPr>
              <a:t>美国大选期间奥巴马麾下的机器学习团队，对社交网络等各类数据进行分析，为其提示下一步的</a:t>
            </a:r>
            <a:r>
              <a:rPr lang="zh-CN" altLang="en-US" sz="2400" b="1" dirty="0">
                <a:solidFill>
                  <a:srgbClr val="0000FF"/>
                </a:solidFill>
                <a:latin typeface="幼圆" pitchFamily="49" charset="-122"/>
                <a:ea typeface="幼圆" panose="02010509060101010101" pitchFamily="49" charset="-122"/>
              </a:rPr>
              <a:t>竞选行动</a:t>
            </a:r>
            <a:r>
              <a:rPr lang="zh-CN" altLang="en-US" sz="2400" b="1" dirty="0">
                <a:latin typeface="幼圆" pitchFamily="49" charset="-122"/>
                <a:ea typeface="幼圆" panose="02010509060101010101" pitchFamily="49" charset="-122"/>
              </a:rPr>
              <a:t>。</a:t>
            </a:r>
            <a:endParaRPr lang="en-US" altLang="zh-CN" sz="2400" b="1" dirty="0">
              <a:latin typeface="幼圆" pitchFamily="49" charset="-122"/>
              <a:ea typeface="幼圆" panose="02010509060101010101" pitchFamily="49" charset="-122"/>
            </a:endParaRPr>
          </a:p>
          <a:p>
            <a:pPr>
              <a:lnSpc>
                <a:spcPct val="110000"/>
              </a:lnSpc>
            </a:pPr>
            <a:endParaRPr lang="en-US" altLang="zh-CN" sz="2400" b="1" dirty="0">
              <a:solidFill>
                <a:srgbClr val="023A91"/>
              </a:solidFill>
              <a:latin typeface="幼圆" pitchFamily="49" charset="-122"/>
              <a:ea typeface="幼圆" panose="02010509060101010101" pitchFamily="49" charset="-122"/>
            </a:endParaRPr>
          </a:p>
          <a:p>
            <a:pPr>
              <a:lnSpc>
                <a:spcPct val="110000"/>
              </a:lnSpc>
            </a:pPr>
            <a:r>
              <a:rPr lang="zh-CN" altLang="en-US" sz="2400" b="1" dirty="0">
                <a:solidFill>
                  <a:srgbClr val="023A91"/>
                </a:solidFill>
                <a:latin typeface="幼圆" pitchFamily="49" charset="-122"/>
                <a:ea typeface="幼圆" panose="02010509060101010101" pitchFamily="49" charset="-122"/>
              </a:rPr>
              <a:t>具有自然科学探索色彩：</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en-US" altLang="zh-CN" sz="2400" b="1" dirty="0" err="1">
                <a:latin typeface="幼圆" pitchFamily="49" charset="-122"/>
                <a:ea typeface="幼圆" panose="02010509060101010101" pitchFamily="49" charset="-122"/>
              </a:rPr>
              <a:t>P.Kanerva</a:t>
            </a:r>
            <a:r>
              <a:rPr lang="zh-CN" altLang="en-US" sz="2400" b="1" dirty="0">
                <a:latin typeface="幼圆" pitchFamily="49" charset="-122"/>
                <a:ea typeface="幼圆" panose="02010509060101010101" pitchFamily="49" charset="-122"/>
              </a:rPr>
              <a:t>在二十世纪八十年代中期提出</a:t>
            </a:r>
            <a:r>
              <a:rPr lang="en-US" altLang="zh-CN" sz="2400" b="1" dirty="0">
                <a:latin typeface="幼圆" pitchFamily="49" charset="-122"/>
                <a:ea typeface="幼圆" panose="02010509060101010101" pitchFamily="49" charset="-122"/>
              </a:rPr>
              <a:t>SDM(Sparse Distributed Memory)</a:t>
            </a:r>
            <a:r>
              <a:rPr lang="zh-CN" altLang="en-US" sz="2400" b="1" dirty="0">
                <a:latin typeface="幼圆" pitchFamily="49" charset="-122"/>
                <a:ea typeface="幼圆" panose="02010509060101010101" pitchFamily="49" charset="-122"/>
              </a:rPr>
              <a:t>模型时并没有刻意模仿脑生理结构，但后来神经科学的研究发现，</a:t>
            </a:r>
            <a:r>
              <a:rPr lang="en-US" altLang="zh-CN" sz="2400" b="1" dirty="0">
                <a:latin typeface="幼圆" pitchFamily="49" charset="-122"/>
                <a:ea typeface="幼圆" panose="02010509060101010101" pitchFamily="49" charset="-122"/>
              </a:rPr>
              <a:t>SDM</a:t>
            </a:r>
            <a:r>
              <a:rPr lang="zh-CN" altLang="en-US" sz="2400" b="1" dirty="0">
                <a:latin typeface="幼圆" pitchFamily="49" charset="-122"/>
                <a:ea typeface="幼圆" panose="02010509060101010101" pitchFamily="49" charset="-122"/>
              </a:rPr>
              <a:t>的稀疏编码机制在视觉、听觉、嗅觉功能的脑皮层中广泛存在，促进理解“</a:t>
            </a:r>
            <a:r>
              <a:rPr lang="zh-CN" altLang="en-US" sz="2400" b="1" dirty="0">
                <a:solidFill>
                  <a:srgbClr val="0000FF"/>
                </a:solidFill>
                <a:latin typeface="幼圆" pitchFamily="49" charset="-122"/>
                <a:ea typeface="幼圆" panose="02010509060101010101" pitchFamily="49" charset="-122"/>
              </a:rPr>
              <a:t>人类如何学习</a:t>
            </a:r>
            <a:r>
              <a:rPr lang="zh-CN" altLang="en-US" sz="2400" b="1" dirty="0">
                <a:latin typeface="幼圆" pitchFamily="49" charset="-122"/>
                <a:ea typeface="幼圆" panose="02010509060101010101" pitchFamily="49" charset="-122"/>
              </a:rPr>
              <a:t>”</a:t>
            </a:r>
            <a:endParaRPr lang="en-US" altLang="zh-CN" sz="2400" b="1" dirty="0">
              <a:latin typeface="幼圆" pitchFamily="49" charset="-122"/>
              <a:ea typeface="幼圆" panose="02010509060101010101" pitchFamily="49" charset="-122"/>
            </a:endParaRPr>
          </a:p>
        </p:txBody>
      </p:sp>
    </p:spTree>
    <p:extLst>
      <p:ext uri="{BB962C8B-B14F-4D97-AF65-F5344CB8AC3E}">
        <p14:creationId xmlns:p14="http://schemas.microsoft.com/office/powerpoint/2010/main" val="2844145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p>
            <a:pPr>
              <a:defRPr/>
            </a:pPr>
            <a:fld id="{E1F278E8-8AF7-44B3-BA69-E0E3E9B4952E}" type="slidenum">
              <a:rPr lang="en-US" altLang="zh-CN"/>
              <a:pPr>
                <a:defRPr/>
              </a:pPr>
              <a:t>42</a:t>
            </a:fld>
            <a:endParaRPr lang="en-US" altLang="zh-CN"/>
          </a:p>
        </p:txBody>
      </p:sp>
      <p:sp>
        <p:nvSpPr>
          <p:cNvPr id="10243"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1" lang="zh-CN" altLang="en-US" sz="4400" b="1" dirty="0">
                <a:solidFill>
                  <a:schemeClr val="tx2"/>
                </a:solidFill>
                <a:latin typeface="Times New Roman" pitchFamily="18" charset="0"/>
              </a:rPr>
              <a:t>机器学习成功应用</a:t>
            </a:r>
          </a:p>
        </p:txBody>
      </p:sp>
      <p:sp>
        <p:nvSpPr>
          <p:cNvPr id="903171" name="Rectangle 3"/>
          <p:cNvSpPr>
            <a:spLocks noChangeArrowheads="1"/>
          </p:cNvSpPr>
          <p:nvPr/>
        </p:nvSpPr>
        <p:spPr bwMode="auto">
          <a:xfrm>
            <a:off x="685800" y="1909763"/>
            <a:ext cx="7772400"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kumimoji="1" lang="zh-CN" altLang="en-US" sz="2800" b="1" dirty="0">
                <a:latin typeface="Times New Roman" pitchFamily="18" charset="0"/>
              </a:rPr>
              <a:t>成功应用</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语音识别</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语音识别：词汇识别</a:t>
            </a:r>
            <a:r>
              <a:rPr kumimoji="1" lang="en-US" altLang="zh-CN" sz="2000" b="1" dirty="0">
                <a:latin typeface="Times New Roman" pitchFamily="18" charset="0"/>
              </a:rPr>
              <a:t>—NN, HMM</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说话人识别</a:t>
            </a:r>
            <a:r>
              <a:rPr kumimoji="1" lang="en-US" altLang="zh-CN" sz="2000" b="1" dirty="0">
                <a:latin typeface="Times New Roman" pitchFamily="18" charset="0"/>
              </a:rPr>
              <a:t>(</a:t>
            </a:r>
            <a:r>
              <a:rPr kumimoji="1" lang="zh-CN" altLang="en-US" sz="2000" b="1" dirty="0">
                <a:latin typeface="Times New Roman" pitchFamily="18" charset="0"/>
              </a:rPr>
              <a:t>麦克风、背景噪音识别</a:t>
            </a:r>
            <a:r>
              <a:rPr kumimoji="1" lang="en-US" altLang="zh-CN" sz="2000" b="1" dirty="0">
                <a:latin typeface="Times New Roman" pitchFamily="18" charset="0"/>
              </a:rPr>
              <a:t>)</a:t>
            </a:r>
            <a:r>
              <a:rPr kumimoji="1" lang="zh-CN" altLang="en-US" sz="2000" b="1" dirty="0">
                <a:latin typeface="Times New Roman" pitchFamily="18" charset="0"/>
              </a:rPr>
              <a:t>：环境分类</a:t>
            </a:r>
            <a:r>
              <a:rPr kumimoji="1" lang="en-US" altLang="zh-CN" sz="2000" b="1" dirty="0">
                <a:latin typeface="Times New Roman" pitchFamily="18" charset="0"/>
              </a:rPr>
              <a:t>—</a:t>
            </a:r>
            <a:r>
              <a:rPr kumimoji="1" lang="zh-CN" altLang="en-US" sz="2000" b="1" dirty="0">
                <a:latin typeface="Times New Roman" pitchFamily="18" charset="0"/>
              </a:rPr>
              <a:t>分类器</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计算机视觉</a:t>
            </a:r>
            <a:endParaRPr kumimoji="1" lang="en-US" altLang="zh-CN" sz="2400" b="1" dirty="0">
              <a:latin typeface="Times New Roman" pitchFamily="18" charset="0"/>
            </a:endParaRPr>
          </a:p>
          <a:p>
            <a:pPr marL="742950" lvl="1" indent="-285750" eaLnBrk="1" hangingPunct="1">
              <a:lnSpc>
                <a:spcPct val="90000"/>
              </a:lnSpc>
              <a:spcBef>
                <a:spcPct val="20000"/>
              </a:spcBef>
              <a:buFont typeface="Tahoma" pitchFamily="34" charset="0"/>
              <a:buChar char="−"/>
            </a:pPr>
            <a:r>
              <a:rPr kumimoji="1" lang="en-US" altLang="zh-CN" sz="2400" b="1" dirty="0">
                <a:latin typeface="Times New Roman" pitchFamily="18" charset="0"/>
              </a:rPr>
              <a:t>    </a:t>
            </a:r>
            <a:r>
              <a:rPr kumimoji="1" lang="zh-CN" altLang="en-US" sz="2000" b="1" dirty="0">
                <a:latin typeface="Times New Roman" pitchFamily="18" charset="0"/>
              </a:rPr>
              <a:t>驾驶指令：环境识别</a:t>
            </a:r>
            <a:r>
              <a:rPr kumimoji="1" lang="zh-CN" altLang="en-US" sz="2000" b="1" dirty="0">
                <a:latin typeface="Times New Roman" pitchFamily="18" charset="0"/>
                <a:sym typeface="Symbol" pitchFamily="18" charset="2"/>
              </a:rPr>
              <a:t>特征选择目标假设</a:t>
            </a:r>
            <a:r>
              <a:rPr kumimoji="1" lang="en-US" altLang="zh-CN" sz="2000" b="1" dirty="0">
                <a:latin typeface="Times New Roman" pitchFamily="18" charset="0"/>
                <a:sym typeface="Symbol" pitchFamily="18" charset="2"/>
              </a:rPr>
              <a:t>(</a:t>
            </a:r>
            <a:r>
              <a:rPr kumimoji="1" lang="zh-CN" altLang="en-US" sz="2000" b="1" dirty="0">
                <a:latin typeface="Times New Roman" pitchFamily="18" charset="0"/>
                <a:sym typeface="Symbol" pitchFamily="18" charset="2"/>
              </a:rPr>
              <a:t>方向、速度</a:t>
            </a:r>
            <a:r>
              <a:rPr kumimoji="1" lang="en-US" altLang="zh-CN" sz="2000" b="1" dirty="0">
                <a:latin typeface="Times New Roman" pitchFamily="18" charset="0"/>
                <a:sym typeface="Symbol" pitchFamily="18" charset="2"/>
              </a:rPr>
              <a:t>)</a:t>
            </a:r>
            <a:endParaRPr kumimoji="1" lang="zh-CN" altLang="zh-CN" sz="2000" b="1" dirty="0">
              <a:latin typeface="Times New Roman" pitchFamily="18" charset="0"/>
              <a:sym typeface="Symbol" pitchFamily="18" charset="2"/>
            </a:endParaRP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自然语言处理</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数字图像处理：分割、特征选择、分类、识别、理解等</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人机博弈</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围棋</a:t>
            </a:r>
            <a:endParaRPr kumimoji="1" lang="en-US" altLang="zh-CN" sz="2400" b="1" dirty="0">
              <a:latin typeface="Times New Roman" pitchFamily="18" charset="0"/>
            </a:endParaRPr>
          </a:p>
          <a:p>
            <a:pPr marL="1143000" lvl="2" indent="-228600" eaLnBrk="1" hangingPunct="1">
              <a:lnSpc>
                <a:spcPct val="90000"/>
              </a:lnSpc>
              <a:spcBef>
                <a:spcPct val="20000"/>
              </a:spcBef>
              <a:buFont typeface="Wingdings" pitchFamily="2" charset="2"/>
              <a:buChar char="©"/>
            </a:pPr>
            <a:r>
              <a:rPr kumimoji="1" lang="zh-CN" altLang="en-US" sz="2400" b="1" dirty="0">
                <a:latin typeface="Times New Roman" pitchFamily="18" charset="0"/>
              </a:rPr>
              <a:t>星际争霸</a:t>
            </a:r>
            <a:r>
              <a:rPr kumimoji="1" lang="en-US" altLang="zh-CN" sz="2400" b="1" dirty="0">
                <a:latin typeface="Times New Roman" pitchFamily="18" charset="0"/>
              </a:rPr>
              <a:t>2</a:t>
            </a:r>
          </a:p>
        </p:txBody>
      </p:sp>
    </p:spTree>
    <p:extLst>
      <p:ext uri="{BB962C8B-B14F-4D97-AF65-F5344CB8AC3E}">
        <p14:creationId xmlns:p14="http://schemas.microsoft.com/office/powerpoint/2010/main" val="72879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发展历程</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应用现状</a:t>
            </a:r>
            <a:endParaRPr lang="en-US" altLang="zh-CN" sz="2400" b="1" dirty="0">
              <a:latin typeface="幼圆" panose="02010509060101010101" pitchFamily="49" charset="-122"/>
              <a:ea typeface="幼圆" panose="02010509060101010101" pitchFamily="49" charset="-122"/>
            </a:endParaRPr>
          </a:p>
          <a:p>
            <a:pPr marL="0" indent="0">
              <a:lnSpc>
                <a:spcPts val="2600"/>
              </a:lnSpc>
              <a:buClr>
                <a:srgbClr val="00B050"/>
              </a:buClr>
              <a:buNone/>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矩形 968705"/>
          <p:cNvSpPr/>
          <p:nvPr/>
        </p:nvSpPr>
        <p:spPr>
          <a:xfrm>
            <a:off x="685800" y="476250"/>
            <a:ext cx="7772400" cy="1143000"/>
          </a:xfrm>
          <a:prstGeom prst="rect">
            <a:avLst/>
          </a:prstGeom>
          <a:noFill/>
          <a:ln w="9525">
            <a:noFill/>
          </a:ln>
        </p:spPr>
        <p:txBody>
          <a:bodyPr anchor="ctr"/>
          <a:lstStyle/>
          <a:p>
            <a:pPr lvl="0" algn="ctr" eaLnBrk="1" hangingPunct="1"/>
            <a:r>
              <a:rPr lang="zh-CN" altLang="en-US" sz="4400" b="1" dirty="0">
                <a:solidFill>
                  <a:schemeClr val="tx2"/>
                </a:solidFill>
                <a:latin typeface="Times New Roman" panose="02020603050405020304" pitchFamily="18" charset="0"/>
                <a:ea typeface="宋体" panose="02010600030101010101" pitchFamily="2" charset="-122"/>
              </a:rPr>
              <a:t>机器学习挑战性问题</a:t>
            </a:r>
          </a:p>
        </p:txBody>
      </p:sp>
      <p:sp>
        <p:nvSpPr>
          <p:cNvPr id="968707" name="矩形 968706"/>
          <p:cNvSpPr/>
          <p:nvPr/>
        </p:nvSpPr>
        <p:spPr>
          <a:xfrm>
            <a:off x="611188" y="1484313"/>
            <a:ext cx="7921625" cy="5373687"/>
          </a:xfrm>
          <a:prstGeom prst="rect">
            <a:avLst/>
          </a:prstGeom>
          <a:noFill/>
          <a:ln w="9525">
            <a:noFill/>
          </a:ln>
        </p:spPr>
        <p:txBody>
          <a:bodyPr/>
          <a:lstStyle/>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泛化能力</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提高泛化能力是永远的追求，</a:t>
            </a:r>
          </a:p>
          <a:p>
            <a:pPr marL="914400" lvl="1" indent="-457200" eaLnBrk="1" hangingPunct="1">
              <a:lnSpc>
                <a:spcPct val="90000"/>
              </a:lnSpc>
              <a:spcBef>
                <a:spcPct val="20000"/>
              </a:spcBef>
              <a:buClrTx/>
              <a:buFont typeface="Tahoma" panose="020B0604030504040204" pitchFamily="34" charset="0"/>
              <a:buChar char="−"/>
            </a:pPr>
            <a:r>
              <a:rPr lang="en-US" altLang="zh-CN" sz="2000" b="1" dirty="0">
                <a:solidFill>
                  <a:srgbClr val="000000"/>
                </a:solidFill>
                <a:latin typeface="Arial" panose="020B0604020202020204" pitchFamily="34" charset="0"/>
                <a:ea typeface="宋体" panose="02010600030101010101" pitchFamily="2" charset="-122"/>
              </a:rPr>
              <a:t>SVM</a:t>
            </a:r>
            <a:r>
              <a:rPr lang="zh-CN" altLang="en-US" sz="2000" b="1" dirty="0">
                <a:solidFill>
                  <a:srgbClr val="000000"/>
                </a:solidFill>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ensemble learning</a:t>
            </a:r>
            <a:r>
              <a:rPr lang="zh-CN" altLang="en-US" sz="2000" b="1" dirty="0">
                <a:solidFill>
                  <a:srgbClr val="000000"/>
                </a:solidFill>
                <a:latin typeface="Arial" panose="020B0604020202020204" pitchFamily="34"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速度</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加快速度也是永远的追求</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训练快、测试也快？</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可理解性</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目前强大的技术几乎都是 “黑盒子” </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“黑盒子” </a:t>
            </a:r>
            <a:r>
              <a:rPr lang="en-US" altLang="zh-CN" sz="2000" b="1" dirty="0">
                <a:latin typeface="Arial" panose="020B0604020202020204" pitchFamily="34" charset="0"/>
                <a:ea typeface="宋体" panose="02010600030101010101" pitchFamily="2" charset="-122"/>
                <a:sym typeface="Symbol" panose="05050102010706020507" pitchFamily="18" charset="2"/>
              </a:rPr>
              <a:t> </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白盒子”？</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数据利用能力</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机器学习技术</a:t>
            </a:r>
            <a:r>
              <a:rPr lang="zh-CN" altLang="en-US" sz="2000" b="1" dirty="0">
                <a:solidFill>
                  <a:srgbClr val="000000"/>
                </a:solidFill>
                <a:latin typeface="Arial" panose="020B0604020202020204" pitchFamily="34" charset="0"/>
                <a:ea typeface="宋体" panose="02010600030101010101" pitchFamily="2" charset="-122"/>
              </a:rPr>
              <a:t>：</a:t>
            </a:r>
            <a:r>
              <a:rPr lang="zh-CN" altLang="zh-CN" sz="2000" b="1" dirty="0">
                <a:solidFill>
                  <a:srgbClr val="000000"/>
                </a:solidFill>
                <a:latin typeface="Arial" panose="020B0604020202020204" pitchFamily="34" charset="0"/>
                <a:ea typeface="宋体" panose="02010600030101010101" pitchFamily="2" charset="-122"/>
              </a:rPr>
              <a:t>有标记数据进行学习</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000" b="1" dirty="0">
                <a:solidFill>
                  <a:srgbClr val="000000"/>
                </a:solidFill>
                <a:latin typeface="Arial" panose="020B0604020202020204" pitchFamily="34" charset="0"/>
                <a:ea typeface="宋体" panose="02010600030101010101" pitchFamily="2" charset="-122"/>
              </a:rPr>
              <a:t>能否通吃：没有标记数据、“坏”数据（噪声</a:t>
            </a:r>
            <a:r>
              <a:rPr lang="en-US" altLang="zh-CN" sz="2000" b="1" dirty="0">
                <a:solidFill>
                  <a:srgbClr val="000000"/>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宋体" panose="02010600030101010101" pitchFamily="2" charset="-122"/>
              </a:rPr>
              <a:t>缺损</a:t>
            </a:r>
            <a:r>
              <a:rPr lang="en-US" altLang="zh-CN" sz="2000" b="1" dirty="0">
                <a:solidFill>
                  <a:srgbClr val="000000"/>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宋体" panose="02010600030101010101" pitchFamily="2" charset="-122"/>
              </a:rPr>
              <a:t>不一致）</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代价敏感</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降低错误率</a:t>
            </a:r>
            <a:r>
              <a:rPr lang="zh-CN" altLang="en-US" sz="2000" b="1" dirty="0">
                <a:solidFill>
                  <a:srgbClr val="000000"/>
                </a:solidFill>
                <a:latin typeface="Arial" panose="020B0604020202020204" pitchFamily="34" charset="0"/>
                <a:ea typeface="宋体" panose="02010600030101010101" pitchFamily="2" charset="-122"/>
              </a:rPr>
              <a:t>：错误没有区别：</a:t>
            </a:r>
            <a:r>
              <a:rPr lang="zh-CN" altLang="zh-CN" sz="2000" b="1" dirty="0">
                <a:solidFill>
                  <a:srgbClr val="000000"/>
                </a:solidFill>
                <a:latin typeface="Arial" panose="020B0604020202020204" pitchFamily="34" charset="0"/>
                <a:ea typeface="宋体" panose="02010600030101010101" pitchFamily="2" charset="-122"/>
              </a:rPr>
              <a:t>“好”当“坏”“坏”当“好”</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1800" b="1" dirty="0">
                <a:solidFill>
                  <a:srgbClr val="000000"/>
                </a:solidFill>
                <a:latin typeface="Arial" panose="020B0604020202020204" pitchFamily="34" charset="0"/>
                <a:ea typeface="宋体" panose="02010600030101010101" pitchFamily="2" charset="-122"/>
              </a:rPr>
              <a:t>趋利避害：</a:t>
            </a:r>
            <a:r>
              <a:rPr lang="zh-CN" altLang="zh-CN" sz="2000" b="1" dirty="0">
                <a:solidFill>
                  <a:srgbClr val="000000"/>
                </a:solidFill>
                <a:latin typeface="Arial" panose="020B0604020202020204" pitchFamily="34" charset="0"/>
                <a:ea typeface="宋体" panose="02010600030101010101" pitchFamily="2" charset="-122"/>
              </a:rPr>
              <a:t>错误代价</a:t>
            </a:r>
            <a:r>
              <a:rPr lang="zh-CN" altLang="en-US" sz="2000" b="1" dirty="0">
                <a:solidFill>
                  <a:srgbClr val="000000"/>
                </a:solidFill>
                <a:latin typeface="Arial" panose="020B0604020202020204" pitchFamily="34" charset="0"/>
                <a:ea typeface="宋体" panose="02010600030101010101" pitchFamily="2" charset="-122"/>
              </a:rPr>
              <a:t>可能</a:t>
            </a:r>
            <a:r>
              <a:rPr lang="zh-CN" altLang="zh-CN" sz="2000" b="1" dirty="0">
                <a:solidFill>
                  <a:srgbClr val="000000"/>
                </a:solidFill>
                <a:latin typeface="Arial" panose="020B0604020202020204" pitchFamily="34" charset="0"/>
                <a:ea typeface="宋体" panose="02010600030101010101" pitchFamily="2" charset="-122"/>
              </a:rPr>
              <a:t>不一样</a:t>
            </a:r>
            <a:r>
              <a:rPr lang="zh-CN" altLang="en-US" sz="2000" b="1" dirty="0">
                <a:solidFill>
                  <a:srgbClr val="000000"/>
                </a:solidFill>
                <a:latin typeface="Arial" panose="020B0604020202020204" pitchFamily="34" charset="0"/>
                <a:ea typeface="宋体" panose="02010600030101010101" pitchFamily="2" charset="-122"/>
              </a:rPr>
              <a:t>，如何 “趋利避害”？</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矩形 970753"/>
          <p:cNvSpPr/>
          <p:nvPr/>
        </p:nvSpPr>
        <p:spPr>
          <a:xfrm>
            <a:off x="684213" y="1628775"/>
            <a:ext cx="7848600"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几乎所有的领域，都希望越准越好。</a:t>
            </a:r>
          </a:p>
          <a:p>
            <a:pPr lvl="0" algn="just">
              <a:lnSpc>
                <a:spcPct val="70000"/>
              </a:lnSpc>
              <a:spcBef>
                <a:spcPct val="70000"/>
              </a:spcBef>
            </a:pPr>
            <a:r>
              <a:rPr lang="zh-CN" altLang="en-US" sz="2800" dirty="0">
                <a:solidFill>
                  <a:srgbClr val="0000FF"/>
                </a:solidFill>
                <a:ea typeface="黑体" panose="02010609060101010101" pitchFamily="2" charset="-122"/>
              </a:rPr>
              <a:t>提高泛化能力是永远的追求</a:t>
            </a:r>
            <a:endParaRPr lang="zh-CN" altLang="zh-CN" sz="2800" dirty="0">
              <a:solidFill>
                <a:srgbClr val="0000FF"/>
              </a:solidFill>
              <a:ea typeface="黑体" panose="02010609060101010101" pitchFamily="2" charset="-122"/>
            </a:endParaRPr>
          </a:p>
          <a:p>
            <a:pPr lvl="1" algn="just">
              <a:spcBef>
                <a:spcPct val="80000"/>
              </a:spcBef>
              <a:buClrTx/>
              <a:buFont typeface="Tahoma" panose="020B0604030504040204" pitchFamily="34" charset="0"/>
              <a:buChar char="−"/>
            </a:pPr>
            <a:r>
              <a:rPr lang="zh-CN" altLang="zh-CN" sz="2400" dirty="0">
                <a:solidFill>
                  <a:srgbClr val="000000"/>
                </a:solidFill>
                <a:ea typeface="黑体" panose="02010609060101010101" pitchFamily="2" charset="-122"/>
              </a:rPr>
              <a:t>目前泛化能力最强的技术：</a:t>
            </a:r>
            <a:endParaRPr lang="zh-CN" altLang="en-US" sz="24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支持向量机</a:t>
            </a:r>
            <a:r>
              <a:rPr lang="en-US" altLang="zh-CN" sz="2000" dirty="0">
                <a:solidFill>
                  <a:srgbClr val="000000"/>
                </a:solidFill>
                <a:ea typeface="黑体" panose="02010609060101010101" pitchFamily="2" charset="-122"/>
              </a:rPr>
              <a:t>(SVM)</a:t>
            </a:r>
            <a:r>
              <a:rPr lang="zh-CN" altLang="en-US" sz="2000" dirty="0">
                <a:solidFill>
                  <a:srgbClr val="000000"/>
                </a:solidFill>
                <a:ea typeface="黑体" panose="02010609060101010101" pitchFamily="2" charset="-122"/>
              </a:rPr>
              <a:t>：		</a:t>
            </a:r>
            <a:r>
              <a:rPr lang="zh-CN" altLang="zh-CN" dirty="0">
                <a:solidFill>
                  <a:srgbClr val="008000"/>
                </a:solidFill>
                <a:ea typeface="黑体" panose="02010609060101010101" pitchFamily="2" charset="-122"/>
              </a:rPr>
              <a:t>产生途径：理论-&gt;实践</a:t>
            </a:r>
            <a:endParaRPr lang="zh-CN" altLang="en-US" dirty="0">
              <a:solidFill>
                <a:srgbClr val="008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集成学习</a:t>
            </a:r>
            <a:r>
              <a:rPr lang="en-US" altLang="zh-CN" sz="2000" dirty="0">
                <a:solidFill>
                  <a:srgbClr val="000000"/>
                </a:solidFill>
                <a:ea typeface="黑体" panose="02010609060101010101" pitchFamily="2" charset="-122"/>
              </a:rPr>
              <a:t>(Ensemble Learning)</a:t>
            </a:r>
            <a:r>
              <a:rPr lang="zh-CN" altLang="en-US" sz="2000" dirty="0">
                <a:solidFill>
                  <a:srgbClr val="000000"/>
                </a:solidFill>
                <a:ea typeface="黑体" panose="02010609060101010101" pitchFamily="2" charset="-122"/>
              </a:rPr>
              <a:t>：</a:t>
            </a:r>
            <a:r>
              <a:rPr lang="zh-CN" altLang="zh-CN" dirty="0">
                <a:solidFill>
                  <a:srgbClr val="008000"/>
                </a:solidFill>
                <a:ea typeface="黑体" panose="02010609060101010101" pitchFamily="2" charset="-122"/>
              </a:rPr>
              <a:t>产生途径：实践-&gt;理论</a:t>
            </a:r>
            <a:endParaRPr lang="zh-CN" altLang="en-US" dirty="0">
              <a:solidFill>
                <a:srgbClr val="008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第一个挑战问题：</a:t>
            </a:r>
          </a:p>
          <a:p>
            <a:pPr lvl="1" algn="just">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能否更“准”？如果能，会从哪儿来？</a:t>
            </a:r>
            <a:endParaRPr lang="zh-CN" altLang="en-US" sz="2400">
              <a:solidFill>
                <a:srgbClr val="000000"/>
              </a:solidFill>
              <a:ea typeface="黑体" panose="02010609060101010101" pitchFamily="2" charset="-122"/>
            </a:endParaRPr>
          </a:p>
        </p:txBody>
      </p:sp>
      <p:sp>
        <p:nvSpPr>
          <p:cNvPr id="970755" name="矩形 970754"/>
          <p:cNvSpPr/>
          <p:nvPr/>
        </p:nvSpPr>
        <p:spPr>
          <a:xfrm>
            <a:off x="457200" y="533400"/>
            <a:ext cx="8229600" cy="5715000"/>
          </a:xfrm>
          <a:prstGeom prst="rect">
            <a:avLst/>
          </a:prstGeom>
          <a:noFill/>
          <a:ln w="9525" cap="rnd" cmpd="sng">
            <a:solidFill>
              <a:schemeClr val="folHlink"/>
            </a:solidFill>
            <a:prstDash val="sysDot"/>
            <a:miter/>
            <a:headEnd type="none" w="med" len="med"/>
            <a:tailEnd type="none" w="med" len="med"/>
          </a:ln>
        </p:spPr>
        <p:txBody>
          <a:bodyPr/>
          <a:lstStyle/>
          <a:p>
            <a:endParaRPr lang="zh-CN" altLang="en-US"/>
          </a:p>
        </p:txBody>
      </p:sp>
      <p:sp>
        <p:nvSpPr>
          <p:cNvPr id="970756" name="矩形 970755"/>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-1</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泛化能力</a:t>
            </a:r>
          </a:p>
        </p:txBody>
      </p:sp>
      <p:pic>
        <p:nvPicPr>
          <p:cNvPr id="970757" name="图片 970756"/>
          <p:cNvPicPr>
            <a:picLocks noChangeAspect="1"/>
          </p:cNvPicPr>
          <p:nvPr/>
        </p:nvPicPr>
        <p:blipFill>
          <a:blip r:embed="rId2"/>
          <a:stretch>
            <a:fillRect/>
          </a:stretch>
        </p:blipFill>
        <p:spPr>
          <a:xfrm>
            <a:off x="7308850" y="1844675"/>
            <a:ext cx="1295400" cy="2124075"/>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45</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0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0757"/>
                                        </p:tgtEl>
                                        <p:attrNameLst>
                                          <p:attrName>style.visibility</p:attrName>
                                        </p:attrNameLst>
                                      </p:cBhvr>
                                      <p:to>
                                        <p:strVal val="visible"/>
                                      </p:to>
                                    </p:set>
                                    <p:animEffect transition="in" filter="blinds(horizontal)">
                                      <p:cBhvr>
                                        <p:cTn id="11" dur="500"/>
                                        <p:tgtEl>
                                          <p:spTgt spid="97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矩形 971777"/>
          <p:cNvSpPr/>
          <p:nvPr/>
        </p:nvSpPr>
        <p:spPr>
          <a:xfrm>
            <a:off x="611188" y="1628775"/>
            <a:ext cx="8075612"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几乎所有的领域，都希望越快越好。</a:t>
            </a:r>
          </a:p>
          <a:p>
            <a:pPr lvl="0" algn="just">
              <a:lnSpc>
                <a:spcPct val="70000"/>
              </a:lnSpc>
              <a:spcBef>
                <a:spcPct val="70000"/>
              </a:spcBef>
            </a:pPr>
            <a:r>
              <a:rPr lang="zh-CN" altLang="en-US" sz="2800" dirty="0">
                <a:solidFill>
                  <a:srgbClr val="0000FF"/>
                </a:solidFill>
                <a:ea typeface="黑体" panose="02010609060101010101" pitchFamily="2" charset="-122"/>
              </a:rPr>
              <a:t>加快速度也是永远的追求</a:t>
            </a:r>
            <a:endParaRPr lang="zh-CN" altLang="zh-CN" sz="2800" dirty="0">
              <a:solidFill>
                <a:srgbClr val="0000FF"/>
              </a:solidFill>
              <a:ea typeface="黑体" panose="02010609060101010101" pitchFamily="2" charset="-122"/>
            </a:endParaRPr>
          </a:p>
          <a:p>
            <a:pPr lvl="1" algn="just">
              <a:spcBef>
                <a:spcPct val="80000"/>
              </a:spcBef>
              <a:buClrTx/>
              <a:buFont typeface="Tahoma" panose="020B0604030504040204" pitchFamily="34" charset="0"/>
              <a:buChar char="−"/>
            </a:pPr>
            <a:r>
              <a:rPr lang="zh-CN" altLang="zh-CN" sz="2400" dirty="0">
                <a:solidFill>
                  <a:srgbClr val="000000"/>
                </a:solidFill>
                <a:ea typeface="黑体" panose="02010609060101010101" pitchFamily="2" charset="-122"/>
              </a:rPr>
              <a:t>“训练速度” vs. “测试速度：</a:t>
            </a:r>
            <a:endParaRPr lang="zh-CN" altLang="en-US" sz="24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训练速度快的往往测试速度慢：k近邻</a:t>
            </a:r>
            <a:endParaRPr lang="zh-CN" altLang="en-US" sz="20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测试速度快的往往训练速度慢：神经网络</a:t>
            </a:r>
            <a:endParaRPr lang="zh-CN" altLang="en-US" sz="20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第二个挑战问题：</a:t>
            </a:r>
          </a:p>
          <a:p>
            <a:pPr lvl="1" algn="just">
              <a:lnSpc>
                <a:spcPct val="5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能否更“快”？能做到“训练快”、“测试也快”吗？</a:t>
            </a:r>
          </a:p>
          <a:p>
            <a:pPr lvl="1" algn="just">
              <a:lnSpc>
                <a:spcPct val="5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如果能，如何做？</a:t>
            </a:r>
          </a:p>
        </p:txBody>
      </p:sp>
      <p:sp>
        <p:nvSpPr>
          <p:cNvPr id="971780" name="矩形 971779"/>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-2</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速度</a:t>
            </a:r>
          </a:p>
        </p:txBody>
      </p:sp>
      <p:graphicFrame>
        <p:nvGraphicFramePr>
          <p:cNvPr id="971781" name="对象 971780"/>
          <p:cNvGraphicFramePr/>
          <p:nvPr/>
        </p:nvGraphicFramePr>
        <p:xfrm>
          <a:off x="7397750" y="2781300"/>
          <a:ext cx="1135063" cy="2481263"/>
        </p:xfrm>
        <a:graphic>
          <a:graphicData uri="http://schemas.openxmlformats.org/presentationml/2006/ole">
            <mc:AlternateContent xmlns:mc="http://schemas.openxmlformats.org/markup-compatibility/2006">
              <mc:Choice xmlns:v="urn:schemas-microsoft-com:vml" Requires="v">
                <p:oleObj spid="_x0000_s7244" r:id="rId3" imgW="2765425" imgH="6043930" progId="MS_ClipArt_Gallery.2">
                  <p:embed/>
                </p:oleObj>
              </mc:Choice>
              <mc:Fallback>
                <p:oleObj r:id="rId3" imgW="2765425" imgH="6043930" progId="MS_ClipArt_Gallery.2">
                  <p:embed/>
                  <p:pic>
                    <p:nvPicPr>
                      <p:cNvPr id="0" name=""/>
                      <p:cNvPicPr/>
                      <p:nvPr/>
                    </p:nvPicPr>
                    <p:blipFill>
                      <a:blip r:embed="rId4"/>
                      <a:stretch>
                        <a:fillRect/>
                      </a:stretch>
                    </p:blipFill>
                    <p:spPr>
                      <a:xfrm>
                        <a:off x="7397750" y="2781300"/>
                        <a:ext cx="1135063" cy="2481263"/>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46</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1781"/>
                                        </p:tgtEl>
                                        <p:attrNameLst>
                                          <p:attrName>style.visibility</p:attrName>
                                        </p:attrNameLst>
                                      </p:cBhvr>
                                      <p:to>
                                        <p:strVal val="visible"/>
                                      </p:to>
                                    </p:set>
                                    <p:animEffect transition="in" filter="blinds(horizontal)">
                                      <p:cBhvr>
                                        <p:cTn id="11" dur="500"/>
                                        <p:tgtEl>
                                          <p:spTgt spid="97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矩形 972801"/>
          <p:cNvSpPr/>
          <p:nvPr/>
        </p:nvSpPr>
        <p:spPr>
          <a:xfrm>
            <a:off x="611188" y="1628775"/>
            <a:ext cx="8209284"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绝大多数领域希望有“可理解性”。诊断、地震预测</a:t>
            </a:r>
          </a:p>
          <a:p>
            <a:pPr lvl="0" algn="just">
              <a:lnSpc>
                <a:spcPct val="70000"/>
              </a:lnSpc>
              <a:spcBef>
                <a:spcPct val="70000"/>
              </a:spcBef>
            </a:pPr>
            <a:r>
              <a:rPr lang="zh-CN" altLang="zh-CN" sz="2800" dirty="0">
                <a:solidFill>
                  <a:srgbClr val="0000FF"/>
                </a:solidFill>
                <a:ea typeface="黑体" panose="02010609060101010101" pitchFamily="2" charset="-122"/>
              </a:rPr>
              <a:t>目前强大的技术几乎都是“黑盒子”</a:t>
            </a:r>
            <a:endParaRPr lang="zh-CN" altLang="en-US" sz="2800" dirty="0">
              <a:solidFill>
                <a:srgbClr val="0000FF"/>
              </a:solidFill>
              <a:ea typeface="黑体" panose="02010609060101010101" pitchFamily="2" charset="-122"/>
            </a:endParaRPr>
          </a:p>
          <a:p>
            <a:pPr lvl="1" algn="just">
              <a:lnSpc>
                <a:spcPct val="70000"/>
              </a:lnSpc>
              <a:spcBef>
                <a:spcPct val="70000"/>
              </a:spcBef>
            </a:pPr>
            <a:r>
              <a:rPr lang="zh-CN" altLang="zh-CN" sz="2400" dirty="0">
                <a:solidFill>
                  <a:srgbClr val="000000"/>
                </a:solidFill>
                <a:ea typeface="黑体" panose="02010609060101010101" pitchFamily="2" charset="-122"/>
              </a:rPr>
              <a:t>神经网络、支持向量机、集成学习</a:t>
            </a:r>
            <a:endParaRPr lang="zh-CN" altLang="en-US" sz="2400" dirty="0">
              <a:solidFill>
                <a:srgbClr val="000000"/>
              </a:solidFill>
              <a:ea typeface="黑体" panose="02010609060101010101" pitchFamily="2" charset="-122"/>
            </a:endParaRPr>
          </a:p>
          <a:p>
            <a:pPr lvl="1" algn="just">
              <a:lnSpc>
                <a:spcPct val="70000"/>
              </a:lnSpc>
              <a:spcBef>
                <a:spcPct val="70000"/>
              </a:spcBef>
            </a:pPr>
            <a:r>
              <a:rPr lang="zh-CN" altLang="en-US" sz="2400" dirty="0">
                <a:solidFill>
                  <a:srgbClr val="000000"/>
                </a:solidFill>
                <a:ea typeface="黑体" panose="02010609060101010101" pitchFamily="2" charset="-122"/>
              </a:rPr>
              <a:t>“黑盒子”能满足需要吗？</a:t>
            </a:r>
          </a:p>
          <a:p>
            <a:pPr lvl="0" algn="just">
              <a:buClrTx/>
              <a:buChar char="•"/>
            </a:pPr>
            <a:r>
              <a:rPr lang="zh-CN" altLang="en-US" sz="2800" dirty="0">
                <a:solidFill>
                  <a:srgbClr val="0000FF"/>
                </a:solidFill>
                <a:ea typeface="黑体" panose="02010609060101010101" pitchFamily="2" charset="-122"/>
              </a:rPr>
              <a:t>第三个挑战问题：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能否产生“白盒子”？</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是和“黑盒子”完全不同的东西？</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还是从“黑盒子”变出来？</a:t>
            </a:r>
          </a:p>
        </p:txBody>
      </p:sp>
      <p:sp>
        <p:nvSpPr>
          <p:cNvPr id="972804" name="矩形 972803"/>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-3</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可理解性</a:t>
            </a:r>
          </a:p>
        </p:txBody>
      </p:sp>
      <p:pic>
        <p:nvPicPr>
          <p:cNvPr id="972805" name="图片 972804"/>
          <p:cNvPicPr>
            <a:picLocks noChangeAspect="1"/>
          </p:cNvPicPr>
          <p:nvPr/>
        </p:nvPicPr>
        <p:blipFill>
          <a:blip r:embed="rId2"/>
          <a:stretch>
            <a:fillRect/>
          </a:stretch>
        </p:blipFill>
        <p:spPr>
          <a:xfrm>
            <a:off x="6877050" y="3933825"/>
            <a:ext cx="1219200" cy="12192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47</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2805"/>
                                        </p:tgtEl>
                                        <p:attrNameLst>
                                          <p:attrName>style.visibility</p:attrName>
                                        </p:attrNameLst>
                                      </p:cBhvr>
                                      <p:to>
                                        <p:strVal val="visible"/>
                                      </p:to>
                                    </p:set>
                                    <p:animEffect transition="in" filter="blinds(horizontal)">
                                      <p:cBhvr>
                                        <p:cTn id="11" dur="500"/>
                                        <p:tgtEl>
                                          <p:spTgt spid="97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矩形 973825"/>
          <p:cNvSpPr/>
          <p:nvPr/>
        </p:nvSpPr>
        <p:spPr>
          <a:xfrm>
            <a:off x="611188" y="1628775"/>
            <a:ext cx="7848600"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传统的机器学习技术 </a:t>
            </a:r>
            <a:r>
              <a:rPr lang="zh-CN" altLang="zh-CN" sz="2400" dirty="0">
                <a:solidFill>
                  <a:srgbClr val="000000"/>
                </a:solidFill>
                <a:ea typeface="黑体" panose="02010609060101010101" pitchFamily="2" charset="-122"/>
                <a:sym typeface="Symbol" panose="05050102010706020507" pitchFamily="18" charset="2"/>
              </a:rPr>
              <a:t></a:t>
            </a:r>
            <a:r>
              <a:rPr lang="zh-CN" altLang="en-US" sz="2400" dirty="0">
                <a:solidFill>
                  <a:srgbClr val="000000"/>
                </a:solidFill>
                <a:ea typeface="黑体" panose="02010609060101010101" pitchFamily="2" charset="-122"/>
                <a:sym typeface="Symbol" panose="05050102010706020507" pitchFamily="18" charset="2"/>
              </a:rPr>
              <a:t> </a:t>
            </a:r>
            <a:r>
              <a:rPr lang="zh-CN" altLang="zh-CN" sz="2400" dirty="0">
                <a:solidFill>
                  <a:srgbClr val="000000"/>
                </a:solidFill>
                <a:ea typeface="黑体" panose="02010609060101010101" pitchFamily="2" charset="-122"/>
              </a:rPr>
              <a:t>对有标记数据进行学习</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容易获得大量未标记数据</a:t>
            </a:r>
            <a:r>
              <a:rPr lang="zh-CN" altLang="en-US" sz="2400" dirty="0">
                <a:solidFill>
                  <a:srgbClr val="000000"/>
                </a:solidFill>
                <a:ea typeface="黑体" panose="02010609060101010101" pitchFamily="2" charset="-122"/>
              </a:rPr>
              <a:t>。医学图像、垃圾邮件</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在绝大多数领域中都会遇到“坏”数据，只有“坏”数据</a:t>
            </a:r>
            <a:endParaRPr lang="zh-CN" altLang="en-US" sz="2400" dirty="0">
              <a:solidFill>
                <a:srgbClr val="000000"/>
              </a:solidFill>
              <a:ea typeface="黑体" panose="02010609060101010101" pitchFamily="2" charset="-122"/>
            </a:endParaRPr>
          </a:p>
          <a:p>
            <a:pPr lvl="0" algn="just">
              <a:lnSpc>
                <a:spcPct val="70000"/>
              </a:lnSpc>
              <a:spcBef>
                <a:spcPct val="70000"/>
              </a:spcBef>
            </a:pPr>
            <a:r>
              <a:rPr lang="zh-CN" altLang="en-US" sz="2800" dirty="0">
                <a:solidFill>
                  <a:srgbClr val="0000FF"/>
                </a:solidFill>
                <a:ea typeface="黑体" panose="02010609060101010101" pitchFamily="2" charset="-122"/>
              </a:rPr>
              <a:t>没有标记的数据、“坏”数据就没用的吗？</a:t>
            </a:r>
          </a:p>
          <a:p>
            <a:pPr lvl="1" algn="just">
              <a:lnSpc>
                <a:spcPct val="70000"/>
              </a:lnSpc>
              <a:spcBef>
                <a:spcPct val="70000"/>
              </a:spcBef>
            </a:pPr>
            <a:r>
              <a:rPr lang="zh-CN" altLang="zh-CN" sz="2400" dirty="0">
                <a:solidFill>
                  <a:srgbClr val="000000"/>
                </a:solidFill>
                <a:ea typeface="黑体" panose="02010609060101010101" pitchFamily="2" charset="-122"/>
              </a:rPr>
              <a:t>“坏”数据</a:t>
            </a:r>
            <a:r>
              <a:rPr lang="zh-CN" altLang="en-US" sz="2400" dirty="0">
                <a:solidFill>
                  <a:srgbClr val="000000"/>
                </a:solidFill>
                <a:ea typeface="黑体" panose="02010609060101010101" pitchFamily="2" charset="-122"/>
              </a:rPr>
              <a:t>：</a:t>
            </a:r>
            <a:r>
              <a:rPr lang="zh-CN" altLang="zh-CN" sz="2400" dirty="0">
                <a:solidFill>
                  <a:srgbClr val="000000"/>
                </a:solidFill>
                <a:ea typeface="黑体" panose="02010609060101010101" pitchFamily="2" charset="-122"/>
              </a:rPr>
              <a:t>大量噪音、属性缺失、不一致、……</a:t>
            </a:r>
            <a:endParaRPr lang="zh-CN" altLang="en-US" sz="2400">
              <a:solidFill>
                <a:srgbClr val="000000"/>
              </a:solidFill>
              <a:ea typeface="黑体" panose="02010609060101010101" pitchFamily="2" charset="-122"/>
            </a:endParaRPr>
          </a:p>
          <a:p>
            <a:pPr lvl="1" algn="just">
              <a:lnSpc>
                <a:spcPct val="70000"/>
              </a:lnSpc>
              <a:spcBef>
                <a:spcPct val="70000"/>
              </a:spcBef>
            </a:pPr>
            <a:r>
              <a:rPr lang="zh-CN" altLang="zh-CN" sz="2400" dirty="0">
                <a:solidFill>
                  <a:srgbClr val="000000"/>
                </a:solidFill>
                <a:ea typeface="黑体" panose="02010609060101010101" pitchFamily="2" charset="-122"/>
              </a:rPr>
              <a:t>传统的“坏”数据处理方式</a:t>
            </a:r>
            <a:r>
              <a:rPr lang="zh-CN" altLang="en-US" sz="2400" dirty="0">
                <a:solidFill>
                  <a:srgbClr val="000000"/>
                </a:solidFill>
                <a:ea typeface="黑体" panose="02010609060101010101" pitchFamily="2" charset="-122"/>
              </a:rPr>
              <a:t>：</a:t>
            </a:r>
            <a:r>
              <a:rPr lang="zh-CN" altLang="zh-CN" sz="2400" dirty="0">
                <a:solidFill>
                  <a:srgbClr val="000000"/>
                </a:solidFill>
                <a:ea typeface="黑体" panose="02010609060101010101" pitchFamily="2" charset="-122"/>
              </a:rPr>
              <a:t>“扔掉”</a:t>
            </a:r>
            <a:endParaRPr lang="zh-CN" altLang="en-US" sz="24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第四个挑战问题：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 “通吃”？如何“吃”？ </a:t>
            </a:r>
          </a:p>
        </p:txBody>
      </p:sp>
      <p:sp>
        <p:nvSpPr>
          <p:cNvPr id="973828" name="矩形 973827"/>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-4</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数据利用能力</a:t>
            </a:r>
          </a:p>
        </p:txBody>
      </p:sp>
      <p:pic>
        <p:nvPicPr>
          <p:cNvPr id="973829" name="图片 973828"/>
          <p:cNvPicPr>
            <a:picLocks noChangeAspect="1"/>
          </p:cNvPicPr>
          <p:nvPr/>
        </p:nvPicPr>
        <p:blipFill>
          <a:blip r:embed="rId2"/>
          <a:stretch>
            <a:fillRect/>
          </a:stretch>
        </p:blipFill>
        <p:spPr>
          <a:xfrm>
            <a:off x="7088188" y="4724400"/>
            <a:ext cx="1371600" cy="13716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48</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73829"/>
                                        </p:tgtEl>
                                        <p:attrNameLst>
                                          <p:attrName>style.visibility</p:attrName>
                                        </p:attrNameLst>
                                      </p:cBhvr>
                                      <p:to>
                                        <p:strVal val="visible"/>
                                      </p:to>
                                    </p:set>
                                    <p:animEffect transition="in" filter="checkerboard(across)">
                                      <p:cBhvr>
                                        <p:cTn id="11" dur="500"/>
                                        <p:tgtEl>
                                          <p:spTgt spid="97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矩形 974849"/>
          <p:cNvSpPr/>
          <p:nvPr/>
        </p:nvSpPr>
        <p:spPr>
          <a:xfrm>
            <a:off x="611188" y="1484313"/>
            <a:ext cx="7921625" cy="475297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目前的机器学习技术术</a:t>
            </a:r>
            <a:r>
              <a:rPr lang="zh-CN" altLang="en-US" sz="2400" dirty="0">
                <a:solidFill>
                  <a:srgbClr val="000000"/>
                </a:solidFill>
                <a:ea typeface="黑体" panose="02010609060101010101" pitchFamily="2" charset="-122"/>
              </a:rPr>
              <a:t> </a:t>
            </a:r>
            <a:r>
              <a:rPr lang="zh-CN" altLang="zh-CN" sz="2400" dirty="0">
                <a:solidFill>
                  <a:srgbClr val="000000"/>
                </a:solidFill>
                <a:ea typeface="黑体" panose="02010609060101010101" pitchFamily="2" charset="-122"/>
                <a:sym typeface="Symbol" panose="05050102010706020507" pitchFamily="18" charset="2"/>
              </a:rPr>
              <a:t></a:t>
            </a:r>
            <a:r>
              <a:rPr lang="zh-CN" altLang="en-US" sz="2400" dirty="0">
                <a:solidFill>
                  <a:srgbClr val="000000"/>
                </a:solidFill>
                <a:ea typeface="黑体" panose="02010609060101010101" pitchFamily="2" charset="-122"/>
                <a:sym typeface="Symbol" panose="05050102010706020507" pitchFamily="18" charset="2"/>
              </a:rPr>
              <a:t> </a:t>
            </a:r>
            <a:r>
              <a:rPr lang="zh-CN" altLang="zh-CN" sz="2400" dirty="0">
                <a:solidFill>
                  <a:srgbClr val="000000"/>
                </a:solidFill>
                <a:ea typeface="黑体" panose="02010609060101010101" pitchFamily="2" charset="-122"/>
              </a:rPr>
              <a:t>降低错误率</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大多数领域中的错误代价都不一样</a:t>
            </a:r>
            <a:r>
              <a:rPr lang="zh-CN" altLang="en-US" sz="2400" dirty="0">
                <a:solidFill>
                  <a:srgbClr val="000000"/>
                </a:solidFill>
                <a:ea typeface="黑体" panose="02010609060101010101" pitchFamily="2" charset="-122"/>
              </a:rPr>
              <a:t>：</a:t>
            </a:r>
          </a:p>
          <a:p>
            <a:pPr lvl="2" algn="just">
              <a:lnSpc>
                <a:spcPct val="70000"/>
              </a:lnSpc>
              <a:spcBef>
                <a:spcPct val="50000"/>
              </a:spcBef>
              <a:buClrTx/>
              <a:buFont typeface="Tahoma" panose="020B0604030504040204" pitchFamily="34" charset="0"/>
              <a:buChar char="−"/>
            </a:pPr>
            <a:r>
              <a:rPr lang="zh-CN" altLang="en-US" sz="2000" dirty="0">
                <a:solidFill>
                  <a:srgbClr val="000000"/>
                </a:solidFill>
                <a:ea typeface="黑体" panose="02010609060101010101" pitchFamily="2" charset="-122"/>
              </a:rPr>
              <a:t> 入侵检测、 癌症诊断</a:t>
            </a:r>
          </a:p>
          <a:p>
            <a:pPr lvl="0" algn="just">
              <a:lnSpc>
                <a:spcPct val="70000"/>
              </a:lnSpc>
              <a:spcBef>
                <a:spcPct val="70000"/>
              </a:spcBef>
            </a:pPr>
            <a:r>
              <a:rPr lang="zh-CN" altLang="en-US" sz="2800" dirty="0">
                <a:solidFill>
                  <a:srgbClr val="0000FF"/>
                </a:solidFill>
                <a:ea typeface="黑体" panose="02010609060101010101" pitchFamily="2" charset="-122"/>
              </a:rPr>
              <a:t>“错误”是没有区别的吗？</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把“好”当成“坏”</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把“坏”当成“好”</a:t>
            </a:r>
            <a:endParaRPr lang="zh-CN" altLang="en-US" sz="24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第五个挑战问题：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能否“趋利避害”？ </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在总错误率较低的基础上，如何“趋”、“避”？</a:t>
            </a:r>
          </a:p>
        </p:txBody>
      </p:sp>
      <p:sp>
        <p:nvSpPr>
          <p:cNvPr id="974852" name="矩形 974851"/>
          <p:cNvSpPr/>
          <p:nvPr/>
        </p:nvSpPr>
        <p:spPr>
          <a:xfrm>
            <a:off x="651886" y="506388"/>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-5</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代价敏感</a:t>
            </a:r>
          </a:p>
        </p:txBody>
      </p:sp>
      <p:grpSp>
        <p:nvGrpSpPr>
          <p:cNvPr id="974853" name="组合 974852"/>
          <p:cNvGrpSpPr/>
          <p:nvPr/>
        </p:nvGrpSpPr>
        <p:grpSpPr>
          <a:xfrm>
            <a:off x="4313238" y="4043363"/>
            <a:ext cx="1987550" cy="609600"/>
            <a:chOff x="2928" y="2160"/>
            <a:chExt cx="1252" cy="384"/>
          </a:xfrm>
        </p:grpSpPr>
        <p:sp>
          <p:nvSpPr>
            <p:cNvPr id="974854" name="右大括号 974853"/>
            <p:cNvSpPr/>
            <p:nvPr/>
          </p:nvSpPr>
          <p:spPr>
            <a:xfrm>
              <a:off x="2928" y="2160"/>
              <a:ext cx="192" cy="384"/>
            </a:xfrm>
            <a:prstGeom prst="rightBrace">
              <a:avLst>
                <a:gd name="adj1" fmla="val 16666"/>
                <a:gd name="adj2" fmla="val 50000"/>
              </a:avLst>
            </a:prstGeom>
            <a:noFill/>
            <a:ln w="15875" cap="flat" cmpd="sng">
              <a:solidFill>
                <a:srgbClr val="000000"/>
              </a:solidFill>
              <a:prstDash val="solid"/>
              <a:miter/>
              <a:headEnd type="none" w="med" len="med"/>
              <a:tailEnd type="none" w="med" len="med"/>
            </a:ln>
          </p:spPr>
          <p:txBody>
            <a:bodyPr/>
            <a:lstStyle/>
            <a:p>
              <a:endParaRPr lang="zh-CN" altLang="en-US"/>
            </a:p>
          </p:txBody>
        </p:sp>
        <p:sp>
          <p:nvSpPr>
            <p:cNvPr id="974855" name="文本框 974854"/>
            <p:cNvSpPr txBox="1"/>
            <p:nvPr/>
          </p:nvSpPr>
          <p:spPr>
            <a:xfrm>
              <a:off x="3168" y="2169"/>
              <a:ext cx="1012" cy="327"/>
            </a:xfrm>
            <a:prstGeom prst="rect">
              <a:avLst/>
            </a:prstGeom>
            <a:noFill/>
            <a:ln w="9525">
              <a:noFill/>
            </a:ln>
          </p:spPr>
          <p:txBody>
            <a:bodyPr wrap="none">
              <a:spAutoFit/>
            </a:bodyPr>
            <a:lstStyle/>
            <a:p>
              <a:pPr lvl="0" eaLnBrk="1" hangingPunct="1">
                <a:spcBef>
                  <a:spcPct val="50000"/>
                </a:spcBef>
              </a:pPr>
              <a:r>
                <a:rPr lang="zh-CN" altLang="en-US" sz="2800" dirty="0">
                  <a:solidFill>
                    <a:srgbClr val="000000"/>
                  </a:solidFill>
                  <a:latin typeface="Tahoma" panose="020B0604030504040204" pitchFamily="34" charset="0"/>
                  <a:ea typeface="黑体" panose="02010609060101010101" pitchFamily="2" charset="-122"/>
                </a:rPr>
                <a:t>一样吗？</a:t>
              </a:r>
              <a:endParaRPr lang="zh-CN" altLang="en-US" sz="2800">
                <a:solidFill>
                  <a:srgbClr val="000000"/>
                </a:solidFill>
                <a:latin typeface="Tahoma" panose="020B0604030504040204" pitchFamily="34" charset="0"/>
                <a:ea typeface="黑体" panose="02010609060101010101" pitchFamily="2" charset="-122"/>
              </a:endParaRPr>
            </a:p>
          </p:txBody>
        </p:sp>
      </p:grpSp>
      <p:graphicFrame>
        <p:nvGraphicFramePr>
          <p:cNvPr id="974856" name="对象 974855"/>
          <p:cNvGraphicFramePr/>
          <p:nvPr/>
        </p:nvGraphicFramePr>
        <p:xfrm>
          <a:off x="6734175" y="3222625"/>
          <a:ext cx="1752600" cy="1646238"/>
        </p:xfrm>
        <a:graphic>
          <a:graphicData uri="http://schemas.openxmlformats.org/presentationml/2006/ole">
            <mc:AlternateContent xmlns:mc="http://schemas.openxmlformats.org/markup-compatibility/2006">
              <mc:Choice xmlns:v="urn:schemas-microsoft-com:vml" Requires="v">
                <p:oleObj spid="_x0000_s8267" r:id="rId3" imgW="3764280" imgH="3535680" progId="MS_ClipArt_Gallery.2">
                  <p:embed/>
                </p:oleObj>
              </mc:Choice>
              <mc:Fallback>
                <p:oleObj r:id="rId3" imgW="3764280" imgH="3535680" progId="MS_ClipArt_Gallery.2">
                  <p:embed/>
                  <p:pic>
                    <p:nvPicPr>
                      <p:cNvPr id="0" name=""/>
                      <p:cNvPicPr/>
                      <p:nvPr/>
                    </p:nvPicPr>
                    <p:blipFill>
                      <a:blip r:embed="rId4"/>
                      <a:stretch>
                        <a:fillRect/>
                      </a:stretch>
                    </p:blipFill>
                    <p:spPr>
                      <a:xfrm>
                        <a:off x="6734175" y="3222625"/>
                        <a:ext cx="1752600" cy="1646238"/>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49</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48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74856"/>
                                        </p:tgtEl>
                                        <p:attrNameLst>
                                          <p:attrName>style.visibility</p:attrName>
                                        </p:attrNameLst>
                                      </p:cBhvr>
                                      <p:to>
                                        <p:strVal val="visible"/>
                                      </p:to>
                                    </p:set>
                                    <p:animEffect transition="in" filter="blinds(horizontal)">
                                      <p:cBhvr>
                                        <p:cTn id="15" dur="500"/>
                                        <p:tgtEl>
                                          <p:spTgt spid="974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DB29FC6-D6CE-438D-BBD3-50A30E550844}" type="slidenum">
              <a:rPr lang="en-US" altLang="zh-CN"/>
              <a:pPr>
                <a:defRPr/>
              </a:pPr>
              <a:t>5</a:t>
            </a:fld>
            <a:endParaRPr lang="en-US" altLang="zh-CN"/>
          </a:p>
        </p:txBody>
      </p:sp>
      <p:sp>
        <p:nvSpPr>
          <p:cNvPr id="13315" name="Rectangle 2"/>
          <p:cNvSpPr>
            <a:spLocks noGrp="1" noChangeArrowheads="1"/>
          </p:cNvSpPr>
          <p:nvPr>
            <p:ph type="title"/>
          </p:nvPr>
        </p:nvSpPr>
        <p:spPr/>
        <p:txBody>
          <a:bodyPr/>
          <a:lstStyle/>
          <a:p>
            <a:pPr eaLnBrk="1" hangingPunct="1"/>
            <a:r>
              <a:rPr lang="zh-CN" altLang="en-US" b="1" dirty="0"/>
              <a:t>学习问题的标准描述</a:t>
            </a:r>
          </a:p>
        </p:txBody>
      </p:sp>
      <p:sp>
        <p:nvSpPr>
          <p:cNvPr id="875523" name="Rectangle 3"/>
          <p:cNvSpPr>
            <a:spLocks noGrp="1" noChangeArrowheads="1"/>
          </p:cNvSpPr>
          <p:nvPr>
            <p:ph type="body" idx="1"/>
          </p:nvPr>
        </p:nvSpPr>
        <p:spPr/>
        <p:txBody>
          <a:bodyPr/>
          <a:lstStyle/>
          <a:p>
            <a:pPr eaLnBrk="1" hangingPunct="1"/>
            <a:r>
              <a:rPr lang="zh-CN" altLang="en-US" b="1" dirty="0"/>
              <a:t>学习的定义</a:t>
            </a:r>
          </a:p>
          <a:p>
            <a:pPr lvl="1" eaLnBrk="1" hangingPunct="1"/>
            <a:r>
              <a:rPr lang="zh-CN" altLang="en-US" b="1" dirty="0"/>
              <a:t>学习：如果一个针对任务</a:t>
            </a:r>
            <a:r>
              <a:rPr lang="en-US" altLang="zh-CN" b="1" dirty="0"/>
              <a:t>T</a:t>
            </a:r>
            <a:r>
              <a:rPr lang="zh-CN" altLang="en-US" b="1" dirty="0"/>
              <a:t>的计算机程序，用</a:t>
            </a:r>
            <a:r>
              <a:rPr lang="en-US" altLang="zh-CN" b="1" dirty="0"/>
              <a:t>P</a:t>
            </a:r>
            <a:r>
              <a:rPr lang="zh-CN" altLang="en-US" b="1" dirty="0"/>
              <a:t>衡量的性能根据经验</a:t>
            </a:r>
            <a:r>
              <a:rPr lang="en-US" altLang="zh-CN" b="1" dirty="0"/>
              <a:t>E</a:t>
            </a:r>
            <a:r>
              <a:rPr lang="zh-CN" altLang="en-US" b="1" dirty="0"/>
              <a:t>而自我完善，则称此计算机程序在从经验</a:t>
            </a:r>
            <a:r>
              <a:rPr lang="en-US" altLang="zh-CN" b="1" dirty="0"/>
              <a:t>E</a:t>
            </a:r>
            <a:r>
              <a:rPr lang="zh-CN" altLang="en-US" b="1" dirty="0"/>
              <a:t>中学习。</a:t>
            </a:r>
          </a:p>
          <a:p>
            <a:pPr lvl="1" eaLnBrk="1" hangingPunct="1"/>
            <a:r>
              <a:rPr lang="zh-CN" altLang="en-US" b="1" dirty="0"/>
              <a:t>三个特征：</a:t>
            </a:r>
          </a:p>
          <a:p>
            <a:pPr lvl="2" eaLnBrk="1" hangingPunct="1"/>
            <a:r>
              <a:rPr lang="zh-CN" altLang="en-US" b="1" dirty="0"/>
              <a:t>某类任务</a:t>
            </a:r>
            <a:r>
              <a:rPr lang="en-US" altLang="zh-CN" b="1" dirty="0"/>
              <a:t>T</a:t>
            </a:r>
            <a:r>
              <a:rPr lang="zh-CN" altLang="en-US" b="1" dirty="0"/>
              <a:t>：</a:t>
            </a:r>
            <a:r>
              <a:rPr lang="en-US" altLang="zh-CN" b="1" dirty="0"/>
              <a:t>Task</a:t>
            </a:r>
          </a:p>
          <a:p>
            <a:pPr lvl="2" eaLnBrk="1" hangingPunct="1"/>
            <a:r>
              <a:rPr lang="zh-CN" altLang="en-US" b="1" dirty="0"/>
              <a:t>性能</a:t>
            </a:r>
            <a:r>
              <a:rPr lang="en-US" altLang="zh-CN" b="1" dirty="0"/>
              <a:t>P</a:t>
            </a:r>
            <a:r>
              <a:rPr lang="zh-CN" altLang="en-US" b="1" dirty="0"/>
              <a:t>：</a:t>
            </a:r>
            <a:r>
              <a:rPr lang="en-US" altLang="zh-CN" b="1" dirty="0"/>
              <a:t>Performance</a:t>
            </a:r>
          </a:p>
          <a:p>
            <a:pPr lvl="2" eaLnBrk="1" hangingPunct="1"/>
            <a:r>
              <a:rPr lang="zh-CN" altLang="en-US" b="1" dirty="0"/>
              <a:t>经验</a:t>
            </a:r>
            <a:r>
              <a:rPr lang="en-US" altLang="zh-CN" b="1" dirty="0"/>
              <a:t>E</a:t>
            </a:r>
            <a:r>
              <a:rPr lang="zh-CN" altLang="en-US" b="1" dirty="0"/>
              <a:t>：</a:t>
            </a:r>
            <a:r>
              <a:rPr lang="en-US" altLang="zh-CN" b="1" dirty="0"/>
              <a:t>Experience or Examples</a:t>
            </a:r>
          </a:p>
        </p:txBody>
      </p:sp>
    </p:spTree>
    <p:extLst>
      <p:ext uri="{BB962C8B-B14F-4D97-AF65-F5344CB8AC3E}">
        <p14:creationId xmlns:p14="http://schemas.microsoft.com/office/powerpoint/2010/main" val="189392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5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5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5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55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5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4" name="对象 975873"/>
          <p:cNvGraphicFramePr/>
          <p:nvPr/>
        </p:nvGraphicFramePr>
        <p:xfrm>
          <a:off x="6732588" y="3141663"/>
          <a:ext cx="1827212" cy="2968625"/>
        </p:xfrm>
        <a:graphic>
          <a:graphicData uri="http://schemas.openxmlformats.org/presentationml/2006/ole">
            <mc:AlternateContent xmlns:mc="http://schemas.openxmlformats.org/markup-compatibility/2006">
              <mc:Choice xmlns:v="urn:schemas-microsoft-com:vml" Requires="v">
                <p:oleObj spid="_x0000_s9291" r:id="rId3" imgW="3467100" imgH="5632450" progId="MS_ClipArt_Gallery.2">
                  <p:embed/>
                </p:oleObj>
              </mc:Choice>
              <mc:Fallback>
                <p:oleObj r:id="rId3" imgW="3467100" imgH="5632450" progId="MS_ClipArt_Gallery.2">
                  <p:embed/>
                  <p:pic>
                    <p:nvPicPr>
                      <p:cNvPr id="0" name=""/>
                      <p:cNvPicPr/>
                      <p:nvPr/>
                    </p:nvPicPr>
                    <p:blipFill>
                      <a:blip r:embed="rId4"/>
                      <a:stretch>
                        <a:fillRect/>
                      </a:stretch>
                    </p:blipFill>
                    <p:spPr>
                      <a:xfrm>
                        <a:off x="6732588" y="3141663"/>
                        <a:ext cx="1827212" cy="2968625"/>
                      </a:xfrm>
                      <a:prstGeom prst="rect">
                        <a:avLst/>
                      </a:prstGeom>
                      <a:noFill/>
                      <a:ln w="38100">
                        <a:noFill/>
                        <a:miter/>
                      </a:ln>
                    </p:spPr>
                  </p:pic>
                </p:oleObj>
              </mc:Fallback>
            </mc:AlternateContent>
          </a:graphicData>
        </a:graphic>
      </p:graphicFrame>
      <p:sp>
        <p:nvSpPr>
          <p:cNvPr id="975875" name="矩形 975874"/>
          <p:cNvSpPr/>
          <p:nvPr/>
        </p:nvSpPr>
        <p:spPr>
          <a:xfrm>
            <a:off x="539750" y="1774825"/>
            <a:ext cx="7488238" cy="136683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1" algn="just">
              <a:lnSpc>
                <a:spcPct val="120000"/>
              </a:lnSpc>
              <a:spcBef>
                <a:spcPct val="0"/>
              </a:spcBef>
              <a:buClrTx/>
              <a:buChar char="•"/>
            </a:pPr>
            <a:r>
              <a:rPr lang="en-US" altLang="zh-CN" dirty="0">
                <a:solidFill>
                  <a:srgbClr val="0000FF"/>
                </a:solidFill>
                <a:ea typeface="黑体" panose="02010609060101010101" pitchFamily="2" charset="-122"/>
              </a:rPr>
              <a:t> </a:t>
            </a:r>
            <a:r>
              <a:rPr lang="zh-CN" altLang="en-US" dirty="0">
                <a:solidFill>
                  <a:srgbClr val="0000FF"/>
                </a:solidFill>
                <a:ea typeface="黑体" panose="02010609060101010101" pitchFamily="2" charset="-122"/>
              </a:rPr>
              <a:t>在任何一个挑战问题上取得突破性进展，都可能成为对机器学习的重要贡献</a:t>
            </a:r>
          </a:p>
        </p:txBody>
      </p:sp>
      <p:sp>
        <p:nvSpPr>
          <p:cNvPr id="975877" name="矩形 975876"/>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rgbClr val="FF0000"/>
                </a:solidFill>
                <a:latin typeface="Times New Roman" panose="02020603050405020304" pitchFamily="18" charset="0"/>
                <a:ea typeface="宋体" panose="02010600030101010101" pitchFamily="2" charset="-122"/>
              </a:rPr>
              <a:t>More ……</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50</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75874"/>
                                        </p:tgtEl>
                                        <p:attrNameLst>
                                          <p:attrName>style.visibility</p:attrName>
                                        </p:attrNameLst>
                                      </p:cBhvr>
                                      <p:to>
                                        <p:strVal val="visible"/>
                                      </p:to>
                                    </p:set>
                                    <p:animEffect transition="in" filter="checkerboard(across)">
                                      <p:cBhvr>
                                        <p:cTn id="7" dur="500"/>
                                        <p:tgtEl>
                                          <p:spTgt spid="97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741C9A2-FD19-4D7F-9511-EE260AF67FB3}" type="slidenum">
              <a:rPr lang="en-US" altLang="zh-CN"/>
              <a:pPr>
                <a:defRPr/>
              </a:pPr>
              <a:t>51</a:t>
            </a:fld>
            <a:endParaRPr lang="en-US" altLang="zh-CN"/>
          </a:p>
        </p:txBody>
      </p:sp>
      <p:sp>
        <p:nvSpPr>
          <p:cNvPr id="63491" name="Rectangle 2"/>
          <p:cNvSpPr>
            <a:spLocks noGrp="1" noChangeArrowheads="1"/>
          </p:cNvSpPr>
          <p:nvPr>
            <p:ph type="title"/>
          </p:nvPr>
        </p:nvSpPr>
        <p:spPr/>
        <p:txBody>
          <a:bodyPr/>
          <a:lstStyle/>
          <a:p>
            <a:pPr eaLnBrk="1" hangingPunct="1"/>
            <a:r>
              <a:rPr lang="zh-CN" altLang="en-US" b="1" dirty="0"/>
              <a:t>思考题 </a:t>
            </a:r>
            <a:r>
              <a:rPr lang="en-US" altLang="zh-CN" b="1" dirty="0"/>
              <a:t>|</a:t>
            </a:r>
            <a:r>
              <a:rPr lang="zh-CN" altLang="en-US" b="1" dirty="0"/>
              <a:t>第一章</a:t>
            </a:r>
          </a:p>
        </p:txBody>
      </p:sp>
      <p:sp>
        <p:nvSpPr>
          <p:cNvPr id="917507" name="Rectangle 3"/>
          <p:cNvSpPr>
            <a:spLocks noGrp="1" noChangeArrowheads="1"/>
          </p:cNvSpPr>
          <p:nvPr>
            <p:ph type="body" idx="1"/>
          </p:nvPr>
        </p:nvSpPr>
        <p:spPr/>
        <p:txBody>
          <a:bodyPr/>
          <a:lstStyle/>
          <a:p>
            <a:pPr eaLnBrk="1" hangingPunct="1"/>
            <a:r>
              <a:rPr lang="zh-CN" altLang="en-US" b="1" dirty="0"/>
              <a:t>习题：</a:t>
            </a:r>
            <a:r>
              <a:rPr lang="en-US" altLang="zh-CN" b="1" dirty="0"/>
              <a:t>Page 19:  1.1-1.5		</a:t>
            </a:r>
            <a:r>
              <a:rPr lang="zh-CN" altLang="en-US" b="1" dirty="0"/>
              <a:t>选择</a:t>
            </a:r>
            <a:r>
              <a:rPr lang="en-US" altLang="zh-CN" b="1" dirty="0"/>
              <a:t>3</a:t>
            </a:r>
            <a:r>
              <a:rPr lang="zh-CN" altLang="en-US" b="1" dirty="0"/>
              <a:t>个完成</a:t>
            </a:r>
            <a:endParaRPr lang="en-US" altLang="zh-CN" b="1" dirty="0"/>
          </a:p>
          <a:p>
            <a:pPr eaLnBrk="1" hangingPunct="1"/>
            <a:r>
              <a:rPr lang="zh-CN" altLang="en-US" b="1" dirty="0"/>
              <a:t>思考题：</a:t>
            </a:r>
          </a:p>
          <a:p>
            <a:pPr lvl="1" eaLnBrk="1" hangingPunct="1"/>
            <a:r>
              <a:rPr lang="zh-CN" altLang="en-US" b="1" dirty="0">
                <a:solidFill>
                  <a:srgbClr val="0000FF"/>
                </a:solidFill>
              </a:rPr>
              <a:t>机器学习的最新动态？</a:t>
            </a:r>
            <a:endParaRPr lang="en-US" altLang="zh-CN" b="1" dirty="0">
              <a:solidFill>
                <a:srgbClr val="0000FF"/>
              </a:solidFill>
            </a:endParaRPr>
          </a:p>
          <a:p>
            <a:pPr lvl="1" eaLnBrk="1" hangingPunct="1"/>
            <a:r>
              <a:rPr lang="en-US" altLang="zh-CN" b="1" dirty="0" err="1">
                <a:solidFill>
                  <a:srgbClr val="0000FF"/>
                </a:solidFill>
              </a:rPr>
              <a:t>AlphaGo</a:t>
            </a:r>
            <a:r>
              <a:rPr lang="zh-CN" altLang="en-US" b="1" dirty="0">
                <a:solidFill>
                  <a:srgbClr val="0000FF"/>
                </a:solidFill>
              </a:rPr>
              <a:t>，</a:t>
            </a:r>
            <a:r>
              <a:rPr lang="en-US" altLang="zh-CN" b="1" dirty="0" err="1">
                <a:solidFill>
                  <a:srgbClr val="0000FF"/>
                </a:solidFill>
              </a:rPr>
              <a:t>AlphaZero</a:t>
            </a:r>
            <a:r>
              <a:rPr lang="en-US" altLang="zh-CN" b="1" dirty="0">
                <a:solidFill>
                  <a:srgbClr val="0000FF"/>
                </a:solidFill>
              </a:rPr>
              <a:t> </a:t>
            </a:r>
            <a:r>
              <a:rPr lang="zh-CN" altLang="en-US" b="1" dirty="0">
                <a:solidFill>
                  <a:srgbClr val="0000FF"/>
                </a:solidFill>
              </a:rPr>
              <a:t>的故事和思考？</a:t>
            </a:r>
            <a:endParaRPr lang="en-US" altLang="zh-CN" b="1" dirty="0">
              <a:solidFill>
                <a:srgbClr val="0000FF"/>
              </a:solidFill>
            </a:endParaRPr>
          </a:p>
          <a:p>
            <a:pPr lvl="1" eaLnBrk="1" hangingPunct="1"/>
            <a:r>
              <a:rPr lang="zh-CN" altLang="en-US" b="1" dirty="0">
                <a:solidFill>
                  <a:srgbClr val="0000FF"/>
                </a:solidFill>
              </a:rPr>
              <a:t>机器学习：是什么？</a:t>
            </a:r>
          </a:p>
          <a:p>
            <a:pPr lvl="2" eaLnBrk="1" hangingPunct="1"/>
            <a:r>
              <a:rPr lang="zh-CN" altLang="en-US" b="1" dirty="0"/>
              <a:t>与数据挖掘对比</a:t>
            </a:r>
          </a:p>
          <a:p>
            <a:pPr lvl="2" eaLnBrk="1" hangingPunct="1"/>
            <a:r>
              <a:rPr lang="zh-CN" altLang="en-US" b="1" dirty="0"/>
              <a:t>思考概念词语的解释</a:t>
            </a:r>
          </a:p>
          <a:p>
            <a:pPr lvl="2" eaLnBrk="1" hangingPunct="1"/>
            <a:r>
              <a:rPr lang="zh-CN" altLang="en-US" b="1" dirty="0"/>
              <a:t>借助网络信息</a:t>
            </a:r>
            <a:r>
              <a:rPr lang="en-US" altLang="zh-CN" b="1" dirty="0"/>
              <a:t>-</a:t>
            </a:r>
            <a:r>
              <a:rPr lang="zh-CN" altLang="en-US" b="1" dirty="0"/>
              <a:t>词典、百科词典、维基百科等</a:t>
            </a:r>
          </a:p>
          <a:p>
            <a:pPr lvl="2" eaLnBrk="1" hangingPunct="1"/>
            <a:r>
              <a:rPr lang="zh-CN" altLang="en-US" b="1" dirty="0"/>
              <a:t>给出精炼的结构化回答要点（信息含量</a:t>
            </a:r>
            <a:r>
              <a:rPr lang="en-US" altLang="zh-CN" b="1" dirty="0"/>
              <a:t>-</a:t>
            </a:r>
            <a:r>
              <a:rPr lang="zh-CN" altLang="en-US" b="1" dirty="0"/>
              <a:t>高）</a:t>
            </a:r>
          </a:p>
          <a:p>
            <a:pPr lvl="1" eaLnBrk="1" hangingPunct="1"/>
            <a:endParaRPr lang="en-US" altLang="zh-CN" b="1" dirty="0"/>
          </a:p>
        </p:txBody>
      </p:sp>
    </p:spTree>
    <p:extLst>
      <p:ext uri="{BB962C8B-B14F-4D97-AF65-F5344CB8AC3E}">
        <p14:creationId xmlns:p14="http://schemas.microsoft.com/office/powerpoint/2010/main" val="198815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7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7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7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7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7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75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75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7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6120D62-6DB5-4617-A7F9-818F973B270B}" type="slidenum">
              <a:rPr lang="en-US" altLang="zh-CN"/>
              <a:pPr>
                <a:defRPr/>
              </a:pPr>
              <a:t>6</a:t>
            </a:fld>
            <a:endParaRPr lang="en-US" altLang="zh-CN"/>
          </a:p>
        </p:txBody>
      </p:sp>
      <p:sp>
        <p:nvSpPr>
          <p:cNvPr id="14339" name="Rectangle 2"/>
          <p:cNvSpPr>
            <a:spLocks noGrp="1" noChangeArrowheads="1"/>
          </p:cNvSpPr>
          <p:nvPr>
            <p:ph type="title"/>
          </p:nvPr>
        </p:nvSpPr>
        <p:spPr/>
        <p:txBody>
          <a:bodyPr/>
          <a:lstStyle/>
          <a:p>
            <a:pPr eaLnBrk="1" hangingPunct="1"/>
            <a:r>
              <a:rPr lang="zh-CN" altLang="en-US" b="1" dirty="0"/>
              <a:t>学习问题的定义</a:t>
            </a:r>
          </a:p>
        </p:txBody>
      </p:sp>
      <p:sp>
        <p:nvSpPr>
          <p:cNvPr id="905219" name="Rectangle 3"/>
          <p:cNvSpPr>
            <a:spLocks noGrp="1" noChangeArrowheads="1"/>
          </p:cNvSpPr>
          <p:nvPr>
            <p:ph type="body" idx="1"/>
          </p:nvPr>
        </p:nvSpPr>
        <p:spPr/>
        <p:txBody>
          <a:bodyPr/>
          <a:lstStyle/>
          <a:p>
            <a:pPr eaLnBrk="1" hangingPunct="1">
              <a:lnSpc>
                <a:spcPct val="90000"/>
              </a:lnSpc>
            </a:pPr>
            <a:r>
              <a:rPr lang="zh-CN" altLang="en-US" b="1" dirty="0"/>
              <a:t>西洋跳棋学习问题</a:t>
            </a:r>
          </a:p>
          <a:p>
            <a:pPr lvl="1" eaLnBrk="1" hangingPunct="1">
              <a:lnSpc>
                <a:spcPct val="90000"/>
              </a:lnSpc>
            </a:pPr>
            <a:r>
              <a:rPr lang="en-US" altLang="zh-CN" b="1" dirty="0"/>
              <a:t>T</a:t>
            </a:r>
            <a:r>
              <a:rPr lang="zh-CN" altLang="en-US" b="1" dirty="0"/>
              <a:t>，下棋比赛</a:t>
            </a:r>
          </a:p>
          <a:p>
            <a:pPr lvl="1" eaLnBrk="1" hangingPunct="1">
              <a:lnSpc>
                <a:spcPct val="90000"/>
              </a:lnSpc>
            </a:pPr>
            <a:r>
              <a:rPr lang="en-US" altLang="zh-CN" b="1" dirty="0"/>
              <a:t>P</a:t>
            </a:r>
            <a:r>
              <a:rPr lang="zh-CN" altLang="en-US" b="1" dirty="0"/>
              <a:t>，比赛成绩（或赢棋能力，击败对手的百分比）</a:t>
            </a:r>
          </a:p>
          <a:p>
            <a:pPr lvl="1" eaLnBrk="1" hangingPunct="1">
              <a:lnSpc>
                <a:spcPct val="90000"/>
              </a:lnSpc>
            </a:pPr>
            <a:r>
              <a:rPr lang="zh-CN" altLang="en-US" b="1" dirty="0"/>
              <a:t> </a:t>
            </a:r>
            <a:r>
              <a:rPr lang="en-US" altLang="zh-CN" b="1" dirty="0"/>
              <a:t>E</a:t>
            </a:r>
            <a:r>
              <a:rPr lang="zh-CN" altLang="en-US" b="1" dirty="0"/>
              <a:t>，和自己下棋</a:t>
            </a:r>
          </a:p>
          <a:p>
            <a:pPr eaLnBrk="1" hangingPunct="1">
              <a:lnSpc>
                <a:spcPct val="90000"/>
              </a:lnSpc>
            </a:pPr>
            <a:r>
              <a:rPr lang="zh-CN" altLang="en-US" b="1" dirty="0"/>
              <a:t>手写识别学习问题</a:t>
            </a:r>
          </a:p>
          <a:p>
            <a:pPr eaLnBrk="1" hangingPunct="1">
              <a:lnSpc>
                <a:spcPct val="90000"/>
              </a:lnSpc>
            </a:pPr>
            <a:r>
              <a:rPr lang="zh-CN" altLang="en-US" b="1" dirty="0"/>
              <a:t>机器人驾驶学习问题</a:t>
            </a:r>
          </a:p>
          <a:p>
            <a:pPr lvl="1" eaLnBrk="1" hangingPunct="1">
              <a:lnSpc>
                <a:spcPct val="90000"/>
              </a:lnSpc>
              <a:buFont typeface="Wingdings" pitchFamily="2" charset="2"/>
              <a:buChar char="Ä"/>
            </a:pPr>
            <a:r>
              <a:rPr lang="zh-CN" altLang="en-US" b="1" dirty="0"/>
              <a:t> </a:t>
            </a:r>
          </a:p>
        </p:txBody>
      </p:sp>
    </p:spTree>
    <p:extLst>
      <p:ext uri="{BB962C8B-B14F-4D97-AF65-F5344CB8AC3E}">
        <p14:creationId xmlns:p14="http://schemas.microsoft.com/office/powerpoint/2010/main" val="400997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5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5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52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5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5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5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F975CCD-5E74-4B8F-919E-9BAB15CDBE8E}" type="slidenum">
              <a:rPr lang="en-US" altLang="zh-CN"/>
              <a:pPr>
                <a:defRPr/>
              </a:pPr>
              <a:t>7</a:t>
            </a:fld>
            <a:endParaRPr lang="en-US" altLang="zh-CN"/>
          </a:p>
        </p:txBody>
      </p:sp>
      <p:sp>
        <p:nvSpPr>
          <p:cNvPr id="15364" name="Rectangle 4"/>
          <p:cNvSpPr>
            <a:spLocks noChangeArrowheads="1"/>
          </p:cNvSpPr>
          <p:nvPr/>
        </p:nvSpPr>
        <p:spPr bwMode="auto">
          <a:xfrm>
            <a:off x="457200" y="533400"/>
            <a:ext cx="8229600" cy="5715000"/>
          </a:xfrm>
          <a:prstGeom prst="rect">
            <a:avLst/>
          </a:prstGeom>
          <a:noFill/>
          <a:ln w="9525" cap="rnd">
            <a:solidFill>
              <a:schemeClr val="fo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631825"/>
            <a:ext cx="4719637"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05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机器学习</a:t>
            </a:r>
            <a:r>
              <a:rPr lang="en-US" altLang="zh-CN" b="1" dirty="0"/>
              <a:t>@Zhou</a:t>
            </a:r>
            <a:endParaRPr lang="zh-CN" altLang="en-US" b="1" dirty="0"/>
          </a:p>
        </p:txBody>
      </p:sp>
      <mc:AlternateContent xmlns:mc="http://schemas.openxmlformats.org/markup-compatibility/2006" xmlns:a14="http://schemas.microsoft.com/office/drawing/2010/main">
        <mc:Choice Requires="a14">
          <p:sp>
            <p:nvSpPr>
              <p:cNvPr id="5" name="内容占位符 2"/>
              <p:cNvSpPr txBox="1">
                <a:spLocks/>
              </p:cNvSpPr>
              <p:nvPr/>
            </p:nvSpPr>
            <p:spPr>
              <a:xfrm>
                <a:off x="946107" y="1585888"/>
                <a:ext cx="7528194" cy="185543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200" b="1" dirty="0"/>
                  <a:t>“假设用</a:t>
                </a:r>
                <a14:m>
                  <m:oMath xmlns:m="http://schemas.openxmlformats.org/officeDocument/2006/math">
                    <m:r>
                      <a:rPr lang="en-US" altLang="zh-CN" sz="2200" b="1" i="1" smtClean="0">
                        <a:latin typeface="Cambria Math"/>
                      </a:rPr>
                      <m:t>𝑷</m:t>
                    </m:r>
                  </m:oMath>
                </a14:m>
                <a:r>
                  <a:rPr lang="zh-CN" altLang="en-US" sz="2200" b="1" dirty="0"/>
                  <a:t>来评估计算机程序在某任务类</a:t>
                </a:r>
                <a14:m>
                  <m:oMath xmlns:m="http://schemas.openxmlformats.org/officeDocument/2006/math">
                    <m:r>
                      <a:rPr lang="en-US" altLang="zh-CN" sz="2200" b="1" i="1" smtClean="0">
                        <a:latin typeface="Cambria Math"/>
                      </a:rPr>
                      <m:t>𝑻</m:t>
                    </m:r>
                  </m:oMath>
                </a14:m>
                <a:r>
                  <a:rPr lang="zh-CN" altLang="en-US" sz="2200" b="1" dirty="0"/>
                  <a:t>上的性能，若一个程序通过利用经验</a:t>
                </a:r>
                <a14:m>
                  <m:oMath xmlns:m="http://schemas.openxmlformats.org/officeDocument/2006/math">
                    <m:r>
                      <a:rPr lang="en-US" altLang="zh-CN" sz="2200" b="1" i="1" smtClean="0">
                        <a:latin typeface="Cambria Math"/>
                      </a:rPr>
                      <m:t>𝑬</m:t>
                    </m:r>
                  </m:oMath>
                </a14:m>
                <a:r>
                  <a:rPr lang="zh-CN" altLang="en-US" sz="2200" b="1" dirty="0"/>
                  <a:t>在</a:t>
                </a:r>
                <a14:m>
                  <m:oMath xmlns:m="http://schemas.openxmlformats.org/officeDocument/2006/math">
                    <m:r>
                      <a:rPr lang="en-US" altLang="zh-CN" sz="2200" b="1" i="1" smtClean="0">
                        <a:latin typeface="Cambria Math"/>
                      </a:rPr>
                      <m:t>𝑻</m:t>
                    </m:r>
                  </m:oMath>
                </a14:m>
                <a:r>
                  <a:rPr lang="zh-CN" altLang="en-US" sz="2200" b="1" dirty="0"/>
                  <a:t>中任务上获得了性能改善，则我们就说关于</a:t>
                </a:r>
                <a14:m>
                  <m:oMath xmlns:m="http://schemas.openxmlformats.org/officeDocument/2006/math">
                    <m:r>
                      <a:rPr lang="en-US" altLang="zh-CN" sz="2200" b="1" i="1">
                        <a:latin typeface="Cambria Math"/>
                      </a:rPr>
                      <m:t>𝑻</m:t>
                    </m:r>
                  </m:oMath>
                </a14:m>
                <a:r>
                  <a:rPr lang="zh-CN" altLang="en-US" sz="2200" b="1" dirty="0"/>
                  <a:t>和</a:t>
                </a:r>
                <a14:m>
                  <m:oMath xmlns:m="http://schemas.openxmlformats.org/officeDocument/2006/math">
                    <m:r>
                      <a:rPr lang="en-US" altLang="zh-CN" sz="2200" b="1" i="1">
                        <a:latin typeface="Cambria Math"/>
                      </a:rPr>
                      <m:t>𝑷</m:t>
                    </m:r>
                  </m:oMath>
                </a14:m>
                <a:r>
                  <a:rPr lang="zh-CN" altLang="en-US" sz="2200" b="1" dirty="0"/>
                  <a:t>，该程序对</a:t>
                </a:r>
                <a14:m>
                  <m:oMath xmlns:m="http://schemas.openxmlformats.org/officeDocument/2006/math">
                    <m:r>
                      <a:rPr lang="en-US" altLang="zh-CN" sz="2200" b="1" i="1" smtClean="0">
                        <a:latin typeface="Cambria Math"/>
                      </a:rPr>
                      <m:t>𝑬</m:t>
                    </m:r>
                  </m:oMath>
                </a14:m>
                <a:r>
                  <a:rPr lang="zh-CN" altLang="en-US" sz="2200" b="1" dirty="0"/>
                  <a:t>进行了学习”</a:t>
                </a:r>
              </a:p>
            </p:txBody>
          </p:sp>
        </mc:Choice>
        <mc:Fallback xmlns="">
          <p:sp>
            <p:nvSpPr>
              <p:cNvPr id="5" name="内容占位符 2"/>
              <p:cNvSpPr txBox="1">
                <a:spLocks noRot="1" noChangeAspect="1" noMove="1" noResize="1" noEditPoints="1" noAdjustHandles="1" noChangeArrowheads="1" noChangeShapeType="1" noTextEdit="1"/>
              </p:cNvSpPr>
              <p:nvPr/>
            </p:nvSpPr>
            <p:spPr>
              <a:xfrm>
                <a:off x="946107" y="1585888"/>
                <a:ext cx="7528194" cy="1855431"/>
              </a:xfrm>
              <a:prstGeom prst="rect">
                <a:avLst/>
              </a:prstGeom>
              <a:blipFill>
                <a:blip r:embed="rId2"/>
                <a:stretch>
                  <a:fillRect l="-1053" t="-2951"/>
                </a:stretch>
              </a:blipFill>
            </p:spPr>
            <p:txBody>
              <a:bodyPr/>
              <a:lstStyle/>
              <a:p>
                <a:r>
                  <a:rPr lang="zh-CN" altLang="en-US">
                    <a:noFill/>
                  </a:rPr>
                  <a:t> </a:t>
                </a:r>
              </a:p>
            </p:txBody>
          </p:sp>
        </mc:Fallback>
      </mc:AlternateContent>
      <p:sp>
        <p:nvSpPr>
          <p:cNvPr id="6" name="内容占位符 2"/>
          <p:cNvSpPr>
            <a:spLocks noGrp="1"/>
          </p:cNvSpPr>
          <p:nvPr/>
        </p:nvSpPr>
        <p:spPr>
          <a:xfrm>
            <a:off x="958986" y="3491246"/>
            <a:ext cx="7257735" cy="1089574"/>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机器学习致力于研究如何通过计算的手段，利用经验来改善系统自身的性能，从而在计算机上从数据中产生“模型”，用于对新的情况给出判断。</a:t>
            </a:r>
          </a:p>
        </p:txBody>
      </p:sp>
    </p:spTree>
    <p:extLst>
      <p:ext uri="{BB962C8B-B14F-4D97-AF65-F5344CB8AC3E}">
        <p14:creationId xmlns:p14="http://schemas.microsoft.com/office/powerpoint/2010/main" val="6085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机器学习与数据挖掘</a:t>
            </a:r>
          </a:p>
        </p:txBody>
      </p:sp>
      <p:grpSp>
        <p:nvGrpSpPr>
          <p:cNvPr id="12" name="组合 11"/>
          <p:cNvGrpSpPr/>
          <p:nvPr/>
        </p:nvGrpSpPr>
        <p:grpSpPr>
          <a:xfrm>
            <a:off x="1038747" y="1924329"/>
            <a:ext cx="7108303" cy="2797771"/>
            <a:chOff x="891420" y="1589480"/>
            <a:chExt cx="7108303" cy="2797771"/>
          </a:xfrm>
        </p:grpSpPr>
        <p:sp>
          <p:nvSpPr>
            <p:cNvPr id="4" name="文本框 3"/>
            <p:cNvSpPr txBox="1"/>
            <p:nvPr/>
          </p:nvSpPr>
          <p:spPr>
            <a:xfrm>
              <a:off x="3134138" y="1589480"/>
              <a:ext cx="2526483" cy="769441"/>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rgbClr val="00B050"/>
                  </a:solidFill>
                </a:rPr>
                <a:t>数据挖掘</a:t>
              </a:r>
            </a:p>
          </p:txBody>
        </p:sp>
        <p:sp>
          <p:nvSpPr>
            <p:cNvPr id="6" name="文本框 5"/>
            <p:cNvSpPr txBox="1"/>
            <p:nvPr/>
          </p:nvSpPr>
          <p:spPr>
            <a:xfrm>
              <a:off x="1319171" y="3617810"/>
              <a:ext cx="2526483" cy="76944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b="1" dirty="0">
                  <a:solidFill>
                    <a:schemeClr val="accent5"/>
                  </a:solidFill>
                </a:rPr>
                <a:t>机器学习</a:t>
              </a:r>
            </a:p>
          </p:txBody>
        </p:sp>
        <p:sp>
          <p:nvSpPr>
            <p:cNvPr id="7" name="文本框 6"/>
            <p:cNvSpPr txBox="1"/>
            <p:nvPr/>
          </p:nvSpPr>
          <p:spPr>
            <a:xfrm>
              <a:off x="4921766" y="3617810"/>
              <a:ext cx="2526483" cy="769441"/>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chemeClr val="accent3"/>
                  </a:solidFill>
                </a:rPr>
                <a:t>数据库</a:t>
              </a:r>
            </a:p>
          </p:txBody>
        </p:sp>
        <p:sp>
          <p:nvSpPr>
            <p:cNvPr id="8" name="下箭头 7"/>
            <p:cNvSpPr/>
            <p:nvPr/>
          </p:nvSpPr>
          <p:spPr>
            <a:xfrm rot="10800000">
              <a:off x="3222802" y="2531165"/>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下箭头 8"/>
            <p:cNvSpPr/>
            <p:nvPr/>
          </p:nvSpPr>
          <p:spPr>
            <a:xfrm rot="10800000">
              <a:off x="4807608" y="2531165"/>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p:cNvSpPr txBox="1"/>
            <p:nvPr/>
          </p:nvSpPr>
          <p:spPr>
            <a:xfrm>
              <a:off x="891420" y="2811820"/>
              <a:ext cx="2339102" cy="523220"/>
            </a:xfrm>
            <a:prstGeom prst="rect">
              <a:avLst/>
            </a:prstGeom>
            <a:noFill/>
          </p:spPr>
          <p:txBody>
            <a:bodyPr wrap="none" rtlCol="0">
              <a:spAutoFit/>
            </a:bodyPr>
            <a:lstStyle/>
            <a:p>
              <a:r>
                <a:rPr lang="zh-CN" altLang="en-US" sz="2800" b="1" dirty="0">
                  <a:solidFill>
                    <a:schemeClr val="accent5"/>
                  </a:solidFill>
                </a:rPr>
                <a:t>数据分析技术</a:t>
              </a:r>
            </a:p>
          </p:txBody>
        </p:sp>
        <p:sp>
          <p:nvSpPr>
            <p:cNvPr id="11" name="文本框 10"/>
            <p:cNvSpPr txBox="1"/>
            <p:nvPr/>
          </p:nvSpPr>
          <p:spPr>
            <a:xfrm>
              <a:off x="5660621" y="2833782"/>
              <a:ext cx="2339102" cy="523220"/>
            </a:xfrm>
            <a:prstGeom prst="rect">
              <a:avLst/>
            </a:prstGeom>
            <a:noFill/>
          </p:spPr>
          <p:txBody>
            <a:bodyPr wrap="none" rtlCol="0">
              <a:spAutoFit/>
            </a:bodyPr>
            <a:lstStyle/>
            <a:p>
              <a:r>
                <a:rPr lang="zh-CN" altLang="en-US" sz="2800" b="1" dirty="0">
                  <a:solidFill>
                    <a:schemeClr val="accent3"/>
                  </a:solidFill>
                </a:rPr>
                <a:t>数据管理技术</a:t>
              </a:r>
            </a:p>
          </p:txBody>
        </p:sp>
      </p:grpSp>
    </p:spTree>
    <p:extLst>
      <p:ext uri="{BB962C8B-B14F-4D97-AF65-F5344CB8AC3E}">
        <p14:creationId xmlns:p14="http://schemas.microsoft.com/office/powerpoint/2010/main" val="425455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2879</Words>
  <Application>Microsoft Office PowerPoint</Application>
  <PresentationFormat>全屏显示(4:3)</PresentationFormat>
  <Paragraphs>459</Paragraphs>
  <Slides>51</Slides>
  <Notes>12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71" baseType="lpstr">
      <vt:lpstr>黑体</vt:lpstr>
      <vt:lpstr>华文楷体</vt:lpstr>
      <vt:lpstr>楷体</vt:lpstr>
      <vt:lpstr>楷体_GB2312</vt:lpstr>
      <vt:lpstr>宋体</vt:lpstr>
      <vt:lpstr>幼圆</vt:lpstr>
      <vt:lpstr>Arial</vt:lpstr>
      <vt:lpstr>Calibri</vt:lpstr>
      <vt:lpstr>Cambria Math</vt:lpstr>
      <vt:lpstr>Palatino Linotype</vt:lpstr>
      <vt:lpstr>Symbol</vt:lpstr>
      <vt:lpstr>Tahoma</vt:lpstr>
      <vt:lpstr>Times New Roman</vt:lpstr>
      <vt:lpstr>Verdana</vt:lpstr>
      <vt:lpstr>Wingdings</vt:lpstr>
      <vt:lpstr>Wingdings 2</vt:lpstr>
      <vt:lpstr>Office 主题</vt:lpstr>
      <vt:lpstr>工作表</vt:lpstr>
      <vt:lpstr>Equation</vt:lpstr>
      <vt:lpstr>MS_ClipArt_Gallery.2</vt:lpstr>
      <vt:lpstr>机器学习  Machine Learning</vt:lpstr>
      <vt:lpstr>大 纲</vt:lpstr>
      <vt:lpstr>PowerPoint 演示文稿</vt:lpstr>
      <vt:lpstr>PowerPoint 演示文稿</vt:lpstr>
      <vt:lpstr>学习问题的标准描述</vt:lpstr>
      <vt:lpstr>学习问题的定义</vt:lpstr>
      <vt:lpstr>PowerPoint 演示文稿</vt:lpstr>
      <vt:lpstr>机器学习@Zhou</vt:lpstr>
      <vt:lpstr>机器学习与数据挖掘</vt:lpstr>
      <vt:lpstr>典型的机器学习过程</vt:lpstr>
      <vt:lpstr>西瓜问题：机器学习实例</vt:lpstr>
      <vt:lpstr>PowerPoint 演示文稿</vt:lpstr>
      <vt:lpstr>大纲</vt:lpstr>
      <vt:lpstr>基本术语-数据</vt:lpstr>
      <vt:lpstr>基本术语-任务</vt:lpstr>
      <vt:lpstr>基本术语-任务</vt:lpstr>
      <vt:lpstr>基本术语-泛化能力</vt:lpstr>
      <vt:lpstr>PowerPoint 演示文稿</vt:lpstr>
      <vt:lpstr>大纲</vt:lpstr>
      <vt:lpstr>假设空间</vt:lpstr>
      <vt:lpstr>  假设空间</vt:lpstr>
      <vt:lpstr>PowerPoint 演示文稿</vt:lpstr>
      <vt:lpstr>PowerPoint 演示文稿</vt:lpstr>
      <vt:lpstr>PowerPoint 演示文稿</vt:lpstr>
      <vt:lpstr>PowerPoint 演示文稿</vt:lpstr>
      <vt:lpstr>大纲</vt:lpstr>
      <vt:lpstr>归纳偏好</vt:lpstr>
      <vt:lpstr>归纳偏好</vt:lpstr>
      <vt:lpstr>归纳偏好</vt:lpstr>
      <vt:lpstr>NoFreeLunch</vt:lpstr>
      <vt:lpstr>NoFreeLunch</vt:lpstr>
      <vt:lpstr>NoFreeLunch</vt:lpstr>
      <vt:lpstr>PowerPoint 演示文稿</vt:lpstr>
      <vt:lpstr>大纲</vt:lpstr>
      <vt:lpstr>发展历程</vt:lpstr>
      <vt:lpstr>发展历程</vt:lpstr>
      <vt:lpstr>发展历程</vt:lpstr>
      <vt:lpstr>PowerPoint 演示文稿</vt:lpstr>
      <vt:lpstr>大纲</vt:lpstr>
      <vt:lpstr>应用现状</vt:lpstr>
      <vt:lpstr>应用现状</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 |第一章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ZSHE</dc:creator>
  <cp:lastModifiedBy>yx</cp:lastModifiedBy>
  <cp:revision>111</cp:revision>
  <cp:lastPrinted>2016-05-18T04:44:22Z</cp:lastPrinted>
  <dcterms:created xsi:type="dcterms:W3CDTF">2016-05-18T01:14:48Z</dcterms:created>
  <dcterms:modified xsi:type="dcterms:W3CDTF">2022-08-29T04:38:17Z</dcterms:modified>
</cp:coreProperties>
</file>