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5" r:id="rId5"/>
    <p:sldId id="268" r:id="rId6"/>
    <p:sldId id="266" r:id="rId7"/>
    <p:sldId id="274" r:id="rId8"/>
    <p:sldId id="261" r:id="rId9"/>
    <p:sldId id="262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4" y="114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32502-43C0-458D-A81A-6FA702667A9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AA35FC-A69D-4119-9320-A1A69690B2BF}">
      <dgm:prSet phldrT="[文本]"/>
      <dgm:spPr/>
      <dgm:t>
        <a:bodyPr/>
        <a:lstStyle/>
        <a:p>
          <a:r>
            <a:rPr lang="en-US" altLang="zh-CN" dirty="0"/>
            <a:t>IDLE</a:t>
          </a:r>
          <a:endParaRPr lang="zh-CN" altLang="en-US" dirty="0"/>
        </a:p>
      </dgm:t>
    </dgm:pt>
    <dgm:pt modelId="{07B3A5EF-8390-4080-A4A8-5C255ADD7F78}" type="parTrans" cxnId="{31BC8749-40C1-42A1-A867-FE3232551FD3}">
      <dgm:prSet/>
      <dgm:spPr/>
      <dgm:t>
        <a:bodyPr/>
        <a:lstStyle/>
        <a:p>
          <a:endParaRPr lang="zh-CN" altLang="en-US"/>
        </a:p>
      </dgm:t>
    </dgm:pt>
    <dgm:pt modelId="{9D2981DC-214E-4FBF-A6A0-8D0F80C7C390}" type="sibTrans" cxnId="{31BC8749-40C1-42A1-A867-FE3232551FD3}">
      <dgm:prSet/>
      <dgm:spPr/>
      <dgm:t>
        <a:bodyPr/>
        <a:lstStyle/>
        <a:p>
          <a:endParaRPr lang="zh-CN" altLang="en-US"/>
        </a:p>
      </dgm:t>
    </dgm:pt>
    <dgm:pt modelId="{B451A752-3393-4435-AF26-08199AE54493}">
      <dgm:prSet phldrT="[文本]"/>
      <dgm:spPr/>
      <dgm:t>
        <a:bodyPr/>
        <a:lstStyle/>
        <a:p>
          <a:r>
            <a:rPr lang="en-US" altLang="zh-CN" dirty="0"/>
            <a:t>WM_WM</a:t>
          </a:r>
          <a:endParaRPr lang="zh-CN" altLang="en-US" dirty="0"/>
        </a:p>
      </dgm:t>
    </dgm:pt>
    <dgm:pt modelId="{337CB799-659C-4B41-A819-1D089941A29F}" type="parTrans" cxnId="{7B5D3E74-B5F4-4D22-8FB5-669A5B939DBF}">
      <dgm:prSet/>
      <dgm:spPr/>
      <dgm:t>
        <a:bodyPr/>
        <a:lstStyle/>
        <a:p>
          <a:endParaRPr lang="zh-CN" altLang="en-US"/>
        </a:p>
      </dgm:t>
    </dgm:pt>
    <dgm:pt modelId="{1FA63008-0CBE-43C5-8A60-F3E8DC8E0136}" type="sibTrans" cxnId="{7B5D3E74-B5F4-4D22-8FB5-669A5B939DBF}">
      <dgm:prSet/>
      <dgm:spPr/>
      <dgm:t>
        <a:bodyPr/>
        <a:lstStyle/>
        <a:p>
          <a:endParaRPr lang="zh-CN" altLang="en-US"/>
        </a:p>
      </dgm:t>
    </dgm:pt>
    <dgm:pt modelId="{3B4CD1FD-F185-4071-8209-C326D48BAA58}">
      <dgm:prSet phldrT="[文本]"/>
      <dgm:spPr/>
      <dgm:t>
        <a:bodyPr/>
        <a:lstStyle/>
        <a:p>
          <a:r>
            <a:rPr lang="en-US" altLang="zh-CN" dirty="0"/>
            <a:t>WM_RM</a:t>
          </a:r>
          <a:endParaRPr lang="zh-CN" altLang="en-US" dirty="0"/>
        </a:p>
      </dgm:t>
    </dgm:pt>
    <dgm:pt modelId="{E52B0914-9512-4EEE-9253-99EE7FEDE18D}" type="parTrans" cxnId="{B06BA179-0D50-4CD7-8B71-B491442314AB}">
      <dgm:prSet/>
      <dgm:spPr/>
      <dgm:t>
        <a:bodyPr/>
        <a:lstStyle/>
        <a:p>
          <a:endParaRPr lang="zh-CN" altLang="en-US"/>
        </a:p>
      </dgm:t>
    </dgm:pt>
    <dgm:pt modelId="{E779431C-8C9A-48CE-85FA-F2E949FC83DA}" type="sibTrans" cxnId="{B06BA179-0D50-4CD7-8B71-B491442314AB}">
      <dgm:prSet/>
      <dgm:spPr/>
      <dgm:t>
        <a:bodyPr/>
        <a:lstStyle/>
        <a:p>
          <a:endParaRPr lang="zh-CN" altLang="en-US"/>
        </a:p>
      </dgm:t>
    </dgm:pt>
    <dgm:pt modelId="{29BA903E-C751-4D19-93B1-39A3136A9188}">
      <dgm:prSet phldrT="[文本]"/>
      <dgm:spPr/>
      <dgm:t>
        <a:bodyPr/>
        <a:lstStyle/>
        <a:p>
          <a:r>
            <a:rPr lang="en-US" altLang="zh-CN" dirty="0"/>
            <a:t>RM_RM</a:t>
          </a:r>
          <a:endParaRPr lang="zh-CN" altLang="en-US" dirty="0"/>
        </a:p>
      </dgm:t>
    </dgm:pt>
    <dgm:pt modelId="{7506F074-1405-4655-B21A-734EEB964A44}" type="parTrans" cxnId="{D7383B2D-175C-4319-BB38-03EC42871DA2}">
      <dgm:prSet/>
      <dgm:spPr/>
      <dgm:t>
        <a:bodyPr/>
        <a:lstStyle/>
        <a:p>
          <a:endParaRPr lang="zh-CN" altLang="en-US"/>
        </a:p>
      </dgm:t>
    </dgm:pt>
    <dgm:pt modelId="{AA2453D1-0FBD-42DE-896B-E593A75B019E}" type="sibTrans" cxnId="{D7383B2D-175C-4319-BB38-03EC42871DA2}">
      <dgm:prSet/>
      <dgm:spPr/>
      <dgm:t>
        <a:bodyPr/>
        <a:lstStyle/>
        <a:p>
          <a:endParaRPr lang="zh-CN" altLang="en-US"/>
        </a:p>
      </dgm:t>
    </dgm:pt>
    <dgm:pt modelId="{C9C6CD99-238C-42A0-B95A-6A614FE8FEC3}">
      <dgm:prSet phldrT="[文本]"/>
      <dgm:spPr/>
      <dgm:t>
        <a:bodyPr/>
        <a:lstStyle/>
        <a:p>
          <a:r>
            <a:rPr lang="en-US" altLang="zh-CN" dirty="0"/>
            <a:t>RM_WM</a:t>
          </a:r>
          <a:endParaRPr lang="zh-CN" altLang="en-US" dirty="0"/>
        </a:p>
      </dgm:t>
    </dgm:pt>
    <dgm:pt modelId="{D3B8BD00-0A2E-441C-A8D0-3CDDDBDE28CD}" type="parTrans" cxnId="{57AC375C-74D3-4E5B-8383-C34049527636}">
      <dgm:prSet/>
      <dgm:spPr/>
      <dgm:t>
        <a:bodyPr/>
        <a:lstStyle/>
        <a:p>
          <a:endParaRPr lang="zh-CN" altLang="en-US"/>
        </a:p>
      </dgm:t>
    </dgm:pt>
    <dgm:pt modelId="{F1A143A4-0EE9-40F4-A49B-D6CD3377FFF7}" type="sibTrans" cxnId="{57AC375C-74D3-4E5B-8383-C34049527636}">
      <dgm:prSet/>
      <dgm:spPr/>
      <dgm:t>
        <a:bodyPr/>
        <a:lstStyle/>
        <a:p>
          <a:endParaRPr lang="zh-CN" altLang="en-US"/>
        </a:p>
      </dgm:t>
    </dgm:pt>
    <dgm:pt modelId="{621A8CE6-9652-4E32-8046-51F3AEED1572}" type="pres">
      <dgm:prSet presAssocID="{E3532502-43C0-458D-A81A-6FA702667A96}" presName="cycle" presStyleCnt="0">
        <dgm:presLayoutVars>
          <dgm:dir/>
          <dgm:resizeHandles val="exact"/>
        </dgm:presLayoutVars>
      </dgm:prSet>
      <dgm:spPr/>
    </dgm:pt>
    <dgm:pt modelId="{38AC0B7A-CB66-452D-9566-84F09A095165}" type="pres">
      <dgm:prSet presAssocID="{ADAA35FC-A69D-4119-9320-A1A69690B2BF}" presName="node" presStyleLbl="node1" presStyleIdx="0" presStyleCnt="5" custScaleX="50200" custScaleY="49652" custRadScaleRad="122253" custRadScaleInc="-9556">
        <dgm:presLayoutVars>
          <dgm:bulletEnabled val="1"/>
        </dgm:presLayoutVars>
      </dgm:prSet>
      <dgm:spPr/>
    </dgm:pt>
    <dgm:pt modelId="{FA215BBF-B7C0-43B6-A292-95E27CF2C92A}" type="pres">
      <dgm:prSet presAssocID="{9D2981DC-214E-4FBF-A6A0-8D0F80C7C390}" presName="sibTrans" presStyleLbl="sibTrans2D1" presStyleIdx="0" presStyleCnt="5" custScaleX="152371" custScaleY="28978" custLinFactNeighborX="17170" custLinFactNeighborY="-20543"/>
      <dgm:spPr/>
    </dgm:pt>
    <dgm:pt modelId="{163B33D7-1452-41DE-A1D0-90FDF48B267E}" type="pres">
      <dgm:prSet presAssocID="{9D2981DC-214E-4FBF-A6A0-8D0F80C7C390}" presName="connectorText" presStyleLbl="sibTrans2D1" presStyleIdx="0" presStyleCnt="5"/>
      <dgm:spPr/>
    </dgm:pt>
    <dgm:pt modelId="{299821FB-63BF-48A3-AE1C-6B92B02D088B}" type="pres">
      <dgm:prSet presAssocID="{B451A752-3393-4435-AF26-08199AE54493}" presName="node" presStyleLbl="node1" presStyleIdx="1" presStyleCnt="5" custScaleX="50248" custScaleY="50131" custRadScaleRad="89947" custRadScaleInc="-64670">
        <dgm:presLayoutVars>
          <dgm:bulletEnabled val="1"/>
        </dgm:presLayoutVars>
      </dgm:prSet>
      <dgm:spPr/>
    </dgm:pt>
    <dgm:pt modelId="{9581F201-2751-4714-8883-FD58D8B75A7E}" type="pres">
      <dgm:prSet presAssocID="{1FA63008-0CBE-43C5-8A60-F3E8DC8E0136}" presName="sibTrans" presStyleLbl="sibTrans2D1" presStyleIdx="1" presStyleCnt="5" custScaleX="175665" custScaleY="37110" custLinFactNeighborX="8120" custLinFactNeighborY="10643"/>
      <dgm:spPr/>
    </dgm:pt>
    <dgm:pt modelId="{A40C1DB1-84F7-4ED2-A819-DEA66584578C}" type="pres">
      <dgm:prSet presAssocID="{1FA63008-0CBE-43C5-8A60-F3E8DC8E0136}" presName="connectorText" presStyleLbl="sibTrans2D1" presStyleIdx="1" presStyleCnt="5"/>
      <dgm:spPr/>
    </dgm:pt>
    <dgm:pt modelId="{13573BAE-F26E-44B0-AF95-5BBFC444FFAC}" type="pres">
      <dgm:prSet presAssocID="{3B4CD1FD-F185-4071-8209-C326D48BAA58}" presName="node" presStyleLbl="node1" presStyleIdx="2" presStyleCnt="5" custScaleX="49879" custScaleY="49879" custRadScaleRad="75511" custRadScaleInc="-5374">
        <dgm:presLayoutVars>
          <dgm:bulletEnabled val="1"/>
        </dgm:presLayoutVars>
      </dgm:prSet>
      <dgm:spPr/>
    </dgm:pt>
    <dgm:pt modelId="{5049C75F-B312-4785-AE9E-9F97E239BA46}" type="pres">
      <dgm:prSet presAssocID="{E779431C-8C9A-48CE-85FA-F2E949FC83DA}" presName="sibTrans" presStyleLbl="sibTrans2D1" presStyleIdx="2" presStyleCnt="5" custAng="16948960" custFlipVert="1" custScaleX="347395" custScaleY="32653" custLinFactY="-122016" custLinFactNeighborX="66344" custLinFactNeighborY="-200000"/>
      <dgm:spPr/>
    </dgm:pt>
    <dgm:pt modelId="{FDDB7D5E-EA20-48D3-9E6D-8A7829C72DD3}" type="pres">
      <dgm:prSet presAssocID="{E779431C-8C9A-48CE-85FA-F2E949FC83DA}" presName="connectorText" presStyleLbl="sibTrans2D1" presStyleIdx="2" presStyleCnt="5"/>
      <dgm:spPr/>
    </dgm:pt>
    <dgm:pt modelId="{CBC3ADA0-AA3B-46BF-B6CA-6ADEF243284A}" type="pres">
      <dgm:prSet presAssocID="{29BA903E-C751-4D19-93B1-39A3136A9188}" presName="node" presStyleLbl="node1" presStyleIdx="3" presStyleCnt="5" custScaleX="54132" custScaleY="54132" custRadScaleRad="83615" custRadScaleInc="33473">
        <dgm:presLayoutVars>
          <dgm:bulletEnabled val="1"/>
        </dgm:presLayoutVars>
      </dgm:prSet>
      <dgm:spPr/>
    </dgm:pt>
    <dgm:pt modelId="{A018F565-CF5F-40DC-BCAF-7D1A0B3C9106}" type="pres">
      <dgm:prSet presAssocID="{AA2453D1-0FBD-42DE-896B-E593A75B019E}" presName="sibTrans" presStyleLbl="sibTrans2D1" presStyleIdx="3" presStyleCnt="5" custAng="10614120" custScaleX="184090" custScaleY="29234"/>
      <dgm:spPr/>
    </dgm:pt>
    <dgm:pt modelId="{3668B057-34DA-4F05-AB2A-0D8DDDA615FA}" type="pres">
      <dgm:prSet presAssocID="{AA2453D1-0FBD-42DE-896B-E593A75B019E}" presName="connectorText" presStyleLbl="sibTrans2D1" presStyleIdx="3" presStyleCnt="5"/>
      <dgm:spPr/>
    </dgm:pt>
    <dgm:pt modelId="{EA153E5B-3E24-42FC-92B0-3DBCA2C98ABE}" type="pres">
      <dgm:prSet presAssocID="{C9C6CD99-238C-42A0-B95A-6A614FE8FEC3}" presName="node" presStyleLbl="node1" presStyleIdx="4" presStyleCnt="5" custScaleX="45027" custScaleY="47988" custRadScaleRad="102424" custRadScaleInc="54614">
        <dgm:presLayoutVars>
          <dgm:bulletEnabled val="1"/>
        </dgm:presLayoutVars>
      </dgm:prSet>
      <dgm:spPr/>
    </dgm:pt>
    <dgm:pt modelId="{236BDDD9-3526-434D-ADDB-A7786B2DFA51}" type="pres">
      <dgm:prSet presAssocID="{F1A143A4-0EE9-40F4-A49B-D6CD3377FFF7}" presName="sibTrans" presStyleLbl="sibTrans2D1" presStyleIdx="4" presStyleCnt="5" custAng="10781168" custScaleX="179206" custScaleY="27869" custLinFactNeighborX="-11603" custLinFactNeighborY="-26794"/>
      <dgm:spPr/>
    </dgm:pt>
    <dgm:pt modelId="{02D04610-4DB7-41A4-AC6C-8C29712C7E49}" type="pres">
      <dgm:prSet presAssocID="{F1A143A4-0EE9-40F4-A49B-D6CD3377FFF7}" presName="connectorText" presStyleLbl="sibTrans2D1" presStyleIdx="4" presStyleCnt="5"/>
      <dgm:spPr/>
    </dgm:pt>
  </dgm:ptLst>
  <dgm:cxnLst>
    <dgm:cxn modelId="{2CBA7C1E-CD87-43B9-BF73-7BDAFF1C3C30}" type="presOf" srcId="{AA2453D1-0FBD-42DE-896B-E593A75B019E}" destId="{A018F565-CF5F-40DC-BCAF-7D1A0B3C9106}" srcOrd="0" destOrd="0" presId="urn:microsoft.com/office/officeart/2005/8/layout/cycle2"/>
    <dgm:cxn modelId="{9DAEAF21-1E35-421D-838A-6EB4ED8196F4}" type="presOf" srcId="{E779431C-8C9A-48CE-85FA-F2E949FC83DA}" destId="{5049C75F-B312-4785-AE9E-9F97E239BA46}" srcOrd="0" destOrd="0" presId="urn:microsoft.com/office/officeart/2005/8/layout/cycle2"/>
    <dgm:cxn modelId="{D7383B2D-175C-4319-BB38-03EC42871DA2}" srcId="{E3532502-43C0-458D-A81A-6FA702667A96}" destId="{29BA903E-C751-4D19-93B1-39A3136A9188}" srcOrd="3" destOrd="0" parTransId="{7506F074-1405-4655-B21A-734EEB964A44}" sibTransId="{AA2453D1-0FBD-42DE-896B-E593A75B019E}"/>
    <dgm:cxn modelId="{57AC375C-74D3-4E5B-8383-C34049527636}" srcId="{E3532502-43C0-458D-A81A-6FA702667A96}" destId="{C9C6CD99-238C-42A0-B95A-6A614FE8FEC3}" srcOrd="4" destOrd="0" parTransId="{D3B8BD00-0A2E-441C-A8D0-3CDDDBDE28CD}" sibTransId="{F1A143A4-0EE9-40F4-A49B-D6CD3377FFF7}"/>
    <dgm:cxn modelId="{55A3FD5F-E14D-4888-B376-21EF40A4200C}" type="presOf" srcId="{9D2981DC-214E-4FBF-A6A0-8D0F80C7C390}" destId="{163B33D7-1452-41DE-A1D0-90FDF48B267E}" srcOrd="1" destOrd="0" presId="urn:microsoft.com/office/officeart/2005/8/layout/cycle2"/>
    <dgm:cxn modelId="{62C2A261-8A50-456C-A7C5-710A0A44A843}" type="presOf" srcId="{3B4CD1FD-F185-4071-8209-C326D48BAA58}" destId="{13573BAE-F26E-44B0-AF95-5BBFC444FFAC}" srcOrd="0" destOrd="0" presId="urn:microsoft.com/office/officeart/2005/8/layout/cycle2"/>
    <dgm:cxn modelId="{31BC8749-40C1-42A1-A867-FE3232551FD3}" srcId="{E3532502-43C0-458D-A81A-6FA702667A96}" destId="{ADAA35FC-A69D-4119-9320-A1A69690B2BF}" srcOrd="0" destOrd="0" parTransId="{07B3A5EF-8390-4080-A4A8-5C255ADD7F78}" sibTransId="{9D2981DC-214E-4FBF-A6A0-8D0F80C7C390}"/>
    <dgm:cxn modelId="{7B5D3E74-B5F4-4D22-8FB5-669A5B939DBF}" srcId="{E3532502-43C0-458D-A81A-6FA702667A96}" destId="{B451A752-3393-4435-AF26-08199AE54493}" srcOrd="1" destOrd="0" parTransId="{337CB799-659C-4B41-A819-1D089941A29F}" sibTransId="{1FA63008-0CBE-43C5-8A60-F3E8DC8E0136}"/>
    <dgm:cxn modelId="{B06BA179-0D50-4CD7-8B71-B491442314AB}" srcId="{E3532502-43C0-458D-A81A-6FA702667A96}" destId="{3B4CD1FD-F185-4071-8209-C326D48BAA58}" srcOrd="2" destOrd="0" parTransId="{E52B0914-9512-4EEE-9253-99EE7FEDE18D}" sibTransId="{E779431C-8C9A-48CE-85FA-F2E949FC83DA}"/>
    <dgm:cxn modelId="{C01E1E86-FC02-48EC-A29A-E5A122319ED6}" type="presOf" srcId="{1FA63008-0CBE-43C5-8A60-F3E8DC8E0136}" destId="{9581F201-2751-4714-8883-FD58D8B75A7E}" srcOrd="0" destOrd="0" presId="urn:microsoft.com/office/officeart/2005/8/layout/cycle2"/>
    <dgm:cxn modelId="{4567D092-7195-45B7-9D54-463EA197868B}" type="presOf" srcId="{1FA63008-0CBE-43C5-8A60-F3E8DC8E0136}" destId="{A40C1DB1-84F7-4ED2-A819-DEA66584578C}" srcOrd="1" destOrd="0" presId="urn:microsoft.com/office/officeart/2005/8/layout/cycle2"/>
    <dgm:cxn modelId="{6A1325B6-C5AB-4275-826B-F0F823619DD4}" type="presOf" srcId="{E3532502-43C0-458D-A81A-6FA702667A96}" destId="{621A8CE6-9652-4E32-8046-51F3AEED1572}" srcOrd="0" destOrd="0" presId="urn:microsoft.com/office/officeart/2005/8/layout/cycle2"/>
    <dgm:cxn modelId="{A4DFD7BC-7DA1-4DD3-A154-342B06436B9C}" type="presOf" srcId="{C9C6CD99-238C-42A0-B95A-6A614FE8FEC3}" destId="{EA153E5B-3E24-42FC-92B0-3DBCA2C98ABE}" srcOrd="0" destOrd="0" presId="urn:microsoft.com/office/officeart/2005/8/layout/cycle2"/>
    <dgm:cxn modelId="{A201E6BE-E0FC-4092-BA3F-5B3092CC7EAC}" type="presOf" srcId="{9D2981DC-214E-4FBF-A6A0-8D0F80C7C390}" destId="{FA215BBF-B7C0-43B6-A292-95E27CF2C92A}" srcOrd="0" destOrd="0" presId="urn:microsoft.com/office/officeart/2005/8/layout/cycle2"/>
    <dgm:cxn modelId="{F77CB4C7-FF21-4D56-B5BE-19253E7A68BA}" type="presOf" srcId="{E779431C-8C9A-48CE-85FA-F2E949FC83DA}" destId="{FDDB7D5E-EA20-48D3-9E6D-8A7829C72DD3}" srcOrd="1" destOrd="0" presId="urn:microsoft.com/office/officeart/2005/8/layout/cycle2"/>
    <dgm:cxn modelId="{FD9D4ED3-2F1F-41FE-B5F1-208B1C5285E7}" type="presOf" srcId="{AA2453D1-0FBD-42DE-896B-E593A75B019E}" destId="{3668B057-34DA-4F05-AB2A-0D8DDDA615FA}" srcOrd="1" destOrd="0" presId="urn:microsoft.com/office/officeart/2005/8/layout/cycle2"/>
    <dgm:cxn modelId="{570EFCDB-8AE8-46DD-B20C-52374548F750}" type="presOf" srcId="{F1A143A4-0EE9-40F4-A49B-D6CD3377FFF7}" destId="{236BDDD9-3526-434D-ADDB-A7786B2DFA51}" srcOrd="0" destOrd="0" presId="urn:microsoft.com/office/officeart/2005/8/layout/cycle2"/>
    <dgm:cxn modelId="{398A2AE2-B9F9-45E0-94D1-2AE25991C94A}" type="presOf" srcId="{F1A143A4-0EE9-40F4-A49B-D6CD3377FFF7}" destId="{02D04610-4DB7-41A4-AC6C-8C29712C7E49}" srcOrd="1" destOrd="0" presId="urn:microsoft.com/office/officeart/2005/8/layout/cycle2"/>
    <dgm:cxn modelId="{3E731AE5-161E-4AD0-9EA0-9DCA087B6B08}" type="presOf" srcId="{29BA903E-C751-4D19-93B1-39A3136A9188}" destId="{CBC3ADA0-AA3B-46BF-B6CA-6ADEF243284A}" srcOrd="0" destOrd="0" presId="urn:microsoft.com/office/officeart/2005/8/layout/cycle2"/>
    <dgm:cxn modelId="{2745ACE7-A3C5-4DF9-84D8-232F1671B21F}" type="presOf" srcId="{ADAA35FC-A69D-4119-9320-A1A69690B2BF}" destId="{38AC0B7A-CB66-452D-9566-84F09A095165}" srcOrd="0" destOrd="0" presId="urn:microsoft.com/office/officeart/2005/8/layout/cycle2"/>
    <dgm:cxn modelId="{373F9CF3-9063-4057-B012-F265A8BA06F0}" type="presOf" srcId="{B451A752-3393-4435-AF26-08199AE54493}" destId="{299821FB-63BF-48A3-AE1C-6B92B02D088B}" srcOrd="0" destOrd="0" presId="urn:microsoft.com/office/officeart/2005/8/layout/cycle2"/>
    <dgm:cxn modelId="{4A7BB502-4F51-4676-ACF2-1C4C496E52D5}" type="presParOf" srcId="{621A8CE6-9652-4E32-8046-51F3AEED1572}" destId="{38AC0B7A-CB66-452D-9566-84F09A095165}" srcOrd="0" destOrd="0" presId="urn:microsoft.com/office/officeart/2005/8/layout/cycle2"/>
    <dgm:cxn modelId="{A7FD6E6C-DAAB-45E5-BEE4-15F4EB1AD275}" type="presParOf" srcId="{621A8CE6-9652-4E32-8046-51F3AEED1572}" destId="{FA215BBF-B7C0-43B6-A292-95E27CF2C92A}" srcOrd="1" destOrd="0" presId="urn:microsoft.com/office/officeart/2005/8/layout/cycle2"/>
    <dgm:cxn modelId="{CA5E0996-6F5A-49E3-8C2A-70D8996C5665}" type="presParOf" srcId="{FA215BBF-B7C0-43B6-A292-95E27CF2C92A}" destId="{163B33D7-1452-41DE-A1D0-90FDF48B267E}" srcOrd="0" destOrd="0" presId="urn:microsoft.com/office/officeart/2005/8/layout/cycle2"/>
    <dgm:cxn modelId="{57DF7A36-C3DB-4DBA-BA9D-60980A46E30B}" type="presParOf" srcId="{621A8CE6-9652-4E32-8046-51F3AEED1572}" destId="{299821FB-63BF-48A3-AE1C-6B92B02D088B}" srcOrd="2" destOrd="0" presId="urn:microsoft.com/office/officeart/2005/8/layout/cycle2"/>
    <dgm:cxn modelId="{672DE398-76D9-4CCE-B9B7-701E71422226}" type="presParOf" srcId="{621A8CE6-9652-4E32-8046-51F3AEED1572}" destId="{9581F201-2751-4714-8883-FD58D8B75A7E}" srcOrd="3" destOrd="0" presId="urn:microsoft.com/office/officeart/2005/8/layout/cycle2"/>
    <dgm:cxn modelId="{08B711AF-9EC8-4AA1-B3AF-12D6E0480E03}" type="presParOf" srcId="{9581F201-2751-4714-8883-FD58D8B75A7E}" destId="{A40C1DB1-84F7-4ED2-A819-DEA66584578C}" srcOrd="0" destOrd="0" presId="urn:microsoft.com/office/officeart/2005/8/layout/cycle2"/>
    <dgm:cxn modelId="{E28E0C42-3A37-4A3D-8BB9-EFADB3B462A5}" type="presParOf" srcId="{621A8CE6-9652-4E32-8046-51F3AEED1572}" destId="{13573BAE-F26E-44B0-AF95-5BBFC444FFAC}" srcOrd="4" destOrd="0" presId="urn:microsoft.com/office/officeart/2005/8/layout/cycle2"/>
    <dgm:cxn modelId="{9F608F88-227F-4871-86EA-44F57B1A435A}" type="presParOf" srcId="{621A8CE6-9652-4E32-8046-51F3AEED1572}" destId="{5049C75F-B312-4785-AE9E-9F97E239BA46}" srcOrd="5" destOrd="0" presId="urn:microsoft.com/office/officeart/2005/8/layout/cycle2"/>
    <dgm:cxn modelId="{081B24D3-49CD-454A-8F82-9DF67F02F579}" type="presParOf" srcId="{5049C75F-B312-4785-AE9E-9F97E239BA46}" destId="{FDDB7D5E-EA20-48D3-9E6D-8A7829C72DD3}" srcOrd="0" destOrd="0" presId="urn:microsoft.com/office/officeart/2005/8/layout/cycle2"/>
    <dgm:cxn modelId="{20C1760A-35C7-4926-8D14-3542B0082063}" type="presParOf" srcId="{621A8CE6-9652-4E32-8046-51F3AEED1572}" destId="{CBC3ADA0-AA3B-46BF-B6CA-6ADEF243284A}" srcOrd="6" destOrd="0" presId="urn:microsoft.com/office/officeart/2005/8/layout/cycle2"/>
    <dgm:cxn modelId="{E3574C71-9133-458B-BF07-787260E8985B}" type="presParOf" srcId="{621A8CE6-9652-4E32-8046-51F3AEED1572}" destId="{A018F565-CF5F-40DC-BCAF-7D1A0B3C9106}" srcOrd="7" destOrd="0" presId="urn:microsoft.com/office/officeart/2005/8/layout/cycle2"/>
    <dgm:cxn modelId="{95B08785-B797-47EA-AB45-CBAE25057C14}" type="presParOf" srcId="{A018F565-CF5F-40DC-BCAF-7D1A0B3C9106}" destId="{3668B057-34DA-4F05-AB2A-0D8DDDA615FA}" srcOrd="0" destOrd="0" presId="urn:microsoft.com/office/officeart/2005/8/layout/cycle2"/>
    <dgm:cxn modelId="{92005A3A-779D-4D09-91C9-12D4E8B6BE24}" type="presParOf" srcId="{621A8CE6-9652-4E32-8046-51F3AEED1572}" destId="{EA153E5B-3E24-42FC-92B0-3DBCA2C98ABE}" srcOrd="8" destOrd="0" presId="urn:microsoft.com/office/officeart/2005/8/layout/cycle2"/>
    <dgm:cxn modelId="{E7140B06-98E9-42F3-B609-D420B4318E29}" type="presParOf" srcId="{621A8CE6-9652-4E32-8046-51F3AEED1572}" destId="{236BDDD9-3526-434D-ADDB-A7786B2DFA51}" srcOrd="9" destOrd="0" presId="urn:microsoft.com/office/officeart/2005/8/layout/cycle2"/>
    <dgm:cxn modelId="{A4693486-C96E-4436-9C53-2D02AE8E69E5}" type="presParOf" srcId="{236BDDD9-3526-434D-ADDB-A7786B2DFA51}" destId="{02D04610-4DB7-41A4-AC6C-8C29712C7E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C0B7A-CB66-452D-9566-84F09A095165}">
      <dsp:nvSpPr>
        <dsp:cNvPr id="0" name=""/>
        <dsp:cNvSpPr/>
      </dsp:nvSpPr>
      <dsp:spPr>
        <a:xfrm>
          <a:off x="3906574" y="166871"/>
          <a:ext cx="982430" cy="971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IDLE</a:t>
          </a:r>
          <a:endParaRPr lang="zh-CN" altLang="en-US" sz="1200" kern="1200" dirty="0"/>
        </a:p>
      </dsp:txBody>
      <dsp:txXfrm>
        <a:off x="4050448" y="309174"/>
        <a:ext cx="694682" cy="687099"/>
      </dsp:txXfrm>
    </dsp:sp>
    <dsp:sp modelId="{FA215BBF-B7C0-43B6-A292-95E27CF2C92A}">
      <dsp:nvSpPr>
        <dsp:cNvPr id="0" name=""/>
        <dsp:cNvSpPr/>
      </dsp:nvSpPr>
      <dsp:spPr>
        <a:xfrm rot="2395054">
          <a:off x="4859299" y="1189723"/>
          <a:ext cx="1179654" cy="19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865989" y="1209580"/>
        <a:ext cx="1122234" cy="114839"/>
      </dsp:txXfrm>
    </dsp:sp>
    <dsp:sp modelId="{299821FB-63BF-48A3-AE1C-6B92B02D088B}">
      <dsp:nvSpPr>
        <dsp:cNvPr id="0" name=""/>
        <dsp:cNvSpPr/>
      </dsp:nvSpPr>
      <dsp:spPr>
        <a:xfrm>
          <a:off x="5778237" y="1728504"/>
          <a:ext cx="983369" cy="98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WM_WM</a:t>
          </a:r>
          <a:endParaRPr lang="zh-CN" altLang="en-US" sz="1200" kern="1200" dirty="0"/>
        </a:p>
      </dsp:txBody>
      <dsp:txXfrm>
        <a:off x="5922248" y="1872180"/>
        <a:ext cx="695347" cy="693727"/>
      </dsp:txXfrm>
    </dsp:sp>
    <dsp:sp modelId="{9581F201-2751-4714-8883-FD58D8B75A7E}">
      <dsp:nvSpPr>
        <dsp:cNvPr id="0" name=""/>
        <dsp:cNvSpPr/>
      </dsp:nvSpPr>
      <dsp:spPr>
        <a:xfrm rot="6005801">
          <a:off x="5149215" y="3623277"/>
          <a:ext cx="1898190" cy="245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5192427" y="3636102"/>
        <a:ext cx="1824657" cy="147066"/>
      </dsp:txXfrm>
    </dsp:sp>
    <dsp:sp modelId="{13573BAE-F26E-44B0-AF95-5BBFC444FFAC}">
      <dsp:nvSpPr>
        <dsp:cNvPr id="0" name=""/>
        <dsp:cNvSpPr/>
      </dsp:nvSpPr>
      <dsp:spPr>
        <a:xfrm>
          <a:off x="5252855" y="4701708"/>
          <a:ext cx="976148" cy="976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WM_RM</a:t>
          </a:r>
          <a:endParaRPr lang="zh-CN" altLang="en-US" sz="1200" kern="1200" dirty="0"/>
        </a:p>
      </dsp:txBody>
      <dsp:txXfrm>
        <a:off x="5395809" y="4844662"/>
        <a:ext cx="690240" cy="690240"/>
      </dsp:txXfrm>
    </dsp:sp>
    <dsp:sp modelId="{5049C75F-B312-4785-AE9E-9F97E239BA46}">
      <dsp:nvSpPr>
        <dsp:cNvPr id="0" name=""/>
        <dsp:cNvSpPr/>
      </dsp:nvSpPr>
      <dsp:spPr>
        <a:xfrm rot="15335182" flipV="1">
          <a:off x="3464595" y="2910850"/>
          <a:ext cx="3125225" cy="21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10800000">
        <a:off x="3504999" y="2985317"/>
        <a:ext cx="3060523" cy="129404"/>
      </dsp:txXfrm>
    </dsp:sp>
    <dsp:sp modelId="{CBC3ADA0-AA3B-46BF-B6CA-6ADEF243284A}">
      <dsp:nvSpPr>
        <dsp:cNvPr id="0" name=""/>
        <dsp:cNvSpPr/>
      </dsp:nvSpPr>
      <dsp:spPr>
        <a:xfrm>
          <a:off x="2497626" y="4568604"/>
          <a:ext cx="1059380" cy="1059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RM_RM</a:t>
          </a:r>
          <a:endParaRPr lang="zh-CN" altLang="en-US" sz="1200" kern="1200" dirty="0"/>
        </a:p>
      </dsp:txBody>
      <dsp:txXfrm>
        <a:off x="2652769" y="4723747"/>
        <a:ext cx="749094" cy="749094"/>
      </dsp:txXfrm>
    </dsp:sp>
    <dsp:sp modelId="{A018F565-CF5F-40DC-BCAF-7D1A0B3C9106}">
      <dsp:nvSpPr>
        <dsp:cNvPr id="0" name=""/>
        <dsp:cNvSpPr/>
      </dsp:nvSpPr>
      <dsp:spPr>
        <a:xfrm rot="4670408">
          <a:off x="1815963" y="3521224"/>
          <a:ext cx="1950443" cy="19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1838826" y="3531528"/>
        <a:ext cx="1892516" cy="115854"/>
      </dsp:txXfrm>
    </dsp:sp>
    <dsp:sp modelId="{EA153E5B-3E24-42FC-92B0-3DBCA2C98ABE}">
      <dsp:nvSpPr>
        <dsp:cNvPr id="0" name=""/>
        <dsp:cNvSpPr/>
      </dsp:nvSpPr>
      <dsp:spPr>
        <a:xfrm>
          <a:off x="2114604" y="1668598"/>
          <a:ext cx="881192" cy="939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RM_WM</a:t>
          </a:r>
          <a:endParaRPr lang="zh-CN" altLang="en-US" sz="1200" kern="1200" dirty="0"/>
        </a:p>
      </dsp:txBody>
      <dsp:txXfrm>
        <a:off x="2243652" y="1806132"/>
        <a:ext cx="623096" cy="664072"/>
      </dsp:txXfrm>
    </dsp:sp>
    <dsp:sp modelId="{236BDDD9-3526-434D-ADDB-A7786B2DFA51}">
      <dsp:nvSpPr>
        <dsp:cNvPr id="0" name=""/>
        <dsp:cNvSpPr/>
      </dsp:nvSpPr>
      <dsp:spPr>
        <a:xfrm rot="8448679">
          <a:off x="2680072" y="1151702"/>
          <a:ext cx="1354734" cy="184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729083" y="1171070"/>
        <a:ext cx="1299512" cy="110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2020/12/3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3910" y="1797685"/>
            <a:ext cx="1125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我们提供的实验工程是一个完整的工程项目，可以通过测试程序，大概需要五分钟。但是发现部分同学的实验环境出现了问题，所以建议同学们先检查一下运行环境；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03910" y="2442845"/>
            <a:ext cx="1135824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如何检查？</a:t>
            </a:r>
          </a:p>
          <a:p>
            <a:r>
              <a:rPr lang="zh-CN" altLang="en-US"/>
              <a:t>直接打开工程项目，不用进行任何操作，执行仿真即可；（第一次可能需要较长时间，因为需要综合各</a:t>
            </a:r>
            <a:r>
              <a:rPr lang="en-US" altLang="zh-CN"/>
              <a:t>IP</a:t>
            </a:r>
            <a:r>
              <a:rPr lang="zh-CN" altLang="en-US"/>
              <a:t>核）。仿真时间大概五分钟左右。</a:t>
            </a:r>
          </a:p>
          <a:p>
            <a:r>
              <a:rPr lang="zh-CN" altLang="en-US"/>
              <a:t>如果</a:t>
            </a:r>
            <a:r>
              <a:rPr lang="en-US" altLang="zh-CN"/>
              <a:t>TCL</a:t>
            </a:r>
            <a:r>
              <a:rPr lang="zh-CN" altLang="en-US"/>
              <a:t>控制台输出以下所有信息，则表示运行环境没有问题；</a:t>
            </a:r>
          </a:p>
          <a:p>
            <a:r>
              <a:rPr lang="zh-CN" altLang="en-US"/>
              <a:t>否则，参考之前各助教上传的《实验</a:t>
            </a:r>
            <a:r>
              <a:rPr lang="en-US" altLang="zh-CN"/>
              <a:t>2</a:t>
            </a:r>
            <a:r>
              <a:rPr lang="zh-CN" altLang="en-US"/>
              <a:t>运行环境解决办法》解决实验环境问题。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3110" y="1264920"/>
            <a:ext cx="2550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1. </a:t>
            </a:r>
            <a:r>
              <a:rPr lang="zh-CN" altLang="en-US" sz="2000" b="1">
                <a:sym typeface="+mn-ea"/>
              </a:rPr>
              <a:t>检查运行环境：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" y="4060825"/>
            <a:ext cx="4015740" cy="2491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5CC6268-61C5-49C7-A77C-30A972FF7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610378"/>
              </p:ext>
            </p:extLst>
          </p:nvPr>
        </p:nvGraphicFramePr>
        <p:xfrm>
          <a:off x="2031999" y="985187"/>
          <a:ext cx="8675329" cy="647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1FC67266-8942-4A50-BC9A-6C09F370B1FC}"/>
              </a:ext>
            </a:extLst>
          </p:cNvPr>
          <p:cNvSpPr/>
          <p:nvPr/>
        </p:nvSpPr>
        <p:spPr>
          <a:xfrm rot="16846231">
            <a:off x="4288832" y="3965997"/>
            <a:ext cx="3225666" cy="229990"/>
          </a:xfrm>
          <a:prstGeom prst="right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7FF17A7-FD7F-46C4-BC78-3300F6BE4F3D}"/>
              </a:ext>
            </a:extLst>
          </p:cNvPr>
          <p:cNvSpPr/>
          <p:nvPr/>
        </p:nvSpPr>
        <p:spPr>
          <a:xfrm rot="6071606">
            <a:off x="4057274" y="3823429"/>
            <a:ext cx="3225666" cy="229990"/>
          </a:xfrm>
          <a:prstGeom prst="right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CC31CD3-CE93-4337-A27F-3F1294282D7E}"/>
              </a:ext>
            </a:extLst>
          </p:cNvPr>
          <p:cNvSpPr/>
          <p:nvPr/>
        </p:nvSpPr>
        <p:spPr>
          <a:xfrm rot="4432521">
            <a:off x="5672031" y="3800273"/>
            <a:ext cx="3225666" cy="229990"/>
          </a:xfrm>
          <a:prstGeom prst="right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B66258-78FD-4840-9810-75E75FA52678}"/>
              </a:ext>
            </a:extLst>
          </p:cNvPr>
          <p:cNvSpPr txBox="1"/>
          <p:nvPr/>
        </p:nvSpPr>
        <p:spPr>
          <a:xfrm>
            <a:off x="3800768" y="4353724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cache_data_ok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14A309-27F9-4BE0-A973-694340991638}"/>
              </a:ext>
            </a:extLst>
          </p:cNvPr>
          <p:cNvSpPr txBox="1"/>
          <p:nvPr/>
        </p:nvSpPr>
        <p:spPr>
          <a:xfrm>
            <a:off x="8015155" y="43537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cache_data_ok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C6EAE-E488-4D81-B4E5-6432036542FC}"/>
              </a:ext>
            </a:extLst>
          </p:cNvPr>
          <p:cNvSpPr txBox="1"/>
          <p:nvPr/>
        </p:nvSpPr>
        <p:spPr>
          <a:xfrm>
            <a:off x="3932609" y="1912946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&amp; miss &amp; dirty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276206-8CB3-4E9C-A031-FDF6BB05B620}"/>
              </a:ext>
            </a:extLst>
          </p:cNvPr>
          <p:cNvSpPr txBox="1"/>
          <p:nvPr/>
        </p:nvSpPr>
        <p:spPr>
          <a:xfrm>
            <a:off x="6726464" y="421211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&amp; hit | write &amp; hit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A0A3A-0A6F-48DC-8FCA-E7E28EB08125}"/>
              </a:ext>
            </a:extLst>
          </p:cNvPr>
          <p:cNvSpPr txBox="1"/>
          <p:nvPr/>
        </p:nvSpPr>
        <p:spPr>
          <a:xfrm>
            <a:off x="5900835" y="4301477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cache_data_ok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869E3-0E88-4759-9020-280FB59EF009}"/>
              </a:ext>
            </a:extLst>
          </p:cNvPr>
          <p:cNvSpPr txBox="1"/>
          <p:nvPr/>
        </p:nvSpPr>
        <p:spPr>
          <a:xfrm>
            <a:off x="4932565" y="2902213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&amp; miss &amp; ~dirty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E545E8-0985-4FEE-B0E2-F2FB1DEBB73D}"/>
              </a:ext>
            </a:extLst>
          </p:cNvPr>
          <p:cNvSpPr txBox="1"/>
          <p:nvPr/>
        </p:nvSpPr>
        <p:spPr>
          <a:xfrm>
            <a:off x="7396168" y="1912945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 &amp; miss &amp; dirty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B1E4D9-58FB-4F4B-BE62-59CACFF69414}"/>
              </a:ext>
            </a:extLst>
          </p:cNvPr>
          <p:cNvSpPr txBox="1"/>
          <p:nvPr/>
        </p:nvSpPr>
        <p:spPr>
          <a:xfrm>
            <a:off x="6660165" y="2696576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 &amp; miss &amp; ~dirty</a:t>
            </a:r>
            <a:endParaRPr lang="zh-CN" altLang="en-US" sz="1200" dirty="0"/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60810549-B1F5-47F9-8BC2-C39807C3FFEE}"/>
              </a:ext>
            </a:extLst>
          </p:cNvPr>
          <p:cNvSpPr/>
          <p:nvPr/>
        </p:nvSpPr>
        <p:spPr>
          <a:xfrm>
            <a:off x="6024137" y="421211"/>
            <a:ext cx="851788" cy="711085"/>
          </a:xfrm>
          <a:prstGeom prst="curvedDown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2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355" y="742950"/>
            <a:ext cx="448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2. </a:t>
            </a:r>
            <a:r>
              <a:rPr lang="zh-CN" altLang="en-US" sz="2000" b="1">
                <a:sym typeface="+mn-ea"/>
              </a:rPr>
              <a:t>理解项目框架；阅读理解示例代码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485" y="1292225"/>
            <a:ext cx="11710035" cy="3063240"/>
            <a:chOff x="1186" y="2950"/>
            <a:chExt cx="18441" cy="48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1" y="2950"/>
              <a:ext cx="9396" cy="1428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186" y="2950"/>
              <a:ext cx="10404" cy="4824"/>
              <a:chOff x="1186" y="2950"/>
              <a:chExt cx="10404" cy="4824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" y="2950"/>
                <a:ext cx="9168" cy="2592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6" y="5542"/>
                <a:ext cx="10404" cy="2232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165" y="2421890"/>
            <a:ext cx="6309360" cy="3581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3100" y="1292225"/>
            <a:ext cx="29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42025" y="2421890"/>
            <a:ext cx="29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36955" y="2938145"/>
            <a:ext cx="29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72555" y="951230"/>
            <a:ext cx="29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0520" y="5657850"/>
            <a:ext cx="488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阅读理解示例代码：参考指导书示例代码部分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355" y="742950"/>
            <a:ext cx="448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3. </a:t>
            </a:r>
            <a:r>
              <a:rPr lang="zh-CN" altLang="en-US" sz="2000" b="1">
                <a:sym typeface="+mn-ea"/>
              </a:rPr>
              <a:t>阅读理解示例代码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7355" y="1438275"/>
            <a:ext cx="8666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知识储备：</a:t>
            </a:r>
          </a:p>
          <a:p>
            <a:r>
              <a:rPr lang="en-US" altLang="zh-CN"/>
              <a:t>	1. </a:t>
            </a:r>
            <a:r>
              <a:rPr lang="zh-CN" altLang="en-US"/>
              <a:t>类</a:t>
            </a:r>
            <a:r>
              <a:rPr lang="en-US" altLang="zh-CN"/>
              <a:t>sram</a:t>
            </a:r>
            <a:r>
              <a:rPr lang="zh-CN" altLang="en-US"/>
              <a:t>接口协议：</a:t>
            </a:r>
            <a:r>
              <a:rPr lang="en-US" altLang="zh-CN"/>
              <a:t>	</a:t>
            </a:r>
            <a:r>
              <a:rPr lang="zh-CN" altLang="en-US"/>
              <a:t>了解</a:t>
            </a:r>
            <a:r>
              <a:rPr lang="en-US" altLang="zh-CN"/>
              <a:t>cache</a:t>
            </a:r>
            <a:r>
              <a:rPr lang="zh-CN" altLang="en-US"/>
              <a:t>是如何处理请求跟发送请求的。</a:t>
            </a:r>
          </a:p>
          <a:p>
            <a:r>
              <a:rPr lang="en-US" altLang="zh-CN"/>
              <a:t>	2. cache</a:t>
            </a:r>
            <a:r>
              <a:rPr lang="zh-CN" altLang="en-US"/>
              <a:t>基础知识：</a:t>
            </a:r>
            <a:r>
              <a:rPr lang="en-US" altLang="zh-CN"/>
              <a:t>	</a:t>
            </a:r>
            <a:r>
              <a:rPr lang="zh-CN" altLang="en-US"/>
              <a:t>写回，组相联等等。</a:t>
            </a:r>
          </a:p>
          <a:p>
            <a:r>
              <a:rPr lang="en-US" altLang="zh-CN"/>
              <a:t>	3. </a:t>
            </a:r>
            <a:r>
              <a:rPr lang="zh-CN" altLang="en-US"/>
              <a:t>状态机？要掌握一下；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7355" y="3644265"/>
            <a:ext cx="10177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实验代码要求的逻辑：</a:t>
            </a:r>
          </a:p>
          <a:p>
            <a:r>
              <a:rPr lang="en-US" altLang="zh-CN"/>
              <a:t>	1. </a:t>
            </a:r>
            <a:r>
              <a:rPr lang="zh-CN" altLang="en-US"/>
              <a:t>类</a:t>
            </a:r>
            <a:r>
              <a:rPr lang="en-US" altLang="zh-CN"/>
              <a:t>sram</a:t>
            </a:r>
            <a:r>
              <a:rPr lang="zh-CN" altLang="en-US"/>
              <a:t>接口逻辑：了解类</a:t>
            </a:r>
            <a:r>
              <a:rPr lang="en-US" altLang="zh-CN"/>
              <a:t>sram</a:t>
            </a:r>
            <a:r>
              <a:rPr lang="zh-CN" altLang="en-US"/>
              <a:t>接口是如何通信的；</a:t>
            </a:r>
          </a:p>
          <a:p>
            <a:r>
              <a:rPr lang="en-US" altLang="zh-CN"/>
              <a:t>	2. cache</a:t>
            </a:r>
            <a:r>
              <a:rPr lang="zh-CN" altLang="en-US"/>
              <a:t>内部处理逻辑：主要是读命中，读缺失，写缺失，写命中四种情况下的处理逻辑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355" y="742950"/>
            <a:ext cx="448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3. </a:t>
            </a:r>
            <a:r>
              <a:rPr lang="zh-CN" altLang="en-US" sz="2000" b="1">
                <a:sym typeface="+mn-ea"/>
              </a:rPr>
              <a:t>阅读理解示例代码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7355" y="1438275"/>
            <a:ext cx="8666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知识储备：</a:t>
            </a:r>
          </a:p>
          <a:p>
            <a:r>
              <a:rPr lang="en-US" altLang="zh-CN"/>
              <a:t>	1. </a:t>
            </a:r>
            <a:r>
              <a:rPr lang="zh-CN" altLang="en-US"/>
              <a:t>类</a:t>
            </a:r>
            <a:r>
              <a:rPr lang="en-US" altLang="zh-CN"/>
              <a:t>sram</a:t>
            </a:r>
            <a:r>
              <a:rPr lang="zh-CN" altLang="en-US"/>
              <a:t>接口协议：</a:t>
            </a:r>
            <a:r>
              <a:rPr lang="en-US" altLang="zh-CN"/>
              <a:t>	</a:t>
            </a:r>
            <a:r>
              <a:rPr lang="zh-CN" altLang="en-US"/>
              <a:t>了解</a:t>
            </a:r>
            <a:r>
              <a:rPr lang="en-US" altLang="zh-CN"/>
              <a:t>cache</a:t>
            </a:r>
            <a:r>
              <a:rPr lang="zh-CN" altLang="en-US"/>
              <a:t>是如何处理请求跟发送请求的。</a:t>
            </a:r>
          </a:p>
          <a:p>
            <a:r>
              <a:rPr lang="en-US" altLang="zh-CN"/>
              <a:t>	2. cache</a:t>
            </a:r>
            <a:r>
              <a:rPr lang="zh-CN" altLang="en-US"/>
              <a:t>基础知识：</a:t>
            </a:r>
            <a:r>
              <a:rPr lang="en-US" altLang="zh-CN"/>
              <a:t>	</a:t>
            </a:r>
            <a:r>
              <a:rPr lang="zh-CN" altLang="en-US"/>
              <a:t>写回，组相联等等。</a:t>
            </a:r>
          </a:p>
          <a:p>
            <a:r>
              <a:rPr lang="en-US" altLang="zh-CN"/>
              <a:t>	3. </a:t>
            </a:r>
            <a:r>
              <a:rPr lang="zh-CN" altLang="en-US"/>
              <a:t>状态机？要掌握一下；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7355" y="3644265"/>
            <a:ext cx="10177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实验代码要求的逻辑：</a:t>
            </a:r>
          </a:p>
          <a:p>
            <a:r>
              <a:rPr lang="en-US" altLang="zh-CN"/>
              <a:t>	1. </a:t>
            </a:r>
            <a:r>
              <a:rPr lang="zh-CN" altLang="en-US">
                <a:solidFill>
                  <a:srgbClr val="FF0000"/>
                </a:solidFill>
              </a:rPr>
              <a:t>类</a:t>
            </a:r>
            <a:r>
              <a:rPr lang="en-US" altLang="zh-CN">
                <a:solidFill>
                  <a:srgbClr val="FF0000"/>
                </a:solidFill>
              </a:rPr>
              <a:t>sram</a:t>
            </a:r>
            <a:r>
              <a:rPr lang="zh-CN" altLang="en-US">
                <a:solidFill>
                  <a:srgbClr val="FF0000"/>
                </a:solidFill>
              </a:rPr>
              <a:t>接口逻辑</a:t>
            </a:r>
            <a:r>
              <a:rPr lang="zh-CN" altLang="en-US"/>
              <a:t>：了解类</a:t>
            </a:r>
            <a:r>
              <a:rPr lang="en-US" altLang="zh-CN"/>
              <a:t>sram</a:t>
            </a:r>
            <a:r>
              <a:rPr lang="zh-CN" altLang="en-US"/>
              <a:t>接口是如何通信的；</a:t>
            </a:r>
          </a:p>
          <a:p>
            <a:r>
              <a:rPr lang="en-US" altLang="zh-CN"/>
              <a:t>	2. cache</a:t>
            </a:r>
            <a:r>
              <a:rPr lang="zh-CN" altLang="en-US"/>
              <a:t>内部处理逻辑：主要是读命中，读缺失，写缺失，写命中四种情况下的处理逻辑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355" y="742950"/>
            <a:ext cx="448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3. </a:t>
            </a:r>
            <a:r>
              <a:rPr lang="zh-CN" altLang="en-US" sz="2000" b="1">
                <a:sym typeface="+mn-ea"/>
              </a:rPr>
              <a:t>阅读理解示例代码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890" y="1263015"/>
            <a:ext cx="177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类</a:t>
            </a:r>
            <a:r>
              <a:rPr lang="en-US" altLang="zh-CN" sz="2400">
                <a:solidFill>
                  <a:srgbClr val="FF0000"/>
                </a:solidFill>
              </a:rPr>
              <a:t>sram</a:t>
            </a:r>
            <a:r>
              <a:rPr lang="zh-CN" altLang="en-US" sz="2400">
                <a:solidFill>
                  <a:srgbClr val="FF0000"/>
                </a:solidFill>
              </a:rPr>
              <a:t>接口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890" y="1788795"/>
            <a:ext cx="690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示例场景：</a:t>
            </a:r>
            <a:r>
              <a:rPr lang="en-US" altLang="zh-CN"/>
              <a:t>Mips-Core</a:t>
            </a:r>
            <a:r>
              <a:rPr lang="zh-CN" altLang="en-US"/>
              <a:t>想要内存地址为</a:t>
            </a:r>
            <a:r>
              <a:rPr lang="en-US" altLang="zh-CN"/>
              <a:t>0</a:t>
            </a:r>
            <a:r>
              <a:rPr lang="zh-CN" altLang="en-US"/>
              <a:t>的数据</a:t>
            </a:r>
          </a:p>
          <a:p>
            <a:r>
              <a:rPr lang="zh-CN" altLang="en-US"/>
              <a:t>形象化一下：学姐想要桌子上的杯子</a:t>
            </a:r>
          </a:p>
        </p:txBody>
      </p:sp>
      <p:graphicFrame>
        <p:nvGraphicFramePr>
          <p:cNvPr id="62" name="表格 61"/>
          <p:cNvGraphicFramePr/>
          <p:nvPr>
            <p:custDataLst>
              <p:tags r:id="rId2"/>
            </p:custDataLst>
          </p:nvPr>
        </p:nvGraphicFramePr>
        <p:xfrm>
          <a:off x="9455785" y="1760220"/>
          <a:ext cx="2371725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电平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a_addr_ok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a_rdata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a_data_ok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9237345" y="314960"/>
            <a:ext cx="2951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T1</a:t>
            </a:r>
            <a:r>
              <a:rPr lang="zh-CN" altLang="en-US"/>
              <a:t>：学姐</a:t>
            </a:r>
            <a:r>
              <a:rPr lang="en-US" altLang="zh-CN"/>
              <a:t>“</a:t>
            </a:r>
            <a:r>
              <a:rPr lang="zh-CN" altLang="en-US"/>
              <a:t>告诉</a:t>
            </a:r>
            <a:r>
              <a:rPr lang="en-US" altLang="zh-CN"/>
              <a:t>”</a:t>
            </a:r>
            <a:r>
              <a:rPr lang="zh-CN" altLang="en-US"/>
              <a:t>我她要杯子</a:t>
            </a:r>
          </a:p>
          <a:p>
            <a:r>
              <a:rPr lang="en-US" altLang="zh-CN"/>
              <a:t>              ----a_req = 1;</a:t>
            </a:r>
          </a:p>
          <a:p>
            <a:r>
              <a:rPr lang="en-US" altLang="zh-CN"/>
              <a:t>	a_wr =0 ;</a:t>
            </a:r>
          </a:p>
          <a:p>
            <a:r>
              <a:rPr lang="en-US" altLang="zh-CN"/>
              <a:t>	a_addr = 1;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7355" y="2362925"/>
            <a:ext cx="8513927" cy="4244340"/>
            <a:chOff x="673" y="3721"/>
            <a:chExt cx="13408" cy="6684"/>
          </a:xfrm>
        </p:grpSpPr>
        <p:grpSp>
          <p:nvGrpSpPr>
            <p:cNvPr id="60" name="组合 59"/>
            <p:cNvGrpSpPr/>
            <p:nvPr/>
          </p:nvGrpSpPr>
          <p:grpSpPr>
            <a:xfrm>
              <a:off x="673" y="3721"/>
              <a:ext cx="13408" cy="6684"/>
              <a:chOff x="2119" y="3721"/>
              <a:chExt cx="13408" cy="668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119" y="4016"/>
                <a:ext cx="1839" cy="6275"/>
                <a:chOff x="2171" y="4177"/>
                <a:chExt cx="2764" cy="370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171" y="4177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980" y="5742"/>
                  <a:ext cx="1614" cy="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CPU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906" y="3721"/>
                <a:ext cx="1997" cy="6684"/>
                <a:chOff x="2110" y="4329"/>
                <a:chExt cx="2764" cy="3706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110" y="4329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06" y="5742"/>
                  <a:ext cx="1912" cy="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Cache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3386" y="4215"/>
                <a:ext cx="2141" cy="5877"/>
                <a:chOff x="2212" y="4488"/>
                <a:chExt cx="2764" cy="3706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212" y="4488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980" y="5742"/>
                  <a:ext cx="1614" cy="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主存</a:t>
                  </a: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848" y="3834"/>
                <a:ext cx="4170" cy="5080"/>
                <a:chOff x="3848" y="3834"/>
                <a:chExt cx="4170" cy="5080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3848" y="3834"/>
                  <a:ext cx="4170" cy="4017"/>
                  <a:chOff x="3848" y="3834"/>
                  <a:chExt cx="4170" cy="4017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3848" y="3834"/>
                    <a:ext cx="4170" cy="3252"/>
                    <a:chOff x="3848" y="3834"/>
                    <a:chExt cx="4170" cy="3252"/>
                  </a:xfrm>
                </p:grpSpPr>
                <p:cxnSp>
                  <p:nvCxnSpPr>
                    <p:cNvPr id="22" name="直接连接符 21"/>
                    <p:cNvCxnSpPr>
                      <a:endCxn id="13" idx="1"/>
                    </p:cNvCxnSpPr>
                    <p:nvPr/>
                  </p:nvCxnSpPr>
                  <p:spPr>
                    <a:xfrm flipV="1">
                      <a:off x="3868" y="7063"/>
                      <a:ext cx="4038" cy="2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3848" y="3834"/>
                      <a:ext cx="4170" cy="2025"/>
                      <a:chOff x="3848" y="3834"/>
                      <a:chExt cx="4170" cy="2025"/>
                    </a:xfrm>
                  </p:grpSpPr>
                  <p:cxnSp>
                    <p:nvCxnSpPr>
                      <p:cNvPr id="21" name="直接连接符 20"/>
                      <p:cNvCxnSpPr/>
                      <p:nvPr/>
                    </p:nvCxnSpPr>
                    <p:spPr>
                      <a:xfrm flipV="1">
                        <a:off x="3848" y="5758"/>
                        <a:ext cx="4170" cy="1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6" name="组合 35"/>
                      <p:cNvGrpSpPr/>
                      <p:nvPr/>
                    </p:nvGrpSpPr>
                    <p:grpSpPr>
                      <a:xfrm>
                        <a:off x="3864" y="3834"/>
                        <a:ext cx="4106" cy="1320"/>
                        <a:chOff x="3864" y="3834"/>
                        <a:chExt cx="4106" cy="1320"/>
                      </a:xfrm>
                    </p:grpSpPr>
                    <p:cxnSp>
                      <p:nvCxnSpPr>
                        <p:cNvPr id="19" name="直接连接符 18"/>
                        <p:cNvCxnSpPr/>
                        <p:nvPr/>
                      </p:nvCxnSpPr>
                      <p:spPr>
                        <a:xfrm flipV="1">
                          <a:off x="3864" y="4416"/>
                          <a:ext cx="4042" cy="3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直接连接符 19"/>
                        <p:cNvCxnSpPr/>
                        <p:nvPr/>
                      </p:nvCxnSpPr>
                      <p:spPr>
                        <a:xfrm>
                          <a:off x="3864" y="5055"/>
                          <a:ext cx="410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文本框 23"/>
                        <p:cNvSpPr txBox="1"/>
                        <p:nvPr/>
                      </p:nvSpPr>
                      <p:spPr>
                        <a:xfrm>
                          <a:off x="5373" y="383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a_req</a:t>
                          </a:r>
                        </a:p>
                      </p:txBody>
                    </p:sp>
                    <p:sp>
                      <p:nvSpPr>
                        <p:cNvPr id="26" name="文本框 25"/>
                        <p:cNvSpPr txBox="1"/>
                        <p:nvPr/>
                      </p:nvSpPr>
                      <p:spPr>
                        <a:xfrm>
                          <a:off x="5254" y="457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a_wr</a:t>
                          </a:r>
                        </a:p>
                      </p:txBody>
                    </p:sp>
                  </p:grpSp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5036" y="5279"/>
                        <a:ext cx="2431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a_addr</a:t>
                        </a:r>
                      </a:p>
                    </p:txBody>
                  </p:sp>
                </p:grp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4823" y="6371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a_addr_ok</a:t>
                      </a:r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3944" y="7223"/>
                    <a:ext cx="3994" cy="628"/>
                    <a:chOff x="3944" y="7223"/>
                    <a:chExt cx="3994" cy="628"/>
                  </a:xfrm>
                </p:grpSpPr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3944" y="7803"/>
                      <a:ext cx="3994" cy="4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4879" y="7223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a_rdata</a:t>
                      </a:r>
                    </a:p>
                  </p:txBody>
                </p:sp>
              </p:grp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3912" y="8286"/>
                  <a:ext cx="3994" cy="628"/>
                  <a:chOff x="3944" y="7223"/>
                  <a:chExt cx="3994" cy="628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3944" y="7803"/>
                    <a:ext cx="3994" cy="4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879" y="7223"/>
                    <a:ext cx="212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a_data_ok</a:t>
                    </a:r>
                  </a:p>
                </p:txBody>
              </p:sp>
            </p:grpSp>
          </p:grpSp>
          <p:grpSp>
            <p:nvGrpSpPr>
              <p:cNvPr id="41" name="组合 40"/>
              <p:cNvGrpSpPr/>
              <p:nvPr/>
            </p:nvGrpSpPr>
            <p:grpSpPr>
              <a:xfrm>
                <a:off x="9645" y="3959"/>
                <a:ext cx="4170" cy="5080"/>
                <a:chOff x="3848" y="3834"/>
                <a:chExt cx="4170" cy="5080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3848" y="3834"/>
                  <a:ext cx="4170" cy="4017"/>
                  <a:chOff x="3848" y="3834"/>
                  <a:chExt cx="4170" cy="4017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3848" y="3834"/>
                    <a:ext cx="4170" cy="2978"/>
                    <a:chOff x="3848" y="3834"/>
                    <a:chExt cx="4170" cy="2978"/>
                  </a:xfrm>
                </p:grpSpPr>
                <p:cxnSp>
                  <p:nvCxnSpPr>
                    <p:cNvPr id="44" name="直接连接符 43"/>
                    <p:cNvCxnSpPr/>
                    <p:nvPr/>
                  </p:nvCxnSpPr>
                  <p:spPr>
                    <a:xfrm flipV="1">
                      <a:off x="3912" y="6789"/>
                      <a:ext cx="4038" cy="2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3848" y="3834"/>
                      <a:ext cx="4170" cy="2025"/>
                      <a:chOff x="3848" y="3834"/>
                      <a:chExt cx="4170" cy="2025"/>
                    </a:xfrm>
                  </p:grpSpPr>
                  <p:cxnSp>
                    <p:nvCxnSpPr>
                      <p:cNvPr id="46" name="直接连接符 45"/>
                      <p:cNvCxnSpPr/>
                      <p:nvPr/>
                    </p:nvCxnSpPr>
                    <p:spPr>
                      <a:xfrm flipV="1">
                        <a:off x="3848" y="5758"/>
                        <a:ext cx="4170" cy="1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组合 46"/>
                      <p:cNvGrpSpPr/>
                      <p:nvPr/>
                    </p:nvGrpSpPr>
                    <p:grpSpPr>
                      <a:xfrm>
                        <a:off x="3864" y="3834"/>
                        <a:ext cx="4106" cy="1320"/>
                        <a:chOff x="3864" y="3834"/>
                        <a:chExt cx="4106" cy="1320"/>
                      </a:xfrm>
                    </p:grpSpPr>
                    <p:cxnSp>
                      <p:nvCxnSpPr>
                        <p:cNvPr id="48" name="直接连接符 47"/>
                        <p:cNvCxnSpPr/>
                        <p:nvPr/>
                      </p:nvCxnSpPr>
                      <p:spPr>
                        <a:xfrm flipV="1">
                          <a:off x="3864" y="4416"/>
                          <a:ext cx="4042" cy="3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直接连接符 48"/>
                        <p:cNvCxnSpPr/>
                        <p:nvPr/>
                      </p:nvCxnSpPr>
                      <p:spPr>
                        <a:xfrm>
                          <a:off x="3864" y="5055"/>
                          <a:ext cx="410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5373" y="383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b_req</a:t>
                          </a:r>
                        </a:p>
                      </p:txBody>
                    </p:sp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5254" y="457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b_wr</a:t>
                          </a:r>
                        </a:p>
                      </p:txBody>
                    </p:sp>
                  </p:grpSp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5036" y="5279"/>
                        <a:ext cx="2431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b_addr</a:t>
                        </a:r>
                      </a:p>
                    </p:txBody>
                  </p:sp>
                </p:grp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4823" y="6209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b_addr_ok</a:t>
                      </a:r>
                    </a:p>
                  </p:txBody>
                </p:sp>
              </p:grpSp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3944" y="7223"/>
                    <a:ext cx="3994" cy="628"/>
                    <a:chOff x="3944" y="7223"/>
                    <a:chExt cx="3994" cy="628"/>
                  </a:xfrm>
                </p:grpSpPr>
                <p:cxnSp>
                  <p:nvCxnSpPr>
                    <p:cNvPr id="55" name="直接连接符 54"/>
                    <p:cNvCxnSpPr/>
                    <p:nvPr/>
                  </p:nvCxnSpPr>
                  <p:spPr>
                    <a:xfrm>
                      <a:off x="3944" y="7803"/>
                      <a:ext cx="3994" cy="4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4879" y="7223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b_rdata</a:t>
                      </a:r>
                    </a:p>
                  </p:txBody>
                </p:sp>
              </p:grp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3912" y="8286"/>
                  <a:ext cx="3994" cy="628"/>
                  <a:chOff x="3944" y="7223"/>
                  <a:chExt cx="3994" cy="628"/>
                </a:xfrm>
              </p:grpSpPr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3944" y="7803"/>
                    <a:ext cx="3994" cy="4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4879" y="7223"/>
                    <a:ext cx="212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b_data_ok</a:t>
                    </a:r>
                  </a:p>
                </p:txBody>
              </p:sp>
            </p:grpSp>
          </p:grpSp>
        </p:grpSp>
        <p:grpSp>
          <p:nvGrpSpPr>
            <p:cNvPr id="4" name="组合 3"/>
            <p:cNvGrpSpPr/>
            <p:nvPr/>
          </p:nvGrpSpPr>
          <p:grpSpPr>
            <a:xfrm>
              <a:off x="1211" y="7223"/>
              <a:ext cx="12491" cy="704"/>
              <a:chOff x="1211" y="7223"/>
              <a:chExt cx="12491" cy="704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1211" y="7347"/>
                <a:ext cx="107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学姐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6914" y="7223"/>
                <a:ext cx="13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我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2321" y="7347"/>
                <a:ext cx="13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老师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880" y="86995"/>
            <a:ext cx="690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示例场景：</a:t>
            </a:r>
            <a:r>
              <a:rPr lang="en-US" altLang="zh-CN"/>
              <a:t>Mips-Core</a:t>
            </a:r>
            <a:r>
              <a:rPr lang="zh-CN" altLang="en-US"/>
              <a:t>想要内存地址为</a:t>
            </a:r>
            <a:r>
              <a:rPr lang="en-US" altLang="zh-CN"/>
              <a:t>0</a:t>
            </a:r>
            <a:r>
              <a:rPr lang="zh-CN" altLang="en-US"/>
              <a:t>的数据</a:t>
            </a:r>
          </a:p>
          <a:p>
            <a:r>
              <a:rPr lang="zh-CN" altLang="en-US"/>
              <a:t>形象化一下：学姐想要桌子上的杯子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8615" y="3715295"/>
            <a:ext cx="68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学姐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121969" y="3715115"/>
            <a:ext cx="877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577639" y="3715115"/>
            <a:ext cx="877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桌子</a:t>
            </a:r>
          </a:p>
        </p:txBody>
      </p:sp>
      <p:graphicFrame>
        <p:nvGraphicFramePr>
          <p:cNvPr id="69" name="表格 68"/>
          <p:cNvGraphicFramePr/>
          <p:nvPr>
            <p:custDataLst>
              <p:tags r:id="rId2"/>
            </p:custDataLst>
          </p:nvPr>
        </p:nvGraphicFramePr>
        <p:xfrm>
          <a:off x="9404985" y="280035"/>
          <a:ext cx="237172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电平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a_addr_ok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a_rdata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杯子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a_data_ok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5589270" y="280035"/>
            <a:ext cx="353885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T2</a:t>
            </a:r>
            <a:r>
              <a:rPr lang="zh-CN" altLang="en-US"/>
              <a:t>：</a:t>
            </a:r>
          </a:p>
          <a:p>
            <a:r>
              <a:rPr lang="zh-CN" altLang="en-US"/>
              <a:t>我听到了学姐的请求，回复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收到</a:t>
            </a:r>
            <a:r>
              <a:rPr lang="en-US" altLang="zh-CN"/>
              <a:t>”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         -----</a:t>
            </a:r>
            <a:r>
              <a:rPr lang="zh-CN" altLang="en-US"/>
              <a:t>将</a:t>
            </a:r>
            <a:r>
              <a:rPr lang="en-US" altLang="zh-CN"/>
              <a:t>a_addr_ok </a:t>
            </a:r>
            <a:r>
              <a:rPr lang="zh-CN" altLang="en-US"/>
              <a:t>置为 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r>
              <a:rPr lang="zh-CN" altLang="en-US"/>
              <a:t>然后发现我</a:t>
            </a:r>
            <a:r>
              <a:rPr lang="zh-CN" altLang="en-US" sz="2800">
                <a:solidFill>
                  <a:srgbClr val="FF0000"/>
                </a:solidFill>
              </a:rPr>
              <a:t>有</a:t>
            </a:r>
            <a:r>
              <a:rPr lang="zh-CN" altLang="en-US"/>
              <a:t>杯子，然后把杯子</a:t>
            </a:r>
            <a:r>
              <a:rPr lang="zh-CN" altLang="en-US">
                <a:solidFill>
                  <a:srgbClr val="FF0000"/>
                </a:solidFill>
              </a:rPr>
              <a:t>给她</a:t>
            </a:r>
            <a:r>
              <a:rPr lang="zh-CN" altLang="en-US"/>
              <a:t>，并说</a:t>
            </a:r>
            <a:r>
              <a:rPr lang="zh-CN" altLang="en-US">
                <a:solidFill>
                  <a:srgbClr val="FF0000"/>
                </a:solidFill>
              </a:rPr>
              <a:t>给你了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         -----</a:t>
            </a:r>
            <a:r>
              <a:rPr lang="zh-CN" altLang="en-US"/>
              <a:t>赋值 </a:t>
            </a:r>
            <a:r>
              <a:rPr lang="en-US" altLang="zh-CN"/>
              <a:t>a_rdata</a:t>
            </a:r>
            <a:r>
              <a:rPr lang="zh-CN" altLang="en-US"/>
              <a:t>；并将</a:t>
            </a:r>
            <a:r>
              <a:rPr lang="en-US" altLang="zh-CN"/>
              <a:t>a_data_ok </a:t>
            </a:r>
            <a:r>
              <a:rPr lang="zh-CN" altLang="en-US"/>
              <a:t>置 </a:t>
            </a:r>
            <a:r>
              <a:rPr lang="en-US" altLang="zh-CN"/>
              <a:t>1 </a:t>
            </a:r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55880" y="2450555"/>
            <a:ext cx="8513927" cy="4244340"/>
            <a:chOff x="88" y="2193"/>
            <a:chExt cx="13408" cy="6684"/>
          </a:xfrm>
        </p:grpSpPr>
        <p:grpSp>
          <p:nvGrpSpPr>
            <p:cNvPr id="72" name="组合 71"/>
            <p:cNvGrpSpPr/>
            <p:nvPr/>
          </p:nvGrpSpPr>
          <p:grpSpPr>
            <a:xfrm>
              <a:off x="88" y="2193"/>
              <a:ext cx="13408" cy="6684"/>
              <a:chOff x="2119" y="3721"/>
              <a:chExt cx="13408" cy="668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19" y="4016"/>
                <a:ext cx="1839" cy="6275"/>
                <a:chOff x="2171" y="4177"/>
                <a:chExt cx="2764" cy="3706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71" y="4177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2746" y="5633"/>
                  <a:ext cx="1614" cy="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CPU</a:t>
                  </a: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7906" y="3721"/>
                <a:ext cx="1997" cy="6684"/>
                <a:chOff x="2110" y="4329"/>
                <a:chExt cx="2764" cy="3706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2110" y="4329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2606" y="5872"/>
                  <a:ext cx="1912" cy="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Cache</a:t>
                  </a: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13386" y="4215"/>
                <a:ext cx="2141" cy="5877"/>
                <a:chOff x="2212" y="4488"/>
                <a:chExt cx="2764" cy="3706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2212" y="4488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3042" y="5917"/>
                  <a:ext cx="1614" cy="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主存</a:t>
                  </a: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3848" y="3834"/>
                <a:ext cx="4170" cy="5080"/>
                <a:chOff x="3848" y="3834"/>
                <a:chExt cx="4170" cy="5080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3848" y="3834"/>
                  <a:ext cx="4170" cy="4017"/>
                  <a:chOff x="3848" y="3834"/>
                  <a:chExt cx="4170" cy="4017"/>
                </a:xfrm>
              </p:grpSpPr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848" y="3834"/>
                    <a:ext cx="4170" cy="3252"/>
                    <a:chOff x="3848" y="3834"/>
                    <a:chExt cx="4170" cy="3252"/>
                  </a:xfrm>
                </p:grpSpPr>
                <p:cxnSp>
                  <p:nvCxnSpPr>
                    <p:cNvPr id="85" name="直接连接符 84"/>
                    <p:cNvCxnSpPr>
                      <a:endCxn id="77" idx="1"/>
                    </p:cNvCxnSpPr>
                    <p:nvPr/>
                  </p:nvCxnSpPr>
                  <p:spPr>
                    <a:xfrm flipV="1">
                      <a:off x="3868" y="7063"/>
                      <a:ext cx="4038" cy="2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组合 85"/>
                    <p:cNvGrpSpPr/>
                    <p:nvPr/>
                  </p:nvGrpSpPr>
                  <p:grpSpPr>
                    <a:xfrm>
                      <a:off x="3848" y="3834"/>
                      <a:ext cx="4170" cy="2025"/>
                      <a:chOff x="3848" y="3834"/>
                      <a:chExt cx="4170" cy="2025"/>
                    </a:xfrm>
                  </p:grpSpPr>
                  <p:cxnSp>
                    <p:nvCxnSpPr>
                      <p:cNvPr id="87" name="直接连接符 86"/>
                      <p:cNvCxnSpPr/>
                      <p:nvPr/>
                    </p:nvCxnSpPr>
                    <p:spPr>
                      <a:xfrm flipV="1">
                        <a:off x="3848" y="5758"/>
                        <a:ext cx="4170" cy="1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8" name="组合 87"/>
                      <p:cNvGrpSpPr/>
                      <p:nvPr/>
                    </p:nvGrpSpPr>
                    <p:grpSpPr>
                      <a:xfrm>
                        <a:off x="3864" y="3834"/>
                        <a:ext cx="4106" cy="1320"/>
                        <a:chOff x="3864" y="3834"/>
                        <a:chExt cx="4106" cy="1320"/>
                      </a:xfrm>
                    </p:grpSpPr>
                    <p:cxnSp>
                      <p:nvCxnSpPr>
                        <p:cNvPr id="89" name="直接连接符 88"/>
                        <p:cNvCxnSpPr/>
                        <p:nvPr/>
                      </p:nvCxnSpPr>
                      <p:spPr>
                        <a:xfrm flipV="1">
                          <a:off x="3864" y="4416"/>
                          <a:ext cx="4042" cy="3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直接连接符 89"/>
                        <p:cNvCxnSpPr/>
                        <p:nvPr/>
                      </p:nvCxnSpPr>
                      <p:spPr>
                        <a:xfrm>
                          <a:off x="3864" y="5055"/>
                          <a:ext cx="410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5373" y="383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a_req</a:t>
                          </a: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5254" y="457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a_wr</a:t>
                          </a:r>
                        </a:p>
                      </p:txBody>
                    </p:sp>
                  </p:grpSp>
                  <p:sp>
                    <p:nvSpPr>
                      <p:cNvPr id="93" name="文本框 92"/>
                      <p:cNvSpPr txBox="1"/>
                      <p:nvPr/>
                    </p:nvSpPr>
                    <p:spPr>
                      <a:xfrm>
                        <a:off x="5036" y="5279"/>
                        <a:ext cx="2431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a_addr</a:t>
                        </a:r>
                      </a:p>
                    </p:txBody>
                  </p:sp>
                </p:grpSp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4823" y="6371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a_addr_ok</a:t>
                      </a:r>
                    </a:p>
                  </p:txBody>
                </p:sp>
              </p:grpSp>
              <p:grpSp>
                <p:nvGrpSpPr>
                  <p:cNvPr id="95" name="组合 94"/>
                  <p:cNvGrpSpPr/>
                  <p:nvPr/>
                </p:nvGrpSpPr>
                <p:grpSpPr>
                  <a:xfrm>
                    <a:off x="3944" y="7223"/>
                    <a:ext cx="3994" cy="628"/>
                    <a:chOff x="3944" y="7223"/>
                    <a:chExt cx="3994" cy="628"/>
                  </a:xfrm>
                </p:grpSpPr>
                <p:cxnSp>
                  <p:nvCxnSpPr>
                    <p:cNvPr id="96" name="直接连接符 95"/>
                    <p:cNvCxnSpPr/>
                    <p:nvPr/>
                  </p:nvCxnSpPr>
                  <p:spPr>
                    <a:xfrm>
                      <a:off x="3944" y="7803"/>
                      <a:ext cx="3994" cy="4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文本框 96"/>
                    <p:cNvSpPr txBox="1"/>
                    <p:nvPr/>
                  </p:nvSpPr>
                  <p:spPr>
                    <a:xfrm>
                      <a:off x="4879" y="7223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a_rdata</a:t>
                      </a:r>
                    </a:p>
                  </p:txBody>
                </p:sp>
              </p:grpSp>
            </p:grpSp>
            <p:grpSp>
              <p:nvGrpSpPr>
                <p:cNvPr id="98" name="组合 97"/>
                <p:cNvGrpSpPr/>
                <p:nvPr/>
              </p:nvGrpSpPr>
              <p:grpSpPr>
                <a:xfrm>
                  <a:off x="3912" y="8286"/>
                  <a:ext cx="3994" cy="628"/>
                  <a:chOff x="3944" y="7223"/>
                  <a:chExt cx="3994" cy="628"/>
                </a:xfrm>
              </p:grpSpPr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944" y="7803"/>
                    <a:ext cx="3994" cy="4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4879" y="7223"/>
                    <a:ext cx="212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a_data_ok</a:t>
                    </a:r>
                  </a:p>
                </p:txBody>
              </p:sp>
            </p:grpSp>
          </p:grpSp>
          <p:grpSp>
            <p:nvGrpSpPr>
              <p:cNvPr id="101" name="组合 100"/>
              <p:cNvGrpSpPr/>
              <p:nvPr/>
            </p:nvGrpSpPr>
            <p:grpSpPr>
              <a:xfrm>
                <a:off x="9645" y="3959"/>
                <a:ext cx="4170" cy="5080"/>
                <a:chOff x="3848" y="3834"/>
                <a:chExt cx="4170" cy="5080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3848" y="3834"/>
                  <a:ext cx="4170" cy="4017"/>
                  <a:chOff x="3848" y="3834"/>
                  <a:chExt cx="4170" cy="4017"/>
                </a:xfrm>
              </p:grpSpPr>
              <p:grpSp>
                <p:nvGrpSpPr>
                  <p:cNvPr id="103" name="组合 102"/>
                  <p:cNvGrpSpPr/>
                  <p:nvPr/>
                </p:nvGrpSpPr>
                <p:grpSpPr>
                  <a:xfrm>
                    <a:off x="3848" y="3834"/>
                    <a:ext cx="4170" cy="2978"/>
                    <a:chOff x="3848" y="3834"/>
                    <a:chExt cx="4170" cy="2978"/>
                  </a:xfrm>
                </p:grpSpPr>
                <p:cxnSp>
                  <p:nvCxnSpPr>
                    <p:cNvPr id="104" name="直接连接符 103"/>
                    <p:cNvCxnSpPr/>
                    <p:nvPr/>
                  </p:nvCxnSpPr>
                  <p:spPr>
                    <a:xfrm flipV="1">
                      <a:off x="3912" y="6789"/>
                      <a:ext cx="4038" cy="2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5" name="组合 104"/>
                    <p:cNvGrpSpPr/>
                    <p:nvPr/>
                  </p:nvGrpSpPr>
                  <p:grpSpPr>
                    <a:xfrm>
                      <a:off x="3848" y="3834"/>
                      <a:ext cx="4170" cy="2025"/>
                      <a:chOff x="3848" y="3834"/>
                      <a:chExt cx="4170" cy="2025"/>
                    </a:xfrm>
                  </p:grpSpPr>
                  <p:cxnSp>
                    <p:nvCxnSpPr>
                      <p:cNvPr id="106" name="直接连接符 105"/>
                      <p:cNvCxnSpPr/>
                      <p:nvPr/>
                    </p:nvCxnSpPr>
                    <p:spPr>
                      <a:xfrm flipV="1">
                        <a:off x="3848" y="5758"/>
                        <a:ext cx="4170" cy="1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组合 106"/>
                      <p:cNvGrpSpPr/>
                      <p:nvPr/>
                    </p:nvGrpSpPr>
                    <p:grpSpPr>
                      <a:xfrm>
                        <a:off x="3864" y="3834"/>
                        <a:ext cx="4106" cy="1320"/>
                        <a:chOff x="3864" y="3834"/>
                        <a:chExt cx="4106" cy="1320"/>
                      </a:xfrm>
                    </p:grpSpPr>
                    <p:cxnSp>
                      <p:nvCxnSpPr>
                        <p:cNvPr id="108" name="直接连接符 107"/>
                        <p:cNvCxnSpPr/>
                        <p:nvPr/>
                      </p:nvCxnSpPr>
                      <p:spPr>
                        <a:xfrm flipV="1">
                          <a:off x="3864" y="4416"/>
                          <a:ext cx="4042" cy="3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直接连接符 108"/>
                        <p:cNvCxnSpPr/>
                        <p:nvPr/>
                      </p:nvCxnSpPr>
                      <p:spPr>
                        <a:xfrm>
                          <a:off x="3864" y="5055"/>
                          <a:ext cx="410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文本框 109"/>
                        <p:cNvSpPr txBox="1"/>
                        <p:nvPr/>
                      </p:nvSpPr>
                      <p:spPr>
                        <a:xfrm>
                          <a:off x="5373" y="383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b_req</a:t>
                          </a:r>
                        </a:p>
                      </p:txBody>
                    </p:sp>
                    <p:sp>
                      <p:nvSpPr>
                        <p:cNvPr id="111" name="文本框 110"/>
                        <p:cNvSpPr txBox="1"/>
                        <p:nvPr/>
                      </p:nvSpPr>
                      <p:spPr>
                        <a:xfrm>
                          <a:off x="5254" y="457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b_wr</a:t>
                          </a:r>
                        </a:p>
                      </p:txBody>
                    </p:sp>
                  </p:grpSp>
                  <p:sp>
                    <p:nvSpPr>
                      <p:cNvPr id="112" name="文本框 111"/>
                      <p:cNvSpPr txBox="1"/>
                      <p:nvPr/>
                    </p:nvSpPr>
                    <p:spPr>
                      <a:xfrm>
                        <a:off x="5036" y="5279"/>
                        <a:ext cx="2431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b_addr</a:t>
                        </a:r>
                      </a:p>
                    </p:txBody>
                  </p:sp>
                </p:grpSp>
                <p:sp>
                  <p:nvSpPr>
                    <p:cNvPr id="113" name="文本框 112"/>
                    <p:cNvSpPr txBox="1"/>
                    <p:nvPr/>
                  </p:nvSpPr>
                  <p:spPr>
                    <a:xfrm>
                      <a:off x="4823" y="6209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b_addr_ok</a:t>
                      </a:r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944" y="7223"/>
                    <a:ext cx="3994" cy="628"/>
                    <a:chOff x="3944" y="7223"/>
                    <a:chExt cx="3994" cy="628"/>
                  </a:xfrm>
                </p:grpSpPr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>
                      <a:off x="3944" y="7803"/>
                      <a:ext cx="3994" cy="4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" name="文本框 115"/>
                    <p:cNvSpPr txBox="1"/>
                    <p:nvPr/>
                  </p:nvSpPr>
                  <p:spPr>
                    <a:xfrm>
                      <a:off x="4879" y="7223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b_rdata</a:t>
                      </a:r>
                    </a:p>
                  </p:txBody>
                </p:sp>
              </p:grp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3912" y="8286"/>
                  <a:ext cx="3994" cy="628"/>
                  <a:chOff x="3944" y="7223"/>
                  <a:chExt cx="3994" cy="628"/>
                </a:xfrm>
              </p:grpSpPr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3944" y="7803"/>
                    <a:ext cx="3994" cy="4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4879" y="7223"/>
                    <a:ext cx="212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b_data_ok</a:t>
                    </a:r>
                  </a:p>
                </p:txBody>
              </p:sp>
            </p:grpSp>
          </p:grpSp>
        </p:grpSp>
        <p:sp>
          <p:nvSpPr>
            <p:cNvPr id="120" name="文本框 119"/>
            <p:cNvSpPr txBox="1"/>
            <p:nvPr/>
          </p:nvSpPr>
          <p:spPr>
            <a:xfrm>
              <a:off x="470" y="5868"/>
              <a:ext cx="10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学姐</a:t>
              </a: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6491" y="5868"/>
              <a:ext cx="13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我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1933" y="5868"/>
              <a:ext cx="13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老师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285365" y="1066800"/>
            <a:ext cx="305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第一种情况：</a:t>
            </a:r>
            <a:r>
              <a:rPr lang="zh-CN" altLang="en-US">
                <a:solidFill>
                  <a:srgbClr val="FF0000"/>
                </a:solidFill>
              </a:rPr>
              <a:t>我有杯子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9404985" y="3159125"/>
            <a:ext cx="139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这是</a:t>
            </a:r>
            <a:r>
              <a:rPr lang="zh-CN" altLang="en-US">
                <a:solidFill>
                  <a:srgbClr val="FF0000"/>
                </a:solidFill>
              </a:rPr>
              <a:t>读命中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880" y="86995"/>
            <a:ext cx="690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示例场景：</a:t>
            </a:r>
            <a:r>
              <a:rPr lang="en-US" altLang="zh-CN"/>
              <a:t>Mips-Core</a:t>
            </a:r>
            <a:r>
              <a:rPr lang="zh-CN" altLang="en-US"/>
              <a:t>想要内存地址为</a:t>
            </a:r>
            <a:r>
              <a:rPr lang="en-US" altLang="zh-CN"/>
              <a:t>0</a:t>
            </a:r>
            <a:r>
              <a:rPr lang="zh-CN" altLang="en-US"/>
              <a:t>的数据</a:t>
            </a:r>
          </a:p>
          <a:p>
            <a:r>
              <a:rPr lang="zh-CN" altLang="en-US"/>
              <a:t>形象化一下：学姐想要桌子上的杯子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8615" y="3715295"/>
            <a:ext cx="68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学姐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121969" y="3715115"/>
            <a:ext cx="877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577639" y="3715115"/>
            <a:ext cx="877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桌子</a:t>
            </a:r>
          </a:p>
        </p:txBody>
      </p:sp>
      <p:graphicFrame>
        <p:nvGraphicFramePr>
          <p:cNvPr id="69" name="表格 68"/>
          <p:cNvGraphicFramePr/>
          <p:nvPr>
            <p:custDataLst>
              <p:tags r:id="rId2"/>
            </p:custDataLst>
          </p:nvPr>
        </p:nvGraphicFramePr>
        <p:xfrm>
          <a:off x="9404985" y="280035"/>
          <a:ext cx="237172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电平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a_addr_ok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a_rdata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a_data_ok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5589270" y="280035"/>
            <a:ext cx="35388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T3</a:t>
            </a:r>
            <a:r>
              <a:rPr lang="zh-CN" altLang="en-US"/>
              <a:t>：</a:t>
            </a:r>
          </a:p>
          <a:p>
            <a:r>
              <a:rPr lang="zh-CN" altLang="en-US"/>
              <a:t>学姐听到我回复后，不再发请求；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 -----</a:t>
            </a:r>
            <a:r>
              <a:rPr lang="en-US" altLang="zh-CN"/>
              <a:t>a_req = 0;</a:t>
            </a:r>
            <a:endParaRPr lang="zh-CN" altLang="en-US"/>
          </a:p>
          <a:p>
            <a:r>
              <a:rPr lang="zh-CN" altLang="en-US"/>
              <a:t>然后拿到杯子，初始化她的信号；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 -----</a:t>
            </a:r>
            <a:r>
              <a:rPr lang="en-US" altLang="zh-CN">
                <a:solidFill>
                  <a:schemeClr val="tx1"/>
                </a:solidFill>
              </a:rPr>
              <a:t>a_wr = 0;</a:t>
            </a:r>
          </a:p>
          <a:p>
            <a:r>
              <a:rPr lang="en-US" altLang="zh-CN">
                <a:solidFill>
                  <a:schemeClr val="tx1"/>
                </a:solidFill>
              </a:rPr>
              <a:t>	a_addr = 0;</a:t>
            </a:r>
            <a:r>
              <a:rPr lang="en-US" altLang="zh-CN"/>
              <a:t> </a:t>
            </a:r>
          </a:p>
          <a:p>
            <a:r>
              <a:rPr lang="zh-CN" altLang="en-US"/>
              <a:t>我在给出杯子后，也初始化我得信号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55880" y="2450555"/>
            <a:ext cx="8513927" cy="4244340"/>
            <a:chOff x="88" y="2193"/>
            <a:chExt cx="13408" cy="6684"/>
          </a:xfrm>
        </p:grpSpPr>
        <p:grpSp>
          <p:nvGrpSpPr>
            <p:cNvPr id="72" name="组合 71"/>
            <p:cNvGrpSpPr/>
            <p:nvPr/>
          </p:nvGrpSpPr>
          <p:grpSpPr>
            <a:xfrm>
              <a:off x="88" y="2193"/>
              <a:ext cx="13408" cy="6684"/>
              <a:chOff x="2119" y="3721"/>
              <a:chExt cx="13408" cy="668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19" y="4016"/>
                <a:ext cx="1839" cy="6275"/>
                <a:chOff x="2171" y="4177"/>
                <a:chExt cx="2764" cy="3706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71" y="4177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2746" y="5633"/>
                  <a:ext cx="1614" cy="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CPU</a:t>
                  </a: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7906" y="3721"/>
                <a:ext cx="1997" cy="6684"/>
                <a:chOff x="2110" y="4329"/>
                <a:chExt cx="2764" cy="3706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2110" y="4329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2606" y="5872"/>
                  <a:ext cx="1912" cy="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Cache</a:t>
                  </a: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13386" y="4215"/>
                <a:ext cx="2141" cy="5877"/>
                <a:chOff x="2212" y="4488"/>
                <a:chExt cx="2764" cy="3706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2212" y="4488"/>
                  <a:ext cx="2764" cy="3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>
                <a:xfrm>
                  <a:off x="3042" y="5917"/>
                  <a:ext cx="1614" cy="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主存</a:t>
                  </a: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3848" y="3834"/>
                <a:ext cx="4170" cy="5080"/>
                <a:chOff x="3848" y="3834"/>
                <a:chExt cx="4170" cy="5080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3848" y="3834"/>
                  <a:ext cx="4170" cy="4017"/>
                  <a:chOff x="3848" y="3834"/>
                  <a:chExt cx="4170" cy="4017"/>
                </a:xfrm>
              </p:grpSpPr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848" y="3834"/>
                    <a:ext cx="4170" cy="3252"/>
                    <a:chOff x="3848" y="3834"/>
                    <a:chExt cx="4170" cy="3252"/>
                  </a:xfrm>
                </p:grpSpPr>
                <p:cxnSp>
                  <p:nvCxnSpPr>
                    <p:cNvPr id="85" name="直接连接符 84"/>
                    <p:cNvCxnSpPr>
                      <a:endCxn id="77" idx="1"/>
                    </p:cNvCxnSpPr>
                    <p:nvPr/>
                  </p:nvCxnSpPr>
                  <p:spPr>
                    <a:xfrm flipV="1">
                      <a:off x="3868" y="7063"/>
                      <a:ext cx="4038" cy="2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组合 85"/>
                    <p:cNvGrpSpPr/>
                    <p:nvPr/>
                  </p:nvGrpSpPr>
                  <p:grpSpPr>
                    <a:xfrm>
                      <a:off x="3848" y="3834"/>
                      <a:ext cx="4170" cy="2025"/>
                      <a:chOff x="3848" y="3834"/>
                      <a:chExt cx="4170" cy="2025"/>
                    </a:xfrm>
                  </p:grpSpPr>
                  <p:cxnSp>
                    <p:nvCxnSpPr>
                      <p:cNvPr id="87" name="直接连接符 86"/>
                      <p:cNvCxnSpPr/>
                      <p:nvPr/>
                    </p:nvCxnSpPr>
                    <p:spPr>
                      <a:xfrm flipV="1">
                        <a:off x="3848" y="5758"/>
                        <a:ext cx="4170" cy="1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8" name="组合 87"/>
                      <p:cNvGrpSpPr/>
                      <p:nvPr/>
                    </p:nvGrpSpPr>
                    <p:grpSpPr>
                      <a:xfrm>
                        <a:off x="3864" y="3834"/>
                        <a:ext cx="4106" cy="1320"/>
                        <a:chOff x="3864" y="3834"/>
                        <a:chExt cx="4106" cy="1320"/>
                      </a:xfrm>
                    </p:grpSpPr>
                    <p:cxnSp>
                      <p:nvCxnSpPr>
                        <p:cNvPr id="89" name="直接连接符 88"/>
                        <p:cNvCxnSpPr/>
                        <p:nvPr/>
                      </p:nvCxnSpPr>
                      <p:spPr>
                        <a:xfrm flipV="1">
                          <a:off x="3864" y="4416"/>
                          <a:ext cx="4042" cy="3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直接连接符 89"/>
                        <p:cNvCxnSpPr/>
                        <p:nvPr/>
                      </p:nvCxnSpPr>
                      <p:spPr>
                        <a:xfrm>
                          <a:off x="3864" y="5055"/>
                          <a:ext cx="410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5373" y="383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a_req</a:t>
                          </a: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5254" y="457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a_wr</a:t>
                          </a:r>
                        </a:p>
                      </p:txBody>
                    </p:sp>
                  </p:grpSp>
                  <p:sp>
                    <p:nvSpPr>
                      <p:cNvPr id="93" name="文本框 92"/>
                      <p:cNvSpPr txBox="1"/>
                      <p:nvPr/>
                    </p:nvSpPr>
                    <p:spPr>
                      <a:xfrm>
                        <a:off x="5036" y="5279"/>
                        <a:ext cx="2431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a_addr</a:t>
                        </a:r>
                      </a:p>
                    </p:txBody>
                  </p:sp>
                </p:grpSp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4823" y="6371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a_addr_ok</a:t>
                      </a:r>
                    </a:p>
                  </p:txBody>
                </p:sp>
              </p:grpSp>
              <p:grpSp>
                <p:nvGrpSpPr>
                  <p:cNvPr id="95" name="组合 94"/>
                  <p:cNvGrpSpPr/>
                  <p:nvPr/>
                </p:nvGrpSpPr>
                <p:grpSpPr>
                  <a:xfrm>
                    <a:off x="3944" y="7223"/>
                    <a:ext cx="3994" cy="628"/>
                    <a:chOff x="3944" y="7223"/>
                    <a:chExt cx="3994" cy="628"/>
                  </a:xfrm>
                </p:grpSpPr>
                <p:cxnSp>
                  <p:nvCxnSpPr>
                    <p:cNvPr id="96" name="直接连接符 95"/>
                    <p:cNvCxnSpPr/>
                    <p:nvPr/>
                  </p:nvCxnSpPr>
                  <p:spPr>
                    <a:xfrm>
                      <a:off x="3944" y="7803"/>
                      <a:ext cx="3994" cy="4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文本框 96"/>
                    <p:cNvSpPr txBox="1"/>
                    <p:nvPr/>
                  </p:nvSpPr>
                  <p:spPr>
                    <a:xfrm>
                      <a:off x="4879" y="7223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a_rdata</a:t>
                      </a:r>
                    </a:p>
                  </p:txBody>
                </p:sp>
              </p:grpSp>
            </p:grpSp>
            <p:grpSp>
              <p:nvGrpSpPr>
                <p:cNvPr id="98" name="组合 97"/>
                <p:cNvGrpSpPr/>
                <p:nvPr/>
              </p:nvGrpSpPr>
              <p:grpSpPr>
                <a:xfrm>
                  <a:off x="3912" y="8286"/>
                  <a:ext cx="3994" cy="628"/>
                  <a:chOff x="3944" y="7223"/>
                  <a:chExt cx="3994" cy="628"/>
                </a:xfrm>
              </p:grpSpPr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944" y="7803"/>
                    <a:ext cx="3994" cy="4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4879" y="7223"/>
                    <a:ext cx="212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a_data_ok</a:t>
                    </a:r>
                  </a:p>
                </p:txBody>
              </p:sp>
            </p:grpSp>
          </p:grpSp>
          <p:grpSp>
            <p:nvGrpSpPr>
              <p:cNvPr id="101" name="组合 100"/>
              <p:cNvGrpSpPr/>
              <p:nvPr/>
            </p:nvGrpSpPr>
            <p:grpSpPr>
              <a:xfrm>
                <a:off x="9645" y="3959"/>
                <a:ext cx="4170" cy="5080"/>
                <a:chOff x="3848" y="3834"/>
                <a:chExt cx="4170" cy="5080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3848" y="3834"/>
                  <a:ext cx="4170" cy="4017"/>
                  <a:chOff x="3848" y="3834"/>
                  <a:chExt cx="4170" cy="4017"/>
                </a:xfrm>
              </p:grpSpPr>
              <p:grpSp>
                <p:nvGrpSpPr>
                  <p:cNvPr id="103" name="组合 102"/>
                  <p:cNvGrpSpPr/>
                  <p:nvPr/>
                </p:nvGrpSpPr>
                <p:grpSpPr>
                  <a:xfrm>
                    <a:off x="3848" y="3834"/>
                    <a:ext cx="4170" cy="2978"/>
                    <a:chOff x="3848" y="3834"/>
                    <a:chExt cx="4170" cy="2978"/>
                  </a:xfrm>
                </p:grpSpPr>
                <p:cxnSp>
                  <p:nvCxnSpPr>
                    <p:cNvPr id="104" name="直接连接符 103"/>
                    <p:cNvCxnSpPr/>
                    <p:nvPr/>
                  </p:nvCxnSpPr>
                  <p:spPr>
                    <a:xfrm flipV="1">
                      <a:off x="3912" y="6789"/>
                      <a:ext cx="4038" cy="2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5" name="组合 104"/>
                    <p:cNvGrpSpPr/>
                    <p:nvPr/>
                  </p:nvGrpSpPr>
                  <p:grpSpPr>
                    <a:xfrm>
                      <a:off x="3848" y="3834"/>
                      <a:ext cx="4170" cy="2025"/>
                      <a:chOff x="3848" y="3834"/>
                      <a:chExt cx="4170" cy="2025"/>
                    </a:xfrm>
                  </p:grpSpPr>
                  <p:cxnSp>
                    <p:nvCxnSpPr>
                      <p:cNvPr id="106" name="直接连接符 105"/>
                      <p:cNvCxnSpPr/>
                      <p:nvPr/>
                    </p:nvCxnSpPr>
                    <p:spPr>
                      <a:xfrm flipV="1">
                        <a:off x="3848" y="5758"/>
                        <a:ext cx="4170" cy="1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组合 106"/>
                      <p:cNvGrpSpPr/>
                      <p:nvPr/>
                    </p:nvGrpSpPr>
                    <p:grpSpPr>
                      <a:xfrm>
                        <a:off x="3864" y="3834"/>
                        <a:ext cx="4106" cy="1320"/>
                        <a:chOff x="3864" y="3834"/>
                        <a:chExt cx="4106" cy="1320"/>
                      </a:xfrm>
                    </p:grpSpPr>
                    <p:cxnSp>
                      <p:nvCxnSpPr>
                        <p:cNvPr id="108" name="直接连接符 107"/>
                        <p:cNvCxnSpPr/>
                        <p:nvPr/>
                      </p:nvCxnSpPr>
                      <p:spPr>
                        <a:xfrm flipV="1">
                          <a:off x="3864" y="4416"/>
                          <a:ext cx="4042" cy="3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直接连接符 108"/>
                        <p:cNvCxnSpPr/>
                        <p:nvPr/>
                      </p:nvCxnSpPr>
                      <p:spPr>
                        <a:xfrm>
                          <a:off x="3864" y="5055"/>
                          <a:ext cx="4106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none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文本框 109"/>
                        <p:cNvSpPr txBox="1"/>
                        <p:nvPr/>
                      </p:nvSpPr>
                      <p:spPr>
                        <a:xfrm>
                          <a:off x="5373" y="383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b_req</a:t>
                          </a:r>
                        </a:p>
                      </p:txBody>
                    </p:sp>
                    <p:sp>
                      <p:nvSpPr>
                        <p:cNvPr id="111" name="文本框 110"/>
                        <p:cNvSpPr txBox="1"/>
                        <p:nvPr/>
                      </p:nvSpPr>
                      <p:spPr>
                        <a:xfrm>
                          <a:off x="5254" y="4574"/>
                          <a:ext cx="1358" cy="5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b_wr</a:t>
                          </a:r>
                        </a:p>
                      </p:txBody>
                    </p:sp>
                  </p:grpSp>
                  <p:sp>
                    <p:nvSpPr>
                      <p:cNvPr id="112" name="文本框 111"/>
                      <p:cNvSpPr txBox="1"/>
                      <p:nvPr/>
                    </p:nvSpPr>
                    <p:spPr>
                      <a:xfrm>
                        <a:off x="5036" y="5279"/>
                        <a:ext cx="2431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>
                            <a:solidFill>
                              <a:srgbClr val="FF0000"/>
                            </a:solidFill>
                          </a:rPr>
                          <a:t>b_addr</a:t>
                        </a:r>
                      </a:p>
                    </p:txBody>
                  </p:sp>
                </p:grpSp>
                <p:sp>
                  <p:nvSpPr>
                    <p:cNvPr id="113" name="文本框 112"/>
                    <p:cNvSpPr txBox="1"/>
                    <p:nvPr/>
                  </p:nvSpPr>
                  <p:spPr>
                    <a:xfrm>
                      <a:off x="4823" y="6209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b_addr_ok</a:t>
                      </a:r>
                    </a:p>
                  </p:txBody>
                </p:sp>
              </p:grp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944" y="7223"/>
                    <a:ext cx="3994" cy="628"/>
                    <a:chOff x="3944" y="7223"/>
                    <a:chExt cx="3994" cy="628"/>
                  </a:xfrm>
                </p:grpSpPr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>
                      <a:off x="3944" y="7803"/>
                      <a:ext cx="3994" cy="4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arrow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" name="文本框 115"/>
                    <p:cNvSpPr txBox="1"/>
                    <p:nvPr/>
                  </p:nvSpPr>
                  <p:spPr>
                    <a:xfrm>
                      <a:off x="4879" y="7223"/>
                      <a:ext cx="212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b_rdata</a:t>
                      </a:r>
                    </a:p>
                  </p:txBody>
                </p:sp>
              </p:grp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3912" y="8286"/>
                  <a:ext cx="3994" cy="628"/>
                  <a:chOff x="3944" y="7223"/>
                  <a:chExt cx="3994" cy="628"/>
                </a:xfrm>
              </p:grpSpPr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3944" y="7803"/>
                    <a:ext cx="3994" cy="4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4879" y="7223"/>
                    <a:ext cx="2124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b_data_ok</a:t>
                    </a:r>
                  </a:p>
                </p:txBody>
              </p:sp>
            </p:grpSp>
          </p:grpSp>
        </p:grpSp>
        <p:sp>
          <p:nvSpPr>
            <p:cNvPr id="120" name="文本框 119"/>
            <p:cNvSpPr txBox="1"/>
            <p:nvPr/>
          </p:nvSpPr>
          <p:spPr>
            <a:xfrm>
              <a:off x="470" y="5868"/>
              <a:ext cx="10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学姐</a:t>
              </a: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6491" y="5868"/>
              <a:ext cx="13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我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1933" y="5868"/>
              <a:ext cx="13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老师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285365" y="1066800"/>
            <a:ext cx="305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第一种情况：</a:t>
            </a:r>
            <a:r>
              <a:rPr lang="zh-CN" altLang="en-US">
                <a:solidFill>
                  <a:srgbClr val="FF0000"/>
                </a:solidFill>
              </a:rPr>
              <a:t>我有杯子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9404985" y="3159125"/>
            <a:ext cx="139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这是</a:t>
            </a:r>
            <a:r>
              <a:rPr lang="zh-CN" altLang="en-US">
                <a:solidFill>
                  <a:srgbClr val="FF0000"/>
                </a:solidFill>
              </a:rPr>
              <a:t>读命中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355" y="742950"/>
            <a:ext cx="448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4. </a:t>
            </a:r>
            <a:r>
              <a:rPr lang="zh-CN" altLang="en-US" sz="2000" b="1">
                <a:sym typeface="+mn-ea"/>
              </a:rPr>
              <a:t>设计</a:t>
            </a:r>
            <a:r>
              <a:rPr lang="en-US" altLang="zh-CN" sz="2000" b="1">
                <a:sym typeface="+mn-ea"/>
              </a:rPr>
              <a:t>cache</a:t>
            </a:r>
            <a:r>
              <a:rPr lang="zh-CN" altLang="en-US" sz="2000" b="1">
                <a:sym typeface="+mn-ea"/>
              </a:rPr>
              <a:t>，实现代码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5450" y="3244850"/>
            <a:ext cx="1042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完成指定的实验要求；最低要求实现写回的</a:t>
            </a:r>
            <a:r>
              <a:rPr lang="en-US" altLang="zh-CN"/>
              <a:t>cache</a:t>
            </a:r>
            <a:r>
              <a:rPr lang="zh-CN" altLang="en-US"/>
              <a:t>。具体信息参考实验指导书</a:t>
            </a:r>
            <a:r>
              <a:rPr lang="en-US" altLang="zh-CN"/>
              <a:t>--</a:t>
            </a:r>
            <a:r>
              <a:rPr lang="zh-CN" altLang="en-US"/>
              <a:t>提升</a:t>
            </a:r>
            <a:r>
              <a:rPr lang="en-US" altLang="zh-CN"/>
              <a:t>cache</a:t>
            </a:r>
            <a:r>
              <a:rPr lang="zh-CN" altLang="en-US"/>
              <a:t>性能部分；</a:t>
            </a:r>
          </a:p>
          <a:p>
            <a:r>
              <a:rPr lang="zh-CN" altLang="en-US"/>
              <a:t>顺便提醒一句，如果只实现写回的</a:t>
            </a:r>
            <a:r>
              <a:rPr lang="en-US" altLang="zh-CN"/>
              <a:t>cache</a:t>
            </a:r>
            <a:r>
              <a:rPr lang="zh-CN" altLang="en-US"/>
              <a:t>，那么仅仅需要修改</a:t>
            </a:r>
            <a:r>
              <a:rPr lang="en-US" altLang="zh-CN"/>
              <a:t>d_cache</a:t>
            </a:r>
            <a:r>
              <a:rPr lang="zh-CN" altLang="en-US"/>
              <a:t>文件即可。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5450" y="31496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体系结构实验</a:t>
            </a:r>
            <a:r>
              <a:rPr lang="en-US" altLang="zh-CN"/>
              <a:t>2--Cache</a:t>
            </a:r>
            <a:r>
              <a:rPr lang="zh-CN" altLang="en-US"/>
              <a:t>设计与实现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355" y="866775"/>
            <a:ext cx="448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ym typeface="+mn-ea"/>
              </a:rPr>
              <a:t>4. </a:t>
            </a:r>
            <a:r>
              <a:rPr lang="zh-CN" altLang="en-US" sz="2000" b="1">
                <a:sym typeface="+mn-ea"/>
              </a:rPr>
              <a:t>调试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7355" y="1530985"/>
            <a:ext cx="10428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调试机制：</a:t>
            </a:r>
            <a:r>
              <a:rPr lang="en-US" altLang="zh-CN"/>
              <a:t>trace</a:t>
            </a:r>
            <a:r>
              <a:rPr lang="zh-CN" altLang="en-US"/>
              <a:t>比对调试；</a:t>
            </a:r>
          </a:p>
          <a:p>
            <a:r>
              <a:rPr lang="zh-CN" altLang="en-US"/>
              <a:t>使用正确的工程项目运行测试程序，并将要修改通用寄存器的指令的执行情况写入到</a:t>
            </a:r>
            <a:r>
              <a:rPr lang="en-US" altLang="zh-CN"/>
              <a:t>trace</a:t>
            </a:r>
            <a:r>
              <a:rPr lang="zh-CN" altLang="en-US"/>
              <a:t>文件中。然后运行自己实现的工程项目，当发现当前指令要修改通用寄存器的时候，将该指令的执行情况跟</a:t>
            </a:r>
            <a:r>
              <a:rPr lang="en-US" altLang="zh-CN"/>
              <a:t>trace</a:t>
            </a:r>
            <a:r>
              <a:rPr lang="zh-CN" altLang="en-US"/>
              <a:t>文件中记录的执行情况作比对。如果比对结果一样，</a:t>
            </a:r>
            <a:r>
              <a:rPr lang="en-US" altLang="zh-CN"/>
              <a:t>CPU</a:t>
            </a:r>
            <a:r>
              <a:rPr lang="zh-CN" altLang="en-US"/>
              <a:t>继续运行，如果不一样，则将错误相关信息输出到</a:t>
            </a:r>
            <a:r>
              <a:rPr lang="en-US" altLang="zh-CN"/>
              <a:t>TCL</a:t>
            </a:r>
            <a:r>
              <a:rPr lang="zh-CN" altLang="en-US"/>
              <a:t>中。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5450" y="3123565"/>
            <a:ext cx="7102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trace</a:t>
            </a:r>
            <a:r>
              <a:rPr lang="zh-CN" altLang="en-US"/>
              <a:t>文件解释：</a:t>
            </a:r>
          </a:p>
          <a:p>
            <a:r>
              <a:rPr lang="en-US" altLang="zh-CN"/>
              <a:t>	1. </a:t>
            </a:r>
            <a:r>
              <a:rPr lang="zh-CN" altLang="en-US"/>
              <a:t>第一行：访存阶段的写寄存器使能；</a:t>
            </a:r>
          </a:p>
          <a:p>
            <a:r>
              <a:rPr lang="en-US" altLang="zh-CN"/>
              <a:t>	2. </a:t>
            </a:r>
            <a:r>
              <a:rPr lang="zh-CN" altLang="en-US"/>
              <a:t>第二行：指令的地址；</a:t>
            </a:r>
          </a:p>
          <a:p>
            <a:r>
              <a:rPr lang="en-US" altLang="zh-CN"/>
              <a:t>	3. </a:t>
            </a:r>
            <a:r>
              <a:rPr lang="zh-CN" altLang="en-US"/>
              <a:t>第三行：该指令写哪个寄存器；</a:t>
            </a:r>
          </a:p>
          <a:p>
            <a:r>
              <a:rPr lang="en-US" altLang="zh-CN"/>
              <a:t>	4. </a:t>
            </a:r>
            <a:r>
              <a:rPr lang="zh-CN" altLang="en-US"/>
              <a:t>第四行：该指令写入寄存器的数据；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7874a9-778d-4b49-892c-10da8620cda3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7874a9-778d-4b49-892c-10da8620cda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7874a9-778d-4b49-892c-10da8620cda3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1182</Words>
  <Application>Microsoft Office PowerPoint</Application>
  <PresentationFormat>宽屏</PresentationFormat>
  <Paragraphs>198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戚 舜恒</cp:lastModifiedBy>
  <cp:revision>211</cp:revision>
  <dcterms:created xsi:type="dcterms:W3CDTF">2019-06-19T02:08:00Z</dcterms:created>
  <dcterms:modified xsi:type="dcterms:W3CDTF">2020-12-03T14:48:32Z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