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72" r:id="rId5"/>
    <p:sldId id="281" r:id="rId6"/>
    <p:sldId id="282" r:id="rId7"/>
    <p:sldId id="259" r:id="rId8"/>
    <p:sldId id="264" r:id="rId9"/>
    <p:sldId id="274" r:id="rId10"/>
    <p:sldId id="273" r:id="rId11"/>
    <p:sldId id="263" r:id="rId12"/>
    <p:sldId id="275" r:id="rId13"/>
    <p:sldId id="276" r:id="rId14"/>
    <p:sldId id="287" r:id="rId15"/>
    <p:sldId id="268" r:id="rId16"/>
    <p:sldId id="269" r:id="rId17"/>
    <p:sldId id="283" r:id="rId18"/>
    <p:sldId id="288" r:id="rId19"/>
    <p:sldId id="278" r:id="rId20"/>
    <p:sldId id="279" r:id="rId21"/>
    <p:sldId id="289" r:id="rId22"/>
    <p:sldId id="284" r:id="rId23"/>
    <p:sldId id="285" r:id="rId24"/>
    <p:sldId id="270" r:id="rId25"/>
    <p:sldId id="261" r:id="rId26"/>
    <p:sldId id="262" r:id="rId27"/>
    <p:sldId id="271" r:id="rId28"/>
    <p:sldId id="28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1857" autoAdjust="0"/>
  </p:normalViewPr>
  <p:slideViewPr>
    <p:cSldViewPr>
      <p:cViewPr varScale="1">
        <p:scale>
          <a:sx n="80" d="100"/>
          <a:sy n="80" d="100"/>
        </p:scale>
        <p:origin x="-7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342AC3-1B9D-40C6-950E-E6AA55605B7E}" type="datetimeFigureOut">
              <a:rPr lang="pt-BR"/>
              <a:pPr>
                <a:defRPr/>
              </a:pPr>
              <a:t>06/07/2010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BDAAC01-9340-4FA9-A462-0E7C933457B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smtClean="0"/>
              <a:t>LTD – ambiente em si, sobre as peças, animação, modelos, linguagem</a:t>
            </a:r>
          </a:p>
          <a:p>
            <a:pPr>
              <a:spcBef>
                <a:spcPct val="0"/>
              </a:spcBef>
            </a:pPr>
            <a:endParaRPr lang="pt-BR" smtClean="0"/>
          </a:p>
          <a:p>
            <a:pPr>
              <a:spcBef>
                <a:spcPct val="0"/>
              </a:spcBef>
            </a:pPr>
            <a:r>
              <a:rPr lang="pt-BR" smtClean="0"/>
              <a:t>Sintese – processo de transformar um texto em som</a:t>
            </a:r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EFEA6B-64BD-4561-8594-E03E11FE4597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smtClean="0"/>
              <a:t>-falar da inclusão dos comandos na BNF do LTD</a:t>
            </a:r>
          </a:p>
          <a:p>
            <a:pPr>
              <a:spcBef>
                <a:spcPct val="0"/>
              </a:spcBef>
            </a:pPr>
            <a:r>
              <a:rPr lang="pt-BR" smtClean="0"/>
              <a:t>-arquivo PHO que é o formato de entrada do MBROLA</a:t>
            </a:r>
          </a:p>
          <a:p>
            <a:pPr>
              <a:spcBef>
                <a:spcPct val="0"/>
              </a:spcBef>
            </a:pPr>
            <a:r>
              <a:rPr lang="pt-BR" smtClean="0"/>
              <a:t>-falar da API disponibilizada/utilizada pelo Tangram</a:t>
            </a:r>
          </a:p>
        </p:txBody>
      </p:sp>
      <p:sp>
        <p:nvSpPr>
          <p:cNvPr id="3789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57BAD5-3E92-4A60-9A49-431C3A2B1727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pt-BR" smtClean="0"/>
              <a:t>falar da necessidade do comando fala no meio do script</a:t>
            </a:r>
          </a:p>
          <a:p>
            <a:pPr>
              <a:spcBef>
                <a:spcPct val="0"/>
              </a:spcBef>
            </a:pPr>
            <a:r>
              <a:rPr lang="pt-BR" smtClean="0"/>
              <a:t>-execução desse script com a fala</a:t>
            </a:r>
          </a:p>
          <a:p>
            <a:pPr>
              <a:spcBef>
                <a:spcPct val="0"/>
              </a:spcBef>
            </a:pPr>
            <a:r>
              <a:rPr lang="pt-BR" smtClean="0"/>
              <a:t>-sincronizar uma animação de modelo com a fala</a:t>
            </a:r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100455-60AF-48A9-AF14-A9095F9B1318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pt-BR" smtClean="0"/>
              <a:t>Editor visual dos modelos e textual com os métodos dos modelos</a:t>
            </a:r>
          </a:p>
          <a:p>
            <a:pPr>
              <a:spcBef>
                <a:spcPct val="0"/>
              </a:spcBef>
            </a:pPr>
            <a:r>
              <a:rPr lang="pt-BR" smtClean="0"/>
              <a:t>-comandos de animação dos modelos</a:t>
            </a:r>
          </a:p>
          <a:p>
            <a:pPr>
              <a:spcBef>
                <a:spcPct val="0"/>
              </a:spcBef>
            </a:pPr>
            <a:r>
              <a:rPr lang="pt-BR" smtClean="0"/>
              <a:t>-comandos de fala</a:t>
            </a:r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2239E3-407B-4572-A6AD-402982FC82C7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pt-BR" smtClean="0"/>
              <a:t>Editor visual dos modelos e textual com os métodos dos modelos</a:t>
            </a:r>
          </a:p>
          <a:p>
            <a:pPr>
              <a:spcBef>
                <a:spcPct val="0"/>
              </a:spcBef>
            </a:pPr>
            <a:r>
              <a:rPr lang="pt-BR" smtClean="0"/>
              <a:t>-comandos de animação dos modelos</a:t>
            </a:r>
          </a:p>
          <a:p>
            <a:pPr>
              <a:spcBef>
                <a:spcPct val="0"/>
              </a:spcBef>
            </a:pPr>
            <a:r>
              <a:rPr lang="pt-BR" smtClean="0"/>
              <a:t>-comandos de fala</a:t>
            </a:r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7414EF-E562-4526-B6CD-11DDAE52EE8E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pt-BR" smtClean="0"/>
              <a:t>Editor visual dos modelos e textual com os métodos dos modelos</a:t>
            </a:r>
          </a:p>
          <a:p>
            <a:pPr>
              <a:spcBef>
                <a:spcPct val="0"/>
              </a:spcBef>
            </a:pPr>
            <a:r>
              <a:rPr lang="pt-BR" smtClean="0"/>
              <a:t>-comandos de animação dos modelos</a:t>
            </a:r>
          </a:p>
          <a:p>
            <a:pPr>
              <a:spcBef>
                <a:spcPct val="0"/>
              </a:spcBef>
            </a:pPr>
            <a:r>
              <a:rPr lang="pt-BR" smtClean="0"/>
              <a:t>-comandos de fala</a:t>
            </a:r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D0A8D1-4787-471A-A609-5531CAE060A9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smtClean="0"/>
              <a:t>Explicar como pode variar a pronuncia de cada item</a:t>
            </a:r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DA130E-D59E-412F-B3E0-0ABE91DFB693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smtClean="0"/>
              <a:t>Dizer que a necessidade anterior é resolvida usando JSML</a:t>
            </a:r>
          </a:p>
          <a:p>
            <a:pPr>
              <a:spcBef>
                <a:spcPct val="0"/>
              </a:spcBef>
            </a:pPr>
            <a:endParaRPr lang="pt-BR" smtClean="0"/>
          </a:p>
          <a:p>
            <a:pPr>
              <a:spcBef>
                <a:spcPct val="0"/>
              </a:spcBef>
            </a:pPr>
            <a:r>
              <a:rPr lang="pt-BR" smtClean="0"/>
              <a:t>-explicar formato do JSML</a:t>
            </a:r>
          </a:p>
          <a:p>
            <a:pPr>
              <a:spcBef>
                <a:spcPct val="0"/>
              </a:spcBef>
            </a:pPr>
            <a:r>
              <a:rPr lang="pt-BR" smtClean="0"/>
              <a:t>-explicar conteúdo/utilização pelo sintetizador dos elementos JSML</a:t>
            </a:r>
          </a:p>
          <a:p>
            <a:pPr>
              <a:spcBef>
                <a:spcPct val="0"/>
              </a:spcBef>
            </a:pPr>
            <a:r>
              <a:rPr lang="pt-BR" smtClean="0"/>
              <a:t>-falar sobre padronização</a:t>
            </a:r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3F4B2F-1F0B-4117-8161-1B194050DF86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979765-13CD-4B7F-A3F2-1609D4435652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smtClean="0"/>
              <a:t>mbrola  faz uso indireto das informações fornecidas pelo JSML </a:t>
            </a:r>
          </a:p>
          <a:p>
            <a:pPr>
              <a:spcBef>
                <a:spcPct val="0"/>
              </a:spcBef>
            </a:pPr>
            <a:endParaRPr lang="pt-BR" smtClean="0"/>
          </a:p>
          <a:p>
            <a:pPr>
              <a:spcBef>
                <a:spcPct val="0"/>
              </a:spcBef>
            </a:pPr>
            <a:r>
              <a:rPr lang="pt-BR" smtClean="0"/>
              <a:t>-explicar que o trabalho implementou o sintetizador digital e o mbrola é o acustico, que gera o wav</a:t>
            </a:r>
          </a:p>
          <a:p>
            <a:pPr>
              <a:spcBef>
                <a:spcPct val="0"/>
              </a:spcBef>
            </a:pPr>
            <a:r>
              <a:rPr lang="pt-BR" smtClean="0"/>
              <a:t>-explicar sobre os arquivos de vozes dos idiomas</a:t>
            </a:r>
          </a:p>
          <a:p>
            <a:pPr>
              <a:spcBef>
                <a:spcPct val="0"/>
              </a:spcBef>
            </a:pPr>
            <a:r>
              <a:rPr lang="pt-BR" smtClean="0"/>
              <a:t>-só comentar que existe suporta a windows, linux e mac (exe, so, ppc)</a:t>
            </a:r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A195FD-8AA7-4051-A107-E720113F7222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Elipse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E07A9B-AA37-4F58-BFE3-3CB520A508D4}" type="datetimeFigureOut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7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090905-2F85-4D3A-B90C-C96D4716F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B6BE69-E8D3-4784-A705-FAE3C822BD9E}" type="datetimeFigureOut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301261-B303-43F0-ABF3-74B65305A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48F31F-E2A9-48ED-AD17-80315190AD6A}" type="datetimeFigureOut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D1D600-92CB-4442-BF16-3E4590BFC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396D9B-5598-4135-9966-4C6E8B4DAA37}" type="datetimeFigureOut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6B4CA6-5647-4ACE-BDBE-65B85AF0C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Elipse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C8372C-BDB5-44D4-9080-39118E198362}" type="datetimeFigureOut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D3240A-DE0F-4BAE-B64B-25C2F14BD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6182BE-8411-4C49-9123-0BF0195014D8}" type="datetimeFigureOut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A438D25-83BA-45F0-8141-58EACF245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6317F8C-FA77-4A3F-9584-9738CE5AC6F3}" type="datetimeFigureOut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A17D0C-8DAA-451C-80CC-EABF196FB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965B29-01FB-41C3-BE87-01B7866527AE}" type="datetimeFigureOut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CEE280-687C-470D-95E5-9C5E0A993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tângulo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8F69D4-ABB9-4AF5-BFE8-3E890271E423}" type="datetimeFigureOut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9231E9B-D38C-4B56-AB38-B513588E7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954FE0-E48D-4D5A-B05F-9A4958687920}" type="datetimeFigureOut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AD0E57-495F-4346-B6BD-72FB134C6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uxograma: Processo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uxograma: Processo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59874E-8E94-473F-90AC-B83A72015939}" type="datetimeFigureOut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101204-753F-4D26-9F4F-17D4A29A1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033" name="Espaço Reservado para Texto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28C050-F4D9-4C92-A32D-8B97C5495A1B}" type="datetimeFigureOut">
              <a:rPr lang="en-US"/>
              <a:pPr>
                <a:defRPr/>
              </a:pPr>
              <a:t>7/6/2010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AEE9CCD-8889-47B4-9E38-EF8B70BAC3EE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Implementação de Suporte à Programação e Interpretação da Fala no Ambiente LTD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750" y="4500563"/>
            <a:ext cx="7407275" cy="1681162"/>
          </a:xfrm>
        </p:spPr>
        <p:txBody>
          <a:bodyPr>
            <a:normAutofit/>
          </a:bodyPr>
          <a:lstStyle/>
          <a:p>
            <a:pPr marL="26988" algn="ctr"/>
            <a:r>
              <a:rPr lang="pt-BR" smtClean="0">
                <a:solidFill>
                  <a:srgbClr val="320E04"/>
                </a:solidFill>
              </a:rPr>
              <a:t>Wendel David Przygoda</a:t>
            </a:r>
          </a:p>
          <a:p>
            <a:pPr marL="26988" algn="ctr"/>
            <a:endParaRPr lang="pt-BR" smtClean="0">
              <a:solidFill>
                <a:srgbClr val="320E04"/>
              </a:solidFill>
            </a:endParaRPr>
          </a:p>
          <a:p>
            <a:pPr marL="26988" algn="ctr"/>
            <a:r>
              <a:rPr lang="pt-BR" sz="2000" smtClean="0">
                <a:solidFill>
                  <a:srgbClr val="320E04"/>
                </a:solidFill>
              </a:rPr>
              <a:t>Orientador: José Roque V. da Silva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JSML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2" name="Espaço Reservado para Conteúdo 2"/>
          <p:cNvSpPr>
            <a:spLocks noGrp="1"/>
          </p:cNvSpPr>
          <p:nvPr>
            <p:ph idx="1"/>
          </p:nvPr>
        </p:nvSpPr>
        <p:spPr>
          <a:xfrm>
            <a:off x="1000125" y="1357313"/>
            <a:ext cx="8001000" cy="535781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pt-BR" sz="2000" b="1" smtClean="0">
                <a:latin typeface="Courier New" pitchFamily="49" charset="0"/>
                <a:cs typeface="Courier New" pitchFamily="49" charset="0"/>
              </a:rPr>
              <a:t>&lt;jsml lang=</a:t>
            </a:r>
            <a:r>
              <a:rPr lang="pt-BR" sz="2000" smtClean="0">
                <a:latin typeface="Courier New" pitchFamily="49" charset="0"/>
                <a:cs typeface="Courier New" pitchFamily="49" charset="0"/>
              </a:rPr>
              <a:t>"pt-br"</a:t>
            </a:r>
            <a:r>
              <a:rPr lang="pt-BR" sz="2000" b="1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 2" pitchFamily="18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&lt;voice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gender=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"female"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age=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"adult" 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"br2"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&gt;&lt;/voice&gt;</a:t>
            </a:r>
          </a:p>
          <a:p>
            <a:pPr>
              <a:buFont typeface="Wingdings 2" pitchFamily="18" charset="2"/>
              <a:buNone/>
            </a:pPr>
            <a:endParaRPr lang="pt-BR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pt-BR" sz="2000" b="1" smtClean="0">
                <a:latin typeface="Courier New" pitchFamily="49" charset="0"/>
                <a:cs typeface="Courier New" pitchFamily="49" charset="0"/>
              </a:rPr>
              <a:t>	&lt;sayas&gt;</a:t>
            </a:r>
            <a:r>
              <a:rPr lang="pt-BR" sz="2000" smtClean="0"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000" b="1" smtClean="0">
                <a:latin typeface="Courier New" pitchFamily="49" charset="0"/>
                <a:cs typeface="Courier New" pitchFamily="49" charset="0"/>
              </a:rPr>
              <a:t>&lt;/sayas&gt;</a:t>
            </a:r>
          </a:p>
          <a:p>
            <a:pPr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&lt;sayas class=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"literal"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BCC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&lt;/sayas&gt;</a:t>
            </a:r>
            <a:endParaRPr lang="pt-BR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pt-BR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pt-BR" sz="2000" b="1" smtClean="0">
                <a:latin typeface="Courier New" pitchFamily="49" charset="0"/>
                <a:cs typeface="Courier New" pitchFamily="49" charset="0"/>
              </a:rPr>
              <a:t>	&lt;sayas class=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"number"</a:t>
            </a:r>
            <a:r>
              <a:rPr lang="pt-BR" sz="2000" b="1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000" smtClean="0">
                <a:latin typeface="Courier New" pitchFamily="49" charset="0"/>
                <a:cs typeface="Courier New" pitchFamily="49" charset="0"/>
              </a:rPr>
              <a:t>42</a:t>
            </a:r>
            <a:r>
              <a:rPr lang="pt-BR" sz="2000" b="1" smtClean="0">
                <a:latin typeface="Courier New" pitchFamily="49" charset="0"/>
                <a:cs typeface="Courier New" pitchFamily="49" charset="0"/>
              </a:rPr>
              <a:t>&lt;/sayas&gt;</a:t>
            </a:r>
          </a:p>
          <a:p>
            <a:pPr>
              <a:buFont typeface="Wingdings 2" pitchFamily="18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&lt;sayas class=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"date"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11/05/2010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&lt;/sayas&gt;</a:t>
            </a:r>
          </a:p>
          <a:p>
            <a:pPr>
              <a:buFont typeface="Wingdings 2" pitchFamily="18" charset="2"/>
              <a:buNone/>
            </a:pPr>
            <a:endParaRPr lang="pt-BR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pt-BR" sz="2000" b="1" smtClean="0">
                <a:latin typeface="Courier New" pitchFamily="49" charset="0"/>
                <a:cs typeface="Courier New" pitchFamily="49" charset="0"/>
              </a:rPr>
              <a:t>&lt;/jsml&gt;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MBROLA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27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Sintetizador acústico</a:t>
            </a:r>
          </a:p>
          <a:p>
            <a:r>
              <a:rPr lang="pt-BR" smtClean="0"/>
              <a:t>Multi-idiomas</a:t>
            </a:r>
          </a:p>
          <a:p>
            <a:r>
              <a:rPr lang="pt-BR" smtClean="0"/>
              <a:t>Multiplataforma</a:t>
            </a: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MBROLA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8" name="Espaço Reservado para Conteúdo 3"/>
          <p:cNvSpPr txBox="1">
            <a:spLocks/>
          </p:cNvSpPr>
          <p:nvPr/>
        </p:nvSpPr>
        <p:spPr bwMode="auto">
          <a:xfrm>
            <a:off x="1587500" y="16002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3200">
                <a:latin typeface="Gill Sans MT" pitchFamily="34" charset="0"/>
              </a:rPr>
              <a:t>j 		105 100 100.0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3200">
                <a:latin typeface="Gill Sans MT" pitchFamily="34" charset="0"/>
              </a:rPr>
              <a:t>a 	105 100 100.49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3200">
                <a:latin typeface="Gill Sans MT" pitchFamily="34" charset="0"/>
              </a:rPr>
              <a:t>b 	105 100 100.95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3200">
                <a:latin typeface="Gill Sans MT" pitchFamily="34" charset="0"/>
              </a:rPr>
              <a:t>u 	105 100 101.36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3200">
                <a:latin typeface="Gill Sans MT" pitchFamily="34" charset="0"/>
              </a:rPr>
              <a:t>l 		120 100 101.68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3200">
                <a:latin typeface="Gill Sans MT" pitchFamily="34" charset="0"/>
              </a:rPr>
              <a:t>a 	120 100 101.89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3200">
                <a:latin typeface="Gill Sans MT" pitchFamily="34" charset="0"/>
              </a:rPr>
              <a:t>n 	105 100 101.99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t-BR" sz="3200">
                <a:latin typeface="Gill Sans MT" pitchFamily="34" charset="0"/>
              </a:rPr>
              <a:t>i 		105 100 101.96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MBROLA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2" name="Espaço Reservado para Conteúdo 3"/>
          <p:cNvSpPr>
            <a:spLocks noGrp="1"/>
          </p:cNvSpPr>
          <p:nvPr>
            <p:ph idx="1"/>
          </p:nvPr>
        </p:nvSpPr>
        <p:spPr>
          <a:xfrm>
            <a:off x="1435100" y="1447800"/>
            <a:ext cx="7494588" cy="4800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pt-BR" smtClean="0"/>
              <a:t>j 		105 100 100.0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a 	105 100 100.49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b 	105 100 100.95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u 	105 100 101.36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l 		120 100 101.68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a 	520 25 51 25 90 25 120 25 160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n 	105 100 101.99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i 		105 100 101.96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3900" smtClean="0">
                <a:effectLst/>
              </a:rPr>
              <a:t>Desenvolvimento da Extensão do Tangram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Requisitos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BNF deve suportar comandos para especificar a fala</a:t>
            </a:r>
          </a:p>
          <a:p>
            <a:r>
              <a:rPr lang="pt-BR" smtClean="0"/>
              <a:t>Gerar uma definição textual do texto que será repassado ao sintetizador</a:t>
            </a:r>
          </a:p>
          <a:p>
            <a:r>
              <a:rPr lang="pt-BR" smtClean="0"/>
              <a:t>Permitir a um usuário ou um sistema externo atribuir uma entrada no formato JSML ao sintetizador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Comandos do LTD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Comandos de Animação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pt-BR" sz="2200" dirty="0" smtClean="0"/>
              <a:t>cria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pt-BR" sz="2200" dirty="0" smtClean="0"/>
              <a:t>move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pt-BR" sz="2200" dirty="0" smtClean="0"/>
              <a:t>gira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pt-BR" sz="2200" dirty="0" smtClean="0"/>
              <a:t>espelha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pt-BR" sz="2200" dirty="0" smtClean="0"/>
              <a:t>cor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pt-BR" sz="2200" dirty="0" smtClean="0"/>
              <a:t>pisca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pt-BR" sz="2200" dirty="0" smtClean="0"/>
              <a:t>repita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pt-BR" sz="2200" dirty="0" smtClean="0"/>
              <a:t>faça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Comandos de fala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pt-BR" sz="2200" dirty="0" smtClean="0"/>
              <a:t>fala (sobreposta ou exclusiva)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pt-BR" sz="2200" dirty="0" smtClean="0"/>
              <a:t>enquanto fala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pt-BR" sz="2200" dirty="0" smtClean="0"/>
              <a:t>espera fala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BNF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8" name="Espaço Reservado para Conteúdo 2"/>
          <p:cNvSpPr>
            <a:spLocks noGrp="1"/>
          </p:cNvSpPr>
          <p:nvPr>
            <p:ph idx="1"/>
          </p:nvPr>
        </p:nvSpPr>
        <p:spPr>
          <a:xfrm>
            <a:off x="1071563" y="1447800"/>
            <a:ext cx="7929562" cy="51958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pt-BR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pt-BR" sz="2400" smtClean="0">
                <a:latin typeface="Courier New" pitchFamily="49" charset="0"/>
                <a:cs typeface="Courier New" pitchFamily="49" charset="0"/>
              </a:rPr>
              <a:t>&lt;comando_fala&gt; ::= fala "(" jsml #37 &lt;comando_fala_sobreposto&gt; ")" #39 #14;</a:t>
            </a:r>
          </a:p>
          <a:p>
            <a:pPr>
              <a:buFont typeface="Wingdings 2" pitchFamily="18" charset="2"/>
              <a:buNone/>
            </a:pPr>
            <a:endParaRPr lang="pt-BR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pt-BR" sz="2400" smtClean="0">
                <a:latin typeface="Courier New" pitchFamily="49" charset="0"/>
                <a:cs typeface="Courier New" pitchFamily="49" charset="0"/>
              </a:rPr>
              <a:t>&lt;comando_fala_sobreposto&gt; ::= sobreposto #38 | î;</a:t>
            </a:r>
          </a:p>
          <a:p>
            <a:pPr>
              <a:buFont typeface="Wingdings 2" pitchFamily="18" charset="2"/>
              <a:buNone/>
            </a:pPr>
            <a:endParaRPr lang="pt-BR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pt-BR" sz="2400" smtClean="0">
                <a:latin typeface="Courier New" pitchFamily="49" charset="0"/>
                <a:cs typeface="Courier New" pitchFamily="49" charset="0"/>
              </a:rPr>
              <a:t>&lt;comando_enquanto_fala&gt; ::= enquanto fala #40 inicio &lt;bloco&gt; fim #41 #14;</a:t>
            </a:r>
          </a:p>
          <a:p>
            <a:pPr>
              <a:buFont typeface="Wingdings 2" pitchFamily="18" charset="2"/>
              <a:buNone/>
            </a:pPr>
            <a:endParaRPr lang="pt-BR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pt-BR" sz="2400" smtClean="0">
                <a:latin typeface="Courier New" pitchFamily="49" charset="0"/>
                <a:cs typeface="Courier New" pitchFamily="49" charset="0"/>
              </a:rPr>
              <a:t>&lt;comando_espera_fala&gt; ::= espera fala #42 #14;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pt-BR" smtClean="0">
                <a:effectLst/>
              </a:rPr>
              <a:t>Especificação da Extenção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Caso de Uso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40962" name="Picture 3" descr="UC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1714500"/>
            <a:ext cx="59293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  <a:p>
            <a:r>
              <a:rPr lang="pt-BR" smtClean="0"/>
              <a:t>Objetivos</a:t>
            </a:r>
          </a:p>
          <a:p>
            <a:r>
              <a:rPr lang="pt-BR" smtClean="0"/>
              <a:t>Fundamentação Teórica</a:t>
            </a:r>
          </a:p>
          <a:p>
            <a:r>
              <a:rPr lang="pt-BR" smtClean="0"/>
              <a:t>Desenvolvimento</a:t>
            </a:r>
          </a:p>
          <a:p>
            <a:r>
              <a:rPr lang="pt-BR" smtClean="0"/>
              <a:t>Conclusão</a:t>
            </a:r>
          </a:p>
          <a:p>
            <a:r>
              <a:rPr lang="pt-BR" smtClean="0"/>
              <a:t>Extensões</a:t>
            </a: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Caso de Uso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41986" name="Picture 3" descr="U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1928813"/>
            <a:ext cx="6000750" cy="357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pt-BR" smtClean="0">
                <a:effectLst/>
              </a:rPr>
              <a:t>Diagrama de Classes</a:t>
            </a:r>
          </a:p>
        </p:txBody>
      </p:sp>
      <p:pic>
        <p:nvPicPr>
          <p:cNvPr id="63492" name="Picture 4" descr="gener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700213"/>
            <a:ext cx="7324725" cy="4181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Diagrama de Classes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43010" name="Espaço Reservado para Conteúdo 4" descr="SynthElement.cld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35100" y="2025650"/>
            <a:ext cx="7499350" cy="36449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Diagrama de Sequência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44034" name="Espaço Reservado para Conteúdo 3" descr="SynthElements Instanciate.sqd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52513" y="2185988"/>
            <a:ext cx="7675562" cy="360045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Desenvolvimento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410200"/>
          </a:xfrm>
        </p:spPr>
        <p:txBody>
          <a:bodyPr>
            <a:normAutofit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/voz1.jsml’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/voz2.jsml’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sobreposta)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/voz3.jsml’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sobreposta)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enquanto fala inicio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	&lt;loop de animação&gt;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fim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/voz4.jsml’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espera fala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pt-BR" dirty="0"/>
          </a:p>
        </p:txBody>
      </p:sp>
      <p:pic>
        <p:nvPicPr>
          <p:cNvPr id="45059" name="Picture 4" descr="C:\Documents and Settings\wendel\Desktop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3500438"/>
            <a:ext cx="37623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Implementação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6082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1785938"/>
            <a:ext cx="7791450" cy="44624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pt-BR" sz="2000" smtClean="0">
                <a:latin typeface="Courier New" pitchFamily="49" charset="0"/>
                <a:cs typeface="Courier New" pitchFamily="49" charset="0"/>
              </a:rPr>
              <a:t>File jsmlFile = new File(</a:t>
            </a:r>
            <a:r>
              <a:rPr lang="pt-BR" sz="2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'/home/furb/voz.jsml'</a:t>
            </a:r>
            <a:r>
              <a:rPr lang="pt-BR" sz="20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 2" pitchFamily="18" charset="2"/>
              <a:buNone/>
            </a:pPr>
            <a:r>
              <a:rPr lang="pt-BR" sz="2000" smtClean="0">
                <a:latin typeface="Courier New" pitchFamily="49" charset="0"/>
                <a:cs typeface="Courier New" pitchFamily="49" charset="0"/>
              </a:rPr>
              <a:t>JSMLParser parser = new JSMLParser(jsmlFile);</a:t>
            </a:r>
          </a:p>
          <a:p>
            <a:pPr>
              <a:buFont typeface="Wingdings 2" pitchFamily="18" charset="2"/>
              <a:buNone/>
            </a:pPr>
            <a:r>
              <a:rPr lang="pt-BR" sz="2000" smtClean="0">
                <a:latin typeface="Courier New" pitchFamily="49" charset="0"/>
                <a:cs typeface="Courier New" pitchFamily="49" charset="0"/>
              </a:rPr>
              <a:t>parser.parse();</a:t>
            </a:r>
          </a:p>
          <a:p>
            <a:pPr>
              <a:buFont typeface="Wingdings 2" pitchFamily="18" charset="2"/>
              <a:buNone/>
            </a:pPr>
            <a:endParaRPr lang="pt-BR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pt-BR" sz="2000" smtClean="0">
                <a:latin typeface="Courier New" pitchFamily="49" charset="0"/>
                <a:cs typeface="Courier New" pitchFamily="49" charset="0"/>
              </a:rPr>
              <a:t>ISynthesizer synth = new MBRolaSynthesizer();</a:t>
            </a:r>
          </a:p>
          <a:p>
            <a:pPr>
              <a:buFont typeface="Wingdings 2" pitchFamily="18" charset="2"/>
              <a:buNone/>
            </a:pPr>
            <a:r>
              <a:rPr lang="pt-BR" sz="2000" smtClean="0">
                <a:latin typeface="Courier New" pitchFamily="49" charset="0"/>
                <a:cs typeface="Courier New" pitchFamily="49" charset="0"/>
              </a:rPr>
              <a:t>synth.configure(parser.getSynthElements());</a:t>
            </a:r>
          </a:p>
          <a:p>
            <a:pPr>
              <a:buFont typeface="Wingdings 2" pitchFamily="18" charset="2"/>
              <a:buNone/>
            </a:pPr>
            <a:endParaRPr lang="pt-BR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pt-BR" sz="2000" smtClean="0">
                <a:latin typeface="Courier New" pitchFamily="49" charset="0"/>
                <a:cs typeface="Courier New" pitchFamily="49" charset="0"/>
              </a:rPr>
              <a:t>Thread t = new Thread(synth);</a:t>
            </a:r>
          </a:p>
          <a:p>
            <a:pPr>
              <a:buFont typeface="Wingdings 2" pitchFamily="18" charset="2"/>
              <a:buNone/>
            </a:pPr>
            <a:r>
              <a:rPr lang="pt-BR" sz="2000" smtClean="0">
                <a:latin typeface="Courier New" pitchFamily="49" charset="0"/>
                <a:cs typeface="Courier New" pitchFamily="49" charset="0"/>
              </a:rPr>
              <a:t>t.start();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Conclusão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710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Comandos disponibilizados permitem sincronização entre falas e das falas com a animação</a:t>
            </a:r>
            <a:endParaRPr lang="pt-BR" u="sng" smtClean="0"/>
          </a:p>
          <a:p>
            <a:r>
              <a:rPr lang="pt-BR" smtClean="0"/>
              <a:t>Possui limitação de variação de fonemas</a:t>
            </a:r>
          </a:p>
          <a:p>
            <a:r>
              <a:rPr lang="pt-BR" smtClean="0"/>
              <a:t>Sínteze mostrou-se satisfatória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Extensões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813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Dicionário de palavras</a:t>
            </a:r>
          </a:p>
          <a:p>
            <a:r>
              <a:rPr lang="pt-BR" smtClean="0"/>
              <a:t>Editor de JSML</a:t>
            </a:r>
          </a:p>
          <a:p>
            <a:r>
              <a:rPr lang="pt-BR" smtClean="0"/>
              <a:t>Suporte a mais idiomas/sintetizadores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187450" y="2708275"/>
            <a:ext cx="7499350" cy="1143000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6600" smtClean="0">
                <a:effectLst/>
              </a:rPr>
              <a:t>FIM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Introdução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LTD (</a:t>
            </a:r>
            <a:r>
              <a:rPr lang="pt-BR" i="1" smtClean="0"/>
              <a:t>Language Tangram Draw</a:t>
            </a:r>
            <a:r>
              <a:rPr lang="pt-BR" smtClean="0"/>
              <a:t>)</a:t>
            </a:r>
          </a:p>
          <a:p>
            <a:r>
              <a:rPr lang="pt-BR" smtClean="0"/>
              <a:t>Síntese de Voz</a:t>
            </a:r>
          </a:p>
          <a:p>
            <a:r>
              <a:rPr lang="pt-BR" smtClean="0"/>
              <a:t>Novos comandos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Objetivos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Disponibilizar comandos na linguagem do LTD para atribuir um texto que será sintetizado durante a execução do programa</a:t>
            </a:r>
          </a:p>
          <a:p>
            <a:r>
              <a:rPr lang="pt-BR" smtClean="0"/>
              <a:t>Interpretar o programa, sintetizando o texto através da fala, conforme especificado</a:t>
            </a:r>
          </a:p>
          <a:p>
            <a:r>
              <a:rPr lang="pt-BR" smtClean="0"/>
              <a:t>Sincronizar a  fala com a animação feita no LTD</a:t>
            </a: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Fundamentação Teórica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266825"/>
          </a:xfrm>
        </p:spPr>
        <p:txBody>
          <a:bodyPr/>
          <a:lstStyle/>
          <a:p>
            <a:r>
              <a:rPr lang="pt-BR" sz="3600" smtClean="0"/>
              <a:t>Ambiente LTD</a:t>
            </a:r>
          </a:p>
          <a:p>
            <a:pPr lvl="1"/>
            <a:r>
              <a:rPr lang="pt-BR" smtClean="0"/>
              <a:t>Editores (visual e textual)</a:t>
            </a:r>
          </a:p>
        </p:txBody>
      </p:sp>
      <p:pic>
        <p:nvPicPr>
          <p:cNvPr id="20483" name="Picture 2" descr="C:\Documents and Settings\wendel\Desktop\textu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8" y="2928938"/>
            <a:ext cx="4448175" cy="289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3" descr="C:\Documents and Settings\wendel\Desktop\visu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75" y="3000375"/>
            <a:ext cx="30956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Fundamentação Teórica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0" name="Espaço Reservado para Conteúd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266825"/>
          </a:xfrm>
        </p:spPr>
        <p:txBody>
          <a:bodyPr/>
          <a:lstStyle/>
          <a:p>
            <a:r>
              <a:rPr lang="pt-BR" sz="3600" smtClean="0"/>
              <a:t>Linguagem do LTD</a:t>
            </a:r>
          </a:p>
          <a:p>
            <a:pPr lvl="1"/>
            <a:r>
              <a:rPr lang="pt-BR" smtClean="0"/>
              <a:t>Animação de modelos</a:t>
            </a:r>
          </a:p>
        </p:txBody>
      </p:sp>
      <p:sp>
        <p:nvSpPr>
          <p:cNvPr id="22531" name="CaixaDeTexto 3"/>
          <p:cNvSpPr txBox="1">
            <a:spLocks noChangeArrowheads="1"/>
          </p:cNvSpPr>
          <p:nvPr/>
        </p:nvSpPr>
        <p:spPr bwMode="auto">
          <a:xfrm>
            <a:off x="1500188" y="3714750"/>
            <a:ext cx="3214687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700">
                <a:latin typeface="Courier New" pitchFamily="49" charset="0"/>
                <a:cs typeface="Courier New" pitchFamily="49" charset="0"/>
              </a:rPr>
              <a:t>p7.gira(45)</a:t>
            </a:r>
          </a:p>
          <a:p>
            <a:r>
              <a:rPr lang="pt-BR" sz="1700">
                <a:latin typeface="Courier New" pitchFamily="49" charset="0"/>
                <a:cs typeface="Courier New" pitchFamily="49" charset="0"/>
              </a:rPr>
              <a:t>p7.gira(45)</a:t>
            </a:r>
          </a:p>
          <a:p>
            <a:r>
              <a:rPr lang="pt-BR" sz="1700">
                <a:latin typeface="Courier New" pitchFamily="49" charset="0"/>
                <a:cs typeface="Courier New" pitchFamily="49" charset="0"/>
              </a:rPr>
              <a:t>p7.move(-190, -165, 0)</a:t>
            </a:r>
          </a:p>
          <a:p>
            <a:r>
              <a:rPr lang="pt-BR" sz="1700">
                <a:latin typeface="Courier New" pitchFamily="49" charset="0"/>
                <a:cs typeface="Courier New" pitchFamily="49" charset="0"/>
              </a:rPr>
              <a:t>p6.move(340, -355, 0)</a:t>
            </a:r>
          </a:p>
          <a:p>
            <a:r>
              <a:rPr lang="pt-BR" sz="1700">
                <a:latin typeface="Courier New" pitchFamily="49" charset="0"/>
                <a:cs typeface="Courier New" pitchFamily="49" charset="0"/>
              </a:rPr>
              <a:t>p3.gira(45)</a:t>
            </a:r>
          </a:p>
          <a:p>
            <a:r>
              <a:rPr lang="pt-BR" sz="1700">
                <a:latin typeface="Courier New" pitchFamily="49" charset="0"/>
                <a:cs typeface="Courier New" pitchFamily="49" charset="0"/>
              </a:rPr>
              <a:t>p3.gira(45)</a:t>
            </a:r>
          </a:p>
          <a:p>
            <a:r>
              <a:rPr lang="pt-BR" sz="1700">
                <a:latin typeface="Courier New" pitchFamily="49" charset="0"/>
                <a:cs typeface="Courier New" pitchFamily="49" charset="0"/>
              </a:rPr>
              <a:t>p3.move(-140, -1200, 0)</a:t>
            </a:r>
          </a:p>
        </p:txBody>
      </p:sp>
      <p:pic>
        <p:nvPicPr>
          <p:cNvPr id="22532" name="Picture 2" descr="C:\Documents and Settings\wendel\Desktop\galinh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3" y="3714750"/>
            <a:ext cx="3654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Fundamentação Teórica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8" name="Espaço Reservado para Conteúd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766763"/>
          </a:xfrm>
        </p:spPr>
        <p:txBody>
          <a:bodyPr/>
          <a:lstStyle/>
          <a:p>
            <a:r>
              <a:rPr lang="pt-BR" sz="3600" smtClean="0"/>
              <a:t>Comando de fala</a:t>
            </a:r>
          </a:p>
        </p:txBody>
      </p:sp>
      <p:sp>
        <p:nvSpPr>
          <p:cNvPr id="24579" name="CaixaDeTexto 3"/>
          <p:cNvSpPr txBox="1">
            <a:spLocks noChangeArrowheads="1"/>
          </p:cNvSpPr>
          <p:nvPr/>
        </p:nvSpPr>
        <p:spPr bwMode="auto">
          <a:xfrm>
            <a:off x="1500188" y="3071813"/>
            <a:ext cx="7072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ourier New" pitchFamily="49" charset="0"/>
                <a:cs typeface="Courier New" pitchFamily="49" charset="0"/>
              </a:rPr>
              <a:t>fala(</a:t>
            </a:r>
            <a:r>
              <a:rPr lang="pt-BR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'/home/furb/fala.jsml'</a:t>
            </a:r>
            <a:r>
              <a:rPr lang="pt-BR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Exemplos de Textos Sintetizados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Copa do Mundo</a:t>
            </a:r>
          </a:p>
          <a:p>
            <a:r>
              <a:rPr lang="pt-BR" smtClean="0"/>
              <a:t>1.152</a:t>
            </a:r>
          </a:p>
          <a:p>
            <a:r>
              <a:rPr lang="pt-BR" smtClean="0"/>
              <a:t>FURB</a:t>
            </a:r>
          </a:p>
          <a:p>
            <a:r>
              <a:rPr lang="pt-BR" smtClean="0"/>
              <a:t>CNPJ</a:t>
            </a:r>
          </a:p>
          <a:p>
            <a:r>
              <a:rPr lang="pt-BR" smtClean="0"/>
              <a:t>R$ 525,66</a:t>
            </a:r>
          </a:p>
          <a:p>
            <a:r>
              <a:rPr lang="pt-BR" smtClean="0"/>
              <a:t>11/05/85</a:t>
            </a:r>
          </a:p>
          <a:p>
            <a:r>
              <a:rPr lang="pt-BR" smtClean="0"/>
              <a:t>R. Antônio da Veiga, nº 140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130000"/>
                  </a:schemeClr>
                </a:solidFill>
              </a:rPr>
              <a:t>JSML</a:t>
            </a:r>
            <a:endParaRPr lang="pt-B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Java Speech Markup Language</a:t>
            </a:r>
          </a:p>
          <a:p>
            <a:r>
              <a:rPr lang="pt-BR" smtClean="0"/>
              <a:t>Dados adicionais que complementam o texto fornecendo uma informação completa</a:t>
            </a:r>
          </a:p>
          <a:p>
            <a:r>
              <a:rPr lang="pt-BR" smtClean="0"/>
              <a:t>Padronização</a:t>
            </a:r>
          </a:p>
          <a:p>
            <a:pPr lvl="1"/>
            <a:r>
              <a:rPr lang="pt-BR" smtClean="0"/>
              <a:t>Sun e W3C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459</TotalTime>
  <Words>660</Words>
  <Application>Microsoft Office PowerPoint</Application>
  <PresentationFormat>On-screen Show (4:3)</PresentationFormat>
  <Paragraphs>190</Paragraphs>
  <Slides>28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Modelo de design</vt:lpstr>
      </vt:variant>
      <vt:variant>
        <vt:i4>12</vt:i4>
      </vt:variant>
      <vt:variant>
        <vt:lpstr>Títulos de slides</vt:lpstr>
      </vt:variant>
      <vt:variant>
        <vt:i4>28</vt:i4>
      </vt:variant>
    </vt:vector>
  </HeadingPairs>
  <TitlesOfParts>
    <vt:vector size="46" baseType="lpstr">
      <vt:lpstr>Gill Sans MT</vt:lpstr>
      <vt:lpstr>Arial</vt:lpstr>
      <vt:lpstr>Wingdings 2</vt:lpstr>
      <vt:lpstr>Verdana</vt:lpstr>
      <vt:lpstr>Calibri</vt:lpstr>
      <vt:lpstr>Courier New</vt:lpstr>
      <vt:lpstr>Solstice</vt:lpstr>
      <vt:lpstr>Solstice</vt:lpstr>
      <vt:lpstr>Solstice</vt:lpstr>
      <vt:lpstr>Solstice</vt:lpstr>
      <vt:lpstr>Solstice</vt:lpstr>
      <vt:lpstr>Solstice</vt:lpstr>
      <vt:lpstr>Solstice</vt:lpstr>
      <vt:lpstr>Solstice</vt:lpstr>
      <vt:lpstr>Solstice</vt:lpstr>
      <vt:lpstr>Solstice</vt:lpstr>
      <vt:lpstr>Solstice</vt:lpstr>
      <vt:lpstr>Solstice</vt:lpstr>
      <vt:lpstr>Implementação de Suporte à Programação e Interpretação da Fala no Ambiente LTD</vt:lpstr>
      <vt:lpstr>Slide 2</vt:lpstr>
      <vt:lpstr>Introdução</vt:lpstr>
      <vt:lpstr>Objetivos</vt:lpstr>
      <vt:lpstr>Fundamentação Teórica</vt:lpstr>
      <vt:lpstr>Fundamentação Teórica</vt:lpstr>
      <vt:lpstr>Fundamentação Teórica</vt:lpstr>
      <vt:lpstr>Exemplos de Textos Sintetizados</vt:lpstr>
      <vt:lpstr>JSML</vt:lpstr>
      <vt:lpstr>JSML</vt:lpstr>
      <vt:lpstr>MBROLA</vt:lpstr>
      <vt:lpstr>MBROLA</vt:lpstr>
      <vt:lpstr>MBROLA</vt:lpstr>
      <vt:lpstr>Desenvolvimento da Extensão do Tangram</vt:lpstr>
      <vt:lpstr>Requisitos</vt:lpstr>
      <vt:lpstr>Comandos do LTD</vt:lpstr>
      <vt:lpstr>BNF</vt:lpstr>
      <vt:lpstr>Especificação da Extenção</vt:lpstr>
      <vt:lpstr>Caso de Uso</vt:lpstr>
      <vt:lpstr>Caso de Uso</vt:lpstr>
      <vt:lpstr>Diagrama de Classes</vt:lpstr>
      <vt:lpstr>Diagrama de Classes</vt:lpstr>
      <vt:lpstr>Diagrama de Sequência</vt:lpstr>
      <vt:lpstr>Desenvolvimento</vt:lpstr>
      <vt:lpstr>Implementação</vt:lpstr>
      <vt:lpstr>Conclusão</vt:lpstr>
      <vt:lpstr>Extensões</vt:lpstr>
      <vt:lpstr>FIM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Suporta à Programação e Interpretação da Fala no Ambiente LTD</dc:title>
  <dc:creator>winxp</dc:creator>
  <cp:lastModifiedBy>Convidado</cp:lastModifiedBy>
  <cp:revision>210</cp:revision>
  <dcterms:created xsi:type="dcterms:W3CDTF">2010-06-27T22:30:01Z</dcterms:created>
  <dcterms:modified xsi:type="dcterms:W3CDTF">2010-07-06T13:10:21Z</dcterms:modified>
</cp:coreProperties>
</file>