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74" r:id="rId5"/>
    <p:sldId id="280" r:id="rId6"/>
    <p:sldId id="281" r:id="rId7"/>
    <p:sldId id="283" r:id="rId8"/>
    <p:sldId id="279" r:id="rId9"/>
    <p:sldId id="28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C466AC-B6A2-9F49-ABE3-671F5A5C75F3}">
          <p14:sldIdLst>
            <p14:sldId id="256"/>
            <p14:sldId id="257"/>
            <p14:sldId id="275"/>
            <p14:sldId id="274"/>
            <p14:sldId id="280"/>
            <p14:sldId id="281"/>
            <p14:sldId id="283"/>
            <p14:sldId id="279"/>
            <p14:sldId id="282"/>
            <p14:sldId id="267"/>
          </p14:sldIdLst>
        </p14:section>
        <p14:section name="Archive of older slides" id="{D957C4BF-CF72-D94F-8653-FD75DBA154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armel" initials="AK" lastIdx="1" clrIdx="0">
    <p:extLst/>
  </p:cmAuthor>
  <p:cmAuthor id="2" name="Anil Karmel" initials="AK [2]" lastIdx="1" clrIdx="1">
    <p:extLst/>
  </p:cmAuthor>
  <p:cmAuthor id="3" name="Anil Karmel" initials="AK [3]" lastIdx="1" clrIdx="2">
    <p:extLst/>
  </p:cmAuthor>
  <p:cmAuthor id="4" name="Anil Karmel" initials="AK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33"/>
    <a:srgbClr val="FF712D"/>
    <a:srgbClr val="EB28FF"/>
    <a:srgbClr val="E3D546"/>
    <a:srgbClr val="FFE7A7"/>
    <a:srgbClr val="8DDF72"/>
    <a:srgbClr val="D59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3"/>
    <p:restoredTop sz="84230"/>
  </p:normalViewPr>
  <p:slideViewPr>
    <p:cSldViewPr snapToGrid="0" snapToObjects="1">
      <p:cViewPr>
        <p:scale>
          <a:sx n="140" d="100"/>
          <a:sy n="140" d="100"/>
        </p:scale>
        <p:origin x="1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E2D25-B299-094E-90E8-1525038C51E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EDAA-5A12-E349-99FB-C8A28B8B5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Moved the logo to the top left corner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EDAA-5A12-E349-99FB-C8A28B8B5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 the Use Case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EDAA-5A12-E349-99FB-C8A28B8B58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EDAA-5A12-E349-99FB-C8A28B8B5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EDAA-5A12-E349-99FB-C8A28B8B5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EDAA-5A12-E349-99FB-C8A28B8B5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EDAA-5A12-E349-99FB-C8A28B8B58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nistident_flright_300ppi" title="NIST Identifier: NIST, National Institute of Standards and Technology, U.S. Department of Commerce"/>
          <p:cNvPicPr/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2408832" cy="11648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182" y="2238631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Open Security Controls Assessment Language (OSCAL)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MaY</a:t>
            </a:r>
            <a:r>
              <a:rPr lang="en-US" sz="4000" dirty="0" smtClean="0"/>
              <a:t> 4th, 2017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027593" y="492708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458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9" y="2162182"/>
            <a:ext cx="10364451" cy="1596177"/>
          </a:xfrm>
        </p:spPr>
        <p:txBody>
          <a:bodyPr/>
          <a:lstStyle/>
          <a:p>
            <a:r>
              <a:rPr lang="en-US" dirty="0" smtClean="0"/>
              <a:t>Open floor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49592"/>
            <a:ext cx="10363826" cy="39575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OSCAL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RECAP of RECENT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Current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Next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Open floor discussion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7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547" y="3170406"/>
            <a:ext cx="6204815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Implementation Schema: </a:t>
            </a:r>
          </a:p>
          <a:p>
            <a:pPr algn="ctr"/>
            <a:r>
              <a:rPr lang="en-US" dirty="0" smtClean="0"/>
              <a:t>Defines the structure of the XML document describing how the profile items are implemented </a:t>
            </a:r>
          </a:p>
          <a:p>
            <a:pPr algn="ctr"/>
            <a:r>
              <a:rPr lang="en-US" dirty="0" smtClean="0"/>
              <a:t>= System Security Plan</a:t>
            </a:r>
          </a:p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6547" y="5887112"/>
            <a:ext cx="6204815" cy="723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/>
              <a:t>System Assessment Objectives (**Catalog Schema): </a:t>
            </a:r>
          </a:p>
          <a:p>
            <a:pPr algn="ctr"/>
            <a:r>
              <a:rPr lang="en-US" dirty="0" smtClean="0"/>
              <a:t>Defines assessment criteria for the selected OSCAL catalog items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471" y="33460"/>
            <a:ext cx="5388473" cy="791183"/>
          </a:xfrm>
        </p:spPr>
        <p:txBody>
          <a:bodyPr/>
          <a:lstStyle/>
          <a:p>
            <a:r>
              <a:rPr lang="en-US" dirty="0" err="1" smtClean="0"/>
              <a:t>Oscal</a:t>
            </a:r>
            <a:r>
              <a:rPr lang="en-US" dirty="0" smtClean="0"/>
              <a:t> </a:t>
            </a:r>
            <a:r>
              <a:rPr lang="en-US" dirty="0"/>
              <a:t>CORE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00" y="5903396"/>
            <a:ext cx="6204815" cy="6771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Catalog Schema</a:t>
            </a:r>
            <a:r>
              <a:rPr lang="en-US" b="1" dirty="0" smtClean="0"/>
              <a:t>: </a:t>
            </a:r>
            <a:r>
              <a:rPr lang="en-US" dirty="0" smtClean="0"/>
              <a:t>Defines the structure of the XML catalog or standard of security and privacy </a:t>
            </a:r>
            <a:r>
              <a:rPr lang="en-US" dirty="0" smtClean="0">
                <a:solidFill>
                  <a:srgbClr val="FF7533"/>
                </a:solidFill>
              </a:rPr>
              <a:t>controls</a:t>
            </a:r>
            <a:r>
              <a:rPr lang="en-US" dirty="0" smtClean="0"/>
              <a:t> and/or </a:t>
            </a:r>
            <a:r>
              <a:rPr lang="en-US" dirty="0" smtClean="0">
                <a:solidFill>
                  <a:srgbClr val="FF7533"/>
                </a:solidFill>
              </a:rPr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5" y="4817975"/>
            <a:ext cx="62048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Profile Schema </a:t>
            </a:r>
            <a:r>
              <a:rPr lang="en-US" sz="2000" dirty="0" smtClean="0"/>
              <a:t>(formerly Overlay) : </a:t>
            </a:r>
            <a:r>
              <a:rPr lang="en-US" dirty="0" smtClean="0"/>
              <a:t>Defines the structure of the XML document describing a </a:t>
            </a:r>
            <a:r>
              <a:rPr lang="en-US" dirty="0" smtClean="0">
                <a:solidFill>
                  <a:srgbClr val="FF7533"/>
                </a:solidFill>
              </a:rPr>
              <a:t>customized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7533"/>
                </a:solidFill>
              </a:rPr>
              <a:t>subset</a:t>
            </a:r>
            <a:r>
              <a:rPr lang="en-US" dirty="0" smtClean="0"/>
              <a:t> of controls or requirements </a:t>
            </a:r>
            <a:r>
              <a:rPr lang="en-US" dirty="0" smtClean="0">
                <a:solidFill>
                  <a:srgbClr val="FF7533"/>
                </a:solidFill>
              </a:rPr>
              <a:t>inherited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7533"/>
                </a:solidFill>
              </a:rPr>
              <a:t>one or more </a:t>
            </a:r>
            <a:r>
              <a:rPr lang="en-US" dirty="0" smtClean="0"/>
              <a:t>OSCAL catalogs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115" y="1880342"/>
            <a:ext cx="6204816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System Assessment Schema: </a:t>
            </a:r>
            <a:r>
              <a:rPr lang="en-US" dirty="0" smtClean="0"/>
              <a:t>Defines the structure of the XML document describing how the system assessment is performed.</a:t>
            </a:r>
          </a:p>
        </p:txBody>
      </p:sp>
      <p:sp>
        <p:nvSpPr>
          <p:cNvPr id="11" name="Curved Left Arrow 10"/>
          <p:cNvSpPr/>
          <p:nvPr/>
        </p:nvSpPr>
        <p:spPr>
          <a:xfrm flipH="1" flipV="1">
            <a:off x="-3596" y="5260062"/>
            <a:ext cx="558800" cy="711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flipH="1" flipV="1">
            <a:off x="37531" y="4409895"/>
            <a:ext cx="558800" cy="711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flipH="1" flipV="1">
            <a:off x="20054" y="2596631"/>
            <a:ext cx="558800" cy="711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8456" y="5897295"/>
            <a:ext cx="5321582" cy="738664"/>
          </a:xfrm>
          <a:prstGeom prst="rect">
            <a:avLst/>
          </a:prstGeom>
          <a:solidFill>
            <a:srgbClr val="FFE7A7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Catalog Extension Schema: </a:t>
            </a:r>
            <a:r>
              <a:rPr lang="en-US" dirty="0" smtClean="0"/>
              <a:t>Defines specific structures pertaining to a catalog or standard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5020" y="3970506"/>
            <a:ext cx="5226061" cy="738664"/>
          </a:xfrm>
          <a:prstGeom prst="rect">
            <a:avLst/>
          </a:prstGeom>
          <a:solidFill>
            <a:srgbClr val="FFE7A7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Implementation Extension Schema: </a:t>
            </a:r>
            <a:r>
              <a:rPr lang="en-US" dirty="0" smtClean="0"/>
              <a:t>Defines specific structures of the XML document.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10591" y="392744"/>
            <a:ext cx="6444765" cy="6342353"/>
          </a:xfrm>
          <a:prstGeom prst="roundRect">
            <a:avLst>
              <a:gd name="adj" fmla="val 3313"/>
            </a:avLst>
          </a:prstGeom>
          <a:noFill/>
          <a:ln w="57150">
            <a:solidFill>
              <a:srgbClr val="FF7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554" y="496719"/>
            <a:ext cx="62428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7533"/>
                </a:solidFill>
              </a:rPr>
              <a:t>CORE SCHEMAS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0591" y="5805487"/>
            <a:ext cx="11829447" cy="929610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2553" y="3034972"/>
            <a:ext cx="11777485" cy="1760259"/>
          </a:xfrm>
          <a:prstGeom prst="roundRect">
            <a:avLst>
              <a:gd name="adj" fmla="val 8847"/>
            </a:avLst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6546" y="1037122"/>
            <a:ext cx="6204815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Metrics Schema: </a:t>
            </a:r>
            <a:r>
              <a:rPr lang="en-US" dirty="0" smtClean="0"/>
              <a:t>Defines the structure of the XML document describing metrics and measurements for the system.</a:t>
            </a:r>
          </a:p>
        </p:txBody>
      </p:sp>
      <p:sp>
        <p:nvSpPr>
          <p:cNvPr id="21" name="Curved Left Arrow 20"/>
          <p:cNvSpPr/>
          <p:nvPr/>
        </p:nvSpPr>
        <p:spPr>
          <a:xfrm flipH="1" flipV="1">
            <a:off x="-102564" y="1380303"/>
            <a:ext cx="558800" cy="711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 -1.11111E-6 L 0.44531 -0.39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79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15" grpId="2" animBg="1"/>
      <p:bldP spid="16" grpId="0" animBg="1"/>
      <p:bldP spid="10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61143" y="2099559"/>
            <a:ext cx="1261872" cy="2459736"/>
            <a:chOff x="3712464" y="2377440"/>
            <a:chExt cx="1261872" cy="2459736"/>
          </a:xfrm>
        </p:grpSpPr>
        <p:sp>
          <p:nvSpPr>
            <p:cNvPr id="38" name="Folded Corner 37"/>
            <p:cNvSpPr/>
            <p:nvPr/>
          </p:nvSpPr>
          <p:spPr>
            <a:xfrm>
              <a:off x="3712464" y="2377440"/>
              <a:ext cx="1261872" cy="245973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3712464" y="4203865"/>
              <a:ext cx="1261872" cy="118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475504" y="2244847"/>
            <a:ext cx="1261872" cy="2459736"/>
            <a:chOff x="3712464" y="2377440"/>
            <a:chExt cx="1261872" cy="2459736"/>
          </a:xfrm>
        </p:grpSpPr>
        <p:sp>
          <p:nvSpPr>
            <p:cNvPr id="41" name="Folded Corner 40"/>
            <p:cNvSpPr/>
            <p:nvPr/>
          </p:nvSpPr>
          <p:spPr>
            <a:xfrm>
              <a:off x="3712464" y="2377440"/>
              <a:ext cx="1261872" cy="245973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3712464" y="4203865"/>
              <a:ext cx="1261872" cy="118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Rounded Rectangle 42"/>
          <p:cNvSpPr/>
          <p:nvPr/>
        </p:nvSpPr>
        <p:spPr>
          <a:xfrm>
            <a:off x="4102101" y="371514"/>
            <a:ext cx="6753538" cy="2663992"/>
          </a:xfrm>
          <a:prstGeom prst="roundRect">
            <a:avLst>
              <a:gd name="adj" fmla="val 819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586780" y="2377440"/>
            <a:ext cx="1261872" cy="2459736"/>
            <a:chOff x="3712464" y="2377440"/>
            <a:chExt cx="1261872" cy="2459736"/>
          </a:xfrm>
        </p:grpSpPr>
        <p:sp>
          <p:nvSpPr>
            <p:cNvPr id="45" name="Folded Corner 44"/>
            <p:cNvSpPr/>
            <p:nvPr/>
          </p:nvSpPr>
          <p:spPr>
            <a:xfrm>
              <a:off x="3712464" y="2377440"/>
              <a:ext cx="1261872" cy="245973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3712464" y="4203865"/>
              <a:ext cx="1261872" cy="118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25809" y="34403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25809" y="434179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0%</a:t>
            </a:r>
            <a:endParaRPr lang="en-US"/>
          </a:p>
        </p:txBody>
      </p:sp>
      <p:sp>
        <p:nvSpPr>
          <p:cNvPr id="49" name="Folded Corner 48"/>
          <p:cNvSpPr/>
          <p:nvPr/>
        </p:nvSpPr>
        <p:spPr>
          <a:xfrm>
            <a:off x="4695092" y="719816"/>
            <a:ext cx="1922866" cy="1944725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9429008" y="719816"/>
            <a:ext cx="1223159" cy="6887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OSCAL Extension</a:t>
            </a:r>
            <a:endParaRPr lang="en-US" sz="1600" dirty="0"/>
          </a:p>
        </p:txBody>
      </p:sp>
      <p:sp>
        <p:nvSpPr>
          <p:cNvPr id="52" name="Folded Corner 51"/>
          <p:cNvSpPr/>
          <p:nvPr/>
        </p:nvSpPr>
        <p:spPr>
          <a:xfrm>
            <a:off x="9429007" y="1820188"/>
            <a:ext cx="1223159" cy="6887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e.g. 800-53-extension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9868904" y="14560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cxnSp>
        <p:nvCxnSpPr>
          <p:cNvPr id="54" name="Curved Connector 53"/>
          <p:cNvCxnSpPr>
            <a:endCxn id="43" idx="1"/>
          </p:cNvCxnSpPr>
          <p:nvPr/>
        </p:nvCxnSpPr>
        <p:spPr>
          <a:xfrm rot="5400000" flipH="1" flipV="1">
            <a:off x="2722743" y="1740225"/>
            <a:ext cx="1416073" cy="13426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1"/>
          </p:cNvCxnSpPr>
          <p:nvPr/>
        </p:nvCxnSpPr>
        <p:spPr>
          <a:xfrm flipH="1">
            <a:off x="6365177" y="1064201"/>
            <a:ext cx="3063831" cy="6393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</p:cNvCxnSpPr>
          <p:nvPr/>
        </p:nvCxnSpPr>
        <p:spPr>
          <a:xfrm flipH="1" flipV="1">
            <a:off x="6365177" y="1703511"/>
            <a:ext cx="3063830" cy="461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endCxn id="47" idx="1"/>
          </p:cNvCxnSpPr>
          <p:nvPr/>
        </p:nvCxnSpPr>
        <p:spPr>
          <a:xfrm flipV="1">
            <a:off x="2759457" y="2207119"/>
            <a:ext cx="6669550" cy="22592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97092" y="98596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97092" y="160991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67978" y="4896468"/>
            <a:ext cx="2900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Specific XML instances</a:t>
            </a:r>
          </a:p>
          <a:p>
            <a:r>
              <a:rPr lang="en-US" sz="2400" dirty="0" smtClean="0"/>
              <a:t>e.g. 800-53-catalog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044871" y="382721"/>
            <a:ext cx="1823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OSCAL schemas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695091" y="770644"/>
            <a:ext cx="167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OSCAL Core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676934" y="1201804"/>
            <a:ext cx="1996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Catalog</a:t>
            </a:r>
          </a:p>
          <a:p>
            <a:r>
              <a:rPr lang="en-US" sz="1400" dirty="0" smtClean="0"/>
              <a:t>Profile</a:t>
            </a:r>
          </a:p>
          <a:p>
            <a:r>
              <a:rPr lang="en-US" sz="1400" dirty="0" smtClean="0"/>
              <a:t>Implementation</a:t>
            </a:r>
          </a:p>
          <a:p>
            <a:r>
              <a:rPr lang="en-US" sz="1400" dirty="0" smtClean="0"/>
              <a:t>[ Assessment Objectives]</a:t>
            </a:r>
          </a:p>
          <a:p>
            <a:r>
              <a:rPr lang="en-US" sz="1400" dirty="0" smtClean="0"/>
              <a:t>System Assessment</a:t>
            </a:r>
          </a:p>
          <a:p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041795" y="2171416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 from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201367" y="3701940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 from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94232" y="4046808"/>
            <a:ext cx="5182426" cy="2564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OSCAL Core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defines the foundational elements that instances will build from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OSCAL Extension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defines elements considered specific to a given context – e.g., NIST SP 800-53, PCI DSS, HIPAA</a:t>
            </a:r>
          </a:p>
        </p:txBody>
      </p:sp>
    </p:spTree>
    <p:extLst>
      <p:ext uri="{BB962C8B-B14F-4D97-AF65-F5344CB8AC3E}">
        <p14:creationId xmlns:p14="http://schemas.microsoft.com/office/powerpoint/2010/main" val="17283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5097" y="5486400"/>
            <a:ext cx="6921795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75098" y="3859619"/>
            <a:ext cx="2349795" cy="967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5367" y="3873796"/>
            <a:ext cx="2229293" cy="967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54633" y="3880886"/>
            <a:ext cx="2229293" cy="967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36335" y="4827183"/>
            <a:ext cx="10632" cy="65921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5098" y="2298410"/>
            <a:ext cx="2349795" cy="967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01221" y="596994"/>
            <a:ext cx="5539563" cy="967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59502" y="596994"/>
            <a:ext cx="2229293" cy="96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78" y="2277143"/>
            <a:ext cx="1862470" cy="988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20308" y="5785515"/>
            <a:ext cx="113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CATALOG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18189" y="408329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7412" y="4034411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ASSESSMENT </a:t>
            </a:r>
          </a:p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8414" y="42806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PROFILE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05882" y="2576258"/>
            <a:ext cx="18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3118" y="257625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1022" y="8376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ASSESSMENT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83677" y="73086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ASSESSMENT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24036" y="4827183"/>
            <a:ext cx="10632" cy="65921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25703" y="3200401"/>
            <a:ext cx="10632" cy="65921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0042" y="5079543"/>
            <a:ext cx="34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Select/Filter/Add/Modify/Remove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7" idx="1"/>
            <a:endCxn id="6" idx="3"/>
          </p:cNvCxnSpPr>
          <p:nvPr/>
        </p:nvCxnSpPr>
        <p:spPr>
          <a:xfrm flipH="1" flipV="1">
            <a:off x="8314660" y="4357578"/>
            <a:ext cx="839973" cy="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81448" y="2945590"/>
            <a:ext cx="5771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8440784" y="1080776"/>
            <a:ext cx="8187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39763" y="1564557"/>
            <a:ext cx="0" cy="231632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>
            <a:off x="5140525" y="2625597"/>
            <a:ext cx="4618391" cy="1210674"/>
          </a:xfrm>
          <a:prstGeom prst="bentConnector3">
            <a:avLst>
              <a:gd name="adj1" fmla="val 27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80686" y="1564557"/>
            <a:ext cx="2097" cy="77830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ircular Arrow 46"/>
          <p:cNvSpPr/>
          <p:nvPr/>
        </p:nvSpPr>
        <p:spPr>
          <a:xfrm>
            <a:off x="2235193" y="3291709"/>
            <a:ext cx="934165" cy="1015865"/>
          </a:xfrm>
          <a:prstGeom prst="circularArrow">
            <a:avLst>
              <a:gd name="adj1" fmla="val 6249"/>
              <a:gd name="adj2" fmla="val 1729108"/>
              <a:gd name="adj3" fmla="val 20591054"/>
              <a:gd name="adj4" fmla="val 5187905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ular Arrow 47"/>
          <p:cNvSpPr/>
          <p:nvPr/>
        </p:nvSpPr>
        <p:spPr>
          <a:xfrm>
            <a:off x="5557439" y="3309551"/>
            <a:ext cx="934165" cy="1015865"/>
          </a:xfrm>
          <a:prstGeom prst="circularArrow">
            <a:avLst>
              <a:gd name="adj1" fmla="val 6249"/>
              <a:gd name="adj2" fmla="val 1729108"/>
              <a:gd name="adj3" fmla="val 20591054"/>
              <a:gd name="adj4" fmla="val 5187905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ular Arrow 48"/>
          <p:cNvSpPr/>
          <p:nvPr/>
        </p:nvSpPr>
        <p:spPr>
          <a:xfrm>
            <a:off x="2251815" y="1677202"/>
            <a:ext cx="934165" cy="1015865"/>
          </a:xfrm>
          <a:prstGeom prst="circularArrow">
            <a:avLst>
              <a:gd name="adj1" fmla="val 6249"/>
              <a:gd name="adj2" fmla="val 1729108"/>
              <a:gd name="adj3" fmla="val 20591054"/>
              <a:gd name="adj4" fmla="val 5187905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37649" y="1718083"/>
            <a:ext cx="1930337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Select/Filter/Add/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Modify/Remove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3232" y="4834271"/>
            <a:ext cx="10632" cy="65921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159813" y="4511587"/>
            <a:ext cx="864708" cy="3545"/>
          </a:xfrm>
          <a:prstGeom prst="straightConnector1">
            <a:avLst/>
          </a:prstGeom>
          <a:ln w="57150">
            <a:solidFill>
              <a:srgbClr val="EB28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2263" y="5570483"/>
            <a:ext cx="4025462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8704" y="5644055"/>
            <a:ext cx="735724" cy="525517"/>
          </a:xfrm>
          <a:prstGeom prst="rect">
            <a:avLst/>
          </a:prstGeom>
          <a:solidFill>
            <a:srgbClr val="E3D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CA-2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5958" y="5644055"/>
            <a:ext cx="987971" cy="525517"/>
          </a:xfrm>
          <a:prstGeom prst="rect">
            <a:avLst/>
          </a:prstGeom>
          <a:solidFill>
            <a:srgbClr val="E3D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CA-2(1)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5459" y="5644055"/>
            <a:ext cx="987971" cy="525517"/>
          </a:xfrm>
          <a:prstGeom prst="rect">
            <a:avLst/>
          </a:prstGeom>
          <a:solidFill>
            <a:srgbClr val="E3D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CA-2(2)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410" y="5638797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CATALOGS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6753" y="572214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800-53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64166" y="5570483"/>
            <a:ext cx="2427895" cy="6726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3728" y="5644055"/>
            <a:ext cx="987971" cy="525517"/>
          </a:xfrm>
          <a:prstGeom prst="rect">
            <a:avLst/>
          </a:prstGeom>
          <a:solidFill>
            <a:srgbClr val="E3D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CA-2(9)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7110" y="565236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MyCatalog</a:t>
            </a:r>
            <a:endParaRPr lang="en-US" dirty="0"/>
          </a:p>
        </p:txBody>
      </p:sp>
      <p:sp>
        <p:nvSpPr>
          <p:cNvPr id="37" name="Curved Down Arrow 36"/>
          <p:cNvSpPr/>
          <p:nvPr/>
        </p:nvSpPr>
        <p:spPr>
          <a:xfrm rot="10800000">
            <a:off x="2161550" y="6169571"/>
            <a:ext cx="5626616" cy="583325"/>
          </a:xfrm>
          <a:prstGeom prst="curvedDownArrow">
            <a:avLst/>
          </a:prstGeom>
          <a:solidFill>
            <a:srgbClr val="EB28FF"/>
          </a:solidFill>
          <a:ln>
            <a:solidFill>
              <a:srgbClr val="EB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 rot="10800000">
            <a:off x="2480441" y="6136357"/>
            <a:ext cx="2417378" cy="432608"/>
          </a:xfrm>
          <a:prstGeom prst="curvedDownArrow">
            <a:avLst/>
          </a:prstGeom>
          <a:solidFill>
            <a:srgbClr val="EB28FF"/>
          </a:solidFill>
          <a:ln>
            <a:solidFill>
              <a:srgbClr val="EB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Down Arrow 38"/>
          <p:cNvSpPr/>
          <p:nvPr/>
        </p:nvSpPr>
        <p:spPr>
          <a:xfrm rot="10800000">
            <a:off x="2810574" y="6169569"/>
            <a:ext cx="1099271" cy="304802"/>
          </a:xfrm>
          <a:prstGeom prst="curvedDownArrow">
            <a:avLst/>
          </a:prstGeom>
          <a:solidFill>
            <a:srgbClr val="EB28FF"/>
          </a:solidFill>
          <a:ln>
            <a:solidFill>
              <a:srgbClr val="EB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66753" y="4246180"/>
            <a:ext cx="2958406" cy="662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72694" y="4353599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800-53 </a:t>
            </a:r>
            <a:r>
              <a:rPr lang="en-US" smtClean="0"/>
              <a:t>Low Baseline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81232" y="4314497"/>
            <a:ext cx="735724" cy="525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LB-1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5" idx="0"/>
          </p:cNvCxnSpPr>
          <p:nvPr/>
        </p:nvCxnSpPr>
        <p:spPr>
          <a:xfrm flipH="1">
            <a:off x="2606566" y="4808484"/>
            <a:ext cx="999318" cy="835571"/>
          </a:xfrm>
          <a:prstGeom prst="straightConnector1">
            <a:avLst/>
          </a:prstGeom>
          <a:ln w="57150">
            <a:solidFill>
              <a:srgbClr val="EB2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4962" y="3294994"/>
            <a:ext cx="5431093" cy="662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90904" y="3402413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800-53 Moderate Baseline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606206" y="3363311"/>
            <a:ext cx="735724" cy="525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B-1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25159" y="3916993"/>
            <a:ext cx="3748909" cy="3291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915494" y="3916992"/>
            <a:ext cx="5058574" cy="165349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427654" y="3363310"/>
            <a:ext cx="735724" cy="525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248287" y="3363310"/>
            <a:ext cx="735724" cy="525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808870" y="3884727"/>
            <a:ext cx="5054967" cy="1759327"/>
          </a:xfrm>
          <a:prstGeom prst="straightConnector1">
            <a:avLst/>
          </a:prstGeom>
          <a:ln w="57150">
            <a:solidFill>
              <a:srgbClr val="EB2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593021" y="3900492"/>
            <a:ext cx="5054967" cy="1759327"/>
          </a:xfrm>
          <a:prstGeom prst="straightConnector1">
            <a:avLst/>
          </a:prstGeom>
          <a:ln w="57150">
            <a:solidFill>
              <a:srgbClr val="EB2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0" y="32567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PROFILES</a:t>
            </a:r>
            <a:endParaRPr lang="en-US" dirty="0"/>
          </a:p>
        </p:txBody>
      </p:sp>
      <p:sp>
        <p:nvSpPr>
          <p:cNvPr id="62" name="Left Brace 61"/>
          <p:cNvSpPr/>
          <p:nvPr/>
        </p:nvSpPr>
        <p:spPr>
          <a:xfrm>
            <a:off x="987972" y="1723697"/>
            <a:ext cx="278781" cy="34068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09612" y="1808724"/>
            <a:ext cx="5521809" cy="662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669483" y="1906578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FedRAMP Moderate Baseline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489885" y="1867476"/>
            <a:ext cx="735724" cy="525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11333" y="1867475"/>
            <a:ext cx="735724" cy="525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31966" y="1867475"/>
            <a:ext cx="735724" cy="525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9" idx="2"/>
          </p:cNvCxnSpPr>
          <p:nvPr/>
        </p:nvCxnSpPr>
        <p:spPr>
          <a:xfrm>
            <a:off x="4857747" y="2392993"/>
            <a:ext cx="2986035" cy="861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605884" y="2425257"/>
            <a:ext cx="1227875" cy="182302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33759" y="26058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2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0559" y="4219187"/>
            <a:ext cx="327334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4407" y="297612"/>
            <a:ext cx="3900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an understanding that a moderate baseline contains all controls from low baseline, but people often use different ways of representing the data: some are repeating the controls , others are only recording the new controls and enhancements. WE NEED A CONSISTENT WAY OF REPRESENTING AND CREATING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653988"/>
            <a:ext cx="11914095" cy="39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845" y="4221224"/>
            <a:ext cx="130356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 1</a:t>
            </a:r>
          </a:p>
          <a:p>
            <a:r>
              <a:rPr lang="en-US" dirty="0" smtClean="0"/>
              <a:t>A Statement</a:t>
            </a:r>
          </a:p>
          <a:p>
            <a:r>
              <a:rPr lang="en-US" dirty="0" smtClean="0"/>
              <a:t>B Statement</a:t>
            </a:r>
          </a:p>
          <a:p>
            <a:r>
              <a:rPr lang="en-US" dirty="0" smtClean="0"/>
              <a:t>C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5281" y="4164074"/>
            <a:ext cx="160306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SubRequest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1.1</a:t>
            </a:r>
          </a:p>
          <a:p>
            <a:r>
              <a:rPr lang="en-US" dirty="0" smtClean="0"/>
              <a:t>M Statement</a:t>
            </a:r>
          </a:p>
          <a:p>
            <a:r>
              <a:rPr lang="en-US" dirty="0" smtClean="0"/>
              <a:t>N Statement</a:t>
            </a:r>
          </a:p>
          <a:p>
            <a:r>
              <a:rPr lang="en-US" dirty="0" smtClean="0"/>
              <a:t>P Statement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16729" y="4824513"/>
            <a:ext cx="1240536" cy="0"/>
          </a:xfrm>
          <a:prstGeom prst="straightConnector1">
            <a:avLst/>
          </a:prstGeom>
          <a:ln w="38100">
            <a:solidFill>
              <a:srgbClr val="EB2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3741" y="448448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EB28FF"/>
                </a:solidFill>
              </a:rPr>
              <a:t>Parent </a:t>
            </a:r>
          </a:p>
          <a:p>
            <a:pPr algn="ctr"/>
            <a:r>
              <a:rPr lang="en-US" dirty="0" smtClean="0">
                <a:solidFill>
                  <a:srgbClr val="EB28FF"/>
                </a:solidFill>
              </a:rPr>
              <a:t>(parent link)</a:t>
            </a:r>
            <a:endParaRPr lang="en-US" dirty="0">
              <a:solidFill>
                <a:srgbClr val="EB28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7929" y="2448482"/>
            <a:ext cx="163057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Req</a:t>
            </a:r>
            <a:r>
              <a:rPr lang="en-US" dirty="0" smtClean="0"/>
              <a:t> 1</a:t>
            </a:r>
          </a:p>
          <a:p>
            <a:r>
              <a:rPr lang="en-US" dirty="0" smtClean="0"/>
              <a:t>FILTER(A</a:t>
            </a:r>
            <a:r>
              <a:rPr lang="en-US" dirty="0" smtClean="0"/>
              <a:t>, </a:t>
            </a:r>
            <a:r>
              <a:rPr lang="en-US" dirty="0" smtClean="0"/>
              <a:t>C) </a:t>
            </a:r>
          </a:p>
          <a:p>
            <a:r>
              <a:rPr lang="en-US" b="1" dirty="0" smtClean="0">
                <a:solidFill>
                  <a:srgbClr val="FF712D"/>
                </a:solidFill>
              </a:rPr>
              <a:t>?=</a:t>
            </a:r>
            <a:r>
              <a:rPr lang="en-US" dirty="0" smtClean="0"/>
              <a:t> (A,B) </a:t>
            </a:r>
            <a:r>
              <a:rPr lang="en-US" b="1" dirty="0" smtClean="0">
                <a:solidFill>
                  <a:srgbClr val="FF712D"/>
                </a:solidFill>
              </a:rPr>
              <a:t>OR</a:t>
            </a:r>
            <a:r>
              <a:rPr lang="en-US" dirty="0" smtClean="0"/>
              <a:t> (</a:t>
            </a:r>
            <a:r>
              <a:rPr lang="de-DE" dirty="0" smtClean="0"/>
              <a:t>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3981" y="2079150"/>
            <a:ext cx="45531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FedRAMP Profile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99793" y="2448482"/>
            <a:ext cx="195733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SubReq</a:t>
            </a:r>
            <a:r>
              <a:rPr lang="en-US" dirty="0" smtClean="0"/>
              <a:t> 1.1</a:t>
            </a:r>
          </a:p>
          <a:p>
            <a:r>
              <a:rPr lang="en-US" dirty="0" smtClean="0"/>
              <a:t>FILTER(M</a:t>
            </a:r>
            <a:r>
              <a:rPr lang="en-US" dirty="0" smtClean="0"/>
              <a:t>, </a:t>
            </a:r>
            <a:r>
              <a:rPr lang="en-US" dirty="0" smtClean="0"/>
              <a:t>P) </a:t>
            </a:r>
          </a:p>
          <a:p>
            <a:r>
              <a:rPr lang="en-US" dirty="0" smtClean="0">
                <a:solidFill>
                  <a:srgbClr val="FF712D"/>
                </a:solidFill>
              </a:rPr>
              <a:t>?=</a:t>
            </a:r>
            <a:r>
              <a:rPr lang="en-US" dirty="0" smtClean="0"/>
              <a:t> (M, P) </a:t>
            </a:r>
            <a:r>
              <a:rPr lang="en-US" dirty="0" smtClean="0">
                <a:solidFill>
                  <a:srgbClr val="FF712D"/>
                </a:solidFill>
              </a:rPr>
              <a:t>OR</a:t>
            </a:r>
            <a:r>
              <a:rPr lang="en-US" dirty="0" smtClean="0"/>
              <a:t> (N)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356" y="5486401"/>
            <a:ext cx="406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of Statements: </a:t>
            </a:r>
          </a:p>
          <a:p>
            <a:r>
              <a:rPr lang="en-US" dirty="0" smtClean="0"/>
              <a:t> “Requirements” - NORMATIVE</a:t>
            </a:r>
          </a:p>
          <a:p>
            <a:r>
              <a:rPr lang="en-US" dirty="0" smtClean="0"/>
              <a:t>“Supplemental Guidance” - INFORMATIVE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94548" y="276401"/>
            <a:ext cx="3043428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 1</a:t>
            </a:r>
          </a:p>
          <a:p>
            <a:pPr lvl="1"/>
            <a:r>
              <a:rPr lang="en-US" dirty="0" smtClean="0"/>
              <a:t>A Statement</a:t>
            </a:r>
          </a:p>
          <a:p>
            <a:pPr lvl="1"/>
            <a:r>
              <a:rPr lang="en-US" dirty="0" smtClean="0"/>
              <a:t>B Statement</a:t>
            </a:r>
          </a:p>
          <a:p>
            <a:pPr lvl="1"/>
            <a:r>
              <a:rPr lang="en-US" dirty="0" smtClean="0"/>
              <a:t>C </a:t>
            </a:r>
            <a:r>
              <a:rPr lang="en-US" dirty="0" smtClean="0"/>
              <a:t>Statement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16250" y="1504187"/>
            <a:ext cx="2447405" cy="1216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SubRequest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1.1</a:t>
            </a:r>
          </a:p>
          <a:p>
            <a:pPr lvl="1"/>
            <a:r>
              <a:rPr lang="en-US" dirty="0" smtClean="0"/>
              <a:t>M Statement</a:t>
            </a:r>
          </a:p>
          <a:p>
            <a:pPr lvl="1"/>
            <a:r>
              <a:rPr lang="en-US" dirty="0" smtClean="0"/>
              <a:t>N Statement</a:t>
            </a:r>
          </a:p>
          <a:p>
            <a:pPr lvl="1"/>
            <a:r>
              <a:rPr lang="en-US" dirty="0" smtClean="0"/>
              <a:t>P Statement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018644" y="3371812"/>
            <a:ext cx="9144" cy="8527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1371092" y="354848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endParaRPr lang="en-US" sz="1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860356" y="3359131"/>
            <a:ext cx="9144" cy="85271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4212804" y="3535808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8504" y="3583277"/>
            <a:ext cx="36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7533"/>
                </a:solidFill>
              </a:rPr>
              <a:t>?=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SELECT(Req1) + SELECT(sReq1.1)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10049</TotalTime>
  <Words>457</Words>
  <Application>Microsoft Macintosh PowerPoint</Application>
  <PresentationFormat>Widescreen</PresentationFormat>
  <Paragraphs>122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Tw Cen MT</vt:lpstr>
      <vt:lpstr>Arial</vt:lpstr>
      <vt:lpstr>Droplet</vt:lpstr>
      <vt:lpstr>Open Security Controls Assessment Language (OSCAL)  MaY 4th, 2017</vt:lpstr>
      <vt:lpstr>Agenda</vt:lpstr>
      <vt:lpstr>Oscal CORE layers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floor discussion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TIGER TEAM MEETING March 9, 2017</dc:title>
  <dc:subject/>
  <dc:creator/>
  <cp:keywords/>
  <dc:description/>
  <cp:lastModifiedBy>Iorga, Michaela (Fed)</cp:lastModifiedBy>
  <cp:revision>250</cp:revision>
  <dcterms:created xsi:type="dcterms:W3CDTF">2016-11-16T16:44:10Z</dcterms:created>
  <dcterms:modified xsi:type="dcterms:W3CDTF">2017-05-11T16:23:35Z</dcterms:modified>
  <cp:category/>
</cp:coreProperties>
</file>