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5"/>
  </p:notesMasterIdLst>
  <p:sldIdLst>
    <p:sldId id="256" r:id="rId2"/>
    <p:sldId id="265" r:id="rId3"/>
    <p:sldId id="266" r:id="rId4"/>
    <p:sldId id="293" r:id="rId5"/>
    <p:sldId id="294" r:id="rId6"/>
    <p:sldId id="307" r:id="rId7"/>
    <p:sldId id="306" r:id="rId8"/>
    <p:sldId id="297" r:id="rId9"/>
    <p:sldId id="298" r:id="rId10"/>
    <p:sldId id="300" r:id="rId11"/>
    <p:sldId id="257" r:id="rId12"/>
    <p:sldId id="258" r:id="rId13"/>
    <p:sldId id="263" r:id="rId14"/>
    <p:sldId id="299" r:id="rId15"/>
    <p:sldId id="287" r:id="rId16"/>
    <p:sldId id="313" r:id="rId17"/>
    <p:sldId id="309" r:id="rId18"/>
    <p:sldId id="308" r:id="rId19"/>
    <p:sldId id="292" r:id="rId20"/>
    <p:sldId id="288" r:id="rId21"/>
    <p:sldId id="289" r:id="rId22"/>
    <p:sldId id="310" r:id="rId23"/>
    <p:sldId id="272" r:id="rId24"/>
    <p:sldId id="302" r:id="rId25"/>
    <p:sldId id="304" r:id="rId26"/>
    <p:sldId id="314" r:id="rId27"/>
    <p:sldId id="303" r:id="rId28"/>
    <p:sldId id="275" r:id="rId29"/>
    <p:sldId id="276" r:id="rId30"/>
    <p:sldId id="274" r:id="rId31"/>
    <p:sldId id="277" r:id="rId32"/>
    <p:sldId id="278" r:id="rId33"/>
    <p:sldId id="279" r:id="rId34"/>
    <p:sldId id="280" r:id="rId35"/>
    <p:sldId id="281" r:id="rId36"/>
    <p:sldId id="282" r:id="rId37"/>
    <p:sldId id="290" r:id="rId38"/>
    <p:sldId id="291" r:id="rId39"/>
    <p:sldId id="305" r:id="rId40"/>
    <p:sldId id="284" r:id="rId41"/>
    <p:sldId id="295" r:id="rId42"/>
    <p:sldId id="31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l Antildes Marcolino Sampaio" initials="WAM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 snapToObjects="1">
      <p:cViewPr varScale="1">
        <p:scale>
          <a:sx n="74" d="100"/>
          <a:sy n="74" d="100"/>
        </p:scale>
        <p:origin x="176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5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dell Antildes Marcolino Sampaio" userId="566700fdfa95a81f" providerId="LiveId" clId="{4D1C07A2-A01D-4A4D-BCC8-58889E6078E6}"/>
    <pc:docChg chg="undo custSel modSld">
      <pc:chgData name="Wendell Antildes Marcolino Sampaio" userId="566700fdfa95a81f" providerId="LiveId" clId="{4D1C07A2-A01D-4A4D-BCC8-58889E6078E6}" dt="2018-03-22T23:19:29.102" v="337" actId="20577"/>
      <pc:docMkLst>
        <pc:docMk/>
      </pc:docMkLst>
      <pc:sldChg chg="modSp">
        <pc:chgData name="Wendell Antildes Marcolino Sampaio" userId="566700fdfa95a81f" providerId="LiveId" clId="{4D1C07A2-A01D-4A4D-BCC8-58889E6078E6}" dt="2018-03-22T17:09:02.344" v="236" actId="20577"/>
        <pc:sldMkLst>
          <pc:docMk/>
          <pc:sldMk cId="1157754342" sldId="256"/>
        </pc:sldMkLst>
        <pc:spChg chg="mod">
          <ac:chgData name="Wendell Antildes Marcolino Sampaio" userId="566700fdfa95a81f" providerId="LiveId" clId="{4D1C07A2-A01D-4A4D-BCC8-58889E6078E6}" dt="2018-03-22T17:09:02.344" v="236" actId="20577"/>
          <ac:spMkLst>
            <pc:docMk/>
            <pc:sldMk cId="1157754342" sldId="256"/>
            <ac:spMk id="3" creationId="{00000000-0000-0000-0000-000000000000}"/>
          </ac:spMkLst>
        </pc:spChg>
      </pc:sldChg>
      <pc:sldChg chg="modSp">
        <pc:chgData name="Wendell Antildes Marcolino Sampaio" userId="566700fdfa95a81f" providerId="LiveId" clId="{4D1C07A2-A01D-4A4D-BCC8-58889E6078E6}" dt="2018-03-22T16:58:01.199" v="59" actId="20577"/>
        <pc:sldMkLst>
          <pc:docMk/>
          <pc:sldMk cId="114199647" sldId="265"/>
        </pc:sldMkLst>
        <pc:spChg chg="mod">
          <ac:chgData name="Wendell Antildes Marcolino Sampaio" userId="566700fdfa95a81f" providerId="LiveId" clId="{4D1C07A2-A01D-4A4D-BCC8-58889E6078E6}" dt="2018-03-22T16:58:01.199" v="59" actId="20577"/>
          <ac:spMkLst>
            <pc:docMk/>
            <pc:sldMk cId="114199647" sldId="265"/>
            <ac:spMk id="3" creationId="{00000000-0000-0000-0000-000000000000}"/>
          </ac:spMkLst>
        </pc:spChg>
      </pc:sldChg>
      <pc:sldChg chg="modSp">
        <pc:chgData name="Wendell Antildes Marcolino Sampaio" userId="566700fdfa95a81f" providerId="LiveId" clId="{4D1C07A2-A01D-4A4D-BCC8-58889E6078E6}" dt="2018-03-22T16:58:50.722" v="82" actId="20577"/>
        <pc:sldMkLst>
          <pc:docMk/>
          <pc:sldMk cId="1021125075" sldId="266"/>
        </pc:sldMkLst>
        <pc:spChg chg="mod">
          <ac:chgData name="Wendell Antildes Marcolino Sampaio" userId="566700fdfa95a81f" providerId="LiveId" clId="{4D1C07A2-A01D-4A4D-BCC8-58889E6078E6}" dt="2018-03-22T16:58:50.722" v="82" actId="20577"/>
          <ac:spMkLst>
            <pc:docMk/>
            <pc:sldMk cId="1021125075" sldId="266"/>
            <ac:spMk id="3" creationId="{00000000-0000-0000-0000-000000000000}"/>
          </ac:spMkLst>
        </pc:spChg>
      </pc:sldChg>
      <pc:sldChg chg="addCm modCm">
        <pc:chgData name="Wendell Antildes Marcolino Sampaio" userId="566700fdfa95a81f" providerId="LiveId" clId="{4D1C07A2-A01D-4A4D-BCC8-58889E6078E6}" dt="2018-03-22T17:07:07.712" v="185" actId="20577"/>
        <pc:sldMkLst>
          <pc:docMk/>
          <pc:sldMk cId="2032517419" sldId="276"/>
        </pc:sldMkLst>
      </pc:sldChg>
      <pc:sldChg chg="modSp">
        <pc:chgData name="Wendell Antildes Marcolino Sampaio" userId="566700fdfa95a81f" providerId="LiveId" clId="{4D1C07A2-A01D-4A4D-BCC8-58889E6078E6}" dt="2018-03-22T21:22:31.686" v="264" actId="20577"/>
        <pc:sldMkLst>
          <pc:docMk/>
          <pc:sldMk cId="32339618" sldId="284"/>
        </pc:sldMkLst>
        <pc:graphicFrameChg chg="modGraphic">
          <ac:chgData name="Wendell Antildes Marcolino Sampaio" userId="566700fdfa95a81f" providerId="LiveId" clId="{4D1C07A2-A01D-4A4D-BCC8-58889E6078E6}" dt="2018-03-22T21:22:31.686" v="264" actId="20577"/>
          <ac:graphicFrameMkLst>
            <pc:docMk/>
            <pc:sldMk cId="32339618" sldId="284"/>
            <ac:graphicFrameMk id="4" creationId="{00000000-0000-0000-0000-000000000000}"/>
          </ac:graphicFrameMkLst>
        </pc:graphicFrameChg>
      </pc:sldChg>
      <pc:sldChg chg="addSp delSp modSp">
        <pc:chgData name="Wendell Antildes Marcolino Sampaio" userId="566700fdfa95a81f" providerId="LiveId" clId="{4D1C07A2-A01D-4A4D-BCC8-58889E6078E6}" dt="2018-03-22T23:19:29.102" v="337" actId="20577"/>
        <pc:sldMkLst>
          <pc:docMk/>
          <pc:sldMk cId="1069153716" sldId="294"/>
        </pc:sldMkLst>
        <pc:graphicFrameChg chg="add del">
          <ac:chgData name="Wendell Antildes Marcolino Sampaio" userId="566700fdfa95a81f" providerId="LiveId" clId="{4D1C07A2-A01D-4A4D-BCC8-58889E6078E6}" dt="2018-03-22T16:59:35.063" v="84" actId="571"/>
          <ac:graphicFrameMkLst>
            <pc:docMk/>
            <pc:sldMk cId="1069153716" sldId="294"/>
            <ac:graphicFrameMk id="3" creationId="{EBCDFE55-D70D-C944-A0D0-E773D5FA6738}"/>
          </ac:graphicFrameMkLst>
        </pc:graphicFrameChg>
        <pc:graphicFrameChg chg="modGraphic">
          <ac:chgData name="Wendell Antildes Marcolino Sampaio" userId="566700fdfa95a81f" providerId="LiveId" clId="{4D1C07A2-A01D-4A4D-BCC8-58889E6078E6}" dt="2018-03-22T23:19:29.102" v="337" actId="20577"/>
          <ac:graphicFrameMkLst>
            <pc:docMk/>
            <pc:sldMk cId="1069153716" sldId="294"/>
            <ac:graphicFrameMk id="4" creationId="{00000000-0000-0000-0000-000000000000}"/>
          </ac:graphicFrameMkLst>
        </pc:graphicFrameChg>
      </pc:sldChg>
      <pc:sldChg chg="modSp">
        <pc:chgData name="Wendell Antildes Marcolino Sampaio" userId="566700fdfa95a81f" providerId="LiveId" clId="{4D1C07A2-A01D-4A4D-BCC8-58889E6078E6}" dt="2018-03-22T17:05:58.320" v="181" actId="20577"/>
        <pc:sldMkLst>
          <pc:docMk/>
          <pc:sldMk cId="346544001" sldId="303"/>
        </pc:sldMkLst>
        <pc:spChg chg="mod">
          <ac:chgData name="Wendell Antildes Marcolino Sampaio" userId="566700fdfa95a81f" providerId="LiveId" clId="{4D1C07A2-A01D-4A4D-BCC8-58889E6078E6}" dt="2018-03-22T17:05:58.320" v="181" actId="20577"/>
          <ac:spMkLst>
            <pc:docMk/>
            <pc:sldMk cId="346544001" sldId="303"/>
            <ac:spMk id="2" creationId="{00000000-0000-0000-0000-000000000000}"/>
          </ac:spMkLst>
        </pc:spChg>
      </pc:sldChg>
      <pc:sldChg chg="modSp">
        <pc:chgData name="Wendell Antildes Marcolino Sampaio" userId="566700fdfa95a81f" providerId="LiveId" clId="{4D1C07A2-A01D-4A4D-BCC8-58889E6078E6}" dt="2018-03-22T17:05:34.056" v="157" actId="20577"/>
        <pc:sldMkLst>
          <pc:docMk/>
          <pc:sldMk cId="389374143" sldId="304"/>
        </pc:sldMkLst>
        <pc:spChg chg="mod">
          <ac:chgData name="Wendell Antildes Marcolino Sampaio" userId="566700fdfa95a81f" providerId="LiveId" clId="{4D1C07A2-A01D-4A4D-BCC8-58889E6078E6}" dt="2018-03-22T17:05:34.056" v="157" actId="20577"/>
          <ac:spMkLst>
            <pc:docMk/>
            <pc:sldMk cId="389374143" sldId="304"/>
            <ac:spMk id="2" creationId="{00000000-0000-0000-0000-000000000000}"/>
          </ac:spMkLst>
        </pc:spChg>
      </pc:sldChg>
      <pc:sldChg chg="modSp">
        <pc:chgData name="Wendell Antildes Marcolino Sampaio" userId="566700fdfa95a81f" providerId="LiveId" clId="{4D1C07A2-A01D-4A4D-BCC8-58889E6078E6}" dt="2018-03-22T17:03:48.698" v="147" actId="20577"/>
        <pc:sldMkLst>
          <pc:docMk/>
          <pc:sldMk cId="2099601029" sldId="309"/>
        </pc:sldMkLst>
        <pc:spChg chg="mod">
          <ac:chgData name="Wendell Antildes Marcolino Sampaio" userId="566700fdfa95a81f" providerId="LiveId" clId="{4D1C07A2-A01D-4A4D-BCC8-58889E6078E6}" dt="2018-03-22T17:03:48.698" v="147" actId="20577"/>
          <ac:spMkLst>
            <pc:docMk/>
            <pc:sldMk cId="2099601029" sldId="309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7:06:25.316" idx="1">
    <p:pos x="10" y="10"/>
    <p:text/>
  </p:cm>
  <p:cm authorId="1" dt="2018-03-22T17:06:41.236" idx="2">
    <p:pos x="146" y="146"/>
    <p:text>Two way data binding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FCDFF-DC8E-EB4A-805D-C79D901EE475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pt-B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8FB8D-1DAA-1249-8186-F38F3317B6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2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8FB8D-1DAA-1249-8186-F38F3317B6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64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fr/search?q=va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withangular.com/categories/angular" TargetMode="External"/><Relationship Id="rId4" Type="http://schemas.openxmlformats.org/officeDocument/2006/relationships/hyperlink" Target="https://tableless.com.br/angular-2-vale-pena/" TargetMode="External"/><Relationship Id="rId5" Type="http://schemas.openxmlformats.org/officeDocument/2006/relationships/hyperlink" Target="https://www.altexsoft.com/blog/engineering/the-good-and-the-bad-of-angular-development/" TargetMode="External"/><Relationship Id="rId6" Type="http://schemas.openxmlformats.org/officeDocument/2006/relationships/hyperlink" Target="https://technologyconversations.com/2014/07/10/server-vs-client-side-rendering-angularjs-vs-server-side-mv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stargames.com/bully/" TargetMode="External"/><Relationship Id="rId4" Type="http://schemas.openxmlformats.org/officeDocument/2006/relationships/hyperlink" Target="https://tv.youtube.com/welcome/" TargetMode="External"/><Relationship Id="rId5" Type="http://schemas.openxmlformats.org/officeDocument/2006/relationships/hyperlink" Target="http://vmware.github.io/" TargetMode="External"/><Relationship Id="rId6" Type="http://schemas.openxmlformats.org/officeDocument/2006/relationships/hyperlink" Target="http://www.nba.com/" TargetMode="External"/><Relationship Id="rId7" Type="http://schemas.openxmlformats.org/officeDocument/2006/relationships/hyperlink" Target="https://in.udacity.com/" TargetMode="External"/><Relationship Id="rId8" Type="http://schemas.openxmlformats.org/officeDocument/2006/relationships/hyperlink" Target="https://aiesec.org/" TargetMode="External"/><Relationship Id="rId9" Type="http://schemas.openxmlformats.org/officeDocument/2006/relationships/hyperlink" Target="https://online.citi.com/US/ag/contactus" TargetMode="External"/><Relationship Id="rId10" Type="http://schemas.openxmlformats.org/officeDocument/2006/relationships/hyperlink" Target="https://express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ustomers.microsof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/>
              <a:t>Angular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Falicitador</a:t>
            </a:r>
            <a:r>
              <a:rPr lang="pt-BR"/>
              <a:t>: Wendell Antildes 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30" y="628444"/>
            <a:ext cx="19939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Javascript</a:t>
            </a:r>
            <a:r>
              <a:rPr lang="fr-FR" dirty="0"/>
              <a:t>, DOM, JQUERY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98" y="2921254"/>
            <a:ext cx="7734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- Vantagens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pPr fontAlgn="base"/>
            <a:r>
              <a:rPr lang="pt-BR" dirty="0" err="1" smtClean="0"/>
              <a:t>JQuery</a:t>
            </a:r>
            <a:r>
              <a:rPr lang="pt-BR" dirty="0" smtClean="0"/>
              <a:t> cresceu como uma ótima ferramenta para manipulação DOM;</a:t>
            </a:r>
          </a:p>
          <a:p>
            <a:pPr fontAlgn="base"/>
            <a:r>
              <a:rPr lang="pt-BR" dirty="0" smtClean="0"/>
              <a:t>Diminui a quantidade de código;</a:t>
            </a:r>
          </a:p>
          <a:p>
            <a:pPr fontAlgn="base"/>
            <a:endParaRPr lang="pt-BR" b="1" dirty="0" smtClean="0"/>
          </a:p>
          <a:p>
            <a:pPr fontAlgn="base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560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- Desvantagens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espaguete sem estrutura;</a:t>
            </a:r>
          </a:p>
          <a:p>
            <a:r>
              <a:rPr lang="pt-BR" dirty="0" smtClean="0"/>
              <a:t>Seletores criam alto acoplamento;</a:t>
            </a:r>
          </a:p>
          <a:p>
            <a:r>
              <a:rPr lang="pt-BR" dirty="0" smtClean="0"/>
              <a:t>Não possui nível suficiente de abstrações;</a:t>
            </a:r>
          </a:p>
          <a:p>
            <a:endParaRPr lang="fr-FR" dirty="0"/>
          </a:p>
          <a:p>
            <a:r>
              <a:rPr lang="fr-FR" dirty="0"/>
              <a:t>$('#</a:t>
            </a:r>
            <a:r>
              <a:rPr lang="fr-FR" dirty="0" err="1"/>
              <a:t>someId</a:t>
            </a:r>
            <a:r>
              <a:rPr lang="fr-FR" dirty="0"/>
              <a:t>').</a:t>
            </a:r>
            <a:r>
              <a:rPr lang="fr-FR" dirty="0" err="1"/>
              <a:t>find</a:t>
            </a:r>
            <a:r>
              <a:rPr lang="fr-FR" dirty="0"/>
              <a:t>('</a:t>
            </a:r>
            <a:r>
              <a:rPr lang="fr-FR" dirty="0" err="1"/>
              <a:t>some</a:t>
            </a:r>
            <a:r>
              <a:rPr lang="fr-FR" dirty="0"/>
              <a:t>-class').append($('&lt;</a:t>
            </a:r>
            <a:r>
              <a:rPr lang="fr-FR" dirty="0" err="1"/>
              <a:t>span</a:t>
            </a:r>
            <a:r>
              <a:rPr lang="fr-FR" dirty="0"/>
              <a:t>&gt;').class('</a:t>
            </a:r>
            <a:r>
              <a:rPr lang="fr-FR" dirty="0" err="1"/>
              <a:t>foo</a:t>
            </a:r>
            <a:r>
              <a:rPr lang="fr-FR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0402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Jquery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Single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OK;</a:t>
            </a:r>
          </a:p>
          <a:p>
            <a:pPr fontAlgn="base"/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OK;</a:t>
            </a:r>
          </a:p>
          <a:p>
            <a:pPr fontAlgn="base"/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aninhadas – Misericórdia. (Muitos </a:t>
            </a:r>
            <a:r>
              <a:rPr lang="pt-BR" dirty="0" err="1" smtClean="0"/>
              <a:t>webapps</a:t>
            </a:r>
            <a:r>
              <a:rPr lang="pt-BR" dirty="0" smtClean="0"/>
              <a:t> pertencem a essa categoria);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8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WEB APPS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1053063"/>
            <a:ext cx="7247467" cy="46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TYPESCRIPT</a:t>
            </a:r>
          </a:p>
          <a:p>
            <a:pPr lvl="1"/>
            <a:r>
              <a:rPr lang="pt-BR" sz="2000" i="1" dirty="0" smtClean="0"/>
              <a:t> </a:t>
            </a:r>
            <a:r>
              <a:rPr lang="pt-BR" sz="2000" dirty="0" err="1" smtClean="0"/>
              <a:t>TypeScript</a:t>
            </a:r>
            <a:r>
              <a:rPr lang="pt-BR" sz="2000" dirty="0" smtClean="0"/>
              <a:t> é um </a:t>
            </a:r>
            <a:r>
              <a:rPr lang="pt-BR" sz="2000" dirty="0" err="1" smtClean="0"/>
              <a:t>superset</a:t>
            </a:r>
            <a:r>
              <a:rPr lang="pt-BR" sz="2000" dirty="0" smtClean="0"/>
              <a:t> de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;</a:t>
            </a:r>
          </a:p>
          <a:p>
            <a:pPr lvl="1"/>
            <a:r>
              <a:rPr lang="pt-BR" sz="2000" dirty="0" smtClean="0"/>
              <a:t>Ferramental rico na IDE;</a:t>
            </a:r>
          </a:p>
          <a:p>
            <a:pPr lvl="1"/>
            <a:r>
              <a:rPr lang="pt-BR" sz="2000" dirty="0" smtClean="0"/>
              <a:t>ECMA6: classes, fortemente </a:t>
            </a:r>
            <a:r>
              <a:rPr lang="pt-BR" sz="2000" dirty="0" err="1" smtClean="0"/>
              <a:t>tipada</a:t>
            </a:r>
            <a:r>
              <a:rPr lang="pt-BR" sz="2000" dirty="0" smtClean="0"/>
              <a:t>;</a:t>
            </a:r>
          </a:p>
          <a:p>
            <a:pPr lvl="2"/>
            <a:r>
              <a:rPr lang="pt-BR" sz="2000" b="1" dirty="0" smtClean="0">
                <a:hlinkClick r:id="rId2"/>
              </a:rPr>
              <a:t>var</a:t>
            </a:r>
            <a:r>
              <a:rPr lang="pt-BR" sz="2000" dirty="0" smtClean="0"/>
              <a:t> </a:t>
            </a:r>
            <a:r>
              <a:rPr lang="pt-BR" sz="2000" dirty="0" err="1" smtClean="0"/>
              <a:t>s</a:t>
            </a:r>
            <a:r>
              <a:rPr lang="pt-BR" sz="2000" dirty="0" smtClean="0"/>
              <a:t> = '</a:t>
            </a:r>
            <a:r>
              <a:rPr lang="pt-BR" sz="2000" dirty="0" err="1" smtClean="0"/>
              <a:t>Hello</a:t>
            </a:r>
            <a:r>
              <a:rPr lang="pt-BR" sz="2000" dirty="0" smtClean="0"/>
              <a:t>';</a:t>
            </a:r>
          </a:p>
          <a:p>
            <a:pPr lvl="2"/>
            <a:r>
              <a:rPr lang="pt-BR" sz="2000" dirty="0" err="1" smtClean="0"/>
              <a:t>s</a:t>
            </a:r>
            <a:r>
              <a:rPr lang="pt-BR" sz="2000" dirty="0" smtClean="0"/>
              <a:t> = 123; // </a:t>
            </a:r>
            <a:r>
              <a:rPr lang="pt-BR" sz="2000" dirty="0" err="1" smtClean="0"/>
              <a:t>Cannot</a:t>
            </a:r>
            <a:r>
              <a:rPr lang="pt-BR" sz="2000" dirty="0" smtClean="0"/>
              <a:t> </a:t>
            </a:r>
            <a:r>
              <a:rPr lang="pt-BR" sz="2000" dirty="0" err="1" smtClean="0"/>
              <a:t>convert</a:t>
            </a:r>
            <a:r>
              <a:rPr lang="pt-BR" sz="2000" dirty="0" smtClean="0"/>
              <a:t> '</a:t>
            </a:r>
            <a:r>
              <a:rPr lang="pt-BR" sz="2000" dirty="0" err="1" smtClean="0"/>
              <a:t>number</a:t>
            </a:r>
            <a:r>
              <a:rPr lang="pt-BR" sz="2000" dirty="0" smtClean="0"/>
              <a:t>' </a:t>
            </a:r>
            <a:r>
              <a:rPr lang="pt-BR" sz="2000" dirty="0" err="1" smtClean="0"/>
              <a:t>to</a:t>
            </a:r>
            <a:r>
              <a:rPr lang="pt-BR" sz="2000" dirty="0" smtClean="0"/>
              <a:t> '</a:t>
            </a:r>
            <a:r>
              <a:rPr lang="pt-BR" sz="2000" dirty="0" err="1" smtClean="0"/>
              <a:t>string</a:t>
            </a:r>
            <a:r>
              <a:rPr lang="pt-BR" sz="2000" dirty="0" smtClean="0"/>
              <a:t>'.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Typescript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endParaRPr lang="pt-B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2644564"/>
            <a:ext cx="4521200" cy="2425700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9163" y="2606464"/>
            <a:ext cx="4445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clássico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Funcionamento de uma SPA: a </a:t>
            </a:r>
            <a:r>
              <a:rPr lang="pt-BR" dirty="0"/>
              <a:t>aplicação (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css</a:t>
            </a:r>
            <a:r>
              <a:rPr lang="pt-BR" dirty="0"/>
              <a:t> e </a:t>
            </a:r>
            <a:r>
              <a:rPr lang="pt-BR" dirty="0" err="1"/>
              <a:t>javascript</a:t>
            </a:r>
            <a:r>
              <a:rPr lang="pt-BR" dirty="0"/>
              <a:t>) é baixada inteiramente no primeiro acesso;</a:t>
            </a:r>
          </a:p>
          <a:p>
            <a:r>
              <a:rPr lang="pt-BR" dirty="0" err="1"/>
              <a:t>Renderização</a:t>
            </a:r>
            <a:r>
              <a:rPr lang="pt-BR" dirty="0"/>
              <a:t> no </a:t>
            </a:r>
            <a:r>
              <a:rPr lang="pt-BR" dirty="0" smtClean="0"/>
              <a:t>navegador;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6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Servidor web de arquivos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7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Universal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Renderização</a:t>
            </a:r>
            <a:r>
              <a:rPr lang="pt-BR" dirty="0" smtClean="0"/>
              <a:t> das páginas no servidor;</a:t>
            </a:r>
          </a:p>
          <a:p>
            <a:r>
              <a:rPr lang="pt-BR" dirty="0" smtClean="0"/>
              <a:t>Páginas acessadas primeiramente são entregues primeiro;</a:t>
            </a:r>
          </a:p>
          <a:p>
            <a:r>
              <a:rPr lang="pt-BR" dirty="0" smtClean="0"/>
              <a:t>Acesso à primeira página da aplicação mais rapidamente;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5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Angular é um framework mantido pelo Google;</a:t>
            </a:r>
          </a:p>
          <a:p>
            <a:pPr fontAlgn="base"/>
            <a:r>
              <a:rPr lang="pt-BR" dirty="0"/>
              <a:t>Utiliza HTML como </a:t>
            </a:r>
            <a:r>
              <a:rPr lang="pt-BR" dirty="0" err="1"/>
              <a:t>template</a:t>
            </a:r>
            <a:r>
              <a:rPr lang="pt-BR" dirty="0"/>
              <a:t> para </a:t>
            </a:r>
            <a:r>
              <a:rPr lang="pt-BR" dirty="0" smtClean="0"/>
              <a:t>construir </a:t>
            </a:r>
            <a:r>
              <a:rPr lang="pt-BR" dirty="0" err="1" smtClean="0"/>
              <a:t>views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/>
              <a:t>Faz ligação dos dados através de </a:t>
            </a:r>
            <a:r>
              <a:rPr lang="pt-BR" dirty="0" smtClean="0"/>
              <a:t>diretivas;</a:t>
            </a:r>
            <a:endParaRPr lang="pt-BR" dirty="0"/>
          </a:p>
          <a:p>
            <a:pPr fontAlgn="base"/>
            <a:r>
              <a:rPr lang="pt-BR" dirty="0"/>
              <a:t>Injeção de dependência e inversão de controle nativos;</a:t>
            </a:r>
          </a:p>
          <a:p>
            <a:pPr fontAlgn="base"/>
            <a:r>
              <a:rPr lang="pt-BR" dirty="0"/>
              <a:t>Funciona bem em projetos com arquitetura Web/Web Services;</a:t>
            </a:r>
          </a:p>
          <a:p>
            <a:pPr fontAlgn="base"/>
            <a:r>
              <a:rPr lang="pt-BR" dirty="0"/>
              <a:t>Usa </a:t>
            </a:r>
            <a:r>
              <a:rPr lang="pt-BR" dirty="0" err="1"/>
              <a:t>Typescript</a:t>
            </a:r>
            <a:r>
              <a:rPr lang="pt-BR" dirty="0"/>
              <a:t> nas versões mais atuais;</a:t>
            </a:r>
          </a:p>
          <a:p>
            <a:pPr fontAlgn="base"/>
            <a:r>
              <a:rPr lang="pt-BR" dirty="0"/>
              <a:t>Normalmente utilizado para desenvolver </a:t>
            </a:r>
            <a:r>
              <a:rPr lang="pt-BR" dirty="0" err="1"/>
              <a:t>SPAs</a:t>
            </a:r>
            <a:r>
              <a:rPr lang="pt-BR" dirty="0"/>
              <a:t> (Single Page </a:t>
            </a:r>
            <a:r>
              <a:rPr lang="pt-BR" dirty="0" err="1"/>
              <a:t>Applications</a:t>
            </a:r>
            <a:r>
              <a:rPr lang="pt-BR" dirty="0"/>
              <a:t>);</a:t>
            </a:r>
          </a:p>
          <a:p>
            <a:pPr fontAlgn="base"/>
            <a:r>
              <a:rPr lang="pt-BR" dirty="0"/>
              <a:t>Projeto bem ativo;</a:t>
            </a:r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Server </a:t>
            </a:r>
            <a:r>
              <a:rPr lang="pt-BR" dirty="0" err="1" smtClean="0"/>
              <a:t>Side</a:t>
            </a:r>
            <a:r>
              <a:rPr lang="pt-BR" dirty="0" smtClean="0"/>
              <a:t> </a:t>
            </a:r>
            <a:r>
              <a:rPr lang="pt-BR" dirty="0" err="1" smtClean="0"/>
              <a:t>Rendering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Node.js</a:t>
            </a:r>
            <a:endParaRPr lang="fr-FR" dirty="0"/>
          </a:p>
          <a:p>
            <a:r>
              <a:rPr lang="fr-FR" dirty="0"/>
              <a:t>.NET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Visual Studio Code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78" y="1215918"/>
            <a:ext cx="7643283" cy="42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comandos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ng</a:t>
            </a:r>
            <a:r>
              <a:rPr lang="fr-FR"/>
              <a:t> serve</a:t>
            </a:r>
          </a:p>
          <a:p>
            <a:r>
              <a:rPr lang="fr-FR" err="1"/>
              <a:t>ng</a:t>
            </a:r>
            <a:r>
              <a:rPr lang="fr-FR"/>
              <a:t> </a:t>
            </a:r>
            <a:r>
              <a:rPr lang="fr-FR" err="1"/>
              <a:t>build</a:t>
            </a:r>
            <a:endParaRPr lang="fr-FR"/>
          </a:p>
          <a:p>
            <a:r>
              <a:rPr lang="fr-FR" err="1"/>
              <a:t>ng</a:t>
            </a:r>
            <a:r>
              <a:rPr lang="fr-FR"/>
              <a:t> g component login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3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Arquitetura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237" y="1846263"/>
            <a:ext cx="79098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Model</a:t>
            </a:r>
            <a:br>
              <a:rPr lang="fr-FR"/>
            </a:b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48" y="2954867"/>
            <a:ext cx="8686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Componente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809966"/>
            <a:ext cx="6492875" cy="5101544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Componentes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20" y="1893570"/>
            <a:ext cx="3810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Template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48" y="3257804"/>
            <a:ext cx="8712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binding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163" y="2555875"/>
            <a:ext cx="2794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binding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63" y="2962275"/>
            <a:ext cx="8712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Angular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Traz </a:t>
            </a:r>
            <a:r>
              <a:rPr lang="pt-BR"/>
              <a:t>qualidade </a:t>
            </a:r>
            <a:r>
              <a:rPr lang="pt-BR" dirty="0"/>
              <a:t>e</a:t>
            </a:r>
            <a:r>
              <a:rPr lang="pt-BR"/>
              <a:t> robustez em </a:t>
            </a:r>
            <a:r>
              <a:rPr lang="pt-BR" dirty="0"/>
              <a:t>termos de estrutura </a:t>
            </a:r>
            <a:r>
              <a:rPr lang="pt-BR"/>
              <a:t>de </a:t>
            </a:r>
            <a:r>
              <a:rPr lang="pt-BR" smtClean="0"/>
              <a:t>código;</a:t>
            </a:r>
            <a:endParaRPr lang="pt-BR" b="1" dirty="0"/>
          </a:p>
          <a:p>
            <a:pPr fontAlgn="base"/>
            <a:r>
              <a:rPr lang="pt-BR" dirty="0"/>
              <a:t>É de grátis;</a:t>
            </a:r>
          </a:p>
          <a:p>
            <a:pPr fontAlgn="base"/>
            <a:r>
              <a:rPr lang="pt-BR" dirty="0"/>
              <a:t>Põe ênfase na separação </a:t>
            </a:r>
            <a:r>
              <a:rPr lang="pt-BR"/>
              <a:t>de </a:t>
            </a:r>
            <a:r>
              <a:rPr lang="pt-BR" smtClean="0"/>
              <a:t>responsabilidades</a:t>
            </a:r>
            <a:r>
              <a:rPr lang="pt-BR" b="1" smtClean="0"/>
              <a:t>;</a:t>
            </a:r>
            <a:endParaRPr lang="pt-BR" b="1" dirty="0"/>
          </a:p>
          <a:p>
            <a:pPr fontAlgn="base"/>
            <a:r>
              <a:rPr lang="pt-BR" dirty="0"/>
              <a:t>Possibilidade de criar aplicativos mobile através do </a:t>
            </a:r>
            <a:r>
              <a:rPr lang="pt-BR" dirty="0" err="1"/>
              <a:t>Cordova</a:t>
            </a:r>
            <a:r>
              <a:rPr lang="pt-BR" dirty="0"/>
              <a:t>, </a:t>
            </a:r>
            <a:r>
              <a:rPr lang="pt-BR" dirty="0" err="1"/>
              <a:t>Ionic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Possibilidade de criar aplicações Desktop;</a:t>
            </a:r>
          </a:p>
          <a:p>
            <a:pPr fontAlgn="base"/>
            <a:r>
              <a:rPr lang="pt-BR" dirty="0"/>
              <a:t>Desenvolvimento </a:t>
            </a:r>
            <a:r>
              <a:rPr lang="pt-BR" dirty="0" err="1"/>
              <a:t>multiplataforma</a:t>
            </a:r>
            <a:r>
              <a:rPr lang="pt-BR" dirty="0"/>
              <a:t>;</a:t>
            </a:r>
          </a:p>
          <a:p>
            <a:pPr fontAlgn="base"/>
            <a:endParaRPr lang="pt-BR" dirty="0"/>
          </a:p>
          <a:p>
            <a:pPr fontAlgn="base"/>
            <a:endParaRPr lang="fr-FR" dirty="0"/>
          </a:p>
          <a:p>
            <a:pPr fontAlgn="base"/>
            <a:endParaRPr lang="pt-BR" b="1" dirty="0"/>
          </a:p>
          <a:p>
            <a:pPr fontAlgn="base"/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1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binding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3" y="3248025"/>
            <a:ext cx="8699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Diretivas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3" y="3127375"/>
            <a:ext cx="8686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Serviços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992" y="1846263"/>
            <a:ext cx="65143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Injeção</a:t>
            </a:r>
            <a:r>
              <a:rPr lang="fr-FR"/>
              <a:t> de </a:t>
            </a:r>
            <a:r>
              <a:rPr lang="fr-FR" err="1"/>
              <a:t>Dependência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763" y="3260725"/>
            <a:ext cx="2590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Injeção</a:t>
            </a:r>
            <a:r>
              <a:rPr lang="fr-FR"/>
              <a:t> de </a:t>
            </a:r>
            <a:r>
              <a:rPr lang="fr-FR" err="1"/>
              <a:t>Dependência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613" y="3159125"/>
            <a:ext cx="8801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Injeção</a:t>
            </a:r>
            <a:r>
              <a:rPr lang="fr-FR"/>
              <a:t> de </a:t>
            </a:r>
            <a:r>
              <a:rPr lang="fr-FR" err="1"/>
              <a:t>Dependência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813" y="2187575"/>
            <a:ext cx="6616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Exemplo</a:t>
            </a:r>
            <a:r>
              <a:rPr lang="fr-FR"/>
              <a:t> de login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Exemplo</a:t>
            </a:r>
            <a:r>
              <a:rPr lang="fr-FR"/>
              <a:t> de </a:t>
            </a:r>
            <a:r>
              <a:rPr lang="fr-FR" err="1"/>
              <a:t>código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Exemplo</a:t>
            </a:r>
            <a:r>
              <a:rPr lang="fr-FR" dirty="0"/>
              <a:t> </a:t>
            </a:r>
            <a:r>
              <a:rPr lang="pt-BR" dirty="0"/>
              <a:t>l</a:t>
            </a:r>
            <a:r>
              <a:rPr lang="fr-FR" dirty="0" err="1"/>
              <a:t>ogin</a:t>
            </a:r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ASP .NET MVC RAZOR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Exemplo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Exemplo</a:t>
            </a:r>
            <a:r>
              <a:rPr lang="fr-FR"/>
              <a:t> de </a:t>
            </a:r>
            <a:r>
              <a:rPr lang="fr-FR" err="1"/>
              <a:t>um</a:t>
            </a:r>
            <a:r>
              <a:rPr lang="fr-FR"/>
              <a:t> </a:t>
            </a:r>
            <a:r>
              <a:rPr lang="fr-FR" err="1"/>
              <a:t>loading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Exemplo</a:t>
            </a:r>
            <a:r>
              <a:rPr lang="fr-FR"/>
              <a:t> </a:t>
            </a:r>
            <a:r>
              <a:rPr lang="fr-FR" err="1"/>
              <a:t>código</a:t>
            </a:r>
            <a:r>
              <a:rPr lang="fr-FR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35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Requisição</a:t>
            </a:r>
            <a:r>
              <a:rPr lang="fr-FR"/>
              <a:t> HTTP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30" y="2993067"/>
            <a:ext cx="8750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https://</a:t>
            </a:r>
            <a:r>
              <a:rPr lang="fr-FR" err="1"/>
              <a:t>angular.io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Angular</a:t>
            </a:r>
            <a:r>
              <a:rPr lang="fr-FR"/>
              <a:t> x ASP .NET MVC </a:t>
            </a:r>
            <a:r>
              <a:rPr lang="fr-FR" err="1"/>
              <a:t>Razor</a:t>
            </a:r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96095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Angular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Asp</a:t>
                      </a:r>
                      <a:r>
                        <a:rPr lang="fr-FR"/>
                        <a:t> .Net</a:t>
                      </a:r>
                      <a:r>
                        <a:rPr lang="fr-FR" baseline="0"/>
                        <a:t> MVC </a:t>
                      </a:r>
                      <a:r>
                        <a:rPr lang="fr-FR" baseline="0" err="1"/>
                        <a:t>Razor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Arquitetura</a:t>
                      </a:r>
                      <a:r>
                        <a:rPr lang="fr-FR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Componentes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Renderização</a:t>
                      </a:r>
                      <a:r>
                        <a:rPr lang="fr-FR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Cliente ou </a:t>
                      </a:r>
                      <a:r>
                        <a:rPr lang="fr-FR" err="1"/>
                        <a:t>Servidor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Servidor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Manipulação</a:t>
                      </a:r>
                      <a:r>
                        <a:rPr lang="fr-FR" dirty="0"/>
                        <a:t>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Two-way</a:t>
                      </a:r>
                      <a:r>
                        <a:rPr lang="fr-F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Jquery</a:t>
                      </a:r>
                      <a:r>
                        <a:rPr lang="fr-FR" baseline="0" dirty="0"/>
                        <a:t> ou outras </a:t>
                      </a:r>
                      <a:r>
                        <a:rPr lang="fr-FR" baseline="0" dirty="0" err="1"/>
                        <a:t>bibliotecas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de aplicação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MPA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97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Prós e Contras</a:t>
            </a:r>
            <a:endParaRPr lang="pt-B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340624"/>
              </p:ext>
            </p:extLst>
          </p:nvPr>
        </p:nvGraphicFramePr>
        <p:xfrm>
          <a:off x="1096963" y="2133595"/>
          <a:ext cx="6705600" cy="337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53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Reusabilidade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Curva</a:t>
                      </a:r>
                      <a:r>
                        <a:rPr lang="pt-BR" baseline="0" dirty="0" smtClean="0"/>
                        <a:t> de aprendizado</a:t>
                      </a:r>
                      <a:endParaRPr lang="pt-BR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Legilibilidade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Verbosidade </a:t>
                      </a:r>
                      <a:endParaRPr lang="pt-BR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Manutembilidade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Complexidade</a:t>
                      </a:r>
                      <a:endParaRPr lang="pt-BR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smtClean="0"/>
                        <a:t>Testes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Two-way</a:t>
                      </a:r>
                      <a:r>
                        <a:rPr lang="pt-BR" baseline="0" dirty="0" smtClean="0"/>
                        <a:t> data </a:t>
                      </a:r>
                      <a:r>
                        <a:rPr lang="pt-BR" baseline="0" dirty="0" err="1" smtClean="0"/>
                        <a:t>binding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smtClean="0"/>
                        <a:t>Diretivas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smtClean="0"/>
                        <a:t>Injeção de dependência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r>
                        <a:rPr lang="pt-BR" dirty="0" smtClean="0"/>
                        <a:t>Angular</a:t>
                      </a:r>
                      <a:r>
                        <a:rPr lang="pt-BR" baseline="0" dirty="0" smtClean="0"/>
                        <a:t> Universal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Futuro</a:t>
            </a:r>
            <a:r>
              <a:rPr lang="fr-FR"/>
              <a:t> </a:t>
            </a:r>
            <a:r>
              <a:rPr lang="fr-FR" err="1"/>
              <a:t>já</a:t>
            </a:r>
            <a:r>
              <a:rPr lang="fr-FR"/>
              <a:t> </a:t>
            </a:r>
            <a:r>
              <a:rPr lang="fr-FR" err="1"/>
              <a:t>começou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err="1" smtClean="0"/>
              <a:t>React</a:t>
            </a:r>
            <a:endParaRPr lang="fr-FR" dirty="0"/>
          </a:p>
          <a:p>
            <a:r>
              <a:rPr lang="fr-FR" dirty="0" err="1"/>
              <a:t>Vue.js</a:t>
            </a:r>
            <a:endParaRPr lang="fr-FR" dirty="0"/>
          </a:p>
          <a:p>
            <a:r>
              <a:rPr lang="fr-FR" dirty="0"/>
              <a:t>Web </a:t>
            </a:r>
            <a:r>
              <a:rPr lang="fr-FR" dirty="0" err="1"/>
              <a:t>Assembly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4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https://angular.io</a:t>
            </a: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://angular.io/guide/architecture</a:t>
            </a:r>
            <a:endParaRPr lang="fr-FR" dirty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www.madewithangular.com/categories/angular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https://tableless.com.br/angular-2-vale-pena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r>
              <a:rPr lang="fr-FR" dirty="0">
                <a:hlinkClick r:id="rId5"/>
              </a:rPr>
              <a:t>https://www.altexsoft.com/blog/engineering/the-good-and-the-bad-of-angular-development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r>
              <a:rPr lang="fr-FR" dirty="0">
                <a:hlinkClick r:id="rId6"/>
              </a:rPr>
              <a:t>https://technologyconversations.com/2014/07/10/server-vs-client-side-rendering-angularjs-vs-server-side-mvc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Versões</a:t>
            </a:r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43919"/>
              </p:ext>
            </p:extLst>
          </p:nvPr>
        </p:nvGraphicFramePr>
        <p:xfrm>
          <a:off x="1096963" y="1846263"/>
          <a:ext cx="10058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Versão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Descrição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Angular 1.x</a:t>
                      </a:r>
                      <a:r>
                        <a:rPr lang="pt-BR"/>
                        <a:t> (AngularJS)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Javascript, </a:t>
                      </a:r>
                      <a:r>
                        <a:rPr lang="pt-BR" dirty="0"/>
                        <a:t>Arquitetura </a:t>
                      </a:r>
                      <a:r>
                        <a:rPr lang="fr-FR" dirty="0"/>
                        <a:t>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Angular</a:t>
                      </a:r>
                      <a:r>
                        <a:rPr lang="fr-FR"/>
                        <a:t> 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Reescrita</a:t>
                      </a:r>
                      <a:r>
                        <a:rPr lang="fr-FR" dirty="0"/>
                        <a:t> da aplicação </a:t>
                      </a:r>
                      <a:r>
                        <a:rPr lang="fr-FR" dirty="0" err="1"/>
                        <a:t>em</a:t>
                      </a:r>
                      <a:r>
                        <a:rPr lang="fr-FR" dirty="0"/>
                        <a:t> TypeScript</a:t>
                      </a:r>
                      <a:r>
                        <a:rPr lang="pt-BR" dirty="0"/>
                        <a:t>, quebra de compatibilidade</a:t>
                      </a:r>
                      <a:r>
                        <a:rPr lang="fr-FR" dirty="0"/>
                        <a:t>,</a:t>
                      </a:r>
                      <a:r>
                        <a:rPr lang="pt-BR" dirty="0"/>
                        <a:t> Arquitetura Componentes/Serviços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Angular</a:t>
                      </a:r>
                      <a:r>
                        <a:rPr lang="fr-FR"/>
                        <a:t> 4.x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Redução</a:t>
                      </a:r>
                      <a:r>
                        <a:rPr lang="fr-FR" dirty="0"/>
                        <a:t> do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tamanho</a:t>
                      </a:r>
                      <a:r>
                        <a:rPr lang="fr-FR" baseline="0" dirty="0"/>
                        <a:t> do </a:t>
                      </a:r>
                      <a:r>
                        <a:rPr lang="fr-FR" baseline="0" dirty="0" err="1"/>
                        <a:t>framework</a:t>
                      </a:r>
                      <a:r>
                        <a:rPr lang="fr-FR" baseline="0" dirty="0"/>
                        <a:t>, mais </a:t>
                      </a:r>
                      <a:r>
                        <a:rPr lang="fr-FR" baseline="0" dirty="0" err="1"/>
                        <a:t>veloz</a:t>
                      </a:r>
                      <a:r>
                        <a:rPr lang="fr-FR" baseline="0" dirty="0"/>
                        <a:t>, </a:t>
                      </a:r>
                      <a:r>
                        <a:rPr lang="fr-FR" baseline="0" dirty="0" err="1"/>
                        <a:t>Angular</a:t>
                      </a:r>
                      <a:r>
                        <a:rPr lang="fr-FR" baseline="0" dirty="0"/>
                        <a:t> Universal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Angular</a:t>
                      </a:r>
                      <a:r>
                        <a:rPr lang="fr-FR"/>
                        <a:t> 5.x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Performance, </a:t>
                      </a:r>
                      <a:r>
                        <a:rPr lang="fr-FR" dirty="0" err="1"/>
                        <a:t>melhorias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está usando Angular?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Microsoft Customers</a:t>
            </a:r>
          </a:p>
          <a:p>
            <a:r>
              <a:rPr lang="pt-BR" dirty="0">
                <a:hlinkClick r:id="rId3"/>
              </a:rPr>
              <a:t>Rockstar Games</a:t>
            </a:r>
          </a:p>
          <a:p>
            <a:r>
              <a:rPr lang="pt-BR" dirty="0">
                <a:hlinkClick r:id="rId4"/>
              </a:rPr>
              <a:t>YouTube TV</a:t>
            </a:r>
          </a:p>
          <a:p>
            <a:r>
              <a:rPr lang="pt-BR" dirty="0">
                <a:hlinkClick r:id="rId5"/>
              </a:rPr>
              <a:t>VMware Open Source Software</a:t>
            </a:r>
          </a:p>
          <a:p>
            <a:r>
              <a:rPr lang="pt-BR" dirty="0">
                <a:hlinkClick r:id="rId6"/>
              </a:rPr>
              <a:t>NBA.com</a:t>
            </a:r>
          </a:p>
          <a:p>
            <a:r>
              <a:rPr lang="pt-BR" dirty="0">
                <a:hlinkClick r:id="rId7"/>
              </a:rPr>
              <a:t>Udacity</a:t>
            </a:r>
          </a:p>
          <a:p>
            <a:r>
              <a:rPr lang="pt-BR" dirty="0">
                <a:hlinkClick r:id="rId8"/>
              </a:rPr>
              <a:t>AIESEC</a:t>
            </a:r>
          </a:p>
          <a:p>
            <a:r>
              <a:rPr lang="pt-BR" dirty="0">
                <a:hlinkClick r:id="rId9"/>
              </a:rPr>
              <a:t>Citibank Customer Service</a:t>
            </a:r>
          </a:p>
          <a:p>
            <a:r>
              <a:rPr lang="pt-BR" dirty="0">
                <a:hlinkClick r:id="rId10"/>
              </a:rPr>
              <a:t>Google Express</a:t>
            </a:r>
          </a:p>
          <a:p>
            <a:endParaRPr lang="pt-BR" dirty="0">
              <a:hlinkClick r:id="rId5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4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História</a:t>
            </a:r>
            <a:r>
              <a:rPr lang="fr-FR" dirty="0" smtClean="0"/>
              <a:t> </a:t>
            </a:r>
            <a:r>
              <a:rPr lang="fr-FR" dirty="0"/>
              <a:t>da web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Páginas estáticas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48" y="3295904"/>
            <a:ext cx="7747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Geradores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pt-BR" dirty="0" smtClean="0"/>
              <a:t>páginas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98" y="3276854"/>
            <a:ext cx="7759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491</Words>
  <Application>Microsoft Macintosh PowerPoint</Application>
  <PresentationFormat>Grand écran</PresentationFormat>
  <Paragraphs>153</Paragraphs>
  <Slides>43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Calibri</vt:lpstr>
      <vt:lpstr>Calibri Light</vt:lpstr>
      <vt:lpstr>Mangal</vt:lpstr>
      <vt:lpstr>Rétrospection</vt:lpstr>
      <vt:lpstr>Angular</vt:lpstr>
      <vt:lpstr>Angular</vt:lpstr>
      <vt:lpstr>Angular</vt:lpstr>
      <vt:lpstr>Site</vt:lpstr>
      <vt:lpstr>Versões</vt:lpstr>
      <vt:lpstr>Quem está usando Angular?</vt:lpstr>
      <vt:lpstr>História da web </vt:lpstr>
      <vt:lpstr>Páginas estáticas</vt:lpstr>
      <vt:lpstr>Geradores de páginas</vt:lpstr>
      <vt:lpstr>Javascript, DOM, JQUERY</vt:lpstr>
      <vt:lpstr>Jquery - Vantagens</vt:lpstr>
      <vt:lpstr>Jquery - Desvantagens</vt:lpstr>
      <vt:lpstr>Jquery</vt:lpstr>
      <vt:lpstr>WEB APPS</vt:lpstr>
      <vt:lpstr>Linguagem</vt:lpstr>
      <vt:lpstr>Typescript x Javascript</vt:lpstr>
      <vt:lpstr>Funcionamento clássico</vt:lpstr>
      <vt:lpstr>Servidor</vt:lpstr>
      <vt:lpstr>Funcionamento Universal</vt:lpstr>
      <vt:lpstr>Servidor Server Side Rendering</vt:lpstr>
      <vt:lpstr>IDE</vt:lpstr>
      <vt:lpstr>Uso de comandos</vt:lpstr>
      <vt:lpstr>Arquitetura</vt:lpstr>
      <vt:lpstr>Model </vt:lpstr>
      <vt:lpstr>Componente</vt:lpstr>
      <vt:lpstr>Árvore de Componentes</vt:lpstr>
      <vt:lpstr>Template</vt:lpstr>
      <vt:lpstr>Data binding</vt:lpstr>
      <vt:lpstr>Data binding</vt:lpstr>
      <vt:lpstr>Data binding</vt:lpstr>
      <vt:lpstr>Diretivas</vt:lpstr>
      <vt:lpstr>Serviços</vt:lpstr>
      <vt:lpstr>Injeção de Dependência</vt:lpstr>
      <vt:lpstr>Injeção de Dependência</vt:lpstr>
      <vt:lpstr>Injeção de Dependência</vt:lpstr>
      <vt:lpstr>Exemplo de login</vt:lpstr>
      <vt:lpstr>Exemplo login em ASP .NET MVC RAZOR</vt:lpstr>
      <vt:lpstr>Exemplo de um loading</vt:lpstr>
      <vt:lpstr>Requisição HTTP</vt:lpstr>
      <vt:lpstr>Angular x ASP .NET MVC Razor</vt:lpstr>
      <vt:lpstr>Prós e Contras</vt:lpstr>
      <vt:lpstr>Futuro já começou</vt:lpstr>
      <vt:lpstr>Referências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Wendell Antildes Marcolino Sampaio</dc:creator>
  <cp:lastModifiedBy>Wendell Antildes Marcolino Sampaio</cp:lastModifiedBy>
  <cp:revision>77</cp:revision>
  <dcterms:created xsi:type="dcterms:W3CDTF">2018-03-05T23:10:59Z</dcterms:created>
  <dcterms:modified xsi:type="dcterms:W3CDTF">2018-03-22T23:51:42Z</dcterms:modified>
</cp:coreProperties>
</file>