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60" r:id="rId3"/>
    <p:sldId id="259" r:id="rId4"/>
    <p:sldId id="261" r:id="rId5"/>
    <p:sldId id="306" r:id="rId6"/>
    <p:sldId id="307" r:id="rId7"/>
    <p:sldId id="262" r:id="rId8"/>
    <p:sldId id="265" r:id="rId9"/>
    <p:sldId id="266" r:id="rId10"/>
    <p:sldId id="267" r:id="rId11"/>
    <p:sldId id="309" r:id="rId12"/>
    <p:sldId id="310" r:id="rId13"/>
    <p:sldId id="311" r:id="rId14"/>
    <p:sldId id="268" r:id="rId15"/>
    <p:sldId id="305" r:id="rId16"/>
    <p:sldId id="280" r:id="rId17"/>
    <p:sldId id="281" r:id="rId18"/>
    <p:sldId id="282" r:id="rId19"/>
    <p:sldId id="283" r:id="rId20"/>
    <p:sldId id="284" r:id="rId21"/>
    <p:sldId id="286" r:id="rId22"/>
    <p:sldId id="276" r:id="rId23"/>
    <p:sldId id="296" r:id="rId24"/>
    <p:sldId id="298" r:id="rId25"/>
    <p:sldId id="299" r:id="rId26"/>
    <p:sldId id="287" r:id="rId27"/>
    <p:sldId id="278" r:id="rId28"/>
    <p:sldId id="301" r:id="rId29"/>
    <p:sldId id="303" r:id="rId30"/>
    <p:sldId id="304" r:id="rId31"/>
    <p:sldId id="295" r:id="rId32"/>
    <p:sldId id="288" r:id="rId33"/>
    <p:sldId id="279" r:id="rId34"/>
    <p:sldId id="271" r:id="rId35"/>
    <p:sldId id="272" r:id="rId36"/>
    <p:sldId id="273" r:id="rId37"/>
    <p:sldId id="289" r:id="rId38"/>
    <p:sldId id="308" r:id="rId39"/>
    <p:sldId id="290" r:id="rId40"/>
    <p:sldId id="294" r:id="rId41"/>
    <p:sldId id="292" r:id="rId42"/>
    <p:sldId id="29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12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9BC241-BF56-4A6B-9B8A-2E1B04A64940}" type="datetimeFigureOut">
              <a:rPr lang="pt-BR" smtClean="0"/>
              <a:t>12/12/2021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4E11D-2EDC-404A-BE71-94C5D69E5F75}" type="slidenum">
              <a:rPr lang="pt-BR" smtClean="0"/>
              <a:t>‹nº›</a:t>
            </a:fld>
            <a:endParaRPr lang="pt-BR"/>
          </a:p>
        </p:txBody>
      </p:sp>
    </p:spTree>
    <p:extLst>
      <p:ext uri="{BB962C8B-B14F-4D97-AF65-F5344CB8AC3E}">
        <p14:creationId xmlns:p14="http://schemas.microsoft.com/office/powerpoint/2010/main" val="197193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750711A-B40E-4770-9A0B-5105CC5CC9C0}"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D26024B-F330-40BB-87AF-A99F4500CEBE}"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B0C1727-E16B-47A0-B527-C7B3A958CFDA}"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5EF3815-98E6-4500-9972-5E2B30355C85}"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50D40F9-E5DA-4DBA-BB0A-02814E7C39E5}"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69FA893-1E46-4B4B-9734-4EDE30D1D000}"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59E1703-82E0-4467-A720-1F94DE262C34}"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6FFCA39-8D0B-4EE5-AC07-00146F3381E3}"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C3FD985-D9F3-4B81-B17A-B8D6D96F9C8D}"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4E7D7B0-8526-4749-B784-3947D075F555}"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DBC0735-9541-4AC8-9FA9-D91E64925B67}"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C6022D3-093B-40A7-8446-765D32DFC530}" type="datetime1">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8F91B98-555F-4A6D-AC81-477AA1B24B04}"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B2A4D-D475-473F-9FEE-C08BC2F43000}" type="datetime1">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E1DB94C-E64E-4C6C-B52F-383A4F95C4D8}"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23853CB-0AF3-4F27-8F83-4CCC22359FD4}"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81C26E-14F6-4628-86B8-78E373B386AD}" type="datetime1">
              <a:rPr lang="en-US" smtClean="0"/>
              <a:t>12/12/2021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hyperlink" Target="https://www.hks.harvard.edu/faculty/david-eav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hyperlink" Target="https://pt.wikipedia.org/wiki/Alan_Tur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questionpro.com/blog/pt-br/analise-de-dados-qualitativos-como-fazer-e-quais-as-vantagens/"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s://biblioteca.pucrs.br/evento/introducao-a-pesquisa-cientifica-06-abril-2021/" TargetMode="Externa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hyperlink" Target="https://mundogeo.com/2014/01/23/geo-academia-abre-chamada-de-projetos-academicos-e-cientifico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incrivel.club/inspiracao-dicas/voce-conhece-os-deuses-da-mitologia-indigena-brasileira-801360/" TargetMode="Externa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f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7.sv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ernandonogueiracosta.wordpress.com/2018/11/06/controle-socia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www.cmbh.mg.gov.br/"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avamec.mec.gov.br/ava-mec-ws/instituicao/cgu/conteudo/modulo/1221/c9/mod1/uni3/slide3.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salesforce.com/br/blog/2020/10/data-warehouse-e-data-lake.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hyperlink" Target="https://maxweeds.rbind.io/post/scrap-resistance/"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hyperlink" Target="https://de.dreamstime.com/robot-symbol-chat-bot-zeichen-f%C3%BCr-support-service-konzept-chatbot-im-flachen-stil-image167575260"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D79832D-DE37-4C2B-B097-A55A7827544D}"/>
              </a:ext>
            </a:extLst>
          </p:cNvPr>
          <p:cNvPicPr>
            <a:picLocks noChangeAspect="1"/>
          </p:cNvPicPr>
          <p:nvPr/>
        </p:nvPicPr>
        <p:blipFill rotWithShape="1">
          <a:blip r:embed="rId2"/>
          <a:srcRect r="1672" b="17433"/>
          <a:stretch/>
        </p:blipFill>
        <p:spPr>
          <a:xfrm>
            <a:off x="246339" y="2376483"/>
            <a:ext cx="5176907" cy="4481517"/>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ítulo 1">
            <a:extLst>
              <a:ext uri="{FF2B5EF4-FFF2-40B4-BE49-F238E27FC236}">
                <a16:creationId xmlns:a16="http://schemas.microsoft.com/office/drawing/2014/main" id="{10D17620-8F0D-417A-923D-9286AE514A46}"/>
              </a:ext>
            </a:extLst>
          </p:cNvPr>
          <p:cNvSpPr>
            <a:spLocks noGrp="1"/>
          </p:cNvSpPr>
          <p:nvPr>
            <p:ph type="ctrTitle"/>
          </p:nvPr>
        </p:nvSpPr>
        <p:spPr>
          <a:xfrm>
            <a:off x="4191895" y="1340407"/>
            <a:ext cx="5344007" cy="2369093"/>
          </a:xfrm>
        </p:spPr>
        <p:txBody>
          <a:bodyPr>
            <a:normAutofit/>
          </a:bodyPr>
          <a:lstStyle/>
          <a:p>
            <a:pPr>
              <a:lnSpc>
                <a:spcPct val="90000"/>
              </a:lnSpc>
            </a:pPr>
            <a:r>
              <a:rPr lang="pt-BR" sz="4100" b="1" i="0" dirty="0">
                <a:effectLst/>
                <a:latin typeface="Lato" panose="020F0502020204030203" pitchFamily="34" charset="0"/>
              </a:rPr>
              <a:t>8ª Conferência</a:t>
            </a:r>
            <a:br>
              <a:rPr lang="pt-BR" sz="4100" b="1" i="0" dirty="0">
                <a:effectLst/>
                <a:latin typeface="Lato" panose="020F0502020204030203" pitchFamily="34" charset="0"/>
              </a:rPr>
            </a:br>
            <a:r>
              <a:rPr lang="pt-BR" sz="4100" b="1" i="0" dirty="0" err="1">
                <a:effectLst/>
                <a:latin typeface="Lato" panose="020F0502020204030203" pitchFamily="34" charset="0"/>
              </a:rPr>
              <a:t>SciPy</a:t>
            </a:r>
            <a:r>
              <a:rPr lang="pt-BR" sz="4100" b="1" i="0" dirty="0">
                <a:effectLst/>
                <a:latin typeface="Lato" panose="020F0502020204030203" pitchFamily="34" charset="0"/>
              </a:rPr>
              <a:t> América Latina</a:t>
            </a:r>
            <a:br>
              <a:rPr lang="pt-BR" sz="4100" b="1" i="0" dirty="0">
                <a:effectLst/>
                <a:latin typeface="Lato" panose="020F0502020204030203" pitchFamily="34" charset="0"/>
              </a:rPr>
            </a:br>
            <a:endParaRPr lang="pt-BR" sz="4100" dirty="0"/>
          </a:p>
        </p:txBody>
      </p:sp>
      <p:cxnSp>
        <p:nvCxnSpPr>
          <p:cNvPr id="31" name="Straight Connector 3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Imagem 6">
            <a:extLst>
              <a:ext uri="{FF2B5EF4-FFF2-40B4-BE49-F238E27FC236}">
                <a16:creationId xmlns:a16="http://schemas.microsoft.com/office/drawing/2014/main" id="{EB0481F2-D8C7-4195-97BB-58ADA11C4826}"/>
              </a:ext>
            </a:extLst>
          </p:cNvPr>
          <p:cNvPicPr>
            <a:picLocks noChangeAspect="1"/>
          </p:cNvPicPr>
          <p:nvPr/>
        </p:nvPicPr>
        <p:blipFill>
          <a:blip r:embed="rId3"/>
          <a:stretch>
            <a:fillRect/>
          </a:stretch>
        </p:blipFill>
        <p:spPr>
          <a:xfrm>
            <a:off x="848219" y="0"/>
            <a:ext cx="1689882" cy="555477"/>
          </a:xfrm>
          <a:prstGeom prst="rect">
            <a:avLst/>
          </a:prstGeom>
        </p:spPr>
      </p:pic>
    </p:spTree>
    <p:extLst>
      <p:ext uri="{BB962C8B-B14F-4D97-AF65-F5344CB8AC3E}">
        <p14:creationId xmlns:p14="http://schemas.microsoft.com/office/powerpoint/2010/main" val="710327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REFERENCIAL TEÓRICO</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p:txBody>
          <a:bodyPr/>
          <a:lstStyle/>
          <a:p>
            <a:r>
              <a:rPr lang="pt-BR" dirty="0"/>
              <a:t>DADOS GOVERNAMENTAIS</a:t>
            </a:r>
          </a:p>
          <a:p>
            <a:r>
              <a:rPr lang="pt-BR" dirty="0"/>
              <a:t>TRANSPARÊNCIA GOVERNAMENTAL</a:t>
            </a:r>
          </a:p>
          <a:p>
            <a:pPr lvl="1"/>
            <a:r>
              <a:rPr lang="pt-BR" dirty="0"/>
              <a:t>Governo Aberto</a:t>
            </a:r>
          </a:p>
          <a:p>
            <a:pPr lvl="1"/>
            <a:r>
              <a:rPr lang="pt-BR" dirty="0"/>
              <a:t>Lei de acesso à informação</a:t>
            </a:r>
          </a:p>
          <a:p>
            <a:pPr lvl="2"/>
            <a:r>
              <a:rPr lang="pt-BR" dirty="0"/>
              <a:t>Transparência ativa</a:t>
            </a:r>
          </a:p>
          <a:p>
            <a:pPr lvl="2"/>
            <a:r>
              <a:rPr lang="pt-BR" dirty="0"/>
              <a:t>Transparência ativa reversa</a:t>
            </a:r>
          </a:p>
          <a:p>
            <a:pPr lvl="2"/>
            <a:r>
              <a:rPr lang="pt-BR" dirty="0"/>
              <a:t>Transparência passiva</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14338" name="Picture 2" descr="Por que a transparência governamental é importante para a sociedade? -">
            <a:extLst>
              <a:ext uri="{FF2B5EF4-FFF2-40B4-BE49-F238E27FC236}">
                <a16:creationId xmlns:a16="http://schemas.microsoft.com/office/drawing/2014/main" id="{F1D0A85F-684E-47F9-AF5D-126F48EC0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793" y="2779715"/>
            <a:ext cx="3745884" cy="206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942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REFERENCIAL TEÓRICO</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677334" y="2160590"/>
            <a:ext cx="8596668" cy="899482"/>
          </a:xfrm>
        </p:spPr>
        <p:txBody>
          <a:bodyPr/>
          <a:lstStyle/>
          <a:p>
            <a:r>
              <a:rPr lang="pt-BR" dirty="0"/>
              <a:t>O que é um dado aberto?</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Tree>
    <p:extLst>
      <p:ext uri="{BB962C8B-B14F-4D97-AF65-F5344CB8AC3E}">
        <p14:creationId xmlns:p14="http://schemas.microsoft.com/office/powerpoint/2010/main" val="11795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REFERENCIAL TEÓRICO</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11266" name="Picture 2" descr="Como fazer um dado - Como fazer em casa">
            <a:extLst>
              <a:ext uri="{FF2B5EF4-FFF2-40B4-BE49-F238E27FC236}">
                <a16:creationId xmlns:a16="http://schemas.microsoft.com/office/drawing/2014/main" id="{27E0F806-CBEA-4775-9926-C8E2C1789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989" y="2402847"/>
            <a:ext cx="3014661" cy="3697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952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REFERENCIAL TEÓRICO</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
        <p:nvSpPr>
          <p:cNvPr id="7" name="Espaço Reservado para Conteúdo 4">
            <a:extLst>
              <a:ext uri="{FF2B5EF4-FFF2-40B4-BE49-F238E27FC236}">
                <a16:creationId xmlns:a16="http://schemas.microsoft.com/office/drawing/2014/main" id="{0B1F0328-9F3E-427A-8EE4-13EA2AD66369}"/>
              </a:ext>
            </a:extLst>
          </p:cNvPr>
          <p:cNvSpPr>
            <a:spLocks noGrp="1"/>
          </p:cNvSpPr>
          <p:nvPr>
            <p:ph idx="1"/>
          </p:nvPr>
        </p:nvSpPr>
        <p:spPr>
          <a:xfrm>
            <a:off x="2938107" y="1837853"/>
            <a:ext cx="6767868" cy="1955549"/>
          </a:xfrm>
        </p:spPr>
        <p:txBody>
          <a:bodyPr>
            <a:normAutofit/>
          </a:bodyPr>
          <a:lstStyle/>
          <a:p>
            <a:r>
              <a:rPr lang="pt-BR" dirty="0"/>
              <a:t>Dados são abertos quando qualquer pessoa pode livremente acessá-los, utilizá-los, modificá-los e compartilhá-los para qualquer finalidade, estando sujeito a, no máximo, a exigências que visem preservar sua proveniência e sua abertura.</a:t>
            </a:r>
          </a:p>
        </p:txBody>
      </p:sp>
      <p:pic>
        <p:nvPicPr>
          <p:cNvPr id="8" name="Imagem 7">
            <a:extLst>
              <a:ext uri="{FF2B5EF4-FFF2-40B4-BE49-F238E27FC236}">
                <a16:creationId xmlns:a16="http://schemas.microsoft.com/office/drawing/2014/main" id="{C6D96328-C7C9-4F96-AAFD-39F80E73BF7B}"/>
              </a:ext>
            </a:extLst>
          </p:cNvPr>
          <p:cNvPicPr>
            <a:picLocks noChangeAspect="1"/>
          </p:cNvPicPr>
          <p:nvPr/>
        </p:nvPicPr>
        <p:blipFill>
          <a:blip r:embed="rId3"/>
          <a:stretch>
            <a:fillRect/>
          </a:stretch>
        </p:blipFill>
        <p:spPr>
          <a:xfrm>
            <a:off x="677334" y="1837853"/>
            <a:ext cx="1689882" cy="1478647"/>
          </a:xfrm>
          <a:prstGeom prst="rect">
            <a:avLst/>
          </a:prstGeom>
        </p:spPr>
      </p:pic>
      <p:sp>
        <p:nvSpPr>
          <p:cNvPr id="10" name="Espaço Reservado para Conteúdo 4">
            <a:extLst>
              <a:ext uri="{FF2B5EF4-FFF2-40B4-BE49-F238E27FC236}">
                <a16:creationId xmlns:a16="http://schemas.microsoft.com/office/drawing/2014/main" id="{B959839C-DF33-4D1C-96B6-93F4B03DF239}"/>
              </a:ext>
            </a:extLst>
          </p:cNvPr>
          <p:cNvSpPr txBox="1">
            <a:spLocks/>
          </p:cNvSpPr>
          <p:nvPr/>
        </p:nvSpPr>
        <p:spPr>
          <a:xfrm>
            <a:off x="2938108" y="3684760"/>
            <a:ext cx="6441282" cy="30057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pt-BR" dirty="0">
                <a:solidFill>
                  <a:schemeClr val="accent1"/>
                </a:solidFill>
              </a:rPr>
              <a:t>Três leis dos dados abertos:</a:t>
            </a:r>
            <a:endParaRPr lang="pt-BR" dirty="0"/>
          </a:p>
          <a:p>
            <a:r>
              <a:rPr lang="pt-BR" dirty="0"/>
              <a:t>Se o dado não pode ser encontrado e indexado na Web, ele não existe; </a:t>
            </a:r>
          </a:p>
          <a:p>
            <a:r>
              <a:rPr lang="pt-BR" dirty="0"/>
              <a:t>Se não estiver aberto e disponível em formato compreensível por máquina, ele não pode ser reaproveitado; e</a:t>
            </a:r>
          </a:p>
          <a:p>
            <a:r>
              <a:rPr lang="pt-BR" dirty="0"/>
              <a:t>Se algum dispositivo legal não permitir sua replicação, ele não é útil.</a:t>
            </a:r>
          </a:p>
        </p:txBody>
      </p:sp>
      <p:pic>
        <p:nvPicPr>
          <p:cNvPr id="12290" name="Picture 2" descr="David Eaves | Harvard Kennedy School">
            <a:hlinkClick r:id="rId4"/>
            <a:extLst>
              <a:ext uri="{FF2B5EF4-FFF2-40B4-BE49-F238E27FC236}">
                <a16:creationId xmlns:a16="http://schemas.microsoft.com/office/drawing/2014/main" id="{BCF5FFB6-E766-4F80-981F-9F0042BF78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334" y="3885698"/>
            <a:ext cx="2083806" cy="2083806"/>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43962290-1137-4C83-9A90-020794BEAE1D}"/>
              </a:ext>
            </a:extLst>
          </p:cNvPr>
          <p:cNvSpPr txBox="1"/>
          <p:nvPr/>
        </p:nvSpPr>
        <p:spPr>
          <a:xfrm>
            <a:off x="1113000" y="5988861"/>
            <a:ext cx="1370247" cy="369332"/>
          </a:xfrm>
          <a:prstGeom prst="rect">
            <a:avLst/>
          </a:prstGeom>
          <a:noFill/>
        </p:spPr>
        <p:txBody>
          <a:bodyPr wrap="none" rtlCol="0">
            <a:spAutoFit/>
          </a:bodyPr>
          <a:lstStyle/>
          <a:p>
            <a:r>
              <a:rPr lang="pt-BR" b="0" i="0" dirty="0">
                <a:solidFill>
                  <a:srgbClr val="000000"/>
                </a:solidFill>
                <a:effectLst/>
                <a:latin typeface="Linux Libertine"/>
              </a:rPr>
              <a:t>David </a:t>
            </a:r>
            <a:r>
              <a:rPr lang="pt-BR" b="0" i="0" dirty="0" err="1">
                <a:solidFill>
                  <a:srgbClr val="000000"/>
                </a:solidFill>
                <a:effectLst/>
                <a:latin typeface="Linux Libertine"/>
              </a:rPr>
              <a:t>Eaves</a:t>
            </a:r>
            <a:endParaRPr lang="pt-BR" dirty="0"/>
          </a:p>
        </p:txBody>
      </p:sp>
    </p:spTree>
    <p:extLst>
      <p:ext uri="{BB962C8B-B14F-4D97-AF65-F5344CB8AC3E}">
        <p14:creationId xmlns:p14="http://schemas.microsoft.com/office/powerpoint/2010/main" val="4039767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REFERENCIAL TEÓRICO</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677334" y="2160589"/>
            <a:ext cx="5321814" cy="3880773"/>
          </a:xfrm>
        </p:spPr>
        <p:txBody>
          <a:bodyPr/>
          <a:lstStyle/>
          <a:p>
            <a:r>
              <a:rPr lang="pt-BR" dirty="0"/>
              <a:t>As 5 Estrelas dos Dados Abertos</a:t>
            </a:r>
          </a:p>
          <a:p>
            <a:pPr marL="0" indent="0">
              <a:buNone/>
            </a:pPr>
            <a:endParaRPr lang="pt-BR" dirty="0"/>
          </a:p>
          <a:p>
            <a:pPr marL="0" indent="0">
              <a:buNone/>
            </a:pPr>
            <a:r>
              <a:rPr lang="pt-BR" sz="1600" dirty="0"/>
              <a:t>Timothy John Berners-Lee é um físico britânico, cientista da computação e professor do MIT. É o criador da World </a:t>
            </a:r>
            <a:r>
              <a:rPr lang="pt-BR" sz="1600" dirty="0" err="1"/>
              <a:t>Wide</a:t>
            </a:r>
            <a:r>
              <a:rPr lang="pt-BR" sz="1600" dirty="0"/>
              <a:t> Web, tendo feito a primeira proposta para sua criação a 12 de março de 1989. Em 25 de dezembro de 1990, com a ajuda de Robert </a:t>
            </a:r>
            <a:r>
              <a:rPr lang="pt-BR" sz="1600" dirty="0" err="1"/>
              <a:t>Cailliau</a:t>
            </a:r>
            <a:r>
              <a:rPr lang="pt-BR" sz="1600" dirty="0"/>
              <a:t> e um jovem estudante do CERN, implementou a primeira comunicação bem-sucedida entre um cliente HTTP e o servidor através da internet.</a:t>
            </a:r>
          </a:p>
        </p:txBody>
      </p:sp>
      <p:pic>
        <p:nvPicPr>
          <p:cNvPr id="13314" name="Picture 2" descr="Credit: Getty Images/Andreas Rentz">
            <a:extLst>
              <a:ext uri="{FF2B5EF4-FFF2-40B4-BE49-F238E27FC236}">
                <a16:creationId xmlns:a16="http://schemas.microsoft.com/office/drawing/2014/main" id="{AA8BA723-CB9F-4E44-8A2E-73B1BBC41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854" y="1669964"/>
            <a:ext cx="2822959" cy="4126965"/>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F466F9BB-12AE-4330-BC97-5F28A704DFDC}"/>
              </a:ext>
            </a:extLst>
          </p:cNvPr>
          <p:cNvSpPr txBox="1"/>
          <p:nvPr/>
        </p:nvSpPr>
        <p:spPr>
          <a:xfrm>
            <a:off x="6684850" y="5908940"/>
            <a:ext cx="1838965" cy="369332"/>
          </a:xfrm>
          <a:prstGeom prst="rect">
            <a:avLst/>
          </a:prstGeom>
          <a:noFill/>
        </p:spPr>
        <p:txBody>
          <a:bodyPr wrap="none" rtlCol="0">
            <a:spAutoFit/>
          </a:bodyPr>
          <a:lstStyle/>
          <a:p>
            <a:r>
              <a:rPr lang="pt-BR" b="0" i="0" dirty="0">
                <a:solidFill>
                  <a:srgbClr val="000000"/>
                </a:solidFill>
                <a:effectLst/>
                <a:latin typeface="Linux Libertine"/>
              </a:rPr>
              <a:t>Tim Berners-Lee</a:t>
            </a:r>
            <a:endParaRPr lang="pt-BR" dirty="0"/>
          </a:p>
        </p:txBody>
      </p:sp>
    </p:spTree>
    <p:extLst>
      <p:ext uri="{BB962C8B-B14F-4D97-AF65-F5344CB8AC3E}">
        <p14:creationId xmlns:p14="http://schemas.microsoft.com/office/powerpoint/2010/main" val="2955371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214;p25">
            <a:extLst>
              <a:ext uri="{FF2B5EF4-FFF2-40B4-BE49-F238E27FC236}">
                <a16:creationId xmlns:a16="http://schemas.microsoft.com/office/drawing/2014/main" id="{0BAC76F3-60A1-4B57-AB35-F9543315F211}"/>
              </a:ext>
            </a:extLst>
          </p:cNvPr>
          <p:cNvPicPr preferRelativeResize="0"/>
          <p:nvPr/>
        </p:nvPicPr>
        <p:blipFill rotWithShape="1">
          <a:blip r:embed="rId2">
            <a:alphaModFix/>
          </a:blip>
          <a:srcRect/>
          <a:stretch/>
        </p:blipFill>
        <p:spPr>
          <a:xfrm>
            <a:off x="2650839" y="3000524"/>
            <a:ext cx="5966689" cy="3558075"/>
          </a:xfrm>
          <a:prstGeom prst="rect">
            <a:avLst/>
          </a:prstGeom>
          <a:noFill/>
          <a:ln>
            <a:noFill/>
          </a:ln>
        </p:spPr>
      </p:pic>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REFERENCIAL TEÓRICO</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3"/>
          <a:stretch>
            <a:fillRect/>
          </a:stretch>
        </p:blipFill>
        <p:spPr>
          <a:xfrm>
            <a:off x="848219" y="0"/>
            <a:ext cx="1689882" cy="555477"/>
          </a:xfrm>
          <a:prstGeom prst="rect">
            <a:avLst/>
          </a:prstGeom>
        </p:spPr>
      </p:pic>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p:txBody>
          <a:bodyPr/>
          <a:lstStyle/>
          <a:p>
            <a:r>
              <a:rPr lang="pt-BR" dirty="0"/>
              <a:t>As 5 Estrelas dos Dados Abertos</a:t>
            </a:r>
          </a:p>
          <a:p>
            <a:pPr lvl="1"/>
            <a:r>
              <a:rPr lang="pt-BR" dirty="0"/>
              <a:t>Dados abertos </a:t>
            </a:r>
          </a:p>
          <a:p>
            <a:pPr lvl="1"/>
            <a:r>
              <a:rPr lang="pt-BR" dirty="0"/>
              <a:t>Dados Abertos Governamentais</a:t>
            </a:r>
          </a:p>
          <a:p>
            <a:pPr lvl="1"/>
            <a:r>
              <a:rPr lang="pt-BR" dirty="0"/>
              <a:t>Dados Conectados</a:t>
            </a:r>
          </a:p>
          <a:p>
            <a:pPr lvl="1"/>
            <a:r>
              <a:rPr lang="pt-BR" dirty="0"/>
              <a:t>Dados Abertos Conectados</a:t>
            </a:r>
          </a:p>
          <a:p>
            <a:endParaRPr lang="pt-BR" dirty="0"/>
          </a:p>
        </p:txBody>
      </p:sp>
    </p:spTree>
    <p:extLst>
      <p:ext uri="{BB962C8B-B14F-4D97-AF65-F5344CB8AC3E}">
        <p14:creationId xmlns:p14="http://schemas.microsoft.com/office/powerpoint/2010/main" val="2133746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REFERENCIAL TEÓRICO</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p:txBody>
          <a:bodyPr/>
          <a:lstStyle/>
          <a:p>
            <a:r>
              <a:rPr lang="pt-BR" dirty="0"/>
              <a:t>Web </a:t>
            </a:r>
            <a:r>
              <a:rPr lang="pt-BR" dirty="0" err="1"/>
              <a:t>Scraping</a:t>
            </a:r>
            <a:r>
              <a:rPr lang="pt-BR" dirty="0"/>
              <a:t> </a:t>
            </a:r>
          </a:p>
          <a:p>
            <a:pPr marL="0" indent="0">
              <a:buNone/>
            </a:pPr>
            <a:endParaRPr lang="pt-BR" dirty="0"/>
          </a:p>
          <a:p>
            <a:pPr marL="0" indent="0">
              <a:buNone/>
            </a:pPr>
            <a:r>
              <a:rPr lang="pt-BR" dirty="0"/>
              <a:t>De acordo com (Hernández, et al., 2015) Web </a:t>
            </a:r>
            <a:r>
              <a:rPr lang="pt-BR" dirty="0" err="1"/>
              <a:t>Scraping</a:t>
            </a:r>
            <a:r>
              <a:rPr lang="pt-BR" dirty="0"/>
              <a:t> ou extração de dados da Web é o processo de rastreamento e download de sites de informações e extração de dados não estruturados para um formato estruturado.</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7" name="Google Shape;236;p26">
            <a:extLst>
              <a:ext uri="{FF2B5EF4-FFF2-40B4-BE49-F238E27FC236}">
                <a16:creationId xmlns:a16="http://schemas.microsoft.com/office/drawing/2014/main" id="{83B11F7F-B2E0-4D3B-9087-039B8C1E16D5}"/>
              </a:ext>
            </a:extLst>
          </p:cNvPr>
          <p:cNvPicPr preferRelativeResize="0"/>
          <p:nvPr/>
        </p:nvPicPr>
        <p:blipFill rotWithShape="1">
          <a:blip r:embed="rId3">
            <a:alphaModFix/>
          </a:blip>
          <a:srcRect/>
          <a:stretch/>
        </p:blipFill>
        <p:spPr>
          <a:xfrm>
            <a:off x="2291089" y="4298427"/>
            <a:ext cx="6181725" cy="1828800"/>
          </a:xfrm>
          <a:prstGeom prst="rect">
            <a:avLst/>
          </a:prstGeom>
          <a:noFill/>
          <a:ln>
            <a:noFill/>
          </a:ln>
        </p:spPr>
      </p:pic>
    </p:spTree>
    <p:extLst>
      <p:ext uri="{BB962C8B-B14F-4D97-AF65-F5344CB8AC3E}">
        <p14:creationId xmlns:p14="http://schemas.microsoft.com/office/powerpoint/2010/main" val="2103253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REFERENCIAL TEÓRICO</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677334" y="2169652"/>
            <a:ext cx="5234579" cy="3880773"/>
          </a:xfrm>
        </p:spPr>
        <p:txBody>
          <a:bodyPr/>
          <a:lstStyle/>
          <a:p>
            <a:r>
              <a:rPr lang="pt-BR" dirty="0"/>
              <a:t>Inteligência Artificial</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8" name="Google Shape;258;p27">
            <a:extLst>
              <a:ext uri="{FF2B5EF4-FFF2-40B4-BE49-F238E27FC236}">
                <a16:creationId xmlns:a16="http://schemas.microsoft.com/office/drawing/2014/main" id="{B0F0FE82-1428-47F1-87FB-70A67A1CE7D1}"/>
              </a:ext>
            </a:extLst>
          </p:cNvPr>
          <p:cNvPicPr preferRelativeResize="0"/>
          <p:nvPr/>
        </p:nvPicPr>
        <p:blipFill rotWithShape="1">
          <a:blip r:embed="rId3">
            <a:alphaModFix/>
          </a:blip>
          <a:srcRect/>
          <a:stretch/>
        </p:blipFill>
        <p:spPr>
          <a:xfrm>
            <a:off x="590550" y="2891040"/>
            <a:ext cx="5076825" cy="3159385"/>
          </a:xfrm>
          <a:prstGeom prst="rect">
            <a:avLst/>
          </a:prstGeom>
          <a:noFill/>
          <a:ln>
            <a:noFill/>
          </a:ln>
        </p:spPr>
      </p:pic>
      <p:pic>
        <p:nvPicPr>
          <p:cNvPr id="8194" name="Picture 2" descr="Alan Turing – Wikipédia, a enciclopédia livre">
            <a:hlinkClick r:id="rId4"/>
            <a:extLst>
              <a:ext uri="{FF2B5EF4-FFF2-40B4-BE49-F238E27FC236}">
                <a16:creationId xmlns:a16="http://schemas.microsoft.com/office/drawing/2014/main" id="{FD036720-3111-4DB8-8514-2A7380E2F3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5838" y="2891040"/>
            <a:ext cx="1905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79FEF213-7850-46D1-91F2-6ABF8D2322AC}"/>
              </a:ext>
            </a:extLst>
          </p:cNvPr>
          <p:cNvSpPr txBox="1"/>
          <p:nvPr/>
        </p:nvSpPr>
        <p:spPr>
          <a:xfrm>
            <a:off x="7046134" y="5565960"/>
            <a:ext cx="1344407" cy="646331"/>
          </a:xfrm>
          <a:prstGeom prst="rect">
            <a:avLst/>
          </a:prstGeom>
          <a:noFill/>
        </p:spPr>
        <p:txBody>
          <a:bodyPr wrap="none" rtlCol="0">
            <a:spAutoFit/>
          </a:bodyPr>
          <a:lstStyle/>
          <a:p>
            <a:r>
              <a:rPr lang="pt-BR" b="0" i="0" dirty="0">
                <a:solidFill>
                  <a:srgbClr val="000000"/>
                </a:solidFill>
                <a:effectLst/>
                <a:latin typeface="Linux Libertine"/>
              </a:rPr>
              <a:t>Alan Turing</a:t>
            </a:r>
          </a:p>
          <a:p>
            <a:endParaRPr lang="pt-BR" dirty="0"/>
          </a:p>
        </p:txBody>
      </p:sp>
    </p:spTree>
    <p:extLst>
      <p:ext uri="{BB962C8B-B14F-4D97-AF65-F5344CB8AC3E}">
        <p14:creationId xmlns:p14="http://schemas.microsoft.com/office/powerpoint/2010/main" val="1718370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REFERENCIAL TEÓRICO</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7170" name="Picture 2" descr="Chatbot, o que é? Posso usar na medicina? - Vydence">
            <a:extLst>
              <a:ext uri="{FF2B5EF4-FFF2-40B4-BE49-F238E27FC236}">
                <a16:creationId xmlns:a16="http://schemas.microsoft.com/office/drawing/2014/main" id="{80DB9215-1CC4-44D6-81B8-B145F9FDDD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99" r="16395"/>
          <a:stretch/>
        </p:blipFill>
        <p:spPr bwMode="auto">
          <a:xfrm>
            <a:off x="198610" y="1587380"/>
            <a:ext cx="5438776" cy="3683240"/>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5953125" y="2160589"/>
            <a:ext cx="3743325" cy="3392486"/>
          </a:xfrm>
        </p:spPr>
        <p:txBody>
          <a:bodyPr>
            <a:normAutofit/>
          </a:bodyPr>
          <a:lstStyle/>
          <a:p>
            <a:r>
              <a:rPr lang="pt-BR" dirty="0"/>
              <a:t>Chat </a:t>
            </a:r>
            <a:r>
              <a:rPr lang="pt-BR" dirty="0" err="1"/>
              <a:t>Bot</a:t>
            </a:r>
            <a:endParaRPr lang="pt-BR" dirty="0"/>
          </a:p>
          <a:p>
            <a:endParaRPr lang="pt-BR" dirty="0"/>
          </a:p>
          <a:p>
            <a:pPr marL="0" indent="0">
              <a:buNone/>
            </a:pPr>
            <a:r>
              <a:rPr lang="pt-BR" dirty="0"/>
              <a:t>Segundo SCHLICHT (2016), um </a:t>
            </a:r>
            <a:r>
              <a:rPr lang="pt-BR" dirty="0" err="1"/>
              <a:t>chatbot</a:t>
            </a:r>
            <a:r>
              <a:rPr lang="pt-BR" dirty="0"/>
              <a:t> é um serviço alimentado por regras e algumas vezes inteligência artificial, que possibilita ao usuário humano interagir via uma interface de chat.</a:t>
            </a:r>
          </a:p>
          <a:p>
            <a:endParaRPr lang="pt-BR" dirty="0"/>
          </a:p>
        </p:txBody>
      </p:sp>
    </p:spTree>
    <p:extLst>
      <p:ext uri="{BB962C8B-B14F-4D97-AF65-F5344CB8AC3E}">
        <p14:creationId xmlns:p14="http://schemas.microsoft.com/office/powerpoint/2010/main" val="957567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TRABALHOS RELACIONADOS</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p:txBody>
          <a:bodyPr/>
          <a:lstStyle/>
          <a:p>
            <a:r>
              <a:rPr lang="pt-BR" dirty="0"/>
              <a:t>CHATTERBOT CRIOULO: PROPOSTA DE UM CONVERSADOR QUILOMBOLA DAS TERRAS DE PRETO DO TERRITÓRIO LITORAL SUL – BA</a:t>
            </a:r>
          </a:p>
          <a:p>
            <a:endParaRPr lang="pt-BR" dirty="0"/>
          </a:p>
          <a:p>
            <a:r>
              <a:rPr lang="pt-BR" dirty="0"/>
              <a:t>ESTUDO DE CASO “OPERAÇÃO SERENATA DE AMOR”: A ANÁLISE DE BIG DATA NO COMBATE À FESTA DOS GASTOS PÚBLICOS</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Tree>
    <p:extLst>
      <p:ext uri="{BB962C8B-B14F-4D97-AF65-F5344CB8AC3E}">
        <p14:creationId xmlns:p14="http://schemas.microsoft.com/office/powerpoint/2010/main" val="1318384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4B1556D-DEFA-4597-907B-22BA67482FCC}"/>
              </a:ext>
            </a:extLst>
          </p:cNvPr>
          <p:cNvSpPr>
            <a:spLocks noGrp="1"/>
          </p:cNvSpPr>
          <p:nvPr>
            <p:ph type="title"/>
          </p:nvPr>
        </p:nvSpPr>
        <p:spPr>
          <a:xfrm>
            <a:off x="3509818" y="609600"/>
            <a:ext cx="5764184" cy="1320800"/>
          </a:xfrm>
        </p:spPr>
        <p:txBody>
          <a:bodyPr/>
          <a:lstStyle/>
          <a:p>
            <a:r>
              <a:rPr lang="pt-BR" dirty="0"/>
              <a:t>Wendel Vilaça de Assis</a:t>
            </a:r>
          </a:p>
        </p:txBody>
      </p:sp>
      <p:sp>
        <p:nvSpPr>
          <p:cNvPr id="6" name="Espaço Reservado para Conteúdo 5">
            <a:extLst>
              <a:ext uri="{FF2B5EF4-FFF2-40B4-BE49-F238E27FC236}">
                <a16:creationId xmlns:a16="http://schemas.microsoft.com/office/drawing/2014/main" id="{49B84A6F-7F30-44DE-A4B0-2D94048A0615}"/>
              </a:ext>
            </a:extLst>
          </p:cNvPr>
          <p:cNvSpPr>
            <a:spLocks noGrp="1"/>
          </p:cNvSpPr>
          <p:nvPr>
            <p:ph sz="half" idx="2"/>
          </p:nvPr>
        </p:nvSpPr>
        <p:spPr>
          <a:xfrm>
            <a:off x="3230310" y="1709158"/>
            <a:ext cx="6497669" cy="4965107"/>
          </a:xfrm>
        </p:spPr>
        <p:txBody>
          <a:bodyPr>
            <a:normAutofit/>
          </a:bodyPr>
          <a:lstStyle/>
          <a:p>
            <a:r>
              <a:rPr lang="pt-BR" sz="1600" dirty="0"/>
              <a:t>Cientista de dados na Lojas Renner S.A.</a:t>
            </a:r>
          </a:p>
          <a:p>
            <a:r>
              <a:rPr lang="pt-BR" sz="1600" dirty="0"/>
              <a:t>Mestre em Sistemas de Informação e Gestão do conhecimento - FUMEC.</a:t>
            </a:r>
          </a:p>
          <a:p>
            <a:r>
              <a:rPr lang="pt-BR" sz="1600" dirty="0"/>
              <a:t>Pós-graduando em Estatística Aplicada – UFMG.</a:t>
            </a:r>
          </a:p>
          <a:p>
            <a:r>
              <a:rPr lang="pt-BR" sz="1600" dirty="0"/>
              <a:t>Graduado em Sistemas de Informação - UNESA.</a:t>
            </a:r>
          </a:p>
          <a:p>
            <a:r>
              <a:rPr lang="pt-BR" sz="1600" dirty="0"/>
              <a:t>Tecnólogo em Redes de Computadores – Faculdade Estácio de Sá.</a:t>
            </a:r>
          </a:p>
          <a:p>
            <a:r>
              <a:rPr lang="pt-BR" sz="1600" dirty="0"/>
              <a:t>Experiência desde 2010 em Tecnologia da Informação. Atuação como cientista de dados e realização de consultoria como especialista nas áreas de Ciência de Dados, Inteligência Artificial, Business </a:t>
            </a:r>
            <a:r>
              <a:rPr lang="pt-BR" sz="1600" dirty="0" err="1"/>
              <a:t>Intelligence</a:t>
            </a:r>
            <a:r>
              <a:rPr lang="pt-BR" sz="1600" dirty="0"/>
              <a:t>, Redes de Computadores, Sistemas de Informação, ITIL e vivência como professor.</a:t>
            </a:r>
          </a:p>
        </p:txBody>
      </p:sp>
      <p:pic>
        <p:nvPicPr>
          <p:cNvPr id="1026" name="Picture 2">
            <a:extLst>
              <a:ext uri="{FF2B5EF4-FFF2-40B4-BE49-F238E27FC236}">
                <a16:creationId xmlns:a16="http://schemas.microsoft.com/office/drawing/2014/main" id="{8D3414FF-A549-40E1-8382-588433556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64" y="1154545"/>
            <a:ext cx="2449612" cy="2878926"/>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m 20">
            <a:extLst>
              <a:ext uri="{FF2B5EF4-FFF2-40B4-BE49-F238E27FC236}">
                <a16:creationId xmlns:a16="http://schemas.microsoft.com/office/drawing/2014/main" id="{B34B9EA5-927A-4081-9D62-CDC11F33A660}"/>
              </a:ext>
            </a:extLst>
          </p:cNvPr>
          <p:cNvPicPr>
            <a:picLocks noChangeAspect="1"/>
          </p:cNvPicPr>
          <p:nvPr/>
        </p:nvPicPr>
        <p:blipFill>
          <a:blip r:embed="rId3"/>
          <a:stretch>
            <a:fillRect/>
          </a:stretch>
        </p:blipFill>
        <p:spPr>
          <a:xfrm>
            <a:off x="848219" y="0"/>
            <a:ext cx="1689882" cy="555477"/>
          </a:xfrm>
          <a:prstGeom prst="rect">
            <a:avLst/>
          </a:prstGeom>
        </p:spPr>
      </p:pic>
    </p:spTree>
    <p:extLst>
      <p:ext uri="{BB962C8B-B14F-4D97-AF65-F5344CB8AC3E}">
        <p14:creationId xmlns:p14="http://schemas.microsoft.com/office/powerpoint/2010/main" val="146418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METODOLOGIA</a:t>
            </a:r>
            <a:br>
              <a:rPr lang="pt-BR" dirty="0"/>
            </a:br>
            <a:endParaRPr lang="pt-BR" dirty="0"/>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3743325" y="1749425"/>
            <a:ext cx="5953126" cy="4746624"/>
          </a:xfrm>
        </p:spPr>
        <p:txBody>
          <a:bodyPr>
            <a:normAutofit/>
          </a:bodyPr>
          <a:lstStyle/>
          <a:p>
            <a:r>
              <a:rPr lang="pt-BR" dirty="0"/>
              <a:t>PESQUISA BIBLIOGRÁFICA</a:t>
            </a:r>
          </a:p>
          <a:p>
            <a:endParaRPr lang="pt-BR" dirty="0"/>
          </a:p>
          <a:p>
            <a:pPr marL="0" indent="0">
              <a:buNone/>
            </a:pPr>
            <a:r>
              <a:rPr lang="pt-BR" dirty="0"/>
              <a:t>De acordo com (GIL, 2007, p. 44), os exemplos de pesquisa bibliográfica são sobre investigações, sobre ideologias, ou aqueles que se propõem a analisar a um determinado problema sobre diferentes prismas.</a:t>
            </a:r>
          </a:p>
          <a:p>
            <a:endParaRPr lang="pt-BR" dirty="0"/>
          </a:p>
          <a:p>
            <a:r>
              <a:rPr lang="pt-BR" dirty="0"/>
              <a:t>ANÁLISE QUALITATIVA</a:t>
            </a:r>
          </a:p>
          <a:p>
            <a:endParaRPr lang="pt-BR" dirty="0"/>
          </a:p>
          <a:p>
            <a:pPr marL="0" indent="0">
              <a:buNone/>
            </a:pPr>
            <a:r>
              <a:rPr lang="pt-BR" dirty="0"/>
              <a:t>“A abordagem qualitativa pode ser definida como aquela que se fundamenta principalmente em análises qualitativas, sendo assim caracterizada de maneira geral pela não utilização de instrumental estatístico na análise dos dados” (BARDIN, 2011).</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9220" name="Picture 4" descr="Análise de dados qualitativos: como fazer e quais as vantagens?">
            <a:hlinkClick r:id="rId3"/>
            <a:extLst>
              <a:ext uri="{FF2B5EF4-FFF2-40B4-BE49-F238E27FC236}">
                <a16:creationId xmlns:a16="http://schemas.microsoft.com/office/drawing/2014/main" id="{CAF164F4-664C-4650-956C-63B264DC26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98"/>
          <a:stretch/>
        </p:blipFill>
        <p:spPr bwMode="auto">
          <a:xfrm>
            <a:off x="404292" y="4060825"/>
            <a:ext cx="3158057" cy="218782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ntrodução à pesquisa científica">
            <a:hlinkClick r:id="rId5"/>
            <a:extLst>
              <a:ext uri="{FF2B5EF4-FFF2-40B4-BE49-F238E27FC236}">
                <a16:creationId xmlns:a16="http://schemas.microsoft.com/office/drawing/2014/main" id="{8B3A5D1E-D126-47E1-B552-5CF5BE5F62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816" y="1608671"/>
            <a:ext cx="2377008" cy="2377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20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METODOLOGIA</a:t>
            </a:r>
            <a:br>
              <a:rPr lang="pt-BR" dirty="0"/>
            </a:br>
            <a:endParaRPr lang="pt-BR" dirty="0"/>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4029074" y="2160589"/>
            <a:ext cx="5244927" cy="3880773"/>
          </a:xfrm>
        </p:spPr>
        <p:txBody>
          <a:bodyPr>
            <a:normAutofit/>
          </a:bodyPr>
          <a:lstStyle/>
          <a:p>
            <a:r>
              <a:rPr lang="pt-BR"/>
              <a:t>PESQUISA APLICADA</a:t>
            </a:r>
          </a:p>
          <a:p>
            <a:endParaRPr lang="pt-BR"/>
          </a:p>
          <a:p>
            <a:pPr marL="0" indent="0">
              <a:buNone/>
            </a:pPr>
            <a:r>
              <a:rPr lang="pt-BR"/>
              <a:t>Segundo (SILVEIRA; CÓRDOVA, 2009), a pesquisa aplicada visa investigar, gerar conhecimentos para aplicação prática e comprovar ou rejeitar hipóteses.</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10242" name="Picture 2" descr="GEO Academia abre chamada de projetos de pesquisa aplicada - MundoGEO">
            <a:hlinkClick r:id="rId3"/>
            <a:extLst>
              <a:ext uri="{FF2B5EF4-FFF2-40B4-BE49-F238E27FC236}">
                <a16:creationId xmlns:a16="http://schemas.microsoft.com/office/drawing/2014/main" id="{A6F570AC-66F0-4F04-A40E-F1DAB2A942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2160589"/>
            <a:ext cx="314325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115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ocê conhece os deuses da mitologia indígena brasileira?">
            <a:hlinkClick r:id="rId2"/>
            <a:extLst>
              <a:ext uri="{FF2B5EF4-FFF2-40B4-BE49-F238E27FC236}">
                <a16:creationId xmlns:a16="http://schemas.microsoft.com/office/drawing/2014/main" id="{173EEF31-8E46-4409-82A3-76C2309C8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998" y="2581727"/>
            <a:ext cx="3651985" cy="4128912"/>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CHAT BOT SUMÉ</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677334" y="2160590"/>
            <a:ext cx="8596668" cy="1320800"/>
          </a:xfrm>
        </p:spPr>
        <p:txBody>
          <a:bodyPr/>
          <a:lstStyle/>
          <a:p>
            <a:pPr marL="0" indent="0">
              <a:buNone/>
            </a:pPr>
            <a:r>
              <a:rPr lang="pt-BR" dirty="0"/>
              <a:t>O nome Sumé foi atribuído ao Chat </a:t>
            </a:r>
            <a:r>
              <a:rPr lang="pt-BR" dirty="0" err="1"/>
              <a:t>Bot</a:t>
            </a:r>
            <a:r>
              <a:rPr lang="pt-BR" dirty="0"/>
              <a:t> como forma de tributo aos índios brasileiros por serem meus antepassados e uma parte da base cultural deste país.</a:t>
            </a:r>
          </a:p>
          <a:p>
            <a:endParaRPr lang="pt-BR" dirty="0"/>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4"/>
          <a:stretch>
            <a:fillRect/>
          </a:stretch>
        </p:blipFill>
        <p:spPr>
          <a:xfrm>
            <a:off x="848219" y="0"/>
            <a:ext cx="1689882" cy="555477"/>
          </a:xfrm>
          <a:prstGeom prst="rect">
            <a:avLst/>
          </a:prstGeom>
        </p:spPr>
      </p:pic>
      <p:pic>
        <p:nvPicPr>
          <p:cNvPr id="3" name="Imagem 2">
            <a:extLst>
              <a:ext uri="{FF2B5EF4-FFF2-40B4-BE49-F238E27FC236}">
                <a16:creationId xmlns:a16="http://schemas.microsoft.com/office/drawing/2014/main" id="{14ECF557-EFB0-4140-9858-BF6565652D1C}"/>
              </a:ext>
            </a:extLst>
          </p:cNvPr>
          <p:cNvPicPr>
            <a:picLocks noChangeAspect="1"/>
          </p:cNvPicPr>
          <p:nvPr/>
        </p:nvPicPr>
        <p:blipFill>
          <a:blip r:embed="rId5"/>
          <a:stretch>
            <a:fillRect/>
          </a:stretch>
        </p:blipFill>
        <p:spPr>
          <a:xfrm>
            <a:off x="556924" y="6563278"/>
            <a:ext cx="1678276" cy="294722"/>
          </a:xfrm>
          <a:prstGeom prst="rect">
            <a:avLst/>
          </a:prstGeom>
        </p:spPr>
      </p:pic>
    </p:spTree>
    <p:extLst>
      <p:ext uri="{BB962C8B-B14F-4D97-AF65-F5344CB8AC3E}">
        <p14:creationId xmlns:p14="http://schemas.microsoft.com/office/powerpoint/2010/main" val="337031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CHAT BOT SUMÉ</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p:txBody>
          <a:bodyPr/>
          <a:lstStyle/>
          <a:p>
            <a:r>
              <a:rPr lang="pt-BR" dirty="0"/>
              <a:t>DADOS DE CUSTEIO PARLAMENTAR DA CMBH</a:t>
            </a:r>
          </a:p>
          <a:p>
            <a:endParaRPr lang="pt-BR" dirty="0"/>
          </a:p>
          <a:p>
            <a:pPr marL="0" indent="0">
              <a:buNone/>
            </a:pPr>
            <a:r>
              <a:rPr lang="pt-BR" dirty="0"/>
              <a:t>Dados do custeio parlamentar paralelamente aos mecanismos de controle tradicionais da CMBH promove a ampliação das ações de divulgação dos gastos empreendidos pelo próprio órgão. </a:t>
            </a:r>
          </a:p>
          <a:p>
            <a:pPr marL="0" indent="0">
              <a:buNone/>
            </a:pPr>
            <a:endParaRPr lang="pt-BR" dirty="0"/>
          </a:p>
          <a:p>
            <a:pPr marL="0" indent="0">
              <a:buNone/>
            </a:pPr>
            <a:r>
              <a:rPr lang="pt-BR" dirty="0"/>
              <a:t>https://www.cmbh.mg.gov.br/transparencia/vereadores/custeio-parlamentar</a:t>
            </a:r>
          </a:p>
          <a:p>
            <a:pPr marL="0" indent="0">
              <a:buNone/>
            </a:pPr>
            <a:endParaRPr lang="pt-BR" dirty="0"/>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Tree>
    <p:extLst>
      <p:ext uri="{BB962C8B-B14F-4D97-AF65-F5344CB8AC3E}">
        <p14:creationId xmlns:p14="http://schemas.microsoft.com/office/powerpoint/2010/main" val="561717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CHAT BOT SUMÉ</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7" name="Picture 2">
            <a:extLst>
              <a:ext uri="{FF2B5EF4-FFF2-40B4-BE49-F238E27FC236}">
                <a16:creationId xmlns:a16="http://schemas.microsoft.com/office/drawing/2014/main" id="{B6F40B6A-594A-455F-BD32-18B5EBB7071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0156" y="1362123"/>
            <a:ext cx="7499660" cy="549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451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CHAT BOT SUMÉ</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
        <p:nvSpPr>
          <p:cNvPr id="2" name="Espaço Reservado para Conteúdo 1">
            <a:extLst>
              <a:ext uri="{FF2B5EF4-FFF2-40B4-BE49-F238E27FC236}">
                <a16:creationId xmlns:a16="http://schemas.microsoft.com/office/drawing/2014/main" id="{558D368B-1D2F-4A47-8DE4-7E643CB2FBEE}"/>
              </a:ext>
            </a:extLst>
          </p:cNvPr>
          <p:cNvSpPr>
            <a:spLocks noGrp="1"/>
          </p:cNvSpPr>
          <p:nvPr>
            <p:ph idx="1"/>
          </p:nvPr>
        </p:nvSpPr>
        <p:spPr>
          <a:xfrm>
            <a:off x="829734" y="2119357"/>
            <a:ext cx="8596668" cy="1016950"/>
          </a:xfrm>
        </p:spPr>
        <p:txBody>
          <a:bodyPr/>
          <a:lstStyle/>
          <a:p>
            <a:r>
              <a:rPr lang="pt-BR" dirty="0"/>
              <a:t>Id “data” custeio parlamentar</a:t>
            </a:r>
          </a:p>
          <a:p>
            <a:endParaRPr lang="pt-BR" dirty="0"/>
          </a:p>
        </p:txBody>
      </p:sp>
      <p:pic>
        <p:nvPicPr>
          <p:cNvPr id="6148" name="Picture 4">
            <a:extLst>
              <a:ext uri="{FF2B5EF4-FFF2-40B4-BE49-F238E27FC236}">
                <a16:creationId xmlns:a16="http://schemas.microsoft.com/office/drawing/2014/main" id="{3D6D9DDC-F7ED-4BA5-ADA5-AEBFD7E3B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58" y="3039620"/>
            <a:ext cx="7304651" cy="3250829"/>
          </a:xfrm>
          <a:prstGeom prst="rect">
            <a:avLst/>
          </a:prstGeom>
          <a:noFill/>
          <a:extLst>
            <a:ext uri="{909E8E84-426E-40DD-AFC4-6F175D3DCCD1}">
              <a14:hiddenFill xmlns:a14="http://schemas.microsoft.com/office/drawing/2010/main">
                <a:solidFill>
                  <a:srgbClr val="FFFFFF"/>
                </a:solidFill>
              </a14:hiddenFill>
            </a:ext>
          </a:extLst>
        </p:spPr>
      </p:pic>
      <p:sp>
        <p:nvSpPr>
          <p:cNvPr id="11" name="Espaço Reservado para Conteúdo 4">
            <a:extLst>
              <a:ext uri="{FF2B5EF4-FFF2-40B4-BE49-F238E27FC236}">
                <a16:creationId xmlns:a16="http://schemas.microsoft.com/office/drawing/2014/main" id="{869BB355-27F3-4379-BD9E-8AD3820B553A}"/>
              </a:ext>
            </a:extLst>
          </p:cNvPr>
          <p:cNvSpPr txBox="1">
            <a:spLocks/>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pt-BR" dirty="0"/>
          </a:p>
        </p:txBody>
      </p:sp>
    </p:spTree>
    <p:extLst>
      <p:ext uri="{BB962C8B-B14F-4D97-AF65-F5344CB8AC3E}">
        <p14:creationId xmlns:p14="http://schemas.microsoft.com/office/powerpoint/2010/main" val="3609205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CHAT BOT SUMÉ</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p:txBody>
          <a:bodyPr/>
          <a:lstStyle/>
          <a:p>
            <a:r>
              <a:rPr lang="pt-BR" dirty="0"/>
              <a:t>PYTHON</a:t>
            </a:r>
          </a:p>
          <a:p>
            <a:r>
              <a:rPr lang="pt-BR" dirty="0" err="1"/>
              <a:t>PyCharm</a:t>
            </a:r>
            <a:endParaRPr lang="pt-BR" dirty="0"/>
          </a:p>
          <a:p>
            <a:r>
              <a:rPr lang="pt-BR" dirty="0" err="1"/>
              <a:t>Selenium</a:t>
            </a:r>
            <a:r>
              <a:rPr lang="pt-BR" dirty="0"/>
              <a:t> </a:t>
            </a:r>
            <a:r>
              <a:rPr lang="pt-BR" dirty="0" err="1"/>
              <a:t>Webdriver</a:t>
            </a:r>
            <a:endParaRPr lang="pt-BR" dirty="0"/>
          </a:p>
          <a:p>
            <a:r>
              <a:rPr lang="pt-BR" dirty="0" err="1"/>
              <a:t>Beautiful</a:t>
            </a:r>
            <a:r>
              <a:rPr lang="pt-BR" dirty="0"/>
              <a:t> </a:t>
            </a:r>
            <a:r>
              <a:rPr lang="pt-BR" dirty="0" err="1"/>
              <a:t>Soup</a:t>
            </a:r>
            <a:endParaRPr lang="pt-BR" dirty="0"/>
          </a:p>
          <a:p>
            <a:r>
              <a:rPr lang="pt-BR" dirty="0"/>
              <a:t>Time</a:t>
            </a:r>
          </a:p>
          <a:p>
            <a:r>
              <a:rPr lang="pt-BR" dirty="0"/>
              <a:t>Pandas</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7" name="Google Shape;406;p33">
            <a:extLst>
              <a:ext uri="{FF2B5EF4-FFF2-40B4-BE49-F238E27FC236}">
                <a16:creationId xmlns:a16="http://schemas.microsoft.com/office/drawing/2014/main" id="{F125768F-7F56-449A-B088-8E5F36CD6570}"/>
              </a:ext>
            </a:extLst>
          </p:cNvPr>
          <p:cNvPicPr preferRelativeResize="0"/>
          <p:nvPr/>
        </p:nvPicPr>
        <p:blipFill rotWithShape="1">
          <a:blip r:embed="rId3">
            <a:alphaModFix/>
          </a:blip>
          <a:srcRect/>
          <a:stretch/>
        </p:blipFill>
        <p:spPr>
          <a:xfrm>
            <a:off x="3782291" y="1440873"/>
            <a:ext cx="4313382" cy="4807527"/>
          </a:xfrm>
          <a:prstGeom prst="rect">
            <a:avLst/>
          </a:prstGeom>
          <a:noFill/>
          <a:ln>
            <a:noFill/>
          </a:ln>
        </p:spPr>
      </p:pic>
    </p:spTree>
    <p:extLst>
      <p:ext uri="{BB962C8B-B14F-4D97-AF65-F5344CB8AC3E}">
        <p14:creationId xmlns:p14="http://schemas.microsoft.com/office/powerpoint/2010/main" val="2512797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CHAT BOT SUMÉ</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p:txBody>
          <a:bodyPr/>
          <a:lstStyle/>
          <a:p>
            <a:r>
              <a:rPr lang="pt-BR" dirty="0"/>
              <a:t>EXPERIMENTO DO MÉTODO WEB SCRAPING </a:t>
            </a:r>
          </a:p>
          <a:p>
            <a:r>
              <a:rPr lang="pt-BR" dirty="0" err="1"/>
              <a:t>Scraping</a:t>
            </a:r>
            <a:r>
              <a:rPr lang="pt-BR" dirty="0"/>
              <a:t> Vereador</a:t>
            </a:r>
          </a:p>
          <a:p>
            <a:r>
              <a:rPr lang="pt-BR" dirty="0" err="1"/>
              <a:t>Scraping</a:t>
            </a:r>
            <a:r>
              <a:rPr lang="pt-BR" dirty="0"/>
              <a:t> Custeio Parlamentar</a:t>
            </a:r>
          </a:p>
          <a:p>
            <a:r>
              <a:rPr lang="pt-BR" dirty="0"/>
              <a:t>Manipulação de dados no Pandas</a:t>
            </a:r>
          </a:p>
          <a:p>
            <a:pPr lvl="1"/>
            <a:r>
              <a:rPr lang="pt-BR" dirty="0" err="1"/>
              <a:t>DataFrame</a:t>
            </a:r>
            <a:r>
              <a:rPr lang="pt-BR" dirty="0"/>
              <a:t> partido e vereador</a:t>
            </a:r>
          </a:p>
          <a:p>
            <a:pPr lvl="1"/>
            <a:r>
              <a:rPr lang="pt-BR" dirty="0" err="1"/>
              <a:t>DataFrame</a:t>
            </a:r>
            <a:r>
              <a:rPr lang="pt-BR" dirty="0"/>
              <a:t> vereador e custeio parlamentar</a:t>
            </a:r>
          </a:p>
          <a:p>
            <a:pPr lvl="1"/>
            <a:r>
              <a:rPr lang="pt-BR" dirty="0" err="1"/>
              <a:t>DataFrame</a:t>
            </a:r>
            <a:r>
              <a:rPr lang="pt-BR" dirty="0"/>
              <a:t> Chat </a:t>
            </a:r>
            <a:r>
              <a:rPr lang="pt-BR" dirty="0" err="1"/>
              <a:t>Bot</a:t>
            </a:r>
            <a:r>
              <a:rPr lang="pt-BR" dirty="0"/>
              <a:t> Sumé </a:t>
            </a:r>
          </a:p>
          <a:p>
            <a:r>
              <a:rPr lang="pt-BR" dirty="0"/>
              <a:t>DIALOGFLOW</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Tree>
    <p:extLst>
      <p:ext uri="{BB962C8B-B14F-4D97-AF65-F5344CB8AC3E}">
        <p14:creationId xmlns:p14="http://schemas.microsoft.com/office/powerpoint/2010/main" val="373872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CHAT BOT SUMÉ</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8" name="Picture 2">
            <a:extLst>
              <a:ext uri="{FF2B5EF4-FFF2-40B4-BE49-F238E27FC236}">
                <a16:creationId xmlns:a16="http://schemas.microsoft.com/office/drawing/2014/main" id="{318C40EF-8380-42D3-957E-217C0F8E3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392" y="2147047"/>
            <a:ext cx="6097899" cy="4608450"/>
          </a:xfrm>
          <a:prstGeom prst="rect">
            <a:avLst/>
          </a:prstGeom>
          <a:noFill/>
          <a:extLst>
            <a:ext uri="{909E8E84-426E-40DD-AFC4-6F175D3DCCD1}">
              <a14:hiddenFill xmlns:a14="http://schemas.microsoft.com/office/drawing/2010/main">
                <a:solidFill>
                  <a:srgbClr val="FFFFFF"/>
                </a:solidFill>
              </a14:hiddenFill>
            </a:ext>
          </a:extLst>
        </p:spPr>
      </p:pic>
      <p:sp>
        <p:nvSpPr>
          <p:cNvPr id="9" name="Espaço Reservado para Conteúdo 1">
            <a:extLst>
              <a:ext uri="{FF2B5EF4-FFF2-40B4-BE49-F238E27FC236}">
                <a16:creationId xmlns:a16="http://schemas.microsoft.com/office/drawing/2014/main" id="{5FF20561-BD86-4FF9-A508-B53973288F6A}"/>
              </a:ext>
            </a:extLst>
          </p:cNvPr>
          <p:cNvSpPr txBox="1">
            <a:spLocks/>
          </p:cNvSpPr>
          <p:nvPr/>
        </p:nvSpPr>
        <p:spPr>
          <a:xfrm>
            <a:off x="594722" y="1610863"/>
            <a:ext cx="8596668" cy="10169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pt-BR" dirty="0"/>
              <a:t>Web </a:t>
            </a:r>
            <a:r>
              <a:rPr lang="pt-BR" dirty="0" err="1"/>
              <a:t>Scraping</a:t>
            </a:r>
            <a:r>
              <a:rPr lang="pt-BR" dirty="0"/>
              <a:t> custeio parlamentar </a:t>
            </a:r>
          </a:p>
          <a:p>
            <a:endParaRPr lang="pt-BR" dirty="0"/>
          </a:p>
        </p:txBody>
      </p:sp>
    </p:spTree>
    <p:extLst>
      <p:ext uri="{BB962C8B-B14F-4D97-AF65-F5344CB8AC3E}">
        <p14:creationId xmlns:p14="http://schemas.microsoft.com/office/powerpoint/2010/main" val="891830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CHAT BOT SUMÉ</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
        <p:nvSpPr>
          <p:cNvPr id="9" name="Espaço Reservado para Conteúdo 1">
            <a:extLst>
              <a:ext uri="{FF2B5EF4-FFF2-40B4-BE49-F238E27FC236}">
                <a16:creationId xmlns:a16="http://schemas.microsoft.com/office/drawing/2014/main" id="{5FF20561-BD86-4FF9-A508-B53973288F6A}"/>
              </a:ext>
            </a:extLst>
          </p:cNvPr>
          <p:cNvSpPr txBox="1">
            <a:spLocks/>
          </p:cNvSpPr>
          <p:nvPr/>
        </p:nvSpPr>
        <p:spPr>
          <a:xfrm>
            <a:off x="594722" y="1610863"/>
            <a:ext cx="8596668" cy="10169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pt-BR" dirty="0"/>
              <a:t>Data Frame custeio parlamentar</a:t>
            </a:r>
          </a:p>
          <a:p>
            <a:endParaRPr lang="pt-BR" dirty="0"/>
          </a:p>
        </p:txBody>
      </p:sp>
      <p:pic>
        <p:nvPicPr>
          <p:cNvPr id="7" name="Picture 2">
            <a:extLst>
              <a:ext uri="{FF2B5EF4-FFF2-40B4-BE49-F238E27FC236}">
                <a16:creationId xmlns:a16="http://schemas.microsoft.com/office/drawing/2014/main" id="{9B56D3C3-749F-40BB-8FB5-299FE5F44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749" y="2296573"/>
            <a:ext cx="5700269" cy="410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560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 name="Título 6">
            <a:extLst>
              <a:ext uri="{FF2B5EF4-FFF2-40B4-BE49-F238E27FC236}">
                <a16:creationId xmlns:a16="http://schemas.microsoft.com/office/drawing/2014/main" id="{D1D99EE4-D937-4838-8DD9-ED3206163D3D}"/>
              </a:ext>
            </a:extLst>
          </p:cNvPr>
          <p:cNvSpPr>
            <a:spLocks noGrp="1"/>
          </p:cNvSpPr>
          <p:nvPr>
            <p:ph type="title"/>
          </p:nvPr>
        </p:nvSpPr>
        <p:spPr>
          <a:xfrm>
            <a:off x="5536734" y="609600"/>
            <a:ext cx="3737268" cy="1320800"/>
          </a:xfrm>
        </p:spPr>
        <p:txBody>
          <a:bodyPr vert="horz" lIns="91440" tIns="45720" rIns="91440" bIns="45720" rtlCol="0" anchor="t">
            <a:normAutofit/>
          </a:bodyPr>
          <a:lstStyle/>
          <a:p>
            <a:endParaRPr lang="en-US" sz="3600" dirty="0"/>
          </a:p>
        </p:txBody>
      </p:sp>
      <p:sp>
        <p:nvSpPr>
          <p:cNvPr id="8" name="Espaço Reservado para Texto 7">
            <a:extLst>
              <a:ext uri="{FF2B5EF4-FFF2-40B4-BE49-F238E27FC236}">
                <a16:creationId xmlns:a16="http://schemas.microsoft.com/office/drawing/2014/main" id="{C9CFA10F-B119-48F4-B061-11846F4B28B1}"/>
              </a:ext>
            </a:extLst>
          </p:cNvPr>
          <p:cNvSpPr>
            <a:spLocks noGrp="1"/>
          </p:cNvSpPr>
          <p:nvPr>
            <p:ph type="body" idx="1"/>
          </p:nvPr>
        </p:nvSpPr>
        <p:spPr>
          <a:xfrm>
            <a:off x="5209563" y="2160589"/>
            <a:ext cx="4064439" cy="3880773"/>
          </a:xfrm>
        </p:spPr>
        <p:txBody>
          <a:bodyPr vert="horz" lIns="91440" tIns="45720" rIns="91440" bIns="45720" rtlCol="0">
            <a:normAutofit/>
          </a:bodyPr>
          <a:lstStyle/>
          <a:p>
            <a:pPr>
              <a:buFont typeface="Wingdings 3" charset="2"/>
              <a:buChar char=""/>
            </a:pPr>
            <a:endParaRPr lang="en-US"/>
          </a:p>
        </p:txBody>
      </p:sp>
      <p:sp>
        <p:nvSpPr>
          <p:cNvPr id="42" name="Isosceles Triangle 4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6" name="Imagem 25" descr="Texto&#10;&#10;Descrição gerada automaticamente">
            <a:extLst>
              <a:ext uri="{FF2B5EF4-FFF2-40B4-BE49-F238E27FC236}">
                <a16:creationId xmlns:a16="http://schemas.microsoft.com/office/drawing/2014/main" id="{51805FA4-160D-4029-8A3B-8A6AEFE162B3}"/>
              </a:ext>
            </a:extLst>
          </p:cNvPr>
          <p:cNvPicPr>
            <a:picLocks noChangeAspect="1"/>
          </p:cNvPicPr>
          <p:nvPr/>
        </p:nvPicPr>
        <p:blipFill>
          <a:blip r:embed="rId2"/>
          <a:stretch>
            <a:fillRect/>
          </a:stretch>
        </p:blipFill>
        <p:spPr>
          <a:xfrm>
            <a:off x="2841034" y="-17214"/>
            <a:ext cx="6509844" cy="6509844"/>
          </a:xfrm>
          <a:prstGeom prst="rect">
            <a:avLst/>
          </a:prstGeom>
        </p:spPr>
      </p:pic>
      <p:pic>
        <p:nvPicPr>
          <p:cNvPr id="43" name="Imagem 42">
            <a:extLst>
              <a:ext uri="{FF2B5EF4-FFF2-40B4-BE49-F238E27FC236}">
                <a16:creationId xmlns:a16="http://schemas.microsoft.com/office/drawing/2014/main" id="{BDAB37FF-A8A4-422B-A253-A15202360B6F}"/>
              </a:ext>
            </a:extLst>
          </p:cNvPr>
          <p:cNvPicPr>
            <a:picLocks noChangeAspect="1"/>
          </p:cNvPicPr>
          <p:nvPr/>
        </p:nvPicPr>
        <p:blipFill>
          <a:blip r:embed="rId3"/>
          <a:stretch>
            <a:fillRect/>
          </a:stretch>
        </p:blipFill>
        <p:spPr>
          <a:xfrm>
            <a:off x="848219" y="0"/>
            <a:ext cx="1689882" cy="555477"/>
          </a:xfrm>
          <a:prstGeom prst="rect">
            <a:avLst/>
          </a:prstGeom>
        </p:spPr>
      </p:pic>
    </p:spTree>
    <p:extLst>
      <p:ext uri="{BB962C8B-B14F-4D97-AF65-F5344CB8AC3E}">
        <p14:creationId xmlns:p14="http://schemas.microsoft.com/office/powerpoint/2010/main" val="196461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CHAT BOT SUMÉ</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
        <p:nvSpPr>
          <p:cNvPr id="9" name="Espaço Reservado para Conteúdo 1">
            <a:extLst>
              <a:ext uri="{FF2B5EF4-FFF2-40B4-BE49-F238E27FC236}">
                <a16:creationId xmlns:a16="http://schemas.microsoft.com/office/drawing/2014/main" id="{5FF20561-BD86-4FF9-A508-B53973288F6A}"/>
              </a:ext>
            </a:extLst>
          </p:cNvPr>
          <p:cNvSpPr txBox="1">
            <a:spLocks/>
          </p:cNvSpPr>
          <p:nvPr/>
        </p:nvSpPr>
        <p:spPr>
          <a:xfrm>
            <a:off x="594722" y="1610863"/>
            <a:ext cx="8596668" cy="10169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pt-BR" dirty="0"/>
              <a:t>Data Frame custeio parlamentar</a:t>
            </a:r>
          </a:p>
          <a:p>
            <a:endParaRPr lang="pt-BR" dirty="0"/>
          </a:p>
        </p:txBody>
      </p:sp>
      <p:pic>
        <p:nvPicPr>
          <p:cNvPr id="3" name="Imagem 2">
            <a:extLst>
              <a:ext uri="{FF2B5EF4-FFF2-40B4-BE49-F238E27FC236}">
                <a16:creationId xmlns:a16="http://schemas.microsoft.com/office/drawing/2014/main" id="{FD72EF6F-DA20-46D2-B993-16C3724D4C53}"/>
              </a:ext>
            </a:extLst>
          </p:cNvPr>
          <p:cNvPicPr>
            <a:picLocks noChangeAspect="1"/>
          </p:cNvPicPr>
          <p:nvPr/>
        </p:nvPicPr>
        <p:blipFill rotWithShape="1">
          <a:blip r:embed="rId3"/>
          <a:srcRect b="23536"/>
          <a:stretch/>
        </p:blipFill>
        <p:spPr>
          <a:xfrm>
            <a:off x="2748972" y="2240107"/>
            <a:ext cx="3467100" cy="4530148"/>
          </a:xfrm>
          <a:prstGeom prst="rect">
            <a:avLst/>
          </a:prstGeom>
        </p:spPr>
      </p:pic>
    </p:spTree>
    <p:extLst>
      <p:ext uri="{BB962C8B-B14F-4D97-AF65-F5344CB8AC3E}">
        <p14:creationId xmlns:p14="http://schemas.microsoft.com/office/powerpoint/2010/main" val="3153087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CHAT BOT SUMÉ</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p:txBody>
          <a:bodyPr/>
          <a:lstStyle/>
          <a:p>
            <a:r>
              <a:rPr lang="pt-BR" dirty="0"/>
              <a:t>https://bot.dialogflow.com/dc4da3ec-e99e-4cc3-ae4c-61fff833579a</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Tree>
    <p:extLst>
      <p:ext uri="{BB962C8B-B14F-4D97-AF65-F5344CB8AC3E}">
        <p14:creationId xmlns:p14="http://schemas.microsoft.com/office/powerpoint/2010/main" val="2766933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DADOS EXCLUÍDOS DO PORTAL DE TRANSPARÊNCIA</a:t>
            </a:r>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7" name="Google Shape;449;p35">
            <a:extLst>
              <a:ext uri="{FF2B5EF4-FFF2-40B4-BE49-F238E27FC236}">
                <a16:creationId xmlns:a16="http://schemas.microsoft.com/office/drawing/2014/main" id="{41221725-28F4-49CA-8D5C-DF5F84292EFF}"/>
              </a:ext>
            </a:extLst>
          </p:cNvPr>
          <p:cNvPicPr preferRelativeResize="0">
            <a:picLocks noGrp="1"/>
          </p:cNvPicPr>
          <p:nvPr>
            <p:ph idx="1"/>
          </p:nvPr>
        </p:nvPicPr>
        <p:blipFill rotWithShape="1">
          <a:blip r:embed="rId3">
            <a:alphaModFix/>
          </a:blip>
          <a:srcRect/>
          <a:stretch/>
        </p:blipFill>
        <p:spPr>
          <a:xfrm>
            <a:off x="2771514" y="2160588"/>
            <a:ext cx="4409010" cy="3881437"/>
          </a:xfrm>
          <a:prstGeom prst="rect">
            <a:avLst/>
          </a:prstGeom>
          <a:noFill/>
          <a:ln>
            <a:noFill/>
          </a:ln>
        </p:spPr>
      </p:pic>
    </p:spTree>
    <p:extLst>
      <p:ext uri="{BB962C8B-B14F-4D97-AF65-F5344CB8AC3E}">
        <p14:creationId xmlns:p14="http://schemas.microsoft.com/office/powerpoint/2010/main" val="3001009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ANÁLISE DOS RESULTADOS</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1885291" y="2142482"/>
            <a:ext cx="3867149" cy="3973511"/>
          </a:xfrm>
        </p:spPr>
        <p:txBody>
          <a:bodyPr>
            <a:normAutofit lnSpcReduction="10000"/>
          </a:bodyPr>
          <a:lstStyle/>
          <a:p>
            <a:r>
              <a:rPr lang="pt-BR" dirty="0"/>
              <a:t>Nenhum dado disponibilizado pela CMBH está em formato aberto de acordo com as 5 estrelas de dados abertos e não existe nenhuma API da CMBH que disponibilizem esses dados. </a:t>
            </a:r>
          </a:p>
          <a:p>
            <a:endParaRPr lang="pt-BR" dirty="0"/>
          </a:p>
          <a:p>
            <a:endParaRPr lang="pt-BR" dirty="0"/>
          </a:p>
          <a:p>
            <a:r>
              <a:rPr lang="pt-BR" dirty="0"/>
              <a:t>A CMBH possui maturidade mínima no que se refere a dados abertos dos gastos dos Vereadores, pois disponibiliza os dados em formato PDF e, algumas vezes, em XLS.</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3" name="Imagem 2">
            <a:extLst>
              <a:ext uri="{FF2B5EF4-FFF2-40B4-BE49-F238E27FC236}">
                <a16:creationId xmlns:a16="http://schemas.microsoft.com/office/drawing/2014/main" id="{4A318DC0-D963-4FCF-89F9-23702CEF255A}"/>
              </a:ext>
            </a:extLst>
          </p:cNvPr>
          <p:cNvPicPr>
            <a:picLocks noChangeAspect="1"/>
          </p:cNvPicPr>
          <p:nvPr/>
        </p:nvPicPr>
        <p:blipFill>
          <a:blip r:embed="rId3"/>
          <a:stretch>
            <a:fillRect/>
          </a:stretch>
        </p:blipFill>
        <p:spPr>
          <a:xfrm>
            <a:off x="5837728" y="2371595"/>
            <a:ext cx="3907054" cy="2256936"/>
          </a:xfrm>
          <a:prstGeom prst="rect">
            <a:avLst/>
          </a:prstGeom>
        </p:spPr>
      </p:pic>
      <p:pic>
        <p:nvPicPr>
          <p:cNvPr id="10" name="Gráfico 9" descr="Caixa de Seleção Cruzada com preenchimento sólido">
            <a:extLst>
              <a:ext uri="{FF2B5EF4-FFF2-40B4-BE49-F238E27FC236}">
                <a16:creationId xmlns:a16="http://schemas.microsoft.com/office/drawing/2014/main" id="{175D121E-ADD5-4FF3-A6F4-BE3358A6D1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8241" y="2024531"/>
            <a:ext cx="1111762" cy="1111762"/>
          </a:xfrm>
          <a:prstGeom prst="rect">
            <a:avLst/>
          </a:prstGeom>
        </p:spPr>
      </p:pic>
      <p:pic>
        <p:nvPicPr>
          <p:cNvPr id="12" name="Gráfico 11" descr="Caixa de Seleção Cruzada com preenchimento sólido">
            <a:extLst>
              <a:ext uri="{FF2B5EF4-FFF2-40B4-BE49-F238E27FC236}">
                <a16:creationId xmlns:a16="http://schemas.microsoft.com/office/drawing/2014/main" id="{F1506271-F09E-4F83-BF2A-E42397985A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7334" y="4342187"/>
            <a:ext cx="1111762" cy="1111762"/>
          </a:xfrm>
          <a:prstGeom prst="rect">
            <a:avLst/>
          </a:prstGeom>
        </p:spPr>
      </p:pic>
    </p:spTree>
    <p:extLst>
      <p:ext uri="{BB962C8B-B14F-4D97-AF65-F5344CB8AC3E}">
        <p14:creationId xmlns:p14="http://schemas.microsoft.com/office/powerpoint/2010/main" val="2392632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ANÁLISE DOS RESULTADOS</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4448175" y="1438275"/>
            <a:ext cx="5343525" cy="5229225"/>
          </a:xfrm>
        </p:spPr>
        <p:txBody>
          <a:bodyPr>
            <a:normAutofit lnSpcReduction="10000"/>
          </a:bodyPr>
          <a:lstStyle/>
          <a:p>
            <a:r>
              <a:rPr lang="pt-BR" dirty="0"/>
              <a:t>O método de Web </a:t>
            </a:r>
            <a:r>
              <a:rPr lang="pt-BR" dirty="0" err="1"/>
              <a:t>Scraping</a:t>
            </a:r>
            <a:r>
              <a:rPr lang="pt-BR" dirty="0"/>
              <a:t> possibilitou a geração de dados abertos e a evolução desses dados para 3 estrelas. Depois da transformação dos dados de gastos dos vereadores em dados abertos, será possível utilizá-los para manipulação de máquina, conforme abordado por (EAVES, 2009). </a:t>
            </a:r>
          </a:p>
          <a:p>
            <a:endParaRPr lang="pt-BR" dirty="0"/>
          </a:p>
          <a:p>
            <a:r>
              <a:rPr lang="pt-BR" dirty="0"/>
              <a:t>Após disponibilização dos dados nas plataformas CKAN e </a:t>
            </a:r>
            <a:r>
              <a:rPr lang="pt-BR" dirty="0" err="1"/>
              <a:t>Git</a:t>
            </a:r>
            <a:r>
              <a:rPr lang="pt-BR" dirty="0"/>
              <a:t> Hub eles se tornam acessíveis através do método de </a:t>
            </a:r>
            <a:r>
              <a:rPr lang="pt-BR" dirty="0" err="1"/>
              <a:t>Resource</a:t>
            </a:r>
            <a:r>
              <a:rPr lang="pt-BR" dirty="0"/>
              <a:t> </a:t>
            </a:r>
            <a:r>
              <a:rPr lang="pt-BR" dirty="0" err="1"/>
              <a:t>Description</a:t>
            </a:r>
            <a:r>
              <a:rPr lang="pt-BR" dirty="0"/>
              <a:t> Framework (RDF) alcançando, assim, o patamar de 4 estrelas.</a:t>
            </a:r>
          </a:p>
          <a:p>
            <a:endParaRPr lang="pt-BR" dirty="0"/>
          </a:p>
          <a:p>
            <a:r>
              <a:rPr lang="pt-BR" dirty="0"/>
              <a:t>A CMBH não atendeu à disponibilização dos dados abertos, também nem possui previsão de quando será implementado tal solução. Solicitação 64668, conforme (Apêndice A).</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3" name="Imagem 2">
            <a:extLst>
              <a:ext uri="{FF2B5EF4-FFF2-40B4-BE49-F238E27FC236}">
                <a16:creationId xmlns:a16="http://schemas.microsoft.com/office/drawing/2014/main" id="{FEF66E15-1E9A-4EB4-8D17-86989E21CDA0}"/>
              </a:ext>
            </a:extLst>
          </p:cNvPr>
          <p:cNvPicPr>
            <a:picLocks noChangeAspect="1"/>
          </p:cNvPicPr>
          <p:nvPr/>
        </p:nvPicPr>
        <p:blipFill>
          <a:blip r:embed="rId3"/>
          <a:stretch>
            <a:fillRect/>
          </a:stretch>
        </p:blipFill>
        <p:spPr>
          <a:xfrm>
            <a:off x="159232" y="2451894"/>
            <a:ext cx="4288943" cy="2624931"/>
          </a:xfrm>
          <a:prstGeom prst="rect">
            <a:avLst/>
          </a:prstGeom>
        </p:spPr>
      </p:pic>
    </p:spTree>
    <p:extLst>
      <p:ext uri="{BB962C8B-B14F-4D97-AF65-F5344CB8AC3E}">
        <p14:creationId xmlns:p14="http://schemas.microsoft.com/office/powerpoint/2010/main" val="4252334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ANÁLISE DOS RESULTADOS</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677334" y="2160589"/>
            <a:ext cx="5326302" cy="3880773"/>
          </a:xfrm>
        </p:spPr>
        <p:txBody>
          <a:bodyPr/>
          <a:lstStyle/>
          <a:p>
            <a:pPr lvl="0">
              <a:lnSpc>
                <a:spcPct val="90000"/>
              </a:lnSpc>
            </a:pPr>
            <a:r>
              <a:rPr lang="pt-BR" dirty="0"/>
              <a:t>Gastos com o serviço postal, no mandato de 2017 a 2020 foram gastos R$ 701.845,29 (setecentos e um mil oitocentos e quarenta e cinco reais e vinte e nove centavos). </a:t>
            </a:r>
          </a:p>
          <a:p>
            <a:pPr lvl="0">
              <a:lnSpc>
                <a:spcPct val="90000"/>
              </a:lnSpc>
            </a:pPr>
            <a:endParaRPr lang="pt-BR" dirty="0"/>
          </a:p>
          <a:p>
            <a:pPr lvl="0">
              <a:lnSpc>
                <a:spcPct val="90000"/>
              </a:lnSpc>
            </a:pPr>
            <a:r>
              <a:rPr lang="pt-BR" dirty="0"/>
              <a:t>No período de decreto da pandemia entre fevereiro e maio de 2020 os gastos foram de R$ 99.875,77 (noventa e nove mil oitocentos e setenta e cinco reais e setenta e sete centavos).</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10242" name="Picture 2" descr="Seturn Natal Card doa aparelho respirador à campanha de arrecadação -  Portal Correio do Agreste">
            <a:extLst>
              <a:ext uri="{FF2B5EF4-FFF2-40B4-BE49-F238E27FC236}">
                <a16:creationId xmlns:a16="http://schemas.microsoft.com/office/drawing/2014/main" id="{170456D7-13B8-4AE3-B60E-837CAD03E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07666"/>
            <a:ext cx="2965080" cy="4465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24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ANÁLISE DOS RESULTADOS</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2381061" y="2027239"/>
            <a:ext cx="7016436" cy="4221161"/>
          </a:xfrm>
        </p:spPr>
        <p:txBody>
          <a:bodyPr>
            <a:normAutofit/>
          </a:bodyPr>
          <a:lstStyle/>
          <a:p>
            <a:pPr>
              <a:lnSpc>
                <a:spcPct val="90000"/>
              </a:lnSpc>
            </a:pPr>
            <a:r>
              <a:rPr lang="pt-BR" dirty="0"/>
              <a:t>Após o desenvolvimento do método de Web </a:t>
            </a:r>
            <a:r>
              <a:rPr lang="pt-BR" dirty="0" err="1"/>
              <a:t>Scraping</a:t>
            </a:r>
            <a:r>
              <a:rPr lang="pt-BR" dirty="0"/>
              <a:t> foi possível identificar a exclusão de dados de gastos do Custeio Parlamentar dos vereadores no portal de transparência.</a:t>
            </a:r>
          </a:p>
          <a:p>
            <a:pPr>
              <a:lnSpc>
                <a:spcPct val="90000"/>
              </a:lnSpc>
            </a:pPr>
            <a:endParaRPr lang="pt-BR" dirty="0"/>
          </a:p>
          <a:p>
            <a:pPr>
              <a:lnSpc>
                <a:spcPct val="90000"/>
              </a:lnSpc>
            </a:pPr>
            <a:r>
              <a:rPr lang="pt-BR" dirty="0"/>
              <a:t>Juntando todos os valores que foram extintos do portal chegamos a valores de aproximadamente R$ 194.489,24 (Cento e noventa e quatro mil e quatrocentos e oitenta e nove reais e vinte e quatro centavos).</a:t>
            </a:r>
          </a:p>
          <a:p>
            <a:pPr>
              <a:lnSpc>
                <a:spcPct val="90000"/>
              </a:lnSpc>
            </a:pPr>
            <a:endParaRPr lang="pt-BR" dirty="0"/>
          </a:p>
          <a:p>
            <a:pPr>
              <a:lnSpc>
                <a:spcPct val="90000"/>
              </a:lnSpc>
            </a:pPr>
            <a:r>
              <a:rPr lang="pt-BR" dirty="0"/>
              <a:t>O Chat </a:t>
            </a:r>
            <a:r>
              <a:rPr lang="pt-BR" dirty="0" err="1"/>
              <a:t>Bot</a:t>
            </a:r>
            <a:r>
              <a:rPr lang="pt-BR" dirty="0"/>
              <a:t> Sumé está disponível para que a população possa interagir e utilizar essa tecnologia, possibilitando visualizar os gastos do mandato dos vereadores e, consequentemente, exercer o controle social através desta solução.</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3" name="Gráfico 2" descr="Caixa de seleção marcada com preenchimento sólido">
            <a:extLst>
              <a:ext uri="{FF2B5EF4-FFF2-40B4-BE49-F238E27FC236}">
                <a16:creationId xmlns:a16="http://schemas.microsoft.com/office/drawing/2014/main" id="{403859DA-FC2A-4F97-BC8A-DEC1C0C30E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542" y="1825625"/>
            <a:ext cx="1215255" cy="1111762"/>
          </a:xfrm>
          <a:prstGeom prst="rect">
            <a:avLst/>
          </a:prstGeom>
        </p:spPr>
      </p:pic>
      <p:pic>
        <p:nvPicPr>
          <p:cNvPr id="9" name="Gráfico 8" descr="Caixa de seleção marcada com preenchimento sólido">
            <a:extLst>
              <a:ext uri="{FF2B5EF4-FFF2-40B4-BE49-F238E27FC236}">
                <a16:creationId xmlns:a16="http://schemas.microsoft.com/office/drawing/2014/main" id="{3577AD7E-A132-4787-9471-3CB611408F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542" y="3172383"/>
            <a:ext cx="1215255" cy="1111762"/>
          </a:xfrm>
          <a:prstGeom prst="rect">
            <a:avLst/>
          </a:prstGeom>
        </p:spPr>
      </p:pic>
      <p:pic>
        <p:nvPicPr>
          <p:cNvPr id="10" name="Gráfico 9" descr="Caixa de seleção marcada com preenchimento sólido">
            <a:extLst>
              <a:ext uri="{FF2B5EF4-FFF2-40B4-BE49-F238E27FC236}">
                <a16:creationId xmlns:a16="http://schemas.microsoft.com/office/drawing/2014/main" id="{DA0B960F-3753-46EF-892D-43273BB7A4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542" y="4558065"/>
            <a:ext cx="1215255" cy="1111762"/>
          </a:xfrm>
          <a:prstGeom prst="rect">
            <a:avLst/>
          </a:prstGeom>
        </p:spPr>
      </p:pic>
    </p:spTree>
    <p:extLst>
      <p:ext uri="{BB962C8B-B14F-4D97-AF65-F5344CB8AC3E}">
        <p14:creationId xmlns:p14="http://schemas.microsoft.com/office/powerpoint/2010/main" val="1798010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CONCLUSÃO</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2371724" y="1984523"/>
            <a:ext cx="6902277" cy="4056839"/>
          </a:xfrm>
        </p:spPr>
        <p:txBody>
          <a:bodyPr/>
          <a:lstStyle/>
          <a:p>
            <a:pPr lvl="0">
              <a:lnSpc>
                <a:spcPct val="90000"/>
              </a:lnSpc>
            </a:pPr>
            <a:r>
              <a:rPr lang="pt-BR" dirty="0"/>
              <a:t>Baseando-se no referencial teórico para dar suporte à pesquisa, foi comprovada neste trabalho a eficácia do modelo conceitual proposto - via Web </a:t>
            </a:r>
            <a:r>
              <a:rPr lang="pt-BR" dirty="0" err="1"/>
              <a:t>Scraping</a:t>
            </a:r>
            <a:r>
              <a:rPr lang="pt-BR" dirty="0"/>
              <a:t> como método adotado para a extração de dados desestruturados da CMBH, seguida de manipulação para transformá-los em Dados Abertos. </a:t>
            </a:r>
          </a:p>
          <a:p>
            <a:pPr lvl="0">
              <a:lnSpc>
                <a:spcPct val="90000"/>
              </a:lnSpc>
            </a:pPr>
            <a:endParaRPr lang="pt-BR" dirty="0"/>
          </a:p>
          <a:p>
            <a:pPr lvl="0">
              <a:lnSpc>
                <a:spcPct val="90000"/>
              </a:lnSpc>
            </a:pPr>
            <a:endParaRPr lang="pt-BR" dirty="0"/>
          </a:p>
          <a:p>
            <a:pPr lvl="0">
              <a:lnSpc>
                <a:spcPct val="90000"/>
              </a:lnSpc>
            </a:pPr>
            <a:r>
              <a:rPr lang="pt-BR" dirty="0"/>
              <a:t>Devido ao Chat </a:t>
            </a:r>
            <a:r>
              <a:rPr lang="pt-BR" dirty="0" err="1"/>
              <a:t>Bot</a:t>
            </a:r>
            <a:r>
              <a:rPr lang="pt-BR" dirty="0"/>
              <a:t> Sumé, foi possível identificar irregularidades referentes aos dados analisados na CMBH. Além disso, o projeto viabilizou o desejado acesso aos gastos dos Vereadores de Belo Horizonte.</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7" name="Gráfico 6" descr="Caixa de seleção marcada com preenchimento sólido">
            <a:extLst>
              <a:ext uri="{FF2B5EF4-FFF2-40B4-BE49-F238E27FC236}">
                <a16:creationId xmlns:a16="http://schemas.microsoft.com/office/drawing/2014/main" id="{2DE8AD32-03B0-441B-BB91-619A56E4AF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542" y="1825625"/>
            <a:ext cx="1215255" cy="1111762"/>
          </a:xfrm>
          <a:prstGeom prst="rect">
            <a:avLst/>
          </a:prstGeom>
        </p:spPr>
      </p:pic>
      <p:pic>
        <p:nvPicPr>
          <p:cNvPr id="8" name="Gráfico 7" descr="Caixa de seleção marcada com preenchimento sólido">
            <a:extLst>
              <a:ext uri="{FF2B5EF4-FFF2-40B4-BE49-F238E27FC236}">
                <a16:creationId xmlns:a16="http://schemas.microsoft.com/office/drawing/2014/main" id="{C0BA44BB-7DAC-49F3-8B3D-8F11543634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541" y="3920614"/>
            <a:ext cx="1215255" cy="1111762"/>
          </a:xfrm>
          <a:prstGeom prst="rect">
            <a:avLst/>
          </a:prstGeom>
        </p:spPr>
      </p:pic>
    </p:spTree>
    <p:extLst>
      <p:ext uri="{BB962C8B-B14F-4D97-AF65-F5344CB8AC3E}">
        <p14:creationId xmlns:p14="http://schemas.microsoft.com/office/powerpoint/2010/main" val="344622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CONCLUSÃO</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2371724" y="1984523"/>
            <a:ext cx="6902277" cy="4056839"/>
          </a:xfrm>
        </p:spPr>
        <p:txBody>
          <a:bodyPr/>
          <a:lstStyle/>
          <a:p>
            <a:pPr>
              <a:lnSpc>
                <a:spcPct val="90000"/>
              </a:lnSpc>
            </a:pPr>
            <a:r>
              <a:rPr lang="pt-BR" dirty="0"/>
              <a:t>Sob o aspecto social, a maior contribuição é o Chat </a:t>
            </a:r>
            <a:r>
              <a:rPr lang="pt-BR" dirty="0" err="1"/>
              <a:t>Bot</a:t>
            </a:r>
            <a:r>
              <a:rPr lang="pt-BR" dirty="0"/>
              <a:t> Sumé que está disponível para consulta dos gastos dos Vereadores da CMBH para que os cidadãos possam exercer seu controle social. Também no campo social esperasse que esse trabalho gere debates acerca dos gastos com Serviços Postais.</a:t>
            </a:r>
          </a:p>
          <a:p>
            <a:pPr>
              <a:lnSpc>
                <a:spcPct val="90000"/>
              </a:lnSpc>
            </a:pPr>
            <a:endParaRPr lang="pt-BR" dirty="0"/>
          </a:p>
          <a:p>
            <a:pPr>
              <a:lnSpc>
                <a:spcPct val="90000"/>
              </a:lnSpc>
            </a:pPr>
            <a:endParaRPr lang="pt-BR" dirty="0"/>
          </a:p>
          <a:p>
            <a:pPr>
              <a:lnSpc>
                <a:spcPct val="90000"/>
              </a:lnSpc>
            </a:pPr>
            <a:r>
              <a:rPr lang="pt-BR" dirty="0"/>
              <a:t>A Contribuição da pesquisa de cunho acadêmico apresentou na literatura o relacionamento dos constructos que foram alvo desta pesquisa: Web </a:t>
            </a:r>
            <a:r>
              <a:rPr lang="pt-BR" dirty="0" err="1"/>
              <a:t>Scraping</a:t>
            </a:r>
            <a:r>
              <a:rPr lang="pt-BR" dirty="0"/>
              <a:t> e Dados Governamentais. Sob o aspecto de contribuição ao conhecimento, a pesquisa criou um método para extração de dados do portal de transparência da CMBH.</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7" name="Gráfico 6" descr="Caixa de seleção marcada com preenchimento sólido">
            <a:extLst>
              <a:ext uri="{FF2B5EF4-FFF2-40B4-BE49-F238E27FC236}">
                <a16:creationId xmlns:a16="http://schemas.microsoft.com/office/drawing/2014/main" id="{2DE8AD32-03B0-441B-BB91-619A56E4AF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542" y="1825625"/>
            <a:ext cx="1215255" cy="1111762"/>
          </a:xfrm>
          <a:prstGeom prst="rect">
            <a:avLst/>
          </a:prstGeom>
        </p:spPr>
      </p:pic>
      <p:pic>
        <p:nvPicPr>
          <p:cNvPr id="8" name="Gráfico 7" descr="Caixa de seleção marcada com preenchimento sólido">
            <a:extLst>
              <a:ext uri="{FF2B5EF4-FFF2-40B4-BE49-F238E27FC236}">
                <a16:creationId xmlns:a16="http://schemas.microsoft.com/office/drawing/2014/main" id="{C0BA44BB-7DAC-49F3-8B3D-8F11543634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541" y="3920614"/>
            <a:ext cx="1215255" cy="1111762"/>
          </a:xfrm>
          <a:prstGeom prst="rect">
            <a:avLst/>
          </a:prstGeom>
        </p:spPr>
      </p:pic>
    </p:spTree>
    <p:extLst>
      <p:ext uri="{BB962C8B-B14F-4D97-AF65-F5344CB8AC3E}">
        <p14:creationId xmlns:p14="http://schemas.microsoft.com/office/powerpoint/2010/main" val="3723104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TRABALHOS FUTUROS</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p:txBody>
          <a:bodyPr/>
          <a:lstStyle/>
          <a:p>
            <a:pPr lvl="0">
              <a:lnSpc>
                <a:spcPct val="90000"/>
              </a:lnSpc>
            </a:pPr>
            <a:r>
              <a:rPr lang="pt-BR" dirty="0"/>
              <a:t>Projetos futuros relativos ao método adotado, reaplicação do método em outros municípios no país bem como o aprimoramento do código e do método de Web </a:t>
            </a:r>
            <a:r>
              <a:rPr lang="pt-BR" dirty="0" err="1"/>
              <a:t>Scraping</a:t>
            </a:r>
            <a:r>
              <a:rPr lang="pt-BR" dirty="0"/>
              <a:t>.</a:t>
            </a:r>
          </a:p>
          <a:p>
            <a:pPr lvl="0">
              <a:lnSpc>
                <a:spcPct val="90000"/>
              </a:lnSpc>
            </a:pPr>
            <a:endParaRPr lang="pt-BR" dirty="0"/>
          </a:p>
          <a:p>
            <a:pPr lvl="0">
              <a:lnSpc>
                <a:spcPct val="90000"/>
              </a:lnSpc>
            </a:pPr>
            <a:r>
              <a:rPr lang="pt-BR" dirty="0"/>
              <a:t>Estudo do impacto que o Chat </a:t>
            </a:r>
            <a:r>
              <a:rPr lang="pt-BR" dirty="0" err="1"/>
              <a:t>Bot</a:t>
            </a:r>
            <a:r>
              <a:rPr lang="pt-BR" dirty="0"/>
              <a:t> Sumé poderá acarretar na cidade de Belo Horizonte relacionando a sua possível utilização pelos cidadãos. </a:t>
            </a:r>
          </a:p>
          <a:p>
            <a:pPr lvl="0">
              <a:lnSpc>
                <a:spcPct val="90000"/>
              </a:lnSpc>
            </a:pPr>
            <a:endParaRPr lang="pt-BR" dirty="0"/>
          </a:p>
          <a:p>
            <a:pPr lvl="0">
              <a:lnSpc>
                <a:spcPct val="90000"/>
              </a:lnSpc>
            </a:pPr>
            <a:r>
              <a:rPr lang="pt-BR" dirty="0"/>
              <a:t>É recomendável um estudo que analise e correlacione Web </a:t>
            </a:r>
            <a:r>
              <a:rPr lang="pt-BR" dirty="0" err="1"/>
              <a:t>Scraping</a:t>
            </a:r>
            <a:r>
              <a:rPr lang="pt-BR" dirty="0"/>
              <a:t> e Privacidade.</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Tree>
    <p:extLst>
      <p:ext uri="{BB962C8B-B14F-4D97-AF65-F5344CB8AC3E}">
        <p14:creationId xmlns:p14="http://schemas.microsoft.com/office/powerpoint/2010/main" val="3765906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lstStyle/>
          <a:p>
            <a:r>
              <a:rPr lang="pt-BR"/>
              <a:t>INTRODUÇÃO</a:t>
            </a:r>
            <a:br>
              <a:rPr lang="pt-BR"/>
            </a:br>
            <a:endParaRPr lang="pt-BR" dirty="0"/>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1247775" y="2160589"/>
            <a:ext cx="8343900" cy="2011361"/>
          </a:xfrm>
        </p:spPr>
        <p:txBody>
          <a:bodyPr>
            <a:normAutofit/>
          </a:bodyPr>
          <a:lstStyle/>
          <a:p>
            <a:r>
              <a:rPr lang="pt-BR" dirty="0"/>
              <a:t>Essa apresentação contempla o estudo de Dados Abertos, Dados Governamentais e Web </a:t>
            </a:r>
            <a:r>
              <a:rPr lang="pt-BR" dirty="0" err="1"/>
              <a:t>Scraping</a:t>
            </a:r>
            <a:r>
              <a:rPr lang="pt-BR" dirty="0"/>
              <a:t>.</a:t>
            </a:r>
          </a:p>
          <a:p>
            <a:endParaRPr lang="pt-BR" dirty="0"/>
          </a:p>
          <a:p>
            <a:endParaRPr lang="pt-BR" dirty="0"/>
          </a:p>
          <a:p>
            <a:pPr marL="0" indent="0">
              <a:buNone/>
            </a:pPr>
            <a:endParaRPr lang="pt-BR" dirty="0"/>
          </a:p>
        </p:txBody>
      </p:sp>
      <p:pic>
        <p:nvPicPr>
          <p:cNvPr id="10" name="Imagem 9">
            <a:extLst>
              <a:ext uri="{FF2B5EF4-FFF2-40B4-BE49-F238E27FC236}">
                <a16:creationId xmlns:a16="http://schemas.microsoft.com/office/drawing/2014/main" id="{7CFD675D-CCA3-4A8D-9401-394AD6D34171}"/>
              </a:ext>
            </a:extLst>
          </p:cNvPr>
          <p:cNvPicPr>
            <a:picLocks noChangeAspect="1"/>
          </p:cNvPicPr>
          <p:nvPr/>
        </p:nvPicPr>
        <p:blipFill>
          <a:blip r:embed="rId2"/>
          <a:stretch>
            <a:fillRect/>
          </a:stretch>
        </p:blipFill>
        <p:spPr>
          <a:xfrm>
            <a:off x="848219" y="0"/>
            <a:ext cx="1689882" cy="555477"/>
          </a:xfrm>
          <a:prstGeom prst="rect">
            <a:avLst/>
          </a:prstGeom>
        </p:spPr>
      </p:pic>
      <p:pic>
        <p:nvPicPr>
          <p:cNvPr id="2064" name="Picture 16">
            <a:extLst>
              <a:ext uri="{FF2B5EF4-FFF2-40B4-BE49-F238E27FC236}">
                <a16:creationId xmlns:a16="http://schemas.microsoft.com/office/drawing/2014/main" id="{449B60FB-1F54-43AD-A01B-1B707DDE9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610" y="3439782"/>
            <a:ext cx="4747624" cy="192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154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D299E-6E8B-4EE2-98FB-AFBD546AA20D}"/>
              </a:ext>
            </a:extLst>
          </p:cNvPr>
          <p:cNvSpPr>
            <a:spLocks noGrp="1"/>
          </p:cNvSpPr>
          <p:nvPr>
            <p:ph type="title"/>
          </p:nvPr>
        </p:nvSpPr>
        <p:spPr>
          <a:xfrm>
            <a:off x="1480640" y="1327447"/>
            <a:ext cx="8596668" cy="1320800"/>
          </a:xfrm>
        </p:spPr>
        <p:txBody>
          <a:bodyPr>
            <a:normAutofit fontScale="90000"/>
          </a:bodyPr>
          <a:lstStyle/>
          <a:p>
            <a:pPr algn="ctr"/>
            <a:r>
              <a:rPr lang="pt-BR" dirty="0"/>
              <a:t>Obrigado!</a:t>
            </a:r>
            <a:br>
              <a:rPr lang="pt-BR" dirty="0"/>
            </a:br>
            <a:br>
              <a:rPr lang="pt-BR" dirty="0"/>
            </a:br>
            <a:r>
              <a:rPr lang="pt-BR" dirty="0"/>
              <a:t>Wendel Vilaça de Assis</a:t>
            </a:r>
            <a:br>
              <a:rPr lang="pt-BR" dirty="0"/>
            </a:br>
            <a:br>
              <a:rPr lang="pt-BR" dirty="0"/>
            </a:br>
            <a:endParaRPr lang="pt-BR" dirty="0"/>
          </a:p>
        </p:txBody>
      </p:sp>
      <p:sp>
        <p:nvSpPr>
          <p:cNvPr id="3" name="Espaço Reservado para Conteúdo 2">
            <a:extLst>
              <a:ext uri="{FF2B5EF4-FFF2-40B4-BE49-F238E27FC236}">
                <a16:creationId xmlns:a16="http://schemas.microsoft.com/office/drawing/2014/main" id="{F4932C54-C2FF-4622-BCCF-83981CB93822}"/>
              </a:ext>
            </a:extLst>
          </p:cNvPr>
          <p:cNvSpPr>
            <a:spLocks noGrp="1"/>
          </p:cNvSpPr>
          <p:nvPr>
            <p:ph idx="1"/>
          </p:nvPr>
        </p:nvSpPr>
        <p:spPr>
          <a:xfrm>
            <a:off x="1547898" y="4132900"/>
            <a:ext cx="8462152" cy="2062287"/>
          </a:xfrm>
        </p:spPr>
        <p:txBody>
          <a:bodyPr/>
          <a:lstStyle/>
          <a:p>
            <a:r>
              <a:rPr lang="pt-BR" b="1" i="0" dirty="0">
                <a:solidFill>
                  <a:srgbClr val="4D5156"/>
                </a:solidFill>
                <a:effectLst/>
                <a:latin typeface="arial" panose="020B0604020202020204" pitchFamily="34" charset="0"/>
              </a:rPr>
              <a:t>LinkedIn </a:t>
            </a:r>
            <a:endParaRPr lang="pt-BR" b="1" dirty="0"/>
          </a:p>
          <a:p>
            <a:pPr lvl="1"/>
            <a:r>
              <a:rPr lang="pt-BR" dirty="0"/>
              <a:t>https://www.linkedin.com/in/wendel-vila%C3%A7a-de-assis-311a7611a/</a:t>
            </a:r>
          </a:p>
          <a:p>
            <a:r>
              <a:rPr lang="pt-BR" b="1" dirty="0"/>
              <a:t>GitHub</a:t>
            </a:r>
          </a:p>
          <a:p>
            <a:pPr lvl="1"/>
            <a:r>
              <a:rPr lang="pt-BR" dirty="0"/>
              <a:t>https://github.com/wendelvilaca</a:t>
            </a:r>
          </a:p>
        </p:txBody>
      </p:sp>
      <p:pic>
        <p:nvPicPr>
          <p:cNvPr id="4" name="Picture 2">
            <a:extLst>
              <a:ext uri="{FF2B5EF4-FFF2-40B4-BE49-F238E27FC236}">
                <a16:creationId xmlns:a16="http://schemas.microsoft.com/office/drawing/2014/main" id="{40EB5DAE-993C-44C1-B310-C35D8EE25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41" y="726393"/>
            <a:ext cx="2449612" cy="287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132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REFERÊNCIAS</a:t>
            </a:r>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p:txBody>
          <a:bodyPr>
            <a:normAutofit lnSpcReduction="10000"/>
          </a:bodyPr>
          <a:lstStyle/>
          <a:p>
            <a:r>
              <a:rPr lang="pt-BR" dirty="0"/>
              <a:t>5 Stars. 2012. Disponível em:&lt;https://5stardata.info/</a:t>
            </a:r>
            <a:r>
              <a:rPr lang="pt-BR" dirty="0" err="1"/>
              <a:t>en</a:t>
            </a:r>
            <a:r>
              <a:rPr lang="pt-BR" dirty="0"/>
              <a:t>/&gt; Acesso em: 15 setembro 2020.</a:t>
            </a:r>
          </a:p>
          <a:p>
            <a:r>
              <a:rPr lang="pt-BR" dirty="0"/>
              <a:t>BARDIN, L. (2011) Análise de conteúdo. São Paulo: Edições 70.</a:t>
            </a:r>
          </a:p>
          <a:p>
            <a:r>
              <a:rPr lang="pt-BR" dirty="0"/>
              <a:t>BERNERS-LEE, T. </a:t>
            </a:r>
            <a:r>
              <a:rPr lang="pt-BR" dirty="0" err="1"/>
              <a:t>Linked</a:t>
            </a:r>
            <a:r>
              <a:rPr lang="pt-BR" dirty="0"/>
              <a:t> Data. 2009. Disponível em: &lt;https://www.w3.org/</a:t>
            </a:r>
            <a:r>
              <a:rPr lang="pt-BR" dirty="0" err="1"/>
              <a:t>DesignIssues</a:t>
            </a:r>
            <a:r>
              <a:rPr lang="pt-BR" dirty="0"/>
              <a:t>/LinkedData.html&gt;. Acesso em: 18 agosto 2020.</a:t>
            </a:r>
          </a:p>
          <a:p>
            <a:r>
              <a:rPr lang="pt-BR" dirty="0"/>
              <a:t>EAVES, D. 2009. The </a:t>
            </a:r>
            <a:r>
              <a:rPr lang="pt-BR" dirty="0" err="1"/>
              <a:t>Three</a:t>
            </a:r>
            <a:r>
              <a:rPr lang="pt-BR" dirty="0"/>
              <a:t> </a:t>
            </a:r>
            <a:r>
              <a:rPr lang="pt-BR" dirty="0" err="1"/>
              <a:t>Laws</a:t>
            </a:r>
            <a:r>
              <a:rPr lang="pt-BR" dirty="0"/>
              <a:t> </a:t>
            </a:r>
            <a:r>
              <a:rPr lang="pt-BR" dirty="0" err="1"/>
              <a:t>of</a:t>
            </a:r>
            <a:r>
              <a:rPr lang="pt-BR" dirty="0"/>
              <a:t> Open </a:t>
            </a:r>
            <a:r>
              <a:rPr lang="pt-BR" dirty="0" err="1"/>
              <a:t>Government</a:t>
            </a:r>
            <a:r>
              <a:rPr lang="pt-BR" dirty="0"/>
              <a:t> Data. Acesso em 04 de outubro de 2014. Disponível em&lt;http://eaves.ca/2009/09/30/</a:t>
            </a:r>
            <a:r>
              <a:rPr lang="pt-BR" dirty="0" err="1"/>
              <a:t>three</a:t>
            </a:r>
            <a:r>
              <a:rPr lang="pt-BR" dirty="0"/>
              <a:t>-</a:t>
            </a:r>
            <a:r>
              <a:rPr lang="pt-BR" dirty="0" err="1"/>
              <a:t>law</a:t>
            </a:r>
            <a:r>
              <a:rPr lang="pt-BR" dirty="0"/>
              <a:t>-</a:t>
            </a:r>
            <a:r>
              <a:rPr lang="pt-BR" dirty="0" err="1"/>
              <a:t>of</a:t>
            </a:r>
            <a:r>
              <a:rPr lang="pt-BR" dirty="0"/>
              <a:t>-open-</a:t>
            </a:r>
            <a:r>
              <a:rPr lang="pt-BR" dirty="0" err="1"/>
              <a:t>government</a:t>
            </a:r>
            <a:r>
              <a:rPr lang="pt-BR" dirty="0"/>
              <a:t>-data/&gt; Acesso em: 3 dezembro 2020.</a:t>
            </a:r>
          </a:p>
          <a:p>
            <a:r>
              <a:rPr lang="pt-BR" dirty="0"/>
              <a:t>GIL, A. C. Como elaborar projetos de pesquisa. 4. ed. São Paulo: Atlas, 2007.</a:t>
            </a:r>
          </a:p>
          <a:p>
            <a:r>
              <a:rPr lang="pt-BR" dirty="0"/>
              <a:t>HAN, J., </a:t>
            </a:r>
            <a:r>
              <a:rPr lang="pt-BR" dirty="0" err="1"/>
              <a:t>Pei</a:t>
            </a:r>
            <a:r>
              <a:rPr lang="pt-BR" dirty="0"/>
              <a:t>, J., &amp; KAMBER, M. (2011). Data mining: </a:t>
            </a:r>
            <a:r>
              <a:rPr lang="pt-BR" dirty="0" err="1"/>
              <a:t>concepts</a:t>
            </a:r>
            <a:r>
              <a:rPr lang="pt-BR" dirty="0"/>
              <a:t> </a:t>
            </a:r>
            <a:r>
              <a:rPr lang="pt-BR" dirty="0" err="1"/>
              <a:t>and</a:t>
            </a:r>
            <a:r>
              <a:rPr lang="pt-BR" dirty="0"/>
              <a:t> </a:t>
            </a:r>
            <a:r>
              <a:rPr lang="pt-BR" dirty="0" err="1"/>
              <a:t>techniques</a:t>
            </a:r>
            <a:r>
              <a:rPr lang="pt-BR" dirty="0"/>
              <a:t>: Elsevier.</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Tree>
    <p:extLst>
      <p:ext uri="{BB962C8B-B14F-4D97-AF65-F5344CB8AC3E}">
        <p14:creationId xmlns:p14="http://schemas.microsoft.com/office/powerpoint/2010/main" val="3942177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dirty="0"/>
              <a:t>REFERÊNCIAS</a:t>
            </a:r>
            <a:br>
              <a:rPr lang="pt-BR" dirty="0"/>
            </a:br>
            <a:endParaRPr lang="pt-BR" dirty="0"/>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677333" y="2160589"/>
            <a:ext cx="8834135" cy="4154753"/>
          </a:xfrm>
        </p:spPr>
        <p:txBody>
          <a:bodyPr>
            <a:normAutofit/>
          </a:bodyPr>
          <a:lstStyle/>
          <a:p>
            <a:pPr lvl="0">
              <a:lnSpc>
                <a:spcPct val="90000"/>
              </a:lnSpc>
            </a:pPr>
            <a:r>
              <a:rPr lang="en-US" dirty="0"/>
              <a:t>Hernández, Alexis &amp; Vázquez, Edy &amp; </a:t>
            </a:r>
            <a:r>
              <a:rPr lang="en-US" dirty="0" err="1"/>
              <a:t>Rincón</a:t>
            </a:r>
            <a:r>
              <a:rPr lang="en-US" dirty="0"/>
              <a:t>, César &amp; García, Jorge &amp; Maldonado, Adrian &amp; Orozco, Rodolfo. (2015). </a:t>
            </a:r>
            <a:r>
              <a:rPr lang="en-US" dirty="0" err="1"/>
              <a:t>Metodologías</a:t>
            </a:r>
            <a:r>
              <a:rPr lang="en-US" dirty="0"/>
              <a:t> para </a:t>
            </a:r>
            <a:r>
              <a:rPr lang="en-US" dirty="0" err="1"/>
              <a:t>análisis</a:t>
            </a:r>
            <a:r>
              <a:rPr lang="en-US" dirty="0"/>
              <a:t> </a:t>
            </a:r>
            <a:r>
              <a:rPr lang="en-US" dirty="0" err="1"/>
              <a:t>político</a:t>
            </a:r>
            <a:r>
              <a:rPr lang="en-US" dirty="0"/>
              <a:t> </a:t>
            </a:r>
            <a:r>
              <a:rPr lang="en-US" dirty="0" err="1"/>
              <a:t>utilizando</a:t>
            </a:r>
            <a:r>
              <a:rPr lang="en-US" dirty="0"/>
              <a:t> Web Scraping. Research in Computing Science. 95. 113-121. 10.13053/rcs-95-1-9.</a:t>
            </a:r>
          </a:p>
          <a:p>
            <a:pPr lvl="0">
              <a:lnSpc>
                <a:spcPct val="90000"/>
              </a:lnSpc>
            </a:pPr>
            <a:r>
              <a:rPr lang="en-US" dirty="0"/>
              <a:t>MATTOSINHO, F. J. A. P. Thesis on Mining Product Opinions and Reviews on the Web. </a:t>
            </a:r>
            <a:r>
              <a:rPr lang="en-US" dirty="0" err="1"/>
              <a:t>Technische</a:t>
            </a:r>
            <a:r>
              <a:rPr lang="en-US" dirty="0"/>
              <a:t> </a:t>
            </a:r>
            <a:r>
              <a:rPr lang="en-US" dirty="0" err="1"/>
              <a:t>Universitat</a:t>
            </a:r>
            <a:r>
              <a:rPr lang="en-US" dirty="0"/>
              <a:t> Dresden ,2010.</a:t>
            </a:r>
          </a:p>
          <a:p>
            <a:pPr lvl="0">
              <a:lnSpc>
                <a:spcPct val="90000"/>
              </a:lnSpc>
            </a:pPr>
            <a:r>
              <a:rPr lang="en-US" dirty="0"/>
              <a:t>RUSSELL, S.; NORVIG, P. (2013) </a:t>
            </a:r>
            <a:r>
              <a:rPr lang="en-US" dirty="0" err="1"/>
              <a:t>Inteligência</a:t>
            </a:r>
            <a:r>
              <a:rPr lang="en-US" dirty="0"/>
              <a:t> Artificial. 3. ed. Rio de Janeiro: Elsevier.</a:t>
            </a:r>
          </a:p>
          <a:p>
            <a:pPr lvl="0">
              <a:lnSpc>
                <a:spcPct val="90000"/>
              </a:lnSpc>
            </a:pPr>
            <a:r>
              <a:rPr lang="en-US" dirty="0"/>
              <a:t>SCHLICHT, Matt. The Complete Beginner’s Guide To Chatbots: Everything you need to know. 2016. </a:t>
            </a:r>
            <a:r>
              <a:rPr lang="en-US" dirty="0" err="1"/>
              <a:t>Disponível</a:t>
            </a:r>
            <a:r>
              <a:rPr lang="en-US" dirty="0"/>
              <a:t> </a:t>
            </a:r>
            <a:r>
              <a:rPr lang="en-US" dirty="0" err="1"/>
              <a:t>em</a:t>
            </a:r>
            <a:r>
              <a:rPr lang="en-US" dirty="0"/>
              <a:t>: &lt;https://chatbotsmagazine.com/the-complete-beginnersguide-to-chatbots-8280b7b906ca&gt;. </a:t>
            </a:r>
            <a:r>
              <a:rPr lang="en-US" dirty="0" err="1"/>
              <a:t>Acesso</a:t>
            </a:r>
            <a:r>
              <a:rPr lang="en-US" dirty="0"/>
              <a:t> </a:t>
            </a:r>
            <a:r>
              <a:rPr lang="en-US" dirty="0" err="1"/>
              <a:t>em</a:t>
            </a:r>
            <a:r>
              <a:rPr lang="en-US" dirty="0"/>
              <a:t>: 20 </a:t>
            </a:r>
            <a:r>
              <a:rPr lang="en-US" dirty="0" err="1"/>
              <a:t>julho</a:t>
            </a:r>
            <a:r>
              <a:rPr lang="en-US" dirty="0"/>
              <a:t> 2020.</a:t>
            </a:r>
          </a:p>
          <a:p>
            <a:pPr lvl="0">
              <a:lnSpc>
                <a:spcPct val="90000"/>
              </a:lnSpc>
            </a:pPr>
            <a:r>
              <a:rPr lang="pt-BR" dirty="0"/>
              <a:t>SILVEIRA, D.T.; CÓRDOVA, F.P. A pesquisa científica. In: GERHARDT, T.E.;SILVEIRA, D.T.(Org.). Métodos de pesquisa. Porto Alegre: UFRGS, 2009.</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spTree>
    <p:extLst>
      <p:ext uri="{BB962C8B-B14F-4D97-AF65-F5344CB8AC3E}">
        <p14:creationId xmlns:p14="http://schemas.microsoft.com/office/powerpoint/2010/main" val="1415125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lstStyle/>
          <a:p>
            <a:r>
              <a:rPr lang="pt-BR" dirty="0"/>
              <a:t>INTRODUÇÃO</a:t>
            </a:r>
            <a:br>
              <a:rPr lang="pt-BR" dirty="0"/>
            </a:br>
            <a:endParaRPr lang="pt-BR" dirty="0"/>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4744016" y="2160589"/>
            <a:ext cx="4800034" cy="3880773"/>
          </a:xfrm>
        </p:spPr>
        <p:txBody>
          <a:bodyPr>
            <a:normAutofit/>
          </a:bodyPr>
          <a:lstStyle/>
          <a:p>
            <a:r>
              <a:rPr lang="pt-BR" dirty="0"/>
              <a:t>Os Dados Governamentais podem ser agregados, gerando valor e obtendo relevância social em sua utilização, tanto para manutenção da democracia, quanto controle social.</a:t>
            </a:r>
          </a:p>
          <a:p>
            <a:endParaRPr lang="pt-BR" dirty="0"/>
          </a:p>
          <a:p>
            <a:endParaRPr lang="pt-BR" dirty="0"/>
          </a:p>
        </p:txBody>
      </p:sp>
      <p:pic>
        <p:nvPicPr>
          <p:cNvPr id="10" name="Imagem 9">
            <a:extLst>
              <a:ext uri="{FF2B5EF4-FFF2-40B4-BE49-F238E27FC236}">
                <a16:creationId xmlns:a16="http://schemas.microsoft.com/office/drawing/2014/main" id="{7CFD675D-CCA3-4A8D-9401-394AD6D34171}"/>
              </a:ext>
            </a:extLst>
          </p:cNvPr>
          <p:cNvPicPr>
            <a:picLocks noChangeAspect="1"/>
          </p:cNvPicPr>
          <p:nvPr/>
        </p:nvPicPr>
        <p:blipFill>
          <a:blip r:embed="rId2"/>
          <a:stretch>
            <a:fillRect/>
          </a:stretch>
        </p:blipFill>
        <p:spPr>
          <a:xfrm>
            <a:off x="848219" y="0"/>
            <a:ext cx="1689882" cy="555477"/>
          </a:xfrm>
          <a:prstGeom prst="rect">
            <a:avLst/>
          </a:prstGeom>
        </p:spPr>
      </p:pic>
      <p:pic>
        <p:nvPicPr>
          <p:cNvPr id="3074" name="Picture 2">
            <a:extLst>
              <a:ext uri="{FF2B5EF4-FFF2-40B4-BE49-F238E27FC236}">
                <a16:creationId xmlns:a16="http://schemas.microsoft.com/office/drawing/2014/main" id="{295ABD1B-0D1F-4D76-8DFF-03C3EC569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57" y="2206624"/>
            <a:ext cx="4067643" cy="406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74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lstStyle/>
          <a:p>
            <a:r>
              <a:rPr lang="pt-BR"/>
              <a:t>INTRODUÇÃO</a:t>
            </a:r>
            <a:br>
              <a:rPr lang="pt-BR"/>
            </a:br>
            <a:endParaRPr lang="pt-BR" dirty="0"/>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581024" y="2160589"/>
            <a:ext cx="9372601" cy="1077911"/>
          </a:xfrm>
        </p:spPr>
        <p:txBody>
          <a:bodyPr>
            <a:normAutofit/>
          </a:bodyPr>
          <a:lstStyle/>
          <a:p>
            <a:r>
              <a:rPr lang="pt-BR" dirty="0"/>
              <a:t>A aplicação do estudo foi delimitado na Câmara Municipal de Belo Horizonte (CMBH).</a:t>
            </a:r>
          </a:p>
          <a:p>
            <a:endParaRPr lang="pt-BR" dirty="0"/>
          </a:p>
        </p:txBody>
      </p:sp>
      <p:pic>
        <p:nvPicPr>
          <p:cNvPr id="10" name="Imagem 9">
            <a:extLst>
              <a:ext uri="{FF2B5EF4-FFF2-40B4-BE49-F238E27FC236}">
                <a16:creationId xmlns:a16="http://schemas.microsoft.com/office/drawing/2014/main" id="{7CFD675D-CCA3-4A8D-9401-394AD6D34171}"/>
              </a:ext>
            </a:extLst>
          </p:cNvPr>
          <p:cNvPicPr>
            <a:picLocks noChangeAspect="1"/>
          </p:cNvPicPr>
          <p:nvPr/>
        </p:nvPicPr>
        <p:blipFill>
          <a:blip r:embed="rId2"/>
          <a:stretch>
            <a:fillRect/>
          </a:stretch>
        </p:blipFill>
        <p:spPr>
          <a:xfrm>
            <a:off x="848219" y="0"/>
            <a:ext cx="1689882" cy="555477"/>
          </a:xfrm>
          <a:prstGeom prst="rect">
            <a:avLst/>
          </a:prstGeom>
        </p:spPr>
      </p:pic>
      <p:pic>
        <p:nvPicPr>
          <p:cNvPr id="2050" name="Picture 2">
            <a:hlinkClick r:id="rId3"/>
            <a:extLst>
              <a:ext uri="{FF2B5EF4-FFF2-40B4-BE49-F238E27FC236}">
                <a16:creationId xmlns:a16="http://schemas.microsoft.com/office/drawing/2014/main" id="{BD821F13-EAD0-4323-956A-1AD219DB98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324" y="3468689"/>
            <a:ext cx="2905126" cy="21136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ncurso Câmara de Belo Horizonte/MG: cursos, edital e datas | Gran Cursos  Online">
            <a:hlinkClick r:id="rId5"/>
            <a:extLst>
              <a:ext uri="{FF2B5EF4-FFF2-40B4-BE49-F238E27FC236}">
                <a16:creationId xmlns:a16="http://schemas.microsoft.com/office/drawing/2014/main" id="{6923223C-9CAE-4588-8934-FA3AE9D755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4" y="2895600"/>
            <a:ext cx="4152965" cy="312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500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lstStyle/>
          <a:p>
            <a:r>
              <a:rPr lang="pt-BR" b="1" dirty="0"/>
              <a:t>JUSTIFICATIVA</a:t>
            </a:r>
            <a:br>
              <a:rPr lang="pt-BR" dirty="0"/>
            </a:br>
            <a:endParaRPr lang="pt-BR" dirty="0"/>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4525818" y="2160589"/>
            <a:ext cx="5237018" cy="3880773"/>
          </a:xfrm>
        </p:spPr>
        <p:txBody>
          <a:bodyPr/>
          <a:lstStyle/>
          <a:p>
            <a:r>
              <a:rPr lang="pt-BR" dirty="0"/>
              <a:t>A transparência e a utilização dos dados abertos governamentais possibilitam maior engajamento público e permite que o cidadão se torne protagonista. </a:t>
            </a:r>
          </a:p>
          <a:p>
            <a:endParaRPr lang="pt-BR" dirty="0"/>
          </a:p>
          <a:p>
            <a:r>
              <a:rPr lang="pt-BR" dirty="0"/>
              <a:t>Optou-se por estudar os dados governamentais do portal da CMBH pelo não-cumprimento referente à disponibilização de dados abertos.</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1026" name="Picture 2" descr="CGU">
            <a:hlinkClick r:id="rId3"/>
            <a:extLst>
              <a:ext uri="{FF2B5EF4-FFF2-40B4-BE49-F238E27FC236}">
                <a16:creationId xmlns:a16="http://schemas.microsoft.com/office/drawing/2014/main" id="{28D28F69-B51D-400F-88E9-83B7F43DF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921" y="1930400"/>
            <a:ext cx="3594486" cy="356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334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b="1" dirty="0"/>
              <a:t>PROBLEMA DE PESQUISA</a:t>
            </a:r>
            <a:br>
              <a:rPr lang="pt-BR" dirty="0"/>
            </a:br>
            <a:endParaRPr lang="pt-BR" dirty="0"/>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1028700" y="1819275"/>
            <a:ext cx="8010525" cy="4972050"/>
          </a:xfrm>
        </p:spPr>
        <p:txBody>
          <a:bodyPr>
            <a:normAutofit/>
          </a:bodyPr>
          <a:lstStyle/>
          <a:p>
            <a:r>
              <a:rPr lang="pt-BR" dirty="0"/>
              <a:t>Os portais de transparência, em geral, disponibilizam dados desestruturados referentes aos gastos públicos. É possível afirmar que boa parte desses dados disponibilizados não estão em formato aberto.</a:t>
            </a:r>
          </a:p>
          <a:p>
            <a:endParaRPr lang="pt-BR" dirty="0"/>
          </a:p>
          <a:p>
            <a:endParaRPr lang="pt-BR" dirty="0"/>
          </a:p>
          <a:p>
            <a:endParaRPr lang="pt-BR" dirty="0"/>
          </a:p>
          <a:p>
            <a:endParaRPr lang="pt-BR" dirty="0"/>
          </a:p>
          <a:p>
            <a:pPr marL="0" indent="0">
              <a:buNone/>
            </a:pPr>
            <a:endParaRPr lang="pt-BR" dirty="0"/>
          </a:p>
          <a:p>
            <a:endParaRPr lang="pt-BR" dirty="0"/>
          </a:p>
          <a:p>
            <a:endParaRPr lang="pt-BR" dirty="0"/>
          </a:p>
          <a:p>
            <a:r>
              <a:rPr lang="pt-BR" dirty="0"/>
              <a:t>Como as técnicas de Web </a:t>
            </a:r>
            <a:r>
              <a:rPr lang="pt-BR" dirty="0" err="1"/>
              <a:t>Scraping</a:t>
            </a:r>
            <a:r>
              <a:rPr lang="pt-BR" dirty="0"/>
              <a:t> podem transformar os dados desestruturados dos portais de transparência em dados abertos?</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5122" name="Picture 2" descr="Data Warehouse e Data Lake: O que são? | Salesforce Brasil - Blog da  Salesforce">
            <a:hlinkClick r:id="rId3"/>
            <a:extLst>
              <a:ext uri="{FF2B5EF4-FFF2-40B4-BE49-F238E27FC236}">
                <a16:creationId xmlns:a16="http://schemas.microsoft.com/office/drawing/2014/main" id="{DA23528D-07BE-4169-BB8C-2A1E4D752B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436" y="2971998"/>
            <a:ext cx="4211164" cy="2337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80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E7128F-E729-42D2-9727-E454C405C83F}"/>
              </a:ext>
            </a:extLst>
          </p:cNvPr>
          <p:cNvSpPr>
            <a:spLocks noGrp="1"/>
          </p:cNvSpPr>
          <p:nvPr>
            <p:ph type="title"/>
          </p:nvPr>
        </p:nvSpPr>
        <p:spPr/>
        <p:txBody>
          <a:bodyPr>
            <a:normAutofit/>
          </a:bodyPr>
          <a:lstStyle/>
          <a:p>
            <a:r>
              <a:rPr lang="pt-BR" b="1" dirty="0"/>
              <a:t>OBJETIVOS</a:t>
            </a:r>
            <a:br>
              <a:rPr lang="pt-BR" dirty="0"/>
            </a:br>
            <a:endParaRPr lang="pt-BR" dirty="0"/>
          </a:p>
        </p:txBody>
      </p:sp>
      <p:sp>
        <p:nvSpPr>
          <p:cNvPr id="5" name="Espaço Reservado para Conteúdo 4">
            <a:extLst>
              <a:ext uri="{FF2B5EF4-FFF2-40B4-BE49-F238E27FC236}">
                <a16:creationId xmlns:a16="http://schemas.microsoft.com/office/drawing/2014/main" id="{5A553790-6936-414B-AF3E-61340156D24F}"/>
              </a:ext>
            </a:extLst>
          </p:cNvPr>
          <p:cNvSpPr>
            <a:spLocks noGrp="1"/>
          </p:cNvSpPr>
          <p:nvPr>
            <p:ph idx="1"/>
          </p:nvPr>
        </p:nvSpPr>
        <p:spPr>
          <a:xfrm>
            <a:off x="4867275" y="2160589"/>
            <a:ext cx="4406726" cy="3880773"/>
          </a:xfrm>
        </p:spPr>
        <p:txBody>
          <a:bodyPr>
            <a:normAutofit lnSpcReduction="10000"/>
          </a:bodyPr>
          <a:lstStyle/>
          <a:p>
            <a:r>
              <a:rPr lang="pt-BR" dirty="0"/>
              <a:t>O objetivo geral desse projeto foi o desenvolvimento, a partir de pesquisa bibliográfica e de ferramentas, um método de Web </a:t>
            </a:r>
            <a:r>
              <a:rPr lang="pt-BR" dirty="0" err="1"/>
              <a:t>Scraping</a:t>
            </a:r>
            <a:r>
              <a:rPr lang="pt-BR" dirty="0"/>
              <a:t> capaz de transformar os dados desestruturados do portal de transparência, da CMBH, em dados abertos.</a:t>
            </a:r>
          </a:p>
          <a:p>
            <a:endParaRPr lang="pt-BR" dirty="0"/>
          </a:p>
          <a:p>
            <a:r>
              <a:rPr lang="pt-BR" dirty="0"/>
              <a:t>Quanto ao objetivo específico, traçou-se o desenvolvimento de um protótipo de Chat </a:t>
            </a:r>
            <a:r>
              <a:rPr lang="pt-BR" dirty="0" err="1"/>
              <a:t>Bot</a:t>
            </a:r>
            <a:r>
              <a:rPr lang="pt-BR" dirty="0"/>
              <a:t> baseado no resultado do método de extração dos dados no site da CMBH.</a:t>
            </a:r>
          </a:p>
          <a:p>
            <a:endParaRPr lang="pt-BR" dirty="0"/>
          </a:p>
        </p:txBody>
      </p:sp>
      <p:pic>
        <p:nvPicPr>
          <p:cNvPr id="6" name="Imagem 5">
            <a:extLst>
              <a:ext uri="{FF2B5EF4-FFF2-40B4-BE49-F238E27FC236}">
                <a16:creationId xmlns:a16="http://schemas.microsoft.com/office/drawing/2014/main" id="{1C14E103-B92C-4F44-823D-9754A7EC7672}"/>
              </a:ext>
            </a:extLst>
          </p:cNvPr>
          <p:cNvPicPr>
            <a:picLocks noChangeAspect="1"/>
          </p:cNvPicPr>
          <p:nvPr/>
        </p:nvPicPr>
        <p:blipFill>
          <a:blip r:embed="rId2"/>
          <a:stretch>
            <a:fillRect/>
          </a:stretch>
        </p:blipFill>
        <p:spPr>
          <a:xfrm>
            <a:off x="848219" y="0"/>
            <a:ext cx="1689882" cy="555477"/>
          </a:xfrm>
          <a:prstGeom prst="rect">
            <a:avLst/>
          </a:prstGeom>
        </p:spPr>
      </p:pic>
      <p:pic>
        <p:nvPicPr>
          <p:cNvPr id="6146" name="Picture 2">
            <a:hlinkClick r:id="rId3"/>
            <a:extLst>
              <a:ext uri="{FF2B5EF4-FFF2-40B4-BE49-F238E27FC236}">
                <a16:creationId xmlns:a16="http://schemas.microsoft.com/office/drawing/2014/main" id="{3A73B775-8C33-474F-B345-F28793348D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743" y="2597002"/>
            <a:ext cx="3532716" cy="117315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obot-Symbol Chat-Bot-Zeichen Für Support-Service-Konzept Chatbot-Zeichen  Im Flachen Stil Vektor Abbildung - Illustration von künstlich,  kommunikation: 167575260">
            <a:hlinkClick r:id="rId5"/>
            <a:extLst>
              <a:ext uri="{FF2B5EF4-FFF2-40B4-BE49-F238E27FC236}">
                <a16:creationId xmlns:a16="http://schemas.microsoft.com/office/drawing/2014/main" id="{667E4935-06AB-40F9-8FD2-4E07276D6A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8413" y="4057649"/>
            <a:ext cx="2419661" cy="2419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948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ado">
  <a:themeElements>
    <a:clrScheme name="Personalizada 6">
      <a:dk1>
        <a:sysClr val="windowText" lastClr="000000"/>
      </a:dk1>
      <a:lt1>
        <a:sysClr val="window" lastClr="FFFFFF"/>
      </a:lt1>
      <a:dk2>
        <a:srgbClr val="2C3C43"/>
      </a:dk2>
      <a:lt2>
        <a:srgbClr val="EBEBEB"/>
      </a:lt2>
      <a:accent1>
        <a:srgbClr val="00B050"/>
      </a:accent1>
      <a:accent2>
        <a:srgbClr val="00B050"/>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501</TotalTime>
  <Words>1970</Words>
  <Application>Microsoft Office PowerPoint</Application>
  <PresentationFormat>Widescreen</PresentationFormat>
  <Paragraphs>180</Paragraphs>
  <Slides>42</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42</vt:i4>
      </vt:variant>
    </vt:vector>
  </HeadingPairs>
  <TitlesOfParts>
    <vt:vector size="50" baseType="lpstr">
      <vt:lpstr>Arial</vt:lpstr>
      <vt:lpstr>Arial</vt:lpstr>
      <vt:lpstr>Calibri</vt:lpstr>
      <vt:lpstr>Lato</vt:lpstr>
      <vt:lpstr>Linux Libertine</vt:lpstr>
      <vt:lpstr>Trebuchet MS</vt:lpstr>
      <vt:lpstr>Wingdings 3</vt:lpstr>
      <vt:lpstr>Facetado</vt:lpstr>
      <vt:lpstr>8ª Conferência SciPy América Latina </vt:lpstr>
      <vt:lpstr>Wendel Vilaça de Assis</vt:lpstr>
      <vt:lpstr>Apresentação do PowerPoint</vt:lpstr>
      <vt:lpstr>INTRODUÇÃO </vt:lpstr>
      <vt:lpstr>INTRODUÇÃO </vt:lpstr>
      <vt:lpstr>INTRODUÇÃO </vt:lpstr>
      <vt:lpstr>JUSTIFICATIVA </vt:lpstr>
      <vt:lpstr>PROBLEMA DE PESQUISA </vt:lpstr>
      <vt:lpstr>OBJETIVOS </vt:lpstr>
      <vt:lpstr>REFERENCIAL TEÓRICO</vt:lpstr>
      <vt:lpstr>REFERENCIAL TEÓRICO</vt:lpstr>
      <vt:lpstr>REFERENCIAL TEÓRICO</vt:lpstr>
      <vt:lpstr>REFERENCIAL TEÓRICO</vt:lpstr>
      <vt:lpstr>REFERENCIAL TEÓRICO</vt:lpstr>
      <vt:lpstr>REFERENCIAL TEÓRICO</vt:lpstr>
      <vt:lpstr>REFERENCIAL TEÓRICO</vt:lpstr>
      <vt:lpstr>REFERENCIAL TEÓRICO</vt:lpstr>
      <vt:lpstr>REFERENCIAL TEÓRICO</vt:lpstr>
      <vt:lpstr>TRABALHOS RELACIONADOS</vt:lpstr>
      <vt:lpstr>METODOLOGIA </vt:lpstr>
      <vt:lpstr>METODOLOGIA </vt:lpstr>
      <vt:lpstr>CHAT BOT SUMÉ</vt:lpstr>
      <vt:lpstr>CHAT BOT SUMÉ</vt:lpstr>
      <vt:lpstr>CHAT BOT SUMÉ</vt:lpstr>
      <vt:lpstr>CHAT BOT SUMÉ</vt:lpstr>
      <vt:lpstr>CHAT BOT SUMÉ</vt:lpstr>
      <vt:lpstr>CHAT BOT SUMÉ</vt:lpstr>
      <vt:lpstr>CHAT BOT SUMÉ</vt:lpstr>
      <vt:lpstr>CHAT BOT SUMÉ</vt:lpstr>
      <vt:lpstr>CHAT BOT SUMÉ</vt:lpstr>
      <vt:lpstr>CHAT BOT SUMÉ</vt:lpstr>
      <vt:lpstr>DADOS EXCLUÍDOS DO PORTAL DE TRANSPARÊNCIA</vt:lpstr>
      <vt:lpstr>ANÁLISE DOS RESULTADOS</vt:lpstr>
      <vt:lpstr>ANÁLISE DOS RESULTADOS</vt:lpstr>
      <vt:lpstr>ANÁLISE DOS RESULTADOS</vt:lpstr>
      <vt:lpstr>ANÁLISE DOS RESULTADOS</vt:lpstr>
      <vt:lpstr>CONCLUSÃO</vt:lpstr>
      <vt:lpstr>CONCLUSÃO</vt:lpstr>
      <vt:lpstr>TRABALHOS FUTUROS</vt:lpstr>
      <vt:lpstr>Obrigado!  Wendel Vilaça de Assis  </vt:lpstr>
      <vt:lpstr>REFERÊNCIAS</vt:lpstr>
      <vt:lpstr>REFERÊNCIAS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Wendel Vilaça De Assis</dc:creator>
  <cp:lastModifiedBy>Wendel Vilaça De Assis</cp:lastModifiedBy>
  <cp:revision>121</cp:revision>
  <dcterms:created xsi:type="dcterms:W3CDTF">2021-12-07T03:17:17Z</dcterms:created>
  <dcterms:modified xsi:type="dcterms:W3CDTF">2021-12-12T07:10:45Z</dcterms:modified>
</cp:coreProperties>
</file>