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70bf4f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f70bf4f2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70bf4f2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f70bf4f22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70bf4f2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f70bf4f228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738427c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f738427c0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70bf4f22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f70bf4f228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70bf4f22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f70bf4f22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8100" y="9956775"/>
            <a:ext cx="1714500" cy="365100"/>
          </a:xfrm>
          <a:prstGeom prst="rect">
            <a:avLst/>
          </a:prstGeom>
          <a:noFill/>
          <a:ln>
            <a:noFill/>
          </a:ln>
        </p:spPr>
        <p:txBody>
          <a:bodyPr anchorCtr="0" anchor="ctr" bIns="45700" lIns="91425" spcFirstLastPara="1" rIns="91425" wrap="square" tIns="45700">
            <a:noAutofit/>
          </a:bodyPr>
          <a:lstStyle>
            <a:lvl1pPr indent="0" lvl="0" marL="0" marR="0" rtl="0">
              <a:spcBef>
                <a:spcPts val="0"/>
              </a:spcBef>
              <a:buNone/>
              <a:defRPr b="0" i="0" sz="1600" u="none" cap="none" strike="noStrike">
                <a:solidFill>
                  <a:schemeClr val="lt1"/>
                </a:solidFill>
                <a:latin typeface="Calibri"/>
                <a:ea typeface="Calibri"/>
                <a:cs typeface="Calibri"/>
                <a:sym typeface="Calibri"/>
              </a:defRPr>
            </a:lvl1pPr>
            <a:lvl2pPr indent="0" lvl="1" marL="0" marR="0" rtl="0">
              <a:spcBef>
                <a:spcPts val="0"/>
              </a:spcBef>
              <a:buNone/>
              <a:defRPr b="0" i="0" sz="1600" u="none" cap="none" strike="noStrike">
                <a:solidFill>
                  <a:schemeClr val="lt1"/>
                </a:solidFill>
                <a:latin typeface="Calibri"/>
                <a:ea typeface="Calibri"/>
                <a:cs typeface="Calibri"/>
                <a:sym typeface="Calibri"/>
              </a:defRPr>
            </a:lvl2pPr>
            <a:lvl3pPr indent="0" lvl="2" marL="0" marR="0" rtl="0">
              <a:spcBef>
                <a:spcPts val="0"/>
              </a:spcBef>
              <a:buNone/>
              <a:defRPr b="0" i="0" sz="1600" u="none" cap="none" strike="noStrike">
                <a:solidFill>
                  <a:schemeClr val="lt1"/>
                </a:solidFill>
                <a:latin typeface="Calibri"/>
                <a:ea typeface="Calibri"/>
                <a:cs typeface="Calibri"/>
                <a:sym typeface="Calibri"/>
              </a:defRPr>
            </a:lvl3pPr>
            <a:lvl4pPr indent="0" lvl="3" marL="0" marR="0" rtl="0">
              <a:spcBef>
                <a:spcPts val="0"/>
              </a:spcBef>
              <a:buNone/>
              <a:defRPr b="0" i="0" sz="1600" u="none" cap="none" strike="noStrike">
                <a:solidFill>
                  <a:schemeClr val="lt1"/>
                </a:solidFill>
                <a:latin typeface="Calibri"/>
                <a:ea typeface="Calibri"/>
                <a:cs typeface="Calibri"/>
                <a:sym typeface="Calibri"/>
              </a:defRPr>
            </a:lvl4pPr>
            <a:lvl5pPr indent="0" lvl="4" marL="0" marR="0" rtl="0">
              <a:spcBef>
                <a:spcPts val="0"/>
              </a:spcBef>
              <a:buNone/>
              <a:defRPr b="0" i="0" sz="1600" u="none" cap="none" strike="noStrike">
                <a:solidFill>
                  <a:schemeClr val="lt1"/>
                </a:solidFill>
                <a:latin typeface="Calibri"/>
                <a:ea typeface="Calibri"/>
                <a:cs typeface="Calibri"/>
                <a:sym typeface="Calibri"/>
              </a:defRPr>
            </a:lvl5pPr>
            <a:lvl6pPr indent="0" lvl="5" marL="0" marR="0" rtl="0">
              <a:spcBef>
                <a:spcPts val="0"/>
              </a:spcBef>
              <a:buNone/>
              <a:defRPr b="0" i="0" sz="1600" u="none" cap="none" strike="noStrike">
                <a:solidFill>
                  <a:schemeClr val="lt1"/>
                </a:solidFill>
                <a:latin typeface="Calibri"/>
                <a:ea typeface="Calibri"/>
                <a:cs typeface="Calibri"/>
                <a:sym typeface="Calibri"/>
              </a:defRPr>
            </a:lvl6pPr>
            <a:lvl7pPr indent="0" lvl="6" marL="0" marR="0" rtl="0">
              <a:spcBef>
                <a:spcPts val="0"/>
              </a:spcBef>
              <a:buNone/>
              <a:defRPr b="0" i="0" sz="1600" u="none" cap="none" strike="noStrike">
                <a:solidFill>
                  <a:schemeClr val="lt1"/>
                </a:solidFill>
                <a:latin typeface="Calibri"/>
                <a:ea typeface="Calibri"/>
                <a:cs typeface="Calibri"/>
                <a:sym typeface="Calibri"/>
              </a:defRPr>
            </a:lvl7pPr>
            <a:lvl8pPr indent="0" lvl="7" marL="0" marR="0" rtl="0">
              <a:spcBef>
                <a:spcPts val="0"/>
              </a:spcBef>
              <a:buNone/>
              <a:defRPr b="0" i="0" sz="1600" u="none" cap="none" strike="noStrike">
                <a:solidFill>
                  <a:schemeClr val="lt1"/>
                </a:solidFill>
                <a:latin typeface="Calibri"/>
                <a:ea typeface="Calibri"/>
                <a:cs typeface="Calibri"/>
                <a:sym typeface="Calibri"/>
              </a:defRPr>
            </a:lvl8pPr>
            <a:lvl9pPr indent="0" lvl="8" marL="0" marR="0" rtl="0">
              <a:spcBef>
                <a:spcPts val="0"/>
              </a:spcBef>
              <a:buNone/>
              <a:defRPr b="0" i="0" sz="16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r>
              <a:rPr lang="en-US"/>
              <a:t>/7</a:t>
            </a:r>
            <a:endParaRPr/>
          </a:p>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hyperlink" Target="https://www.kaggle.com/datasets/radheshyamkollipara/bank-customer-churn" TargetMode="External"/><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14.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github.com/wendtoinissaka/UVBF_L3_ANALYSE_DE_DONNEES/tree/main/Data_mining_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40658" l="-4568" r="-14069" t="0"/>
            </a:stretch>
          </a:blipFill>
          <a:ln>
            <a:noFill/>
          </a:ln>
        </p:spPr>
      </p:sp>
      <p:sp>
        <p:nvSpPr>
          <p:cNvPr id="85" name="Google Shape;85;p13"/>
          <p:cNvSpPr/>
          <p:nvPr/>
        </p:nvSpPr>
        <p:spPr>
          <a:xfrm>
            <a:off x="1074050" y="548950"/>
            <a:ext cx="16397100" cy="9141300"/>
          </a:xfrm>
          <a:prstGeom prst="rect">
            <a:avLst/>
          </a:prstGeom>
          <a:solidFill>
            <a:srgbClr val="000000">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1074050" y="543875"/>
            <a:ext cx="16134600" cy="153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000">
                <a:solidFill>
                  <a:srgbClr val="FFFFFF"/>
                </a:solidFill>
              </a:rPr>
              <a:t>PREDICTION DU DESABONNEMENT  DES </a:t>
            </a:r>
            <a:endParaRPr b="1" sz="5000">
              <a:solidFill>
                <a:srgbClr val="FFFFFF"/>
              </a:solidFill>
            </a:endParaRPr>
          </a:p>
          <a:p>
            <a:pPr indent="0" lvl="0" marL="0" marR="0" rtl="0" algn="ctr">
              <a:lnSpc>
                <a:spcPct val="100000"/>
              </a:lnSpc>
              <a:spcBef>
                <a:spcPts val="0"/>
              </a:spcBef>
              <a:spcAft>
                <a:spcPts val="0"/>
              </a:spcAft>
              <a:buNone/>
            </a:pPr>
            <a:r>
              <a:rPr b="1" lang="en-US" sz="5000">
                <a:solidFill>
                  <a:srgbClr val="FFFFFF"/>
                </a:solidFill>
              </a:rPr>
              <a:t>CLIENTS BANCAIRES</a:t>
            </a:r>
            <a:endParaRPr b="1" sz="5000">
              <a:solidFill>
                <a:srgbClr val="FFFFFF"/>
              </a:solidFill>
            </a:endParaRPr>
          </a:p>
        </p:txBody>
      </p:sp>
      <p:sp>
        <p:nvSpPr>
          <p:cNvPr id="87" name="Google Shape;87;p13"/>
          <p:cNvSpPr txBox="1"/>
          <p:nvPr/>
        </p:nvSpPr>
        <p:spPr>
          <a:xfrm>
            <a:off x="16070900" y="9795900"/>
            <a:ext cx="211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FF"/>
                </a:solidFill>
                <a:latin typeface="Montserrat"/>
                <a:ea typeface="Montserrat"/>
                <a:cs typeface="Montserrat"/>
                <a:sym typeface="Montserrat"/>
              </a:rPr>
              <a:t>28 AOÛT 2024 </a:t>
            </a:r>
            <a:endParaRPr b="1" sz="1600"/>
          </a:p>
        </p:txBody>
      </p:sp>
      <p:sp>
        <p:nvSpPr>
          <p:cNvPr id="88" name="Google Shape;88;p13"/>
          <p:cNvSpPr txBox="1"/>
          <p:nvPr/>
        </p:nvSpPr>
        <p:spPr>
          <a:xfrm>
            <a:off x="11873550" y="6300975"/>
            <a:ext cx="5858400" cy="923400"/>
          </a:xfrm>
          <a:prstGeom prst="rect">
            <a:avLst/>
          </a:prstGeom>
          <a:noFill/>
          <a:ln>
            <a:noFill/>
          </a:ln>
        </p:spPr>
        <p:txBody>
          <a:bodyPr anchorCtr="0" anchor="t" bIns="45700" lIns="91425" spcFirstLastPara="1" rIns="91425" wrap="square" tIns="45700">
            <a:spAutoFit/>
          </a:bodyPr>
          <a:lstStyle/>
          <a:p>
            <a:pPr indent="-590550" lvl="0" marL="571500" marR="0" rtl="0" algn="l">
              <a:spcBef>
                <a:spcPts val="0"/>
              </a:spcBef>
              <a:spcAft>
                <a:spcPts val="0"/>
              </a:spcAft>
              <a:buClr>
                <a:srgbClr val="FFEF24"/>
              </a:buClr>
              <a:buSzPts val="2700"/>
              <a:buFont typeface="Noto Sans Symbols"/>
              <a:buChar char="❖"/>
            </a:pPr>
            <a:r>
              <a:rPr b="1" lang="en-US" sz="2700">
                <a:solidFill>
                  <a:srgbClr val="FFEF24"/>
                </a:solidFill>
                <a:latin typeface="Calibri"/>
                <a:ea typeface="Calibri"/>
                <a:cs typeface="Calibri"/>
                <a:sym typeface="Calibri"/>
              </a:rPr>
              <a:t>OUEDRAOGO WENDTOIN ISSAKA</a:t>
            </a:r>
            <a:endParaRPr b="1" sz="2700">
              <a:solidFill>
                <a:srgbClr val="FFEF24"/>
              </a:solidFill>
              <a:latin typeface="Calibri"/>
              <a:ea typeface="Calibri"/>
              <a:cs typeface="Calibri"/>
              <a:sym typeface="Calibri"/>
            </a:endParaRPr>
          </a:p>
          <a:p>
            <a:pPr indent="-590550" lvl="0" marL="571500" marR="0" rtl="0" algn="l">
              <a:spcBef>
                <a:spcPts val="0"/>
              </a:spcBef>
              <a:spcAft>
                <a:spcPts val="0"/>
              </a:spcAft>
              <a:buClr>
                <a:srgbClr val="FFEF24"/>
              </a:buClr>
              <a:buSzPts val="2700"/>
              <a:buFont typeface="Calibri"/>
              <a:buChar char="❖"/>
            </a:pPr>
            <a:r>
              <a:rPr b="1" lang="en-US" sz="2700">
                <a:solidFill>
                  <a:srgbClr val="FFEF24"/>
                </a:solidFill>
                <a:latin typeface="Calibri"/>
                <a:ea typeface="Calibri"/>
                <a:cs typeface="Calibri"/>
                <a:sym typeface="Calibri"/>
              </a:rPr>
              <a:t>SOME FIARMA LANDRY</a:t>
            </a:r>
            <a:endParaRPr b="1" sz="2700">
              <a:solidFill>
                <a:srgbClr val="FFEF24"/>
              </a:solidFill>
              <a:latin typeface="Calibri"/>
              <a:ea typeface="Calibri"/>
              <a:cs typeface="Calibri"/>
              <a:sym typeface="Calibri"/>
            </a:endParaRPr>
          </a:p>
        </p:txBody>
      </p:sp>
      <p:sp>
        <p:nvSpPr>
          <p:cNvPr id="89" name="Google Shape;89;p13"/>
          <p:cNvSpPr txBox="1"/>
          <p:nvPr/>
        </p:nvSpPr>
        <p:spPr>
          <a:xfrm>
            <a:off x="327425" y="6429900"/>
            <a:ext cx="54282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700" u="sng">
                <a:solidFill>
                  <a:srgbClr val="FFFFFF"/>
                </a:solidFill>
              </a:rPr>
              <a:t>Professeur:</a:t>
            </a:r>
            <a:r>
              <a:rPr b="1" lang="en-US" sz="2700">
                <a:solidFill>
                  <a:srgbClr val="FFFFFF"/>
                </a:solidFill>
              </a:rPr>
              <a:t> </a:t>
            </a:r>
            <a:endParaRPr b="1" sz="2700">
              <a:solidFill>
                <a:srgbClr val="FFFFFF"/>
              </a:solidFill>
            </a:endParaRPr>
          </a:p>
          <a:p>
            <a:pPr indent="0" lvl="0" marL="0" marR="0" rtl="0" algn="ctr">
              <a:spcBef>
                <a:spcPts val="0"/>
              </a:spcBef>
              <a:spcAft>
                <a:spcPts val="0"/>
              </a:spcAft>
              <a:buNone/>
            </a:pPr>
            <a:r>
              <a:rPr b="1" lang="en-US" sz="2700">
                <a:solidFill>
                  <a:srgbClr val="FFEF24"/>
                </a:solidFill>
              </a:rPr>
              <a:t>FLORIAN SAWADOGO</a:t>
            </a:r>
            <a:endParaRPr sz="500">
              <a:solidFill>
                <a:srgbClr val="FFEF24"/>
              </a:solidFill>
            </a:endParaRPr>
          </a:p>
        </p:txBody>
      </p:sp>
      <p:sp>
        <p:nvSpPr>
          <p:cNvPr id="90" name="Google Shape;90;p13"/>
          <p:cNvSpPr txBox="1"/>
          <p:nvPr/>
        </p:nvSpPr>
        <p:spPr>
          <a:xfrm>
            <a:off x="13584350" y="5359825"/>
            <a:ext cx="24678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u="sng">
                <a:solidFill>
                  <a:srgbClr val="FFFFFF"/>
                </a:solidFill>
                <a:latin typeface="Calibri"/>
                <a:ea typeface="Calibri"/>
                <a:cs typeface="Calibri"/>
                <a:sym typeface="Calibri"/>
              </a:rPr>
              <a:t>GROUPE I</a:t>
            </a:r>
            <a:endParaRPr b="1" sz="3600" u="sng">
              <a:solidFill>
                <a:srgbClr val="FFFFFF"/>
              </a:solidFill>
              <a:latin typeface="Calibri"/>
              <a:ea typeface="Calibri"/>
              <a:cs typeface="Calibri"/>
              <a:sym typeface="Calibri"/>
            </a:endParaRPr>
          </a:p>
        </p:txBody>
      </p:sp>
      <p:pic>
        <p:nvPicPr>
          <p:cNvPr id="91" name="Google Shape;91;p13"/>
          <p:cNvPicPr preferRelativeResize="0"/>
          <p:nvPr/>
        </p:nvPicPr>
        <p:blipFill rotWithShape="1">
          <a:blip r:embed="rId4">
            <a:alphaModFix/>
          </a:blip>
          <a:srcRect b="119" l="0" r="0" t="119"/>
          <a:stretch/>
        </p:blipFill>
        <p:spPr>
          <a:xfrm>
            <a:off x="4817675" y="2166325"/>
            <a:ext cx="6892201" cy="3946176"/>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9425440" y="3187426"/>
            <a:ext cx="3112250" cy="2397912"/>
          </a:xfrm>
          <a:prstGeom prst="rect">
            <a:avLst/>
          </a:prstGeom>
          <a:noFill/>
          <a:ln>
            <a:noFill/>
          </a:ln>
        </p:spPr>
      </p:pic>
      <p:sp>
        <p:nvSpPr>
          <p:cNvPr id="93" name="Google Shape;93;p13"/>
          <p:cNvSpPr txBox="1"/>
          <p:nvPr/>
        </p:nvSpPr>
        <p:spPr>
          <a:xfrm>
            <a:off x="1933300" y="7970425"/>
            <a:ext cx="13795500" cy="204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200">
                <a:solidFill>
                  <a:srgbClr val="FFEF24"/>
                </a:solidFill>
                <a:latin typeface="Calibri"/>
                <a:ea typeface="Calibri"/>
                <a:cs typeface="Calibri"/>
                <a:sym typeface="Calibri"/>
              </a:rPr>
              <a:t>Le désabonnement des clients représente un défi majeur pour les banques, impactant directement leur rentabilité. L'objectif de ce projet est de développer un modèle prédictif pour identifier les clients à risque de désabonnement.</a:t>
            </a:r>
            <a:endParaRPr sz="3200">
              <a:solidFill>
                <a:srgbClr val="FFEF24"/>
              </a:solidFill>
              <a:latin typeface="Calibri"/>
              <a:ea typeface="Calibri"/>
              <a:cs typeface="Calibri"/>
              <a:sym typeface="Calibri"/>
            </a:endParaRPr>
          </a:p>
        </p:txBody>
      </p:sp>
      <p:sp>
        <p:nvSpPr>
          <p:cNvPr id="94" name="Google Shape;94;p13"/>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14"/>
          <p:cNvSpPr txBox="1"/>
          <p:nvPr/>
        </p:nvSpPr>
        <p:spPr>
          <a:xfrm>
            <a:off x="2781300" y="7906483"/>
            <a:ext cx="5410500" cy="492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3200">
                <a:solidFill>
                  <a:srgbClr val="6CE5E8"/>
                </a:solidFill>
              </a:rPr>
              <a:t>……</a:t>
            </a:r>
            <a:endParaRPr/>
          </a:p>
        </p:txBody>
      </p:sp>
      <p:pic>
        <p:nvPicPr>
          <p:cNvPr id="100" name="Google Shape;100;p14"/>
          <p:cNvPicPr preferRelativeResize="0"/>
          <p:nvPr/>
        </p:nvPicPr>
        <p:blipFill rotWithShape="1">
          <a:blip r:embed="rId3">
            <a:alphaModFix/>
          </a:blip>
          <a:srcRect b="0" l="40273" r="18521" t="0"/>
          <a:stretch/>
        </p:blipFill>
        <p:spPr>
          <a:xfrm>
            <a:off x="11573393" y="0"/>
            <a:ext cx="6714606" cy="10287000"/>
          </a:xfrm>
          <a:prstGeom prst="rect">
            <a:avLst/>
          </a:prstGeom>
          <a:noFill/>
          <a:ln>
            <a:noFill/>
          </a:ln>
        </p:spPr>
      </p:pic>
      <p:cxnSp>
        <p:nvCxnSpPr>
          <p:cNvPr id="101" name="Google Shape;101;p14"/>
          <p:cNvCxnSpPr/>
          <p:nvPr/>
        </p:nvCxnSpPr>
        <p:spPr>
          <a:xfrm>
            <a:off x="1028700" y="1986539"/>
            <a:ext cx="9109800" cy="0"/>
          </a:xfrm>
          <a:prstGeom prst="straightConnector1">
            <a:avLst/>
          </a:prstGeom>
          <a:noFill/>
          <a:ln cap="flat" cmpd="sng" w="19050">
            <a:solidFill>
              <a:srgbClr val="FFFFFF"/>
            </a:solidFill>
            <a:prstDash val="solid"/>
            <a:round/>
            <a:headEnd len="sm" w="sm" type="none"/>
            <a:tailEnd len="sm" w="sm" type="none"/>
          </a:ln>
        </p:spPr>
      </p:cxnSp>
      <p:grpSp>
        <p:nvGrpSpPr>
          <p:cNvPr id="102" name="Google Shape;102;p14"/>
          <p:cNvGrpSpPr/>
          <p:nvPr/>
        </p:nvGrpSpPr>
        <p:grpSpPr>
          <a:xfrm>
            <a:off x="596700" y="4071850"/>
            <a:ext cx="10382400" cy="3036912"/>
            <a:chOff x="-576000" y="-4049216"/>
            <a:chExt cx="13843200" cy="4049216"/>
          </a:xfrm>
        </p:grpSpPr>
        <p:sp>
          <p:nvSpPr>
            <p:cNvPr id="103" name="Google Shape;103;p14"/>
            <p:cNvSpPr txBox="1"/>
            <p:nvPr/>
          </p:nvSpPr>
          <p:spPr>
            <a:xfrm>
              <a:off x="-576000" y="-4049216"/>
              <a:ext cx="13843200" cy="3181200"/>
            </a:xfrm>
            <a:prstGeom prst="rect">
              <a:avLst/>
            </a:prstGeom>
            <a:noFill/>
            <a:ln>
              <a:noFill/>
            </a:ln>
          </p:spPr>
          <p:txBody>
            <a:bodyPr anchorCtr="0" anchor="t" bIns="0" lIns="0" spcFirstLastPara="1" rIns="0" wrap="square" tIns="0">
              <a:spAutoFit/>
            </a:bodyPr>
            <a:lstStyle/>
            <a:p>
              <a:pPr indent="0" lvl="0" marL="0" rtl="0" algn="just">
                <a:lnSpc>
                  <a:spcPct val="130000"/>
                </a:lnSpc>
                <a:spcBef>
                  <a:spcPts val="0"/>
                </a:spcBef>
                <a:spcAft>
                  <a:spcPts val="0"/>
                </a:spcAft>
                <a:buClr>
                  <a:schemeClr val="dk1"/>
                </a:buClr>
                <a:buSzPts val="1100"/>
                <a:buFont typeface="Arial"/>
                <a:buNone/>
              </a:pPr>
              <a:r>
                <a:rPr lang="en-US" sz="2500">
                  <a:solidFill>
                    <a:srgbClr val="FFFFFF"/>
                  </a:solidFill>
                </a:rPr>
                <a:t>Pourquoi la prédiction du désabonnement est-elle cruciale ?</a:t>
              </a:r>
              <a:endParaRPr sz="2500">
                <a:solidFill>
                  <a:srgbClr val="FFFFFF"/>
                </a:solidFill>
              </a:endParaRPr>
            </a:p>
            <a:p>
              <a:pPr indent="0" lvl="0" marL="0" rtl="0" algn="just">
                <a:lnSpc>
                  <a:spcPct val="130000"/>
                </a:lnSpc>
                <a:spcBef>
                  <a:spcPts val="0"/>
                </a:spcBef>
                <a:spcAft>
                  <a:spcPts val="0"/>
                </a:spcAft>
                <a:buClr>
                  <a:schemeClr val="dk1"/>
                </a:buClr>
                <a:buSzPts val="1100"/>
                <a:buFont typeface="Arial"/>
                <a:buNone/>
              </a:pPr>
              <a:r>
                <a:rPr lang="en-US" sz="2500">
                  <a:solidFill>
                    <a:srgbClr val="FFFFFF"/>
                  </a:solidFill>
                </a:rPr>
                <a:t>Des études ont montré qu'acquérir un nouveau client peut coûter jusqu'à cinq fois plus cher que de fidéliser un client existant (Bain &amp; Company).</a:t>
              </a:r>
              <a:endParaRPr sz="2500">
                <a:solidFill>
                  <a:srgbClr val="FFFFFF"/>
                </a:solidFill>
              </a:endParaRPr>
            </a:p>
            <a:p>
              <a:pPr indent="0" lvl="0" marL="0" marR="0" rtl="0" algn="just">
                <a:lnSpc>
                  <a:spcPct val="130000"/>
                </a:lnSpc>
                <a:spcBef>
                  <a:spcPts val="0"/>
                </a:spcBef>
                <a:spcAft>
                  <a:spcPts val="0"/>
                </a:spcAft>
                <a:buNone/>
              </a:pPr>
              <a:r>
                <a:rPr lang="en-US" sz="2500">
                  <a:solidFill>
                    <a:srgbClr val="FFFFFF"/>
                  </a:solidFill>
                </a:rPr>
                <a:t>Ce projet vise à fournir un outil pour anticiper les départs et agir en conséquence.</a:t>
              </a:r>
              <a:endParaRPr sz="2500">
                <a:solidFill>
                  <a:srgbClr val="FFFFFF"/>
                </a:solidFill>
              </a:endParaRPr>
            </a:p>
          </p:txBody>
        </p:sp>
        <p:cxnSp>
          <p:nvCxnSpPr>
            <p:cNvPr id="104" name="Google Shape;104;p14"/>
            <p:cNvCxnSpPr/>
            <p:nvPr/>
          </p:nvCxnSpPr>
          <p:spPr>
            <a:xfrm>
              <a:off x="0" y="0"/>
              <a:ext cx="12146400" cy="0"/>
            </a:xfrm>
            <a:prstGeom prst="straightConnector1">
              <a:avLst/>
            </a:prstGeom>
            <a:noFill/>
            <a:ln cap="flat" cmpd="sng" w="25400">
              <a:solidFill>
                <a:srgbClr val="FFFFFF"/>
              </a:solidFill>
              <a:prstDash val="solid"/>
              <a:round/>
              <a:headEnd len="sm" w="sm" type="none"/>
              <a:tailEnd len="sm" w="sm" type="none"/>
            </a:ln>
          </p:spPr>
        </p:cxnSp>
      </p:grpSp>
      <p:sp>
        <p:nvSpPr>
          <p:cNvPr id="105" name="Google Shape;105;p14"/>
          <p:cNvSpPr txBox="1"/>
          <p:nvPr/>
        </p:nvSpPr>
        <p:spPr>
          <a:xfrm>
            <a:off x="1028700" y="426158"/>
            <a:ext cx="108783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6CE5E8"/>
                </a:solidFill>
              </a:rPr>
              <a:t>PROBLEMATIQUE</a:t>
            </a:r>
            <a:endParaRPr/>
          </a:p>
        </p:txBody>
      </p:sp>
      <p:sp>
        <p:nvSpPr>
          <p:cNvPr id="106" name="Google Shape;106;p14"/>
          <p:cNvSpPr/>
          <p:nvPr/>
        </p:nvSpPr>
        <p:spPr>
          <a:xfrm>
            <a:off x="11575850" y="-425025"/>
            <a:ext cx="6714600" cy="1076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Calibri"/>
              <a:ea typeface="Calibri"/>
              <a:cs typeface="Calibri"/>
              <a:sym typeface="Calibri"/>
            </a:endParaRPr>
          </a:p>
        </p:txBody>
      </p:sp>
      <p:pic>
        <p:nvPicPr>
          <p:cNvPr id="107" name="Google Shape;107;p14"/>
          <p:cNvPicPr preferRelativeResize="0"/>
          <p:nvPr/>
        </p:nvPicPr>
        <p:blipFill>
          <a:blip r:embed="rId4">
            <a:alphaModFix/>
          </a:blip>
          <a:stretch>
            <a:fillRect/>
          </a:stretch>
        </p:blipFill>
        <p:spPr>
          <a:xfrm>
            <a:off x="11575850" y="2942530"/>
            <a:ext cx="6714598" cy="5035933"/>
          </a:xfrm>
          <a:prstGeom prst="rect">
            <a:avLst/>
          </a:prstGeom>
          <a:noFill/>
          <a:ln>
            <a:noFill/>
          </a:ln>
        </p:spPr>
      </p:pic>
      <p:sp>
        <p:nvSpPr>
          <p:cNvPr id="108" name="Google Shape;108;p14"/>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0" l="40273" r="18521" t="0"/>
          <a:stretch/>
        </p:blipFill>
        <p:spPr>
          <a:xfrm>
            <a:off x="11573393" y="0"/>
            <a:ext cx="6714606" cy="10287000"/>
          </a:xfrm>
          <a:prstGeom prst="rect">
            <a:avLst/>
          </a:prstGeom>
          <a:noFill/>
          <a:ln>
            <a:noFill/>
          </a:ln>
        </p:spPr>
      </p:pic>
      <p:cxnSp>
        <p:nvCxnSpPr>
          <p:cNvPr id="114" name="Google Shape;114;p15"/>
          <p:cNvCxnSpPr/>
          <p:nvPr/>
        </p:nvCxnSpPr>
        <p:spPr>
          <a:xfrm>
            <a:off x="952500" y="1681739"/>
            <a:ext cx="9109800" cy="0"/>
          </a:xfrm>
          <a:prstGeom prst="straightConnector1">
            <a:avLst/>
          </a:prstGeom>
          <a:noFill/>
          <a:ln cap="flat" cmpd="sng" w="19050">
            <a:solidFill>
              <a:srgbClr val="FFFFFF"/>
            </a:solidFill>
            <a:prstDash val="solid"/>
            <a:round/>
            <a:headEnd len="sm" w="sm" type="none"/>
            <a:tailEnd len="sm" w="sm" type="none"/>
          </a:ln>
        </p:spPr>
      </p:cxnSp>
      <p:sp>
        <p:nvSpPr>
          <p:cNvPr id="115" name="Google Shape;115;p15"/>
          <p:cNvSpPr txBox="1"/>
          <p:nvPr/>
        </p:nvSpPr>
        <p:spPr>
          <a:xfrm>
            <a:off x="672900" y="2014450"/>
            <a:ext cx="10382400" cy="4847100"/>
          </a:xfrm>
          <a:prstGeom prst="rect">
            <a:avLst/>
          </a:prstGeom>
          <a:noFill/>
          <a:ln>
            <a:noFill/>
          </a:ln>
        </p:spPr>
        <p:txBody>
          <a:bodyPr anchorCtr="0" anchor="t" bIns="0" lIns="0" spcFirstLastPara="1" rIns="0" wrap="square" tIns="0">
            <a:spAutoFit/>
          </a:bodyPr>
          <a:lstStyle/>
          <a:p>
            <a:pPr indent="-381000" lvl="0" marL="457200" marR="0" rtl="0" algn="just">
              <a:lnSpc>
                <a:spcPct val="130000"/>
              </a:lnSpc>
              <a:spcBef>
                <a:spcPts val="0"/>
              </a:spcBef>
              <a:spcAft>
                <a:spcPts val="0"/>
              </a:spcAft>
              <a:buClr>
                <a:schemeClr val="lt1"/>
              </a:buClr>
              <a:buSzPts val="2400"/>
              <a:buChar char="❏"/>
            </a:pPr>
            <a:r>
              <a:rPr b="1" lang="en-US" sz="2400">
                <a:solidFill>
                  <a:schemeClr val="lt1"/>
                </a:solidFill>
              </a:rPr>
              <a:t>Source des données :</a:t>
            </a:r>
            <a:r>
              <a:rPr lang="en-US" sz="2400">
                <a:solidFill>
                  <a:schemeClr val="lt1"/>
                </a:solidFill>
              </a:rPr>
              <a:t> </a:t>
            </a:r>
            <a:r>
              <a:rPr lang="en-US" sz="2400" u="sng">
                <a:solidFill>
                  <a:schemeClr val="hlink"/>
                </a:solidFill>
                <a:hlinkClick r:id="rId4"/>
              </a:rPr>
              <a:t>Kaagle</a:t>
            </a:r>
            <a:endParaRPr sz="2400">
              <a:solidFill>
                <a:schemeClr val="lt1"/>
              </a:solidFill>
            </a:endParaRPr>
          </a:p>
          <a:p>
            <a:pPr indent="-381000" lvl="0" marL="457200" marR="0" rtl="0" algn="just">
              <a:lnSpc>
                <a:spcPct val="130000"/>
              </a:lnSpc>
              <a:spcBef>
                <a:spcPts val="0"/>
              </a:spcBef>
              <a:spcAft>
                <a:spcPts val="0"/>
              </a:spcAft>
              <a:buClr>
                <a:schemeClr val="lt1"/>
              </a:buClr>
              <a:buSzPts val="2400"/>
              <a:buChar char="❏"/>
            </a:pPr>
            <a:r>
              <a:rPr b="1" lang="en-US" sz="2400">
                <a:solidFill>
                  <a:schemeClr val="lt1"/>
                </a:solidFill>
              </a:rPr>
              <a:t>Contenu : </a:t>
            </a:r>
            <a:endParaRPr b="1" sz="2400">
              <a:solidFill>
                <a:schemeClr val="lt1"/>
              </a:solidFill>
            </a:endParaRPr>
          </a:p>
          <a:p>
            <a:pPr indent="0" lvl="0" marL="0" rtl="0" algn="just">
              <a:lnSpc>
                <a:spcPct val="130000"/>
              </a:lnSpc>
              <a:spcBef>
                <a:spcPts val="0"/>
              </a:spcBef>
              <a:spcAft>
                <a:spcPts val="0"/>
              </a:spcAft>
              <a:buNone/>
            </a:pPr>
            <a:r>
              <a:rPr lang="en-US" sz="2500">
                <a:solidFill>
                  <a:schemeClr val="lt1"/>
                </a:solidFill>
              </a:rPr>
              <a:t>La base de données sur laquelle on va travailler, contient 5 000 enregistrements clients et 18 Variables, pas de données manquantes.</a:t>
            </a:r>
            <a:endParaRPr sz="2500">
              <a:solidFill>
                <a:schemeClr val="lt1"/>
              </a:solidFill>
            </a:endParaRPr>
          </a:p>
          <a:p>
            <a:pPr indent="-387350" lvl="0" marL="914400" rtl="0" algn="just">
              <a:lnSpc>
                <a:spcPct val="130000"/>
              </a:lnSpc>
              <a:spcBef>
                <a:spcPts val="0"/>
              </a:spcBef>
              <a:spcAft>
                <a:spcPts val="0"/>
              </a:spcAft>
              <a:buClr>
                <a:schemeClr val="lt1"/>
              </a:buClr>
              <a:buSzPts val="2500"/>
              <a:buChar char="❖"/>
            </a:pPr>
            <a:r>
              <a:rPr lang="en-US" sz="2500">
                <a:solidFill>
                  <a:schemeClr val="lt1"/>
                </a:solidFill>
              </a:rPr>
              <a:t>Variables numeriques(14) : </a:t>
            </a:r>
            <a:r>
              <a:rPr lang="en-US" sz="2500">
                <a:solidFill>
                  <a:srgbClr val="00FFFF"/>
                </a:solidFill>
              </a:rPr>
              <a:t>RowNumber, CustomerId, CreditScore, Age, Tenure, Balance, NumOfProducts, HasCrCard, IsActiveMembrer, EstimatedSalary, Exited, Complain, Satisfaction.Score, Point.Earned</a:t>
            </a:r>
            <a:endParaRPr sz="2500">
              <a:solidFill>
                <a:srgbClr val="00FFFF"/>
              </a:solidFill>
            </a:endParaRPr>
          </a:p>
          <a:p>
            <a:pPr indent="-387350" lvl="0" marL="914400" rtl="0" algn="just">
              <a:lnSpc>
                <a:spcPct val="130000"/>
              </a:lnSpc>
              <a:spcBef>
                <a:spcPts val="0"/>
              </a:spcBef>
              <a:spcAft>
                <a:spcPts val="0"/>
              </a:spcAft>
              <a:buClr>
                <a:schemeClr val="lt1"/>
              </a:buClr>
              <a:buSzPts val="2500"/>
              <a:buChar char="❖"/>
            </a:pPr>
            <a:r>
              <a:rPr lang="en-US" sz="2500">
                <a:solidFill>
                  <a:schemeClr val="lt1"/>
                </a:solidFill>
              </a:rPr>
              <a:t>Variables catégorielles(4) : </a:t>
            </a:r>
            <a:r>
              <a:rPr lang="en-US" sz="2500">
                <a:solidFill>
                  <a:srgbClr val="00FFFF"/>
                </a:solidFill>
              </a:rPr>
              <a:t>Surname, Geography, Gender, Card.Type</a:t>
            </a:r>
            <a:endParaRPr sz="2500">
              <a:solidFill>
                <a:schemeClr val="lt1"/>
              </a:solidFill>
            </a:endParaRPr>
          </a:p>
        </p:txBody>
      </p:sp>
      <p:pic>
        <p:nvPicPr>
          <p:cNvPr id="116" name="Google Shape;116;p15"/>
          <p:cNvPicPr preferRelativeResize="0"/>
          <p:nvPr/>
        </p:nvPicPr>
        <p:blipFill>
          <a:blip r:embed="rId5">
            <a:alphaModFix/>
          </a:blip>
          <a:stretch>
            <a:fillRect/>
          </a:stretch>
        </p:blipFill>
        <p:spPr>
          <a:xfrm>
            <a:off x="3150550" y="6595325"/>
            <a:ext cx="8422851" cy="3691675"/>
          </a:xfrm>
          <a:prstGeom prst="rect">
            <a:avLst/>
          </a:prstGeom>
          <a:noFill/>
          <a:ln>
            <a:noFill/>
          </a:ln>
        </p:spPr>
      </p:pic>
      <p:sp>
        <p:nvSpPr>
          <p:cNvPr id="117" name="Google Shape;117;p15"/>
          <p:cNvSpPr txBox="1"/>
          <p:nvPr/>
        </p:nvSpPr>
        <p:spPr>
          <a:xfrm>
            <a:off x="647700" y="426158"/>
            <a:ext cx="10878300" cy="11082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lang="en-US" sz="7200">
                <a:solidFill>
                  <a:srgbClr val="6CE5E8"/>
                </a:solidFill>
              </a:rPr>
              <a:t>BASE DE DONNEES</a:t>
            </a:r>
            <a:endParaRPr sz="7200">
              <a:solidFill>
                <a:srgbClr val="6CE5E8"/>
              </a:solidFill>
            </a:endParaRPr>
          </a:p>
        </p:txBody>
      </p:sp>
      <p:sp>
        <p:nvSpPr>
          <p:cNvPr id="118" name="Google Shape;118;p15"/>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9" name="Google Shape;119;p15"/>
          <p:cNvPicPr preferRelativeResize="0"/>
          <p:nvPr/>
        </p:nvPicPr>
        <p:blipFill>
          <a:blip r:embed="rId6">
            <a:alphaModFix/>
          </a:blip>
          <a:stretch>
            <a:fillRect/>
          </a:stretch>
        </p:blipFill>
        <p:spPr>
          <a:xfrm>
            <a:off x="11573400" y="2224075"/>
            <a:ext cx="6714600" cy="2409825"/>
          </a:xfrm>
          <a:prstGeom prst="rect">
            <a:avLst/>
          </a:prstGeom>
          <a:noFill/>
          <a:ln>
            <a:noFill/>
          </a:ln>
        </p:spPr>
      </p:pic>
      <p:pic>
        <p:nvPicPr>
          <p:cNvPr id="120" name="Google Shape;120;p15"/>
          <p:cNvPicPr preferRelativeResize="0"/>
          <p:nvPr/>
        </p:nvPicPr>
        <p:blipFill>
          <a:blip r:embed="rId7">
            <a:alphaModFix/>
          </a:blip>
          <a:stretch>
            <a:fillRect/>
          </a:stretch>
        </p:blipFill>
        <p:spPr>
          <a:xfrm>
            <a:off x="11573400" y="7183900"/>
            <a:ext cx="6714600" cy="240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4" name="Shape 124"/>
        <p:cNvGrpSpPr/>
        <p:nvPr/>
      </p:nvGrpSpPr>
      <p:grpSpPr>
        <a:xfrm>
          <a:off x="0" y="0"/>
          <a:ext cx="0" cy="0"/>
          <a:chOff x="0" y="0"/>
          <a:chExt cx="0" cy="0"/>
        </a:xfrm>
      </p:grpSpPr>
      <p:cxnSp>
        <p:nvCxnSpPr>
          <p:cNvPr id="125" name="Google Shape;125;p16"/>
          <p:cNvCxnSpPr/>
          <p:nvPr/>
        </p:nvCxnSpPr>
        <p:spPr>
          <a:xfrm rot="-5400000">
            <a:off x="9119557" y="5521391"/>
            <a:ext cx="5910000" cy="0"/>
          </a:xfrm>
          <a:prstGeom prst="straightConnector1">
            <a:avLst/>
          </a:prstGeom>
          <a:noFill/>
          <a:ln cap="flat" cmpd="sng" w="19050">
            <a:solidFill>
              <a:srgbClr val="FFFFFF"/>
            </a:solidFill>
            <a:prstDash val="solid"/>
            <a:round/>
            <a:headEnd len="sm" w="sm" type="none"/>
            <a:tailEnd len="sm" w="sm" type="none"/>
          </a:ln>
        </p:spPr>
      </p:cxnSp>
      <p:cxnSp>
        <p:nvCxnSpPr>
          <p:cNvPr id="126" name="Google Shape;126;p16"/>
          <p:cNvCxnSpPr/>
          <p:nvPr/>
        </p:nvCxnSpPr>
        <p:spPr>
          <a:xfrm rot="-5400000">
            <a:off x="3258443" y="5521391"/>
            <a:ext cx="5910000" cy="0"/>
          </a:xfrm>
          <a:prstGeom prst="straightConnector1">
            <a:avLst/>
          </a:prstGeom>
          <a:noFill/>
          <a:ln cap="flat" cmpd="sng" w="19050">
            <a:solidFill>
              <a:srgbClr val="FFFFFF"/>
            </a:solidFill>
            <a:prstDash val="solid"/>
            <a:round/>
            <a:headEnd len="sm" w="sm" type="none"/>
            <a:tailEnd len="sm" w="sm" type="none"/>
          </a:ln>
        </p:spPr>
      </p:cxnSp>
      <p:cxnSp>
        <p:nvCxnSpPr>
          <p:cNvPr id="127" name="Google Shape;127;p16"/>
          <p:cNvCxnSpPr/>
          <p:nvPr/>
        </p:nvCxnSpPr>
        <p:spPr>
          <a:xfrm>
            <a:off x="982137" y="1876110"/>
            <a:ext cx="16277100" cy="0"/>
          </a:xfrm>
          <a:prstGeom prst="straightConnector1">
            <a:avLst/>
          </a:prstGeom>
          <a:noFill/>
          <a:ln cap="flat" cmpd="sng" w="19050">
            <a:solidFill>
              <a:srgbClr val="FFFFFF"/>
            </a:solidFill>
            <a:prstDash val="solid"/>
            <a:round/>
            <a:headEnd len="sm" w="sm" type="none"/>
            <a:tailEnd len="sm" w="sm" type="none"/>
          </a:ln>
        </p:spPr>
      </p:cxnSp>
      <p:cxnSp>
        <p:nvCxnSpPr>
          <p:cNvPr id="128" name="Google Shape;128;p16"/>
          <p:cNvCxnSpPr/>
          <p:nvPr/>
        </p:nvCxnSpPr>
        <p:spPr>
          <a:xfrm>
            <a:off x="1028700" y="6124575"/>
            <a:ext cx="16277100" cy="0"/>
          </a:xfrm>
          <a:prstGeom prst="straightConnector1">
            <a:avLst/>
          </a:prstGeom>
          <a:noFill/>
          <a:ln cap="flat" cmpd="sng" w="19050">
            <a:solidFill>
              <a:srgbClr val="FFFFFF"/>
            </a:solidFill>
            <a:prstDash val="solid"/>
            <a:round/>
            <a:headEnd len="sm" w="sm" type="none"/>
            <a:tailEnd len="sm" w="sm" type="none"/>
          </a:ln>
        </p:spPr>
      </p:cxnSp>
      <p:sp>
        <p:nvSpPr>
          <p:cNvPr id="129" name="Google Shape;129;p16"/>
          <p:cNvSpPr txBox="1"/>
          <p:nvPr/>
        </p:nvSpPr>
        <p:spPr>
          <a:xfrm>
            <a:off x="1028700" y="426158"/>
            <a:ext cx="10878300" cy="11082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lang="en-US" sz="7200">
                <a:solidFill>
                  <a:srgbClr val="6CE5E8"/>
                </a:solidFill>
              </a:rPr>
              <a:t>ANALYSE DESCRIPTIVE</a:t>
            </a:r>
            <a:endParaRPr sz="5100">
              <a:solidFill>
                <a:srgbClr val="6CE5E8"/>
              </a:solidFill>
            </a:endParaRPr>
          </a:p>
        </p:txBody>
      </p:sp>
      <p:pic>
        <p:nvPicPr>
          <p:cNvPr id="130" name="Google Shape;130;p16"/>
          <p:cNvPicPr preferRelativeResize="0"/>
          <p:nvPr/>
        </p:nvPicPr>
        <p:blipFill>
          <a:blip r:embed="rId3">
            <a:alphaModFix/>
          </a:blip>
          <a:stretch>
            <a:fillRect/>
          </a:stretch>
        </p:blipFill>
        <p:spPr>
          <a:xfrm>
            <a:off x="173343" y="2285763"/>
            <a:ext cx="5815057" cy="3615863"/>
          </a:xfrm>
          <a:prstGeom prst="rect">
            <a:avLst/>
          </a:prstGeom>
          <a:noFill/>
          <a:ln>
            <a:noFill/>
          </a:ln>
        </p:spPr>
      </p:pic>
      <p:pic>
        <p:nvPicPr>
          <p:cNvPr id="131" name="Google Shape;131;p16"/>
          <p:cNvPicPr preferRelativeResize="0"/>
          <p:nvPr/>
        </p:nvPicPr>
        <p:blipFill>
          <a:blip r:embed="rId4">
            <a:alphaModFix/>
          </a:blip>
          <a:stretch>
            <a:fillRect/>
          </a:stretch>
        </p:blipFill>
        <p:spPr>
          <a:xfrm>
            <a:off x="12238505" y="2349400"/>
            <a:ext cx="5936696" cy="3615850"/>
          </a:xfrm>
          <a:prstGeom prst="rect">
            <a:avLst/>
          </a:prstGeom>
          <a:noFill/>
          <a:ln>
            <a:noFill/>
          </a:ln>
        </p:spPr>
      </p:pic>
      <p:pic>
        <p:nvPicPr>
          <p:cNvPr id="132" name="Google Shape;132;p16"/>
          <p:cNvPicPr preferRelativeResize="0"/>
          <p:nvPr/>
        </p:nvPicPr>
        <p:blipFill>
          <a:blip r:embed="rId5">
            <a:alphaModFix/>
          </a:blip>
          <a:stretch>
            <a:fillRect/>
          </a:stretch>
        </p:blipFill>
        <p:spPr>
          <a:xfrm>
            <a:off x="380450" y="6373900"/>
            <a:ext cx="5400826" cy="3541750"/>
          </a:xfrm>
          <a:prstGeom prst="rect">
            <a:avLst/>
          </a:prstGeom>
          <a:noFill/>
          <a:ln>
            <a:noFill/>
          </a:ln>
        </p:spPr>
      </p:pic>
      <p:sp>
        <p:nvSpPr>
          <p:cNvPr id="133" name="Google Shape;133;p16"/>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4" name="Google Shape;134;p16"/>
          <p:cNvPicPr preferRelativeResize="0"/>
          <p:nvPr/>
        </p:nvPicPr>
        <p:blipFill>
          <a:blip r:embed="rId6">
            <a:alphaModFix/>
          </a:blip>
          <a:stretch>
            <a:fillRect/>
          </a:stretch>
        </p:blipFill>
        <p:spPr>
          <a:xfrm>
            <a:off x="12244350" y="6242121"/>
            <a:ext cx="5815050" cy="3600579"/>
          </a:xfrm>
          <a:prstGeom prst="rect">
            <a:avLst/>
          </a:prstGeom>
          <a:noFill/>
          <a:ln>
            <a:noFill/>
          </a:ln>
        </p:spPr>
      </p:pic>
      <p:pic>
        <p:nvPicPr>
          <p:cNvPr id="135" name="Google Shape;135;p16"/>
          <p:cNvPicPr preferRelativeResize="0"/>
          <p:nvPr/>
        </p:nvPicPr>
        <p:blipFill>
          <a:blip r:embed="rId7">
            <a:alphaModFix/>
          </a:blip>
          <a:stretch>
            <a:fillRect/>
          </a:stretch>
        </p:blipFill>
        <p:spPr>
          <a:xfrm>
            <a:off x="6416075" y="2468300"/>
            <a:ext cx="5540050" cy="3541750"/>
          </a:xfrm>
          <a:prstGeom prst="rect">
            <a:avLst/>
          </a:prstGeom>
          <a:noFill/>
          <a:ln>
            <a:noFill/>
          </a:ln>
        </p:spPr>
      </p:pic>
      <p:pic>
        <p:nvPicPr>
          <p:cNvPr id="136" name="Google Shape;136;p16"/>
          <p:cNvPicPr preferRelativeResize="0"/>
          <p:nvPr/>
        </p:nvPicPr>
        <p:blipFill>
          <a:blip r:embed="rId8">
            <a:alphaModFix/>
          </a:blip>
          <a:stretch>
            <a:fillRect/>
          </a:stretch>
        </p:blipFill>
        <p:spPr>
          <a:xfrm>
            <a:off x="6289650" y="6408104"/>
            <a:ext cx="5690501" cy="32089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0" name="Shape 140"/>
        <p:cNvGrpSpPr/>
        <p:nvPr/>
      </p:nvGrpSpPr>
      <p:grpSpPr>
        <a:xfrm>
          <a:off x="0" y="0"/>
          <a:ext cx="0" cy="0"/>
          <a:chOff x="0" y="0"/>
          <a:chExt cx="0" cy="0"/>
        </a:xfrm>
      </p:grpSpPr>
      <p:cxnSp>
        <p:nvCxnSpPr>
          <p:cNvPr id="141" name="Google Shape;141;p17"/>
          <p:cNvCxnSpPr/>
          <p:nvPr/>
        </p:nvCxnSpPr>
        <p:spPr>
          <a:xfrm rot="10800000">
            <a:off x="9544943" y="1687690"/>
            <a:ext cx="21300" cy="6864900"/>
          </a:xfrm>
          <a:prstGeom prst="straightConnector1">
            <a:avLst/>
          </a:prstGeom>
          <a:noFill/>
          <a:ln cap="flat" cmpd="sng" w="19050">
            <a:solidFill>
              <a:srgbClr val="FFFFFF"/>
            </a:solidFill>
            <a:prstDash val="solid"/>
            <a:round/>
            <a:headEnd len="sm" w="sm" type="none"/>
            <a:tailEnd len="sm" w="sm" type="none"/>
          </a:ln>
        </p:spPr>
      </p:cxnSp>
      <p:sp>
        <p:nvSpPr>
          <p:cNvPr id="142" name="Google Shape;142;p17"/>
          <p:cNvSpPr txBox="1"/>
          <p:nvPr/>
        </p:nvSpPr>
        <p:spPr>
          <a:xfrm>
            <a:off x="200950" y="5985375"/>
            <a:ext cx="9191700" cy="3155400"/>
          </a:xfrm>
          <a:prstGeom prst="rect">
            <a:avLst/>
          </a:prstGeom>
          <a:noFill/>
          <a:ln>
            <a:noFill/>
          </a:ln>
        </p:spPr>
        <p:txBody>
          <a:bodyPr anchorCtr="0" anchor="t" bIns="0" lIns="0" spcFirstLastPara="1" rIns="0" wrap="square" tIns="0">
            <a:spAutoFit/>
          </a:bodyPr>
          <a:lstStyle/>
          <a:p>
            <a:pPr indent="-387350" lvl="0" marL="457200" rtl="0" algn="just">
              <a:lnSpc>
                <a:spcPct val="120000"/>
              </a:lnSpc>
              <a:spcBef>
                <a:spcPts val="0"/>
              </a:spcBef>
              <a:spcAft>
                <a:spcPts val="0"/>
              </a:spcAft>
              <a:buClr>
                <a:srgbClr val="FFFFFF"/>
              </a:buClr>
              <a:buSzPts val="2500"/>
              <a:buChar char="❖"/>
            </a:pPr>
            <a:r>
              <a:rPr lang="en-US" sz="2500">
                <a:solidFill>
                  <a:srgbClr val="FFFFFF"/>
                </a:solidFill>
              </a:rPr>
              <a:t>Les variables Balance, Age, et EstimatedSalary sont fortement corrélées avec la première dimension (Dim 1).</a:t>
            </a:r>
            <a:endParaRPr sz="2500">
              <a:solidFill>
                <a:srgbClr val="FFFFFF"/>
              </a:solidFill>
            </a:endParaRPr>
          </a:p>
          <a:p>
            <a:pPr indent="-387350" lvl="0" marL="457200" rtl="0" algn="l">
              <a:lnSpc>
                <a:spcPct val="120000"/>
              </a:lnSpc>
              <a:spcBef>
                <a:spcPts val="0"/>
              </a:spcBef>
              <a:spcAft>
                <a:spcPts val="0"/>
              </a:spcAft>
              <a:buClr>
                <a:srgbClr val="FFFFFF"/>
              </a:buClr>
              <a:buSzPts val="2500"/>
              <a:buChar char="❖"/>
            </a:pPr>
            <a:r>
              <a:rPr lang="en-US" sz="2500">
                <a:solidFill>
                  <a:srgbClr val="FFFFFF"/>
                </a:solidFill>
              </a:rPr>
              <a:t>SatisfactionScore se distingue sur la deuxième dimension (Dim 2), représentant un aspect différent du comportement des clients.</a:t>
            </a:r>
            <a:endParaRPr sz="2500">
              <a:solidFill>
                <a:srgbClr val="FFFFFF"/>
              </a:solidFill>
            </a:endParaRPr>
          </a:p>
          <a:p>
            <a:pPr indent="-387350" lvl="0" marL="457200" marR="0" rtl="0" algn="l">
              <a:lnSpc>
                <a:spcPct val="120000"/>
              </a:lnSpc>
              <a:spcBef>
                <a:spcPts val="0"/>
              </a:spcBef>
              <a:spcAft>
                <a:spcPts val="0"/>
              </a:spcAft>
              <a:buClr>
                <a:srgbClr val="FFFFFF"/>
              </a:buClr>
              <a:buSzPts val="2500"/>
              <a:buChar char="❖"/>
            </a:pPr>
            <a:r>
              <a:rPr lang="en-US" sz="2500">
                <a:solidFill>
                  <a:srgbClr val="FFFFFF"/>
                </a:solidFill>
              </a:rPr>
              <a:t>CreditScore et Point.Earned contribuent modérément aux deux dimensions, capturant des variations distinctes.</a:t>
            </a:r>
            <a:endParaRPr sz="2500">
              <a:solidFill>
                <a:srgbClr val="FFFFFF"/>
              </a:solidFill>
            </a:endParaRPr>
          </a:p>
        </p:txBody>
      </p:sp>
      <p:cxnSp>
        <p:nvCxnSpPr>
          <p:cNvPr id="143" name="Google Shape;143;p17"/>
          <p:cNvCxnSpPr/>
          <p:nvPr/>
        </p:nvCxnSpPr>
        <p:spPr>
          <a:xfrm>
            <a:off x="982137" y="1266510"/>
            <a:ext cx="16277100" cy="0"/>
          </a:xfrm>
          <a:prstGeom prst="straightConnector1">
            <a:avLst/>
          </a:prstGeom>
          <a:noFill/>
          <a:ln cap="flat" cmpd="sng" w="19050">
            <a:solidFill>
              <a:srgbClr val="FFFFFF"/>
            </a:solidFill>
            <a:prstDash val="solid"/>
            <a:round/>
            <a:headEnd len="sm" w="sm" type="none"/>
            <a:tailEnd len="sm" w="sm" type="none"/>
          </a:ln>
        </p:spPr>
      </p:cxnSp>
      <p:cxnSp>
        <p:nvCxnSpPr>
          <p:cNvPr id="144" name="Google Shape;144;p17"/>
          <p:cNvCxnSpPr/>
          <p:nvPr/>
        </p:nvCxnSpPr>
        <p:spPr>
          <a:xfrm>
            <a:off x="1028700" y="10010775"/>
            <a:ext cx="16277100" cy="0"/>
          </a:xfrm>
          <a:prstGeom prst="straightConnector1">
            <a:avLst/>
          </a:prstGeom>
          <a:noFill/>
          <a:ln cap="flat" cmpd="sng" w="19050">
            <a:solidFill>
              <a:srgbClr val="FFFFFF"/>
            </a:solidFill>
            <a:prstDash val="solid"/>
            <a:round/>
            <a:headEnd len="sm" w="sm" type="none"/>
            <a:tailEnd len="sm" w="sm" type="none"/>
          </a:ln>
        </p:spPr>
      </p:cxnSp>
      <p:sp>
        <p:nvSpPr>
          <p:cNvPr id="145" name="Google Shape;145;p17"/>
          <p:cNvSpPr txBox="1"/>
          <p:nvPr/>
        </p:nvSpPr>
        <p:spPr>
          <a:xfrm>
            <a:off x="1028700" y="273752"/>
            <a:ext cx="10878300" cy="8157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lang="en-US" sz="5300">
                <a:solidFill>
                  <a:srgbClr val="6CE5E8"/>
                </a:solidFill>
              </a:rPr>
              <a:t>ANALYSE FACTORIELLE : ACP</a:t>
            </a:r>
            <a:endParaRPr sz="5100">
              <a:solidFill>
                <a:srgbClr val="6CE5E8"/>
              </a:solidFill>
            </a:endParaRPr>
          </a:p>
        </p:txBody>
      </p:sp>
      <p:sp>
        <p:nvSpPr>
          <p:cNvPr id="146" name="Google Shape;146;p17"/>
          <p:cNvSpPr txBox="1"/>
          <p:nvPr/>
        </p:nvSpPr>
        <p:spPr>
          <a:xfrm>
            <a:off x="9725950" y="6137775"/>
            <a:ext cx="8289000" cy="3617100"/>
          </a:xfrm>
          <a:prstGeom prst="rect">
            <a:avLst/>
          </a:prstGeom>
          <a:noFill/>
          <a:ln>
            <a:noFill/>
          </a:ln>
        </p:spPr>
        <p:txBody>
          <a:bodyPr anchorCtr="0" anchor="t" bIns="0" lIns="0" spcFirstLastPara="1" rIns="0" wrap="square" tIns="0">
            <a:spAutoFit/>
          </a:bodyPr>
          <a:lstStyle/>
          <a:p>
            <a:pPr indent="-387350" lvl="0" marL="457200" rtl="0" algn="just">
              <a:lnSpc>
                <a:spcPct val="120000"/>
              </a:lnSpc>
              <a:spcBef>
                <a:spcPts val="0"/>
              </a:spcBef>
              <a:spcAft>
                <a:spcPts val="0"/>
              </a:spcAft>
              <a:buClr>
                <a:srgbClr val="FFFFFF"/>
              </a:buClr>
              <a:buSzPts val="2500"/>
              <a:buChar char="❖"/>
            </a:pPr>
            <a:r>
              <a:rPr lang="en-US" sz="2500">
                <a:solidFill>
                  <a:srgbClr val="FFFFFF"/>
                </a:solidFill>
              </a:rPr>
              <a:t>Les individus sont colorés selon leur solde (Balance), montrant que ceux avec un solde élevé sont situés vers la droite (Dim 1).</a:t>
            </a:r>
            <a:endParaRPr sz="2500">
              <a:solidFill>
                <a:srgbClr val="FFFFFF"/>
              </a:solidFill>
            </a:endParaRPr>
          </a:p>
          <a:p>
            <a:pPr indent="-387350" lvl="0" marL="457200" rtl="0" algn="just">
              <a:lnSpc>
                <a:spcPct val="120000"/>
              </a:lnSpc>
              <a:spcBef>
                <a:spcPts val="0"/>
              </a:spcBef>
              <a:spcAft>
                <a:spcPts val="0"/>
              </a:spcAft>
              <a:buClr>
                <a:srgbClr val="FFFFFF"/>
              </a:buClr>
              <a:buSzPts val="2500"/>
              <a:buChar char="❖"/>
            </a:pPr>
            <a:r>
              <a:rPr lang="en-US" sz="2500">
                <a:solidFill>
                  <a:srgbClr val="FFFFFF"/>
                </a:solidFill>
              </a:rPr>
              <a:t>La distribution des individus est bien équilibrée, indiquant une bonne variabilité dans les données.</a:t>
            </a:r>
            <a:endParaRPr sz="2500">
              <a:solidFill>
                <a:srgbClr val="FFFFFF"/>
              </a:solidFill>
            </a:endParaRPr>
          </a:p>
          <a:p>
            <a:pPr indent="-387350" lvl="0" marL="457200" marR="0" rtl="0" algn="just">
              <a:lnSpc>
                <a:spcPct val="120000"/>
              </a:lnSpc>
              <a:spcBef>
                <a:spcPts val="0"/>
              </a:spcBef>
              <a:spcAft>
                <a:spcPts val="0"/>
              </a:spcAft>
              <a:buClr>
                <a:srgbClr val="FFFFFF"/>
              </a:buClr>
              <a:buSzPts val="2500"/>
              <a:buChar char="❖"/>
            </a:pPr>
            <a:r>
              <a:rPr lang="en-US" sz="2500">
                <a:solidFill>
                  <a:srgbClr val="FFFFFF"/>
                </a:solidFill>
              </a:rPr>
              <a:t>Les individus marqués comme Complain.2 apparaissent principalement au centre du graphique, ce qui suggère un comportement modéré.</a:t>
            </a:r>
            <a:endParaRPr sz="2500">
              <a:solidFill>
                <a:srgbClr val="FFFFFF"/>
              </a:solidFill>
            </a:endParaRPr>
          </a:p>
        </p:txBody>
      </p:sp>
      <p:sp>
        <p:nvSpPr>
          <p:cNvPr id="147" name="Google Shape;147;p17"/>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8" name="Google Shape;148;p17"/>
          <p:cNvPicPr preferRelativeResize="0"/>
          <p:nvPr/>
        </p:nvPicPr>
        <p:blipFill>
          <a:blip r:embed="rId3">
            <a:alphaModFix/>
          </a:blip>
          <a:stretch>
            <a:fillRect/>
          </a:stretch>
        </p:blipFill>
        <p:spPr>
          <a:xfrm>
            <a:off x="1676400" y="1460950"/>
            <a:ext cx="4744132" cy="4282488"/>
          </a:xfrm>
          <a:prstGeom prst="rect">
            <a:avLst/>
          </a:prstGeom>
          <a:noFill/>
          <a:ln>
            <a:noFill/>
          </a:ln>
        </p:spPr>
      </p:pic>
      <p:pic>
        <p:nvPicPr>
          <p:cNvPr id="149" name="Google Shape;149;p17"/>
          <p:cNvPicPr preferRelativeResize="0"/>
          <p:nvPr/>
        </p:nvPicPr>
        <p:blipFill>
          <a:blip r:embed="rId4">
            <a:alphaModFix/>
          </a:blip>
          <a:stretch>
            <a:fillRect/>
          </a:stretch>
        </p:blipFill>
        <p:spPr>
          <a:xfrm>
            <a:off x="11288055" y="1505213"/>
            <a:ext cx="4698671" cy="4241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3" name="Shape 153"/>
        <p:cNvGrpSpPr/>
        <p:nvPr/>
      </p:nvGrpSpPr>
      <p:grpSpPr>
        <a:xfrm>
          <a:off x="0" y="0"/>
          <a:ext cx="0" cy="0"/>
          <a:chOff x="0" y="0"/>
          <a:chExt cx="0" cy="0"/>
        </a:xfrm>
      </p:grpSpPr>
      <p:pic>
        <p:nvPicPr>
          <p:cNvPr id="154" name="Google Shape;154;p18"/>
          <p:cNvPicPr preferRelativeResize="0"/>
          <p:nvPr/>
        </p:nvPicPr>
        <p:blipFill rotWithShape="1">
          <a:blip r:embed="rId3">
            <a:alphaModFix/>
          </a:blip>
          <a:srcRect b="0" l="40273" r="18521" t="0"/>
          <a:stretch/>
        </p:blipFill>
        <p:spPr>
          <a:xfrm>
            <a:off x="11573393" y="0"/>
            <a:ext cx="6714606" cy="10287000"/>
          </a:xfrm>
          <a:prstGeom prst="rect">
            <a:avLst/>
          </a:prstGeom>
          <a:noFill/>
          <a:ln>
            <a:noFill/>
          </a:ln>
        </p:spPr>
      </p:pic>
      <p:cxnSp>
        <p:nvCxnSpPr>
          <p:cNvPr id="155" name="Google Shape;155;p18"/>
          <p:cNvCxnSpPr/>
          <p:nvPr/>
        </p:nvCxnSpPr>
        <p:spPr>
          <a:xfrm>
            <a:off x="1333500" y="1148339"/>
            <a:ext cx="9109800" cy="0"/>
          </a:xfrm>
          <a:prstGeom prst="straightConnector1">
            <a:avLst/>
          </a:prstGeom>
          <a:noFill/>
          <a:ln cap="flat" cmpd="sng" w="19050">
            <a:solidFill>
              <a:srgbClr val="FFFFFF"/>
            </a:solidFill>
            <a:prstDash val="solid"/>
            <a:round/>
            <a:headEnd len="sm" w="sm" type="none"/>
            <a:tailEnd len="sm" w="sm" type="none"/>
          </a:ln>
        </p:spPr>
      </p:cxnSp>
      <p:sp>
        <p:nvSpPr>
          <p:cNvPr id="156" name="Google Shape;156;p18"/>
          <p:cNvSpPr txBox="1"/>
          <p:nvPr/>
        </p:nvSpPr>
        <p:spPr>
          <a:xfrm>
            <a:off x="952500" y="197558"/>
            <a:ext cx="10878300" cy="815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5300">
                <a:solidFill>
                  <a:srgbClr val="00FFFF"/>
                </a:solidFill>
              </a:rPr>
              <a:t>MODÉLISATION ET RÉSULTATS</a:t>
            </a:r>
            <a:endParaRPr sz="100">
              <a:solidFill>
                <a:srgbClr val="00FFFF"/>
              </a:solidFill>
            </a:endParaRPr>
          </a:p>
        </p:txBody>
      </p:sp>
      <p:sp>
        <p:nvSpPr>
          <p:cNvPr id="157" name="Google Shape;157;p18"/>
          <p:cNvSpPr txBox="1"/>
          <p:nvPr/>
        </p:nvSpPr>
        <p:spPr>
          <a:xfrm>
            <a:off x="332675" y="1410825"/>
            <a:ext cx="11054700" cy="7108200"/>
          </a:xfrm>
          <a:prstGeom prst="rect">
            <a:avLst/>
          </a:prstGeom>
          <a:noFill/>
          <a:ln>
            <a:noFill/>
          </a:ln>
        </p:spPr>
        <p:txBody>
          <a:bodyPr anchorCtr="0" anchor="t" bIns="0" lIns="0" spcFirstLastPara="1" rIns="0" wrap="square" tIns="0">
            <a:spAutoFit/>
          </a:bodyPr>
          <a:lstStyle/>
          <a:p>
            <a:pPr indent="-381000" lvl="0" marL="457200" marR="0" rtl="0" algn="just">
              <a:lnSpc>
                <a:spcPct val="130000"/>
              </a:lnSpc>
              <a:spcBef>
                <a:spcPts val="0"/>
              </a:spcBef>
              <a:spcAft>
                <a:spcPts val="0"/>
              </a:spcAft>
              <a:buClr>
                <a:schemeClr val="lt1"/>
              </a:buClr>
              <a:buSzPts val="2400"/>
              <a:buChar char="❏"/>
            </a:pPr>
            <a:r>
              <a:rPr b="1" lang="en-US" sz="2400">
                <a:solidFill>
                  <a:schemeClr val="lt1"/>
                </a:solidFill>
              </a:rPr>
              <a:t>Nous avons développé un modèle de régression logistique pour prédire si un client quittera la banque ou non.</a:t>
            </a:r>
            <a:r>
              <a:rPr b="1" lang="en-US" sz="2400">
                <a:solidFill>
                  <a:schemeClr val="lt1"/>
                </a:solidFill>
              </a:rPr>
              <a:t> Après avoir ajusté le modèle sur l'ensemble de données d'entraînement(70%) et évalué ses performances sur un ensemble de test(30%), voici les résultats clés.</a:t>
            </a:r>
            <a:endParaRPr sz="2400">
              <a:solidFill>
                <a:schemeClr val="lt1"/>
              </a:solidFill>
            </a:endParaRPr>
          </a:p>
          <a:p>
            <a:pPr indent="-381000" lvl="0" marL="457200" marR="0" rtl="0" algn="just">
              <a:lnSpc>
                <a:spcPct val="130000"/>
              </a:lnSpc>
              <a:spcBef>
                <a:spcPts val="0"/>
              </a:spcBef>
              <a:spcAft>
                <a:spcPts val="0"/>
              </a:spcAft>
              <a:buClr>
                <a:schemeClr val="lt1"/>
              </a:buClr>
              <a:buSzPts val="2400"/>
              <a:buChar char="❏"/>
            </a:pPr>
            <a:r>
              <a:rPr b="1" lang="en-US" sz="2400">
                <a:solidFill>
                  <a:srgbClr val="00FFFF"/>
                </a:solidFill>
              </a:rPr>
              <a:t>Prédictions</a:t>
            </a:r>
            <a:r>
              <a:rPr b="1" lang="en-US" sz="2400">
                <a:solidFill>
                  <a:srgbClr val="00FFFF"/>
                </a:solidFill>
              </a:rPr>
              <a:t> : </a:t>
            </a:r>
            <a:r>
              <a:rPr b="1" lang="en-US" sz="2400">
                <a:solidFill>
                  <a:schemeClr val="lt1"/>
                </a:solidFill>
              </a:rPr>
              <a:t>Le modèle a prédit les probabilités de départ des clients avec une grande précision</a:t>
            </a:r>
            <a:endParaRPr b="1" sz="2400">
              <a:solidFill>
                <a:schemeClr val="lt1"/>
              </a:solidFill>
            </a:endParaRPr>
          </a:p>
          <a:p>
            <a:pPr indent="-381000" lvl="0" marL="457200" marR="0" rtl="0" algn="just">
              <a:lnSpc>
                <a:spcPct val="130000"/>
              </a:lnSpc>
              <a:spcBef>
                <a:spcPts val="0"/>
              </a:spcBef>
              <a:spcAft>
                <a:spcPts val="0"/>
              </a:spcAft>
              <a:buClr>
                <a:schemeClr val="lt1"/>
              </a:buClr>
              <a:buSzPts val="2400"/>
              <a:buChar char="❏"/>
            </a:pPr>
            <a:r>
              <a:rPr b="1" lang="en-US" sz="2400">
                <a:solidFill>
                  <a:srgbClr val="00FFFF"/>
                </a:solidFill>
              </a:rPr>
              <a:t>Exactitude : </a:t>
            </a:r>
            <a:r>
              <a:rPr b="1" lang="en-US" sz="2400">
                <a:solidFill>
                  <a:schemeClr val="lt1"/>
                </a:solidFill>
              </a:rPr>
              <a:t> Le modèle a atteint une exactitude (accuracy) de 99.8%</a:t>
            </a:r>
            <a:endParaRPr b="1" sz="2400">
              <a:solidFill>
                <a:schemeClr val="lt1"/>
              </a:solidFill>
            </a:endParaRPr>
          </a:p>
          <a:p>
            <a:pPr indent="-381000" lvl="0" marL="457200" marR="0" rtl="0" algn="just">
              <a:lnSpc>
                <a:spcPct val="130000"/>
              </a:lnSpc>
              <a:spcBef>
                <a:spcPts val="0"/>
              </a:spcBef>
              <a:spcAft>
                <a:spcPts val="0"/>
              </a:spcAft>
              <a:buClr>
                <a:srgbClr val="00FFFF"/>
              </a:buClr>
              <a:buSzPts val="2400"/>
              <a:buChar char="❏"/>
            </a:pPr>
            <a:r>
              <a:rPr b="1" lang="en-US" sz="2400">
                <a:solidFill>
                  <a:srgbClr val="00FFFF"/>
                </a:solidFill>
              </a:rPr>
              <a:t>Matrice de confusion(clients =1499; 0:1204; 1:295) : </a:t>
            </a:r>
            <a:endParaRPr b="1" sz="2400">
              <a:solidFill>
                <a:srgbClr val="00FFFF"/>
              </a:solidFill>
            </a:endParaRPr>
          </a:p>
          <a:p>
            <a:pPr indent="-381000" lvl="1" marL="914400" rtl="0" algn="just">
              <a:lnSpc>
                <a:spcPct val="130000"/>
              </a:lnSpc>
              <a:spcBef>
                <a:spcPts val="0"/>
              </a:spcBef>
              <a:spcAft>
                <a:spcPts val="0"/>
              </a:spcAft>
              <a:buClr>
                <a:schemeClr val="lt1"/>
              </a:buClr>
              <a:buSzPts val="2400"/>
              <a:buChar char="❏"/>
            </a:pPr>
            <a:r>
              <a:rPr b="1" lang="en-US" sz="2400">
                <a:solidFill>
                  <a:schemeClr val="lt1"/>
                </a:solidFill>
              </a:rPr>
              <a:t>1202 vrais négatifs (clients restés correctement identifiés).</a:t>
            </a:r>
            <a:endParaRPr b="1" sz="2400">
              <a:solidFill>
                <a:schemeClr val="lt1"/>
              </a:solidFill>
            </a:endParaRPr>
          </a:p>
          <a:p>
            <a:pPr indent="-381000" lvl="1" marL="914400" rtl="0" algn="just">
              <a:lnSpc>
                <a:spcPct val="130000"/>
              </a:lnSpc>
              <a:spcBef>
                <a:spcPts val="0"/>
              </a:spcBef>
              <a:spcAft>
                <a:spcPts val="0"/>
              </a:spcAft>
              <a:buClr>
                <a:schemeClr val="lt1"/>
              </a:buClr>
              <a:buSzPts val="2400"/>
              <a:buChar char="❏"/>
            </a:pPr>
            <a:r>
              <a:rPr b="1" lang="en-US" sz="2400">
                <a:solidFill>
                  <a:schemeClr val="lt1"/>
                </a:solidFill>
              </a:rPr>
              <a:t>295 vrais positifs (clients quittés correctement identifiés).</a:t>
            </a:r>
            <a:endParaRPr b="1" sz="2400">
              <a:solidFill>
                <a:schemeClr val="lt1"/>
              </a:solidFill>
            </a:endParaRPr>
          </a:p>
          <a:p>
            <a:pPr indent="-381000" lvl="1" marL="914400" rtl="0" algn="just">
              <a:lnSpc>
                <a:spcPct val="130000"/>
              </a:lnSpc>
              <a:spcBef>
                <a:spcPts val="0"/>
              </a:spcBef>
              <a:spcAft>
                <a:spcPts val="0"/>
              </a:spcAft>
              <a:buClr>
                <a:schemeClr val="lt1"/>
              </a:buClr>
              <a:buSzPts val="2400"/>
              <a:buChar char="❏"/>
            </a:pPr>
            <a:r>
              <a:rPr b="1" lang="en-US" sz="2400">
                <a:solidFill>
                  <a:schemeClr val="lt1"/>
                </a:solidFill>
              </a:rPr>
              <a:t>2 faux positifs (clients prédits comme quittant alors qu'ils sont restés).</a:t>
            </a:r>
            <a:endParaRPr b="1" sz="2400">
              <a:solidFill>
                <a:schemeClr val="lt1"/>
              </a:solidFill>
            </a:endParaRPr>
          </a:p>
          <a:p>
            <a:pPr indent="-381000" lvl="1" marL="914400" marR="0" rtl="0" algn="just">
              <a:lnSpc>
                <a:spcPct val="130000"/>
              </a:lnSpc>
              <a:spcBef>
                <a:spcPts val="0"/>
              </a:spcBef>
              <a:spcAft>
                <a:spcPts val="0"/>
              </a:spcAft>
              <a:buClr>
                <a:schemeClr val="lt1"/>
              </a:buClr>
              <a:buSzPts val="2400"/>
              <a:buChar char="❏"/>
            </a:pPr>
            <a:r>
              <a:rPr b="1" lang="en-US" sz="2400">
                <a:solidFill>
                  <a:schemeClr val="lt1"/>
                </a:solidFill>
              </a:rPr>
              <a:t>0 faux négatif (client prédit comme resté alors qu'il a quitté).</a:t>
            </a:r>
            <a:endParaRPr b="1" sz="2400">
              <a:solidFill>
                <a:schemeClr val="lt1"/>
              </a:solidFill>
            </a:endParaRPr>
          </a:p>
          <a:p>
            <a:pPr indent="0" lvl="0" marL="0" marR="0" rtl="0" algn="just">
              <a:lnSpc>
                <a:spcPct val="130000"/>
              </a:lnSpc>
              <a:spcBef>
                <a:spcPts val="0"/>
              </a:spcBef>
              <a:spcAft>
                <a:spcPts val="0"/>
              </a:spcAft>
              <a:buNone/>
            </a:pPr>
            <a:r>
              <a:t/>
            </a:r>
            <a:endParaRPr b="1" sz="2400">
              <a:solidFill>
                <a:schemeClr val="lt1"/>
              </a:solidFill>
            </a:endParaRPr>
          </a:p>
          <a:p>
            <a:pPr indent="0" lvl="0" marL="0" rtl="0" algn="just">
              <a:lnSpc>
                <a:spcPct val="130000"/>
              </a:lnSpc>
              <a:spcBef>
                <a:spcPts val="0"/>
              </a:spcBef>
              <a:spcAft>
                <a:spcPts val="0"/>
              </a:spcAft>
              <a:buNone/>
            </a:pPr>
            <a:r>
              <a:t/>
            </a:r>
            <a:endParaRPr sz="2500">
              <a:solidFill>
                <a:schemeClr val="lt1"/>
              </a:solidFill>
            </a:endParaRPr>
          </a:p>
        </p:txBody>
      </p:sp>
      <p:sp>
        <p:nvSpPr>
          <p:cNvPr id="158" name="Google Shape;158;p18"/>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9" name="Google Shape;159;p18"/>
          <p:cNvPicPr preferRelativeResize="0"/>
          <p:nvPr/>
        </p:nvPicPr>
        <p:blipFill rotWithShape="1">
          <a:blip r:embed="rId4">
            <a:alphaModFix/>
          </a:blip>
          <a:srcRect b="0" l="920" r="-919" t="0"/>
          <a:stretch/>
        </p:blipFill>
        <p:spPr>
          <a:xfrm>
            <a:off x="10031100" y="7460800"/>
            <a:ext cx="8256900" cy="282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40658" l="-4568" r="-14069" t="0"/>
            </a:stretch>
          </a:blipFill>
          <a:ln>
            <a:noFill/>
          </a:ln>
        </p:spPr>
      </p:sp>
      <p:sp>
        <p:nvSpPr>
          <p:cNvPr id="165" name="Google Shape;165;p19"/>
          <p:cNvSpPr/>
          <p:nvPr/>
        </p:nvSpPr>
        <p:spPr>
          <a:xfrm>
            <a:off x="1074050" y="548950"/>
            <a:ext cx="16397100" cy="9141300"/>
          </a:xfrm>
          <a:prstGeom prst="rect">
            <a:avLst/>
          </a:prstGeom>
          <a:solidFill>
            <a:srgbClr val="000000">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nvSpPr>
        <p:spPr>
          <a:xfrm>
            <a:off x="845450" y="1153475"/>
            <a:ext cx="16134600" cy="861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600">
                <a:solidFill>
                  <a:srgbClr val="6CE5E8"/>
                </a:solidFill>
              </a:rPr>
              <a:t>CONCLUSION</a:t>
            </a:r>
            <a:endParaRPr b="1" sz="5600">
              <a:solidFill>
                <a:srgbClr val="6CE5E8"/>
              </a:solidFill>
            </a:endParaRPr>
          </a:p>
        </p:txBody>
      </p:sp>
      <p:sp>
        <p:nvSpPr>
          <p:cNvPr id="167" name="Google Shape;167;p19"/>
          <p:cNvSpPr txBox="1"/>
          <p:nvPr/>
        </p:nvSpPr>
        <p:spPr>
          <a:xfrm>
            <a:off x="16070900" y="9795900"/>
            <a:ext cx="211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FF"/>
                </a:solidFill>
                <a:latin typeface="Montserrat"/>
                <a:ea typeface="Montserrat"/>
                <a:cs typeface="Montserrat"/>
                <a:sym typeface="Montserrat"/>
              </a:rPr>
              <a:t>28 AOÛT 2024 </a:t>
            </a:r>
            <a:endParaRPr b="1" sz="1600"/>
          </a:p>
        </p:txBody>
      </p:sp>
      <p:sp>
        <p:nvSpPr>
          <p:cNvPr id="168" name="Google Shape;168;p19"/>
          <p:cNvSpPr txBox="1"/>
          <p:nvPr/>
        </p:nvSpPr>
        <p:spPr>
          <a:xfrm>
            <a:off x="2062700" y="3285800"/>
            <a:ext cx="14501400" cy="4677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3200">
              <a:solidFill>
                <a:srgbClr val="FFEF24"/>
              </a:solidFill>
            </a:endParaRPr>
          </a:p>
          <a:p>
            <a:pPr indent="-431800" lvl="0" marL="457200" rtl="0" algn="just">
              <a:spcBef>
                <a:spcPts val="0"/>
              </a:spcBef>
              <a:spcAft>
                <a:spcPts val="0"/>
              </a:spcAft>
              <a:buClr>
                <a:schemeClr val="lt1"/>
              </a:buClr>
              <a:buSzPts val="3200"/>
              <a:buChar char="❖"/>
            </a:pPr>
            <a:r>
              <a:rPr b="1" lang="en-US" sz="3200">
                <a:solidFill>
                  <a:schemeClr val="lt1"/>
                </a:solidFill>
              </a:rPr>
              <a:t>Résultats Clés :</a:t>
            </a:r>
            <a:r>
              <a:rPr lang="en-US" sz="3200">
                <a:solidFill>
                  <a:schemeClr val="lt1"/>
                </a:solidFill>
              </a:rPr>
              <a:t> </a:t>
            </a:r>
            <a:r>
              <a:rPr lang="en-US" sz="3200">
                <a:solidFill>
                  <a:srgbClr val="FFEF24"/>
                </a:solidFill>
              </a:rPr>
              <a:t>Les modèles d'apprentissage automatique permettent de prédire efficacement le désabonnement des clients. Les caractéristiques les plus influentes identifiées sont la Plainte, l’Age, la Geographie, selon que le client soit un membre actif ou pas de la banque.</a:t>
            </a:r>
            <a:endParaRPr sz="3200">
              <a:solidFill>
                <a:srgbClr val="FFEF24"/>
              </a:solidFill>
            </a:endParaRPr>
          </a:p>
          <a:p>
            <a:pPr indent="0" lvl="0" marL="457200" rtl="0" algn="just">
              <a:spcBef>
                <a:spcPts val="0"/>
              </a:spcBef>
              <a:spcAft>
                <a:spcPts val="0"/>
              </a:spcAft>
              <a:buNone/>
            </a:pPr>
            <a:r>
              <a:t/>
            </a:r>
            <a:endParaRPr sz="3200">
              <a:solidFill>
                <a:srgbClr val="FFEF24"/>
              </a:solidFill>
            </a:endParaRPr>
          </a:p>
          <a:p>
            <a:pPr indent="-431800" lvl="0" marL="457200" rtl="0" algn="just">
              <a:spcBef>
                <a:spcPts val="0"/>
              </a:spcBef>
              <a:spcAft>
                <a:spcPts val="0"/>
              </a:spcAft>
              <a:buClr>
                <a:schemeClr val="lt1"/>
              </a:buClr>
              <a:buSzPts val="3200"/>
              <a:buChar char="❖"/>
            </a:pPr>
            <a:r>
              <a:rPr b="1" lang="en-US" sz="3200">
                <a:solidFill>
                  <a:schemeClr val="lt1"/>
                </a:solidFill>
              </a:rPr>
              <a:t>Impact :</a:t>
            </a:r>
            <a:r>
              <a:rPr lang="en-US" sz="3200">
                <a:solidFill>
                  <a:schemeClr val="lt1"/>
                </a:solidFill>
              </a:rPr>
              <a:t> </a:t>
            </a:r>
            <a:r>
              <a:rPr lang="en-US" sz="3200">
                <a:solidFill>
                  <a:srgbClr val="FFEF24"/>
                </a:solidFill>
              </a:rPr>
              <a:t>Ces prédictions offrent à la banque la possibilité de cibler ses efforts de rétention, réduisant ainsi les coûts d'acquisition de nouveaux clients.</a:t>
            </a:r>
            <a:endParaRPr sz="3200">
              <a:solidFill>
                <a:srgbClr val="FFEF24"/>
              </a:solidFill>
              <a:latin typeface="Calibri"/>
              <a:ea typeface="Calibri"/>
              <a:cs typeface="Calibri"/>
              <a:sym typeface="Calibri"/>
            </a:endParaRPr>
          </a:p>
        </p:txBody>
      </p:sp>
      <p:sp>
        <p:nvSpPr>
          <p:cNvPr id="169" name="Google Shape;169;p19"/>
          <p:cNvSpPr txBox="1"/>
          <p:nvPr/>
        </p:nvSpPr>
        <p:spPr>
          <a:xfrm>
            <a:off x="12922175" y="7553400"/>
            <a:ext cx="4413300" cy="13608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US" sz="2600">
                <a:solidFill>
                  <a:srgbClr val="6CE5E8"/>
                </a:solidFill>
              </a:rPr>
              <a:t>Merci pour votre attention! </a:t>
            </a:r>
            <a:endParaRPr sz="2600">
              <a:solidFill>
                <a:srgbClr val="6CE5E8"/>
              </a:solidFill>
            </a:endParaRPr>
          </a:p>
          <a:p>
            <a:pPr indent="-393700" lvl="0" marL="457200" marR="0" rtl="0" algn="l">
              <a:lnSpc>
                <a:spcPct val="120000"/>
              </a:lnSpc>
              <a:spcBef>
                <a:spcPts val="0"/>
              </a:spcBef>
              <a:spcAft>
                <a:spcPts val="0"/>
              </a:spcAft>
              <a:buClr>
                <a:srgbClr val="6CE5E8"/>
              </a:buClr>
              <a:buSzPts val="2600"/>
              <a:buChar char="❖"/>
            </a:pPr>
            <a:r>
              <a:rPr lang="en-US" sz="2600">
                <a:solidFill>
                  <a:srgbClr val="6CE5E8"/>
                </a:solidFill>
              </a:rPr>
              <a:t>APPORTS </a:t>
            </a:r>
            <a:endParaRPr sz="2600">
              <a:solidFill>
                <a:srgbClr val="6CE5E8"/>
              </a:solidFill>
            </a:endParaRPr>
          </a:p>
          <a:p>
            <a:pPr indent="-393700" lvl="0" marL="457200" marR="0" rtl="0" algn="l">
              <a:lnSpc>
                <a:spcPct val="120000"/>
              </a:lnSpc>
              <a:spcBef>
                <a:spcPts val="0"/>
              </a:spcBef>
              <a:spcAft>
                <a:spcPts val="0"/>
              </a:spcAft>
              <a:buClr>
                <a:srgbClr val="6CE5E8"/>
              </a:buClr>
              <a:buSzPts val="2600"/>
              <a:buChar char="❖"/>
            </a:pPr>
            <a:r>
              <a:rPr lang="en-US" sz="2600">
                <a:solidFill>
                  <a:srgbClr val="6CE5E8"/>
                </a:solidFill>
              </a:rPr>
              <a:t>QUESTIONS?</a:t>
            </a:r>
            <a:endParaRPr sz="100"/>
          </a:p>
        </p:txBody>
      </p:sp>
      <p:sp>
        <p:nvSpPr>
          <p:cNvPr id="170" name="Google Shape;170;p19"/>
          <p:cNvSpPr txBox="1"/>
          <p:nvPr>
            <p:ph idx="12" type="sldNum"/>
          </p:nvPr>
        </p:nvSpPr>
        <p:spPr>
          <a:xfrm>
            <a:off x="38100" y="9956775"/>
            <a:ext cx="1714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1" name="Google Shape;171;p19"/>
          <p:cNvSpPr txBox="1"/>
          <p:nvPr/>
        </p:nvSpPr>
        <p:spPr>
          <a:xfrm>
            <a:off x="1207850" y="9097850"/>
            <a:ext cx="165735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rPr>
              <a:t>Lien GitHub Script :  </a:t>
            </a:r>
            <a:r>
              <a:rPr lang="en-US" sz="2400" u="sng">
                <a:solidFill>
                  <a:srgbClr val="6CE5E8"/>
                </a:solidFill>
                <a:latin typeface="Calibri"/>
                <a:ea typeface="Calibri"/>
                <a:cs typeface="Calibri"/>
                <a:sym typeface="Calibri"/>
                <a:hlinkClick r:id="rId4">
                  <a:extLst>
                    <a:ext uri="{A12FA001-AC4F-418D-AE19-62706E023703}">
                      <ahyp:hlinkClr val="tx"/>
                    </a:ext>
                  </a:extLst>
                </a:hlinkClick>
              </a:rPr>
              <a:t>https://github.com/wendtoinissaka/UVBF_L3_ANALYSE_DE_DONNEES/tree/main/Data_mining_R</a:t>
            </a:r>
            <a:endParaRPr sz="2400">
              <a:solidFill>
                <a:srgbClr val="6CE5E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