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70bf4f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f70bf4f2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70bf4f2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f70bf4f22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70bf4f2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f70bf4f228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38427c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f738427c0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70bf4f22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f70bf4f228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70bf4f22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f70bf4f22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marR="0" rtl="0">
              <a:spcBef>
                <a:spcPts val="0"/>
              </a:spcBef>
              <a:buNone/>
              <a:defRPr b="0" i="0" sz="1600" u="none" cap="none" strike="noStrike">
                <a:solidFill>
                  <a:schemeClr val="lt1"/>
                </a:solidFill>
                <a:latin typeface="Calibri"/>
                <a:ea typeface="Calibri"/>
                <a:cs typeface="Calibri"/>
                <a:sym typeface="Calibri"/>
              </a:defRPr>
            </a:lvl1pPr>
            <a:lvl2pPr indent="0" lvl="1" marL="0" marR="0" rtl="0">
              <a:spcBef>
                <a:spcPts val="0"/>
              </a:spcBef>
              <a:buNone/>
              <a:defRPr b="0" i="0" sz="1600" u="none" cap="none" strike="noStrike">
                <a:solidFill>
                  <a:schemeClr val="lt1"/>
                </a:solidFill>
                <a:latin typeface="Calibri"/>
                <a:ea typeface="Calibri"/>
                <a:cs typeface="Calibri"/>
                <a:sym typeface="Calibri"/>
              </a:defRPr>
            </a:lvl2pPr>
            <a:lvl3pPr indent="0" lvl="2" marL="0" marR="0" rtl="0">
              <a:spcBef>
                <a:spcPts val="0"/>
              </a:spcBef>
              <a:buNone/>
              <a:defRPr b="0" i="0" sz="1600" u="none" cap="none" strike="noStrike">
                <a:solidFill>
                  <a:schemeClr val="lt1"/>
                </a:solidFill>
                <a:latin typeface="Calibri"/>
                <a:ea typeface="Calibri"/>
                <a:cs typeface="Calibri"/>
                <a:sym typeface="Calibri"/>
              </a:defRPr>
            </a:lvl3pPr>
            <a:lvl4pPr indent="0" lvl="3" marL="0" marR="0" rtl="0">
              <a:spcBef>
                <a:spcPts val="0"/>
              </a:spcBef>
              <a:buNone/>
              <a:defRPr b="0" i="0" sz="1600" u="none" cap="none" strike="noStrike">
                <a:solidFill>
                  <a:schemeClr val="lt1"/>
                </a:solidFill>
                <a:latin typeface="Calibri"/>
                <a:ea typeface="Calibri"/>
                <a:cs typeface="Calibri"/>
                <a:sym typeface="Calibri"/>
              </a:defRPr>
            </a:lvl4pPr>
            <a:lvl5pPr indent="0" lvl="4" marL="0" marR="0" rtl="0">
              <a:spcBef>
                <a:spcPts val="0"/>
              </a:spcBef>
              <a:buNone/>
              <a:defRPr b="0" i="0" sz="1600" u="none" cap="none" strike="noStrike">
                <a:solidFill>
                  <a:schemeClr val="lt1"/>
                </a:solidFill>
                <a:latin typeface="Calibri"/>
                <a:ea typeface="Calibri"/>
                <a:cs typeface="Calibri"/>
                <a:sym typeface="Calibri"/>
              </a:defRPr>
            </a:lvl5pPr>
            <a:lvl6pPr indent="0" lvl="5" marL="0" marR="0" rtl="0">
              <a:spcBef>
                <a:spcPts val="0"/>
              </a:spcBef>
              <a:buNone/>
              <a:defRPr b="0" i="0" sz="1600" u="none" cap="none" strike="noStrike">
                <a:solidFill>
                  <a:schemeClr val="lt1"/>
                </a:solidFill>
                <a:latin typeface="Calibri"/>
                <a:ea typeface="Calibri"/>
                <a:cs typeface="Calibri"/>
                <a:sym typeface="Calibri"/>
              </a:defRPr>
            </a:lvl6pPr>
            <a:lvl7pPr indent="0" lvl="6" marL="0" marR="0" rtl="0">
              <a:spcBef>
                <a:spcPts val="0"/>
              </a:spcBef>
              <a:buNone/>
              <a:defRPr b="0" i="0" sz="1600" u="none" cap="none" strike="noStrike">
                <a:solidFill>
                  <a:schemeClr val="lt1"/>
                </a:solidFill>
                <a:latin typeface="Calibri"/>
                <a:ea typeface="Calibri"/>
                <a:cs typeface="Calibri"/>
                <a:sym typeface="Calibri"/>
              </a:defRPr>
            </a:lvl7pPr>
            <a:lvl8pPr indent="0" lvl="7" marL="0" marR="0" rtl="0">
              <a:spcBef>
                <a:spcPts val="0"/>
              </a:spcBef>
              <a:buNone/>
              <a:defRPr b="0" i="0" sz="1600" u="none" cap="none" strike="noStrike">
                <a:solidFill>
                  <a:schemeClr val="lt1"/>
                </a:solidFill>
                <a:latin typeface="Calibri"/>
                <a:ea typeface="Calibri"/>
                <a:cs typeface="Calibri"/>
                <a:sym typeface="Calibri"/>
              </a:defRPr>
            </a:lvl8pPr>
            <a:lvl9pPr indent="0" lvl="8" marL="0" marR="0" rtl="0">
              <a:spcBef>
                <a:spcPts val="0"/>
              </a:spcBef>
              <a:buNone/>
              <a:defRPr b="0" i="0" sz="16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r>
              <a:rPr lang="en-US"/>
              <a:t>/7</a:t>
            </a:r>
            <a:endParaRPr/>
          </a:p>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www.kaggle.com/datasets/radheshyamkollipara/bank-customer-churn" TargetMode="External"/><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github.com/wendtoinissaka/UVBF_L3_ANALYSE_DE_DONNEES/tree/main/Data_mining_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40658" l="-4568" r="-14069" t="0"/>
            </a:stretch>
          </a:blipFill>
          <a:ln>
            <a:noFill/>
          </a:ln>
        </p:spPr>
      </p:sp>
      <p:sp>
        <p:nvSpPr>
          <p:cNvPr id="85" name="Google Shape;85;p13"/>
          <p:cNvSpPr/>
          <p:nvPr/>
        </p:nvSpPr>
        <p:spPr>
          <a:xfrm>
            <a:off x="1074050" y="548950"/>
            <a:ext cx="16397100" cy="9141300"/>
          </a:xfrm>
          <a:prstGeom prst="rect">
            <a:avLst/>
          </a:prstGeom>
          <a:solidFill>
            <a:srgbClr val="000000">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1074050" y="543875"/>
            <a:ext cx="16134600" cy="153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000">
                <a:solidFill>
                  <a:srgbClr val="FFFFFF"/>
                </a:solidFill>
              </a:rPr>
              <a:t>PREDICTION DU DESABONNEMENT  DES </a:t>
            </a:r>
            <a:endParaRPr b="1" sz="5000">
              <a:solidFill>
                <a:srgbClr val="FFFFFF"/>
              </a:solidFill>
            </a:endParaRPr>
          </a:p>
          <a:p>
            <a:pPr indent="0" lvl="0" marL="0" marR="0" rtl="0" algn="ctr">
              <a:lnSpc>
                <a:spcPct val="100000"/>
              </a:lnSpc>
              <a:spcBef>
                <a:spcPts val="0"/>
              </a:spcBef>
              <a:spcAft>
                <a:spcPts val="0"/>
              </a:spcAft>
              <a:buNone/>
            </a:pPr>
            <a:r>
              <a:rPr b="1" lang="en-US" sz="5000">
                <a:solidFill>
                  <a:srgbClr val="FFFFFF"/>
                </a:solidFill>
              </a:rPr>
              <a:t>CLIENTS BANCAIRES</a:t>
            </a:r>
            <a:endParaRPr b="1" sz="5000">
              <a:solidFill>
                <a:srgbClr val="FFFFFF"/>
              </a:solidFill>
            </a:endParaRPr>
          </a:p>
        </p:txBody>
      </p:sp>
      <p:sp>
        <p:nvSpPr>
          <p:cNvPr id="87" name="Google Shape;87;p13"/>
          <p:cNvSpPr txBox="1"/>
          <p:nvPr/>
        </p:nvSpPr>
        <p:spPr>
          <a:xfrm>
            <a:off x="16070900" y="9795900"/>
            <a:ext cx="211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FF"/>
                </a:solidFill>
                <a:latin typeface="Montserrat"/>
                <a:ea typeface="Montserrat"/>
                <a:cs typeface="Montserrat"/>
                <a:sym typeface="Montserrat"/>
              </a:rPr>
              <a:t>28 AOÛT 2024 </a:t>
            </a:r>
            <a:endParaRPr b="1" sz="1600"/>
          </a:p>
        </p:txBody>
      </p:sp>
      <p:sp>
        <p:nvSpPr>
          <p:cNvPr id="88" name="Google Shape;88;p13"/>
          <p:cNvSpPr txBox="1"/>
          <p:nvPr/>
        </p:nvSpPr>
        <p:spPr>
          <a:xfrm>
            <a:off x="11873550" y="6300975"/>
            <a:ext cx="5858400" cy="923400"/>
          </a:xfrm>
          <a:prstGeom prst="rect">
            <a:avLst/>
          </a:prstGeom>
          <a:noFill/>
          <a:ln>
            <a:noFill/>
          </a:ln>
        </p:spPr>
        <p:txBody>
          <a:bodyPr anchorCtr="0" anchor="t" bIns="45700" lIns="91425" spcFirstLastPara="1" rIns="91425" wrap="square" tIns="45700">
            <a:spAutoFit/>
          </a:bodyPr>
          <a:lstStyle/>
          <a:p>
            <a:pPr indent="-590550" lvl="0" marL="571500" marR="0" rtl="0" algn="l">
              <a:spcBef>
                <a:spcPts val="0"/>
              </a:spcBef>
              <a:spcAft>
                <a:spcPts val="0"/>
              </a:spcAft>
              <a:buClr>
                <a:srgbClr val="FFEF24"/>
              </a:buClr>
              <a:buSzPts val="2700"/>
              <a:buFont typeface="Noto Sans Symbols"/>
              <a:buChar char="❖"/>
            </a:pPr>
            <a:r>
              <a:rPr b="1" lang="en-US" sz="2700">
                <a:solidFill>
                  <a:srgbClr val="FFEF24"/>
                </a:solidFill>
                <a:latin typeface="Calibri"/>
                <a:ea typeface="Calibri"/>
                <a:cs typeface="Calibri"/>
                <a:sym typeface="Calibri"/>
              </a:rPr>
              <a:t>OUEDRAOGO WENDTOIN ISSAKA</a:t>
            </a:r>
            <a:endParaRPr b="1" sz="2700">
              <a:solidFill>
                <a:srgbClr val="FFEF24"/>
              </a:solidFill>
              <a:latin typeface="Calibri"/>
              <a:ea typeface="Calibri"/>
              <a:cs typeface="Calibri"/>
              <a:sym typeface="Calibri"/>
            </a:endParaRPr>
          </a:p>
          <a:p>
            <a:pPr indent="-590550" lvl="0" marL="571500" marR="0" rtl="0" algn="l">
              <a:spcBef>
                <a:spcPts val="0"/>
              </a:spcBef>
              <a:spcAft>
                <a:spcPts val="0"/>
              </a:spcAft>
              <a:buClr>
                <a:srgbClr val="FFEF24"/>
              </a:buClr>
              <a:buSzPts val="2700"/>
              <a:buFont typeface="Calibri"/>
              <a:buChar char="❖"/>
            </a:pPr>
            <a:r>
              <a:rPr b="1" lang="en-US" sz="2700">
                <a:solidFill>
                  <a:srgbClr val="FFEF24"/>
                </a:solidFill>
                <a:latin typeface="Calibri"/>
                <a:ea typeface="Calibri"/>
                <a:cs typeface="Calibri"/>
                <a:sym typeface="Calibri"/>
              </a:rPr>
              <a:t>SOME FIARMA LANDRY</a:t>
            </a:r>
            <a:endParaRPr b="1" sz="2700">
              <a:solidFill>
                <a:srgbClr val="FFEF24"/>
              </a:solidFill>
              <a:latin typeface="Calibri"/>
              <a:ea typeface="Calibri"/>
              <a:cs typeface="Calibri"/>
              <a:sym typeface="Calibri"/>
            </a:endParaRPr>
          </a:p>
        </p:txBody>
      </p:sp>
      <p:sp>
        <p:nvSpPr>
          <p:cNvPr id="89" name="Google Shape;89;p13"/>
          <p:cNvSpPr txBox="1"/>
          <p:nvPr/>
        </p:nvSpPr>
        <p:spPr>
          <a:xfrm>
            <a:off x="327425" y="6429900"/>
            <a:ext cx="5428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700" u="sng">
                <a:solidFill>
                  <a:srgbClr val="FFFFFF"/>
                </a:solidFill>
              </a:rPr>
              <a:t>Professeur:</a:t>
            </a:r>
            <a:r>
              <a:rPr b="1" lang="en-US" sz="2700">
                <a:solidFill>
                  <a:srgbClr val="FFFFFF"/>
                </a:solidFill>
              </a:rPr>
              <a:t> </a:t>
            </a:r>
            <a:endParaRPr b="1" sz="2700">
              <a:solidFill>
                <a:srgbClr val="FFFFFF"/>
              </a:solidFill>
            </a:endParaRPr>
          </a:p>
          <a:p>
            <a:pPr indent="0" lvl="0" marL="0" marR="0" rtl="0" algn="ctr">
              <a:spcBef>
                <a:spcPts val="0"/>
              </a:spcBef>
              <a:spcAft>
                <a:spcPts val="0"/>
              </a:spcAft>
              <a:buNone/>
            </a:pPr>
            <a:r>
              <a:rPr b="1" lang="en-US" sz="2700">
                <a:solidFill>
                  <a:srgbClr val="FFEF24"/>
                </a:solidFill>
              </a:rPr>
              <a:t>FLORIAN SAWADOGO</a:t>
            </a:r>
            <a:endParaRPr sz="500">
              <a:solidFill>
                <a:srgbClr val="FFEF24"/>
              </a:solidFill>
            </a:endParaRPr>
          </a:p>
        </p:txBody>
      </p:sp>
      <p:sp>
        <p:nvSpPr>
          <p:cNvPr id="90" name="Google Shape;90;p13"/>
          <p:cNvSpPr txBox="1"/>
          <p:nvPr/>
        </p:nvSpPr>
        <p:spPr>
          <a:xfrm>
            <a:off x="13584350" y="5359825"/>
            <a:ext cx="2467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solidFill>
                  <a:srgbClr val="FFFFFF"/>
                </a:solidFill>
                <a:latin typeface="Calibri"/>
                <a:ea typeface="Calibri"/>
                <a:cs typeface="Calibri"/>
                <a:sym typeface="Calibri"/>
              </a:rPr>
              <a:t>GROUPE I</a:t>
            </a:r>
            <a:endParaRPr b="1" sz="3600" u="sng">
              <a:solidFill>
                <a:srgbClr val="FFFFFF"/>
              </a:solidFill>
              <a:latin typeface="Calibri"/>
              <a:ea typeface="Calibri"/>
              <a:cs typeface="Calibri"/>
              <a:sym typeface="Calibri"/>
            </a:endParaRPr>
          </a:p>
        </p:txBody>
      </p:sp>
      <p:pic>
        <p:nvPicPr>
          <p:cNvPr id="91" name="Google Shape;91;p13"/>
          <p:cNvPicPr preferRelativeResize="0"/>
          <p:nvPr/>
        </p:nvPicPr>
        <p:blipFill rotWithShape="1">
          <a:blip r:embed="rId4">
            <a:alphaModFix/>
          </a:blip>
          <a:srcRect b="119" l="0" r="0" t="119"/>
          <a:stretch/>
        </p:blipFill>
        <p:spPr>
          <a:xfrm>
            <a:off x="4817675" y="2166325"/>
            <a:ext cx="6892201" cy="3946176"/>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9425440" y="3187426"/>
            <a:ext cx="3112250" cy="2397912"/>
          </a:xfrm>
          <a:prstGeom prst="rect">
            <a:avLst/>
          </a:prstGeom>
          <a:noFill/>
          <a:ln>
            <a:noFill/>
          </a:ln>
        </p:spPr>
      </p:pic>
      <p:sp>
        <p:nvSpPr>
          <p:cNvPr id="93" name="Google Shape;93;p13"/>
          <p:cNvSpPr txBox="1"/>
          <p:nvPr/>
        </p:nvSpPr>
        <p:spPr>
          <a:xfrm>
            <a:off x="1933300" y="7970425"/>
            <a:ext cx="13795500" cy="204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200">
                <a:solidFill>
                  <a:srgbClr val="FFEF24"/>
                </a:solidFill>
                <a:latin typeface="Calibri"/>
                <a:ea typeface="Calibri"/>
                <a:cs typeface="Calibri"/>
                <a:sym typeface="Calibri"/>
              </a:rPr>
              <a:t>Le désabonnement des clients représente un défi majeur pour les banques, impactant directement leur rentabilité. L'objectif de ce projet est de développer un modèle prédictif pour identifier les clients à risque de désabonnement.</a:t>
            </a:r>
            <a:endParaRPr sz="3200">
              <a:solidFill>
                <a:srgbClr val="FFEF24"/>
              </a:solidFill>
              <a:latin typeface="Calibri"/>
              <a:ea typeface="Calibri"/>
              <a:cs typeface="Calibri"/>
              <a:sym typeface="Calibri"/>
            </a:endParaRPr>
          </a:p>
        </p:txBody>
      </p:sp>
      <p:sp>
        <p:nvSpPr>
          <p:cNvPr id="94" name="Google Shape;94;p13"/>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14"/>
          <p:cNvSpPr txBox="1"/>
          <p:nvPr/>
        </p:nvSpPr>
        <p:spPr>
          <a:xfrm>
            <a:off x="2781300" y="7906483"/>
            <a:ext cx="5410500" cy="492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3200">
                <a:solidFill>
                  <a:srgbClr val="6CE5E8"/>
                </a:solidFill>
              </a:rPr>
              <a:t>……</a:t>
            </a:r>
            <a:endParaRPr/>
          </a:p>
        </p:txBody>
      </p:sp>
      <p:pic>
        <p:nvPicPr>
          <p:cNvPr id="100" name="Google Shape;100;p14"/>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01" name="Google Shape;101;p14"/>
          <p:cNvCxnSpPr/>
          <p:nvPr/>
        </p:nvCxnSpPr>
        <p:spPr>
          <a:xfrm>
            <a:off x="1028700" y="1986539"/>
            <a:ext cx="9109800" cy="0"/>
          </a:xfrm>
          <a:prstGeom prst="straightConnector1">
            <a:avLst/>
          </a:prstGeom>
          <a:noFill/>
          <a:ln cap="flat" cmpd="sng" w="19050">
            <a:solidFill>
              <a:srgbClr val="FFFFFF"/>
            </a:solidFill>
            <a:prstDash val="solid"/>
            <a:round/>
            <a:headEnd len="sm" w="sm" type="none"/>
            <a:tailEnd len="sm" w="sm" type="none"/>
          </a:ln>
        </p:spPr>
      </p:cxnSp>
      <p:grpSp>
        <p:nvGrpSpPr>
          <p:cNvPr id="102" name="Google Shape;102;p14"/>
          <p:cNvGrpSpPr/>
          <p:nvPr/>
        </p:nvGrpSpPr>
        <p:grpSpPr>
          <a:xfrm>
            <a:off x="596700" y="4071850"/>
            <a:ext cx="10382400" cy="3036912"/>
            <a:chOff x="-576000" y="-4049216"/>
            <a:chExt cx="13843200" cy="4049216"/>
          </a:xfrm>
        </p:grpSpPr>
        <p:sp>
          <p:nvSpPr>
            <p:cNvPr id="103" name="Google Shape;103;p14"/>
            <p:cNvSpPr txBox="1"/>
            <p:nvPr/>
          </p:nvSpPr>
          <p:spPr>
            <a:xfrm>
              <a:off x="-576000" y="-4049216"/>
              <a:ext cx="13843200" cy="3181200"/>
            </a:xfrm>
            <a:prstGeom prst="rect">
              <a:avLst/>
            </a:prstGeom>
            <a:noFill/>
            <a:ln>
              <a:noFill/>
            </a:ln>
          </p:spPr>
          <p:txBody>
            <a:bodyPr anchorCtr="0" anchor="t" bIns="0" lIns="0" spcFirstLastPara="1" rIns="0" wrap="square" tIns="0">
              <a:spAutoFit/>
            </a:bodyPr>
            <a:lstStyle/>
            <a:p>
              <a:pPr indent="0" lvl="0" marL="0" rtl="0" algn="just">
                <a:lnSpc>
                  <a:spcPct val="130000"/>
                </a:lnSpc>
                <a:spcBef>
                  <a:spcPts val="0"/>
                </a:spcBef>
                <a:spcAft>
                  <a:spcPts val="0"/>
                </a:spcAft>
                <a:buClr>
                  <a:schemeClr val="dk1"/>
                </a:buClr>
                <a:buSzPts val="1100"/>
                <a:buFont typeface="Arial"/>
                <a:buNone/>
              </a:pPr>
              <a:r>
                <a:rPr lang="en-US" sz="2500">
                  <a:solidFill>
                    <a:srgbClr val="FFFFFF"/>
                  </a:solidFill>
                </a:rPr>
                <a:t>Pourquoi la prédiction du désabonnement est-elle cruciale ?</a:t>
              </a:r>
              <a:endParaRPr sz="2500">
                <a:solidFill>
                  <a:srgbClr val="FFFFFF"/>
                </a:solidFill>
              </a:endParaRPr>
            </a:p>
            <a:p>
              <a:pPr indent="0" lvl="0" marL="0" rtl="0" algn="just">
                <a:lnSpc>
                  <a:spcPct val="130000"/>
                </a:lnSpc>
                <a:spcBef>
                  <a:spcPts val="0"/>
                </a:spcBef>
                <a:spcAft>
                  <a:spcPts val="0"/>
                </a:spcAft>
                <a:buClr>
                  <a:schemeClr val="dk1"/>
                </a:buClr>
                <a:buSzPts val="1100"/>
                <a:buFont typeface="Arial"/>
                <a:buNone/>
              </a:pPr>
              <a:r>
                <a:rPr lang="en-US" sz="2500">
                  <a:solidFill>
                    <a:srgbClr val="FFFFFF"/>
                  </a:solidFill>
                </a:rPr>
                <a:t>Des études ont montré qu'acquérir un nouveau client peut coûter jusqu'à cinq fois plus cher que de fidéliser un client existant (Bain &amp; Company).</a:t>
              </a:r>
              <a:endParaRPr sz="2500">
                <a:solidFill>
                  <a:srgbClr val="FFFFFF"/>
                </a:solidFill>
              </a:endParaRPr>
            </a:p>
            <a:p>
              <a:pPr indent="0" lvl="0" marL="0" marR="0" rtl="0" algn="just">
                <a:lnSpc>
                  <a:spcPct val="130000"/>
                </a:lnSpc>
                <a:spcBef>
                  <a:spcPts val="0"/>
                </a:spcBef>
                <a:spcAft>
                  <a:spcPts val="0"/>
                </a:spcAft>
                <a:buNone/>
              </a:pPr>
              <a:r>
                <a:rPr lang="en-US" sz="2500">
                  <a:solidFill>
                    <a:srgbClr val="FFFFFF"/>
                  </a:solidFill>
                </a:rPr>
                <a:t>Ce projet vise à fournir un outil pour anticiper les départs et agir en conséquence.</a:t>
              </a:r>
              <a:endParaRPr sz="2500">
                <a:solidFill>
                  <a:srgbClr val="FFFFFF"/>
                </a:solidFill>
              </a:endParaRPr>
            </a:p>
          </p:txBody>
        </p:sp>
        <p:cxnSp>
          <p:nvCxnSpPr>
            <p:cNvPr id="104" name="Google Shape;104;p14"/>
            <p:cNvCxnSpPr/>
            <p:nvPr/>
          </p:nvCxnSpPr>
          <p:spPr>
            <a:xfrm>
              <a:off x="0" y="0"/>
              <a:ext cx="12146400" cy="0"/>
            </a:xfrm>
            <a:prstGeom prst="straightConnector1">
              <a:avLst/>
            </a:prstGeom>
            <a:noFill/>
            <a:ln cap="flat" cmpd="sng" w="25400">
              <a:solidFill>
                <a:srgbClr val="FFFFFF"/>
              </a:solidFill>
              <a:prstDash val="solid"/>
              <a:round/>
              <a:headEnd len="sm" w="sm" type="none"/>
              <a:tailEnd len="sm" w="sm" type="none"/>
            </a:ln>
          </p:spPr>
        </p:cxnSp>
      </p:grpSp>
      <p:sp>
        <p:nvSpPr>
          <p:cNvPr id="105" name="Google Shape;105;p14"/>
          <p:cNvSpPr txBox="1"/>
          <p:nvPr/>
        </p:nvSpPr>
        <p:spPr>
          <a:xfrm>
            <a:off x="1028700" y="426158"/>
            <a:ext cx="108783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6CE5E8"/>
                </a:solidFill>
              </a:rPr>
              <a:t>PROBLEMATIQUE</a:t>
            </a:r>
            <a:endParaRPr/>
          </a:p>
        </p:txBody>
      </p:sp>
      <p:sp>
        <p:nvSpPr>
          <p:cNvPr id="106" name="Google Shape;106;p14"/>
          <p:cNvSpPr/>
          <p:nvPr/>
        </p:nvSpPr>
        <p:spPr>
          <a:xfrm>
            <a:off x="11575850" y="-425025"/>
            <a:ext cx="6714600" cy="1076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Calibri"/>
              <a:ea typeface="Calibri"/>
              <a:cs typeface="Calibri"/>
              <a:sym typeface="Calibri"/>
            </a:endParaRPr>
          </a:p>
        </p:txBody>
      </p:sp>
      <p:pic>
        <p:nvPicPr>
          <p:cNvPr id="107" name="Google Shape;107;p14"/>
          <p:cNvPicPr preferRelativeResize="0"/>
          <p:nvPr/>
        </p:nvPicPr>
        <p:blipFill>
          <a:blip r:embed="rId4">
            <a:alphaModFix/>
          </a:blip>
          <a:stretch>
            <a:fillRect/>
          </a:stretch>
        </p:blipFill>
        <p:spPr>
          <a:xfrm>
            <a:off x="11575850" y="2942530"/>
            <a:ext cx="6714598" cy="5035933"/>
          </a:xfrm>
          <a:prstGeom prst="rect">
            <a:avLst/>
          </a:prstGeom>
          <a:noFill/>
          <a:ln>
            <a:noFill/>
          </a:ln>
        </p:spPr>
      </p:pic>
      <p:sp>
        <p:nvSpPr>
          <p:cNvPr id="108" name="Google Shape;108;p14"/>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14" name="Google Shape;114;p15"/>
          <p:cNvCxnSpPr/>
          <p:nvPr/>
        </p:nvCxnSpPr>
        <p:spPr>
          <a:xfrm>
            <a:off x="952500" y="1681739"/>
            <a:ext cx="9109800" cy="0"/>
          </a:xfrm>
          <a:prstGeom prst="straightConnector1">
            <a:avLst/>
          </a:prstGeom>
          <a:noFill/>
          <a:ln cap="flat" cmpd="sng" w="19050">
            <a:solidFill>
              <a:srgbClr val="FFFFFF"/>
            </a:solidFill>
            <a:prstDash val="solid"/>
            <a:round/>
            <a:headEnd len="sm" w="sm" type="none"/>
            <a:tailEnd len="sm" w="sm" type="none"/>
          </a:ln>
        </p:spPr>
      </p:cxnSp>
      <p:sp>
        <p:nvSpPr>
          <p:cNvPr id="115" name="Google Shape;115;p15"/>
          <p:cNvSpPr txBox="1"/>
          <p:nvPr/>
        </p:nvSpPr>
        <p:spPr>
          <a:xfrm>
            <a:off x="672900" y="2014450"/>
            <a:ext cx="10382400" cy="4847100"/>
          </a:xfrm>
          <a:prstGeom prst="rect">
            <a:avLst/>
          </a:prstGeom>
          <a:noFill/>
          <a:ln>
            <a:noFill/>
          </a:ln>
        </p:spPr>
        <p:txBody>
          <a:bodyPr anchorCtr="0" anchor="t" bIns="0" lIns="0" spcFirstLastPara="1" rIns="0" wrap="square" tIns="0">
            <a:spAutoFit/>
          </a:bodyPr>
          <a:lstStyle/>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Source des données :</a:t>
            </a:r>
            <a:r>
              <a:rPr lang="en-US" sz="2400">
                <a:solidFill>
                  <a:schemeClr val="lt1"/>
                </a:solidFill>
              </a:rPr>
              <a:t> </a:t>
            </a:r>
            <a:r>
              <a:rPr lang="en-US" sz="2400" u="sng">
                <a:solidFill>
                  <a:schemeClr val="hlink"/>
                </a:solidFill>
                <a:hlinkClick r:id="rId4"/>
              </a:rPr>
              <a:t>Kaagle</a:t>
            </a:r>
            <a:endParaRPr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Contenu : </a:t>
            </a:r>
            <a:endParaRPr b="1" sz="2400">
              <a:solidFill>
                <a:schemeClr val="lt1"/>
              </a:solidFill>
            </a:endParaRPr>
          </a:p>
          <a:p>
            <a:pPr indent="0" lvl="0" marL="0" rtl="0" algn="just">
              <a:lnSpc>
                <a:spcPct val="130000"/>
              </a:lnSpc>
              <a:spcBef>
                <a:spcPts val="0"/>
              </a:spcBef>
              <a:spcAft>
                <a:spcPts val="0"/>
              </a:spcAft>
              <a:buNone/>
            </a:pPr>
            <a:r>
              <a:rPr lang="en-US" sz="2500">
                <a:solidFill>
                  <a:schemeClr val="lt1"/>
                </a:solidFill>
              </a:rPr>
              <a:t>La base de données sur laquelle on va travailler, contient 5 000 enregistrements clients et 18 Variables, pas de données manquantes.</a:t>
            </a:r>
            <a:endParaRPr sz="2500">
              <a:solidFill>
                <a:schemeClr val="lt1"/>
              </a:solidFill>
            </a:endParaRPr>
          </a:p>
          <a:p>
            <a:pPr indent="-387350" lvl="0" marL="914400" rtl="0" algn="just">
              <a:lnSpc>
                <a:spcPct val="130000"/>
              </a:lnSpc>
              <a:spcBef>
                <a:spcPts val="0"/>
              </a:spcBef>
              <a:spcAft>
                <a:spcPts val="0"/>
              </a:spcAft>
              <a:buClr>
                <a:schemeClr val="lt1"/>
              </a:buClr>
              <a:buSzPts val="2500"/>
              <a:buChar char="❖"/>
            </a:pPr>
            <a:r>
              <a:rPr lang="en-US" sz="2500">
                <a:solidFill>
                  <a:schemeClr val="lt1"/>
                </a:solidFill>
              </a:rPr>
              <a:t>Variables numeriques(14) : </a:t>
            </a:r>
            <a:r>
              <a:rPr lang="en-US" sz="2500">
                <a:solidFill>
                  <a:srgbClr val="00FFFF"/>
                </a:solidFill>
              </a:rPr>
              <a:t>RowNumber, CustomerId, CreditScore, Age, Tenure, Balance, NumOfProducts, HasCrCard, IsActiveMembrer, EstimatedSalary, Exited, Complain, Satisfaction.Score, Point.Earned</a:t>
            </a:r>
            <a:endParaRPr sz="2500">
              <a:solidFill>
                <a:srgbClr val="00FFFF"/>
              </a:solidFill>
            </a:endParaRPr>
          </a:p>
          <a:p>
            <a:pPr indent="-387350" lvl="0" marL="914400" rtl="0" algn="just">
              <a:lnSpc>
                <a:spcPct val="130000"/>
              </a:lnSpc>
              <a:spcBef>
                <a:spcPts val="0"/>
              </a:spcBef>
              <a:spcAft>
                <a:spcPts val="0"/>
              </a:spcAft>
              <a:buClr>
                <a:schemeClr val="lt1"/>
              </a:buClr>
              <a:buSzPts val="2500"/>
              <a:buChar char="❖"/>
            </a:pPr>
            <a:r>
              <a:rPr lang="en-US" sz="2500">
                <a:solidFill>
                  <a:schemeClr val="lt1"/>
                </a:solidFill>
              </a:rPr>
              <a:t>Variables catégorielles(4) : </a:t>
            </a:r>
            <a:r>
              <a:rPr lang="en-US" sz="2500">
                <a:solidFill>
                  <a:srgbClr val="00FFFF"/>
                </a:solidFill>
              </a:rPr>
              <a:t>Surname, Geography, Gender, Card.Type</a:t>
            </a:r>
            <a:endParaRPr sz="2500">
              <a:solidFill>
                <a:schemeClr val="lt1"/>
              </a:solidFill>
            </a:endParaRPr>
          </a:p>
        </p:txBody>
      </p:sp>
      <p:pic>
        <p:nvPicPr>
          <p:cNvPr id="116" name="Google Shape;116;p15"/>
          <p:cNvPicPr preferRelativeResize="0"/>
          <p:nvPr/>
        </p:nvPicPr>
        <p:blipFill>
          <a:blip r:embed="rId5">
            <a:alphaModFix/>
          </a:blip>
          <a:stretch>
            <a:fillRect/>
          </a:stretch>
        </p:blipFill>
        <p:spPr>
          <a:xfrm>
            <a:off x="3150550" y="6595325"/>
            <a:ext cx="8422851" cy="3691675"/>
          </a:xfrm>
          <a:prstGeom prst="rect">
            <a:avLst/>
          </a:prstGeom>
          <a:noFill/>
          <a:ln>
            <a:noFill/>
          </a:ln>
        </p:spPr>
      </p:pic>
      <p:sp>
        <p:nvSpPr>
          <p:cNvPr id="117" name="Google Shape;117;p15"/>
          <p:cNvSpPr txBox="1"/>
          <p:nvPr/>
        </p:nvSpPr>
        <p:spPr>
          <a:xfrm>
            <a:off x="647700" y="426158"/>
            <a:ext cx="10878300" cy="11082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7200">
                <a:solidFill>
                  <a:srgbClr val="6CE5E8"/>
                </a:solidFill>
              </a:rPr>
              <a:t>BASE DE DONNEES</a:t>
            </a:r>
            <a:endParaRPr sz="7200">
              <a:solidFill>
                <a:srgbClr val="6CE5E8"/>
              </a:solidFill>
            </a:endParaRPr>
          </a:p>
        </p:txBody>
      </p:sp>
      <p:sp>
        <p:nvSpPr>
          <p:cNvPr id="118" name="Google Shape;118;p15"/>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9" name="Google Shape;119;p15"/>
          <p:cNvPicPr preferRelativeResize="0"/>
          <p:nvPr/>
        </p:nvPicPr>
        <p:blipFill>
          <a:blip r:embed="rId6">
            <a:alphaModFix/>
          </a:blip>
          <a:stretch>
            <a:fillRect/>
          </a:stretch>
        </p:blipFill>
        <p:spPr>
          <a:xfrm>
            <a:off x="11573400" y="2224075"/>
            <a:ext cx="6714600" cy="2409825"/>
          </a:xfrm>
          <a:prstGeom prst="rect">
            <a:avLst/>
          </a:prstGeom>
          <a:noFill/>
          <a:ln>
            <a:noFill/>
          </a:ln>
        </p:spPr>
      </p:pic>
      <p:pic>
        <p:nvPicPr>
          <p:cNvPr id="120" name="Google Shape;120;p15"/>
          <p:cNvPicPr preferRelativeResize="0"/>
          <p:nvPr/>
        </p:nvPicPr>
        <p:blipFill>
          <a:blip r:embed="rId7">
            <a:alphaModFix/>
          </a:blip>
          <a:stretch>
            <a:fillRect/>
          </a:stretch>
        </p:blipFill>
        <p:spPr>
          <a:xfrm>
            <a:off x="11573400" y="7183900"/>
            <a:ext cx="6714600" cy="24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cxnSp>
        <p:nvCxnSpPr>
          <p:cNvPr id="125" name="Google Shape;125;p16"/>
          <p:cNvCxnSpPr/>
          <p:nvPr/>
        </p:nvCxnSpPr>
        <p:spPr>
          <a:xfrm rot="-5400000">
            <a:off x="9119557" y="5521391"/>
            <a:ext cx="5910000" cy="0"/>
          </a:xfrm>
          <a:prstGeom prst="straightConnector1">
            <a:avLst/>
          </a:prstGeom>
          <a:noFill/>
          <a:ln cap="flat" cmpd="sng" w="19050">
            <a:solidFill>
              <a:srgbClr val="FFFFFF"/>
            </a:solidFill>
            <a:prstDash val="solid"/>
            <a:round/>
            <a:headEnd len="sm" w="sm" type="none"/>
            <a:tailEnd len="sm" w="sm" type="none"/>
          </a:ln>
        </p:spPr>
      </p:cxnSp>
      <p:cxnSp>
        <p:nvCxnSpPr>
          <p:cNvPr id="126" name="Google Shape;126;p16"/>
          <p:cNvCxnSpPr/>
          <p:nvPr/>
        </p:nvCxnSpPr>
        <p:spPr>
          <a:xfrm rot="-5400000">
            <a:off x="3258443" y="5521391"/>
            <a:ext cx="5910000" cy="0"/>
          </a:xfrm>
          <a:prstGeom prst="straightConnector1">
            <a:avLst/>
          </a:prstGeom>
          <a:noFill/>
          <a:ln cap="flat" cmpd="sng" w="19050">
            <a:solidFill>
              <a:srgbClr val="FFFFFF"/>
            </a:solidFill>
            <a:prstDash val="solid"/>
            <a:round/>
            <a:headEnd len="sm" w="sm" type="none"/>
            <a:tailEnd len="sm" w="sm" type="none"/>
          </a:ln>
        </p:spPr>
      </p:cxnSp>
      <p:cxnSp>
        <p:nvCxnSpPr>
          <p:cNvPr id="127" name="Google Shape;127;p16"/>
          <p:cNvCxnSpPr/>
          <p:nvPr/>
        </p:nvCxnSpPr>
        <p:spPr>
          <a:xfrm>
            <a:off x="982137" y="1876110"/>
            <a:ext cx="16277100" cy="0"/>
          </a:xfrm>
          <a:prstGeom prst="straightConnector1">
            <a:avLst/>
          </a:prstGeom>
          <a:noFill/>
          <a:ln cap="flat" cmpd="sng" w="19050">
            <a:solidFill>
              <a:srgbClr val="FFFFFF"/>
            </a:solidFill>
            <a:prstDash val="solid"/>
            <a:round/>
            <a:headEnd len="sm" w="sm" type="none"/>
            <a:tailEnd len="sm" w="sm" type="none"/>
          </a:ln>
        </p:spPr>
      </p:cxnSp>
      <p:cxnSp>
        <p:nvCxnSpPr>
          <p:cNvPr id="128" name="Google Shape;128;p16"/>
          <p:cNvCxnSpPr/>
          <p:nvPr/>
        </p:nvCxnSpPr>
        <p:spPr>
          <a:xfrm>
            <a:off x="1028700" y="6124575"/>
            <a:ext cx="16277100" cy="0"/>
          </a:xfrm>
          <a:prstGeom prst="straightConnector1">
            <a:avLst/>
          </a:prstGeom>
          <a:noFill/>
          <a:ln cap="flat" cmpd="sng" w="19050">
            <a:solidFill>
              <a:srgbClr val="FFFFFF"/>
            </a:solidFill>
            <a:prstDash val="solid"/>
            <a:round/>
            <a:headEnd len="sm" w="sm" type="none"/>
            <a:tailEnd len="sm" w="sm" type="none"/>
          </a:ln>
        </p:spPr>
      </p:cxnSp>
      <p:sp>
        <p:nvSpPr>
          <p:cNvPr id="129" name="Google Shape;129;p16"/>
          <p:cNvSpPr txBox="1"/>
          <p:nvPr/>
        </p:nvSpPr>
        <p:spPr>
          <a:xfrm>
            <a:off x="1028700" y="426158"/>
            <a:ext cx="10878300" cy="11082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7200">
                <a:solidFill>
                  <a:srgbClr val="6CE5E8"/>
                </a:solidFill>
              </a:rPr>
              <a:t>ANALYSE DESCRIPTIVE</a:t>
            </a:r>
            <a:endParaRPr sz="5100">
              <a:solidFill>
                <a:srgbClr val="6CE5E8"/>
              </a:solidFill>
            </a:endParaRPr>
          </a:p>
        </p:txBody>
      </p:sp>
      <p:pic>
        <p:nvPicPr>
          <p:cNvPr id="130" name="Google Shape;130;p16"/>
          <p:cNvPicPr preferRelativeResize="0"/>
          <p:nvPr/>
        </p:nvPicPr>
        <p:blipFill>
          <a:blip r:embed="rId3">
            <a:alphaModFix/>
          </a:blip>
          <a:stretch>
            <a:fillRect/>
          </a:stretch>
        </p:blipFill>
        <p:spPr>
          <a:xfrm>
            <a:off x="6236475" y="2441001"/>
            <a:ext cx="5815050" cy="3615874"/>
          </a:xfrm>
          <a:prstGeom prst="rect">
            <a:avLst/>
          </a:prstGeom>
          <a:noFill/>
          <a:ln>
            <a:noFill/>
          </a:ln>
        </p:spPr>
      </p:pic>
      <p:pic>
        <p:nvPicPr>
          <p:cNvPr id="131" name="Google Shape;131;p16"/>
          <p:cNvPicPr preferRelativeResize="0"/>
          <p:nvPr/>
        </p:nvPicPr>
        <p:blipFill>
          <a:blip r:embed="rId4">
            <a:alphaModFix/>
          </a:blip>
          <a:stretch>
            <a:fillRect/>
          </a:stretch>
        </p:blipFill>
        <p:spPr>
          <a:xfrm>
            <a:off x="12360150" y="2423493"/>
            <a:ext cx="5815050" cy="3541757"/>
          </a:xfrm>
          <a:prstGeom prst="rect">
            <a:avLst/>
          </a:prstGeom>
          <a:noFill/>
          <a:ln>
            <a:noFill/>
          </a:ln>
        </p:spPr>
      </p:pic>
      <p:pic>
        <p:nvPicPr>
          <p:cNvPr id="132" name="Google Shape;132;p16"/>
          <p:cNvPicPr preferRelativeResize="0"/>
          <p:nvPr/>
        </p:nvPicPr>
        <p:blipFill>
          <a:blip r:embed="rId5">
            <a:alphaModFix/>
          </a:blip>
          <a:stretch>
            <a:fillRect/>
          </a:stretch>
        </p:blipFill>
        <p:spPr>
          <a:xfrm>
            <a:off x="380450" y="6373900"/>
            <a:ext cx="5400826" cy="3541750"/>
          </a:xfrm>
          <a:prstGeom prst="rect">
            <a:avLst/>
          </a:prstGeom>
          <a:noFill/>
          <a:ln>
            <a:noFill/>
          </a:ln>
        </p:spPr>
      </p:pic>
      <p:sp>
        <p:nvSpPr>
          <p:cNvPr id="133" name="Google Shape;133;p16"/>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4" name="Google Shape;134;p16"/>
          <p:cNvPicPr preferRelativeResize="0"/>
          <p:nvPr/>
        </p:nvPicPr>
        <p:blipFill>
          <a:blip r:embed="rId6">
            <a:alphaModFix/>
          </a:blip>
          <a:stretch>
            <a:fillRect/>
          </a:stretch>
        </p:blipFill>
        <p:spPr>
          <a:xfrm>
            <a:off x="12244350" y="6242121"/>
            <a:ext cx="5815050" cy="3600579"/>
          </a:xfrm>
          <a:prstGeom prst="rect">
            <a:avLst/>
          </a:prstGeom>
          <a:noFill/>
          <a:ln>
            <a:noFill/>
          </a:ln>
        </p:spPr>
      </p:pic>
      <p:pic>
        <p:nvPicPr>
          <p:cNvPr id="135" name="Google Shape;135;p16"/>
          <p:cNvPicPr preferRelativeResize="0"/>
          <p:nvPr/>
        </p:nvPicPr>
        <p:blipFill>
          <a:blip r:embed="rId7">
            <a:alphaModFix/>
          </a:blip>
          <a:stretch>
            <a:fillRect/>
          </a:stretch>
        </p:blipFill>
        <p:spPr>
          <a:xfrm>
            <a:off x="6157901" y="6438550"/>
            <a:ext cx="5936699" cy="3541750"/>
          </a:xfrm>
          <a:prstGeom prst="rect">
            <a:avLst/>
          </a:prstGeom>
          <a:noFill/>
          <a:ln>
            <a:noFill/>
          </a:ln>
        </p:spPr>
      </p:pic>
      <p:pic>
        <p:nvPicPr>
          <p:cNvPr id="136" name="Google Shape;136;p16"/>
          <p:cNvPicPr preferRelativeResize="0"/>
          <p:nvPr/>
        </p:nvPicPr>
        <p:blipFill>
          <a:blip r:embed="rId8">
            <a:alphaModFix/>
          </a:blip>
          <a:stretch>
            <a:fillRect/>
          </a:stretch>
        </p:blipFill>
        <p:spPr>
          <a:xfrm>
            <a:off x="398400" y="2460264"/>
            <a:ext cx="5400826" cy="34723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0" name="Shape 140"/>
        <p:cNvGrpSpPr/>
        <p:nvPr/>
      </p:nvGrpSpPr>
      <p:grpSpPr>
        <a:xfrm>
          <a:off x="0" y="0"/>
          <a:ext cx="0" cy="0"/>
          <a:chOff x="0" y="0"/>
          <a:chExt cx="0" cy="0"/>
        </a:xfrm>
      </p:grpSpPr>
      <p:cxnSp>
        <p:nvCxnSpPr>
          <p:cNvPr id="141" name="Google Shape;141;p17"/>
          <p:cNvCxnSpPr/>
          <p:nvPr/>
        </p:nvCxnSpPr>
        <p:spPr>
          <a:xfrm rot="10800000">
            <a:off x="9544943" y="1687690"/>
            <a:ext cx="21300" cy="6864900"/>
          </a:xfrm>
          <a:prstGeom prst="straightConnector1">
            <a:avLst/>
          </a:prstGeom>
          <a:noFill/>
          <a:ln cap="flat" cmpd="sng" w="19050">
            <a:solidFill>
              <a:srgbClr val="FFFFFF"/>
            </a:solidFill>
            <a:prstDash val="solid"/>
            <a:round/>
            <a:headEnd len="sm" w="sm" type="none"/>
            <a:tailEnd len="sm" w="sm" type="none"/>
          </a:ln>
        </p:spPr>
      </p:cxnSp>
      <p:sp>
        <p:nvSpPr>
          <p:cNvPr id="142" name="Google Shape;142;p17"/>
          <p:cNvSpPr txBox="1"/>
          <p:nvPr/>
        </p:nvSpPr>
        <p:spPr>
          <a:xfrm>
            <a:off x="200950" y="5985375"/>
            <a:ext cx="9191700" cy="3617100"/>
          </a:xfrm>
          <a:prstGeom prst="rect">
            <a:avLst/>
          </a:prstGeom>
          <a:noFill/>
          <a:ln>
            <a:noFill/>
          </a:ln>
        </p:spPr>
        <p:txBody>
          <a:bodyPr anchorCtr="0" anchor="t" bIns="0" lIns="0" spcFirstLastPara="1" rIns="0" wrap="square" tIns="0">
            <a:spAutoFit/>
          </a:bodyPr>
          <a:lstStyle/>
          <a:p>
            <a:pPr indent="-387350" lvl="0" marL="457200" marR="0" rtl="0" algn="l">
              <a:lnSpc>
                <a:spcPct val="120000"/>
              </a:lnSpc>
              <a:spcBef>
                <a:spcPts val="0"/>
              </a:spcBef>
              <a:spcAft>
                <a:spcPts val="0"/>
              </a:spcAft>
              <a:buClr>
                <a:srgbClr val="FFFFFF"/>
              </a:buClr>
              <a:buSzPts val="2500"/>
              <a:buChar char="❖"/>
            </a:pPr>
            <a:r>
              <a:rPr lang="en-US" sz="2500">
                <a:solidFill>
                  <a:srgbClr val="FFFFFF"/>
                </a:solidFill>
              </a:rPr>
              <a:t>Le graphe des variables montre que la dimension 1 est principalement influencée par le solde bancaire (Balance), tandis que la dimension 2 est plus liée à la satisfaction et à l'âge des clients. </a:t>
            </a:r>
            <a:endParaRPr sz="2500">
              <a:solidFill>
                <a:srgbClr val="FFFFFF"/>
              </a:solidFill>
            </a:endParaRPr>
          </a:p>
          <a:p>
            <a:pPr indent="-387350" lvl="0" marL="457200" marR="0" rtl="0" algn="l">
              <a:lnSpc>
                <a:spcPct val="120000"/>
              </a:lnSpc>
              <a:spcBef>
                <a:spcPts val="0"/>
              </a:spcBef>
              <a:spcAft>
                <a:spcPts val="0"/>
              </a:spcAft>
              <a:buClr>
                <a:srgbClr val="FFFFFF"/>
              </a:buClr>
              <a:buSzPts val="2500"/>
              <a:buChar char="❖"/>
            </a:pPr>
            <a:r>
              <a:rPr lang="en-US" sz="2500">
                <a:solidFill>
                  <a:srgbClr val="FFFFFF"/>
                </a:solidFill>
              </a:rPr>
              <a:t>Les autres variables ont une influence plus faible sur ces dimensions. </a:t>
            </a:r>
            <a:endParaRPr sz="2500">
              <a:solidFill>
                <a:srgbClr val="FFFFFF"/>
              </a:solidFill>
            </a:endParaRPr>
          </a:p>
          <a:p>
            <a:pPr indent="-387350" lvl="0" marL="457200" marR="0" rtl="0" algn="l">
              <a:lnSpc>
                <a:spcPct val="120000"/>
              </a:lnSpc>
              <a:spcBef>
                <a:spcPts val="0"/>
              </a:spcBef>
              <a:spcAft>
                <a:spcPts val="0"/>
              </a:spcAft>
              <a:buClr>
                <a:srgbClr val="FFFFFF"/>
              </a:buClr>
              <a:buSzPts val="2500"/>
              <a:buChar char="❖"/>
            </a:pPr>
            <a:r>
              <a:rPr lang="en-US" sz="2500">
                <a:solidFill>
                  <a:srgbClr val="FFFFFF"/>
                </a:solidFill>
              </a:rPr>
              <a:t>Ces deux dimensions expliquent ensemble 33,5% de la variance totale.</a:t>
            </a:r>
            <a:endParaRPr sz="2500">
              <a:solidFill>
                <a:srgbClr val="FFFFFF"/>
              </a:solidFill>
            </a:endParaRPr>
          </a:p>
        </p:txBody>
      </p:sp>
      <p:cxnSp>
        <p:nvCxnSpPr>
          <p:cNvPr id="143" name="Google Shape;143;p17"/>
          <p:cNvCxnSpPr/>
          <p:nvPr/>
        </p:nvCxnSpPr>
        <p:spPr>
          <a:xfrm>
            <a:off x="982137" y="1266510"/>
            <a:ext cx="16277100" cy="0"/>
          </a:xfrm>
          <a:prstGeom prst="straightConnector1">
            <a:avLst/>
          </a:prstGeom>
          <a:noFill/>
          <a:ln cap="flat" cmpd="sng" w="19050">
            <a:solidFill>
              <a:srgbClr val="FFFFFF"/>
            </a:solidFill>
            <a:prstDash val="solid"/>
            <a:round/>
            <a:headEnd len="sm" w="sm" type="none"/>
            <a:tailEnd len="sm" w="sm" type="none"/>
          </a:ln>
        </p:spPr>
      </p:cxnSp>
      <p:cxnSp>
        <p:nvCxnSpPr>
          <p:cNvPr id="144" name="Google Shape;144;p17"/>
          <p:cNvCxnSpPr/>
          <p:nvPr/>
        </p:nvCxnSpPr>
        <p:spPr>
          <a:xfrm>
            <a:off x="1028700" y="10010775"/>
            <a:ext cx="16277100" cy="0"/>
          </a:xfrm>
          <a:prstGeom prst="straightConnector1">
            <a:avLst/>
          </a:prstGeom>
          <a:noFill/>
          <a:ln cap="flat" cmpd="sng" w="19050">
            <a:solidFill>
              <a:srgbClr val="FFFFFF"/>
            </a:solidFill>
            <a:prstDash val="solid"/>
            <a:round/>
            <a:headEnd len="sm" w="sm" type="none"/>
            <a:tailEnd len="sm" w="sm" type="none"/>
          </a:ln>
        </p:spPr>
      </p:cxnSp>
      <p:sp>
        <p:nvSpPr>
          <p:cNvPr id="145" name="Google Shape;145;p17"/>
          <p:cNvSpPr txBox="1"/>
          <p:nvPr/>
        </p:nvSpPr>
        <p:spPr>
          <a:xfrm>
            <a:off x="1028700" y="273752"/>
            <a:ext cx="10878300" cy="8157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5300">
                <a:solidFill>
                  <a:srgbClr val="6CE5E8"/>
                </a:solidFill>
              </a:rPr>
              <a:t>ANALYSE FACTORIELLE : ACP</a:t>
            </a:r>
            <a:endParaRPr sz="5100">
              <a:solidFill>
                <a:srgbClr val="6CE5E8"/>
              </a:solidFill>
            </a:endParaRPr>
          </a:p>
        </p:txBody>
      </p:sp>
      <p:sp>
        <p:nvSpPr>
          <p:cNvPr id="146" name="Google Shape;146;p17"/>
          <p:cNvSpPr txBox="1"/>
          <p:nvPr/>
        </p:nvSpPr>
        <p:spPr>
          <a:xfrm>
            <a:off x="9725950" y="5832975"/>
            <a:ext cx="8289000" cy="4079100"/>
          </a:xfrm>
          <a:prstGeom prst="rect">
            <a:avLst/>
          </a:prstGeom>
          <a:noFill/>
          <a:ln>
            <a:noFill/>
          </a:ln>
        </p:spPr>
        <p:txBody>
          <a:bodyPr anchorCtr="0" anchor="t" bIns="0" lIns="0" spcFirstLastPara="1" rIns="0" wrap="square" tIns="0">
            <a:spAutoFit/>
          </a:bodyPr>
          <a:lstStyle/>
          <a:p>
            <a:pPr indent="-387350" lvl="0" marL="457200" marR="0" rtl="0" algn="just">
              <a:lnSpc>
                <a:spcPct val="120000"/>
              </a:lnSpc>
              <a:spcBef>
                <a:spcPts val="0"/>
              </a:spcBef>
              <a:spcAft>
                <a:spcPts val="0"/>
              </a:spcAft>
              <a:buClr>
                <a:srgbClr val="FFFFFF"/>
              </a:buClr>
              <a:buSzPts val="2500"/>
              <a:buChar char="❖"/>
            </a:pPr>
            <a:r>
              <a:rPr lang="en-US" sz="2500">
                <a:solidFill>
                  <a:srgbClr val="FFFFFF"/>
                </a:solidFill>
              </a:rPr>
              <a:t>Le graphe montre la répartition des clients sur les deux premières dimensions de l'ACP, expliquant ensemble 33,59% de la variance totale. </a:t>
            </a:r>
            <a:endParaRPr sz="2500">
              <a:solidFill>
                <a:srgbClr val="FFFFFF"/>
              </a:solidFill>
            </a:endParaRPr>
          </a:p>
          <a:p>
            <a:pPr indent="-387350" lvl="0" marL="457200" marR="0" rtl="0" algn="just">
              <a:lnSpc>
                <a:spcPct val="120000"/>
              </a:lnSpc>
              <a:spcBef>
                <a:spcPts val="0"/>
              </a:spcBef>
              <a:spcAft>
                <a:spcPts val="0"/>
              </a:spcAft>
              <a:buClr>
                <a:srgbClr val="FFFFFF"/>
              </a:buClr>
              <a:buSzPts val="2500"/>
              <a:buChar char="❖"/>
            </a:pPr>
            <a:r>
              <a:rPr lang="en-US" sz="2500">
                <a:solidFill>
                  <a:srgbClr val="FFFFFF"/>
                </a:solidFill>
              </a:rPr>
              <a:t>La dimension 1 semble principalement liée au solde bancaire (Balance), avec les clients à solde élevé regroupés à droite et ceux à solde faible à gauche. </a:t>
            </a:r>
            <a:endParaRPr sz="2500">
              <a:solidFill>
                <a:srgbClr val="FFFFFF"/>
              </a:solidFill>
            </a:endParaRPr>
          </a:p>
          <a:p>
            <a:pPr indent="-387350" lvl="0" marL="457200" marR="0" rtl="0" algn="just">
              <a:lnSpc>
                <a:spcPct val="120000"/>
              </a:lnSpc>
              <a:spcBef>
                <a:spcPts val="0"/>
              </a:spcBef>
              <a:spcAft>
                <a:spcPts val="0"/>
              </a:spcAft>
              <a:buClr>
                <a:srgbClr val="FFFFFF"/>
              </a:buClr>
              <a:buSzPts val="2500"/>
              <a:buChar char="❖"/>
            </a:pPr>
            <a:r>
              <a:rPr lang="en-US" sz="2500">
                <a:solidFill>
                  <a:srgbClr val="FFFFFF"/>
                </a:solidFill>
              </a:rPr>
              <a:t>La variable Complain (Oui/Non) n'influence pas fortement la séparation des individus sur ces dimensions</a:t>
            </a:r>
            <a:endParaRPr sz="2500">
              <a:solidFill>
                <a:srgbClr val="FFFFFF"/>
              </a:solidFill>
            </a:endParaRPr>
          </a:p>
        </p:txBody>
      </p:sp>
      <p:sp>
        <p:nvSpPr>
          <p:cNvPr id="147" name="Google Shape;147;p17"/>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8" name="Google Shape;148;p17"/>
          <p:cNvPicPr preferRelativeResize="0"/>
          <p:nvPr/>
        </p:nvPicPr>
        <p:blipFill>
          <a:blip r:embed="rId3">
            <a:alphaModFix/>
          </a:blip>
          <a:stretch>
            <a:fillRect/>
          </a:stretch>
        </p:blipFill>
        <p:spPr>
          <a:xfrm>
            <a:off x="1676400" y="1460950"/>
            <a:ext cx="4744132" cy="4282488"/>
          </a:xfrm>
          <a:prstGeom prst="rect">
            <a:avLst/>
          </a:prstGeom>
          <a:noFill/>
          <a:ln>
            <a:noFill/>
          </a:ln>
        </p:spPr>
      </p:pic>
      <p:pic>
        <p:nvPicPr>
          <p:cNvPr id="149" name="Google Shape;149;p17"/>
          <p:cNvPicPr preferRelativeResize="0"/>
          <p:nvPr/>
        </p:nvPicPr>
        <p:blipFill>
          <a:blip r:embed="rId4">
            <a:alphaModFix/>
          </a:blip>
          <a:stretch>
            <a:fillRect/>
          </a:stretch>
        </p:blipFill>
        <p:spPr>
          <a:xfrm>
            <a:off x="11288055" y="1505213"/>
            <a:ext cx="4698671" cy="4241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3" name="Shape 153"/>
        <p:cNvGrpSpPr/>
        <p:nvPr/>
      </p:nvGrpSpPr>
      <p:grpSpPr>
        <a:xfrm>
          <a:off x="0" y="0"/>
          <a:ext cx="0" cy="0"/>
          <a:chOff x="0" y="0"/>
          <a:chExt cx="0" cy="0"/>
        </a:xfrm>
      </p:grpSpPr>
      <p:pic>
        <p:nvPicPr>
          <p:cNvPr id="154" name="Google Shape;154;p18"/>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55" name="Google Shape;155;p18"/>
          <p:cNvCxnSpPr/>
          <p:nvPr/>
        </p:nvCxnSpPr>
        <p:spPr>
          <a:xfrm>
            <a:off x="1333500" y="1148339"/>
            <a:ext cx="9109800" cy="0"/>
          </a:xfrm>
          <a:prstGeom prst="straightConnector1">
            <a:avLst/>
          </a:prstGeom>
          <a:noFill/>
          <a:ln cap="flat" cmpd="sng" w="19050">
            <a:solidFill>
              <a:srgbClr val="FFFFFF"/>
            </a:solidFill>
            <a:prstDash val="solid"/>
            <a:round/>
            <a:headEnd len="sm" w="sm" type="none"/>
            <a:tailEnd len="sm" w="sm" type="none"/>
          </a:ln>
        </p:spPr>
      </p:cxnSp>
      <p:sp>
        <p:nvSpPr>
          <p:cNvPr id="156" name="Google Shape;156;p18"/>
          <p:cNvSpPr txBox="1"/>
          <p:nvPr/>
        </p:nvSpPr>
        <p:spPr>
          <a:xfrm>
            <a:off x="952500" y="197558"/>
            <a:ext cx="10878300" cy="815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300">
                <a:solidFill>
                  <a:srgbClr val="00FFFF"/>
                </a:solidFill>
              </a:rPr>
              <a:t>MODÉLISATION ET RÉSULTATS</a:t>
            </a:r>
            <a:endParaRPr sz="100">
              <a:solidFill>
                <a:srgbClr val="00FFFF"/>
              </a:solidFill>
            </a:endParaRPr>
          </a:p>
        </p:txBody>
      </p:sp>
      <p:sp>
        <p:nvSpPr>
          <p:cNvPr id="157" name="Google Shape;157;p18"/>
          <p:cNvSpPr txBox="1"/>
          <p:nvPr/>
        </p:nvSpPr>
        <p:spPr>
          <a:xfrm>
            <a:off x="332675" y="1410825"/>
            <a:ext cx="11054700" cy="7108200"/>
          </a:xfrm>
          <a:prstGeom prst="rect">
            <a:avLst/>
          </a:prstGeom>
          <a:noFill/>
          <a:ln>
            <a:noFill/>
          </a:ln>
        </p:spPr>
        <p:txBody>
          <a:bodyPr anchorCtr="0" anchor="t" bIns="0" lIns="0" spcFirstLastPara="1" rIns="0" wrap="square" tIns="0">
            <a:spAutoFit/>
          </a:bodyPr>
          <a:lstStyle/>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Nous avons développé un modèle de régression logistique pour prédire si un client quittera la banque ou non.</a:t>
            </a:r>
            <a:r>
              <a:rPr b="1" lang="en-US" sz="2400">
                <a:solidFill>
                  <a:schemeClr val="lt1"/>
                </a:solidFill>
              </a:rPr>
              <a:t> Après avoir ajusté le modèle sur l'ensemble de données d'entraînement(70%) et évalué ses performances sur un ensemble de test(30%), voici les résultats clés.</a:t>
            </a:r>
            <a:endParaRPr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rgbClr val="00FFFF"/>
                </a:solidFill>
              </a:rPr>
              <a:t>Prédictions</a:t>
            </a:r>
            <a:r>
              <a:rPr b="1" lang="en-US" sz="2400">
                <a:solidFill>
                  <a:srgbClr val="00FFFF"/>
                </a:solidFill>
              </a:rPr>
              <a:t> : </a:t>
            </a:r>
            <a:r>
              <a:rPr b="1" lang="en-US" sz="2400">
                <a:solidFill>
                  <a:schemeClr val="lt1"/>
                </a:solidFill>
              </a:rPr>
              <a:t>Le modèle a prédit les probabilités de départ des clients avec une grande précision</a:t>
            </a:r>
            <a:endParaRPr b="1"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rgbClr val="00FFFF"/>
                </a:solidFill>
              </a:rPr>
              <a:t>Exactitude : </a:t>
            </a:r>
            <a:r>
              <a:rPr b="1" lang="en-US" sz="2400">
                <a:solidFill>
                  <a:schemeClr val="lt1"/>
                </a:solidFill>
              </a:rPr>
              <a:t> Le modèle a atteint une exactitude (accuracy) de 99.8%</a:t>
            </a:r>
            <a:endParaRPr b="1" sz="2400">
              <a:solidFill>
                <a:schemeClr val="lt1"/>
              </a:solidFill>
            </a:endParaRPr>
          </a:p>
          <a:p>
            <a:pPr indent="-381000" lvl="0" marL="457200" marR="0" rtl="0" algn="just">
              <a:lnSpc>
                <a:spcPct val="130000"/>
              </a:lnSpc>
              <a:spcBef>
                <a:spcPts val="0"/>
              </a:spcBef>
              <a:spcAft>
                <a:spcPts val="0"/>
              </a:spcAft>
              <a:buClr>
                <a:srgbClr val="00FFFF"/>
              </a:buClr>
              <a:buSzPts val="2400"/>
              <a:buChar char="❏"/>
            </a:pPr>
            <a:r>
              <a:rPr b="1" lang="en-US" sz="2400">
                <a:solidFill>
                  <a:srgbClr val="00FFFF"/>
                </a:solidFill>
              </a:rPr>
              <a:t>Matrice de confusion(clients =1499; 0:1204; 1:295) : </a:t>
            </a:r>
            <a:endParaRPr b="1" sz="2400">
              <a:solidFill>
                <a:srgbClr val="00FFFF"/>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1202 vrais négatifs (clients restés correctement identifiés).</a:t>
            </a:r>
            <a:endParaRPr b="1" sz="2400">
              <a:solidFill>
                <a:schemeClr val="lt1"/>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295 vrais positifs (clients quittés correctement identifiés).</a:t>
            </a:r>
            <a:endParaRPr b="1" sz="2400">
              <a:solidFill>
                <a:schemeClr val="lt1"/>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2 faux positifs (clients prédits comme quittant alors qu'ils sont restés).</a:t>
            </a:r>
            <a:endParaRPr b="1" sz="2400">
              <a:solidFill>
                <a:schemeClr val="lt1"/>
              </a:solidFill>
            </a:endParaRPr>
          </a:p>
          <a:p>
            <a:pPr indent="-381000" lvl="1" marL="914400" marR="0" rtl="0" algn="just">
              <a:lnSpc>
                <a:spcPct val="130000"/>
              </a:lnSpc>
              <a:spcBef>
                <a:spcPts val="0"/>
              </a:spcBef>
              <a:spcAft>
                <a:spcPts val="0"/>
              </a:spcAft>
              <a:buClr>
                <a:schemeClr val="lt1"/>
              </a:buClr>
              <a:buSzPts val="2400"/>
              <a:buChar char="❏"/>
            </a:pPr>
            <a:r>
              <a:rPr b="1" lang="en-US" sz="2400">
                <a:solidFill>
                  <a:schemeClr val="lt1"/>
                </a:solidFill>
              </a:rPr>
              <a:t>0 faux négatif (client prédit comme resté alors qu'il a quitté).</a:t>
            </a:r>
            <a:endParaRPr b="1" sz="2400">
              <a:solidFill>
                <a:schemeClr val="lt1"/>
              </a:solidFill>
            </a:endParaRPr>
          </a:p>
          <a:p>
            <a:pPr indent="0" lvl="0" marL="0" marR="0" rtl="0" algn="just">
              <a:lnSpc>
                <a:spcPct val="130000"/>
              </a:lnSpc>
              <a:spcBef>
                <a:spcPts val="0"/>
              </a:spcBef>
              <a:spcAft>
                <a:spcPts val="0"/>
              </a:spcAft>
              <a:buNone/>
            </a:pPr>
            <a:r>
              <a:t/>
            </a:r>
            <a:endParaRPr b="1" sz="2400">
              <a:solidFill>
                <a:schemeClr val="lt1"/>
              </a:solidFill>
            </a:endParaRPr>
          </a:p>
          <a:p>
            <a:pPr indent="0" lvl="0" marL="0" rtl="0" algn="just">
              <a:lnSpc>
                <a:spcPct val="130000"/>
              </a:lnSpc>
              <a:spcBef>
                <a:spcPts val="0"/>
              </a:spcBef>
              <a:spcAft>
                <a:spcPts val="0"/>
              </a:spcAft>
              <a:buNone/>
            </a:pPr>
            <a:r>
              <a:t/>
            </a:r>
            <a:endParaRPr sz="2500">
              <a:solidFill>
                <a:schemeClr val="lt1"/>
              </a:solidFill>
            </a:endParaRPr>
          </a:p>
        </p:txBody>
      </p:sp>
      <p:sp>
        <p:nvSpPr>
          <p:cNvPr id="158" name="Google Shape;158;p18"/>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9" name="Google Shape;159;p18"/>
          <p:cNvPicPr preferRelativeResize="0"/>
          <p:nvPr/>
        </p:nvPicPr>
        <p:blipFill rotWithShape="1">
          <a:blip r:embed="rId4">
            <a:alphaModFix/>
          </a:blip>
          <a:srcRect b="0" l="920" r="-919" t="0"/>
          <a:stretch/>
        </p:blipFill>
        <p:spPr>
          <a:xfrm>
            <a:off x="10031100" y="7460800"/>
            <a:ext cx="8256900" cy="282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40658" l="-4568" r="-14069" t="0"/>
            </a:stretch>
          </a:blipFill>
          <a:ln>
            <a:noFill/>
          </a:ln>
        </p:spPr>
      </p:sp>
      <p:sp>
        <p:nvSpPr>
          <p:cNvPr id="165" name="Google Shape;165;p19"/>
          <p:cNvSpPr/>
          <p:nvPr/>
        </p:nvSpPr>
        <p:spPr>
          <a:xfrm>
            <a:off x="1074050" y="548950"/>
            <a:ext cx="16397100" cy="9141300"/>
          </a:xfrm>
          <a:prstGeom prst="rect">
            <a:avLst/>
          </a:prstGeom>
          <a:solidFill>
            <a:srgbClr val="000000">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845450" y="1153475"/>
            <a:ext cx="161346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600">
                <a:solidFill>
                  <a:srgbClr val="6CE5E8"/>
                </a:solidFill>
              </a:rPr>
              <a:t>CONCLUSION</a:t>
            </a:r>
            <a:endParaRPr b="1" sz="5600">
              <a:solidFill>
                <a:srgbClr val="6CE5E8"/>
              </a:solidFill>
            </a:endParaRPr>
          </a:p>
        </p:txBody>
      </p:sp>
      <p:sp>
        <p:nvSpPr>
          <p:cNvPr id="167" name="Google Shape;167;p19"/>
          <p:cNvSpPr txBox="1"/>
          <p:nvPr/>
        </p:nvSpPr>
        <p:spPr>
          <a:xfrm>
            <a:off x="16070900" y="9795900"/>
            <a:ext cx="211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FF"/>
                </a:solidFill>
                <a:latin typeface="Montserrat"/>
                <a:ea typeface="Montserrat"/>
                <a:cs typeface="Montserrat"/>
                <a:sym typeface="Montserrat"/>
              </a:rPr>
              <a:t>28 AOÛT 2024 </a:t>
            </a:r>
            <a:endParaRPr b="1" sz="1600"/>
          </a:p>
        </p:txBody>
      </p:sp>
      <p:sp>
        <p:nvSpPr>
          <p:cNvPr id="168" name="Google Shape;168;p19"/>
          <p:cNvSpPr txBox="1"/>
          <p:nvPr/>
        </p:nvSpPr>
        <p:spPr>
          <a:xfrm>
            <a:off x="2062700" y="3285800"/>
            <a:ext cx="14501400" cy="467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3200">
              <a:solidFill>
                <a:srgbClr val="FFEF24"/>
              </a:solidFill>
            </a:endParaRPr>
          </a:p>
          <a:p>
            <a:pPr indent="-431800" lvl="0" marL="457200" rtl="0" algn="just">
              <a:spcBef>
                <a:spcPts val="0"/>
              </a:spcBef>
              <a:spcAft>
                <a:spcPts val="0"/>
              </a:spcAft>
              <a:buClr>
                <a:schemeClr val="lt1"/>
              </a:buClr>
              <a:buSzPts val="3200"/>
              <a:buChar char="❖"/>
            </a:pPr>
            <a:r>
              <a:rPr b="1" lang="en-US" sz="3200">
                <a:solidFill>
                  <a:schemeClr val="lt1"/>
                </a:solidFill>
              </a:rPr>
              <a:t>Résultats Clés :</a:t>
            </a:r>
            <a:r>
              <a:rPr lang="en-US" sz="3200">
                <a:solidFill>
                  <a:schemeClr val="lt1"/>
                </a:solidFill>
              </a:rPr>
              <a:t> </a:t>
            </a:r>
            <a:r>
              <a:rPr lang="en-US" sz="3200">
                <a:solidFill>
                  <a:srgbClr val="FFEF24"/>
                </a:solidFill>
              </a:rPr>
              <a:t>Les modèles d'apprentissage automatique permettent de prédire efficacement le désabonnement des clients. Les caractéristiques les plus influentes identifiées sont la Plainte, l’Age, la Geographie, selon que le client soit un membre actif ou pas de la banque.</a:t>
            </a:r>
            <a:endParaRPr sz="3200">
              <a:solidFill>
                <a:srgbClr val="FFEF24"/>
              </a:solidFill>
            </a:endParaRPr>
          </a:p>
          <a:p>
            <a:pPr indent="0" lvl="0" marL="457200" rtl="0" algn="just">
              <a:spcBef>
                <a:spcPts val="0"/>
              </a:spcBef>
              <a:spcAft>
                <a:spcPts val="0"/>
              </a:spcAft>
              <a:buNone/>
            </a:pPr>
            <a:r>
              <a:t/>
            </a:r>
            <a:endParaRPr sz="3200">
              <a:solidFill>
                <a:srgbClr val="FFEF24"/>
              </a:solidFill>
            </a:endParaRPr>
          </a:p>
          <a:p>
            <a:pPr indent="-431800" lvl="0" marL="457200" rtl="0" algn="just">
              <a:spcBef>
                <a:spcPts val="0"/>
              </a:spcBef>
              <a:spcAft>
                <a:spcPts val="0"/>
              </a:spcAft>
              <a:buClr>
                <a:schemeClr val="lt1"/>
              </a:buClr>
              <a:buSzPts val="3200"/>
              <a:buChar char="❖"/>
            </a:pPr>
            <a:r>
              <a:rPr b="1" lang="en-US" sz="3200">
                <a:solidFill>
                  <a:schemeClr val="lt1"/>
                </a:solidFill>
              </a:rPr>
              <a:t>Impact :</a:t>
            </a:r>
            <a:r>
              <a:rPr lang="en-US" sz="3200">
                <a:solidFill>
                  <a:schemeClr val="lt1"/>
                </a:solidFill>
              </a:rPr>
              <a:t> </a:t>
            </a:r>
            <a:r>
              <a:rPr lang="en-US" sz="3200">
                <a:solidFill>
                  <a:srgbClr val="FFEF24"/>
                </a:solidFill>
              </a:rPr>
              <a:t>Ces prédictions offrent à la banque la possibilité de cibler ses efforts de rétention, réduisant ainsi les coûts d'acquisition de nouveaux clients.</a:t>
            </a:r>
            <a:endParaRPr sz="3200">
              <a:solidFill>
                <a:srgbClr val="FFEF24"/>
              </a:solidFill>
              <a:latin typeface="Calibri"/>
              <a:ea typeface="Calibri"/>
              <a:cs typeface="Calibri"/>
              <a:sym typeface="Calibri"/>
            </a:endParaRPr>
          </a:p>
        </p:txBody>
      </p:sp>
      <p:sp>
        <p:nvSpPr>
          <p:cNvPr id="169" name="Google Shape;169;p19"/>
          <p:cNvSpPr txBox="1"/>
          <p:nvPr/>
        </p:nvSpPr>
        <p:spPr>
          <a:xfrm>
            <a:off x="12922175" y="7553400"/>
            <a:ext cx="4413300" cy="13608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2600">
                <a:solidFill>
                  <a:srgbClr val="6CE5E8"/>
                </a:solidFill>
              </a:rPr>
              <a:t>Merci pour votre </a:t>
            </a:r>
            <a:r>
              <a:rPr lang="en-US" sz="2600">
                <a:solidFill>
                  <a:srgbClr val="6CE5E8"/>
                </a:solidFill>
              </a:rPr>
              <a:t> </a:t>
            </a:r>
            <a:r>
              <a:rPr lang="en-US" sz="2600">
                <a:solidFill>
                  <a:srgbClr val="6CE5E8"/>
                </a:solidFill>
              </a:rPr>
              <a:t>attention! </a:t>
            </a:r>
            <a:endParaRPr sz="2600">
              <a:solidFill>
                <a:srgbClr val="6CE5E8"/>
              </a:solidFill>
            </a:endParaRPr>
          </a:p>
          <a:p>
            <a:pPr indent="-393700" lvl="0" marL="457200" marR="0" rtl="0" algn="l">
              <a:lnSpc>
                <a:spcPct val="120000"/>
              </a:lnSpc>
              <a:spcBef>
                <a:spcPts val="0"/>
              </a:spcBef>
              <a:spcAft>
                <a:spcPts val="0"/>
              </a:spcAft>
              <a:buClr>
                <a:srgbClr val="6CE5E8"/>
              </a:buClr>
              <a:buSzPts val="2600"/>
              <a:buChar char="❖"/>
            </a:pPr>
            <a:r>
              <a:rPr lang="en-US" sz="2600">
                <a:solidFill>
                  <a:srgbClr val="6CE5E8"/>
                </a:solidFill>
              </a:rPr>
              <a:t>APPORTS </a:t>
            </a:r>
            <a:endParaRPr sz="2600">
              <a:solidFill>
                <a:srgbClr val="6CE5E8"/>
              </a:solidFill>
            </a:endParaRPr>
          </a:p>
          <a:p>
            <a:pPr indent="-393700" lvl="0" marL="457200" marR="0" rtl="0" algn="l">
              <a:lnSpc>
                <a:spcPct val="120000"/>
              </a:lnSpc>
              <a:spcBef>
                <a:spcPts val="0"/>
              </a:spcBef>
              <a:spcAft>
                <a:spcPts val="0"/>
              </a:spcAft>
              <a:buClr>
                <a:srgbClr val="6CE5E8"/>
              </a:buClr>
              <a:buSzPts val="2600"/>
              <a:buChar char="❖"/>
            </a:pPr>
            <a:r>
              <a:rPr lang="en-US" sz="2600">
                <a:solidFill>
                  <a:srgbClr val="6CE5E8"/>
                </a:solidFill>
              </a:rPr>
              <a:t>QUESTIONS?</a:t>
            </a:r>
            <a:endParaRPr sz="100"/>
          </a:p>
        </p:txBody>
      </p:sp>
      <p:sp>
        <p:nvSpPr>
          <p:cNvPr id="170" name="Google Shape;170;p19"/>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1" name="Google Shape;171;p19"/>
          <p:cNvSpPr txBox="1"/>
          <p:nvPr/>
        </p:nvSpPr>
        <p:spPr>
          <a:xfrm>
            <a:off x="1207850" y="9097850"/>
            <a:ext cx="165735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Lien GitHub Script :  </a:t>
            </a:r>
            <a:r>
              <a:rPr lang="en-US" sz="2400" u="sng">
                <a:solidFill>
                  <a:srgbClr val="6CE5E8"/>
                </a:solidFill>
                <a:latin typeface="Calibri"/>
                <a:ea typeface="Calibri"/>
                <a:cs typeface="Calibri"/>
                <a:sym typeface="Calibri"/>
                <a:hlinkClick r:id="rId4">
                  <a:extLst>
                    <a:ext uri="{A12FA001-AC4F-418D-AE19-62706E023703}">
                      <ahyp:hlinkClr val="tx"/>
                    </a:ext>
                  </a:extLst>
                </a:hlinkClick>
              </a:rPr>
              <a:t>https://github.com/wendtoinissaka/UVBF_L3_ANALYSE_DE_DONNEES/tree/main/Data_mining_R</a:t>
            </a:r>
            <a:endParaRPr sz="2400">
              <a:solidFill>
                <a:srgbClr val="6CE5E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