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6D31"/>
    <a:srgbClr val="993300"/>
    <a:srgbClr val="F79646"/>
    <a:srgbClr val="0000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13.png"/><Relationship Id="rId3" Type="http://schemas.openxmlformats.org/officeDocument/2006/relationships/image" Target="../media/image30.png"/><Relationship Id="rId7" Type="http://schemas.openxmlformats.org/officeDocument/2006/relationships/image" Target="../media/image70.png"/><Relationship Id="rId12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11.png"/><Relationship Id="rId5" Type="http://schemas.openxmlformats.org/officeDocument/2006/relationships/image" Target="../media/image50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0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3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2.png"/><Relationship Id="rId2" Type="http://schemas.openxmlformats.org/officeDocument/2006/relationships/image" Target="../media/image16.png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19" Type="http://schemas.openxmlformats.org/officeDocument/2006/relationships/image" Target="../media/image3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18" Type="http://schemas.openxmlformats.org/officeDocument/2006/relationships/image" Target="../media/image55.png"/><Relationship Id="rId3" Type="http://schemas.openxmlformats.org/officeDocument/2006/relationships/image" Target="../media/image38.png"/><Relationship Id="rId21" Type="http://schemas.openxmlformats.org/officeDocument/2006/relationships/image" Target="../media/image58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17" Type="http://schemas.openxmlformats.org/officeDocument/2006/relationships/image" Target="../media/image54.png"/><Relationship Id="rId2" Type="http://schemas.openxmlformats.org/officeDocument/2006/relationships/image" Target="../media/image37.png"/><Relationship Id="rId16" Type="http://schemas.openxmlformats.org/officeDocument/2006/relationships/image" Target="../media/image53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24" Type="http://schemas.openxmlformats.org/officeDocument/2006/relationships/image" Target="../media/image62.png"/><Relationship Id="rId5" Type="http://schemas.openxmlformats.org/officeDocument/2006/relationships/image" Target="../media/image41.png"/><Relationship Id="rId15" Type="http://schemas.openxmlformats.org/officeDocument/2006/relationships/image" Target="../media/image52.png"/><Relationship Id="rId23" Type="http://schemas.openxmlformats.org/officeDocument/2006/relationships/image" Target="../media/image61.png"/><Relationship Id="rId10" Type="http://schemas.openxmlformats.org/officeDocument/2006/relationships/image" Target="../media/image46.png"/><Relationship Id="rId19" Type="http://schemas.openxmlformats.org/officeDocument/2006/relationships/image" Target="../media/image56.png"/><Relationship Id="rId4" Type="http://schemas.openxmlformats.org/officeDocument/2006/relationships/image" Target="../media/image39.png"/><Relationship Id="rId9" Type="http://schemas.openxmlformats.org/officeDocument/2006/relationships/image" Target="../media/image45.png"/><Relationship Id="rId14" Type="http://schemas.openxmlformats.org/officeDocument/2006/relationships/image" Target="../media/image51.png"/><Relationship Id="rId22" Type="http://schemas.openxmlformats.org/officeDocument/2006/relationships/image" Target="../media/image5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5.png"/><Relationship Id="rId18" Type="http://schemas.openxmlformats.org/officeDocument/2006/relationships/image" Target="../media/image81.png"/><Relationship Id="rId3" Type="http://schemas.openxmlformats.org/officeDocument/2006/relationships/image" Target="../media/image64.png"/><Relationship Id="rId21" Type="http://schemas.openxmlformats.org/officeDocument/2006/relationships/image" Target="../media/image84.png"/><Relationship Id="rId7" Type="http://schemas.openxmlformats.org/officeDocument/2006/relationships/image" Target="../media/image68.png"/><Relationship Id="rId12" Type="http://schemas.openxmlformats.org/officeDocument/2006/relationships/image" Target="../media/image74.png"/><Relationship Id="rId17" Type="http://schemas.openxmlformats.org/officeDocument/2006/relationships/image" Target="../media/image79.png"/><Relationship Id="rId2" Type="http://schemas.openxmlformats.org/officeDocument/2006/relationships/image" Target="../media/image63.png"/><Relationship Id="rId16" Type="http://schemas.openxmlformats.org/officeDocument/2006/relationships/image" Target="../media/image78.png"/><Relationship Id="rId20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73.png"/><Relationship Id="rId5" Type="http://schemas.openxmlformats.org/officeDocument/2006/relationships/image" Target="../media/image66.png"/><Relationship Id="rId15" Type="http://schemas.openxmlformats.org/officeDocument/2006/relationships/image" Target="../media/image77.png"/><Relationship Id="rId10" Type="http://schemas.openxmlformats.org/officeDocument/2006/relationships/image" Target="../media/image72.png"/><Relationship Id="rId19" Type="http://schemas.openxmlformats.org/officeDocument/2006/relationships/image" Target="../media/image82.png"/><Relationship Id="rId4" Type="http://schemas.openxmlformats.org/officeDocument/2006/relationships/image" Target="../media/image65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10" Type="http://schemas.openxmlformats.org/officeDocument/2006/relationships/image" Target="../media/image93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383507" y="2054811"/>
            <a:ext cx="6376987" cy="2748379"/>
            <a:chOff x="1385888" y="2066925"/>
            <a:chExt cx="6376987" cy="2748379"/>
          </a:xfrm>
        </p:grpSpPr>
        <p:pic>
          <p:nvPicPr>
            <p:cNvPr id="23" name="Picture 2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2588" y="2066925"/>
              <a:ext cx="6086475" cy="2514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4" name="Straight Arrow Connector 23"/>
            <p:cNvCxnSpPr/>
            <p:nvPr/>
          </p:nvCxnSpPr>
          <p:spPr>
            <a:xfrm>
              <a:off x="1828800" y="2514600"/>
              <a:ext cx="152400" cy="6858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1981200" y="3200400"/>
              <a:ext cx="152400" cy="4572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2133600" y="3657600"/>
              <a:ext cx="152400" cy="3048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2286000" y="3962400"/>
              <a:ext cx="152400" cy="1905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2438400" y="4152900"/>
              <a:ext cx="76200" cy="381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152900" y="3276600"/>
              <a:ext cx="190500" cy="5334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4343400" y="3810000"/>
              <a:ext cx="533400" cy="3048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4495800" y="4114800"/>
              <a:ext cx="381000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4495800" y="3810000"/>
              <a:ext cx="533400" cy="3048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>
              <a:off x="4343400" y="3810000"/>
              <a:ext cx="685800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6324600" y="3429000"/>
              <a:ext cx="381000" cy="7239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6705600" y="3962400"/>
              <a:ext cx="381000" cy="1905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 flipV="1">
              <a:off x="6477000" y="3810000"/>
              <a:ext cx="609600" cy="15240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6477000" y="3429000"/>
              <a:ext cx="838200" cy="3810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 flipV="1">
              <a:off x="6172200" y="2971800"/>
              <a:ext cx="1143000" cy="45720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6172200" y="2514600"/>
              <a:ext cx="1371600" cy="4572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 flipV="1">
              <a:off x="7010400" y="2133600"/>
              <a:ext cx="533400" cy="38100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2"/>
                <p:cNvSpPr txBox="1"/>
                <p:nvPr/>
              </p:nvSpPr>
              <p:spPr>
                <a:xfrm>
                  <a:off x="3105150" y="4476750"/>
                  <a:ext cx="38946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𝑤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7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5150" y="4476750"/>
                  <a:ext cx="389466" cy="33855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24"/>
                <p:cNvSpPr txBox="1"/>
                <p:nvPr/>
              </p:nvSpPr>
              <p:spPr>
                <a:xfrm>
                  <a:off x="1385888" y="2154823"/>
                  <a:ext cx="36740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𝐸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8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5888" y="2154823"/>
                  <a:ext cx="367408" cy="33855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28"/>
                <p:cNvSpPr txBox="1"/>
                <p:nvPr/>
              </p:nvSpPr>
              <p:spPr>
                <a:xfrm>
                  <a:off x="5233987" y="4476750"/>
                  <a:ext cx="38946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𝑤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3987" y="4476750"/>
                  <a:ext cx="389466" cy="33855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29"/>
                <p:cNvSpPr txBox="1"/>
                <p:nvPr/>
              </p:nvSpPr>
              <p:spPr>
                <a:xfrm>
                  <a:off x="3514725" y="2154823"/>
                  <a:ext cx="36740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𝐸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1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4725" y="2154823"/>
                  <a:ext cx="367408" cy="33855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30"/>
                <p:cNvSpPr txBox="1"/>
                <p:nvPr/>
              </p:nvSpPr>
              <p:spPr>
                <a:xfrm>
                  <a:off x="7373409" y="4476750"/>
                  <a:ext cx="38946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𝑤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3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3409" y="4476750"/>
                  <a:ext cx="389466" cy="33855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31"/>
                <p:cNvSpPr txBox="1"/>
                <p:nvPr/>
              </p:nvSpPr>
              <p:spPr>
                <a:xfrm>
                  <a:off x="5654147" y="2154823"/>
                  <a:ext cx="36740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𝐸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4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4147" y="2154823"/>
                  <a:ext cx="367408" cy="338554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30308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028700" y="1962150"/>
            <a:ext cx="5943600" cy="3386554"/>
            <a:chOff x="1028700" y="1962150"/>
            <a:chExt cx="5943600" cy="3386554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875" y="2343150"/>
              <a:ext cx="4543425" cy="2781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2095500" y="1962150"/>
                  <a:ext cx="943463" cy="4543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𝐸</m:t>
                      </m:r>
                      <m:r>
                        <a:rPr lang="en-US" sz="1600" b="0" i="0" smtClean="0">
                          <a:solidFill>
                            <a:srgbClr val="0000FF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sz="1600" dirty="0"/>
                    <a:t>a</a:t>
                  </a:r>
                  <a:r>
                    <a:rPr lang="en-US" sz="1600" dirty="0" smtClean="0"/>
                    <a:t>nd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𝐸</m:t>
                          </m:r>
                        </m:num>
                        <m:den>
                          <m: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𝑤</m:t>
                          </m:r>
                        </m:den>
                      </m:f>
                    </m:oMath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5500" y="1962150"/>
                  <a:ext cx="943463" cy="45435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67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577401" y="2514600"/>
                  <a:ext cx="95731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𝐸</m:t>
                        </m:r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[</m:t>
                        </m:r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−1]</m:t>
                        </m:r>
                      </m:oMath>
                    </m:oMathPara>
                  </a14:m>
                  <a:endParaRPr lang="en-US" sz="16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7401" y="2514600"/>
                  <a:ext cx="957313" cy="33855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935217" y="3034129"/>
                  <a:ext cx="59843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𝐸</m:t>
                        </m:r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[</m:t>
                        </m:r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]</m:t>
                        </m:r>
                      </m:oMath>
                    </m:oMathPara>
                  </a14:m>
                  <a:endParaRPr lang="en-US" sz="16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5217" y="3034129"/>
                  <a:ext cx="598433" cy="33855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1576336" y="3277433"/>
                  <a:ext cx="95731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𝐸</m:t>
                        </m:r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[</m:t>
                        </m:r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+1]</m:t>
                        </m:r>
                      </m:oMath>
                    </m:oMathPara>
                  </a14:m>
                  <a:endParaRPr lang="en-US" sz="16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6336" y="3277433"/>
                  <a:ext cx="957313" cy="33855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1028700" y="3429000"/>
                  <a:ext cx="1508426" cy="5605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𝐸</m:t>
                            </m:r>
                          </m:num>
                          <m:den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𝑤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+1</m:t>
                            </m:r>
                          </m:e>
                        </m:d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=0</m:t>
                        </m:r>
                      </m:oMath>
                    </m:oMathPara>
                  </a14:m>
                  <a:endParaRPr lang="en-US" sz="1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700" y="3429000"/>
                  <a:ext cx="1508426" cy="560538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1762125" y="3924300"/>
                  <a:ext cx="767838" cy="5605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𝐸</m:t>
                            </m:r>
                          </m:num>
                          <m:den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𝑤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1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2125" y="3924300"/>
                  <a:ext cx="767838" cy="560538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403148" y="4314825"/>
                  <a:ext cx="1126719" cy="5605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𝐸</m:t>
                            </m:r>
                          </m:num>
                          <m:den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𝑤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−1</m:t>
                            </m:r>
                          </m:e>
                        </m:d>
                      </m:oMath>
                    </m:oMathPara>
                  </a14:m>
                  <a:endParaRPr lang="en-US" sz="1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3148" y="4314825"/>
                  <a:ext cx="1126719" cy="560538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6525684" y="5010150"/>
                  <a:ext cx="38946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𝑤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5684" y="5010150"/>
                  <a:ext cx="389466" cy="338554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2314575" y="5010150"/>
                  <a:ext cx="97937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𝑤</m:t>
                        </m:r>
                        <m:r>
                          <a:rPr lang="en-US" sz="1600" b="0" i="1" smtClean="0">
                            <a:latin typeface="Cambria Math"/>
                          </a:rPr>
                          <m:t>[</m:t>
                        </m:r>
                        <m:r>
                          <a:rPr lang="en-US" sz="1600" b="0" i="1" smtClean="0">
                            <a:latin typeface="Cambria Math"/>
                          </a:rPr>
                          <m:t>𝑡</m:t>
                        </m:r>
                        <m:r>
                          <a:rPr lang="en-US" sz="1600" b="0" i="1" smtClean="0">
                            <a:latin typeface="Cambria Math"/>
                          </a:rPr>
                          <m:t>−1]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4575" y="5010150"/>
                  <a:ext cx="979371" cy="338554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3294284" y="5010150"/>
                  <a:ext cx="62049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𝑤</m:t>
                        </m:r>
                        <m:r>
                          <a:rPr lang="en-US" sz="1600" b="0" i="1" smtClean="0">
                            <a:latin typeface="Cambria Math"/>
                          </a:rPr>
                          <m:t>[</m:t>
                        </m:r>
                        <m:r>
                          <a:rPr lang="en-US" sz="1600" b="0" i="1" smtClean="0">
                            <a:latin typeface="Cambria Math"/>
                          </a:rPr>
                          <m:t>𝑡</m:t>
                        </m:r>
                        <m:r>
                          <a:rPr lang="en-US" sz="1600" b="0" i="1" smtClean="0">
                            <a:latin typeface="Cambria Math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4284" y="5010150"/>
                  <a:ext cx="620491" cy="338554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4189634" y="5010150"/>
                  <a:ext cx="97937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𝑤</m:t>
                        </m:r>
                        <m:r>
                          <a:rPr lang="en-US" sz="1600" b="0" i="1" smtClean="0">
                            <a:latin typeface="Cambria Math"/>
                          </a:rPr>
                          <m:t>[</m:t>
                        </m:r>
                        <m:r>
                          <a:rPr lang="en-US" sz="1600" b="0" i="1" smtClean="0">
                            <a:latin typeface="Cambria Math"/>
                          </a:rPr>
                          <m:t>𝑡</m:t>
                        </m:r>
                        <m:r>
                          <a:rPr lang="en-US" sz="1600" b="0" i="1" smtClean="0">
                            <a:latin typeface="Cambria Math"/>
                          </a:rPr>
                          <m:t>+1]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9634" y="5010150"/>
                  <a:ext cx="979371" cy="338554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857565" y="4195044"/>
                  <a:ext cx="35099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𝑘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7565" y="4195044"/>
                  <a:ext cx="350994" cy="338554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3830481" y="3714750"/>
                  <a:ext cx="35099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𝑘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0481" y="3714750"/>
                  <a:ext cx="350994" cy="338554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/>
            <p:cNvCxnSpPr/>
            <p:nvPr/>
          </p:nvCxnSpPr>
          <p:spPr>
            <a:xfrm>
              <a:off x="2804260" y="2683877"/>
              <a:ext cx="800269" cy="519529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3604529" y="3203406"/>
              <a:ext cx="1074790" cy="301794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1112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504950" y="1776411"/>
            <a:ext cx="6254750" cy="2879409"/>
            <a:chOff x="1504950" y="1776411"/>
            <a:chExt cx="6254750" cy="2879409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953" y="1824038"/>
              <a:ext cx="5591175" cy="2447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4049184" y="4188827"/>
                  <a:ext cx="38946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𝑤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9184" y="4188827"/>
                  <a:ext cx="389466" cy="33855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1615547" y="1866900"/>
                  <a:ext cx="36740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𝐸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5547" y="1866900"/>
                  <a:ext cx="367408" cy="33855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7119937" y="4188827"/>
                  <a:ext cx="38946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𝑤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9937" y="4188827"/>
                  <a:ext cx="389466" cy="33855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4686300" y="1866900"/>
                  <a:ext cx="36740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𝐸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6300" y="1866900"/>
                  <a:ext cx="367408" cy="33855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Arrow Connector 43"/>
            <p:cNvCxnSpPr/>
            <p:nvPr/>
          </p:nvCxnSpPr>
          <p:spPr>
            <a:xfrm>
              <a:off x="2057400" y="2133600"/>
              <a:ext cx="228600" cy="6858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2286000" y="2819400"/>
              <a:ext cx="685800" cy="10668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2057400" y="1899761"/>
              <a:ext cx="0" cy="2283827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2286000" y="1900237"/>
              <a:ext cx="0" cy="2283827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2971800" y="1900237"/>
              <a:ext cx="0" cy="2283827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1866900" y="3866416"/>
                  <a:ext cx="121655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/>
                          </a:rPr>
                          <m:t>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sz="1200" b="0" i="1" smtClean="0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en-US" sz="1200" b="0" i="1" smtClean="0">
                            <a:latin typeface="Cambria Math"/>
                          </a:rPr>
                          <m:t>&gt;</m:t>
                        </m:r>
                        <m:r>
                          <a:rPr lang="en-US" sz="1200" b="0" i="1" smtClean="0">
                            <a:latin typeface="Cambria Math"/>
                          </a:rPr>
                          <m:t>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6900" y="3866416"/>
                  <a:ext cx="1216550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Left Brace 49"/>
            <p:cNvSpPr/>
            <p:nvPr/>
          </p:nvSpPr>
          <p:spPr>
            <a:xfrm rot="16200000" flipH="1">
              <a:off x="2134674" y="4040700"/>
              <a:ext cx="77227" cy="225425"/>
            </a:xfrm>
            <a:prstGeom prst="leftBrace">
              <a:avLst>
                <a:gd name="adj1" fmla="val 24140"/>
                <a:gd name="adj2" fmla="val 23591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Left Brace 50"/>
            <p:cNvSpPr/>
            <p:nvPr/>
          </p:nvSpPr>
          <p:spPr>
            <a:xfrm rot="16200000" flipH="1">
              <a:off x="2592127" y="3808151"/>
              <a:ext cx="75406" cy="688706"/>
            </a:xfrm>
            <a:prstGeom prst="leftBrace">
              <a:avLst>
                <a:gd name="adj1" fmla="val 24140"/>
                <a:gd name="adj2" fmla="val 86305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1961848" y="1776411"/>
                  <a:ext cx="1175899" cy="4434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20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20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200" b="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𝐸</m:t>
                            </m:r>
                          </m:num>
                          <m:den>
                            <m:r>
                              <a:rPr lang="en-US" sz="120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200" b="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𝑤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1200" b="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sz="1200" b="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&lt;0</m:t>
                        </m:r>
                      </m:oMath>
                    </m:oMathPara>
                  </a14:m>
                  <a:endParaRPr lang="en-US" sz="1200" dirty="0">
                    <a:solidFill>
                      <a:srgbClr val="008000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1848" y="1776411"/>
                  <a:ext cx="1175899" cy="44345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13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2188454" y="2444728"/>
                  <a:ext cx="907171" cy="4434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20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20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200" b="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𝐸</m:t>
                            </m:r>
                          </m:num>
                          <m:den>
                            <m:r>
                              <a:rPr lang="en-US" sz="120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200" b="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𝑤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1200" b="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&lt;0</m:t>
                        </m:r>
                      </m:oMath>
                    </m:oMathPara>
                  </a14:m>
                  <a:endParaRPr lang="en-US" sz="1200" dirty="0">
                    <a:solidFill>
                      <a:srgbClr val="008000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8454" y="2444728"/>
                  <a:ext cx="907171" cy="44345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13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1504950" y="4196318"/>
                  <a:ext cx="779381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/>
                          </a:rPr>
                          <m:t>𝑤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sz="1200" b="0" i="1" smtClean="0">
                                <a:latin typeface="Cambria Math"/>
                              </a:rPr>
                              <m:t>−1</m:t>
                            </m:r>
                          </m:e>
                        </m:d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4950" y="4196318"/>
                  <a:ext cx="779381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2120900" y="4195346"/>
                  <a:ext cx="510653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/>
                          </a:rPr>
                          <m:t>𝑤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0900" y="4195346"/>
                  <a:ext cx="510653" cy="276999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2527300" y="4197350"/>
                  <a:ext cx="779381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/>
                          </a:rPr>
                          <m:t>𝑤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sz="1200" b="0" i="1" smtClean="0">
                                <a:latin typeface="Cambria Math"/>
                              </a:rPr>
                              <m:t>+1</m:t>
                            </m:r>
                          </m:e>
                        </m:d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7300" y="4197350"/>
                  <a:ext cx="779381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/>
            <p:cNvCxnSpPr/>
            <p:nvPr/>
          </p:nvCxnSpPr>
          <p:spPr>
            <a:xfrm flipV="1">
              <a:off x="5562600" y="2590800"/>
              <a:ext cx="1600200" cy="6858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5563670" y="2641055"/>
              <a:ext cx="1599130" cy="67895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702931" y="2901950"/>
                  <a:ext cx="1175899" cy="4434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20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20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200" b="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𝐸</m:t>
                            </m:r>
                          </m:num>
                          <m:den>
                            <m:r>
                              <a:rPr lang="en-US" sz="120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200" b="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𝑤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1200" b="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sz="1200" b="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−2</m:t>
                            </m:r>
                          </m:e>
                        </m:d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&lt;0</m:t>
                        </m:r>
                      </m:oMath>
                    </m:oMathPara>
                  </a14:m>
                  <a:endParaRPr lang="en-US" sz="1200" dirty="0">
                    <a:solidFill>
                      <a:srgbClr val="00800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2931" y="2901950"/>
                  <a:ext cx="1175899" cy="443455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13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6406001" y="2265144"/>
                  <a:ext cx="1175899" cy="4434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20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20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𝐸</m:t>
                            </m:r>
                          </m:num>
                          <m:den>
                            <m:r>
                              <a:rPr lang="en-US" sz="120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𝑤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&gt;0</m:t>
                        </m:r>
                      </m:oMath>
                    </m:oMathPara>
                  </a14:m>
                  <a:endParaRPr lang="en-US" sz="1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6001" y="2265144"/>
                  <a:ext cx="1175899" cy="443455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Connector 31"/>
            <p:cNvCxnSpPr/>
            <p:nvPr/>
          </p:nvCxnSpPr>
          <p:spPr>
            <a:xfrm>
              <a:off x="5562600" y="1908199"/>
              <a:ext cx="0" cy="2283827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7162800" y="1906587"/>
              <a:ext cx="0" cy="2283827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5069194" y="4191000"/>
                  <a:ext cx="779381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/>
                          </a:rPr>
                          <m:t>𝑤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sz="1200" b="0" i="1" smtClean="0">
                                <a:latin typeface="Cambria Math"/>
                              </a:rPr>
                              <m:t>−2</m:t>
                            </m:r>
                          </m:e>
                        </m:d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9194" y="4191000"/>
                  <a:ext cx="779381" cy="2769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6583680" y="4191000"/>
                  <a:ext cx="779381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/>
                          </a:rPr>
                          <m:t>𝑤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sz="1200" b="0" i="1" smtClean="0">
                                <a:latin typeface="Cambria Math"/>
                              </a:rPr>
                              <m:t>−1</m:t>
                            </m:r>
                          </m:e>
                        </m:d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3680" y="4191000"/>
                  <a:ext cx="779381" cy="276999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/>
                <p:cNvSpPr/>
                <p:nvPr/>
              </p:nvSpPr>
              <p:spPr>
                <a:xfrm>
                  <a:off x="5206354" y="4378821"/>
                  <a:ext cx="510653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/>
                          </a:rPr>
                          <m:t>𝑤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54" name="Rectangle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6354" y="4378821"/>
                  <a:ext cx="510653" cy="27699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Straight Arrow Connector 54"/>
            <p:cNvCxnSpPr/>
            <p:nvPr/>
          </p:nvCxnSpPr>
          <p:spPr>
            <a:xfrm>
              <a:off x="5566466" y="3320006"/>
              <a:ext cx="453334" cy="546410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6019800" y="1905000"/>
              <a:ext cx="0" cy="2283827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5690117" y="4190231"/>
                  <a:ext cx="779381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/>
                          </a:rPr>
                          <m:t>𝑤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sz="1200" b="0" i="1" smtClean="0">
                                <a:latin typeface="Cambria Math"/>
                              </a:rPr>
                              <m:t>+1</m:t>
                            </m:r>
                          </m:e>
                        </m:d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0117" y="4190231"/>
                  <a:ext cx="779381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4881896" y="3219450"/>
                  <a:ext cx="1178656" cy="4434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200" b="0" i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set</m:t>
                        </m:r>
                        <m:r>
                          <a:rPr lang="en-US" sz="12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 </m:t>
                        </m:r>
                        <m:f>
                          <m:fPr>
                            <m:ctrlPr>
                              <a:rPr lang="en-US" sz="1200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200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2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𝐸</m:t>
                            </m:r>
                          </m:num>
                          <m:den>
                            <m:r>
                              <a:rPr lang="en-US" sz="1200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2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𝑤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12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sz="12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=0</m:t>
                        </m:r>
                      </m:oMath>
                    </m:oMathPara>
                  </a14:m>
                  <a:endParaRPr lang="en-US" sz="1200" dirty="0">
                    <a:solidFill>
                      <a:srgbClr val="00800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1896" y="3219450"/>
                  <a:ext cx="1178656" cy="443455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b="-13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Left Brace 58"/>
            <p:cNvSpPr/>
            <p:nvPr/>
          </p:nvSpPr>
          <p:spPr>
            <a:xfrm rot="16200000" flipH="1">
              <a:off x="6269657" y="3297858"/>
              <a:ext cx="186086" cy="1600200"/>
            </a:xfrm>
            <a:prstGeom prst="leftBrace">
              <a:avLst>
                <a:gd name="adj1" fmla="val 24140"/>
                <a:gd name="adj2" fmla="val 75973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Left Brace 60"/>
            <p:cNvSpPr/>
            <p:nvPr/>
          </p:nvSpPr>
          <p:spPr>
            <a:xfrm rot="16200000" flipH="1">
              <a:off x="5752658" y="3923475"/>
              <a:ext cx="73473" cy="456130"/>
            </a:xfrm>
            <a:prstGeom prst="leftBrace">
              <a:avLst>
                <a:gd name="adj1" fmla="val 24140"/>
                <a:gd name="adj2" fmla="val 64816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5618216" y="3850501"/>
                  <a:ext cx="214148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/>
                          </a:rPr>
                          <m:t>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sz="1200" b="0" i="1" smtClean="0">
                            <a:latin typeface="Cambria Math"/>
                          </a:rPr>
                          <m:t>&lt;</m:t>
                        </m:r>
                        <m:r>
                          <a:rPr lang="en-US" sz="1200" b="0" i="1" smtClean="0">
                            <a:latin typeface="Cambria Math"/>
                          </a:rPr>
                          <m:t>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sz="1200" b="0" i="1" smtClean="0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en-US" sz="1200" b="0" i="1" smtClean="0">
                            <a:latin typeface="Cambria Math"/>
                          </a:rPr>
                          <m:t>=−</m:t>
                        </m:r>
                        <m:r>
                          <a:rPr lang="en-US" sz="1200" b="0" i="1" smtClean="0">
                            <a:latin typeface="Cambria Math"/>
                          </a:rPr>
                          <m:t>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sz="1200" b="0" i="1" smtClean="0">
                                <a:latin typeface="Cambria Math"/>
                              </a:rPr>
                              <m:t>−2</m:t>
                            </m:r>
                          </m:e>
                        </m:d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8216" y="3850501"/>
                  <a:ext cx="2141484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87928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150" y="1909763"/>
            <a:ext cx="2171700" cy="303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9654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409700" y="1085850"/>
            <a:ext cx="6339840" cy="2038350"/>
            <a:chOff x="1409700" y="1085850"/>
            <a:chExt cx="6339840" cy="2038350"/>
          </a:xfrm>
        </p:grpSpPr>
        <p:sp>
          <p:nvSpPr>
            <p:cNvPr id="111" name="TextBox 110"/>
            <p:cNvSpPr txBox="1"/>
            <p:nvPr/>
          </p:nvSpPr>
          <p:spPr>
            <a:xfrm>
              <a:off x="1409700" y="1085850"/>
              <a:ext cx="1143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Feed-</a:t>
              </a:r>
              <a:r>
                <a:rPr lang="en-US" sz="1600" dirty="0" err="1" smtClean="0"/>
                <a:t>Fwd</a:t>
              </a:r>
              <a:endParaRPr lang="en-US" sz="1600" dirty="0" smtClean="0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4267200" y="1089660"/>
              <a:ext cx="1447800" cy="2034540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2552700" y="1085850"/>
              <a:ext cx="1447800" cy="2038350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5067300" y="1546860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7300" y="1546860"/>
                  <a:ext cx="533400" cy="30480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13462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5067300" y="1927860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7300" y="1927860"/>
                  <a:ext cx="533400" cy="30480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15385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5067300" y="2466057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7300" y="2466057"/>
                  <a:ext cx="533400" cy="30480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3462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/>
            <p:cNvSpPr txBox="1"/>
            <p:nvPr/>
          </p:nvSpPr>
          <p:spPr>
            <a:xfrm>
              <a:off x="5177433" y="2232660"/>
              <a:ext cx="430887" cy="233397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en-US" sz="1600" dirty="0" smtClean="0"/>
                <a:t>…</a:t>
              </a:r>
              <a:endParaRPr lang="en-US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/>
                <p:cNvSpPr/>
                <p:nvPr/>
              </p:nvSpPr>
              <p:spPr>
                <a:xfrm>
                  <a:off x="4610100" y="1546860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5" name="Oval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0100" y="1546860"/>
                  <a:ext cx="304800" cy="304800"/>
                </a:xfrm>
                <a:prstGeom prst="ellipse">
                  <a:avLst/>
                </a:prstGeom>
                <a:blipFill rotWithShape="1">
                  <a:blip r:embed="rId5"/>
                  <a:stretch>
                    <a:fillRect r="-1923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/>
            <p:cNvSpPr txBox="1"/>
            <p:nvPr/>
          </p:nvSpPr>
          <p:spPr>
            <a:xfrm>
              <a:off x="4602480" y="2232660"/>
              <a:ext cx="430887" cy="233397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en-US" sz="1600" dirty="0" smtClean="0"/>
                <a:t>…</a:t>
              </a:r>
              <a:endParaRPr lang="en-US" sz="1600" dirty="0"/>
            </a:p>
          </p:txBody>
        </p:sp>
        <p:cxnSp>
          <p:nvCxnSpPr>
            <p:cNvPr id="20" name="Straight Connector 19"/>
            <p:cNvCxnSpPr>
              <a:stCxn id="15" idx="6"/>
              <a:endCxn id="11" idx="1"/>
            </p:cNvCxnSpPr>
            <p:nvPr/>
          </p:nvCxnSpPr>
          <p:spPr>
            <a:xfrm>
              <a:off x="4914900" y="1699260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endCxn id="12" idx="1"/>
            </p:cNvCxnSpPr>
            <p:nvPr/>
          </p:nvCxnSpPr>
          <p:spPr>
            <a:xfrm>
              <a:off x="4914900" y="2080260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endCxn id="13" idx="1"/>
            </p:cNvCxnSpPr>
            <p:nvPr/>
          </p:nvCxnSpPr>
          <p:spPr>
            <a:xfrm>
              <a:off x="4914900" y="2618457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val 26"/>
                <p:cNvSpPr/>
                <p:nvPr/>
              </p:nvSpPr>
              <p:spPr>
                <a:xfrm>
                  <a:off x="4610100" y="1927860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Oval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0100" y="1927860"/>
                  <a:ext cx="304800" cy="304800"/>
                </a:xfrm>
                <a:prstGeom prst="ellipse">
                  <a:avLst/>
                </a:prstGeom>
                <a:blipFill rotWithShape="1">
                  <a:blip r:embed="rId6"/>
                  <a:stretch>
                    <a:fillRect r="-1923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/>
                <p:cNvSpPr/>
                <p:nvPr/>
              </p:nvSpPr>
              <p:spPr>
                <a:xfrm>
                  <a:off x="4610100" y="2466057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Oval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0100" y="2466057"/>
                  <a:ext cx="304800" cy="304800"/>
                </a:xfrm>
                <a:prstGeom prst="ellipse">
                  <a:avLst/>
                </a:prstGeom>
                <a:blipFill rotWithShape="1">
                  <a:blip r:embed="rId7"/>
                  <a:stretch>
                    <a:fillRect r="-1923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Connector 40"/>
            <p:cNvCxnSpPr>
              <a:stCxn id="73" idx="3"/>
              <a:endCxn id="15" idx="1"/>
            </p:cNvCxnSpPr>
            <p:nvPr/>
          </p:nvCxnSpPr>
          <p:spPr>
            <a:xfrm flipV="1">
              <a:off x="3886200" y="1591497"/>
              <a:ext cx="768537" cy="10395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73" idx="3"/>
              <a:endCxn id="27" idx="1"/>
            </p:cNvCxnSpPr>
            <p:nvPr/>
          </p:nvCxnSpPr>
          <p:spPr>
            <a:xfrm>
              <a:off x="3886200" y="1695450"/>
              <a:ext cx="768537" cy="27704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73" idx="3"/>
              <a:endCxn id="28" idx="1"/>
            </p:cNvCxnSpPr>
            <p:nvPr/>
          </p:nvCxnSpPr>
          <p:spPr>
            <a:xfrm>
              <a:off x="3886200" y="1695450"/>
              <a:ext cx="768537" cy="81524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74" idx="3"/>
              <a:endCxn id="15" idx="2"/>
            </p:cNvCxnSpPr>
            <p:nvPr/>
          </p:nvCxnSpPr>
          <p:spPr>
            <a:xfrm flipV="1">
              <a:off x="3886200" y="1699260"/>
              <a:ext cx="723900" cy="37719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75" idx="3"/>
              <a:endCxn id="15" idx="3"/>
            </p:cNvCxnSpPr>
            <p:nvPr/>
          </p:nvCxnSpPr>
          <p:spPr>
            <a:xfrm flipV="1">
              <a:off x="3886200" y="1807023"/>
              <a:ext cx="768537" cy="80762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74" idx="3"/>
              <a:endCxn id="28" idx="2"/>
            </p:cNvCxnSpPr>
            <p:nvPr/>
          </p:nvCxnSpPr>
          <p:spPr>
            <a:xfrm>
              <a:off x="3886200" y="2076450"/>
              <a:ext cx="723900" cy="54200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75" idx="3"/>
              <a:endCxn id="28" idx="3"/>
            </p:cNvCxnSpPr>
            <p:nvPr/>
          </p:nvCxnSpPr>
          <p:spPr>
            <a:xfrm>
              <a:off x="3886200" y="2614647"/>
              <a:ext cx="768537" cy="11157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74" idx="3"/>
              <a:endCxn id="27" idx="2"/>
            </p:cNvCxnSpPr>
            <p:nvPr/>
          </p:nvCxnSpPr>
          <p:spPr>
            <a:xfrm>
              <a:off x="3886200" y="2076450"/>
              <a:ext cx="723900" cy="38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75" idx="3"/>
              <a:endCxn id="27" idx="3"/>
            </p:cNvCxnSpPr>
            <p:nvPr/>
          </p:nvCxnSpPr>
          <p:spPr>
            <a:xfrm flipV="1">
              <a:off x="3886200" y="2188023"/>
              <a:ext cx="768537" cy="42662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4242411" y="1356592"/>
                  <a:ext cx="38946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𝑤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2411" y="1356592"/>
                  <a:ext cx="389466" cy="338554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4210917" y="1089660"/>
                  <a:ext cx="1561646" cy="3495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𝑗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1600">
                              <a:latin typeface="Cambria Math"/>
                            </a:rPr>
                            <m:t>th</m:t>
                          </m:r>
                        </m:sup>
                      </m:sSup>
                    </m:oMath>
                  </a14:m>
                  <a:r>
                    <a:rPr lang="en-US" sz="1600" dirty="0" smtClean="0"/>
                    <a:t> Virtual Layer</a:t>
                  </a:r>
                  <a:endParaRPr lang="en-US" sz="1600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0917" y="1089660"/>
                  <a:ext cx="1561646" cy="349583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1754" b="-228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>
                <a:xfrm>
                  <a:off x="3352800" y="1543050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800" y="1543050"/>
                  <a:ext cx="533400" cy="30480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15385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3352800" y="1924050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800" y="1924050"/>
                  <a:ext cx="533400" cy="304800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b="-13462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/>
                <p:cNvSpPr/>
                <p:nvPr/>
              </p:nvSpPr>
              <p:spPr>
                <a:xfrm>
                  <a:off x="3352800" y="2462247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Rectangle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800" y="2462247"/>
                  <a:ext cx="533400" cy="304800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13462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TextBox 75"/>
            <p:cNvSpPr txBox="1"/>
            <p:nvPr/>
          </p:nvSpPr>
          <p:spPr>
            <a:xfrm>
              <a:off x="3462933" y="2228850"/>
              <a:ext cx="430887" cy="233397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en-US" sz="1600" dirty="0" smtClean="0"/>
                <a:t>…</a:t>
              </a:r>
              <a:endParaRPr lang="en-US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Oval 76"/>
                <p:cNvSpPr/>
                <p:nvPr/>
              </p:nvSpPr>
              <p:spPr>
                <a:xfrm>
                  <a:off x="2895600" y="1543050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7" name="Oval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5600" y="1543050"/>
                  <a:ext cx="304800" cy="304800"/>
                </a:xfrm>
                <a:prstGeom prst="ellipse">
                  <a:avLst/>
                </a:prstGeom>
                <a:blipFill rotWithShape="1">
                  <a:blip r:embed="rId13"/>
                  <a:stretch>
                    <a:fillRect r="-1923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TextBox 77"/>
            <p:cNvSpPr txBox="1"/>
            <p:nvPr/>
          </p:nvSpPr>
          <p:spPr>
            <a:xfrm>
              <a:off x="2887980" y="2228850"/>
              <a:ext cx="430887" cy="233397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en-US" sz="1600" dirty="0" smtClean="0"/>
                <a:t>…</a:t>
              </a:r>
              <a:endParaRPr lang="en-US" sz="1600" dirty="0"/>
            </a:p>
          </p:txBody>
        </p:sp>
        <p:cxnSp>
          <p:nvCxnSpPr>
            <p:cNvPr id="79" name="Straight Connector 78"/>
            <p:cNvCxnSpPr>
              <a:stCxn id="77" idx="6"/>
              <a:endCxn id="73" idx="1"/>
            </p:cNvCxnSpPr>
            <p:nvPr/>
          </p:nvCxnSpPr>
          <p:spPr>
            <a:xfrm>
              <a:off x="3200400" y="1695450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endCxn id="74" idx="1"/>
            </p:cNvCxnSpPr>
            <p:nvPr/>
          </p:nvCxnSpPr>
          <p:spPr>
            <a:xfrm>
              <a:off x="3200400" y="2076450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endCxn id="75" idx="1"/>
            </p:cNvCxnSpPr>
            <p:nvPr/>
          </p:nvCxnSpPr>
          <p:spPr>
            <a:xfrm>
              <a:off x="3200400" y="2614647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Oval 81"/>
                <p:cNvSpPr/>
                <p:nvPr/>
              </p:nvSpPr>
              <p:spPr>
                <a:xfrm>
                  <a:off x="2895600" y="1924050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Oval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5600" y="1924050"/>
                  <a:ext cx="304800" cy="304800"/>
                </a:xfrm>
                <a:prstGeom prst="ellipse">
                  <a:avLst/>
                </a:prstGeom>
                <a:blipFill rotWithShape="1">
                  <a:blip r:embed="rId14"/>
                  <a:stretch>
                    <a:fillRect r="-1923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Oval 82"/>
                <p:cNvSpPr/>
                <p:nvPr/>
              </p:nvSpPr>
              <p:spPr>
                <a:xfrm>
                  <a:off x="2895600" y="2462247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3" name="Oval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5600" y="2462247"/>
                  <a:ext cx="304800" cy="304800"/>
                </a:xfrm>
                <a:prstGeom prst="ellipse">
                  <a:avLst/>
                </a:prstGeom>
                <a:blipFill rotWithShape="1">
                  <a:blip r:embed="rId15"/>
                  <a:stretch>
                    <a:fillRect r="-1923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2518863" y="1085850"/>
                  <a:ext cx="1516762" cy="3495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𝑖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/>
                            </a:rPr>
                            <m:t>th</m:t>
                          </m:r>
                        </m:sup>
                      </m:sSup>
                    </m:oMath>
                  </a14:m>
                  <a:r>
                    <a:rPr lang="en-US" sz="1600" dirty="0" smtClean="0"/>
                    <a:t> Virtual Layer</a:t>
                  </a:r>
                  <a:endParaRPr lang="en-US" sz="1600" dirty="0"/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863" y="1085850"/>
                  <a:ext cx="1516762" cy="349583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1754" r="-1606" b="-228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" name="TextBox 106"/>
            <p:cNvSpPr txBox="1"/>
            <p:nvPr/>
          </p:nvSpPr>
          <p:spPr>
            <a:xfrm>
              <a:off x="2583180" y="1847850"/>
              <a:ext cx="304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…</a:t>
              </a:r>
              <a:endParaRPr lang="en-US" sz="1600" dirty="0"/>
            </a:p>
          </p:txBody>
        </p:sp>
        <p:cxnSp>
          <p:nvCxnSpPr>
            <p:cNvPr id="110" name="Straight Arrow Connector 109"/>
            <p:cNvCxnSpPr/>
            <p:nvPr/>
          </p:nvCxnSpPr>
          <p:spPr>
            <a:xfrm>
              <a:off x="1409700" y="1379220"/>
              <a:ext cx="1143000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1409700" y="2785646"/>
              <a:ext cx="1143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Back-Prop</a:t>
              </a:r>
              <a:endParaRPr lang="en-US" sz="1600" dirty="0"/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5988216" y="1089660"/>
              <a:ext cx="1447800" cy="2034540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Rectangle 114"/>
                <p:cNvSpPr/>
                <p:nvPr/>
              </p:nvSpPr>
              <p:spPr>
                <a:xfrm>
                  <a:off x="6788316" y="1546860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5" name="Rectangle 1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8316" y="1546860"/>
                  <a:ext cx="533400" cy="304800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b="-13462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Rectangle 115"/>
                <p:cNvSpPr/>
                <p:nvPr/>
              </p:nvSpPr>
              <p:spPr>
                <a:xfrm>
                  <a:off x="6788316" y="1927860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6" name="Rectangle 1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8316" y="1927860"/>
                  <a:ext cx="533400" cy="304800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b="-15385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Rectangle 116"/>
                <p:cNvSpPr/>
                <p:nvPr/>
              </p:nvSpPr>
              <p:spPr>
                <a:xfrm>
                  <a:off x="6788316" y="2466057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7" name="Rectangle 1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8316" y="2466057"/>
                  <a:ext cx="533400" cy="304800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b="-13462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8" name="TextBox 117"/>
            <p:cNvSpPr txBox="1"/>
            <p:nvPr/>
          </p:nvSpPr>
          <p:spPr>
            <a:xfrm>
              <a:off x="6898449" y="2232660"/>
              <a:ext cx="430887" cy="233397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en-US" sz="1600" dirty="0" smtClean="0"/>
                <a:t>…</a:t>
              </a:r>
              <a:endParaRPr lang="en-US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Oval 118"/>
                <p:cNvSpPr/>
                <p:nvPr/>
              </p:nvSpPr>
              <p:spPr>
                <a:xfrm>
                  <a:off x="6331116" y="1546860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19" name="Oval 1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1116" y="1546860"/>
                  <a:ext cx="304800" cy="304800"/>
                </a:xfrm>
                <a:prstGeom prst="ellipse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0" name="TextBox 119"/>
            <p:cNvSpPr txBox="1"/>
            <p:nvPr/>
          </p:nvSpPr>
          <p:spPr>
            <a:xfrm>
              <a:off x="6323496" y="2232660"/>
              <a:ext cx="430887" cy="233397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en-US" sz="1600" dirty="0" smtClean="0"/>
                <a:t>…</a:t>
              </a:r>
              <a:endParaRPr lang="en-US" sz="1600" dirty="0"/>
            </a:p>
          </p:txBody>
        </p:sp>
        <p:cxnSp>
          <p:nvCxnSpPr>
            <p:cNvPr id="121" name="Straight Connector 120"/>
            <p:cNvCxnSpPr>
              <a:stCxn id="119" idx="6"/>
              <a:endCxn id="115" idx="1"/>
            </p:cNvCxnSpPr>
            <p:nvPr/>
          </p:nvCxnSpPr>
          <p:spPr>
            <a:xfrm>
              <a:off x="6635916" y="1699260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endCxn id="116" idx="1"/>
            </p:cNvCxnSpPr>
            <p:nvPr/>
          </p:nvCxnSpPr>
          <p:spPr>
            <a:xfrm>
              <a:off x="6635916" y="2080260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endCxn id="117" idx="1"/>
            </p:cNvCxnSpPr>
            <p:nvPr/>
          </p:nvCxnSpPr>
          <p:spPr>
            <a:xfrm>
              <a:off x="6635916" y="2618457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Oval 123"/>
                <p:cNvSpPr/>
                <p:nvPr/>
              </p:nvSpPr>
              <p:spPr>
                <a:xfrm>
                  <a:off x="6331116" y="1927860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24" name="Oval 1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1116" y="1927860"/>
                  <a:ext cx="304800" cy="304800"/>
                </a:xfrm>
                <a:prstGeom prst="ellipse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Oval 124"/>
                <p:cNvSpPr/>
                <p:nvPr/>
              </p:nvSpPr>
              <p:spPr>
                <a:xfrm>
                  <a:off x="6331116" y="2466057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25" name="Oval 1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1116" y="2466057"/>
                  <a:ext cx="304800" cy="304800"/>
                </a:xfrm>
                <a:prstGeom prst="ellipse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6" name="Straight Connector 125"/>
            <p:cNvCxnSpPr>
              <a:stCxn id="11" idx="3"/>
              <a:endCxn id="119" idx="1"/>
            </p:cNvCxnSpPr>
            <p:nvPr/>
          </p:nvCxnSpPr>
          <p:spPr>
            <a:xfrm flipV="1">
              <a:off x="5600700" y="1591497"/>
              <a:ext cx="775053" cy="10776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11" idx="3"/>
              <a:endCxn id="124" idx="1"/>
            </p:cNvCxnSpPr>
            <p:nvPr/>
          </p:nvCxnSpPr>
          <p:spPr>
            <a:xfrm>
              <a:off x="5600700" y="1699260"/>
              <a:ext cx="775053" cy="27323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>
              <a:stCxn id="11" idx="3"/>
              <a:endCxn id="125" idx="1"/>
            </p:cNvCxnSpPr>
            <p:nvPr/>
          </p:nvCxnSpPr>
          <p:spPr>
            <a:xfrm>
              <a:off x="5600700" y="1699260"/>
              <a:ext cx="775053" cy="8114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>
              <a:stCxn id="12" idx="3"/>
              <a:endCxn id="119" idx="2"/>
            </p:cNvCxnSpPr>
            <p:nvPr/>
          </p:nvCxnSpPr>
          <p:spPr>
            <a:xfrm flipV="1">
              <a:off x="5600700" y="1699260"/>
              <a:ext cx="730416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stCxn id="13" idx="3"/>
              <a:endCxn id="119" idx="3"/>
            </p:cNvCxnSpPr>
            <p:nvPr/>
          </p:nvCxnSpPr>
          <p:spPr>
            <a:xfrm flipV="1">
              <a:off x="5600700" y="1807023"/>
              <a:ext cx="775053" cy="8114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12" idx="3"/>
              <a:endCxn id="125" idx="2"/>
            </p:cNvCxnSpPr>
            <p:nvPr/>
          </p:nvCxnSpPr>
          <p:spPr>
            <a:xfrm>
              <a:off x="5600700" y="2080260"/>
              <a:ext cx="730416" cy="53819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>
              <a:stCxn id="13" idx="3"/>
              <a:endCxn id="125" idx="3"/>
            </p:cNvCxnSpPr>
            <p:nvPr/>
          </p:nvCxnSpPr>
          <p:spPr>
            <a:xfrm>
              <a:off x="5600700" y="2618457"/>
              <a:ext cx="775053" cy="10776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>
              <a:stCxn id="12" idx="3"/>
              <a:endCxn id="124" idx="2"/>
            </p:cNvCxnSpPr>
            <p:nvPr/>
          </p:nvCxnSpPr>
          <p:spPr>
            <a:xfrm>
              <a:off x="5600700" y="2080260"/>
              <a:ext cx="730416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>
              <a:stCxn id="13" idx="3"/>
              <a:endCxn id="124" idx="3"/>
            </p:cNvCxnSpPr>
            <p:nvPr/>
          </p:nvCxnSpPr>
          <p:spPr>
            <a:xfrm flipV="1">
              <a:off x="5600700" y="2188023"/>
              <a:ext cx="775053" cy="4304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/>
                <p:cNvSpPr txBox="1"/>
                <p:nvPr/>
              </p:nvSpPr>
              <p:spPr>
                <a:xfrm>
                  <a:off x="5963427" y="1356592"/>
                  <a:ext cx="38946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𝑤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35" name="TextBox 1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3427" y="1356592"/>
                  <a:ext cx="389466" cy="338554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TextBox 135"/>
                <p:cNvSpPr txBox="1"/>
                <p:nvPr/>
              </p:nvSpPr>
              <p:spPr>
                <a:xfrm>
                  <a:off x="5930588" y="1089660"/>
                  <a:ext cx="1564339" cy="3495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𝑘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1600">
                              <a:latin typeface="Cambria Math"/>
                            </a:rPr>
                            <m:t>th</m:t>
                          </m:r>
                        </m:sup>
                      </m:sSup>
                    </m:oMath>
                  </a14:m>
                  <a:r>
                    <a:rPr lang="en-US" sz="1600" dirty="0" smtClean="0"/>
                    <a:t> Virtual Layer</a:t>
                  </a:r>
                  <a:endParaRPr lang="en-US" sz="1600" dirty="0"/>
                </a:p>
              </p:txBody>
            </p:sp>
          </mc:Choice>
          <mc:Fallback xmlns="">
            <p:sp>
              <p:nvSpPr>
                <p:cNvPr id="136" name="TextBox 1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0588" y="1089660"/>
                  <a:ext cx="1564339" cy="349583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 t="-1754" r="-1563" b="-228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7" name="TextBox 146"/>
            <p:cNvSpPr txBox="1"/>
            <p:nvPr/>
          </p:nvSpPr>
          <p:spPr>
            <a:xfrm>
              <a:off x="7444740" y="1847850"/>
              <a:ext cx="304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…</a:t>
              </a:r>
              <a:endParaRPr lang="en-US" sz="1600" dirty="0"/>
            </a:p>
          </p:txBody>
        </p:sp>
        <p:cxnSp>
          <p:nvCxnSpPr>
            <p:cNvPr id="148" name="Straight Arrow Connector 147"/>
            <p:cNvCxnSpPr/>
            <p:nvPr/>
          </p:nvCxnSpPr>
          <p:spPr>
            <a:xfrm flipH="1" flipV="1">
              <a:off x="1409700" y="2831813"/>
              <a:ext cx="1143000" cy="1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>
              <a:off x="4007241" y="1379220"/>
              <a:ext cx="270847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/>
            <p:nvPr/>
          </p:nvCxnSpPr>
          <p:spPr>
            <a:xfrm>
              <a:off x="5731344" y="1348222"/>
              <a:ext cx="270847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/>
            <p:nvPr/>
          </p:nvCxnSpPr>
          <p:spPr>
            <a:xfrm flipH="1">
              <a:off x="3999621" y="2831813"/>
              <a:ext cx="271512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/>
            <p:nvPr/>
          </p:nvCxnSpPr>
          <p:spPr>
            <a:xfrm flipH="1">
              <a:off x="5723059" y="2831813"/>
              <a:ext cx="271512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7178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roup 431"/>
          <p:cNvGrpSpPr/>
          <p:nvPr/>
        </p:nvGrpSpPr>
        <p:grpSpPr>
          <a:xfrm>
            <a:off x="914400" y="1089123"/>
            <a:ext cx="6934200" cy="2111277"/>
            <a:chOff x="914400" y="1089123"/>
            <a:chExt cx="6934200" cy="21112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1" name="TextBox 420"/>
                <p:cNvSpPr txBox="1"/>
                <p:nvPr/>
              </p:nvSpPr>
              <p:spPr>
                <a:xfrm>
                  <a:off x="4545084" y="2861846"/>
                  <a:ext cx="51264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21" name="TextBox 4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5084" y="2861846"/>
                  <a:ext cx="512641" cy="338554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0" name="TextBox 419"/>
                <p:cNvSpPr txBox="1"/>
                <p:nvPr/>
              </p:nvSpPr>
              <p:spPr>
                <a:xfrm>
                  <a:off x="6226182" y="2861846"/>
                  <a:ext cx="42607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20" name="TextBox 4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6182" y="2861846"/>
                  <a:ext cx="426078" cy="33855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1" name="Rounded Rectangle 200"/>
            <p:cNvSpPr/>
            <p:nvPr/>
          </p:nvSpPr>
          <p:spPr>
            <a:xfrm>
              <a:off x="5021580" y="1089660"/>
              <a:ext cx="1219200" cy="2110740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2" name="Rounded Rectangle 201"/>
            <p:cNvSpPr/>
            <p:nvPr/>
          </p:nvSpPr>
          <p:spPr>
            <a:xfrm>
              <a:off x="3657600" y="1089660"/>
              <a:ext cx="885471" cy="2110740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Rectangle 202"/>
                <p:cNvSpPr/>
                <p:nvPr/>
              </p:nvSpPr>
              <p:spPr>
                <a:xfrm>
                  <a:off x="5583505" y="1924050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3" name="Rectangle 2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3505" y="1924050"/>
                  <a:ext cx="533400" cy="30480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3462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" name="Rectangle 203"/>
                <p:cNvSpPr/>
                <p:nvPr/>
              </p:nvSpPr>
              <p:spPr>
                <a:xfrm>
                  <a:off x="5583505" y="2305050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4" name="Rectangle 2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3505" y="2305050"/>
                  <a:ext cx="533400" cy="30480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5385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Oval 206"/>
                <p:cNvSpPr/>
                <p:nvPr/>
              </p:nvSpPr>
              <p:spPr>
                <a:xfrm>
                  <a:off x="5126305" y="1924050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07" name="Oval 2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6305" y="1924050"/>
                  <a:ext cx="304800" cy="304800"/>
                </a:xfrm>
                <a:prstGeom prst="ellipse">
                  <a:avLst/>
                </a:prstGeom>
                <a:blipFill rotWithShape="1">
                  <a:blip r:embed="rId6"/>
                  <a:stretch>
                    <a:fillRect r="-1923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9" name="Straight Connector 208"/>
            <p:cNvCxnSpPr>
              <a:stCxn id="207" idx="6"/>
              <a:endCxn id="203" idx="1"/>
            </p:cNvCxnSpPr>
            <p:nvPr/>
          </p:nvCxnSpPr>
          <p:spPr>
            <a:xfrm>
              <a:off x="5431105" y="2076450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>
              <a:endCxn id="204" idx="1"/>
            </p:cNvCxnSpPr>
            <p:nvPr/>
          </p:nvCxnSpPr>
          <p:spPr>
            <a:xfrm>
              <a:off x="5431105" y="2457450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2" name="Oval 211"/>
                <p:cNvSpPr/>
                <p:nvPr/>
              </p:nvSpPr>
              <p:spPr>
                <a:xfrm>
                  <a:off x="5126305" y="2305050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2" name="Oval 2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6305" y="2305050"/>
                  <a:ext cx="304800" cy="304800"/>
                </a:xfrm>
                <a:prstGeom prst="ellipse">
                  <a:avLst/>
                </a:prstGeom>
                <a:blipFill rotWithShape="1">
                  <a:blip r:embed="rId7"/>
                  <a:stretch>
                    <a:fillRect r="-1923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4" name="TextBox 223"/>
            <p:cNvSpPr txBox="1"/>
            <p:nvPr/>
          </p:nvSpPr>
          <p:spPr>
            <a:xfrm>
              <a:off x="5224721" y="1089660"/>
              <a:ext cx="8129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Neuron</a:t>
              </a:r>
              <a:endParaRPr lang="en-US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5" name="Rectangle 224"/>
                <p:cNvSpPr/>
                <p:nvPr/>
              </p:nvSpPr>
              <p:spPr>
                <a:xfrm>
                  <a:off x="3785147" y="1543050"/>
                  <a:ext cx="636509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10</m:t>
                            </m:r>
                          </m:sub>
                        </m:sSub>
                        <m:d>
                          <m:d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5" name="Rectangle 2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5147" y="1543050"/>
                  <a:ext cx="636509" cy="30480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15385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6" name="Rectangle 225"/>
                <p:cNvSpPr/>
                <p:nvPr/>
              </p:nvSpPr>
              <p:spPr>
                <a:xfrm>
                  <a:off x="3785146" y="1924050"/>
                  <a:ext cx="636509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10</m:t>
                            </m:r>
                          </m:sub>
                        </m:sSub>
                        <m:d>
                          <m:d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6" name="Rectangle 2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5146" y="1924050"/>
                  <a:ext cx="636509" cy="30480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13462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6" name="TextBox 235"/>
            <p:cNvSpPr txBox="1"/>
            <p:nvPr/>
          </p:nvSpPr>
          <p:spPr>
            <a:xfrm>
              <a:off x="3710549" y="1089660"/>
              <a:ext cx="7795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Weight</a:t>
              </a:r>
              <a:endParaRPr lang="en-US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3" name="Rectangle 302"/>
                <p:cNvSpPr/>
                <p:nvPr/>
              </p:nvSpPr>
              <p:spPr>
                <a:xfrm>
                  <a:off x="3785147" y="2305050"/>
                  <a:ext cx="636508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10</m:t>
                            </m:r>
                          </m:sub>
                        </m:sSub>
                        <m:d>
                          <m:d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3" name="Rectangle 3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5147" y="2305050"/>
                  <a:ext cx="636508" cy="30480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15385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4" name="Rectangle 303"/>
                <p:cNvSpPr/>
                <p:nvPr/>
              </p:nvSpPr>
              <p:spPr>
                <a:xfrm>
                  <a:off x="3785147" y="2686050"/>
                  <a:ext cx="636508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10</m:t>
                            </m:r>
                          </m:sub>
                        </m:sSub>
                        <m:d>
                          <m:d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4" name="Rectangle 3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5147" y="2686050"/>
                  <a:ext cx="636508" cy="30480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13462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2" name="Rounded Rectangle 321"/>
            <p:cNvSpPr/>
            <p:nvPr/>
          </p:nvSpPr>
          <p:spPr>
            <a:xfrm>
              <a:off x="6627445" y="1089660"/>
              <a:ext cx="1221155" cy="2110740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3" name="Rectangle 322"/>
                <p:cNvSpPr/>
                <p:nvPr/>
              </p:nvSpPr>
              <p:spPr>
                <a:xfrm>
                  <a:off x="6751220" y="1924050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3" name="Rectangle 3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1220" y="1924050"/>
                  <a:ext cx="533400" cy="30480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13462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4" name="Rectangle 323"/>
                <p:cNvSpPr/>
                <p:nvPr/>
              </p:nvSpPr>
              <p:spPr>
                <a:xfrm>
                  <a:off x="6751220" y="2305050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4" name="Rectangle 3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1220" y="2305050"/>
                  <a:ext cx="533400" cy="304800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b="-15385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9" name="TextBox 328"/>
            <p:cNvSpPr txBox="1"/>
            <p:nvPr/>
          </p:nvSpPr>
          <p:spPr>
            <a:xfrm>
              <a:off x="6888022" y="1089123"/>
              <a:ext cx="7000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Target</a:t>
              </a:r>
              <a:endParaRPr lang="en-US" sz="1600" dirty="0"/>
            </a:p>
          </p:txBody>
        </p:sp>
        <p:sp>
          <p:nvSpPr>
            <p:cNvPr id="330" name="Rounded Rectangle 329"/>
            <p:cNvSpPr/>
            <p:nvPr/>
          </p:nvSpPr>
          <p:spPr>
            <a:xfrm>
              <a:off x="2057400" y="1089660"/>
              <a:ext cx="1219200" cy="2110740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1" name="Rectangle 330"/>
                <p:cNvSpPr/>
                <p:nvPr/>
              </p:nvSpPr>
              <p:spPr>
                <a:xfrm>
                  <a:off x="2619325" y="1924050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1" name="Rectangle 3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9325" y="1924050"/>
                  <a:ext cx="533400" cy="304800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13462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2" name="Rectangle 331"/>
                <p:cNvSpPr/>
                <p:nvPr/>
              </p:nvSpPr>
              <p:spPr>
                <a:xfrm>
                  <a:off x="2619325" y="2305050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2" name="Rectangle 3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9325" y="2305050"/>
                  <a:ext cx="533400" cy="304800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15385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3" name="Oval 332"/>
                <p:cNvSpPr/>
                <p:nvPr/>
              </p:nvSpPr>
              <p:spPr>
                <a:xfrm>
                  <a:off x="2162125" y="1924050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𝑝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33" name="Oval 3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2125" y="1924050"/>
                  <a:ext cx="304800" cy="304800"/>
                </a:xfrm>
                <a:prstGeom prst="ellipse">
                  <a:avLst/>
                </a:prstGeom>
                <a:blipFill rotWithShape="1">
                  <a:blip r:embed="rId14"/>
                  <a:stretch>
                    <a:fillRect r="-3846" b="-5769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4" name="Straight Connector 333"/>
            <p:cNvCxnSpPr>
              <a:stCxn id="333" idx="6"/>
              <a:endCxn id="331" idx="1"/>
            </p:cNvCxnSpPr>
            <p:nvPr/>
          </p:nvCxnSpPr>
          <p:spPr>
            <a:xfrm>
              <a:off x="2466925" y="2076450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>
              <a:endCxn id="332" idx="1"/>
            </p:cNvCxnSpPr>
            <p:nvPr/>
          </p:nvCxnSpPr>
          <p:spPr>
            <a:xfrm>
              <a:off x="2466925" y="2457450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6" name="Oval 335"/>
                <p:cNvSpPr/>
                <p:nvPr/>
              </p:nvSpPr>
              <p:spPr>
                <a:xfrm>
                  <a:off x="2162125" y="2305050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6" name="Oval 3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2125" y="2305050"/>
                  <a:ext cx="304800" cy="304800"/>
                </a:xfrm>
                <a:prstGeom prst="ellipse">
                  <a:avLst/>
                </a:prstGeom>
                <a:blipFill rotWithShape="1">
                  <a:blip r:embed="rId15"/>
                  <a:stretch>
                    <a:fillRect r="-3846" b="-7692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7" name="TextBox 336"/>
            <p:cNvSpPr txBox="1"/>
            <p:nvPr/>
          </p:nvSpPr>
          <p:spPr>
            <a:xfrm>
              <a:off x="2353452" y="1089124"/>
              <a:ext cx="6270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Input</a:t>
              </a:r>
              <a:endParaRPr lang="en-US" sz="1600" dirty="0"/>
            </a:p>
          </p:txBody>
        </p:sp>
        <p:cxnSp>
          <p:nvCxnSpPr>
            <p:cNvPr id="3" name="Straight Connector 2"/>
            <p:cNvCxnSpPr>
              <a:stCxn id="331" idx="3"/>
              <a:endCxn id="225" idx="1"/>
            </p:cNvCxnSpPr>
            <p:nvPr/>
          </p:nvCxnSpPr>
          <p:spPr>
            <a:xfrm flipV="1">
              <a:off x="3152725" y="1695450"/>
              <a:ext cx="632422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>
              <a:stCxn id="331" idx="3"/>
              <a:endCxn id="226" idx="1"/>
            </p:cNvCxnSpPr>
            <p:nvPr/>
          </p:nvCxnSpPr>
          <p:spPr>
            <a:xfrm>
              <a:off x="3152725" y="2076450"/>
              <a:ext cx="63242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>
              <a:stCxn id="332" idx="3"/>
              <a:endCxn id="303" idx="1"/>
            </p:cNvCxnSpPr>
            <p:nvPr/>
          </p:nvCxnSpPr>
          <p:spPr>
            <a:xfrm>
              <a:off x="3152725" y="2457450"/>
              <a:ext cx="632422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>
              <a:stCxn id="332" idx="3"/>
              <a:endCxn id="304" idx="1"/>
            </p:cNvCxnSpPr>
            <p:nvPr/>
          </p:nvCxnSpPr>
          <p:spPr>
            <a:xfrm>
              <a:off x="3152725" y="2457450"/>
              <a:ext cx="632422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>
              <a:stCxn id="225" idx="3"/>
              <a:endCxn id="207" idx="2"/>
            </p:cNvCxnSpPr>
            <p:nvPr/>
          </p:nvCxnSpPr>
          <p:spPr>
            <a:xfrm>
              <a:off x="4421656" y="1695450"/>
              <a:ext cx="704649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>
              <a:stCxn id="226" idx="3"/>
              <a:endCxn id="212" idx="2"/>
            </p:cNvCxnSpPr>
            <p:nvPr/>
          </p:nvCxnSpPr>
          <p:spPr>
            <a:xfrm>
              <a:off x="4421655" y="2076450"/>
              <a:ext cx="70465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>
              <a:stCxn id="303" idx="3"/>
              <a:endCxn id="207" idx="2"/>
            </p:cNvCxnSpPr>
            <p:nvPr/>
          </p:nvCxnSpPr>
          <p:spPr>
            <a:xfrm flipV="1">
              <a:off x="4421655" y="2076450"/>
              <a:ext cx="70465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>
              <a:stCxn id="304" idx="3"/>
              <a:endCxn id="212" idx="2"/>
            </p:cNvCxnSpPr>
            <p:nvPr/>
          </p:nvCxnSpPr>
          <p:spPr>
            <a:xfrm flipV="1">
              <a:off x="4421655" y="2457450"/>
              <a:ext cx="70465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>
              <a:stCxn id="323" idx="1"/>
              <a:endCxn id="203" idx="3"/>
            </p:cNvCxnSpPr>
            <p:nvPr/>
          </p:nvCxnSpPr>
          <p:spPr>
            <a:xfrm flipH="1">
              <a:off x="6116905" y="2076450"/>
              <a:ext cx="634315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>
              <a:stCxn id="204" idx="3"/>
              <a:endCxn id="324" idx="1"/>
            </p:cNvCxnSpPr>
            <p:nvPr/>
          </p:nvCxnSpPr>
          <p:spPr>
            <a:xfrm>
              <a:off x="6116905" y="2457450"/>
              <a:ext cx="634315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2" name="Oval 361"/>
                <p:cNvSpPr/>
                <p:nvPr/>
              </p:nvSpPr>
              <p:spPr>
                <a:xfrm>
                  <a:off x="7429500" y="1924050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62" name="Oval 3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9500" y="1924050"/>
                  <a:ext cx="304800" cy="304800"/>
                </a:xfrm>
                <a:prstGeom prst="ellipse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3" name="Oval 362"/>
                <p:cNvSpPr/>
                <p:nvPr/>
              </p:nvSpPr>
              <p:spPr>
                <a:xfrm>
                  <a:off x="7429500" y="2305050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63" name="Oval 3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9500" y="2305050"/>
                  <a:ext cx="304800" cy="304800"/>
                </a:xfrm>
                <a:prstGeom prst="ellipse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4" name="Straight Connector 363"/>
            <p:cNvCxnSpPr>
              <a:stCxn id="323" idx="3"/>
              <a:endCxn id="362" idx="2"/>
            </p:cNvCxnSpPr>
            <p:nvPr/>
          </p:nvCxnSpPr>
          <p:spPr>
            <a:xfrm>
              <a:off x="7284620" y="2076450"/>
              <a:ext cx="14488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>
              <a:stCxn id="324" idx="3"/>
              <a:endCxn id="363" idx="2"/>
            </p:cNvCxnSpPr>
            <p:nvPr/>
          </p:nvCxnSpPr>
          <p:spPr>
            <a:xfrm>
              <a:off x="7284620" y="2457450"/>
              <a:ext cx="14488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3" name="TextBox 372"/>
                <p:cNvSpPr txBox="1"/>
                <p:nvPr/>
              </p:nvSpPr>
              <p:spPr>
                <a:xfrm>
                  <a:off x="3223260" y="1089123"/>
                  <a:ext cx="43325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3" name="TextBox 3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3260" y="1089123"/>
                  <a:ext cx="433259" cy="338554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2" name="TextBox 391"/>
                <p:cNvSpPr txBox="1"/>
                <p:nvPr/>
              </p:nvSpPr>
              <p:spPr>
                <a:xfrm>
                  <a:off x="4497351" y="1089123"/>
                  <a:ext cx="51507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2" name="TextBox 3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7351" y="1089123"/>
                  <a:ext cx="515077" cy="338554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4" name="TextBox 393"/>
            <p:cNvSpPr txBox="1"/>
            <p:nvPr/>
          </p:nvSpPr>
          <p:spPr>
            <a:xfrm>
              <a:off x="914400" y="1089660"/>
              <a:ext cx="1143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Feed-</a:t>
              </a:r>
              <a:r>
                <a:rPr lang="en-US" sz="1600" dirty="0" err="1" smtClean="0"/>
                <a:t>Fwd</a:t>
              </a:r>
              <a:endParaRPr lang="en-US" sz="1600" dirty="0" smtClean="0"/>
            </a:p>
          </p:txBody>
        </p:sp>
        <p:cxnSp>
          <p:nvCxnSpPr>
            <p:cNvPr id="395" name="Straight Arrow Connector 394"/>
            <p:cNvCxnSpPr/>
            <p:nvPr/>
          </p:nvCxnSpPr>
          <p:spPr>
            <a:xfrm>
              <a:off x="914400" y="1382044"/>
              <a:ext cx="1143000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8" name="TextBox 397"/>
                <p:cNvSpPr txBox="1"/>
                <p:nvPr/>
              </p:nvSpPr>
              <p:spPr>
                <a:xfrm>
                  <a:off x="6207393" y="1089123"/>
                  <a:ext cx="4239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8" name="TextBox 3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7393" y="1089123"/>
                  <a:ext cx="423962" cy="338554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9" name="Straight Arrow Connector 398"/>
            <p:cNvCxnSpPr/>
            <p:nvPr/>
          </p:nvCxnSpPr>
          <p:spPr>
            <a:xfrm>
              <a:off x="3276600" y="1382047"/>
              <a:ext cx="387539" cy="1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Arrow Connector 400"/>
            <p:cNvCxnSpPr/>
            <p:nvPr/>
          </p:nvCxnSpPr>
          <p:spPr>
            <a:xfrm>
              <a:off x="4543071" y="1382046"/>
              <a:ext cx="478509" cy="2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Arrow Connector 402"/>
            <p:cNvCxnSpPr/>
            <p:nvPr/>
          </p:nvCxnSpPr>
          <p:spPr>
            <a:xfrm>
              <a:off x="6240780" y="1382044"/>
              <a:ext cx="388620" cy="4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8" name="TextBox 407"/>
            <p:cNvSpPr txBox="1"/>
            <p:nvPr/>
          </p:nvSpPr>
          <p:spPr>
            <a:xfrm>
              <a:off x="914400" y="2861846"/>
              <a:ext cx="1143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Back-Prop</a:t>
              </a:r>
              <a:endParaRPr lang="en-US" sz="1600" dirty="0"/>
            </a:p>
          </p:txBody>
        </p:sp>
        <p:cxnSp>
          <p:nvCxnSpPr>
            <p:cNvPr id="409" name="Straight Arrow Connector 408"/>
            <p:cNvCxnSpPr/>
            <p:nvPr/>
          </p:nvCxnSpPr>
          <p:spPr>
            <a:xfrm flipH="1" flipV="1">
              <a:off x="914400" y="2865121"/>
              <a:ext cx="1143000" cy="1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Arrow Connector 409"/>
            <p:cNvCxnSpPr/>
            <p:nvPr/>
          </p:nvCxnSpPr>
          <p:spPr>
            <a:xfrm flipH="1">
              <a:off x="4556760" y="2865120"/>
              <a:ext cx="463269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Arrow Connector 415"/>
            <p:cNvCxnSpPr/>
            <p:nvPr/>
          </p:nvCxnSpPr>
          <p:spPr>
            <a:xfrm flipH="1" flipV="1">
              <a:off x="3276600" y="2865120"/>
              <a:ext cx="388621" cy="1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Arrow Connector 417"/>
            <p:cNvCxnSpPr/>
            <p:nvPr/>
          </p:nvCxnSpPr>
          <p:spPr>
            <a:xfrm flipH="1">
              <a:off x="6250357" y="2861846"/>
              <a:ext cx="386663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1" name="TextBox 430"/>
                <p:cNvSpPr txBox="1"/>
                <p:nvPr/>
              </p:nvSpPr>
              <p:spPr>
                <a:xfrm>
                  <a:off x="3264876" y="2861846"/>
                  <a:ext cx="43082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1" name="TextBox 4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4876" y="2861846"/>
                  <a:ext cx="430824" cy="338554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78360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1667412" y="1458304"/>
            <a:ext cx="5657752" cy="2319410"/>
            <a:chOff x="1667412" y="1458304"/>
            <a:chExt cx="5657752" cy="2319410"/>
          </a:xfrm>
        </p:grpSpPr>
        <p:sp>
          <p:nvSpPr>
            <p:cNvPr id="232" name="Rounded Rectangle 231"/>
            <p:cNvSpPr/>
            <p:nvPr/>
          </p:nvSpPr>
          <p:spPr>
            <a:xfrm>
              <a:off x="3006724" y="1544320"/>
              <a:ext cx="2945612" cy="2146842"/>
            </a:xfrm>
            <a:prstGeom prst="round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Rounded Rectangle 100"/>
                <p:cNvSpPr/>
                <p:nvPr/>
              </p:nvSpPr>
              <p:spPr>
                <a:xfrm>
                  <a:off x="5349879" y="3157789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ln w="1270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0" smtClean="0">
                            <a:latin typeface="Cambria Math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01" name="Rounded Rectangle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9879" y="3157789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blipFill rotWithShape="1">
                  <a:blip r:embed="rId2"/>
                  <a:stretch>
                    <a:fillRect b="-5000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Rounded Rectangle 64"/>
            <p:cNvSpPr/>
            <p:nvPr/>
          </p:nvSpPr>
          <p:spPr>
            <a:xfrm>
              <a:off x="3178179" y="3157789"/>
              <a:ext cx="1117604" cy="228600"/>
            </a:xfrm>
            <a:prstGeom prst="roundRect">
              <a:avLst>
                <a:gd name="adj" fmla="val 50000"/>
              </a:avLst>
            </a:prstGeom>
            <a:ln w="127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Output</a:t>
              </a:r>
              <a:endParaRPr lang="en-US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ounded Rectangle 62"/>
                <p:cNvSpPr/>
                <p:nvPr/>
              </p:nvSpPr>
              <p:spPr>
                <a:xfrm>
                  <a:off x="3178179" y="1848584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3" name="Rounded 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8179" y="1848584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blipFill rotWithShape="1">
                  <a:blip r:embed="rId3"/>
                  <a:stretch>
                    <a:fillRect b="-5000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Rounded Rectangle 5"/>
            <p:cNvSpPr/>
            <p:nvPr/>
          </p:nvSpPr>
          <p:spPr>
            <a:xfrm>
              <a:off x="4670429" y="1848584"/>
              <a:ext cx="1098550" cy="228600"/>
            </a:xfrm>
            <a:prstGeom prst="roundRect">
              <a:avLst>
                <a:gd name="adj" fmla="val 50000"/>
              </a:avLst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Output</a:t>
              </a:r>
              <a:endParaRPr lang="en-US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4181479" y="1848584"/>
                  <a:ext cx="609600" cy="2286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1479" y="1848584"/>
                  <a:ext cx="609600" cy="22860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32500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4181479" y="3157789"/>
                  <a:ext cx="609600" cy="2286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𝑓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1479" y="3157789"/>
                  <a:ext cx="609600" cy="22860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980" b="-32500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>
              <a:stCxn id="118" idx="3"/>
              <a:endCxn id="63" idx="1"/>
            </p:cNvCxnSpPr>
            <p:nvPr/>
          </p:nvCxnSpPr>
          <p:spPr>
            <a:xfrm>
              <a:off x="2835270" y="1658620"/>
              <a:ext cx="342909" cy="304264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127" idx="3"/>
              <a:endCxn id="63" idx="1"/>
            </p:cNvCxnSpPr>
            <p:nvPr/>
          </p:nvCxnSpPr>
          <p:spPr>
            <a:xfrm flipV="1">
              <a:off x="2835270" y="1962884"/>
              <a:ext cx="342909" cy="536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129" idx="3"/>
              <a:endCxn id="63" idx="1"/>
            </p:cNvCxnSpPr>
            <p:nvPr/>
          </p:nvCxnSpPr>
          <p:spPr>
            <a:xfrm flipV="1">
              <a:off x="2835270" y="1962884"/>
              <a:ext cx="342909" cy="502722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139" idx="1"/>
              <a:endCxn id="101" idx="3"/>
            </p:cNvCxnSpPr>
            <p:nvPr/>
          </p:nvCxnSpPr>
          <p:spPr>
            <a:xfrm flipH="1">
              <a:off x="5768979" y="2770412"/>
              <a:ext cx="366715" cy="501677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138" idx="1"/>
              <a:endCxn id="101" idx="3"/>
            </p:cNvCxnSpPr>
            <p:nvPr/>
          </p:nvCxnSpPr>
          <p:spPr>
            <a:xfrm flipH="1">
              <a:off x="5768979" y="3271837"/>
              <a:ext cx="366715" cy="252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136" idx="1"/>
              <a:endCxn id="101" idx="3"/>
            </p:cNvCxnSpPr>
            <p:nvPr/>
          </p:nvCxnSpPr>
          <p:spPr>
            <a:xfrm flipH="1" flipV="1">
              <a:off x="5768979" y="3272089"/>
              <a:ext cx="366715" cy="304773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96" name="Rectangle 95"/>
            <p:cNvSpPr/>
            <p:nvPr/>
          </p:nvSpPr>
          <p:spPr>
            <a:xfrm>
              <a:off x="3502029" y="1848584"/>
              <a:ext cx="679450" cy="228600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Input</a:t>
              </a:r>
              <a:endParaRPr lang="en-US" sz="1600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791079" y="3157789"/>
              <a:ext cx="679450" cy="228600"/>
            </a:xfrm>
            <a:prstGeom prst="rect">
              <a:avLst/>
            </a:prstGeom>
            <a:ln w="127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Input</a:t>
              </a:r>
              <a:endParaRPr lang="en-US" sz="16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807037" y="2077184"/>
              <a:ext cx="13449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Feed-Forward</a:t>
              </a:r>
              <a:endParaRPr lang="en-US" sz="1600" dirty="0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3656740" y="2133600"/>
              <a:ext cx="1645579" cy="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3656740" y="2805877"/>
              <a:ext cx="16455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Back-Propagation</a:t>
              </a:r>
              <a:endParaRPr lang="en-US" sz="1600" dirty="0"/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 flipH="1">
              <a:off x="3656740" y="3098800"/>
              <a:ext cx="1645579" cy="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18" name="Rounded Rectangle 117"/>
            <p:cNvSpPr/>
            <p:nvPr/>
          </p:nvSpPr>
          <p:spPr>
            <a:xfrm>
              <a:off x="1676400" y="1544320"/>
              <a:ext cx="1158870" cy="228600"/>
            </a:xfrm>
            <a:prstGeom prst="roundRect">
              <a:avLst>
                <a:gd name="adj" fmla="val 50000"/>
              </a:avLst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   Output</a:t>
              </a:r>
              <a:endParaRPr lang="en-US" sz="1600" dirty="0"/>
            </a:p>
          </p:txBody>
        </p:sp>
        <p:sp>
          <p:nvSpPr>
            <p:cNvPr id="127" name="Rounded Rectangle 126"/>
            <p:cNvSpPr/>
            <p:nvPr/>
          </p:nvSpPr>
          <p:spPr>
            <a:xfrm>
              <a:off x="1676400" y="1849120"/>
              <a:ext cx="1158870" cy="228600"/>
            </a:xfrm>
            <a:prstGeom prst="roundRect">
              <a:avLst>
                <a:gd name="adj" fmla="val 50000"/>
              </a:avLst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   Output</a:t>
              </a:r>
              <a:endParaRPr lang="en-US" sz="1600" dirty="0"/>
            </a:p>
          </p:txBody>
        </p:sp>
        <p:sp>
          <p:nvSpPr>
            <p:cNvPr id="129" name="Rounded Rectangle 128"/>
            <p:cNvSpPr/>
            <p:nvPr/>
          </p:nvSpPr>
          <p:spPr>
            <a:xfrm>
              <a:off x="1676400" y="2351306"/>
              <a:ext cx="1158870" cy="228600"/>
            </a:xfrm>
            <a:prstGeom prst="roundRect">
              <a:avLst>
                <a:gd name="adj" fmla="val 50000"/>
              </a:avLst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   Output</a:t>
              </a:r>
              <a:endParaRPr lang="en-US" sz="1600" dirty="0"/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6135694" y="3462562"/>
              <a:ext cx="1179506" cy="228600"/>
            </a:xfrm>
            <a:prstGeom prst="roundRect">
              <a:avLst>
                <a:gd name="adj" fmla="val 50000"/>
              </a:avLst>
            </a:prstGeom>
            <a:ln w="127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/>
                <a:t>Output</a:t>
              </a:r>
              <a:endParaRPr lang="en-US" sz="1600" dirty="0"/>
            </a:p>
          </p:txBody>
        </p:sp>
        <p:sp>
          <p:nvSpPr>
            <p:cNvPr id="138" name="Rounded Rectangle 137"/>
            <p:cNvSpPr/>
            <p:nvPr/>
          </p:nvSpPr>
          <p:spPr>
            <a:xfrm>
              <a:off x="6135694" y="3157537"/>
              <a:ext cx="1179506" cy="228600"/>
            </a:xfrm>
            <a:prstGeom prst="roundRect">
              <a:avLst>
                <a:gd name="adj" fmla="val 50000"/>
              </a:avLst>
            </a:prstGeom>
            <a:ln w="127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/>
                <a:t>Output</a:t>
              </a:r>
              <a:endParaRPr lang="en-US" sz="1600" dirty="0"/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6135694" y="2656112"/>
              <a:ext cx="1179506" cy="228600"/>
            </a:xfrm>
            <a:prstGeom prst="roundRect">
              <a:avLst>
                <a:gd name="adj" fmla="val 50000"/>
              </a:avLst>
            </a:prstGeom>
            <a:ln w="127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/>
                <a:t>Output</a:t>
              </a:r>
              <a:endParaRPr lang="en-US" sz="1600" dirty="0"/>
            </a:p>
          </p:txBody>
        </p:sp>
        <p:cxnSp>
          <p:nvCxnSpPr>
            <p:cNvPr id="247" name="Straight Connector 246"/>
            <p:cNvCxnSpPr/>
            <p:nvPr/>
          </p:nvCxnSpPr>
          <p:spPr>
            <a:xfrm>
              <a:off x="1859182" y="1544320"/>
              <a:ext cx="0" cy="22860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1859182" y="1848584"/>
              <a:ext cx="0" cy="22860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>
              <a:off x="1857912" y="2357318"/>
              <a:ext cx="0" cy="22860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7131050" y="2656112"/>
              <a:ext cx="0" cy="228600"/>
            </a:xfrm>
            <a:prstGeom prst="line">
              <a:avLst/>
            </a:prstGeom>
            <a:ln w="12700">
              <a:solidFill>
                <a:srgbClr val="B66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7131050" y="3162300"/>
              <a:ext cx="0" cy="228600"/>
            </a:xfrm>
            <a:prstGeom prst="line">
              <a:avLst/>
            </a:prstGeom>
            <a:ln w="12700">
              <a:solidFill>
                <a:srgbClr val="B66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7131050" y="3465201"/>
              <a:ext cx="0" cy="228600"/>
            </a:xfrm>
            <a:prstGeom prst="line">
              <a:avLst/>
            </a:prstGeom>
            <a:ln w="12700">
              <a:solidFill>
                <a:srgbClr val="B66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ounded Rectangle 46"/>
                <p:cNvSpPr/>
                <p:nvPr/>
              </p:nvSpPr>
              <p:spPr>
                <a:xfrm>
                  <a:off x="6135694" y="2351306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7" name="Rounded Rectangle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5694" y="2351306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blipFill rotWithShape="1">
                  <a:blip r:embed="rId6"/>
                  <a:stretch>
                    <a:fillRect b="-7692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Rectangle 47"/>
            <p:cNvSpPr/>
            <p:nvPr/>
          </p:nvSpPr>
          <p:spPr>
            <a:xfrm>
              <a:off x="6451600" y="2351306"/>
              <a:ext cx="679450" cy="228600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Input</a:t>
              </a:r>
              <a:endParaRPr lang="en-US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ounded Rectangle 48"/>
                <p:cNvSpPr/>
                <p:nvPr/>
              </p:nvSpPr>
              <p:spPr>
                <a:xfrm>
                  <a:off x="6135694" y="1849120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9" name="Rounded 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5694" y="1849120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blipFill rotWithShape="1">
                  <a:blip r:embed="rId7"/>
                  <a:stretch>
                    <a:fillRect b="-7500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Rectangle 49"/>
            <p:cNvSpPr/>
            <p:nvPr/>
          </p:nvSpPr>
          <p:spPr>
            <a:xfrm>
              <a:off x="6451600" y="1849120"/>
              <a:ext cx="679450" cy="228600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Input</a:t>
              </a:r>
              <a:endParaRPr lang="en-US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ounded Rectangle 52"/>
                <p:cNvSpPr/>
                <p:nvPr/>
              </p:nvSpPr>
              <p:spPr>
                <a:xfrm>
                  <a:off x="6135694" y="1544320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3" name="Rounded 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5694" y="1544320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blipFill rotWithShape="1">
                  <a:blip r:embed="rId7"/>
                  <a:stretch>
                    <a:fillRect b="-7500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Rectangle 53"/>
            <p:cNvSpPr/>
            <p:nvPr/>
          </p:nvSpPr>
          <p:spPr>
            <a:xfrm>
              <a:off x="6451600" y="1544320"/>
              <a:ext cx="679450" cy="228600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Input</a:t>
              </a:r>
              <a:endParaRPr lang="en-US" sz="1600" dirty="0"/>
            </a:p>
          </p:txBody>
        </p:sp>
        <p:cxnSp>
          <p:nvCxnSpPr>
            <p:cNvPr id="55" name="Straight Arrow Connector 54"/>
            <p:cNvCxnSpPr>
              <a:stCxn id="6" idx="3"/>
              <a:endCxn id="47" idx="1"/>
            </p:cNvCxnSpPr>
            <p:nvPr/>
          </p:nvCxnSpPr>
          <p:spPr>
            <a:xfrm>
              <a:off x="5768979" y="1962884"/>
              <a:ext cx="366715" cy="502722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6" idx="3"/>
              <a:endCxn id="49" idx="1"/>
            </p:cNvCxnSpPr>
            <p:nvPr/>
          </p:nvCxnSpPr>
          <p:spPr>
            <a:xfrm>
              <a:off x="5768979" y="1962884"/>
              <a:ext cx="366715" cy="536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6" idx="3"/>
              <a:endCxn id="53" idx="1"/>
            </p:cNvCxnSpPr>
            <p:nvPr/>
          </p:nvCxnSpPr>
          <p:spPr>
            <a:xfrm flipV="1">
              <a:off x="5768979" y="1658620"/>
              <a:ext cx="366715" cy="304264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/>
            <p:nvPr/>
          </p:nvSpPr>
          <p:spPr>
            <a:xfrm>
              <a:off x="7137400" y="2586256"/>
              <a:ext cx="187764" cy="11914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ounded Rectangle 67"/>
                <p:cNvSpPr/>
                <p:nvPr/>
              </p:nvSpPr>
              <p:spPr>
                <a:xfrm>
                  <a:off x="2416170" y="2656106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ln w="1270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0" smtClean="0">
                            <a:latin typeface="Cambria Math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8" name="Rounded Rectangle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6170" y="2656106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blipFill rotWithShape="1">
                  <a:blip r:embed="rId8"/>
                  <a:stretch>
                    <a:fillRect b="-7692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Rectangle 69"/>
            <p:cNvSpPr/>
            <p:nvPr/>
          </p:nvSpPr>
          <p:spPr>
            <a:xfrm>
              <a:off x="1857912" y="2656106"/>
              <a:ext cx="679450" cy="228600"/>
            </a:xfrm>
            <a:prstGeom prst="rect">
              <a:avLst/>
            </a:prstGeom>
            <a:ln w="127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Input</a:t>
              </a:r>
              <a:endParaRPr lang="en-US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ounded Rectangle 70"/>
                <p:cNvSpPr/>
                <p:nvPr/>
              </p:nvSpPr>
              <p:spPr>
                <a:xfrm>
                  <a:off x="2416170" y="3157537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ln w="1270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0" smtClean="0">
                            <a:latin typeface="Cambria Math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1" name="Rounded Rectangle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6170" y="3157537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blipFill rotWithShape="1">
                  <a:blip r:embed="rId9"/>
                  <a:stretch>
                    <a:fillRect b="-7692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Rectangle 71"/>
            <p:cNvSpPr/>
            <p:nvPr/>
          </p:nvSpPr>
          <p:spPr>
            <a:xfrm>
              <a:off x="1857912" y="3157537"/>
              <a:ext cx="679450" cy="228600"/>
            </a:xfrm>
            <a:prstGeom prst="rect">
              <a:avLst/>
            </a:prstGeom>
            <a:ln w="127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Input</a:t>
              </a:r>
              <a:endParaRPr lang="en-US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ounded Rectangle 72"/>
                <p:cNvSpPr/>
                <p:nvPr/>
              </p:nvSpPr>
              <p:spPr>
                <a:xfrm>
                  <a:off x="2416170" y="3462562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ln w="1270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0" smtClean="0">
                            <a:latin typeface="Cambria Math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3" name="Rounded 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6170" y="3462562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blipFill rotWithShape="1">
                  <a:blip r:embed="rId10"/>
                  <a:stretch>
                    <a:fillRect b="-5000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Rectangle 73"/>
            <p:cNvSpPr/>
            <p:nvPr/>
          </p:nvSpPr>
          <p:spPr>
            <a:xfrm>
              <a:off x="1857912" y="3462562"/>
              <a:ext cx="679450" cy="228600"/>
            </a:xfrm>
            <a:prstGeom prst="rect">
              <a:avLst/>
            </a:prstGeom>
            <a:ln w="127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Input</a:t>
              </a:r>
              <a:endParaRPr lang="en-US" sz="16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484603" y="2086147"/>
              <a:ext cx="430887" cy="243310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pPr algn="ctr"/>
              <a:r>
                <a:rPr lang="en-US" sz="1600" dirty="0" smtClean="0"/>
                <a:t>…</a:t>
              </a:r>
              <a:endParaRPr lang="en-US" sz="1600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667412" y="1458304"/>
              <a:ext cx="187764" cy="11914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176916" y="2092858"/>
              <a:ext cx="430887" cy="243310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pPr algn="ctr"/>
              <a:r>
                <a:rPr lang="en-US" sz="1600" dirty="0" smtClean="0"/>
                <a:t>…</a:t>
              </a:r>
              <a:endParaRPr lang="en-US" sz="1600" dirty="0"/>
            </a:p>
          </p:txBody>
        </p:sp>
        <p:cxnSp>
          <p:nvCxnSpPr>
            <p:cNvPr id="82" name="Straight Arrow Connector 81"/>
            <p:cNvCxnSpPr>
              <a:stCxn id="65" idx="1"/>
              <a:endCxn id="68" idx="3"/>
            </p:cNvCxnSpPr>
            <p:nvPr/>
          </p:nvCxnSpPr>
          <p:spPr>
            <a:xfrm flipH="1" flipV="1">
              <a:off x="2835270" y="2770406"/>
              <a:ext cx="342909" cy="501683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65" idx="1"/>
              <a:endCxn id="71" idx="3"/>
            </p:cNvCxnSpPr>
            <p:nvPr/>
          </p:nvCxnSpPr>
          <p:spPr>
            <a:xfrm flipH="1" flipV="1">
              <a:off x="2835270" y="3271837"/>
              <a:ext cx="342909" cy="252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65" idx="1"/>
              <a:endCxn id="73" idx="3"/>
            </p:cNvCxnSpPr>
            <p:nvPr/>
          </p:nvCxnSpPr>
          <p:spPr>
            <a:xfrm flipH="1">
              <a:off x="2835270" y="3272089"/>
              <a:ext cx="342909" cy="304773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4161173" y="2448464"/>
              <a:ext cx="6367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Node</a:t>
              </a:r>
              <a:endParaRPr lang="en-US" sz="16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176916" y="2901121"/>
              <a:ext cx="430887" cy="243310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pPr algn="ctr"/>
              <a:r>
                <a:rPr lang="en-US" sz="1600" dirty="0" smtClean="0"/>
                <a:t>…</a:t>
              </a:r>
              <a:endParaRPr lang="en-US" sz="1600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484602" y="2901121"/>
              <a:ext cx="430887" cy="243310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pPr algn="ctr"/>
              <a:r>
                <a:rPr lang="en-US" sz="1600" dirty="0" smtClean="0"/>
                <a:t>…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97678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75" y="2738438"/>
            <a:ext cx="2457450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5875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427</Words>
  <Application>Microsoft Office PowerPoint</Application>
  <PresentationFormat>On-screen Show (4:3)</PresentationFormat>
  <Paragraphs>131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Wenduo (W.)</dc:creator>
  <cp:lastModifiedBy>Wenduo Wang</cp:lastModifiedBy>
  <cp:revision>209</cp:revision>
  <dcterms:created xsi:type="dcterms:W3CDTF">2006-08-16T00:00:00Z</dcterms:created>
  <dcterms:modified xsi:type="dcterms:W3CDTF">2014-09-03T00:55:36Z</dcterms:modified>
</cp:coreProperties>
</file>