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5" r:id="rId7"/>
    <p:sldId id="262" r:id="rId8"/>
    <p:sldId id="266" r:id="rId9"/>
    <p:sldId id="263" r:id="rId10"/>
    <p:sldId id="264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8726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6345" algn="l" defTabSz="8726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72690" algn="l" defTabSz="8726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09035" algn="l" defTabSz="8726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45380" algn="l" defTabSz="8726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81725" algn="l" defTabSz="8726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618070" algn="l" defTabSz="8726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54416" algn="l" defTabSz="8726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90760" algn="l" defTabSz="8726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B66D31"/>
    <a:srgbClr val="993300"/>
    <a:srgbClr val="F79646"/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2FB96-7D30-4672-9E6D-9816F53C8FB8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05241-304B-4399-B516-2D7A5C717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19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05241-304B-4399-B516-2D7A5C717D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10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05241-304B-4399-B516-2D7A5C717D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10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05241-304B-4399-B516-2D7A5C717D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76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36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9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8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4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0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2"/>
            <a:ext cx="7772400" cy="136207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634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269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090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453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8172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180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544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907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45" indent="0">
              <a:buNone/>
              <a:defRPr sz="1900" b="1"/>
            </a:lvl2pPr>
            <a:lvl3pPr marL="872690" indent="0">
              <a:buNone/>
              <a:defRPr sz="1700" b="1"/>
            </a:lvl3pPr>
            <a:lvl4pPr marL="1309035" indent="0">
              <a:buNone/>
              <a:defRPr sz="1500" b="1"/>
            </a:lvl4pPr>
            <a:lvl5pPr marL="1745380" indent="0">
              <a:buNone/>
              <a:defRPr sz="1500" b="1"/>
            </a:lvl5pPr>
            <a:lvl6pPr marL="2181725" indent="0">
              <a:buNone/>
              <a:defRPr sz="1500" b="1"/>
            </a:lvl6pPr>
            <a:lvl7pPr marL="2618070" indent="0">
              <a:buNone/>
              <a:defRPr sz="1500" b="1"/>
            </a:lvl7pPr>
            <a:lvl8pPr marL="3054416" indent="0">
              <a:buNone/>
              <a:defRPr sz="1500" b="1"/>
            </a:lvl8pPr>
            <a:lvl9pPr marL="3490760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6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45" indent="0">
              <a:buNone/>
              <a:defRPr sz="1900" b="1"/>
            </a:lvl2pPr>
            <a:lvl3pPr marL="872690" indent="0">
              <a:buNone/>
              <a:defRPr sz="1700" b="1"/>
            </a:lvl3pPr>
            <a:lvl4pPr marL="1309035" indent="0">
              <a:buNone/>
              <a:defRPr sz="1500" b="1"/>
            </a:lvl4pPr>
            <a:lvl5pPr marL="1745380" indent="0">
              <a:buNone/>
              <a:defRPr sz="1500" b="1"/>
            </a:lvl5pPr>
            <a:lvl6pPr marL="2181725" indent="0">
              <a:buNone/>
              <a:defRPr sz="1500" b="1"/>
            </a:lvl6pPr>
            <a:lvl7pPr marL="2618070" indent="0">
              <a:buNone/>
              <a:defRPr sz="1500" b="1"/>
            </a:lvl7pPr>
            <a:lvl8pPr marL="3054416" indent="0">
              <a:buNone/>
              <a:defRPr sz="1500" b="1"/>
            </a:lvl8pPr>
            <a:lvl9pPr marL="3490760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6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1"/>
            <a:ext cx="5111750" cy="58531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36345" indent="0">
              <a:buNone/>
              <a:defRPr sz="1100"/>
            </a:lvl2pPr>
            <a:lvl3pPr marL="872690" indent="0">
              <a:buNone/>
              <a:defRPr sz="900"/>
            </a:lvl3pPr>
            <a:lvl4pPr marL="1309035" indent="0">
              <a:buNone/>
              <a:defRPr sz="900"/>
            </a:lvl4pPr>
            <a:lvl5pPr marL="1745380" indent="0">
              <a:buNone/>
              <a:defRPr sz="900"/>
            </a:lvl5pPr>
            <a:lvl6pPr marL="2181725" indent="0">
              <a:buNone/>
              <a:defRPr sz="900"/>
            </a:lvl6pPr>
            <a:lvl7pPr marL="2618070" indent="0">
              <a:buNone/>
              <a:defRPr sz="900"/>
            </a:lvl7pPr>
            <a:lvl8pPr marL="3054416" indent="0">
              <a:buNone/>
              <a:defRPr sz="900"/>
            </a:lvl8pPr>
            <a:lvl9pPr marL="349076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100"/>
            </a:lvl1pPr>
            <a:lvl2pPr marL="436345" indent="0">
              <a:buNone/>
              <a:defRPr sz="2600"/>
            </a:lvl2pPr>
            <a:lvl3pPr marL="872690" indent="0">
              <a:buNone/>
              <a:defRPr sz="2300"/>
            </a:lvl3pPr>
            <a:lvl4pPr marL="1309035" indent="0">
              <a:buNone/>
              <a:defRPr sz="1900"/>
            </a:lvl4pPr>
            <a:lvl5pPr marL="1745380" indent="0">
              <a:buNone/>
              <a:defRPr sz="1900"/>
            </a:lvl5pPr>
            <a:lvl6pPr marL="2181725" indent="0">
              <a:buNone/>
              <a:defRPr sz="1900"/>
            </a:lvl6pPr>
            <a:lvl7pPr marL="2618070" indent="0">
              <a:buNone/>
              <a:defRPr sz="1900"/>
            </a:lvl7pPr>
            <a:lvl8pPr marL="3054416" indent="0">
              <a:buNone/>
              <a:defRPr sz="1900"/>
            </a:lvl8pPr>
            <a:lvl9pPr marL="3490760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36345" indent="0">
              <a:buNone/>
              <a:defRPr sz="1100"/>
            </a:lvl2pPr>
            <a:lvl3pPr marL="872690" indent="0">
              <a:buNone/>
              <a:defRPr sz="900"/>
            </a:lvl3pPr>
            <a:lvl4pPr marL="1309035" indent="0">
              <a:buNone/>
              <a:defRPr sz="900"/>
            </a:lvl4pPr>
            <a:lvl5pPr marL="1745380" indent="0">
              <a:buNone/>
              <a:defRPr sz="900"/>
            </a:lvl5pPr>
            <a:lvl6pPr marL="2181725" indent="0">
              <a:buNone/>
              <a:defRPr sz="900"/>
            </a:lvl6pPr>
            <a:lvl7pPr marL="2618070" indent="0">
              <a:buNone/>
              <a:defRPr sz="900"/>
            </a:lvl7pPr>
            <a:lvl8pPr marL="3054416" indent="0">
              <a:buNone/>
              <a:defRPr sz="900"/>
            </a:lvl8pPr>
            <a:lvl9pPr marL="349076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87269" tIns="43635" rIns="87269" bIns="4363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87269" tIns="43635" rIns="87269" bIns="4363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87269" tIns="43635" rIns="87269" bIns="43635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87269" tIns="43635" rIns="87269" bIns="43635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87269" tIns="43635" rIns="87269" bIns="43635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7269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259" indent="-327259" algn="l" defTabSz="872690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09061" indent="-272716" algn="l" defTabSz="87269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863" indent="-218172" algn="l" defTabSz="87269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207" indent="-218172" algn="l" defTabSz="872690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553" indent="-218172" algn="l" defTabSz="872690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98" indent="-218172" algn="l" defTabSz="872690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242" indent="-218172" algn="l" defTabSz="872690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588" indent="-218172" algn="l" defTabSz="872690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8933" indent="-218172" algn="l" defTabSz="872690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26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45" algn="l" defTabSz="8726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2690" algn="l" defTabSz="8726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035" algn="l" defTabSz="8726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380" algn="l" defTabSz="8726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725" algn="l" defTabSz="8726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8070" algn="l" defTabSz="8726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416" algn="l" defTabSz="8726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90760" algn="l" defTabSz="8726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13.png"/><Relationship Id="rId3" Type="http://schemas.openxmlformats.org/officeDocument/2006/relationships/image" Target="../media/image30.png"/><Relationship Id="rId7" Type="http://schemas.openxmlformats.org/officeDocument/2006/relationships/image" Target="../media/image70.png"/><Relationship Id="rId12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11.png"/><Relationship Id="rId5" Type="http://schemas.openxmlformats.org/officeDocument/2006/relationships/image" Target="../media/image50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0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3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2.png"/><Relationship Id="rId2" Type="http://schemas.openxmlformats.org/officeDocument/2006/relationships/image" Target="../media/image16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3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5.png"/><Relationship Id="rId26" Type="http://schemas.openxmlformats.org/officeDocument/2006/relationships/image" Target="../media/image64.png"/><Relationship Id="rId3" Type="http://schemas.openxmlformats.org/officeDocument/2006/relationships/image" Target="../media/image38.png"/><Relationship Id="rId21" Type="http://schemas.openxmlformats.org/officeDocument/2006/relationships/image" Target="../media/image58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4.png"/><Relationship Id="rId25" Type="http://schemas.openxmlformats.org/officeDocument/2006/relationships/image" Target="../media/image63.png"/><Relationship Id="rId2" Type="http://schemas.openxmlformats.org/officeDocument/2006/relationships/image" Target="../media/image37.png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24" Type="http://schemas.openxmlformats.org/officeDocument/2006/relationships/image" Target="../media/image62.png"/><Relationship Id="rId5" Type="http://schemas.openxmlformats.org/officeDocument/2006/relationships/image" Target="../media/image41.png"/><Relationship Id="rId15" Type="http://schemas.openxmlformats.org/officeDocument/2006/relationships/image" Target="../media/image52.png"/><Relationship Id="rId23" Type="http://schemas.openxmlformats.org/officeDocument/2006/relationships/image" Target="../media/image61.png"/><Relationship Id="rId28" Type="http://schemas.openxmlformats.org/officeDocument/2006/relationships/image" Target="../media/image66.png"/><Relationship Id="rId10" Type="http://schemas.openxmlformats.org/officeDocument/2006/relationships/image" Target="../media/image46.png"/><Relationship Id="rId19" Type="http://schemas.openxmlformats.org/officeDocument/2006/relationships/image" Target="../media/image56.png"/><Relationship Id="rId4" Type="http://schemas.openxmlformats.org/officeDocument/2006/relationships/image" Target="../media/image39.png"/><Relationship Id="rId9" Type="http://schemas.openxmlformats.org/officeDocument/2006/relationships/image" Target="../media/image45.png"/><Relationship Id="rId14" Type="http://schemas.openxmlformats.org/officeDocument/2006/relationships/image" Target="../media/image51.png"/><Relationship Id="rId22" Type="http://schemas.openxmlformats.org/officeDocument/2006/relationships/image" Target="../media/image59.png"/><Relationship Id="rId27" Type="http://schemas.openxmlformats.org/officeDocument/2006/relationships/image" Target="../media/image6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18" Type="http://schemas.openxmlformats.org/officeDocument/2006/relationships/image" Target="../media/image83.png"/><Relationship Id="rId26" Type="http://schemas.openxmlformats.org/officeDocument/2006/relationships/image" Target="../media/image91.png"/><Relationship Id="rId3" Type="http://schemas.openxmlformats.org/officeDocument/2006/relationships/image" Target="../media/image36.png"/><Relationship Id="rId21" Type="http://schemas.openxmlformats.org/officeDocument/2006/relationships/image" Target="../media/image86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17" Type="http://schemas.openxmlformats.org/officeDocument/2006/relationships/image" Target="../media/image82.png"/><Relationship Id="rId25" Type="http://schemas.openxmlformats.org/officeDocument/2006/relationships/image" Target="../media/image9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1.png"/><Relationship Id="rId20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5.png"/><Relationship Id="rId24" Type="http://schemas.openxmlformats.org/officeDocument/2006/relationships/image" Target="../media/image89.png"/><Relationship Id="rId5" Type="http://schemas.openxmlformats.org/officeDocument/2006/relationships/image" Target="../media/image68.png"/><Relationship Id="rId15" Type="http://schemas.openxmlformats.org/officeDocument/2006/relationships/image" Target="../media/image79.png"/><Relationship Id="rId23" Type="http://schemas.openxmlformats.org/officeDocument/2006/relationships/image" Target="../media/image88.png"/><Relationship Id="rId28" Type="http://schemas.openxmlformats.org/officeDocument/2006/relationships/image" Target="../media/image93.png"/><Relationship Id="rId10" Type="http://schemas.openxmlformats.org/officeDocument/2006/relationships/image" Target="../media/image74.png"/><Relationship Id="rId19" Type="http://schemas.openxmlformats.org/officeDocument/2006/relationships/image" Target="../media/image84.png"/><Relationship Id="rId4" Type="http://schemas.openxmlformats.org/officeDocument/2006/relationships/image" Target="../media/image67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Relationship Id="rId22" Type="http://schemas.openxmlformats.org/officeDocument/2006/relationships/image" Target="../media/image87.png"/><Relationship Id="rId27" Type="http://schemas.openxmlformats.org/officeDocument/2006/relationships/image" Target="../media/image9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10" Type="http://schemas.openxmlformats.org/officeDocument/2006/relationships/image" Target="../media/image102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383508" y="2054813"/>
            <a:ext cx="6363779" cy="2732990"/>
            <a:chOff x="1385888" y="2066925"/>
            <a:chExt cx="6363778" cy="2732990"/>
          </a:xfrm>
        </p:grpSpPr>
        <p:pic>
          <p:nvPicPr>
            <p:cNvPr id="23" name="Picture 2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2588" y="2066925"/>
              <a:ext cx="6086475" cy="2514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4" name="Straight Arrow Connector 23"/>
            <p:cNvCxnSpPr/>
            <p:nvPr/>
          </p:nvCxnSpPr>
          <p:spPr>
            <a:xfrm>
              <a:off x="1828800" y="2514600"/>
              <a:ext cx="152400" cy="6858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1981200" y="3200400"/>
              <a:ext cx="152400" cy="4572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133600" y="3657600"/>
              <a:ext cx="152400" cy="3048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2286000" y="3962400"/>
              <a:ext cx="152400" cy="1905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2438400" y="4152900"/>
              <a:ext cx="76200" cy="381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152900" y="3276600"/>
              <a:ext cx="190500" cy="5334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4343400" y="3810000"/>
              <a:ext cx="533400" cy="3048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4495800" y="4114800"/>
              <a:ext cx="381000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4495800" y="3810000"/>
              <a:ext cx="533400" cy="3048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4343400" y="3810000"/>
              <a:ext cx="685800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6324600" y="3429000"/>
              <a:ext cx="381000" cy="7239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6705600" y="3962400"/>
              <a:ext cx="381000" cy="1905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 flipV="1">
              <a:off x="6477000" y="3810000"/>
              <a:ext cx="609600" cy="15240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6477000" y="3429000"/>
              <a:ext cx="838200" cy="3810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 flipV="1">
              <a:off x="6172200" y="2971800"/>
              <a:ext cx="1143000" cy="45720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6172200" y="2514600"/>
              <a:ext cx="1371600" cy="4572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 flipV="1">
              <a:off x="7010400" y="2133600"/>
              <a:ext cx="533400" cy="38100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2"/>
                <p:cNvSpPr txBox="1"/>
                <p:nvPr/>
              </p:nvSpPr>
              <p:spPr>
                <a:xfrm>
                  <a:off x="3105150" y="4476750"/>
                  <a:ext cx="376257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47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5150" y="4476750"/>
                  <a:ext cx="389466" cy="33855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24"/>
                <p:cNvSpPr txBox="1"/>
                <p:nvPr/>
              </p:nvSpPr>
              <p:spPr>
                <a:xfrm>
                  <a:off x="1385888" y="2154823"/>
                  <a:ext cx="355675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𝐸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48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5888" y="2154823"/>
                  <a:ext cx="367408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28"/>
                <p:cNvSpPr txBox="1"/>
                <p:nvPr/>
              </p:nvSpPr>
              <p:spPr>
                <a:xfrm>
                  <a:off x="5233987" y="4476750"/>
                  <a:ext cx="376257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4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3987" y="4476750"/>
                  <a:ext cx="389466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29"/>
                <p:cNvSpPr txBox="1"/>
                <p:nvPr/>
              </p:nvSpPr>
              <p:spPr>
                <a:xfrm>
                  <a:off x="3514725" y="2154823"/>
                  <a:ext cx="355675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𝐸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51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4725" y="2154823"/>
                  <a:ext cx="367408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30"/>
                <p:cNvSpPr txBox="1"/>
                <p:nvPr/>
              </p:nvSpPr>
              <p:spPr>
                <a:xfrm>
                  <a:off x="7373409" y="4476750"/>
                  <a:ext cx="376257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53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3409" y="4476750"/>
                  <a:ext cx="389466" cy="33855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31"/>
                <p:cNvSpPr txBox="1"/>
                <p:nvPr/>
              </p:nvSpPr>
              <p:spPr>
                <a:xfrm>
                  <a:off x="5654147" y="2154823"/>
                  <a:ext cx="355675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𝐸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54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4147" y="2154823"/>
                  <a:ext cx="367408" cy="338554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30308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5" y="1585913"/>
            <a:ext cx="5657850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6222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321357" y="794190"/>
            <a:ext cx="6454452" cy="5371737"/>
            <a:chOff x="1321357" y="794190"/>
            <a:chExt cx="6454452" cy="5371737"/>
          </a:xfrm>
        </p:grpSpPr>
        <p:sp>
          <p:nvSpPr>
            <p:cNvPr id="2" name="Rounded Rectangle 1"/>
            <p:cNvSpPr/>
            <p:nvPr/>
          </p:nvSpPr>
          <p:spPr>
            <a:xfrm>
              <a:off x="1563624" y="794190"/>
              <a:ext cx="1066800" cy="533400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tart training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Rectangle 2"/>
                <p:cNvSpPr/>
                <p:nvPr/>
              </p:nvSpPr>
              <p:spPr>
                <a:xfrm>
                  <a:off x="3962400" y="794190"/>
                  <a:ext cx="1524000" cy="5334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make </a:t>
                  </a:r>
                  <a14:m>
                    <m:oMath xmlns:m="http://schemas.openxmlformats.org/officeDocument/2006/math"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𝐾</m:t>
                      </m:r>
                    </m:oMath>
                  </a14:m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copies of </a:t>
                  </a:r>
                  <a:r>
                    <a:rPr lang="en-US" sz="16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NN</a:t>
                  </a:r>
                  <a:endPara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794190"/>
                  <a:ext cx="1524000" cy="53340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5495" r="-1581" b="-16484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Rectangle 4"/>
            <p:cNvSpPr/>
            <p:nvPr/>
          </p:nvSpPr>
          <p:spPr>
            <a:xfrm>
              <a:off x="3097769" y="1904999"/>
              <a:ext cx="9906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eed-forward</a:t>
              </a:r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097769" y="2743199"/>
              <a:ext cx="9906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calculate errors</a:t>
              </a:r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Diamond 3"/>
            <p:cNvSpPr/>
            <p:nvPr/>
          </p:nvSpPr>
          <p:spPr>
            <a:xfrm>
              <a:off x="3695700" y="5516878"/>
              <a:ext cx="2057400" cy="609600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meet stop criteria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563624" y="5554978"/>
              <a:ext cx="1066800" cy="533400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end</a:t>
              </a:r>
              <a:br>
                <a:rPr lang="en-US" altLang="zh-CN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training</a:t>
              </a:r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" name="Straight Arrow Connector 18"/>
            <p:cNvCxnSpPr>
              <a:stCxn id="2" idx="3"/>
              <a:endCxn id="3" idx="1"/>
            </p:cNvCxnSpPr>
            <p:nvPr/>
          </p:nvCxnSpPr>
          <p:spPr>
            <a:xfrm>
              <a:off x="2630424" y="1060890"/>
              <a:ext cx="1331976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Straight Arrow Connector 21"/>
            <p:cNvCxnSpPr>
              <a:stCxn id="3" idx="2"/>
              <a:endCxn id="5" idx="0"/>
            </p:cNvCxnSpPr>
            <p:nvPr/>
          </p:nvCxnSpPr>
          <p:spPr>
            <a:xfrm rot="5400000">
              <a:off x="3870031" y="1050629"/>
              <a:ext cx="577409" cy="1131331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Straight Arrow Connector 21"/>
            <p:cNvCxnSpPr>
              <a:stCxn id="3" idx="2"/>
              <a:endCxn id="126" idx="0"/>
            </p:cNvCxnSpPr>
            <p:nvPr/>
          </p:nvCxnSpPr>
          <p:spPr>
            <a:xfrm rot="16200000" flipH="1">
              <a:off x="5532090" y="519900"/>
              <a:ext cx="580132" cy="2195512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6" name="Straight Arrow Connector 45"/>
            <p:cNvCxnSpPr>
              <a:stCxn id="5" idx="2"/>
              <a:endCxn id="6" idx="0"/>
            </p:cNvCxnSpPr>
            <p:nvPr/>
          </p:nvCxnSpPr>
          <p:spPr>
            <a:xfrm>
              <a:off x="3593069" y="2438399"/>
              <a:ext cx="0" cy="3048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Straight Arrow Connector 21"/>
            <p:cNvCxnSpPr>
              <a:stCxn id="127" idx="2"/>
              <a:endCxn id="160" idx="0"/>
            </p:cNvCxnSpPr>
            <p:nvPr/>
          </p:nvCxnSpPr>
          <p:spPr>
            <a:xfrm rot="5400000">
              <a:off x="5519806" y="2486094"/>
              <a:ext cx="606878" cy="2193335"/>
            </a:xfrm>
            <a:prstGeom prst="bentConnector3">
              <a:avLst>
                <a:gd name="adj1" fmla="val 48826"/>
              </a:avLst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" name="Straight Arrow Connector 21"/>
            <p:cNvCxnSpPr>
              <a:stCxn id="6" idx="2"/>
              <a:endCxn id="160" idx="0"/>
            </p:cNvCxnSpPr>
            <p:nvPr/>
          </p:nvCxnSpPr>
          <p:spPr>
            <a:xfrm rot="16200000" flipH="1">
              <a:off x="3855023" y="3014645"/>
              <a:ext cx="609601" cy="1133508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0" name="Straight Arrow Connector 59"/>
            <p:cNvCxnSpPr>
              <a:stCxn id="160" idx="2"/>
              <a:endCxn id="187" idx="0"/>
            </p:cNvCxnSpPr>
            <p:nvPr/>
          </p:nvCxnSpPr>
          <p:spPr>
            <a:xfrm flipH="1">
              <a:off x="4724400" y="4419600"/>
              <a:ext cx="2177" cy="28193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3" name="Straight Arrow Connector 62"/>
            <p:cNvCxnSpPr>
              <a:stCxn id="187" idx="2"/>
              <a:endCxn id="4" idx="0"/>
            </p:cNvCxnSpPr>
            <p:nvPr/>
          </p:nvCxnSpPr>
          <p:spPr>
            <a:xfrm>
              <a:off x="4724400" y="5234939"/>
              <a:ext cx="0" cy="28193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Straight Arrow Connector 65"/>
            <p:cNvCxnSpPr>
              <a:stCxn id="4" idx="1"/>
              <a:endCxn id="16" idx="3"/>
            </p:cNvCxnSpPr>
            <p:nvPr/>
          </p:nvCxnSpPr>
          <p:spPr>
            <a:xfrm flipH="1">
              <a:off x="2630424" y="5821678"/>
              <a:ext cx="1065276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0" name="Straight Arrow Connector 21"/>
            <p:cNvCxnSpPr>
              <a:stCxn id="4" idx="3"/>
              <a:endCxn id="3" idx="3"/>
            </p:cNvCxnSpPr>
            <p:nvPr/>
          </p:nvCxnSpPr>
          <p:spPr>
            <a:xfrm flipH="1" flipV="1">
              <a:off x="5486400" y="1060890"/>
              <a:ext cx="266700" cy="4760788"/>
            </a:xfrm>
            <a:prstGeom prst="bentConnector3">
              <a:avLst>
                <a:gd name="adj1" fmla="val -740000"/>
              </a:avLst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2" name="Rounded Rectangle 41"/>
            <p:cNvSpPr/>
            <p:nvPr/>
          </p:nvSpPr>
          <p:spPr>
            <a:xfrm>
              <a:off x="1321357" y="1779270"/>
              <a:ext cx="2895600" cy="1649729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Parallelogram 55"/>
            <p:cNvSpPr/>
            <p:nvPr/>
          </p:nvSpPr>
          <p:spPr>
            <a:xfrm>
              <a:off x="1440454" y="2217418"/>
              <a:ext cx="1319417" cy="746762"/>
            </a:xfrm>
            <a:prstGeom prst="parallelogram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1600" baseline="30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</a:t>
              </a:r>
              <a:r>
                <a:rPr 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partition of data</a:t>
              </a:r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0" name="Straight Arrow Connector 21"/>
            <p:cNvCxnSpPr>
              <a:stCxn id="56" idx="2"/>
              <a:endCxn id="5" idx="1"/>
            </p:cNvCxnSpPr>
            <p:nvPr/>
          </p:nvCxnSpPr>
          <p:spPr>
            <a:xfrm flipV="1">
              <a:off x="2666526" y="2171699"/>
              <a:ext cx="431243" cy="419100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3" name="Straight Arrow Connector 21"/>
            <p:cNvCxnSpPr>
              <a:stCxn id="56" idx="2"/>
              <a:endCxn id="6" idx="1"/>
            </p:cNvCxnSpPr>
            <p:nvPr/>
          </p:nvCxnSpPr>
          <p:spPr>
            <a:xfrm>
              <a:off x="2666526" y="2590799"/>
              <a:ext cx="431243" cy="419100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6" name="Rectangle 125"/>
            <p:cNvSpPr/>
            <p:nvPr/>
          </p:nvSpPr>
          <p:spPr>
            <a:xfrm>
              <a:off x="6424612" y="1907722"/>
              <a:ext cx="9906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feed-forward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6424612" y="2745922"/>
              <a:ext cx="9906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calculate errors</a:t>
              </a:r>
            </a:p>
          </p:txBody>
        </p:sp>
        <p:cxnSp>
          <p:nvCxnSpPr>
            <p:cNvPr id="128" name="Straight Arrow Connector 127"/>
            <p:cNvCxnSpPr>
              <a:stCxn id="126" idx="2"/>
              <a:endCxn id="127" idx="0"/>
            </p:cNvCxnSpPr>
            <p:nvPr/>
          </p:nvCxnSpPr>
          <p:spPr>
            <a:xfrm>
              <a:off x="6919912" y="2441122"/>
              <a:ext cx="0" cy="3048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9" name="Rounded Rectangle 128"/>
            <p:cNvSpPr/>
            <p:nvPr/>
          </p:nvSpPr>
          <p:spPr>
            <a:xfrm>
              <a:off x="4648200" y="1779269"/>
              <a:ext cx="2895600" cy="1652453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Parallelogram 129"/>
                <p:cNvSpPr/>
                <p:nvPr/>
              </p:nvSpPr>
              <p:spPr>
                <a:xfrm>
                  <a:off x="4767297" y="2220141"/>
                  <a:ext cx="1319417" cy="746762"/>
                </a:xfrm>
                <a:prstGeom prst="parallelogram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𝐾</m:t>
                      </m:r>
                    </m:oMath>
                  </a14:m>
                  <a:r>
                    <a:rPr lang="en-US" sz="1600" baseline="300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th</a:t>
                  </a:r>
                  <a:endParaRPr lang="en-US" sz="16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partition of data</a:t>
                  </a:r>
                </a:p>
              </p:txBody>
            </p:sp>
          </mc:Choice>
          <mc:Fallback>
            <p:sp>
              <p:nvSpPr>
                <p:cNvPr id="130" name="Parallelogram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7297" y="2220141"/>
                  <a:ext cx="1319417" cy="746762"/>
                </a:xfrm>
                <a:prstGeom prst="parallelogram">
                  <a:avLst/>
                </a:prstGeom>
                <a:blipFill rotWithShape="0">
                  <a:blip r:embed="rId3"/>
                  <a:stretch>
                    <a:fillRect t="-2381" b="-12698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1" name="Straight Arrow Connector 21"/>
            <p:cNvCxnSpPr>
              <a:stCxn id="130" idx="2"/>
              <a:endCxn id="126" idx="1"/>
            </p:cNvCxnSpPr>
            <p:nvPr/>
          </p:nvCxnSpPr>
          <p:spPr>
            <a:xfrm flipV="1">
              <a:off x="5993369" y="2174422"/>
              <a:ext cx="431243" cy="419100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2" name="Straight Arrow Connector 21"/>
            <p:cNvCxnSpPr>
              <a:stCxn id="130" idx="2"/>
              <a:endCxn id="127" idx="1"/>
            </p:cNvCxnSpPr>
            <p:nvPr/>
          </p:nvCxnSpPr>
          <p:spPr>
            <a:xfrm>
              <a:off x="5993369" y="2593522"/>
              <a:ext cx="431243" cy="419100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4245444" y="2337627"/>
              <a:ext cx="40267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1326911" y="1776582"/>
              <a:ext cx="13981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16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</a:t>
              </a:r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copy of NN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5" name="TextBox 154"/>
                <p:cNvSpPr txBox="1"/>
                <p:nvPr/>
              </p:nvSpPr>
              <p:spPr>
                <a:xfrm>
                  <a:off x="4644403" y="1778180"/>
                  <a:ext cx="146046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𝐾</m:t>
                      </m:r>
                    </m:oMath>
                  </a14:m>
                  <a:r>
                    <a:rPr lang="en-US" sz="1600" baseline="30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th</a:t>
                  </a:r>
                  <a:r>
                    <a:rPr lang="en-US" sz="1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copy of NN</a:t>
                  </a:r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55" name="TextBox 1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403" y="1778180"/>
                  <a:ext cx="1460464" cy="3385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5455" r="-1255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0" name="Rectangle 159"/>
                <p:cNvSpPr/>
                <p:nvPr/>
              </p:nvSpPr>
              <p:spPr>
                <a:xfrm>
                  <a:off x="3964577" y="3886200"/>
                  <a:ext cx="1524000" cy="5334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merge errors from </a:t>
                  </a:r>
                  <a14:m>
                    <m:oMath xmlns:m="http://schemas.openxmlformats.org/officeDocument/2006/math"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𝐾</m:t>
                      </m:r>
                    </m:oMath>
                  </a14:m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16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copies</a:t>
                  </a:r>
                  <a:endPara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60" name="Rectangle 1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4577" y="3886200"/>
                  <a:ext cx="1524000" cy="53340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6667" b="-16667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7" name="Rectangle 186"/>
            <p:cNvSpPr/>
            <p:nvPr/>
          </p:nvSpPr>
          <p:spPr>
            <a:xfrm>
              <a:off x="3962400" y="4701539"/>
              <a:ext cx="15240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pdate weights using back-prop</a:t>
              </a:r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522485" y="5821678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619750" y="5827373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699993" y="5477429"/>
              <a:ext cx="10951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utput NN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6400" y="5483123"/>
              <a:ext cx="22894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NN with updated weights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3571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028700" y="1962150"/>
            <a:ext cx="5943600" cy="3371165"/>
            <a:chOff x="1028700" y="1962150"/>
            <a:chExt cx="5943600" cy="3371165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875" y="2343150"/>
              <a:ext cx="4543425" cy="2781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2119096" y="1962150"/>
                  <a:ext cx="896272" cy="4317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500" i="1">
                          <a:solidFill>
                            <a:srgbClr val="0000FF"/>
                          </a:solidFill>
                          <a:latin typeface="Cambria Math"/>
                        </a:rPr>
                        <m:t>𝐸</m:t>
                      </m:r>
                      <m:r>
                        <a:rPr lang="en-US" sz="1500">
                          <a:solidFill>
                            <a:srgbClr val="0000FF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sz="1500" dirty="0"/>
                    <a:t>and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lang="en-US" sz="15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𝐸</m:t>
                          </m:r>
                        </m:num>
                        <m:den>
                          <m:r>
                            <a:rPr lang="en-US" sz="15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lang="en-US" sz="15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𝑤</m:t>
                          </m:r>
                        </m:den>
                      </m:f>
                    </m:oMath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5500" y="1962150"/>
                  <a:ext cx="943463" cy="45435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67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577401" y="2514600"/>
                  <a:ext cx="905954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𝐸</m:t>
                        </m:r>
                        <m:r>
                          <a:rPr lang="en-US" sz="15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sz="15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15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−1]</m:t>
                        </m:r>
                      </m:oMath>
                    </m:oMathPara>
                  </a14:m>
                  <a:endParaRPr lang="en-US" sz="15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7401" y="2514600"/>
                  <a:ext cx="957313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935217" y="3034129"/>
                  <a:ext cx="570349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𝐸</m:t>
                        </m:r>
                        <m:r>
                          <a:rPr lang="en-US" sz="15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sz="15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15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]</m:t>
                        </m:r>
                      </m:oMath>
                    </m:oMathPara>
                  </a14:m>
                  <a:endParaRPr lang="en-US" sz="15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5217" y="3034129"/>
                  <a:ext cx="598433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576336" y="3277433"/>
                  <a:ext cx="905954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𝐸</m:t>
                        </m:r>
                        <m:r>
                          <a:rPr lang="en-US" sz="15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sz="15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15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+1]</m:t>
                        </m:r>
                      </m:oMath>
                    </m:oMathPara>
                  </a14:m>
                  <a:endParaRPr lang="en-US" sz="15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6336" y="3277433"/>
                  <a:ext cx="957313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028700" y="3429000"/>
                  <a:ext cx="1422890" cy="5312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+1</m:t>
                            </m:r>
                          </m:e>
                        </m:d>
                        <m:r>
                          <a:rPr lang="en-US" sz="15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=0</m:t>
                        </m:r>
                      </m:oMath>
                    </m:oMathPara>
                  </a14:m>
                  <a:endParaRPr lang="en-US" sz="15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700" y="3429000"/>
                  <a:ext cx="1508426" cy="560538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762125" y="3924300"/>
                  <a:ext cx="730393" cy="5312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15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2125" y="3924300"/>
                  <a:ext cx="767838" cy="560538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403148" y="4314825"/>
                  <a:ext cx="1065997" cy="5312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−1</m:t>
                            </m:r>
                          </m:e>
                        </m:d>
                      </m:oMath>
                    </m:oMathPara>
                  </a14:m>
                  <a:endParaRPr lang="en-US" sz="15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3148" y="4314825"/>
                  <a:ext cx="1126719" cy="560538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6525684" y="5010150"/>
                  <a:ext cx="376257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5684" y="5010150"/>
                  <a:ext cx="389466" cy="33855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314575" y="5010150"/>
                  <a:ext cx="92653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𝑤</m:t>
                        </m:r>
                        <m:r>
                          <a:rPr lang="en-US" sz="1500" i="1">
                            <a:latin typeface="Cambria Math"/>
                          </a:rPr>
                          <m:t>[</m:t>
                        </m:r>
                        <m:r>
                          <a:rPr lang="en-US" sz="1500" i="1">
                            <a:latin typeface="Cambria Math"/>
                          </a:rPr>
                          <m:t>𝑡</m:t>
                        </m:r>
                        <m:r>
                          <a:rPr lang="en-US" sz="1500" i="1">
                            <a:latin typeface="Cambria Math"/>
                          </a:rPr>
                          <m:t>−1]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4575" y="5010150"/>
                  <a:ext cx="979371" cy="338554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294284" y="5010150"/>
                  <a:ext cx="590931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𝑤</m:t>
                        </m:r>
                        <m:r>
                          <a:rPr lang="en-US" sz="1500" i="1">
                            <a:latin typeface="Cambria Math"/>
                          </a:rPr>
                          <m:t>[</m:t>
                        </m:r>
                        <m:r>
                          <a:rPr lang="en-US" sz="1500" i="1">
                            <a:latin typeface="Cambria Math"/>
                          </a:rPr>
                          <m:t>𝑡</m:t>
                        </m:r>
                        <m:r>
                          <a:rPr lang="en-US" sz="1500" i="1">
                            <a:latin typeface="Cambria Math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4284" y="5010150"/>
                  <a:ext cx="620491" cy="338554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189634" y="5010150"/>
                  <a:ext cx="92653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𝑤</m:t>
                        </m:r>
                        <m:r>
                          <a:rPr lang="en-US" sz="1500" i="1">
                            <a:latin typeface="Cambria Math"/>
                          </a:rPr>
                          <m:t>[</m:t>
                        </m:r>
                        <m:r>
                          <a:rPr lang="en-US" sz="1500" i="1">
                            <a:latin typeface="Cambria Math"/>
                          </a:rPr>
                          <m:t>𝑡</m:t>
                        </m:r>
                        <m:r>
                          <a:rPr lang="en-US" sz="1500" i="1">
                            <a:latin typeface="Cambria Math"/>
                          </a:rPr>
                          <m:t>+1]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9634" y="5010150"/>
                  <a:ext cx="979371" cy="338554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857565" y="4195044"/>
                  <a:ext cx="339388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𝑘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7565" y="4195044"/>
                  <a:ext cx="350994" cy="338554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3830481" y="3714750"/>
                  <a:ext cx="339388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𝑘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0481" y="3714750"/>
                  <a:ext cx="350994" cy="338554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/>
            <p:nvPr/>
          </p:nvCxnSpPr>
          <p:spPr>
            <a:xfrm>
              <a:off x="2804260" y="2683877"/>
              <a:ext cx="800269" cy="519529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604529" y="3203406"/>
              <a:ext cx="1074790" cy="301794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1112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504951" y="1776412"/>
            <a:ext cx="6025904" cy="2864020"/>
            <a:chOff x="1504950" y="1776411"/>
            <a:chExt cx="6025904" cy="286402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953" y="1824038"/>
              <a:ext cx="5591175" cy="2447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4049184" y="4188827"/>
                  <a:ext cx="376257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9184" y="4188827"/>
                  <a:ext cx="389466" cy="33855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1615547" y="1866900"/>
                  <a:ext cx="355675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𝐸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5547" y="1866900"/>
                  <a:ext cx="367408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7119937" y="4188827"/>
                  <a:ext cx="376257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9937" y="4188827"/>
                  <a:ext cx="389466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4686300" y="1866900"/>
                  <a:ext cx="355675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𝐸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6300" y="1866900"/>
                  <a:ext cx="367408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/>
            <p:cNvCxnSpPr/>
            <p:nvPr/>
          </p:nvCxnSpPr>
          <p:spPr>
            <a:xfrm>
              <a:off x="2057400" y="2133600"/>
              <a:ext cx="228600" cy="6858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2286000" y="2819400"/>
              <a:ext cx="685800" cy="10668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2057400" y="1899761"/>
              <a:ext cx="0" cy="2283827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2286000" y="1900237"/>
              <a:ext cx="0" cy="2283827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2971800" y="1900237"/>
              <a:ext cx="0" cy="2283827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1866900" y="3866416"/>
                  <a:ext cx="113306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latin typeface="Cambria Math"/>
                          </a:rPr>
                          <m:t>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sz="1100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sz="1100" i="1">
                            <a:latin typeface="Cambria Math"/>
                          </a:rPr>
                          <m:t>&gt;</m:t>
                        </m:r>
                        <m:r>
                          <a:rPr lang="en-US" sz="1100" i="1">
                            <a:latin typeface="Cambria Math"/>
                          </a:rPr>
                          <m:t>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6900" y="3866416"/>
                  <a:ext cx="1216550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Left Brace 49"/>
            <p:cNvSpPr/>
            <p:nvPr/>
          </p:nvSpPr>
          <p:spPr>
            <a:xfrm rot="16200000" flipH="1">
              <a:off x="2134674" y="4040700"/>
              <a:ext cx="77227" cy="225425"/>
            </a:xfrm>
            <a:prstGeom prst="leftBrace">
              <a:avLst>
                <a:gd name="adj1" fmla="val 24140"/>
                <a:gd name="adj2" fmla="val 23591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Left Brace 50"/>
            <p:cNvSpPr/>
            <p:nvPr/>
          </p:nvSpPr>
          <p:spPr>
            <a:xfrm rot="16200000" flipH="1">
              <a:off x="2592127" y="3808151"/>
              <a:ext cx="75406" cy="688706"/>
            </a:xfrm>
            <a:prstGeom prst="leftBrace">
              <a:avLst>
                <a:gd name="adj1" fmla="val 24140"/>
                <a:gd name="adj2" fmla="val 86305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1961848" y="1776411"/>
                  <a:ext cx="1095172" cy="4142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sz="1100" i="1">
                            <a:solidFill>
                              <a:srgbClr val="008000"/>
                            </a:solidFill>
                            <a:latin typeface="Cambria Math"/>
                          </a:rPr>
                          <m:t>&lt;0</m:t>
                        </m:r>
                      </m:oMath>
                    </m:oMathPara>
                  </a14:m>
                  <a:endParaRPr lang="en-US" sz="1100" dirty="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1848" y="1776411"/>
                  <a:ext cx="1175899" cy="44345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2188454" y="2444728"/>
                  <a:ext cx="848116" cy="4142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1100" i="1">
                            <a:solidFill>
                              <a:srgbClr val="008000"/>
                            </a:solidFill>
                            <a:latin typeface="Cambria Math"/>
                          </a:rPr>
                          <m:t>&lt;0</m:t>
                        </m:r>
                      </m:oMath>
                    </m:oMathPara>
                  </a14:m>
                  <a:endParaRPr lang="en-US" sz="1100" dirty="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8454" y="2444728"/>
                  <a:ext cx="907171" cy="44345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1504950" y="4196318"/>
                  <a:ext cx="730392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latin typeface="Cambria Math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sz="1100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4950" y="4196318"/>
                  <a:ext cx="779381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2120900" y="4195346"/>
                  <a:ext cx="48333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latin typeface="Cambria Math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0900" y="4195346"/>
                  <a:ext cx="510653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2527300" y="4197350"/>
                  <a:ext cx="730392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latin typeface="Cambria Math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sz="1100" i="1">
                                <a:latin typeface="Cambria Math"/>
                              </a:rPr>
                              <m:t>+1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7300" y="4197350"/>
                  <a:ext cx="779381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/>
            <p:cNvCxnSpPr/>
            <p:nvPr/>
          </p:nvCxnSpPr>
          <p:spPr>
            <a:xfrm flipV="1">
              <a:off x="5562600" y="2590800"/>
              <a:ext cx="1600200" cy="6858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5563670" y="2641055"/>
              <a:ext cx="1599130" cy="67895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702931" y="2901950"/>
                  <a:ext cx="1095172" cy="4142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−2</m:t>
                            </m:r>
                          </m:e>
                        </m:d>
                        <m:r>
                          <a:rPr lang="en-US" sz="1100" i="1">
                            <a:solidFill>
                              <a:srgbClr val="008000"/>
                            </a:solidFill>
                            <a:latin typeface="Cambria Math"/>
                          </a:rPr>
                          <m:t>&lt;0</m:t>
                        </m:r>
                      </m:oMath>
                    </m:oMathPara>
                  </a14:m>
                  <a:endParaRPr lang="en-US" sz="1100" dirty="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2931" y="2901950"/>
                  <a:ext cx="1175899" cy="44345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6406001" y="2265144"/>
                  <a:ext cx="1095172" cy="4142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1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1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1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1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1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sz="11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sz="11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&gt;0</m:t>
                        </m:r>
                      </m:oMath>
                    </m:oMathPara>
                  </a14:m>
                  <a:endParaRPr lang="en-US" sz="11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6001" y="2265144"/>
                  <a:ext cx="1175899" cy="443455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Connector 31"/>
            <p:cNvCxnSpPr/>
            <p:nvPr/>
          </p:nvCxnSpPr>
          <p:spPr>
            <a:xfrm>
              <a:off x="5562600" y="1908199"/>
              <a:ext cx="0" cy="2283827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7162800" y="1906587"/>
              <a:ext cx="0" cy="2283827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5069194" y="4191000"/>
                  <a:ext cx="730392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latin typeface="Cambria Math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sz="1100" i="1">
                                <a:latin typeface="Cambria Math"/>
                              </a:rPr>
                              <m:t>−2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9194" y="4191000"/>
                  <a:ext cx="779381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6583680" y="4191000"/>
                  <a:ext cx="730392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latin typeface="Cambria Math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sz="1100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3680" y="4191000"/>
                  <a:ext cx="779381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/>
                <p:cNvSpPr/>
                <p:nvPr/>
              </p:nvSpPr>
              <p:spPr>
                <a:xfrm>
                  <a:off x="5206354" y="4378821"/>
                  <a:ext cx="48333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latin typeface="Cambria Math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54" name="Rect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6354" y="4378821"/>
                  <a:ext cx="510653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Arrow Connector 54"/>
            <p:cNvCxnSpPr/>
            <p:nvPr/>
          </p:nvCxnSpPr>
          <p:spPr>
            <a:xfrm>
              <a:off x="5566466" y="3320006"/>
              <a:ext cx="453334" cy="546410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6019800" y="1905000"/>
              <a:ext cx="0" cy="2283827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690117" y="4190231"/>
                  <a:ext cx="730392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latin typeface="Cambria Math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sz="1100" i="1">
                                <a:latin typeface="Cambria Math"/>
                              </a:rPr>
                              <m:t>+1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0117" y="4190231"/>
                  <a:ext cx="779381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4881896" y="3219450"/>
                  <a:ext cx="1080039" cy="4142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100">
                            <a:solidFill>
                              <a:srgbClr val="0000FF"/>
                            </a:solidFill>
                            <a:latin typeface="Cambria Math"/>
                          </a:rPr>
                          <m:t>set</m:t>
                        </m:r>
                        <m:r>
                          <a:rPr lang="en-US" sz="11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 </m:t>
                        </m:r>
                        <m:f>
                          <m:fPr>
                            <m:ctrlPr>
                              <a:rPr lang="en-US" sz="11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1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1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1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1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11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=0</m:t>
                        </m:r>
                      </m:oMath>
                    </m:oMathPara>
                  </a14:m>
                  <a:endParaRPr lang="en-US" sz="1100" dirty="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1896" y="3219450"/>
                  <a:ext cx="1178656" cy="443455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Left Brace 58"/>
            <p:cNvSpPr/>
            <p:nvPr/>
          </p:nvSpPr>
          <p:spPr>
            <a:xfrm rot="16200000" flipH="1">
              <a:off x="6269657" y="3297858"/>
              <a:ext cx="186086" cy="1600200"/>
            </a:xfrm>
            <a:prstGeom prst="leftBrace">
              <a:avLst>
                <a:gd name="adj1" fmla="val 24140"/>
                <a:gd name="adj2" fmla="val 75973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Left Brace 60"/>
            <p:cNvSpPr/>
            <p:nvPr/>
          </p:nvSpPr>
          <p:spPr>
            <a:xfrm rot="16200000" flipH="1">
              <a:off x="5752658" y="3923475"/>
              <a:ext cx="73473" cy="456130"/>
            </a:xfrm>
            <a:prstGeom prst="leftBrace">
              <a:avLst>
                <a:gd name="adj1" fmla="val 24140"/>
                <a:gd name="adj2" fmla="val 64816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5618216" y="3850501"/>
                  <a:ext cx="191263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latin typeface="Cambria Math"/>
                          </a:rPr>
                          <m:t>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1100" i="1">
                            <a:latin typeface="Cambria Math"/>
                          </a:rPr>
                          <m:t>&lt;</m:t>
                        </m:r>
                        <m:r>
                          <a:rPr lang="en-US" sz="1100" i="1">
                            <a:latin typeface="Cambria Math"/>
                          </a:rPr>
                          <m:t>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sz="1100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sz="1100" i="1">
                            <a:latin typeface="Cambria Math"/>
                          </a:rPr>
                          <m:t>=−</m:t>
                        </m:r>
                        <m:r>
                          <a:rPr lang="en-US" sz="1100" i="1">
                            <a:latin typeface="Cambria Math"/>
                          </a:rPr>
                          <m:t>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sz="1100" i="1">
                                <a:latin typeface="Cambria Math"/>
                              </a:rPr>
                              <m:t>−2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8216" y="3850501"/>
                  <a:ext cx="2141484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87928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roup 194"/>
          <p:cNvGrpSpPr/>
          <p:nvPr/>
        </p:nvGrpSpPr>
        <p:grpSpPr>
          <a:xfrm>
            <a:off x="1008788" y="2014409"/>
            <a:ext cx="7136671" cy="2515023"/>
            <a:chOff x="517366" y="1330182"/>
            <a:chExt cx="7136670" cy="2515024"/>
          </a:xfrm>
        </p:grpSpPr>
        <p:sp>
          <p:nvSpPr>
            <p:cNvPr id="114" name="Rounded Rectangle 113"/>
            <p:cNvSpPr/>
            <p:nvPr/>
          </p:nvSpPr>
          <p:spPr>
            <a:xfrm>
              <a:off x="5524497" y="1333499"/>
              <a:ext cx="1216575" cy="2510255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4025985" y="1330182"/>
              <a:ext cx="1208955" cy="2513571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759115" y="1333996"/>
              <a:ext cx="71686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/>
                <a:t>o</a:t>
              </a:r>
              <a:r>
                <a:rPr lang="en-US" sz="1500" dirty="0" smtClean="0"/>
                <a:t>utput</a:t>
              </a:r>
              <a:r>
                <a:rPr lang="en-US" sz="1500" dirty="0"/>
                <a:t/>
              </a:r>
              <a:br>
                <a:rPr lang="en-US" sz="1500" dirty="0"/>
              </a:br>
              <a:r>
                <a:rPr lang="en-US" sz="1500" dirty="0"/>
                <a:t>layer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257997" y="1330182"/>
              <a:ext cx="72968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/>
                <a:t>h</a:t>
              </a:r>
              <a:r>
                <a:rPr lang="en-US" sz="1500" dirty="0" smtClean="0"/>
                <a:t>idden</a:t>
              </a:r>
              <a:r>
                <a:rPr lang="en-US" sz="1500" dirty="0"/>
                <a:t/>
              </a:r>
              <a:br>
                <a:rPr lang="en-US" sz="1500" dirty="0"/>
              </a:br>
              <a:r>
                <a:rPr lang="en-US" sz="1500" dirty="0"/>
                <a:t>layer 2</a:t>
              </a:r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1660366" y="1330183"/>
              <a:ext cx="562770" cy="1961025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17366" y="1333996"/>
              <a:ext cx="11430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feed-forward</a:t>
              </a:r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2523966" y="1330182"/>
              <a:ext cx="1209834" cy="2513571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4577123" y="197358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7123" y="1973580"/>
                  <a:ext cx="533400" cy="30480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9615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4577123" y="235458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7123" y="2354580"/>
                  <a:ext cx="533400" cy="30480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11538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4577123" y="2892777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7123" y="2892777"/>
                  <a:ext cx="533400" cy="3048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9615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/>
            <p:cNvSpPr txBox="1"/>
            <p:nvPr/>
          </p:nvSpPr>
          <p:spPr>
            <a:xfrm>
              <a:off x="4702644" y="2659380"/>
              <a:ext cx="415498" cy="225383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1500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/>
                <p:cNvSpPr/>
                <p:nvPr/>
              </p:nvSpPr>
              <p:spPr>
                <a:xfrm>
                  <a:off x="4119923" y="197358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5" name="Oval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9923" y="1973580"/>
                  <a:ext cx="304800" cy="304800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/>
            <p:cNvSpPr txBox="1"/>
            <p:nvPr/>
          </p:nvSpPr>
          <p:spPr>
            <a:xfrm>
              <a:off x="4127690" y="2659380"/>
              <a:ext cx="415498" cy="225383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1500" dirty="0"/>
                <a:t>…</a:t>
              </a:r>
            </a:p>
          </p:txBody>
        </p:sp>
        <p:cxnSp>
          <p:nvCxnSpPr>
            <p:cNvPr id="20" name="Straight Connector 19"/>
            <p:cNvCxnSpPr>
              <a:stCxn id="15" idx="6"/>
              <a:endCxn id="11" idx="1"/>
            </p:cNvCxnSpPr>
            <p:nvPr/>
          </p:nvCxnSpPr>
          <p:spPr>
            <a:xfrm>
              <a:off x="4424723" y="2125980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endCxn id="12" idx="1"/>
            </p:cNvCxnSpPr>
            <p:nvPr/>
          </p:nvCxnSpPr>
          <p:spPr>
            <a:xfrm>
              <a:off x="4424723" y="2506980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endCxn id="13" idx="1"/>
            </p:cNvCxnSpPr>
            <p:nvPr/>
          </p:nvCxnSpPr>
          <p:spPr>
            <a:xfrm>
              <a:off x="4424723" y="3045177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/>
                <p:cNvSpPr/>
                <p:nvPr/>
              </p:nvSpPr>
              <p:spPr>
                <a:xfrm>
                  <a:off x="4119923" y="235458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Oval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9923" y="2354580"/>
                  <a:ext cx="304800" cy="304800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/>
                <p:cNvSpPr/>
                <p:nvPr/>
              </p:nvSpPr>
              <p:spPr>
                <a:xfrm>
                  <a:off x="4119923" y="2892777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Oval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9923" y="2892777"/>
                  <a:ext cx="304800" cy="304800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Connector 40"/>
            <p:cNvCxnSpPr>
              <a:stCxn id="73" idx="3"/>
              <a:endCxn id="15" idx="1"/>
            </p:cNvCxnSpPr>
            <p:nvPr/>
          </p:nvCxnSpPr>
          <p:spPr>
            <a:xfrm flipV="1">
              <a:off x="3619500" y="2018217"/>
              <a:ext cx="545060" cy="10395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73" idx="3"/>
              <a:endCxn id="27" idx="1"/>
            </p:cNvCxnSpPr>
            <p:nvPr/>
          </p:nvCxnSpPr>
          <p:spPr>
            <a:xfrm>
              <a:off x="3619500" y="2122170"/>
              <a:ext cx="545060" cy="27704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73" idx="3"/>
              <a:endCxn id="28" idx="1"/>
            </p:cNvCxnSpPr>
            <p:nvPr/>
          </p:nvCxnSpPr>
          <p:spPr>
            <a:xfrm>
              <a:off x="3619500" y="2122170"/>
              <a:ext cx="545060" cy="81524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74" idx="3"/>
              <a:endCxn id="15" idx="2"/>
            </p:cNvCxnSpPr>
            <p:nvPr/>
          </p:nvCxnSpPr>
          <p:spPr>
            <a:xfrm flipV="1">
              <a:off x="3619500" y="2125980"/>
              <a:ext cx="500423" cy="37719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75" idx="3"/>
              <a:endCxn id="15" idx="3"/>
            </p:cNvCxnSpPr>
            <p:nvPr/>
          </p:nvCxnSpPr>
          <p:spPr>
            <a:xfrm flipV="1">
              <a:off x="3619500" y="2233743"/>
              <a:ext cx="545060" cy="80762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4" idx="3"/>
              <a:endCxn id="28" idx="2"/>
            </p:cNvCxnSpPr>
            <p:nvPr/>
          </p:nvCxnSpPr>
          <p:spPr>
            <a:xfrm>
              <a:off x="3619500" y="2503170"/>
              <a:ext cx="500423" cy="54200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75" idx="3"/>
              <a:endCxn id="28" idx="3"/>
            </p:cNvCxnSpPr>
            <p:nvPr/>
          </p:nvCxnSpPr>
          <p:spPr>
            <a:xfrm>
              <a:off x="3619500" y="3041367"/>
              <a:ext cx="545060" cy="11157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74" idx="3"/>
              <a:endCxn id="27" idx="2"/>
            </p:cNvCxnSpPr>
            <p:nvPr/>
          </p:nvCxnSpPr>
          <p:spPr>
            <a:xfrm>
              <a:off x="3619500" y="2503170"/>
              <a:ext cx="500423" cy="38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75" idx="3"/>
              <a:endCxn id="27" idx="3"/>
            </p:cNvCxnSpPr>
            <p:nvPr/>
          </p:nvCxnSpPr>
          <p:spPr>
            <a:xfrm flipV="1">
              <a:off x="3619500" y="2614743"/>
              <a:ext cx="545060" cy="42662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3685251" y="1675853"/>
                  <a:ext cx="376257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5251" y="1675853"/>
                  <a:ext cx="376257" cy="3231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3086100" y="196977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6100" y="1969770"/>
                  <a:ext cx="533400" cy="30480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11538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3086100" y="235077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6100" y="2350770"/>
                  <a:ext cx="533400" cy="30480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9615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/>
                <p:cNvSpPr/>
                <p:nvPr/>
              </p:nvSpPr>
              <p:spPr>
                <a:xfrm>
                  <a:off x="3086100" y="2888967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Rectangl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6100" y="2888967"/>
                  <a:ext cx="533400" cy="30480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11538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TextBox 75"/>
            <p:cNvSpPr txBox="1"/>
            <p:nvPr/>
          </p:nvSpPr>
          <p:spPr>
            <a:xfrm>
              <a:off x="3211622" y="2655570"/>
              <a:ext cx="415498" cy="225383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1500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Oval 76"/>
                <p:cNvSpPr/>
                <p:nvPr/>
              </p:nvSpPr>
              <p:spPr>
                <a:xfrm>
                  <a:off x="2628900" y="196977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77" name="Oval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8900" y="1969770"/>
                  <a:ext cx="304800" cy="304800"/>
                </a:xfrm>
                <a:prstGeom prst="ellipse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TextBox 77"/>
            <p:cNvSpPr txBox="1"/>
            <p:nvPr/>
          </p:nvSpPr>
          <p:spPr>
            <a:xfrm>
              <a:off x="2636668" y="2655570"/>
              <a:ext cx="415498" cy="225383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1500" dirty="0"/>
                <a:t>…</a:t>
              </a:r>
            </a:p>
          </p:txBody>
        </p:sp>
        <p:cxnSp>
          <p:nvCxnSpPr>
            <p:cNvPr id="79" name="Straight Connector 78"/>
            <p:cNvCxnSpPr>
              <a:stCxn id="77" idx="6"/>
              <a:endCxn id="73" idx="1"/>
            </p:cNvCxnSpPr>
            <p:nvPr/>
          </p:nvCxnSpPr>
          <p:spPr>
            <a:xfrm>
              <a:off x="2933700" y="2122170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endCxn id="74" idx="1"/>
            </p:cNvCxnSpPr>
            <p:nvPr/>
          </p:nvCxnSpPr>
          <p:spPr>
            <a:xfrm>
              <a:off x="2933700" y="2503170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endCxn id="75" idx="1"/>
            </p:cNvCxnSpPr>
            <p:nvPr/>
          </p:nvCxnSpPr>
          <p:spPr>
            <a:xfrm>
              <a:off x="2933700" y="3041367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/>
                <p:cNvSpPr/>
                <p:nvPr/>
              </p:nvSpPr>
              <p:spPr>
                <a:xfrm>
                  <a:off x="2628900" y="235077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Oval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8900" y="2350770"/>
                  <a:ext cx="304800" cy="304800"/>
                </a:xfrm>
                <a:prstGeom prst="ellipse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Oval 82"/>
                <p:cNvSpPr/>
                <p:nvPr/>
              </p:nvSpPr>
              <p:spPr>
                <a:xfrm>
                  <a:off x="2628900" y="2888967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83" name="Oval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8900" y="2888967"/>
                  <a:ext cx="304800" cy="304800"/>
                </a:xfrm>
                <a:prstGeom prst="ellipse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TextBox 85"/>
            <p:cNvSpPr txBox="1"/>
            <p:nvPr/>
          </p:nvSpPr>
          <p:spPr>
            <a:xfrm>
              <a:off x="2764039" y="1330183"/>
              <a:ext cx="72968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/>
                <a:t>h</a:t>
              </a:r>
              <a:r>
                <a:rPr lang="en-US" sz="1500" dirty="0" smtClean="0"/>
                <a:t>idden</a:t>
              </a:r>
              <a:r>
                <a:rPr lang="en-US" sz="1500" dirty="0"/>
                <a:t/>
              </a:r>
              <a:br>
                <a:rPr lang="en-US" sz="1500" dirty="0"/>
              </a:br>
              <a:r>
                <a:rPr lang="en-US" sz="1500" dirty="0"/>
                <a:t>layer 1</a:t>
              </a:r>
            </a:p>
          </p:txBody>
        </p:sp>
        <p:cxnSp>
          <p:nvCxnSpPr>
            <p:cNvPr id="110" name="Straight Arrow Connector 109"/>
            <p:cNvCxnSpPr>
              <a:stCxn id="111" idx="1"/>
              <a:endCxn id="111" idx="3"/>
            </p:cNvCxnSpPr>
            <p:nvPr/>
          </p:nvCxnSpPr>
          <p:spPr>
            <a:xfrm>
              <a:off x="517366" y="1610995"/>
              <a:ext cx="11430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1226809" y="3291208"/>
              <a:ext cx="130357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back-propagation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14"/>
                <p:cNvSpPr/>
                <p:nvPr/>
              </p:nvSpPr>
              <p:spPr>
                <a:xfrm>
                  <a:off x="6075995" y="197358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5" name="Rectangle 1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5995" y="1973580"/>
                  <a:ext cx="533400" cy="304800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b="-9615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ectangle 115"/>
                <p:cNvSpPr/>
                <p:nvPr/>
              </p:nvSpPr>
              <p:spPr>
                <a:xfrm>
                  <a:off x="6075995" y="235458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6" name="Rectangle 1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5995" y="2354580"/>
                  <a:ext cx="533400" cy="304800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b="-11538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ectangle 116"/>
                <p:cNvSpPr/>
                <p:nvPr/>
              </p:nvSpPr>
              <p:spPr>
                <a:xfrm>
                  <a:off x="6075995" y="2892777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7" name="Rectangle 1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5995" y="2892777"/>
                  <a:ext cx="533400" cy="304800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b="-9615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8" name="TextBox 117"/>
            <p:cNvSpPr txBox="1"/>
            <p:nvPr/>
          </p:nvSpPr>
          <p:spPr>
            <a:xfrm>
              <a:off x="6201516" y="2659380"/>
              <a:ext cx="415498" cy="225383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1500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Oval 118"/>
                <p:cNvSpPr/>
                <p:nvPr/>
              </p:nvSpPr>
              <p:spPr>
                <a:xfrm>
                  <a:off x="5618795" y="197358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19" name="Oval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8795" y="1973580"/>
                  <a:ext cx="304800" cy="304800"/>
                </a:xfrm>
                <a:prstGeom prst="ellipse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0" name="TextBox 119"/>
            <p:cNvSpPr txBox="1"/>
            <p:nvPr/>
          </p:nvSpPr>
          <p:spPr>
            <a:xfrm>
              <a:off x="5626562" y="2659380"/>
              <a:ext cx="415498" cy="225383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1500" dirty="0"/>
                <a:t>…</a:t>
              </a:r>
            </a:p>
          </p:txBody>
        </p:sp>
        <p:cxnSp>
          <p:nvCxnSpPr>
            <p:cNvPr id="121" name="Straight Connector 120"/>
            <p:cNvCxnSpPr>
              <a:stCxn id="119" idx="6"/>
              <a:endCxn id="115" idx="1"/>
            </p:cNvCxnSpPr>
            <p:nvPr/>
          </p:nvCxnSpPr>
          <p:spPr>
            <a:xfrm>
              <a:off x="5923595" y="2125980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endCxn id="116" idx="1"/>
            </p:cNvCxnSpPr>
            <p:nvPr/>
          </p:nvCxnSpPr>
          <p:spPr>
            <a:xfrm>
              <a:off x="5923595" y="2506980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endCxn id="117" idx="1"/>
            </p:cNvCxnSpPr>
            <p:nvPr/>
          </p:nvCxnSpPr>
          <p:spPr>
            <a:xfrm>
              <a:off x="5923595" y="3045177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Oval 123"/>
                <p:cNvSpPr/>
                <p:nvPr/>
              </p:nvSpPr>
              <p:spPr>
                <a:xfrm>
                  <a:off x="5618795" y="235458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24" name="Oval 1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8795" y="2354580"/>
                  <a:ext cx="304800" cy="304800"/>
                </a:xfrm>
                <a:prstGeom prst="ellipse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Oval 124"/>
                <p:cNvSpPr/>
                <p:nvPr/>
              </p:nvSpPr>
              <p:spPr>
                <a:xfrm>
                  <a:off x="5618795" y="2892777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25" name="Oval 1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8795" y="2892777"/>
                  <a:ext cx="304800" cy="304800"/>
                </a:xfrm>
                <a:prstGeom prst="ellipse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6" name="Straight Connector 125"/>
            <p:cNvCxnSpPr>
              <a:stCxn id="11" idx="3"/>
              <a:endCxn id="119" idx="1"/>
            </p:cNvCxnSpPr>
            <p:nvPr/>
          </p:nvCxnSpPr>
          <p:spPr>
            <a:xfrm flipV="1">
              <a:off x="5110523" y="2018217"/>
              <a:ext cx="552909" cy="10776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1" idx="3"/>
              <a:endCxn id="124" idx="1"/>
            </p:cNvCxnSpPr>
            <p:nvPr/>
          </p:nvCxnSpPr>
          <p:spPr>
            <a:xfrm>
              <a:off x="5110523" y="2125980"/>
              <a:ext cx="552909" cy="27323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11" idx="3"/>
              <a:endCxn id="125" idx="1"/>
            </p:cNvCxnSpPr>
            <p:nvPr/>
          </p:nvCxnSpPr>
          <p:spPr>
            <a:xfrm>
              <a:off x="5110523" y="2125980"/>
              <a:ext cx="552909" cy="8114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12" idx="3"/>
              <a:endCxn id="119" idx="2"/>
            </p:cNvCxnSpPr>
            <p:nvPr/>
          </p:nvCxnSpPr>
          <p:spPr>
            <a:xfrm flipV="1">
              <a:off x="5110523" y="2125980"/>
              <a:ext cx="508272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13" idx="3"/>
              <a:endCxn id="119" idx="3"/>
            </p:cNvCxnSpPr>
            <p:nvPr/>
          </p:nvCxnSpPr>
          <p:spPr>
            <a:xfrm flipV="1">
              <a:off x="5110523" y="2233743"/>
              <a:ext cx="552909" cy="8114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2" idx="3"/>
              <a:endCxn id="125" idx="2"/>
            </p:cNvCxnSpPr>
            <p:nvPr/>
          </p:nvCxnSpPr>
          <p:spPr>
            <a:xfrm>
              <a:off x="5110523" y="2506980"/>
              <a:ext cx="508272" cy="53819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stCxn id="13" idx="3"/>
              <a:endCxn id="125" idx="3"/>
            </p:cNvCxnSpPr>
            <p:nvPr/>
          </p:nvCxnSpPr>
          <p:spPr>
            <a:xfrm>
              <a:off x="5110523" y="3045177"/>
              <a:ext cx="552909" cy="10776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>
              <a:stCxn id="12" idx="3"/>
              <a:endCxn id="124" idx="2"/>
            </p:cNvCxnSpPr>
            <p:nvPr/>
          </p:nvCxnSpPr>
          <p:spPr>
            <a:xfrm>
              <a:off x="5110523" y="2506980"/>
              <a:ext cx="508272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>
              <a:stCxn id="13" idx="3"/>
              <a:endCxn id="124" idx="3"/>
            </p:cNvCxnSpPr>
            <p:nvPr/>
          </p:nvCxnSpPr>
          <p:spPr>
            <a:xfrm flipV="1">
              <a:off x="5110523" y="2614743"/>
              <a:ext cx="552909" cy="4304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/>
                <p:cNvSpPr txBox="1"/>
                <p:nvPr/>
              </p:nvSpPr>
              <p:spPr>
                <a:xfrm>
                  <a:off x="5186391" y="1675853"/>
                  <a:ext cx="376257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35" name="TextBox 1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6391" y="1675853"/>
                  <a:ext cx="376257" cy="323165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8" name="Straight Arrow Connector 147"/>
            <p:cNvCxnSpPr>
              <a:stCxn id="113" idx="3"/>
              <a:endCxn id="113" idx="1"/>
            </p:cNvCxnSpPr>
            <p:nvPr/>
          </p:nvCxnSpPr>
          <p:spPr>
            <a:xfrm flipH="1">
              <a:off x="1226809" y="3568207"/>
              <a:ext cx="1303576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2242552" y="1622569"/>
              <a:ext cx="280213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 flipH="1">
              <a:off x="3744228" y="3581400"/>
              <a:ext cx="271512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 flipH="1">
              <a:off x="5245368" y="3581400"/>
              <a:ext cx="271512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100" idx="7"/>
              <a:endCxn id="77" idx="1"/>
            </p:cNvCxnSpPr>
            <p:nvPr/>
          </p:nvCxnSpPr>
          <p:spPr>
            <a:xfrm>
              <a:off x="2049514" y="2014407"/>
              <a:ext cx="62402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100" idx="6"/>
              <a:endCxn id="82" idx="1"/>
            </p:cNvCxnSpPr>
            <p:nvPr/>
          </p:nvCxnSpPr>
          <p:spPr>
            <a:xfrm>
              <a:off x="2094151" y="2122170"/>
              <a:ext cx="579386" cy="27323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100" idx="5"/>
              <a:endCxn id="83" idx="1"/>
            </p:cNvCxnSpPr>
            <p:nvPr/>
          </p:nvCxnSpPr>
          <p:spPr>
            <a:xfrm>
              <a:off x="2049514" y="2229933"/>
              <a:ext cx="624023" cy="70367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104" idx="7"/>
              <a:endCxn id="77" idx="2"/>
            </p:cNvCxnSpPr>
            <p:nvPr/>
          </p:nvCxnSpPr>
          <p:spPr>
            <a:xfrm flipV="1">
              <a:off x="2049514" y="2122170"/>
              <a:ext cx="579386" cy="27323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104" idx="6"/>
              <a:endCxn id="82" idx="2"/>
            </p:cNvCxnSpPr>
            <p:nvPr/>
          </p:nvCxnSpPr>
          <p:spPr>
            <a:xfrm>
              <a:off x="2094151" y="2503170"/>
              <a:ext cx="534749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104" idx="5"/>
              <a:endCxn id="83" idx="2"/>
            </p:cNvCxnSpPr>
            <p:nvPr/>
          </p:nvCxnSpPr>
          <p:spPr>
            <a:xfrm>
              <a:off x="2049514" y="2610933"/>
              <a:ext cx="579386" cy="4304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05" idx="7"/>
              <a:endCxn id="77" idx="3"/>
            </p:cNvCxnSpPr>
            <p:nvPr/>
          </p:nvCxnSpPr>
          <p:spPr>
            <a:xfrm flipV="1">
              <a:off x="2049514" y="2229933"/>
              <a:ext cx="624023" cy="70367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Oval 99"/>
                <p:cNvSpPr/>
                <p:nvPr/>
              </p:nvSpPr>
              <p:spPr>
                <a:xfrm>
                  <a:off x="1789351" y="196977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00" name="Oval 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9351" y="1969770"/>
                  <a:ext cx="304800" cy="304800"/>
                </a:xfrm>
                <a:prstGeom prst="ellipse">
                  <a:avLst/>
                </a:prstGeom>
                <a:blipFill rotWithShape="1">
                  <a:blip r:embed="rId22"/>
                  <a:stretch>
                    <a:fillRect b="-5769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Oval 103"/>
                <p:cNvSpPr/>
                <p:nvPr/>
              </p:nvSpPr>
              <p:spPr>
                <a:xfrm>
                  <a:off x="1789351" y="235077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04" name="Oval 1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9351" y="2350770"/>
                  <a:ext cx="304800" cy="304800"/>
                </a:xfrm>
                <a:prstGeom prst="ellipse">
                  <a:avLst/>
                </a:prstGeom>
                <a:blipFill rotWithShape="1">
                  <a:blip r:embed="rId23"/>
                  <a:stretch>
                    <a:fillRect b="-3846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Oval 104"/>
                <p:cNvSpPr/>
                <p:nvPr/>
              </p:nvSpPr>
              <p:spPr>
                <a:xfrm>
                  <a:off x="1789351" y="2888967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05" name="Oval 1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9351" y="2888967"/>
                  <a:ext cx="304800" cy="304800"/>
                </a:xfrm>
                <a:prstGeom prst="ellipse">
                  <a:avLst/>
                </a:prstGeom>
                <a:blipFill rotWithShape="1">
                  <a:blip r:embed="rId24"/>
                  <a:stretch>
                    <a:fillRect b="-5769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Connector 111"/>
            <p:cNvCxnSpPr>
              <a:stCxn id="105" idx="5"/>
              <a:endCxn id="83" idx="3"/>
            </p:cNvCxnSpPr>
            <p:nvPr/>
          </p:nvCxnSpPr>
          <p:spPr>
            <a:xfrm>
              <a:off x="2049514" y="3149130"/>
              <a:ext cx="62402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05" idx="6"/>
              <a:endCxn id="82" idx="3"/>
            </p:cNvCxnSpPr>
            <p:nvPr/>
          </p:nvCxnSpPr>
          <p:spPr>
            <a:xfrm flipV="1">
              <a:off x="2094151" y="2610933"/>
              <a:ext cx="579386" cy="4304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/>
            <p:cNvSpPr txBox="1"/>
            <p:nvPr/>
          </p:nvSpPr>
          <p:spPr>
            <a:xfrm>
              <a:off x="1643430" y="1333992"/>
              <a:ext cx="59663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/>
                <a:t>input</a:t>
              </a:r>
              <a:br>
                <a:rPr lang="en-US" sz="1500" dirty="0"/>
              </a:br>
              <a:r>
                <a:rPr lang="en-US" sz="1500" dirty="0"/>
                <a:t>layer</a:t>
              </a:r>
            </a:p>
          </p:txBody>
        </p:sp>
        <p:sp>
          <p:nvSpPr>
            <p:cNvPr id="157" name="Rounded Rectangle 156"/>
            <p:cNvSpPr/>
            <p:nvPr/>
          </p:nvSpPr>
          <p:spPr>
            <a:xfrm>
              <a:off x="7018020" y="1914956"/>
              <a:ext cx="622921" cy="1928797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Oval 158"/>
                <p:cNvSpPr/>
                <p:nvPr/>
              </p:nvSpPr>
              <p:spPr>
                <a:xfrm>
                  <a:off x="7176676" y="1973038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59" name="Oval 1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6676" y="1973038"/>
                  <a:ext cx="304800" cy="304800"/>
                </a:xfrm>
                <a:prstGeom prst="ellipse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Oval 159"/>
                <p:cNvSpPr/>
                <p:nvPr/>
              </p:nvSpPr>
              <p:spPr>
                <a:xfrm>
                  <a:off x="7176676" y="235458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60" name="Oval 1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6676" y="2354580"/>
                  <a:ext cx="304800" cy="304800"/>
                </a:xfrm>
                <a:prstGeom prst="ellipse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Oval 160"/>
                <p:cNvSpPr/>
                <p:nvPr/>
              </p:nvSpPr>
              <p:spPr>
                <a:xfrm>
                  <a:off x="7176676" y="2892777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61" name="Oval 1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6676" y="2892777"/>
                  <a:ext cx="304800" cy="304800"/>
                </a:xfrm>
                <a:prstGeom prst="ellipse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3" name="Straight Connector 162"/>
            <p:cNvCxnSpPr>
              <a:stCxn id="115" idx="3"/>
              <a:endCxn id="159" idx="2"/>
            </p:cNvCxnSpPr>
            <p:nvPr/>
          </p:nvCxnSpPr>
          <p:spPr>
            <a:xfrm flipV="1">
              <a:off x="6609395" y="2125438"/>
              <a:ext cx="567281" cy="54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>
              <a:stCxn id="116" idx="3"/>
              <a:endCxn id="160" idx="2"/>
            </p:cNvCxnSpPr>
            <p:nvPr/>
          </p:nvCxnSpPr>
          <p:spPr>
            <a:xfrm>
              <a:off x="6609395" y="2506980"/>
              <a:ext cx="56728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stCxn id="117" idx="3"/>
              <a:endCxn id="161" idx="2"/>
            </p:cNvCxnSpPr>
            <p:nvPr/>
          </p:nvCxnSpPr>
          <p:spPr>
            <a:xfrm>
              <a:off x="6609395" y="3045177"/>
              <a:ext cx="56728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>
              <a:off x="3751923" y="1599666"/>
              <a:ext cx="280213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>
              <a:off x="5244287" y="1595369"/>
              <a:ext cx="280213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83"/>
            <p:cNvSpPr txBox="1"/>
            <p:nvPr/>
          </p:nvSpPr>
          <p:spPr>
            <a:xfrm>
              <a:off x="7004113" y="3258979"/>
              <a:ext cx="64992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/>
                <a:t>target</a:t>
              </a:r>
              <a:br>
                <a:rPr lang="en-US" sz="1500" dirty="0"/>
              </a:br>
              <a:r>
                <a:rPr lang="en-US" sz="1500" dirty="0"/>
                <a:t>layer</a:t>
              </a:r>
            </a:p>
          </p:txBody>
        </p:sp>
        <p:cxnSp>
          <p:nvCxnSpPr>
            <p:cNvPr id="188" name="Straight Arrow Connector 187"/>
            <p:cNvCxnSpPr/>
            <p:nvPr/>
          </p:nvCxnSpPr>
          <p:spPr>
            <a:xfrm flipH="1">
              <a:off x="6746508" y="3581400"/>
              <a:ext cx="271512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TextBox 193"/>
                <p:cNvSpPr txBox="1"/>
                <p:nvPr/>
              </p:nvSpPr>
              <p:spPr>
                <a:xfrm>
                  <a:off x="2184348" y="1675853"/>
                  <a:ext cx="376257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94" name="TextBox 1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4348" y="1675853"/>
                  <a:ext cx="376257" cy="323165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47178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42086" y="1353423"/>
            <a:ext cx="5778501" cy="4097804"/>
            <a:chOff x="1842086" y="1353423"/>
            <a:chExt cx="5778501" cy="4097804"/>
          </a:xfrm>
        </p:grpSpPr>
        <p:sp>
          <p:nvSpPr>
            <p:cNvPr id="28" name="Freeform 27"/>
            <p:cNvSpPr/>
            <p:nvPr/>
          </p:nvSpPr>
          <p:spPr>
            <a:xfrm>
              <a:off x="1842086" y="1353423"/>
              <a:ext cx="4343400" cy="4086860"/>
            </a:xfrm>
            <a:custGeom>
              <a:avLst/>
              <a:gdLst>
                <a:gd name="connsiteX0" fmla="*/ 0 w 4343400"/>
                <a:gd name="connsiteY0" fmla="*/ 2222500 h 3975100"/>
                <a:gd name="connsiteX1" fmla="*/ 1460500 w 4343400"/>
                <a:gd name="connsiteY1" fmla="*/ 2222500 h 3975100"/>
                <a:gd name="connsiteX2" fmla="*/ 1460500 w 4343400"/>
                <a:gd name="connsiteY2" fmla="*/ 0 h 3975100"/>
                <a:gd name="connsiteX3" fmla="*/ 4343400 w 4343400"/>
                <a:gd name="connsiteY3" fmla="*/ 0 h 3975100"/>
                <a:gd name="connsiteX4" fmla="*/ 4343400 w 4343400"/>
                <a:gd name="connsiteY4" fmla="*/ 3975100 h 3975100"/>
                <a:gd name="connsiteX5" fmla="*/ 0 w 4343400"/>
                <a:gd name="connsiteY5" fmla="*/ 3975100 h 3975100"/>
                <a:gd name="connsiteX6" fmla="*/ 0 w 4343400"/>
                <a:gd name="connsiteY6" fmla="*/ 2222500 h 397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3975100">
                  <a:moveTo>
                    <a:pt x="0" y="2222500"/>
                  </a:moveTo>
                  <a:lnTo>
                    <a:pt x="1460500" y="2222500"/>
                  </a:lnTo>
                  <a:lnTo>
                    <a:pt x="1460500" y="0"/>
                  </a:lnTo>
                  <a:lnTo>
                    <a:pt x="4343400" y="0"/>
                  </a:lnTo>
                  <a:lnTo>
                    <a:pt x="4343400" y="3975100"/>
                  </a:lnTo>
                  <a:lnTo>
                    <a:pt x="0" y="3975100"/>
                  </a:lnTo>
                  <a:lnTo>
                    <a:pt x="0" y="22225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1" name="TextBox 420"/>
                <p:cNvSpPr txBox="1"/>
                <p:nvPr/>
              </p:nvSpPr>
              <p:spPr>
                <a:xfrm>
                  <a:off x="4368862" y="1906944"/>
                  <a:ext cx="52181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algn="ctr">
                    <a:defRPr sz="1600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1" name="TextBox 4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862" y="1906944"/>
                  <a:ext cx="521810" cy="33855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0" name="TextBox 419"/>
                <p:cNvSpPr txBox="1"/>
                <p:nvPr/>
              </p:nvSpPr>
              <p:spPr>
                <a:xfrm>
                  <a:off x="5983012" y="1902066"/>
                  <a:ext cx="43845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algn="ctr">
                    <a:defRPr sz="1600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0" name="TextBox 4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3012" y="1902066"/>
                  <a:ext cx="438453" cy="3385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1" name="Rounded Rectangle 200"/>
            <p:cNvSpPr/>
            <p:nvPr/>
          </p:nvSpPr>
          <p:spPr>
            <a:xfrm>
              <a:off x="4785947" y="1467723"/>
              <a:ext cx="1219200" cy="361042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2" name="Rounded Rectangle 201"/>
            <p:cNvSpPr/>
            <p:nvPr/>
          </p:nvSpPr>
          <p:spPr>
            <a:xfrm>
              <a:off x="3505787" y="1467723"/>
              <a:ext cx="885471" cy="2110741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Rectangle 202"/>
                <p:cNvSpPr/>
                <p:nvPr/>
              </p:nvSpPr>
              <p:spPr>
                <a:xfrm>
                  <a:off x="5347872" y="2787888"/>
                  <a:ext cx="533400" cy="3048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3" name="Rectangle 2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7872" y="2787888"/>
                  <a:ext cx="533400" cy="30480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9890" b="-11321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Rectangle 203"/>
                <p:cNvSpPr/>
                <p:nvPr/>
              </p:nvSpPr>
              <p:spPr>
                <a:xfrm>
                  <a:off x="5347872" y="3168888"/>
                  <a:ext cx="533400" cy="3048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4" name="Rectangle 2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7872" y="3168888"/>
                  <a:ext cx="533400" cy="30480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9890" b="-9434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Oval 206"/>
                <p:cNvSpPr/>
                <p:nvPr/>
              </p:nvSpPr>
              <p:spPr>
                <a:xfrm>
                  <a:off x="4890672" y="2787888"/>
                  <a:ext cx="304800" cy="3048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7" name="Oval 2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0672" y="2787888"/>
                  <a:ext cx="304800" cy="3048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9" name="Straight Connector 208"/>
            <p:cNvCxnSpPr>
              <a:stCxn id="207" idx="6"/>
              <a:endCxn id="203" idx="1"/>
            </p:cNvCxnSpPr>
            <p:nvPr/>
          </p:nvCxnSpPr>
          <p:spPr>
            <a:xfrm>
              <a:off x="5195472" y="2940288"/>
              <a:ext cx="152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0" name="Straight Connector 209"/>
            <p:cNvCxnSpPr>
              <a:endCxn id="204" idx="1"/>
            </p:cNvCxnSpPr>
            <p:nvPr/>
          </p:nvCxnSpPr>
          <p:spPr>
            <a:xfrm>
              <a:off x="5195472" y="3321288"/>
              <a:ext cx="152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Oval 211"/>
                <p:cNvSpPr/>
                <p:nvPr/>
              </p:nvSpPr>
              <p:spPr>
                <a:xfrm>
                  <a:off x="4890672" y="3168888"/>
                  <a:ext cx="304800" cy="3048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2" name="Oval 2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0672" y="3168888"/>
                  <a:ext cx="304800" cy="30480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4" name="TextBox 223"/>
            <p:cNvSpPr txBox="1"/>
            <p:nvPr/>
          </p:nvSpPr>
          <p:spPr>
            <a:xfrm>
              <a:off x="4924753" y="1467724"/>
              <a:ext cx="93968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neuron</a:t>
              </a:r>
              <a:br>
                <a:rPr lang="en-US" dirty="0"/>
              </a:br>
              <a:r>
                <a:rPr lang="en-US" dirty="0"/>
                <a:t>abs-layer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Rectangle 224"/>
                <p:cNvSpPr/>
                <p:nvPr/>
              </p:nvSpPr>
              <p:spPr>
                <a:xfrm>
                  <a:off x="3633334" y="2025888"/>
                  <a:ext cx="636509" cy="3048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5" name="Rectangle 2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3334" y="2025888"/>
                  <a:ext cx="636509" cy="30480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7477" b="-11321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Rectangle 225"/>
                <p:cNvSpPr/>
                <p:nvPr/>
              </p:nvSpPr>
              <p:spPr>
                <a:xfrm>
                  <a:off x="3633333" y="2406888"/>
                  <a:ext cx="636509" cy="3048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6" name="Rectangle 2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3333" y="2406888"/>
                  <a:ext cx="636509" cy="30480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7477" b="-9434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6" name="TextBox 235"/>
            <p:cNvSpPr txBox="1"/>
            <p:nvPr/>
          </p:nvSpPr>
          <p:spPr>
            <a:xfrm>
              <a:off x="3478682" y="1467724"/>
              <a:ext cx="93968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weight</a:t>
              </a:r>
              <a:br>
                <a:rPr lang="en-US" dirty="0"/>
              </a:br>
              <a:r>
                <a:rPr lang="en-US" dirty="0"/>
                <a:t>abs-layer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3" name="Rectangle 302"/>
                <p:cNvSpPr/>
                <p:nvPr/>
              </p:nvSpPr>
              <p:spPr>
                <a:xfrm>
                  <a:off x="3633334" y="2787888"/>
                  <a:ext cx="636508" cy="3048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3" name="Rectangle 3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3334" y="2787888"/>
                  <a:ext cx="636508" cy="30480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7477" b="-11321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4" name="Rectangle 303"/>
                <p:cNvSpPr/>
                <p:nvPr/>
              </p:nvSpPr>
              <p:spPr>
                <a:xfrm>
                  <a:off x="3633334" y="3168888"/>
                  <a:ext cx="636508" cy="3048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4" name="Rectangle 3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3334" y="3168888"/>
                  <a:ext cx="636508" cy="30480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7477" b="-9434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2" name="Rounded Rectangle 321"/>
            <p:cNvSpPr/>
            <p:nvPr/>
          </p:nvSpPr>
          <p:spPr>
            <a:xfrm>
              <a:off x="6399432" y="1467723"/>
              <a:ext cx="1221155" cy="361042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3" name="Rectangle 322"/>
                <p:cNvSpPr/>
                <p:nvPr/>
              </p:nvSpPr>
              <p:spPr>
                <a:xfrm>
                  <a:off x="6523207" y="2787888"/>
                  <a:ext cx="533400" cy="3048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3" name="Rectangle 3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207" y="2787888"/>
                  <a:ext cx="533400" cy="30480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7692" b="-11321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4" name="Rectangle 323"/>
                <p:cNvSpPr/>
                <p:nvPr/>
              </p:nvSpPr>
              <p:spPr>
                <a:xfrm>
                  <a:off x="6523207" y="3168888"/>
                  <a:ext cx="533400" cy="3048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4" name="Rectangle 3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207" y="3168888"/>
                  <a:ext cx="533400" cy="30480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7692" b="-9434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9" name="TextBox 328"/>
            <p:cNvSpPr txBox="1"/>
            <p:nvPr/>
          </p:nvSpPr>
          <p:spPr>
            <a:xfrm>
              <a:off x="6459474" y="1467187"/>
              <a:ext cx="110107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target node</a:t>
              </a:r>
              <a:br>
                <a:rPr lang="en-US" dirty="0"/>
              </a:br>
              <a:r>
                <a:rPr lang="en-US" dirty="0"/>
                <a:t>abs-layer</a:t>
              </a:r>
            </a:p>
          </p:txBody>
        </p:sp>
        <p:sp>
          <p:nvSpPr>
            <p:cNvPr id="330" name="Rounded Rectangle 329"/>
            <p:cNvSpPr/>
            <p:nvPr/>
          </p:nvSpPr>
          <p:spPr>
            <a:xfrm>
              <a:off x="1890347" y="1467723"/>
              <a:ext cx="1219200" cy="2110741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1" name="Rectangle 330"/>
                <p:cNvSpPr/>
                <p:nvPr/>
              </p:nvSpPr>
              <p:spPr>
                <a:xfrm>
                  <a:off x="2452272" y="2406888"/>
                  <a:ext cx="533400" cy="3048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31" name="Rectangle 3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2272" y="2406888"/>
                  <a:ext cx="533400" cy="30480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9890" b="-9434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2" name="Rectangle 331"/>
                <p:cNvSpPr/>
                <p:nvPr/>
              </p:nvSpPr>
              <p:spPr>
                <a:xfrm>
                  <a:off x="2452272" y="2787888"/>
                  <a:ext cx="533400" cy="3048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32" name="Rectangle 3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2272" y="2787888"/>
                  <a:ext cx="533400" cy="30480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9890" b="-11321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3" name="Oval 332"/>
                <p:cNvSpPr/>
                <p:nvPr/>
              </p:nvSpPr>
              <p:spPr>
                <a:xfrm>
                  <a:off x="1995072" y="2406888"/>
                  <a:ext cx="304800" cy="3048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33" name="Oval 3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5072" y="2406888"/>
                  <a:ext cx="304800" cy="304800"/>
                </a:xfrm>
                <a:prstGeom prst="ellipse">
                  <a:avLst/>
                </a:prstGeom>
                <a:blipFill rotWithShape="0">
                  <a:blip r:embed="rId15"/>
                  <a:stretch>
                    <a:fillRect b="-7547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4" name="Straight Connector 333"/>
            <p:cNvCxnSpPr>
              <a:stCxn id="333" idx="6"/>
              <a:endCxn id="331" idx="1"/>
            </p:cNvCxnSpPr>
            <p:nvPr/>
          </p:nvCxnSpPr>
          <p:spPr>
            <a:xfrm>
              <a:off x="2299872" y="2559288"/>
              <a:ext cx="152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5" name="Straight Connector 334"/>
            <p:cNvCxnSpPr>
              <a:endCxn id="332" idx="1"/>
            </p:cNvCxnSpPr>
            <p:nvPr/>
          </p:nvCxnSpPr>
          <p:spPr>
            <a:xfrm>
              <a:off x="2299872" y="2940288"/>
              <a:ext cx="152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6" name="Oval 335"/>
                <p:cNvSpPr/>
                <p:nvPr/>
              </p:nvSpPr>
              <p:spPr>
                <a:xfrm>
                  <a:off x="1995072" y="2787888"/>
                  <a:ext cx="304800" cy="3048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36" name="Oval 3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5072" y="2787888"/>
                  <a:ext cx="304800" cy="304800"/>
                </a:xfrm>
                <a:prstGeom prst="ellipse">
                  <a:avLst/>
                </a:prstGeom>
                <a:blipFill rotWithShape="0">
                  <a:blip r:embed="rId16"/>
                  <a:stretch>
                    <a:fillRect b="-7547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7" name="TextBox 336"/>
            <p:cNvSpPr txBox="1"/>
            <p:nvPr/>
          </p:nvSpPr>
          <p:spPr>
            <a:xfrm>
              <a:off x="1970795" y="1467188"/>
              <a:ext cx="10583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input node</a:t>
              </a:r>
              <a:br>
                <a:rPr lang="en-US" dirty="0"/>
              </a:br>
              <a:r>
                <a:rPr lang="en-US" dirty="0"/>
                <a:t>abs-layer</a:t>
              </a:r>
            </a:p>
          </p:txBody>
        </p:sp>
        <p:cxnSp>
          <p:nvCxnSpPr>
            <p:cNvPr id="3" name="Straight Connector 2"/>
            <p:cNvCxnSpPr>
              <a:stCxn id="331" idx="3"/>
              <a:endCxn id="225" idx="1"/>
            </p:cNvCxnSpPr>
            <p:nvPr/>
          </p:nvCxnSpPr>
          <p:spPr>
            <a:xfrm flipV="1">
              <a:off x="2985672" y="2178288"/>
              <a:ext cx="647662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8" name="Straight Connector 337"/>
            <p:cNvCxnSpPr>
              <a:stCxn id="331" idx="3"/>
              <a:endCxn id="226" idx="1"/>
            </p:cNvCxnSpPr>
            <p:nvPr/>
          </p:nvCxnSpPr>
          <p:spPr>
            <a:xfrm>
              <a:off x="2985672" y="2559288"/>
              <a:ext cx="64766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9" name="Straight Connector 338"/>
            <p:cNvCxnSpPr>
              <a:stCxn id="332" idx="3"/>
              <a:endCxn id="303" idx="1"/>
            </p:cNvCxnSpPr>
            <p:nvPr/>
          </p:nvCxnSpPr>
          <p:spPr>
            <a:xfrm>
              <a:off x="2985672" y="2940288"/>
              <a:ext cx="6476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0" name="Straight Connector 339"/>
            <p:cNvCxnSpPr>
              <a:stCxn id="332" idx="3"/>
              <a:endCxn id="304" idx="1"/>
            </p:cNvCxnSpPr>
            <p:nvPr/>
          </p:nvCxnSpPr>
          <p:spPr>
            <a:xfrm>
              <a:off x="2985672" y="2940288"/>
              <a:ext cx="647662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1" name="Straight Connector 340"/>
            <p:cNvCxnSpPr>
              <a:stCxn id="225" idx="3"/>
              <a:endCxn id="207" idx="1"/>
            </p:cNvCxnSpPr>
            <p:nvPr/>
          </p:nvCxnSpPr>
          <p:spPr>
            <a:xfrm>
              <a:off x="4269843" y="2178288"/>
              <a:ext cx="665466" cy="6542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2" name="Straight Connector 341"/>
            <p:cNvCxnSpPr>
              <a:stCxn id="226" idx="3"/>
              <a:endCxn id="212" idx="1"/>
            </p:cNvCxnSpPr>
            <p:nvPr/>
          </p:nvCxnSpPr>
          <p:spPr>
            <a:xfrm>
              <a:off x="4269842" y="2559288"/>
              <a:ext cx="665467" cy="6542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3" name="Straight Connector 342"/>
            <p:cNvCxnSpPr>
              <a:stCxn id="303" idx="3"/>
              <a:endCxn id="207" idx="2"/>
            </p:cNvCxnSpPr>
            <p:nvPr/>
          </p:nvCxnSpPr>
          <p:spPr>
            <a:xfrm>
              <a:off x="4269842" y="2940288"/>
              <a:ext cx="6208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4" name="Straight Connector 343"/>
            <p:cNvCxnSpPr>
              <a:stCxn id="304" idx="3"/>
              <a:endCxn id="212" idx="2"/>
            </p:cNvCxnSpPr>
            <p:nvPr/>
          </p:nvCxnSpPr>
          <p:spPr>
            <a:xfrm>
              <a:off x="4269842" y="3321288"/>
              <a:ext cx="6208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5" name="Straight Connector 344"/>
            <p:cNvCxnSpPr>
              <a:stCxn id="323" idx="1"/>
              <a:endCxn id="203" idx="3"/>
            </p:cNvCxnSpPr>
            <p:nvPr/>
          </p:nvCxnSpPr>
          <p:spPr>
            <a:xfrm flipH="1">
              <a:off x="5881272" y="2940288"/>
              <a:ext cx="6419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6" name="Straight Connector 345"/>
            <p:cNvCxnSpPr>
              <a:stCxn id="204" idx="3"/>
              <a:endCxn id="324" idx="1"/>
            </p:cNvCxnSpPr>
            <p:nvPr/>
          </p:nvCxnSpPr>
          <p:spPr>
            <a:xfrm>
              <a:off x="5881272" y="3321288"/>
              <a:ext cx="6419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2" name="Oval 361"/>
                <p:cNvSpPr/>
                <p:nvPr/>
              </p:nvSpPr>
              <p:spPr>
                <a:xfrm>
                  <a:off x="7201487" y="2787888"/>
                  <a:ext cx="304800" cy="3048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62" name="Oval 3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1487" y="2787888"/>
                  <a:ext cx="304800" cy="304800"/>
                </a:xfrm>
                <a:prstGeom prst="ellipse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3" name="Oval 362"/>
                <p:cNvSpPr/>
                <p:nvPr/>
              </p:nvSpPr>
              <p:spPr>
                <a:xfrm>
                  <a:off x="7201487" y="3168888"/>
                  <a:ext cx="304800" cy="3048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63" name="Oval 3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1487" y="3168888"/>
                  <a:ext cx="304800" cy="304800"/>
                </a:xfrm>
                <a:prstGeom prst="ellipse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4" name="Straight Connector 363"/>
            <p:cNvCxnSpPr>
              <a:stCxn id="323" idx="3"/>
              <a:endCxn id="362" idx="2"/>
            </p:cNvCxnSpPr>
            <p:nvPr/>
          </p:nvCxnSpPr>
          <p:spPr>
            <a:xfrm>
              <a:off x="7056607" y="2940288"/>
              <a:ext cx="144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7" name="Straight Connector 366"/>
            <p:cNvCxnSpPr>
              <a:stCxn id="324" idx="3"/>
              <a:endCxn id="363" idx="2"/>
            </p:cNvCxnSpPr>
            <p:nvPr/>
          </p:nvCxnSpPr>
          <p:spPr>
            <a:xfrm>
              <a:off x="7056607" y="3321288"/>
              <a:ext cx="144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3" name="TextBox 372"/>
                <p:cNvSpPr txBox="1"/>
                <p:nvPr/>
              </p:nvSpPr>
              <p:spPr>
                <a:xfrm>
                  <a:off x="3101639" y="1421286"/>
                  <a:ext cx="43685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algn="ctr">
                    <a:defRPr sz="1600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3" name="TextBox 3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1639" y="1421286"/>
                  <a:ext cx="436850" cy="338554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2" name="TextBox 391"/>
                <p:cNvSpPr txBox="1"/>
                <p:nvPr/>
              </p:nvSpPr>
              <p:spPr>
                <a:xfrm>
                  <a:off x="4328128" y="1421623"/>
                  <a:ext cx="52020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algn="ctr">
                    <a:defRPr sz="1600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2" name="TextBox 3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8128" y="1421623"/>
                  <a:ext cx="520207" cy="338554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8" name="TextBox 397"/>
                <p:cNvSpPr txBox="1"/>
                <p:nvPr/>
              </p:nvSpPr>
              <p:spPr>
                <a:xfrm>
                  <a:off x="5990441" y="1421014"/>
                  <a:ext cx="43685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algn="ctr">
                    <a:defRPr sz="1600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8" name="TextBox 3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0441" y="1421014"/>
                  <a:ext cx="436851" cy="338554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9" name="Straight Arrow Connector 398"/>
            <p:cNvCxnSpPr/>
            <p:nvPr/>
          </p:nvCxnSpPr>
          <p:spPr>
            <a:xfrm>
              <a:off x="3119465" y="1760107"/>
              <a:ext cx="387539" cy="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18" name="Straight Arrow Connector 417"/>
            <p:cNvCxnSpPr/>
            <p:nvPr/>
          </p:nvCxnSpPr>
          <p:spPr>
            <a:xfrm flipH="1">
              <a:off x="6005147" y="1902067"/>
              <a:ext cx="386663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4399848" y="1760102"/>
              <a:ext cx="387539" cy="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6015098" y="1760101"/>
              <a:ext cx="387539" cy="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7" name="Rounded Rectangle 66"/>
            <p:cNvSpPr/>
            <p:nvPr/>
          </p:nvSpPr>
          <p:spPr>
            <a:xfrm>
              <a:off x="1890346" y="3692765"/>
              <a:ext cx="1213123" cy="138538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051369" y="4521349"/>
              <a:ext cx="89107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/>
                <a:t>b</a:t>
              </a:r>
              <a:r>
                <a:rPr lang="en-US" sz="1500" dirty="0" smtClean="0"/>
                <a:t>ias</a:t>
              </a:r>
              <a:br>
                <a:rPr lang="en-US" sz="1500" dirty="0" smtClean="0"/>
              </a:br>
              <a:r>
                <a:rPr lang="en-US" sz="1500" dirty="0" smtClean="0"/>
                <a:t>abs-layer</a:t>
              </a:r>
              <a:endParaRPr lang="en-US" sz="15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/>
                <p:cNvSpPr/>
                <p:nvPr/>
              </p:nvSpPr>
              <p:spPr>
                <a:xfrm>
                  <a:off x="2452272" y="4026138"/>
                  <a:ext cx="533400" cy="3048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9" name="Rectangle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2272" y="4026138"/>
                  <a:ext cx="533400" cy="30480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9890" b="-11321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Oval 69"/>
                <p:cNvSpPr/>
                <p:nvPr/>
              </p:nvSpPr>
              <p:spPr>
                <a:xfrm>
                  <a:off x="1995072" y="4026138"/>
                  <a:ext cx="304800" cy="3048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0" name="Oval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5072" y="4026138"/>
                  <a:ext cx="304800" cy="304800"/>
                </a:xfrm>
                <a:prstGeom prst="ellipse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Connector 70"/>
            <p:cNvCxnSpPr>
              <a:stCxn id="70" idx="6"/>
              <a:endCxn id="69" idx="1"/>
            </p:cNvCxnSpPr>
            <p:nvPr/>
          </p:nvCxnSpPr>
          <p:spPr>
            <a:xfrm>
              <a:off x="2299872" y="4178538"/>
              <a:ext cx="152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H="1" flipV="1">
              <a:off x="4389623" y="1902066"/>
              <a:ext cx="388621" cy="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9" name="Straight Connector 88"/>
            <p:cNvCxnSpPr>
              <a:stCxn id="69" idx="3"/>
              <a:endCxn id="80" idx="1"/>
            </p:cNvCxnSpPr>
            <p:nvPr/>
          </p:nvCxnSpPr>
          <p:spPr>
            <a:xfrm>
              <a:off x="2985672" y="4178538"/>
              <a:ext cx="646051" cy="1619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2" name="Straight Connector 91"/>
            <p:cNvCxnSpPr>
              <a:stCxn id="69" idx="3"/>
              <a:endCxn id="79" idx="1"/>
            </p:cNvCxnSpPr>
            <p:nvPr/>
          </p:nvCxnSpPr>
          <p:spPr>
            <a:xfrm flipV="1">
              <a:off x="2985672" y="3959463"/>
              <a:ext cx="646052" cy="2190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>
              <a:off x="3113456" y="4598414"/>
              <a:ext cx="387539" cy="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3102801" y="4251695"/>
                  <a:ext cx="43364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algn="ctr">
                    <a:defRPr sz="1600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2801" y="4251695"/>
                  <a:ext cx="433645" cy="338554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Rounded Rectangle 77"/>
            <p:cNvSpPr/>
            <p:nvPr/>
          </p:nvSpPr>
          <p:spPr>
            <a:xfrm>
              <a:off x="3505787" y="3692762"/>
              <a:ext cx="894061" cy="138538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3631724" y="3807063"/>
                  <a:ext cx="636509" cy="3048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1724" y="3807063"/>
                  <a:ext cx="636509" cy="30480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7477" b="-9434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/>
                <p:cNvSpPr/>
                <p:nvPr/>
              </p:nvSpPr>
              <p:spPr>
                <a:xfrm>
                  <a:off x="3631723" y="4188063"/>
                  <a:ext cx="636509" cy="3048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0" name="Rectangle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1723" y="4188063"/>
                  <a:ext cx="636509" cy="30480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7477" b="-9434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TextBox 80"/>
            <p:cNvSpPr txBox="1"/>
            <p:nvPr/>
          </p:nvSpPr>
          <p:spPr>
            <a:xfrm>
              <a:off x="3497732" y="4530874"/>
              <a:ext cx="93968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weight</a:t>
              </a:r>
              <a:br>
                <a:rPr lang="en-US" dirty="0"/>
              </a:br>
              <a:r>
                <a:rPr lang="en-US" dirty="0"/>
                <a:t>abs-layer</a:t>
              </a:r>
            </a:p>
          </p:txBody>
        </p:sp>
        <p:cxnSp>
          <p:nvCxnSpPr>
            <p:cNvPr id="87" name="Straight Connector 86"/>
            <p:cNvCxnSpPr>
              <a:stCxn id="207" idx="3"/>
              <a:endCxn id="79" idx="3"/>
            </p:cNvCxnSpPr>
            <p:nvPr/>
          </p:nvCxnSpPr>
          <p:spPr>
            <a:xfrm flipH="1">
              <a:off x="4268233" y="3048051"/>
              <a:ext cx="667076" cy="9114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0" name="Straight Connector 89"/>
            <p:cNvCxnSpPr>
              <a:stCxn id="212" idx="3"/>
              <a:endCxn id="80" idx="3"/>
            </p:cNvCxnSpPr>
            <p:nvPr/>
          </p:nvCxnSpPr>
          <p:spPr>
            <a:xfrm flipH="1">
              <a:off x="4268232" y="3429051"/>
              <a:ext cx="667077" cy="9114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4348527" y="4744470"/>
                  <a:ext cx="51860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algn="ctr">
                    <a:defRPr sz="1600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8527" y="4744470"/>
                  <a:ext cx="518604" cy="338554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4339593" y="4258579"/>
                  <a:ext cx="51700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algn="ctr">
                    <a:defRPr sz="1600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9593" y="4258579"/>
                  <a:ext cx="517000" cy="338554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Straight Arrow Connector 103"/>
            <p:cNvCxnSpPr/>
            <p:nvPr/>
          </p:nvCxnSpPr>
          <p:spPr>
            <a:xfrm>
              <a:off x="4399848" y="4608077"/>
              <a:ext cx="387539" cy="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H="1" flipV="1">
              <a:off x="4389623" y="4750041"/>
              <a:ext cx="388621" cy="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2551161" y="5112673"/>
              <a:ext cx="28328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classic layer without abstraction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836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263405" y="1843367"/>
            <a:ext cx="6587798" cy="3168973"/>
            <a:chOff x="1263405" y="1843367"/>
            <a:chExt cx="6587798" cy="3168973"/>
          </a:xfrm>
        </p:grpSpPr>
        <p:sp>
          <p:nvSpPr>
            <p:cNvPr id="25" name="Rectangle 24"/>
            <p:cNvSpPr/>
            <p:nvPr/>
          </p:nvSpPr>
          <p:spPr>
            <a:xfrm>
              <a:off x="2094903" y="3908387"/>
              <a:ext cx="2385060" cy="1066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4067499" y="1843367"/>
              <a:ext cx="2462244" cy="1066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1899063" y="2993987"/>
              <a:ext cx="5314948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1908213" y="3831234"/>
              <a:ext cx="5307330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9" name="Left Brace 28"/>
            <p:cNvSpPr/>
            <p:nvPr/>
          </p:nvSpPr>
          <p:spPr>
            <a:xfrm>
              <a:off x="1594263" y="2993987"/>
              <a:ext cx="304800" cy="1981200"/>
            </a:xfrm>
            <a:prstGeom prst="leftBrace">
              <a:avLst>
                <a:gd name="adj1" fmla="val 31250"/>
                <a:gd name="adj2" fmla="val 5000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" name="Left Brace 142"/>
            <p:cNvSpPr/>
            <p:nvPr/>
          </p:nvSpPr>
          <p:spPr>
            <a:xfrm rot="10800000">
              <a:off x="7215543" y="1850034"/>
              <a:ext cx="304800" cy="1981200"/>
            </a:xfrm>
            <a:prstGeom prst="leftBrace">
              <a:avLst>
                <a:gd name="adj1" fmla="val 31250"/>
                <a:gd name="adj2" fmla="val 5000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925873" y="4673786"/>
              <a:ext cx="7216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detach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951596" y="1843367"/>
              <a:ext cx="6767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attach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345673" y="2491347"/>
              <a:ext cx="7793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replace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188744" y="3996982"/>
              <a:ext cx="7793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replace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 rot="5400000">
              <a:off x="7044571" y="2671358"/>
              <a:ext cx="12747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recurrent NN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 rot="16200000">
              <a:off x="875477" y="3815310"/>
              <a:ext cx="11144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1-layer NN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140523" y="2152397"/>
              <a:ext cx="941075" cy="677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neuron</a:t>
              </a:r>
              <a:b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abs-layer</a:t>
              </a:r>
              <a:b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140522" y="2590800"/>
              <a:ext cx="941075" cy="23949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510332" y="2152397"/>
              <a:ext cx="941075" cy="677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weight</a:t>
              </a:r>
              <a:b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abs-layer</a:t>
              </a:r>
              <a:b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510332" y="2590800"/>
              <a:ext cx="941076" cy="23949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LM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174680" y="2251850"/>
              <a:ext cx="941076" cy="23949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LM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98042" y="4320147"/>
              <a:ext cx="941075" cy="23949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174443" y="3066797"/>
              <a:ext cx="941075" cy="677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b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abs-layer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457663" y="3066404"/>
              <a:ext cx="941075" cy="677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weight</a:t>
              </a:r>
              <a:b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abs-layer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457661" y="3066404"/>
              <a:ext cx="941076" cy="23949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BP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819452" y="3066797"/>
              <a:ext cx="941075" cy="677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neuron</a:t>
              </a:r>
              <a:b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abs-layer</a:t>
              </a:r>
              <a:b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819451" y="3505200"/>
              <a:ext cx="941075" cy="23949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log-sig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198042" y="3066404"/>
              <a:ext cx="941075" cy="677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target</a:t>
              </a:r>
              <a:b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abs-layer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174442" y="3981197"/>
              <a:ext cx="941075" cy="677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bias</a:t>
              </a:r>
              <a:b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abs-layer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457662" y="3981197"/>
              <a:ext cx="941075" cy="677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weight</a:t>
              </a:r>
              <a:b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abs-layer</a:t>
              </a:r>
              <a:b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457661" y="4419993"/>
              <a:ext cx="941076" cy="23949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BP</a:t>
              </a:r>
            </a:p>
          </p:txBody>
        </p:sp>
        <p:cxnSp>
          <p:nvCxnSpPr>
            <p:cNvPr id="113" name="Straight Arrow Connector 112"/>
            <p:cNvCxnSpPr>
              <a:stCxn id="66" idx="3"/>
              <a:endCxn id="68" idx="1"/>
            </p:cNvCxnSpPr>
            <p:nvPr/>
          </p:nvCxnSpPr>
          <p:spPr>
            <a:xfrm flipV="1">
              <a:off x="3115518" y="3405354"/>
              <a:ext cx="342145" cy="39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4" name="Straight Arrow Connector 113"/>
            <p:cNvCxnSpPr>
              <a:stCxn id="68" idx="3"/>
              <a:endCxn id="70" idx="1"/>
            </p:cNvCxnSpPr>
            <p:nvPr/>
          </p:nvCxnSpPr>
          <p:spPr>
            <a:xfrm>
              <a:off x="4398738" y="3405354"/>
              <a:ext cx="420714" cy="39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5" name="Straight Arrow Connector 114"/>
            <p:cNvCxnSpPr>
              <a:stCxn id="70" idx="3"/>
              <a:endCxn id="73" idx="1"/>
            </p:cNvCxnSpPr>
            <p:nvPr/>
          </p:nvCxnSpPr>
          <p:spPr>
            <a:xfrm flipV="1">
              <a:off x="5760527" y="3405354"/>
              <a:ext cx="437515" cy="39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6" name="Straight Arrow Connector 115"/>
            <p:cNvCxnSpPr>
              <a:stCxn id="75" idx="3"/>
              <a:endCxn id="76" idx="1"/>
            </p:cNvCxnSpPr>
            <p:nvPr/>
          </p:nvCxnSpPr>
          <p:spPr>
            <a:xfrm>
              <a:off x="3115517" y="4320147"/>
              <a:ext cx="34214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7" name="Straight Arrow Connector 116"/>
            <p:cNvCxnSpPr>
              <a:stCxn id="76" idx="3"/>
              <a:endCxn id="70" idx="2"/>
            </p:cNvCxnSpPr>
            <p:nvPr/>
          </p:nvCxnSpPr>
          <p:spPr>
            <a:xfrm flipV="1">
              <a:off x="4398737" y="3744697"/>
              <a:ext cx="891253" cy="575450"/>
            </a:xfrm>
            <a:prstGeom prst="bentConnector2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0" name="Straight Arrow Connector 119"/>
            <p:cNvCxnSpPr>
              <a:stCxn id="61" idx="1"/>
              <a:endCxn id="20" idx="3"/>
            </p:cNvCxnSpPr>
            <p:nvPr/>
          </p:nvCxnSpPr>
          <p:spPr>
            <a:xfrm flipH="1">
              <a:off x="5081598" y="2491347"/>
              <a:ext cx="428734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4" name="Straight Arrow Connector 123"/>
            <p:cNvCxnSpPr>
              <a:stCxn id="20" idx="2"/>
              <a:endCxn id="70" idx="1"/>
            </p:cNvCxnSpPr>
            <p:nvPr/>
          </p:nvCxnSpPr>
          <p:spPr>
            <a:xfrm rot="16200000" flipH="1">
              <a:off x="4427531" y="3013826"/>
              <a:ext cx="575450" cy="208391"/>
            </a:xfrm>
            <a:prstGeom prst="bentConnector2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3115517" y="2491347"/>
              <a:ext cx="342146" cy="57505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 flipV="1">
              <a:off x="5760527" y="3744305"/>
              <a:ext cx="437516" cy="57584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9" name="Straight Arrow Connector 118"/>
            <p:cNvCxnSpPr>
              <a:stCxn id="70" idx="3"/>
              <a:endCxn id="61" idx="2"/>
            </p:cNvCxnSpPr>
            <p:nvPr/>
          </p:nvCxnSpPr>
          <p:spPr>
            <a:xfrm flipV="1">
              <a:off x="5760527" y="2830297"/>
              <a:ext cx="220343" cy="575450"/>
            </a:xfrm>
            <a:prstGeom prst="bentConnector2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8598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roup 223"/>
          <p:cNvGrpSpPr/>
          <p:nvPr/>
        </p:nvGrpSpPr>
        <p:grpSpPr>
          <a:xfrm>
            <a:off x="1863558" y="2133331"/>
            <a:ext cx="5667277" cy="2319410"/>
            <a:chOff x="1863558" y="2133331"/>
            <a:chExt cx="5667277" cy="2319410"/>
          </a:xfrm>
        </p:grpSpPr>
        <p:sp>
          <p:nvSpPr>
            <p:cNvPr id="232" name="Rounded Rectangle 231"/>
            <p:cNvSpPr/>
            <p:nvPr/>
          </p:nvSpPr>
          <p:spPr>
            <a:xfrm>
              <a:off x="3207633" y="2219347"/>
              <a:ext cx="2945611" cy="2146842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ounded Rectangle 100"/>
                <p:cNvSpPr/>
                <p:nvPr/>
              </p:nvSpPr>
              <p:spPr>
                <a:xfrm>
                  <a:off x="5511184" y="3832815"/>
                  <a:ext cx="461010" cy="30477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1" name="Rounded Rectangle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1184" y="3832815"/>
                  <a:ext cx="461010" cy="304773"/>
                </a:xfrm>
                <a:prstGeom prst="roundRect">
                  <a:avLst>
                    <a:gd name="adj" fmla="val 50000"/>
                  </a:avLst>
                </a:prstGeom>
                <a:blipFill rotWithShape="0">
                  <a:blip r:embed="rId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Rounded Rectangle 64"/>
            <p:cNvSpPr/>
            <p:nvPr/>
          </p:nvSpPr>
          <p:spPr>
            <a:xfrm>
              <a:off x="3379088" y="3832815"/>
              <a:ext cx="1117604" cy="3047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ounded Rectangle 62"/>
                <p:cNvSpPr/>
                <p:nvPr/>
              </p:nvSpPr>
              <p:spPr>
                <a:xfrm>
                  <a:off x="3379088" y="2447947"/>
                  <a:ext cx="469792" cy="30426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3" name="Rounded 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9088" y="2447947"/>
                  <a:ext cx="469792" cy="304264"/>
                </a:xfrm>
                <a:prstGeom prst="roundRect">
                  <a:avLst>
                    <a:gd name="adj" fmla="val 50000"/>
                  </a:avLst>
                </a:prstGeom>
                <a:blipFill rotWithShape="0">
                  <a:blip r:embed="rId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ounded Rectangle 5"/>
            <p:cNvSpPr/>
            <p:nvPr/>
          </p:nvSpPr>
          <p:spPr>
            <a:xfrm>
              <a:off x="4871337" y="2447947"/>
              <a:ext cx="1098550" cy="30426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4382388" y="2447947"/>
                  <a:ext cx="609600" cy="30426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2388" y="2447947"/>
                  <a:ext cx="609600" cy="30426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385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4382388" y="3832815"/>
                  <a:ext cx="609600" cy="30477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2388" y="3832815"/>
                  <a:ext cx="609600" cy="30477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20755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118" idx="3"/>
              <a:endCxn id="63" idx="1"/>
            </p:cNvCxnSpPr>
            <p:nvPr/>
          </p:nvCxnSpPr>
          <p:spPr>
            <a:xfrm>
              <a:off x="3036179" y="2333647"/>
              <a:ext cx="342909" cy="26643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0" name="Straight Arrow Connector 79"/>
            <p:cNvCxnSpPr>
              <a:stCxn id="127" idx="3"/>
              <a:endCxn id="63" idx="1"/>
            </p:cNvCxnSpPr>
            <p:nvPr/>
          </p:nvCxnSpPr>
          <p:spPr>
            <a:xfrm flipV="1">
              <a:off x="3036179" y="2600079"/>
              <a:ext cx="342909" cy="3836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4" name="Straight Arrow Connector 83"/>
            <p:cNvCxnSpPr>
              <a:stCxn id="129" idx="3"/>
              <a:endCxn id="63" idx="1"/>
            </p:cNvCxnSpPr>
            <p:nvPr/>
          </p:nvCxnSpPr>
          <p:spPr>
            <a:xfrm flipV="1">
              <a:off x="3036179" y="2600079"/>
              <a:ext cx="342909" cy="54055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Straight Arrow Connector 86"/>
            <p:cNvCxnSpPr>
              <a:stCxn id="139" idx="1"/>
              <a:endCxn id="101" idx="3"/>
            </p:cNvCxnSpPr>
            <p:nvPr/>
          </p:nvCxnSpPr>
          <p:spPr>
            <a:xfrm flipH="1">
              <a:off x="5972194" y="3445439"/>
              <a:ext cx="364408" cy="5397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0" name="Straight Arrow Connector 89"/>
            <p:cNvCxnSpPr>
              <a:stCxn id="138" idx="1"/>
              <a:endCxn id="101" idx="3"/>
            </p:cNvCxnSpPr>
            <p:nvPr/>
          </p:nvCxnSpPr>
          <p:spPr>
            <a:xfrm flipH="1">
              <a:off x="5972194" y="3946864"/>
              <a:ext cx="364408" cy="383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3" name="Straight Arrow Connector 92"/>
            <p:cNvCxnSpPr>
              <a:stCxn id="136" idx="1"/>
              <a:endCxn id="101" idx="3"/>
            </p:cNvCxnSpPr>
            <p:nvPr/>
          </p:nvCxnSpPr>
          <p:spPr>
            <a:xfrm flipH="1" flipV="1">
              <a:off x="5972194" y="3985202"/>
              <a:ext cx="364408" cy="2666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3702938" y="2447947"/>
              <a:ext cx="679450" cy="3042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991987" y="3832815"/>
              <a:ext cx="679450" cy="30477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046715" y="2768721"/>
              <a:ext cx="12586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feed-forward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3857649" y="2828926"/>
              <a:ext cx="1645579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3868354" y="3436190"/>
              <a:ext cx="16241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back-propagation</a:t>
              </a:r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flipH="1">
              <a:off x="3857650" y="3759538"/>
              <a:ext cx="1645579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8" name="Rounded Rectangle 117"/>
            <p:cNvSpPr/>
            <p:nvPr/>
          </p:nvSpPr>
          <p:spPr>
            <a:xfrm>
              <a:off x="1877309" y="2219347"/>
              <a:ext cx="1158870" cy="2286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output</a:t>
              </a:r>
            </a:p>
          </p:txBody>
        </p:sp>
        <p:sp>
          <p:nvSpPr>
            <p:cNvPr id="127" name="Rounded Rectangle 126"/>
            <p:cNvSpPr/>
            <p:nvPr/>
          </p:nvSpPr>
          <p:spPr>
            <a:xfrm>
              <a:off x="1877309" y="2524147"/>
              <a:ext cx="1158870" cy="2286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output</a:t>
              </a:r>
            </a:p>
          </p:txBody>
        </p:sp>
        <p:sp>
          <p:nvSpPr>
            <p:cNvPr id="129" name="Rounded Rectangle 128"/>
            <p:cNvSpPr/>
            <p:nvPr/>
          </p:nvSpPr>
          <p:spPr>
            <a:xfrm>
              <a:off x="1877309" y="3026333"/>
              <a:ext cx="1158870" cy="2286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output</a:t>
              </a: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6336602" y="4137589"/>
              <a:ext cx="1179506" cy="228600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6336602" y="3832564"/>
              <a:ext cx="1179506" cy="228600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6336602" y="3331139"/>
              <a:ext cx="1179506" cy="228600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</a:p>
          </p:txBody>
        </p:sp>
        <p:cxnSp>
          <p:nvCxnSpPr>
            <p:cNvPr id="247" name="Straight Connector 246"/>
            <p:cNvCxnSpPr/>
            <p:nvPr/>
          </p:nvCxnSpPr>
          <p:spPr>
            <a:xfrm>
              <a:off x="2060091" y="2219347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2060091" y="2523611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2058821" y="3032683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7331958" y="3331139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7331958" y="3837327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7331958" y="4140228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ounded Rectangle 46"/>
                <p:cNvSpPr/>
                <p:nvPr/>
              </p:nvSpPr>
              <p:spPr>
                <a:xfrm>
                  <a:off x="6336602" y="3026333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7" name="Rounded 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6602" y="3026333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blipFill rotWithShape="0">
                  <a:blip r:embed="rId6"/>
                  <a:stretch>
                    <a:fillRect b="-7317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Rectangle 47"/>
            <p:cNvSpPr/>
            <p:nvPr/>
          </p:nvSpPr>
          <p:spPr>
            <a:xfrm>
              <a:off x="6652508" y="3026333"/>
              <a:ext cx="67945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ounded Rectangle 48"/>
                <p:cNvSpPr/>
                <p:nvPr/>
              </p:nvSpPr>
              <p:spPr>
                <a:xfrm>
                  <a:off x="6336602" y="2524147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9" name="Rounded 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6602" y="2524147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blipFill rotWithShape="0">
                  <a:blip r:embed="rId7"/>
                  <a:stretch>
                    <a:fillRect b="-4878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Rectangle 49"/>
            <p:cNvSpPr/>
            <p:nvPr/>
          </p:nvSpPr>
          <p:spPr>
            <a:xfrm>
              <a:off x="6652508" y="2524147"/>
              <a:ext cx="67945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ounded Rectangle 52"/>
                <p:cNvSpPr/>
                <p:nvPr/>
              </p:nvSpPr>
              <p:spPr>
                <a:xfrm>
                  <a:off x="6336602" y="2219347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3" name="Rounded 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6602" y="2219347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blipFill rotWithShape="0">
                  <a:blip r:embed="rId7"/>
                  <a:stretch>
                    <a:fillRect b="-4878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Rectangle 53"/>
            <p:cNvSpPr/>
            <p:nvPr/>
          </p:nvSpPr>
          <p:spPr>
            <a:xfrm>
              <a:off x="6652508" y="2219347"/>
              <a:ext cx="67945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</a:p>
          </p:txBody>
        </p:sp>
        <p:cxnSp>
          <p:nvCxnSpPr>
            <p:cNvPr id="55" name="Straight Arrow Connector 54"/>
            <p:cNvCxnSpPr>
              <a:stCxn id="6" idx="3"/>
              <a:endCxn id="47" idx="1"/>
            </p:cNvCxnSpPr>
            <p:nvPr/>
          </p:nvCxnSpPr>
          <p:spPr>
            <a:xfrm>
              <a:off x="5969887" y="2600079"/>
              <a:ext cx="366715" cy="54055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Straight Arrow Connector 57"/>
            <p:cNvCxnSpPr>
              <a:stCxn id="6" idx="3"/>
              <a:endCxn id="49" idx="1"/>
            </p:cNvCxnSpPr>
            <p:nvPr/>
          </p:nvCxnSpPr>
          <p:spPr>
            <a:xfrm>
              <a:off x="5969887" y="2600079"/>
              <a:ext cx="366715" cy="3836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1" name="Straight Arrow Connector 60"/>
            <p:cNvCxnSpPr>
              <a:stCxn id="6" idx="3"/>
              <a:endCxn id="53" idx="1"/>
            </p:cNvCxnSpPr>
            <p:nvPr/>
          </p:nvCxnSpPr>
          <p:spPr>
            <a:xfrm flipV="1">
              <a:off x="5969887" y="2333647"/>
              <a:ext cx="366715" cy="26643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7343071" y="3261283"/>
              <a:ext cx="187764" cy="1191458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ounded Rectangle 67"/>
                <p:cNvSpPr/>
                <p:nvPr/>
              </p:nvSpPr>
              <p:spPr>
                <a:xfrm>
                  <a:off x="2617079" y="3331133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8" name="Rounded Rectangle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7079" y="3331133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blipFill rotWithShape="0">
                  <a:blip r:embed="rId8"/>
                  <a:stretch>
                    <a:fillRect b="-7317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Rectangle 69"/>
            <p:cNvSpPr/>
            <p:nvPr/>
          </p:nvSpPr>
          <p:spPr>
            <a:xfrm>
              <a:off x="2058821" y="3331133"/>
              <a:ext cx="67945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ounded Rectangle 70"/>
                <p:cNvSpPr/>
                <p:nvPr/>
              </p:nvSpPr>
              <p:spPr>
                <a:xfrm>
                  <a:off x="2617079" y="3832564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1" name="Rounded 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7079" y="3832564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blipFill rotWithShape="0">
                  <a:blip r:embed="rId9"/>
                  <a:stretch>
                    <a:fillRect b="-7500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Rectangle 71"/>
            <p:cNvSpPr/>
            <p:nvPr/>
          </p:nvSpPr>
          <p:spPr>
            <a:xfrm>
              <a:off x="2058821" y="3832564"/>
              <a:ext cx="67945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ounded Rectangle 72"/>
                <p:cNvSpPr/>
                <p:nvPr/>
              </p:nvSpPr>
              <p:spPr>
                <a:xfrm>
                  <a:off x="2617079" y="4137589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3" name="Rounded 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7079" y="4137589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blipFill rotWithShape="0">
                  <a:blip r:embed="rId10"/>
                  <a:stretch>
                    <a:fillRect b="-7500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Rectangle 73"/>
            <p:cNvSpPr/>
            <p:nvPr/>
          </p:nvSpPr>
          <p:spPr>
            <a:xfrm>
              <a:off x="2058821" y="4137589"/>
              <a:ext cx="67945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700899" y="2761174"/>
              <a:ext cx="415498" cy="243310"/>
            </a:xfrm>
            <a:prstGeom prst="rect">
              <a:avLst/>
            </a:prstGeom>
            <a:solidFill>
              <a:schemeClr val="bg1"/>
            </a:solidFill>
          </p:spPr>
          <p:txBody>
            <a:bodyPr vert="vert" wrap="square" rtlCol="0">
              <a:spAutoFit/>
            </a:bodyPr>
            <a:lstStyle/>
            <a:p>
              <a:pPr algn="ctr"/>
              <a:r>
                <a:rPr lang="en-US" sz="1500" dirty="0"/>
                <a:t>…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863558" y="2133331"/>
              <a:ext cx="187764" cy="1191458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393213" y="2767885"/>
              <a:ext cx="415498" cy="243310"/>
            </a:xfrm>
            <a:prstGeom prst="rect">
              <a:avLst/>
            </a:prstGeom>
            <a:solidFill>
              <a:schemeClr val="bg1"/>
            </a:solidFill>
          </p:spPr>
          <p:txBody>
            <a:bodyPr vert="vert" wrap="square" rtlCol="0">
              <a:spAutoFit/>
            </a:bodyPr>
            <a:lstStyle/>
            <a:p>
              <a:pPr algn="ctr"/>
              <a:r>
                <a:rPr lang="en-US" sz="1500" dirty="0"/>
                <a:t>…</a:t>
              </a:r>
            </a:p>
          </p:txBody>
        </p:sp>
        <p:cxnSp>
          <p:nvCxnSpPr>
            <p:cNvPr id="82" name="Straight Arrow Connector 81"/>
            <p:cNvCxnSpPr>
              <a:stCxn id="65" idx="1"/>
              <a:endCxn id="68" idx="3"/>
            </p:cNvCxnSpPr>
            <p:nvPr/>
          </p:nvCxnSpPr>
          <p:spPr>
            <a:xfrm flipH="1" flipV="1">
              <a:off x="3036179" y="3445433"/>
              <a:ext cx="342909" cy="53976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5" name="Straight Arrow Connector 84"/>
            <p:cNvCxnSpPr>
              <a:stCxn id="65" idx="1"/>
              <a:endCxn id="71" idx="3"/>
            </p:cNvCxnSpPr>
            <p:nvPr/>
          </p:nvCxnSpPr>
          <p:spPr>
            <a:xfrm flipH="1" flipV="1">
              <a:off x="3036179" y="3946864"/>
              <a:ext cx="342909" cy="383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8" name="Straight Arrow Connector 87"/>
            <p:cNvCxnSpPr>
              <a:stCxn id="65" idx="1"/>
              <a:endCxn id="73" idx="3"/>
            </p:cNvCxnSpPr>
            <p:nvPr/>
          </p:nvCxnSpPr>
          <p:spPr>
            <a:xfrm flipH="1">
              <a:off x="3036179" y="3985202"/>
              <a:ext cx="342909" cy="2666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4395281" y="3117687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node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393213" y="3576148"/>
              <a:ext cx="415498" cy="243310"/>
            </a:xfrm>
            <a:prstGeom prst="rect">
              <a:avLst/>
            </a:prstGeom>
            <a:solidFill>
              <a:schemeClr val="bg1"/>
            </a:solidFill>
          </p:spPr>
          <p:txBody>
            <a:bodyPr vert="vert" wrap="square" rtlCol="0">
              <a:spAutoFit/>
            </a:bodyPr>
            <a:lstStyle/>
            <a:p>
              <a:pPr algn="ctr"/>
              <a:r>
                <a:rPr lang="en-US" sz="1500" dirty="0"/>
                <a:t>…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700897" y="3576148"/>
              <a:ext cx="415498" cy="243310"/>
            </a:xfrm>
            <a:prstGeom prst="rect">
              <a:avLst/>
            </a:prstGeom>
            <a:solidFill>
              <a:schemeClr val="bg1"/>
            </a:solidFill>
          </p:spPr>
          <p:txBody>
            <a:bodyPr vert="vert" wrap="square" rtlCol="0">
              <a:spAutoFit/>
            </a:bodyPr>
            <a:lstStyle/>
            <a:p>
              <a:pPr algn="ctr"/>
              <a:r>
                <a:rPr lang="en-US" sz="1500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767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Straight Arrow Connector 102"/>
          <p:cNvCxnSpPr/>
          <p:nvPr/>
        </p:nvCxnSpPr>
        <p:spPr>
          <a:xfrm flipH="1">
            <a:off x="9448800" y="5081781"/>
            <a:ext cx="28371" cy="10560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670764" y="449320"/>
            <a:ext cx="5873036" cy="6052835"/>
            <a:chOff x="1670764" y="449320"/>
            <a:chExt cx="5873036" cy="6052835"/>
          </a:xfrm>
        </p:grpSpPr>
        <p:sp>
          <p:nvSpPr>
            <p:cNvPr id="65" name="Rounded Rectangle 64"/>
            <p:cNvSpPr/>
            <p:nvPr/>
          </p:nvSpPr>
          <p:spPr>
            <a:xfrm>
              <a:off x="2377169" y="3992322"/>
              <a:ext cx="1981202" cy="1378053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deduce type</a:t>
              </a:r>
              <a:b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(learning algorithm,</a:t>
              </a:r>
              <a:b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transfer function,</a:t>
              </a:r>
              <a:b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error function,</a:t>
              </a:r>
              <a:b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network topology)</a:t>
              </a: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2377169" y="1822306"/>
              <a:ext cx="1981202" cy="374549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compile code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422539" y="449320"/>
              <a:ext cx="13563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compile-time</a:t>
              </a:r>
              <a:br>
                <a:rPr lang="en-US" dirty="0"/>
              </a:br>
              <a:r>
                <a:rPr lang="en-US" dirty="0"/>
                <a:t>generalization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927600" y="533400"/>
              <a:ext cx="0" cy="5968754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2689570" y="449320"/>
              <a:ext cx="13563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ctr"/>
              <a:r>
                <a:rPr lang="en-US" dirty="0"/>
                <a:t>run-time</a:t>
              </a:r>
              <a:br>
                <a:rPr lang="en-US" dirty="0"/>
              </a:br>
              <a:r>
                <a:rPr lang="en-US" dirty="0"/>
                <a:t>generalization</a:t>
              </a:r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1752600" y="3021780"/>
              <a:ext cx="57912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 rot="16200000">
              <a:off x="1453237" y="1717308"/>
              <a:ext cx="10198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compiling</a:t>
              </a:r>
              <a:br>
                <a:rPr lang="en-US" dirty="0"/>
              </a:br>
              <a:r>
                <a:rPr lang="en-US" dirty="0"/>
                <a:t>period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 rot="16200000">
              <a:off x="1548615" y="4168292"/>
              <a:ext cx="8290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running</a:t>
              </a:r>
              <a:br>
                <a:rPr lang="en-US" dirty="0"/>
              </a:br>
              <a:r>
                <a:rPr lang="en-US" dirty="0"/>
                <a:t>period</a:t>
              </a:r>
            </a:p>
          </p:txBody>
        </p:sp>
        <p:sp>
          <p:nvSpPr>
            <p:cNvPr id="142" name="Rounded Rectangle 141"/>
            <p:cNvSpPr/>
            <p:nvPr/>
          </p:nvSpPr>
          <p:spPr>
            <a:xfrm>
              <a:off x="5092702" y="1114482"/>
              <a:ext cx="1981200" cy="374549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compile code</a:t>
              </a:r>
            </a:p>
          </p:txBody>
        </p:sp>
        <p:sp>
          <p:nvSpPr>
            <p:cNvPr id="143" name="Rounded Rectangle 142"/>
            <p:cNvSpPr/>
            <p:nvPr/>
          </p:nvSpPr>
          <p:spPr>
            <a:xfrm>
              <a:off x="5092700" y="1489030"/>
              <a:ext cx="1981202" cy="1378053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deduce type</a:t>
              </a:r>
              <a:b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(learning algorithm,</a:t>
              </a:r>
              <a:br>
                <a:rPr 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transfer function</a:t>
              </a:r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b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error function,</a:t>
              </a:r>
              <a:b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network topology)</a:t>
              </a:r>
            </a:p>
          </p:txBody>
        </p:sp>
        <p:sp>
          <p:nvSpPr>
            <p:cNvPr id="144" name="Rounded Rectangle 143"/>
            <p:cNvSpPr/>
            <p:nvPr/>
          </p:nvSpPr>
          <p:spPr>
            <a:xfrm>
              <a:off x="5092702" y="4273406"/>
              <a:ext cx="1981200" cy="374549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run code</a:t>
              </a:r>
            </a:p>
          </p:txBody>
        </p:sp>
        <p:sp>
          <p:nvSpPr>
            <p:cNvPr id="145" name="Rounded Rectangle 144"/>
            <p:cNvSpPr/>
            <p:nvPr/>
          </p:nvSpPr>
          <p:spPr>
            <a:xfrm>
              <a:off x="2377169" y="3617774"/>
              <a:ext cx="1981202" cy="374549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run code</a:t>
              </a:r>
            </a:p>
          </p:txBody>
        </p:sp>
        <p:cxnSp>
          <p:nvCxnSpPr>
            <p:cNvPr id="152" name="Straight Arrow Connector 151"/>
            <p:cNvCxnSpPr>
              <a:stCxn id="59" idx="2"/>
              <a:endCxn id="145" idx="0"/>
            </p:cNvCxnSpPr>
            <p:nvPr/>
          </p:nvCxnSpPr>
          <p:spPr>
            <a:xfrm>
              <a:off x="3367770" y="2196855"/>
              <a:ext cx="0" cy="142091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Elbow Connector 39"/>
            <p:cNvCxnSpPr>
              <a:stCxn id="65" idx="2"/>
            </p:cNvCxnSpPr>
            <p:nvPr/>
          </p:nvCxnSpPr>
          <p:spPr>
            <a:xfrm rot="5400000" flipH="1" flipV="1">
              <a:off x="2383519" y="4351250"/>
              <a:ext cx="2003376" cy="34874"/>
            </a:xfrm>
            <a:prstGeom prst="bentConnector4">
              <a:avLst>
                <a:gd name="adj1" fmla="val -16737"/>
                <a:gd name="adj2" fmla="val 3414079"/>
              </a:avLst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7" name="Elbow Connector 176"/>
            <p:cNvCxnSpPr>
              <a:stCxn id="65" idx="2"/>
            </p:cNvCxnSpPr>
            <p:nvPr/>
          </p:nvCxnSpPr>
          <p:spPr>
            <a:xfrm rot="5400000" flipH="1" flipV="1">
              <a:off x="2300969" y="4268700"/>
              <a:ext cx="2168476" cy="34874"/>
            </a:xfrm>
            <a:prstGeom prst="bentConnector4">
              <a:avLst>
                <a:gd name="adj1" fmla="val -39971"/>
                <a:gd name="adj2" fmla="val 3949406"/>
              </a:avLst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/>
                <p:cNvSpPr txBox="1"/>
                <p:nvPr/>
              </p:nvSpPr>
              <p:spPr>
                <a:xfrm>
                  <a:off x="3367769" y="5393505"/>
                  <a:ext cx="94480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algn="ctr">
                    <a:defRPr sz="1600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r>
                    <a:rPr lang="en-US" dirty="0"/>
                    <a:t>multiple</a:t>
                  </a:r>
                  <a:br>
                    <a:rPr lang="en-US" dirty="0"/>
                  </a:br>
                  <a:r>
                    <a:rPr lang="en-US" dirty="0"/>
                    <a:t>epochs </a:t>
                  </a:r>
                  <a14:m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5" name="TextBox 1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7769" y="5393505"/>
                  <a:ext cx="944809" cy="58477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35"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TextBox 199"/>
                <p:cNvSpPr txBox="1"/>
                <p:nvPr/>
              </p:nvSpPr>
              <p:spPr>
                <a:xfrm>
                  <a:off x="3403194" y="5917380"/>
                  <a:ext cx="87395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algn="ctr">
                    <a:defRPr sz="1600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r>
                    <a:rPr lang="en-US" dirty="0"/>
                    <a:t>multiple</a:t>
                  </a:r>
                  <a:br>
                    <a:rPr lang="en-US" dirty="0"/>
                  </a:br>
                  <a:r>
                    <a:rPr lang="en-US" dirty="0"/>
                    <a:t>runs </a:t>
                  </a:r>
                  <a14:m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0" name="TextBox 1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3194" y="5917380"/>
                  <a:ext cx="873957" cy="58477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083" t="-3125" r="-1389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7" name="Elbow Connector 206"/>
            <p:cNvCxnSpPr>
              <a:stCxn id="144" idx="2"/>
            </p:cNvCxnSpPr>
            <p:nvPr/>
          </p:nvCxnSpPr>
          <p:spPr>
            <a:xfrm rot="5400000" flipH="1" flipV="1">
              <a:off x="5460733" y="3990514"/>
              <a:ext cx="1280010" cy="34872"/>
            </a:xfrm>
            <a:prstGeom prst="bentConnector4">
              <a:avLst>
                <a:gd name="adj1" fmla="val -82152"/>
                <a:gd name="adj2" fmla="val 3365107"/>
              </a:avLst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8" name="Elbow Connector 207"/>
            <p:cNvCxnSpPr>
              <a:stCxn id="144" idx="2"/>
            </p:cNvCxnSpPr>
            <p:nvPr/>
          </p:nvCxnSpPr>
          <p:spPr>
            <a:xfrm rot="5400000" flipH="1" flipV="1">
              <a:off x="5377711" y="3907491"/>
              <a:ext cx="1446055" cy="34874"/>
            </a:xfrm>
            <a:prstGeom prst="bentConnector4">
              <a:avLst>
                <a:gd name="adj1" fmla="val -109343"/>
                <a:gd name="adj2" fmla="val 3889316"/>
              </a:avLst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TextBox 208"/>
                <p:cNvSpPr txBox="1"/>
                <p:nvPr/>
              </p:nvSpPr>
              <p:spPr>
                <a:xfrm>
                  <a:off x="6083302" y="5393504"/>
                  <a:ext cx="94480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algn="ctr">
                    <a:defRPr sz="1600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r>
                    <a:rPr lang="en-US" dirty="0"/>
                    <a:t>multiple</a:t>
                  </a:r>
                  <a:br>
                    <a:rPr lang="en-US" dirty="0"/>
                  </a:br>
                  <a:r>
                    <a:rPr lang="en-US" dirty="0"/>
                    <a:t>epochs </a:t>
                  </a:r>
                  <a14:m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9" name="TextBox 2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3302" y="5393504"/>
                  <a:ext cx="944809" cy="58477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935"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TextBox 209"/>
                <p:cNvSpPr txBox="1"/>
                <p:nvPr/>
              </p:nvSpPr>
              <p:spPr>
                <a:xfrm>
                  <a:off x="6083300" y="5917379"/>
                  <a:ext cx="87395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algn="ctr">
                    <a:defRPr sz="1600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r>
                    <a:rPr lang="en-US" dirty="0"/>
                    <a:t>multiple</a:t>
                  </a:r>
                  <a:br>
                    <a:rPr lang="en-US" dirty="0"/>
                  </a:br>
                  <a:r>
                    <a:rPr lang="en-US" dirty="0"/>
                    <a:t>runs </a:t>
                  </a:r>
                  <a14:m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0" name="TextBox 2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3300" y="5917379"/>
                  <a:ext cx="873957" cy="58477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797" t="-3125" r="-1399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1" name="Straight Arrow Connector 210"/>
            <p:cNvCxnSpPr>
              <a:stCxn id="143" idx="2"/>
              <a:endCxn id="144" idx="0"/>
            </p:cNvCxnSpPr>
            <p:nvPr/>
          </p:nvCxnSpPr>
          <p:spPr>
            <a:xfrm>
              <a:off x="6083301" y="2867083"/>
              <a:ext cx="1" cy="140632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8551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36636" y="-228600"/>
            <a:ext cx="8050139" cy="7363346"/>
            <a:chOff x="436636" y="-228600"/>
            <a:chExt cx="8050139" cy="7363346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" y="-142875"/>
              <a:ext cx="7410450" cy="7191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ounded Rectangle 3"/>
            <p:cNvSpPr/>
            <p:nvPr/>
          </p:nvSpPr>
          <p:spPr>
            <a:xfrm>
              <a:off x="436636" y="2659964"/>
              <a:ext cx="2171700" cy="2845486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448022" y="5432947"/>
              <a:ext cx="4038753" cy="1701799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610475" y="5895796"/>
              <a:ext cx="8645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topology</a:t>
              </a:r>
              <a:br>
                <a:rPr lang="en-US" sz="1200" dirty="0" smtClean="0"/>
              </a:br>
              <a:r>
                <a:rPr lang="en-US" sz="1200" dirty="0" smtClean="0"/>
                <a:t>module:</a:t>
              </a:r>
            </a:p>
            <a:p>
              <a:r>
                <a:rPr lang="en-US" sz="1200" i="1" dirty="0" smtClean="0"/>
                <a:t>scalable</a:t>
              </a:r>
              <a:br>
                <a:rPr lang="en-US" sz="1200" i="1" dirty="0" smtClean="0"/>
              </a:br>
              <a:r>
                <a:rPr lang="en-US" sz="1200" i="1" dirty="0" smtClean="0"/>
                <a:t>for other</a:t>
              </a:r>
              <a:br>
                <a:rPr lang="en-US" sz="1200" i="1" dirty="0" smtClean="0"/>
              </a:br>
              <a:r>
                <a:rPr lang="en-US" sz="1200" i="1" dirty="0" smtClean="0"/>
                <a:t>network</a:t>
              </a:r>
              <a:br>
                <a:rPr lang="en-US" sz="1200" i="1" dirty="0" smtClean="0"/>
              </a:br>
              <a:r>
                <a:rPr lang="en-US" sz="1200" i="1" dirty="0" smtClean="0"/>
                <a:t>topologies</a:t>
              </a:r>
              <a:endParaRPr lang="en-US" sz="1200" i="1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114800" y="-228600"/>
              <a:ext cx="4371975" cy="5661547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72285" y="104775"/>
              <a:ext cx="101449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</a:t>
              </a:r>
              <a:r>
                <a:rPr lang="en-US" sz="1200" dirty="0" smtClean="0"/>
                <a:t>ropagation module:</a:t>
              </a:r>
            </a:p>
            <a:p>
              <a:r>
                <a:rPr lang="en-US" sz="1200" i="1" dirty="0" smtClean="0"/>
                <a:t>scalable</a:t>
              </a:r>
              <a:br>
                <a:rPr lang="en-US" sz="1200" i="1" dirty="0" smtClean="0"/>
              </a:br>
              <a:r>
                <a:rPr lang="en-US" sz="1200" i="1" dirty="0" smtClean="0"/>
                <a:t>for</a:t>
              </a:r>
              <a:r>
                <a:rPr lang="en-US" sz="1200" i="1" dirty="0"/>
                <a:t> </a:t>
              </a:r>
              <a:r>
                <a:rPr lang="en-US" sz="1200" i="1" dirty="0" smtClean="0"/>
                <a:t>other</a:t>
              </a:r>
              <a:br>
                <a:rPr lang="en-US" sz="1200" i="1" dirty="0" smtClean="0"/>
              </a:br>
              <a:r>
                <a:rPr lang="en-US" sz="1200" i="1" dirty="0" smtClean="0"/>
                <a:t>back-propagation algorithms</a:t>
              </a:r>
              <a:endParaRPr lang="en-US" sz="1200" i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4029" y="3667208"/>
              <a:ext cx="12969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</a:t>
              </a:r>
              <a:r>
                <a:rPr lang="en-US" sz="1200" dirty="0" smtClean="0"/>
                <a:t>nput and output</a:t>
              </a:r>
              <a:br>
                <a:rPr lang="en-US" sz="1200" dirty="0" smtClean="0"/>
              </a:br>
              <a:r>
                <a:rPr lang="en-US" sz="1200" dirty="0" smtClean="0"/>
                <a:t>utility module:</a:t>
              </a:r>
            </a:p>
            <a:p>
              <a:r>
                <a:rPr lang="en-US" sz="1200" i="1" dirty="0" smtClean="0"/>
                <a:t>scalable for other</a:t>
              </a:r>
              <a:br>
                <a:rPr lang="en-US" sz="1200" i="1" dirty="0" smtClean="0"/>
              </a:br>
              <a:r>
                <a:rPr lang="en-US" sz="1200" i="1" dirty="0" smtClean="0"/>
                <a:t>system models</a:t>
              </a:r>
              <a:endParaRPr lang="en-US" sz="12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95875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</TotalTime>
  <Words>261</Words>
  <Application>Microsoft Office PowerPoint</Application>
  <PresentationFormat>On-screen Show (4:3)</PresentationFormat>
  <Paragraphs>209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宋体</vt:lpstr>
      <vt:lpstr>Arial</vt:lpstr>
      <vt:lpstr>Calibri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Wenduo (W.)</dc:creator>
  <cp:lastModifiedBy>Wenduo Wang</cp:lastModifiedBy>
  <cp:revision>383</cp:revision>
  <dcterms:created xsi:type="dcterms:W3CDTF">2006-08-16T00:00:00Z</dcterms:created>
  <dcterms:modified xsi:type="dcterms:W3CDTF">2015-03-23T02:34:53Z</dcterms:modified>
</cp:coreProperties>
</file>