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2"/>
  </p:notesMasterIdLst>
  <p:handoutMasterIdLst>
    <p:handoutMasterId r:id="rId33"/>
  </p:handoutMasterIdLst>
  <p:sldIdLst>
    <p:sldId id="331" r:id="rId5"/>
    <p:sldId id="298" r:id="rId6"/>
    <p:sldId id="300" r:id="rId7"/>
    <p:sldId id="333" r:id="rId8"/>
    <p:sldId id="354" r:id="rId9"/>
    <p:sldId id="349" r:id="rId10"/>
    <p:sldId id="263" r:id="rId11"/>
    <p:sldId id="455" r:id="rId12"/>
    <p:sldId id="484" r:id="rId13"/>
    <p:sldId id="355" r:id="rId14"/>
    <p:sldId id="356" r:id="rId15"/>
    <p:sldId id="352" r:id="rId16"/>
    <p:sldId id="486" r:id="rId17"/>
    <p:sldId id="487" r:id="rId18"/>
    <p:sldId id="490" r:id="rId19"/>
    <p:sldId id="491" r:id="rId20"/>
    <p:sldId id="488" r:id="rId21"/>
    <p:sldId id="492" r:id="rId22"/>
    <p:sldId id="489" r:id="rId23"/>
    <p:sldId id="359" r:id="rId24"/>
    <p:sldId id="362" r:id="rId25"/>
    <p:sldId id="363" r:id="rId26"/>
    <p:sldId id="361" r:id="rId27"/>
    <p:sldId id="493" r:id="rId28"/>
    <p:sldId id="358" r:id="rId29"/>
    <p:sldId id="336" r:id="rId30"/>
    <p:sldId id="338" r:id="rId31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F3E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 autoAdjust="0"/>
    <p:restoredTop sz="87449" autoAdjust="0"/>
  </p:normalViewPr>
  <p:slideViewPr>
    <p:cSldViewPr snapToGrid="0" showGuides="1">
      <p:cViewPr varScale="1">
        <p:scale>
          <a:sx n="82" d="100"/>
          <a:sy n="82" d="100"/>
        </p:scale>
        <p:origin x="126" y="81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22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B4866-0899-4706-A7BC-CAD2C9BB0F22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D323813-83F7-415C-B2CA-8D6372A6210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AU" sz="2800" dirty="0"/>
            <a:t>Leader Node</a:t>
          </a:r>
        </a:p>
      </dgm:t>
    </dgm:pt>
    <dgm:pt modelId="{45410AD1-C270-46D2-B90E-653571EDE98E}" type="parTrans" cxnId="{06F4F5C5-AAE2-4237-9D2A-6E78FD030FDD}">
      <dgm:prSet/>
      <dgm:spPr/>
      <dgm:t>
        <a:bodyPr/>
        <a:lstStyle/>
        <a:p>
          <a:endParaRPr lang="en-AU"/>
        </a:p>
      </dgm:t>
    </dgm:pt>
    <dgm:pt modelId="{551D9778-AC15-4F19-9728-59E067C7BDD7}" type="sibTrans" cxnId="{06F4F5C5-AAE2-4237-9D2A-6E78FD030FDD}">
      <dgm:prSet/>
      <dgm:spPr/>
      <dgm:t>
        <a:bodyPr/>
        <a:lstStyle/>
        <a:p>
          <a:endParaRPr lang="en-AU"/>
        </a:p>
      </dgm:t>
    </dgm:pt>
    <dgm:pt modelId="{9A1BA934-A4AB-4D66-B5EA-483C3FD356F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AU" dirty="0"/>
            <a:t>Client</a:t>
          </a:r>
        </a:p>
      </dgm:t>
    </dgm:pt>
    <dgm:pt modelId="{4DA20CFF-85AE-46AE-83BC-1661722F78C8}" type="parTrans" cxnId="{7DF3F39E-02B3-45AA-B8D6-18E0B90E4C2C}">
      <dgm:prSet/>
      <dgm:spPr/>
      <dgm:t>
        <a:bodyPr/>
        <a:lstStyle/>
        <a:p>
          <a:endParaRPr lang="en-AU"/>
        </a:p>
      </dgm:t>
    </dgm:pt>
    <dgm:pt modelId="{65C0F0E5-698C-4169-AC1C-292FAB8ADDE8}" type="sibTrans" cxnId="{7DF3F39E-02B3-45AA-B8D6-18E0B90E4C2C}">
      <dgm:prSet/>
      <dgm:spPr/>
      <dgm:t>
        <a:bodyPr/>
        <a:lstStyle/>
        <a:p>
          <a:endParaRPr lang="en-AU"/>
        </a:p>
      </dgm:t>
    </dgm:pt>
    <dgm:pt modelId="{E2019C30-FF0C-4E74-B0C5-5321CA0BDF7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AU" dirty="0"/>
            <a:t>Compute </a:t>
          </a:r>
        </a:p>
      </dgm:t>
    </dgm:pt>
    <dgm:pt modelId="{31B4FE88-51CD-4DEF-9B32-5E5ED2BB0B2A}" type="parTrans" cxnId="{98D3E8F2-E184-4E4A-A4E8-D104CC0FF471}">
      <dgm:prSet/>
      <dgm:spPr/>
      <dgm:t>
        <a:bodyPr/>
        <a:lstStyle/>
        <a:p>
          <a:endParaRPr lang="en-AU"/>
        </a:p>
      </dgm:t>
    </dgm:pt>
    <dgm:pt modelId="{CA055CBE-F9B4-4881-8267-96468A613046}" type="sibTrans" cxnId="{98D3E8F2-E184-4E4A-A4E8-D104CC0FF471}">
      <dgm:prSet/>
      <dgm:spPr/>
      <dgm:t>
        <a:bodyPr/>
        <a:lstStyle/>
        <a:p>
          <a:endParaRPr lang="en-AU"/>
        </a:p>
      </dgm:t>
    </dgm:pt>
    <dgm:pt modelId="{11BBD599-9B68-431B-9DAF-BD14FE3CEC67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AU" dirty="0"/>
            <a:t>Compute</a:t>
          </a:r>
        </a:p>
      </dgm:t>
    </dgm:pt>
    <dgm:pt modelId="{AAC53825-4AD5-47AE-AE80-79D4ED10ADD5}" type="parTrans" cxnId="{ECE7DC37-42F4-45B9-B7C6-CAD2542794C7}">
      <dgm:prSet/>
      <dgm:spPr/>
      <dgm:t>
        <a:bodyPr/>
        <a:lstStyle/>
        <a:p>
          <a:endParaRPr lang="en-AU"/>
        </a:p>
      </dgm:t>
    </dgm:pt>
    <dgm:pt modelId="{DFEE60DC-B63E-4667-9136-C91976022DA3}" type="sibTrans" cxnId="{ECE7DC37-42F4-45B9-B7C6-CAD2542794C7}">
      <dgm:prSet/>
      <dgm:spPr/>
      <dgm:t>
        <a:bodyPr/>
        <a:lstStyle/>
        <a:p>
          <a:endParaRPr lang="en-AU"/>
        </a:p>
      </dgm:t>
    </dgm:pt>
    <dgm:pt modelId="{C509D6CB-3C76-4CC4-8077-18ECC1476A60}">
      <dgm:prSet phldrT="[Text]" custRadScaleRad="93677" custRadScaleInc="-5153"/>
      <dgm:spPr>
        <a:solidFill>
          <a:schemeClr val="bg1">
            <a:lumMod val="65000"/>
          </a:schemeClr>
        </a:solidFill>
      </dgm:spPr>
    </dgm:pt>
    <dgm:pt modelId="{6C6719B6-0E2F-4B44-8C1F-E457074C5F4D}" type="parTrans" cxnId="{408597DD-8007-4DB5-8255-9E81DE68D2AC}">
      <dgm:prSet/>
      <dgm:spPr/>
      <dgm:t>
        <a:bodyPr/>
        <a:lstStyle/>
        <a:p>
          <a:endParaRPr lang="en-AU"/>
        </a:p>
      </dgm:t>
    </dgm:pt>
    <dgm:pt modelId="{0CF5870B-69EF-4F02-967B-42C5F527F17E}" type="sibTrans" cxnId="{408597DD-8007-4DB5-8255-9E81DE68D2AC}">
      <dgm:prSet/>
      <dgm:spPr/>
      <dgm:t>
        <a:bodyPr/>
        <a:lstStyle/>
        <a:p>
          <a:endParaRPr lang="en-AU"/>
        </a:p>
      </dgm:t>
    </dgm:pt>
    <dgm:pt modelId="{B177A0C1-B9FC-45FC-9F90-0C016DE8BBAD}">
      <dgm:prSet phldrT="[Text]" custRadScaleRad="93677" custRadScaleInc="-5153"/>
      <dgm:spPr>
        <a:solidFill>
          <a:schemeClr val="bg1">
            <a:lumMod val="65000"/>
          </a:schemeClr>
        </a:solidFill>
      </dgm:spPr>
    </dgm:pt>
    <dgm:pt modelId="{A2D1A370-E617-4E49-AB64-DB28837ACE5C}" type="parTrans" cxnId="{BDE980E6-C5AD-4301-9EC6-6082CC874841}">
      <dgm:prSet/>
      <dgm:spPr/>
      <dgm:t>
        <a:bodyPr/>
        <a:lstStyle/>
        <a:p>
          <a:endParaRPr lang="en-AU"/>
        </a:p>
      </dgm:t>
    </dgm:pt>
    <dgm:pt modelId="{0F8E9337-1BFF-479B-A7B7-64912CF6D027}" type="sibTrans" cxnId="{BDE980E6-C5AD-4301-9EC6-6082CC874841}">
      <dgm:prSet/>
      <dgm:spPr/>
      <dgm:t>
        <a:bodyPr/>
        <a:lstStyle/>
        <a:p>
          <a:endParaRPr lang="en-AU"/>
        </a:p>
      </dgm:t>
    </dgm:pt>
    <dgm:pt modelId="{27860E91-3759-479C-8153-2C47F5586A43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AU" dirty="0"/>
            <a:t>Compute</a:t>
          </a:r>
        </a:p>
      </dgm:t>
    </dgm:pt>
    <dgm:pt modelId="{DED9E2D3-2979-4A2F-A3E9-2D63C1A9337B}" type="parTrans" cxnId="{9A89823A-25DA-49DD-B78D-EBEE8996D2C3}">
      <dgm:prSet/>
      <dgm:spPr/>
      <dgm:t>
        <a:bodyPr/>
        <a:lstStyle/>
        <a:p>
          <a:endParaRPr lang="en-AU"/>
        </a:p>
      </dgm:t>
    </dgm:pt>
    <dgm:pt modelId="{BA9809E2-8695-4E78-A027-D11BACC3331F}" type="sibTrans" cxnId="{9A89823A-25DA-49DD-B78D-EBEE8996D2C3}">
      <dgm:prSet/>
      <dgm:spPr/>
      <dgm:t>
        <a:bodyPr/>
        <a:lstStyle/>
        <a:p>
          <a:endParaRPr lang="en-AU"/>
        </a:p>
      </dgm:t>
    </dgm:pt>
    <dgm:pt modelId="{F49460FA-98BB-46F4-A7F9-DCB46057E16F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AU" dirty="0"/>
            <a:t>Client</a:t>
          </a:r>
        </a:p>
      </dgm:t>
    </dgm:pt>
    <dgm:pt modelId="{00F69AD3-B13F-47C1-AB2B-7724D4DA3EBD}" type="parTrans" cxnId="{4E1B6D71-4B7D-4461-A5A4-96F70E96E08C}">
      <dgm:prSet/>
      <dgm:spPr/>
      <dgm:t>
        <a:bodyPr/>
        <a:lstStyle/>
        <a:p>
          <a:endParaRPr lang="en-AU"/>
        </a:p>
      </dgm:t>
    </dgm:pt>
    <dgm:pt modelId="{0DB28413-A1B2-4946-9454-8E108725374D}" type="sibTrans" cxnId="{4E1B6D71-4B7D-4461-A5A4-96F70E96E08C}">
      <dgm:prSet/>
      <dgm:spPr/>
      <dgm:t>
        <a:bodyPr/>
        <a:lstStyle/>
        <a:p>
          <a:endParaRPr lang="en-AU"/>
        </a:p>
      </dgm:t>
    </dgm:pt>
    <dgm:pt modelId="{FABBABE9-8B3B-4FAB-B0A8-3C3EF420EB68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AU" dirty="0"/>
            <a:t>Client</a:t>
          </a:r>
        </a:p>
      </dgm:t>
    </dgm:pt>
    <dgm:pt modelId="{2730196B-3012-48AD-A321-97C0121A0D3D}" type="parTrans" cxnId="{7B2FC280-E69F-4695-A534-DE4B55FC45E6}">
      <dgm:prSet/>
      <dgm:spPr/>
      <dgm:t>
        <a:bodyPr/>
        <a:lstStyle/>
        <a:p>
          <a:endParaRPr lang="en-AU"/>
        </a:p>
      </dgm:t>
    </dgm:pt>
    <dgm:pt modelId="{1F5773DF-882D-421F-8560-2544869AE0DE}" type="sibTrans" cxnId="{7B2FC280-E69F-4695-A534-DE4B55FC45E6}">
      <dgm:prSet/>
      <dgm:spPr/>
      <dgm:t>
        <a:bodyPr/>
        <a:lstStyle/>
        <a:p>
          <a:endParaRPr lang="en-AU"/>
        </a:p>
      </dgm:t>
    </dgm:pt>
    <dgm:pt modelId="{98DDB171-7333-45CF-AE91-48FFEEBF5161}" type="pres">
      <dgm:prSet presAssocID="{6C1B4866-0899-4706-A7BC-CAD2C9BB0F2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C3D15C9-C4BE-401C-AA05-58CF512C1E1E}" type="pres">
      <dgm:prSet presAssocID="{FD323813-83F7-415C-B2CA-8D6372A62101}" presName="singleCycle" presStyleCnt="0"/>
      <dgm:spPr/>
    </dgm:pt>
    <dgm:pt modelId="{6834F236-48EB-4D96-9AD2-96852CF26002}" type="pres">
      <dgm:prSet presAssocID="{FD323813-83F7-415C-B2CA-8D6372A62101}" presName="singleCenter" presStyleLbl="node1" presStyleIdx="0" presStyleCnt="7" custScaleX="159566" custLinFactNeighborX="-3206" custLinFactNeighborY="-11659">
        <dgm:presLayoutVars>
          <dgm:chMax val="7"/>
          <dgm:chPref val="7"/>
        </dgm:presLayoutVars>
      </dgm:prSet>
      <dgm:spPr/>
    </dgm:pt>
    <dgm:pt modelId="{B4990374-1C7E-49E6-A02D-8F37ABC23EE1}" type="pres">
      <dgm:prSet presAssocID="{4DA20CFF-85AE-46AE-83BC-1661722F78C8}" presName="Name56" presStyleLbl="parChTrans1D2" presStyleIdx="0" presStyleCnt="6"/>
      <dgm:spPr/>
    </dgm:pt>
    <dgm:pt modelId="{A4FD6465-709F-49AE-9C8C-1BF3AB676EE8}" type="pres">
      <dgm:prSet presAssocID="{9A1BA934-A4AB-4D66-B5EA-483C3FD356F5}" presName="text0" presStyleLbl="node1" presStyleIdx="1" presStyleCnt="7" custRadScaleRad="118516" custRadScaleInc="98202">
        <dgm:presLayoutVars>
          <dgm:bulletEnabled val="1"/>
        </dgm:presLayoutVars>
      </dgm:prSet>
      <dgm:spPr/>
    </dgm:pt>
    <dgm:pt modelId="{E01C0884-A615-428D-BDCD-1310A6334B05}" type="pres">
      <dgm:prSet presAssocID="{00F69AD3-B13F-47C1-AB2B-7724D4DA3EBD}" presName="Name56" presStyleLbl="parChTrans1D2" presStyleIdx="1" presStyleCnt="6"/>
      <dgm:spPr/>
    </dgm:pt>
    <dgm:pt modelId="{A7480B27-8CED-4BC7-9829-032D6D90F66D}" type="pres">
      <dgm:prSet presAssocID="{F49460FA-98BB-46F4-A7F9-DCB46057E16F}" presName="text0" presStyleLbl="node1" presStyleIdx="2" presStyleCnt="7" custRadScaleRad="103967" custRadScaleInc="-200000">
        <dgm:presLayoutVars>
          <dgm:bulletEnabled val="1"/>
        </dgm:presLayoutVars>
      </dgm:prSet>
      <dgm:spPr/>
    </dgm:pt>
    <dgm:pt modelId="{91B34168-3D58-43E7-8C3E-2C80AB4FEDE3}" type="pres">
      <dgm:prSet presAssocID="{2730196B-3012-48AD-A321-97C0121A0D3D}" presName="Name56" presStyleLbl="parChTrans1D2" presStyleIdx="2" presStyleCnt="6"/>
      <dgm:spPr/>
    </dgm:pt>
    <dgm:pt modelId="{BD33A580-4FDA-4395-AAD5-A81D08E978CA}" type="pres">
      <dgm:prSet presAssocID="{FABBABE9-8B3B-4FAB-B0A8-3C3EF420EB68}" presName="text0" presStyleLbl="node1" presStyleIdx="3" presStyleCnt="7" custRadScaleRad="121697" custRadScaleInc="-499826">
        <dgm:presLayoutVars>
          <dgm:bulletEnabled val="1"/>
        </dgm:presLayoutVars>
      </dgm:prSet>
      <dgm:spPr/>
    </dgm:pt>
    <dgm:pt modelId="{D2EE7917-5788-4C55-9251-C4C5065131D4}" type="pres">
      <dgm:prSet presAssocID="{31B4FE88-51CD-4DEF-9B32-5E5ED2BB0B2A}" presName="Name56" presStyleLbl="parChTrans1D2" presStyleIdx="3" presStyleCnt="6"/>
      <dgm:spPr/>
    </dgm:pt>
    <dgm:pt modelId="{A20EA88D-9633-4820-AA4F-3057D6BC19CE}" type="pres">
      <dgm:prSet presAssocID="{E2019C30-FF0C-4E74-B0C5-5321CA0BDF7D}" presName="text0" presStyleLbl="node1" presStyleIdx="4" presStyleCnt="7" custRadScaleRad="92387" custRadScaleInc="168251">
        <dgm:presLayoutVars>
          <dgm:bulletEnabled val="1"/>
        </dgm:presLayoutVars>
      </dgm:prSet>
      <dgm:spPr/>
    </dgm:pt>
    <dgm:pt modelId="{FE93577C-7557-44C1-A492-C785C894FBF8}" type="pres">
      <dgm:prSet presAssocID="{AAC53825-4AD5-47AE-AE80-79D4ED10ADD5}" presName="Name56" presStyleLbl="parChTrans1D2" presStyleIdx="4" presStyleCnt="6"/>
      <dgm:spPr/>
    </dgm:pt>
    <dgm:pt modelId="{316FCBDE-50E1-45AD-B5C3-EA33D1BE6841}" type="pres">
      <dgm:prSet presAssocID="{11BBD599-9B68-431B-9DAF-BD14FE3CEC67}" presName="text0" presStyleLbl="node1" presStyleIdx="5" presStyleCnt="7" custRadScaleRad="59803" custRadScaleInc="-164903">
        <dgm:presLayoutVars>
          <dgm:bulletEnabled val="1"/>
        </dgm:presLayoutVars>
      </dgm:prSet>
      <dgm:spPr/>
    </dgm:pt>
    <dgm:pt modelId="{0F9BBDEB-BF86-4AD6-AA38-F0E118E37661}" type="pres">
      <dgm:prSet presAssocID="{DED9E2D3-2979-4A2F-A3E9-2D63C1A9337B}" presName="Name56" presStyleLbl="parChTrans1D2" presStyleIdx="5" presStyleCnt="6"/>
      <dgm:spPr/>
    </dgm:pt>
    <dgm:pt modelId="{5DB1E7E2-59FB-4263-88CB-42E5A089F6D4}" type="pres">
      <dgm:prSet presAssocID="{27860E91-3759-479C-8153-2C47F5586A43}" presName="text0" presStyleLbl="node1" presStyleIdx="6" presStyleCnt="7" custRadScaleRad="81311" custRadScaleInc="-540474">
        <dgm:presLayoutVars>
          <dgm:bulletEnabled val="1"/>
        </dgm:presLayoutVars>
      </dgm:prSet>
      <dgm:spPr/>
    </dgm:pt>
  </dgm:ptLst>
  <dgm:cxnLst>
    <dgm:cxn modelId="{2F52830F-03B5-4396-BE1C-7BCEA1795FE3}" type="presOf" srcId="{6C1B4866-0899-4706-A7BC-CAD2C9BB0F22}" destId="{98DDB171-7333-45CF-AE91-48FFEEBF5161}" srcOrd="0" destOrd="0" presId="urn:microsoft.com/office/officeart/2008/layout/RadialCluster"/>
    <dgm:cxn modelId="{F0611410-5D6A-4B2C-93D6-DC9EB1D09895}" type="presOf" srcId="{27860E91-3759-479C-8153-2C47F5586A43}" destId="{5DB1E7E2-59FB-4263-88CB-42E5A089F6D4}" srcOrd="0" destOrd="0" presId="urn:microsoft.com/office/officeart/2008/layout/RadialCluster"/>
    <dgm:cxn modelId="{AB52E715-8323-431C-B324-688B58274814}" type="presOf" srcId="{2730196B-3012-48AD-A321-97C0121A0D3D}" destId="{91B34168-3D58-43E7-8C3E-2C80AB4FEDE3}" srcOrd="0" destOrd="0" presId="urn:microsoft.com/office/officeart/2008/layout/RadialCluster"/>
    <dgm:cxn modelId="{13331F2B-1818-4542-B6C4-5BBECB8963F2}" type="presOf" srcId="{00F69AD3-B13F-47C1-AB2B-7724D4DA3EBD}" destId="{E01C0884-A615-428D-BDCD-1310A6334B05}" srcOrd="0" destOrd="0" presId="urn:microsoft.com/office/officeart/2008/layout/RadialCluster"/>
    <dgm:cxn modelId="{5481C831-C1B9-4027-8BF6-CEAC98B05FF7}" type="presOf" srcId="{11BBD599-9B68-431B-9DAF-BD14FE3CEC67}" destId="{316FCBDE-50E1-45AD-B5C3-EA33D1BE6841}" srcOrd="0" destOrd="0" presId="urn:microsoft.com/office/officeart/2008/layout/RadialCluster"/>
    <dgm:cxn modelId="{29C81F36-2DCC-48F3-9935-81D0B886D49F}" type="presOf" srcId="{FABBABE9-8B3B-4FAB-B0A8-3C3EF420EB68}" destId="{BD33A580-4FDA-4395-AAD5-A81D08E978CA}" srcOrd="0" destOrd="0" presId="urn:microsoft.com/office/officeart/2008/layout/RadialCluster"/>
    <dgm:cxn modelId="{ECE7DC37-42F4-45B9-B7C6-CAD2542794C7}" srcId="{FD323813-83F7-415C-B2CA-8D6372A62101}" destId="{11BBD599-9B68-431B-9DAF-BD14FE3CEC67}" srcOrd="4" destOrd="0" parTransId="{AAC53825-4AD5-47AE-AE80-79D4ED10ADD5}" sibTransId="{DFEE60DC-B63E-4667-9136-C91976022DA3}"/>
    <dgm:cxn modelId="{9A89823A-25DA-49DD-B78D-EBEE8996D2C3}" srcId="{FD323813-83F7-415C-B2CA-8D6372A62101}" destId="{27860E91-3759-479C-8153-2C47F5586A43}" srcOrd="5" destOrd="0" parTransId="{DED9E2D3-2979-4A2F-A3E9-2D63C1A9337B}" sibTransId="{BA9809E2-8695-4E78-A027-D11BACC3331F}"/>
    <dgm:cxn modelId="{0E887160-12A4-4161-8C9C-A2FC6DFB56D0}" type="presOf" srcId="{31B4FE88-51CD-4DEF-9B32-5E5ED2BB0B2A}" destId="{D2EE7917-5788-4C55-9251-C4C5065131D4}" srcOrd="0" destOrd="0" presId="urn:microsoft.com/office/officeart/2008/layout/RadialCluster"/>
    <dgm:cxn modelId="{555BC963-D562-4458-9CC9-0F8C8DBBF81F}" type="presOf" srcId="{4DA20CFF-85AE-46AE-83BC-1661722F78C8}" destId="{B4990374-1C7E-49E6-A02D-8F37ABC23EE1}" srcOrd="0" destOrd="0" presId="urn:microsoft.com/office/officeart/2008/layout/RadialCluster"/>
    <dgm:cxn modelId="{6F5EB366-16BD-41F8-9E30-3EC695A61380}" type="presOf" srcId="{AAC53825-4AD5-47AE-AE80-79D4ED10ADD5}" destId="{FE93577C-7557-44C1-A492-C785C894FBF8}" srcOrd="0" destOrd="0" presId="urn:microsoft.com/office/officeart/2008/layout/RadialCluster"/>
    <dgm:cxn modelId="{4E1B6D71-4B7D-4461-A5A4-96F70E96E08C}" srcId="{FD323813-83F7-415C-B2CA-8D6372A62101}" destId="{F49460FA-98BB-46F4-A7F9-DCB46057E16F}" srcOrd="1" destOrd="0" parTransId="{00F69AD3-B13F-47C1-AB2B-7724D4DA3EBD}" sibTransId="{0DB28413-A1B2-4946-9454-8E108725374D}"/>
    <dgm:cxn modelId="{0969667C-184C-4D8F-BABF-FBED9B8C58ED}" type="presOf" srcId="{FD323813-83F7-415C-B2CA-8D6372A62101}" destId="{6834F236-48EB-4D96-9AD2-96852CF26002}" srcOrd="0" destOrd="0" presId="urn:microsoft.com/office/officeart/2008/layout/RadialCluster"/>
    <dgm:cxn modelId="{7B2FC280-E69F-4695-A534-DE4B55FC45E6}" srcId="{FD323813-83F7-415C-B2CA-8D6372A62101}" destId="{FABBABE9-8B3B-4FAB-B0A8-3C3EF420EB68}" srcOrd="2" destOrd="0" parTransId="{2730196B-3012-48AD-A321-97C0121A0D3D}" sibTransId="{1F5773DF-882D-421F-8560-2544869AE0DE}"/>
    <dgm:cxn modelId="{8E484C8D-71AD-40A7-88EA-3A7B8C85FBE8}" type="presOf" srcId="{F49460FA-98BB-46F4-A7F9-DCB46057E16F}" destId="{A7480B27-8CED-4BC7-9829-032D6D90F66D}" srcOrd="0" destOrd="0" presId="urn:microsoft.com/office/officeart/2008/layout/RadialCluster"/>
    <dgm:cxn modelId="{62711392-D764-41B2-9AE5-436C57DAA8A8}" type="presOf" srcId="{9A1BA934-A4AB-4D66-B5EA-483C3FD356F5}" destId="{A4FD6465-709F-49AE-9C8C-1BF3AB676EE8}" srcOrd="0" destOrd="0" presId="urn:microsoft.com/office/officeart/2008/layout/RadialCluster"/>
    <dgm:cxn modelId="{7DF3F39E-02B3-45AA-B8D6-18E0B90E4C2C}" srcId="{FD323813-83F7-415C-B2CA-8D6372A62101}" destId="{9A1BA934-A4AB-4D66-B5EA-483C3FD356F5}" srcOrd="0" destOrd="0" parTransId="{4DA20CFF-85AE-46AE-83BC-1661722F78C8}" sibTransId="{65C0F0E5-698C-4169-AC1C-292FAB8ADDE8}"/>
    <dgm:cxn modelId="{D49692A9-F1A1-472E-A1E3-7E8C215C4749}" type="presOf" srcId="{DED9E2D3-2979-4A2F-A3E9-2D63C1A9337B}" destId="{0F9BBDEB-BF86-4AD6-AA38-F0E118E37661}" srcOrd="0" destOrd="0" presId="urn:microsoft.com/office/officeart/2008/layout/RadialCluster"/>
    <dgm:cxn modelId="{06F4F5C5-AAE2-4237-9D2A-6E78FD030FDD}" srcId="{6C1B4866-0899-4706-A7BC-CAD2C9BB0F22}" destId="{FD323813-83F7-415C-B2CA-8D6372A62101}" srcOrd="0" destOrd="0" parTransId="{45410AD1-C270-46D2-B90E-653571EDE98E}" sibTransId="{551D9778-AC15-4F19-9728-59E067C7BDD7}"/>
    <dgm:cxn modelId="{47B37CC7-16A1-4ED3-B8A0-8F02FE00DD4D}" type="presOf" srcId="{E2019C30-FF0C-4E74-B0C5-5321CA0BDF7D}" destId="{A20EA88D-9633-4820-AA4F-3057D6BC19CE}" srcOrd="0" destOrd="0" presId="urn:microsoft.com/office/officeart/2008/layout/RadialCluster"/>
    <dgm:cxn modelId="{408597DD-8007-4DB5-8255-9E81DE68D2AC}" srcId="{6C1B4866-0899-4706-A7BC-CAD2C9BB0F22}" destId="{C509D6CB-3C76-4CC4-8077-18ECC1476A60}" srcOrd="1" destOrd="0" parTransId="{6C6719B6-0E2F-4B44-8C1F-E457074C5F4D}" sibTransId="{0CF5870B-69EF-4F02-967B-42C5F527F17E}"/>
    <dgm:cxn modelId="{BDE980E6-C5AD-4301-9EC6-6082CC874841}" srcId="{6C1B4866-0899-4706-A7BC-CAD2C9BB0F22}" destId="{B177A0C1-B9FC-45FC-9F90-0C016DE8BBAD}" srcOrd="2" destOrd="0" parTransId="{A2D1A370-E617-4E49-AB64-DB28837ACE5C}" sibTransId="{0F8E9337-1BFF-479B-A7B7-64912CF6D027}"/>
    <dgm:cxn modelId="{98D3E8F2-E184-4E4A-A4E8-D104CC0FF471}" srcId="{FD323813-83F7-415C-B2CA-8D6372A62101}" destId="{E2019C30-FF0C-4E74-B0C5-5321CA0BDF7D}" srcOrd="3" destOrd="0" parTransId="{31B4FE88-51CD-4DEF-9B32-5E5ED2BB0B2A}" sibTransId="{CA055CBE-F9B4-4881-8267-96468A613046}"/>
    <dgm:cxn modelId="{9B02CC74-7AD5-44B4-AFEA-0FACE249557A}" type="presParOf" srcId="{98DDB171-7333-45CF-AE91-48FFEEBF5161}" destId="{AC3D15C9-C4BE-401C-AA05-58CF512C1E1E}" srcOrd="0" destOrd="0" presId="urn:microsoft.com/office/officeart/2008/layout/RadialCluster"/>
    <dgm:cxn modelId="{3866C0F9-C8BE-43ED-956B-CD7F2FD3633E}" type="presParOf" srcId="{AC3D15C9-C4BE-401C-AA05-58CF512C1E1E}" destId="{6834F236-48EB-4D96-9AD2-96852CF26002}" srcOrd="0" destOrd="0" presId="urn:microsoft.com/office/officeart/2008/layout/RadialCluster"/>
    <dgm:cxn modelId="{E96960B3-B0F3-4CE3-843C-FA3F68CCAA58}" type="presParOf" srcId="{AC3D15C9-C4BE-401C-AA05-58CF512C1E1E}" destId="{B4990374-1C7E-49E6-A02D-8F37ABC23EE1}" srcOrd="1" destOrd="0" presId="urn:microsoft.com/office/officeart/2008/layout/RadialCluster"/>
    <dgm:cxn modelId="{EC580715-1BDF-4590-903E-ADE6E1ABF284}" type="presParOf" srcId="{AC3D15C9-C4BE-401C-AA05-58CF512C1E1E}" destId="{A4FD6465-709F-49AE-9C8C-1BF3AB676EE8}" srcOrd="2" destOrd="0" presId="urn:microsoft.com/office/officeart/2008/layout/RadialCluster"/>
    <dgm:cxn modelId="{646653A7-DBA5-499C-9E44-38A6FA1A4991}" type="presParOf" srcId="{AC3D15C9-C4BE-401C-AA05-58CF512C1E1E}" destId="{E01C0884-A615-428D-BDCD-1310A6334B05}" srcOrd="3" destOrd="0" presId="urn:microsoft.com/office/officeart/2008/layout/RadialCluster"/>
    <dgm:cxn modelId="{F653515A-A85F-49FE-A324-7B77AF87AD48}" type="presParOf" srcId="{AC3D15C9-C4BE-401C-AA05-58CF512C1E1E}" destId="{A7480B27-8CED-4BC7-9829-032D6D90F66D}" srcOrd="4" destOrd="0" presId="urn:microsoft.com/office/officeart/2008/layout/RadialCluster"/>
    <dgm:cxn modelId="{15135339-28A9-45EE-90CA-A8B0CF45817B}" type="presParOf" srcId="{AC3D15C9-C4BE-401C-AA05-58CF512C1E1E}" destId="{91B34168-3D58-43E7-8C3E-2C80AB4FEDE3}" srcOrd="5" destOrd="0" presId="urn:microsoft.com/office/officeart/2008/layout/RadialCluster"/>
    <dgm:cxn modelId="{15BB4137-F66A-4A5E-94EA-EDDDC90F8EC7}" type="presParOf" srcId="{AC3D15C9-C4BE-401C-AA05-58CF512C1E1E}" destId="{BD33A580-4FDA-4395-AAD5-A81D08E978CA}" srcOrd="6" destOrd="0" presId="urn:microsoft.com/office/officeart/2008/layout/RadialCluster"/>
    <dgm:cxn modelId="{EFFAD349-65D3-4FAC-9141-704B4D02852D}" type="presParOf" srcId="{AC3D15C9-C4BE-401C-AA05-58CF512C1E1E}" destId="{D2EE7917-5788-4C55-9251-C4C5065131D4}" srcOrd="7" destOrd="0" presId="urn:microsoft.com/office/officeart/2008/layout/RadialCluster"/>
    <dgm:cxn modelId="{F8CD533A-356E-4CDB-B13E-CF0F7B10664A}" type="presParOf" srcId="{AC3D15C9-C4BE-401C-AA05-58CF512C1E1E}" destId="{A20EA88D-9633-4820-AA4F-3057D6BC19CE}" srcOrd="8" destOrd="0" presId="urn:microsoft.com/office/officeart/2008/layout/RadialCluster"/>
    <dgm:cxn modelId="{2EAC7C32-D5AB-44DD-A4AB-B473F26B520A}" type="presParOf" srcId="{AC3D15C9-C4BE-401C-AA05-58CF512C1E1E}" destId="{FE93577C-7557-44C1-A492-C785C894FBF8}" srcOrd="9" destOrd="0" presId="urn:microsoft.com/office/officeart/2008/layout/RadialCluster"/>
    <dgm:cxn modelId="{7D1AB607-6305-41E7-8EB4-910A4AA74C82}" type="presParOf" srcId="{AC3D15C9-C4BE-401C-AA05-58CF512C1E1E}" destId="{316FCBDE-50E1-45AD-B5C3-EA33D1BE6841}" srcOrd="10" destOrd="0" presId="urn:microsoft.com/office/officeart/2008/layout/RadialCluster"/>
    <dgm:cxn modelId="{AC4C53BC-E763-4B86-A0E8-D13DFE47EE2E}" type="presParOf" srcId="{AC3D15C9-C4BE-401C-AA05-58CF512C1E1E}" destId="{0F9BBDEB-BF86-4AD6-AA38-F0E118E37661}" srcOrd="11" destOrd="0" presId="urn:microsoft.com/office/officeart/2008/layout/RadialCluster"/>
    <dgm:cxn modelId="{A8CD72FD-A6E8-4F58-BD50-A9136F5C87CF}" type="presParOf" srcId="{AC3D15C9-C4BE-401C-AA05-58CF512C1E1E}" destId="{5DB1E7E2-59FB-4263-88CB-42E5A089F6D4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4F236-48EB-4D96-9AD2-96852CF26002}">
      <dsp:nvSpPr>
        <dsp:cNvPr id="0" name=""/>
        <dsp:cNvSpPr/>
      </dsp:nvSpPr>
      <dsp:spPr>
        <a:xfrm>
          <a:off x="1146245" y="1329524"/>
          <a:ext cx="2334514" cy="14630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Leader Node</a:t>
          </a:r>
        </a:p>
      </dsp:txBody>
      <dsp:txXfrm>
        <a:off x="1217665" y="1400944"/>
        <a:ext cx="2191674" cy="1320200"/>
      </dsp:txXfrm>
    </dsp:sp>
    <dsp:sp modelId="{B4990374-1C7E-49E6-A02D-8F37ABC23EE1}">
      <dsp:nvSpPr>
        <dsp:cNvPr id="0" name=""/>
        <dsp:cNvSpPr/>
      </dsp:nvSpPr>
      <dsp:spPr>
        <a:xfrm rot="18540548">
          <a:off x="2826387" y="1162433"/>
          <a:ext cx="4300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00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D6465-709F-49AE-9C8C-1BF3AB676EE8}">
      <dsp:nvSpPr>
        <dsp:cNvPr id="0" name=""/>
        <dsp:cNvSpPr/>
      </dsp:nvSpPr>
      <dsp:spPr>
        <a:xfrm>
          <a:off x="3083673" y="15106"/>
          <a:ext cx="980236" cy="980236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Client</a:t>
          </a:r>
        </a:p>
      </dsp:txBody>
      <dsp:txXfrm>
        <a:off x="3131524" y="62957"/>
        <a:ext cx="884534" cy="884534"/>
      </dsp:txXfrm>
    </dsp:sp>
    <dsp:sp modelId="{E01C0884-A615-428D-BDCD-1310A6334B05}">
      <dsp:nvSpPr>
        <dsp:cNvPr id="0" name=""/>
        <dsp:cNvSpPr/>
      </dsp:nvSpPr>
      <dsp:spPr>
        <a:xfrm rot="16472745">
          <a:off x="2210352" y="1154880"/>
          <a:ext cx="3503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038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80B27-8CED-4BC7-9829-032D6D90F66D}">
      <dsp:nvSpPr>
        <dsp:cNvPr id="0" name=""/>
        <dsp:cNvSpPr/>
      </dsp:nvSpPr>
      <dsp:spPr>
        <a:xfrm>
          <a:off x="1948281" y="0"/>
          <a:ext cx="980236" cy="980236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Client</a:t>
          </a:r>
        </a:p>
      </dsp:txBody>
      <dsp:txXfrm>
        <a:off x="1996132" y="47851"/>
        <a:ext cx="884534" cy="884534"/>
      </dsp:txXfrm>
    </dsp:sp>
    <dsp:sp modelId="{91B34168-3D58-43E7-8C3E-2C80AB4FEDE3}">
      <dsp:nvSpPr>
        <dsp:cNvPr id="0" name=""/>
        <dsp:cNvSpPr/>
      </dsp:nvSpPr>
      <dsp:spPr>
        <a:xfrm rot="14161694">
          <a:off x="1492348" y="1154880"/>
          <a:ext cx="4211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117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3A580-4FDA-4395-AAD5-A81D08E978CA}">
      <dsp:nvSpPr>
        <dsp:cNvPr id="0" name=""/>
        <dsp:cNvSpPr/>
      </dsp:nvSpPr>
      <dsp:spPr>
        <a:xfrm>
          <a:off x="764907" y="0"/>
          <a:ext cx="980236" cy="980236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Client</a:t>
          </a:r>
        </a:p>
      </dsp:txBody>
      <dsp:txXfrm>
        <a:off x="812758" y="47851"/>
        <a:ext cx="884534" cy="884534"/>
      </dsp:txXfrm>
    </dsp:sp>
    <dsp:sp modelId="{D2EE7917-5788-4C55-9251-C4C5065131D4}">
      <dsp:nvSpPr>
        <dsp:cNvPr id="0" name=""/>
        <dsp:cNvSpPr/>
      </dsp:nvSpPr>
      <dsp:spPr>
        <a:xfrm rot="7698024">
          <a:off x="1345849" y="2981479"/>
          <a:ext cx="4814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145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EA88D-9633-4820-AA4F-3057D6BC19CE}">
      <dsp:nvSpPr>
        <dsp:cNvPr id="0" name=""/>
        <dsp:cNvSpPr/>
      </dsp:nvSpPr>
      <dsp:spPr>
        <a:xfrm>
          <a:off x="560181" y="3170395"/>
          <a:ext cx="980236" cy="980236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Compute </a:t>
          </a:r>
        </a:p>
      </dsp:txBody>
      <dsp:txXfrm>
        <a:off x="608032" y="3218246"/>
        <a:ext cx="884534" cy="884534"/>
      </dsp:txXfrm>
    </dsp:sp>
    <dsp:sp modelId="{FE93577C-7557-44C1-A492-C785C894FBF8}">
      <dsp:nvSpPr>
        <dsp:cNvPr id="0" name=""/>
        <dsp:cNvSpPr/>
      </dsp:nvSpPr>
      <dsp:spPr>
        <a:xfrm rot="5588878">
          <a:off x="2073680" y="2981479"/>
          <a:ext cx="3784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840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FCBDE-50E1-45AD-B5C3-EA33D1BE6841}">
      <dsp:nvSpPr>
        <dsp:cNvPr id="0" name=""/>
        <dsp:cNvSpPr/>
      </dsp:nvSpPr>
      <dsp:spPr>
        <a:xfrm>
          <a:off x="1735417" y="3170394"/>
          <a:ext cx="980236" cy="980236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Compute</a:t>
          </a:r>
        </a:p>
      </dsp:txBody>
      <dsp:txXfrm>
        <a:off x="1783268" y="3218245"/>
        <a:ext cx="884534" cy="884534"/>
      </dsp:txXfrm>
    </dsp:sp>
    <dsp:sp modelId="{0F9BBDEB-BF86-4AD6-AA38-F0E118E37661}">
      <dsp:nvSpPr>
        <dsp:cNvPr id="0" name=""/>
        <dsp:cNvSpPr/>
      </dsp:nvSpPr>
      <dsp:spPr>
        <a:xfrm rot="3233973">
          <a:off x="2743496" y="2996035"/>
          <a:ext cx="5036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365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1E7E2-59FB-4263-88CB-42E5A089F6D4}">
      <dsp:nvSpPr>
        <dsp:cNvPr id="0" name=""/>
        <dsp:cNvSpPr/>
      </dsp:nvSpPr>
      <dsp:spPr>
        <a:xfrm>
          <a:off x="3010986" y="3199507"/>
          <a:ext cx="980236" cy="980236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Compute</a:t>
          </a:r>
        </a:p>
      </dsp:txBody>
      <dsp:txXfrm>
        <a:off x="3058837" y="3247358"/>
        <a:ext cx="884534" cy="884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 am an AWS Community Builder in data, data scientist and also a Business Performance Analyst at Service NSW. I have consulted and instructed in data analytics and data science for government, financial services and </a:t>
            </a:r>
            <a:r>
              <a:rPr lang="en-AU" dirty="0" err="1"/>
              <a:t>startups</a:t>
            </a:r>
            <a:r>
              <a:rPr lang="en-AU" dirty="0"/>
              <a:t> for 6 years. It was at an AI </a:t>
            </a:r>
            <a:r>
              <a:rPr lang="en-AU" dirty="0" err="1"/>
              <a:t>startup</a:t>
            </a:r>
            <a:r>
              <a:rPr lang="en-AU" dirty="0"/>
              <a:t> and at Service NSW that I used Amazon services including Amazon S3, Amazon </a:t>
            </a:r>
            <a:r>
              <a:rPr lang="en-AU" dirty="0" err="1"/>
              <a:t>Sagemaker</a:t>
            </a:r>
            <a:r>
              <a:rPr lang="en-AU" dirty="0"/>
              <a:t>, Amazon Redshift and Amazon </a:t>
            </a:r>
            <a:r>
              <a:rPr lang="en-AU" dirty="0" err="1"/>
              <a:t>QuickSight</a:t>
            </a:r>
            <a:r>
              <a:rPr lang="en-A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08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70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You may preview the data type before data is loaded into SPICE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4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mazon Ember" panose="020B0603020204020204" pitchFamily="34" charset="0"/>
              </a:rPr>
              <a:t>We serve 4.8 million NSW citizens across contact </a:t>
            </a:r>
            <a:r>
              <a:rPr lang="en-US" altLang="en-US" dirty="0" err="1">
                <a:latin typeface="Amazon Ember" panose="020B0603020204020204" pitchFamily="34" charset="0"/>
              </a:rPr>
              <a:t>centres</a:t>
            </a:r>
            <a:r>
              <a:rPr lang="en-US" altLang="en-US" dirty="0">
                <a:latin typeface="Amazon Ember" panose="020B0603020204020204" pitchFamily="34" charset="0"/>
              </a:rPr>
              <a:t>, mobile apps and service </a:t>
            </a:r>
            <a:r>
              <a:rPr lang="en-US" altLang="en-US" dirty="0" err="1">
                <a:latin typeface="Amazon Ember" panose="020B0603020204020204" pitchFamily="34" charset="0"/>
              </a:rPr>
              <a:t>centres</a:t>
            </a:r>
            <a:r>
              <a:rPr lang="en-US" altLang="en-US" dirty="0">
                <a:latin typeface="Amazon Ember" panose="020B0603020204020204" pitchFamily="34" charset="0"/>
              </a:rPr>
              <a:t>. Service NSW is the startup of the Department of Customer Service and we support agencies and customers on a wide range of topics including Dine &amp; Discover, covid vaccinations, licensing renewal, </a:t>
            </a:r>
            <a:r>
              <a:rPr lang="en-US" altLang="en-US" dirty="0" err="1">
                <a:latin typeface="Amazon Ember" panose="020B0603020204020204" pitchFamily="34" charset="0"/>
              </a:rPr>
              <a:t>Trainlink</a:t>
            </a:r>
            <a:r>
              <a:rPr lang="en-US" altLang="en-US" dirty="0">
                <a:latin typeface="Amazon Ember" panose="020B0603020204020204" pitchFamily="34" charset="0"/>
              </a:rPr>
              <a:t> and Creative Kids.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80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have the task to improve customer experience to understand NSW citizens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2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We created an Amazon Redshift cluster with one leader node and 3 compute nodes. This was a greenfield government project. </a:t>
            </a:r>
            <a:r>
              <a:rPr lang="en-AU" sz="2000" b="0" dirty="0"/>
              <a:t>The challenges include creating an Active Directory, IAM  User Role to create Redshift cluster and permission access to connect to Serverless BI (Amazon </a:t>
            </a:r>
            <a:r>
              <a:rPr lang="en-AU" sz="2000" b="0" dirty="0" err="1"/>
              <a:t>QuickSight</a:t>
            </a:r>
            <a:r>
              <a:rPr lang="en-AU" sz="2000" b="0" dirty="0"/>
              <a:t>) and Serverless ETL (Amazon Glue).</a:t>
            </a:r>
          </a:p>
          <a:p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0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have the task to improve customer experience to understand NSW citizens by building a data architecture roadmap to include business intelligence, reporting with structured, semi-structured and unstructured data and building machine learning capability for sentiment analysis and topic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2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Amazon Redshift is an enterprise data warehouse fully managed on AWS. Customer thinks about servers. How much RAM? How much CPU is needed?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 Considerations: Good data model, Optimize Amazon Redshift Cluster. </a:t>
            </a:r>
            <a:r>
              <a:rPr lang="en-US" b="0" dirty="0"/>
              <a:t>Columnar storage</a:t>
            </a:r>
          </a:p>
          <a:p>
            <a:r>
              <a:rPr lang="en-AU" sz="2000" dirty="0"/>
              <a:t>Fewer joins, </a:t>
            </a:r>
            <a:r>
              <a:rPr lang="en-AU" sz="2000" dirty="0" err="1"/>
              <a:t>denormalizing</a:t>
            </a:r>
            <a:r>
              <a:rPr lang="en-AU" sz="2000" dirty="0"/>
              <a:t> table schemas and keeping columns sizes in tables as narrow as possible. All of these will improve query performance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12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48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5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2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ircuit&#10;&#10;Description automatically generated">
            <a:extLst>
              <a:ext uri="{FF2B5EF4-FFF2-40B4-BE49-F238E27FC236}">
                <a16:creationId xmlns:a16="http://schemas.microsoft.com/office/drawing/2014/main" id="{77835F6D-FF2F-4DA3-922F-ACBAF510A0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aseline="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D18813-8131-5A4E-94F0-342CFA68D0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8640" y="376571"/>
            <a:ext cx="6991108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40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 lIns="2520000" tIns="2160000" rIns="2520000"/>
          <a:lstStyle>
            <a:lvl1pPr algn="ctr">
              <a:defRPr/>
            </a:lvl1pPr>
          </a:lstStyle>
          <a:p>
            <a:r>
              <a:rPr lang="en-AU" dirty="0"/>
              <a:t>Click icon to add picture, once inserted right-click on photo and select Send to Back so that appears behind title text.</a:t>
            </a:r>
            <a:br>
              <a:rPr lang="en-AU" dirty="0"/>
            </a:br>
            <a:r>
              <a:rPr lang="en-AU" dirty="0"/>
              <a:t>Change title text to white if necessary.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A8BDED-5D21-434E-B7DC-3B2479927F5B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2D6EE-0FE5-B844-B06A-443089DDAD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8640" y="211833"/>
            <a:ext cx="4386805" cy="90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" y="743968"/>
            <a:ext cx="13514832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683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29" y="438151"/>
            <a:ext cx="14052142" cy="7731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89129" y="1410789"/>
            <a:ext cx="14052142" cy="567241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8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2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907744-0332-C14A-B889-7171121F730D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9889927" y="7332202"/>
            <a:ext cx="4201610" cy="86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  <p:sldLayoutId id="2147483715" r:id="rId25"/>
    <p:sldLayoutId id="2147483716" r:id="rId26"/>
  </p:sldLayoutIdLst>
  <p:hf sldNum="0" hdr="0" ftr="0" dt="0"/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redshift/latest/dg/redshift-dg.pdf" TargetMode="External"/><Relationship Id="rId2" Type="http://schemas.openxmlformats.org/officeDocument/2006/relationships/hyperlink" Target="https://docs.aws.amazon.com/redshift/latest/mgmt/query-databas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ws.amazon.com/redshift/latest/dg/c_high_level_system_architecture.html" TargetMode="External"/><Relationship Id="rId4" Type="http://schemas.openxmlformats.org/officeDocument/2006/relationships/hyperlink" Target="https://docs.aws.amazon.com/redshift/latest/dg/c_loading-data-best-practices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6.png"/><Relationship Id="rId3" Type="http://schemas.openxmlformats.org/officeDocument/2006/relationships/image" Target="../media/image29.png"/><Relationship Id="rId7" Type="http://schemas.openxmlformats.org/officeDocument/2006/relationships/image" Target="../media/image1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1.png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17.png"/><Relationship Id="rId10" Type="http://schemas.openxmlformats.org/officeDocument/2006/relationships/image" Target="../media/image33.png"/><Relationship Id="rId4" Type="http://schemas.openxmlformats.org/officeDocument/2006/relationships/image" Target="../media/image30.svg"/><Relationship Id="rId9" Type="http://schemas.openxmlformats.org/officeDocument/2006/relationships/image" Target="../media/image32.png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3" Type="http://schemas.openxmlformats.org/officeDocument/2006/relationships/image" Target="../media/image28.pn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2947D-1CEF-924B-ADF8-D0E4B52EE5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Wendy Wong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6A515-CE08-5146-8E7D-131F486B04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0050" y="2070186"/>
            <a:ext cx="11719981" cy="1191259"/>
          </a:xfrm>
        </p:spPr>
        <p:txBody>
          <a:bodyPr/>
          <a:lstStyle/>
          <a:p>
            <a:r>
              <a:rPr lang="en-US" dirty="0"/>
              <a:t>Amazon Redshift and Amazon </a:t>
            </a:r>
            <a:r>
              <a:rPr lang="en-US" dirty="0" err="1"/>
              <a:t>QuickSight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687702-465D-7044-9A64-8E36ACB23A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40" y="4253721"/>
            <a:ext cx="12109269" cy="1231243"/>
          </a:xfrm>
        </p:spPr>
        <p:txBody>
          <a:bodyPr/>
          <a:lstStyle/>
          <a:p>
            <a:r>
              <a:rPr lang="en-US" dirty="0"/>
              <a:t>Data Warehouse and Business Intelligence Modernization</a:t>
            </a:r>
          </a:p>
        </p:txBody>
      </p:sp>
    </p:spTree>
    <p:extLst>
      <p:ext uri="{BB962C8B-B14F-4D97-AF65-F5344CB8AC3E}">
        <p14:creationId xmlns:p14="http://schemas.microsoft.com/office/powerpoint/2010/main" val="80582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A6D3-82D4-2C49-8C0D-FCF39EB9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Redshift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7B46-6809-754C-AD71-4411DE487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2038" y="1177290"/>
            <a:ext cx="11368845" cy="63587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Client applications: </a:t>
            </a:r>
            <a:r>
              <a:rPr lang="en-US" sz="2400" dirty="0"/>
              <a:t> Amazon Redshift integrates with ETL and 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Connections: </a:t>
            </a:r>
            <a:r>
              <a:rPr lang="en-US" sz="2400" dirty="0"/>
              <a:t>Amazon Redshift communicates with client applications using JDBC and ODBC drivers for PostgreSQL  e.g. Tableau and Pentaho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Leader Node:  </a:t>
            </a:r>
            <a:r>
              <a:rPr lang="en-US" sz="2400" dirty="0"/>
              <a:t>Communicates with compute nodes to perform database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Compute Nodes: </a:t>
            </a:r>
            <a:r>
              <a:rPr lang="en-AU" sz="2400" dirty="0">
                <a:solidFill>
                  <a:srgbClr val="16191F"/>
                </a:solidFill>
                <a:latin typeface="Amazon Ember" panose="020B0603020204020204"/>
              </a:rPr>
              <a:t>L</a:t>
            </a:r>
            <a:r>
              <a:rPr lang="en-AU" sz="2400" b="0" i="0" dirty="0">
                <a:solidFill>
                  <a:srgbClr val="16191F"/>
                </a:solidFill>
                <a:effectLst/>
                <a:latin typeface="Amazon Ember" panose="020B0603020204020204"/>
              </a:rPr>
              <a:t>eader node compiles code the execution plan and assigns the code to individual compute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rgbClr val="16191F"/>
                </a:solidFill>
                <a:latin typeface="Amazon Ember" panose="020B0603020204020204"/>
              </a:rPr>
              <a:t>Node Slices: </a:t>
            </a:r>
            <a:r>
              <a:rPr lang="en-AU" sz="2400" dirty="0">
                <a:solidFill>
                  <a:srgbClr val="16191F"/>
                </a:solidFill>
                <a:latin typeface="Amazon Ember" panose="020B0603020204020204"/>
              </a:rPr>
              <a:t>A compute node is partitioned into slices. Each node processes a</a:t>
            </a:r>
          </a:p>
          <a:p>
            <a:r>
              <a:rPr lang="en-AU" sz="2400" dirty="0">
                <a:solidFill>
                  <a:srgbClr val="16191F"/>
                </a:solidFill>
                <a:latin typeface="Amazon Ember" panose="020B0603020204020204"/>
              </a:rPr>
              <a:t>     p</a:t>
            </a:r>
            <a:r>
              <a:rPr lang="en-AU" sz="2400" i="0" dirty="0">
                <a:solidFill>
                  <a:srgbClr val="16191F"/>
                </a:solidFill>
                <a:effectLst/>
                <a:latin typeface="Amazon Ember" panose="020B0603020204020204"/>
              </a:rPr>
              <a:t>ort</a:t>
            </a:r>
            <a:r>
              <a:rPr lang="en-AU" sz="2400" dirty="0">
                <a:solidFill>
                  <a:srgbClr val="16191F"/>
                </a:solidFill>
                <a:latin typeface="Amazon Ember" panose="020B0603020204020204"/>
              </a:rPr>
              <a:t>ion of the workload assigned to the node</a:t>
            </a:r>
          </a:p>
          <a:p>
            <a:endParaRPr lang="en-AU" sz="2400" b="1" dirty="0">
              <a:solidFill>
                <a:srgbClr val="16191F"/>
              </a:solidFill>
              <a:latin typeface="Amazon Ember" panose="020B0603020204020204"/>
            </a:endParaRPr>
          </a:p>
          <a:p>
            <a:r>
              <a:rPr lang="en-US" sz="2400" b="1" dirty="0"/>
              <a:t>Columnar data storage</a:t>
            </a:r>
          </a:p>
          <a:p>
            <a:r>
              <a:rPr lang="en-AU" sz="2400" b="0" i="0" dirty="0">
                <a:solidFill>
                  <a:srgbClr val="16191F"/>
                </a:solidFill>
                <a:effectLst/>
                <a:latin typeface="Amazon Ember" panose="020B0603020204020204"/>
              </a:rPr>
              <a:t>Columnar storage for tables optimizes analytic query performance to drastically reduces the overall disk I/O requirements and the amount of data you need to load from disk.</a:t>
            </a:r>
          </a:p>
          <a:p>
            <a:endParaRPr lang="en-AU" sz="2400" b="0" i="0" dirty="0">
              <a:solidFill>
                <a:srgbClr val="16191F"/>
              </a:solidFill>
              <a:effectLst/>
              <a:latin typeface="Amazon Ember" panose="020B0603020204020204"/>
            </a:endParaRPr>
          </a:p>
          <a:p>
            <a:r>
              <a:rPr lang="en-AU" sz="2400" b="1" dirty="0"/>
              <a:t>Massively parallel processing (MPP)</a:t>
            </a:r>
            <a:endParaRPr lang="en-US" sz="2400" b="1" dirty="0"/>
          </a:p>
          <a:p>
            <a:r>
              <a:rPr lang="en-AU" sz="2400" dirty="0">
                <a:solidFill>
                  <a:srgbClr val="16191F"/>
                </a:solidFill>
                <a:latin typeface="Amazon Ember" panose="020B0603020204020204"/>
              </a:rPr>
              <a:t>Amazon Redshift distributes the rows of a table to the compute nodes so data can be processed in parallel</a:t>
            </a:r>
            <a:endParaRPr lang="en-US" sz="2400" dirty="0">
              <a:solidFill>
                <a:srgbClr val="16191F"/>
              </a:solidFill>
              <a:latin typeface="Amazon Ember" panose="020B060302020402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82C9D81-35B9-4831-AA19-4839C030D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093894"/>
              </p:ext>
            </p:extLst>
          </p:nvPr>
        </p:nvGraphicFramePr>
        <p:xfrm>
          <a:off x="10221477" y="425167"/>
          <a:ext cx="4876800" cy="5030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F56D7F-ECAD-4210-A80B-5F3AB1068A16}"/>
              </a:ext>
            </a:extLst>
          </p:cNvPr>
          <p:cNvSpPr txBox="1"/>
          <p:nvPr/>
        </p:nvSpPr>
        <p:spPr>
          <a:xfrm>
            <a:off x="10763128" y="51668"/>
            <a:ext cx="3395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Client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3051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A6D3-82D4-2C49-8C0D-FCF39EB9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Redshift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7B46-6809-754C-AD71-4411DE487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840" y="909320"/>
            <a:ext cx="14117320" cy="468630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Amazon Redshift cluster was launched and configured using Cloud 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 cluster, 1 leader node and 3 compute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Node type: </a:t>
            </a:r>
            <a:r>
              <a:rPr lang="en-US" sz="2800" dirty="0"/>
              <a:t>dc2.large with storage 160 GB/node. $0.25/node/hour. DC2 high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Cluster permissions: </a:t>
            </a:r>
            <a:r>
              <a:rPr lang="en-US" sz="2800" dirty="0"/>
              <a:t>IAM role created for the Amazon Redshift role for our IAM User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Cluster Details:  Database details created with database port number 5439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Network and security: Two subnets created in two different AZ to improve fault tolerance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93F82-A972-40B9-AA26-EBF1AC113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" y="4114800"/>
            <a:ext cx="9449190" cy="326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1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CA4A-E87A-434D-9BEF-102EAE91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800" dirty="0"/>
              <a:t>Create an Amazon Redshift Cluster</a:t>
            </a:r>
          </a:p>
        </p:txBody>
      </p:sp>
    </p:spTree>
    <p:extLst>
      <p:ext uri="{BB962C8B-B14F-4D97-AF65-F5344CB8AC3E}">
        <p14:creationId xmlns:p14="http://schemas.microsoft.com/office/powerpoint/2010/main" val="81464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3">
            <a:extLst>
              <a:ext uri="{FF2B5EF4-FFF2-40B4-BE49-F238E27FC236}">
                <a16:creationId xmlns:a16="http://schemas.microsoft.com/office/drawing/2014/main" id="{2DB513F0-F708-EB46-B3EE-456A6EAFC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956" y="58168"/>
            <a:ext cx="13514832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Demo: Create an Amazon Redshift Cluster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73779-A7E4-4728-B90C-DA027C3BBE79}"/>
              </a:ext>
            </a:extLst>
          </p:cNvPr>
          <p:cNvSpPr txBox="1"/>
          <p:nvPr/>
        </p:nvSpPr>
        <p:spPr>
          <a:xfrm>
            <a:off x="5972758" y="1092200"/>
            <a:ext cx="857585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Step 1: Login in </a:t>
            </a:r>
            <a:r>
              <a:rPr lang="en-AU" sz="2900" b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 AWS </a:t>
            </a:r>
            <a:r>
              <a:rPr lang="en-AU" sz="2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Management Console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 the Amazon Management Console you may type Amazon Redshift in the search bar</a:t>
            </a:r>
          </a:p>
          <a:p>
            <a:pPr algn="l"/>
            <a:endParaRPr lang="en-AU" sz="2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Step 2: Navigate to Amazon Redshift home page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AU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Click on Create cluster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C22FC-0AF4-4D22-A29C-3F38FE2BE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9" y="4775200"/>
            <a:ext cx="5540865" cy="2844800"/>
          </a:xfrm>
          <a:prstGeom prst="rect">
            <a:avLst/>
          </a:prstGeom>
        </p:spPr>
      </p:pic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E49DB22-577F-4E8F-B4DF-42617533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9" y="800100"/>
            <a:ext cx="5562802" cy="373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3">
            <a:extLst>
              <a:ext uri="{FF2B5EF4-FFF2-40B4-BE49-F238E27FC236}">
                <a16:creationId xmlns:a16="http://schemas.microsoft.com/office/drawing/2014/main" id="{2DB513F0-F708-EB46-B3EE-456A6EAFC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956" y="139064"/>
            <a:ext cx="13514832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Demo: Create an Amazon Redshift Cluster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CAC85-0186-4E0E-85F2-42EDD7A3DD99}"/>
              </a:ext>
            </a:extLst>
          </p:cNvPr>
          <p:cNvSpPr txBox="1"/>
          <p:nvPr/>
        </p:nvSpPr>
        <p:spPr>
          <a:xfrm>
            <a:off x="7901368" y="3318197"/>
            <a:ext cx="66147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b="1" dirty="0"/>
              <a:t>Step 4: 	Configure cluster:</a:t>
            </a:r>
          </a:p>
          <a:p>
            <a:pPr marL="1623060" lvl="2" indent="-342900">
              <a:buFont typeface="Arial" panose="020B0604020202020204" pitchFamily="34" charset="0"/>
              <a:buChar char="•"/>
            </a:pPr>
            <a:r>
              <a:rPr lang="en-AU" sz="2800" dirty="0"/>
              <a:t>Cluster identifier</a:t>
            </a:r>
          </a:p>
          <a:p>
            <a:pPr marL="1623060" lvl="2" indent="-342900">
              <a:buFont typeface="Arial" panose="020B0604020202020204" pitchFamily="34" charset="0"/>
              <a:buChar char="•"/>
            </a:pPr>
            <a:r>
              <a:rPr lang="en-AU" sz="2800" dirty="0"/>
              <a:t>Node type: dc2.large</a:t>
            </a:r>
          </a:p>
          <a:p>
            <a:pPr marL="1623060" lvl="2" indent="-342900">
              <a:buFont typeface="Arial" panose="020B0604020202020204" pitchFamily="34" charset="0"/>
              <a:buChar char="•"/>
            </a:pPr>
            <a:r>
              <a:rPr lang="en-AU" sz="2800" dirty="0"/>
              <a:t>Nodes: 3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b="1" dirty="0"/>
              <a:t>Step 5: Database configuration: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Master username: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Master password: </a:t>
            </a:r>
            <a:endParaRPr lang="en-AU" sz="3456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CCB1B-9B12-4E99-987A-B979AEE52DD2}"/>
              </a:ext>
            </a:extLst>
          </p:cNvPr>
          <p:cNvSpPr txBox="1"/>
          <p:nvPr/>
        </p:nvSpPr>
        <p:spPr>
          <a:xfrm>
            <a:off x="7545832" y="968175"/>
            <a:ext cx="720597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Step 3: In Cluster configuration provide  a name for your cluster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If your organization has never created an Amazon Redshift cluster you may access the Free Tier, otherwise  click Production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08C1C-EBCC-4E0F-B977-1426BB085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54" y="5358303"/>
            <a:ext cx="4289044" cy="2361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5B4E85-3D88-4759-95BC-22246D020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55" y="824865"/>
            <a:ext cx="6320109" cy="45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16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3">
            <a:extLst>
              <a:ext uri="{FF2B5EF4-FFF2-40B4-BE49-F238E27FC236}">
                <a16:creationId xmlns:a16="http://schemas.microsoft.com/office/drawing/2014/main" id="{2DB513F0-F708-EB46-B3EE-456A6EAFC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956" y="139064"/>
            <a:ext cx="13514832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Demo: Create an Amazon Redshift Cluster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175CA-084C-4909-BAB3-C969C62985CC}"/>
              </a:ext>
            </a:extLst>
          </p:cNvPr>
          <p:cNvSpPr txBox="1"/>
          <p:nvPr/>
        </p:nvSpPr>
        <p:spPr>
          <a:xfrm>
            <a:off x="7892672" y="1154428"/>
            <a:ext cx="6186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b="1" dirty="0"/>
              <a:t>Step 6: Configure Cluster Permissions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In order for Amazon Redshift to have access to Amazon S3 to load data an IAM role is created to access to cluster via a Redshift role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AEE5CE-5367-4B7C-8EC8-04617CEC1E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1688" y="1116964"/>
            <a:ext cx="6877812" cy="2713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6F32B9-36BD-46C9-BEF9-8538F039D8E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1688" y="4602355"/>
            <a:ext cx="6877812" cy="27081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5DDFA4-7F7D-42DA-A13F-C9D1552B7423}"/>
              </a:ext>
            </a:extLst>
          </p:cNvPr>
          <p:cNvSpPr txBox="1"/>
          <p:nvPr/>
        </p:nvSpPr>
        <p:spPr>
          <a:xfrm>
            <a:off x="8034404" y="4502844"/>
            <a:ext cx="6757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b="1" dirty="0"/>
              <a:t>Step 7: 	Security Group</a:t>
            </a:r>
            <a:endParaRPr lang="en-AU" sz="3456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VPC and security group attached to the VPC will be created by your administrator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Subnet Group is also created by your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86331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3">
            <a:extLst>
              <a:ext uri="{FF2B5EF4-FFF2-40B4-BE49-F238E27FC236}">
                <a16:creationId xmlns:a16="http://schemas.microsoft.com/office/drawing/2014/main" id="{2DB513F0-F708-EB46-B3EE-456A6EAFC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956" y="139064"/>
            <a:ext cx="13514832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Demo: Create an Amazon Redshift Cluster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175CA-084C-4909-BAB3-C969C62985CC}"/>
              </a:ext>
            </a:extLst>
          </p:cNvPr>
          <p:cNvSpPr txBox="1"/>
          <p:nvPr/>
        </p:nvSpPr>
        <p:spPr>
          <a:xfrm>
            <a:off x="8034404" y="1113544"/>
            <a:ext cx="61860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b="1" dirty="0"/>
              <a:t>Step 8: Click close to create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It will take a few minutes for the  cluster to be provisioned and you can check the status of the blue banner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91F02-C363-4FB1-9864-9FFD52E5B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3" y="990885"/>
            <a:ext cx="7728331" cy="517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1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3">
            <a:extLst>
              <a:ext uri="{FF2B5EF4-FFF2-40B4-BE49-F238E27FC236}">
                <a16:creationId xmlns:a16="http://schemas.microsoft.com/office/drawing/2014/main" id="{2DB513F0-F708-EB46-B3EE-456A6EAFC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779" y="275117"/>
            <a:ext cx="13514832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Demo: Create an Amazon Redshift Cluster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067DA5-1A9A-485B-AA20-351B2289C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7" y="1209676"/>
            <a:ext cx="8656105" cy="48990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08CAD9-C576-4A47-936B-B3F305018C30}"/>
              </a:ext>
            </a:extLst>
          </p:cNvPr>
          <p:cNvSpPr txBox="1"/>
          <p:nvPr/>
        </p:nvSpPr>
        <p:spPr>
          <a:xfrm>
            <a:off x="8763379" y="1209676"/>
            <a:ext cx="58670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b="1" dirty="0"/>
              <a:t>Step 9:  Cluster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After your cluster has successfully been created, the banner message will turn green and the created cluster will have a green tick with the wording 'available'</a:t>
            </a:r>
          </a:p>
        </p:txBody>
      </p:sp>
    </p:spTree>
    <p:extLst>
      <p:ext uri="{BB962C8B-B14F-4D97-AF65-F5344CB8AC3E}">
        <p14:creationId xmlns:p14="http://schemas.microsoft.com/office/powerpoint/2010/main" val="2775882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3">
            <a:extLst>
              <a:ext uri="{FF2B5EF4-FFF2-40B4-BE49-F238E27FC236}">
                <a16:creationId xmlns:a16="http://schemas.microsoft.com/office/drawing/2014/main" id="{2DB513F0-F708-EB46-B3EE-456A6EAFC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779" y="275117"/>
            <a:ext cx="13514832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Demo: Create an Amazon Redshift Cluster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08CAD9-C576-4A47-936B-B3F305018C30}"/>
              </a:ext>
            </a:extLst>
          </p:cNvPr>
          <p:cNvSpPr txBox="1"/>
          <p:nvPr/>
        </p:nvSpPr>
        <p:spPr>
          <a:xfrm>
            <a:off x="9042402" y="1278535"/>
            <a:ext cx="54352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b="1" dirty="0"/>
              <a:t>Step 10:   Inspect the properties of  your Redshift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You may even download any JDBC and ODBC drivers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You may resize the cluster if required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C958A-D79C-4328-BEA1-465A634E6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0" y="1160148"/>
            <a:ext cx="9114561" cy="518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49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3">
            <a:extLst>
              <a:ext uri="{FF2B5EF4-FFF2-40B4-BE49-F238E27FC236}">
                <a16:creationId xmlns:a16="http://schemas.microsoft.com/office/drawing/2014/main" id="{2DB513F0-F708-EB46-B3EE-456A6EAFC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970" y="261368"/>
            <a:ext cx="13514832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Demo: Query Editor</a:t>
            </a:r>
            <a:endParaRPr lang="en-US" altLang="en-US" sz="288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1FC3BB-48E1-445E-AC50-6062030FF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9" y="4586338"/>
            <a:ext cx="5459730" cy="33818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97694-8AE8-4DF9-9CE1-FCF9AB324220}"/>
              </a:ext>
            </a:extLst>
          </p:cNvPr>
          <p:cNvSpPr txBox="1"/>
          <p:nvPr/>
        </p:nvSpPr>
        <p:spPr>
          <a:xfrm>
            <a:off x="8978008" y="947168"/>
            <a:ext cx="53844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b="1" dirty="0"/>
              <a:t>Step 11: Click Query Editor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Connect to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Enter the database credentials that were used to create the Amazon Redshift cluster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80C116-B863-4410-95CA-E58505063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09" y="845568"/>
            <a:ext cx="6780531" cy="35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8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E10B-612A-5B45-95F7-2A25DF51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1914C-65F5-CC41-BBCB-918C1794AD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Quick Intro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Synopsis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High Level Architecture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Redshift Cluster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58624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A6D3-82D4-2C49-8C0D-FCF39EB9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Query Editor – Create a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E30B6-7B51-480D-9BA9-B35D5232C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94" y="1047750"/>
            <a:ext cx="9104606" cy="3486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11E6B2-1227-4D2C-8C88-E6F905C66A8B}"/>
              </a:ext>
            </a:extLst>
          </p:cNvPr>
          <p:cNvSpPr txBox="1"/>
          <p:nvPr/>
        </p:nvSpPr>
        <p:spPr>
          <a:xfrm>
            <a:off x="9245600" y="947168"/>
            <a:ext cx="5116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b="1" dirty="0"/>
              <a:t>Step 12: Create a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Query Editor uses standard SQL commands to create a table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B68D2A8-F8C9-43A6-A964-7DEFADC74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4819332"/>
            <a:ext cx="6273800" cy="322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30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A6D3-82D4-2C49-8C0D-FCF39EB9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Load data from Amazon S3 using COPY command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DB84C-AC2A-4BBC-ABE7-3AC78D08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79234"/>
            <a:ext cx="11394132" cy="37959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CBB023-721E-4520-90A9-289EE496FDD1}"/>
              </a:ext>
            </a:extLst>
          </p:cNvPr>
          <p:cNvSpPr txBox="1"/>
          <p:nvPr/>
        </p:nvSpPr>
        <p:spPr>
          <a:xfrm>
            <a:off x="228600" y="5277868"/>
            <a:ext cx="1159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b="1" dirty="0"/>
              <a:t>Step 12: Load data from Amazon S3 into Amazon Redshift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The copy command </a:t>
            </a:r>
          </a:p>
        </p:txBody>
      </p:sp>
    </p:spTree>
    <p:extLst>
      <p:ext uri="{BB962C8B-B14F-4D97-AF65-F5344CB8AC3E}">
        <p14:creationId xmlns:p14="http://schemas.microsoft.com/office/powerpoint/2010/main" val="2790943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A6D3-82D4-2C49-8C0D-FCF39EB9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Query data from Amazon Redshift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66145-4DC0-4D65-8AF4-27A66B345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8" y="920750"/>
            <a:ext cx="9242093" cy="6254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976D10-DAC2-4932-9B1D-90FC45F0FB71}"/>
              </a:ext>
            </a:extLst>
          </p:cNvPr>
          <p:cNvSpPr txBox="1"/>
          <p:nvPr/>
        </p:nvSpPr>
        <p:spPr>
          <a:xfrm>
            <a:off x="9727308" y="920750"/>
            <a:ext cx="4788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b="1" dirty="0"/>
              <a:t>Step 14: Fast Querying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SQL queries may be saved and scheduled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SQL queries can return results in milliseconds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Export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800" b="1" dirty="0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B5D9F9-CC7B-4BE5-A616-9126F3245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240" y="3732770"/>
            <a:ext cx="6648860" cy="357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8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A6D3-82D4-2C49-8C0D-FCF39EB9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 Connect Amazon Redshift Data to Amazon </a:t>
            </a:r>
            <a:r>
              <a:rPr lang="en-US" dirty="0" err="1"/>
              <a:t>QuickSight</a:t>
            </a:r>
            <a:endParaRPr lang="en-US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244D163-2254-45B5-B275-D7EA1232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765719"/>
            <a:ext cx="8394350" cy="4006998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BC82DD-59CB-4D4F-9F2C-E94C72DCE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4788177"/>
            <a:ext cx="6423660" cy="3257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179D99-2750-4795-BFBB-94A84968E862}"/>
              </a:ext>
            </a:extLst>
          </p:cNvPr>
          <p:cNvSpPr txBox="1"/>
          <p:nvPr/>
        </p:nvSpPr>
        <p:spPr>
          <a:xfrm>
            <a:off x="8942990" y="920750"/>
            <a:ext cx="55731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b="1" dirty="0"/>
              <a:t>Step 15: Connect to Amazon Redshift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Upload data by connecting to the Amazon Redshift cluster</a:t>
            </a:r>
          </a:p>
          <a:p>
            <a:endParaRPr lang="en-A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b="1" dirty="0"/>
              <a:t>Step 16: Review the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Preview and format data in Amazon </a:t>
            </a:r>
            <a:r>
              <a:rPr lang="en-AU" sz="2800" dirty="0" err="1"/>
              <a:t>QuickSight</a:t>
            </a:r>
            <a:r>
              <a:rPr lang="en-AU" sz="2800" dirty="0"/>
              <a:t> before it is loaded into SPICE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541266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A6D3-82D4-2C49-8C0D-FCF39EB9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 SPICE and Amazon </a:t>
            </a:r>
            <a:r>
              <a:rPr lang="en-US" dirty="0" err="1"/>
              <a:t>QuickSight</a:t>
            </a:r>
            <a:endParaRPr 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C32341-BCAB-4CAB-B7AB-C4747C3E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080623"/>
            <a:ext cx="10363733" cy="57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22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A6D3-82D4-2C49-8C0D-FCF39EB9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7B46-6809-754C-AD71-4411DE487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https://docs.aws.amazon.com/redshift/latest/mgmt/query-databases.html</a:t>
            </a: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https://docs.aws.amazon.com/redshift/latest/dg/redshift-dg.pdf</a:t>
            </a: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https://docs.aws.amazon.com/redshift/latest/dg/c_loading-data-best-practices.html</a:t>
            </a: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warehouse system architecture - Amazon Redshift</a:t>
            </a:r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41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DC66-B5FD-D747-96FE-62C7FB08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D704F-8BFC-2847-9F9E-08EBD45A3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Wendy Wong</a:t>
            </a:r>
          </a:p>
        </p:txBody>
      </p:sp>
    </p:spTree>
    <p:extLst>
      <p:ext uri="{BB962C8B-B14F-4D97-AF65-F5344CB8AC3E}">
        <p14:creationId xmlns:p14="http://schemas.microsoft.com/office/powerpoint/2010/main" val="1310125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E977-F13D-0A42-AA42-1D4FBDD1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5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D838E4-BD93-3F41-894D-C133848F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Quick Intro</a:t>
            </a:r>
          </a:p>
        </p:txBody>
      </p:sp>
    </p:spTree>
    <p:extLst>
      <p:ext uri="{BB962C8B-B14F-4D97-AF65-F5344CB8AC3E}">
        <p14:creationId xmlns:p14="http://schemas.microsoft.com/office/powerpoint/2010/main" val="216300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A6D3-82D4-2C49-8C0D-FCF39EB9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7B46-6809-754C-AD71-4411DE487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728" y="1177290"/>
            <a:ext cx="13510260" cy="4686301"/>
          </a:xfrm>
        </p:spPr>
        <p:txBody>
          <a:bodyPr/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altLang="en-US" dirty="0">
                <a:latin typeface="Amazon Ember" panose="020B0603020204020204" pitchFamily="34" charset="0"/>
              </a:rPr>
              <a:t>Service NSW is part of Department of Customer Service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altLang="en-US" dirty="0">
                <a:latin typeface="Amazon Ember" panose="020B0603020204020204" pitchFamily="34" charset="0"/>
              </a:rPr>
              <a:t>One stop shop NSW government agency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altLang="en-US" dirty="0">
                <a:latin typeface="Amazon Ember" panose="020B0603020204020204" pitchFamily="34" charset="0"/>
              </a:rPr>
              <a:t>Our vision to become the world’s most customer-centric government agency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6ED107-698C-4CC9-AF24-E5465AF2E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12" y="3191521"/>
            <a:ext cx="5534509" cy="41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A6D3-82D4-2C49-8C0D-FCF39EB9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Synopsis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7B46-6809-754C-AD71-4411DE487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510" y="890529"/>
            <a:ext cx="13510260" cy="60464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built a well-architected modern data analytics pipeline with a fully-managed, petabyte-scale cloud data warehouse using Amazon Redshift under the Department of Customer Service using AWS Organization.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lake house architecture we integrated a data lake, data warehouse and business intelligence with security,  performance, elasticity, data velocity, cost effectiveness and governance to design a unified analytics platform for our organization-wide data architecture roadmap.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Amazon Redshift has massively parallel processing (MPP) for fast and complex queries and can analyze all our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AWS services used:</a:t>
            </a:r>
          </a:p>
          <a:p>
            <a:endParaRPr lang="en-US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E6D5BDD5-B52D-4EE4-B7F7-BD991DFF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411" y="63760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A08F3008-7F3C-4E67-A337-16BBAF04A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461" y="7138034"/>
            <a:ext cx="1993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3B1F82EC-60C2-492A-B9D3-04CE9799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809" y="63755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9BB645E1-5C7E-4FC1-B046-CDB109882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103" y="7137524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8" name="Graphic 8">
            <a:extLst>
              <a:ext uri="{FF2B5EF4-FFF2-40B4-BE49-F238E27FC236}">
                <a16:creationId xmlns:a16="http://schemas.microsoft.com/office/drawing/2014/main" id="{717B9A61-CA14-42DC-9C4A-205E121CB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972" y="63760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41632F5E-0E1C-4172-8C27-0FB244657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991" y="7153383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10" name="Graphic 23">
            <a:extLst>
              <a:ext uri="{FF2B5EF4-FFF2-40B4-BE49-F238E27FC236}">
                <a16:creationId xmlns:a16="http://schemas.microsoft.com/office/drawing/2014/main" id="{629C0FCD-BE63-4D8E-846E-EB6D99A23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511" y="63755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4">
            <a:extLst>
              <a:ext uri="{FF2B5EF4-FFF2-40B4-BE49-F238E27FC236}">
                <a16:creationId xmlns:a16="http://schemas.microsoft.com/office/drawing/2014/main" id="{96561C6D-1F2E-46F5-BCC2-5EBE4318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289" y="7156561"/>
            <a:ext cx="2261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</p:spTree>
    <p:extLst>
      <p:ext uri="{BB962C8B-B14F-4D97-AF65-F5344CB8AC3E}">
        <p14:creationId xmlns:p14="http://schemas.microsoft.com/office/powerpoint/2010/main" val="394675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CA4A-E87A-434D-9BEF-102EAE91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94938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3">
            <a:extLst>
              <a:ext uri="{FF2B5EF4-FFF2-40B4-BE49-F238E27FC236}">
                <a16:creationId xmlns:a16="http://schemas.microsoft.com/office/drawing/2014/main" id="{2DB513F0-F708-EB46-B3EE-456A6EAFC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7189" y="115902"/>
            <a:ext cx="14122582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Challenge: Variety of data sources and data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F44E64-BF8A-4D03-9836-3065ED633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70" y="6985144"/>
            <a:ext cx="3744637" cy="599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EF38E2-5758-4376-A25B-7107C4A71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314" y="2530898"/>
            <a:ext cx="2397074" cy="6886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FDA79D-951E-403F-A546-702CB80D2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072" y="4280731"/>
            <a:ext cx="880110" cy="971550"/>
          </a:xfrm>
          <a:prstGeom prst="rect">
            <a:avLst/>
          </a:prstGeom>
        </p:spPr>
      </p:pic>
      <p:pic>
        <p:nvPicPr>
          <p:cNvPr id="18" name="Graphic 17" descr="Turntable with solid fill">
            <a:extLst>
              <a:ext uri="{FF2B5EF4-FFF2-40B4-BE49-F238E27FC236}">
                <a16:creationId xmlns:a16="http://schemas.microsoft.com/office/drawing/2014/main" id="{44C2D08B-1C16-46FB-A439-005E25E0E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23269" y="5310130"/>
            <a:ext cx="833798" cy="8337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935882-AF22-4AF3-89B4-3E5F907EC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7758" y="1784188"/>
            <a:ext cx="2638186" cy="6743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998EC5-C1B6-40A1-9207-F2D9C5AD6C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7758" y="850231"/>
            <a:ext cx="1597751" cy="961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A407C-8F90-4B1D-932E-2255BC59D9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7628" y="2681709"/>
            <a:ext cx="1552575" cy="533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91386-9E81-4DCB-A4C0-3C69E99D10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78056" y="2108186"/>
            <a:ext cx="2488590" cy="83854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B4BDF5-F275-4B2A-961E-DD85113C7DF2}"/>
              </a:ext>
            </a:extLst>
          </p:cNvPr>
          <p:cNvCxnSpPr>
            <a:cxnSpLocks/>
          </p:cNvCxnSpPr>
          <p:nvPr/>
        </p:nvCxnSpPr>
        <p:spPr>
          <a:xfrm>
            <a:off x="933728" y="3158975"/>
            <a:ext cx="103152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Add outline">
            <a:extLst>
              <a:ext uri="{FF2B5EF4-FFF2-40B4-BE49-F238E27FC236}">
                <a16:creationId xmlns:a16="http://schemas.microsoft.com/office/drawing/2014/main" id="{455F091C-BE8D-4F65-B105-3A4F852D3A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19786" y="2818672"/>
            <a:ext cx="443721" cy="44372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948669-A5CB-482F-BB3D-1A1E0F3A478E}"/>
              </a:ext>
            </a:extLst>
          </p:cNvPr>
          <p:cNvCxnSpPr>
            <a:cxnSpLocks/>
          </p:cNvCxnSpPr>
          <p:nvPr/>
        </p:nvCxnSpPr>
        <p:spPr>
          <a:xfrm flipV="1">
            <a:off x="9734006" y="2507253"/>
            <a:ext cx="1774371" cy="47613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E5F2F075-3AA8-49C2-8FF4-026C847324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03258" y="3230221"/>
            <a:ext cx="2638186" cy="674392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62C029-30DB-4DB6-902D-FDD3687D1D08}"/>
              </a:ext>
            </a:extLst>
          </p:cNvPr>
          <p:cNvCxnSpPr>
            <a:cxnSpLocks/>
          </p:cNvCxnSpPr>
          <p:nvPr/>
        </p:nvCxnSpPr>
        <p:spPr>
          <a:xfrm>
            <a:off x="9838819" y="3224191"/>
            <a:ext cx="1764439" cy="5014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5B2455-0DB3-40EE-9460-E3C9EF8FDE92}"/>
              </a:ext>
            </a:extLst>
          </p:cNvPr>
          <p:cNvCxnSpPr/>
          <p:nvPr/>
        </p:nvCxnSpPr>
        <p:spPr>
          <a:xfrm>
            <a:off x="6304189" y="3099133"/>
            <a:ext cx="128669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Call center outline">
            <a:extLst>
              <a:ext uri="{FF2B5EF4-FFF2-40B4-BE49-F238E27FC236}">
                <a16:creationId xmlns:a16="http://schemas.microsoft.com/office/drawing/2014/main" id="{4E2C4B0C-DC22-460B-B20F-270560621C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2204" y="2662552"/>
            <a:ext cx="801524" cy="801524"/>
          </a:xfrm>
          <a:prstGeom prst="rect">
            <a:avLst/>
          </a:prstGeom>
        </p:spPr>
      </p:pic>
      <p:pic>
        <p:nvPicPr>
          <p:cNvPr id="43" name="Graphic 42" descr="Smart Phone with solid fill">
            <a:extLst>
              <a:ext uri="{FF2B5EF4-FFF2-40B4-BE49-F238E27FC236}">
                <a16:creationId xmlns:a16="http://schemas.microsoft.com/office/drawing/2014/main" id="{6F031CE8-1A83-4889-9C01-667988A3A2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23269" y="6215707"/>
            <a:ext cx="757016" cy="75701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E08860D-5631-480A-9414-74930AE30C97}"/>
              </a:ext>
            </a:extLst>
          </p:cNvPr>
          <p:cNvSpPr txBox="1"/>
          <p:nvPr/>
        </p:nvSpPr>
        <p:spPr>
          <a:xfrm>
            <a:off x="212310" y="3901175"/>
            <a:ext cx="202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 Operations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07FFB6-5AEE-47C7-88E8-9DBA5DB0F2DB}"/>
              </a:ext>
            </a:extLst>
          </p:cNvPr>
          <p:cNvSpPr txBox="1"/>
          <p:nvPr/>
        </p:nvSpPr>
        <p:spPr>
          <a:xfrm>
            <a:off x="4920140" y="3928545"/>
            <a:ext cx="1877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2. Department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A64EA4-67FB-4E5A-A62B-55FD492CCA43}"/>
              </a:ext>
            </a:extLst>
          </p:cNvPr>
          <p:cNvSpPr txBox="1"/>
          <p:nvPr/>
        </p:nvSpPr>
        <p:spPr>
          <a:xfrm>
            <a:off x="7438480" y="3960911"/>
            <a:ext cx="278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3.  Extract, transform &amp; load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6A659A-8CE8-44AB-93B0-149EBC5D67D7}"/>
              </a:ext>
            </a:extLst>
          </p:cNvPr>
          <p:cNvSpPr txBox="1"/>
          <p:nvPr/>
        </p:nvSpPr>
        <p:spPr>
          <a:xfrm>
            <a:off x="11508377" y="3968287"/>
            <a:ext cx="3134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4.  Business Intelligence and reporting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2B9B727-4E13-4CC9-BEAB-DEDAF8F2C75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66353" y="3360035"/>
            <a:ext cx="1308840" cy="731289"/>
          </a:xfrm>
          <a:prstGeom prst="rect">
            <a:avLst/>
          </a:prstGeom>
        </p:spPr>
      </p:pic>
      <p:pic>
        <p:nvPicPr>
          <p:cNvPr id="28" name="Graphic 6">
            <a:extLst>
              <a:ext uri="{FF2B5EF4-FFF2-40B4-BE49-F238E27FC236}">
                <a16:creationId xmlns:a16="http://schemas.microsoft.com/office/drawing/2014/main" id="{0304B132-F383-4209-A2CA-B15FFD300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015" y="28347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8">
            <a:extLst>
              <a:ext uri="{FF2B5EF4-FFF2-40B4-BE49-F238E27FC236}">
                <a16:creationId xmlns:a16="http://schemas.microsoft.com/office/drawing/2014/main" id="{9F0FEDFB-8EFE-4DCC-8A3A-CE6A6871C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174" y="3238927"/>
            <a:ext cx="11668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727" y="209606"/>
            <a:ext cx="14051280" cy="626604"/>
          </a:xfrm>
        </p:spPr>
        <p:txBody>
          <a:bodyPr/>
          <a:lstStyle/>
          <a:p>
            <a:pPr eaLnBrk="1" hangingPunct="1"/>
            <a:r>
              <a:rPr lang="en-US" altLang="en-US" dirty="0"/>
              <a:t>High-level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F8AEA-758D-A341-A931-520D2F6E5DA7}"/>
              </a:ext>
            </a:extLst>
          </p:cNvPr>
          <p:cNvSpPr/>
          <p:nvPr/>
        </p:nvSpPr>
        <p:spPr>
          <a:xfrm>
            <a:off x="2786110" y="1219201"/>
            <a:ext cx="11554729" cy="60099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3504" tIns="109728"/>
          <a:lstStyle/>
          <a:p>
            <a:pPr>
              <a:defRPr/>
            </a:pPr>
            <a:r>
              <a:rPr lang="en-US" sz="144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6329" name="TextBox 11">
            <a:extLst>
              <a:ext uri="{FF2B5EF4-FFF2-40B4-BE49-F238E27FC236}">
                <a16:creationId xmlns:a16="http://schemas.microsoft.com/office/drawing/2014/main" id="{99A0DFF8-BDF8-5740-860C-714B27FBE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280" y="4197525"/>
            <a:ext cx="1945640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80" dirty="0">
                <a:latin typeface="Arial" panose="020B0604020202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sp>
        <p:nvSpPr>
          <p:cNvPr id="56333" name="TextBox 15">
            <a:extLst>
              <a:ext uri="{FF2B5EF4-FFF2-40B4-BE49-F238E27FC236}">
                <a16:creationId xmlns:a16="http://schemas.microsoft.com/office/drawing/2014/main" id="{5091CE68-9670-9F4F-ABD5-8F5A67D0B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79" y="6861494"/>
            <a:ext cx="1807846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80" dirty="0">
                <a:latin typeface="Arial" panose="020B0604020202020204" pitchFamily="34" charset="0"/>
                <a:cs typeface="Arial" panose="020B0604020202020204" pitchFamily="34" charset="0"/>
              </a:rPr>
              <a:t>Multimedia</a:t>
            </a:r>
          </a:p>
        </p:txBody>
      </p:sp>
      <p:sp>
        <p:nvSpPr>
          <p:cNvPr id="56335" name="TextBox 17">
            <a:extLst>
              <a:ext uri="{FF2B5EF4-FFF2-40B4-BE49-F238E27FC236}">
                <a16:creationId xmlns:a16="http://schemas.microsoft.com/office/drawing/2014/main" id="{E54631C9-84A3-6B4A-B3AB-2634E48FE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5722" y="4213979"/>
            <a:ext cx="2278380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8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680" dirty="0" err="1">
                <a:latin typeface="Arial" panose="020B0604020202020204" pitchFamily="34" charset="0"/>
                <a:cs typeface="Arial" panose="020B0604020202020204" pitchFamily="34" charset="0"/>
              </a:rPr>
              <a:t>QuickSight</a:t>
            </a:r>
            <a:endParaRPr lang="en-US" altLang="en-US" sz="16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B5E69D-668D-9043-A6EA-856719E87533}"/>
              </a:ext>
            </a:extLst>
          </p:cNvPr>
          <p:cNvCxnSpPr>
            <a:cxnSpLocks/>
          </p:cNvCxnSpPr>
          <p:nvPr/>
        </p:nvCxnSpPr>
        <p:spPr>
          <a:xfrm>
            <a:off x="1885200" y="3999140"/>
            <a:ext cx="9240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544B60-73D5-4547-9B1D-22ED46CDBF62}"/>
              </a:ext>
            </a:extLst>
          </p:cNvPr>
          <p:cNvCxnSpPr>
            <a:cxnSpLocks/>
          </p:cNvCxnSpPr>
          <p:nvPr/>
        </p:nvCxnSpPr>
        <p:spPr>
          <a:xfrm>
            <a:off x="4383439" y="3966782"/>
            <a:ext cx="1168926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2" name="TextBox 26">
            <a:extLst>
              <a:ext uri="{FF2B5EF4-FFF2-40B4-BE49-F238E27FC236}">
                <a16:creationId xmlns:a16="http://schemas.microsoft.com/office/drawing/2014/main" id="{BD5D86F3-252D-514B-AB3E-41713C379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505" y="3560628"/>
            <a:ext cx="180784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40" i="1" dirty="0">
                <a:latin typeface="Arial" panose="020B0604020202020204" pitchFamily="34" charset="0"/>
                <a:cs typeface="Arial" panose="020B0604020202020204" pitchFamily="34" charset="0"/>
              </a:rPr>
              <a:t>Ingest data</a:t>
            </a:r>
          </a:p>
        </p:txBody>
      </p:sp>
      <p:sp>
        <p:nvSpPr>
          <p:cNvPr id="56343" name="TextBox 27">
            <a:extLst>
              <a:ext uri="{FF2B5EF4-FFF2-40B4-BE49-F238E27FC236}">
                <a16:creationId xmlns:a16="http://schemas.microsoft.com/office/drawing/2014/main" id="{A2B23DC4-A49E-0E45-83B3-9C67F890A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585" y="3527273"/>
            <a:ext cx="180784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40" i="1" dirty="0"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82136FF-1B96-E442-BED3-EF2632D5F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794063" y="1228072"/>
            <a:ext cx="457200" cy="457200"/>
          </a:xfrm>
          <a:prstGeom prst="rect">
            <a:avLst/>
          </a:prstGeom>
        </p:spPr>
      </p:pic>
      <p:pic>
        <p:nvPicPr>
          <p:cNvPr id="30" name="Graphic 16">
            <a:extLst>
              <a:ext uri="{FF2B5EF4-FFF2-40B4-BE49-F238E27FC236}">
                <a16:creationId xmlns:a16="http://schemas.microsoft.com/office/drawing/2014/main" id="{C7B9B656-64A0-47F0-AB0F-8AF1E1ADB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" y="6353494"/>
            <a:ext cx="563880" cy="56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23">
            <a:extLst>
              <a:ext uri="{FF2B5EF4-FFF2-40B4-BE49-F238E27FC236}">
                <a16:creationId xmlns:a16="http://schemas.microsoft.com/office/drawing/2014/main" id="{77BD8E77-5857-450D-9E89-54C722074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744" y="3299579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8">
            <a:extLst>
              <a:ext uri="{FF2B5EF4-FFF2-40B4-BE49-F238E27FC236}">
                <a16:creationId xmlns:a16="http://schemas.microsoft.com/office/drawing/2014/main" id="{16FF362B-9A6D-4857-81FB-A4331595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312" y="3375049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1">
            <a:extLst>
              <a:ext uri="{FF2B5EF4-FFF2-40B4-BE49-F238E27FC236}">
                <a16:creationId xmlns:a16="http://schemas.microsoft.com/office/drawing/2014/main" id="{1308EEF5-10CA-4617-B7DB-30564840F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1427" y="4258559"/>
            <a:ext cx="241987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8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</a:t>
            </a:r>
            <a:endParaRPr lang="en-US" altLang="en-US" sz="16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7">
            <a:extLst>
              <a:ext uri="{FF2B5EF4-FFF2-40B4-BE49-F238E27FC236}">
                <a16:creationId xmlns:a16="http://schemas.microsoft.com/office/drawing/2014/main" id="{C47C5C03-AC37-48F2-BD1F-673D40775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706" y="3299579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15">
            <a:extLst>
              <a:ext uri="{FF2B5EF4-FFF2-40B4-BE49-F238E27FC236}">
                <a16:creationId xmlns:a16="http://schemas.microsoft.com/office/drawing/2014/main" id="{FEB8F44D-74E4-4CD4-97B1-2382BC261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632" y="2168973"/>
            <a:ext cx="563880" cy="56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2">
            <a:extLst>
              <a:ext uri="{FF2B5EF4-FFF2-40B4-BE49-F238E27FC236}">
                <a16:creationId xmlns:a16="http://schemas.microsoft.com/office/drawing/2014/main" id="{A83E23D7-F850-4190-A2CB-6C357B775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0984" y="2820378"/>
            <a:ext cx="128778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242CFA-43D9-432A-8637-3A10BCD6C6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34688" y="4976067"/>
            <a:ext cx="1325248" cy="56414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5A1750-DE72-4231-B47E-B3275C2C9AE4}"/>
              </a:ext>
            </a:extLst>
          </p:cNvPr>
          <p:cNvCxnSpPr>
            <a:cxnSpLocks/>
          </p:cNvCxnSpPr>
          <p:nvPr/>
        </p:nvCxnSpPr>
        <p:spPr>
          <a:xfrm>
            <a:off x="11543422" y="2509456"/>
            <a:ext cx="105155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8499CD-132E-4683-9185-D30F21423B67}"/>
              </a:ext>
            </a:extLst>
          </p:cNvPr>
          <p:cNvCxnSpPr>
            <a:cxnSpLocks/>
          </p:cNvCxnSpPr>
          <p:nvPr/>
        </p:nvCxnSpPr>
        <p:spPr>
          <a:xfrm flipV="1">
            <a:off x="11617224" y="5324503"/>
            <a:ext cx="97775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15">
            <a:extLst>
              <a:ext uri="{FF2B5EF4-FFF2-40B4-BE49-F238E27FC236}">
                <a16:creationId xmlns:a16="http://schemas.microsoft.com/office/drawing/2014/main" id="{9BC5A07F-3DBD-4B10-9222-5ED82A004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955" y="4744570"/>
            <a:ext cx="563880" cy="56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32">
            <a:extLst>
              <a:ext uri="{FF2B5EF4-FFF2-40B4-BE49-F238E27FC236}">
                <a16:creationId xmlns:a16="http://schemas.microsoft.com/office/drawing/2014/main" id="{F6F79A33-4CCD-4232-B206-2CCD6A38C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2664" y="5448871"/>
            <a:ext cx="128778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C7E125-F7B5-4A31-9900-6E9B8F5578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0092" y="3450181"/>
            <a:ext cx="663538" cy="6956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AF93F5-DD96-430A-B7D3-570A5C6222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3087" y="1930314"/>
            <a:ext cx="1645750" cy="5806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99BE17-1C09-40E3-A1F2-9D00DEF2F0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613" y="4124162"/>
            <a:ext cx="1647666" cy="581530"/>
          </a:xfrm>
          <a:prstGeom prst="rect">
            <a:avLst/>
          </a:prstGeom>
        </p:spPr>
      </p:pic>
      <p:pic>
        <p:nvPicPr>
          <p:cNvPr id="59" name="Graphic 8">
            <a:extLst>
              <a:ext uri="{FF2B5EF4-FFF2-40B4-BE49-F238E27FC236}">
                <a16:creationId xmlns:a16="http://schemas.microsoft.com/office/drawing/2014/main" id="{4003D693-199F-474E-8353-656ACE387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8" y="480094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1">
            <a:extLst>
              <a:ext uri="{FF2B5EF4-FFF2-40B4-BE49-F238E27FC236}">
                <a16:creationId xmlns:a16="http://schemas.microsoft.com/office/drawing/2014/main" id="{132EDF1F-8FF5-436E-A345-9795D9933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5062" y="5665698"/>
            <a:ext cx="2210036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8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</a:t>
            </a:r>
            <a:endParaRPr lang="en-US" altLang="en-US" sz="16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6">
            <a:extLst>
              <a:ext uri="{FF2B5EF4-FFF2-40B4-BE49-F238E27FC236}">
                <a16:creationId xmlns:a16="http://schemas.microsoft.com/office/drawing/2014/main" id="{946AD64E-9B96-4974-A9FE-A53CCF1BC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86" y="3300857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0">
            <a:extLst>
              <a:ext uri="{FF2B5EF4-FFF2-40B4-BE49-F238E27FC236}">
                <a16:creationId xmlns:a16="http://schemas.microsoft.com/office/drawing/2014/main" id="{7BC3708E-E6C1-4A48-8C0A-A251CA905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91" y="4286298"/>
            <a:ext cx="272224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sp>
        <p:nvSpPr>
          <p:cNvPr id="45" name="TextBox 27">
            <a:extLst>
              <a:ext uri="{FF2B5EF4-FFF2-40B4-BE49-F238E27FC236}">
                <a16:creationId xmlns:a16="http://schemas.microsoft.com/office/drawing/2014/main" id="{93478EDA-D081-4FAD-B621-5C3D700A9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768" y="3632437"/>
            <a:ext cx="180784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40" i="1" dirty="0"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</a:p>
        </p:txBody>
      </p:sp>
      <p:grpSp>
        <p:nvGrpSpPr>
          <p:cNvPr id="49" name="Group 21">
            <a:extLst>
              <a:ext uri="{FF2B5EF4-FFF2-40B4-BE49-F238E27FC236}">
                <a16:creationId xmlns:a16="http://schemas.microsoft.com/office/drawing/2014/main" id="{CBE144A7-9963-414C-83C6-87576781D6C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099360" y="2509457"/>
            <a:ext cx="941509" cy="2939414"/>
            <a:chOff x="8228637" y="4518536"/>
            <a:chExt cx="1639961" cy="399415"/>
          </a:xfrm>
        </p:grpSpPr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BE71933A-4DA5-4CAD-8E2B-85B3EE72DC47}"/>
                </a:ext>
              </a:extLst>
            </p:cNvPr>
            <p:cNvSpPr/>
            <p:nvPr/>
          </p:nvSpPr>
          <p:spPr>
            <a:xfrm>
              <a:off x="8228637" y="4518536"/>
              <a:ext cx="916729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45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083F759-F095-46E4-8858-58466BA8A20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19926"/>
              <a:ext cx="1639961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423C39-D254-48F4-8C6B-4A9DF6A74A05}"/>
              </a:ext>
            </a:extLst>
          </p:cNvPr>
          <p:cNvCxnSpPr>
            <a:cxnSpLocks/>
          </p:cNvCxnSpPr>
          <p:nvPr/>
        </p:nvCxnSpPr>
        <p:spPr>
          <a:xfrm>
            <a:off x="6822008" y="3999140"/>
            <a:ext cx="691136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CBC96B38-E546-4496-9B15-2DBAE5BBEB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01773" y="2200833"/>
            <a:ext cx="1867428" cy="47736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3D04B68-DE28-4156-9D30-9178BE786DA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156" y="2490180"/>
            <a:ext cx="1507700" cy="90734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14FD564E-9FE4-4096-A6EB-4556EF1FF726}"/>
              </a:ext>
            </a:extLst>
          </p:cNvPr>
          <p:cNvSpPr/>
          <p:nvPr/>
        </p:nvSpPr>
        <p:spPr>
          <a:xfrm>
            <a:off x="185920" y="1228072"/>
            <a:ext cx="1699280" cy="6001087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56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2A60B0-C278-4D96-8E60-9FC10B512080}"/>
              </a:ext>
            </a:extLst>
          </p:cNvPr>
          <p:cNvSpPr txBox="1"/>
          <p:nvPr/>
        </p:nvSpPr>
        <p:spPr>
          <a:xfrm>
            <a:off x="235116" y="1421024"/>
            <a:ext cx="278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>
                <a:solidFill>
                  <a:schemeClr val="accent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Sources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9AD65C-05C4-4B89-9C08-67DBA9E45357}"/>
              </a:ext>
            </a:extLst>
          </p:cNvPr>
          <p:cNvSpPr/>
          <p:nvPr/>
        </p:nvSpPr>
        <p:spPr>
          <a:xfrm>
            <a:off x="2816165" y="2509456"/>
            <a:ext cx="1595303" cy="3378693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56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D7EF46-F310-46C5-A87C-F0740A037B40}"/>
              </a:ext>
            </a:extLst>
          </p:cNvPr>
          <p:cNvSpPr txBox="1"/>
          <p:nvPr/>
        </p:nvSpPr>
        <p:spPr>
          <a:xfrm>
            <a:off x="2887985" y="2678198"/>
            <a:ext cx="278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>
                <a:solidFill>
                  <a:schemeClr val="accent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Scalable data lake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45083D-D218-448A-8DD1-16236F4F29B9}"/>
              </a:ext>
            </a:extLst>
          </p:cNvPr>
          <p:cNvSpPr/>
          <p:nvPr/>
        </p:nvSpPr>
        <p:spPr>
          <a:xfrm>
            <a:off x="5552364" y="2513700"/>
            <a:ext cx="1269644" cy="3374431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56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6E43DB-6199-4912-91A8-80E9446EF402}"/>
              </a:ext>
            </a:extLst>
          </p:cNvPr>
          <p:cNvSpPr txBox="1"/>
          <p:nvPr/>
        </p:nvSpPr>
        <p:spPr>
          <a:xfrm>
            <a:off x="5490223" y="2578965"/>
            <a:ext cx="278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>
                <a:solidFill>
                  <a:schemeClr val="accent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Processing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4479E26-83FD-4A28-9007-634EA336A9E1}"/>
              </a:ext>
            </a:extLst>
          </p:cNvPr>
          <p:cNvSpPr/>
          <p:nvPr/>
        </p:nvSpPr>
        <p:spPr>
          <a:xfrm>
            <a:off x="7513143" y="2509456"/>
            <a:ext cx="1678759" cy="3378669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56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A69B8E0-F0D6-4464-8E80-D0D69D75A8F6}"/>
              </a:ext>
            </a:extLst>
          </p:cNvPr>
          <p:cNvSpPr txBox="1"/>
          <p:nvPr/>
        </p:nvSpPr>
        <p:spPr>
          <a:xfrm>
            <a:off x="7510777" y="2567354"/>
            <a:ext cx="2787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>
                <a:solidFill>
                  <a:schemeClr val="accent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Query data from </a:t>
            </a:r>
          </a:p>
          <a:p>
            <a:pPr algn="l"/>
            <a:r>
              <a:rPr lang="en-AU" sz="1400" dirty="0">
                <a:solidFill>
                  <a:schemeClr val="accent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warehouse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5F00D98-2B82-4DC1-913C-16EACC6A40D0}"/>
              </a:ext>
            </a:extLst>
          </p:cNvPr>
          <p:cNvSpPr/>
          <p:nvPr/>
        </p:nvSpPr>
        <p:spPr>
          <a:xfrm>
            <a:off x="9430129" y="1728801"/>
            <a:ext cx="4210315" cy="4159323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56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7A5532-12C1-426A-8EB1-37410DB71338}"/>
              </a:ext>
            </a:extLst>
          </p:cNvPr>
          <p:cNvSpPr txBox="1"/>
          <p:nvPr/>
        </p:nvSpPr>
        <p:spPr>
          <a:xfrm>
            <a:off x="9445139" y="1664305"/>
            <a:ext cx="4210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>
                <a:solidFill>
                  <a:schemeClr val="accent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Business intelligence and reports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F1BFE-5863-4F79-B166-CBA7409EE77B}"/>
              </a:ext>
            </a:extLst>
          </p:cNvPr>
          <p:cNvSpPr txBox="1"/>
          <p:nvPr/>
        </p:nvSpPr>
        <p:spPr>
          <a:xfrm>
            <a:off x="2786110" y="6140541"/>
            <a:ext cx="1785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ingestion layer</a:t>
            </a:r>
          </a:p>
          <a:p>
            <a:pPr algn="ctr"/>
            <a:r>
              <a:rPr lang="en-AU" sz="14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Ingest raw datasets into the data storage layer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61EFC6-6C01-49DF-B5F0-2A1FBB2EE782}"/>
              </a:ext>
            </a:extLst>
          </p:cNvPr>
          <p:cNvSpPr txBox="1"/>
          <p:nvPr/>
        </p:nvSpPr>
        <p:spPr>
          <a:xfrm>
            <a:off x="5262105" y="6219711"/>
            <a:ext cx="1785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processing layer </a:t>
            </a:r>
          </a:p>
          <a:p>
            <a:pPr algn="ctr"/>
            <a:r>
              <a:rPr lang="en-AU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Transform and load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C5C440-BFC1-4471-B525-C7EF19F5D067}"/>
              </a:ext>
            </a:extLst>
          </p:cNvPr>
          <p:cNvSpPr txBox="1"/>
          <p:nvPr/>
        </p:nvSpPr>
        <p:spPr>
          <a:xfrm>
            <a:off x="7456917" y="6219605"/>
            <a:ext cx="2048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consumption layer </a:t>
            </a:r>
          </a:p>
          <a:p>
            <a:pPr algn="ctr"/>
            <a:r>
              <a:rPr lang="en-AU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is loaded into the Amazon Redshift cluster</a:t>
            </a:r>
          </a:p>
        </p:txBody>
      </p:sp>
    </p:spTree>
    <p:extLst>
      <p:ext uri="{BB962C8B-B14F-4D97-AF65-F5344CB8AC3E}">
        <p14:creationId xmlns:p14="http://schemas.microsoft.com/office/powerpoint/2010/main" val="98082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3">
            <a:extLst>
              <a:ext uri="{FF2B5EF4-FFF2-40B4-BE49-F238E27FC236}">
                <a16:creationId xmlns:a16="http://schemas.microsoft.com/office/drawing/2014/main" id="{2DB513F0-F708-EB46-B3EE-456A6EAFC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7189" y="115902"/>
            <a:ext cx="14122582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Solution: Lake house approach</a:t>
            </a:r>
          </a:p>
        </p:txBody>
      </p:sp>
      <p:pic>
        <p:nvPicPr>
          <p:cNvPr id="26" name="Graphic 6">
            <a:extLst>
              <a:ext uri="{FF2B5EF4-FFF2-40B4-BE49-F238E27FC236}">
                <a16:creationId xmlns:a16="http://schemas.microsoft.com/office/drawing/2014/main" id="{BFAF852C-909E-43A5-BFEC-654F2A753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781" y="31233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8">
            <a:extLst>
              <a:ext uri="{FF2B5EF4-FFF2-40B4-BE49-F238E27FC236}">
                <a16:creationId xmlns:a16="http://schemas.microsoft.com/office/drawing/2014/main" id="{CE334393-8609-46A5-8EF0-F3EC52A8F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712" y="3647900"/>
            <a:ext cx="11668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100D06-20F2-4414-8FF3-00F4C898CD09}"/>
              </a:ext>
            </a:extLst>
          </p:cNvPr>
          <p:cNvSpPr/>
          <p:nvPr/>
        </p:nvSpPr>
        <p:spPr>
          <a:xfrm>
            <a:off x="3230989" y="2683957"/>
            <a:ext cx="1452785" cy="1554481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8E4E701-4C75-4E51-92A5-3E7844B247BA}"/>
              </a:ext>
            </a:extLst>
          </p:cNvPr>
          <p:cNvSpPr/>
          <p:nvPr/>
        </p:nvSpPr>
        <p:spPr>
          <a:xfrm>
            <a:off x="3119437" y="4574821"/>
            <a:ext cx="1452785" cy="1554481"/>
          </a:xfrm>
          <a:prstGeom prst="ellipse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1" name="Graphic 10" descr="Bar chart outline">
            <a:extLst>
              <a:ext uri="{FF2B5EF4-FFF2-40B4-BE49-F238E27FC236}">
                <a16:creationId xmlns:a16="http://schemas.microsoft.com/office/drawing/2014/main" id="{016247A2-91AF-4C56-80E6-72DDBDCDC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1171" y="4790413"/>
            <a:ext cx="914400" cy="914400"/>
          </a:xfrm>
          <a:prstGeom prst="rect">
            <a:avLst/>
          </a:prstGeom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05A887D3-025C-4F13-B1E7-6D94008FA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4930" y="5588092"/>
            <a:ext cx="116688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Machine Learning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FF369BC-1C69-478B-90FE-5C47E568CAE4}"/>
              </a:ext>
            </a:extLst>
          </p:cNvPr>
          <p:cNvSpPr/>
          <p:nvPr/>
        </p:nvSpPr>
        <p:spPr>
          <a:xfrm>
            <a:off x="1295984" y="4316678"/>
            <a:ext cx="1452785" cy="1554481"/>
          </a:xfrm>
          <a:prstGeom prst="ellipse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3" name="Graphic 12" descr="Server outline">
            <a:extLst>
              <a:ext uri="{FF2B5EF4-FFF2-40B4-BE49-F238E27FC236}">
                <a16:creationId xmlns:a16="http://schemas.microsoft.com/office/drawing/2014/main" id="{21C026A6-3D80-442D-965A-595EE0155C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8318" y="4265041"/>
            <a:ext cx="914400" cy="914400"/>
          </a:xfrm>
          <a:prstGeom prst="rect">
            <a:avLst/>
          </a:prstGeom>
        </p:spPr>
      </p:pic>
      <p:sp>
        <p:nvSpPr>
          <p:cNvPr id="38" name="TextBox 18">
            <a:extLst>
              <a:ext uri="{FF2B5EF4-FFF2-40B4-BE49-F238E27FC236}">
                <a16:creationId xmlns:a16="http://schemas.microsoft.com/office/drawing/2014/main" id="{6B6EBC88-7A8D-486B-8461-D26BA2A78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078" y="5032169"/>
            <a:ext cx="116688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Warehousing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080830-7EA8-4CA2-ABB8-4F51AA801D6F}"/>
              </a:ext>
            </a:extLst>
          </p:cNvPr>
          <p:cNvSpPr/>
          <p:nvPr/>
        </p:nvSpPr>
        <p:spPr>
          <a:xfrm>
            <a:off x="5029128" y="4212917"/>
            <a:ext cx="1452785" cy="1554481"/>
          </a:xfrm>
          <a:prstGeom prst="ellipse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6" name="Graphic 15" descr="Cloud outline">
            <a:extLst>
              <a:ext uri="{FF2B5EF4-FFF2-40B4-BE49-F238E27FC236}">
                <a16:creationId xmlns:a16="http://schemas.microsoft.com/office/drawing/2014/main" id="{1E86DEE1-A024-4377-AD82-2319A5DF6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92671" y="4333212"/>
            <a:ext cx="914400" cy="914400"/>
          </a:xfrm>
          <a:prstGeom prst="rect">
            <a:avLst/>
          </a:prstGeom>
        </p:spPr>
      </p:pic>
      <p:sp>
        <p:nvSpPr>
          <p:cNvPr id="42" name="TextBox 18">
            <a:extLst>
              <a:ext uri="{FF2B5EF4-FFF2-40B4-BE49-F238E27FC236}">
                <a16:creationId xmlns:a16="http://schemas.microsoft.com/office/drawing/2014/main" id="{8F051136-A9CF-4826-BB1B-1A9C52D03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430" y="5085484"/>
            <a:ext cx="116688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Cloud 1 Data Connector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49D3A27-F964-4937-B439-CD7AE9B76CB2}"/>
              </a:ext>
            </a:extLst>
          </p:cNvPr>
          <p:cNvSpPr/>
          <p:nvPr/>
        </p:nvSpPr>
        <p:spPr>
          <a:xfrm>
            <a:off x="1350879" y="2052089"/>
            <a:ext cx="1452785" cy="1554481"/>
          </a:xfrm>
          <a:prstGeom prst="ellipse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1BE2E43-9036-44A4-8FDB-465F915EB6B1}"/>
              </a:ext>
            </a:extLst>
          </p:cNvPr>
          <p:cNvSpPr/>
          <p:nvPr/>
        </p:nvSpPr>
        <p:spPr>
          <a:xfrm>
            <a:off x="3281160" y="953989"/>
            <a:ext cx="1452785" cy="1554481"/>
          </a:xfrm>
          <a:prstGeom prst="ellipse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504DF3F-9F81-47CE-855C-87600D99994A}"/>
              </a:ext>
            </a:extLst>
          </p:cNvPr>
          <p:cNvSpPr/>
          <p:nvPr/>
        </p:nvSpPr>
        <p:spPr>
          <a:xfrm>
            <a:off x="5029128" y="2038580"/>
            <a:ext cx="1452785" cy="1554481"/>
          </a:xfrm>
          <a:prstGeom prst="ellipse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54" name="Graphic 53" descr="Cloud outline">
            <a:extLst>
              <a:ext uri="{FF2B5EF4-FFF2-40B4-BE49-F238E27FC236}">
                <a16:creationId xmlns:a16="http://schemas.microsoft.com/office/drawing/2014/main" id="{B6963820-F6C6-4359-BFFF-D77565DC7F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04741" y="2170183"/>
            <a:ext cx="914400" cy="914400"/>
          </a:xfrm>
          <a:prstGeom prst="rect">
            <a:avLst/>
          </a:prstGeom>
        </p:spPr>
      </p:pic>
      <p:sp>
        <p:nvSpPr>
          <p:cNvPr id="55" name="TextBox 18">
            <a:extLst>
              <a:ext uri="{FF2B5EF4-FFF2-40B4-BE49-F238E27FC236}">
                <a16:creationId xmlns:a16="http://schemas.microsoft.com/office/drawing/2014/main" id="{DD158439-B510-41DE-87A9-D583ECB29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984" y="2901533"/>
            <a:ext cx="116688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Cloud 2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connector</a:t>
            </a:r>
          </a:p>
        </p:txBody>
      </p: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C2878242-4FDB-4BE0-A367-341747D9F1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8320" y="2160290"/>
            <a:ext cx="914400" cy="914400"/>
          </a:xfrm>
          <a:prstGeom prst="rect">
            <a:avLst/>
          </a:prstGeom>
        </p:spPr>
      </p:pic>
      <p:sp>
        <p:nvSpPr>
          <p:cNvPr id="56" name="TextBox 18">
            <a:extLst>
              <a:ext uri="{FF2B5EF4-FFF2-40B4-BE49-F238E27FC236}">
                <a16:creationId xmlns:a16="http://schemas.microsoft.com/office/drawing/2014/main" id="{483DC1DD-634A-4E76-81D7-CC0078CDC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079" y="3030310"/>
            <a:ext cx="116688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Relational Database</a:t>
            </a:r>
          </a:p>
        </p:txBody>
      </p:sp>
      <p:pic>
        <p:nvPicPr>
          <p:cNvPr id="31" name="Graphic 30" descr="Bank check outline">
            <a:extLst>
              <a:ext uri="{FF2B5EF4-FFF2-40B4-BE49-F238E27FC236}">
                <a16:creationId xmlns:a16="http://schemas.microsoft.com/office/drawing/2014/main" id="{C908F690-A9F7-432D-AEAF-DEE90741BF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60393" y="1030302"/>
            <a:ext cx="914400" cy="914400"/>
          </a:xfrm>
          <a:prstGeom prst="rect">
            <a:avLst/>
          </a:prstGeom>
        </p:spPr>
      </p:pic>
      <p:sp>
        <p:nvSpPr>
          <p:cNvPr id="57" name="TextBox 18">
            <a:extLst>
              <a:ext uri="{FF2B5EF4-FFF2-40B4-BE49-F238E27FC236}">
                <a16:creationId xmlns:a16="http://schemas.microsoft.com/office/drawing/2014/main" id="{C7C58364-A7DB-43F5-B5B2-E0954653F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1171" y="1722123"/>
            <a:ext cx="116688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CRM data connector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1A150F-A63C-46A1-ACE1-4E2D7EA16BE7}"/>
              </a:ext>
            </a:extLst>
          </p:cNvPr>
          <p:cNvSpPr txBox="1"/>
          <p:nvPr/>
        </p:nvSpPr>
        <p:spPr>
          <a:xfrm>
            <a:off x="7009266" y="200076"/>
            <a:ext cx="7561982" cy="960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Analyze</a:t>
            </a:r>
            <a:r>
              <a:rPr lang="en-AU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all our data, unified data access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Cost-effective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Scalable workloads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Run fast and complex queries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Access to analytical services for ETL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Lake house architecture</a:t>
            </a:r>
          </a:p>
          <a:p>
            <a:pPr algn="l"/>
            <a:endParaRPr lang="en-AU" sz="2900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Our Requirements:</a:t>
            </a:r>
          </a:p>
          <a:p>
            <a:pPr marL="1188720" lvl="1" indent="-457200">
              <a:buFont typeface="Arial" panose="020B0604020202020204" pitchFamily="34" charset="0"/>
              <a:buChar char="•"/>
            </a:pPr>
            <a:r>
              <a:rPr lang="en-AU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Tableau Server and Amazon Redshift</a:t>
            </a:r>
          </a:p>
          <a:p>
            <a:pPr marL="1188720" lvl="1" indent="-457200">
              <a:buFont typeface="Arial" panose="020B0604020202020204" pitchFamily="34" charset="0"/>
              <a:buChar char="•"/>
            </a:pPr>
            <a:r>
              <a:rPr lang="en-AU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Fast SQL query performance</a:t>
            </a:r>
          </a:p>
          <a:p>
            <a:pPr marL="1188720" lvl="1" indent="-457200">
              <a:buFont typeface="Arial" panose="020B0604020202020204" pitchFamily="34" charset="0"/>
              <a:buChar char="•"/>
            </a:pPr>
            <a:r>
              <a:rPr lang="en-AU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Unstructured data can be stored in Amazon S3 data lake</a:t>
            </a:r>
          </a:p>
          <a:p>
            <a:pPr marL="118872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Fully managed enterprise data warehouse on AWS</a:t>
            </a:r>
          </a:p>
          <a:p>
            <a:pPr marL="118872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Based on PostgreSQL</a:t>
            </a:r>
          </a:p>
          <a:p>
            <a:pPr lvl="1"/>
            <a:endParaRPr lang="en-AU" sz="2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1188720" lvl="1" indent="-457200">
              <a:buFont typeface="Arial" panose="020B0604020202020204" pitchFamily="34" charset="0"/>
              <a:buChar char="•"/>
            </a:pPr>
            <a:endParaRPr lang="en-AU" sz="2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AU" sz="2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AU" sz="2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AU" sz="2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AU" sz="2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1B6B910-2F74-4E72-B135-73EEFD022C4B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2451100" y="1731230"/>
            <a:ext cx="830060" cy="4217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E5AD07-ABA1-439C-8526-35892C8EFFD3}"/>
              </a:ext>
            </a:extLst>
          </p:cNvPr>
          <p:cNvCxnSpPr>
            <a:cxnSpLocks/>
          </p:cNvCxnSpPr>
          <p:nvPr/>
        </p:nvCxnSpPr>
        <p:spPr>
          <a:xfrm>
            <a:off x="4733945" y="1520402"/>
            <a:ext cx="878623" cy="51817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04778AE-7AEF-4ECE-9B5F-FF80D26B8B9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755518" y="3608302"/>
            <a:ext cx="3" cy="6046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1193517-9A63-4EB6-8BBF-36D95DA21861}"/>
              </a:ext>
            </a:extLst>
          </p:cNvPr>
          <p:cNvCxnSpPr>
            <a:cxnSpLocks/>
          </p:cNvCxnSpPr>
          <p:nvPr/>
        </p:nvCxnSpPr>
        <p:spPr>
          <a:xfrm flipH="1">
            <a:off x="4403051" y="5777922"/>
            <a:ext cx="1209517" cy="2413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824AAC-5D2F-4B88-B7C3-AACE9E610009}"/>
              </a:ext>
            </a:extLst>
          </p:cNvPr>
          <p:cNvCxnSpPr>
            <a:cxnSpLocks/>
          </p:cNvCxnSpPr>
          <p:nvPr/>
        </p:nvCxnSpPr>
        <p:spPr>
          <a:xfrm flipH="1" flipV="1">
            <a:off x="2176733" y="5924475"/>
            <a:ext cx="1378794" cy="20482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CFD23F2-841C-4D07-91F5-1A1BC5F01C08}"/>
              </a:ext>
            </a:extLst>
          </p:cNvPr>
          <p:cNvCxnSpPr>
            <a:cxnSpLocks/>
          </p:cNvCxnSpPr>
          <p:nvPr/>
        </p:nvCxnSpPr>
        <p:spPr>
          <a:xfrm flipV="1">
            <a:off x="1912277" y="3593061"/>
            <a:ext cx="0" cy="71496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67453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44">
      <a:dk1>
        <a:srgbClr val="232F3E"/>
      </a:dk1>
      <a:lt1>
        <a:srgbClr val="FFFFFF"/>
      </a:lt1>
      <a:dk2>
        <a:srgbClr val="161E2C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ckTemplate_Light_Non-Confidential_template_2020.3.potx" id="{EE0E945F-ED2C-48FA-A31E-02E17A377A67}" vid="{48890A5F-AA23-4D97-9005-D3536827C2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DeckTemplate-AWS</Template>
  <TotalTime>1026</TotalTime>
  <Words>1450</Words>
  <Application>Microsoft Office PowerPoint</Application>
  <PresentationFormat>Custom</PresentationFormat>
  <Paragraphs>199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Table of contents</vt:lpstr>
      <vt:lpstr>Quick Intro</vt:lpstr>
      <vt:lpstr>Quick Intro</vt:lpstr>
      <vt:lpstr>Synopsis</vt:lpstr>
      <vt:lpstr>High Level Architecture</vt:lpstr>
      <vt:lpstr>Challenge: Variety of data sources and data types</vt:lpstr>
      <vt:lpstr>High-level architecture</vt:lpstr>
      <vt:lpstr>Solution: Lake house approach</vt:lpstr>
      <vt:lpstr>Amazon Redshift Architecture</vt:lpstr>
      <vt:lpstr>Amazon Redshift Cluster</vt:lpstr>
      <vt:lpstr>Demo Create an Amazon Redshift Cluster</vt:lpstr>
      <vt:lpstr>Demo: Create an Amazon Redshift Cluster</vt:lpstr>
      <vt:lpstr>Demo: Create an Amazon Redshift Cluster</vt:lpstr>
      <vt:lpstr>Demo: Create an Amazon Redshift Cluster</vt:lpstr>
      <vt:lpstr>Demo: Create an Amazon Redshift Cluster</vt:lpstr>
      <vt:lpstr>Demo: Create an Amazon Redshift Cluster</vt:lpstr>
      <vt:lpstr>Demo: Create an Amazon Redshift Cluster</vt:lpstr>
      <vt:lpstr>Demo: Query Editor</vt:lpstr>
      <vt:lpstr>Demo – Query Editor – Create a Table</vt:lpstr>
      <vt:lpstr>Demo – Load data from Amazon S3 using COPY command</vt:lpstr>
      <vt:lpstr>Demo – Query data from Amazon Redshift</vt:lpstr>
      <vt:lpstr>Demo –  Connect Amazon Redshift Data to Amazon QuickSight</vt:lpstr>
      <vt:lpstr>Demo –  SPICE and Amazon QuickSight</vt:lpstr>
      <vt:lpstr>Resources</vt:lpstr>
      <vt:lpstr>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template</dc:title>
  <dc:creator>Microsoft Office User</dc:creator>
  <cp:lastModifiedBy>Wendy Wong</cp:lastModifiedBy>
  <cp:revision>13</cp:revision>
  <dcterms:created xsi:type="dcterms:W3CDTF">2021-10-11T06:36:33Z</dcterms:created>
  <dcterms:modified xsi:type="dcterms:W3CDTF">2021-12-14T12:57:48Z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