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307" r:id="rId6"/>
    <p:sldId id="261" r:id="rId7"/>
    <p:sldId id="262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92" r:id="rId27"/>
    <p:sldId id="293" r:id="rId28"/>
    <p:sldId id="306" r:id="rId29"/>
    <p:sldId id="29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3A3"/>
    <a:srgbClr val="404040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3" autoAdjust="0"/>
    <p:restoredTop sz="94643"/>
  </p:normalViewPr>
  <p:slideViewPr>
    <p:cSldViewPr snapToGrid="0" showGuides="1">
      <p:cViewPr varScale="1">
        <p:scale>
          <a:sx n="83" d="100"/>
          <a:sy n="83" d="100"/>
        </p:scale>
        <p:origin x="32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0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4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9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7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6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5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9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3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6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5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2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17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1491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75827" y="3143807"/>
            <a:ext cx="828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SG" sz="3200" b="1" dirty="0">
                <a:solidFill>
                  <a:schemeClr val="bg1"/>
                </a:solidFill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</a:rPr>
              <a:t>题目：猫咪喂食器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19881" y="4428011"/>
            <a:ext cx="8176874" cy="1687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小组编号：</a:t>
            </a:r>
            <a:r>
              <a:rPr lang="en-US" altLang="zh-CN" sz="2400" b="1" dirty="0">
                <a:solidFill>
                  <a:srgbClr val="453D3A"/>
                </a:solidFill>
              </a:rPr>
              <a:t>26</a:t>
            </a:r>
            <a:endParaRPr lang="en-SG" altLang="zh-CN" sz="2400" b="1" dirty="0">
              <a:solidFill>
                <a:srgbClr val="453D3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小组成员：杨紫雯，申佳依，郑世婷</a:t>
            </a:r>
            <a:endParaRPr lang="en-SG" altLang="zh-CN" sz="2400" b="1" dirty="0">
              <a:solidFill>
                <a:srgbClr val="453D3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项目负责人：杨紫雯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100000" l="5000" r="100000">
                        <a14:foregroundMark x1="15500" y1="24000" x2="15500" y2="24000"/>
                        <a14:foregroundMark x1="15000" y1="36000" x2="15000" y2="36000"/>
                        <a14:foregroundMark x1="13500" y1="46500" x2="13500" y2="46500"/>
                        <a14:foregroundMark x1="5000" y1="42000" x2="5000" y2="42000"/>
                        <a14:foregroundMark x1="40000" y1="13500" x2="40000" y2="13500"/>
                        <a14:foregroundMark x1="39000" y1="11500" x2="39000" y2="11500"/>
                        <a14:foregroundMark x1="36000" y1="10000" x2="36000" y2="10000"/>
                        <a14:foregroundMark x1="36000" y1="10000" x2="36000" y2="10000"/>
                        <a14:foregroundMark x1="43000" y1="10500" x2="43000" y2="10500"/>
                        <a14:foregroundMark x1="43000" y1="10500" x2="43000" y2="10500"/>
                        <a14:foregroundMark x1="50500" y1="45000" x2="50500" y2="45000"/>
                        <a14:foregroundMark x1="54500" y1="61000" x2="54500" y2="61000"/>
                        <a14:foregroundMark x1="54500" y1="61000" x2="54500" y2="61000"/>
                        <a14:foregroundMark x1="43000" y1="52000" x2="43000" y2="52000"/>
                        <a14:foregroundMark x1="43000" y1="52000" x2="43000" y2="52000"/>
                        <a14:foregroundMark x1="43500" y1="65500" x2="43500" y2="65500"/>
                        <a14:foregroundMark x1="42500" y1="60500" x2="42500" y2="60500"/>
                        <a14:foregroundMark x1="42500" y1="54000" x2="42500" y2="54000"/>
                        <a14:foregroundMark x1="41000" y1="44500" x2="41000" y2="44500"/>
                        <a14:foregroundMark x1="38000" y1="38000" x2="38000" y2="38000"/>
                        <a14:foregroundMark x1="38000" y1="38000" x2="38000" y2="38000"/>
                        <a14:foregroundMark x1="43000" y1="38000" x2="43000" y2="38000"/>
                        <a14:foregroundMark x1="47000" y1="37500" x2="47000" y2="37500"/>
                        <a14:foregroundMark x1="50000" y1="36500" x2="50000" y2="36500"/>
                        <a14:foregroundMark x1="54500" y1="41000" x2="54500" y2="41000"/>
                        <a14:foregroundMark x1="59500" y1="6000" x2="59500" y2="6000"/>
                        <a14:foregroundMark x1="59500" y1="6000" x2="59500" y2="6000"/>
                        <a14:foregroundMark x1="59000" y1="4000" x2="59000" y2="4000"/>
                        <a14:foregroundMark x1="57500" y1="3500" x2="57500" y2="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4221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290606" y="396815"/>
            <a:ext cx="7651208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用户交互界面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menu.c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总代码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270F44-35ED-6D75-E9F2-06BA579E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06" y="1737652"/>
            <a:ext cx="2431761" cy="3193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5FFF74-F0DC-030C-294A-DA2EE000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99" y="1689386"/>
            <a:ext cx="1988793" cy="31904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2854A9-A724-F084-D4C3-EC5A957B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824" y="1544516"/>
            <a:ext cx="2107917" cy="34802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58CC68-6F16-8B3A-64FC-0F0BA7EF0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2073" y="1689386"/>
            <a:ext cx="1990444" cy="31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288964" y="0"/>
            <a:ext cx="7651208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用户交互界面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menu.c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部分代码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1998B9-AA35-8DAD-2437-D1730A59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64" y="1124857"/>
            <a:ext cx="6363036" cy="54165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03A8616-678E-F605-1E72-A423C966F943}"/>
              </a:ext>
            </a:extLst>
          </p:cNvPr>
          <p:cNvSpPr txBox="1"/>
          <p:nvPr/>
        </p:nvSpPr>
        <p:spPr>
          <a:xfrm>
            <a:off x="9652000" y="6172059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主菜单</a:t>
            </a:r>
          </a:p>
        </p:txBody>
      </p:sp>
    </p:spTree>
    <p:extLst>
      <p:ext uri="{BB962C8B-B14F-4D97-AF65-F5344CB8AC3E}">
        <p14:creationId xmlns:p14="http://schemas.microsoft.com/office/powerpoint/2010/main" val="42163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4AF1C3C-647A-972D-5961-5D5E332C6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0" r="11352" b="5185"/>
          <a:stretch/>
        </p:blipFill>
        <p:spPr>
          <a:xfrm>
            <a:off x="3299161" y="131943"/>
            <a:ext cx="4179263" cy="5914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1103086" y="0"/>
            <a:ext cx="7651208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用户交互界面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menu.c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代码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266DA-2530-3643-AC18-CC84D228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89" y="131942"/>
            <a:ext cx="3843321" cy="5914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75A621-D7A6-A580-F5D0-D24B72913A1D}"/>
              </a:ext>
            </a:extLst>
          </p:cNvPr>
          <p:cNvSpPr txBox="1"/>
          <p:nvPr/>
        </p:nvSpPr>
        <p:spPr>
          <a:xfrm>
            <a:off x="8754294" y="6178455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喂食模式选择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B92DE9-FAF9-BC9C-FFDA-79FDA7D1B0B0}"/>
              </a:ext>
            </a:extLst>
          </p:cNvPr>
          <p:cNvSpPr txBox="1"/>
          <p:nvPr/>
        </p:nvSpPr>
        <p:spPr>
          <a:xfrm>
            <a:off x="4455885" y="6178457"/>
            <a:ext cx="20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猫咪信息编辑</a:t>
            </a:r>
          </a:p>
        </p:txBody>
      </p:sp>
    </p:spTree>
    <p:extLst>
      <p:ext uri="{BB962C8B-B14F-4D97-AF65-F5344CB8AC3E}">
        <p14:creationId xmlns:p14="http://schemas.microsoft.com/office/powerpoint/2010/main" val="22141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488369" y="194149"/>
            <a:ext cx="7651208" cy="197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预设数据管理模块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Catdata.c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功能函数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24022E-FD4E-67F3-81CF-84198020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69" y="1324100"/>
            <a:ext cx="5144309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488369" y="194149"/>
            <a:ext cx="7651208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预设数据管理模块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Catdata.c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部分代码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27D97-93B5-9122-F717-E2FCC6D0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129" y="1257312"/>
            <a:ext cx="4741954" cy="53813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BFE2BE-F834-14D8-BBC1-E52F714E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603" y="1436990"/>
            <a:ext cx="8948397" cy="32066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FA3BF1-A540-6E61-A680-6EFD83A4D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74" y="1411731"/>
            <a:ext cx="8975726" cy="3853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F96DB-DAF7-5D47-3D7A-9F1F5AC41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572" y="1318934"/>
            <a:ext cx="5283477" cy="53061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D2B179-041D-7595-00D6-1431F9A18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480" y="1261852"/>
            <a:ext cx="8806159" cy="46238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D701FA-8FB0-E989-D3DD-29E3BF179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701" y="1257312"/>
            <a:ext cx="6672236" cy="52909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FDF53B-BA8D-AE08-9AEE-A0DB2DE9C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1953" y="1291783"/>
            <a:ext cx="7311903" cy="5218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F9A0B8-53E9-CC23-F76C-222C37019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0747" y="1429830"/>
            <a:ext cx="5026009" cy="53903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5307AA-7000-F12E-E602-4859C98A00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9092" y="1287242"/>
            <a:ext cx="8596901" cy="46960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F9BA80-5B97-90E7-281E-43CA14267F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571" y="338709"/>
            <a:ext cx="5231678" cy="61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2130" y="2036445"/>
            <a:ext cx="2563495" cy="2195830"/>
          </a:xfrm>
        </p:spPr>
        <p:txBody>
          <a:bodyPr anchor="b" anchorCtr="0"/>
          <a:lstStyle/>
          <a:p>
            <a:pPr algn="ctr"/>
            <a:r>
              <a:rPr lang="zh-CN" altLang="en-US" sz="4800"/>
              <a:t>时间</a:t>
            </a:r>
            <a:br>
              <a:rPr lang="zh-CN" altLang="en-US" sz="4800"/>
            </a:br>
            <a:r>
              <a:rPr lang="zh-CN" altLang="en-US" sz="4800"/>
              <a:t>管理</a:t>
            </a:r>
            <a:br>
              <a:rPr lang="zh-CN" altLang="en-US" sz="4800"/>
            </a:br>
            <a:r>
              <a:rPr lang="zh-CN" altLang="en-US" sz="4800"/>
              <a:t>模块</a:t>
            </a:r>
          </a:p>
        </p:txBody>
      </p:sp>
      <p:sp>
        <p:nvSpPr>
          <p:cNvPr id="4" name="正文"/>
          <p:cNvSpPr txBox="1"/>
          <p:nvPr>
            <p:custDataLst>
              <p:tags r:id="rId3"/>
            </p:custDataLst>
          </p:nvPr>
        </p:nvSpPr>
        <p:spPr>
          <a:xfrm>
            <a:off x="3096260" y="1457325"/>
            <a:ext cx="7234555" cy="394335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 fontScale="90000" lnSpcReduction="10000"/>
          </a:bodyPr>
          <a:lstStyle/>
          <a:p>
            <a:pPr indent="0" algn="l" fontAlgn="auto">
              <a:lnSpc>
                <a:spcPct val="14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0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 one: </a:t>
            </a: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设置系统时间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void set_time(struct tm *time_a)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{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printf("set system time:");   </a:t>
            </a:r>
          </a:p>
          <a:p>
            <a:pPr indent="0" algn="l" fontAlgn="auto">
              <a:lnSpc>
                <a:spcPct val="140000"/>
              </a:lnSpc>
            </a:pPr>
            <a:r>
              <a:rPr lang="en-US" altLang="zh-CN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</a:t>
            </a: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int sec=(*time_a).tm_sec ; //秒（0-59）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int min=(*time_a).tm_min ; //分（0-59）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int hour=(*time_a).tm_hour; //时（0-23）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int day=(*time_a).tm_mday; //月中的第几天（1-31）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int month=(*time_a).tm_mon+1; //月份(0-11,其中0表示1月)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int year=(*time_a).tm_year+1900; //年份(自1900 起)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printf("%d-%d-%d %d:%d:%d\n",year,month,day,hour,min,sec)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}   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19630" y="438785"/>
            <a:ext cx="8394700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 fontAlgn="auto">
              <a:lnSpc>
                <a:spcPct val="13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时间管理模块是整个系统的核心之一，它负责处理时间的设置、读取和计算。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06750" y="5471160"/>
            <a:ext cx="598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通过set_time函数，用于手动设置系统时间，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2130" y="2036445"/>
            <a:ext cx="2563495" cy="2195830"/>
          </a:xfrm>
        </p:spPr>
        <p:txBody>
          <a:bodyPr anchor="b" anchorCtr="0"/>
          <a:lstStyle/>
          <a:p>
            <a:pPr algn="ctr"/>
            <a:r>
              <a:rPr lang="zh-CN" altLang="en-US" sz="4800"/>
              <a:t>时间</a:t>
            </a:r>
            <a:br>
              <a:rPr lang="zh-CN" altLang="en-US" sz="4800"/>
            </a:br>
            <a:r>
              <a:rPr lang="zh-CN" altLang="en-US" sz="4800"/>
              <a:t>管理</a:t>
            </a:r>
            <a:br>
              <a:rPr lang="zh-CN" altLang="en-US" sz="4800"/>
            </a:br>
            <a:r>
              <a:rPr lang="zh-CN" altLang="en-US" sz="4800"/>
              <a:t>模块</a:t>
            </a:r>
          </a:p>
        </p:txBody>
      </p:sp>
      <p:sp>
        <p:nvSpPr>
          <p:cNvPr id="4" name="正文"/>
          <p:cNvSpPr txBox="1"/>
          <p:nvPr>
            <p:custDataLst>
              <p:tags r:id="rId3"/>
            </p:custDataLst>
          </p:nvPr>
        </p:nvSpPr>
        <p:spPr>
          <a:xfrm>
            <a:off x="3096260" y="1054100"/>
            <a:ext cx="7234555" cy="475043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 fontScale="47500" lnSpcReduction="20000"/>
          </a:bodyPr>
          <a:lstStyle/>
          <a:p>
            <a:pPr indent="0" algn="l" fontAlgn="auto">
              <a:lnSpc>
                <a:spcPct val="140000"/>
              </a:lnSpc>
            </a:pPr>
            <a:r>
              <a:rPr lang="en-US" altLang="zh-CN" sz="45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 two:</a:t>
            </a:r>
            <a:r>
              <a:rPr lang="zh-CN" altLang="en-US" sz="45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读取系统时间 </a:t>
            </a:r>
            <a:r>
              <a:rPr lang="zh-CN" altLang="en-US" sz="45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void read_current_time(struct tm *current_time)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{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time_t now=time(NULL);//time_t是数据类型，是1970年1月1日以来的秒数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*current_time=*localtime(&amp;now);  //localtime函数，将time_t类型的值转换为本地时间表示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}  </a:t>
            </a:r>
          </a:p>
          <a:p>
            <a:pPr indent="0" algn="l" fontAlgn="auto">
              <a:lnSpc>
                <a:spcPct val="140000"/>
              </a:lnSpc>
            </a:pPr>
            <a:endParaRPr lang="zh-CN" altLang="en-US" sz="30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endParaRPr lang="zh-CN" altLang="en-US" sz="30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en-US" altLang="zh-CN" sz="45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 three:</a:t>
            </a:r>
            <a:r>
              <a:rPr lang="zh-CN" altLang="en-US" sz="45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计算时间差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int time_difference(struct tm *time_a, struct tm *current_time)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{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int td;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td=(time_a-&gt;tm_hour-current_time-&gt;tm_hour)*60+(time_a-&gt;tm_min-current_time-&gt;tm_min);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return(td);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3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}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96260" y="1005840"/>
            <a:ext cx="553085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44520" y="3187700"/>
            <a:ext cx="648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通过read_current_time函数读取当前系统时间。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2130" y="2036445"/>
            <a:ext cx="2563495" cy="2195830"/>
          </a:xfrm>
        </p:spPr>
        <p:txBody>
          <a:bodyPr anchor="b" anchorCtr="0"/>
          <a:lstStyle/>
          <a:p>
            <a:pPr algn="ctr"/>
            <a:r>
              <a:rPr lang="zh-CN" altLang="en-US" sz="4800"/>
              <a:t>喂食</a:t>
            </a:r>
            <a:br>
              <a:rPr lang="zh-CN" altLang="en-US" sz="4800"/>
            </a:br>
            <a:r>
              <a:rPr lang="zh-CN" altLang="en-US" sz="4800"/>
              <a:t>提醒</a:t>
            </a:r>
            <a:br>
              <a:rPr lang="zh-CN" altLang="en-US" sz="4800"/>
            </a:br>
            <a:r>
              <a:rPr lang="zh-CN" altLang="en-US" sz="4800"/>
              <a:t>模块</a:t>
            </a:r>
          </a:p>
        </p:txBody>
      </p:sp>
      <p:sp>
        <p:nvSpPr>
          <p:cNvPr id="4" name="正文"/>
          <p:cNvSpPr txBox="1"/>
          <p:nvPr>
            <p:custDataLst>
              <p:tags r:id="rId3"/>
            </p:custDataLst>
          </p:nvPr>
        </p:nvSpPr>
        <p:spPr>
          <a:xfrm>
            <a:off x="3096260" y="1457325"/>
            <a:ext cx="7234555" cy="394335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Autofit/>
          </a:bodyPr>
          <a:lstStyle/>
          <a:p>
            <a:pPr indent="0" algn="l" fontAlgn="auto">
              <a:lnSpc>
                <a:spcPct val="140000"/>
              </a:lnSpc>
            </a:pPr>
            <a:r>
              <a:rPr lang="en-US" altLang="zh-CN" b="1" kern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sym typeface="+mn-ea"/>
              </a:rPr>
              <a:t>part one </a:t>
            </a:r>
            <a:r>
              <a:rPr lang="en-US" altLang="zh-CN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：判断是否提醒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int checkReminder(FeedTime *presetTime, const struct tm *currentTime)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{  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if (presetTime-&gt;hour == currentTime-&gt;tm_hour &amp;&amp; presetTime-&gt;minute == currentTime-&gt;tm_min) // 简化处理：仅比较小时和分钟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{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return 1; // 需要提醒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}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return 0; // 不需要提醒  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}  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80260" y="361315"/>
            <a:ext cx="906208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6195" lvl="2" indent="0" algn="l" fontAlgn="ctr">
              <a:lnSpc>
                <a:spcPct val="130000"/>
              </a:lnSpc>
              <a:buClr>
                <a:schemeClr val="accent1"/>
              </a:buClr>
              <a:buSzPct val="90000"/>
              <a:buFont typeface="WPS-Bullets" pitchFamily="2" charset="0"/>
              <a:buNone/>
            </a:pPr>
            <a:r>
              <a:rPr lang="zh-CN" altLang="en-US" spc="150" dirty="0">
                <a:ln w="3175">
                  <a:noFill/>
                  <a:prstDash val="dash"/>
                </a:ln>
                <a:solidFill>
                  <a:srgbClr val="262626"/>
                </a:solidFill>
                <a:uFillTx/>
                <a:latin typeface="+mn-ea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喂食提醒模块则是根据预设的喂食时间，在达到指定时间点时自动触发提醒。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2130" y="2036445"/>
            <a:ext cx="2563495" cy="2195830"/>
          </a:xfrm>
        </p:spPr>
        <p:txBody>
          <a:bodyPr anchor="b" anchorCtr="0"/>
          <a:lstStyle/>
          <a:p>
            <a:pPr algn="ctr"/>
            <a:r>
              <a:rPr lang="zh-CN" altLang="en-US" sz="4800"/>
              <a:t>喂食</a:t>
            </a:r>
            <a:br>
              <a:rPr lang="zh-CN" altLang="en-US" sz="4800"/>
            </a:br>
            <a:r>
              <a:rPr lang="zh-CN" altLang="en-US" sz="4800"/>
              <a:t>提醒</a:t>
            </a:r>
            <a:br>
              <a:rPr lang="zh-CN" altLang="en-US" sz="4800"/>
            </a:br>
            <a:r>
              <a:rPr lang="zh-CN" altLang="en-US" sz="4800"/>
              <a:t>模块</a:t>
            </a:r>
          </a:p>
        </p:txBody>
      </p:sp>
      <p:sp>
        <p:nvSpPr>
          <p:cNvPr id="4" name="正文"/>
          <p:cNvSpPr txBox="1"/>
          <p:nvPr>
            <p:custDataLst>
              <p:tags r:id="rId3"/>
            </p:custDataLst>
          </p:nvPr>
        </p:nvSpPr>
        <p:spPr>
          <a:xfrm>
            <a:off x="3096260" y="789305"/>
            <a:ext cx="7234555" cy="53714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Autofit/>
          </a:bodyPr>
          <a:lstStyle/>
          <a:p>
            <a:pPr indent="0" algn="l" fontAlgn="auto">
              <a:lnSpc>
                <a:spcPct val="140000"/>
              </a:lnSpc>
            </a:pPr>
            <a:r>
              <a:rPr lang="en-US" altLang="zh-CN" sz="14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 two:  </a:t>
            </a:r>
            <a:r>
              <a:rPr lang="zh-CN" altLang="en-US" sz="1400" b="1" kern="0" spc="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触发提醒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void triggerFeedReminder(char *catName, FeedTime presetTime)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{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time_t rawtime;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struct tm *currentTime;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time(&amp;rawtime); // 获取当前时间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currentTime = localtime(&amp;rawtime);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if (checkReminder(&amp;presetTime, currentTime))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{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//printf("Reminder for %s: It's time to feed!\n", catName);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playSound(SOUND_CALLCAT);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printf("Start feeding %s ", catName);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for (int i = 0; i &lt; 3; i++)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{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    printf(".");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    sleep(1);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}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printf("Done!\n");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char logMessage[MAX_NAME_LENGTH + 20]; // Buffer for log message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snprintf(logMessage, sizeof(logMessage), "%s has been fed\n", catName);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    logger(logMessage);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   }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11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}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4380" y="4888230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1804670" y="481965"/>
            <a:ext cx="8893175" cy="576453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62225" y="635"/>
            <a:ext cx="802894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6195" lvl="2" indent="0" algn="l" fontAlgn="ctr">
              <a:lnSpc>
                <a:spcPct val="130000"/>
              </a:lnSpc>
              <a:buClr>
                <a:schemeClr val="accent1"/>
              </a:buClr>
              <a:buSzPct val="90000"/>
              <a:buFont typeface="WPS-Bullets" pitchFamily="2" charset="0"/>
              <a:buNone/>
            </a:pPr>
            <a:r>
              <a:rPr lang="zh-CN" altLang="en-US" spc="150" dirty="0">
                <a:ln w="3175">
                  <a:noFill/>
                  <a:prstDash val="dash"/>
                </a:ln>
                <a:solidFill>
                  <a:srgbClr val="262626"/>
                </a:solidFill>
                <a:uFillTx/>
                <a:latin typeface="+mn-ea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过triggerFeedReminder函数触发提醒；</a:t>
            </a:r>
          </a:p>
          <a:p>
            <a:pPr marL="36195" lvl="2" indent="0" algn="l" fontAlgn="ctr">
              <a:lnSpc>
                <a:spcPct val="130000"/>
              </a:lnSpc>
              <a:buClr>
                <a:schemeClr val="accent1"/>
              </a:buClr>
              <a:buSzPct val="90000"/>
              <a:buFont typeface="WPS-Bullets" pitchFamily="2" charset="0"/>
              <a:buNone/>
            </a:pPr>
            <a:r>
              <a:rPr lang="zh-CN" altLang="en-US" spc="150" dirty="0">
                <a:ln w="3175">
                  <a:noFill/>
                  <a:prstDash val="dash"/>
                </a:ln>
                <a:solidFill>
                  <a:srgbClr val="262626"/>
                </a:solidFill>
                <a:uFillTx/>
                <a:latin typeface="+mn-ea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这里采用了播放声音和打印消息的方式来提醒用户。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8220" y="1457960"/>
            <a:ext cx="1090930" cy="4756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喂食执行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20185" y="1630045"/>
            <a:ext cx="6084570" cy="3598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void feedAction(char *name)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printf("Start feeding %s ", name);</a:t>
            </a:r>
          </a:p>
          <a:p>
            <a:r>
              <a:rPr lang="zh-CN" altLang="en-US"/>
              <a:t>    for (int i = 0; i &lt; 3; i++)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printf(".");</a:t>
            </a:r>
          </a:p>
          <a:p>
            <a:r>
              <a:rPr lang="zh-CN" altLang="en-US"/>
              <a:t>        sleep(1);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程序将在这里暂停执行一秒钟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printf("Done!\n");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94430" y="387985"/>
            <a:ext cx="8007350" cy="6292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zh-CN" altLang="en-US" sz="2000">
                <a:sym typeface="+mn-ea"/>
              </a:rPr>
              <a:t>核心功能：</a:t>
            </a:r>
            <a:r>
              <a:rPr lang="zh-CN" altLang="en-US" sz="2000">
                <a:solidFill>
                  <a:schemeClr val="lt1"/>
                </a:solidFill>
              </a:rPr>
              <a:t>模拟了一个简单的喂食过程，并给出了开始和完成的反馈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642622" y="983266"/>
            <a:ext cx="3371018" cy="828000"/>
            <a:chOff x="3909356" y="1685526"/>
            <a:chExt cx="3371018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85516" y="1830707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项目功能简介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631249" y="1899940"/>
            <a:ext cx="3371018" cy="1383496"/>
            <a:chOff x="3909356" y="1685526"/>
            <a:chExt cx="3371018" cy="1383496"/>
          </a:xfrm>
        </p:grpSpPr>
        <p:sp>
          <p:nvSpPr>
            <p:cNvPr id="48" name="文本框 18"/>
            <p:cNvSpPr txBox="1"/>
            <p:nvPr/>
          </p:nvSpPr>
          <p:spPr>
            <a:xfrm>
              <a:off x="4885516" y="1830707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主要模块介绍</a:t>
              </a:r>
            </a:p>
          </p:txBody>
        </p:sp>
        <p:grpSp>
          <p:nvGrpSpPr>
            <p:cNvPr id="49" name="组合 68"/>
            <p:cNvGrpSpPr/>
            <p:nvPr/>
          </p:nvGrpSpPr>
          <p:grpSpPr>
            <a:xfrm>
              <a:off x="3909356" y="1685526"/>
              <a:ext cx="828000" cy="1383496"/>
              <a:chOff x="3909356" y="1685526"/>
              <a:chExt cx="828000" cy="1383496"/>
            </a:xfrm>
          </p:grpSpPr>
          <p:sp>
            <p:nvSpPr>
              <p:cNvPr id="50" name="文本框 16"/>
              <p:cNvSpPr txBox="1"/>
              <p:nvPr/>
            </p:nvSpPr>
            <p:spPr>
              <a:xfrm>
                <a:off x="3909356" y="1745583"/>
                <a:ext cx="8280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	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633523" y="2871206"/>
            <a:ext cx="3751108" cy="828000"/>
            <a:chOff x="3909356" y="1685526"/>
            <a:chExt cx="3751108" cy="828000"/>
          </a:xfrm>
        </p:grpSpPr>
        <p:sp>
          <p:nvSpPr>
            <p:cNvPr id="53" name="文本框 18"/>
            <p:cNvSpPr txBox="1"/>
            <p:nvPr/>
          </p:nvSpPr>
          <p:spPr>
            <a:xfrm>
              <a:off x="4885515" y="1830707"/>
              <a:ext cx="2774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数据结构和存储</a:t>
              </a:r>
            </a:p>
          </p:txBody>
        </p:sp>
        <p:grpSp>
          <p:nvGrpSpPr>
            <p:cNvPr id="76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7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635798" y="3828824"/>
            <a:ext cx="3371018" cy="828000"/>
            <a:chOff x="3909356" y="1685526"/>
            <a:chExt cx="3371018" cy="828000"/>
          </a:xfrm>
        </p:grpSpPr>
        <p:sp>
          <p:nvSpPr>
            <p:cNvPr id="80" name="文本框 18"/>
            <p:cNvSpPr txBox="1"/>
            <p:nvPr/>
          </p:nvSpPr>
          <p:spPr>
            <a:xfrm>
              <a:off x="4885516" y="1830707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项目特色</a:t>
              </a:r>
            </a:p>
          </p:txBody>
        </p:sp>
        <p:grpSp>
          <p:nvGrpSpPr>
            <p:cNvPr id="81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82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8220" y="643890"/>
            <a:ext cx="1090930" cy="5570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手动喂食功能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24225" y="1413510"/>
            <a:ext cx="8660130" cy="4685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void manualFeed(CatList *list)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char name[MAX_NAME_LENGTH];</a:t>
            </a:r>
          </a:p>
          <a:p>
            <a:r>
              <a:rPr lang="zh-CN" altLang="en-US"/>
              <a:t>    int flag = 0;</a:t>
            </a:r>
          </a:p>
          <a:p>
            <a:r>
              <a:rPr lang="zh-CN" altLang="en-US"/>
              <a:t>    printf("Input the cat you want to feed manually: ");</a:t>
            </a:r>
          </a:p>
          <a:p>
            <a:r>
              <a:rPr lang="zh-CN" altLang="en-US"/>
              <a:t>    scanf("%s", name);</a:t>
            </a:r>
          </a:p>
          <a:p>
            <a:endParaRPr lang="zh-CN" altLang="en-US"/>
          </a:p>
          <a:p>
            <a:r>
              <a:rPr lang="zh-CN" altLang="en-US"/>
              <a:t>    Cat *current = list-&gt;head;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//遍历猫的链表，通过比较名字来找到匹配的猫</a:t>
            </a:r>
            <a:endParaRPr lang="en-US" altLang="zh-CN">
              <a:solidFill>
                <a:schemeClr val="bg2"/>
              </a:solidFill>
            </a:endParaRPr>
          </a:p>
          <a:p>
            <a:r>
              <a:rPr lang="zh-CN" altLang="en-US"/>
              <a:t>    while (current != NULL)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if (strcmp(current-&gt;name, name) == 0)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flag = 1;</a:t>
            </a:r>
          </a:p>
          <a:p>
            <a:r>
              <a:rPr lang="zh-CN" altLang="en-US"/>
              <a:t>            break;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current = current-&gt;next; // go through the cat list</a:t>
            </a:r>
          </a:p>
          <a:p>
            <a:r>
              <a:rPr lang="zh-CN" altLang="en-US"/>
              <a:t>    }</a:t>
            </a:r>
          </a:p>
          <a:p>
            <a:endParaRPr lang="zh-CN" altLang="en-US"/>
          </a:p>
          <a:p>
            <a:r>
              <a:rPr lang="zh-CN" altLang="en-US"/>
              <a:t>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85845" y="130810"/>
            <a:ext cx="8013700" cy="951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zh-CN" altLang="en-US" sz="2000"/>
              <a:t>核心功能：允许用户通过输入猫的名字来手动为特定的猫进行喂食操作。函数包括提示用户输入要喂食的猫的名字，并在找到匹配的猫后执行喂食动作。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70935" y="3310890"/>
            <a:ext cx="6466205" cy="290322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53765" y="594995"/>
            <a:ext cx="8248650" cy="5939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 if (flag == 0)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printf("Dear Master, the catlist is empty now! Please add cats' info:\n");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inputCatInfo(list);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saveData(list);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//讨论当未找到匹配的猫时，提示用户猫不存在，并添加新猫的信息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</a:t>
            </a:r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playSound(SOUND_CALLCAT);</a:t>
            </a:r>
            <a:endParaRPr lang="zh-CN" altLang="en-US"/>
          </a:p>
          <a:p>
            <a:r>
              <a:rPr lang="zh-CN" altLang="en-US">
                <a:sym typeface="+mn-ea"/>
              </a:rPr>
              <a:t>    feedAction(name);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char logMessage[MAX_NAME_LENGTH + 20];</a:t>
            </a:r>
            <a:r>
              <a:rPr lang="en-US" altLang="zh-CN">
                <a:sym typeface="+mn-ea"/>
              </a:rPr>
              <a:t>               </a:t>
            </a:r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snprintf(logMessage, sizeof(logMessage), "%s has been fed\n", name);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使用snprintf函数将喂食信息格式化后存储在logMessage字符串中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logger(logMessage);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2055" y="-263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53765" y="594360"/>
            <a:ext cx="8127365" cy="217043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220" y="643890"/>
            <a:ext cx="1090930" cy="5570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手动喂食功能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220" y="643890"/>
            <a:ext cx="1090930" cy="5570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自动喂食功能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4270" y="1136015"/>
            <a:ext cx="7831455" cy="427228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zh-CN" altLang="en-US" sz="2000">
                <a:solidFill>
                  <a:schemeClr val="lt1"/>
                </a:solidFill>
              </a:rPr>
              <a:t>核心功能：</a:t>
            </a:r>
          </a:p>
          <a:p>
            <a:pPr algn="l">
              <a:buClrTx/>
              <a:buSzTx/>
              <a:buNone/>
            </a:pPr>
            <a:r>
              <a:rPr lang="zh-CN" altLang="en-US" sz="2000">
                <a:solidFill>
                  <a:schemeClr val="lt1"/>
                </a:solidFill>
              </a:rPr>
              <a:t>★autoFeed函数通过遍历一个包含多只猫的列表（CatList），每只猫都有预设的喂食时间（小时和分钟）。</a:t>
            </a:r>
          </a:p>
          <a:p>
            <a:pPr algn="l">
              <a:buClrTx/>
              <a:buSzTx/>
              <a:buNone/>
            </a:pPr>
            <a:r>
              <a:rPr lang="zh-CN" altLang="en-US" sz="2000">
                <a:solidFill>
                  <a:schemeClr val="lt1"/>
                </a:solidFill>
              </a:rPr>
              <a:t>★它利用当前系统时间，与每只猫的预设喂食时间进行比较，以计算出时间差。</a:t>
            </a:r>
          </a:p>
          <a:p>
            <a:pPr algn="l">
              <a:buClrTx/>
              <a:buSzTx/>
              <a:buNone/>
            </a:pPr>
            <a:r>
              <a:rPr lang="zh-CN" altLang="en-US" sz="2000">
                <a:solidFill>
                  <a:schemeClr val="lt1"/>
                </a:solidFill>
              </a:rPr>
              <a:t>当检测到某只猫的预设喂食时间即将到来（距离预设时间还有5分钟时），函数会触发一个声音提醒（通过playSound函数），以通知用户即将需要喂食该猫。</a:t>
            </a:r>
          </a:p>
          <a:p>
            <a:pPr algn="l">
              <a:buClrTx/>
              <a:buSzTx/>
              <a:buNone/>
            </a:pPr>
            <a:r>
              <a:rPr lang="zh-CN" altLang="en-US" sz="2000">
                <a:solidFill>
                  <a:schemeClr val="lt1"/>
                </a:solidFill>
              </a:rPr>
              <a:t>★函数通过检查用户是否按下了esc键来提供退出机制。它每秒检查一次键盘输入，如果检测到esc键被按下，则打印一条消息并终止自动喂食提醒过程。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220" y="643890"/>
            <a:ext cx="1090930" cy="5570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自动喂食功能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14700" y="0"/>
            <a:ext cx="8778875" cy="6616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void autoFeed(CatList *list)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FeedTime feedTime;</a:t>
            </a:r>
          </a:p>
          <a:p>
            <a:r>
              <a:rPr lang="zh-CN" altLang="en-US"/>
              <a:t>    struct tm time;</a:t>
            </a:r>
          </a:p>
          <a:p>
            <a:r>
              <a:rPr lang="zh-CN" altLang="en-US"/>
              <a:t>    struct tm currentTime;</a:t>
            </a:r>
          </a:p>
          <a:p>
            <a:r>
              <a:rPr lang="zh-CN" altLang="en-US"/>
              <a:t>    int autoFeeding = 1;</a:t>
            </a:r>
          </a:p>
          <a:p>
            <a:r>
              <a:rPr lang="zh-CN" altLang="en-US"/>
              <a:t>    int diffTime = 0;</a:t>
            </a:r>
          </a:p>
          <a:p>
            <a:r>
              <a:rPr lang="zh-CN" altLang="en-US"/>
              <a:t>    printf("Auto-feeding has been started, press 'esc' key to exit the auto-feeding\n");</a:t>
            </a:r>
          </a:p>
          <a:p>
            <a:r>
              <a:rPr lang="zh-CN" altLang="en-US"/>
              <a:t>    while (autoFeeding)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用户没有按下 esc 键终止自动喂食，就持续遍历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</a:t>
            </a: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CatList 中的每只猫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Cat *current = list-&gt;head;</a:t>
            </a:r>
          </a:p>
          <a:p>
            <a:r>
              <a:rPr lang="zh-CN" altLang="en-US"/>
              <a:t>        while (current != NULL)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time.tm_hour = current-&gt;feedHour;</a:t>
            </a:r>
          </a:p>
          <a:p>
            <a:r>
              <a:rPr lang="zh-CN" altLang="en-US"/>
              <a:t>            time.tm_min = current-&gt;feedMinute;</a:t>
            </a:r>
          </a:p>
          <a:p>
            <a:r>
              <a:rPr lang="zh-CN" altLang="en-US"/>
              <a:t>            read_current_time(&amp;currentTime);                           </a:t>
            </a:r>
          </a:p>
          <a:p>
            <a:pPr marL="457200" lvl="1" indent="457200"/>
            <a:r>
              <a:rPr lang="zh-CN" altLang="en-US"/>
              <a:t>diffTime = time_difference(&amp;time, &amp;currentTime);             </a:t>
            </a:r>
          </a:p>
          <a:p>
            <a:pPr marL="457200" lvl="1" indent="457200"/>
            <a:r>
              <a:rPr lang="zh-CN" altLang="en-US"/>
              <a:t>if (diffTime == 5)</a:t>
            </a:r>
          </a:p>
          <a:p>
            <a:r>
              <a:rPr lang="zh-CN" altLang="en-US"/>
              <a:t>            {</a:t>
            </a:r>
          </a:p>
          <a:p>
            <a:r>
              <a:rPr lang="zh-CN" altLang="en-US"/>
              <a:t>                               playSound(SOUND_ALERT);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猫的预设喂食时间当前时间的时间差恰好为5分钟则播放一个语音（通过调用 playSound 函数）来提醒用户即将需要喂食这只猫。</a:t>
            </a:r>
            <a:r>
              <a:rPr lang="zh-CN" altLang="en-US"/>
              <a:t>           }</a:t>
            </a:r>
          </a:p>
          <a:p>
            <a:endParaRPr lang="zh-CN" altLang="en-US"/>
          </a:p>
          <a:p>
            <a:r>
              <a:rPr lang="zh-CN" altLang="en-US"/>
              <a:t>                     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74415" y="2835275"/>
            <a:ext cx="5183505" cy="191135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04970" y="5240020"/>
            <a:ext cx="5031105" cy="8350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220" y="643890"/>
            <a:ext cx="1090930" cy="5570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自动喂食功能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1450" y="948055"/>
            <a:ext cx="7692390" cy="390906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/>
          <a:p>
            <a:r>
              <a:rPr lang="zh-CN" altLang="en-US"/>
              <a:t>for (int i = 0; i &lt; 60; i++)</a:t>
            </a:r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//检测 esc 键</a:t>
            </a:r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的按下</a:t>
            </a:r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，它使用一个内层 for   </a:t>
            </a:r>
          </a:p>
          <a:p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                           循环每秒检查一次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sleep 1 second</a:t>
            </a:r>
            <a:endParaRPr lang="zh-CN" altLang="en-US"/>
          </a:p>
          <a:p>
            <a:r>
              <a:rPr lang="zh-CN" altLang="en-US"/>
              <a:t>            sleep(1);</a:t>
            </a:r>
          </a:p>
          <a:p>
            <a:r>
              <a:rPr lang="zh-CN" altLang="en-US"/>
              <a:t>            if (_kbhit())</a:t>
            </a:r>
          </a:p>
          <a:p>
            <a:r>
              <a:rPr lang="zh-CN" altLang="en-US"/>
              <a:t>            {</a:t>
            </a:r>
          </a:p>
          <a:p>
            <a:r>
              <a:rPr lang="zh-CN" altLang="en-US"/>
              <a:t>                char ch = _getch();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获取按下的键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ASCII 27 是 'esc' 键</a:t>
            </a:r>
          </a:p>
          <a:p>
            <a:r>
              <a:rPr lang="zh-CN" altLang="en-US"/>
              <a:t>                if (ch == 27)</a:t>
            </a:r>
          </a:p>
          <a:p>
            <a:r>
              <a:rPr lang="zh-CN" altLang="en-US"/>
              <a:t>                {</a:t>
            </a:r>
          </a:p>
          <a:p>
            <a:r>
              <a:rPr lang="zh-CN" altLang="en-US"/>
              <a:t>                    printf("Detected 'esc' be pressed! Auto-feeding has been terminated\n");</a:t>
            </a:r>
          </a:p>
          <a:p>
            <a:r>
              <a:rPr lang="zh-CN" altLang="en-US"/>
              <a:t>                    autoFeeding = 0;</a:t>
            </a:r>
          </a:p>
          <a:p>
            <a:r>
              <a:rPr lang="zh-CN" altLang="en-US"/>
              <a:t>                    break;</a:t>
            </a:r>
          </a:p>
          <a:p>
            <a:r>
              <a:rPr lang="zh-CN" altLang="en-US"/>
              <a:t>                }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96385" y="643255"/>
            <a:ext cx="4194175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42030" y="277495"/>
            <a:ext cx="763841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如果检测到 esc 键被按下，则打印一条消息到控制台，表示已检测到 esc 键，并终止自动喂食过程（将 autoFeeding 设置为0）。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8220" y="915035"/>
            <a:ext cx="1090930" cy="5299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73120" y="1744345"/>
            <a:ext cx="8367395" cy="4893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void logger(char *message)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//需要被记录到日志文件中的消息内容</a:t>
            </a:r>
            <a:endParaRPr lang="en-US" altLang="zh-CN"/>
          </a:p>
          <a:p>
            <a:r>
              <a:rPr lang="zh-CN" altLang="en-US"/>
              <a:t>{</a:t>
            </a:r>
          </a:p>
          <a:p>
            <a:r>
              <a:rPr lang="zh-CN" altLang="en-US"/>
              <a:t>        FILE *file = fopen(LOG_FILE, "a");</a:t>
            </a:r>
          </a:p>
          <a:p>
            <a:r>
              <a:rPr lang="zh-CN" altLang="en-US"/>
              <a:t>    if (file == NULL)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printf("Error opening log file!\n");</a:t>
            </a:r>
          </a:p>
          <a:p>
            <a:r>
              <a:rPr lang="zh-CN" altLang="en-US"/>
              <a:t>        return;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int year, month, day, hour, minute, second;</a:t>
            </a:r>
          </a:p>
          <a:p>
            <a:r>
              <a:rPr lang="zh-CN" altLang="en-US"/>
              <a:t>    get_current_datetime(&amp;year, &amp;month, &amp;day, &amp;hour, &amp;minute, &amp;second);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调用函数，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获取当前的日期和时间，并将其分解为年、月、日、时、分、秒六个部分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    fprintf(file, "[%4d-%02d-%02d %02d:%02d:%02d] %s\n", year, month, day, hour, minute, second, message);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fclose(file);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1565" y="104775"/>
            <a:ext cx="7799070" cy="153035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zh-CN" altLang="en-US" sz="2000">
                <a:solidFill>
                  <a:schemeClr val="lt1"/>
                </a:solidFill>
              </a:rPr>
              <a:t>核心功能：将传入的消息（message）连同当前的时间戳一起写入到指定的日志文件中。</a:t>
            </a:r>
            <a:r>
              <a:rPr lang="zh-CN" altLang="en-US">
                <a:sym typeface="+mn-ea"/>
              </a:rPr>
              <a:t>每一个操作，如添加一个猫信息，手动喂养，到喂食执行都应该记录到日志文件</a:t>
            </a:r>
            <a:endParaRPr lang="zh-CN" altLang="en-US" sz="2000">
              <a:solidFill>
                <a:schemeClr val="lt1"/>
              </a:solidFill>
            </a:endParaRPr>
          </a:p>
          <a:p>
            <a:r>
              <a:rPr lang="zh-CN" altLang="en-US"/>
              <a:t>（函数通过打开一个日志文件，获取当前的日期和时间，然后向文件中追加一条带有时间戳的消息，最后关闭文件，从而实现了日志记录的功能。）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35525" y="1831340"/>
            <a:ext cx="1988185" cy="29210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 features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488369" y="194149"/>
            <a:ext cx="7651208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头文件调用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合理调用头文件，划分程序模块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4F38E-F7F4-2EDB-3A00-054C7FD6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68" y="1247771"/>
            <a:ext cx="8223849" cy="50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 features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488369" y="194149"/>
            <a:ext cx="7651208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喂食语音提醒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引入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系统自带库函数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windows.h</a:t>
            </a:r>
            <a:r>
              <a:rPr lang="en-US" altLang="zh-CN" sz="2000" dirty="0">
                <a:latin typeface="+mn-ea"/>
              </a:rPr>
              <a:t>&gt;&lt;</a:t>
            </a:r>
            <a:r>
              <a:rPr lang="en-US" altLang="zh-CN" sz="2000" dirty="0" err="1">
                <a:latin typeface="+mn-ea"/>
              </a:rPr>
              <a:t>mmsystem.h</a:t>
            </a:r>
            <a:r>
              <a:rPr lang="en-US" altLang="zh-CN" sz="2000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以及</a:t>
            </a:r>
            <a:r>
              <a:rPr lang="fr-FR" altLang="zh-CN" sz="2000" dirty="0">
                <a:latin typeface="+mn-ea"/>
              </a:rPr>
              <a:t>#pragma comment(lib, "winmm.lib")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从而可以通过 </a:t>
            </a:r>
            <a:r>
              <a:rPr lang="en-US" altLang="zh-CN" sz="2000" dirty="0" err="1">
                <a:latin typeface="+mn-ea"/>
              </a:rPr>
              <a:t>playSound</a:t>
            </a:r>
            <a:r>
              <a:rPr lang="en-US" altLang="zh-CN" sz="2000" dirty="0">
                <a:latin typeface="+mn-ea"/>
              </a:rPr>
              <a:t>(SOUND_CALLCAT); </a:t>
            </a:r>
            <a:r>
              <a:rPr lang="zh-CN" altLang="en-US" sz="2000" dirty="0">
                <a:latin typeface="+mn-ea"/>
              </a:rPr>
              <a:t>来播放任意相对目录下的音频文件（</a:t>
            </a:r>
            <a:r>
              <a:rPr lang="en-US" altLang="zh-CN" sz="2000" dirty="0">
                <a:latin typeface="+mn-ea"/>
              </a:rPr>
              <a:t>xxx.wav</a:t>
            </a:r>
            <a:r>
              <a:rPr lang="zh-CN" altLang="en-US" sz="2000" dirty="0">
                <a:latin typeface="+mn-ea"/>
              </a:rPr>
              <a:t>文件）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D5C0C-0FD3-1507-8557-3824E011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69" y="2669192"/>
            <a:ext cx="8041721" cy="38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tFeeder">
            <a:hlinkClick r:id="" action="ppaction://media"/>
            <a:extLst>
              <a:ext uri="{FF2B5EF4-FFF2-40B4-BE49-F238E27FC236}">
                <a16:creationId xmlns:a16="http://schemas.microsoft.com/office/drawing/2014/main" id="{55942362-09E0-3B5F-0006-62BB5474B2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741" y="93229"/>
            <a:ext cx="11860517" cy="66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5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1491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75827" y="3143807"/>
            <a:ext cx="828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Thanks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19881" y="4428011"/>
            <a:ext cx="8176874" cy="1687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小组编号：</a:t>
            </a:r>
            <a:r>
              <a:rPr lang="en-US" altLang="zh-CN" sz="2400" b="1" dirty="0">
                <a:solidFill>
                  <a:srgbClr val="453D3A"/>
                </a:solidFill>
              </a:rPr>
              <a:t>26</a:t>
            </a:r>
            <a:endParaRPr lang="en-SG" altLang="zh-CN" sz="2400" b="1" dirty="0">
              <a:solidFill>
                <a:srgbClr val="453D3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小组成员：杨紫雯，申佳依，郑世婷</a:t>
            </a:r>
            <a:endParaRPr lang="en-SG" altLang="zh-CN" sz="2400" b="1" dirty="0">
              <a:solidFill>
                <a:srgbClr val="453D3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53D3A"/>
                </a:solidFill>
              </a:rPr>
              <a:t>项目负责人：杨紫雯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100000" l="5000" r="100000">
                        <a14:foregroundMark x1="15500" y1="24000" x2="15500" y2="24000"/>
                        <a14:foregroundMark x1="15000" y1="36000" x2="15000" y2="36000"/>
                        <a14:foregroundMark x1="13500" y1="46500" x2="13500" y2="46500"/>
                        <a14:foregroundMark x1="5000" y1="42000" x2="5000" y2="42000"/>
                        <a14:foregroundMark x1="40000" y1="13500" x2="40000" y2="13500"/>
                        <a14:foregroundMark x1="39000" y1="11500" x2="39000" y2="11500"/>
                        <a14:foregroundMark x1="36000" y1="10000" x2="36000" y2="10000"/>
                        <a14:foregroundMark x1="36000" y1="10000" x2="36000" y2="10000"/>
                        <a14:foregroundMark x1="43000" y1="10500" x2="43000" y2="10500"/>
                        <a14:foregroundMark x1="43000" y1="10500" x2="43000" y2="10500"/>
                        <a14:foregroundMark x1="50500" y1="45000" x2="50500" y2="45000"/>
                        <a14:foregroundMark x1="54500" y1="61000" x2="54500" y2="61000"/>
                        <a14:foregroundMark x1="54500" y1="61000" x2="54500" y2="61000"/>
                        <a14:foregroundMark x1="43000" y1="52000" x2="43000" y2="52000"/>
                        <a14:foregroundMark x1="43000" y1="52000" x2="43000" y2="52000"/>
                        <a14:foregroundMark x1="43500" y1="65500" x2="43500" y2="65500"/>
                        <a14:foregroundMark x1="42500" y1="60500" x2="42500" y2="60500"/>
                        <a14:foregroundMark x1="42500" y1="54000" x2="42500" y2="54000"/>
                        <a14:foregroundMark x1="41000" y1="44500" x2="41000" y2="44500"/>
                        <a14:foregroundMark x1="38000" y1="38000" x2="38000" y2="38000"/>
                        <a14:foregroundMark x1="38000" y1="38000" x2="38000" y2="38000"/>
                        <a14:foregroundMark x1="43000" y1="38000" x2="43000" y2="38000"/>
                        <a14:foregroundMark x1="47000" y1="37500" x2="47000" y2="37500"/>
                        <a14:foregroundMark x1="50000" y1="36500" x2="50000" y2="36500"/>
                        <a14:foregroundMark x1="54500" y1="41000" x2="54500" y2="41000"/>
                        <a14:foregroundMark x1="59500" y1="6000" x2="59500" y2="6000"/>
                        <a14:foregroundMark x1="59500" y1="6000" x2="59500" y2="6000"/>
                        <a14:foregroundMark x1="59000" y1="4000" x2="59000" y2="4000"/>
                        <a14:foregroundMark x1="57500" y1="3500" x2="57500" y2="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4221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6634" y="2375767"/>
            <a:ext cx="2215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项目功能简介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Introduction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DCAD1-2345-3FF6-E3F4-8FBEE011B6D7}"/>
              </a:ext>
            </a:extLst>
          </p:cNvPr>
          <p:cNvSpPr txBox="1"/>
          <p:nvPr/>
        </p:nvSpPr>
        <p:spPr>
          <a:xfrm>
            <a:off x="3410858" y="188861"/>
            <a:ext cx="8490857" cy="613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项目名称：猫咪喂食器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描述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一个基于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语言的猫咪喂食器，通过实现用户预置喂食时间、喂食量、语音提示等功能，提供智能化的喂食服务。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主要功能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时间和喂食量预设功能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猫咪喂食器能够随时预设喂食时间和喂食量，且每只猫都能预设不同的喂食量和时间。每次喂食的时间和喂食量将保存在文件中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自动喂食功能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猫咪喂食器能够根据预设的喂食时间和喂食量自动喂食，畏食器在喂食结束后，将记录该次喂食并存储至日志文件。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手动喂食功能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在特殊情况下，用户可以手动触发喂食器进行喂食，手动喂食后，将记录该次喂食并存储至日志文件。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喂食提醒功能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猫咪喂食器能够在喂食前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分钟做出语音或者文字提示。</a:t>
            </a:r>
          </a:p>
        </p:txBody>
      </p:sp>
    </p:spTree>
    <p:extLst>
      <p:ext uri="{BB962C8B-B14F-4D97-AF65-F5344CB8AC3E}">
        <p14:creationId xmlns:p14="http://schemas.microsoft.com/office/powerpoint/2010/main" val="31088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6634" y="2375767"/>
            <a:ext cx="2215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项目功能简介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Introduction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DCAD1-2345-3FF6-E3F4-8FBEE011B6D7}"/>
              </a:ext>
            </a:extLst>
          </p:cNvPr>
          <p:cNvSpPr txBox="1"/>
          <p:nvPr/>
        </p:nvSpPr>
        <p:spPr>
          <a:xfrm>
            <a:off x="3614058" y="524841"/>
            <a:ext cx="7605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代码信息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总行数：</a:t>
            </a:r>
            <a:r>
              <a:rPr lang="en-US" altLang="zh-CN" sz="2000" dirty="0">
                <a:latin typeface="+mn-ea"/>
              </a:rPr>
              <a:t>902</a:t>
            </a:r>
            <a:r>
              <a:rPr lang="zh-CN" altLang="en-US" sz="2000" dirty="0">
                <a:latin typeface="+mn-ea"/>
              </a:rPr>
              <a:t>行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函数个数：</a:t>
            </a:r>
            <a:r>
              <a:rPr lang="en-US" altLang="zh-CN" sz="2000" dirty="0">
                <a:latin typeface="+mn-ea"/>
              </a:rPr>
              <a:t>28</a:t>
            </a:r>
            <a:r>
              <a:rPr lang="zh-CN" altLang="en-US" sz="2000" dirty="0">
                <a:latin typeface="+mn-ea"/>
              </a:rPr>
              <a:t>个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小组各成员代码行数和函数个数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杨紫雯：</a:t>
            </a:r>
            <a:r>
              <a:rPr lang="en-US" altLang="zh-CN" sz="2000" dirty="0">
                <a:latin typeface="+mn-ea"/>
              </a:rPr>
              <a:t>502</a:t>
            </a:r>
            <a:r>
              <a:rPr lang="zh-CN" altLang="en-US" sz="2000" dirty="0">
                <a:latin typeface="+mn-ea"/>
              </a:rPr>
              <a:t>行，</a:t>
            </a:r>
            <a:r>
              <a:rPr lang="en-US" altLang="zh-CN" sz="2000" dirty="0">
                <a:latin typeface="+mn-ea"/>
              </a:rPr>
              <a:t>16</a:t>
            </a:r>
            <a:r>
              <a:rPr lang="zh-CN" altLang="en-US" sz="2000" dirty="0">
                <a:latin typeface="+mn-ea"/>
              </a:rPr>
              <a:t>个函数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申佳依：</a:t>
            </a:r>
            <a:r>
              <a:rPr lang="en-US" altLang="zh-CN" sz="2000" dirty="0">
                <a:latin typeface="+mn-ea"/>
              </a:rPr>
              <a:t>161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个函数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郑世婷：</a:t>
            </a:r>
            <a:r>
              <a:rPr lang="en-US" altLang="zh-CN" sz="2000" dirty="0">
                <a:latin typeface="+mn-ea"/>
              </a:rPr>
              <a:t>162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个函数</a:t>
            </a:r>
            <a:endParaRPr lang="en-US" altLang="zh-CN" sz="2000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3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9DCAD1-2345-3FF6-E3F4-8FBEE011B6D7}"/>
              </a:ext>
            </a:extLst>
          </p:cNvPr>
          <p:cNvSpPr txBox="1"/>
          <p:nvPr/>
        </p:nvSpPr>
        <p:spPr>
          <a:xfrm>
            <a:off x="1092531" y="811872"/>
            <a:ext cx="760548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项目设计概览：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F7A561-1D15-BC58-FD8D-D7F5ED7F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3" y="1946844"/>
            <a:ext cx="11055926" cy="40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7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540128" y="435689"/>
            <a:ext cx="7651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主控制模块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创建链表，定义结构体</a:t>
            </a:r>
            <a:r>
              <a:rPr lang="en-US" altLang="zh-CN" sz="2000" b="1" dirty="0" err="1">
                <a:latin typeface="+mn-ea"/>
              </a:rPr>
              <a:t>CatList</a:t>
            </a:r>
            <a:r>
              <a:rPr lang="zh-CN" altLang="en-US" sz="2000" b="1" dirty="0">
                <a:latin typeface="+mn-ea"/>
              </a:rPr>
              <a:t>和结构体</a:t>
            </a:r>
            <a:r>
              <a:rPr lang="en-US" altLang="zh-CN" sz="2000" b="1" dirty="0">
                <a:latin typeface="+mn-ea"/>
              </a:rPr>
              <a:t>Cat</a:t>
            </a:r>
            <a:r>
              <a:rPr lang="zh-CN" altLang="en-US" sz="2000" b="1" dirty="0">
                <a:latin typeface="+mn-ea"/>
              </a:rPr>
              <a:t>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--&gt; </a:t>
            </a:r>
            <a:r>
              <a:rPr lang="zh-CN" altLang="en-US" sz="2000" dirty="0">
                <a:latin typeface="+mn-ea"/>
              </a:rPr>
              <a:t>声明在头文件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catfeeder.h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中，对应主控程序</a:t>
            </a:r>
            <a:r>
              <a:rPr lang="en-US" altLang="zh-CN" sz="2000" dirty="0" err="1">
                <a:latin typeface="+mn-ea"/>
              </a:rPr>
              <a:t>catfeeder.c</a:t>
            </a:r>
            <a:endParaRPr lang="en-US" altLang="zh-CN" sz="20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92E311A5-2293-4E48-38DD-BD9F3844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8" y="1882810"/>
            <a:ext cx="4209809" cy="43685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E560B3-C4C6-0E0D-4653-FDC9291EF3C3}"/>
              </a:ext>
            </a:extLst>
          </p:cNvPr>
          <p:cNvSpPr txBox="1"/>
          <p:nvPr/>
        </p:nvSpPr>
        <p:spPr>
          <a:xfrm>
            <a:off x="7939380" y="1882810"/>
            <a:ext cx="3566788" cy="211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CatList</a:t>
            </a:r>
            <a:r>
              <a:rPr lang="zh-CN" altLang="en-US" dirty="0"/>
              <a:t>中定义一个指向结构体</a:t>
            </a:r>
            <a:r>
              <a:rPr lang="en-US" altLang="zh-CN" dirty="0"/>
              <a:t>Cat</a:t>
            </a:r>
            <a:r>
              <a:rPr lang="zh-CN" altLang="en-US" dirty="0"/>
              <a:t>的链表头指针</a:t>
            </a:r>
            <a:r>
              <a:rPr lang="en-US" altLang="zh-CN" dirty="0"/>
              <a:t>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Cat</a:t>
            </a:r>
            <a:r>
              <a:rPr lang="zh-CN" altLang="en-US" dirty="0"/>
              <a:t>中定义猫咪的姓名，喂食时间（小时，分钟）以及喂食量</a:t>
            </a:r>
          </a:p>
        </p:txBody>
      </p:sp>
    </p:spTree>
    <p:extLst>
      <p:ext uri="{BB962C8B-B14F-4D97-AF65-F5344CB8AC3E}">
        <p14:creationId xmlns:p14="http://schemas.microsoft.com/office/powerpoint/2010/main" val="36959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540128" y="435689"/>
            <a:ext cx="7651208" cy="567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主控制模块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catfeeder.c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功能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使用“</a:t>
            </a:r>
            <a:r>
              <a:rPr lang="en-US" altLang="zh-CN" sz="2000" dirty="0" err="1">
                <a:latin typeface="+mn-ea"/>
              </a:rPr>
              <a:t>initCatList</a:t>
            </a:r>
            <a:r>
              <a:rPr lang="en-US" altLang="zh-CN" sz="2000" dirty="0">
                <a:latin typeface="+mn-ea"/>
              </a:rPr>
              <a:t>(&amp;</a:t>
            </a:r>
            <a:r>
              <a:rPr lang="en-US" altLang="zh-CN" sz="2000" dirty="0" err="1">
                <a:latin typeface="+mn-ea"/>
              </a:rPr>
              <a:t>catList</a:t>
            </a:r>
            <a:r>
              <a:rPr lang="en-US" altLang="zh-CN" sz="2000" dirty="0">
                <a:latin typeface="+mn-ea"/>
              </a:rPr>
              <a:t>); </a:t>
            </a:r>
            <a:r>
              <a:rPr lang="en-US" altLang="zh-CN" sz="2000" dirty="0" err="1">
                <a:latin typeface="+mn-ea"/>
              </a:rPr>
              <a:t>loadData</a:t>
            </a:r>
            <a:r>
              <a:rPr lang="en-US" altLang="zh-CN" sz="2000" dirty="0">
                <a:latin typeface="+mn-ea"/>
              </a:rPr>
              <a:t>(&amp;</a:t>
            </a:r>
            <a:r>
              <a:rPr lang="en-US" altLang="zh-CN" sz="2000" dirty="0" err="1">
                <a:latin typeface="+mn-ea"/>
              </a:rPr>
              <a:t>catList</a:t>
            </a:r>
            <a:r>
              <a:rPr lang="en-US" altLang="zh-CN" sz="2000" dirty="0">
                <a:latin typeface="+mn-ea"/>
              </a:rPr>
              <a:t>)”</a:t>
            </a:r>
            <a:r>
              <a:rPr lang="zh-CN" altLang="en-US" sz="2000" dirty="0">
                <a:latin typeface="+mn-ea"/>
              </a:rPr>
              <a:t>初始化链表并载入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创建循环，显示目录（</a:t>
            </a:r>
            <a:r>
              <a:rPr lang="en-US" altLang="zh-CN" sz="2000" dirty="0" err="1">
                <a:latin typeface="+mn-ea"/>
              </a:rPr>
              <a:t>displayMenu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），让用户输入选项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switch()</a:t>
            </a:r>
            <a:r>
              <a:rPr lang="zh-CN" altLang="en-US" sz="2000" dirty="0">
                <a:latin typeface="+mn-ea"/>
              </a:rPr>
              <a:t>来判断选项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：显示猫咪信息列表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：进入信息修改界面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：进入喂食模式设定（手动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自动）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：查找上一次名字为</a:t>
            </a:r>
            <a:r>
              <a:rPr lang="en-US" altLang="zh-CN" sz="2000" dirty="0">
                <a:latin typeface="+mn-ea"/>
              </a:rPr>
              <a:t>xxx</a:t>
            </a:r>
            <a:r>
              <a:rPr lang="zh-CN" altLang="en-US" sz="2000" dirty="0">
                <a:latin typeface="+mn-ea"/>
              </a:rPr>
              <a:t>的猫咪的喂食时间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：进入系统信息查询界面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：退出程序</a:t>
            </a:r>
          </a:p>
        </p:txBody>
      </p:sp>
    </p:spTree>
    <p:extLst>
      <p:ext uri="{BB962C8B-B14F-4D97-AF65-F5344CB8AC3E}">
        <p14:creationId xmlns:p14="http://schemas.microsoft.com/office/powerpoint/2010/main" val="16944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358699" y="58317"/>
            <a:ext cx="7651208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主控制模块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catfeeder.c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代码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F4BE9-7D33-6226-F479-0F9B6D2E3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17" b="58624"/>
          <a:stretch/>
        </p:blipFill>
        <p:spPr>
          <a:xfrm>
            <a:off x="3358699" y="1175657"/>
            <a:ext cx="4587515" cy="3555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A61385-5F16-73B3-7B9E-BF9AEDB04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5" b="1701"/>
          <a:stretch/>
        </p:blipFill>
        <p:spPr>
          <a:xfrm>
            <a:off x="8026400" y="58317"/>
            <a:ext cx="3440169" cy="67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664" y="2459504"/>
            <a:ext cx="221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主要模块介绍</a:t>
            </a:r>
          </a:p>
          <a:p>
            <a:pPr algn="r"/>
            <a:endParaRPr lang="zh-CN" altLang="en-US" sz="4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modules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97931-0FF5-34CD-E2AC-821F3ED0A693}"/>
              </a:ext>
            </a:extLst>
          </p:cNvPr>
          <p:cNvSpPr txBox="1"/>
          <p:nvPr/>
        </p:nvSpPr>
        <p:spPr>
          <a:xfrm>
            <a:off x="3540128" y="435689"/>
            <a:ext cx="7651208" cy="613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用户交互界面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</a:rPr>
              <a:t>menu.c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功能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>
                <a:latin typeface="+mn-ea"/>
              </a:rPr>
              <a:t>displayMenu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函数显示主菜单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>
                <a:latin typeface="+mn-ea"/>
              </a:rPr>
              <a:t>showCats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函数调用</a:t>
            </a:r>
            <a:r>
              <a:rPr lang="en-US" altLang="zh-CN" sz="2000" dirty="0" err="1">
                <a:latin typeface="+mn-ea"/>
              </a:rPr>
              <a:t>showData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显示当前猫咪列表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err="1">
                <a:latin typeface="+mn-ea"/>
              </a:rPr>
              <a:t>dataSetting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函数修改猫咪信息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inputCatInfo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：增加猫咪信息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： </a:t>
            </a:r>
            <a:r>
              <a:rPr lang="en-US" altLang="zh-CN" sz="2000" dirty="0" err="1">
                <a:latin typeface="+mn-ea"/>
              </a:rPr>
              <a:t>updateCatInfo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：更新猫咪信息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： </a:t>
            </a:r>
            <a:r>
              <a:rPr lang="en-US" altLang="zh-CN" sz="2000" dirty="0" err="1">
                <a:latin typeface="+mn-ea"/>
              </a:rPr>
              <a:t>deleteCat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：删除猫咪信息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选项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： </a:t>
            </a:r>
            <a:r>
              <a:rPr lang="en-US" altLang="zh-CN" sz="2000" dirty="0" err="1">
                <a:latin typeface="+mn-ea"/>
              </a:rPr>
              <a:t>saveData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：保存猫咪数据并返回主菜单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zh-CN" sz="2000" dirty="0" err="1">
                <a:latin typeface="+mn-ea"/>
              </a:rPr>
              <a:t>feederMods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函数调用</a:t>
            </a:r>
            <a:r>
              <a:rPr lang="en-US" altLang="zh-CN" sz="2000" dirty="0" err="1">
                <a:latin typeface="+mn-ea"/>
              </a:rPr>
              <a:t>manualFeed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autoFeed</a:t>
            </a:r>
            <a:r>
              <a:rPr lang="en-US" altLang="zh-CN" sz="2000" dirty="0">
                <a:latin typeface="+mn-ea"/>
              </a:rPr>
              <a:t>(list)</a:t>
            </a:r>
            <a:r>
              <a:rPr lang="zh-CN" altLang="en-US" sz="2000" dirty="0">
                <a:latin typeface="+mn-ea"/>
              </a:rPr>
              <a:t>实现喂食模式设置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zh-CN" sz="2000" dirty="0" err="1">
                <a:latin typeface="+mn-ea"/>
              </a:rPr>
              <a:t>systemInfo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函数可以查看当前系统版本和项目介绍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12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PRESET_TEXT" val="单击此处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PRESET_TEXT" val="单击此处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PRESET_TEXT" val="单击此处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PRESET_TEXT" val="单击此处添加标题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2585</Words>
  <Application>Microsoft Office PowerPoint</Application>
  <PresentationFormat>宽屏</PresentationFormat>
  <Paragraphs>318</Paragraphs>
  <Slides>29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WPS-Bullets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 管理 模块</vt:lpstr>
      <vt:lpstr>时间 管理 模块</vt:lpstr>
      <vt:lpstr>喂食 提醒 模块</vt:lpstr>
      <vt:lpstr>喂食 提醒 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Ziwen Yang</cp:lastModifiedBy>
  <cp:revision>363</cp:revision>
  <dcterms:created xsi:type="dcterms:W3CDTF">2015-10-24T01:57:14Z</dcterms:created>
  <dcterms:modified xsi:type="dcterms:W3CDTF">2024-07-11T00:52:16Z</dcterms:modified>
</cp:coreProperties>
</file>