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2"/>
  </p:notesMasterIdLst>
  <p:sldIdLst>
    <p:sldId id="277" r:id="rId2"/>
    <p:sldId id="258" r:id="rId3"/>
    <p:sldId id="278" r:id="rId4"/>
    <p:sldId id="309" r:id="rId5"/>
    <p:sldId id="307" r:id="rId6"/>
    <p:sldId id="310" r:id="rId7"/>
    <p:sldId id="311" r:id="rId8"/>
    <p:sldId id="312" r:id="rId9"/>
    <p:sldId id="337" r:id="rId10"/>
    <p:sldId id="338" r:id="rId11"/>
    <p:sldId id="339" r:id="rId12"/>
    <p:sldId id="340" r:id="rId13"/>
    <p:sldId id="341" r:id="rId14"/>
    <p:sldId id="318" r:id="rId15"/>
    <p:sldId id="328" r:id="rId16"/>
    <p:sldId id="329" r:id="rId17"/>
    <p:sldId id="330" r:id="rId18"/>
    <p:sldId id="332" r:id="rId19"/>
    <p:sldId id="331" r:id="rId20"/>
    <p:sldId id="327" r:id="rId21"/>
    <p:sldId id="333" r:id="rId22"/>
    <p:sldId id="334" r:id="rId23"/>
    <p:sldId id="335" r:id="rId24"/>
    <p:sldId id="336" r:id="rId25"/>
    <p:sldId id="439" r:id="rId26"/>
    <p:sldId id="440" r:id="rId27"/>
    <p:sldId id="441" r:id="rId28"/>
    <p:sldId id="343" r:id="rId29"/>
    <p:sldId id="345" r:id="rId30"/>
    <p:sldId id="346" r:id="rId31"/>
    <p:sldId id="347" r:id="rId32"/>
    <p:sldId id="358" r:id="rId33"/>
    <p:sldId id="359" r:id="rId34"/>
    <p:sldId id="360" r:id="rId35"/>
    <p:sldId id="361" r:id="rId36"/>
    <p:sldId id="428" r:id="rId37"/>
    <p:sldId id="429" r:id="rId38"/>
    <p:sldId id="362" r:id="rId39"/>
    <p:sldId id="430" r:id="rId40"/>
    <p:sldId id="431" r:id="rId41"/>
    <p:sldId id="432" r:id="rId42"/>
    <p:sldId id="433" r:id="rId43"/>
    <p:sldId id="434" r:id="rId44"/>
    <p:sldId id="363" r:id="rId45"/>
    <p:sldId id="435" r:id="rId46"/>
    <p:sldId id="436" r:id="rId47"/>
    <p:sldId id="364" r:id="rId48"/>
    <p:sldId id="437" r:id="rId49"/>
    <p:sldId id="438" r:id="rId50"/>
    <p:sldId id="348" r:id="rId51"/>
    <p:sldId id="365" r:id="rId52"/>
    <p:sldId id="366" r:id="rId53"/>
    <p:sldId id="367" r:id="rId54"/>
    <p:sldId id="368" r:id="rId55"/>
    <p:sldId id="442" r:id="rId56"/>
    <p:sldId id="369" r:id="rId57"/>
    <p:sldId id="443" r:id="rId58"/>
    <p:sldId id="444" r:id="rId59"/>
    <p:sldId id="370" r:id="rId60"/>
    <p:sldId id="371" r:id="rId61"/>
    <p:sldId id="445" r:id="rId62"/>
    <p:sldId id="446" r:id="rId63"/>
    <p:sldId id="349" r:id="rId64"/>
    <p:sldId id="372" r:id="rId65"/>
    <p:sldId id="373" r:id="rId66"/>
    <p:sldId id="374" r:id="rId67"/>
    <p:sldId id="375" r:id="rId68"/>
    <p:sldId id="447" r:id="rId69"/>
    <p:sldId id="376" r:id="rId70"/>
    <p:sldId id="448" r:id="rId71"/>
    <p:sldId id="449" r:id="rId72"/>
    <p:sldId id="450" r:id="rId73"/>
    <p:sldId id="451" r:id="rId74"/>
    <p:sldId id="452" r:id="rId75"/>
    <p:sldId id="453" r:id="rId76"/>
    <p:sldId id="377" r:id="rId77"/>
    <p:sldId id="454" r:id="rId78"/>
    <p:sldId id="455" r:id="rId79"/>
    <p:sldId id="456" r:id="rId80"/>
    <p:sldId id="457" r:id="rId81"/>
    <p:sldId id="378" r:id="rId82"/>
    <p:sldId id="461" r:id="rId83"/>
    <p:sldId id="462" r:id="rId84"/>
    <p:sldId id="263" r:id="rId85"/>
    <p:sldId id="350" r:id="rId86"/>
    <p:sldId id="379" r:id="rId87"/>
    <p:sldId id="380" r:id="rId88"/>
    <p:sldId id="381" r:id="rId89"/>
    <p:sldId id="382" r:id="rId90"/>
    <p:sldId id="463" r:id="rId91"/>
    <p:sldId id="464" r:id="rId92"/>
    <p:sldId id="465" r:id="rId93"/>
    <p:sldId id="466" r:id="rId94"/>
    <p:sldId id="467" r:id="rId95"/>
    <p:sldId id="468" r:id="rId96"/>
    <p:sldId id="383" r:id="rId97"/>
    <p:sldId id="469" r:id="rId98"/>
    <p:sldId id="470" r:id="rId99"/>
    <p:sldId id="471" r:id="rId100"/>
    <p:sldId id="472" r:id="rId101"/>
    <p:sldId id="473" r:id="rId102"/>
    <p:sldId id="384" r:id="rId103"/>
    <p:sldId id="385" r:id="rId104"/>
    <p:sldId id="352" r:id="rId105"/>
    <p:sldId id="386" r:id="rId106"/>
    <p:sldId id="387" r:id="rId107"/>
    <p:sldId id="388" r:id="rId108"/>
    <p:sldId id="389" r:id="rId109"/>
    <p:sldId id="474" r:id="rId110"/>
    <p:sldId id="475" r:id="rId111"/>
    <p:sldId id="476" r:id="rId112"/>
    <p:sldId id="477" r:id="rId113"/>
    <p:sldId id="478" r:id="rId114"/>
    <p:sldId id="479" r:id="rId115"/>
    <p:sldId id="390" r:id="rId116"/>
    <p:sldId id="480" r:id="rId117"/>
    <p:sldId id="481" r:id="rId118"/>
    <p:sldId id="482" r:id="rId119"/>
    <p:sldId id="483" r:id="rId120"/>
    <p:sldId id="391" r:id="rId121"/>
    <p:sldId id="392" r:id="rId122"/>
    <p:sldId id="484" r:id="rId123"/>
    <p:sldId id="485" r:id="rId124"/>
    <p:sldId id="353" r:id="rId125"/>
    <p:sldId id="393" r:id="rId126"/>
    <p:sldId id="394" r:id="rId127"/>
    <p:sldId id="395" r:id="rId128"/>
    <p:sldId id="396" r:id="rId129"/>
    <p:sldId id="486" r:id="rId130"/>
    <p:sldId id="487" r:id="rId131"/>
    <p:sldId id="488" r:id="rId132"/>
    <p:sldId id="489" r:id="rId133"/>
    <p:sldId id="490" r:id="rId134"/>
    <p:sldId id="397" r:id="rId135"/>
    <p:sldId id="491" r:id="rId136"/>
    <p:sldId id="492" r:id="rId137"/>
    <p:sldId id="493" r:id="rId138"/>
    <p:sldId id="494" r:id="rId139"/>
    <p:sldId id="495" r:id="rId140"/>
    <p:sldId id="496" r:id="rId141"/>
    <p:sldId id="497" r:id="rId142"/>
    <p:sldId id="398" r:id="rId143"/>
    <p:sldId id="399" r:id="rId144"/>
    <p:sldId id="270" r:id="rId145"/>
    <p:sldId id="354" r:id="rId146"/>
    <p:sldId id="400" r:id="rId147"/>
    <p:sldId id="401" r:id="rId148"/>
    <p:sldId id="402" r:id="rId149"/>
    <p:sldId id="403" r:id="rId150"/>
    <p:sldId id="498" r:id="rId151"/>
    <p:sldId id="499" r:id="rId152"/>
    <p:sldId id="500" r:id="rId153"/>
    <p:sldId id="501" r:id="rId154"/>
    <p:sldId id="404" r:id="rId155"/>
    <p:sldId id="502" r:id="rId156"/>
    <p:sldId id="503" r:id="rId157"/>
    <p:sldId id="504" r:id="rId158"/>
    <p:sldId id="505" r:id="rId159"/>
    <p:sldId id="506" r:id="rId160"/>
    <p:sldId id="507" r:id="rId161"/>
    <p:sldId id="508" r:id="rId162"/>
    <p:sldId id="405" r:id="rId163"/>
    <p:sldId id="509" r:id="rId164"/>
    <p:sldId id="510" r:id="rId165"/>
    <p:sldId id="511" r:id="rId166"/>
    <p:sldId id="406" r:id="rId167"/>
    <p:sldId id="512" r:id="rId168"/>
    <p:sldId id="513" r:id="rId169"/>
    <p:sldId id="357" r:id="rId170"/>
    <p:sldId id="407" r:id="rId171"/>
    <p:sldId id="408" r:id="rId172"/>
    <p:sldId id="409" r:id="rId173"/>
    <p:sldId id="410" r:id="rId174"/>
    <p:sldId id="514" r:id="rId175"/>
    <p:sldId id="515" r:id="rId176"/>
    <p:sldId id="516" r:id="rId177"/>
    <p:sldId id="517" r:id="rId178"/>
    <p:sldId id="518" r:id="rId179"/>
    <p:sldId id="519" r:id="rId180"/>
    <p:sldId id="520" r:id="rId181"/>
    <p:sldId id="411" r:id="rId182"/>
    <p:sldId id="521" r:id="rId183"/>
    <p:sldId id="522" r:id="rId184"/>
    <p:sldId id="525" r:id="rId185"/>
    <p:sldId id="523" r:id="rId186"/>
    <p:sldId id="526" r:id="rId187"/>
    <p:sldId id="524" r:id="rId188"/>
    <p:sldId id="527" r:id="rId189"/>
    <p:sldId id="528" r:id="rId190"/>
    <p:sldId id="412" r:id="rId191"/>
    <p:sldId id="413" r:id="rId192"/>
    <p:sldId id="529" r:id="rId193"/>
    <p:sldId id="530" r:id="rId194"/>
    <p:sldId id="355" r:id="rId195"/>
    <p:sldId id="414" r:id="rId196"/>
    <p:sldId id="415" r:id="rId197"/>
    <p:sldId id="416" r:id="rId198"/>
    <p:sldId id="417" r:id="rId199"/>
    <p:sldId id="531" r:id="rId200"/>
    <p:sldId id="532" r:id="rId201"/>
    <p:sldId id="533" r:id="rId202"/>
    <p:sldId id="534" r:id="rId203"/>
    <p:sldId id="418" r:id="rId204"/>
    <p:sldId id="419" r:id="rId205"/>
    <p:sldId id="420" r:id="rId206"/>
    <p:sldId id="535" r:id="rId207"/>
    <p:sldId id="536" r:id="rId208"/>
    <p:sldId id="356" r:id="rId209"/>
    <p:sldId id="421" r:id="rId210"/>
    <p:sldId id="422" r:id="rId211"/>
    <p:sldId id="423" r:id="rId212"/>
    <p:sldId id="424" r:id="rId213"/>
    <p:sldId id="537" r:id="rId214"/>
    <p:sldId id="538" r:id="rId215"/>
    <p:sldId id="539" r:id="rId216"/>
    <p:sldId id="425" r:id="rId217"/>
    <p:sldId id="540" r:id="rId218"/>
    <p:sldId id="541" r:id="rId219"/>
    <p:sldId id="542" r:id="rId220"/>
    <p:sldId id="543" r:id="rId221"/>
    <p:sldId id="544" r:id="rId222"/>
    <p:sldId id="426" r:id="rId223"/>
    <p:sldId id="545" r:id="rId224"/>
    <p:sldId id="546" r:id="rId225"/>
    <p:sldId id="547" r:id="rId226"/>
    <p:sldId id="548" r:id="rId227"/>
    <p:sldId id="427" r:id="rId228"/>
    <p:sldId id="549" r:id="rId229"/>
    <p:sldId id="550" r:id="rId230"/>
    <p:sldId id="551" r:id="rId2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介绍" id="{CB6BBEF7-9717-4733-A929-535518E6EBF6}">
          <p14:sldIdLst>
            <p14:sldId id="277"/>
            <p14:sldId id="258"/>
          </p14:sldIdLst>
        </p14:section>
        <p14:section name="基础篇" id="{16378913-E5ED-4281-BAF5-F1F938CB0BED}">
          <p14:sldIdLst>
            <p14:sldId id="278"/>
          </p14:sldIdLst>
        </p14:section>
        <p14:section name="项目1" id="{641D7D93-1681-4F5B-B222-5B6A0B83D9D4}">
          <p14:sldIdLst>
            <p14:sldId id="309"/>
            <p14:sldId id="307"/>
            <p14:sldId id="310"/>
            <p14:sldId id="311"/>
            <p14:sldId id="312"/>
            <p14:sldId id="337"/>
            <p14:sldId id="338"/>
            <p14:sldId id="339"/>
            <p14:sldId id="340"/>
            <p14:sldId id="341"/>
            <p14:sldId id="318"/>
            <p14:sldId id="328"/>
            <p14:sldId id="329"/>
            <p14:sldId id="330"/>
            <p14:sldId id="332"/>
            <p14:sldId id="331"/>
            <p14:sldId id="327"/>
            <p14:sldId id="333"/>
            <p14:sldId id="334"/>
            <p14:sldId id="335"/>
            <p14:sldId id="336"/>
            <p14:sldId id="439"/>
            <p14:sldId id="440"/>
            <p14:sldId id="441"/>
            <p14:sldId id="343"/>
            <p14:sldId id="345"/>
            <p14:sldId id="346"/>
          </p14:sldIdLst>
        </p14:section>
        <p14:section name="项目2" id="{C659EDD3-5879-4CF3-8F0B-18A632A543EB}">
          <p14:sldIdLst>
            <p14:sldId id="347"/>
            <p14:sldId id="358"/>
            <p14:sldId id="359"/>
            <p14:sldId id="360"/>
            <p14:sldId id="361"/>
            <p14:sldId id="428"/>
            <p14:sldId id="429"/>
            <p14:sldId id="362"/>
            <p14:sldId id="430"/>
            <p14:sldId id="431"/>
            <p14:sldId id="432"/>
            <p14:sldId id="433"/>
            <p14:sldId id="434"/>
            <p14:sldId id="363"/>
            <p14:sldId id="435"/>
            <p14:sldId id="436"/>
            <p14:sldId id="364"/>
            <p14:sldId id="437"/>
            <p14:sldId id="438"/>
          </p14:sldIdLst>
        </p14:section>
        <p14:section name="项目3" id="{10A86BEE-50AA-4007-AAEA-4D3B3AE224C4}">
          <p14:sldIdLst>
            <p14:sldId id="348"/>
            <p14:sldId id="365"/>
            <p14:sldId id="366"/>
            <p14:sldId id="367"/>
            <p14:sldId id="368"/>
            <p14:sldId id="442"/>
            <p14:sldId id="369"/>
            <p14:sldId id="443"/>
            <p14:sldId id="444"/>
            <p14:sldId id="370"/>
            <p14:sldId id="371"/>
            <p14:sldId id="445"/>
            <p14:sldId id="446"/>
          </p14:sldIdLst>
        </p14:section>
        <p14:section name="项目4" id="{54F0BE2A-4E79-4D86-BC26-E865F7D88A7A}">
          <p14:sldIdLst>
            <p14:sldId id="349"/>
            <p14:sldId id="372"/>
            <p14:sldId id="373"/>
            <p14:sldId id="374"/>
            <p14:sldId id="375"/>
            <p14:sldId id="447"/>
            <p14:sldId id="376"/>
            <p14:sldId id="448"/>
            <p14:sldId id="449"/>
            <p14:sldId id="450"/>
            <p14:sldId id="451"/>
            <p14:sldId id="452"/>
            <p14:sldId id="453"/>
            <p14:sldId id="377"/>
            <p14:sldId id="454"/>
            <p14:sldId id="455"/>
            <p14:sldId id="456"/>
            <p14:sldId id="457"/>
            <p14:sldId id="378"/>
            <p14:sldId id="461"/>
            <p14:sldId id="462"/>
          </p14:sldIdLst>
        </p14:section>
        <p14:section name="提高篇" id="{E2D565D1-BA5E-44E6-A40E-50A644912248}">
          <p14:sldIdLst>
            <p14:sldId id="263"/>
          </p14:sldIdLst>
        </p14:section>
        <p14:section name="项目5" id="{54F89BC1-5F46-48B8-BC7D-B279C3062A66}">
          <p14:sldIdLst>
            <p14:sldId id="350"/>
            <p14:sldId id="379"/>
            <p14:sldId id="380"/>
            <p14:sldId id="381"/>
            <p14:sldId id="382"/>
            <p14:sldId id="463"/>
            <p14:sldId id="464"/>
            <p14:sldId id="465"/>
            <p14:sldId id="466"/>
            <p14:sldId id="467"/>
            <p14:sldId id="468"/>
            <p14:sldId id="383"/>
            <p14:sldId id="469"/>
            <p14:sldId id="470"/>
            <p14:sldId id="471"/>
            <p14:sldId id="472"/>
            <p14:sldId id="473"/>
            <p14:sldId id="384"/>
            <p14:sldId id="385"/>
          </p14:sldIdLst>
        </p14:section>
        <p14:section name="项目6" id="{1AA89ABA-CAE1-42AE-875E-C64166905F95}">
          <p14:sldIdLst>
            <p14:sldId id="352"/>
            <p14:sldId id="386"/>
            <p14:sldId id="387"/>
            <p14:sldId id="388"/>
            <p14:sldId id="389"/>
            <p14:sldId id="474"/>
            <p14:sldId id="475"/>
            <p14:sldId id="476"/>
            <p14:sldId id="477"/>
            <p14:sldId id="478"/>
            <p14:sldId id="479"/>
            <p14:sldId id="390"/>
            <p14:sldId id="480"/>
            <p14:sldId id="481"/>
            <p14:sldId id="482"/>
            <p14:sldId id="483"/>
            <p14:sldId id="391"/>
            <p14:sldId id="392"/>
            <p14:sldId id="484"/>
            <p14:sldId id="485"/>
          </p14:sldIdLst>
        </p14:section>
        <p14:section name="项目7" id="{41E186F2-F556-4FB4-B2F8-6196A22FE678}">
          <p14:sldIdLst>
            <p14:sldId id="353"/>
            <p14:sldId id="393"/>
            <p14:sldId id="394"/>
            <p14:sldId id="395"/>
            <p14:sldId id="396"/>
            <p14:sldId id="486"/>
            <p14:sldId id="487"/>
            <p14:sldId id="488"/>
            <p14:sldId id="489"/>
            <p14:sldId id="490"/>
            <p14:sldId id="397"/>
            <p14:sldId id="491"/>
            <p14:sldId id="492"/>
            <p14:sldId id="493"/>
            <p14:sldId id="494"/>
            <p14:sldId id="495"/>
            <p14:sldId id="496"/>
            <p14:sldId id="497"/>
            <p14:sldId id="398"/>
            <p14:sldId id="399"/>
          </p14:sldIdLst>
        </p14:section>
        <p14:section name="综合应用篇" id="{71D59651-8EFA-4415-9623-98B4C4A8699C}">
          <p14:sldIdLst>
            <p14:sldId id="270"/>
          </p14:sldIdLst>
        </p14:section>
        <p14:section name="项目8" id="{2C0756E6-02DF-476E-A99D-5865F0F02749}">
          <p14:sldIdLst>
            <p14:sldId id="354"/>
            <p14:sldId id="400"/>
            <p14:sldId id="401"/>
            <p14:sldId id="402"/>
            <p14:sldId id="403"/>
            <p14:sldId id="498"/>
            <p14:sldId id="499"/>
            <p14:sldId id="500"/>
            <p14:sldId id="501"/>
            <p14:sldId id="404"/>
            <p14:sldId id="502"/>
            <p14:sldId id="503"/>
            <p14:sldId id="504"/>
            <p14:sldId id="505"/>
            <p14:sldId id="506"/>
            <p14:sldId id="507"/>
            <p14:sldId id="508"/>
            <p14:sldId id="405"/>
            <p14:sldId id="509"/>
            <p14:sldId id="510"/>
            <p14:sldId id="511"/>
            <p14:sldId id="406"/>
            <p14:sldId id="512"/>
            <p14:sldId id="513"/>
          </p14:sldIdLst>
        </p14:section>
        <p14:section name="项目9" id="{3D660D8F-4313-4F62-BC32-470935276816}">
          <p14:sldIdLst>
            <p14:sldId id="357"/>
            <p14:sldId id="407"/>
            <p14:sldId id="408"/>
            <p14:sldId id="409"/>
            <p14:sldId id="410"/>
            <p14:sldId id="514"/>
            <p14:sldId id="515"/>
            <p14:sldId id="516"/>
            <p14:sldId id="517"/>
            <p14:sldId id="518"/>
            <p14:sldId id="519"/>
            <p14:sldId id="520"/>
            <p14:sldId id="411"/>
            <p14:sldId id="521"/>
            <p14:sldId id="522"/>
            <p14:sldId id="525"/>
            <p14:sldId id="523"/>
            <p14:sldId id="526"/>
            <p14:sldId id="524"/>
            <p14:sldId id="527"/>
            <p14:sldId id="528"/>
            <p14:sldId id="412"/>
            <p14:sldId id="413"/>
            <p14:sldId id="529"/>
            <p14:sldId id="530"/>
          </p14:sldIdLst>
        </p14:section>
        <p14:section name="项目10" id="{1157E0AD-E949-4E28-8F98-A1FBE0B59DF9}">
          <p14:sldIdLst>
            <p14:sldId id="355"/>
            <p14:sldId id="414"/>
            <p14:sldId id="415"/>
            <p14:sldId id="416"/>
            <p14:sldId id="417"/>
            <p14:sldId id="531"/>
            <p14:sldId id="532"/>
            <p14:sldId id="533"/>
            <p14:sldId id="534"/>
            <p14:sldId id="418"/>
            <p14:sldId id="419"/>
            <p14:sldId id="420"/>
            <p14:sldId id="535"/>
            <p14:sldId id="536"/>
          </p14:sldIdLst>
        </p14:section>
        <p14:section name="项目11" id="{7FAD1A45-1790-4DC4-A236-96DC401FB76B}">
          <p14:sldIdLst>
            <p14:sldId id="356"/>
            <p14:sldId id="421"/>
            <p14:sldId id="422"/>
            <p14:sldId id="423"/>
            <p14:sldId id="424"/>
            <p14:sldId id="537"/>
            <p14:sldId id="538"/>
            <p14:sldId id="539"/>
            <p14:sldId id="425"/>
            <p14:sldId id="540"/>
            <p14:sldId id="541"/>
            <p14:sldId id="542"/>
            <p14:sldId id="543"/>
            <p14:sldId id="544"/>
            <p14:sldId id="426"/>
            <p14:sldId id="545"/>
            <p14:sldId id="546"/>
            <p14:sldId id="547"/>
            <p14:sldId id="548"/>
            <p14:sldId id="427"/>
            <p14:sldId id="549"/>
            <p14:sldId id="550"/>
          </p14:sldIdLst>
        </p14:section>
        <p14:section name="the end" id="{2E16B512-814A-4DC1-A986-25475E10E0EF}">
          <p14:sldIdLst>
            <p14:sldId id="55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5" autoAdjust="0"/>
    <p:restoredTop sz="95369" autoAdjust="0"/>
  </p:normalViewPr>
  <p:slideViewPr>
    <p:cSldViewPr>
      <p:cViewPr varScale="1">
        <p:scale>
          <a:sx n="129" d="100"/>
          <a:sy n="129" d="100"/>
        </p:scale>
        <p:origin x="1192" y="192"/>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918879-4D5B-492B-8410-0874966A6B9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D234B207-6BA2-4986-9624-0A0A6077FB7E}">
      <dgm:prSet phldrT="[Text]"/>
      <dgm:spPr/>
      <dgm:t>
        <a:bodyPr/>
        <a:lstStyle/>
        <a:p>
          <a:r>
            <a:rPr lang="zh-CN" altLang="en-US" dirty="0"/>
            <a:t>编辑源程序</a:t>
          </a:r>
          <a:endParaRPr lang="en-US" dirty="0"/>
        </a:p>
      </dgm:t>
    </dgm:pt>
    <dgm:pt modelId="{94540B6C-B0C0-483E-8CEA-FFD760192AE4}" type="parTrans" cxnId="{24A345B8-362E-45D5-A350-81123DB792E7}">
      <dgm:prSet/>
      <dgm:spPr/>
      <dgm:t>
        <a:bodyPr/>
        <a:lstStyle/>
        <a:p>
          <a:endParaRPr lang="en-US"/>
        </a:p>
      </dgm:t>
    </dgm:pt>
    <dgm:pt modelId="{122B2BBC-04B8-4E16-8CBF-188365AF78BC}" type="sibTrans" cxnId="{24A345B8-362E-45D5-A350-81123DB792E7}">
      <dgm:prSet/>
      <dgm:spPr/>
      <dgm:t>
        <a:bodyPr/>
        <a:lstStyle/>
        <a:p>
          <a:endParaRPr lang="en-US"/>
        </a:p>
      </dgm:t>
    </dgm:pt>
    <dgm:pt modelId="{4DBC4366-9AB1-4C4B-99ED-F58AEE6A49BC}">
      <dgm:prSet phldrT="[Text]"/>
      <dgm:spPr/>
      <dgm:t>
        <a:bodyPr/>
        <a:lstStyle/>
        <a:p>
          <a:r>
            <a:rPr lang="zh-CN" altLang="en-US" dirty="0"/>
            <a:t>源程序（</a:t>
          </a:r>
          <a:r>
            <a:rPr lang="en-US" dirty="0"/>
            <a:t>.C</a:t>
          </a:r>
          <a:r>
            <a:rPr lang="zh-CN" altLang="en-US" dirty="0"/>
            <a:t>）</a:t>
          </a:r>
          <a:endParaRPr lang="en-US" dirty="0"/>
        </a:p>
      </dgm:t>
    </dgm:pt>
    <dgm:pt modelId="{F88812CE-DA0B-4B18-B5D8-776D7D017B9E}" type="parTrans" cxnId="{108FE84C-6DB4-4613-B555-A5D9D1D41947}">
      <dgm:prSet/>
      <dgm:spPr/>
      <dgm:t>
        <a:bodyPr/>
        <a:lstStyle/>
        <a:p>
          <a:endParaRPr lang="en-US"/>
        </a:p>
      </dgm:t>
    </dgm:pt>
    <dgm:pt modelId="{10DF58F5-7C5D-4DE3-BC7D-A7596C370AFE}" type="sibTrans" cxnId="{108FE84C-6DB4-4613-B555-A5D9D1D41947}">
      <dgm:prSet/>
      <dgm:spPr/>
      <dgm:t>
        <a:bodyPr/>
        <a:lstStyle/>
        <a:p>
          <a:endParaRPr lang="en-US"/>
        </a:p>
      </dgm:t>
    </dgm:pt>
    <dgm:pt modelId="{9171E3D6-E1AF-4153-802B-D10EE5BEF917}">
      <dgm:prSet phldrT="[Text]"/>
      <dgm:spPr/>
      <dgm:t>
        <a:bodyPr/>
        <a:lstStyle/>
        <a:p>
          <a:r>
            <a:rPr lang="zh-CN" altLang="en-US" dirty="0"/>
            <a:t>编译</a:t>
          </a:r>
          <a:endParaRPr lang="en-US" dirty="0"/>
        </a:p>
      </dgm:t>
    </dgm:pt>
    <dgm:pt modelId="{32347BD4-26D4-46B6-8307-747B16D74BF8}" type="parTrans" cxnId="{62CA6D27-AC0E-4C7E-8289-3C62E9A6EDD4}">
      <dgm:prSet/>
      <dgm:spPr/>
      <dgm:t>
        <a:bodyPr/>
        <a:lstStyle/>
        <a:p>
          <a:endParaRPr lang="en-US"/>
        </a:p>
      </dgm:t>
    </dgm:pt>
    <dgm:pt modelId="{8EC16C95-9B59-435B-903A-D068DC106D7F}" type="sibTrans" cxnId="{62CA6D27-AC0E-4C7E-8289-3C62E9A6EDD4}">
      <dgm:prSet/>
      <dgm:spPr/>
      <dgm:t>
        <a:bodyPr/>
        <a:lstStyle/>
        <a:p>
          <a:endParaRPr lang="en-US"/>
        </a:p>
      </dgm:t>
    </dgm:pt>
    <dgm:pt modelId="{39C0087E-F88A-44F1-9E25-E636B5AC2376}">
      <dgm:prSet phldrT="[Text]"/>
      <dgm:spPr/>
      <dgm:t>
        <a:bodyPr/>
        <a:lstStyle/>
        <a:p>
          <a:r>
            <a:rPr lang="zh-CN" altLang="en-US" dirty="0"/>
            <a:t>目标文件（</a:t>
          </a:r>
          <a:r>
            <a:rPr lang="en-US" altLang="zh-CN" dirty="0"/>
            <a:t>.</a:t>
          </a:r>
          <a:r>
            <a:rPr lang="en-US" altLang="zh-CN" dirty="0" err="1"/>
            <a:t>obj</a:t>
          </a:r>
          <a:r>
            <a:rPr lang="zh-CN" altLang="en-US" dirty="0"/>
            <a:t>）</a:t>
          </a:r>
          <a:endParaRPr lang="en-US" dirty="0"/>
        </a:p>
      </dgm:t>
    </dgm:pt>
    <dgm:pt modelId="{C49B7B30-3926-4754-AFF4-E5B6576B2B04}" type="parTrans" cxnId="{2877E443-537F-4F1A-B8D8-0136601A4B3B}">
      <dgm:prSet/>
      <dgm:spPr/>
      <dgm:t>
        <a:bodyPr/>
        <a:lstStyle/>
        <a:p>
          <a:endParaRPr lang="en-US"/>
        </a:p>
      </dgm:t>
    </dgm:pt>
    <dgm:pt modelId="{2AB32D64-F9CC-4F4C-9F14-DBB6CC91F1B8}" type="sibTrans" cxnId="{2877E443-537F-4F1A-B8D8-0136601A4B3B}">
      <dgm:prSet/>
      <dgm:spPr/>
      <dgm:t>
        <a:bodyPr/>
        <a:lstStyle/>
        <a:p>
          <a:endParaRPr lang="en-US"/>
        </a:p>
      </dgm:t>
    </dgm:pt>
    <dgm:pt modelId="{32B2DBE3-9ACA-4F80-8D51-3D6292C06177}">
      <dgm:prSet phldrT="[Text]"/>
      <dgm:spPr/>
      <dgm:t>
        <a:bodyPr/>
        <a:lstStyle/>
        <a:p>
          <a:r>
            <a:rPr lang="zh-CN" altLang="en-US" dirty="0"/>
            <a:t>连接</a:t>
          </a:r>
          <a:endParaRPr lang="en-US" dirty="0"/>
        </a:p>
      </dgm:t>
    </dgm:pt>
    <dgm:pt modelId="{70211C7D-76D9-4162-AFA8-DEF996DF5C20}" type="parTrans" cxnId="{B7EC6E1D-B7DE-47E3-9704-1A4B1E457998}">
      <dgm:prSet/>
      <dgm:spPr/>
      <dgm:t>
        <a:bodyPr/>
        <a:lstStyle/>
        <a:p>
          <a:endParaRPr lang="en-US"/>
        </a:p>
      </dgm:t>
    </dgm:pt>
    <dgm:pt modelId="{A56295B2-DAF8-4B17-98F5-47D8AFB0431C}" type="sibTrans" cxnId="{B7EC6E1D-B7DE-47E3-9704-1A4B1E457998}">
      <dgm:prSet/>
      <dgm:spPr/>
      <dgm:t>
        <a:bodyPr/>
        <a:lstStyle/>
        <a:p>
          <a:endParaRPr lang="en-US"/>
        </a:p>
      </dgm:t>
    </dgm:pt>
    <dgm:pt modelId="{448194C5-7836-4496-B771-7767F3E485B3}">
      <dgm:prSet phldrT="[Text]"/>
      <dgm:spPr/>
      <dgm:t>
        <a:bodyPr/>
        <a:lstStyle/>
        <a:p>
          <a:r>
            <a:rPr lang="zh-CN" altLang="en-US" dirty="0"/>
            <a:t>可执行程序（</a:t>
          </a:r>
          <a:r>
            <a:rPr lang="en-US" altLang="zh-CN" dirty="0"/>
            <a:t>.exe</a:t>
          </a:r>
          <a:r>
            <a:rPr lang="zh-CN" altLang="en-US" dirty="0"/>
            <a:t>）</a:t>
          </a:r>
          <a:endParaRPr lang="en-US" dirty="0"/>
        </a:p>
      </dgm:t>
    </dgm:pt>
    <dgm:pt modelId="{A525FF47-B938-4684-845E-60DD7B063745}" type="parTrans" cxnId="{503ABFBD-DA98-4A0D-9EAE-AAB5551E4E96}">
      <dgm:prSet/>
      <dgm:spPr/>
      <dgm:t>
        <a:bodyPr/>
        <a:lstStyle/>
        <a:p>
          <a:endParaRPr lang="en-US"/>
        </a:p>
      </dgm:t>
    </dgm:pt>
    <dgm:pt modelId="{46849652-8338-43C3-9913-ADA7C5826810}" type="sibTrans" cxnId="{503ABFBD-DA98-4A0D-9EAE-AAB5551E4E96}">
      <dgm:prSet/>
      <dgm:spPr/>
      <dgm:t>
        <a:bodyPr/>
        <a:lstStyle/>
        <a:p>
          <a:endParaRPr lang="en-US"/>
        </a:p>
      </dgm:t>
    </dgm:pt>
    <dgm:pt modelId="{57FDD34D-9493-4202-8DD1-A4A09C25A3C5}">
      <dgm:prSet/>
      <dgm:spPr/>
      <dgm:t>
        <a:bodyPr/>
        <a:lstStyle/>
        <a:p>
          <a:r>
            <a:rPr lang="zh-CN" altLang="en-US" dirty="0"/>
            <a:t>运行</a:t>
          </a:r>
          <a:endParaRPr lang="en-US" dirty="0"/>
        </a:p>
      </dgm:t>
    </dgm:pt>
    <dgm:pt modelId="{B5850F24-EDD6-4758-B22F-E20860F245F5}" type="parTrans" cxnId="{B25FC7DF-F079-45BF-A5B8-80846D317DCA}">
      <dgm:prSet/>
      <dgm:spPr/>
      <dgm:t>
        <a:bodyPr/>
        <a:lstStyle/>
        <a:p>
          <a:endParaRPr lang="en-US"/>
        </a:p>
      </dgm:t>
    </dgm:pt>
    <dgm:pt modelId="{E9D8105A-85F1-49C5-9CF7-67FE384358C1}" type="sibTrans" cxnId="{B25FC7DF-F079-45BF-A5B8-80846D317DCA}">
      <dgm:prSet/>
      <dgm:spPr/>
      <dgm:t>
        <a:bodyPr/>
        <a:lstStyle/>
        <a:p>
          <a:endParaRPr lang="en-US"/>
        </a:p>
      </dgm:t>
    </dgm:pt>
    <dgm:pt modelId="{1009E86F-24F4-4E13-817B-144DD92CA31C}">
      <dgm:prSet/>
      <dgm:spPr/>
      <dgm:t>
        <a:bodyPr/>
        <a:lstStyle/>
        <a:p>
          <a:r>
            <a:rPr lang="zh-CN" altLang="en-US" dirty="0"/>
            <a:t>输出结果</a:t>
          </a:r>
          <a:endParaRPr lang="en-US" dirty="0"/>
        </a:p>
      </dgm:t>
    </dgm:pt>
    <dgm:pt modelId="{CB3DCFB3-3D30-4D3F-A0D0-0A2E5C294D26}" type="parTrans" cxnId="{929D1938-84B0-41FC-9B38-98378F968AB1}">
      <dgm:prSet/>
      <dgm:spPr/>
      <dgm:t>
        <a:bodyPr/>
        <a:lstStyle/>
        <a:p>
          <a:endParaRPr lang="en-US"/>
        </a:p>
      </dgm:t>
    </dgm:pt>
    <dgm:pt modelId="{015C18D6-2265-4CDA-96CC-D3FA566125F2}" type="sibTrans" cxnId="{929D1938-84B0-41FC-9B38-98378F968AB1}">
      <dgm:prSet/>
      <dgm:spPr/>
      <dgm:t>
        <a:bodyPr/>
        <a:lstStyle/>
        <a:p>
          <a:endParaRPr lang="en-US"/>
        </a:p>
      </dgm:t>
    </dgm:pt>
    <dgm:pt modelId="{015F0EE4-4760-4EE8-BE70-FC26B200E185}" type="pres">
      <dgm:prSet presAssocID="{8F918879-4D5B-492B-8410-0874966A6B99}" presName="linearFlow" presStyleCnt="0">
        <dgm:presLayoutVars>
          <dgm:dir/>
          <dgm:animLvl val="lvl"/>
          <dgm:resizeHandles val="exact"/>
        </dgm:presLayoutVars>
      </dgm:prSet>
      <dgm:spPr/>
    </dgm:pt>
    <dgm:pt modelId="{9701D02A-D142-4ACE-8751-A5D45DB4055B}" type="pres">
      <dgm:prSet presAssocID="{D234B207-6BA2-4986-9624-0A0A6077FB7E}" presName="composite" presStyleCnt="0"/>
      <dgm:spPr/>
    </dgm:pt>
    <dgm:pt modelId="{C62D5285-3D37-4D2E-A444-0AAA817C2ADE}" type="pres">
      <dgm:prSet presAssocID="{D234B207-6BA2-4986-9624-0A0A6077FB7E}" presName="parTx" presStyleLbl="node1" presStyleIdx="0" presStyleCnt="4">
        <dgm:presLayoutVars>
          <dgm:chMax val="0"/>
          <dgm:chPref val="0"/>
          <dgm:bulletEnabled val="1"/>
        </dgm:presLayoutVars>
      </dgm:prSet>
      <dgm:spPr/>
    </dgm:pt>
    <dgm:pt modelId="{6998ED34-5D23-4893-A20B-2DC4C963F0D2}" type="pres">
      <dgm:prSet presAssocID="{D234B207-6BA2-4986-9624-0A0A6077FB7E}" presName="parSh" presStyleLbl="node1" presStyleIdx="0" presStyleCnt="4"/>
      <dgm:spPr/>
    </dgm:pt>
    <dgm:pt modelId="{28301348-9F07-49BF-8355-9AFFA4DEAA66}" type="pres">
      <dgm:prSet presAssocID="{D234B207-6BA2-4986-9624-0A0A6077FB7E}" presName="desTx" presStyleLbl="fgAcc1" presStyleIdx="0" presStyleCnt="4">
        <dgm:presLayoutVars>
          <dgm:bulletEnabled val="1"/>
        </dgm:presLayoutVars>
      </dgm:prSet>
      <dgm:spPr/>
    </dgm:pt>
    <dgm:pt modelId="{90CA2F3A-DF14-45C3-A5E1-C4D3FB6D73B1}" type="pres">
      <dgm:prSet presAssocID="{122B2BBC-04B8-4E16-8CBF-188365AF78BC}" presName="sibTrans" presStyleLbl="sibTrans2D1" presStyleIdx="0" presStyleCnt="3"/>
      <dgm:spPr/>
    </dgm:pt>
    <dgm:pt modelId="{BBE676DC-8B42-4F6D-AAFF-FEF2C8E6006C}" type="pres">
      <dgm:prSet presAssocID="{122B2BBC-04B8-4E16-8CBF-188365AF78BC}" presName="connTx" presStyleLbl="sibTrans2D1" presStyleIdx="0" presStyleCnt="3"/>
      <dgm:spPr/>
    </dgm:pt>
    <dgm:pt modelId="{BA772071-496E-49FB-A9FC-12EDC8DDFFB2}" type="pres">
      <dgm:prSet presAssocID="{9171E3D6-E1AF-4153-802B-D10EE5BEF917}" presName="composite" presStyleCnt="0"/>
      <dgm:spPr/>
    </dgm:pt>
    <dgm:pt modelId="{12255B4F-C10A-4C02-AD73-5D09803C32BB}" type="pres">
      <dgm:prSet presAssocID="{9171E3D6-E1AF-4153-802B-D10EE5BEF917}" presName="parTx" presStyleLbl="node1" presStyleIdx="0" presStyleCnt="4">
        <dgm:presLayoutVars>
          <dgm:chMax val="0"/>
          <dgm:chPref val="0"/>
          <dgm:bulletEnabled val="1"/>
        </dgm:presLayoutVars>
      </dgm:prSet>
      <dgm:spPr/>
    </dgm:pt>
    <dgm:pt modelId="{78A6A9C2-1735-4F12-8E82-132A3DD4B9AA}" type="pres">
      <dgm:prSet presAssocID="{9171E3D6-E1AF-4153-802B-D10EE5BEF917}" presName="parSh" presStyleLbl="node1" presStyleIdx="1" presStyleCnt="4"/>
      <dgm:spPr/>
    </dgm:pt>
    <dgm:pt modelId="{325D75BC-75EC-4174-92C6-A003D7470573}" type="pres">
      <dgm:prSet presAssocID="{9171E3D6-E1AF-4153-802B-D10EE5BEF917}" presName="desTx" presStyleLbl="fgAcc1" presStyleIdx="1" presStyleCnt="4">
        <dgm:presLayoutVars>
          <dgm:bulletEnabled val="1"/>
        </dgm:presLayoutVars>
      </dgm:prSet>
      <dgm:spPr/>
    </dgm:pt>
    <dgm:pt modelId="{DA40FB67-19FE-41EC-B816-B87CB77E20BA}" type="pres">
      <dgm:prSet presAssocID="{8EC16C95-9B59-435B-903A-D068DC106D7F}" presName="sibTrans" presStyleLbl="sibTrans2D1" presStyleIdx="1" presStyleCnt="3"/>
      <dgm:spPr/>
    </dgm:pt>
    <dgm:pt modelId="{6C93C4C0-9D47-4945-9BD6-4228E169437A}" type="pres">
      <dgm:prSet presAssocID="{8EC16C95-9B59-435B-903A-D068DC106D7F}" presName="connTx" presStyleLbl="sibTrans2D1" presStyleIdx="1" presStyleCnt="3"/>
      <dgm:spPr/>
    </dgm:pt>
    <dgm:pt modelId="{54B75A14-4310-428D-A32C-281230F782AB}" type="pres">
      <dgm:prSet presAssocID="{32B2DBE3-9ACA-4F80-8D51-3D6292C06177}" presName="composite" presStyleCnt="0"/>
      <dgm:spPr/>
    </dgm:pt>
    <dgm:pt modelId="{21BB8229-7283-473B-B2B2-95C63D1BBB45}" type="pres">
      <dgm:prSet presAssocID="{32B2DBE3-9ACA-4F80-8D51-3D6292C06177}" presName="parTx" presStyleLbl="node1" presStyleIdx="1" presStyleCnt="4">
        <dgm:presLayoutVars>
          <dgm:chMax val="0"/>
          <dgm:chPref val="0"/>
          <dgm:bulletEnabled val="1"/>
        </dgm:presLayoutVars>
      </dgm:prSet>
      <dgm:spPr/>
    </dgm:pt>
    <dgm:pt modelId="{F72C6393-9673-481A-8424-8FA87B6D769E}" type="pres">
      <dgm:prSet presAssocID="{32B2DBE3-9ACA-4F80-8D51-3D6292C06177}" presName="parSh" presStyleLbl="node1" presStyleIdx="2" presStyleCnt="4"/>
      <dgm:spPr/>
    </dgm:pt>
    <dgm:pt modelId="{AEE28B40-7CE9-468A-9B24-A447240C4B62}" type="pres">
      <dgm:prSet presAssocID="{32B2DBE3-9ACA-4F80-8D51-3D6292C06177}" presName="desTx" presStyleLbl="fgAcc1" presStyleIdx="2" presStyleCnt="4">
        <dgm:presLayoutVars>
          <dgm:bulletEnabled val="1"/>
        </dgm:presLayoutVars>
      </dgm:prSet>
      <dgm:spPr/>
    </dgm:pt>
    <dgm:pt modelId="{A7CA6699-269B-4519-B3A2-4519FBDCED28}" type="pres">
      <dgm:prSet presAssocID="{A56295B2-DAF8-4B17-98F5-47D8AFB0431C}" presName="sibTrans" presStyleLbl="sibTrans2D1" presStyleIdx="2" presStyleCnt="3"/>
      <dgm:spPr/>
    </dgm:pt>
    <dgm:pt modelId="{1B2B2B19-8592-4B70-B9F6-9BADC6092DFF}" type="pres">
      <dgm:prSet presAssocID="{A56295B2-DAF8-4B17-98F5-47D8AFB0431C}" presName="connTx" presStyleLbl="sibTrans2D1" presStyleIdx="2" presStyleCnt="3"/>
      <dgm:spPr/>
    </dgm:pt>
    <dgm:pt modelId="{93F7C81A-23DD-4E5B-9CED-909FF071A2EC}" type="pres">
      <dgm:prSet presAssocID="{57FDD34D-9493-4202-8DD1-A4A09C25A3C5}" presName="composite" presStyleCnt="0"/>
      <dgm:spPr/>
    </dgm:pt>
    <dgm:pt modelId="{9B6120D1-47AB-4AA2-A3A1-52CE0B9D3BB0}" type="pres">
      <dgm:prSet presAssocID="{57FDD34D-9493-4202-8DD1-A4A09C25A3C5}" presName="parTx" presStyleLbl="node1" presStyleIdx="2" presStyleCnt="4">
        <dgm:presLayoutVars>
          <dgm:chMax val="0"/>
          <dgm:chPref val="0"/>
          <dgm:bulletEnabled val="1"/>
        </dgm:presLayoutVars>
      </dgm:prSet>
      <dgm:spPr/>
    </dgm:pt>
    <dgm:pt modelId="{FDF0A25D-D25D-4B7F-AA89-563E1062DBD8}" type="pres">
      <dgm:prSet presAssocID="{57FDD34D-9493-4202-8DD1-A4A09C25A3C5}" presName="parSh" presStyleLbl="node1" presStyleIdx="3" presStyleCnt="4"/>
      <dgm:spPr/>
    </dgm:pt>
    <dgm:pt modelId="{38C30539-15BD-40DA-9343-C4D559B3E6EE}" type="pres">
      <dgm:prSet presAssocID="{57FDD34D-9493-4202-8DD1-A4A09C25A3C5}" presName="desTx" presStyleLbl="fgAcc1" presStyleIdx="3" presStyleCnt="4">
        <dgm:presLayoutVars>
          <dgm:bulletEnabled val="1"/>
        </dgm:presLayoutVars>
      </dgm:prSet>
      <dgm:spPr/>
    </dgm:pt>
  </dgm:ptLst>
  <dgm:cxnLst>
    <dgm:cxn modelId="{CE1BBC02-E196-4583-90AC-70A1238FEB75}" type="presOf" srcId="{8EC16C95-9B59-435B-903A-D068DC106D7F}" destId="{6C93C4C0-9D47-4945-9BD6-4228E169437A}" srcOrd="1" destOrd="0" presId="urn:microsoft.com/office/officeart/2005/8/layout/process3"/>
    <dgm:cxn modelId="{F572F00D-2D50-44D3-9401-DE8C83695515}" type="presOf" srcId="{57FDD34D-9493-4202-8DD1-A4A09C25A3C5}" destId="{9B6120D1-47AB-4AA2-A3A1-52CE0B9D3BB0}" srcOrd="0" destOrd="0" presId="urn:microsoft.com/office/officeart/2005/8/layout/process3"/>
    <dgm:cxn modelId="{EBC17B0E-AEC6-4123-A370-6B3355091E98}" type="presOf" srcId="{D234B207-6BA2-4986-9624-0A0A6077FB7E}" destId="{6998ED34-5D23-4893-A20B-2DC4C963F0D2}" srcOrd="1" destOrd="0" presId="urn:microsoft.com/office/officeart/2005/8/layout/process3"/>
    <dgm:cxn modelId="{C1C18411-87F7-4CF5-B565-9BD85C0E44DC}" type="presOf" srcId="{8EC16C95-9B59-435B-903A-D068DC106D7F}" destId="{DA40FB67-19FE-41EC-B816-B87CB77E20BA}" srcOrd="0" destOrd="0" presId="urn:microsoft.com/office/officeart/2005/8/layout/process3"/>
    <dgm:cxn modelId="{6C6B4518-9570-4756-AB4B-3BED0A8103E8}" type="presOf" srcId="{D234B207-6BA2-4986-9624-0A0A6077FB7E}" destId="{C62D5285-3D37-4D2E-A444-0AAA817C2ADE}" srcOrd="0" destOrd="0" presId="urn:microsoft.com/office/officeart/2005/8/layout/process3"/>
    <dgm:cxn modelId="{B7EC6E1D-B7DE-47E3-9704-1A4B1E457998}" srcId="{8F918879-4D5B-492B-8410-0874966A6B99}" destId="{32B2DBE3-9ACA-4F80-8D51-3D6292C06177}" srcOrd="2" destOrd="0" parTransId="{70211C7D-76D9-4162-AFA8-DEF996DF5C20}" sibTransId="{A56295B2-DAF8-4B17-98F5-47D8AFB0431C}"/>
    <dgm:cxn modelId="{62CA6D27-AC0E-4C7E-8289-3C62E9A6EDD4}" srcId="{8F918879-4D5B-492B-8410-0874966A6B99}" destId="{9171E3D6-E1AF-4153-802B-D10EE5BEF917}" srcOrd="1" destOrd="0" parTransId="{32347BD4-26D4-46B6-8307-747B16D74BF8}" sibTransId="{8EC16C95-9B59-435B-903A-D068DC106D7F}"/>
    <dgm:cxn modelId="{2DA6AB29-31B1-4F2B-846F-21A8561A44D2}" type="presOf" srcId="{122B2BBC-04B8-4E16-8CBF-188365AF78BC}" destId="{90CA2F3A-DF14-45C3-A5E1-C4D3FB6D73B1}" srcOrd="0" destOrd="0" presId="urn:microsoft.com/office/officeart/2005/8/layout/process3"/>
    <dgm:cxn modelId="{929D1938-84B0-41FC-9B38-98378F968AB1}" srcId="{57FDD34D-9493-4202-8DD1-A4A09C25A3C5}" destId="{1009E86F-24F4-4E13-817B-144DD92CA31C}" srcOrd="0" destOrd="0" parTransId="{CB3DCFB3-3D30-4D3F-A0D0-0A2E5C294D26}" sibTransId="{015C18D6-2265-4CDA-96CC-D3FA566125F2}"/>
    <dgm:cxn modelId="{A9A0CC39-8A97-4E6D-8FA7-5761F3B0405A}" type="presOf" srcId="{32B2DBE3-9ACA-4F80-8D51-3D6292C06177}" destId="{F72C6393-9673-481A-8424-8FA87B6D769E}" srcOrd="1" destOrd="0" presId="urn:microsoft.com/office/officeart/2005/8/layout/process3"/>
    <dgm:cxn modelId="{2877E443-537F-4F1A-B8D8-0136601A4B3B}" srcId="{9171E3D6-E1AF-4153-802B-D10EE5BEF917}" destId="{39C0087E-F88A-44F1-9E25-E636B5AC2376}" srcOrd="0" destOrd="0" parTransId="{C49B7B30-3926-4754-AFF4-E5B6576B2B04}" sibTransId="{2AB32D64-F9CC-4F4C-9F14-DBB6CC91F1B8}"/>
    <dgm:cxn modelId="{71587344-1BA9-4E4E-BA11-1B1E488F414B}" type="presOf" srcId="{4DBC4366-9AB1-4C4B-99ED-F58AEE6A49BC}" destId="{28301348-9F07-49BF-8355-9AFFA4DEAA66}" srcOrd="0" destOrd="0" presId="urn:microsoft.com/office/officeart/2005/8/layout/process3"/>
    <dgm:cxn modelId="{108FE84C-6DB4-4613-B555-A5D9D1D41947}" srcId="{D234B207-6BA2-4986-9624-0A0A6077FB7E}" destId="{4DBC4366-9AB1-4C4B-99ED-F58AEE6A49BC}" srcOrd="0" destOrd="0" parTransId="{F88812CE-DA0B-4B18-B5D8-776D7D017B9E}" sibTransId="{10DF58F5-7C5D-4DE3-BC7D-A7596C370AFE}"/>
    <dgm:cxn modelId="{B60AF75B-1464-4F22-A2DC-2E562CF09384}" type="presOf" srcId="{57FDD34D-9493-4202-8DD1-A4A09C25A3C5}" destId="{FDF0A25D-D25D-4B7F-AA89-563E1062DBD8}" srcOrd="1" destOrd="0" presId="urn:microsoft.com/office/officeart/2005/8/layout/process3"/>
    <dgm:cxn modelId="{DE93675C-DBAF-4AE4-86BC-636797B5BD1D}" type="presOf" srcId="{448194C5-7836-4496-B771-7767F3E485B3}" destId="{AEE28B40-7CE9-468A-9B24-A447240C4B62}" srcOrd="0" destOrd="0" presId="urn:microsoft.com/office/officeart/2005/8/layout/process3"/>
    <dgm:cxn modelId="{074B7567-3DB0-4BA4-8EC5-7AB9F007E805}" type="presOf" srcId="{9171E3D6-E1AF-4153-802B-D10EE5BEF917}" destId="{78A6A9C2-1735-4F12-8E82-132A3DD4B9AA}" srcOrd="1" destOrd="0" presId="urn:microsoft.com/office/officeart/2005/8/layout/process3"/>
    <dgm:cxn modelId="{3991D86F-172C-44FB-A72D-3639D6160A02}" type="presOf" srcId="{32B2DBE3-9ACA-4F80-8D51-3D6292C06177}" destId="{21BB8229-7283-473B-B2B2-95C63D1BBB45}" srcOrd="0" destOrd="0" presId="urn:microsoft.com/office/officeart/2005/8/layout/process3"/>
    <dgm:cxn modelId="{39354A91-D958-44DB-99B6-9FE25F0ED46E}" type="presOf" srcId="{8F918879-4D5B-492B-8410-0874966A6B99}" destId="{015F0EE4-4760-4EE8-BE70-FC26B200E185}" srcOrd="0" destOrd="0" presId="urn:microsoft.com/office/officeart/2005/8/layout/process3"/>
    <dgm:cxn modelId="{24A345B8-362E-45D5-A350-81123DB792E7}" srcId="{8F918879-4D5B-492B-8410-0874966A6B99}" destId="{D234B207-6BA2-4986-9624-0A0A6077FB7E}" srcOrd="0" destOrd="0" parTransId="{94540B6C-B0C0-483E-8CEA-FFD760192AE4}" sibTransId="{122B2BBC-04B8-4E16-8CBF-188365AF78BC}"/>
    <dgm:cxn modelId="{503ABFBD-DA98-4A0D-9EAE-AAB5551E4E96}" srcId="{32B2DBE3-9ACA-4F80-8D51-3D6292C06177}" destId="{448194C5-7836-4496-B771-7767F3E485B3}" srcOrd="0" destOrd="0" parTransId="{A525FF47-B938-4684-845E-60DD7B063745}" sibTransId="{46849652-8338-43C3-9913-ADA7C5826810}"/>
    <dgm:cxn modelId="{640478C0-D1B8-4693-8E76-F99B962B23B7}" type="presOf" srcId="{1009E86F-24F4-4E13-817B-144DD92CA31C}" destId="{38C30539-15BD-40DA-9343-C4D559B3E6EE}" srcOrd="0" destOrd="0" presId="urn:microsoft.com/office/officeart/2005/8/layout/process3"/>
    <dgm:cxn modelId="{CE2FA0C6-4B48-415A-BDED-E126F9E6107E}" type="presOf" srcId="{39C0087E-F88A-44F1-9E25-E636B5AC2376}" destId="{325D75BC-75EC-4174-92C6-A003D7470573}" srcOrd="0" destOrd="0" presId="urn:microsoft.com/office/officeart/2005/8/layout/process3"/>
    <dgm:cxn modelId="{C0DC8EDD-0484-4EB6-8CAF-C59840C2FED3}" type="presOf" srcId="{9171E3D6-E1AF-4153-802B-D10EE5BEF917}" destId="{12255B4F-C10A-4C02-AD73-5D09803C32BB}" srcOrd="0" destOrd="0" presId="urn:microsoft.com/office/officeart/2005/8/layout/process3"/>
    <dgm:cxn modelId="{FD9965DF-E6C4-4AC4-8AE7-842BB357C4DE}" type="presOf" srcId="{A56295B2-DAF8-4B17-98F5-47D8AFB0431C}" destId="{1B2B2B19-8592-4B70-B9F6-9BADC6092DFF}" srcOrd="1" destOrd="0" presId="urn:microsoft.com/office/officeart/2005/8/layout/process3"/>
    <dgm:cxn modelId="{B25FC7DF-F079-45BF-A5B8-80846D317DCA}" srcId="{8F918879-4D5B-492B-8410-0874966A6B99}" destId="{57FDD34D-9493-4202-8DD1-A4A09C25A3C5}" srcOrd="3" destOrd="0" parTransId="{B5850F24-EDD6-4758-B22F-E20860F245F5}" sibTransId="{E9D8105A-85F1-49C5-9CF7-67FE384358C1}"/>
    <dgm:cxn modelId="{3AC656E1-1FDB-44A4-B037-1E56738D609A}" type="presOf" srcId="{A56295B2-DAF8-4B17-98F5-47D8AFB0431C}" destId="{A7CA6699-269B-4519-B3A2-4519FBDCED28}" srcOrd="0" destOrd="0" presId="urn:microsoft.com/office/officeart/2005/8/layout/process3"/>
    <dgm:cxn modelId="{1C7CFBEA-7AE0-4453-BBBF-5D340A7BBC79}" type="presOf" srcId="{122B2BBC-04B8-4E16-8CBF-188365AF78BC}" destId="{BBE676DC-8B42-4F6D-AAFF-FEF2C8E6006C}" srcOrd="1" destOrd="0" presId="urn:microsoft.com/office/officeart/2005/8/layout/process3"/>
    <dgm:cxn modelId="{8CB88D71-D2E2-4B8C-945E-1CB14FD8DB44}" type="presParOf" srcId="{015F0EE4-4760-4EE8-BE70-FC26B200E185}" destId="{9701D02A-D142-4ACE-8751-A5D45DB4055B}" srcOrd="0" destOrd="0" presId="urn:microsoft.com/office/officeart/2005/8/layout/process3"/>
    <dgm:cxn modelId="{A926891F-8FC4-4C7C-9110-7936AF3715AA}" type="presParOf" srcId="{9701D02A-D142-4ACE-8751-A5D45DB4055B}" destId="{C62D5285-3D37-4D2E-A444-0AAA817C2ADE}" srcOrd="0" destOrd="0" presId="urn:microsoft.com/office/officeart/2005/8/layout/process3"/>
    <dgm:cxn modelId="{FBF0E6DD-8FBD-47A2-8C1B-F582776A6331}" type="presParOf" srcId="{9701D02A-D142-4ACE-8751-A5D45DB4055B}" destId="{6998ED34-5D23-4893-A20B-2DC4C963F0D2}" srcOrd="1" destOrd="0" presId="urn:microsoft.com/office/officeart/2005/8/layout/process3"/>
    <dgm:cxn modelId="{75CA5D22-3F0C-4C00-B0D4-F6DBCD42256D}" type="presParOf" srcId="{9701D02A-D142-4ACE-8751-A5D45DB4055B}" destId="{28301348-9F07-49BF-8355-9AFFA4DEAA66}" srcOrd="2" destOrd="0" presId="urn:microsoft.com/office/officeart/2005/8/layout/process3"/>
    <dgm:cxn modelId="{A2BF4590-2C47-44BB-A1E7-77FF981E191D}" type="presParOf" srcId="{015F0EE4-4760-4EE8-BE70-FC26B200E185}" destId="{90CA2F3A-DF14-45C3-A5E1-C4D3FB6D73B1}" srcOrd="1" destOrd="0" presId="urn:microsoft.com/office/officeart/2005/8/layout/process3"/>
    <dgm:cxn modelId="{5E794732-5F02-4F96-BA50-461D000B7ECB}" type="presParOf" srcId="{90CA2F3A-DF14-45C3-A5E1-C4D3FB6D73B1}" destId="{BBE676DC-8B42-4F6D-AAFF-FEF2C8E6006C}" srcOrd="0" destOrd="0" presId="urn:microsoft.com/office/officeart/2005/8/layout/process3"/>
    <dgm:cxn modelId="{65AB8F7F-9CCF-4364-8126-5A7732D6F948}" type="presParOf" srcId="{015F0EE4-4760-4EE8-BE70-FC26B200E185}" destId="{BA772071-496E-49FB-A9FC-12EDC8DDFFB2}" srcOrd="2" destOrd="0" presId="urn:microsoft.com/office/officeart/2005/8/layout/process3"/>
    <dgm:cxn modelId="{A69D10D7-7236-40CD-8E19-D2542AB24C22}" type="presParOf" srcId="{BA772071-496E-49FB-A9FC-12EDC8DDFFB2}" destId="{12255B4F-C10A-4C02-AD73-5D09803C32BB}" srcOrd="0" destOrd="0" presId="urn:microsoft.com/office/officeart/2005/8/layout/process3"/>
    <dgm:cxn modelId="{203EF22F-7ACA-4484-B687-D399B35CB7FB}" type="presParOf" srcId="{BA772071-496E-49FB-A9FC-12EDC8DDFFB2}" destId="{78A6A9C2-1735-4F12-8E82-132A3DD4B9AA}" srcOrd="1" destOrd="0" presId="urn:microsoft.com/office/officeart/2005/8/layout/process3"/>
    <dgm:cxn modelId="{C402541D-B34F-46BD-904B-10EAE92F7B9D}" type="presParOf" srcId="{BA772071-496E-49FB-A9FC-12EDC8DDFFB2}" destId="{325D75BC-75EC-4174-92C6-A003D7470573}" srcOrd="2" destOrd="0" presId="urn:microsoft.com/office/officeart/2005/8/layout/process3"/>
    <dgm:cxn modelId="{063A6BE8-9C31-4A5B-BFCE-A30214EEF7C5}" type="presParOf" srcId="{015F0EE4-4760-4EE8-BE70-FC26B200E185}" destId="{DA40FB67-19FE-41EC-B816-B87CB77E20BA}" srcOrd="3" destOrd="0" presId="urn:microsoft.com/office/officeart/2005/8/layout/process3"/>
    <dgm:cxn modelId="{F2533ACE-44B1-4F47-97E9-046C1235BAE9}" type="presParOf" srcId="{DA40FB67-19FE-41EC-B816-B87CB77E20BA}" destId="{6C93C4C0-9D47-4945-9BD6-4228E169437A}" srcOrd="0" destOrd="0" presId="urn:microsoft.com/office/officeart/2005/8/layout/process3"/>
    <dgm:cxn modelId="{2AB44469-7FCE-4114-A489-965D15144E12}" type="presParOf" srcId="{015F0EE4-4760-4EE8-BE70-FC26B200E185}" destId="{54B75A14-4310-428D-A32C-281230F782AB}" srcOrd="4" destOrd="0" presId="urn:microsoft.com/office/officeart/2005/8/layout/process3"/>
    <dgm:cxn modelId="{D97071A2-3B69-4C2A-957D-3BA82784D2F1}" type="presParOf" srcId="{54B75A14-4310-428D-A32C-281230F782AB}" destId="{21BB8229-7283-473B-B2B2-95C63D1BBB45}" srcOrd="0" destOrd="0" presId="urn:microsoft.com/office/officeart/2005/8/layout/process3"/>
    <dgm:cxn modelId="{4F9C8C5C-725D-40A0-AA9E-D37742663E11}" type="presParOf" srcId="{54B75A14-4310-428D-A32C-281230F782AB}" destId="{F72C6393-9673-481A-8424-8FA87B6D769E}" srcOrd="1" destOrd="0" presId="urn:microsoft.com/office/officeart/2005/8/layout/process3"/>
    <dgm:cxn modelId="{8A069148-03CD-4193-B6AB-09E9688119D1}" type="presParOf" srcId="{54B75A14-4310-428D-A32C-281230F782AB}" destId="{AEE28B40-7CE9-468A-9B24-A447240C4B62}" srcOrd="2" destOrd="0" presId="urn:microsoft.com/office/officeart/2005/8/layout/process3"/>
    <dgm:cxn modelId="{3BAB2A28-7263-4AF9-BBF0-3E970045CF8F}" type="presParOf" srcId="{015F0EE4-4760-4EE8-BE70-FC26B200E185}" destId="{A7CA6699-269B-4519-B3A2-4519FBDCED28}" srcOrd="5" destOrd="0" presId="urn:microsoft.com/office/officeart/2005/8/layout/process3"/>
    <dgm:cxn modelId="{5C961E0E-ADA0-4ED0-89DE-DDA49EB91F82}" type="presParOf" srcId="{A7CA6699-269B-4519-B3A2-4519FBDCED28}" destId="{1B2B2B19-8592-4B70-B9F6-9BADC6092DFF}" srcOrd="0" destOrd="0" presId="urn:microsoft.com/office/officeart/2005/8/layout/process3"/>
    <dgm:cxn modelId="{4E6969CC-B3C2-4A4A-B770-D0D0D3599B8F}" type="presParOf" srcId="{015F0EE4-4760-4EE8-BE70-FC26B200E185}" destId="{93F7C81A-23DD-4E5B-9CED-909FF071A2EC}" srcOrd="6" destOrd="0" presId="urn:microsoft.com/office/officeart/2005/8/layout/process3"/>
    <dgm:cxn modelId="{D2C33804-2E8D-4575-B41D-13A0619BCDFC}" type="presParOf" srcId="{93F7C81A-23DD-4E5B-9CED-909FF071A2EC}" destId="{9B6120D1-47AB-4AA2-A3A1-52CE0B9D3BB0}" srcOrd="0" destOrd="0" presId="urn:microsoft.com/office/officeart/2005/8/layout/process3"/>
    <dgm:cxn modelId="{00A40E49-1349-46F7-9109-80ECA336DE85}" type="presParOf" srcId="{93F7C81A-23DD-4E5B-9CED-909FF071A2EC}" destId="{FDF0A25D-D25D-4B7F-AA89-563E1062DBD8}" srcOrd="1" destOrd="0" presId="urn:microsoft.com/office/officeart/2005/8/layout/process3"/>
    <dgm:cxn modelId="{B9051AD7-2FD0-46C8-8E21-7A09F8F4D3E6}" type="presParOf" srcId="{93F7C81A-23DD-4E5B-9CED-909FF071A2EC}" destId="{38C30539-15BD-40DA-9343-C4D559B3E6EE}"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D14F36-3588-4A81-B850-EFF58574E52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CB51D4D5-FEC8-4F0C-86F2-96C5AEB86FC6}">
      <dgm:prSet phldrT="[Text]"/>
      <dgm:spPr/>
      <dgm:t>
        <a:bodyPr/>
        <a:lstStyle/>
        <a:p>
          <a:r>
            <a:rPr lang="zh-CN" altLang="en-US" dirty="0">
              <a:solidFill>
                <a:schemeClr val="bg1"/>
              </a:solidFill>
            </a:rPr>
            <a:t>数据类型</a:t>
          </a:r>
          <a:endParaRPr lang="en-US" dirty="0">
            <a:solidFill>
              <a:schemeClr val="bg1"/>
            </a:solidFill>
          </a:endParaRPr>
        </a:p>
      </dgm:t>
    </dgm:pt>
    <dgm:pt modelId="{C58F61DB-61D3-4808-B68B-0B16A6184E76}" type="parTrans" cxnId="{ADF7961B-4969-42AA-96E8-76E528A2AD17}">
      <dgm:prSet/>
      <dgm:spPr/>
      <dgm:t>
        <a:bodyPr/>
        <a:lstStyle/>
        <a:p>
          <a:endParaRPr lang="en-US">
            <a:solidFill>
              <a:schemeClr val="bg1"/>
            </a:solidFill>
          </a:endParaRPr>
        </a:p>
      </dgm:t>
    </dgm:pt>
    <dgm:pt modelId="{5C536DBA-9CAC-4D6C-9DF5-98C9BF4AB6CD}" type="sibTrans" cxnId="{ADF7961B-4969-42AA-96E8-76E528A2AD17}">
      <dgm:prSet/>
      <dgm:spPr/>
      <dgm:t>
        <a:bodyPr/>
        <a:lstStyle/>
        <a:p>
          <a:endParaRPr lang="en-US">
            <a:solidFill>
              <a:schemeClr val="bg1"/>
            </a:solidFill>
          </a:endParaRPr>
        </a:p>
      </dgm:t>
    </dgm:pt>
    <dgm:pt modelId="{E4967A47-5BBB-4D3D-A699-9EA12DAD748E}">
      <dgm:prSet phldrT="[Text]"/>
      <dgm:spPr/>
      <dgm:t>
        <a:bodyPr/>
        <a:lstStyle/>
        <a:p>
          <a:r>
            <a:rPr lang="zh-CN" altLang="en-US" dirty="0">
              <a:solidFill>
                <a:schemeClr val="bg1"/>
              </a:solidFill>
            </a:rPr>
            <a:t>整型</a:t>
          </a:r>
          <a:endParaRPr lang="en-US" dirty="0">
            <a:solidFill>
              <a:schemeClr val="bg1"/>
            </a:solidFill>
          </a:endParaRPr>
        </a:p>
      </dgm:t>
    </dgm:pt>
    <dgm:pt modelId="{7DAF7D53-D342-4175-9D58-61A236C5468A}" type="parTrans" cxnId="{3CCED32E-BCAB-4C41-9E9A-163076D085F2}">
      <dgm:prSet/>
      <dgm:spPr/>
      <dgm:t>
        <a:bodyPr/>
        <a:lstStyle/>
        <a:p>
          <a:endParaRPr lang="en-US">
            <a:solidFill>
              <a:schemeClr val="bg1"/>
            </a:solidFill>
          </a:endParaRPr>
        </a:p>
      </dgm:t>
    </dgm:pt>
    <dgm:pt modelId="{789E59D3-E003-4681-998E-37EE655E6346}" type="sibTrans" cxnId="{3CCED32E-BCAB-4C41-9E9A-163076D085F2}">
      <dgm:prSet/>
      <dgm:spPr/>
      <dgm:t>
        <a:bodyPr/>
        <a:lstStyle/>
        <a:p>
          <a:endParaRPr lang="en-US">
            <a:solidFill>
              <a:schemeClr val="bg1"/>
            </a:solidFill>
          </a:endParaRPr>
        </a:p>
      </dgm:t>
    </dgm:pt>
    <dgm:pt modelId="{C3393553-CCB2-43D0-AEA3-55DB90D03EB1}">
      <dgm:prSet phldrT="[Text]"/>
      <dgm:spPr/>
      <dgm:t>
        <a:bodyPr/>
        <a:lstStyle/>
        <a:p>
          <a:r>
            <a:rPr lang="zh-CN" altLang="en-US" dirty="0">
              <a:solidFill>
                <a:schemeClr val="bg1"/>
              </a:solidFill>
            </a:rPr>
            <a:t>字符型</a:t>
          </a:r>
          <a:endParaRPr lang="en-US" dirty="0">
            <a:solidFill>
              <a:schemeClr val="bg1"/>
            </a:solidFill>
          </a:endParaRPr>
        </a:p>
      </dgm:t>
    </dgm:pt>
    <dgm:pt modelId="{41E4A9DF-5F0F-4556-B21F-4439A25892B3}" type="parTrans" cxnId="{B9A2C221-1D1F-4866-A0E9-0D854C76D44D}">
      <dgm:prSet/>
      <dgm:spPr/>
      <dgm:t>
        <a:bodyPr/>
        <a:lstStyle/>
        <a:p>
          <a:endParaRPr lang="en-US">
            <a:solidFill>
              <a:schemeClr val="bg1"/>
            </a:solidFill>
          </a:endParaRPr>
        </a:p>
      </dgm:t>
    </dgm:pt>
    <dgm:pt modelId="{11444F3E-7439-436A-9A01-F56554610646}" type="sibTrans" cxnId="{B9A2C221-1D1F-4866-A0E9-0D854C76D44D}">
      <dgm:prSet/>
      <dgm:spPr/>
      <dgm:t>
        <a:bodyPr/>
        <a:lstStyle/>
        <a:p>
          <a:endParaRPr lang="en-US">
            <a:solidFill>
              <a:schemeClr val="bg1"/>
            </a:solidFill>
          </a:endParaRPr>
        </a:p>
      </dgm:t>
    </dgm:pt>
    <dgm:pt modelId="{6B03DB7C-8E95-4734-A0A2-432A32E1884F}">
      <dgm:prSet phldrT="[Text]"/>
      <dgm:spPr/>
      <dgm:t>
        <a:bodyPr/>
        <a:lstStyle/>
        <a:p>
          <a:r>
            <a:rPr lang="zh-CN" altLang="en-US" dirty="0">
              <a:solidFill>
                <a:schemeClr val="bg1"/>
              </a:solidFill>
            </a:rPr>
            <a:t>基本类型</a:t>
          </a:r>
          <a:endParaRPr lang="en-US" dirty="0">
            <a:solidFill>
              <a:schemeClr val="bg1"/>
            </a:solidFill>
          </a:endParaRPr>
        </a:p>
      </dgm:t>
    </dgm:pt>
    <dgm:pt modelId="{BAF2C621-8C9D-487F-8905-F0F4D9E05000}" type="parTrans" cxnId="{8C0DED14-5A4D-46F3-8116-251FFB09B953}">
      <dgm:prSet/>
      <dgm:spPr/>
      <dgm:t>
        <a:bodyPr/>
        <a:lstStyle/>
        <a:p>
          <a:endParaRPr lang="en-US">
            <a:solidFill>
              <a:schemeClr val="bg1"/>
            </a:solidFill>
          </a:endParaRPr>
        </a:p>
      </dgm:t>
    </dgm:pt>
    <dgm:pt modelId="{1C1E1585-1B50-4B54-975F-A17D9C80EB2A}" type="sibTrans" cxnId="{8C0DED14-5A4D-46F3-8116-251FFB09B953}">
      <dgm:prSet/>
      <dgm:spPr/>
      <dgm:t>
        <a:bodyPr/>
        <a:lstStyle/>
        <a:p>
          <a:endParaRPr lang="en-US">
            <a:solidFill>
              <a:schemeClr val="bg1"/>
            </a:solidFill>
          </a:endParaRPr>
        </a:p>
      </dgm:t>
    </dgm:pt>
    <dgm:pt modelId="{DDA2B2BD-337D-4482-AB2F-AD839E00DA5B}">
      <dgm:prSet phldrT="[Text]"/>
      <dgm:spPr/>
      <dgm:t>
        <a:bodyPr/>
        <a:lstStyle/>
        <a:p>
          <a:r>
            <a:rPr lang="zh-CN" altLang="en-US" dirty="0">
              <a:solidFill>
                <a:schemeClr val="bg1"/>
              </a:solidFill>
            </a:rPr>
            <a:t>实型（小数）</a:t>
          </a:r>
          <a:endParaRPr lang="en-US" dirty="0">
            <a:solidFill>
              <a:schemeClr val="bg1"/>
            </a:solidFill>
          </a:endParaRPr>
        </a:p>
      </dgm:t>
    </dgm:pt>
    <dgm:pt modelId="{425B3D9E-55A8-41C8-A0F9-42C6E2EA70C4}" type="parTrans" cxnId="{47E4CCB3-EDFC-4A6B-AC6D-A2EF539D7EF7}">
      <dgm:prSet/>
      <dgm:spPr/>
      <dgm:t>
        <a:bodyPr/>
        <a:lstStyle/>
        <a:p>
          <a:endParaRPr lang="en-US">
            <a:solidFill>
              <a:schemeClr val="bg1"/>
            </a:solidFill>
          </a:endParaRPr>
        </a:p>
      </dgm:t>
    </dgm:pt>
    <dgm:pt modelId="{0C1FAD3E-84DC-422D-8529-D7F18774F702}" type="sibTrans" cxnId="{47E4CCB3-EDFC-4A6B-AC6D-A2EF539D7EF7}">
      <dgm:prSet/>
      <dgm:spPr/>
      <dgm:t>
        <a:bodyPr/>
        <a:lstStyle/>
        <a:p>
          <a:endParaRPr lang="en-US">
            <a:solidFill>
              <a:schemeClr val="bg1"/>
            </a:solidFill>
          </a:endParaRPr>
        </a:p>
      </dgm:t>
    </dgm:pt>
    <dgm:pt modelId="{36630243-384F-43F3-B613-B9A0A3E68DE0}">
      <dgm:prSet phldrT="[Text]"/>
      <dgm:spPr/>
      <dgm:t>
        <a:bodyPr/>
        <a:lstStyle/>
        <a:p>
          <a:r>
            <a:rPr lang="zh-CN" altLang="en-US" dirty="0">
              <a:solidFill>
                <a:schemeClr val="bg1"/>
              </a:solidFill>
            </a:rPr>
            <a:t>单精度型构造类型</a:t>
          </a:r>
          <a:endParaRPr lang="en-US" dirty="0">
            <a:solidFill>
              <a:schemeClr val="bg1"/>
            </a:solidFill>
          </a:endParaRPr>
        </a:p>
      </dgm:t>
    </dgm:pt>
    <dgm:pt modelId="{E3DB0C60-FB64-4B47-9130-EA00FDC87A61}" type="parTrans" cxnId="{C1F8CBDF-9100-4136-9977-2350EE388448}">
      <dgm:prSet/>
      <dgm:spPr/>
      <dgm:t>
        <a:bodyPr/>
        <a:lstStyle/>
        <a:p>
          <a:endParaRPr lang="en-US">
            <a:solidFill>
              <a:schemeClr val="bg1"/>
            </a:solidFill>
          </a:endParaRPr>
        </a:p>
      </dgm:t>
    </dgm:pt>
    <dgm:pt modelId="{BC5C9A2D-58E0-48A1-97AB-5453CBCBFA09}" type="sibTrans" cxnId="{C1F8CBDF-9100-4136-9977-2350EE388448}">
      <dgm:prSet/>
      <dgm:spPr/>
      <dgm:t>
        <a:bodyPr/>
        <a:lstStyle/>
        <a:p>
          <a:endParaRPr lang="en-US">
            <a:solidFill>
              <a:schemeClr val="bg1"/>
            </a:solidFill>
          </a:endParaRPr>
        </a:p>
      </dgm:t>
    </dgm:pt>
    <dgm:pt modelId="{5FBA425C-06DD-4972-8AE3-795FBCF33BC8}">
      <dgm:prSet phldrT="[Text]"/>
      <dgm:spPr/>
      <dgm:t>
        <a:bodyPr/>
        <a:lstStyle/>
        <a:p>
          <a:r>
            <a:rPr lang="zh-CN" altLang="en-US" dirty="0">
              <a:solidFill>
                <a:schemeClr val="bg1"/>
              </a:solidFill>
            </a:rPr>
            <a:t>数组类型</a:t>
          </a:r>
          <a:endParaRPr lang="en-US" dirty="0">
            <a:solidFill>
              <a:schemeClr val="bg1"/>
            </a:solidFill>
          </a:endParaRPr>
        </a:p>
      </dgm:t>
    </dgm:pt>
    <dgm:pt modelId="{60AB32BD-4598-401C-85A1-67500EECF928}" type="parTrans" cxnId="{691A8BFB-2256-4FF7-B8E0-D24FC63F1812}">
      <dgm:prSet/>
      <dgm:spPr/>
      <dgm:t>
        <a:bodyPr/>
        <a:lstStyle/>
        <a:p>
          <a:endParaRPr lang="en-US">
            <a:solidFill>
              <a:schemeClr val="bg1"/>
            </a:solidFill>
          </a:endParaRPr>
        </a:p>
      </dgm:t>
    </dgm:pt>
    <dgm:pt modelId="{811DB522-1B28-4EF3-956A-3B9BDC059029}" type="sibTrans" cxnId="{691A8BFB-2256-4FF7-B8E0-D24FC63F1812}">
      <dgm:prSet/>
      <dgm:spPr/>
      <dgm:t>
        <a:bodyPr/>
        <a:lstStyle/>
        <a:p>
          <a:endParaRPr lang="en-US">
            <a:solidFill>
              <a:schemeClr val="bg1"/>
            </a:solidFill>
          </a:endParaRPr>
        </a:p>
      </dgm:t>
    </dgm:pt>
    <dgm:pt modelId="{14957364-1393-4116-AAFF-2085B99B4F7E}">
      <dgm:prSet phldrT="[Text]"/>
      <dgm:spPr/>
      <dgm:t>
        <a:bodyPr/>
        <a:lstStyle/>
        <a:p>
          <a:r>
            <a:rPr lang="zh-CN" altLang="en-US" dirty="0">
              <a:solidFill>
                <a:schemeClr val="bg1"/>
              </a:solidFill>
            </a:rPr>
            <a:t>结构体类型</a:t>
          </a:r>
          <a:endParaRPr lang="en-US" dirty="0">
            <a:solidFill>
              <a:schemeClr val="bg1"/>
            </a:solidFill>
          </a:endParaRPr>
        </a:p>
      </dgm:t>
    </dgm:pt>
    <dgm:pt modelId="{8144E9C3-3A53-45BA-8015-540FD6455C80}" type="parTrans" cxnId="{6EE80385-D28C-4EDD-A2DF-00E95522830C}">
      <dgm:prSet/>
      <dgm:spPr/>
      <dgm:t>
        <a:bodyPr/>
        <a:lstStyle/>
        <a:p>
          <a:endParaRPr lang="en-US">
            <a:solidFill>
              <a:schemeClr val="bg1"/>
            </a:solidFill>
          </a:endParaRPr>
        </a:p>
      </dgm:t>
    </dgm:pt>
    <dgm:pt modelId="{1A1BE27F-569B-4035-BD99-73198124EEAE}" type="sibTrans" cxnId="{6EE80385-D28C-4EDD-A2DF-00E95522830C}">
      <dgm:prSet/>
      <dgm:spPr/>
      <dgm:t>
        <a:bodyPr/>
        <a:lstStyle/>
        <a:p>
          <a:endParaRPr lang="en-US">
            <a:solidFill>
              <a:schemeClr val="bg1"/>
            </a:solidFill>
          </a:endParaRPr>
        </a:p>
      </dgm:t>
    </dgm:pt>
    <dgm:pt modelId="{EEDB0B48-96FA-49B1-A94E-AE1FF21750D4}">
      <dgm:prSet phldrT="[Text]"/>
      <dgm:spPr/>
      <dgm:t>
        <a:bodyPr/>
        <a:lstStyle/>
        <a:p>
          <a:r>
            <a:rPr lang="zh-CN" altLang="en-US" dirty="0">
              <a:solidFill>
                <a:schemeClr val="bg1"/>
              </a:solidFill>
            </a:rPr>
            <a:t>共用体类型</a:t>
          </a:r>
          <a:endParaRPr lang="en-US" dirty="0">
            <a:solidFill>
              <a:schemeClr val="bg1"/>
            </a:solidFill>
          </a:endParaRPr>
        </a:p>
      </dgm:t>
    </dgm:pt>
    <dgm:pt modelId="{3E7652CB-070E-4F98-9AFA-F687FD1664E8}" type="parTrans" cxnId="{A8E12B2A-606F-4F92-BE1A-584D9FA429F3}">
      <dgm:prSet/>
      <dgm:spPr/>
      <dgm:t>
        <a:bodyPr/>
        <a:lstStyle/>
        <a:p>
          <a:endParaRPr lang="en-US">
            <a:solidFill>
              <a:schemeClr val="bg1"/>
            </a:solidFill>
          </a:endParaRPr>
        </a:p>
      </dgm:t>
    </dgm:pt>
    <dgm:pt modelId="{9BD4C692-CCCD-477B-980D-33985B9C8C2B}" type="sibTrans" cxnId="{A8E12B2A-606F-4F92-BE1A-584D9FA429F3}">
      <dgm:prSet/>
      <dgm:spPr/>
      <dgm:t>
        <a:bodyPr/>
        <a:lstStyle/>
        <a:p>
          <a:endParaRPr lang="en-US">
            <a:solidFill>
              <a:schemeClr val="bg1"/>
            </a:solidFill>
          </a:endParaRPr>
        </a:p>
      </dgm:t>
    </dgm:pt>
    <dgm:pt modelId="{69126ADF-0326-4BF2-9E50-4B74FA8662FE}">
      <dgm:prSet phldrT="[Text]"/>
      <dgm:spPr/>
      <dgm:t>
        <a:bodyPr/>
        <a:lstStyle/>
        <a:p>
          <a:r>
            <a:rPr lang="zh-CN" altLang="en-US" dirty="0">
              <a:solidFill>
                <a:schemeClr val="bg1"/>
              </a:solidFill>
            </a:rPr>
            <a:t>双精度型</a:t>
          </a:r>
          <a:endParaRPr lang="en-US" dirty="0">
            <a:solidFill>
              <a:schemeClr val="bg1"/>
            </a:solidFill>
          </a:endParaRPr>
        </a:p>
      </dgm:t>
    </dgm:pt>
    <dgm:pt modelId="{C7FC9D20-C405-4C57-B0F5-9B8DDED8E14D}" type="parTrans" cxnId="{F90EBCCB-AEB8-45BF-958F-ECBFC6C41F3C}">
      <dgm:prSet/>
      <dgm:spPr/>
      <dgm:t>
        <a:bodyPr/>
        <a:lstStyle/>
        <a:p>
          <a:endParaRPr lang="en-US">
            <a:solidFill>
              <a:schemeClr val="bg1"/>
            </a:solidFill>
          </a:endParaRPr>
        </a:p>
      </dgm:t>
    </dgm:pt>
    <dgm:pt modelId="{38CC46F4-A2D4-4296-B088-932A0C9D4451}" type="sibTrans" cxnId="{F90EBCCB-AEB8-45BF-958F-ECBFC6C41F3C}">
      <dgm:prSet/>
      <dgm:spPr/>
      <dgm:t>
        <a:bodyPr/>
        <a:lstStyle/>
        <a:p>
          <a:endParaRPr lang="en-US">
            <a:solidFill>
              <a:schemeClr val="bg1"/>
            </a:solidFill>
          </a:endParaRPr>
        </a:p>
      </dgm:t>
    </dgm:pt>
    <dgm:pt modelId="{07BFED57-EA8E-40D9-8FA9-71E3F60964D1}">
      <dgm:prSet phldrT="[Text]"/>
      <dgm:spPr/>
      <dgm:t>
        <a:bodyPr/>
        <a:lstStyle/>
        <a:p>
          <a:r>
            <a:rPr lang="zh-CN" altLang="en-US" dirty="0">
              <a:solidFill>
                <a:schemeClr val="bg1"/>
              </a:solidFill>
            </a:rPr>
            <a:t>枚举类型</a:t>
          </a:r>
          <a:endParaRPr lang="en-US" dirty="0">
            <a:solidFill>
              <a:schemeClr val="bg1"/>
            </a:solidFill>
          </a:endParaRPr>
        </a:p>
      </dgm:t>
    </dgm:pt>
    <dgm:pt modelId="{FD6859C8-DBA4-4136-B0CA-3CCE2ADC9281}" type="parTrans" cxnId="{E8358E12-0A4D-4080-BAC7-91DCA12ACE24}">
      <dgm:prSet/>
      <dgm:spPr/>
      <dgm:t>
        <a:bodyPr/>
        <a:lstStyle/>
        <a:p>
          <a:endParaRPr lang="en-US">
            <a:solidFill>
              <a:schemeClr val="bg1"/>
            </a:solidFill>
          </a:endParaRPr>
        </a:p>
      </dgm:t>
    </dgm:pt>
    <dgm:pt modelId="{D88BC384-E065-4106-BA53-44BBEF77CEA9}" type="sibTrans" cxnId="{E8358E12-0A4D-4080-BAC7-91DCA12ACE24}">
      <dgm:prSet/>
      <dgm:spPr/>
      <dgm:t>
        <a:bodyPr/>
        <a:lstStyle/>
        <a:p>
          <a:endParaRPr lang="en-US">
            <a:solidFill>
              <a:schemeClr val="bg1"/>
            </a:solidFill>
          </a:endParaRPr>
        </a:p>
      </dgm:t>
    </dgm:pt>
    <dgm:pt modelId="{FBB8D4EE-1FD5-48AC-8C79-FBECEECE03D4}">
      <dgm:prSet phldrT="[Text]"/>
      <dgm:spPr/>
      <dgm:t>
        <a:bodyPr/>
        <a:lstStyle/>
        <a:p>
          <a:r>
            <a:rPr lang="zh-CN" altLang="en-US" dirty="0">
              <a:solidFill>
                <a:schemeClr val="bg1"/>
              </a:solidFill>
            </a:rPr>
            <a:t>指针类型</a:t>
          </a:r>
          <a:endParaRPr lang="en-US" dirty="0">
            <a:solidFill>
              <a:schemeClr val="bg1"/>
            </a:solidFill>
          </a:endParaRPr>
        </a:p>
      </dgm:t>
    </dgm:pt>
    <dgm:pt modelId="{F18ADE59-E174-4025-B556-6E76BBAEBC9A}" type="parTrans" cxnId="{8BBB7F77-3D69-4225-855F-3CA5CCE8F9E3}">
      <dgm:prSet/>
      <dgm:spPr/>
      <dgm:t>
        <a:bodyPr/>
        <a:lstStyle/>
        <a:p>
          <a:endParaRPr lang="en-US">
            <a:solidFill>
              <a:schemeClr val="bg1"/>
            </a:solidFill>
          </a:endParaRPr>
        </a:p>
      </dgm:t>
    </dgm:pt>
    <dgm:pt modelId="{B66BDC36-068E-4C76-8E48-FD0B17430E49}" type="sibTrans" cxnId="{8BBB7F77-3D69-4225-855F-3CA5CCE8F9E3}">
      <dgm:prSet/>
      <dgm:spPr/>
      <dgm:t>
        <a:bodyPr/>
        <a:lstStyle/>
        <a:p>
          <a:endParaRPr lang="en-US">
            <a:solidFill>
              <a:schemeClr val="bg1"/>
            </a:solidFill>
          </a:endParaRPr>
        </a:p>
      </dgm:t>
    </dgm:pt>
    <dgm:pt modelId="{1A8923E1-7588-478A-A4B6-069C7CBE673D}">
      <dgm:prSet phldrT="[Text]"/>
      <dgm:spPr/>
      <dgm:t>
        <a:bodyPr/>
        <a:lstStyle/>
        <a:p>
          <a:r>
            <a:rPr lang="zh-CN" altLang="en-US" dirty="0">
              <a:solidFill>
                <a:schemeClr val="bg1"/>
              </a:solidFill>
            </a:rPr>
            <a:t>空类型</a:t>
          </a:r>
          <a:endParaRPr lang="en-US" dirty="0">
            <a:solidFill>
              <a:schemeClr val="bg1"/>
            </a:solidFill>
          </a:endParaRPr>
        </a:p>
      </dgm:t>
    </dgm:pt>
    <dgm:pt modelId="{1F63E01C-2470-47A5-B879-D953558C7DA1}" type="parTrans" cxnId="{D3C2DD4C-74B4-4B30-A37E-0AE6D97BAAA0}">
      <dgm:prSet/>
      <dgm:spPr/>
      <dgm:t>
        <a:bodyPr/>
        <a:lstStyle/>
        <a:p>
          <a:endParaRPr lang="en-US">
            <a:solidFill>
              <a:schemeClr val="bg1"/>
            </a:solidFill>
          </a:endParaRPr>
        </a:p>
      </dgm:t>
    </dgm:pt>
    <dgm:pt modelId="{3192C2EA-1D62-4E9E-8F22-8A4402CC7344}" type="sibTrans" cxnId="{D3C2DD4C-74B4-4B30-A37E-0AE6D97BAAA0}">
      <dgm:prSet/>
      <dgm:spPr/>
      <dgm:t>
        <a:bodyPr/>
        <a:lstStyle/>
        <a:p>
          <a:endParaRPr lang="en-US">
            <a:solidFill>
              <a:schemeClr val="bg1"/>
            </a:solidFill>
          </a:endParaRPr>
        </a:p>
      </dgm:t>
    </dgm:pt>
    <dgm:pt modelId="{DD2D1D58-7508-4214-9629-C7BFDC76C4AC}" type="pres">
      <dgm:prSet presAssocID="{26D14F36-3588-4A81-B850-EFF58574E525}" presName="diagram" presStyleCnt="0">
        <dgm:presLayoutVars>
          <dgm:chPref val="1"/>
          <dgm:dir/>
          <dgm:animOne val="branch"/>
          <dgm:animLvl val="lvl"/>
          <dgm:resizeHandles val="exact"/>
        </dgm:presLayoutVars>
      </dgm:prSet>
      <dgm:spPr/>
    </dgm:pt>
    <dgm:pt modelId="{E17106E2-00E1-4B88-82AF-DFC204657300}" type="pres">
      <dgm:prSet presAssocID="{CB51D4D5-FEC8-4F0C-86F2-96C5AEB86FC6}" presName="root1" presStyleCnt="0"/>
      <dgm:spPr/>
    </dgm:pt>
    <dgm:pt modelId="{00DF3DA1-087F-4158-A7FC-371423D778C1}" type="pres">
      <dgm:prSet presAssocID="{CB51D4D5-FEC8-4F0C-86F2-96C5AEB86FC6}" presName="LevelOneTextNode" presStyleLbl="node0" presStyleIdx="0" presStyleCnt="1" custLinFactNeighborX="-99" custLinFactNeighborY="-3409">
        <dgm:presLayoutVars>
          <dgm:chPref val="3"/>
        </dgm:presLayoutVars>
      </dgm:prSet>
      <dgm:spPr/>
    </dgm:pt>
    <dgm:pt modelId="{22A356D9-4F2D-4C41-8DE1-189F79210902}" type="pres">
      <dgm:prSet presAssocID="{CB51D4D5-FEC8-4F0C-86F2-96C5AEB86FC6}" presName="level2hierChild" presStyleCnt="0"/>
      <dgm:spPr/>
    </dgm:pt>
    <dgm:pt modelId="{D3D796C3-E0EA-4CA0-9BBC-DC888F3F1F9C}" type="pres">
      <dgm:prSet presAssocID="{BAF2C621-8C9D-487F-8905-F0F4D9E05000}" presName="conn2-1" presStyleLbl="parChTrans1D2" presStyleIdx="0" presStyleCnt="3"/>
      <dgm:spPr/>
    </dgm:pt>
    <dgm:pt modelId="{8624E57C-6298-432E-BFF5-700EA2FE9DCF}" type="pres">
      <dgm:prSet presAssocID="{BAF2C621-8C9D-487F-8905-F0F4D9E05000}" presName="connTx" presStyleLbl="parChTrans1D2" presStyleIdx="0" presStyleCnt="3"/>
      <dgm:spPr/>
    </dgm:pt>
    <dgm:pt modelId="{F90F01D4-19F7-43F3-B9C8-68DD55086DF1}" type="pres">
      <dgm:prSet presAssocID="{6B03DB7C-8E95-4734-A0A2-432A32E1884F}" presName="root2" presStyleCnt="0"/>
      <dgm:spPr/>
    </dgm:pt>
    <dgm:pt modelId="{E8A1709F-DD83-4385-800F-25A96E16D123}" type="pres">
      <dgm:prSet presAssocID="{6B03DB7C-8E95-4734-A0A2-432A32E1884F}" presName="LevelTwoTextNode" presStyleLbl="node2" presStyleIdx="0" presStyleCnt="3">
        <dgm:presLayoutVars>
          <dgm:chPref val="3"/>
        </dgm:presLayoutVars>
      </dgm:prSet>
      <dgm:spPr/>
    </dgm:pt>
    <dgm:pt modelId="{F70F65DE-E308-40AF-A9E2-7874F804077C}" type="pres">
      <dgm:prSet presAssocID="{6B03DB7C-8E95-4734-A0A2-432A32E1884F}" presName="level3hierChild" presStyleCnt="0"/>
      <dgm:spPr/>
    </dgm:pt>
    <dgm:pt modelId="{8582DC52-4EE9-4675-8427-9EBCED6E42D4}" type="pres">
      <dgm:prSet presAssocID="{7DAF7D53-D342-4175-9D58-61A236C5468A}" presName="conn2-1" presStyleLbl="parChTrans1D3" presStyleIdx="0" presStyleCnt="4"/>
      <dgm:spPr/>
    </dgm:pt>
    <dgm:pt modelId="{3F4CAA70-A376-4B47-A205-AE275DF20DA3}" type="pres">
      <dgm:prSet presAssocID="{7DAF7D53-D342-4175-9D58-61A236C5468A}" presName="connTx" presStyleLbl="parChTrans1D3" presStyleIdx="0" presStyleCnt="4"/>
      <dgm:spPr/>
    </dgm:pt>
    <dgm:pt modelId="{644C8D09-24FA-4173-9B1F-7AD2F482F20A}" type="pres">
      <dgm:prSet presAssocID="{E4967A47-5BBB-4D3D-A699-9EA12DAD748E}" presName="root2" presStyleCnt="0"/>
      <dgm:spPr/>
    </dgm:pt>
    <dgm:pt modelId="{34D20669-95AE-4D2B-9738-9AD589DC9E01}" type="pres">
      <dgm:prSet presAssocID="{E4967A47-5BBB-4D3D-A699-9EA12DAD748E}" presName="LevelTwoTextNode" presStyleLbl="node3" presStyleIdx="0" presStyleCnt="4" custLinFactNeighborX="452" custLinFactNeighborY="-5653">
        <dgm:presLayoutVars>
          <dgm:chPref val="3"/>
        </dgm:presLayoutVars>
      </dgm:prSet>
      <dgm:spPr/>
    </dgm:pt>
    <dgm:pt modelId="{B03D6223-6F9D-4F3D-87DA-9CF4D89885FD}" type="pres">
      <dgm:prSet presAssocID="{E4967A47-5BBB-4D3D-A699-9EA12DAD748E}" presName="level3hierChild" presStyleCnt="0"/>
      <dgm:spPr/>
    </dgm:pt>
    <dgm:pt modelId="{C67AABE8-5083-4BB3-B94A-22C7FB580667}" type="pres">
      <dgm:prSet presAssocID="{41E4A9DF-5F0F-4556-B21F-4439A25892B3}" presName="conn2-1" presStyleLbl="parChTrans1D3" presStyleIdx="1" presStyleCnt="4"/>
      <dgm:spPr/>
    </dgm:pt>
    <dgm:pt modelId="{3F0210E2-5206-41FB-9E75-5F67F0E565E5}" type="pres">
      <dgm:prSet presAssocID="{41E4A9DF-5F0F-4556-B21F-4439A25892B3}" presName="connTx" presStyleLbl="parChTrans1D3" presStyleIdx="1" presStyleCnt="4"/>
      <dgm:spPr/>
    </dgm:pt>
    <dgm:pt modelId="{1B9B0E9B-F00B-4A27-8789-3D15E3BEDFBC}" type="pres">
      <dgm:prSet presAssocID="{C3393553-CCB2-43D0-AEA3-55DB90D03EB1}" presName="root2" presStyleCnt="0"/>
      <dgm:spPr/>
    </dgm:pt>
    <dgm:pt modelId="{227D78B5-8FA2-474A-9DA4-DC15F4314244}" type="pres">
      <dgm:prSet presAssocID="{C3393553-CCB2-43D0-AEA3-55DB90D03EB1}" presName="LevelTwoTextNode" presStyleLbl="node3" presStyleIdx="1" presStyleCnt="4">
        <dgm:presLayoutVars>
          <dgm:chPref val="3"/>
        </dgm:presLayoutVars>
      </dgm:prSet>
      <dgm:spPr/>
    </dgm:pt>
    <dgm:pt modelId="{EC2766FF-A2AD-4A3A-BA11-B28102497B8E}" type="pres">
      <dgm:prSet presAssocID="{C3393553-CCB2-43D0-AEA3-55DB90D03EB1}" presName="level3hierChild" presStyleCnt="0"/>
      <dgm:spPr/>
    </dgm:pt>
    <dgm:pt modelId="{854AF976-2186-439A-92FE-12B7FE4EB5DE}" type="pres">
      <dgm:prSet presAssocID="{425B3D9E-55A8-41C8-A0F9-42C6E2EA70C4}" presName="conn2-1" presStyleLbl="parChTrans1D3" presStyleIdx="2" presStyleCnt="4"/>
      <dgm:spPr/>
    </dgm:pt>
    <dgm:pt modelId="{E6109D22-7895-4404-B9A6-F84F2ACB6FC9}" type="pres">
      <dgm:prSet presAssocID="{425B3D9E-55A8-41C8-A0F9-42C6E2EA70C4}" presName="connTx" presStyleLbl="parChTrans1D3" presStyleIdx="2" presStyleCnt="4"/>
      <dgm:spPr/>
    </dgm:pt>
    <dgm:pt modelId="{0544D803-8E0C-454D-8128-B8BF9E99F82E}" type="pres">
      <dgm:prSet presAssocID="{DDA2B2BD-337D-4482-AB2F-AD839E00DA5B}" presName="root2" presStyleCnt="0"/>
      <dgm:spPr/>
    </dgm:pt>
    <dgm:pt modelId="{85C9827F-1067-46F8-A01C-16CA275CB5D1}" type="pres">
      <dgm:prSet presAssocID="{DDA2B2BD-337D-4482-AB2F-AD839E00DA5B}" presName="LevelTwoTextNode" presStyleLbl="node3" presStyleIdx="2" presStyleCnt="4">
        <dgm:presLayoutVars>
          <dgm:chPref val="3"/>
        </dgm:presLayoutVars>
      </dgm:prSet>
      <dgm:spPr/>
    </dgm:pt>
    <dgm:pt modelId="{C9038A22-0D2E-424E-9CCF-1C43C22369E5}" type="pres">
      <dgm:prSet presAssocID="{DDA2B2BD-337D-4482-AB2F-AD839E00DA5B}" presName="level3hierChild" presStyleCnt="0"/>
      <dgm:spPr/>
    </dgm:pt>
    <dgm:pt modelId="{7D0E8AFE-08E8-472C-8402-66AD6AD601DD}" type="pres">
      <dgm:prSet presAssocID="{E3DB0C60-FB64-4B47-9130-EA00FDC87A61}" presName="conn2-1" presStyleLbl="parChTrans1D4" presStyleIdx="0" presStyleCnt="5"/>
      <dgm:spPr/>
    </dgm:pt>
    <dgm:pt modelId="{28780A0B-50B1-48E9-B383-8ACE778DE421}" type="pres">
      <dgm:prSet presAssocID="{E3DB0C60-FB64-4B47-9130-EA00FDC87A61}" presName="connTx" presStyleLbl="parChTrans1D4" presStyleIdx="0" presStyleCnt="5"/>
      <dgm:spPr/>
    </dgm:pt>
    <dgm:pt modelId="{52D5116F-82A3-49F8-B90B-1603AA04A0D4}" type="pres">
      <dgm:prSet presAssocID="{36630243-384F-43F3-B613-B9A0A3E68DE0}" presName="root2" presStyleCnt="0"/>
      <dgm:spPr/>
    </dgm:pt>
    <dgm:pt modelId="{37872E8A-A0FE-47F2-8E0F-F5914C24EBCE}" type="pres">
      <dgm:prSet presAssocID="{36630243-384F-43F3-B613-B9A0A3E68DE0}" presName="LevelTwoTextNode" presStyleLbl="node4" presStyleIdx="0" presStyleCnt="5">
        <dgm:presLayoutVars>
          <dgm:chPref val="3"/>
        </dgm:presLayoutVars>
      </dgm:prSet>
      <dgm:spPr/>
    </dgm:pt>
    <dgm:pt modelId="{A2BC2140-B01A-478D-8149-5C1A9F28D49C}" type="pres">
      <dgm:prSet presAssocID="{36630243-384F-43F3-B613-B9A0A3E68DE0}" presName="level3hierChild" presStyleCnt="0"/>
      <dgm:spPr/>
    </dgm:pt>
    <dgm:pt modelId="{7F5EBF9E-D1BA-4221-9E2D-6385CADAEF9B}" type="pres">
      <dgm:prSet presAssocID="{60AB32BD-4598-401C-85A1-67500EECF928}" presName="conn2-1" presStyleLbl="parChTrans1D4" presStyleIdx="1" presStyleCnt="5"/>
      <dgm:spPr/>
    </dgm:pt>
    <dgm:pt modelId="{55738868-AC10-446C-BB77-B9390F3C63F8}" type="pres">
      <dgm:prSet presAssocID="{60AB32BD-4598-401C-85A1-67500EECF928}" presName="connTx" presStyleLbl="parChTrans1D4" presStyleIdx="1" presStyleCnt="5"/>
      <dgm:spPr/>
    </dgm:pt>
    <dgm:pt modelId="{1960DAA1-9674-433B-BFCB-8B2785A42A0E}" type="pres">
      <dgm:prSet presAssocID="{5FBA425C-06DD-4972-8AE3-795FBCF33BC8}" presName="root2" presStyleCnt="0"/>
      <dgm:spPr/>
    </dgm:pt>
    <dgm:pt modelId="{7604BC77-CC7D-4C39-9718-513B04A56309}" type="pres">
      <dgm:prSet presAssocID="{5FBA425C-06DD-4972-8AE3-795FBCF33BC8}" presName="LevelTwoTextNode" presStyleLbl="node4" presStyleIdx="1" presStyleCnt="5">
        <dgm:presLayoutVars>
          <dgm:chPref val="3"/>
        </dgm:presLayoutVars>
      </dgm:prSet>
      <dgm:spPr/>
    </dgm:pt>
    <dgm:pt modelId="{1FE134D3-84C2-4D8C-B1CC-7DFFD22E1714}" type="pres">
      <dgm:prSet presAssocID="{5FBA425C-06DD-4972-8AE3-795FBCF33BC8}" presName="level3hierChild" presStyleCnt="0"/>
      <dgm:spPr/>
    </dgm:pt>
    <dgm:pt modelId="{04208674-E28E-4E0C-87A8-13381DF91A59}" type="pres">
      <dgm:prSet presAssocID="{8144E9C3-3A53-45BA-8015-540FD6455C80}" presName="conn2-1" presStyleLbl="parChTrans1D4" presStyleIdx="2" presStyleCnt="5"/>
      <dgm:spPr/>
    </dgm:pt>
    <dgm:pt modelId="{7B59EFFC-1F77-4B1D-BCF0-52599A627DC7}" type="pres">
      <dgm:prSet presAssocID="{8144E9C3-3A53-45BA-8015-540FD6455C80}" presName="connTx" presStyleLbl="parChTrans1D4" presStyleIdx="2" presStyleCnt="5"/>
      <dgm:spPr/>
    </dgm:pt>
    <dgm:pt modelId="{02F81901-6C00-472C-BE0B-9936C0B558D7}" type="pres">
      <dgm:prSet presAssocID="{14957364-1393-4116-AAFF-2085B99B4F7E}" presName="root2" presStyleCnt="0"/>
      <dgm:spPr/>
    </dgm:pt>
    <dgm:pt modelId="{B12BB755-8DCA-426B-85D2-E6100C225663}" type="pres">
      <dgm:prSet presAssocID="{14957364-1393-4116-AAFF-2085B99B4F7E}" presName="LevelTwoTextNode" presStyleLbl="node4" presStyleIdx="2" presStyleCnt="5">
        <dgm:presLayoutVars>
          <dgm:chPref val="3"/>
        </dgm:presLayoutVars>
      </dgm:prSet>
      <dgm:spPr/>
    </dgm:pt>
    <dgm:pt modelId="{BDCEA206-5959-4769-80C8-ADFEE03903A1}" type="pres">
      <dgm:prSet presAssocID="{14957364-1393-4116-AAFF-2085B99B4F7E}" presName="level3hierChild" presStyleCnt="0"/>
      <dgm:spPr/>
    </dgm:pt>
    <dgm:pt modelId="{AF47BE28-8A68-4A93-8BBD-E45C149D4DCA}" type="pres">
      <dgm:prSet presAssocID="{3E7652CB-070E-4F98-9AFA-F687FD1664E8}" presName="conn2-1" presStyleLbl="parChTrans1D4" presStyleIdx="3" presStyleCnt="5"/>
      <dgm:spPr/>
    </dgm:pt>
    <dgm:pt modelId="{858DBACE-F67D-4EC8-9FDD-8292EFE71BF9}" type="pres">
      <dgm:prSet presAssocID="{3E7652CB-070E-4F98-9AFA-F687FD1664E8}" presName="connTx" presStyleLbl="parChTrans1D4" presStyleIdx="3" presStyleCnt="5"/>
      <dgm:spPr/>
    </dgm:pt>
    <dgm:pt modelId="{ADCF6DE3-2A12-4FF8-B571-F2CE2F7DB5EF}" type="pres">
      <dgm:prSet presAssocID="{EEDB0B48-96FA-49B1-A94E-AE1FF21750D4}" presName="root2" presStyleCnt="0"/>
      <dgm:spPr/>
    </dgm:pt>
    <dgm:pt modelId="{E49B976F-28A3-4313-B6E0-60A01EBBA0D3}" type="pres">
      <dgm:prSet presAssocID="{EEDB0B48-96FA-49B1-A94E-AE1FF21750D4}" presName="LevelTwoTextNode" presStyleLbl="node4" presStyleIdx="3" presStyleCnt="5">
        <dgm:presLayoutVars>
          <dgm:chPref val="3"/>
        </dgm:presLayoutVars>
      </dgm:prSet>
      <dgm:spPr/>
    </dgm:pt>
    <dgm:pt modelId="{D65C9819-58E0-408C-98E9-A8AFDBB2A36F}" type="pres">
      <dgm:prSet presAssocID="{EEDB0B48-96FA-49B1-A94E-AE1FF21750D4}" presName="level3hierChild" presStyleCnt="0"/>
      <dgm:spPr/>
    </dgm:pt>
    <dgm:pt modelId="{7233FCB3-2B79-4F92-ADC7-19293C632CB0}" type="pres">
      <dgm:prSet presAssocID="{C7FC9D20-C405-4C57-B0F5-9B8DDED8E14D}" presName="conn2-1" presStyleLbl="parChTrans1D4" presStyleIdx="4" presStyleCnt="5"/>
      <dgm:spPr/>
    </dgm:pt>
    <dgm:pt modelId="{0427633A-B7A5-45E3-887A-2A4AED8390E3}" type="pres">
      <dgm:prSet presAssocID="{C7FC9D20-C405-4C57-B0F5-9B8DDED8E14D}" presName="connTx" presStyleLbl="parChTrans1D4" presStyleIdx="4" presStyleCnt="5"/>
      <dgm:spPr/>
    </dgm:pt>
    <dgm:pt modelId="{4574C96B-2274-4278-A639-9A7C4C868622}" type="pres">
      <dgm:prSet presAssocID="{69126ADF-0326-4BF2-9E50-4B74FA8662FE}" presName="root2" presStyleCnt="0"/>
      <dgm:spPr/>
    </dgm:pt>
    <dgm:pt modelId="{0B052BCA-6205-4FBC-816D-D17EC2360015}" type="pres">
      <dgm:prSet presAssocID="{69126ADF-0326-4BF2-9E50-4B74FA8662FE}" presName="LevelTwoTextNode" presStyleLbl="node4" presStyleIdx="4" presStyleCnt="5">
        <dgm:presLayoutVars>
          <dgm:chPref val="3"/>
        </dgm:presLayoutVars>
      </dgm:prSet>
      <dgm:spPr/>
    </dgm:pt>
    <dgm:pt modelId="{AD4A0932-04CB-4AF1-A030-5C510A3AD694}" type="pres">
      <dgm:prSet presAssocID="{69126ADF-0326-4BF2-9E50-4B74FA8662FE}" presName="level3hierChild" presStyleCnt="0"/>
      <dgm:spPr/>
    </dgm:pt>
    <dgm:pt modelId="{D4299EBE-FC93-430F-B89E-29408D153C63}" type="pres">
      <dgm:prSet presAssocID="{FD6859C8-DBA4-4136-B0CA-3CCE2ADC9281}" presName="conn2-1" presStyleLbl="parChTrans1D3" presStyleIdx="3" presStyleCnt="4"/>
      <dgm:spPr/>
    </dgm:pt>
    <dgm:pt modelId="{1298D360-968E-4722-A2F4-89D6704F4B8C}" type="pres">
      <dgm:prSet presAssocID="{FD6859C8-DBA4-4136-B0CA-3CCE2ADC9281}" presName="connTx" presStyleLbl="parChTrans1D3" presStyleIdx="3" presStyleCnt="4"/>
      <dgm:spPr/>
    </dgm:pt>
    <dgm:pt modelId="{1B07FEEB-4FF2-4A6E-B7DB-FD6C22D29032}" type="pres">
      <dgm:prSet presAssocID="{07BFED57-EA8E-40D9-8FA9-71E3F60964D1}" presName="root2" presStyleCnt="0"/>
      <dgm:spPr/>
    </dgm:pt>
    <dgm:pt modelId="{FDE34832-73F9-4199-AA83-F21896F2268A}" type="pres">
      <dgm:prSet presAssocID="{07BFED57-EA8E-40D9-8FA9-71E3F60964D1}" presName="LevelTwoTextNode" presStyleLbl="node3" presStyleIdx="3" presStyleCnt="4">
        <dgm:presLayoutVars>
          <dgm:chPref val="3"/>
        </dgm:presLayoutVars>
      </dgm:prSet>
      <dgm:spPr/>
    </dgm:pt>
    <dgm:pt modelId="{E5B9A258-5A0F-498A-8397-1DBADB9916D8}" type="pres">
      <dgm:prSet presAssocID="{07BFED57-EA8E-40D9-8FA9-71E3F60964D1}" presName="level3hierChild" presStyleCnt="0"/>
      <dgm:spPr/>
    </dgm:pt>
    <dgm:pt modelId="{39CD56C1-116A-4AAB-A0F2-0AB6EDE36145}" type="pres">
      <dgm:prSet presAssocID="{F18ADE59-E174-4025-B556-6E76BBAEBC9A}" presName="conn2-1" presStyleLbl="parChTrans1D2" presStyleIdx="1" presStyleCnt="3"/>
      <dgm:spPr/>
    </dgm:pt>
    <dgm:pt modelId="{7094586A-D39F-480B-BAD4-A985AD882C64}" type="pres">
      <dgm:prSet presAssocID="{F18ADE59-E174-4025-B556-6E76BBAEBC9A}" presName="connTx" presStyleLbl="parChTrans1D2" presStyleIdx="1" presStyleCnt="3"/>
      <dgm:spPr/>
    </dgm:pt>
    <dgm:pt modelId="{04B47BD4-1FEA-4D69-9227-DFE9D0B79892}" type="pres">
      <dgm:prSet presAssocID="{FBB8D4EE-1FD5-48AC-8C79-FBECEECE03D4}" presName="root2" presStyleCnt="0"/>
      <dgm:spPr/>
    </dgm:pt>
    <dgm:pt modelId="{378F45CE-A677-4F4D-A8A0-DD1F4E455DB3}" type="pres">
      <dgm:prSet presAssocID="{FBB8D4EE-1FD5-48AC-8C79-FBECEECE03D4}" presName="LevelTwoTextNode" presStyleLbl="node2" presStyleIdx="1" presStyleCnt="3">
        <dgm:presLayoutVars>
          <dgm:chPref val="3"/>
        </dgm:presLayoutVars>
      </dgm:prSet>
      <dgm:spPr/>
    </dgm:pt>
    <dgm:pt modelId="{931109EB-6096-4B91-A1BD-9CBC3DED0A6E}" type="pres">
      <dgm:prSet presAssocID="{FBB8D4EE-1FD5-48AC-8C79-FBECEECE03D4}" presName="level3hierChild" presStyleCnt="0"/>
      <dgm:spPr/>
    </dgm:pt>
    <dgm:pt modelId="{3B8560B6-EE21-46C1-A5C3-2BE0F791A9D6}" type="pres">
      <dgm:prSet presAssocID="{1F63E01C-2470-47A5-B879-D953558C7DA1}" presName="conn2-1" presStyleLbl="parChTrans1D2" presStyleIdx="2" presStyleCnt="3"/>
      <dgm:spPr/>
    </dgm:pt>
    <dgm:pt modelId="{F49F2F93-6137-4FB3-88B5-4ABFB8FE2E75}" type="pres">
      <dgm:prSet presAssocID="{1F63E01C-2470-47A5-B879-D953558C7DA1}" presName="connTx" presStyleLbl="parChTrans1D2" presStyleIdx="2" presStyleCnt="3"/>
      <dgm:spPr/>
    </dgm:pt>
    <dgm:pt modelId="{B4B30A69-B9A3-4E78-B75B-F8462D060049}" type="pres">
      <dgm:prSet presAssocID="{1A8923E1-7588-478A-A4B6-069C7CBE673D}" presName="root2" presStyleCnt="0"/>
      <dgm:spPr/>
    </dgm:pt>
    <dgm:pt modelId="{ACA68AC3-27F5-43FB-80AC-FAAF6106F99F}" type="pres">
      <dgm:prSet presAssocID="{1A8923E1-7588-478A-A4B6-069C7CBE673D}" presName="LevelTwoTextNode" presStyleLbl="node2" presStyleIdx="2" presStyleCnt="3">
        <dgm:presLayoutVars>
          <dgm:chPref val="3"/>
        </dgm:presLayoutVars>
      </dgm:prSet>
      <dgm:spPr/>
    </dgm:pt>
    <dgm:pt modelId="{C133943F-0ADB-4991-B981-237A7C674E76}" type="pres">
      <dgm:prSet presAssocID="{1A8923E1-7588-478A-A4B6-069C7CBE673D}" presName="level3hierChild" presStyleCnt="0"/>
      <dgm:spPr/>
    </dgm:pt>
  </dgm:ptLst>
  <dgm:cxnLst>
    <dgm:cxn modelId="{0ABBAD06-9C44-4399-9063-738E5E822ABD}" type="presOf" srcId="{FBB8D4EE-1FD5-48AC-8C79-FBECEECE03D4}" destId="{378F45CE-A677-4F4D-A8A0-DD1F4E455DB3}" srcOrd="0" destOrd="0" presId="urn:microsoft.com/office/officeart/2005/8/layout/hierarchy2"/>
    <dgm:cxn modelId="{8FDB3B0F-CF3D-4384-B023-220EE1F36BFF}" type="presOf" srcId="{C3393553-CCB2-43D0-AEA3-55DB90D03EB1}" destId="{227D78B5-8FA2-474A-9DA4-DC15F4314244}" srcOrd="0" destOrd="0" presId="urn:microsoft.com/office/officeart/2005/8/layout/hierarchy2"/>
    <dgm:cxn modelId="{F2A8BD10-3D57-4699-9AC4-92229041A31F}" type="presOf" srcId="{26D14F36-3588-4A81-B850-EFF58574E525}" destId="{DD2D1D58-7508-4214-9629-C7BFDC76C4AC}" srcOrd="0" destOrd="0" presId="urn:microsoft.com/office/officeart/2005/8/layout/hierarchy2"/>
    <dgm:cxn modelId="{D93B7512-0E4B-48A3-8171-D1F6EE9F3524}" type="presOf" srcId="{F18ADE59-E174-4025-B556-6E76BBAEBC9A}" destId="{39CD56C1-116A-4AAB-A0F2-0AB6EDE36145}" srcOrd="0" destOrd="0" presId="urn:microsoft.com/office/officeart/2005/8/layout/hierarchy2"/>
    <dgm:cxn modelId="{E8358E12-0A4D-4080-BAC7-91DCA12ACE24}" srcId="{6B03DB7C-8E95-4734-A0A2-432A32E1884F}" destId="{07BFED57-EA8E-40D9-8FA9-71E3F60964D1}" srcOrd="3" destOrd="0" parTransId="{FD6859C8-DBA4-4136-B0CA-3CCE2ADC9281}" sibTransId="{D88BC384-E065-4106-BA53-44BBEF77CEA9}"/>
    <dgm:cxn modelId="{8C0DED14-5A4D-46F3-8116-251FFB09B953}" srcId="{CB51D4D5-FEC8-4F0C-86F2-96C5AEB86FC6}" destId="{6B03DB7C-8E95-4734-A0A2-432A32E1884F}" srcOrd="0" destOrd="0" parTransId="{BAF2C621-8C9D-487F-8905-F0F4D9E05000}" sibTransId="{1C1E1585-1B50-4B54-975F-A17D9C80EB2A}"/>
    <dgm:cxn modelId="{BE122A15-D101-44DB-9428-E6DAB4359613}" type="presOf" srcId="{FD6859C8-DBA4-4136-B0CA-3CCE2ADC9281}" destId="{D4299EBE-FC93-430F-B89E-29408D153C63}" srcOrd="0" destOrd="0" presId="urn:microsoft.com/office/officeart/2005/8/layout/hierarchy2"/>
    <dgm:cxn modelId="{ADF7961B-4969-42AA-96E8-76E528A2AD17}" srcId="{26D14F36-3588-4A81-B850-EFF58574E525}" destId="{CB51D4D5-FEC8-4F0C-86F2-96C5AEB86FC6}" srcOrd="0" destOrd="0" parTransId="{C58F61DB-61D3-4808-B68B-0B16A6184E76}" sibTransId="{5C536DBA-9CAC-4D6C-9DF5-98C9BF4AB6CD}"/>
    <dgm:cxn modelId="{B9A2C221-1D1F-4866-A0E9-0D854C76D44D}" srcId="{6B03DB7C-8E95-4734-A0A2-432A32E1884F}" destId="{C3393553-CCB2-43D0-AEA3-55DB90D03EB1}" srcOrd="1" destOrd="0" parTransId="{41E4A9DF-5F0F-4556-B21F-4439A25892B3}" sibTransId="{11444F3E-7439-436A-9A01-F56554610646}"/>
    <dgm:cxn modelId="{A8E12B2A-606F-4F92-BE1A-584D9FA429F3}" srcId="{36630243-384F-43F3-B613-B9A0A3E68DE0}" destId="{EEDB0B48-96FA-49B1-A94E-AE1FF21750D4}" srcOrd="2" destOrd="0" parTransId="{3E7652CB-070E-4F98-9AFA-F687FD1664E8}" sibTransId="{9BD4C692-CCCD-477B-980D-33985B9C8C2B}"/>
    <dgm:cxn modelId="{3CCED32E-BCAB-4C41-9E9A-163076D085F2}" srcId="{6B03DB7C-8E95-4734-A0A2-432A32E1884F}" destId="{E4967A47-5BBB-4D3D-A699-9EA12DAD748E}" srcOrd="0" destOrd="0" parTransId="{7DAF7D53-D342-4175-9D58-61A236C5468A}" sibTransId="{789E59D3-E003-4681-998E-37EE655E6346}"/>
    <dgm:cxn modelId="{E1A04438-6A9B-483C-8570-34982754E299}" type="presOf" srcId="{425B3D9E-55A8-41C8-A0F9-42C6E2EA70C4}" destId="{E6109D22-7895-4404-B9A6-F84F2ACB6FC9}" srcOrd="1" destOrd="0" presId="urn:microsoft.com/office/officeart/2005/8/layout/hierarchy2"/>
    <dgm:cxn modelId="{B24BB23F-7123-4B80-B56F-7136D326DB3B}" type="presOf" srcId="{BAF2C621-8C9D-487F-8905-F0F4D9E05000}" destId="{D3D796C3-E0EA-4CA0-9BBC-DC888F3F1F9C}" srcOrd="0" destOrd="0" presId="urn:microsoft.com/office/officeart/2005/8/layout/hierarchy2"/>
    <dgm:cxn modelId="{CE760B41-84A7-4A35-8193-84C72D0390C4}" type="presOf" srcId="{8144E9C3-3A53-45BA-8015-540FD6455C80}" destId="{04208674-E28E-4E0C-87A8-13381DF91A59}" srcOrd="0" destOrd="0" presId="urn:microsoft.com/office/officeart/2005/8/layout/hierarchy2"/>
    <dgm:cxn modelId="{EF9C2243-F163-4F3C-98EB-E5D7DC3008BF}" type="presOf" srcId="{41E4A9DF-5F0F-4556-B21F-4439A25892B3}" destId="{3F0210E2-5206-41FB-9E75-5F67F0E565E5}" srcOrd="1" destOrd="0" presId="urn:microsoft.com/office/officeart/2005/8/layout/hierarchy2"/>
    <dgm:cxn modelId="{4A6BCB4A-A78D-44D2-8E9A-0AD0215144B6}" type="presOf" srcId="{3E7652CB-070E-4F98-9AFA-F687FD1664E8}" destId="{858DBACE-F67D-4EC8-9FDD-8292EFE71BF9}" srcOrd="1" destOrd="0" presId="urn:microsoft.com/office/officeart/2005/8/layout/hierarchy2"/>
    <dgm:cxn modelId="{6CFFFC4A-C597-4244-933A-1277FDD8D742}" type="presOf" srcId="{BAF2C621-8C9D-487F-8905-F0F4D9E05000}" destId="{8624E57C-6298-432E-BFF5-700EA2FE9DCF}" srcOrd="1" destOrd="0" presId="urn:microsoft.com/office/officeart/2005/8/layout/hierarchy2"/>
    <dgm:cxn modelId="{D3C2DD4C-74B4-4B30-A37E-0AE6D97BAAA0}" srcId="{CB51D4D5-FEC8-4F0C-86F2-96C5AEB86FC6}" destId="{1A8923E1-7588-478A-A4B6-069C7CBE673D}" srcOrd="2" destOrd="0" parTransId="{1F63E01C-2470-47A5-B879-D953558C7DA1}" sibTransId="{3192C2EA-1D62-4E9E-8F22-8A4402CC7344}"/>
    <dgm:cxn modelId="{4229155C-7464-458A-85A7-65875DE4F9C5}" type="presOf" srcId="{E3DB0C60-FB64-4B47-9130-EA00FDC87A61}" destId="{7D0E8AFE-08E8-472C-8402-66AD6AD601DD}" srcOrd="0" destOrd="0" presId="urn:microsoft.com/office/officeart/2005/8/layout/hierarchy2"/>
    <dgm:cxn modelId="{4D200962-B0BD-4C7C-97DB-8F89ABFDB1EB}" type="presOf" srcId="{C7FC9D20-C405-4C57-B0F5-9B8DDED8E14D}" destId="{7233FCB3-2B79-4F92-ADC7-19293C632CB0}" srcOrd="0" destOrd="0" presId="urn:microsoft.com/office/officeart/2005/8/layout/hierarchy2"/>
    <dgm:cxn modelId="{8BBB7F77-3D69-4225-855F-3CA5CCE8F9E3}" srcId="{CB51D4D5-FEC8-4F0C-86F2-96C5AEB86FC6}" destId="{FBB8D4EE-1FD5-48AC-8C79-FBECEECE03D4}" srcOrd="1" destOrd="0" parTransId="{F18ADE59-E174-4025-B556-6E76BBAEBC9A}" sibTransId="{B66BDC36-068E-4C76-8E48-FD0B17430E49}"/>
    <dgm:cxn modelId="{914BD278-9F39-4BD5-989F-098FF8DEF58D}" type="presOf" srcId="{CB51D4D5-FEC8-4F0C-86F2-96C5AEB86FC6}" destId="{00DF3DA1-087F-4158-A7FC-371423D778C1}" srcOrd="0" destOrd="0" presId="urn:microsoft.com/office/officeart/2005/8/layout/hierarchy2"/>
    <dgm:cxn modelId="{89286679-DF09-48D2-970B-0B4F8780D03D}" type="presOf" srcId="{7DAF7D53-D342-4175-9D58-61A236C5468A}" destId="{3F4CAA70-A376-4B47-A205-AE275DF20DA3}" srcOrd="1" destOrd="0" presId="urn:microsoft.com/office/officeart/2005/8/layout/hierarchy2"/>
    <dgm:cxn modelId="{6F3D467A-143E-402D-80D0-6C14F533888F}" type="presOf" srcId="{41E4A9DF-5F0F-4556-B21F-4439A25892B3}" destId="{C67AABE8-5083-4BB3-B94A-22C7FB580667}" srcOrd="0" destOrd="0" presId="urn:microsoft.com/office/officeart/2005/8/layout/hierarchy2"/>
    <dgm:cxn modelId="{C66E0081-56E0-4731-A0C2-605606FB2A5D}" type="presOf" srcId="{E3DB0C60-FB64-4B47-9130-EA00FDC87A61}" destId="{28780A0B-50B1-48E9-B383-8ACE778DE421}" srcOrd="1" destOrd="0" presId="urn:microsoft.com/office/officeart/2005/8/layout/hierarchy2"/>
    <dgm:cxn modelId="{1EA1F984-7E91-4EBD-A602-EF7C9FF8F6B8}" type="presOf" srcId="{5FBA425C-06DD-4972-8AE3-795FBCF33BC8}" destId="{7604BC77-CC7D-4C39-9718-513B04A56309}" srcOrd="0" destOrd="0" presId="urn:microsoft.com/office/officeart/2005/8/layout/hierarchy2"/>
    <dgm:cxn modelId="{6EE80385-D28C-4EDD-A2DF-00E95522830C}" srcId="{36630243-384F-43F3-B613-B9A0A3E68DE0}" destId="{14957364-1393-4116-AAFF-2085B99B4F7E}" srcOrd="1" destOrd="0" parTransId="{8144E9C3-3A53-45BA-8015-540FD6455C80}" sibTransId="{1A1BE27F-569B-4035-BD99-73198124EEAE}"/>
    <dgm:cxn modelId="{A3F1769B-4C13-443B-817C-AFF76D46C8E9}" type="presOf" srcId="{36630243-384F-43F3-B613-B9A0A3E68DE0}" destId="{37872E8A-A0FE-47F2-8E0F-F5914C24EBCE}" srcOrd="0" destOrd="0" presId="urn:microsoft.com/office/officeart/2005/8/layout/hierarchy2"/>
    <dgm:cxn modelId="{E3CA129F-DF89-43B9-8F17-AF15F78A3A9E}" type="presOf" srcId="{E4967A47-5BBB-4D3D-A699-9EA12DAD748E}" destId="{34D20669-95AE-4D2B-9738-9AD589DC9E01}" srcOrd="0" destOrd="0" presId="urn:microsoft.com/office/officeart/2005/8/layout/hierarchy2"/>
    <dgm:cxn modelId="{47E4CCB3-EDFC-4A6B-AC6D-A2EF539D7EF7}" srcId="{6B03DB7C-8E95-4734-A0A2-432A32E1884F}" destId="{DDA2B2BD-337D-4482-AB2F-AD839E00DA5B}" srcOrd="2" destOrd="0" parTransId="{425B3D9E-55A8-41C8-A0F9-42C6E2EA70C4}" sibTransId="{0C1FAD3E-84DC-422D-8529-D7F18774F702}"/>
    <dgm:cxn modelId="{E37DD4B5-0138-482C-96F6-3E3680AB6C33}" type="presOf" srcId="{DDA2B2BD-337D-4482-AB2F-AD839E00DA5B}" destId="{85C9827F-1067-46F8-A01C-16CA275CB5D1}" srcOrd="0" destOrd="0" presId="urn:microsoft.com/office/officeart/2005/8/layout/hierarchy2"/>
    <dgm:cxn modelId="{50D60FBC-7037-4B4C-A6CE-1DF549C1E9DA}" type="presOf" srcId="{6B03DB7C-8E95-4734-A0A2-432A32E1884F}" destId="{E8A1709F-DD83-4385-800F-25A96E16D123}" srcOrd="0" destOrd="0" presId="urn:microsoft.com/office/officeart/2005/8/layout/hierarchy2"/>
    <dgm:cxn modelId="{FA5885BD-9004-48FA-865C-00CE341BF215}" type="presOf" srcId="{7DAF7D53-D342-4175-9D58-61A236C5468A}" destId="{8582DC52-4EE9-4675-8427-9EBCED6E42D4}" srcOrd="0" destOrd="0" presId="urn:microsoft.com/office/officeart/2005/8/layout/hierarchy2"/>
    <dgm:cxn modelId="{889F0ABE-96B5-4AE6-BD13-D03E9463C5D3}" type="presOf" srcId="{C7FC9D20-C405-4C57-B0F5-9B8DDED8E14D}" destId="{0427633A-B7A5-45E3-887A-2A4AED8390E3}" srcOrd="1" destOrd="0" presId="urn:microsoft.com/office/officeart/2005/8/layout/hierarchy2"/>
    <dgm:cxn modelId="{085256C0-D3F1-433F-AFDF-867DDE946F26}" type="presOf" srcId="{60AB32BD-4598-401C-85A1-67500EECF928}" destId="{7F5EBF9E-D1BA-4221-9E2D-6385CADAEF9B}" srcOrd="0" destOrd="0" presId="urn:microsoft.com/office/officeart/2005/8/layout/hierarchy2"/>
    <dgm:cxn modelId="{B7BF56C5-6FE3-4B24-9937-3B40E49F05A0}" type="presOf" srcId="{3E7652CB-070E-4F98-9AFA-F687FD1664E8}" destId="{AF47BE28-8A68-4A93-8BBD-E45C149D4DCA}" srcOrd="0" destOrd="0" presId="urn:microsoft.com/office/officeart/2005/8/layout/hierarchy2"/>
    <dgm:cxn modelId="{75F221C7-5B70-4BD8-8B83-0FE8767FAC13}" type="presOf" srcId="{14957364-1393-4116-AAFF-2085B99B4F7E}" destId="{B12BB755-8DCA-426B-85D2-E6100C225663}" srcOrd="0" destOrd="0" presId="urn:microsoft.com/office/officeart/2005/8/layout/hierarchy2"/>
    <dgm:cxn modelId="{F90EBCCB-AEB8-45BF-958F-ECBFC6C41F3C}" srcId="{DDA2B2BD-337D-4482-AB2F-AD839E00DA5B}" destId="{69126ADF-0326-4BF2-9E50-4B74FA8662FE}" srcOrd="1" destOrd="0" parTransId="{C7FC9D20-C405-4C57-B0F5-9B8DDED8E14D}" sibTransId="{38CC46F4-A2D4-4296-B088-932A0C9D4451}"/>
    <dgm:cxn modelId="{ACDF01CD-0D30-4E7B-AB22-6055BB002909}" type="presOf" srcId="{60AB32BD-4598-401C-85A1-67500EECF928}" destId="{55738868-AC10-446C-BB77-B9390F3C63F8}" srcOrd="1" destOrd="0" presId="urn:microsoft.com/office/officeart/2005/8/layout/hierarchy2"/>
    <dgm:cxn modelId="{461235CD-1E7F-4340-97CC-FCDDAECBF4E5}" type="presOf" srcId="{07BFED57-EA8E-40D9-8FA9-71E3F60964D1}" destId="{FDE34832-73F9-4199-AA83-F21896F2268A}" srcOrd="0" destOrd="0" presId="urn:microsoft.com/office/officeart/2005/8/layout/hierarchy2"/>
    <dgm:cxn modelId="{BC7D62D1-5E32-48C0-8A97-755F8B6C69BE}" type="presOf" srcId="{425B3D9E-55A8-41C8-A0F9-42C6E2EA70C4}" destId="{854AF976-2186-439A-92FE-12B7FE4EB5DE}" srcOrd="0" destOrd="0" presId="urn:microsoft.com/office/officeart/2005/8/layout/hierarchy2"/>
    <dgm:cxn modelId="{B6F990D8-C75F-45EA-BB84-D6830B07B13B}" type="presOf" srcId="{F18ADE59-E174-4025-B556-6E76BBAEBC9A}" destId="{7094586A-D39F-480B-BAD4-A985AD882C64}" srcOrd="1" destOrd="0" presId="urn:microsoft.com/office/officeart/2005/8/layout/hierarchy2"/>
    <dgm:cxn modelId="{C1F8CBDF-9100-4136-9977-2350EE388448}" srcId="{DDA2B2BD-337D-4482-AB2F-AD839E00DA5B}" destId="{36630243-384F-43F3-B613-B9A0A3E68DE0}" srcOrd="0" destOrd="0" parTransId="{E3DB0C60-FB64-4B47-9130-EA00FDC87A61}" sibTransId="{BC5C9A2D-58E0-48A1-97AB-5453CBCBFA09}"/>
    <dgm:cxn modelId="{5BFA04E6-87A8-4DD1-82A9-2A5D98D6EAF5}" type="presOf" srcId="{8144E9C3-3A53-45BA-8015-540FD6455C80}" destId="{7B59EFFC-1F77-4B1D-BCF0-52599A627DC7}" srcOrd="1" destOrd="0" presId="urn:microsoft.com/office/officeart/2005/8/layout/hierarchy2"/>
    <dgm:cxn modelId="{81F7F5EA-39D8-4D8B-86A8-7F2235356625}" type="presOf" srcId="{EEDB0B48-96FA-49B1-A94E-AE1FF21750D4}" destId="{E49B976F-28A3-4313-B6E0-60A01EBBA0D3}" srcOrd="0" destOrd="0" presId="urn:microsoft.com/office/officeart/2005/8/layout/hierarchy2"/>
    <dgm:cxn modelId="{6AD7B7EE-9631-4C36-938E-177794F08832}" type="presOf" srcId="{FD6859C8-DBA4-4136-B0CA-3CCE2ADC9281}" destId="{1298D360-968E-4722-A2F4-89D6704F4B8C}" srcOrd="1" destOrd="0" presId="urn:microsoft.com/office/officeart/2005/8/layout/hierarchy2"/>
    <dgm:cxn modelId="{EB4342F0-CCD3-4728-A43E-3F6673CECA0E}" type="presOf" srcId="{1F63E01C-2470-47A5-B879-D953558C7DA1}" destId="{F49F2F93-6137-4FB3-88B5-4ABFB8FE2E75}" srcOrd="1" destOrd="0" presId="urn:microsoft.com/office/officeart/2005/8/layout/hierarchy2"/>
    <dgm:cxn modelId="{5009B3F0-0872-4A08-931C-9C66C65B5799}" type="presOf" srcId="{69126ADF-0326-4BF2-9E50-4B74FA8662FE}" destId="{0B052BCA-6205-4FBC-816D-D17EC2360015}" srcOrd="0" destOrd="0" presId="urn:microsoft.com/office/officeart/2005/8/layout/hierarchy2"/>
    <dgm:cxn modelId="{14FC2CF7-7942-4C38-8D2D-5490E2D5B44E}" type="presOf" srcId="{1A8923E1-7588-478A-A4B6-069C7CBE673D}" destId="{ACA68AC3-27F5-43FB-80AC-FAAF6106F99F}" srcOrd="0" destOrd="0" presId="urn:microsoft.com/office/officeart/2005/8/layout/hierarchy2"/>
    <dgm:cxn modelId="{691A8BFB-2256-4FF7-B8E0-D24FC63F1812}" srcId="{36630243-384F-43F3-B613-B9A0A3E68DE0}" destId="{5FBA425C-06DD-4972-8AE3-795FBCF33BC8}" srcOrd="0" destOrd="0" parTransId="{60AB32BD-4598-401C-85A1-67500EECF928}" sibTransId="{811DB522-1B28-4EF3-956A-3B9BDC059029}"/>
    <dgm:cxn modelId="{3B5BB7FD-6F34-4326-81DB-2123D57F1B65}" type="presOf" srcId="{1F63E01C-2470-47A5-B879-D953558C7DA1}" destId="{3B8560B6-EE21-46C1-A5C3-2BE0F791A9D6}" srcOrd="0" destOrd="0" presId="urn:microsoft.com/office/officeart/2005/8/layout/hierarchy2"/>
    <dgm:cxn modelId="{0FF7FB6B-522F-4C2C-8FAA-A6999CF7F9C8}" type="presParOf" srcId="{DD2D1D58-7508-4214-9629-C7BFDC76C4AC}" destId="{E17106E2-00E1-4B88-82AF-DFC204657300}" srcOrd="0" destOrd="0" presId="urn:microsoft.com/office/officeart/2005/8/layout/hierarchy2"/>
    <dgm:cxn modelId="{54FF3D28-7791-49F5-9E5A-70929C04BA5E}" type="presParOf" srcId="{E17106E2-00E1-4B88-82AF-DFC204657300}" destId="{00DF3DA1-087F-4158-A7FC-371423D778C1}" srcOrd="0" destOrd="0" presId="urn:microsoft.com/office/officeart/2005/8/layout/hierarchy2"/>
    <dgm:cxn modelId="{6B64BB26-4DA7-4BC3-A0C4-C00E3B3B93F6}" type="presParOf" srcId="{E17106E2-00E1-4B88-82AF-DFC204657300}" destId="{22A356D9-4F2D-4C41-8DE1-189F79210902}" srcOrd="1" destOrd="0" presId="urn:microsoft.com/office/officeart/2005/8/layout/hierarchy2"/>
    <dgm:cxn modelId="{B827F8E5-B9BC-40A0-B90D-581264BE05B6}" type="presParOf" srcId="{22A356D9-4F2D-4C41-8DE1-189F79210902}" destId="{D3D796C3-E0EA-4CA0-9BBC-DC888F3F1F9C}" srcOrd="0" destOrd="0" presId="urn:microsoft.com/office/officeart/2005/8/layout/hierarchy2"/>
    <dgm:cxn modelId="{3FE71CB7-0ECB-4C56-9FCC-893F382050D7}" type="presParOf" srcId="{D3D796C3-E0EA-4CA0-9BBC-DC888F3F1F9C}" destId="{8624E57C-6298-432E-BFF5-700EA2FE9DCF}" srcOrd="0" destOrd="0" presId="urn:microsoft.com/office/officeart/2005/8/layout/hierarchy2"/>
    <dgm:cxn modelId="{FCD3FE38-48E2-4E08-A08A-A861F77C383A}" type="presParOf" srcId="{22A356D9-4F2D-4C41-8DE1-189F79210902}" destId="{F90F01D4-19F7-43F3-B9C8-68DD55086DF1}" srcOrd="1" destOrd="0" presId="urn:microsoft.com/office/officeart/2005/8/layout/hierarchy2"/>
    <dgm:cxn modelId="{AAB84E3C-7742-4F54-ACA8-CB4C7EC6B123}" type="presParOf" srcId="{F90F01D4-19F7-43F3-B9C8-68DD55086DF1}" destId="{E8A1709F-DD83-4385-800F-25A96E16D123}" srcOrd="0" destOrd="0" presId="urn:microsoft.com/office/officeart/2005/8/layout/hierarchy2"/>
    <dgm:cxn modelId="{322998F0-3DF0-40AB-994D-6B2026CF266F}" type="presParOf" srcId="{F90F01D4-19F7-43F3-B9C8-68DD55086DF1}" destId="{F70F65DE-E308-40AF-A9E2-7874F804077C}" srcOrd="1" destOrd="0" presId="urn:microsoft.com/office/officeart/2005/8/layout/hierarchy2"/>
    <dgm:cxn modelId="{0F292179-7BC8-4552-9615-9AA80CAB40E3}" type="presParOf" srcId="{F70F65DE-E308-40AF-A9E2-7874F804077C}" destId="{8582DC52-4EE9-4675-8427-9EBCED6E42D4}" srcOrd="0" destOrd="0" presId="urn:microsoft.com/office/officeart/2005/8/layout/hierarchy2"/>
    <dgm:cxn modelId="{BF42338A-96C9-4BD8-9B64-CFF5387AE39F}" type="presParOf" srcId="{8582DC52-4EE9-4675-8427-9EBCED6E42D4}" destId="{3F4CAA70-A376-4B47-A205-AE275DF20DA3}" srcOrd="0" destOrd="0" presId="urn:microsoft.com/office/officeart/2005/8/layout/hierarchy2"/>
    <dgm:cxn modelId="{228477CB-0F80-4997-856F-EAE5A8A4A300}" type="presParOf" srcId="{F70F65DE-E308-40AF-A9E2-7874F804077C}" destId="{644C8D09-24FA-4173-9B1F-7AD2F482F20A}" srcOrd="1" destOrd="0" presId="urn:microsoft.com/office/officeart/2005/8/layout/hierarchy2"/>
    <dgm:cxn modelId="{78FBB2EC-B840-4841-A319-F52A6FD52EA4}" type="presParOf" srcId="{644C8D09-24FA-4173-9B1F-7AD2F482F20A}" destId="{34D20669-95AE-4D2B-9738-9AD589DC9E01}" srcOrd="0" destOrd="0" presId="urn:microsoft.com/office/officeart/2005/8/layout/hierarchy2"/>
    <dgm:cxn modelId="{DA63C8C2-AAD7-4332-8801-FA311074D503}" type="presParOf" srcId="{644C8D09-24FA-4173-9B1F-7AD2F482F20A}" destId="{B03D6223-6F9D-4F3D-87DA-9CF4D89885FD}" srcOrd="1" destOrd="0" presId="urn:microsoft.com/office/officeart/2005/8/layout/hierarchy2"/>
    <dgm:cxn modelId="{07ABAADC-6F99-469D-AE50-85AC44DF2072}" type="presParOf" srcId="{F70F65DE-E308-40AF-A9E2-7874F804077C}" destId="{C67AABE8-5083-4BB3-B94A-22C7FB580667}" srcOrd="2" destOrd="0" presId="urn:microsoft.com/office/officeart/2005/8/layout/hierarchy2"/>
    <dgm:cxn modelId="{137B593D-D135-45DD-B45B-11C97EB37DD5}" type="presParOf" srcId="{C67AABE8-5083-4BB3-B94A-22C7FB580667}" destId="{3F0210E2-5206-41FB-9E75-5F67F0E565E5}" srcOrd="0" destOrd="0" presId="urn:microsoft.com/office/officeart/2005/8/layout/hierarchy2"/>
    <dgm:cxn modelId="{66B0484A-0EE3-42F2-9EBF-5EBD61C63A11}" type="presParOf" srcId="{F70F65DE-E308-40AF-A9E2-7874F804077C}" destId="{1B9B0E9B-F00B-4A27-8789-3D15E3BEDFBC}" srcOrd="3" destOrd="0" presId="urn:microsoft.com/office/officeart/2005/8/layout/hierarchy2"/>
    <dgm:cxn modelId="{B98CA611-F3EF-4AF0-BDD8-FAB602CD4FBF}" type="presParOf" srcId="{1B9B0E9B-F00B-4A27-8789-3D15E3BEDFBC}" destId="{227D78B5-8FA2-474A-9DA4-DC15F4314244}" srcOrd="0" destOrd="0" presId="urn:microsoft.com/office/officeart/2005/8/layout/hierarchy2"/>
    <dgm:cxn modelId="{69325CE7-5988-424C-B0AA-DB4F390F8D44}" type="presParOf" srcId="{1B9B0E9B-F00B-4A27-8789-3D15E3BEDFBC}" destId="{EC2766FF-A2AD-4A3A-BA11-B28102497B8E}" srcOrd="1" destOrd="0" presId="urn:microsoft.com/office/officeart/2005/8/layout/hierarchy2"/>
    <dgm:cxn modelId="{19A8EFAC-B5D9-45D1-87B1-4AC4B069AB6F}" type="presParOf" srcId="{F70F65DE-E308-40AF-A9E2-7874F804077C}" destId="{854AF976-2186-439A-92FE-12B7FE4EB5DE}" srcOrd="4" destOrd="0" presId="urn:microsoft.com/office/officeart/2005/8/layout/hierarchy2"/>
    <dgm:cxn modelId="{0488B416-FDAF-4B4D-A7BC-C72546BCF630}" type="presParOf" srcId="{854AF976-2186-439A-92FE-12B7FE4EB5DE}" destId="{E6109D22-7895-4404-B9A6-F84F2ACB6FC9}" srcOrd="0" destOrd="0" presId="urn:microsoft.com/office/officeart/2005/8/layout/hierarchy2"/>
    <dgm:cxn modelId="{389AA422-A901-4B17-BF16-A8E4ECFBEB8F}" type="presParOf" srcId="{F70F65DE-E308-40AF-A9E2-7874F804077C}" destId="{0544D803-8E0C-454D-8128-B8BF9E99F82E}" srcOrd="5" destOrd="0" presId="urn:microsoft.com/office/officeart/2005/8/layout/hierarchy2"/>
    <dgm:cxn modelId="{A2A2AE73-67A6-4B20-A71F-B7E958D4E52B}" type="presParOf" srcId="{0544D803-8E0C-454D-8128-B8BF9E99F82E}" destId="{85C9827F-1067-46F8-A01C-16CA275CB5D1}" srcOrd="0" destOrd="0" presId="urn:microsoft.com/office/officeart/2005/8/layout/hierarchy2"/>
    <dgm:cxn modelId="{4CFBBCB1-9442-40D8-B381-D1C3064BA8A5}" type="presParOf" srcId="{0544D803-8E0C-454D-8128-B8BF9E99F82E}" destId="{C9038A22-0D2E-424E-9CCF-1C43C22369E5}" srcOrd="1" destOrd="0" presId="urn:microsoft.com/office/officeart/2005/8/layout/hierarchy2"/>
    <dgm:cxn modelId="{570C339F-4AEF-4248-A72E-6044995B47FD}" type="presParOf" srcId="{C9038A22-0D2E-424E-9CCF-1C43C22369E5}" destId="{7D0E8AFE-08E8-472C-8402-66AD6AD601DD}" srcOrd="0" destOrd="0" presId="urn:microsoft.com/office/officeart/2005/8/layout/hierarchy2"/>
    <dgm:cxn modelId="{DBED8192-1040-4AAF-88D9-7874FD5FFA3A}" type="presParOf" srcId="{7D0E8AFE-08E8-472C-8402-66AD6AD601DD}" destId="{28780A0B-50B1-48E9-B383-8ACE778DE421}" srcOrd="0" destOrd="0" presId="urn:microsoft.com/office/officeart/2005/8/layout/hierarchy2"/>
    <dgm:cxn modelId="{CC83CD42-6A77-403C-8D4B-6EA0382B34CA}" type="presParOf" srcId="{C9038A22-0D2E-424E-9CCF-1C43C22369E5}" destId="{52D5116F-82A3-49F8-B90B-1603AA04A0D4}" srcOrd="1" destOrd="0" presId="urn:microsoft.com/office/officeart/2005/8/layout/hierarchy2"/>
    <dgm:cxn modelId="{18B8C354-4DCA-4D17-8FBE-B9E43328347D}" type="presParOf" srcId="{52D5116F-82A3-49F8-B90B-1603AA04A0D4}" destId="{37872E8A-A0FE-47F2-8E0F-F5914C24EBCE}" srcOrd="0" destOrd="0" presId="urn:microsoft.com/office/officeart/2005/8/layout/hierarchy2"/>
    <dgm:cxn modelId="{47D8C2CB-EECD-45DE-AABF-6F19766B5F75}" type="presParOf" srcId="{52D5116F-82A3-49F8-B90B-1603AA04A0D4}" destId="{A2BC2140-B01A-478D-8149-5C1A9F28D49C}" srcOrd="1" destOrd="0" presId="urn:microsoft.com/office/officeart/2005/8/layout/hierarchy2"/>
    <dgm:cxn modelId="{3EF1F885-10C4-4DE4-B2D2-78569A5E5862}" type="presParOf" srcId="{A2BC2140-B01A-478D-8149-5C1A9F28D49C}" destId="{7F5EBF9E-D1BA-4221-9E2D-6385CADAEF9B}" srcOrd="0" destOrd="0" presId="urn:microsoft.com/office/officeart/2005/8/layout/hierarchy2"/>
    <dgm:cxn modelId="{C2BD3A45-ABE5-4AC3-B7C9-B8F662A007BE}" type="presParOf" srcId="{7F5EBF9E-D1BA-4221-9E2D-6385CADAEF9B}" destId="{55738868-AC10-446C-BB77-B9390F3C63F8}" srcOrd="0" destOrd="0" presId="urn:microsoft.com/office/officeart/2005/8/layout/hierarchy2"/>
    <dgm:cxn modelId="{5B319E09-6309-4041-918F-A314ECA93AB1}" type="presParOf" srcId="{A2BC2140-B01A-478D-8149-5C1A9F28D49C}" destId="{1960DAA1-9674-433B-BFCB-8B2785A42A0E}" srcOrd="1" destOrd="0" presId="urn:microsoft.com/office/officeart/2005/8/layout/hierarchy2"/>
    <dgm:cxn modelId="{92FE4FC8-52F8-424C-B69C-99BC9C2EBA6F}" type="presParOf" srcId="{1960DAA1-9674-433B-BFCB-8B2785A42A0E}" destId="{7604BC77-CC7D-4C39-9718-513B04A56309}" srcOrd="0" destOrd="0" presId="urn:microsoft.com/office/officeart/2005/8/layout/hierarchy2"/>
    <dgm:cxn modelId="{20CD1A4A-4AE9-4D03-9E2E-956013A810B7}" type="presParOf" srcId="{1960DAA1-9674-433B-BFCB-8B2785A42A0E}" destId="{1FE134D3-84C2-4D8C-B1CC-7DFFD22E1714}" srcOrd="1" destOrd="0" presId="urn:microsoft.com/office/officeart/2005/8/layout/hierarchy2"/>
    <dgm:cxn modelId="{02501DF4-43F2-4541-A862-18B153A87341}" type="presParOf" srcId="{A2BC2140-B01A-478D-8149-5C1A9F28D49C}" destId="{04208674-E28E-4E0C-87A8-13381DF91A59}" srcOrd="2" destOrd="0" presId="urn:microsoft.com/office/officeart/2005/8/layout/hierarchy2"/>
    <dgm:cxn modelId="{BE67046A-BC98-40B4-AF78-B1E03D7D5EA6}" type="presParOf" srcId="{04208674-E28E-4E0C-87A8-13381DF91A59}" destId="{7B59EFFC-1F77-4B1D-BCF0-52599A627DC7}" srcOrd="0" destOrd="0" presId="urn:microsoft.com/office/officeart/2005/8/layout/hierarchy2"/>
    <dgm:cxn modelId="{48412249-1379-45F7-97B8-C9DF1A2AEDF7}" type="presParOf" srcId="{A2BC2140-B01A-478D-8149-5C1A9F28D49C}" destId="{02F81901-6C00-472C-BE0B-9936C0B558D7}" srcOrd="3" destOrd="0" presId="urn:microsoft.com/office/officeart/2005/8/layout/hierarchy2"/>
    <dgm:cxn modelId="{DFA9F8C2-C251-4253-A3FB-23A2572719B4}" type="presParOf" srcId="{02F81901-6C00-472C-BE0B-9936C0B558D7}" destId="{B12BB755-8DCA-426B-85D2-E6100C225663}" srcOrd="0" destOrd="0" presId="urn:microsoft.com/office/officeart/2005/8/layout/hierarchy2"/>
    <dgm:cxn modelId="{89F53D25-153C-4E02-BCBE-145EA79193B8}" type="presParOf" srcId="{02F81901-6C00-472C-BE0B-9936C0B558D7}" destId="{BDCEA206-5959-4769-80C8-ADFEE03903A1}" srcOrd="1" destOrd="0" presId="urn:microsoft.com/office/officeart/2005/8/layout/hierarchy2"/>
    <dgm:cxn modelId="{E994337F-C1DC-41F5-8EBF-76C59D609B99}" type="presParOf" srcId="{A2BC2140-B01A-478D-8149-5C1A9F28D49C}" destId="{AF47BE28-8A68-4A93-8BBD-E45C149D4DCA}" srcOrd="4" destOrd="0" presId="urn:microsoft.com/office/officeart/2005/8/layout/hierarchy2"/>
    <dgm:cxn modelId="{F3492D3A-7CD0-4832-890A-E8055BF3EDA4}" type="presParOf" srcId="{AF47BE28-8A68-4A93-8BBD-E45C149D4DCA}" destId="{858DBACE-F67D-4EC8-9FDD-8292EFE71BF9}" srcOrd="0" destOrd="0" presId="urn:microsoft.com/office/officeart/2005/8/layout/hierarchy2"/>
    <dgm:cxn modelId="{B49F2A6E-0715-44E4-B46C-D7AEEE602F6B}" type="presParOf" srcId="{A2BC2140-B01A-478D-8149-5C1A9F28D49C}" destId="{ADCF6DE3-2A12-4FF8-B571-F2CE2F7DB5EF}" srcOrd="5" destOrd="0" presId="urn:microsoft.com/office/officeart/2005/8/layout/hierarchy2"/>
    <dgm:cxn modelId="{6E96D31E-1D05-4555-B999-0AA6D7EA030B}" type="presParOf" srcId="{ADCF6DE3-2A12-4FF8-B571-F2CE2F7DB5EF}" destId="{E49B976F-28A3-4313-B6E0-60A01EBBA0D3}" srcOrd="0" destOrd="0" presId="urn:microsoft.com/office/officeart/2005/8/layout/hierarchy2"/>
    <dgm:cxn modelId="{DD631D0F-EB4C-4260-92B8-E38A9570D57E}" type="presParOf" srcId="{ADCF6DE3-2A12-4FF8-B571-F2CE2F7DB5EF}" destId="{D65C9819-58E0-408C-98E9-A8AFDBB2A36F}" srcOrd="1" destOrd="0" presId="urn:microsoft.com/office/officeart/2005/8/layout/hierarchy2"/>
    <dgm:cxn modelId="{7251239A-D029-4F5D-AF1B-58DDAEC3EF88}" type="presParOf" srcId="{C9038A22-0D2E-424E-9CCF-1C43C22369E5}" destId="{7233FCB3-2B79-4F92-ADC7-19293C632CB0}" srcOrd="2" destOrd="0" presId="urn:microsoft.com/office/officeart/2005/8/layout/hierarchy2"/>
    <dgm:cxn modelId="{2E3F58EC-B34F-4270-995A-4F1CBF3F7D91}" type="presParOf" srcId="{7233FCB3-2B79-4F92-ADC7-19293C632CB0}" destId="{0427633A-B7A5-45E3-887A-2A4AED8390E3}" srcOrd="0" destOrd="0" presId="urn:microsoft.com/office/officeart/2005/8/layout/hierarchy2"/>
    <dgm:cxn modelId="{3830B28E-077A-4FC2-B86B-20AA6508A796}" type="presParOf" srcId="{C9038A22-0D2E-424E-9CCF-1C43C22369E5}" destId="{4574C96B-2274-4278-A639-9A7C4C868622}" srcOrd="3" destOrd="0" presId="urn:microsoft.com/office/officeart/2005/8/layout/hierarchy2"/>
    <dgm:cxn modelId="{FA76C6E4-BE31-4555-B1AF-2FF8285B48DE}" type="presParOf" srcId="{4574C96B-2274-4278-A639-9A7C4C868622}" destId="{0B052BCA-6205-4FBC-816D-D17EC2360015}" srcOrd="0" destOrd="0" presId="urn:microsoft.com/office/officeart/2005/8/layout/hierarchy2"/>
    <dgm:cxn modelId="{FB8BFC34-E0BF-479B-AC22-8A231F7BAED8}" type="presParOf" srcId="{4574C96B-2274-4278-A639-9A7C4C868622}" destId="{AD4A0932-04CB-4AF1-A030-5C510A3AD694}" srcOrd="1" destOrd="0" presId="urn:microsoft.com/office/officeart/2005/8/layout/hierarchy2"/>
    <dgm:cxn modelId="{5C1985AA-FA51-4EFA-9FC6-C9A98E468DDC}" type="presParOf" srcId="{F70F65DE-E308-40AF-A9E2-7874F804077C}" destId="{D4299EBE-FC93-430F-B89E-29408D153C63}" srcOrd="6" destOrd="0" presId="urn:microsoft.com/office/officeart/2005/8/layout/hierarchy2"/>
    <dgm:cxn modelId="{17026FB1-3FD5-43E1-A8D4-1F098376660E}" type="presParOf" srcId="{D4299EBE-FC93-430F-B89E-29408D153C63}" destId="{1298D360-968E-4722-A2F4-89D6704F4B8C}" srcOrd="0" destOrd="0" presId="urn:microsoft.com/office/officeart/2005/8/layout/hierarchy2"/>
    <dgm:cxn modelId="{2F07CD51-76FB-4AE8-88FD-9479F8E74CEC}" type="presParOf" srcId="{F70F65DE-E308-40AF-A9E2-7874F804077C}" destId="{1B07FEEB-4FF2-4A6E-B7DB-FD6C22D29032}" srcOrd="7" destOrd="0" presId="urn:microsoft.com/office/officeart/2005/8/layout/hierarchy2"/>
    <dgm:cxn modelId="{1C141A89-9942-422E-B934-F61E918257B1}" type="presParOf" srcId="{1B07FEEB-4FF2-4A6E-B7DB-FD6C22D29032}" destId="{FDE34832-73F9-4199-AA83-F21896F2268A}" srcOrd="0" destOrd="0" presId="urn:microsoft.com/office/officeart/2005/8/layout/hierarchy2"/>
    <dgm:cxn modelId="{DBDEC3B3-37D6-485A-B50B-A8492FF4F35B}" type="presParOf" srcId="{1B07FEEB-4FF2-4A6E-B7DB-FD6C22D29032}" destId="{E5B9A258-5A0F-498A-8397-1DBADB9916D8}" srcOrd="1" destOrd="0" presId="urn:microsoft.com/office/officeart/2005/8/layout/hierarchy2"/>
    <dgm:cxn modelId="{19B8713B-A48B-4AD1-9F55-EF85E5528C06}" type="presParOf" srcId="{22A356D9-4F2D-4C41-8DE1-189F79210902}" destId="{39CD56C1-116A-4AAB-A0F2-0AB6EDE36145}" srcOrd="2" destOrd="0" presId="urn:microsoft.com/office/officeart/2005/8/layout/hierarchy2"/>
    <dgm:cxn modelId="{9074B657-67F6-461A-A82C-84BC01944EED}" type="presParOf" srcId="{39CD56C1-116A-4AAB-A0F2-0AB6EDE36145}" destId="{7094586A-D39F-480B-BAD4-A985AD882C64}" srcOrd="0" destOrd="0" presId="urn:microsoft.com/office/officeart/2005/8/layout/hierarchy2"/>
    <dgm:cxn modelId="{10AA395B-0901-439F-8C26-C299ADFBCBBC}" type="presParOf" srcId="{22A356D9-4F2D-4C41-8DE1-189F79210902}" destId="{04B47BD4-1FEA-4D69-9227-DFE9D0B79892}" srcOrd="3" destOrd="0" presId="urn:microsoft.com/office/officeart/2005/8/layout/hierarchy2"/>
    <dgm:cxn modelId="{E2925CC6-482D-482D-9A04-DB03EC3216F7}" type="presParOf" srcId="{04B47BD4-1FEA-4D69-9227-DFE9D0B79892}" destId="{378F45CE-A677-4F4D-A8A0-DD1F4E455DB3}" srcOrd="0" destOrd="0" presId="urn:microsoft.com/office/officeart/2005/8/layout/hierarchy2"/>
    <dgm:cxn modelId="{094C5A1E-DFE4-4769-8FBB-C01B45530D50}" type="presParOf" srcId="{04B47BD4-1FEA-4D69-9227-DFE9D0B79892}" destId="{931109EB-6096-4B91-A1BD-9CBC3DED0A6E}" srcOrd="1" destOrd="0" presId="urn:microsoft.com/office/officeart/2005/8/layout/hierarchy2"/>
    <dgm:cxn modelId="{407DAB9C-8DD8-4F6E-80A8-9E48BFDEA3A1}" type="presParOf" srcId="{22A356D9-4F2D-4C41-8DE1-189F79210902}" destId="{3B8560B6-EE21-46C1-A5C3-2BE0F791A9D6}" srcOrd="4" destOrd="0" presId="urn:microsoft.com/office/officeart/2005/8/layout/hierarchy2"/>
    <dgm:cxn modelId="{A1A51374-952E-48D7-B364-DB4A9599313A}" type="presParOf" srcId="{3B8560B6-EE21-46C1-A5C3-2BE0F791A9D6}" destId="{F49F2F93-6137-4FB3-88B5-4ABFB8FE2E75}" srcOrd="0" destOrd="0" presId="urn:microsoft.com/office/officeart/2005/8/layout/hierarchy2"/>
    <dgm:cxn modelId="{BB801624-3D4A-4BA3-B1F2-30D82ADD4E92}" type="presParOf" srcId="{22A356D9-4F2D-4C41-8DE1-189F79210902}" destId="{B4B30A69-B9A3-4E78-B75B-F8462D060049}" srcOrd="5" destOrd="0" presId="urn:microsoft.com/office/officeart/2005/8/layout/hierarchy2"/>
    <dgm:cxn modelId="{25E4E5B5-223D-4FC4-8B87-BB89126F6071}" type="presParOf" srcId="{B4B30A69-B9A3-4E78-B75B-F8462D060049}" destId="{ACA68AC3-27F5-43FB-80AC-FAAF6106F99F}" srcOrd="0" destOrd="0" presId="urn:microsoft.com/office/officeart/2005/8/layout/hierarchy2"/>
    <dgm:cxn modelId="{2E370DAB-4080-4FA2-9797-B0163A38F730}" type="presParOf" srcId="{B4B30A69-B9A3-4E78-B75B-F8462D060049}" destId="{C133943F-0ADB-4991-B981-237A7C674E7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8ED34-5D23-4893-A20B-2DC4C963F0D2}">
      <dsp:nvSpPr>
        <dsp:cNvPr id="0" name=""/>
        <dsp:cNvSpPr/>
      </dsp:nvSpPr>
      <dsp:spPr>
        <a:xfrm>
          <a:off x="684" y="553500"/>
          <a:ext cx="859935" cy="47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编辑源程序</a:t>
          </a:r>
          <a:endParaRPr lang="en-US" sz="1100" kern="1200" dirty="0"/>
        </a:p>
      </dsp:txBody>
      <dsp:txXfrm>
        <a:off x="684" y="553500"/>
        <a:ext cx="859935" cy="316800"/>
      </dsp:txXfrm>
    </dsp:sp>
    <dsp:sp modelId="{28301348-9F07-49BF-8355-9AFFA4DEAA66}">
      <dsp:nvSpPr>
        <dsp:cNvPr id="0" name=""/>
        <dsp:cNvSpPr/>
      </dsp:nvSpPr>
      <dsp:spPr>
        <a:xfrm>
          <a:off x="176815" y="870299"/>
          <a:ext cx="859935" cy="633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源程序（</a:t>
          </a:r>
          <a:r>
            <a:rPr lang="en-US" sz="1100" kern="1200" dirty="0"/>
            <a:t>.C</a:t>
          </a:r>
          <a:r>
            <a:rPr lang="zh-CN" altLang="en-US" sz="1100" kern="1200" dirty="0"/>
            <a:t>）</a:t>
          </a:r>
          <a:endParaRPr lang="en-US" sz="1100" kern="1200" dirty="0"/>
        </a:p>
      </dsp:txBody>
      <dsp:txXfrm>
        <a:off x="195373" y="888857"/>
        <a:ext cx="822819" cy="596484"/>
      </dsp:txXfrm>
    </dsp:sp>
    <dsp:sp modelId="{90CA2F3A-DF14-45C3-A5E1-C4D3FB6D73B1}">
      <dsp:nvSpPr>
        <dsp:cNvPr id="0" name=""/>
        <dsp:cNvSpPr/>
      </dsp:nvSpPr>
      <dsp:spPr>
        <a:xfrm>
          <a:off x="990983" y="604850"/>
          <a:ext cx="276369" cy="2140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90983" y="647670"/>
        <a:ext cx="212139" cy="128459"/>
      </dsp:txXfrm>
    </dsp:sp>
    <dsp:sp modelId="{78A6A9C2-1735-4F12-8E82-132A3DD4B9AA}">
      <dsp:nvSpPr>
        <dsp:cNvPr id="0" name=""/>
        <dsp:cNvSpPr/>
      </dsp:nvSpPr>
      <dsp:spPr>
        <a:xfrm>
          <a:off x="1382072" y="553500"/>
          <a:ext cx="859935" cy="47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编译</a:t>
          </a:r>
          <a:endParaRPr lang="en-US" sz="1100" kern="1200" dirty="0"/>
        </a:p>
      </dsp:txBody>
      <dsp:txXfrm>
        <a:off x="1382072" y="553500"/>
        <a:ext cx="859935" cy="316800"/>
      </dsp:txXfrm>
    </dsp:sp>
    <dsp:sp modelId="{325D75BC-75EC-4174-92C6-A003D7470573}">
      <dsp:nvSpPr>
        <dsp:cNvPr id="0" name=""/>
        <dsp:cNvSpPr/>
      </dsp:nvSpPr>
      <dsp:spPr>
        <a:xfrm>
          <a:off x="1558203" y="870299"/>
          <a:ext cx="859935" cy="633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目标文件（</a:t>
          </a:r>
          <a:r>
            <a:rPr lang="en-US" altLang="zh-CN" sz="1100" kern="1200" dirty="0"/>
            <a:t>.</a:t>
          </a:r>
          <a:r>
            <a:rPr lang="en-US" altLang="zh-CN" sz="1100" kern="1200" dirty="0" err="1"/>
            <a:t>obj</a:t>
          </a:r>
          <a:r>
            <a:rPr lang="zh-CN" altLang="en-US" sz="1100" kern="1200" dirty="0"/>
            <a:t>）</a:t>
          </a:r>
          <a:endParaRPr lang="en-US" sz="1100" kern="1200" dirty="0"/>
        </a:p>
      </dsp:txBody>
      <dsp:txXfrm>
        <a:off x="1576761" y="888857"/>
        <a:ext cx="822819" cy="596484"/>
      </dsp:txXfrm>
    </dsp:sp>
    <dsp:sp modelId="{DA40FB67-19FE-41EC-B816-B87CB77E20BA}">
      <dsp:nvSpPr>
        <dsp:cNvPr id="0" name=""/>
        <dsp:cNvSpPr/>
      </dsp:nvSpPr>
      <dsp:spPr>
        <a:xfrm>
          <a:off x="2372371" y="604850"/>
          <a:ext cx="276369" cy="2140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372371" y="647670"/>
        <a:ext cx="212139" cy="128459"/>
      </dsp:txXfrm>
    </dsp:sp>
    <dsp:sp modelId="{F72C6393-9673-481A-8424-8FA87B6D769E}">
      <dsp:nvSpPr>
        <dsp:cNvPr id="0" name=""/>
        <dsp:cNvSpPr/>
      </dsp:nvSpPr>
      <dsp:spPr>
        <a:xfrm>
          <a:off x="2763460" y="553500"/>
          <a:ext cx="859935" cy="47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连接</a:t>
          </a:r>
          <a:endParaRPr lang="en-US" sz="1100" kern="1200" dirty="0"/>
        </a:p>
      </dsp:txBody>
      <dsp:txXfrm>
        <a:off x="2763460" y="553500"/>
        <a:ext cx="859935" cy="316800"/>
      </dsp:txXfrm>
    </dsp:sp>
    <dsp:sp modelId="{AEE28B40-7CE9-468A-9B24-A447240C4B62}">
      <dsp:nvSpPr>
        <dsp:cNvPr id="0" name=""/>
        <dsp:cNvSpPr/>
      </dsp:nvSpPr>
      <dsp:spPr>
        <a:xfrm>
          <a:off x="2939591" y="870299"/>
          <a:ext cx="859935" cy="633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可执行程序（</a:t>
          </a:r>
          <a:r>
            <a:rPr lang="en-US" altLang="zh-CN" sz="1100" kern="1200" dirty="0"/>
            <a:t>.exe</a:t>
          </a:r>
          <a:r>
            <a:rPr lang="zh-CN" altLang="en-US" sz="1100" kern="1200" dirty="0"/>
            <a:t>）</a:t>
          </a:r>
          <a:endParaRPr lang="en-US" sz="1100" kern="1200" dirty="0"/>
        </a:p>
      </dsp:txBody>
      <dsp:txXfrm>
        <a:off x="2958149" y="888857"/>
        <a:ext cx="822819" cy="596484"/>
      </dsp:txXfrm>
    </dsp:sp>
    <dsp:sp modelId="{A7CA6699-269B-4519-B3A2-4519FBDCED28}">
      <dsp:nvSpPr>
        <dsp:cNvPr id="0" name=""/>
        <dsp:cNvSpPr/>
      </dsp:nvSpPr>
      <dsp:spPr>
        <a:xfrm>
          <a:off x="3753759" y="604850"/>
          <a:ext cx="276369" cy="2140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753759" y="647670"/>
        <a:ext cx="212139" cy="128459"/>
      </dsp:txXfrm>
    </dsp:sp>
    <dsp:sp modelId="{FDF0A25D-D25D-4B7F-AA89-563E1062DBD8}">
      <dsp:nvSpPr>
        <dsp:cNvPr id="0" name=""/>
        <dsp:cNvSpPr/>
      </dsp:nvSpPr>
      <dsp:spPr>
        <a:xfrm>
          <a:off x="4144848" y="553500"/>
          <a:ext cx="859935" cy="4752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zh-CN" altLang="en-US" sz="1100" kern="1200" dirty="0"/>
            <a:t>运行</a:t>
          </a:r>
          <a:endParaRPr lang="en-US" sz="1100" kern="1200" dirty="0"/>
        </a:p>
      </dsp:txBody>
      <dsp:txXfrm>
        <a:off x="4144848" y="553500"/>
        <a:ext cx="859935" cy="316800"/>
      </dsp:txXfrm>
    </dsp:sp>
    <dsp:sp modelId="{38C30539-15BD-40DA-9343-C4D559B3E6EE}">
      <dsp:nvSpPr>
        <dsp:cNvPr id="0" name=""/>
        <dsp:cNvSpPr/>
      </dsp:nvSpPr>
      <dsp:spPr>
        <a:xfrm>
          <a:off x="4320980" y="870299"/>
          <a:ext cx="859935" cy="633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zh-CN" altLang="en-US" sz="1100" kern="1200" dirty="0"/>
            <a:t>输出结果</a:t>
          </a:r>
          <a:endParaRPr lang="en-US" sz="1100" kern="1200" dirty="0"/>
        </a:p>
      </dsp:txBody>
      <dsp:txXfrm>
        <a:off x="4339538" y="888857"/>
        <a:ext cx="822819" cy="596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F3DA1-087F-4158-A7FC-371423D778C1}">
      <dsp:nvSpPr>
        <dsp:cNvPr id="0" name=""/>
        <dsp:cNvSpPr/>
      </dsp:nvSpPr>
      <dsp:spPr>
        <a:xfrm>
          <a:off x="2446" y="2794018"/>
          <a:ext cx="773534" cy="386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chemeClr val="bg1"/>
              </a:solidFill>
            </a:rPr>
            <a:t>数据类型</a:t>
          </a:r>
          <a:endParaRPr lang="en-US" sz="1100" kern="1200" dirty="0">
            <a:solidFill>
              <a:schemeClr val="bg1"/>
            </a:solidFill>
          </a:endParaRPr>
        </a:p>
      </dsp:txBody>
      <dsp:txXfrm>
        <a:off x="13774" y="2805346"/>
        <a:ext cx="750878" cy="364111"/>
      </dsp:txXfrm>
    </dsp:sp>
    <dsp:sp modelId="{D3D796C3-E0EA-4CA0-9BBC-DC888F3F1F9C}">
      <dsp:nvSpPr>
        <dsp:cNvPr id="0" name=""/>
        <dsp:cNvSpPr/>
      </dsp:nvSpPr>
      <dsp:spPr>
        <a:xfrm rot="18342238">
          <a:off x="665322" y="2765077"/>
          <a:ext cx="531495" cy="13051"/>
        </a:xfrm>
        <a:custGeom>
          <a:avLst/>
          <a:gdLst/>
          <a:ahLst/>
          <a:cxnLst/>
          <a:rect l="0" t="0" r="0" b="0"/>
          <a:pathLst>
            <a:path>
              <a:moveTo>
                <a:pt x="0" y="6525"/>
              </a:moveTo>
              <a:lnTo>
                <a:pt x="531495" y="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917782" y="2758315"/>
        <a:ext cx="26574" cy="26574"/>
      </dsp:txXfrm>
    </dsp:sp>
    <dsp:sp modelId="{E8A1709F-DD83-4385-800F-25A96E16D123}">
      <dsp:nvSpPr>
        <dsp:cNvPr id="0" name=""/>
        <dsp:cNvSpPr/>
      </dsp:nvSpPr>
      <dsp:spPr>
        <a:xfrm>
          <a:off x="1086160" y="2362420"/>
          <a:ext cx="773534" cy="386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chemeClr val="bg1"/>
              </a:solidFill>
            </a:rPr>
            <a:t>基本类型</a:t>
          </a:r>
          <a:endParaRPr lang="en-US" sz="1100" kern="1200" dirty="0">
            <a:solidFill>
              <a:schemeClr val="bg1"/>
            </a:solidFill>
          </a:endParaRPr>
        </a:p>
      </dsp:txBody>
      <dsp:txXfrm>
        <a:off x="1097488" y="2373748"/>
        <a:ext cx="750878" cy="364111"/>
      </dsp:txXfrm>
    </dsp:sp>
    <dsp:sp modelId="{8582DC52-4EE9-4675-8427-9EBCED6E42D4}">
      <dsp:nvSpPr>
        <dsp:cNvPr id="0" name=""/>
        <dsp:cNvSpPr/>
      </dsp:nvSpPr>
      <dsp:spPr>
        <a:xfrm rot="17665443">
          <a:off x="1637769" y="2204759"/>
          <a:ext cx="756759" cy="13051"/>
        </a:xfrm>
        <a:custGeom>
          <a:avLst/>
          <a:gdLst/>
          <a:ahLst/>
          <a:cxnLst/>
          <a:rect l="0" t="0" r="0" b="0"/>
          <a:pathLst>
            <a:path>
              <a:moveTo>
                <a:pt x="0" y="6525"/>
              </a:moveTo>
              <a:lnTo>
                <a:pt x="756759" y="6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1997230" y="2192366"/>
        <a:ext cx="37837" cy="37837"/>
      </dsp:txXfrm>
    </dsp:sp>
    <dsp:sp modelId="{34D20669-95AE-4D2B-9738-9AD589DC9E01}">
      <dsp:nvSpPr>
        <dsp:cNvPr id="0" name=""/>
        <dsp:cNvSpPr/>
      </dsp:nvSpPr>
      <dsp:spPr>
        <a:xfrm>
          <a:off x="2172604" y="1673383"/>
          <a:ext cx="773534" cy="386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chemeClr val="bg1"/>
              </a:solidFill>
            </a:rPr>
            <a:t>整型</a:t>
          </a:r>
          <a:endParaRPr lang="en-US" sz="1100" kern="1200" dirty="0">
            <a:solidFill>
              <a:schemeClr val="bg1"/>
            </a:solidFill>
          </a:endParaRPr>
        </a:p>
      </dsp:txBody>
      <dsp:txXfrm>
        <a:off x="2183932" y="1684711"/>
        <a:ext cx="750878" cy="364111"/>
      </dsp:txXfrm>
    </dsp:sp>
    <dsp:sp modelId="{C67AABE8-5083-4BB3-B94A-22C7FB580667}">
      <dsp:nvSpPr>
        <dsp:cNvPr id="0" name=""/>
        <dsp:cNvSpPr/>
      </dsp:nvSpPr>
      <dsp:spPr>
        <a:xfrm rot="19457599">
          <a:off x="1823879" y="2438083"/>
          <a:ext cx="381044" cy="13051"/>
        </a:xfrm>
        <a:custGeom>
          <a:avLst/>
          <a:gdLst/>
          <a:ahLst/>
          <a:cxnLst/>
          <a:rect l="0" t="0" r="0" b="0"/>
          <a:pathLst>
            <a:path>
              <a:moveTo>
                <a:pt x="0" y="6525"/>
              </a:moveTo>
              <a:lnTo>
                <a:pt x="381044" y="6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2004874" y="2435082"/>
        <a:ext cx="19052" cy="19052"/>
      </dsp:txXfrm>
    </dsp:sp>
    <dsp:sp modelId="{227D78B5-8FA2-474A-9DA4-DC15F4314244}">
      <dsp:nvSpPr>
        <dsp:cNvPr id="0" name=""/>
        <dsp:cNvSpPr/>
      </dsp:nvSpPr>
      <dsp:spPr>
        <a:xfrm>
          <a:off x="2169107" y="2140029"/>
          <a:ext cx="773534" cy="386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chemeClr val="bg1"/>
              </a:solidFill>
            </a:rPr>
            <a:t>字符型</a:t>
          </a:r>
          <a:endParaRPr lang="en-US" sz="1100" kern="1200" dirty="0">
            <a:solidFill>
              <a:schemeClr val="bg1"/>
            </a:solidFill>
          </a:endParaRPr>
        </a:p>
      </dsp:txBody>
      <dsp:txXfrm>
        <a:off x="2180435" y="2151357"/>
        <a:ext cx="750878" cy="364111"/>
      </dsp:txXfrm>
    </dsp:sp>
    <dsp:sp modelId="{854AF976-2186-439A-92FE-12B7FE4EB5DE}">
      <dsp:nvSpPr>
        <dsp:cNvPr id="0" name=""/>
        <dsp:cNvSpPr/>
      </dsp:nvSpPr>
      <dsp:spPr>
        <a:xfrm rot="2142401">
          <a:off x="1823879" y="2660474"/>
          <a:ext cx="381044" cy="13051"/>
        </a:xfrm>
        <a:custGeom>
          <a:avLst/>
          <a:gdLst/>
          <a:ahLst/>
          <a:cxnLst/>
          <a:rect l="0" t="0" r="0" b="0"/>
          <a:pathLst>
            <a:path>
              <a:moveTo>
                <a:pt x="0" y="6525"/>
              </a:moveTo>
              <a:lnTo>
                <a:pt x="381044" y="6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2004874" y="2657473"/>
        <a:ext cx="19052" cy="19052"/>
      </dsp:txXfrm>
    </dsp:sp>
    <dsp:sp modelId="{85C9827F-1067-46F8-A01C-16CA275CB5D1}">
      <dsp:nvSpPr>
        <dsp:cNvPr id="0" name=""/>
        <dsp:cNvSpPr/>
      </dsp:nvSpPr>
      <dsp:spPr>
        <a:xfrm>
          <a:off x="2169107" y="2584811"/>
          <a:ext cx="773534" cy="386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chemeClr val="bg1"/>
              </a:solidFill>
            </a:rPr>
            <a:t>实型（小数）</a:t>
          </a:r>
          <a:endParaRPr lang="en-US" sz="1100" kern="1200" dirty="0">
            <a:solidFill>
              <a:schemeClr val="bg1"/>
            </a:solidFill>
          </a:endParaRPr>
        </a:p>
      </dsp:txBody>
      <dsp:txXfrm>
        <a:off x="2180435" y="2596139"/>
        <a:ext cx="750878" cy="364111"/>
      </dsp:txXfrm>
    </dsp:sp>
    <dsp:sp modelId="{7D0E8AFE-08E8-472C-8402-66AD6AD601DD}">
      <dsp:nvSpPr>
        <dsp:cNvPr id="0" name=""/>
        <dsp:cNvSpPr/>
      </dsp:nvSpPr>
      <dsp:spPr>
        <a:xfrm rot="19457599">
          <a:off x="2906826" y="2660474"/>
          <a:ext cx="381044" cy="13051"/>
        </a:xfrm>
        <a:custGeom>
          <a:avLst/>
          <a:gdLst/>
          <a:ahLst/>
          <a:cxnLst/>
          <a:rect l="0" t="0" r="0" b="0"/>
          <a:pathLst>
            <a:path>
              <a:moveTo>
                <a:pt x="0" y="6525"/>
              </a:moveTo>
              <a:lnTo>
                <a:pt x="381044" y="6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3087822" y="2657473"/>
        <a:ext cx="19052" cy="19052"/>
      </dsp:txXfrm>
    </dsp:sp>
    <dsp:sp modelId="{37872E8A-A0FE-47F2-8E0F-F5914C24EBCE}">
      <dsp:nvSpPr>
        <dsp:cNvPr id="0" name=""/>
        <dsp:cNvSpPr/>
      </dsp:nvSpPr>
      <dsp:spPr>
        <a:xfrm>
          <a:off x="3252055" y="2362420"/>
          <a:ext cx="773534" cy="386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chemeClr val="bg1"/>
              </a:solidFill>
            </a:rPr>
            <a:t>单精度型构造类型</a:t>
          </a:r>
          <a:endParaRPr lang="en-US" sz="1100" kern="1200" dirty="0">
            <a:solidFill>
              <a:schemeClr val="bg1"/>
            </a:solidFill>
          </a:endParaRPr>
        </a:p>
      </dsp:txBody>
      <dsp:txXfrm>
        <a:off x="3263383" y="2373748"/>
        <a:ext cx="750878" cy="364111"/>
      </dsp:txXfrm>
    </dsp:sp>
    <dsp:sp modelId="{7F5EBF9E-D1BA-4221-9E2D-6385CADAEF9B}">
      <dsp:nvSpPr>
        <dsp:cNvPr id="0" name=""/>
        <dsp:cNvSpPr/>
      </dsp:nvSpPr>
      <dsp:spPr>
        <a:xfrm rot="18289469">
          <a:off x="3909387" y="2326887"/>
          <a:ext cx="541819" cy="13051"/>
        </a:xfrm>
        <a:custGeom>
          <a:avLst/>
          <a:gdLst/>
          <a:ahLst/>
          <a:cxnLst/>
          <a:rect l="0" t="0" r="0" b="0"/>
          <a:pathLst>
            <a:path>
              <a:moveTo>
                <a:pt x="0" y="6525"/>
              </a:moveTo>
              <a:lnTo>
                <a:pt x="541819" y="6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4166751" y="2319867"/>
        <a:ext cx="27090" cy="27090"/>
      </dsp:txXfrm>
    </dsp:sp>
    <dsp:sp modelId="{7604BC77-CC7D-4C39-9718-513B04A56309}">
      <dsp:nvSpPr>
        <dsp:cNvPr id="0" name=""/>
        <dsp:cNvSpPr/>
      </dsp:nvSpPr>
      <dsp:spPr>
        <a:xfrm>
          <a:off x="4335003" y="1917638"/>
          <a:ext cx="773534" cy="386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chemeClr val="bg1"/>
              </a:solidFill>
            </a:rPr>
            <a:t>数组类型</a:t>
          </a:r>
          <a:endParaRPr lang="en-US" sz="1100" kern="1200" dirty="0">
            <a:solidFill>
              <a:schemeClr val="bg1"/>
            </a:solidFill>
          </a:endParaRPr>
        </a:p>
      </dsp:txBody>
      <dsp:txXfrm>
        <a:off x="4346331" y="1928966"/>
        <a:ext cx="750878" cy="364111"/>
      </dsp:txXfrm>
    </dsp:sp>
    <dsp:sp modelId="{04208674-E28E-4E0C-87A8-13381DF91A59}">
      <dsp:nvSpPr>
        <dsp:cNvPr id="0" name=""/>
        <dsp:cNvSpPr/>
      </dsp:nvSpPr>
      <dsp:spPr>
        <a:xfrm>
          <a:off x="4025589" y="2549278"/>
          <a:ext cx="309413" cy="13051"/>
        </a:xfrm>
        <a:custGeom>
          <a:avLst/>
          <a:gdLst/>
          <a:ahLst/>
          <a:cxnLst/>
          <a:rect l="0" t="0" r="0" b="0"/>
          <a:pathLst>
            <a:path>
              <a:moveTo>
                <a:pt x="0" y="6525"/>
              </a:moveTo>
              <a:lnTo>
                <a:pt x="309413" y="6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4172561" y="2548069"/>
        <a:ext cx="15470" cy="15470"/>
      </dsp:txXfrm>
    </dsp:sp>
    <dsp:sp modelId="{B12BB755-8DCA-426B-85D2-E6100C225663}">
      <dsp:nvSpPr>
        <dsp:cNvPr id="0" name=""/>
        <dsp:cNvSpPr/>
      </dsp:nvSpPr>
      <dsp:spPr>
        <a:xfrm>
          <a:off x="4335003" y="2362420"/>
          <a:ext cx="773534" cy="386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chemeClr val="bg1"/>
              </a:solidFill>
            </a:rPr>
            <a:t>结构体类型</a:t>
          </a:r>
          <a:endParaRPr lang="en-US" sz="1100" kern="1200" dirty="0">
            <a:solidFill>
              <a:schemeClr val="bg1"/>
            </a:solidFill>
          </a:endParaRPr>
        </a:p>
      </dsp:txBody>
      <dsp:txXfrm>
        <a:off x="4346331" y="2373748"/>
        <a:ext cx="750878" cy="364111"/>
      </dsp:txXfrm>
    </dsp:sp>
    <dsp:sp modelId="{AF47BE28-8A68-4A93-8BBD-E45C149D4DCA}">
      <dsp:nvSpPr>
        <dsp:cNvPr id="0" name=""/>
        <dsp:cNvSpPr/>
      </dsp:nvSpPr>
      <dsp:spPr>
        <a:xfrm rot="3310531">
          <a:off x="3909387" y="2771669"/>
          <a:ext cx="541819" cy="13051"/>
        </a:xfrm>
        <a:custGeom>
          <a:avLst/>
          <a:gdLst/>
          <a:ahLst/>
          <a:cxnLst/>
          <a:rect l="0" t="0" r="0" b="0"/>
          <a:pathLst>
            <a:path>
              <a:moveTo>
                <a:pt x="0" y="6525"/>
              </a:moveTo>
              <a:lnTo>
                <a:pt x="541819" y="6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4166751" y="2764650"/>
        <a:ext cx="27090" cy="27090"/>
      </dsp:txXfrm>
    </dsp:sp>
    <dsp:sp modelId="{E49B976F-28A3-4313-B6E0-60A01EBBA0D3}">
      <dsp:nvSpPr>
        <dsp:cNvPr id="0" name=""/>
        <dsp:cNvSpPr/>
      </dsp:nvSpPr>
      <dsp:spPr>
        <a:xfrm>
          <a:off x="4335003" y="2807203"/>
          <a:ext cx="773534" cy="386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chemeClr val="bg1"/>
              </a:solidFill>
            </a:rPr>
            <a:t>共用体类型</a:t>
          </a:r>
          <a:endParaRPr lang="en-US" sz="1100" kern="1200" dirty="0">
            <a:solidFill>
              <a:schemeClr val="bg1"/>
            </a:solidFill>
          </a:endParaRPr>
        </a:p>
      </dsp:txBody>
      <dsp:txXfrm>
        <a:off x="4346331" y="2818531"/>
        <a:ext cx="750878" cy="364111"/>
      </dsp:txXfrm>
    </dsp:sp>
    <dsp:sp modelId="{7233FCB3-2B79-4F92-ADC7-19293C632CB0}">
      <dsp:nvSpPr>
        <dsp:cNvPr id="0" name=""/>
        <dsp:cNvSpPr/>
      </dsp:nvSpPr>
      <dsp:spPr>
        <a:xfrm rot="2142401">
          <a:off x="2906826" y="2882865"/>
          <a:ext cx="381044" cy="13051"/>
        </a:xfrm>
        <a:custGeom>
          <a:avLst/>
          <a:gdLst/>
          <a:ahLst/>
          <a:cxnLst/>
          <a:rect l="0" t="0" r="0" b="0"/>
          <a:pathLst>
            <a:path>
              <a:moveTo>
                <a:pt x="0" y="6525"/>
              </a:moveTo>
              <a:lnTo>
                <a:pt x="381044" y="6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3087822" y="2879864"/>
        <a:ext cx="19052" cy="19052"/>
      </dsp:txXfrm>
    </dsp:sp>
    <dsp:sp modelId="{0B052BCA-6205-4FBC-816D-D17EC2360015}">
      <dsp:nvSpPr>
        <dsp:cNvPr id="0" name=""/>
        <dsp:cNvSpPr/>
      </dsp:nvSpPr>
      <dsp:spPr>
        <a:xfrm>
          <a:off x="3252055" y="2807203"/>
          <a:ext cx="773534" cy="386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chemeClr val="bg1"/>
              </a:solidFill>
            </a:rPr>
            <a:t>双精度型</a:t>
          </a:r>
          <a:endParaRPr lang="en-US" sz="1100" kern="1200" dirty="0">
            <a:solidFill>
              <a:schemeClr val="bg1"/>
            </a:solidFill>
          </a:endParaRPr>
        </a:p>
      </dsp:txBody>
      <dsp:txXfrm>
        <a:off x="3263383" y="2818531"/>
        <a:ext cx="750878" cy="364111"/>
      </dsp:txXfrm>
    </dsp:sp>
    <dsp:sp modelId="{D4299EBE-FC93-430F-B89E-29408D153C63}">
      <dsp:nvSpPr>
        <dsp:cNvPr id="0" name=""/>
        <dsp:cNvSpPr/>
      </dsp:nvSpPr>
      <dsp:spPr>
        <a:xfrm rot="3907178">
          <a:off x="1646686" y="2882865"/>
          <a:ext cx="735429" cy="13051"/>
        </a:xfrm>
        <a:custGeom>
          <a:avLst/>
          <a:gdLst/>
          <a:ahLst/>
          <a:cxnLst/>
          <a:rect l="0" t="0" r="0" b="0"/>
          <a:pathLst>
            <a:path>
              <a:moveTo>
                <a:pt x="0" y="6525"/>
              </a:moveTo>
              <a:lnTo>
                <a:pt x="735429" y="652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1996015" y="2871005"/>
        <a:ext cx="36771" cy="36771"/>
      </dsp:txXfrm>
    </dsp:sp>
    <dsp:sp modelId="{FDE34832-73F9-4199-AA83-F21896F2268A}">
      <dsp:nvSpPr>
        <dsp:cNvPr id="0" name=""/>
        <dsp:cNvSpPr/>
      </dsp:nvSpPr>
      <dsp:spPr>
        <a:xfrm>
          <a:off x="2169107" y="3029594"/>
          <a:ext cx="773534" cy="386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chemeClr val="bg1"/>
              </a:solidFill>
            </a:rPr>
            <a:t>枚举类型</a:t>
          </a:r>
          <a:endParaRPr lang="en-US" sz="1100" kern="1200" dirty="0">
            <a:solidFill>
              <a:schemeClr val="bg1"/>
            </a:solidFill>
          </a:endParaRPr>
        </a:p>
      </dsp:txBody>
      <dsp:txXfrm>
        <a:off x="2180435" y="3040922"/>
        <a:ext cx="750878" cy="364111"/>
      </dsp:txXfrm>
    </dsp:sp>
    <dsp:sp modelId="{39CD56C1-116A-4AAB-A0F2-0AB6EDE36145}">
      <dsp:nvSpPr>
        <dsp:cNvPr id="0" name=""/>
        <dsp:cNvSpPr/>
      </dsp:nvSpPr>
      <dsp:spPr>
        <a:xfrm rot="146041">
          <a:off x="775840" y="2987468"/>
          <a:ext cx="310459" cy="13051"/>
        </a:xfrm>
        <a:custGeom>
          <a:avLst/>
          <a:gdLst/>
          <a:ahLst/>
          <a:cxnLst/>
          <a:rect l="0" t="0" r="0" b="0"/>
          <a:pathLst>
            <a:path>
              <a:moveTo>
                <a:pt x="0" y="6525"/>
              </a:moveTo>
              <a:lnTo>
                <a:pt x="310459" y="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923308" y="2986232"/>
        <a:ext cx="15522" cy="15522"/>
      </dsp:txXfrm>
    </dsp:sp>
    <dsp:sp modelId="{378F45CE-A677-4F4D-A8A0-DD1F4E455DB3}">
      <dsp:nvSpPr>
        <dsp:cNvPr id="0" name=""/>
        <dsp:cNvSpPr/>
      </dsp:nvSpPr>
      <dsp:spPr>
        <a:xfrm>
          <a:off x="1086160" y="2807203"/>
          <a:ext cx="773534" cy="386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chemeClr val="bg1"/>
              </a:solidFill>
            </a:rPr>
            <a:t>指针类型</a:t>
          </a:r>
          <a:endParaRPr lang="en-US" sz="1100" kern="1200" dirty="0">
            <a:solidFill>
              <a:schemeClr val="bg1"/>
            </a:solidFill>
          </a:endParaRPr>
        </a:p>
      </dsp:txBody>
      <dsp:txXfrm>
        <a:off x="1097488" y="2818531"/>
        <a:ext cx="750878" cy="364111"/>
      </dsp:txXfrm>
    </dsp:sp>
    <dsp:sp modelId="{3B8560B6-EE21-46C1-A5C3-2BE0F791A9D6}">
      <dsp:nvSpPr>
        <dsp:cNvPr id="0" name=""/>
        <dsp:cNvSpPr/>
      </dsp:nvSpPr>
      <dsp:spPr>
        <a:xfrm rot="3353421">
          <a:off x="654508" y="3209859"/>
          <a:ext cx="553123" cy="13051"/>
        </a:xfrm>
        <a:custGeom>
          <a:avLst/>
          <a:gdLst/>
          <a:ahLst/>
          <a:cxnLst/>
          <a:rect l="0" t="0" r="0" b="0"/>
          <a:pathLst>
            <a:path>
              <a:moveTo>
                <a:pt x="0" y="6525"/>
              </a:moveTo>
              <a:lnTo>
                <a:pt x="553123" y="65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bg1"/>
            </a:solidFill>
          </a:endParaRPr>
        </a:p>
      </dsp:txBody>
      <dsp:txXfrm>
        <a:off x="917242" y="3202557"/>
        <a:ext cx="27656" cy="27656"/>
      </dsp:txXfrm>
    </dsp:sp>
    <dsp:sp modelId="{ACA68AC3-27F5-43FB-80AC-FAAF6106F99F}">
      <dsp:nvSpPr>
        <dsp:cNvPr id="0" name=""/>
        <dsp:cNvSpPr/>
      </dsp:nvSpPr>
      <dsp:spPr>
        <a:xfrm>
          <a:off x="1086160" y="3251985"/>
          <a:ext cx="773534" cy="3867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chemeClr val="bg1"/>
              </a:solidFill>
            </a:rPr>
            <a:t>空类型</a:t>
          </a:r>
          <a:endParaRPr lang="en-US" sz="1100" kern="1200" dirty="0">
            <a:solidFill>
              <a:schemeClr val="bg1"/>
            </a:solidFill>
          </a:endParaRPr>
        </a:p>
      </dsp:txBody>
      <dsp:txXfrm>
        <a:off x="1097488" y="3263313"/>
        <a:ext cx="750878" cy="3641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6/24/22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461137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extLst>
      <p:ext uri="{BB962C8B-B14F-4D97-AF65-F5344CB8AC3E}">
        <p14:creationId xmlns:p14="http://schemas.microsoft.com/office/powerpoint/2010/main" val="198937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extLst>
      <p:ext uri="{BB962C8B-B14F-4D97-AF65-F5344CB8AC3E}">
        <p14:creationId xmlns:p14="http://schemas.microsoft.com/office/powerpoint/2010/main" val="139821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extLst>
      <p:ext uri="{BB962C8B-B14F-4D97-AF65-F5344CB8AC3E}">
        <p14:creationId xmlns:p14="http://schemas.microsoft.com/office/powerpoint/2010/main" val="199802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84</a:t>
            </a:fld>
            <a:endParaRPr lang="en-US" dirty="0">
              <a:solidFill>
                <a:prstClr val="black"/>
              </a:solidFill>
            </a:endParaRPr>
          </a:p>
        </p:txBody>
      </p:sp>
    </p:spTree>
    <p:extLst>
      <p:ext uri="{BB962C8B-B14F-4D97-AF65-F5344CB8AC3E}">
        <p14:creationId xmlns:p14="http://schemas.microsoft.com/office/powerpoint/2010/main" val="840441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144</a:t>
            </a:fld>
            <a:endParaRPr lang="en-US" dirty="0">
              <a:solidFill>
                <a:prstClr val="black"/>
              </a:solidFill>
            </a:endParaRPr>
          </a:p>
        </p:txBody>
      </p:sp>
    </p:spTree>
    <p:extLst>
      <p:ext uri="{BB962C8B-B14F-4D97-AF65-F5344CB8AC3E}">
        <p14:creationId xmlns:p14="http://schemas.microsoft.com/office/powerpoint/2010/main" val="3211594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6/24/22</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6/24/22</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6/24/22</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58050E-B668-4FA7-85AD-C750C80A6E9B}" type="datetimeFigureOut">
              <a:rPr lang="en-US" smtClean="0"/>
              <a:pPr/>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6/24/22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6/24/22</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6/24/22</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6/24/22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6/24/22</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6/24/22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6/24/22</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6/24/22</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6/24/22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slide" Target="slide20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194.xml"/><Relationship Id="rId5" Type="http://schemas.openxmlformats.org/officeDocument/2006/relationships/slide" Target="slide169.xml"/><Relationship Id="rId4" Type="http://schemas.openxmlformats.org/officeDocument/2006/relationships/slide" Target="slide14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47.wmf"/><Relationship Id="rId4" Type="http://schemas.openxmlformats.org/officeDocument/2006/relationships/oleObject" Target="../embeddings/oleObject1.bin"/></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63.xml"/><Relationship Id="rId5" Type="http://schemas.openxmlformats.org/officeDocument/2006/relationships/slide" Target="slide50.xml"/><Relationship Id="rId4" Type="http://schemas.openxmlformats.org/officeDocument/2006/relationships/slide" Target="slide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24.xml"/><Relationship Id="rId5" Type="http://schemas.openxmlformats.org/officeDocument/2006/relationships/slide" Target="slide104.xml"/><Relationship Id="rId4" Type="http://schemas.openxmlformats.org/officeDocument/2006/relationships/slide" Target="slide8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endParaRPr lang="zh-CN" altLang="en-US" dirty="0"/>
          </a:p>
        </p:txBody>
      </p:sp>
      <p:sp>
        <p:nvSpPr>
          <p:cNvPr id="5" name="Title 4"/>
          <p:cNvSpPr>
            <a:spLocks noGrp="1"/>
          </p:cNvSpPr>
          <p:nvPr>
            <p:ph type="title"/>
          </p:nvPr>
        </p:nvSpPr>
        <p:spPr>
          <a:xfrm>
            <a:off x="228600" y="3276600"/>
            <a:ext cx="7239000" cy="1066800"/>
          </a:xfrm>
        </p:spPr>
        <p:txBody>
          <a:bodyPr>
            <a:normAutofit fontScale="90000"/>
          </a:bodyPr>
          <a:lstStyle/>
          <a:p>
            <a:br>
              <a:rPr lang="en-US" sz="2400" b="0" dirty="0">
                <a:solidFill>
                  <a:srgbClr val="262626"/>
                </a:solidFill>
              </a:rPr>
            </a:br>
            <a:r>
              <a:rPr lang="en-US" altLang="zh-CN" sz="5600" b="0" dirty="0"/>
              <a:t>C</a:t>
            </a:r>
            <a:r>
              <a:rPr lang="zh-CN" altLang="en-US" sz="5600" b="0" dirty="0"/>
              <a:t>语言程序设计课程设计</a:t>
            </a:r>
            <a:endParaRPr lang="en-US" sz="5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rPr>
              <a:t>任务二：声明变量、对变量进行赋值</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a:solidFill>
                  <a:schemeClr val="accent4"/>
                </a:solidFill>
              </a:rPr>
              <a:t>int</a:t>
            </a:r>
            <a:r>
              <a:rPr lang="en-US" dirty="0">
                <a:solidFill>
                  <a:schemeClr val="accent4"/>
                </a:solidFill>
              </a:rPr>
              <a:t> id;  </a:t>
            </a:r>
          </a:p>
          <a:p>
            <a:pPr marL="0" indent="0">
              <a:buNone/>
            </a:pPr>
            <a:r>
              <a:rPr lang="en-US" dirty="0">
                <a:solidFill>
                  <a:schemeClr val="accent4"/>
                </a:solidFill>
              </a:rPr>
              <a:t>char name[20];</a:t>
            </a:r>
          </a:p>
          <a:p>
            <a:pPr marL="0" indent="0">
              <a:buNone/>
            </a:pPr>
            <a:r>
              <a:rPr lang="en-US" dirty="0">
                <a:solidFill>
                  <a:schemeClr val="accent4"/>
                </a:solidFill>
              </a:rPr>
              <a:t>char sex;</a:t>
            </a:r>
          </a:p>
          <a:p>
            <a:pPr marL="0" indent="0">
              <a:buNone/>
            </a:pPr>
            <a:r>
              <a:rPr lang="en-US" dirty="0" err="1">
                <a:solidFill>
                  <a:schemeClr val="accent4"/>
                </a:solidFill>
              </a:rPr>
              <a:t>int</a:t>
            </a:r>
            <a:r>
              <a:rPr lang="en-US" dirty="0">
                <a:solidFill>
                  <a:schemeClr val="accent4"/>
                </a:solidFill>
              </a:rPr>
              <a:t> age;</a:t>
            </a:r>
          </a:p>
          <a:p>
            <a:pPr marL="0" indent="0">
              <a:buNone/>
            </a:pPr>
            <a:r>
              <a:rPr lang="en-US" dirty="0">
                <a:solidFill>
                  <a:schemeClr val="accent4"/>
                </a:solidFill>
              </a:rPr>
              <a:t>char </a:t>
            </a:r>
            <a:r>
              <a:rPr lang="en-US" dirty="0" err="1">
                <a:solidFill>
                  <a:schemeClr val="accent4"/>
                </a:solidFill>
              </a:rPr>
              <a:t>telephone_num</a:t>
            </a:r>
            <a:r>
              <a:rPr lang="en-US" dirty="0">
                <a:solidFill>
                  <a:schemeClr val="accent4"/>
                </a:solidFill>
              </a:rPr>
              <a:t>[12];</a:t>
            </a:r>
          </a:p>
          <a:p>
            <a:pPr marL="0" indent="0">
              <a:buNone/>
            </a:pPr>
            <a:r>
              <a:rPr lang="en-US" dirty="0">
                <a:solidFill>
                  <a:schemeClr val="accent4"/>
                </a:solidFill>
              </a:rPr>
              <a:t>long </a:t>
            </a:r>
            <a:r>
              <a:rPr lang="en-US" dirty="0" err="1">
                <a:solidFill>
                  <a:schemeClr val="accent4"/>
                </a:solidFill>
              </a:rPr>
              <a:t>int</a:t>
            </a:r>
            <a:r>
              <a:rPr lang="en-US" dirty="0">
                <a:solidFill>
                  <a:schemeClr val="accent4"/>
                </a:solidFill>
              </a:rPr>
              <a:t> </a:t>
            </a:r>
            <a:r>
              <a:rPr lang="en-US" dirty="0" err="1">
                <a:solidFill>
                  <a:schemeClr val="accent4"/>
                </a:solidFill>
              </a:rPr>
              <a:t>qq_num</a:t>
            </a:r>
            <a:r>
              <a:rPr lang="en-US" dirty="0">
                <a:solidFill>
                  <a:schemeClr val="accent4"/>
                </a:solidFill>
              </a:rPr>
              <a:t>;</a:t>
            </a:r>
          </a:p>
          <a:p>
            <a:pPr marL="0" indent="0">
              <a:buNone/>
            </a:pPr>
            <a:r>
              <a:rPr lang="en-US" dirty="0">
                <a:solidFill>
                  <a:schemeClr val="accent4"/>
                </a:solidFill>
              </a:rPr>
              <a:t>char </a:t>
            </a:r>
            <a:r>
              <a:rPr lang="en-US" dirty="0" err="1">
                <a:solidFill>
                  <a:schemeClr val="accent4"/>
                </a:solidFill>
              </a:rPr>
              <a:t>msn_num</a:t>
            </a:r>
            <a:r>
              <a:rPr lang="en-US" dirty="0">
                <a:solidFill>
                  <a:schemeClr val="accent4"/>
                </a:solidFill>
              </a:rPr>
              <a:t>[30];</a:t>
            </a:r>
          </a:p>
          <a:p>
            <a:pPr marL="0" indent="0">
              <a:buNone/>
            </a:pPr>
            <a:r>
              <a:rPr lang="en-US" dirty="0">
                <a:solidFill>
                  <a:schemeClr val="accent4"/>
                </a:solidFill>
              </a:rPr>
              <a:t>char </a:t>
            </a:r>
            <a:r>
              <a:rPr lang="en-US" dirty="0" err="1">
                <a:solidFill>
                  <a:schemeClr val="accent4"/>
                </a:solidFill>
              </a:rPr>
              <a:t>E_mail</a:t>
            </a:r>
            <a:r>
              <a:rPr lang="en-US" dirty="0">
                <a:solidFill>
                  <a:schemeClr val="accent4"/>
                </a:solidFill>
              </a:rPr>
              <a:t>[50];</a:t>
            </a:r>
          </a:p>
          <a:p>
            <a:pPr marL="0" indent="0">
              <a:buNone/>
            </a:pPr>
            <a:r>
              <a:rPr lang="en-US" dirty="0">
                <a:solidFill>
                  <a:schemeClr val="accent4"/>
                </a:solidFill>
              </a:rPr>
              <a:t>char city[20];</a:t>
            </a:r>
          </a:p>
          <a:p>
            <a:pPr marL="0" indent="0">
              <a:buNone/>
            </a:pPr>
            <a:r>
              <a:rPr lang="en-US" dirty="0">
                <a:solidFill>
                  <a:schemeClr val="accent4"/>
                </a:solidFill>
              </a:rPr>
              <a:t>char profession[30];</a:t>
            </a:r>
          </a:p>
          <a:p>
            <a:pPr marL="0" indent="0">
              <a:buNone/>
            </a:pPr>
            <a:r>
              <a:rPr lang="en-US" dirty="0">
                <a:solidFill>
                  <a:schemeClr val="accent4"/>
                </a:solidFill>
              </a:rPr>
              <a:t>char address[60];</a:t>
            </a:r>
          </a:p>
          <a:p>
            <a:endParaRPr lang="en-US" dirty="0"/>
          </a:p>
        </p:txBody>
      </p:sp>
      <p:sp>
        <p:nvSpPr>
          <p:cNvPr id="4" name="Text Placeholder 3"/>
          <p:cNvSpPr>
            <a:spLocks noGrp="1"/>
          </p:cNvSpPr>
          <p:nvPr>
            <p:ph type="body" sz="half" idx="2"/>
          </p:nvPr>
        </p:nvSpPr>
        <p:spPr/>
        <p:txBody>
          <a:bodyPr/>
          <a:lstStyle/>
          <a:p>
            <a:r>
              <a:rPr lang="zh-CN" altLang="en-US" sz="2000" dirty="0">
                <a:solidFill>
                  <a:schemeClr val="tx1"/>
                </a:solidFill>
              </a:rPr>
              <a:t>该任务涉及的知识点有整型变量和字符型变量的定义方法。</a:t>
            </a:r>
            <a:endParaRPr lang="en-US" altLang="zh-CN" sz="2000" dirty="0">
              <a:solidFill>
                <a:schemeClr val="tx1"/>
              </a:solidFill>
            </a:endParaRPr>
          </a:p>
          <a:p>
            <a:r>
              <a:rPr lang="zh-CN" altLang="en-US" sz="2000" dirty="0">
                <a:solidFill>
                  <a:schemeClr val="tx1"/>
                </a:solidFill>
              </a:rPr>
              <a:t>把表中各字段用相应类型的变量定义出来。</a:t>
            </a:r>
            <a:endParaRPr lang="en-US" sz="2000" dirty="0">
              <a:solidFill>
                <a:schemeClr val="tx1"/>
              </a:solidFill>
            </a:endParaRPr>
          </a:p>
          <a:p>
            <a:endParaRPr lang="en-US" dirty="0"/>
          </a:p>
        </p:txBody>
      </p:sp>
    </p:spTree>
    <p:extLst>
      <p:ext uri="{BB962C8B-B14F-4D97-AF65-F5344CB8AC3E}">
        <p14:creationId xmlns:p14="http://schemas.microsoft.com/office/powerpoint/2010/main" val="9915673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变量的作用域与存储类型</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lnSpc>
                <a:spcPct val="120000"/>
              </a:lnSpc>
              <a:buNone/>
            </a:pPr>
            <a:r>
              <a:rPr lang="zh-CN" altLang="en-US" dirty="0"/>
              <a:t>（</a:t>
            </a:r>
            <a:r>
              <a:rPr lang="en-US" dirty="0"/>
              <a:t>1</a:t>
            </a:r>
            <a:r>
              <a:rPr lang="zh-CN" altLang="en-US" dirty="0"/>
              <a:t>）局部变量</a:t>
            </a:r>
            <a:endParaRPr lang="en-US" dirty="0"/>
          </a:p>
          <a:p>
            <a:pPr marL="0" indent="0">
              <a:lnSpc>
                <a:spcPct val="120000"/>
              </a:lnSpc>
              <a:buNone/>
            </a:pPr>
            <a:r>
              <a:rPr lang="zh-CN" altLang="en-US" dirty="0"/>
              <a:t>也称为内部变量，它是在函数内作定义说明的。其作用域仅限于函数内，离开该函数后再使用这种变量是非法的。</a:t>
            </a:r>
            <a:endParaRPr lang="en-US" altLang="zh-CN" dirty="0"/>
          </a:p>
          <a:p>
            <a:pPr marL="0" indent="0">
              <a:lnSpc>
                <a:spcPct val="120000"/>
              </a:lnSpc>
              <a:buNone/>
            </a:pPr>
            <a:r>
              <a:rPr lang="zh-CN" altLang="en-US" dirty="0"/>
              <a:t>（</a:t>
            </a:r>
            <a:r>
              <a:rPr lang="en-US" dirty="0"/>
              <a:t>2</a:t>
            </a:r>
            <a:r>
              <a:rPr lang="zh-CN" altLang="en-US" dirty="0"/>
              <a:t>）全局变量</a:t>
            </a:r>
            <a:endParaRPr lang="en-US" dirty="0"/>
          </a:p>
          <a:p>
            <a:pPr marL="0" indent="0">
              <a:lnSpc>
                <a:spcPct val="120000"/>
              </a:lnSpc>
              <a:buNone/>
            </a:pPr>
            <a:r>
              <a:rPr lang="zh-CN" altLang="en-US" dirty="0"/>
              <a:t>也称为外部变量，它是在函数外部定义的变量。它属于一个源程序文件。其作用域是整个源程序。全局变量的说明符为</a:t>
            </a:r>
            <a:r>
              <a:rPr lang="en-US" dirty="0"/>
              <a:t>extern</a:t>
            </a:r>
            <a:r>
              <a:rPr lang="zh-CN" altLang="en-US" dirty="0"/>
              <a:t>。</a:t>
            </a:r>
            <a:endParaRPr lang="en-US" altLang="zh-CN" dirty="0"/>
          </a:p>
          <a:p>
            <a:pPr marL="0" indent="0">
              <a:lnSpc>
                <a:spcPct val="120000"/>
              </a:lnSpc>
              <a:buNone/>
            </a:pPr>
            <a:endParaRPr lang="en-US" altLang="zh-CN" dirty="0"/>
          </a:p>
          <a:p>
            <a:pPr marL="0" indent="0">
              <a:lnSpc>
                <a:spcPct val="120000"/>
              </a:lnSpc>
              <a:buNone/>
            </a:pPr>
            <a:r>
              <a:rPr lang="zh-CN" altLang="en-US" sz="3200" b="1" dirty="0"/>
              <a:t>注意：</a:t>
            </a:r>
            <a:endParaRPr lang="en-US" altLang="zh-CN" sz="3200" b="1" dirty="0"/>
          </a:p>
          <a:p>
            <a:pPr marL="0" indent="0">
              <a:lnSpc>
                <a:spcPct val="120000"/>
              </a:lnSpc>
              <a:buNone/>
            </a:pPr>
            <a:r>
              <a:rPr lang="en-US" altLang="zh-CN" dirty="0"/>
              <a:t>1</a:t>
            </a:r>
            <a:r>
              <a:rPr lang="zh-CN" altLang="en-US" dirty="0"/>
              <a:t>）</a:t>
            </a:r>
            <a:r>
              <a:rPr lang="en-US" dirty="0"/>
              <a:t> </a:t>
            </a:r>
            <a:r>
              <a:rPr lang="zh-CN" altLang="en-US" dirty="0"/>
              <a:t>外部变量定义必须在所有的函数之外，且只能定义一次。外部变量定义的一般形式为：</a:t>
            </a:r>
            <a:endParaRPr lang="en-US" altLang="zh-CN" dirty="0"/>
          </a:p>
          <a:p>
            <a:pPr marL="0" indent="0">
              <a:lnSpc>
                <a:spcPct val="120000"/>
              </a:lnSpc>
              <a:buNone/>
            </a:pPr>
            <a:r>
              <a:rPr lang="en-US" dirty="0">
                <a:solidFill>
                  <a:schemeClr val="accent4"/>
                </a:solidFill>
              </a:rPr>
              <a:t>[extern]</a:t>
            </a:r>
            <a:r>
              <a:rPr lang="zh-CN" altLang="en-US" dirty="0">
                <a:solidFill>
                  <a:schemeClr val="accent4"/>
                </a:solidFill>
              </a:rPr>
              <a:t>类型说明符 变量名，变量名，</a:t>
            </a:r>
            <a:r>
              <a:rPr lang="en-US" dirty="0">
                <a:solidFill>
                  <a:schemeClr val="accent4"/>
                </a:solidFill>
              </a:rPr>
              <a:t>…</a:t>
            </a:r>
            <a:r>
              <a:rPr lang="zh-CN" altLang="en-US" dirty="0">
                <a:solidFill>
                  <a:schemeClr val="accent4"/>
                </a:solidFill>
              </a:rPr>
              <a:t>；</a:t>
            </a:r>
            <a:endParaRPr lang="en-US" dirty="0">
              <a:solidFill>
                <a:schemeClr val="accent4"/>
              </a:solidFill>
            </a:endParaRPr>
          </a:p>
          <a:p>
            <a:pPr marL="0" indent="0">
              <a:lnSpc>
                <a:spcPct val="120000"/>
              </a:lnSpc>
              <a:buNone/>
            </a:pPr>
            <a:r>
              <a:rPr lang="zh-CN" altLang="en-US" dirty="0"/>
              <a:t>其中方括号内的</a:t>
            </a:r>
            <a:r>
              <a:rPr lang="en-US" dirty="0"/>
              <a:t>extern</a:t>
            </a:r>
            <a:r>
              <a:rPr lang="zh-CN" altLang="en-US" dirty="0"/>
              <a:t>可以省去不写。</a:t>
            </a:r>
            <a:endParaRPr lang="en-US" altLang="zh-CN" dirty="0"/>
          </a:p>
          <a:p>
            <a:pPr marL="0" indent="0">
              <a:lnSpc>
                <a:spcPct val="120000"/>
              </a:lnSpc>
              <a:buNone/>
            </a:pPr>
            <a:r>
              <a:rPr lang="zh-CN" altLang="en-US" dirty="0"/>
              <a:t>外部变量说明出现在要使用该外部变量的各个函数内，外部变量说明的一般形式为：</a:t>
            </a:r>
            <a:endParaRPr lang="en-US" altLang="zh-CN" dirty="0"/>
          </a:p>
          <a:p>
            <a:pPr marL="0" indent="0">
              <a:lnSpc>
                <a:spcPct val="120000"/>
              </a:lnSpc>
              <a:buNone/>
            </a:pPr>
            <a:r>
              <a:rPr lang="en-US" dirty="0">
                <a:solidFill>
                  <a:schemeClr val="accent4"/>
                </a:solidFill>
              </a:rPr>
              <a:t>extern</a:t>
            </a:r>
            <a:r>
              <a:rPr lang="zh-CN" altLang="en-US" dirty="0">
                <a:solidFill>
                  <a:schemeClr val="accent4"/>
                </a:solidFill>
              </a:rPr>
              <a:t>类型说明符变量名，变量名，</a:t>
            </a:r>
            <a:r>
              <a:rPr lang="en-US" dirty="0">
                <a:solidFill>
                  <a:schemeClr val="accent4"/>
                </a:solidFill>
              </a:rPr>
              <a:t>…</a:t>
            </a:r>
            <a:r>
              <a:rPr lang="zh-CN" altLang="en-US" dirty="0">
                <a:solidFill>
                  <a:schemeClr val="accent4"/>
                </a:solidFill>
              </a:rPr>
              <a:t>；</a:t>
            </a:r>
            <a:endParaRPr lang="en-US" dirty="0">
              <a:solidFill>
                <a:schemeClr val="accent4"/>
              </a:solidFill>
            </a:endParaRPr>
          </a:p>
          <a:p>
            <a:pPr marL="0" indent="0">
              <a:lnSpc>
                <a:spcPct val="120000"/>
              </a:lnSpc>
              <a:buNone/>
            </a:pPr>
            <a:r>
              <a:rPr lang="en-US" altLang="zh-CN" dirty="0"/>
              <a:t>2</a:t>
            </a:r>
            <a:r>
              <a:rPr lang="zh-CN" altLang="en-US" dirty="0"/>
              <a:t>）在同一源文件中，允许全局变量和局部变量同名。在局部变量的作用域内，全局变量不起作用。</a:t>
            </a:r>
            <a:endParaRPr lang="en-US" altLang="zh-CN"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．变量的作用域</a:t>
            </a:r>
            <a:endParaRPr lang="en-US" dirty="0"/>
          </a:p>
          <a:p>
            <a:pPr marL="285750" indent="-285750">
              <a:buFont typeface="Wingdings" pitchFamily="2" charset="2"/>
              <a:buChar char="Ø"/>
            </a:pPr>
            <a:r>
              <a:rPr lang="zh-CN" altLang="en-US" dirty="0"/>
              <a:t>局部变量</a:t>
            </a:r>
            <a:endParaRPr lang="en-US" altLang="zh-CN" dirty="0"/>
          </a:p>
          <a:p>
            <a:pPr marL="285750" indent="-285750">
              <a:buFont typeface="Wingdings" pitchFamily="2" charset="2"/>
              <a:buChar char="Ø"/>
            </a:pPr>
            <a:r>
              <a:rPr lang="zh-CN" altLang="en-US" dirty="0"/>
              <a:t>全局变量</a:t>
            </a:r>
            <a:endParaRPr lang="en-US" altLang="zh-CN" dirty="0"/>
          </a:p>
          <a:p>
            <a:endParaRPr lang="en-US" dirty="0"/>
          </a:p>
        </p:txBody>
      </p:sp>
    </p:spTree>
    <p:extLst>
      <p:ext uri="{BB962C8B-B14F-4D97-AF65-F5344CB8AC3E}">
        <p14:creationId xmlns:p14="http://schemas.microsoft.com/office/powerpoint/2010/main" val="3902687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变量的作用域与存储类型</a:t>
            </a:r>
            <a:br>
              <a:rPr lang="en-US" altLang="zh-CN" dirty="0"/>
            </a:br>
            <a:endParaRPr lang="en-US" dirty="0"/>
          </a:p>
        </p:txBody>
      </p:sp>
      <p:sp>
        <p:nvSpPr>
          <p:cNvPr id="3" name="Content Placeholder 2"/>
          <p:cNvSpPr>
            <a:spLocks noGrp="1"/>
          </p:cNvSpPr>
          <p:nvPr>
            <p:ph idx="1"/>
          </p:nvPr>
        </p:nvSpPr>
        <p:spPr>
          <a:xfrm>
            <a:off x="3803650" y="381000"/>
            <a:ext cx="5111750" cy="5334000"/>
          </a:xfrm>
        </p:spPr>
        <p:txBody>
          <a:bodyPr>
            <a:normAutofit fontScale="47500" lnSpcReduction="20000"/>
          </a:bodyPr>
          <a:lstStyle/>
          <a:p>
            <a:pPr>
              <a:lnSpc>
                <a:spcPct val="120000"/>
              </a:lnSpc>
              <a:buFont typeface="Wingdings" pitchFamily="2" charset="2"/>
              <a:buChar char="Ø"/>
            </a:pPr>
            <a:r>
              <a:rPr lang="zh-CN" altLang="en-US" dirty="0"/>
              <a:t>静态存储变量通常是在变量定义时就分定存储单元并一直保持不变，直至整个程序结束。</a:t>
            </a:r>
            <a:endParaRPr lang="en-US" altLang="zh-CN" dirty="0"/>
          </a:p>
          <a:p>
            <a:pPr>
              <a:lnSpc>
                <a:spcPct val="120000"/>
              </a:lnSpc>
              <a:buFont typeface="Wingdings" pitchFamily="2" charset="2"/>
              <a:buChar char="Ø"/>
            </a:pPr>
            <a:r>
              <a:rPr lang="zh-CN" altLang="en-US" dirty="0"/>
              <a:t>动态存储变量是在程序执行过程中，使用它时才分配存储单元，使用完毕立即释放。</a:t>
            </a:r>
            <a:endParaRPr lang="en-US" altLang="zh-CN" dirty="0"/>
          </a:p>
          <a:p>
            <a:pPr marL="0" indent="0">
              <a:lnSpc>
                <a:spcPct val="120000"/>
              </a:lnSpc>
              <a:buNone/>
            </a:pPr>
            <a:endParaRPr lang="en-US" altLang="zh-CN" dirty="0"/>
          </a:p>
          <a:p>
            <a:pPr marL="0" indent="0">
              <a:lnSpc>
                <a:spcPct val="120000"/>
              </a:lnSpc>
              <a:buNone/>
            </a:pPr>
            <a:r>
              <a:rPr lang="zh-CN" altLang="en-US" dirty="0"/>
              <a:t>（</a:t>
            </a:r>
            <a:r>
              <a:rPr lang="en-US" dirty="0"/>
              <a:t>1</a:t>
            </a:r>
            <a:r>
              <a:rPr lang="zh-CN" altLang="en-US" dirty="0"/>
              <a:t>）自动变量</a:t>
            </a:r>
            <a:endParaRPr lang="en-US" altLang="zh-CN" dirty="0"/>
          </a:p>
          <a:p>
            <a:pPr marL="0" indent="0">
              <a:lnSpc>
                <a:spcPct val="120000"/>
              </a:lnSpc>
              <a:buNone/>
            </a:pPr>
            <a:r>
              <a:rPr lang="zh-CN" altLang="en-US" dirty="0"/>
              <a:t>类型说明符为</a:t>
            </a:r>
            <a:r>
              <a:rPr lang="en-US" dirty="0">
                <a:solidFill>
                  <a:schemeClr val="accent4"/>
                </a:solidFill>
              </a:rPr>
              <a:t>auto</a:t>
            </a:r>
            <a:r>
              <a:rPr lang="zh-CN" altLang="en-US" dirty="0"/>
              <a:t>。</a:t>
            </a:r>
            <a:r>
              <a:rPr lang="en-US" dirty="0"/>
              <a:t>C</a:t>
            </a:r>
            <a:r>
              <a:rPr lang="zh-CN" altLang="en-US" dirty="0"/>
              <a:t>语言规定，函数内凡未加存储类型说明的变量均视为自动变量。</a:t>
            </a:r>
            <a:endParaRPr lang="en-US" altLang="zh-CN" dirty="0"/>
          </a:p>
          <a:p>
            <a:pPr marL="0" indent="0">
              <a:lnSpc>
                <a:spcPct val="120000"/>
              </a:lnSpc>
              <a:buNone/>
            </a:pPr>
            <a:r>
              <a:rPr lang="zh-CN" altLang="en-US" dirty="0"/>
              <a:t>（</a:t>
            </a:r>
            <a:r>
              <a:rPr lang="en-US" dirty="0"/>
              <a:t>2</a:t>
            </a:r>
            <a:r>
              <a:rPr lang="zh-CN" altLang="en-US" dirty="0"/>
              <a:t>）外部变量</a:t>
            </a:r>
            <a:endParaRPr lang="en-US" dirty="0"/>
          </a:p>
          <a:p>
            <a:pPr marL="0" indent="0">
              <a:lnSpc>
                <a:spcPct val="120000"/>
              </a:lnSpc>
              <a:buNone/>
            </a:pPr>
            <a:r>
              <a:rPr lang="zh-CN" altLang="en-US" dirty="0"/>
              <a:t>外部变量的类型说明符为</a:t>
            </a:r>
            <a:r>
              <a:rPr lang="en-US" dirty="0">
                <a:solidFill>
                  <a:schemeClr val="accent4"/>
                </a:solidFill>
              </a:rPr>
              <a:t>extern</a:t>
            </a:r>
            <a:r>
              <a:rPr lang="zh-CN" altLang="en-US" dirty="0"/>
              <a:t>。</a:t>
            </a:r>
            <a:endParaRPr lang="en-US" altLang="zh-CN" dirty="0"/>
          </a:p>
          <a:p>
            <a:pPr marL="0" indent="0">
              <a:lnSpc>
                <a:spcPct val="120000"/>
              </a:lnSpc>
              <a:buNone/>
            </a:pPr>
            <a:r>
              <a:rPr lang="zh-CN" altLang="en-US" dirty="0"/>
              <a:t>当一个源程序由若干个源文件组成时，在一个源文件中定义的外部变量在其他的源文件中也有效。</a:t>
            </a:r>
            <a:endParaRPr lang="en-US" altLang="zh-CN" dirty="0"/>
          </a:p>
          <a:p>
            <a:pPr marL="0" indent="0">
              <a:lnSpc>
                <a:spcPct val="120000"/>
              </a:lnSpc>
              <a:buNone/>
            </a:pPr>
            <a:r>
              <a:rPr lang="zh-CN" altLang="en-US" dirty="0"/>
              <a:t>（</a:t>
            </a:r>
            <a:r>
              <a:rPr lang="en-US" dirty="0"/>
              <a:t>3</a:t>
            </a:r>
            <a:r>
              <a:rPr lang="zh-CN" altLang="en-US" dirty="0"/>
              <a:t>）静态变量</a:t>
            </a:r>
            <a:endParaRPr lang="en-US" dirty="0"/>
          </a:p>
          <a:p>
            <a:pPr marL="0" indent="0">
              <a:lnSpc>
                <a:spcPct val="120000"/>
              </a:lnSpc>
              <a:buNone/>
            </a:pPr>
            <a:r>
              <a:rPr lang="zh-CN" altLang="en-US" dirty="0"/>
              <a:t>静态变量的类型说明符是</a:t>
            </a:r>
            <a:r>
              <a:rPr lang="en-US" dirty="0">
                <a:solidFill>
                  <a:schemeClr val="accent4"/>
                </a:solidFill>
              </a:rPr>
              <a:t>static</a:t>
            </a:r>
            <a:r>
              <a:rPr lang="zh-CN" altLang="en-US" dirty="0"/>
              <a:t>。</a:t>
            </a:r>
            <a:endParaRPr lang="en-US" altLang="zh-CN" dirty="0"/>
          </a:p>
          <a:p>
            <a:pPr marL="0" indent="0">
              <a:lnSpc>
                <a:spcPct val="120000"/>
              </a:lnSpc>
              <a:buNone/>
            </a:pPr>
            <a:r>
              <a:rPr lang="zh-CN" altLang="en-US" dirty="0"/>
              <a:t>在局部变量的说明前再加上</a:t>
            </a:r>
            <a:r>
              <a:rPr lang="en-US" dirty="0"/>
              <a:t>static</a:t>
            </a:r>
            <a:r>
              <a:rPr lang="zh-CN" altLang="en-US" dirty="0"/>
              <a:t>说明符就构成静态局部变量。</a:t>
            </a:r>
            <a:endParaRPr lang="en-US" altLang="zh-CN" dirty="0"/>
          </a:p>
          <a:p>
            <a:pPr marL="0" indent="0">
              <a:lnSpc>
                <a:spcPct val="120000"/>
              </a:lnSpc>
              <a:buNone/>
            </a:pPr>
            <a:r>
              <a:rPr lang="zh-CN" altLang="en-US" dirty="0"/>
              <a:t>全局变量（外部变量）的说明之前再冠以</a:t>
            </a:r>
            <a:r>
              <a:rPr lang="en-US" dirty="0"/>
              <a:t>static</a:t>
            </a:r>
            <a:r>
              <a:rPr lang="zh-CN" altLang="en-US" dirty="0"/>
              <a:t>就构成了静态的全局变量。</a:t>
            </a:r>
            <a:endParaRPr lang="en-US" altLang="zh-CN" dirty="0"/>
          </a:p>
          <a:p>
            <a:pPr marL="0" indent="0">
              <a:lnSpc>
                <a:spcPct val="120000"/>
              </a:lnSpc>
              <a:buNone/>
            </a:pPr>
            <a:r>
              <a:rPr lang="zh-CN" altLang="en-US" dirty="0"/>
              <a:t>允许对构造类静态局部量赋初值。若未赋以初值，则由系统自动赋以</a:t>
            </a:r>
            <a:r>
              <a:rPr lang="en-US" dirty="0"/>
              <a:t>0</a:t>
            </a:r>
            <a:r>
              <a:rPr lang="zh-CN" altLang="en-US" dirty="0"/>
              <a:t>值。</a:t>
            </a:r>
            <a:endParaRPr lang="en-US" altLang="zh-CN" dirty="0"/>
          </a:p>
          <a:p>
            <a:pPr marL="0" indent="0">
              <a:lnSpc>
                <a:spcPct val="120000"/>
              </a:lnSpc>
              <a:buNone/>
            </a:pPr>
            <a:r>
              <a:rPr lang="zh-CN" altLang="en-US" dirty="0"/>
              <a:t>（</a:t>
            </a:r>
            <a:r>
              <a:rPr lang="en-US" dirty="0"/>
              <a:t>4</a:t>
            </a:r>
            <a:r>
              <a:rPr lang="zh-CN" altLang="en-US" dirty="0"/>
              <a:t>）寄存器变量</a:t>
            </a:r>
            <a:endParaRPr lang="en-US" dirty="0"/>
          </a:p>
          <a:p>
            <a:pPr marL="0" indent="0">
              <a:lnSpc>
                <a:spcPct val="120000"/>
              </a:lnSpc>
              <a:buNone/>
            </a:pPr>
            <a:r>
              <a:rPr lang="zh-CN" altLang="en-US" dirty="0"/>
              <a:t>寄存器变量的说明符是</a:t>
            </a:r>
            <a:r>
              <a:rPr lang="en-US" dirty="0">
                <a:solidFill>
                  <a:schemeClr val="accent4"/>
                </a:solidFill>
              </a:rPr>
              <a:t>register</a:t>
            </a:r>
            <a:r>
              <a:rPr lang="zh-CN" altLang="en-US" dirty="0"/>
              <a:t>。这种变量存放在</a:t>
            </a:r>
            <a:r>
              <a:rPr lang="en-US" dirty="0"/>
              <a:t>CPU</a:t>
            </a:r>
            <a:r>
              <a:rPr lang="zh-CN" altLang="en-US" dirty="0"/>
              <a:t>的寄存器中，使用时，直接从寄存器中读写，这样可提高效率。对于循环次数较多的循环控制变量及循环体内反复使用的变量均可定义为寄存器变量。</a:t>
            </a: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en-US" dirty="0"/>
              <a:t>2</a:t>
            </a:r>
            <a:r>
              <a:rPr lang="zh-CN" altLang="en-US" dirty="0"/>
              <a:t>．变量的存储类型</a:t>
            </a:r>
            <a:endParaRPr lang="en-US" dirty="0"/>
          </a:p>
          <a:p>
            <a:pPr marL="285750" indent="-285750">
              <a:buFont typeface="Wingdings" pitchFamily="2" charset="2"/>
              <a:buChar char="Ø"/>
            </a:pPr>
            <a:r>
              <a:rPr lang="zh-CN" altLang="en-US" dirty="0"/>
              <a:t>静态存储</a:t>
            </a:r>
            <a:endParaRPr lang="en-US" altLang="zh-CN" dirty="0"/>
          </a:p>
          <a:p>
            <a:r>
              <a:rPr lang="en-US" dirty="0"/>
              <a:t>extern</a:t>
            </a:r>
            <a:r>
              <a:rPr lang="zh-CN" altLang="en-US" dirty="0"/>
              <a:t>（外部变量）</a:t>
            </a:r>
            <a:endParaRPr lang="en-US" altLang="zh-CN" dirty="0"/>
          </a:p>
          <a:p>
            <a:r>
              <a:rPr lang="en-US" dirty="0"/>
              <a:t>static</a:t>
            </a:r>
            <a:r>
              <a:rPr lang="zh-CN" altLang="en-US" dirty="0"/>
              <a:t>（静态变量）</a:t>
            </a:r>
            <a:endParaRPr lang="en-US" altLang="zh-CN" dirty="0"/>
          </a:p>
          <a:p>
            <a:pPr marL="285750" indent="-285750">
              <a:buFont typeface="Wingdings" pitchFamily="2" charset="2"/>
              <a:buChar char="Ø"/>
            </a:pPr>
            <a:r>
              <a:rPr lang="zh-CN" altLang="en-US" dirty="0"/>
              <a:t>动态存储</a:t>
            </a:r>
            <a:endParaRPr lang="en-US" altLang="zh-CN" dirty="0"/>
          </a:p>
          <a:p>
            <a:r>
              <a:rPr lang="en-US" dirty="0"/>
              <a:t>auto</a:t>
            </a:r>
            <a:r>
              <a:rPr lang="zh-CN" altLang="en-US" dirty="0"/>
              <a:t>（自动变量）</a:t>
            </a:r>
            <a:endParaRPr lang="en-US" altLang="zh-CN" dirty="0"/>
          </a:p>
          <a:p>
            <a:r>
              <a:rPr lang="en-US" dirty="0"/>
              <a:t>register</a:t>
            </a:r>
            <a:r>
              <a:rPr lang="zh-CN" altLang="en-US" dirty="0"/>
              <a:t>（寄存器变量）</a:t>
            </a:r>
            <a:endParaRPr lang="en-US" altLang="zh-CN" dirty="0"/>
          </a:p>
          <a:p>
            <a:endParaRPr lang="en-US" dirty="0"/>
          </a:p>
          <a:p>
            <a:endParaRPr lang="en-US" dirty="0"/>
          </a:p>
        </p:txBody>
      </p:sp>
    </p:spTree>
    <p:extLst>
      <p:ext uri="{BB962C8B-B14F-4D97-AF65-F5344CB8AC3E}">
        <p14:creationId xmlns:p14="http://schemas.microsoft.com/office/powerpoint/2010/main" val="394594930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总结提高</a:t>
            </a:r>
            <a:endParaRPr lang="en-US" dirty="0"/>
          </a:p>
        </p:txBody>
      </p:sp>
      <p:sp>
        <p:nvSpPr>
          <p:cNvPr id="3" name="Content Placeholder 2"/>
          <p:cNvSpPr>
            <a:spLocks noGrp="1"/>
          </p:cNvSpPr>
          <p:nvPr>
            <p:ph idx="1"/>
          </p:nvPr>
        </p:nvSpPr>
        <p:spPr>
          <a:xfrm>
            <a:off x="228600" y="1371600"/>
            <a:ext cx="3810000" cy="4525963"/>
          </a:xfrm>
        </p:spPr>
        <p:txBody>
          <a:bodyPr>
            <a:normAutofit fontScale="47500" lnSpcReduction="20000"/>
          </a:bodyPr>
          <a:lstStyle/>
          <a:p>
            <a:pPr marL="0" indent="0">
              <a:lnSpc>
                <a:spcPct val="120000"/>
              </a:lnSpc>
              <a:buNone/>
            </a:pPr>
            <a:r>
              <a:rPr lang="en-US" dirty="0"/>
              <a:t>1</a:t>
            </a:r>
            <a:r>
              <a:rPr lang="zh-CN" altLang="en-US" dirty="0"/>
              <a:t>）函数的分类</a:t>
            </a:r>
            <a:endParaRPr lang="en-US" dirty="0"/>
          </a:p>
          <a:p>
            <a:pPr marL="0" indent="0">
              <a:lnSpc>
                <a:spcPct val="120000"/>
              </a:lnSpc>
              <a:buNone/>
            </a:pPr>
            <a:r>
              <a:rPr lang="zh-CN" altLang="en-US" dirty="0"/>
              <a:t>① 库函数</a:t>
            </a:r>
            <a:endParaRPr lang="en-US" dirty="0"/>
          </a:p>
          <a:p>
            <a:pPr marL="0" indent="0">
              <a:lnSpc>
                <a:spcPct val="120000"/>
              </a:lnSpc>
              <a:buNone/>
            </a:pPr>
            <a:r>
              <a:rPr lang="zh-CN" altLang="en-US" dirty="0"/>
              <a:t>② 用户定义函数</a:t>
            </a:r>
            <a:endParaRPr lang="en-US" dirty="0"/>
          </a:p>
          <a:p>
            <a:pPr marL="0" indent="0">
              <a:lnSpc>
                <a:spcPct val="120000"/>
              </a:lnSpc>
              <a:buNone/>
            </a:pPr>
            <a:r>
              <a:rPr lang="zh-CN" altLang="en-US" dirty="0"/>
              <a:t>③ 有返回值的函数</a:t>
            </a:r>
            <a:endParaRPr lang="en-US" altLang="zh-CN" dirty="0"/>
          </a:p>
          <a:p>
            <a:pPr marL="0" indent="0">
              <a:lnSpc>
                <a:spcPct val="120000"/>
              </a:lnSpc>
              <a:buNone/>
            </a:pPr>
            <a:r>
              <a:rPr lang="zh-CN" altLang="en-US" dirty="0"/>
              <a:t>④ 无返回值的函数</a:t>
            </a:r>
            <a:endParaRPr lang="en-US" dirty="0"/>
          </a:p>
          <a:p>
            <a:pPr marL="0" indent="0">
              <a:lnSpc>
                <a:spcPct val="120000"/>
              </a:lnSpc>
              <a:buNone/>
            </a:pPr>
            <a:r>
              <a:rPr lang="zh-CN" altLang="en-US" dirty="0"/>
              <a:t>⑤ 有参函数</a:t>
            </a:r>
            <a:endParaRPr lang="en-US" dirty="0"/>
          </a:p>
          <a:p>
            <a:pPr marL="0" indent="0">
              <a:lnSpc>
                <a:spcPct val="120000"/>
              </a:lnSpc>
              <a:buNone/>
            </a:pPr>
            <a:r>
              <a:rPr lang="zh-CN" altLang="en-US" dirty="0"/>
              <a:t>⑥ 无参函数</a:t>
            </a:r>
            <a:endParaRPr lang="en-US" dirty="0"/>
          </a:p>
          <a:p>
            <a:pPr marL="0" indent="0">
              <a:lnSpc>
                <a:spcPct val="120000"/>
              </a:lnSpc>
              <a:buNone/>
            </a:pPr>
            <a:r>
              <a:rPr lang="zh-CN" altLang="en-US" dirty="0"/>
              <a:t>⑦ 内部函数</a:t>
            </a:r>
            <a:endParaRPr lang="en-US" dirty="0"/>
          </a:p>
          <a:p>
            <a:pPr marL="0" indent="0">
              <a:lnSpc>
                <a:spcPct val="120000"/>
              </a:lnSpc>
              <a:buNone/>
            </a:pPr>
            <a:r>
              <a:rPr lang="zh-CN" altLang="en-US" dirty="0"/>
              <a:t>⑧ 外部函数</a:t>
            </a:r>
            <a:endParaRPr lang="en-US" dirty="0"/>
          </a:p>
          <a:p>
            <a:pPr marL="0" indent="0">
              <a:lnSpc>
                <a:spcPct val="120000"/>
              </a:lnSpc>
              <a:buNone/>
            </a:pPr>
            <a:r>
              <a:rPr lang="en-US" dirty="0"/>
              <a:t>2</a:t>
            </a:r>
            <a:r>
              <a:rPr lang="zh-CN" altLang="en-US" dirty="0"/>
              <a:t>）函数定义的一般形式</a:t>
            </a:r>
            <a:endParaRPr lang="en-US" dirty="0"/>
          </a:p>
          <a:p>
            <a:pPr marL="0" indent="0">
              <a:lnSpc>
                <a:spcPct val="120000"/>
              </a:lnSpc>
              <a:buNone/>
            </a:pPr>
            <a:r>
              <a:rPr lang="en-US" dirty="0">
                <a:solidFill>
                  <a:schemeClr val="accent4"/>
                </a:solidFill>
              </a:rPr>
              <a:t>[extern/static] </a:t>
            </a:r>
            <a:r>
              <a:rPr lang="zh-CN" altLang="en-US" dirty="0">
                <a:solidFill>
                  <a:schemeClr val="accent4"/>
                </a:solidFill>
              </a:rPr>
              <a:t>类型说明符 函数名</a:t>
            </a:r>
            <a:r>
              <a:rPr lang="en-US" dirty="0">
                <a:solidFill>
                  <a:schemeClr val="accent4"/>
                </a:solidFill>
              </a:rPr>
              <a:t>([</a:t>
            </a:r>
            <a:r>
              <a:rPr lang="zh-CN" altLang="en-US" dirty="0">
                <a:solidFill>
                  <a:schemeClr val="accent4"/>
                </a:solidFill>
              </a:rPr>
              <a:t>形参表</a:t>
            </a:r>
            <a:r>
              <a:rPr lang="en-US" dirty="0">
                <a:solidFill>
                  <a:schemeClr val="accent4"/>
                </a:solidFill>
              </a:rPr>
              <a:t>]) </a:t>
            </a:r>
          </a:p>
          <a:p>
            <a:pPr marL="0" indent="0">
              <a:lnSpc>
                <a:spcPct val="120000"/>
              </a:lnSpc>
              <a:buNone/>
            </a:pPr>
            <a:r>
              <a:rPr lang="zh-CN" altLang="en-US" dirty="0"/>
              <a:t>方括号内为可选项。</a:t>
            </a:r>
            <a:endParaRPr lang="en-US" dirty="0"/>
          </a:p>
          <a:p>
            <a:pPr marL="0" indent="0">
              <a:lnSpc>
                <a:spcPct val="120000"/>
              </a:lnSpc>
              <a:buNone/>
            </a:pPr>
            <a:r>
              <a:rPr lang="en-US" dirty="0"/>
              <a:t>3</a:t>
            </a:r>
            <a:r>
              <a:rPr lang="zh-CN" altLang="en-US" dirty="0"/>
              <a:t>）函数说明的一般形式</a:t>
            </a:r>
            <a:endParaRPr lang="en-US" dirty="0"/>
          </a:p>
          <a:p>
            <a:pPr marL="0" indent="0">
              <a:lnSpc>
                <a:spcPct val="120000"/>
              </a:lnSpc>
              <a:buNone/>
            </a:pPr>
            <a:r>
              <a:rPr lang="en-US" dirty="0">
                <a:solidFill>
                  <a:schemeClr val="accent4"/>
                </a:solidFill>
              </a:rPr>
              <a:t>[extern] </a:t>
            </a:r>
            <a:r>
              <a:rPr lang="zh-CN" altLang="en-US" dirty="0">
                <a:solidFill>
                  <a:schemeClr val="accent4"/>
                </a:solidFill>
              </a:rPr>
              <a:t>类型说明符 函数名</a:t>
            </a:r>
            <a:r>
              <a:rPr lang="en-US" dirty="0">
                <a:solidFill>
                  <a:schemeClr val="accent4"/>
                </a:solidFill>
              </a:rPr>
              <a:t>([</a:t>
            </a:r>
            <a:r>
              <a:rPr lang="zh-CN" altLang="en-US" dirty="0">
                <a:solidFill>
                  <a:schemeClr val="accent4"/>
                </a:solidFill>
              </a:rPr>
              <a:t>形参表</a:t>
            </a:r>
            <a:r>
              <a:rPr lang="en-US" dirty="0">
                <a:solidFill>
                  <a:schemeClr val="accent4"/>
                </a:solidFill>
              </a:rPr>
              <a:t>]) </a:t>
            </a:r>
          </a:p>
          <a:p>
            <a:pPr marL="0" indent="0">
              <a:lnSpc>
                <a:spcPct val="120000"/>
              </a:lnSpc>
              <a:buNone/>
            </a:pPr>
            <a:r>
              <a:rPr lang="en-US" dirty="0"/>
              <a:t>4</a:t>
            </a:r>
            <a:r>
              <a:rPr lang="zh-CN" altLang="en-US" dirty="0"/>
              <a:t>）函数调用的一般形式</a:t>
            </a:r>
            <a:endParaRPr lang="en-US" dirty="0"/>
          </a:p>
          <a:p>
            <a:pPr marL="0" indent="0">
              <a:lnSpc>
                <a:spcPct val="120000"/>
              </a:lnSpc>
              <a:buNone/>
            </a:pPr>
            <a:r>
              <a:rPr lang="zh-CN" altLang="en-US" dirty="0">
                <a:solidFill>
                  <a:schemeClr val="accent4"/>
                </a:solidFill>
              </a:rPr>
              <a:t>函数名</a:t>
            </a:r>
            <a:r>
              <a:rPr lang="en-US" dirty="0">
                <a:solidFill>
                  <a:schemeClr val="accent4"/>
                </a:solidFill>
              </a:rPr>
              <a:t>([</a:t>
            </a:r>
            <a:r>
              <a:rPr lang="zh-CN" altLang="en-US" dirty="0">
                <a:solidFill>
                  <a:schemeClr val="accent4"/>
                </a:solidFill>
              </a:rPr>
              <a:t>实参表</a:t>
            </a:r>
            <a:r>
              <a:rPr lang="en-US" dirty="0">
                <a:solidFill>
                  <a:schemeClr val="accent4"/>
                </a:solidFill>
              </a:rPr>
              <a:t>]) </a:t>
            </a:r>
          </a:p>
          <a:p>
            <a:pPr marL="0" indent="0">
              <a:lnSpc>
                <a:spcPct val="120000"/>
              </a:lnSpc>
              <a:buNone/>
            </a:pPr>
            <a:endParaRPr lang="en-US" dirty="0"/>
          </a:p>
        </p:txBody>
      </p:sp>
      <p:sp>
        <p:nvSpPr>
          <p:cNvPr id="4" name="Content Placeholder 2"/>
          <p:cNvSpPr txBox="1">
            <a:spLocks/>
          </p:cNvSpPr>
          <p:nvPr/>
        </p:nvSpPr>
        <p:spPr>
          <a:xfrm>
            <a:off x="4551946" y="1371601"/>
            <a:ext cx="4134854" cy="4267200"/>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Font typeface="Arial" pitchFamily="34" charset="0"/>
              <a:buNone/>
            </a:pPr>
            <a:r>
              <a:rPr lang="en-US" dirty="0"/>
              <a:t>5</a:t>
            </a:r>
            <a:r>
              <a:rPr lang="zh-CN" altLang="en-US" dirty="0"/>
              <a:t>）函数的参数分为形参和实参两种，形参出现在函数定义中，实参出现在函数调用中，发生函数调用时，将把实参的值传送给形参。</a:t>
            </a:r>
            <a:endParaRPr lang="en-US" dirty="0"/>
          </a:p>
          <a:p>
            <a:pPr marL="0" indent="0">
              <a:lnSpc>
                <a:spcPct val="120000"/>
              </a:lnSpc>
              <a:buFont typeface="Arial" pitchFamily="34" charset="0"/>
              <a:buNone/>
            </a:pPr>
            <a:r>
              <a:rPr lang="en-US" dirty="0"/>
              <a:t>6</a:t>
            </a:r>
            <a:r>
              <a:rPr lang="zh-CN" altLang="en-US" dirty="0"/>
              <a:t>）函数的值是指函数的返回值，它是在函数中由</a:t>
            </a:r>
            <a:r>
              <a:rPr lang="en-US" dirty="0"/>
              <a:t>return</a:t>
            </a:r>
            <a:r>
              <a:rPr lang="zh-CN" altLang="en-US" dirty="0"/>
              <a:t>语句返回的。</a:t>
            </a:r>
            <a:endParaRPr lang="en-US" dirty="0"/>
          </a:p>
          <a:p>
            <a:pPr marL="0" indent="0">
              <a:lnSpc>
                <a:spcPct val="120000"/>
              </a:lnSpc>
              <a:buFont typeface="Arial" pitchFamily="34" charset="0"/>
              <a:buNone/>
            </a:pPr>
            <a:r>
              <a:rPr lang="en-US" dirty="0"/>
              <a:t>7</a:t>
            </a:r>
            <a:r>
              <a:rPr lang="zh-CN" altLang="en-US" dirty="0"/>
              <a:t>）数组名作为函数参数时不进行值传送而进行地址传送。形参和实参实际上为同一数组的两个名称。因此形参数组的值发生变化，实参数组的值当然也变化。</a:t>
            </a:r>
            <a:endParaRPr lang="en-US" dirty="0"/>
          </a:p>
          <a:p>
            <a:pPr marL="0" indent="0">
              <a:lnSpc>
                <a:spcPct val="120000"/>
              </a:lnSpc>
              <a:buFont typeface="Arial" pitchFamily="34" charset="0"/>
              <a:buNone/>
            </a:pPr>
            <a:r>
              <a:rPr lang="en-US" dirty="0"/>
              <a:t>8</a:t>
            </a:r>
            <a:r>
              <a:rPr lang="zh-CN" altLang="en-US" dirty="0"/>
              <a:t>）</a:t>
            </a:r>
            <a:r>
              <a:rPr lang="en-US" dirty="0"/>
              <a:t>C</a:t>
            </a:r>
            <a:r>
              <a:rPr lang="zh-CN" altLang="en-US" dirty="0"/>
              <a:t>语言中，允许函数的嵌套调用和函数的递归调用。</a:t>
            </a:r>
            <a:endParaRPr lang="en-US" dirty="0"/>
          </a:p>
          <a:p>
            <a:pPr marL="0" indent="0">
              <a:lnSpc>
                <a:spcPct val="120000"/>
              </a:lnSpc>
              <a:buFont typeface="Arial" pitchFamily="34" charset="0"/>
              <a:buNone/>
            </a:pPr>
            <a:r>
              <a:rPr lang="en-US" dirty="0"/>
              <a:t>9</a:t>
            </a:r>
            <a:r>
              <a:rPr lang="zh-CN" altLang="en-US" dirty="0"/>
              <a:t>）可从三个方面对变量分类，即变量的数据类型，变量作用域和变量的存储类型。</a:t>
            </a:r>
            <a:endParaRPr lang="en-US" dirty="0"/>
          </a:p>
          <a:p>
            <a:pPr marL="0" indent="0">
              <a:lnSpc>
                <a:spcPct val="120000"/>
              </a:lnSpc>
              <a:buFont typeface="Arial" pitchFamily="34" charset="0"/>
              <a:buNone/>
            </a:pPr>
            <a:r>
              <a:rPr lang="en-US" dirty="0"/>
              <a:t>10</a:t>
            </a:r>
            <a:r>
              <a:rPr lang="zh-CN" altLang="en-US" dirty="0"/>
              <a:t>）变量的作用域是指变量在程序中的有效范围，分为局部变量和全局变量。</a:t>
            </a:r>
            <a:endParaRPr lang="en-US" dirty="0"/>
          </a:p>
          <a:p>
            <a:pPr marL="0" indent="0">
              <a:lnSpc>
                <a:spcPct val="120000"/>
              </a:lnSpc>
              <a:buFont typeface="Arial" pitchFamily="34" charset="0"/>
              <a:buNone/>
            </a:pPr>
            <a:r>
              <a:rPr lang="en-US" dirty="0"/>
              <a:t>11</a:t>
            </a:r>
            <a:r>
              <a:rPr lang="zh-CN" altLang="en-US" dirty="0"/>
              <a:t>）变量的存储类型是指变量在内存中的存储方式，分为静态存储和动态存储，表示了变量的生存期。</a:t>
            </a:r>
            <a:endParaRPr lang="en-US" dirty="0"/>
          </a:p>
          <a:p>
            <a:pPr marL="0" indent="0">
              <a:lnSpc>
                <a:spcPct val="120000"/>
              </a:lnSpc>
              <a:buFont typeface="Arial" pitchFamily="34" charset="0"/>
              <a:buNone/>
            </a:pPr>
            <a:endParaRPr lang="en-US" dirty="0"/>
          </a:p>
        </p:txBody>
      </p:sp>
    </p:spTree>
    <p:extLst>
      <p:ext uri="{BB962C8B-B14F-4D97-AF65-F5344CB8AC3E}">
        <p14:creationId xmlns:p14="http://schemas.microsoft.com/office/powerpoint/2010/main" val="21663296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技能训练</a:t>
            </a:r>
            <a:endParaRPr lang="en-US" dirty="0"/>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Ø"/>
            </a:pPr>
            <a:r>
              <a:rPr lang="zh-CN" altLang="en-US" sz="3600" b="1" dirty="0"/>
              <a:t>自主训练</a:t>
            </a:r>
            <a:endParaRPr lang="en-US" altLang="zh-CN" sz="3600" b="1" dirty="0"/>
          </a:p>
          <a:p>
            <a:pPr marL="0" indent="0">
              <a:buNone/>
            </a:pPr>
            <a:r>
              <a:rPr lang="zh-CN" altLang="en-US" dirty="0"/>
              <a:t>训练内容：职工信息管理系统。</a:t>
            </a:r>
            <a:endParaRPr lang="en-US" dirty="0"/>
          </a:p>
          <a:p>
            <a:pPr marL="0" indent="0">
              <a:buNone/>
            </a:pPr>
            <a:r>
              <a:rPr lang="zh-CN" altLang="en-US" dirty="0"/>
              <a:t>要求：分别用函数求下列内容：</a:t>
            </a:r>
            <a:endParaRPr lang="en-US" dirty="0"/>
          </a:p>
          <a:p>
            <a:pPr marL="0" indent="0">
              <a:buNone/>
            </a:pPr>
            <a:r>
              <a:rPr lang="en-US" dirty="0"/>
              <a:t>1</a:t>
            </a:r>
            <a:r>
              <a:rPr lang="zh-CN" altLang="en-US" dirty="0"/>
              <a:t>）输入</a:t>
            </a:r>
            <a:r>
              <a:rPr lang="en-US" dirty="0"/>
              <a:t>10</a:t>
            </a:r>
            <a:r>
              <a:rPr lang="zh-CN" altLang="en-US" dirty="0"/>
              <a:t>位职工的姓名和职工号：</a:t>
            </a:r>
            <a:r>
              <a:rPr lang="en-US" dirty="0" err="1"/>
              <a:t>input_e</a:t>
            </a:r>
            <a:r>
              <a:rPr lang="en-US" dirty="0"/>
              <a:t>()</a:t>
            </a:r>
          </a:p>
          <a:p>
            <a:pPr marL="0" indent="0">
              <a:buNone/>
            </a:pPr>
            <a:r>
              <a:rPr lang="en-US" dirty="0"/>
              <a:t>2</a:t>
            </a:r>
            <a:r>
              <a:rPr lang="zh-CN" altLang="en-US" dirty="0"/>
              <a:t>）按职工号由小到大排序，姓名顺序也随之调整：</a:t>
            </a:r>
            <a:r>
              <a:rPr lang="en-US" dirty="0"/>
              <a:t>sort()</a:t>
            </a:r>
          </a:p>
          <a:p>
            <a:pPr marL="0" indent="0">
              <a:buNone/>
            </a:pPr>
            <a:r>
              <a:rPr lang="en-US" dirty="0"/>
              <a:t>3</a:t>
            </a:r>
            <a:r>
              <a:rPr lang="zh-CN" altLang="en-US" dirty="0"/>
              <a:t>）从主函数输入要查找的职工号，查找并输出该职工姓名：</a:t>
            </a:r>
            <a:r>
              <a:rPr lang="en-US" dirty="0"/>
              <a:t>search()</a:t>
            </a:r>
          </a:p>
          <a:p>
            <a:pPr>
              <a:buFont typeface="Wingdings" pitchFamily="2" charset="2"/>
              <a:buChar char="Ø"/>
            </a:pPr>
            <a:endParaRPr lang="en-US" altLang="zh-CN" dirty="0"/>
          </a:p>
          <a:p>
            <a:pPr>
              <a:buFont typeface="Wingdings" pitchFamily="2" charset="2"/>
              <a:buChar char="Ø"/>
            </a:pPr>
            <a:r>
              <a:rPr lang="zh-CN" altLang="en-US" sz="3600" b="1" dirty="0"/>
              <a:t>拓展训练</a:t>
            </a:r>
            <a:endParaRPr lang="en-US" altLang="zh-CN" sz="3600" b="1" dirty="0"/>
          </a:p>
          <a:p>
            <a:pPr marL="0" indent="0">
              <a:buNone/>
            </a:pPr>
            <a:r>
              <a:rPr lang="zh-CN" altLang="en-US" dirty="0"/>
              <a:t>训练内容：学生成绩分析系统。</a:t>
            </a:r>
            <a:endParaRPr lang="en-US" dirty="0"/>
          </a:p>
          <a:p>
            <a:pPr marL="0" indent="0">
              <a:buNone/>
            </a:pPr>
            <a:r>
              <a:rPr lang="zh-CN" altLang="en-US" dirty="0"/>
              <a:t>要求：输入</a:t>
            </a:r>
            <a:r>
              <a:rPr lang="en-US" dirty="0"/>
              <a:t>10</a:t>
            </a:r>
            <a:r>
              <a:rPr lang="zh-CN" altLang="en-US" dirty="0"/>
              <a:t>位学生</a:t>
            </a:r>
            <a:r>
              <a:rPr lang="en-US" dirty="0"/>
              <a:t>5</a:t>
            </a:r>
            <a:r>
              <a:rPr lang="zh-CN" altLang="en-US" dirty="0"/>
              <a:t>门课程的成绩，分别用函数求下列内容：</a:t>
            </a:r>
            <a:endParaRPr lang="en-US" dirty="0"/>
          </a:p>
          <a:p>
            <a:pPr marL="0" indent="0">
              <a:buNone/>
            </a:pPr>
            <a:r>
              <a:rPr lang="en-US" dirty="0"/>
              <a:t>1</a:t>
            </a:r>
            <a:r>
              <a:rPr lang="zh-CN" altLang="en-US" dirty="0"/>
              <a:t>）输入学生成绩：</a:t>
            </a:r>
            <a:r>
              <a:rPr lang="en-US" dirty="0" err="1"/>
              <a:t>input_s</a:t>
            </a:r>
            <a:r>
              <a:rPr lang="en-US" dirty="0"/>
              <a:t>()</a:t>
            </a:r>
          </a:p>
          <a:p>
            <a:pPr marL="0" indent="0">
              <a:buNone/>
            </a:pPr>
            <a:r>
              <a:rPr lang="en-US" dirty="0"/>
              <a:t>2</a:t>
            </a:r>
            <a:r>
              <a:rPr lang="zh-CN" altLang="en-US" dirty="0"/>
              <a:t>）每位学生的平均分：</a:t>
            </a:r>
            <a:r>
              <a:rPr lang="en-US" dirty="0" err="1"/>
              <a:t>average_s</a:t>
            </a:r>
            <a:r>
              <a:rPr lang="en-US" dirty="0"/>
              <a:t> ()</a:t>
            </a:r>
          </a:p>
          <a:p>
            <a:pPr marL="0" indent="0">
              <a:buNone/>
            </a:pPr>
            <a:r>
              <a:rPr lang="en-US" dirty="0"/>
              <a:t>3</a:t>
            </a:r>
            <a:r>
              <a:rPr lang="zh-CN" altLang="en-US" dirty="0"/>
              <a:t>）每门课程的平均分：</a:t>
            </a:r>
            <a:r>
              <a:rPr lang="en-US" dirty="0" err="1"/>
              <a:t>average_c</a:t>
            </a:r>
            <a:r>
              <a:rPr lang="en-US" dirty="0"/>
              <a:t>()</a:t>
            </a:r>
          </a:p>
          <a:p>
            <a:pPr marL="0" indent="0">
              <a:buNone/>
            </a:pPr>
            <a:r>
              <a:rPr lang="en-US" dirty="0"/>
              <a:t>4</a:t>
            </a:r>
            <a:r>
              <a:rPr lang="zh-CN" altLang="en-US" dirty="0"/>
              <a:t>）找出每门课程最高分所对应的学生和课程：</a:t>
            </a:r>
            <a:r>
              <a:rPr lang="en-US" dirty="0"/>
              <a:t>highest()</a:t>
            </a:r>
          </a:p>
          <a:p>
            <a:pPr marL="0" indent="0">
              <a:buNone/>
            </a:pPr>
            <a:r>
              <a:rPr lang="en-US" dirty="0"/>
              <a:t>5</a:t>
            </a:r>
            <a:r>
              <a:rPr lang="zh-CN" altLang="en-US" dirty="0"/>
              <a:t>）任意输入一个学号，能够查找出该学生的考试成绩：</a:t>
            </a:r>
            <a:r>
              <a:rPr lang="en-US" dirty="0"/>
              <a:t>search()</a:t>
            </a:r>
          </a:p>
          <a:p>
            <a:pPr>
              <a:buFont typeface="Wingdings" pitchFamily="2" charset="2"/>
              <a:buChar char="Ø"/>
            </a:pPr>
            <a:endParaRPr lang="en-US" altLang="zh-CN" dirty="0"/>
          </a:p>
          <a:p>
            <a:pPr>
              <a:buFont typeface="Wingdings" pitchFamily="2" charset="2"/>
              <a:buChar char="Ø"/>
            </a:pPr>
            <a:endParaRPr lang="en-US" altLang="zh-CN" dirty="0"/>
          </a:p>
          <a:p>
            <a:pPr marL="0" indent="0">
              <a:buNone/>
            </a:pPr>
            <a:endParaRPr lang="en-US" dirty="0"/>
          </a:p>
        </p:txBody>
      </p:sp>
    </p:spTree>
    <p:extLst>
      <p:ext uri="{BB962C8B-B14F-4D97-AF65-F5344CB8AC3E}">
        <p14:creationId xmlns:p14="http://schemas.microsoft.com/office/powerpoint/2010/main" val="6452232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项目</a:t>
            </a:r>
            <a:r>
              <a:rPr lang="en-US" altLang="zh-CN" dirty="0"/>
              <a:t>6  </a:t>
            </a:r>
            <a:r>
              <a:rPr lang="zh-CN" altLang="en-US" dirty="0"/>
              <a:t>银行服务窗口满意情况调查程序</a:t>
            </a:r>
            <a:endParaRPr lang="en-US" dirty="0"/>
          </a:p>
        </p:txBody>
      </p:sp>
      <p:sp>
        <p:nvSpPr>
          <p:cNvPr id="3" name="Content Placeholder 2"/>
          <p:cNvSpPr>
            <a:spLocks noGrp="1"/>
          </p:cNvSpPr>
          <p:nvPr>
            <p:ph sz="half" idx="1"/>
          </p:nvPr>
        </p:nvSpPr>
        <p:spPr/>
        <p:txBody>
          <a:bodyPr/>
          <a:lstStyle/>
          <a:p>
            <a:r>
              <a:rPr lang="zh-CN" altLang="en-US" dirty="0"/>
              <a:t>学习情境</a:t>
            </a:r>
            <a:endParaRPr lang="en-US" altLang="zh-CN" dirty="0"/>
          </a:p>
          <a:p>
            <a:r>
              <a:rPr lang="zh-CN" altLang="en-US" dirty="0"/>
              <a:t>项目分析</a:t>
            </a:r>
            <a:endParaRPr lang="en-US" altLang="zh-CN" dirty="0"/>
          </a:p>
          <a:p>
            <a:r>
              <a:rPr lang="zh-CN" altLang="en-US" dirty="0"/>
              <a:t>项目目标</a:t>
            </a:r>
            <a:endParaRPr lang="en-US" altLang="zh-CN" dirty="0"/>
          </a:p>
          <a:p>
            <a:r>
              <a:rPr lang="zh-CN" altLang="en-US" dirty="0"/>
              <a:t>项目实现</a:t>
            </a:r>
            <a:endParaRPr lang="en-US" dirty="0"/>
          </a:p>
        </p:txBody>
      </p:sp>
      <p:sp>
        <p:nvSpPr>
          <p:cNvPr id="4" name="Content Placeholder 3"/>
          <p:cNvSpPr>
            <a:spLocks noGrp="1"/>
          </p:cNvSpPr>
          <p:nvPr>
            <p:ph sz="half" idx="2"/>
          </p:nvPr>
        </p:nvSpPr>
        <p:spPr/>
        <p:txBody>
          <a:bodyPr/>
          <a:lstStyle/>
          <a:p>
            <a:r>
              <a:rPr lang="zh-CN" altLang="en-US" dirty="0"/>
              <a:t>相关知识</a:t>
            </a:r>
            <a:endParaRPr lang="en-US" altLang="zh-CN" dirty="0"/>
          </a:p>
          <a:p>
            <a:r>
              <a:rPr lang="zh-CN" altLang="en-US" dirty="0"/>
              <a:t>总结提高</a:t>
            </a:r>
            <a:endParaRPr lang="en-US" altLang="zh-CN" dirty="0"/>
          </a:p>
          <a:p>
            <a:r>
              <a:rPr lang="zh-CN" altLang="en-US" dirty="0"/>
              <a:t>技能训练</a:t>
            </a:r>
            <a:endParaRPr lang="en-US" altLang="zh-CN" dirty="0"/>
          </a:p>
          <a:p>
            <a:endParaRPr lang="en-US" dirty="0"/>
          </a:p>
        </p:txBody>
      </p:sp>
    </p:spTree>
    <p:extLst>
      <p:ext uri="{BB962C8B-B14F-4D97-AF65-F5344CB8AC3E}">
        <p14:creationId xmlns:p14="http://schemas.microsoft.com/office/powerpoint/2010/main" val="2553918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学习情境</a:t>
            </a:r>
            <a:endParaRPr lang="en-US" dirty="0"/>
          </a:p>
        </p:txBody>
      </p:sp>
      <p:sp>
        <p:nvSpPr>
          <p:cNvPr id="3" name="Content Placeholder 2"/>
          <p:cNvSpPr>
            <a:spLocks noGrp="1"/>
          </p:cNvSpPr>
          <p:nvPr>
            <p:ph idx="1"/>
          </p:nvPr>
        </p:nvSpPr>
        <p:spPr>
          <a:xfrm>
            <a:off x="457200" y="990600"/>
            <a:ext cx="2895600" cy="2789237"/>
          </a:xfrm>
        </p:spPr>
        <p:txBody>
          <a:bodyPr>
            <a:normAutofit fontScale="55000" lnSpcReduction="20000"/>
          </a:bodyPr>
          <a:lstStyle/>
          <a:p>
            <a:pPr marL="0" indent="0">
              <a:lnSpc>
                <a:spcPct val="120000"/>
              </a:lnSpc>
              <a:buNone/>
            </a:pPr>
            <a:r>
              <a:rPr lang="zh-CN" altLang="en-US" dirty="0"/>
              <a:t>某银行机构想了解顾客对本银行窗口服务的满意情况，现邀请</a:t>
            </a:r>
            <a:r>
              <a:rPr lang="en-US" dirty="0"/>
              <a:t>30</a:t>
            </a:r>
            <a:r>
              <a:rPr lang="zh-CN" altLang="en-US" dirty="0"/>
              <a:t>位顾客对</a:t>
            </a:r>
            <a:r>
              <a:rPr lang="en-US" dirty="0"/>
              <a:t>5</a:t>
            </a:r>
            <a:r>
              <a:rPr lang="zh-CN" altLang="en-US" dirty="0"/>
              <a:t>名服务员工服务质量进行满意投票，每位顾客只有一次投票机会，试统计调查结果，并用“</a:t>
            </a:r>
            <a:r>
              <a:rPr lang="en-US" dirty="0"/>
              <a:t>*</a:t>
            </a:r>
            <a:r>
              <a:rPr lang="zh-CN" altLang="en-US" dirty="0"/>
              <a:t>”打印出如下形式的统计结果直方图。效果如图</a:t>
            </a:r>
            <a:r>
              <a:rPr lang="en-US" dirty="0"/>
              <a:t>1</a:t>
            </a:r>
            <a:r>
              <a:rPr lang="zh-CN" altLang="en-US" dirty="0"/>
              <a:t>～图</a:t>
            </a:r>
            <a:r>
              <a:rPr lang="en-US" dirty="0"/>
              <a:t>6</a:t>
            </a:r>
            <a:r>
              <a:rPr lang="zh-CN" altLang="en-US" dirty="0"/>
              <a:t>所示。</a:t>
            </a:r>
            <a:endParaRPr lang="en-US" dirty="0"/>
          </a:p>
          <a:p>
            <a:pPr>
              <a:lnSpc>
                <a:spcPct val="120000"/>
              </a:lnSpc>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70" y="4212305"/>
            <a:ext cx="14192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081587"/>
            <a:ext cx="14097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6358" y="1219200"/>
            <a:ext cx="19812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358" y="2315578"/>
            <a:ext cx="22764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46357" y="3124200"/>
            <a:ext cx="36099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10261" y="4212305"/>
            <a:ext cx="36099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55945" y="4657360"/>
            <a:ext cx="1221809" cy="276999"/>
          </a:xfrm>
          <a:prstGeom prst="rect">
            <a:avLst/>
          </a:prstGeom>
          <a:noFill/>
        </p:spPr>
        <p:txBody>
          <a:bodyPr wrap="none" rtlCol="0">
            <a:spAutoFit/>
          </a:bodyPr>
          <a:lstStyle/>
          <a:p>
            <a:r>
              <a:rPr lang="zh-CN" altLang="en-US" sz="1200" dirty="0"/>
              <a:t>图</a:t>
            </a:r>
            <a:r>
              <a:rPr lang="en-US" altLang="zh-CN" sz="1200" dirty="0"/>
              <a:t>1 </a:t>
            </a:r>
            <a:r>
              <a:rPr lang="zh-CN" altLang="en-US" sz="1200" dirty="0"/>
              <a:t>输入客户号</a:t>
            </a:r>
            <a:endParaRPr lang="en-US" sz="1200" dirty="0"/>
          </a:p>
        </p:txBody>
      </p:sp>
      <p:sp>
        <p:nvSpPr>
          <p:cNvPr id="11" name="TextBox 10"/>
          <p:cNvSpPr txBox="1"/>
          <p:nvPr/>
        </p:nvSpPr>
        <p:spPr>
          <a:xfrm>
            <a:off x="932888" y="5564081"/>
            <a:ext cx="1067921" cy="276999"/>
          </a:xfrm>
          <a:prstGeom prst="rect">
            <a:avLst/>
          </a:prstGeom>
          <a:noFill/>
        </p:spPr>
        <p:txBody>
          <a:bodyPr wrap="none" rtlCol="0">
            <a:spAutoFit/>
          </a:bodyPr>
          <a:lstStyle/>
          <a:p>
            <a:r>
              <a:rPr lang="zh-CN" altLang="en-US" sz="1200" dirty="0"/>
              <a:t>图</a:t>
            </a:r>
            <a:r>
              <a:rPr lang="en-US" altLang="zh-CN" sz="1200" dirty="0"/>
              <a:t>2 </a:t>
            </a:r>
            <a:r>
              <a:rPr lang="zh-CN" altLang="en-US" sz="1200" dirty="0"/>
              <a:t>提示投票</a:t>
            </a:r>
            <a:endParaRPr lang="en-US" sz="1200" dirty="0"/>
          </a:p>
        </p:txBody>
      </p:sp>
      <p:sp>
        <p:nvSpPr>
          <p:cNvPr id="12" name="TextBox 11"/>
          <p:cNvSpPr txBox="1"/>
          <p:nvPr/>
        </p:nvSpPr>
        <p:spPr>
          <a:xfrm>
            <a:off x="4249109" y="2005401"/>
            <a:ext cx="1410964" cy="276999"/>
          </a:xfrm>
          <a:prstGeom prst="rect">
            <a:avLst/>
          </a:prstGeom>
          <a:noFill/>
        </p:spPr>
        <p:txBody>
          <a:bodyPr wrap="none" rtlCol="0">
            <a:spAutoFit/>
          </a:bodyPr>
          <a:lstStyle/>
          <a:p>
            <a:r>
              <a:rPr lang="zh-CN" altLang="en-US" sz="1200" dirty="0"/>
              <a:t>图</a:t>
            </a:r>
            <a:r>
              <a:rPr lang="en-US" altLang="zh-CN" sz="1200" dirty="0"/>
              <a:t>3  </a:t>
            </a:r>
            <a:r>
              <a:rPr lang="zh-CN" altLang="en-US" sz="1200" dirty="0"/>
              <a:t>重复投票提示</a:t>
            </a:r>
            <a:endParaRPr lang="en-US" sz="1200" dirty="0"/>
          </a:p>
        </p:txBody>
      </p:sp>
      <p:sp>
        <p:nvSpPr>
          <p:cNvPr id="13" name="TextBox 12"/>
          <p:cNvSpPr txBox="1"/>
          <p:nvPr/>
        </p:nvSpPr>
        <p:spPr>
          <a:xfrm>
            <a:off x="4148280" y="2757739"/>
            <a:ext cx="2053511" cy="461665"/>
          </a:xfrm>
          <a:prstGeom prst="rect">
            <a:avLst/>
          </a:prstGeom>
          <a:noFill/>
        </p:spPr>
        <p:txBody>
          <a:bodyPr wrap="square" rtlCol="0">
            <a:spAutoFit/>
          </a:bodyPr>
          <a:lstStyle/>
          <a:p>
            <a:r>
              <a:rPr lang="zh-CN" altLang="en-US" sz="1200" dirty="0"/>
              <a:t>图</a:t>
            </a:r>
            <a:r>
              <a:rPr lang="en-US" altLang="zh-CN" sz="1200" dirty="0"/>
              <a:t>4  </a:t>
            </a:r>
            <a:r>
              <a:rPr lang="zh-CN" altLang="en-US" sz="1200" dirty="0"/>
              <a:t>提示是否查询投票数</a:t>
            </a:r>
            <a:endParaRPr lang="en-US" sz="1200" dirty="0"/>
          </a:p>
          <a:p>
            <a:endParaRPr lang="en-US" sz="1200" dirty="0"/>
          </a:p>
        </p:txBody>
      </p:sp>
      <p:sp>
        <p:nvSpPr>
          <p:cNvPr id="14" name="TextBox 13"/>
          <p:cNvSpPr txBox="1"/>
          <p:nvPr/>
        </p:nvSpPr>
        <p:spPr>
          <a:xfrm>
            <a:off x="5027399" y="3838118"/>
            <a:ext cx="1375698" cy="276999"/>
          </a:xfrm>
          <a:prstGeom prst="rect">
            <a:avLst/>
          </a:prstGeom>
          <a:noFill/>
        </p:spPr>
        <p:txBody>
          <a:bodyPr wrap="none" rtlCol="0">
            <a:spAutoFit/>
          </a:bodyPr>
          <a:lstStyle/>
          <a:p>
            <a:r>
              <a:rPr lang="zh-CN" altLang="en-US" sz="1200" dirty="0"/>
              <a:t>图</a:t>
            </a:r>
            <a:r>
              <a:rPr lang="en-US" altLang="zh-CN" sz="1200" dirty="0"/>
              <a:t>5 </a:t>
            </a:r>
            <a:r>
              <a:rPr lang="zh-CN" altLang="en-US" sz="1200" dirty="0"/>
              <a:t>打印票数提示</a:t>
            </a:r>
            <a:endParaRPr lang="en-US" sz="1200" dirty="0"/>
          </a:p>
        </p:txBody>
      </p:sp>
      <p:sp>
        <p:nvSpPr>
          <p:cNvPr id="15" name="TextBox 14"/>
          <p:cNvSpPr txBox="1"/>
          <p:nvPr/>
        </p:nvSpPr>
        <p:spPr>
          <a:xfrm>
            <a:off x="5063495" y="5854251"/>
            <a:ext cx="1375698" cy="461665"/>
          </a:xfrm>
          <a:prstGeom prst="rect">
            <a:avLst/>
          </a:prstGeom>
          <a:noFill/>
        </p:spPr>
        <p:txBody>
          <a:bodyPr wrap="none" rtlCol="0">
            <a:spAutoFit/>
          </a:bodyPr>
          <a:lstStyle/>
          <a:p>
            <a:r>
              <a:rPr lang="zh-CN" altLang="en-US" sz="1200" dirty="0"/>
              <a:t>图</a:t>
            </a:r>
            <a:r>
              <a:rPr lang="en-US" altLang="zh-CN" sz="1200" dirty="0"/>
              <a:t>6 </a:t>
            </a:r>
            <a:r>
              <a:rPr lang="zh-CN" altLang="en-US" sz="1200" dirty="0"/>
              <a:t>显示打印票数</a:t>
            </a:r>
            <a:endParaRPr lang="en-US" sz="1200" dirty="0"/>
          </a:p>
          <a:p>
            <a:endParaRPr lang="en-US" sz="1200" dirty="0"/>
          </a:p>
        </p:txBody>
      </p:sp>
    </p:spTree>
    <p:extLst>
      <p:ext uri="{BB962C8B-B14F-4D97-AF65-F5344CB8AC3E}">
        <p14:creationId xmlns:p14="http://schemas.microsoft.com/office/powerpoint/2010/main" val="34759141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项目分析</a:t>
            </a:r>
            <a:endParaRPr lang="en-US" dirty="0"/>
          </a:p>
        </p:txBody>
      </p:sp>
      <p:sp>
        <p:nvSpPr>
          <p:cNvPr id="3" name="Content Placeholder 2"/>
          <p:cNvSpPr>
            <a:spLocks noGrp="1"/>
          </p:cNvSpPr>
          <p:nvPr>
            <p:ph idx="1"/>
          </p:nvPr>
        </p:nvSpPr>
        <p:spPr/>
        <p:txBody>
          <a:bodyPr/>
          <a:lstStyle/>
          <a:p>
            <a:pPr marL="0" indent="0">
              <a:buNone/>
            </a:pPr>
            <a:r>
              <a:rPr lang="zh-CN" altLang="en-US" dirty="0"/>
              <a:t>由于有了数组，可以用相同名字引用一系列变量，并用数字（索引）来识别它们。在许多场合，使用数组可以缩短和简化程序，利用索引值设计一个循环，可以达到高效处理多种情况的目的。</a:t>
            </a:r>
            <a:endParaRPr lang="en-US" dirty="0"/>
          </a:p>
          <a:p>
            <a:endParaRPr lang="en-US" dirty="0"/>
          </a:p>
        </p:txBody>
      </p:sp>
    </p:spTree>
    <p:extLst>
      <p:ext uri="{BB962C8B-B14F-4D97-AF65-F5344CB8AC3E}">
        <p14:creationId xmlns:p14="http://schemas.microsoft.com/office/powerpoint/2010/main" val="5336634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项目目标</a:t>
            </a:r>
            <a:endParaRPr lang="en-US" dirty="0"/>
          </a:p>
        </p:txBody>
      </p:sp>
      <p:sp>
        <p:nvSpPr>
          <p:cNvPr id="3" name="Content Placeholder 2"/>
          <p:cNvSpPr>
            <a:spLocks noGrp="1"/>
          </p:cNvSpPr>
          <p:nvPr>
            <p:ph idx="1"/>
          </p:nvPr>
        </p:nvSpPr>
        <p:spPr>
          <a:xfrm>
            <a:off x="457200" y="1600201"/>
            <a:ext cx="8229600" cy="2590799"/>
          </a:xfrm>
        </p:spPr>
        <p:txBody>
          <a:bodyPr>
            <a:normAutofit fontScale="55000" lnSpcReduction="20000"/>
          </a:bodyPr>
          <a:lstStyle/>
          <a:p>
            <a:pPr>
              <a:lnSpc>
                <a:spcPct val="120000"/>
              </a:lnSpc>
              <a:buFont typeface="Wingdings" pitchFamily="2" charset="2"/>
              <a:buChar char="Ø"/>
            </a:pPr>
            <a:r>
              <a:rPr lang="zh-CN" altLang="en-US" sz="3400" b="1" dirty="0"/>
              <a:t>知识目标</a:t>
            </a:r>
            <a:endParaRPr lang="en-US" sz="3400" b="1" dirty="0"/>
          </a:p>
          <a:p>
            <a:pPr marL="0" indent="0">
              <a:lnSpc>
                <a:spcPct val="120000"/>
              </a:lnSpc>
              <a:buNone/>
            </a:pPr>
            <a:r>
              <a:rPr lang="zh-CN" altLang="en-US" sz="2900" dirty="0"/>
              <a:t>       熟悉数组的编程以及使用方法，掌握基本的统计问题的程序设计方法熟悉插入、查找、删除、排序算法及应用。</a:t>
            </a:r>
            <a:endParaRPr lang="en-US" sz="2900" dirty="0"/>
          </a:p>
          <a:p>
            <a:pPr>
              <a:lnSpc>
                <a:spcPct val="120000"/>
              </a:lnSpc>
              <a:buFont typeface="Wingdings" pitchFamily="2" charset="2"/>
              <a:buChar char="Ø"/>
            </a:pPr>
            <a:r>
              <a:rPr lang="zh-CN" altLang="en-US" sz="3400" b="1" dirty="0"/>
              <a:t>能力目标</a:t>
            </a:r>
            <a:endParaRPr lang="en-US" sz="3400" b="1" dirty="0"/>
          </a:p>
          <a:p>
            <a:pPr marL="0" indent="0">
              <a:lnSpc>
                <a:spcPct val="120000"/>
              </a:lnSpc>
              <a:buNone/>
            </a:pPr>
            <a:r>
              <a:rPr lang="zh-CN" altLang="en-US" sz="2900" dirty="0"/>
              <a:t>      培养学生使用集成开发环境进行软件开发、调试的综合能力。</a:t>
            </a:r>
            <a:endParaRPr lang="en-US" sz="2900" dirty="0"/>
          </a:p>
          <a:p>
            <a:pPr>
              <a:lnSpc>
                <a:spcPct val="120000"/>
              </a:lnSpc>
              <a:buFont typeface="Wingdings" pitchFamily="2" charset="2"/>
              <a:buChar char="Ø"/>
            </a:pPr>
            <a:r>
              <a:rPr lang="zh-CN" altLang="en-US" sz="3400" b="1" dirty="0"/>
              <a:t>素质目标</a:t>
            </a:r>
            <a:endParaRPr lang="en-US" sz="3400" b="1" dirty="0"/>
          </a:p>
          <a:p>
            <a:pPr marL="0" indent="0">
              <a:lnSpc>
                <a:spcPct val="120000"/>
              </a:lnSpc>
              <a:buNone/>
            </a:pPr>
            <a:r>
              <a:rPr lang="zh-CN" altLang="en-US" sz="2900" dirty="0"/>
              <a:t>      使学生养成良好的编程习惯，具有团结协作的团队精神，具备岗位需要的职业能力。</a:t>
            </a:r>
            <a:endParaRPr lang="en-US" sz="2900" dirty="0"/>
          </a:p>
          <a:p>
            <a:pPr marL="0" indent="0">
              <a:lnSpc>
                <a:spcPct val="120000"/>
              </a:lnSpc>
              <a:buNone/>
            </a:pPr>
            <a:endParaRPr lang="en-US" dirty="0"/>
          </a:p>
        </p:txBody>
      </p:sp>
    </p:spTree>
    <p:extLst>
      <p:ext uri="{BB962C8B-B14F-4D97-AF65-F5344CB8AC3E}">
        <p14:creationId xmlns:p14="http://schemas.microsoft.com/office/powerpoint/2010/main" val="2397426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项目实现</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任务一：定义数组变量</a:t>
            </a:r>
            <a:endParaRPr lang="en-US" dirty="0"/>
          </a:p>
          <a:p>
            <a:pPr>
              <a:buFont typeface="Wingdings" pitchFamily="2" charset="2"/>
              <a:buChar char="Ø"/>
            </a:pPr>
            <a:r>
              <a:rPr lang="zh-CN" altLang="en-US" dirty="0"/>
              <a:t>任务二：投票选择</a:t>
            </a:r>
            <a:endParaRPr lang="en-US" altLang="zh-CN" dirty="0"/>
          </a:p>
          <a:p>
            <a:pPr>
              <a:buFont typeface="Wingdings" pitchFamily="2" charset="2"/>
              <a:buChar char="Ø"/>
            </a:pPr>
            <a:r>
              <a:rPr lang="zh-CN" altLang="en-US" dirty="0"/>
              <a:t>任务三：客户投完票后，统计输出结果</a:t>
            </a:r>
            <a:endParaRPr lang="en-US" dirty="0"/>
          </a:p>
          <a:p>
            <a:pPr>
              <a:buFont typeface="Wingdings" pitchFamily="2" charset="2"/>
              <a:buChar char="Ø"/>
            </a:pPr>
            <a:r>
              <a:rPr lang="zh-CN" altLang="en-US" dirty="0"/>
              <a:t>任务四：排序输出</a:t>
            </a:r>
            <a:endParaRPr lang="en-US" altLang="zh-CN" dirty="0"/>
          </a:p>
          <a:p>
            <a:pPr>
              <a:buFont typeface="Wingdings" pitchFamily="2" charset="2"/>
              <a:buChar char="Ø"/>
            </a:pPr>
            <a:r>
              <a:rPr lang="zh-CN" altLang="en-US" dirty="0"/>
              <a:t>任务五：查询输出</a:t>
            </a:r>
            <a:endParaRPr lang="en-US" dirty="0"/>
          </a:p>
          <a:p>
            <a:pPr>
              <a:buFont typeface="Wingdings" pitchFamily="2" charset="2"/>
              <a:buChar char="Ø"/>
            </a:pPr>
            <a:r>
              <a:rPr lang="zh-CN" altLang="en-US" dirty="0"/>
              <a:t>任务六：投票情况判断</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0112664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任务一：定义数组变量</a:t>
            </a:r>
            <a:br>
              <a:rPr lang="en-US" dirty="0"/>
            </a:br>
            <a:endParaRPr lang="en-US" dirty="0"/>
          </a:p>
        </p:txBody>
      </p:sp>
      <p:sp>
        <p:nvSpPr>
          <p:cNvPr id="3" name="Content Placeholder 2"/>
          <p:cNvSpPr>
            <a:spLocks noGrp="1"/>
          </p:cNvSpPr>
          <p:nvPr>
            <p:ph idx="1"/>
          </p:nvPr>
        </p:nvSpPr>
        <p:spPr>
          <a:xfrm>
            <a:off x="3803650" y="609600"/>
            <a:ext cx="5111750" cy="4572000"/>
          </a:xfrm>
        </p:spPr>
        <p:txBody>
          <a:bodyPr/>
          <a:lstStyle/>
          <a:p>
            <a:pPr marL="0" indent="0">
              <a:buNone/>
            </a:pPr>
            <a:r>
              <a:rPr lang="zh-CN" altLang="en-US" dirty="0"/>
              <a:t>代码：</a:t>
            </a:r>
            <a:endParaRPr lang="en-US" altLang="zh-CN" dirty="0"/>
          </a:p>
          <a:p>
            <a:pPr marL="0" indent="0">
              <a:buNone/>
            </a:pPr>
            <a:r>
              <a:rPr lang="en-US" dirty="0">
                <a:solidFill>
                  <a:schemeClr val="accent4"/>
                </a:solidFill>
              </a:rPr>
              <a:t>int a[6],b[31],c[31][5],d[31];</a:t>
            </a:r>
          </a:p>
          <a:p>
            <a:endParaRPr lang="en-US" dirty="0"/>
          </a:p>
        </p:txBody>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536667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mn-ea"/>
              </a:rPr>
              <a:t>任务三：根据提示录入通讯录信息</a:t>
            </a:r>
            <a:endParaRPr lang="en-US" dirty="0"/>
          </a:p>
        </p:txBody>
      </p:sp>
      <p:sp>
        <p:nvSpPr>
          <p:cNvPr id="3" name="Content Placeholder 2"/>
          <p:cNvSpPr>
            <a:spLocks noGrp="1"/>
          </p:cNvSpPr>
          <p:nvPr>
            <p:ph idx="1"/>
          </p:nvPr>
        </p:nvSpPr>
        <p:spPr>
          <a:xfrm>
            <a:off x="3803650" y="609600"/>
            <a:ext cx="5111750" cy="5715000"/>
          </a:xfrm>
        </p:spPr>
        <p:txBody>
          <a:bodyPr>
            <a:normAutofit fontScale="55000" lnSpcReduction="20000"/>
          </a:bodyPr>
          <a:lstStyle/>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("please input id number:\n");</a:t>
            </a:r>
          </a:p>
          <a:p>
            <a:pPr marL="0" indent="0">
              <a:buNone/>
            </a:pPr>
            <a:r>
              <a:rPr lang="en-US" dirty="0" err="1">
                <a:solidFill>
                  <a:schemeClr val="accent4"/>
                </a:solidFill>
                <a:latin typeface="Times New Roman" pitchFamily="18" charset="0"/>
                <a:cs typeface="Times New Roman" pitchFamily="18" charset="0"/>
              </a:rPr>
              <a:t>scanf</a:t>
            </a:r>
            <a:r>
              <a:rPr lang="en-US" dirty="0">
                <a:solidFill>
                  <a:schemeClr val="accent4"/>
                </a:solidFill>
                <a:latin typeface="Times New Roman" pitchFamily="18" charset="0"/>
                <a:cs typeface="Times New Roman" pitchFamily="18" charset="0"/>
              </a:rPr>
              <a:t>("%d", &amp;id);</a:t>
            </a: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("please input name:\n");</a:t>
            </a:r>
          </a:p>
          <a:p>
            <a:pPr marL="0" indent="0">
              <a:buNone/>
            </a:pPr>
            <a:r>
              <a:rPr lang="en-US" dirty="0" err="1">
                <a:solidFill>
                  <a:schemeClr val="accent4"/>
                </a:solidFill>
                <a:latin typeface="Times New Roman" pitchFamily="18" charset="0"/>
                <a:cs typeface="Times New Roman" pitchFamily="18" charset="0"/>
              </a:rPr>
              <a:t>scanf</a:t>
            </a:r>
            <a:r>
              <a:rPr lang="en-US" dirty="0">
                <a:solidFill>
                  <a:schemeClr val="accent4"/>
                </a:solidFill>
                <a:latin typeface="Times New Roman" pitchFamily="18" charset="0"/>
                <a:cs typeface="Times New Roman" pitchFamily="18" charset="0"/>
              </a:rPr>
              <a:t>("%s", name);</a:t>
            </a: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("please input sex:\n");</a:t>
            </a:r>
          </a:p>
          <a:p>
            <a:pPr marL="0" indent="0">
              <a:buNone/>
            </a:pPr>
            <a:r>
              <a:rPr lang="en-US" dirty="0" err="1">
                <a:solidFill>
                  <a:schemeClr val="accent4"/>
                </a:solidFill>
                <a:latin typeface="Times New Roman" pitchFamily="18" charset="0"/>
                <a:cs typeface="Times New Roman" pitchFamily="18" charset="0"/>
              </a:rPr>
              <a:t>scanf</a:t>
            </a:r>
            <a:r>
              <a:rPr lang="en-US" dirty="0">
                <a:solidFill>
                  <a:schemeClr val="accent4"/>
                </a:solidFill>
                <a:latin typeface="Times New Roman" pitchFamily="18" charset="0"/>
                <a:cs typeface="Times New Roman" pitchFamily="18" charset="0"/>
              </a:rPr>
              <a:t>("%c", &amp;sex);</a:t>
            </a: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("please input age:\n");</a:t>
            </a:r>
          </a:p>
          <a:p>
            <a:pPr marL="0" indent="0">
              <a:buNone/>
            </a:pPr>
            <a:r>
              <a:rPr lang="en-US" dirty="0" err="1">
                <a:solidFill>
                  <a:schemeClr val="accent4"/>
                </a:solidFill>
                <a:latin typeface="Times New Roman" pitchFamily="18" charset="0"/>
                <a:cs typeface="Times New Roman" pitchFamily="18" charset="0"/>
              </a:rPr>
              <a:t>scanf</a:t>
            </a:r>
            <a:r>
              <a:rPr lang="en-US" dirty="0">
                <a:solidFill>
                  <a:schemeClr val="accent4"/>
                </a:solidFill>
                <a:latin typeface="Times New Roman" pitchFamily="18" charset="0"/>
                <a:cs typeface="Times New Roman" pitchFamily="18" charset="0"/>
              </a:rPr>
              <a:t>("%d", &amp;age);</a:t>
            </a: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("please input </a:t>
            </a:r>
            <a:r>
              <a:rPr lang="en-US" dirty="0" err="1">
                <a:solidFill>
                  <a:schemeClr val="accent4"/>
                </a:solidFill>
                <a:latin typeface="Times New Roman" pitchFamily="18" charset="0"/>
                <a:cs typeface="Times New Roman" pitchFamily="18" charset="0"/>
              </a:rPr>
              <a:t>telephone_num</a:t>
            </a:r>
            <a:r>
              <a:rPr lang="en-US" dirty="0">
                <a:solidFill>
                  <a:schemeClr val="accent4"/>
                </a:solidFill>
                <a:latin typeface="Times New Roman" pitchFamily="18" charset="0"/>
                <a:cs typeface="Times New Roman" pitchFamily="18" charset="0"/>
              </a:rPr>
              <a:t>:\n");</a:t>
            </a:r>
          </a:p>
          <a:p>
            <a:pPr marL="0" indent="0">
              <a:buNone/>
            </a:pPr>
            <a:r>
              <a:rPr lang="pt-BR" dirty="0">
                <a:solidFill>
                  <a:schemeClr val="accent4"/>
                </a:solidFill>
                <a:latin typeface="Times New Roman" pitchFamily="18" charset="0"/>
                <a:cs typeface="Times New Roman" pitchFamily="18" charset="0"/>
              </a:rPr>
              <a:t>scanf("%s", telephone_num);</a:t>
            </a:r>
            <a:endParaRPr lang="en-US" dirty="0">
              <a:solidFill>
                <a:schemeClr val="accent4"/>
              </a:solidFill>
              <a:latin typeface="Times New Roman" pitchFamily="18" charset="0"/>
              <a:cs typeface="Times New Roman" pitchFamily="18" charset="0"/>
            </a:endParaRPr>
          </a:p>
          <a:p>
            <a:pPr marL="0" indent="0">
              <a:buNone/>
            </a:pPr>
            <a:r>
              <a:rPr lang="pt-BR" dirty="0">
                <a:solidFill>
                  <a:schemeClr val="accent4"/>
                </a:solidFill>
                <a:latin typeface="Times New Roman" pitchFamily="18" charset="0"/>
                <a:cs typeface="Times New Roman" pitchFamily="18" charset="0"/>
              </a:rPr>
              <a:t>printf("please input qq_num:\n");</a:t>
            </a:r>
            <a:endParaRPr lang="en-US" dirty="0">
              <a:solidFill>
                <a:schemeClr val="accent4"/>
              </a:solidFill>
              <a:latin typeface="Times New Roman" pitchFamily="18" charset="0"/>
              <a:cs typeface="Times New Roman" pitchFamily="18" charset="0"/>
            </a:endParaRPr>
          </a:p>
          <a:p>
            <a:pPr marL="0" indent="0">
              <a:buNone/>
            </a:pPr>
            <a:r>
              <a:rPr lang="pt-BR" dirty="0">
                <a:solidFill>
                  <a:schemeClr val="accent4"/>
                </a:solidFill>
                <a:latin typeface="Times New Roman" pitchFamily="18" charset="0"/>
                <a:cs typeface="Times New Roman" pitchFamily="18" charset="0"/>
              </a:rPr>
              <a:t>scanf("%ld", qq_num);</a:t>
            </a:r>
            <a:endParaRPr lang="en-US" dirty="0">
              <a:solidFill>
                <a:schemeClr val="accent4"/>
              </a:solidFill>
              <a:latin typeface="Times New Roman" pitchFamily="18" charset="0"/>
              <a:cs typeface="Times New Roman" pitchFamily="18" charset="0"/>
            </a:endParaRPr>
          </a:p>
          <a:p>
            <a:pPr marL="0" indent="0">
              <a:buNone/>
            </a:pPr>
            <a:r>
              <a:rPr lang="pt-BR" dirty="0">
                <a:solidFill>
                  <a:schemeClr val="accent4"/>
                </a:solidFill>
                <a:latin typeface="Times New Roman" pitchFamily="18" charset="0"/>
                <a:cs typeface="Times New Roman" pitchFamily="18" charset="0"/>
              </a:rPr>
              <a:t>printf("please input msn_num:\n");</a:t>
            </a:r>
            <a:endParaRPr lang="en-US" dirty="0">
              <a:solidFill>
                <a:schemeClr val="accent4"/>
              </a:solidFill>
              <a:latin typeface="Times New Roman" pitchFamily="18" charset="0"/>
              <a:cs typeface="Times New Roman" pitchFamily="18" charset="0"/>
            </a:endParaRPr>
          </a:p>
          <a:p>
            <a:pPr marL="0" indent="0">
              <a:buNone/>
            </a:pPr>
            <a:r>
              <a:rPr lang="pt-BR" dirty="0">
                <a:solidFill>
                  <a:schemeClr val="accent4"/>
                </a:solidFill>
                <a:latin typeface="Times New Roman" pitchFamily="18" charset="0"/>
                <a:cs typeface="Times New Roman" pitchFamily="18" charset="0"/>
              </a:rPr>
              <a:t>scanf("%s", msn_num);</a:t>
            </a:r>
            <a:endParaRPr lang="en-US" dirty="0">
              <a:solidFill>
                <a:schemeClr val="accent4"/>
              </a:solidFill>
              <a:latin typeface="Times New Roman" pitchFamily="18" charset="0"/>
              <a:cs typeface="Times New Roman" pitchFamily="18" charset="0"/>
            </a:endParaRPr>
          </a:p>
          <a:p>
            <a:pPr marL="0" indent="0">
              <a:buNone/>
            </a:pPr>
            <a:r>
              <a:rPr lang="pt-BR" dirty="0">
                <a:solidFill>
                  <a:schemeClr val="accent4"/>
                </a:solidFill>
                <a:latin typeface="Times New Roman" pitchFamily="18" charset="0"/>
                <a:cs typeface="Times New Roman" pitchFamily="18" charset="0"/>
              </a:rPr>
              <a:t>printf("please input E_mail:\n");</a:t>
            </a:r>
            <a:endParaRPr lang="en-US" dirty="0">
              <a:solidFill>
                <a:schemeClr val="accent4"/>
              </a:solidFill>
              <a:latin typeface="Times New Roman" pitchFamily="18" charset="0"/>
              <a:cs typeface="Times New Roman" pitchFamily="18" charset="0"/>
            </a:endParaRPr>
          </a:p>
          <a:p>
            <a:pPr marL="0" indent="0">
              <a:buNone/>
            </a:pPr>
            <a:r>
              <a:rPr lang="en-US" dirty="0" err="1">
                <a:solidFill>
                  <a:schemeClr val="accent4"/>
                </a:solidFill>
                <a:latin typeface="Times New Roman" pitchFamily="18" charset="0"/>
                <a:cs typeface="Times New Roman" pitchFamily="18" charset="0"/>
              </a:rPr>
              <a:t>scanf</a:t>
            </a:r>
            <a:r>
              <a:rPr lang="en-US" dirty="0">
                <a:solidFill>
                  <a:schemeClr val="accent4"/>
                </a:solidFill>
                <a:latin typeface="Times New Roman" pitchFamily="18" charset="0"/>
                <a:cs typeface="Times New Roman" pitchFamily="18" charset="0"/>
              </a:rPr>
              <a:t>("%s", </a:t>
            </a:r>
            <a:r>
              <a:rPr lang="en-US" dirty="0" err="1">
                <a:solidFill>
                  <a:schemeClr val="accent4"/>
                </a:solidFill>
                <a:latin typeface="Times New Roman" pitchFamily="18" charset="0"/>
                <a:cs typeface="Times New Roman" pitchFamily="18" charset="0"/>
              </a:rPr>
              <a:t>e_mail</a:t>
            </a:r>
            <a:r>
              <a:rPr lang="en-US" dirty="0">
                <a:solidFill>
                  <a:schemeClr val="accent4"/>
                </a:solidFill>
                <a:latin typeface="Times New Roman" pitchFamily="18" charset="0"/>
                <a:cs typeface="Times New Roman" pitchFamily="18" charset="0"/>
              </a:rPr>
              <a:t>);	</a:t>
            </a: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("please input city:\n");</a:t>
            </a:r>
          </a:p>
          <a:p>
            <a:pPr marL="0" indent="0">
              <a:buNone/>
            </a:pPr>
            <a:r>
              <a:rPr lang="en-US" dirty="0" err="1">
                <a:solidFill>
                  <a:schemeClr val="accent4"/>
                </a:solidFill>
                <a:latin typeface="Times New Roman" pitchFamily="18" charset="0"/>
                <a:cs typeface="Times New Roman" pitchFamily="18" charset="0"/>
              </a:rPr>
              <a:t>scanf</a:t>
            </a:r>
            <a:r>
              <a:rPr lang="en-US" dirty="0">
                <a:solidFill>
                  <a:schemeClr val="accent4"/>
                </a:solidFill>
                <a:latin typeface="Times New Roman" pitchFamily="18" charset="0"/>
                <a:cs typeface="Times New Roman" pitchFamily="18" charset="0"/>
              </a:rPr>
              <a:t>("%s", city);</a:t>
            </a: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("please input profession:\n");</a:t>
            </a:r>
          </a:p>
          <a:p>
            <a:pPr marL="0" indent="0">
              <a:buNone/>
            </a:pPr>
            <a:r>
              <a:rPr lang="en-US" dirty="0" err="1">
                <a:solidFill>
                  <a:schemeClr val="accent4"/>
                </a:solidFill>
                <a:latin typeface="Times New Roman" pitchFamily="18" charset="0"/>
                <a:cs typeface="Times New Roman" pitchFamily="18" charset="0"/>
              </a:rPr>
              <a:t>scanf</a:t>
            </a:r>
            <a:r>
              <a:rPr lang="en-US" dirty="0">
                <a:solidFill>
                  <a:schemeClr val="accent4"/>
                </a:solidFill>
                <a:latin typeface="Times New Roman" pitchFamily="18" charset="0"/>
                <a:cs typeface="Times New Roman" pitchFamily="18" charset="0"/>
              </a:rPr>
              <a:t>("%s", profession);</a:t>
            </a: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("please input address:\n");</a:t>
            </a:r>
          </a:p>
          <a:p>
            <a:pPr marL="0" indent="0">
              <a:buNone/>
            </a:pPr>
            <a:r>
              <a:rPr lang="en-US" dirty="0" err="1">
                <a:solidFill>
                  <a:schemeClr val="accent4"/>
                </a:solidFill>
                <a:latin typeface="Times New Roman" pitchFamily="18" charset="0"/>
                <a:cs typeface="Times New Roman" pitchFamily="18" charset="0"/>
              </a:rPr>
              <a:t>scanf</a:t>
            </a:r>
            <a:r>
              <a:rPr lang="en-US" dirty="0">
                <a:solidFill>
                  <a:schemeClr val="accent4"/>
                </a:solidFill>
                <a:latin typeface="Times New Roman" pitchFamily="18" charset="0"/>
                <a:cs typeface="Times New Roman" pitchFamily="18" charset="0"/>
              </a:rPr>
              <a:t>("%s", address);</a:t>
            </a:r>
          </a:p>
          <a:p>
            <a:pPr marL="0" indent="0">
              <a:buNone/>
            </a:pPr>
            <a:endParaRPr lang="en-US" dirty="0">
              <a:solidFill>
                <a:schemeClr val="accent4">
                  <a:lumMod val="75000"/>
                </a:schemeClr>
              </a:solidFill>
              <a:latin typeface="Times New Roman" pitchFamily="18" charset="0"/>
              <a:cs typeface="Times New Roman" pitchFamily="18" charset="0"/>
            </a:endParaRPr>
          </a:p>
          <a:p>
            <a:pPr marL="0" indent="0">
              <a:buNone/>
            </a:pPr>
            <a:r>
              <a:rPr lang="en-US" dirty="0" err="1"/>
              <a:t>scanf</a:t>
            </a:r>
            <a:r>
              <a:rPr lang="zh-CN" altLang="en-US" dirty="0"/>
              <a:t>函数输入时，分别用到了</a:t>
            </a:r>
            <a:r>
              <a:rPr lang="en-US" dirty="0"/>
              <a:t>"%s"</a:t>
            </a:r>
            <a:r>
              <a:rPr lang="zh-CN" altLang="en-US" dirty="0"/>
              <a:t>、</a:t>
            </a:r>
            <a:r>
              <a:rPr lang="en-US" dirty="0"/>
              <a:t>"%d"</a:t>
            </a:r>
            <a:r>
              <a:rPr lang="zh-CN" altLang="en-US" dirty="0"/>
              <a:t>、</a:t>
            </a:r>
            <a:r>
              <a:rPr lang="en-US" dirty="0"/>
              <a:t>"%c"</a:t>
            </a:r>
            <a:r>
              <a:rPr lang="zh-CN" altLang="en-US" dirty="0"/>
              <a:t>、</a:t>
            </a:r>
            <a:r>
              <a:rPr lang="en-US" dirty="0"/>
              <a:t>"%</a:t>
            </a:r>
            <a:r>
              <a:rPr lang="en-US" dirty="0" err="1"/>
              <a:t>ld</a:t>
            </a:r>
            <a:r>
              <a:rPr lang="en-US" dirty="0"/>
              <a:t>"</a:t>
            </a:r>
            <a:r>
              <a:rPr lang="zh-CN" altLang="en-US" dirty="0"/>
              <a:t>等格式控制符。</a:t>
            </a:r>
            <a:endParaRPr lang="en-US" dirty="0"/>
          </a:p>
          <a:p>
            <a:endParaRPr lang="en-US" dirty="0"/>
          </a:p>
        </p:txBody>
      </p:sp>
      <p:sp>
        <p:nvSpPr>
          <p:cNvPr id="4" name="Text Placeholder 3"/>
          <p:cNvSpPr>
            <a:spLocks noGrp="1"/>
          </p:cNvSpPr>
          <p:nvPr>
            <p:ph type="body" sz="half" idx="2"/>
          </p:nvPr>
        </p:nvSpPr>
        <p:spPr/>
        <p:txBody>
          <a:bodyPr/>
          <a:lstStyle/>
          <a:p>
            <a:r>
              <a:rPr lang="zh-CN" altLang="en-US" sz="2000" dirty="0">
                <a:latin typeface="+mn-ea"/>
              </a:rPr>
              <a:t>该任务涉及的知识点有</a:t>
            </a:r>
            <a:r>
              <a:rPr lang="en-US" sz="2000" dirty="0" err="1">
                <a:latin typeface="+mn-ea"/>
              </a:rPr>
              <a:t>printf</a:t>
            </a:r>
            <a:r>
              <a:rPr lang="zh-CN" altLang="en-US" sz="2000" dirty="0">
                <a:latin typeface="+mn-ea"/>
              </a:rPr>
              <a:t>函数和</a:t>
            </a:r>
            <a:r>
              <a:rPr lang="en-US" sz="2000" dirty="0" err="1">
                <a:latin typeface="+mn-ea"/>
              </a:rPr>
              <a:t>scanf</a:t>
            </a:r>
            <a:r>
              <a:rPr lang="zh-CN" altLang="en-US" sz="2000" dirty="0">
                <a:latin typeface="+mn-ea"/>
              </a:rPr>
              <a:t>函数的使用方法，通过</a:t>
            </a:r>
            <a:r>
              <a:rPr lang="en-US" sz="2000" dirty="0" err="1">
                <a:latin typeface="+mn-ea"/>
              </a:rPr>
              <a:t>printf</a:t>
            </a:r>
            <a:r>
              <a:rPr lang="zh-CN" altLang="en-US" sz="2000" dirty="0">
                <a:latin typeface="+mn-ea"/>
              </a:rPr>
              <a:t>函数输出一个提示输入的字符串，利用</a:t>
            </a:r>
            <a:r>
              <a:rPr lang="en-US" sz="2000" dirty="0" err="1">
                <a:latin typeface="+mn-ea"/>
              </a:rPr>
              <a:t>scanf</a:t>
            </a:r>
            <a:r>
              <a:rPr lang="zh-CN" altLang="en-US" sz="2000" dirty="0">
                <a:latin typeface="+mn-ea"/>
              </a:rPr>
              <a:t>函数来实现变量的输入。</a:t>
            </a:r>
            <a:endParaRPr lang="en-US" sz="2000" dirty="0">
              <a:latin typeface="+mn-ea"/>
            </a:endParaRPr>
          </a:p>
          <a:p>
            <a:endParaRPr lang="en-US" dirty="0"/>
          </a:p>
        </p:txBody>
      </p:sp>
    </p:spTree>
    <p:extLst>
      <p:ext uri="{BB962C8B-B14F-4D97-AF65-F5344CB8AC3E}">
        <p14:creationId xmlns:p14="http://schemas.microsoft.com/office/powerpoint/2010/main" val="16173583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任务二：投票选择</a:t>
            </a:r>
            <a:br>
              <a:rPr lang="en-US" altLang="zh-CN" dirty="0"/>
            </a:br>
            <a:endParaRPr lang="en-US" dirty="0"/>
          </a:p>
        </p:txBody>
      </p:sp>
      <p:sp>
        <p:nvSpPr>
          <p:cNvPr id="3" name="Content Placeholder 2"/>
          <p:cNvSpPr>
            <a:spLocks noGrp="1"/>
          </p:cNvSpPr>
          <p:nvPr>
            <p:ph idx="1"/>
          </p:nvPr>
        </p:nvSpPr>
        <p:spPr>
          <a:xfrm>
            <a:off x="3803650" y="609600"/>
            <a:ext cx="5111750" cy="3581400"/>
          </a:xfrm>
        </p:spPr>
        <p:txBody>
          <a:bodyPr>
            <a:normAutofit fontScale="55000" lnSpcReduction="20000"/>
          </a:bodyPr>
          <a:lstStyle/>
          <a:p>
            <a:pPr marL="0" indent="0">
              <a:buNone/>
            </a:pPr>
            <a:r>
              <a:rPr lang="en-US" dirty="0">
                <a:solidFill>
                  <a:schemeClr val="accent4"/>
                </a:solidFill>
              </a:rPr>
              <a:t>void </a:t>
            </a:r>
            <a:r>
              <a:rPr lang="en-US" dirty="0" err="1">
                <a:solidFill>
                  <a:schemeClr val="accent4"/>
                </a:solidFill>
              </a:rPr>
              <a:t>cin</a:t>
            </a:r>
            <a:r>
              <a:rPr lang="en-US" dirty="0">
                <a:solidFill>
                  <a:schemeClr val="accent4"/>
                </a:solidFill>
              </a:rPr>
              <a:t>(</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a:t>
            </a:r>
            <a:r>
              <a:rPr lang="en-US" dirty="0">
                <a:solidFill>
                  <a:schemeClr val="accent4"/>
                </a:solidFill>
                <a:sym typeface="Symbol"/>
              </a:rPr>
              <a:t></a:t>
            </a:r>
            <a:r>
              <a:rPr lang="zh-CN" altLang="en-US" dirty="0">
                <a:solidFill>
                  <a:schemeClr val="accent4"/>
                </a:solidFill>
              </a:rPr>
              <a:t>投票 </a:t>
            </a:r>
            <a:r>
              <a:rPr lang="en-US" dirty="0">
                <a:solidFill>
                  <a:schemeClr val="accent4"/>
                </a:solidFill>
                <a:sym typeface="Symbol"/>
              </a:rPr>
              <a:t></a:t>
            </a:r>
            <a:r>
              <a:rPr lang="en-US" dirty="0">
                <a:solidFill>
                  <a:schemeClr val="accent4"/>
                </a:solidFill>
              </a:rPr>
              <a:t>/ </a:t>
            </a:r>
          </a:p>
          <a:p>
            <a:pPr marL="0" indent="0">
              <a:buNone/>
            </a:pP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m;</a:t>
            </a:r>
          </a:p>
          <a:p>
            <a:pPr marL="0" indent="0">
              <a:buNone/>
            </a:pPr>
            <a:r>
              <a:rPr lang="en-US" dirty="0">
                <a:solidFill>
                  <a:schemeClr val="accent4"/>
                </a:solidFill>
              </a:rPr>
              <a:t>    char </a:t>
            </a:r>
            <a:r>
              <a:rPr lang="en-US" dirty="0" err="1">
                <a:solidFill>
                  <a:schemeClr val="accent4"/>
                </a:solidFill>
              </a:rPr>
              <a:t>k,j</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zh-CN" altLang="en-US" dirty="0">
                <a:solidFill>
                  <a:schemeClr val="accent4"/>
                </a:solidFill>
              </a:rPr>
              <a:t>请投票</a:t>
            </a:r>
            <a:r>
              <a:rPr lang="en-US" dirty="0">
                <a:solidFill>
                  <a:schemeClr val="accent4"/>
                </a:solidFill>
              </a:rPr>
              <a:t>(1-5)</a:t>
            </a:r>
            <a:r>
              <a:rPr lang="zh-CN" altLang="en-US" dirty="0">
                <a:solidFill>
                  <a:schemeClr val="accent4"/>
                </a:solidFill>
              </a:rPr>
              <a:t>：</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a:t>
            </a:r>
            <a:r>
              <a:rPr lang="en-US" dirty="0" err="1">
                <a:solidFill>
                  <a:schemeClr val="accent4"/>
                </a:solidFill>
              </a:rPr>
              <a:t>d",&amp;m</a:t>
            </a:r>
            <a:r>
              <a:rPr lang="en-US" dirty="0">
                <a:solidFill>
                  <a:schemeClr val="accent4"/>
                </a:solidFill>
              </a:rPr>
              <a:t>);</a:t>
            </a:r>
          </a:p>
          <a:p>
            <a:pPr marL="0" indent="0">
              <a:buNone/>
            </a:pPr>
            <a:r>
              <a:rPr lang="en-US" dirty="0">
                <a:solidFill>
                  <a:schemeClr val="accent4"/>
                </a:solidFill>
              </a:rPr>
              <a:t>    b[</a:t>
            </a:r>
            <a:r>
              <a:rPr lang="en-US" dirty="0" err="1">
                <a:solidFill>
                  <a:schemeClr val="accent4"/>
                </a:solidFill>
              </a:rPr>
              <a:t>i</a:t>
            </a:r>
            <a:r>
              <a:rPr lang="en-US" dirty="0">
                <a:solidFill>
                  <a:schemeClr val="accent4"/>
                </a:solidFill>
              </a:rPr>
              <a:t>]=1;</a:t>
            </a:r>
          </a:p>
          <a:p>
            <a:pPr marL="0" indent="0">
              <a:buNone/>
            </a:pPr>
            <a:r>
              <a:rPr lang="en-US" dirty="0">
                <a:solidFill>
                  <a:schemeClr val="accent4"/>
                </a:solidFill>
              </a:rPr>
              <a:t>    a[m]++;</a:t>
            </a:r>
          </a:p>
          <a:p>
            <a:pPr marL="0" indent="0">
              <a:buNone/>
            </a:pPr>
            <a:r>
              <a:rPr lang="en-US" dirty="0">
                <a:solidFill>
                  <a:schemeClr val="accent4"/>
                </a:solidFill>
              </a:rPr>
              <a:t>    /</a:t>
            </a:r>
            <a:r>
              <a:rPr lang="en-US" dirty="0">
                <a:solidFill>
                  <a:schemeClr val="accent4"/>
                </a:solidFill>
                <a:sym typeface="Symbol"/>
              </a:rPr>
              <a:t></a:t>
            </a:r>
            <a:r>
              <a:rPr lang="en-US" dirty="0" err="1">
                <a:solidFill>
                  <a:schemeClr val="accent4"/>
                </a:solidFill>
              </a:rPr>
              <a:t>printf</a:t>
            </a:r>
            <a:r>
              <a:rPr lang="en-US" dirty="0">
                <a:solidFill>
                  <a:schemeClr val="accent4"/>
                </a:solidFill>
              </a:rPr>
              <a:t>("</a:t>
            </a:r>
            <a:r>
              <a:rPr lang="zh-CN" altLang="en-US" dirty="0">
                <a:solidFill>
                  <a:schemeClr val="accent4"/>
                </a:solidFill>
              </a:rPr>
              <a:t>是否打印当前票数</a:t>
            </a:r>
            <a:r>
              <a:rPr lang="en-US" dirty="0">
                <a:solidFill>
                  <a:schemeClr val="accent4"/>
                </a:solidFill>
              </a:rPr>
              <a:t>(Y/N)?");</a:t>
            </a:r>
          </a:p>
          <a:p>
            <a:pPr marL="0" indent="0">
              <a:buNone/>
            </a:pPr>
            <a:r>
              <a:rPr lang="en-US" dirty="0">
                <a:solidFill>
                  <a:schemeClr val="accent4"/>
                </a:solidFill>
              </a:rPr>
              <a:t>    </a:t>
            </a:r>
            <a:r>
              <a:rPr lang="en-US" dirty="0" err="1">
                <a:solidFill>
                  <a:schemeClr val="accent4"/>
                </a:solidFill>
              </a:rPr>
              <a:t>getchar</a:t>
            </a: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a:t>
            </a:r>
            <a:r>
              <a:rPr lang="en-US" dirty="0" err="1">
                <a:solidFill>
                  <a:schemeClr val="accent4"/>
                </a:solidFill>
              </a:rPr>
              <a:t>c",&amp;k</a:t>
            </a:r>
            <a:r>
              <a:rPr lang="en-US" dirty="0">
                <a:solidFill>
                  <a:schemeClr val="accent4"/>
                </a:solidFill>
              </a:rPr>
              <a:t>);</a:t>
            </a:r>
          </a:p>
          <a:p>
            <a:pPr marL="0" indent="0">
              <a:buNone/>
            </a:pPr>
            <a:r>
              <a:rPr lang="en-US" dirty="0">
                <a:solidFill>
                  <a:schemeClr val="accent4"/>
                </a:solidFill>
              </a:rPr>
              <a:t>    if(k=='Y'||k=='y')</a:t>
            </a:r>
            <a:r>
              <a:rPr lang="en-US" dirty="0" err="1">
                <a:solidFill>
                  <a:schemeClr val="accent4"/>
                </a:solidFill>
              </a:rPr>
              <a:t>pr</a:t>
            </a:r>
            <a:r>
              <a:rPr lang="en-US" dirty="0">
                <a:solidFill>
                  <a:schemeClr val="accent4"/>
                </a:solidFill>
              </a:rPr>
              <a:t>( );</a:t>
            </a:r>
          </a:p>
          <a:p>
            <a:pPr marL="0" indent="0">
              <a:buNone/>
            </a:pPr>
            <a:r>
              <a:rPr lang="en-US" dirty="0">
                <a:solidFill>
                  <a:schemeClr val="accent4"/>
                </a:solidFill>
              </a:rPr>
              <a:t>    else return; </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r>
              <a:rPr lang="zh-CN" altLang="en-US" dirty="0"/>
              <a:t>在屏幕显示“请输入客户号”，用户输入后读取客户号，并显示请给“</a:t>
            </a:r>
            <a:r>
              <a:rPr lang="en-US" dirty="0"/>
              <a:t>1</a:t>
            </a:r>
            <a:r>
              <a:rPr lang="zh-CN" altLang="en-US" dirty="0"/>
              <a:t>～</a:t>
            </a:r>
            <a:r>
              <a:rPr lang="en-US" dirty="0"/>
              <a:t>5</a:t>
            </a:r>
            <a:r>
              <a:rPr lang="zh-CN" altLang="en-US" dirty="0"/>
              <a:t>号”员工投票</a:t>
            </a:r>
            <a:endParaRPr lang="en-US" dirty="0"/>
          </a:p>
          <a:p>
            <a:endParaRPr lang="en-US" dirty="0"/>
          </a:p>
        </p:txBody>
      </p:sp>
    </p:spTree>
    <p:extLst>
      <p:ext uri="{BB962C8B-B14F-4D97-AF65-F5344CB8AC3E}">
        <p14:creationId xmlns:p14="http://schemas.microsoft.com/office/powerpoint/2010/main" val="29814077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任务三：客户投完票后，统计输出结果</a:t>
            </a:r>
            <a:br>
              <a:rPr lang="en-US" dirty="0"/>
            </a:br>
            <a:endParaRPr lang="en-US" dirty="0"/>
          </a:p>
        </p:txBody>
      </p:sp>
      <p:sp>
        <p:nvSpPr>
          <p:cNvPr id="3" name="Content Placeholder 2"/>
          <p:cNvSpPr>
            <a:spLocks noGrp="1"/>
          </p:cNvSpPr>
          <p:nvPr>
            <p:ph idx="1"/>
          </p:nvPr>
        </p:nvSpPr>
        <p:spPr>
          <a:xfrm>
            <a:off x="3803650" y="609600"/>
            <a:ext cx="5111750" cy="5334000"/>
          </a:xfrm>
        </p:spPr>
        <p:txBody>
          <a:bodyPr>
            <a:normAutofit fontScale="55000" lnSpcReduction="20000"/>
          </a:bodyPr>
          <a:lstStyle/>
          <a:p>
            <a:pPr marL="0" indent="0">
              <a:buNone/>
            </a:pPr>
            <a:r>
              <a:rPr lang="en-US" dirty="0">
                <a:solidFill>
                  <a:schemeClr val="accent4"/>
                </a:solidFill>
              </a:rPr>
              <a:t>void </a:t>
            </a:r>
            <a:r>
              <a:rPr lang="en-US" dirty="0" err="1">
                <a:solidFill>
                  <a:schemeClr val="accent4"/>
                </a:solidFill>
              </a:rPr>
              <a:t>pr</a:t>
            </a:r>
            <a:r>
              <a:rPr lang="en-US" dirty="0">
                <a:solidFill>
                  <a:schemeClr val="accent4"/>
                </a:solidFill>
              </a:rPr>
              <a:t>( )    / </a:t>
            </a:r>
            <a:r>
              <a:rPr lang="en-US" dirty="0">
                <a:solidFill>
                  <a:schemeClr val="accent4"/>
                </a:solidFill>
                <a:sym typeface="Symbol"/>
              </a:rPr>
              <a:t></a:t>
            </a:r>
            <a:r>
              <a:rPr lang="zh-CN" altLang="en-US" dirty="0">
                <a:solidFill>
                  <a:schemeClr val="accent4"/>
                </a:solidFill>
              </a:rPr>
              <a:t>输出统计结果</a:t>
            </a:r>
            <a:r>
              <a:rPr lang="en-US" dirty="0">
                <a:solidFill>
                  <a:schemeClr val="accent4"/>
                </a:solidFill>
                <a:sym typeface="Symbol"/>
              </a:rPr>
              <a:t></a:t>
            </a:r>
            <a:r>
              <a:rPr lang="en-US" dirty="0">
                <a:solidFill>
                  <a:schemeClr val="accent4"/>
                </a:solidFill>
              </a:rPr>
              <a:t>/ </a:t>
            </a:r>
          </a:p>
          <a:p>
            <a:pPr marL="0" indent="0">
              <a:buNone/>
            </a:pPr>
            <a:r>
              <a:rPr lang="en-US" dirty="0">
                <a:solidFill>
                  <a:schemeClr val="accent4"/>
                </a:solidFill>
              </a:rPr>
              <a:t>{</a:t>
            </a:r>
          </a:p>
          <a:p>
            <a:pPr marL="0" indent="0">
              <a:buNone/>
            </a:pPr>
            <a:r>
              <a:rPr lang="en-US" dirty="0">
                <a:solidFill>
                  <a:schemeClr val="accent4"/>
                </a:solidFill>
              </a:rPr>
              <a:t>     char k;</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i,j</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zh-CN" altLang="en-US" dirty="0">
                <a:solidFill>
                  <a:schemeClr val="accent4"/>
                </a:solidFill>
              </a:rPr>
              <a:t>是否打印票数</a:t>
            </a:r>
            <a:r>
              <a:rPr lang="en-US" dirty="0">
                <a:solidFill>
                  <a:schemeClr val="accent4"/>
                </a:solidFill>
              </a:rPr>
              <a:t>(Y/N)?");</a:t>
            </a:r>
          </a:p>
          <a:p>
            <a:pPr marL="0" indent="0">
              <a:buNone/>
            </a:pPr>
            <a:r>
              <a:rPr lang="en-US" dirty="0">
                <a:solidFill>
                  <a:schemeClr val="accent4"/>
                </a:solidFill>
              </a:rPr>
              <a:t>     </a:t>
            </a:r>
            <a:r>
              <a:rPr lang="en-US" dirty="0" err="1">
                <a:solidFill>
                  <a:schemeClr val="accent4"/>
                </a:solidFill>
              </a:rPr>
              <a:t>getchar</a:t>
            </a: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a:t>
            </a:r>
            <a:r>
              <a:rPr lang="en-US" dirty="0" err="1">
                <a:solidFill>
                  <a:schemeClr val="accent4"/>
                </a:solidFill>
              </a:rPr>
              <a:t>c",&amp;k</a:t>
            </a:r>
            <a:r>
              <a:rPr lang="en-US" dirty="0">
                <a:solidFill>
                  <a:schemeClr val="accent4"/>
                </a:solidFill>
              </a:rPr>
              <a:t>);</a:t>
            </a:r>
          </a:p>
          <a:p>
            <a:pPr marL="0" indent="0">
              <a:buNone/>
            </a:pPr>
            <a:r>
              <a:rPr lang="en-US" dirty="0">
                <a:solidFill>
                  <a:schemeClr val="accent4"/>
                </a:solidFill>
              </a:rPr>
              <a:t>     if(k=='Y'||k=='y')</a:t>
            </a:r>
          </a:p>
          <a:p>
            <a:pPr marL="0" indent="0">
              <a:buNone/>
            </a:pPr>
            <a:r>
              <a:rPr lang="en-US" dirty="0">
                <a:solidFill>
                  <a:schemeClr val="accent4"/>
                </a:solidFill>
              </a:rPr>
              <a:t>     {</a:t>
            </a:r>
          </a:p>
          <a:p>
            <a:pPr marL="0" indent="0">
              <a:buNone/>
            </a:pPr>
            <a:r>
              <a:rPr lang="en-US" dirty="0" err="1">
                <a:solidFill>
                  <a:schemeClr val="accent4"/>
                </a:solidFill>
              </a:rPr>
              <a:t>printf</a:t>
            </a:r>
            <a:r>
              <a:rPr lang="en-US" dirty="0">
                <a:solidFill>
                  <a:schemeClr val="accent4"/>
                </a:solidFill>
              </a:rPr>
              <a:t>("ID(</a:t>
            </a:r>
            <a:r>
              <a:rPr lang="zh-CN" altLang="en-US" dirty="0">
                <a:solidFill>
                  <a:schemeClr val="accent4"/>
                </a:solidFill>
              </a:rPr>
              <a:t>员工号</a:t>
            </a:r>
            <a:r>
              <a:rPr lang="en-US" dirty="0">
                <a:solidFill>
                  <a:schemeClr val="accent4"/>
                </a:solidFill>
              </a:rPr>
              <a:t>)  Count(</a:t>
            </a:r>
            <a:r>
              <a:rPr lang="zh-CN" altLang="en-US" dirty="0">
                <a:solidFill>
                  <a:schemeClr val="accent4"/>
                </a:solidFill>
              </a:rPr>
              <a:t>满意投票计数</a:t>
            </a:r>
            <a:r>
              <a:rPr lang="en-US" dirty="0">
                <a:solidFill>
                  <a:schemeClr val="accent4"/>
                </a:solidFill>
              </a:rPr>
              <a:t>)  Star(</a:t>
            </a:r>
            <a:r>
              <a:rPr lang="zh-CN" altLang="en-US" dirty="0">
                <a:solidFill>
                  <a:schemeClr val="accent4"/>
                </a:solidFill>
              </a:rPr>
              <a:t>统计结果直方图</a:t>
            </a:r>
            <a:r>
              <a:rPr lang="en-US" dirty="0">
                <a:solidFill>
                  <a:schemeClr val="accent4"/>
                </a:solidFill>
              </a:rPr>
              <a:t>)\n");</a:t>
            </a:r>
          </a:p>
          <a:p>
            <a:pPr marL="0" indent="0">
              <a:buNone/>
            </a:pPr>
            <a:r>
              <a:rPr lang="en-US" dirty="0">
                <a:solidFill>
                  <a:schemeClr val="accent4"/>
                </a:solidFill>
              </a:rPr>
              <a:t>   for(</a:t>
            </a:r>
            <a:r>
              <a:rPr lang="en-US" dirty="0" err="1">
                <a:solidFill>
                  <a:schemeClr val="accent4"/>
                </a:solidFill>
              </a:rPr>
              <a:t>i</a:t>
            </a:r>
            <a:r>
              <a:rPr lang="en-US" dirty="0">
                <a:solidFill>
                  <a:schemeClr val="accent4"/>
                </a:solidFill>
              </a:rPr>
              <a:t>=1;i&lt;=5;i++)</a:t>
            </a: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 ("%d",</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if(a[</a:t>
            </a:r>
            <a:r>
              <a:rPr lang="en-US" dirty="0" err="1">
                <a:solidFill>
                  <a:schemeClr val="accent4"/>
                </a:solidFill>
              </a:rPr>
              <a:t>i</a:t>
            </a:r>
            <a:r>
              <a:rPr lang="en-US" dirty="0">
                <a:solidFill>
                  <a:schemeClr val="accent4"/>
                </a:solidFill>
              </a:rPr>
              <a:t>]&lt;10)</a:t>
            </a:r>
            <a:r>
              <a:rPr lang="en-US" dirty="0" err="1">
                <a:solidFill>
                  <a:schemeClr val="accent4"/>
                </a:solidFill>
              </a:rPr>
              <a:t>printf</a:t>
            </a:r>
            <a:r>
              <a:rPr lang="en-US" dirty="0">
                <a:solidFill>
                  <a:schemeClr val="accent4"/>
                </a:solidFill>
              </a:rPr>
              <a:t>("%</a:t>
            </a:r>
            <a:r>
              <a:rPr lang="en-US" dirty="0" err="1">
                <a:solidFill>
                  <a:schemeClr val="accent4"/>
                </a:solidFill>
              </a:rPr>
              <a:t>d",a</a:t>
            </a:r>
            <a:r>
              <a:rPr lang="en-US" dirty="0">
                <a:solidFill>
                  <a:schemeClr val="accent4"/>
                </a:solidFill>
              </a:rPr>
              <a:t>[</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else </a:t>
            </a:r>
            <a:r>
              <a:rPr lang="en-US" dirty="0" err="1">
                <a:solidFill>
                  <a:schemeClr val="accent4"/>
                </a:solidFill>
              </a:rPr>
              <a:t>printf</a:t>
            </a:r>
            <a:r>
              <a:rPr lang="en-US" dirty="0">
                <a:solidFill>
                  <a:schemeClr val="accent4"/>
                </a:solidFill>
              </a:rPr>
              <a:t>("%</a:t>
            </a:r>
            <a:r>
              <a:rPr lang="en-US" dirty="0" err="1">
                <a:solidFill>
                  <a:schemeClr val="accent4"/>
                </a:solidFill>
              </a:rPr>
              <a:t>d",a</a:t>
            </a:r>
            <a:r>
              <a:rPr lang="en-US" dirty="0">
                <a:solidFill>
                  <a:schemeClr val="accent4"/>
                </a:solidFill>
              </a:rPr>
              <a:t>[</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for(j=0;j&lt;a[</a:t>
            </a:r>
            <a:r>
              <a:rPr lang="en-US" dirty="0" err="1">
                <a:solidFill>
                  <a:schemeClr val="accent4"/>
                </a:solidFill>
              </a:rPr>
              <a:t>i</a:t>
            </a:r>
            <a:r>
              <a:rPr lang="en-US" dirty="0">
                <a:solidFill>
                  <a:schemeClr val="accent4"/>
                </a:solidFill>
              </a:rPr>
              <a:t>];j++)</a:t>
            </a:r>
            <a:r>
              <a:rPr lang="en-US" dirty="0" err="1">
                <a:solidFill>
                  <a:schemeClr val="accent4"/>
                </a:solidFill>
              </a:rPr>
              <a:t>printf</a:t>
            </a:r>
            <a:r>
              <a:rPr lang="en-US" dirty="0">
                <a:solidFill>
                  <a:schemeClr val="accent4"/>
                </a:solidFill>
              </a:rPr>
              <a:t>("</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("\n");</a:t>
            </a:r>
          </a:p>
          <a:p>
            <a:pPr marL="0" indent="0">
              <a:buNone/>
            </a:pPr>
            <a:r>
              <a:rPr lang="en-US" dirty="0">
                <a:solidFill>
                  <a:schemeClr val="accent4"/>
                </a:solidFill>
              </a:rPr>
              <a:t>         }</a:t>
            </a:r>
          </a:p>
          <a:p>
            <a:pPr marL="0" indent="0">
              <a:buNone/>
            </a:pPr>
            <a:r>
              <a:rPr lang="en-US" dirty="0">
                <a:solidFill>
                  <a:schemeClr val="accent4"/>
                </a:solidFill>
              </a:rPr>
              <a:t>     }</a:t>
            </a:r>
          </a:p>
          <a:p>
            <a:pPr marL="0" indent="0">
              <a:buNone/>
            </a:pPr>
            <a:r>
              <a:rPr lang="en-US" dirty="0">
                <a:solidFill>
                  <a:schemeClr val="accent4"/>
                </a:solidFill>
              </a:rPr>
              <a:t>     else return;</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0361901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任务四：排序输出</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solidFill>
                  <a:schemeClr val="accent4"/>
                </a:solidFill>
              </a:rPr>
              <a:t>void </a:t>
            </a:r>
            <a:r>
              <a:rPr lang="en-US" dirty="0" err="1">
                <a:solidFill>
                  <a:schemeClr val="accent4"/>
                </a:solidFill>
              </a:rPr>
              <a:t>paipr</a:t>
            </a:r>
            <a:r>
              <a:rPr lang="en-US" dirty="0">
                <a:solidFill>
                  <a:schemeClr val="accent4"/>
                </a:solidFill>
              </a:rPr>
              <a:t>( )    /</a:t>
            </a:r>
            <a:r>
              <a:rPr lang="en-US" dirty="0">
                <a:solidFill>
                  <a:schemeClr val="accent4"/>
                </a:solidFill>
                <a:sym typeface="Symbol"/>
              </a:rPr>
              <a:t></a:t>
            </a:r>
            <a:r>
              <a:rPr lang="zh-CN" altLang="en-US" dirty="0">
                <a:solidFill>
                  <a:schemeClr val="accent4"/>
                </a:solidFill>
              </a:rPr>
              <a:t>排序输出</a:t>
            </a:r>
            <a:r>
              <a:rPr lang="en-US" dirty="0">
                <a:solidFill>
                  <a:schemeClr val="accent4"/>
                </a:solidFill>
                <a:sym typeface="Symbol"/>
              </a:rPr>
              <a:t></a:t>
            </a:r>
            <a:r>
              <a:rPr lang="en-US" dirty="0">
                <a:solidFill>
                  <a:schemeClr val="accent4"/>
                </a:solidFill>
              </a:rPr>
              <a:t>/ </a:t>
            </a:r>
          </a:p>
          <a:p>
            <a:pPr marL="0" indent="0">
              <a:buNone/>
            </a:pP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i,j,k</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("ID(</a:t>
            </a:r>
            <a:r>
              <a:rPr lang="zh-CN" altLang="en-US" dirty="0">
                <a:solidFill>
                  <a:schemeClr val="accent4"/>
                </a:solidFill>
              </a:rPr>
              <a:t>员工号</a:t>
            </a:r>
            <a:r>
              <a:rPr lang="en-US" dirty="0">
                <a:solidFill>
                  <a:schemeClr val="accent4"/>
                </a:solidFill>
              </a:rPr>
              <a:t>)Count(</a:t>
            </a:r>
            <a:r>
              <a:rPr lang="zh-CN" altLang="en-US" dirty="0">
                <a:solidFill>
                  <a:schemeClr val="accent4"/>
                </a:solidFill>
              </a:rPr>
              <a:t>满意投票计数</a:t>
            </a:r>
            <a:r>
              <a:rPr lang="en-US" dirty="0">
                <a:solidFill>
                  <a:schemeClr val="accent4"/>
                </a:solidFill>
              </a:rPr>
              <a:t>)Star(</a:t>
            </a:r>
            <a:r>
              <a:rPr lang="zh-CN" altLang="en-US" dirty="0">
                <a:solidFill>
                  <a:schemeClr val="accent4"/>
                </a:solidFill>
              </a:rPr>
              <a:t>统计结果直方图</a:t>
            </a:r>
            <a:r>
              <a:rPr lang="en-US" dirty="0">
                <a:solidFill>
                  <a:schemeClr val="accent4"/>
                </a:solidFill>
              </a:rPr>
              <a:t>)\n");</a:t>
            </a:r>
          </a:p>
          <a:p>
            <a:pPr marL="0" indent="0">
              <a:buNone/>
            </a:pPr>
            <a:r>
              <a:rPr lang="en-US" dirty="0">
                <a:solidFill>
                  <a:schemeClr val="accent4"/>
                </a:solidFill>
              </a:rPr>
              <a:t>     /</a:t>
            </a:r>
            <a:r>
              <a:rPr lang="en-US" dirty="0">
                <a:solidFill>
                  <a:schemeClr val="accent4"/>
                </a:solidFill>
                <a:sym typeface="Symbol"/>
              </a:rPr>
              <a:t></a:t>
            </a:r>
            <a:r>
              <a:rPr lang="zh-CN" altLang="en-US" dirty="0">
                <a:solidFill>
                  <a:schemeClr val="accent4"/>
                </a:solidFill>
              </a:rPr>
              <a:t>重复得票</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for(</a:t>
            </a:r>
            <a:r>
              <a:rPr lang="en-US" dirty="0" err="1">
                <a:solidFill>
                  <a:schemeClr val="accent4"/>
                </a:solidFill>
              </a:rPr>
              <a:t>i</a:t>
            </a:r>
            <a:r>
              <a:rPr lang="en-US" dirty="0">
                <a:solidFill>
                  <a:schemeClr val="accent4"/>
                </a:solidFill>
              </a:rPr>
              <a:t>=31;i&gt;=0;i--)</a:t>
            </a:r>
          </a:p>
          <a:p>
            <a:pPr marL="0" indent="0">
              <a:buNone/>
            </a:pPr>
            <a:r>
              <a:rPr lang="en-US" dirty="0">
                <a:solidFill>
                  <a:schemeClr val="accent4"/>
                </a:solidFill>
              </a:rPr>
              <a:t>     {</a:t>
            </a:r>
          </a:p>
          <a:p>
            <a:pPr marL="0" indent="0">
              <a:buNone/>
            </a:pPr>
            <a:r>
              <a:rPr lang="en-US" dirty="0">
                <a:solidFill>
                  <a:schemeClr val="accent4"/>
                </a:solidFill>
              </a:rPr>
              <a:t>          if(c[</a:t>
            </a:r>
            <a:r>
              <a:rPr lang="en-US" dirty="0" err="1">
                <a:solidFill>
                  <a:schemeClr val="accent4"/>
                </a:solidFill>
              </a:rPr>
              <a:t>i</a:t>
            </a:r>
            <a:r>
              <a:rPr lang="en-US" dirty="0">
                <a:solidFill>
                  <a:schemeClr val="accent4"/>
                </a:solidFill>
              </a:rPr>
              <a:t>]!=0)</a:t>
            </a:r>
          </a:p>
          <a:p>
            <a:pPr marL="0" indent="0">
              <a:buNone/>
            </a:pPr>
            <a:r>
              <a:rPr lang="en-US" dirty="0">
                <a:solidFill>
                  <a:schemeClr val="accent4"/>
                </a:solidFill>
              </a:rPr>
              <a:t>          {</a:t>
            </a:r>
          </a:p>
          <a:p>
            <a:pPr marL="0" indent="0">
              <a:buNone/>
            </a:pPr>
            <a:r>
              <a:rPr lang="en-US" dirty="0">
                <a:solidFill>
                  <a:schemeClr val="accent4"/>
                </a:solidFill>
              </a:rPr>
              <a:t>              for(k=0;k&lt;d[</a:t>
            </a:r>
            <a:r>
              <a:rPr lang="en-US" dirty="0" err="1">
                <a:solidFill>
                  <a:schemeClr val="accent4"/>
                </a:solidFill>
              </a:rPr>
              <a:t>i</a:t>
            </a:r>
            <a:r>
              <a:rPr lang="en-US" dirty="0">
                <a:solidFill>
                  <a:schemeClr val="accent4"/>
                </a:solidFill>
              </a:rPr>
              <a:t>];k++) </a:t>
            </a: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en-US" dirty="0" err="1">
                <a:solidFill>
                  <a:schemeClr val="accent4"/>
                </a:solidFill>
              </a:rPr>
              <a:t>d",c</a:t>
            </a:r>
            <a:r>
              <a:rPr lang="en-US" dirty="0">
                <a:solidFill>
                  <a:schemeClr val="accent4"/>
                </a:solidFill>
              </a:rPr>
              <a:t>[</a:t>
            </a:r>
            <a:r>
              <a:rPr lang="en-US" dirty="0" err="1">
                <a:solidFill>
                  <a:schemeClr val="accent4"/>
                </a:solidFill>
              </a:rPr>
              <a:t>i</a:t>
            </a:r>
            <a:r>
              <a:rPr lang="en-US" dirty="0">
                <a:solidFill>
                  <a:schemeClr val="accent4"/>
                </a:solidFill>
              </a:rPr>
              <a:t>][k]);</a:t>
            </a:r>
          </a:p>
          <a:p>
            <a:pPr marL="0" indent="0">
              <a:buNone/>
            </a:pPr>
            <a:r>
              <a:rPr lang="en-US" dirty="0">
                <a:solidFill>
                  <a:schemeClr val="accent4"/>
                </a:solidFill>
              </a:rPr>
              <a:t>            if(</a:t>
            </a:r>
            <a:r>
              <a:rPr lang="en-US" dirty="0" err="1">
                <a:solidFill>
                  <a:schemeClr val="accent4"/>
                </a:solidFill>
              </a:rPr>
              <a:t>i</a:t>
            </a:r>
            <a:r>
              <a:rPr lang="en-US" dirty="0">
                <a:solidFill>
                  <a:schemeClr val="accent4"/>
                </a:solidFill>
              </a:rPr>
              <a:t>&lt;10)</a:t>
            </a:r>
            <a:r>
              <a:rPr lang="en-US" dirty="0" err="1">
                <a:solidFill>
                  <a:schemeClr val="accent4"/>
                </a:solidFill>
              </a:rPr>
              <a:t>printf</a:t>
            </a:r>
            <a:r>
              <a:rPr lang="en-US" dirty="0">
                <a:solidFill>
                  <a:schemeClr val="accent4"/>
                </a:solidFill>
              </a:rPr>
              <a:t>("%d",</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else </a:t>
            </a:r>
            <a:r>
              <a:rPr lang="en-US" dirty="0" err="1">
                <a:solidFill>
                  <a:schemeClr val="accent4"/>
                </a:solidFill>
              </a:rPr>
              <a:t>printf</a:t>
            </a:r>
            <a:r>
              <a:rPr lang="en-US" dirty="0">
                <a:solidFill>
                  <a:schemeClr val="accent4"/>
                </a:solidFill>
              </a:rPr>
              <a:t>("%d",</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for(j=0;j&lt;</a:t>
            </a:r>
            <a:r>
              <a:rPr lang="en-US" dirty="0" err="1">
                <a:solidFill>
                  <a:schemeClr val="accent4"/>
                </a:solidFill>
              </a:rPr>
              <a:t>i;j</a:t>
            </a:r>
            <a:r>
              <a:rPr lang="en-US" dirty="0">
                <a:solidFill>
                  <a:schemeClr val="accent4"/>
                </a:solidFill>
              </a:rPr>
              <a:t>++)</a:t>
            </a:r>
            <a:r>
              <a:rPr lang="en-US" dirty="0" err="1">
                <a:solidFill>
                  <a:schemeClr val="accent4"/>
                </a:solidFill>
              </a:rPr>
              <a:t>printf</a:t>
            </a:r>
            <a:r>
              <a:rPr lang="en-US" dirty="0">
                <a:solidFill>
                  <a:schemeClr val="accent4"/>
                </a:solidFill>
              </a:rPr>
              <a:t>("</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("\n");</a:t>
            </a:r>
          </a:p>
          <a:p>
            <a:pPr marL="0" indent="0">
              <a:buNone/>
            </a:pPr>
            <a:r>
              <a:rPr lang="en-US" dirty="0">
                <a:solidFill>
                  <a:schemeClr val="accent4"/>
                </a:solidFill>
              </a:rPr>
              <a:t>            }</a:t>
            </a:r>
          </a:p>
          <a:p>
            <a:pPr marL="0" indent="0">
              <a:buNone/>
            </a:pPr>
            <a:r>
              <a:rPr lang="en-US" dirty="0">
                <a:solidFill>
                  <a:schemeClr val="accent4"/>
                </a:solidFill>
              </a:rPr>
              <a:t>          }</a:t>
            </a:r>
          </a:p>
          <a:p>
            <a:pPr marL="0" indent="0">
              <a:buNone/>
            </a:pPr>
            <a:r>
              <a:rPr lang="en-US" dirty="0">
                <a:solidFill>
                  <a:schemeClr val="accent4"/>
                </a:solidFill>
              </a:rPr>
              <a:t>     }</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r>
              <a:rPr lang="zh-CN" altLang="en-US" dirty="0"/>
              <a:t>根据满意投票计数结果，由高到低排序，输出排序后的员工号、满意投票计数、统计结果直方图信息。</a:t>
            </a:r>
            <a:endParaRPr lang="en-US" dirty="0"/>
          </a:p>
          <a:p>
            <a:endParaRPr lang="en-US" dirty="0"/>
          </a:p>
        </p:txBody>
      </p:sp>
    </p:spTree>
    <p:extLst>
      <p:ext uri="{BB962C8B-B14F-4D97-AF65-F5344CB8AC3E}">
        <p14:creationId xmlns:p14="http://schemas.microsoft.com/office/powerpoint/2010/main" val="198739560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任务五：查询输出</a:t>
            </a:r>
            <a:br>
              <a:rPr lang="en-US" dirty="0"/>
            </a:br>
            <a:endParaRPr lang="en-US" dirty="0"/>
          </a:p>
        </p:txBody>
      </p:sp>
      <p:sp>
        <p:nvSpPr>
          <p:cNvPr id="3" name="Content Placeholder 2"/>
          <p:cNvSpPr>
            <a:spLocks noGrp="1"/>
          </p:cNvSpPr>
          <p:nvPr>
            <p:ph idx="1"/>
          </p:nvPr>
        </p:nvSpPr>
        <p:spPr>
          <a:xfrm>
            <a:off x="3803650" y="609600"/>
            <a:ext cx="5111750" cy="5029200"/>
          </a:xfrm>
        </p:spPr>
        <p:txBody>
          <a:bodyPr>
            <a:normAutofit fontScale="55000" lnSpcReduction="20000"/>
          </a:bodyPr>
          <a:lstStyle/>
          <a:p>
            <a:pPr marL="0" indent="0">
              <a:buNone/>
            </a:pPr>
            <a:r>
              <a:rPr lang="en-US" dirty="0">
                <a:solidFill>
                  <a:schemeClr val="accent4"/>
                </a:solidFill>
              </a:rPr>
              <a:t>void check( )/ </a:t>
            </a:r>
            <a:r>
              <a:rPr lang="en-US" dirty="0">
                <a:solidFill>
                  <a:schemeClr val="accent4"/>
                </a:solidFill>
                <a:sym typeface="Symbol"/>
              </a:rPr>
              <a:t></a:t>
            </a:r>
            <a:r>
              <a:rPr lang="zh-CN" altLang="en-US" dirty="0">
                <a:solidFill>
                  <a:schemeClr val="accent4"/>
                </a:solidFill>
              </a:rPr>
              <a:t>查询输出</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a:t>
            </a:r>
          </a:p>
          <a:p>
            <a:pPr marL="0" indent="0">
              <a:buNone/>
            </a:pPr>
            <a:r>
              <a:rPr lang="en-US" dirty="0">
                <a:solidFill>
                  <a:schemeClr val="accent4"/>
                </a:solidFill>
              </a:rPr>
              <a:t>    char k;</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i,j</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zh-CN" altLang="en-US" dirty="0">
                <a:solidFill>
                  <a:schemeClr val="accent4"/>
                </a:solidFill>
              </a:rPr>
              <a:t>是否查询当前投票数</a:t>
            </a:r>
            <a:r>
              <a:rPr lang="en-US" dirty="0">
                <a:solidFill>
                  <a:schemeClr val="accent4"/>
                </a:solidFill>
              </a:rPr>
              <a:t>?(Y/N)?");  </a:t>
            </a:r>
          </a:p>
          <a:p>
            <a:pPr marL="0" indent="0">
              <a:buNone/>
            </a:pPr>
            <a:r>
              <a:rPr lang="en-US" dirty="0">
                <a:solidFill>
                  <a:schemeClr val="accent4"/>
                </a:solidFill>
              </a:rPr>
              <a:t>    </a:t>
            </a:r>
            <a:r>
              <a:rPr lang="en-US" dirty="0" err="1">
                <a:solidFill>
                  <a:schemeClr val="accent4"/>
                </a:solidFill>
              </a:rPr>
              <a:t>getchar</a:t>
            </a: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a:t>
            </a:r>
            <a:r>
              <a:rPr lang="en-US" dirty="0" err="1">
                <a:solidFill>
                  <a:schemeClr val="accent4"/>
                </a:solidFill>
              </a:rPr>
              <a:t>c",&amp;k</a:t>
            </a:r>
            <a:r>
              <a:rPr lang="en-US" dirty="0">
                <a:solidFill>
                  <a:schemeClr val="accent4"/>
                </a:solidFill>
              </a:rPr>
              <a:t>);</a:t>
            </a:r>
          </a:p>
          <a:p>
            <a:pPr marL="0" indent="0">
              <a:buNone/>
            </a:pPr>
            <a:r>
              <a:rPr lang="en-US" dirty="0">
                <a:solidFill>
                  <a:schemeClr val="accent4"/>
                </a:solidFill>
              </a:rPr>
              <a:t>    if(k=='Y'||k=='y')</a:t>
            </a: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zh-CN" altLang="en-US" dirty="0">
                <a:solidFill>
                  <a:schemeClr val="accent4"/>
                </a:solidFill>
              </a:rPr>
              <a:t>请输入您想查询的员工编号</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a:t>
            </a:r>
            <a:r>
              <a:rPr lang="en-US" dirty="0" err="1">
                <a:solidFill>
                  <a:schemeClr val="accent4"/>
                </a:solidFill>
              </a:rPr>
              <a:t>d",&amp;j</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("ID(</a:t>
            </a:r>
            <a:r>
              <a:rPr lang="zh-CN" altLang="en-US" dirty="0">
                <a:solidFill>
                  <a:schemeClr val="accent4"/>
                </a:solidFill>
              </a:rPr>
              <a:t>员工号</a:t>
            </a:r>
            <a:r>
              <a:rPr lang="en-US" dirty="0">
                <a:solidFill>
                  <a:schemeClr val="accent4"/>
                </a:solidFill>
              </a:rPr>
              <a:t>)Count(</a:t>
            </a:r>
            <a:r>
              <a:rPr lang="zh-CN" altLang="en-US" dirty="0">
                <a:solidFill>
                  <a:schemeClr val="accent4"/>
                </a:solidFill>
              </a:rPr>
              <a:t>满意投票计数</a:t>
            </a:r>
            <a:r>
              <a:rPr lang="en-US" dirty="0">
                <a:solidFill>
                  <a:schemeClr val="accent4"/>
                </a:solidFill>
              </a:rPr>
              <a:t>)Star(</a:t>
            </a:r>
            <a:r>
              <a:rPr lang="zh-CN" altLang="en-US" dirty="0">
                <a:solidFill>
                  <a:schemeClr val="accent4"/>
                </a:solidFill>
              </a:rPr>
              <a:t>统计结果直方图</a:t>
            </a:r>
            <a:r>
              <a:rPr lang="en-US" dirty="0">
                <a:solidFill>
                  <a:schemeClr val="accent4"/>
                </a:solidFill>
              </a:rPr>
              <a:t>)\n");</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("%d %d",</a:t>
            </a:r>
            <a:r>
              <a:rPr lang="en-US" dirty="0" err="1">
                <a:solidFill>
                  <a:schemeClr val="accent4"/>
                </a:solidFill>
              </a:rPr>
              <a:t>j,a</a:t>
            </a:r>
            <a:r>
              <a:rPr lang="en-US" dirty="0">
                <a:solidFill>
                  <a:schemeClr val="accent4"/>
                </a:solidFill>
              </a:rPr>
              <a:t>[j]);</a:t>
            </a:r>
          </a:p>
          <a:p>
            <a:pPr marL="0" indent="0">
              <a:buNone/>
            </a:pPr>
            <a:r>
              <a:rPr lang="en-US" dirty="0">
                <a:solidFill>
                  <a:schemeClr val="accent4"/>
                </a:solidFill>
              </a:rPr>
              <a:t>        for(</a:t>
            </a:r>
            <a:r>
              <a:rPr lang="en-US" dirty="0" err="1">
                <a:solidFill>
                  <a:schemeClr val="accent4"/>
                </a:solidFill>
              </a:rPr>
              <a:t>i</a:t>
            </a:r>
            <a:r>
              <a:rPr lang="en-US" dirty="0">
                <a:solidFill>
                  <a:schemeClr val="accent4"/>
                </a:solidFill>
              </a:rPr>
              <a:t>=0;i&lt;a[j];</a:t>
            </a:r>
            <a:r>
              <a:rPr lang="en-US" dirty="0" err="1">
                <a:solidFill>
                  <a:schemeClr val="accent4"/>
                </a:solidFill>
              </a:rPr>
              <a:t>i</a:t>
            </a:r>
            <a:r>
              <a:rPr lang="en-US" dirty="0">
                <a:solidFill>
                  <a:schemeClr val="accent4"/>
                </a:solidFill>
              </a:rPr>
              <a:t>++)</a:t>
            </a:r>
            <a:r>
              <a:rPr lang="en-US" dirty="0" err="1">
                <a:solidFill>
                  <a:schemeClr val="accent4"/>
                </a:solidFill>
              </a:rPr>
              <a:t>printf</a:t>
            </a:r>
            <a:r>
              <a:rPr lang="en-US" dirty="0">
                <a:solidFill>
                  <a:schemeClr val="accent4"/>
                </a:solidFill>
              </a:rPr>
              <a:t>("</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("\n");</a:t>
            </a:r>
          </a:p>
          <a:p>
            <a:pPr marL="0" indent="0">
              <a:buNone/>
            </a:pPr>
            <a:r>
              <a:rPr lang="en-US" dirty="0">
                <a:solidFill>
                  <a:schemeClr val="accent4"/>
                </a:solidFill>
              </a:rPr>
              <a:t>    }</a:t>
            </a:r>
          </a:p>
          <a:p>
            <a:pPr marL="0" indent="0">
              <a:buNone/>
            </a:pPr>
            <a:r>
              <a:rPr lang="en-US" dirty="0">
                <a:solidFill>
                  <a:schemeClr val="accent4"/>
                </a:solidFill>
              </a:rPr>
              <a:t>    else return;</a:t>
            </a:r>
          </a:p>
          <a:p>
            <a:pPr marL="0" indent="0">
              <a:buNone/>
            </a:pPr>
            <a:r>
              <a:rPr lang="en-US" dirty="0">
                <a:solidFill>
                  <a:schemeClr val="accent4"/>
                </a:solidFill>
              </a:rPr>
              <a:t>}</a:t>
            </a:r>
          </a:p>
          <a:p>
            <a:pPr marL="0" indent="0">
              <a:buNone/>
            </a:pPr>
            <a:endParaRPr lang="en-US" dirty="0"/>
          </a:p>
        </p:txBody>
      </p:sp>
      <p:sp>
        <p:nvSpPr>
          <p:cNvPr id="4" name="Text Placeholder 3"/>
          <p:cNvSpPr>
            <a:spLocks noGrp="1"/>
          </p:cNvSpPr>
          <p:nvPr>
            <p:ph type="body" sz="half" idx="2"/>
          </p:nvPr>
        </p:nvSpPr>
        <p:spPr/>
        <p:txBody>
          <a:bodyPr/>
          <a:lstStyle/>
          <a:p>
            <a:r>
              <a:rPr lang="zh-CN" altLang="en-US" dirty="0"/>
              <a:t>从键盘输入员工号，查询输出该员工的员工号、满意投票计数、统计结果直方图。</a:t>
            </a:r>
            <a:endParaRPr lang="en-US" dirty="0"/>
          </a:p>
          <a:p>
            <a:endParaRPr lang="en-US" dirty="0"/>
          </a:p>
        </p:txBody>
      </p:sp>
    </p:spTree>
    <p:extLst>
      <p:ext uri="{BB962C8B-B14F-4D97-AF65-F5344CB8AC3E}">
        <p14:creationId xmlns:p14="http://schemas.microsoft.com/office/powerpoint/2010/main" val="30446544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任务六：投票情况判断</a:t>
            </a:r>
            <a:br>
              <a:rPr lang="en-US" dirty="0"/>
            </a:br>
            <a:endParaRPr lang="en-US" dirty="0"/>
          </a:p>
        </p:txBody>
      </p:sp>
      <p:sp>
        <p:nvSpPr>
          <p:cNvPr id="3" name="Content Placeholder 2"/>
          <p:cNvSpPr>
            <a:spLocks noGrp="1"/>
          </p:cNvSpPr>
          <p:nvPr>
            <p:ph idx="1"/>
          </p:nvPr>
        </p:nvSpPr>
        <p:spPr>
          <a:xfrm>
            <a:off x="3803650" y="609600"/>
            <a:ext cx="5111750" cy="5943600"/>
          </a:xfrm>
        </p:spPr>
        <p:txBody>
          <a:bodyPr>
            <a:normAutofit fontScale="40000" lnSpcReduction="20000"/>
          </a:bodyPr>
          <a:lstStyle/>
          <a:p>
            <a:pPr marL="0" indent="0">
              <a:buNone/>
            </a:pPr>
            <a:r>
              <a:rPr lang="en-US" dirty="0" err="1">
                <a:solidFill>
                  <a:schemeClr val="accent4"/>
                </a:solidFill>
              </a:rPr>
              <a:t>int</a:t>
            </a:r>
            <a:r>
              <a:rPr lang="en-US" dirty="0">
                <a:solidFill>
                  <a:schemeClr val="accent4"/>
                </a:solidFill>
              </a:rPr>
              <a:t> main( )</a:t>
            </a:r>
          </a:p>
          <a:p>
            <a:pPr marL="0" indent="0">
              <a:buNone/>
            </a:pPr>
            <a:r>
              <a:rPr lang="en-US" dirty="0">
                <a:solidFill>
                  <a:schemeClr val="accent4"/>
                </a:solidFill>
              </a:rPr>
              <a:t>{</a:t>
            </a:r>
          </a:p>
          <a:p>
            <a:pPr marL="0" indent="0">
              <a:buNone/>
            </a:pPr>
            <a:r>
              <a:rPr lang="en-US" dirty="0">
                <a:solidFill>
                  <a:schemeClr val="accent4"/>
                </a:solidFill>
              </a:rPr>
              <a:t>    char </a:t>
            </a:r>
            <a:r>
              <a:rPr lang="en-US" dirty="0" err="1">
                <a:solidFill>
                  <a:schemeClr val="accent4"/>
                </a:solidFill>
              </a:rPr>
              <a:t>l,k</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i,num</a:t>
            </a:r>
            <a:r>
              <a:rPr lang="en-US" dirty="0">
                <a:solidFill>
                  <a:schemeClr val="accent4"/>
                </a:solidFill>
              </a:rPr>
              <a:t>=0;</a:t>
            </a:r>
          </a:p>
          <a:p>
            <a:pPr marL="0" indent="0">
              <a:buNone/>
            </a:pPr>
            <a:r>
              <a:rPr lang="en-US" dirty="0">
                <a:solidFill>
                  <a:schemeClr val="accent4"/>
                </a:solidFill>
              </a:rPr>
              <a:t>    </a:t>
            </a:r>
            <a:r>
              <a:rPr lang="en-US" dirty="0" err="1">
                <a:solidFill>
                  <a:schemeClr val="accent4"/>
                </a:solidFill>
              </a:rPr>
              <a:t>memset</a:t>
            </a:r>
            <a:r>
              <a:rPr lang="en-US" dirty="0">
                <a:solidFill>
                  <a:schemeClr val="accent4"/>
                </a:solidFill>
              </a:rPr>
              <a:t>(a,0,sizeof(a[0]));</a:t>
            </a:r>
          </a:p>
          <a:p>
            <a:pPr marL="0" indent="0">
              <a:buNone/>
            </a:pPr>
            <a:r>
              <a:rPr lang="en-US" dirty="0">
                <a:solidFill>
                  <a:schemeClr val="accent4"/>
                </a:solidFill>
              </a:rPr>
              <a:t>    </a:t>
            </a:r>
            <a:r>
              <a:rPr lang="en-US" dirty="0" err="1">
                <a:solidFill>
                  <a:schemeClr val="accent4"/>
                </a:solidFill>
              </a:rPr>
              <a:t>memset</a:t>
            </a:r>
            <a:r>
              <a:rPr lang="en-US" dirty="0">
                <a:solidFill>
                  <a:schemeClr val="accent4"/>
                </a:solidFill>
              </a:rPr>
              <a:t>(b,0,sizeof(b[0]));   </a:t>
            </a:r>
          </a:p>
          <a:p>
            <a:pPr marL="0" indent="0">
              <a:buNone/>
            </a:pPr>
            <a:r>
              <a:rPr lang="en-US" dirty="0">
                <a:solidFill>
                  <a:schemeClr val="accent4"/>
                </a:solidFill>
              </a:rPr>
              <a:t>    </a:t>
            </a:r>
            <a:r>
              <a:rPr lang="en-US" dirty="0" err="1">
                <a:solidFill>
                  <a:schemeClr val="accent4"/>
                </a:solidFill>
              </a:rPr>
              <a:t>memset</a:t>
            </a:r>
            <a:r>
              <a:rPr lang="en-US" dirty="0">
                <a:solidFill>
                  <a:schemeClr val="accent4"/>
                </a:solidFill>
              </a:rPr>
              <a:t>(c,0,sizeof(c[0])); </a:t>
            </a:r>
          </a:p>
          <a:p>
            <a:pPr marL="0" indent="0">
              <a:buNone/>
            </a:pPr>
            <a:r>
              <a:rPr lang="en-US" dirty="0">
                <a:solidFill>
                  <a:schemeClr val="accent4"/>
                </a:solidFill>
              </a:rPr>
              <a:t>    </a:t>
            </a:r>
            <a:r>
              <a:rPr lang="en-US" dirty="0" err="1">
                <a:solidFill>
                  <a:schemeClr val="accent4"/>
                </a:solidFill>
              </a:rPr>
              <a:t>memset</a:t>
            </a:r>
            <a:r>
              <a:rPr lang="en-US" dirty="0">
                <a:solidFill>
                  <a:schemeClr val="accent4"/>
                </a:solidFill>
              </a:rPr>
              <a:t>(d,0,sizeof(d[0]));</a:t>
            </a:r>
          </a:p>
          <a:p>
            <a:pPr marL="0" indent="0">
              <a:buNone/>
            </a:pPr>
            <a:r>
              <a:rPr lang="en-US" dirty="0">
                <a:solidFill>
                  <a:schemeClr val="accent4"/>
                </a:solidFill>
              </a:rPr>
              <a:t>    while(</a:t>
            </a:r>
            <a:r>
              <a:rPr lang="en-US" dirty="0" err="1">
                <a:solidFill>
                  <a:schemeClr val="accent4"/>
                </a:solidFill>
              </a:rPr>
              <a:t>num</a:t>
            </a:r>
            <a:r>
              <a:rPr lang="en-US" dirty="0">
                <a:solidFill>
                  <a:schemeClr val="accent4"/>
                </a:solidFill>
              </a:rPr>
              <a:t>&lt;30)</a:t>
            </a: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zh-CN" altLang="en-US" dirty="0">
                <a:solidFill>
                  <a:schemeClr val="accent4"/>
                </a:solidFill>
              </a:rPr>
              <a:t>请输入您的客户号</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("%d",&amp;</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if(b[</a:t>
            </a:r>
            <a:r>
              <a:rPr lang="en-US" dirty="0" err="1">
                <a:solidFill>
                  <a:schemeClr val="accent4"/>
                </a:solidFill>
              </a:rPr>
              <a:t>i</a:t>
            </a:r>
            <a:r>
              <a:rPr lang="en-US" dirty="0">
                <a:solidFill>
                  <a:schemeClr val="accent4"/>
                </a:solidFill>
              </a:rPr>
              <a:t>]!=0)</a:t>
            </a:r>
            <a:r>
              <a:rPr lang="en-US" dirty="0" err="1">
                <a:solidFill>
                  <a:schemeClr val="accent4"/>
                </a:solidFill>
              </a:rPr>
              <a:t>printf</a:t>
            </a:r>
            <a:r>
              <a:rPr lang="en-US" dirty="0">
                <a:solidFill>
                  <a:schemeClr val="accent4"/>
                </a:solidFill>
              </a:rPr>
              <a:t>("</a:t>
            </a:r>
            <a:r>
              <a:rPr lang="zh-CN" altLang="en-US" dirty="0">
                <a:solidFill>
                  <a:schemeClr val="accent4"/>
                </a:solidFill>
              </a:rPr>
              <a:t>您已经投过票了</a:t>
            </a:r>
            <a:r>
              <a:rPr lang="en-US" dirty="0">
                <a:solidFill>
                  <a:schemeClr val="accent4"/>
                </a:solidFill>
              </a:rPr>
              <a:t>,</a:t>
            </a:r>
            <a:r>
              <a:rPr lang="zh-CN" altLang="en-US" dirty="0">
                <a:solidFill>
                  <a:schemeClr val="accent4"/>
                </a:solidFill>
              </a:rPr>
              <a:t>请别重复投票</a:t>
            </a:r>
            <a:r>
              <a:rPr lang="en-US" dirty="0">
                <a:solidFill>
                  <a:schemeClr val="accent4"/>
                </a:solidFill>
              </a:rPr>
              <a:t>\n");</a:t>
            </a:r>
          </a:p>
          <a:p>
            <a:pPr marL="0" indent="0">
              <a:buNone/>
            </a:pPr>
            <a:r>
              <a:rPr lang="en-US" dirty="0">
                <a:solidFill>
                  <a:schemeClr val="accent4"/>
                </a:solidFill>
              </a:rPr>
              <a:t>          else </a:t>
            </a:r>
            <a:r>
              <a:rPr lang="en-US" dirty="0" err="1">
                <a:solidFill>
                  <a:schemeClr val="accent4"/>
                </a:solidFill>
              </a:rPr>
              <a:t>cin</a:t>
            </a:r>
            <a:r>
              <a:rPr lang="en-US" dirty="0">
                <a:solidFill>
                  <a:schemeClr val="accent4"/>
                </a:solidFill>
              </a:rPr>
              <a:t>(</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num</a:t>
            </a:r>
            <a:r>
              <a:rPr lang="en-US" dirty="0">
                <a:solidFill>
                  <a:schemeClr val="accent4"/>
                </a:solidFill>
              </a:rPr>
              <a:t>++;</a:t>
            </a:r>
          </a:p>
          <a:p>
            <a:pPr marL="0" indent="0">
              <a:buNone/>
            </a:pPr>
            <a:r>
              <a:rPr lang="en-US" dirty="0">
                <a:solidFill>
                  <a:schemeClr val="accent4"/>
                </a:solidFill>
              </a:rPr>
              <a:t>    }</a:t>
            </a:r>
          </a:p>
          <a:p>
            <a:pPr marL="0" indent="0">
              <a:buNone/>
            </a:pPr>
            <a:r>
              <a:rPr lang="en-US" dirty="0">
                <a:solidFill>
                  <a:schemeClr val="accent4"/>
                </a:solidFill>
              </a:rPr>
              <a:t>    for(</a:t>
            </a:r>
            <a:r>
              <a:rPr lang="en-US" dirty="0" err="1">
                <a:solidFill>
                  <a:schemeClr val="accent4"/>
                </a:solidFill>
              </a:rPr>
              <a:t>i</a:t>
            </a:r>
            <a:r>
              <a:rPr lang="en-US" dirty="0">
                <a:solidFill>
                  <a:schemeClr val="accent4"/>
                </a:solidFill>
              </a:rPr>
              <a:t>=1;i&lt;=5;i++)</a:t>
            </a:r>
          </a:p>
          <a:p>
            <a:pPr marL="0" indent="0">
              <a:buNone/>
            </a:pPr>
            <a:r>
              <a:rPr lang="en-US" dirty="0">
                <a:solidFill>
                  <a:schemeClr val="accent4"/>
                </a:solidFill>
              </a:rPr>
              <a:t>    {                   </a:t>
            </a:r>
          </a:p>
          <a:p>
            <a:pPr marL="0" indent="0">
              <a:buNone/>
            </a:pPr>
            <a:r>
              <a:rPr lang="en-US" dirty="0">
                <a:solidFill>
                  <a:schemeClr val="accent4"/>
                </a:solidFill>
              </a:rPr>
              <a:t>         c[a[</a:t>
            </a:r>
            <a:r>
              <a:rPr lang="en-US" dirty="0" err="1">
                <a:solidFill>
                  <a:schemeClr val="accent4"/>
                </a:solidFill>
              </a:rPr>
              <a:t>i</a:t>
            </a:r>
            <a:r>
              <a:rPr lang="en-US" dirty="0">
                <a:solidFill>
                  <a:schemeClr val="accent4"/>
                </a:solidFill>
              </a:rPr>
              <a:t>]][d[a[</a:t>
            </a:r>
            <a:r>
              <a:rPr lang="en-US" dirty="0" err="1">
                <a:solidFill>
                  <a:schemeClr val="accent4"/>
                </a:solidFill>
              </a:rPr>
              <a:t>i</a:t>
            </a:r>
            <a:r>
              <a:rPr lang="en-US" dirty="0">
                <a:solidFill>
                  <a:schemeClr val="accent4"/>
                </a:solidFill>
              </a:rPr>
              <a:t>]]]=</a:t>
            </a:r>
            <a:r>
              <a:rPr lang="en-US" dirty="0" err="1">
                <a:solidFill>
                  <a:schemeClr val="accent4"/>
                </a:solidFill>
              </a:rPr>
              <a:t>i</a:t>
            </a:r>
            <a:r>
              <a:rPr lang="en-US" dirty="0">
                <a:solidFill>
                  <a:schemeClr val="accent4"/>
                </a:solidFill>
              </a:rPr>
              <a:t>;      / </a:t>
            </a:r>
            <a:r>
              <a:rPr lang="en-US" dirty="0">
                <a:solidFill>
                  <a:schemeClr val="accent4"/>
                </a:solidFill>
                <a:sym typeface="Symbol"/>
              </a:rPr>
              <a:t></a:t>
            </a:r>
            <a:r>
              <a:rPr lang="zh-CN" altLang="en-US" dirty="0">
                <a:solidFill>
                  <a:schemeClr val="accent4"/>
                </a:solidFill>
              </a:rPr>
              <a:t>标示</a:t>
            </a:r>
            <a:r>
              <a:rPr lang="en-US" dirty="0">
                <a:solidFill>
                  <a:schemeClr val="accent4"/>
                </a:solidFill>
              </a:rPr>
              <a:t>C</a:t>
            </a:r>
            <a:r>
              <a:rPr lang="zh-CN" altLang="en-US" dirty="0">
                <a:solidFill>
                  <a:schemeClr val="accent4"/>
                </a:solidFill>
              </a:rPr>
              <a:t>数组</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d[a[</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 </a:t>
            </a:r>
          </a:p>
          <a:p>
            <a:pPr marL="0" indent="0">
              <a:buNone/>
            </a:pPr>
            <a:r>
              <a:rPr lang="en-US" dirty="0">
                <a:solidFill>
                  <a:schemeClr val="accent4"/>
                </a:solidFill>
              </a:rPr>
              <a:t>    while(1)</a:t>
            </a:r>
          </a:p>
          <a:p>
            <a:pPr marL="0" indent="0">
              <a:buNone/>
            </a:pPr>
            <a:r>
              <a:rPr lang="en-US" dirty="0">
                <a:solidFill>
                  <a:schemeClr val="accent4"/>
                </a:solidFill>
              </a:rPr>
              <a:t>    {</a:t>
            </a:r>
          </a:p>
          <a:p>
            <a:pPr marL="0" indent="0">
              <a:buNone/>
            </a:pPr>
            <a:r>
              <a:rPr lang="en-US" dirty="0">
                <a:solidFill>
                  <a:schemeClr val="accent4"/>
                </a:solidFill>
              </a:rPr>
              <a:t>          check( );</a:t>
            </a:r>
          </a:p>
          <a:p>
            <a:pPr marL="0" indent="0">
              <a:buNone/>
            </a:pPr>
            <a:r>
              <a:rPr lang="en-US" dirty="0">
                <a:solidFill>
                  <a:schemeClr val="accent4"/>
                </a:solidFill>
              </a:rPr>
              <a:t>          </a:t>
            </a:r>
            <a:r>
              <a:rPr lang="pt-BR" dirty="0">
                <a:solidFill>
                  <a:schemeClr val="accent4"/>
                </a:solidFill>
              </a:rPr>
              <a:t>pr( );</a:t>
            </a:r>
            <a:endParaRPr lang="en-US" dirty="0">
              <a:solidFill>
                <a:schemeClr val="accent4"/>
              </a:solidFill>
            </a:endParaRPr>
          </a:p>
          <a:p>
            <a:pPr marL="0" indent="0">
              <a:buNone/>
            </a:pPr>
            <a:r>
              <a:rPr lang="pt-BR" dirty="0">
                <a:solidFill>
                  <a:schemeClr val="accent4"/>
                </a:solidFill>
              </a:rPr>
              <a:t>          paipr( );</a:t>
            </a:r>
            <a:endParaRPr lang="en-US" dirty="0">
              <a:solidFill>
                <a:schemeClr val="accent4"/>
              </a:solidFill>
            </a:endParaRPr>
          </a:p>
          <a:p>
            <a:pPr marL="0" indent="0">
              <a:buNone/>
            </a:pPr>
            <a:r>
              <a:rPr lang="pt-BR" dirty="0">
                <a:solidFill>
                  <a:schemeClr val="accent4"/>
                </a:solidFill>
              </a:rPr>
              <a:t>          printf("</a:t>
            </a:r>
            <a:r>
              <a:rPr lang="zh-CN" altLang="en-US" dirty="0">
                <a:solidFill>
                  <a:schemeClr val="accent4"/>
                </a:solidFill>
              </a:rPr>
              <a:t>退出</a:t>
            </a:r>
            <a:r>
              <a:rPr lang="en-US" dirty="0">
                <a:solidFill>
                  <a:schemeClr val="accent4"/>
                </a:solidFill>
              </a:rPr>
              <a:t>?(</a:t>
            </a:r>
            <a:r>
              <a:rPr lang="pt-BR" dirty="0">
                <a:solidFill>
                  <a:schemeClr val="accent4"/>
                </a:solidFill>
              </a:rPr>
              <a:t>Y/N</a:t>
            </a:r>
            <a:r>
              <a:rPr lang="en-US" dirty="0">
                <a:solidFill>
                  <a:schemeClr val="accent4"/>
                </a:solidFill>
              </a:rPr>
              <a:t>)</a:t>
            </a:r>
            <a:r>
              <a:rPr lang="pt-BR" dirty="0">
                <a:solidFill>
                  <a:schemeClr val="accent4"/>
                </a:solidFill>
              </a:rPr>
              <a:t>");</a:t>
            </a:r>
            <a:endParaRPr lang="en-US" dirty="0">
              <a:solidFill>
                <a:schemeClr val="accent4"/>
              </a:solidFill>
            </a:endParaRPr>
          </a:p>
          <a:p>
            <a:pPr marL="0" indent="0">
              <a:buNone/>
            </a:pPr>
            <a:r>
              <a:rPr lang="pt-BR" dirty="0">
                <a:solidFill>
                  <a:schemeClr val="accent4"/>
                </a:solidFill>
              </a:rPr>
              <a:t>          </a:t>
            </a:r>
            <a:r>
              <a:rPr lang="en-US" dirty="0" err="1">
                <a:solidFill>
                  <a:schemeClr val="accent4"/>
                </a:solidFill>
              </a:rPr>
              <a:t>getchar</a:t>
            </a: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a:t>
            </a:r>
            <a:r>
              <a:rPr lang="en-US" dirty="0" err="1">
                <a:solidFill>
                  <a:schemeClr val="accent4"/>
                </a:solidFill>
              </a:rPr>
              <a:t>c",&amp;k</a:t>
            </a:r>
            <a:r>
              <a:rPr lang="en-US" dirty="0">
                <a:solidFill>
                  <a:schemeClr val="accent4"/>
                </a:solidFill>
              </a:rPr>
              <a:t>); </a:t>
            </a:r>
          </a:p>
          <a:p>
            <a:pPr marL="0" indent="0">
              <a:buNone/>
            </a:pPr>
            <a:r>
              <a:rPr lang="en-US" dirty="0">
                <a:solidFill>
                  <a:schemeClr val="accent4"/>
                </a:solidFill>
              </a:rPr>
              <a:t>          if(k=='Y'||k=='y')break;</a:t>
            </a:r>
          </a:p>
          <a:p>
            <a:pPr marL="0" indent="0">
              <a:buNone/>
            </a:pPr>
            <a:r>
              <a:rPr lang="en-US" dirty="0">
                <a:solidFill>
                  <a:schemeClr val="accent4"/>
                </a:solidFill>
              </a:rPr>
              <a:t>    }</a:t>
            </a:r>
          </a:p>
          <a:p>
            <a:pPr marL="0" indent="0">
              <a:buNone/>
            </a:pPr>
            <a:r>
              <a:rPr lang="en-US" dirty="0">
                <a:solidFill>
                  <a:schemeClr val="accent4"/>
                </a:solidFill>
              </a:rPr>
              <a:t>}</a:t>
            </a:r>
          </a:p>
        </p:txBody>
      </p:sp>
      <p:sp>
        <p:nvSpPr>
          <p:cNvPr id="4" name="Text Placeholder 3"/>
          <p:cNvSpPr>
            <a:spLocks noGrp="1"/>
          </p:cNvSpPr>
          <p:nvPr>
            <p:ph type="body" sz="half" idx="2"/>
          </p:nvPr>
        </p:nvSpPr>
        <p:spPr/>
        <p:txBody>
          <a:bodyPr/>
          <a:lstStyle/>
          <a:p>
            <a:r>
              <a:rPr lang="zh-CN" altLang="en-US" dirty="0"/>
              <a:t>如果客户已投票，显示“您已经投过票了，请别重复投票”，并提示退出，增加系统的公正度，防止重复投票。</a:t>
            </a:r>
            <a:endParaRPr lang="en-US" dirty="0"/>
          </a:p>
          <a:p>
            <a:endParaRPr lang="en-US" dirty="0"/>
          </a:p>
        </p:txBody>
      </p:sp>
    </p:spTree>
    <p:extLst>
      <p:ext uri="{BB962C8B-B14F-4D97-AF65-F5344CB8AC3E}">
        <p14:creationId xmlns:p14="http://schemas.microsoft.com/office/powerpoint/2010/main" val="26705793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相关知识</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数组的基本概念、定义，数组元素的初始化、引用</a:t>
            </a:r>
            <a:endParaRPr lang="en-US" dirty="0"/>
          </a:p>
          <a:p>
            <a:pPr>
              <a:buFont typeface="Wingdings" pitchFamily="2" charset="2"/>
              <a:buChar char="Ø"/>
            </a:pPr>
            <a:r>
              <a:rPr lang="zh-CN" altLang="en-US" dirty="0"/>
              <a:t>二维数组</a:t>
            </a:r>
            <a:endParaRPr lang="en-US" dirty="0"/>
          </a:p>
          <a:p>
            <a:pPr>
              <a:buFont typeface="Wingdings" pitchFamily="2" charset="2"/>
              <a:buChar char="Ø"/>
            </a:pPr>
            <a:r>
              <a:rPr lang="zh-CN" altLang="en-US" dirty="0"/>
              <a:t>字符数组</a:t>
            </a:r>
            <a:endParaRPr lang="en-US" dirty="0"/>
          </a:p>
          <a:p>
            <a:endParaRPr lang="en-US" dirty="0"/>
          </a:p>
        </p:txBody>
      </p:sp>
    </p:spTree>
    <p:extLst>
      <p:ext uri="{BB962C8B-B14F-4D97-AF65-F5344CB8AC3E}">
        <p14:creationId xmlns:p14="http://schemas.microsoft.com/office/powerpoint/2010/main" val="37418206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数组的基本概念、定义，数组元素的初始化、引用</a:t>
            </a:r>
            <a:br>
              <a:rPr lang="en-US" dirty="0"/>
            </a:br>
            <a:endParaRPr lang="en-US" dirty="0"/>
          </a:p>
        </p:txBody>
      </p:sp>
      <p:sp>
        <p:nvSpPr>
          <p:cNvPr id="3" name="Content Placeholder 2"/>
          <p:cNvSpPr>
            <a:spLocks noGrp="1"/>
          </p:cNvSpPr>
          <p:nvPr>
            <p:ph idx="1"/>
          </p:nvPr>
        </p:nvSpPr>
        <p:spPr>
          <a:xfrm>
            <a:off x="3803650" y="533400"/>
            <a:ext cx="5111750" cy="5867400"/>
          </a:xfrm>
        </p:spPr>
        <p:txBody>
          <a:bodyPr>
            <a:normAutofit fontScale="40000" lnSpcReduction="20000"/>
          </a:bodyPr>
          <a:lstStyle/>
          <a:p>
            <a:pPr marL="0" indent="0">
              <a:lnSpc>
                <a:spcPct val="120000"/>
              </a:lnSpc>
              <a:buNone/>
            </a:pPr>
            <a:r>
              <a:rPr lang="en-US" dirty="0"/>
              <a:t>1</a:t>
            </a:r>
            <a:r>
              <a:rPr lang="zh-CN" altLang="en-US" dirty="0"/>
              <a:t>．数组</a:t>
            </a:r>
            <a:endParaRPr lang="en-US" dirty="0"/>
          </a:p>
          <a:p>
            <a:pPr marL="0" indent="0">
              <a:lnSpc>
                <a:spcPct val="120000"/>
              </a:lnSpc>
              <a:buNone/>
            </a:pPr>
            <a:r>
              <a:rPr lang="zh-CN" altLang="en-US" dirty="0"/>
              <a:t>按数组元素的类型不同，数组又可分为数值数组、字符数组、指针数组和结构数组等各种类别。</a:t>
            </a:r>
            <a:endParaRPr lang="en-US" altLang="zh-CN" dirty="0"/>
          </a:p>
          <a:p>
            <a:pPr marL="0" indent="0">
              <a:lnSpc>
                <a:spcPct val="120000"/>
              </a:lnSpc>
              <a:buNone/>
            </a:pPr>
            <a:endParaRPr lang="en-US" dirty="0"/>
          </a:p>
          <a:p>
            <a:pPr marL="0" indent="0">
              <a:lnSpc>
                <a:spcPct val="120000"/>
              </a:lnSpc>
              <a:buNone/>
            </a:pPr>
            <a:r>
              <a:rPr lang="en-US" dirty="0"/>
              <a:t>2</a:t>
            </a:r>
            <a:r>
              <a:rPr lang="zh-CN" altLang="en-US" dirty="0"/>
              <a:t>．数组定义</a:t>
            </a:r>
            <a:endParaRPr lang="en-US" altLang="zh-CN" dirty="0"/>
          </a:p>
          <a:p>
            <a:pPr>
              <a:lnSpc>
                <a:spcPct val="120000"/>
              </a:lnSpc>
              <a:buFont typeface="Wingdings" pitchFamily="2" charset="2"/>
              <a:buChar char="Ø"/>
            </a:pPr>
            <a:r>
              <a:rPr lang="zh-CN" altLang="en-US" dirty="0"/>
              <a:t>对于同一个数组，其所有元素的数据类型都是相同的。</a:t>
            </a:r>
            <a:endParaRPr lang="en-US" dirty="0"/>
          </a:p>
          <a:p>
            <a:pPr>
              <a:lnSpc>
                <a:spcPct val="120000"/>
              </a:lnSpc>
              <a:buFont typeface="Wingdings" pitchFamily="2" charset="2"/>
              <a:buChar char="Ø"/>
            </a:pPr>
            <a:r>
              <a:rPr lang="zh-CN" altLang="en-US" dirty="0"/>
              <a:t>数组名的书写规则应符合标识符的书写规定。</a:t>
            </a:r>
            <a:endParaRPr lang="en-US" dirty="0"/>
          </a:p>
          <a:p>
            <a:pPr>
              <a:lnSpc>
                <a:spcPct val="120000"/>
              </a:lnSpc>
              <a:buFont typeface="Wingdings" pitchFamily="2" charset="2"/>
              <a:buChar char="Ø"/>
            </a:pPr>
            <a:r>
              <a:rPr lang="zh-CN" altLang="en-US" dirty="0"/>
              <a:t>数组名不能与其他变量名相同。</a:t>
            </a:r>
            <a:endParaRPr lang="en-US" altLang="zh-CN" dirty="0"/>
          </a:p>
          <a:p>
            <a:pPr>
              <a:lnSpc>
                <a:spcPct val="120000"/>
              </a:lnSpc>
              <a:buFont typeface="Wingdings" pitchFamily="2" charset="2"/>
              <a:buChar char="Ø"/>
            </a:pPr>
            <a:r>
              <a:rPr lang="zh-CN" altLang="en-US" dirty="0"/>
              <a:t>方括号中常量表达式表示数组元素的个数。</a:t>
            </a:r>
            <a:endParaRPr lang="en-US" altLang="zh-CN" dirty="0"/>
          </a:p>
          <a:p>
            <a:pPr>
              <a:lnSpc>
                <a:spcPct val="120000"/>
              </a:lnSpc>
              <a:buFont typeface="Wingdings" pitchFamily="2" charset="2"/>
              <a:buChar char="Ø"/>
            </a:pPr>
            <a:r>
              <a:rPr lang="zh-CN" altLang="en-US" dirty="0"/>
              <a:t>不能在方括号中用变量来表示元素的个数，但是可以是符号常数或常量表达式。</a:t>
            </a:r>
            <a:endParaRPr lang="en-US" altLang="zh-CN" dirty="0"/>
          </a:p>
          <a:p>
            <a:pPr>
              <a:lnSpc>
                <a:spcPct val="120000"/>
              </a:lnSpc>
              <a:buFont typeface="Wingdings" pitchFamily="2" charset="2"/>
              <a:buChar char="Ø"/>
            </a:pPr>
            <a:r>
              <a:rPr lang="zh-CN" altLang="en-US" dirty="0"/>
              <a:t>允许在同一个类型说明中，说明多个数组和多个变量。</a:t>
            </a:r>
            <a:endParaRPr lang="en-US" dirty="0"/>
          </a:p>
          <a:p>
            <a:pPr marL="0" indent="0">
              <a:lnSpc>
                <a:spcPct val="120000"/>
              </a:lnSpc>
              <a:buNone/>
            </a:pPr>
            <a:endParaRPr lang="en-US" dirty="0"/>
          </a:p>
          <a:p>
            <a:pPr marL="0" indent="0">
              <a:lnSpc>
                <a:spcPct val="120000"/>
              </a:lnSpc>
              <a:buNone/>
            </a:pPr>
            <a:r>
              <a:rPr lang="en-US" dirty="0"/>
              <a:t>3</a:t>
            </a:r>
            <a:r>
              <a:rPr lang="zh-CN" altLang="en-US" dirty="0"/>
              <a:t>．数组元素的表示方法</a:t>
            </a:r>
            <a:endParaRPr lang="en-US" dirty="0"/>
          </a:p>
          <a:p>
            <a:pPr>
              <a:lnSpc>
                <a:spcPct val="120000"/>
              </a:lnSpc>
              <a:buFont typeface="Wingdings" pitchFamily="2" charset="2"/>
              <a:buChar char="Ø"/>
            </a:pPr>
            <a:r>
              <a:rPr lang="zh-CN" altLang="en-US" dirty="0"/>
              <a:t>下标表示了元素在数组中的顺序号。</a:t>
            </a:r>
            <a:endParaRPr lang="en-US" altLang="zh-CN" dirty="0"/>
          </a:p>
          <a:p>
            <a:pPr>
              <a:lnSpc>
                <a:spcPct val="120000"/>
              </a:lnSpc>
              <a:buFont typeface="Wingdings" pitchFamily="2" charset="2"/>
              <a:buChar char="Ø"/>
            </a:pPr>
            <a:r>
              <a:rPr lang="zh-CN" altLang="en-US" dirty="0"/>
              <a:t>下标只能为整型常量或整型表达式。</a:t>
            </a:r>
            <a:endParaRPr lang="en-US" altLang="zh-CN" dirty="0"/>
          </a:p>
          <a:p>
            <a:pPr>
              <a:lnSpc>
                <a:spcPct val="120000"/>
              </a:lnSpc>
              <a:buFont typeface="Wingdings" pitchFamily="2" charset="2"/>
              <a:buChar char="Ø"/>
            </a:pPr>
            <a:r>
              <a:rPr lang="zh-CN" altLang="en-US" dirty="0"/>
              <a:t>数组元素通常也称为下标变量。必须先定义数组，才能使用下标变量。</a:t>
            </a:r>
            <a:endParaRPr lang="en-US" altLang="zh-CN" dirty="0"/>
          </a:p>
          <a:p>
            <a:pPr marL="0" indent="0">
              <a:lnSpc>
                <a:spcPct val="120000"/>
              </a:lnSpc>
              <a:buNone/>
            </a:pPr>
            <a:endParaRPr lang="en-US" altLang="zh-CN" dirty="0"/>
          </a:p>
          <a:p>
            <a:pPr marL="0" indent="0">
              <a:lnSpc>
                <a:spcPct val="120000"/>
              </a:lnSpc>
              <a:buNone/>
            </a:pPr>
            <a:r>
              <a:rPr lang="en-US" dirty="0"/>
              <a:t>4</a:t>
            </a:r>
            <a:r>
              <a:rPr lang="zh-CN" altLang="en-US" dirty="0"/>
              <a:t>．数组的初始化赋值</a:t>
            </a:r>
            <a:endParaRPr lang="en-US" dirty="0"/>
          </a:p>
          <a:p>
            <a:pPr>
              <a:lnSpc>
                <a:spcPct val="120000"/>
              </a:lnSpc>
              <a:buFont typeface="Wingdings" pitchFamily="2" charset="2"/>
              <a:buChar char="Ø"/>
            </a:pPr>
            <a:r>
              <a:rPr lang="zh-CN" altLang="en-US" dirty="0"/>
              <a:t>初始化赋值是指在数组说明时给数组元素赋予初值</a:t>
            </a:r>
            <a:endParaRPr lang="en-US" dirty="0"/>
          </a:p>
          <a:p>
            <a:pPr>
              <a:lnSpc>
                <a:spcPct val="120000"/>
              </a:lnSpc>
              <a:buFont typeface="Wingdings" pitchFamily="2" charset="2"/>
              <a:buChar char="Ø"/>
            </a:pPr>
            <a:r>
              <a:rPr lang="en-US" dirty="0"/>
              <a:t>C</a:t>
            </a:r>
            <a:r>
              <a:rPr lang="zh-CN" altLang="en-US" dirty="0"/>
              <a:t>语言规定只有静态存储数组和外部存储数组才可作初始化赋值。</a:t>
            </a:r>
            <a:endParaRPr lang="en-US" altLang="zh-CN" dirty="0"/>
          </a:p>
          <a:p>
            <a:pPr>
              <a:lnSpc>
                <a:spcPct val="120000"/>
              </a:lnSpc>
              <a:buFont typeface="Wingdings" pitchFamily="2" charset="2"/>
              <a:buChar char="Ø"/>
            </a:pPr>
            <a:r>
              <a:rPr lang="zh-CN" altLang="en-US" dirty="0"/>
              <a:t>可以只给部分元素赋初值。</a:t>
            </a:r>
            <a:endParaRPr lang="en-US" altLang="zh-CN" dirty="0"/>
          </a:p>
          <a:p>
            <a:pPr>
              <a:lnSpc>
                <a:spcPct val="120000"/>
              </a:lnSpc>
              <a:buFont typeface="Wingdings" pitchFamily="2" charset="2"/>
              <a:buChar char="Ø"/>
            </a:pPr>
            <a:r>
              <a:rPr lang="zh-CN" altLang="en-US" dirty="0"/>
              <a:t>只能给元素逐个赋值，不能给数组整体赋值。</a:t>
            </a:r>
            <a:endParaRPr lang="en-US" altLang="zh-CN" dirty="0"/>
          </a:p>
          <a:p>
            <a:pPr>
              <a:lnSpc>
                <a:spcPct val="120000"/>
              </a:lnSpc>
              <a:buFont typeface="Wingdings" pitchFamily="2" charset="2"/>
              <a:buChar char="Ø"/>
            </a:pPr>
            <a:r>
              <a:rPr lang="zh-CN" altLang="en-US" dirty="0"/>
              <a:t>如不给可初始化的数组赋初值，则全部元素均为</a:t>
            </a:r>
            <a:r>
              <a:rPr lang="en-US" dirty="0"/>
              <a:t>0</a:t>
            </a:r>
            <a:r>
              <a:rPr lang="zh-CN" altLang="en-US" dirty="0"/>
              <a:t>值。</a:t>
            </a:r>
            <a:endParaRPr lang="en-US" dirty="0"/>
          </a:p>
          <a:p>
            <a:pPr>
              <a:lnSpc>
                <a:spcPct val="120000"/>
              </a:lnSpc>
              <a:buFont typeface="Wingdings" pitchFamily="2" charset="2"/>
              <a:buChar char="Ø"/>
            </a:pPr>
            <a:r>
              <a:rPr lang="zh-CN" altLang="en-US" dirty="0"/>
              <a:t>如给全部元素赋值，在数组说明中可以不给出数组元素的个数。</a:t>
            </a:r>
            <a:endParaRPr lang="en-US" altLang="zh-CN" dirty="0"/>
          </a:p>
          <a:p>
            <a:pPr marL="0" indent="0">
              <a:lnSpc>
                <a:spcPct val="120000"/>
              </a:lnSpc>
              <a:buNone/>
            </a:pPr>
            <a:endParaRPr lang="en-US" dirty="0"/>
          </a:p>
          <a:p>
            <a:pPr marL="0" indent="0">
              <a:lnSpc>
                <a:spcPct val="120000"/>
              </a:lnSpc>
              <a:buNone/>
            </a:pP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．数组</a:t>
            </a:r>
            <a:endParaRPr lang="en-US" altLang="zh-CN" dirty="0"/>
          </a:p>
          <a:p>
            <a:r>
              <a:rPr lang="en-US" dirty="0"/>
              <a:t>2</a:t>
            </a:r>
            <a:r>
              <a:rPr lang="zh-CN" altLang="en-US" dirty="0"/>
              <a:t>．数组定义</a:t>
            </a:r>
            <a:endParaRPr lang="en-US" altLang="zh-CN" dirty="0"/>
          </a:p>
          <a:p>
            <a:r>
              <a:rPr lang="zh-CN" altLang="en-US" dirty="0"/>
              <a:t>数组定义的一般形式为：</a:t>
            </a:r>
            <a:endParaRPr lang="en-US" dirty="0"/>
          </a:p>
          <a:p>
            <a:r>
              <a:rPr lang="zh-CN" altLang="en-US" dirty="0">
                <a:solidFill>
                  <a:schemeClr val="accent4"/>
                </a:solidFill>
              </a:rPr>
              <a:t>类型说明符 数组名</a:t>
            </a:r>
            <a:r>
              <a:rPr lang="en-US" dirty="0">
                <a:solidFill>
                  <a:schemeClr val="accent4"/>
                </a:solidFill>
              </a:rPr>
              <a:t> [</a:t>
            </a:r>
            <a:r>
              <a:rPr lang="zh-CN" altLang="en-US" dirty="0">
                <a:solidFill>
                  <a:schemeClr val="accent4"/>
                </a:solidFill>
              </a:rPr>
              <a:t>常量表达式</a:t>
            </a:r>
            <a:r>
              <a:rPr lang="en-US" dirty="0">
                <a:solidFill>
                  <a:schemeClr val="accent4"/>
                </a:solidFill>
              </a:rPr>
              <a:t>]</a:t>
            </a:r>
            <a:r>
              <a:rPr lang="zh-CN" altLang="en-US" dirty="0">
                <a:solidFill>
                  <a:schemeClr val="accent4"/>
                </a:solidFill>
              </a:rPr>
              <a:t>，</a:t>
            </a:r>
            <a:r>
              <a:rPr lang="en-US" dirty="0">
                <a:solidFill>
                  <a:schemeClr val="accent4"/>
                </a:solidFill>
              </a:rPr>
              <a:t>…</a:t>
            </a:r>
            <a:r>
              <a:rPr lang="zh-CN" altLang="en-US" dirty="0">
                <a:solidFill>
                  <a:schemeClr val="accent4"/>
                </a:solidFill>
              </a:rPr>
              <a:t>；</a:t>
            </a:r>
            <a:endParaRPr lang="en-US" dirty="0">
              <a:solidFill>
                <a:schemeClr val="accent4"/>
              </a:solidFill>
            </a:endParaRPr>
          </a:p>
          <a:p>
            <a:r>
              <a:rPr lang="en-US" dirty="0"/>
              <a:t>3</a:t>
            </a:r>
            <a:r>
              <a:rPr lang="zh-CN" altLang="en-US" dirty="0"/>
              <a:t>．数组元素的表示方法</a:t>
            </a:r>
            <a:endParaRPr lang="en-US" altLang="zh-CN" dirty="0"/>
          </a:p>
          <a:p>
            <a:r>
              <a:rPr lang="zh-CN" altLang="en-US" dirty="0">
                <a:solidFill>
                  <a:schemeClr val="accent4"/>
                </a:solidFill>
              </a:rPr>
              <a:t>数组名</a:t>
            </a:r>
            <a:r>
              <a:rPr lang="en-US" dirty="0">
                <a:solidFill>
                  <a:schemeClr val="accent4"/>
                </a:solidFill>
              </a:rPr>
              <a:t>[</a:t>
            </a:r>
            <a:r>
              <a:rPr lang="zh-CN" altLang="en-US" dirty="0">
                <a:solidFill>
                  <a:schemeClr val="accent4"/>
                </a:solidFill>
              </a:rPr>
              <a:t>下标</a:t>
            </a:r>
            <a:r>
              <a:rPr lang="en-US" dirty="0">
                <a:solidFill>
                  <a:schemeClr val="accent4"/>
                </a:solidFill>
              </a:rPr>
              <a:t>]</a:t>
            </a:r>
            <a:endParaRPr lang="en-US" altLang="zh-CN" dirty="0">
              <a:solidFill>
                <a:schemeClr val="accent4"/>
              </a:solidFill>
            </a:endParaRPr>
          </a:p>
          <a:p>
            <a:r>
              <a:rPr lang="en-US" dirty="0"/>
              <a:t>4</a:t>
            </a:r>
            <a:r>
              <a:rPr lang="zh-CN" altLang="en-US" dirty="0"/>
              <a:t>．数组的初始化赋值</a:t>
            </a:r>
            <a:endParaRPr lang="en-US" altLang="zh-CN" dirty="0"/>
          </a:p>
          <a:p>
            <a:r>
              <a:rPr lang="zh-CN" altLang="en-US" dirty="0"/>
              <a:t>初始化赋值的一般形式为：</a:t>
            </a:r>
            <a:endParaRPr lang="en-US" dirty="0"/>
          </a:p>
          <a:p>
            <a:r>
              <a:rPr lang="en-US" dirty="0">
                <a:solidFill>
                  <a:schemeClr val="accent4"/>
                </a:solidFill>
              </a:rPr>
              <a:t>static</a:t>
            </a:r>
            <a:r>
              <a:rPr lang="zh-CN" altLang="en-US" dirty="0">
                <a:solidFill>
                  <a:schemeClr val="accent4"/>
                </a:solidFill>
              </a:rPr>
              <a:t>类型说明符 数组名</a:t>
            </a:r>
            <a:r>
              <a:rPr lang="en-US" dirty="0">
                <a:solidFill>
                  <a:schemeClr val="accent4"/>
                </a:solidFill>
              </a:rPr>
              <a:t>[</a:t>
            </a:r>
            <a:r>
              <a:rPr lang="zh-CN" altLang="en-US" dirty="0">
                <a:solidFill>
                  <a:schemeClr val="accent4"/>
                </a:solidFill>
              </a:rPr>
              <a:t>常量表达式</a:t>
            </a:r>
            <a:r>
              <a:rPr lang="en-US" dirty="0">
                <a:solidFill>
                  <a:schemeClr val="accent4"/>
                </a:solidFill>
              </a:rPr>
              <a:t>]={</a:t>
            </a:r>
            <a:r>
              <a:rPr lang="zh-CN" altLang="en-US" dirty="0">
                <a:solidFill>
                  <a:schemeClr val="accent4"/>
                </a:solidFill>
              </a:rPr>
              <a:t>值，值，</a:t>
            </a:r>
            <a:r>
              <a:rPr lang="en-US" dirty="0">
                <a:solidFill>
                  <a:schemeClr val="accent4"/>
                </a:solidFill>
              </a:rPr>
              <a:t>…</a:t>
            </a:r>
            <a:r>
              <a:rPr lang="zh-CN" altLang="en-US" dirty="0">
                <a:solidFill>
                  <a:schemeClr val="accent4"/>
                </a:solidFill>
              </a:rPr>
              <a:t>，值</a:t>
            </a:r>
            <a:r>
              <a:rPr lang="en-US" dirty="0">
                <a:solidFill>
                  <a:schemeClr val="accent4"/>
                </a:solidFill>
              </a:rPr>
              <a: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06462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二维数组</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lnSpc>
                <a:spcPct val="120000"/>
              </a:lnSpc>
              <a:buNone/>
            </a:pPr>
            <a:r>
              <a:rPr lang="en-US" altLang="zh-CN" dirty="0"/>
              <a:t>1</a:t>
            </a:r>
            <a:r>
              <a:rPr lang="zh-CN" altLang="en-US" dirty="0"/>
              <a:t>、在</a:t>
            </a:r>
            <a:r>
              <a:rPr lang="en-US" dirty="0"/>
              <a:t>C</a:t>
            </a:r>
            <a:r>
              <a:rPr lang="zh-CN" altLang="en-US" dirty="0"/>
              <a:t>语言中，二维数组是按行排列的。每行中的元素也是依次存放。</a:t>
            </a:r>
            <a:endParaRPr lang="en-US" altLang="zh-CN" dirty="0"/>
          </a:p>
          <a:p>
            <a:pPr marL="0" indent="0">
              <a:lnSpc>
                <a:spcPct val="120000"/>
              </a:lnSpc>
              <a:buNone/>
            </a:pPr>
            <a:endParaRPr lang="en-US" altLang="zh-CN" dirty="0"/>
          </a:p>
          <a:p>
            <a:pPr marL="0" indent="0">
              <a:lnSpc>
                <a:spcPct val="120000"/>
              </a:lnSpc>
              <a:buNone/>
            </a:pPr>
            <a:r>
              <a:rPr lang="en-US" altLang="zh-CN" dirty="0"/>
              <a:t>2</a:t>
            </a:r>
            <a:r>
              <a:rPr lang="zh-CN" altLang="en-US" dirty="0"/>
              <a:t>、下标变量和数组说明的区别</a:t>
            </a:r>
            <a:endParaRPr lang="en-US" altLang="zh-CN" dirty="0"/>
          </a:p>
          <a:p>
            <a:pPr>
              <a:lnSpc>
                <a:spcPct val="120000"/>
              </a:lnSpc>
              <a:buFont typeface="Wingdings" pitchFamily="2" charset="2"/>
              <a:buChar char="Ø"/>
            </a:pPr>
            <a:r>
              <a:rPr lang="zh-CN" altLang="en-US" dirty="0"/>
              <a:t>数组说明的方括号中给出的是某一维的长度，即可取下标的最大值，只能是常量；</a:t>
            </a:r>
            <a:endParaRPr lang="en-US" altLang="zh-CN" dirty="0"/>
          </a:p>
          <a:p>
            <a:pPr>
              <a:lnSpc>
                <a:spcPct val="120000"/>
              </a:lnSpc>
              <a:buFont typeface="Wingdings" pitchFamily="2" charset="2"/>
              <a:buChar char="Ø"/>
            </a:pPr>
            <a:r>
              <a:rPr lang="zh-CN" altLang="en-US" dirty="0"/>
              <a:t>数组元素中的下标是该元素在数组中的位置标识，可以是常量、变量或表达式。</a:t>
            </a:r>
            <a:endParaRPr lang="en-US" altLang="zh-CN" dirty="0"/>
          </a:p>
          <a:p>
            <a:pPr marL="0" indent="0">
              <a:lnSpc>
                <a:spcPct val="120000"/>
              </a:lnSpc>
              <a:buNone/>
            </a:pPr>
            <a:endParaRPr lang="en-US" altLang="zh-CN" dirty="0"/>
          </a:p>
          <a:p>
            <a:pPr marL="0" indent="0">
              <a:lnSpc>
                <a:spcPct val="120000"/>
              </a:lnSpc>
              <a:buNone/>
            </a:pPr>
            <a:r>
              <a:rPr lang="en-US" altLang="zh-CN" dirty="0"/>
              <a:t>3</a:t>
            </a:r>
            <a:r>
              <a:rPr lang="zh-CN" altLang="en-US" dirty="0"/>
              <a:t>、二维数组初始化也是在类型说明时给各下标变量赋以初值。</a:t>
            </a:r>
            <a:endParaRPr lang="en-US" altLang="zh-CN" dirty="0"/>
          </a:p>
          <a:p>
            <a:pPr>
              <a:lnSpc>
                <a:spcPct val="120000"/>
              </a:lnSpc>
              <a:buFont typeface="Wingdings" pitchFamily="2" charset="2"/>
              <a:buChar char="Ø"/>
            </a:pPr>
            <a:r>
              <a:rPr lang="zh-CN" altLang="en-US" dirty="0"/>
              <a:t>二维数组可按行分段赋值，也可按行连续赋值。</a:t>
            </a:r>
            <a:endParaRPr lang="en-US" altLang="zh-CN" dirty="0"/>
          </a:p>
          <a:p>
            <a:pPr>
              <a:lnSpc>
                <a:spcPct val="120000"/>
              </a:lnSpc>
              <a:buFont typeface="Wingdings" pitchFamily="2" charset="2"/>
              <a:buChar char="Ø"/>
            </a:pPr>
            <a:r>
              <a:rPr lang="zh-CN" altLang="en-US" dirty="0"/>
              <a:t>可以只对部分元素赋初值，未赋初值的元素自动取</a:t>
            </a:r>
            <a:r>
              <a:rPr lang="en-US" dirty="0"/>
              <a:t>0</a:t>
            </a:r>
            <a:r>
              <a:rPr lang="zh-CN" altLang="en-US" dirty="0"/>
              <a:t>值。</a:t>
            </a:r>
            <a:endParaRPr lang="en-US" dirty="0"/>
          </a:p>
          <a:p>
            <a:pPr>
              <a:lnSpc>
                <a:spcPct val="120000"/>
              </a:lnSpc>
              <a:buFont typeface="Wingdings" pitchFamily="2" charset="2"/>
              <a:buChar char="Ø"/>
            </a:pPr>
            <a:r>
              <a:rPr lang="zh-CN" altLang="en-US" dirty="0"/>
              <a:t>如对全部元素赋初值，则第一维的长度可以不给出。</a:t>
            </a:r>
            <a:endParaRPr lang="en-US" dirty="0"/>
          </a:p>
          <a:p>
            <a:pPr>
              <a:lnSpc>
                <a:spcPct val="120000"/>
              </a:lnSpc>
            </a:pPr>
            <a:endParaRPr lang="en-US" altLang="zh-CN" dirty="0"/>
          </a:p>
          <a:p>
            <a:pPr>
              <a:lnSpc>
                <a:spcPct val="120000"/>
              </a:lnSpc>
            </a:pPr>
            <a:endParaRPr lang="en-US" dirty="0"/>
          </a:p>
        </p:txBody>
      </p:sp>
      <p:sp>
        <p:nvSpPr>
          <p:cNvPr id="4" name="Text Placeholder 3"/>
          <p:cNvSpPr>
            <a:spLocks noGrp="1"/>
          </p:cNvSpPr>
          <p:nvPr>
            <p:ph type="body" sz="half" idx="2"/>
          </p:nvPr>
        </p:nvSpPr>
        <p:spPr/>
        <p:txBody>
          <a:bodyPr/>
          <a:lstStyle/>
          <a:p>
            <a:r>
              <a:rPr lang="en-US" altLang="zh-CN" dirty="0"/>
              <a:t>1</a:t>
            </a:r>
            <a:r>
              <a:rPr lang="zh-CN" altLang="en-US" dirty="0"/>
              <a:t>、二维数组类型说明的一般形式：</a:t>
            </a:r>
            <a:endParaRPr lang="en-US" dirty="0"/>
          </a:p>
          <a:p>
            <a:r>
              <a:rPr lang="zh-CN" altLang="en-US" dirty="0">
                <a:solidFill>
                  <a:schemeClr val="accent4"/>
                </a:solidFill>
              </a:rPr>
              <a:t>类型说明符 数组名</a:t>
            </a:r>
            <a:r>
              <a:rPr lang="en-US" dirty="0">
                <a:solidFill>
                  <a:schemeClr val="accent4"/>
                </a:solidFill>
              </a:rPr>
              <a:t>[</a:t>
            </a:r>
            <a:r>
              <a:rPr lang="zh-CN" altLang="en-US" dirty="0">
                <a:solidFill>
                  <a:schemeClr val="accent4"/>
                </a:solidFill>
              </a:rPr>
              <a:t>常量表达式</a:t>
            </a:r>
            <a:r>
              <a:rPr lang="en-US" dirty="0">
                <a:solidFill>
                  <a:schemeClr val="accent4"/>
                </a:solidFill>
              </a:rPr>
              <a:t>1][</a:t>
            </a:r>
            <a:r>
              <a:rPr lang="zh-CN" altLang="en-US" dirty="0">
                <a:solidFill>
                  <a:schemeClr val="accent4"/>
                </a:solidFill>
              </a:rPr>
              <a:t>常量表达式</a:t>
            </a:r>
            <a:r>
              <a:rPr lang="en-US" dirty="0">
                <a:solidFill>
                  <a:schemeClr val="accent4"/>
                </a:solidFill>
              </a:rPr>
              <a:t>2]…</a:t>
            </a:r>
            <a:r>
              <a:rPr lang="zh-CN" altLang="en-US" dirty="0">
                <a:solidFill>
                  <a:schemeClr val="accent4"/>
                </a:solidFill>
              </a:rPr>
              <a:t>；</a:t>
            </a:r>
            <a:endParaRPr lang="en-US" dirty="0">
              <a:solidFill>
                <a:schemeClr val="accent4"/>
              </a:solidFill>
            </a:endParaRPr>
          </a:p>
          <a:p>
            <a:r>
              <a:rPr lang="en-US" dirty="0"/>
              <a:t>2</a:t>
            </a:r>
            <a:r>
              <a:rPr lang="zh-CN" altLang="en-US" dirty="0"/>
              <a:t>、二维数组元素的表示方法：</a:t>
            </a:r>
            <a:endParaRPr lang="en-US" altLang="zh-CN" dirty="0"/>
          </a:p>
          <a:p>
            <a:r>
              <a:rPr lang="zh-CN" altLang="en-US" dirty="0">
                <a:solidFill>
                  <a:schemeClr val="accent4"/>
                </a:solidFill>
              </a:rPr>
              <a:t>数组名</a:t>
            </a:r>
            <a:r>
              <a:rPr lang="en-US" dirty="0">
                <a:solidFill>
                  <a:schemeClr val="accent4"/>
                </a:solidFill>
              </a:rPr>
              <a:t>[</a:t>
            </a:r>
            <a:r>
              <a:rPr lang="zh-CN" altLang="en-US" dirty="0">
                <a:solidFill>
                  <a:schemeClr val="accent4"/>
                </a:solidFill>
              </a:rPr>
              <a:t>下标</a:t>
            </a:r>
            <a:r>
              <a:rPr lang="en-US" dirty="0">
                <a:solidFill>
                  <a:schemeClr val="accent4"/>
                </a:solidFill>
              </a:rPr>
              <a:t>][</a:t>
            </a:r>
            <a:r>
              <a:rPr lang="zh-CN" altLang="en-US" dirty="0">
                <a:solidFill>
                  <a:schemeClr val="accent4"/>
                </a:solidFill>
              </a:rPr>
              <a:t>下标</a:t>
            </a:r>
            <a:r>
              <a:rPr lang="en-US" dirty="0">
                <a:solidFill>
                  <a:schemeClr val="accent4"/>
                </a:solidFill>
              </a:rPr>
              <a:t>]</a:t>
            </a:r>
          </a:p>
          <a:p>
            <a:r>
              <a:rPr lang="en-US" dirty="0"/>
              <a:t>3</a:t>
            </a:r>
            <a:r>
              <a:rPr lang="zh-CN" altLang="en-US" dirty="0"/>
              <a:t>、二维数组的初始化</a:t>
            </a:r>
            <a:endParaRPr lang="en-US" altLang="zh-CN" dirty="0"/>
          </a:p>
          <a:p>
            <a:endParaRPr lang="en-US" dirty="0">
              <a:solidFill>
                <a:schemeClr val="accent4"/>
              </a:solidFill>
            </a:endParaRPr>
          </a:p>
          <a:p>
            <a:endParaRPr lang="en-US" dirty="0"/>
          </a:p>
        </p:txBody>
      </p:sp>
    </p:spTree>
    <p:extLst>
      <p:ext uri="{BB962C8B-B14F-4D97-AF65-F5344CB8AC3E}">
        <p14:creationId xmlns:p14="http://schemas.microsoft.com/office/powerpoint/2010/main" val="14610013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字符数组</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a:lnSpc>
                <a:spcPct val="120000"/>
              </a:lnSpc>
              <a:buFont typeface="Wingdings" pitchFamily="2" charset="2"/>
              <a:buChar char="Ø"/>
            </a:pPr>
            <a:r>
              <a:rPr lang="zh-CN" altLang="en-US" dirty="0"/>
              <a:t>用来存放字符量的数组称为字符数组。</a:t>
            </a:r>
            <a:r>
              <a:rPr lang="en-US" dirty="0"/>
              <a:t>C</a:t>
            </a:r>
            <a:r>
              <a:rPr lang="zh-CN" altLang="en-US" dirty="0"/>
              <a:t>语言允许用字符串的方式对数组作初始化赋值，还可用</a:t>
            </a:r>
            <a:r>
              <a:rPr lang="en-US" dirty="0" err="1"/>
              <a:t>printf</a:t>
            </a:r>
            <a:r>
              <a:rPr lang="zh-CN" altLang="en-US" dirty="0"/>
              <a:t>函数和</a:t>
            </a:r>
            <a:r>
              <a:rPr lang="en-US" dirty="0" err="1"/>
              <a:t>scanf</a:t>
            </a:r>
            <a:r>
              <a:rPr lang="zh-CN" altLang="en-US" dirty="0"/>
              <a:t>函数一次性输出输入一个字符数组中的字符串。</a:t>
            </a:r>
            <a:endParaRPr lang="en-US" altLang="zh-CN" dirty="0"/>
          </a:p>
          <a:p>
            <a:pPr>
              <a:lnSpc>
                <a:spcPct val="120000"/>
              </a:lnSpc>
              <a:buFont typeface="Wingdings" pitchFamily="2" charset="2"/>
              <a:buChar char="Ø"/>
            </a:pPr>
            <a:r>
              <a:rPr lang="en-US" dirty="0"/>
              <a:t>puts</a:t>
            </a:r>
            <a:r>
              <a:rPr lang="zh-CN" altLang="en-US" dirty="0"/>
              <a:t>函数的功能：把字符数组中的字符串输出到显示器。完全可以由</a:t>
            </a:r>
            <a:r>
              <a:rPr lang="en-US" dirty="0" err="1"/>
              <a:t>printf</a:t>
            </a:r>
            <a:r>
              <a:rPr lang="zh-CN" altLang="en-US" dirty="0"/>
              <a:t>函数取代。</a:t>
            </a:r>
            <a:endParaRPr lang="en-US" altLang="zh-CN" dirty="0"/>
          </a:p>
          <a:p>
            <a:pPr>
              <a:lnSpc>
                <a:spcPct val="120000"/>
              </a:lnSpc>
              <a:buFont typeface="Wingdings" pitchFamily="2" charset="2"/>
              <a:buChar char="Ø"/>
            </a:pPr>
            <a:r>
              <a:rPr lang="en-US" dirty="0"/>
              <a:t>gets</a:t>
            </a:r>
            <a:r>
              <a:rPr lang="zh-CN" altLang="en-US" dirty="0"/>
              <a:t>函数的功能：从标准输入设备键盘上输入一个字符串。本函数得到一个函数值，即为该字符数组的首地址。它以回车作为输入结束，这是与</a:t>
            </a:r>
            <a:r>
              <a:rPr lang="en-US" dirty="0" err="1"/>
              <a:t>scanf</a:t>
            </a:r>
            <a:r>
              <a:rPr lang="zh-CN" altLang="en-US" dirty="0"/>
              <a:t>函数不同的。</a:t>
            </a:r>
            <a:endParaRPr lang="en-US" altLang="zh-CN" dirty="0"/>
          </a:p>
          <a:p>
            <a:pPr>
              <a:lnSpc>
                <a:spcPct val="120000"/>
              </a:lnSpc>
              <a:buFont typeface="Wingdings" pitchFamily="2" charset="2"/>
              <a:buChar char="Ø"/>
            </a:pPr>
            <a:r>
              <a:rPr lang="en-US" dirty="0" err="1"/>
              <a:t>strcat</a:t>
            </a:r>
            <a:r>
              <a:rPr lang="zh-CN" altLang="en-US" dirty="0"/>
              <a:t>函数的功能：把字符数组</a:t>
            </a:r>
            <a:r>
              <a:rPr lang="en-US" dirty="0"/>
              <a:t>2</a:t>
            </a:r>
            <a:r>
              <a:rPr lang="zh-CN" altLang="en-US" dirty="0"/>
              <a:t>中的字符串连接到字符数组</a:t>
            </a:r>
            <a:r>
              <a:rPr lang="en-US" dirty="0"/>
              <a:t>1</a:t>
            </a:r>
            <a:r>
              <a:rPr lang="zh-CN" altLang="en-US" dirty="0"/>
              <a:t>中字符串的后面，并删去字符串</a:t>
            </a:r>
            <a:r>
              <a:rPr lang="en-US" dirty="0"/>
              <a:t>1</a:t>
            </a:r>
            <a:r>
              <a:rPr lang="zh-CN" altLang="en-US" dirty="0"/>
              <a:t>后的串标志</a:t>
            </a:r>
            <a:r>
              <a:rPr lang="en-US" dirty="0"/>
              <a:t>“\0”</a:t>
            </a:r>
            <a:r>
              <a:rPr lang="zh-CN" altLang="en-US" dirty="0"/>
              <a:t>。本函数返回值是字符数组</a:t>
            </a:r>
            <a:r>
              <a:rPr lang="en-US" dirty="0"/>
              <a:t>1</a:t>
            </a:r>
            <a:r>
              <a:rPr lang="zh-CN" altLang="en-US" dirty="0"/>
              <a:t>的首地址。其中字符数组</a:t>
            </a:r>
            <a:r>
              <a:rPr lang="en-US" dirty="0"/>
              <a:t>1</a:t>
            </a:r>
            <a:r>
              <a:rPr lang="zh-CN" altLang="en-US" dirty="0"/>
              <a:t>应定义足够的长度，否则不能全部装入被连接的字符串。</a:t>
            </a:r>
            <a:endParaRPr lang="en-US" dirty="0"/>
          </a:p>
          <a:p>
            <a:pPr>
              <a:lnSpc>
                <a:spcPct val="120000"/>
              </a:lnSpc>
            </a:pPr>
            <a:endParaRPr lang="en-US" altLang="zh-CN" dirty="0"/>
          </a:p>
        </p:txBody>
      </p:sp>
      <p:sp>
        <p:nvSpPr>
          <p:cNvPr id="4" name="Text Placeholder 3"/>
          <p:cNvSpPr>
            <a:spLocks noGrp="1"/>
          </p:cNvSpPr>
          <p:nvPr>
            <p:ph type="body" sz="half" idx="2"/>
          </p:nvPr>
        </p:nvSpPr>
        <p:spPr/>
        <p:txBody>
          <a:bodyPr>
            <a:normAutofit/>
          </a:bodyPr>
          <a:lstStyle/>
          <a:p>
            <a:r>
              <a:rPr lang="en-US" dirty="0"/>
              <a:t>1</a:t>
            </a:r>
            <a:r>
              <a:rPr lang="zh-CN" altLang="en-US" dirty="0"/>
              <a:t>．字符串输出函数</a:t>
            </a:r>
            <a:r>
              <a:rPr lang="en-US" dirty="0"/>
              <a:t>puts</a:t>
            </a:r>
          </a:p>
          <a:p>
            <a:r>
              <a:rPr lang="zh-CN" altLang="en-US" dirty="0"/>
              <a:t>格式：</a:t>
            </a:r>
            <a:r>
              <a:rPr lang="en-US" dirty="0">
                <a:solidFill>
                  <a:schemeClr val="accent4"/>
                </a:solidFill>
              </a:rPr>
              <a:t>puts (</a:t>
            </a:r>
            <a:r>
              <a:rPr lang="zh-CN" altLang="en-US" dirty="0">
                <a:solidFill>
                  <a:schemeClr val="accent4"/>
                </a:solidFill>
              </a:rPr>
              <a:t>字符数组名</a:t>
            </a:r>
            <a:r>
              <a:rPr lang="en-US" dirty="0">
                <a:solidFill>
                  <a:schemeClr val="accent4"/>
                </a:solidFill>
              </a:rPr>
              <a:t>)</a:t>
            </a:r>
          </a:p>
          <a:p>
            <a:endParaRPr lang="en-US" dirty="0">
              <a:solidFill>
                <a:schemeClr val="accent4"/>
              </a:solidFill>
            </a:endParaRPr>
          </a:p>
          <a:p>
            <a:r>
              <a:rPr lang="en-US" dirty="0"/>
              <a:t>2</a:t>
            </a:r>
            <a:r>
              <a:rPr lang="zh-CN" altLang="en-US" dirty="0"/>
              <a:t>．字符串输入函数</a:t>
            </a:r>
            <a:r>
              <a:rPr lang="en-US" dirty="0"/>
              <a:t>gets</a:t>
            </a:r>
          </a:p>
          <a:p>
            <a:r>
              <a:rPr lang="zh-CN" altLang="en-US" dirty="0"/>
              <a:t>格式：</a:t>
            </a:r>
            <a:r>
              <a:rPr lang="en-US" dirty="0">
                <a:solidFill>
                  <a:schemeClr val="accent4"/>
                </a:solidFill>
              </a:rPr>
              <a:t>gets (</a:t>
            </a:r>
            <a:r>
              <a:rPr lang="zh-CN" altLang="en-US" dirty="0">
                <a:solidFill>
                  <a:schemeClr val="accent4"/>
                </a:solidFill>
              </a:rPr>
              <a:t>字符数组名</a:t>
            </a:r>
            <a:r>
              <a:rPr lang="en-US" dirty="0">
                <a:solidFill>
                  <a:schemeClr val="accent4"/>
                </a:solidFill>
              </a:rPr>
              <a:t>)</a:t>
            </a:r>
          </a:p>
          <a:p>
            <a:endParaRPr lang="en-US" dirty="0">
              <a:solidFill>
                <a:schemeClr val="accent4"/>
              </a:solidFill>
            </a:endParaRPr>
          </a:p>
          <a:p>
            <a:r>
              <a:rPr lang="en-US" dirty="0"/>
              <a:t>3</a:t>
            </a:r>
            <a:r>
              <a:rPr lang="zh-CN" altLang="en-US" dirty="0"/>
              <a:t>．字符串连接函数</a:t>
            </a:r>
            <a:r>
              <a:rPr lang="en-US" dirty="0" err="1"/>
              <a:t>strcat</a:t>
            </a:r>
            <a:endParaRPr lang="en-US" dirty="0"/>
          </a:p>
          <a:p>
            <a:r>
              <a:rPr lang="zh-CN" altLang="en-US" dirty="0"/>
              <a:t>格式：</a:t>
            </a:r>
            <a:r>
              <a:rPr lang="en-US" dirty="0" err="1">
                <a:solidFill>
                  <a:schemeClr val="accent4"/>
                </a:solidFill>
              </a:rPr>
              <a:t>strcat</a:t>
            </a:r>
            <a:r>
              <a:rPr lang="en-US" dirty="0">
                <a:solidFill>
                  <a:schemeClr val="accent4"/>
                </a:solidFill>
              </a:rPr>
              <a:t>(</a:t>
            </a:r>
            <a:r>
              <a:rPr lang="zh-CN" altLang="en-US" dirty="0">
                <a:solidFill>
                  <a:schemeClr val="accent4"/>
                </a:solidFill>
              </a:rPr>
              <a:t>字符数组名</a:t>
            </a:r>
            <a:r>
              <a:rPr lang="en-US" dirty="0">
                <a:solidFill>
                  <a:schemeClr val="accent4"/>
                </a:solidFill>
              </a:rPr>
              <a:t>1</a:t>
            </a:r>
            <a:r>
              <a:rPr lang="zh-CN" altLang="en-US" dirty="0">
                <a:solidFill>
                  <a:schemeClr val="accent4"/>
                </a:solidFill>
              </a:rPr>
              <a:t>，字符数组名</a:t>
            </a:r>
            <a:r>
              <a:rPr lang="en-US" dirty="0">
                <a:solidFill>
                  <a:schemeClr val="accent4"/>
                </a:solidFill>
              </a:rPr>
              <a:t>2)</a:t>
            </a:r>
          </a:p>
          <a:p>
            <a:endParaRPr lang="en-US" dirty="0"/>
          </a:p>
        </p:txBody>
      </p:sp>
    </p:spTree>
    <p:extLst>
      <p:ext uri="{BB962C8B-B14F-4D97-AF65-F5344CB8AC3E}">
        <p14:creationId xmlns:p14="http://schemas.microsoft.com/office/powerpoint/2010/main" val="214224621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字符数组</a:t>
            </a:r>
            <a:br>
              <a:rPr lang="en-US" altLang="zh-CN" dirty="0"/>
            </a:br>
            <a:endParaRPr lang="en-US" dirty="0"/>
          </a:p>
        </p:txBody>
      </p:sp>
      <p:sp>
        <p:nvSpPr>
          <p:cNvPr id="3" name="Content Placeholder 2"/>
          <p:cNvSpPr>
            <a:spLocks noGrp="1"/>
          </p:cNvSpPr>
          <p:nvPr>
            <p:ph idx="1"/>
          </p:nvPr>
        </p:nvSpPr>
        <p:spPr>
          <a:xfrm>
            <a:off x="3810000" y="838200"/>
            <a:ext cx="5111750" cy="4953000"/>
          </a:xfrm>
        </p:spPr>
        <p:txBody>
          <a:bodyPr>
            <a:normAutofit fontScale="62500" lnSpcReduction="20000"/>
          </a:bodyPr>
          <a:lstStyle/>
          <a:p>
            <a:pPr>
              <a:lnSpc>
                <a:spcPct val="120000"/>
              </a:lnSpc>
              <a:buFont typeface="Wingdings" pitchFamily="2" charset="2"/>
              <a:buChar char="Ø"/>
            </a:pPr>
            <a:r>
              <a:rPr lang="en-US" dirty="0" err="1"/>
              <a:t>strcpy</a:t>
            </a:r>
            <a:r>
              <a:rPr lang="zh-CN" altLang="en-US" dirty="0"/>
              <a:t>函数的功能：把字符数组</a:t>
            </a:r>
            <a:r>
              <a:rPr lang="en-US" dirty="0"/>
              <a:t>2</a:t>
            </a:r>
            <a:r>
              <a:rPr lang="zh-CN" altLang="en-US" dirty="0"/>
              <a:t>中的字符串复制到字符数组</a:t>
            </a:r>
            <a:r>
              <a:rPr lang="en-US" dirty="0"/>
              <a:t>1</a:t>
            </a:r>
            <a:r>
              <a:rPr lang="zh-CN" altLang="en-US" dirty="0"/>
              <a:t>中。串结束标志</a:t>
            </a:r>
            <a:r>
              <a:rPr lang="en-US" dirty="0"/>
              <a:t>"\0"</a:t>
            </a:r>
            <a:r>
              <a:rPr lang="zh-CN" altLang="en-US" dirty="0"/>
              <a:t>也一同复制。字符数名</a:t>
            </a:r>
            <a:r>
              <a:rPr lang="en-US" dirty="0"/>
              <a:t>2</a:t>
            </a:r>
            <a:r>
              <a:rPr lang="zh-CN" altLang="en-US" dirty="0"/>
              <a:t>也可以是一个字符串常量。这时相当于把一个字符串赋予一个字符数组。本函数要求字符数组</a:t>
            </a:r>
            <a:r>
              <a:rPr lang="en-US" dirty="0"/>
              <a:t>1</a:t>
            </a:r>
            <a:r>
              <a:rPr lang="zh-CN" altLang="en-US" dirty="0"/>
              <a:t>应有足够的长度，否则不能全部装入所复制的字符串。</a:t>
            </a:r>
            <a:endParaRPr lang="en-US" altLang="zh-CN" dirty="0"/>
          </a:p>
          <a:p>
            <a:pPr>
              <a:lnSpc>
                <a:spcPct val="120000"/>
              </a:lnSpc>
              <a:buFont typeface="Wingdings" pitchFamily="2" charset="2"/>
              <a:buChar char="Ø"/>
            </a:pPr>
            <a:r>
              <a:rPr lang="en-US" dirty="0" err="1"/>
              <a:t>strcmp</a:t>
            </a:r>
            <a:r>
              <a:rPr lang="zh-CN" altLang="en-US" dirty="0"/>
              <a:t>函数的功能：按照</a:t>
            </a:r>
            <a:r>
              <a:rPr lang="en-US" dirty="0"/>
              <a:t>ASCII</a:t>
            </a:r>
            <a:r>
              <a:rPr lang="zh-CN" altLang="en-US" dirty="0"/>
              <a:t>码顺序比较两个数组中的字符串，并由函数返回值返回比较结果。本函数也可用于比较两个字符串常量，或比较数组和字符串常量。</a:t>
            </a:r>
            <a:endParaRPr lang="en-US" altLang="zh-CN" dirty="0"/>
          </a:p>
          <a:p>
            <a:pPr marL="0" indent="0" algn="ctr">
              <a:lnSpc>
                <a:spcPct val="120000"/>
              </a:lnSpc>
              <a:buNone/>
            </a:pPr>
            <a:r>
              <a:rPr lang="zh-CN" altLang="en-US" dirty="0"/>
              <a:t>字符串</a:t>
            </a:r>
            <a:r>
              <a:rPr lang="en-US" dirty="0"/>
              <a:t>1</a:t>
            </a:r>
            <a:r>
              <a:rPr lang="zh-CN" altLang="en-US" dirty="0"/>
              <a:t>＝字符串</a:t>
            </a:r>
            <a:r>
              <a:rPr lang="en-US" dirty="0"/>
              <a:t>2</a:t>
            </a:r>
            <a:r>
              <a:rPr lang="zh-CN" altLang="en-US" dirty="0"/>
              <a:t>，返回值＝</a:t>
            </a:r>
            <a:r>
              <a:rPr lang="en-US" dirty="0"/>
              <a:t>0</a:t>
            </a:r>
            <a:r>
              <a:rPr lang="zh-CN" altLang="en-US" dirty="0"/>
              <a:t>；</a:t>
            </a:r>
            <a:endParaRPr lang="en-US" dirty="0"/>
          </a:p>
          <a:p>
            <a:pPr marL="0" indent="0" algn="ctr">
              <a:lnSpc>
                <a:spcPct val="120000"/>
              </a:lnSpc>
              <a:buNone/>
            </a:pPr>
            <a:r>
              <a:rPr lang="zh-CN" altLang="en-US" dirty="0"/>
              <a:t>字符串</a:t>
            </a:r>
            <a:r>
              <a:rPr lang="en-US" dirty="0"/>
              <a:t>2</a:t>
            </a:r>
            <a:r>
              <a:rPr lang="zh-CN" altLang="en-US" dirty="0"/>
              <a:t>＞字符串</a:t>
            </a:r>
            <a:r>
              <a:rPr lang="en-US" dirty="0"/>
              <a:t>2</a:t>
            </a:r>
            <a:r>
              <a:rPr lang="zh-CN" altLang="en-US" dirty="0"/>
              <a:t>，返回值＞</a:t>
            </a:r>
            <a:r>
              <a:rPr lang="en-US" dirty="0"/>
              <a:t>0</a:t>
            </a:r>
            <a:r>
              <a:rPr lang="zh-CN" altLang="en-US" dirty="0"/>
              <a:t>；</a:t>
            </a:r>
            <a:endParaRPr lang="en-US" dirty="0"/>
          </a:p>
          <a:p>
            <a:pPr marL="0" indent="0" algn="ctr">
              <a:lnSpc>
                <a:spcPct val="120000"/>
              </a:lnSpc>
              <a:buNone/>
            </a:pPr>
            <a:r>
              <a:rPr lang="zh-CN" altLang="en-US" dirty="0"/>
              <a:t>字符串</a:t>
            </a:r>
            <a:r>
              <a:rPr lang="en-US" dirty="0"/>
              <a:t>1</a:t>
            </a:r>
            <a:r>
              <a:rPr lang="zh-CN" altLang="en-US" dirty="0"/>
              <a:t>＜字符串</a:t>
            </a:r>
            <a:r>
              <a:rPr lang="en-US" dirty="0"/>
              <a:t>2</a:t>
            </a:r>
            <a:r>
              <a:rPr lang="zh-CN" altLang="en-US" dirty="0"/>
              <a:t>，返回值＜</a:t>
            </a:r>
            <a:r>
              <a:rPr lang="en-US" dirty="0"/>
              <a:t>0</a:t>
            </a:r>
            <a:r>
              <a:rPr lang="zh-CN" altLang="en-US" dirty="0"/>
              <a:t>。</a:t>
            </a:r>
            <a:endParaRPr lang="en-US" dirty="0"/>
          </a:p>
          <a:p>
            <a:pPr>
              <a:lnSpc>
                <a:spcPct val="120000"/>
              </a:lnSpc>
              <a:buFont typeface="Wingdings" pitchFamily="2" charset="2"/>
              <a:buChar char="Ø"/>
            </a:pPr>
            <a:r>
              <a:rPr lang="en-US" dirty="0" err="1"/>
              <a:t>strlen</a:t>
            </a:r>
            <a:r>
              <a:rPr lang="zh-CN" altLang="en-US" dirty="0"/>
              <a:t>函数的功能：测字符串的实际长度（不含字符串结束标志‘</a:t>
            </a:r>
            <a:r>
              <a:rPr lang="en-US" dirty="0"/>
              <a:t>\0</a:t>
            </a:r>
            <a:r>
              <a:rPr lang="zh-CN" altLang="en-US" dirty="0"/>
              <a:t>’）并作为函数返回值。</a:t>
            </a:r>
            <a:endParaRPr lang="en-US" dirty="0"/>
          </a:p>
          <a:p>
            <a:pPr marL="0" indent="0">
              <a:lnSpc>
                <a:spcPct val="120000"/>
              </a:lnSpc>
              <a:buNone/>
            </a:pPr>
            <a:endParaRPr lang="en-US" dirty="0"/>
          </a:p>
          <a:p>
            <a:pPr marL="0" indent="0">
              <a:lnSpc>
                <a:spcPct val="120000"/>
              </a:lnSpc>
              <a:buNone/>
            </a:pPr>
            <a:endParaRPr lang="en-US" dirty="0"/>
          </a:p>
          <a:p>
            <a:pPr>
              <a:lnSpc>
                <a:spcPct val="120000"/>
              </a:lnSpc>
            </a:pPr>
            <a:endParaRPr lang="en-US" dirty="0"/>
          </a:p>
          <a:p>
            <a:pPr>
              <a:lnSpc>
                <a:spcPct val="120000"/>
              </a:lnSpc>
            </a:pPr>
            <a:endParaRPr lang="en-US" dirty="0"/>
          </a:p>
          <a:p>
            <a:pPr>
              <a:lnSpc>
                <a:spcPct val="120000"/>
              </a:lnSpc>
            </a:pPr>
            <a:endParaRPr lang="en-US" dirty="0"/>
          </a:p>
        </p:txBody>
      </p:sp>
      <p:sp>
        <p:nvSpPr>
          <p:cNvPr id="4" name="Text Placeholder 3"/>
          <p:cNvSpPr>
            <a:spLocks noGrp="1"/>
          </p:cNvSpPr>
          <p:nvPr>
            <p:ph type="body" sz="half" idx="2"/>
          </p:nvPr>
        </p:nvSpPr>
        <p:spPr/>
        <p:txBody>
          <a:bodyPr>
            <a:normAutofit/>
          </a:bodyPr>
          <a:lstStyle/>
          <a:p>
            <a:r>
              <a:rPr lang="en-US" dirty="0"/>
              <a:t>4</a:t>
            </a:r>
            <a:r>
              <a:rPr lang="zh-CN" altLang="en-US" dirty="0"/>
              <a:t>．字符串复制函数</a:t>
            </a:r>
            <a:r>
              <a:rPr lang="en-US" dirty="0" err="1"/>
              <a:t>strcpy</a:t>
            </a:r>
            <a:endParaRPr lang="en-US" dirty="0"/>
          </a:p>
          <a:p>
            <a:r>
              <a:rPr lang="zh-CN" altLang="en-US" dirty="0"/>
              <a:t>格式：</a:t>
            </a:r>
            <a:r>
              <a:rPr lang="en-US" dirty="0" err="1">
                <a:solidFill>
                  <a:schemeClr val="accent4"/>
                </a:solidFill>
              </a:rPr>
              <a:t>strcpy</a:t>
            </a:r>
            <a:r>
              <a:rPr lang="en-US" dirty="0">
                <a:solidFill>
                  <a:schemeClr val="accent4"/>
                </a:solidFill>
              </a:rPr>
              <a:t> (</a:t>
            </a:r>
            <a:r>
              <a:rPr lang="zh-CN" altLang="en-US" dirty="0">
                <a:solidFill>
                  <a:schemeClr val="accent4"/>
                </a:solidFill>
              </a:rPr>
              <a:t>字符数组名</a:t>
            </a:r>
            <a:r>
              <a:rPr lang="en-US" dirty="0">
                <a:solidFill>
                  <a:schemeClr val="accent4"/>
                </a:solidFill>
              </a:rPr>
              <a:t>1</a:t>
            </a:r>
            <a:r>
              <a:rPr lang="zh-CN" altLang="en-US" dirty="0">
                <a:solidFill>
                  <a:schemeClr val="accent4"/>
                </a:solidFill>
              </a:rPr>
              <a:t>，字符数组名</a:t>
            </a:r>
            <a:r>
              <a:rPr lang="en-US" dirty="0">
                <a:solidFill>
                  <a:schemeClr val="accent4"/>
                </a:solidFill>
              </a:rPr>
              <a:t>2)</a:t>
            </a:r>
          </a:p>
          <a:p>
            <a:endParaRPr lang="en-US" dirty="0">
              <a:solidFill>
                <a:schemeClr val="accent4"/>
              </a:solidFill>
            </a:endParaRPr>
          </a:p>
          <a:p>
            <a:r>
              <a:rPr lang="en-US" dirty="0"/>
              <a:t>5</a:t>
            </a:r>
            <a:r>
              <a:rPr lang="zh-CN" altLang="en-US" dirty="0"/>
              <a:t>．字符串比较函数</a:t>
            </a:r>
            <a:r>
              <a:rPr lang="en-US" dirty="0" err="1"/>
              <a:t>strcmp</a:t>
            </a:r>
            <a:endParaRPr lang="en-US" dirty="0"/>
          </a:p>
          <a:p>
            <a:r>
              <a:rPr lang="zh-CN" altLang="en-US" dirty="0"/>
              <a:t>格式：</a:t>
            </a:r>
            <a:r>
              <a:rPr lang="en-US" dirty="0" err="1">
                <a:solidFill>
                  <a:schemeClr val="accent4"/>
                </a:solidFill>
              </a:rPr>
              <a:t>strcmp</a:t>
            </a:r>
            <a:r>
              <a:rPr lang="en-US" dirty="0">
                <a:solidFill>
                  <a:schemeClr val="accent4"/>
                </a:solidFill>
              </a:rPr>
              <a:t>(</a:t>
            </a:r>
            <a:r>
              <a:rPr lang="zh-CN" altLang="en-US" dirty="0">
                <a:solidFill>
                  <a:schemeClr val="accent4"/>
                </a:solidFill>
              </a:rPr>
              <a:t>字符数组名</a:t>
            </a:r>
            <a:r>
              <a:rPr lang="en-US" dirty="0">
                <a:solidFill>
                  <a:schemeClr val="accent4"/>
                </a:solidFill>
              </a:rPr>
              <a:t>1</a:t>
            </a:r>
            <a:r>
              <a:rPr lang="zh-CN" altLang="en-US" dirty="0">
                <a:solidFill>
                  <a:schemeClr val="accent4"/>
                </a:solidFill>
              </a:rPr>
              <a:t>，字符数组名</a:t>
            </a:r>
            <a:r>
              <a:rPr lang="en-US" dirty="0">
                <a:solidFill>
                  <a:schemeClr val="accent4"/>
                </a:solidFill>
              </a:rPr>
              <a:t>2)</a:t>
            </a:r>
          </a:p>
          <a:p>
            <a:endParaRPr lang="en-US" dirty="0">
              <a:solidFill>
                <a:schemeClr val="accent4"/>
              </a:solidFill>
            </a:endParaRPr>
          </a:p>
          <a:p>
            <a:r>
              <a:rPr lang="en-US" dirty="0"/>
              <a:t>6</a:t>
            </a:r>
            <a:r>
              <a:rPr lang="zh-CN" altLang="en-US" dirty="0"/>
              <a:t>．测字符串长度函数</a:t>
            </a:r>
            <a:r>
              <a:rPr lang="en-US" dirty="0" err="1"/>
              <a:t>strlen</a:t>
            </a:r>
            <a:endParaRPr lang="en-US" dirty="0"/>
          </a:p>
          <a:p>
            <a:r>
              <a:rPr lang="zh-CN" altLang="en-US" dirty="0"/>
              <a:t>格式：</a:t>
            </a:r>
            <a:r>
              <a:rPr lang="en-US" dirty="0" err="1">
                <a:solidFill>
                  <a:schemeClr val="accent4"/>
                </a:solidFill>
              </a:rPr>
              <a:t>strlen</a:t>
            </a:r>
            <a:r>
              <a:rPr lang="en-US" dirty="0">
                <a:solidFill>
                  <a:schemeClr val="accent4"/>
                </a:solidFill>
              </a:rPr>
              <a:t>(</a:t>
            </a:r>
            <a:r>
              <a:rPr lang="zh-CN" altLang="en-US" dirty="0">
                <a:solidFill>
                  <a:schemeClr val="accent4"/>
                </a:solidFill>
              </a:rPr>
              <a:t>字符数组名</a:t>
            </a:r>
            <a:r>
              <a:rPr lang="en-US" dirty="0">
                <a:solidFill>
                  <a:schemeClr val="accent4"/>
                </a:solidFill>
              </a:rPr>
              <a:t>)</a:t>
            </a:r>
          </a:p>
          <a:p>
            <a:endParaRPr lang="en-US" dirty="0"/>
          </a:p>
        </p:txBody>
      </p:sp>
    </p:spTree>
    <p:extLst>
      <p:ext uri="{BB962C8B-B14F-4D97-AF65-F5344CB8AC3E}">
        <p14:creationId xmlns:p14="http://schemas.microsoft.com/office/powerpoint/2010/main" val="1051820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rPr>
              <a:t>任务四：在屏幕上显示通讯录信息</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zh-CN" altLang="en-US" dirty="0"/>
              <a:t>为了实现美观性，</a:t>
            </a:r>
            <a:r>
              <a:rPr lang="en-US" dirty="0" err="1"/>
              <a:t>printf</a:t>
            </a:r>
            <a:r>
              <a:rPr lang="zh-CN" altLang="en-US" dirty="0"/>
              <a:t>函数中还用到了“</a:t>
            </a:r>
            <a:r>
              <a:rPr lang="en-US" dirty="0">
                <a:sym typeface="Symbol"/>
              </a:rPr>
              <a:t></a:t>
            </a:r>
            <a:r>
              <a:rPr lang="zh-CN" altLang="en-US" dirty="0"/>
              <a:t>”，作为表头装饰字符。</a:t>
            </a:r>
            <a:endParaRPr lang="en-US" altLang="zh-CN" dirty="0"/>
          </a:p>
          <a:p>
            <a:pPr marL="0" indent="0">
              <a:buNone/>
            </a:pPr>
            <a:endParaRPr lang="pt-BR" dirty="0">
              <a:solidFill>
                <a:schemeClr val="accent4">
                  <a:lumMod val="75000"/>
                </a:schemeClr>
              </a:solidFill>
              <a:latin typeface="Times New Roman" pitchFamily="18" charset="0"/>
              <a:cs typeface="Times New Roman" pitchFamily="18" charset="0"/>
            </a:endParaRPr>
          </a:p>
          <a:p>
            <a:pPr marL="0" indent="0">
              <a:buNone/>
            </a:pPr>
            <a:r>
              <a:rPr lang="pt-BR" dirty="0">
                <a:solidFill>
                  <a:schemeClr val="accent4"/>
                </a:solidFill>
                <a:latin typeface="Times New Roman" pitchFamily="18" charset="0"/>
                <a:cs typeface="Times New Roman" pitchFamily="18" charset="0"/>
              </a:rPr>
              <a:t>printf("\n</a:t>
            </a:r>
            <a:r>
              <a:rPr lang="pt-BR" dirty="0">
                <a:solidFill>
                  <a:schemeClr val="accent4"/>
                </a:solidFill>
                <a:latin typeface="Times New Roman" pitchFamily="18" charset="0"/>
                <a:cs typeface="Times New Roman" pitchFamily="18" charset="0"/>
                <a:sym typeface="Symbol"/>
              </a:rPr>
              <a:t></a:t>
            </a:r>
            <a:r>
              <a:rPr lang="pt-BR" dirty="0">
                <a:solidFill>
                  <a:schemeClr val="accent4"/>
                </a:solidFill>
                <a:latin typeface="Times New Roman" pitchFamily="18" charset="0"/>
                <a:cs typeface="Times New Roman" pitchFamily="18" charset="0"/>
              </a:rPr>
              <a:t>\n");</a:t>
            </a:r>
            <a:endParaRPr lang="en-US" dirty="0">
              <a:solidFill>
                <a:schemeClr val="accent4"/>
              </a:solidFill>
              <a:latin typeface="Times New Roman" pitchFamily="18" charset="0"/>
              <a:cs typeface="Times New Roman" pitchFamily="18" charset="0"/>
            </a:endParaRPr>
          </a:p>
          <a:p>
            <a:pPr marL="0" indent="0">
              <a:buNone/>
            </a:pPr>
            <a:r>
              <a:rPr lang="pt-BR" dirty="0">
                <a:solidFill>
                  <a:schemeClr val="accent4"/>
                </a:solidFill>
                <a:latin typeface="Times New Roman" pitchFamily="18" charset="0"/>
                <a:cs typeface="Times New Roman" pitchFamily="18" charset="0"/>
              </a:rPr>
              <a:t>printf("     TongXunLu--------%s     \n", name);</a:t>
            </a:r>
            <a:endParaRPr lang="en-US" dirty="0">
              <a:solidFill>
                <a:schemeClr val="accent4"/>
              </a:solidFill>
              <a:latin typeface="Times New Roman" pitchFamily="18" charset="0"/>
              <a:cs typeface="Times New Roman" pitchFamily="18" charset="0"/>
            </a:endParaRPr>
          </a:p>
          <a:p>
            <a:pPr marL="0" indent="0">
              <a:buNone/>
            </a:pPr>
            <a:r>
              <a:rPr lang="fr-FR" dirty="0" err="1">
                <a:solidFill>
                  <a:schemeClr val="accent4"/>
                </a:solidFill>
                <a:latin typeface="Times New Roman" pitchFamily="18" charset="0"/>
                <a:cs typeface="Times New Roman" pitchFamily="18" charset="0"/>
              </a:rPr>
              <a:t>printf</a:t>
            </a:r>
            <a:r>
              <a:rPr lang="fr-FR" dirty="0">
                <a:solidFill>
                  <a:schemeClr val="accent4"/>
                </a:solidFill>
                <a:latin typeface="Times New Roman" pitchFamily="18" charset="0"/>
                <a:cs typeface="Times New Roman" pitchFamily="18" charset="0"/>
              </a:rPr>
              <a:t>("</a:t>
            </a:r>
            <a:r>
              <a:rPr lang="pt-BR" dirty="0">
                <a:solidFill>
                  <a:schemeClr val="accent4"/>
                </a:solidFill>
                <a:latin typeface="Times New Roman" pitchFamily="18" charset="0"/>
                <a:cs typeface="Times New Roman" pitchFamily="18" charset="0"/>
                <a:sym typeface="Symbol"/>
              </a:rPr>
              <a:t></a:t>
            </a:r>
            <a:r>
              <a:rPr lang="fr-FR" dirty="0">
                <a:solidFill>
                  <a:schemeClr val="accent4"/>
                </a:solidFill>
                <a:latin typeface="Times New Roman" pitchFamily="18" charset="0"/>
                <a:cs typeface="Times New Roman" pitchFamily="18" charset="0"/>
              </a:rPr>
              <a:t>\n");</a:t>
            </a:r>
            <a:endParaRPr lang="en-US" dirty="0">
              <a:solidFill>
                <a:schemeClr val="accent4"/>
              </a:solidFill>
              <a:latin typeface="Times New Roman" pitchFamily="18" charset="0"/>
              <a:cs typeface="Times New Roman" pitchFamily="18" charset="0"/>
            </a:endParaRPr>
          </a:p>
          <a:p>
            <a:pPr marL="0" indent="0">
              <a:buNone/>
            </a:pPr>
            <a:r>
              <a:rPr lang="fr-FR" dirty="0" err="1">
                <a:solidFill>
                  <a:schemeClr val="accent4"/>
                </a:solidFill>
                <a:latin typeface="Times New Roman" pitchFamily="18" charset="0"/>
                <a:cs typeface="Times New Roman" pitchFamily="18" charset="0"/>
              </a:rPr>
              <a:t>printf</a:t>
            </a:r>
            <a:r>
              <a:rPr lang="fr-FR" dirty="0">
                <a:solidFill>
                  <a:schemeClr val="accent4"/>
                </a:solidFill>
                <a:latin typeface="Times New Roman" pitchFamily="18" charset="0"/>
                <a:cs typeface="Times New Roman" pitchFamily="18" charset="0"/>
              </a:rPr>
              <a:t>("ID:\t\</a:t>
            </a:r>
            <a:r>
              <a:rPr lang="fr-FR" dirty="0" err="1">
                <a:solidFill>
                  <a:schemeClr val="accent4"/>
                </a:solidFill>
                <a:latin typeface="Times New Roman" pitchFamily="18" charset="0"/>
                <a:cs typeface="Times New Roman" pitchFamily="18" charset="0"/>
              </a:rPr>
              <a:t>t%d</a:t>
            </a:r>
            <a:r>
              <a:rPr lang="fr-FR" dirty="0">
                <a:solidFill>
                  <a:schemeClr val="accent4"/>
                </a:solidFill>
                <a:latin typeface="Times New Roman" pitchFamily="18" charset="0"/>
                <a:cs typeface="Times New Roman" pitchFamily="18" charset="0"/>
              </a:rPr>
              <a:t>\</a:t>
            </a:r>
            <a:r>
              <a:rPr lang="fr-FR" dirty="0" err="1">
                <a:solidFill>
                  <a:schemeClr val="accent4"/>
                </a:solidFill>
                <a:latin typeface="Times New Roman" pitchFamily="18" charset="0"/>
                <a:cs typeface="Times New Roman" pitchFamily="18" charset="0"/>
              </a:rPr>
              <a:t>n",id</a:t>
            </a:r>
            <a:r>
              <a:rPr lang="fr-FR" dirty="0">
                <a:solidFill>
                  <a:schemeClr val="accent4"/>
                </a:solidFill>
                <a:latin typeface="Times New Roman" pitchFamily="18" charset="0"/>
                <a:cs typeface="Times New Roman" pitchFamily="18" charset="0"/>
              </a:rPr>
              <a:t>);</a:t>
            </a:r>
            <a:endParaRPr lang="en-US" dirty="0">
              <a:solidFill>
                <a:schemeClr val="accent4"/>
              </a:solidFill>
              <a:latin typeface="Times New Roman" pitchFamily="18" charset="0"/>
              <a:cs typeface="Times New Roman" pitchFamily="18" charset="0"/>
            </a:endParaRP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("Name:\t\</a:t>
            </a:r>
            <a:r>
              <a:rPr lang="en-US" dirty="0" err="1">
                <a:solidFill>
                  <a:schemeClr val="accent4"/>
                </a:solidFill>
                <a:latin typeface="Times New Roman" pitchFamily="18" charset="0"/>
                <a:cs typeface="Times New Roman" pitchFamily="18" charset="0"/>
              </a:rPr>
              <a:t>t%s</a:t>
            </a:r>
            <a:r>
              <a:rPr lang="en-US" dirty="0">
                <a:solidFill>
                  <a:schemeClr val="accent4"/>
                </a:solidFill>
                <a:latin typeface="Times New Roman" pitchFamily="18" charset="0"/>
                <a:cs typeface="Times New Roman" pitchFamily="18" charset="0"/>
              </a:rPr>
              <a:t>\</a:t>
            </a:r>
            <a:r>
              <a:rPr lang="en-US" dirty="0" err="1">
                <a:solidFill>
                  <a:schemeClr val="accent4"/>
                </a:solidFill>
                <a:latin typeface="Times New Roman" pitchFamily="18" charset="0"/>
                <a:cs typeface="Times New Roman" pitchFamily="18" charset="0"/>
              </a:rPr>
              <a:t>n",name</a:t>
            </a:r>
            <a:r>
              <a:rPr lang="en-US" dirty="0">
                <a:solidFill>
                  <a:schemeClr val="accent4"/>
                </a:solidFill>
                <a:latin typeface="Times New Roman" pitchFamily="18" charset="0"/>
                <a:cs typeface="Times New Roman" pitchFamily="18" charset="0"/>
              </a:rPr>
              <a:t>);</a:t>
            </a: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("Sex:\t\</a:t>
            </a:r>
            <a:r>
              <a:rPr lang="en-US" dirty="0" err="1">
                <a:solidFill>
                  <a:schemeClr val="accent4"/>
                </a:solidFill>
                <a:latin typeface="Times New Roman" pitchFamily="18" charset="0"/>
                <a:cs typeface="Times New Roman" pitchFamily="18" charset="0"/>
              </a:rPr>
              <a:t>t%c</a:t>
            </a:r>
            <a:r>
              <a:rPr lang="en-US" dirty="0">
                <a:solidFill>
                  <a:schemeClr val="accent4"/>
                </a:solidFill>
                <a:latin typeface="Times New Roman" pitchFamily="18" charset="0"/>
                <a:cs typeface="Times New Roman" pitchFamily="18" charset="0"/>
              </a:rPr>
              <a:t>\</a:t>
            </a:r>
            <a:r>
              <a:rPr lang="en-US" dirty="0" err="1">
                <a:solidFill>
                  <a:schemeClr val="accent4"/>
                </a:solidFill>
                <a:latin typeface="Times New Roman" pitchFamily="18" charset="0"/>
                <a:cs typeface="Times New Roman" pitchFamily="18" charset="0"/>
              </a:rPr>
              <a:t>n",sex</a:t>
            </a:r>
            <a:r>
              <a:rPr lang="en-US" dirty="0">
                <a:solidFill>
                  <a:schemeClr val="accent4"/>
                </a:solidFill>
                <a:latin typeface="Times New Roman" pitchFamily="18" charset="0"/>
                <a:cs typeface="Times New Roman" pitchFamily="18" charset="0"/>
              </a:rPr>
              <a:t>);</a:t>
            </a: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("Age:\t\</a:t>
            </a:r>
            <a:r>
              <a:rPr lang="en-US" dirty="0" err="1">
                <a:solidFill>
                  <a:schemeClr val="accent4"/>
                </a:solidFill>
                <a:latin typeface="Times New Roman" pitchFamily="18" charset="0"/>
                <a:cs typeface="Times New Roman" pitchFamily="18" charset="0"/>
              </a:rPr>
              <a:t>t%d</a:t>
            </a:r>
            <a:r>
              <a:rPr lang="en-US" dirty="0">
                <a:solidFill>
                  <a:schemeClr val="accent4"/>
                </a:solidFill>
                <a:latin typeface="Times New Roman" pitchFamily="18" charset="0"/>
                <a:cs typeface="Times New Roman" pitchFamily="18" charset="0"/>
              </a:rPr>
              <a:t>\</a:t>
            </a:r>
            <a:r>
              <a:rPr lang="en-US" dirty="0" err="1">
                <a:solidFill>
                  <a:schemeClr val="accent4"/>
                </a:solidFill>
                <a:latin typeface="Times New Roman" pitchFamily="18" charset="0"/>
                <a:cs typeface="Times New Roman" pitchFamily="18" charset="0"/>
              </a:rPr>
              <a:t>n",age</a:t>
            </a:r>
            <a:r>
              <a:rPr lang="en-US" dirty="0">
                <a:solidFill>
                  <a:schemeClr val="accent4"/>
                </a:solidFill>
                <a:latin typeface="Times New Roman" pitchFamily="18" charset="0"/>
                <a:cs typeface="Times New Roman" pitchFamily="18" charset="0"/>
              </a:rPr>
              <a:t>);</a:t>
            </a: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a:t>
            </a:r>
            <a:r>
              <a:rPr lang="en-US" dirty="0" err="1">
                <a:solidFill>
                  <a:schemeClr val="accent4"/>
                </a:solidFill>
                <a:latin typeface="Times New Roman" pitchFamily="18" charset="0"/>
                <a:cs typeface="Times New Roman" pitchFamily="18" charset="0"/>
              </a:rPr>
              <a:t>Tel_number</a:t>
            </a:r>
            <a:r>
              <a:rPr lang="en-US" dirty="0">
                <a:solidFill>
                  <a:schemeClr val="accent4"/>
                </a:solidFill>
                <a:latin typeface="Times New Roman" pitchFamily="18" charset="0"/>
                <a:cs typeface="Times New Roman" pitchFamily="18" charset="0"/>
              </a:rPr>
              <a:t>:\</a:t>
            </a:r>
            <a:r>
              <a:rPr lang="en-US" dirty="0" err="1">
                <a:solidFill>
                  <a:schemeClr val="accent4"/>
                </a:solidFill>
                <a:latin typeface="Times New Roman" pitchFamily="18" charset="0"/>
                <a:cs typeface="Times New Roman" pitchFamily="18" charset="0"/>
              </a:rPr>
              <a:t>t%s</a:t>
            </a:r>
            <a:r>
              <a:rPr lang="en-US" dirty="0">
                <a:solidFill>
                  <a:schemeClr val="accent4"/>
                </a:solidFill>
                <a:latin typeface="Times New Roman" pitchFamily="18" charset="0"/>
                <a:cs typeface="Times New Roman" pitchFamily="18" charset="0"/>
              </a:rPr>
              <a:t>\n",</a:t>
            </a:r>
            <a:r>
              <a:rPr lang="en-US" dirty="0" err="1">
                <a:solidFill>
                  <a:schemeClr val="accent4"/>
                </a:solidFill>
                <a:latin typeface="Times New Roman" pitchFamily="18" charset="0"/>
                <a:cs typeface="Times New Roman" pitchFamily="18" charset="0"/>
              </a:rPr>
              <a:t>telephone_num</a:t>
            </a:r>
            <a:r>
              <a:rPr lang="en-US" dirty="0">
                <a:solidFill>
                  <a:schemeClr val="accent4"/>
                </a:solidFill>
                <a:latin typeface="Times New Roman" pitchFamily="18" charset="0"/>
                <a:cs typeface="Times New Roman" pitchFamily="18" charset="0"/>
              </a:rPr>
              <a:t>);</a:t>
            </a: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("QQ number:\</a:t>
            </a:r>
            <a:r>
              <a:rPr lang="en-US" dirty="0" err="1">
                <a:solidFill>
                  <a:schemeClr val="accent4"/>
                </a:solidFill>
                <a:latin typeface="Times New Roman" pitchFamily="18" charset="0"/>
                <a:cs typeface="Times New Roman" pitchFamily="18" charset="0"/>
              </a:rPr>
              <a:t>t%ld</a:t>
            </a:r>
            <a:r>
              <a:rPr lang="en-US" dirty="0">
                <a:solidFill>
                  <a:schemeClr val="accent4"/>
                </a:solidFill>
                <a:latin typeface="Times New Roman" pitchFamily="18" charset="0"/>
                <a:cs typeface="Times New Roman" pitchFamily="18" charset="0"/>
              </a:rPr>
              <a:t>\n",</a:t>
            </a:r>
            <a:r>
              <a:rPr lang="en-US" dirty="0" err="1">
                <a:solidFill>
                  <a:schemeClr val="accent4"/>
                </a:solidFill>
                <a:latin typeface="Times New Roman" pitchFamily="18" charset="0"/>
                <a:cs typeface="Times New Roman" pitchFamily="18" charset="0"/>
              </a:rPr>
              <a:t>qq_num</a:t>
            </a:r>
            <a:r>
              <a:rPr lang="en-US" dirty="0">
                <a:solidFill>
                  <a:schemeClr val="accent4"/>
                </a:solidFill>
                <a:latin typeface="Times New Roman" pitchFamily="18" charset="0"/>
                <a:cs typeface="Times New Roman" pitchFamily="18" charset="0"/>
              </a:rPr>
              <a:t>);</a:t>
            </a: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("MSN_ number:\</a:t>
            </a:r>
            <a:r>
              <a:rPr lang="en-US" dirty="0" err="1">
                <a:solidFill>
                  <a:schemeClr val="accent4"/>
                </a:solidFill>
                <a:latin typeface="Times New Roman" pitchFamily="18" charset="0"/>
                <a:cs typeface="Times New Roman" pitchFamily="18" charset="0"/>
              </a:rPr>
              <a:t>t%s</a:t>
            </a:r>
            <a:r>
              <a:rPr lang="en-US" dirty="0">
                <a:solidFill>
                  <a:schemeClr val="accent4"/>
                </a:solidFill>
                <a:latin typeface="Times New Roman" pitchFamily="18" charset="0"/>
                <a:cs typeface="Times New Roman" pitchFamily="18" charset="0"/>
              </a:rPr>
              <a:t>\n",</a:t>
            </a:r>
            <a:r>
              <a:rPr lang="en-US" dirty="0" err="1">
                <a:solidFill>
                  <a:schemeClr val="accent4"/>
                </a:solidFill>
                <a:latin typeface="Times New Roman" pitchFamily="18" charset="0"/>
                <a:cs typeface="Times New Roman" pitchFamily="18" charset="0"/>
              </a:rPr>
              <a:t>msn_num</a:t>
            </a:r>
            <a:r>
              <a:rPr lang="en-US" dirty="0">
                <a:solidFill>
                  <a:schemeClr val="accent4"/>
                </a:solidFill>
                <a:latin typeface="Times New Roman" pitchFamily="18" charset="0"/>
                <a:cs typeface="Times New Roman" pitchFamily="18" charset="0"/>
              </a:rPr>
              <a:t>);</a:t>
            </a:r>
          </a:p>
          <a:p>
            <a:pPr marL="0" indent="0">
              <a:buNone/>
            </a:pPr>
            <a:r>
              <a:rPr lang="pt-BR" dirty="0">
                <a:solidFill>
                  <a:schemeClr val="accent4"/>
                </a:solidFill>
                <a:latin typeface="Times New Roman" pitchFamily="18" charset="0"/>
                <a:cs typeface="Times New Roman" pitchFamily="18" charset="0"/>
              </a:rPr>
              <a:t>printf("E-mail:\t\t%s\n",e_mail);</a:t>
            </a:r>
            <a:endParaRPr lang="en-US" dirty="0">
              <a:solidFill>
                <a:schemeClr val="accent4"/>
              </a:solidFill>
              <a:latin typeface="Times New Roman" pitchFamily="18" charset="0"/>
              <a:cs typeface="Times New Roman" pitchFamily="18" charset="0"/>
            </a:endParaRP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("City:\t\</a:t>
            </a:r>
            <a:r>
              <a:rPr lang="en-US" dirty="0" err="1">
                <a:solidFill>
                  <a:schemeClr val="accent4"/>
                </a:solidFill>
                <a:latin typeface="Times New Roman" pitchFamily="18" charset="0"/>
                <a:cs typeface="Times New Roman" pitchFamily="18" charset="0"/>
              </a:rPr>
              <a:t>t%s</a:t>
            </a:r>
            <a:r>
              <a:rPr lang="en-US" dirty="0">
                <a:solidFill>
                  <a:schemeClr val="accent4"/>
                </a:solidFill>
                <a:latin typeface="Times New Roman" pitchFamily="18" charset="0"/>
                <a:cs typeface="Times New Roman" pitchFamily="18" charset="0"/>
              </a:rPr>
              <a:t>\</a:t>
            </a:r>
            <a:r>
              <a:rPr lang="en-US" dirty="0" err="1">
                <a:solidFill>
                  <a:schemeClr val="accent4"/>
                </a:solidFill>
                <a:latin typeface="Times New Roman" pitchFamily="18" charset="0"/>
                <a:cs typeface="Times New Roman" pitchFamily="18" charset="0"/>
              </a:rPr>
              <a:t>n",city</a:t>
            </a:r>
            <a:r>
              <a:rPr lang="en-US" dirty="0">
                <a:solidFill>
                  <a:schemeClr val="accent4"/>
                </a:solidFill>
                <a:latin typeface="Times New Roman" pitchFamily="18" charset="0"/>
                <a:cs typeface="Times New Roman" pitchFamily="18" charset="0"/>
              </a:rPr>
              <a:t>);</a:t>
            </a:r>
          </a:p>
          <a:p>
            <a:pPr marL="0" indent="0">
              <a:buNone/>
            </a:pPr>
            <a:r>
              <a:rPr lang="fr-FR" dirty="0" err="1">
                <a:solidFill>
                  <a:schemeClr val="accent4"/>
                </a:solidFill>
                <a:latin typeface="Times New Roman" pitchFamily="18" charset="0"/>
                <a:cs typeface="Times New Roman" pitchFamily="18" charset="0"/>
              </a:rPr>
              <a:t>printf</a:t>
            </a:r>
            <a:r>
              <a:rPr lang="fr-FR" dirty="0">
                <a:solidFill>
                  <a:schemeClr val="accent4"/>
                </a:solidFill>
                <a:latin typeface="Times New Roman" pitchFamily="18" charset="0"/>
                <a:cs typeface="Times New Roman" pitchFamily="18" charset="0"/>
              </a:rPr>
              <a:t>("Profession:\</a:t>
            </a:r>
            <a:r>
              <a:rPr lang="fr-FR" dirty="0" err="1">
                <a:solidFill>
                  <a:schemeClr val="accent4"/>
                </a:solidFill>
                <a:latin typeface="Times New Roman" pitchFamily="18" charset="0"/>
                <a:cs typeface="Times New Roman" pitchFamily="18" charset="0"/>
              </a:rPr>
              <a:t>t%s</a:t>
            </a:r>
            <a:r>
              <a:rPr lang="fr-FR" dirty="0">
                <a:solidFill>
                  <a:schemeClr val="accent4"/>
                </a:solidFill>
                <a:latin typeface="Times New Roman" pitchFamily="18" charset="0"/>
                <a:cs typeface="Times New Roman" pitchFamily="18" charset="0"/>
              </a:rPr>
              <a:t>\</a:t>
            </a:r>
            <a:r>
              <a:rPr lang="fr-FR" dirty="0" err="1">
                <a:solidFill>
                  <a:schemeClr val="accent4"/>
                </a:solidFill>
                <a:latin typeface="Times New Roman" pitchFamily="18" charset="0"/>
                <a:cs typeface="Times New Roman" pitchFamily="18" charset="0"/>
              </a:rPr>
              <a:t>n",profession</a:t>
            </a:r>
            <a:r>
              <a:rPr lang="fr-FR" dirty="0">
                <a:solidFill>
                  <a:schemeClr val="accent4"/>
                </a:solidFill>
                <a:latin typeface="Times New Roman" pitchFamily="18" charset="0"/>
                <a:cs typeface="Times New Roman" pitchFamily="18" charset="0"/>
              </a:rPr>
              <a:t>);</a:t>
            </a:r>
            <a:endParaRPr lang="en-US" dirty="0">
              <a:solidFill>
                <a:schemeClr val="accent4"/>
              </a:solidFill>
              <a:latin typeface="Times New Roman" pitchFamily="18" charset="0"/>
              <a:cs typeface="Times New Roman" pitchFamily="18" charset="0"/>
            </a:endParaRP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("Address:\</a:t>
            </a:r>
            <a:r>
              <a:rPr lang="en-US" dirty="0" err="1">
                <a:solidFill>
                  <a:schemeClr val="accent4"/>
                </a:solidFill>
                <a:latin typeface="Times New Roman" pitchFamily="18" charset="0"/>
                <a:cs typeface="Times New Roman" pitchFamily="18" charset="0"/>
              </a:rPr>
              <a:t>t%s</a:t>
            </a:r>
            <a:r>
              <a:rPr lang="en-US" dirty="0">
                <a:solidFill>
                  <a:schemeClr val="accent4"/>
                </a:solidFill>
                <a:latin typeface="Times New Roman" pitchFamily="18" charset="0"/>
                <a:cs typeface="Times New Roman" pitchFamily="18" charset="0"/>
              </a:rPr>
              <a:t>\</a:t>
            </a:r>
            <a:r>
              <a:rPr lang="en-US" dirty="0" err="1">
                <a:solidFill>
                  <a:schemeClr val="accent4"/>
                </a:solidFill>
                <a:latin typeface="Times New Roman" pitchFamily="18" charset="0"/>
                <a:cs typeface="Times New Roman" pitchFamily="18" charset="0"/>
              </a:rPr>
              <a:t>n",address</a:t>
            </a:r>
            <a:r>
              <a:rPr lang="en-US" dirty="0">
                <a:solidFill>
                  <a:schemeClr val="accent4"/>
                </a:solidFill>
                <a:latin typeface="Times New Roman" pitchFamily="18" charset="0"/>
                <a:cs typeface="Times New Roman" pitchFamily="18" charset="0"/>
              </a:rPr>
              <a:t>);</a:t>
            </a:r>
          </a:p>
          <a:p>
            <a:pPr marL="0" indent="0">
              <a:buNone/>
            </a:pPr>
            <a:r>
              <a:rPr lang="en-US" dirty="0" err="1">
                <a:solidFill>
                  <a:schemeClr val="accent4"/>
                </a:solidFill>
                <a:latin typeface="Times New Roman" pitchFamily="18" charset="0"/>
                <a:cs typeface="Times New Roman" pitchFamily="18" charset="0"/>
              </a:rPr>
              <a:t>printf</a:t>
            </a:r>
            <a:r>
              <a:rPr lang="en-US" dirty="0">
                <a:solidFill>
                  <a:schemeClr val="accent4"/>
                </a:solidFill>
                <a:latin typeface="Times New Roman" pitchFamily="18" charset="0"/>
                <a:cs typeface="Times New Roman" pitchFamily="18" charset="0"/>
              </a:rPr>
              <a:t>("</a:t>
            </a:r>
            <a:r>
              <a:rPr lang="pt-BR" dirty="0">
                <a:solidFill>
                  <a:schemeClr val="accent4"/>
                </a:solidFill>
                <a:latin typeface="Times New Roman" pitchFamily="18" charset="0"/>
                <a:cs typeface="Times New Roman" pitchFamily="18" charset="0"/>
                <a:sym typeface="Symbol"/>
              </a:rPr>
              <a:t></a:t>
            </a:r>
            <a:r>
              <a:rPr lang="en-US" dirty="0">
                <a:solidFill>
                  <a:schemeClr val="accent4"/>
                </a:solidFill>
                <a:latin typeface="Times New Roman" pitchFamily="18" charset="0"/>
                <a:cs typeface="Times New Roman" pitchFamily="18" charset="0"/>
              </a:rPr>
              <a:t>\n");</a:t>
            </a:r>
          </a:p>
          <a:p>
            <a:endParaRPr lang="en-US" dirty="0"/>
          </a:p>
          <a:p>
            <a:endParaRPr lang="en-US" dirty="0"/>
          </a:p>
        </p:txBody>
      </p:sp>
      <p:sp>
        <p:nvSpPr>
          <p:cNvPr id="4" name="Text Placeholder 3"/>
          <p:cNvSpPr>
            <a:spLocks noGrp="1"/>
          </p:cNvSpPr>
          <p:nvPr>
            <p:ph type="body" sz="half" idx="2"/>
          </p:nvPr>
        </p:nvSpPr>
        <p:spPr/>
        <p:txBody>
          <a:bodyPr/>
          <a:lstStyle/>
          <a:p>
            <a:r>
              <a:rPr lang="zh-CN" altLang="en-US" sz="2000" dirty="0"/>
              <a:t>该任务利用多个</a:t>
            </a:r>
            <a:r>
              <a:rPr lang="en-US" sz="2000" dirty="0" err="1"/>
              <a:t>printf</a:t>
            </a:r>
            <a:r>
              <a:rPr lang="zh-CN" altLang="en-US" sz="2000" dirty="0"/>
              <a:t>函数来实现最终通讯录的输入。</a:t>
            </a:r>
            <a:endParaRPr lang="en-US" sz="2000" dirty="0"/>
          </a:p>
          <a:p>
            <a:endParaRPr lang="en-US" dirty="0"/>
          </a:p>
        </p:txBody>
      </p:sp>
    </p:spTree>
    <p:extLst>
      <p:ext uri="{BB962C8B-B14F-4D97-AF65-F5344CB8AC3E}">
        <p14:creationId xmlns:p14="http://schemas.microsoft.com/office/powerpoint/2010/main" val="21799426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总结提高</a:t>
            </a:r>
            <a:endParaRPr lang="en-US" dirty="0"/>
          </a:p>
        </p:txBody>
      </p:sp>
      <p:sp>
        <p:nvSpPr>
          <p:cNvPr id="3" name="Content Placeholder 2"/>
          <p:cNvSpPr>
            <a:spLocks noGrp="1"/>
          </p:cNvSpPr>
          <p:nvPr>
            <p:ph idx="1"/>
          </p:nvPr>
        </p:nvSpPr>
        <p:spPr>
          <a:xfrm>
            <a:off x="457200" y="1828800"/>
            <a:ext cx="8229600" cy="3200399"/>
          </a:xfrm>
        </p:spPr>
        <p:txBody>
          <a:bodyPr>
            <a:normAutofit fontScale="55000" lnSpcReduction="20000"/>
          </a:bodyPr>
          <a:lstStyle/>
          <a:p>
            <a:pPr marL="514350" indent="-514350">
              <a:lnSpc>
                <a:spcPct val="120000"/>
              </a:lnSpc>
              <a:buFont typeface="+mj-lt"/>
              <a:buAutoNum type="arabicPeriod"/>
            </a:pPr>
            <a:r>
              <a:rPr lang="zh-CN" altLang="en-US" dirty="0"/>
              <a:t>数组是程序设计中最常用的数据结构。数组可分为数值数组（整数组、实数组）、字符数组以及后面将要介绍的指针数组、结构数组等。</a:t>
            </a:r>
            <a:r>
              <a:rPr lang="en-US" dirty="0"/>
              <a:t> </a:t>
            </a:r>
          </a:p>
          <a:p>
            <a:pPr marL="514350" indent="-514350">
              <a:lnSpc>
                <a:spcPct val="120000"/>
              </a:lnSpc>
              <a:buFont typeface="+mj-lt"/>
              <a:buAutoNum type="arabicPeriod"/>
            </a:pPr>
            <a:r>
              <a:rPr lang="zh-CN" altLang="en-US" dirty="0"/>
              <a:t>数组可以是一维的、二维的或多维的。</a:t>
            </a:r>
            <a:endParaRPr lang="en-US" dirty="0"/>
          </a:p>
          <a:p>
            <a:pPr marL="514350" indent="-514350">
              <a:lnSpc>
                <a:spcPct val="120000"/>
              </a:lnSpc>
              <a:buFont typeface="+mj-lt"/>
              <a:buAutoNum type="arabicPeriod"/>
            </a:pPr>
            <a:r>
              <a:rPr lang="zh-CN" altLang="en-US" dirty="0"/>
              <a:t>数组类型说明由类型说明符、数组名、数组长度（数组元素个数）三部分组成。数组元素又称为下标变量。数组的类型是指下标变量取值的类型。</a:t>
            </a:r>
            <a:r>
              <a:rPr lang="en-US" dirty="0"/>
              <a:t> </a:t>
            </a:r>
          </a:p>
          <a:p>
            <a:pPr marL="514350" indent="-514350">
              <a:lnSpc>
                <a:spcPct val="120000"/>
              </a:lnSpc>
              <a:buFont typeface="+mj-lt"/>
              <a:buAutoNum type="arabicPeriod"/>
            </a:pPr>
            <a:r>
              <a:rPr lang="zh-CN" altLang="en-US" dirty="0"/>
              <a:t>对数组的赋值可以用数组初始化赋值、输入函数动态赋值和赋值语句赋值三种方法实现。对数值数组不能用赋值语句整体赋值、输入或输出，而必须用循环语句逐个对数组元素进行操作。</a:t>
            </a:r>
            <a:endParaRPr lang="en-US" dirty="0"/>
          </a:p>
          <a:p>
            <a:pPr>
              <a:lnSpc>
                <a:spcPct val="120000"/>
              </a:lnSpc>
            </a:pPr>
            <a:endParaRPr lang="en-US" dirty="0"/>
          </a:p>
        </p:txBody>
      </p:sp>
    </p:spTree>
    <p:extLst>
      <p:ext uri="{BB962C8B-B14F-4D97-AF65-F5344CB8AC3E}">
        <p14:creationId xmlns:p14="http://schemas.microsoft.com/office/powerpoint/2010/main" val="21663296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技能训练</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自主训练</a:t>
            </a:r>
            <a:endParaRPr lang="en-US" altLang="zh-CN" dirty="0"/>
          </a:p>
          <a:p>
            <a:pPr>
              <a:buFont typeface="Wingdings" pitchFamily="2" charset="2"/>
              <a:buChar char="Ø"/>
            </a:pPr>
            <a:r>
              <a:rPr lang="zh-CN" altLang="en-US" dirty="0"/>
              <a:t>拓展训练</a:t>
            </a:r>
            <a:endParaRPr lang="en-US" dirty="0"/>
          </a:p>
        </p:txBody>
      </p:sp>
    </p:spTree>
    <p:extLst>
      <p:ext uri="{BB962C8B-B14F-4D97-AF65-F5344CB8AC3E}">
        <p14:creationId xmlns:p14="http://schemas.microsoft.com/office/powerpoint/2010/main" val="6452232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自主训练</a:t>
            </a:r>
            <a:br>
              <a:rPr lang="en-US" altLang="zh-CN" dirty="0"/>
            </a:br>
            <a:endParaRPr lang="en-US" dirty="0"/>
          </a:p>
        </p:txBody>
      </p:sp>
      <p:sp>
        <p:nvSpPr>
          <p:cNvPr id="3" name="Content Placeholder 2"/>
          <p:cNvSpPr>
            <a:spLocks noGrp="1"/>
          </p:cNvSpPr>
          <p:nvPr>
            <p:ph idx="1"/>
          </p:nvPr>
        </p:nvSpPr>
        <p:spPr>
          <a:xfrm>
            <a:off x="3810000" y="2971800"/>
            <a:ext cx="5111750" cy="2590800"/>
          </a:xfrm>
        </p:spPr>
        <p:txBody>
          <a:bodyPr>
            <a:normAutofit fontScale="55000" lnSpcReduction="20000"/>
          </a:bodyPr>
          <a:lstStyle/>
          <a:p>
            <a:pPr marL="0" indent="0">
              <a:lnSpc>
                <a:spcPct val="120000"/>
              </a:lnSpc>
              <a:buNone/>
            </a:pPr>
            <a:r>
              <a:rPr lang="zh-CN" altLang="en-US" sz="3200" b="1" dirty="0"/>
              <a:t>提示：</a:t>
            </a:r>
            <a:endParaRPr lang="en-US" altLang="zh-CN" sz="3200" b="1" dirty="0"/>
          </a:p>
          <a:p>
            <a:pPr marL="0" indent="0">
              <a:lnSpc>
                <a:spcPct val="120000"/>
              </a:lnSpc>
              <a:buNone/>
            </a:pPr>
            <a:r>
              <a:rPr lang="zh-CN" altLang="en-US" dirty="0"/>
              <a:t>定义两个一维数组，一个用于存放水量，一个用于存放月份。相同下标的元素表示对应的月份和使用的水量。当存放水量的数组按水量值进行排序时，即水量存放的位置发生变化时，对应存放月份的位置也随之改变。</a:t>
            </a:r>
            <a:endParaRPr lang="en-US" altLang="zh-CN" dirty="0"/>
          </a:p>
          <a:p>
            <a:pPr marL="0" indent="0">
              <a:lnSpc>
                <a:spcPct val="120000"/>
              </a:lnSpc>
              <a:buNone/>
            </a:pPr>
            <a:endParaRPr lang="en-US" dirty="0"/>
          </a:p>
          <a:p>
            <a:pPr marL="0" indent="0">
              <a:lnSpc>
                <a:spcPct val="120000"/>
              </a:lnSpc>
              <a:buNone/>
            </a:pPr>
            <a:r>
              <a:rPr lang="zh-CN" altLang="en-US" sz="3200" b="1" dirty="0"/>
              <a:t>说明：</a:t>
            </a:r>
            <a:endParaRPr lang="en-US" altLang="zh-CN" sz="3200" b="1" dirty="0"/>
          </a:p>
          <a:p>
            <a:pPr marL="0" indent="0">
              <a:lnSpc>
                <a:spcPct val="120000"/>
              </a:lnSpc>
              <a:buNone/>
            </a:pPr>
            <a:r>
              <a:rPr lang="zh-CN" altLang="en-US" dirty="0"/>
              <a:t>对数据进行查询与统计，可以使用数组和循环语句来实现。</a:t>
            </a: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zh-CN" altLang="en-US" dirty="0"/>
              <a:t>训练内容：用水量统计。</a:t>
            </a:r>
            <a:endParaRPr lang="en-US" dirty="0"/>
          </a:p>
          <a:p>
            <a:r>
              <a:rPr lang="zh-CN" altLang="en-US" dirty="0"/>
              <a:t>某部门一年</a:t>
            </a:r>
            <a:r>
              <a:rPr lang="en-US" dirty="0"/>
              <a:t>12</a:t>
            </a:r>
            <a:r>
              <a:rPr lang="zh-CN" altLang="en-US" dirty="0"/>
              <a:t>个月的用水量如右表所示，编程，按用水量进行升序排序、并输出用水量和对应月份。</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81323159"/>
              </p:ext>
            </p:extLst>
          </p:nvPr>
        </p:nvGraphicFramePr>
        <p:xfrm>
          <a:off x="3886200" y="1371600"/>
          <a:ext cx="5040631" cy="990600"/>
        </p:xfrm>
        <a:graphic>
          <a:graphicData uri="http://schemas.openxmlformats.org/drawingml/2006/table">
            <a:tbl>
              <a:tblPr firstRow="1" firstCol="1" lastRow="1" lastCol="1" bandRow="1" bandCol="1">
                <a:tableStyleId>{5C22544A-7EE6-4342-B048-85BDC9FD1C3A}</a:tableStyleId>
              </a:tblPr>
              <a:tblGrid>
                <a:gridCol w="610934">
                  <a:extLst>
                    <a:ext uri="{9D8B030D-6E8A-4147-A177-3AD203B41FA5}">
                      <a16:colId xmlns:a16="http://schemas.microsoft.com/office/drawing/2014/main" val="20000"/>
                    </a:ext>
                  </a:extLst>
                </a:gridCol>
                <a:gridCol w="368813">
                  <a:extLst>
                    <a:ext uri="{9D8B030D-6E8A-4147-A177-3AD203B41FA5}">
                      <a16:colId xmlns:a16="http://schemas.microsoft.com/office/drawing/2014/main" val="20001"/>
                    </a:ext>
                  </a:extLst>
                </a:gridCol>
                <a:gridCol w="368813">
                  <a:extLst>
                    <a:ext uri="{9D8B030D-6E8A-4147-A177-3AD203B41FA5}">
                      <a16:colId xmlns:a16="http://schemas.microsoft.com/office/drawing/2014/main" val="20002"/>
                    </a:ext>
                  </a:extLst>
                </a:gridCol>
                <a:gridCol w="368813">
                  <a:extLst>
                    <a:ext uri="{9D8B030D-6E8A-4147-A177-3AD203B41FA5}">
                      <a16:colId xmlns:a16="http://schemas.microsoft.com/office/drawing/2014/main" val="20003"/>
                    </a:ext>
                  </a:extLst>
                </a:gridCol>
                <a:gridCol w="368813">
                  <a:extLst>
                    <a:ext uri="{9D8B030D-6E8A-4147-A177-3AD203B41FA5}">
                      <a16:colId xmlns:a16="http://schemas.microsoft.com/office/drawing/2014/main" val="20004"/>
                    </a:ext>
                  </a:extLst>
                </a:gridCol>
                <a:gridCol w="368813">
                  <a:extLst>
                    <a:ext uri="{9D8B030D-6E8A-4147-A177-3AD203B41FA5}">
                      <a16:colId xmlns:a16="http://schemas.microsoft.com/office/drawing/2014/main" val="20005"/>
                    </a:ext>
                  </a:extLst>
                </a:gridCol>
                <a:gridCol w="369376">
                  <a:extLst>
                    <a:ext uri="{9D8B030D-6E8A-4147-A177-3AD203B41FA5}">
                      <a16:colId xmlns:a16="http://schemas.microsoft.com/office/drawing/2014/main" val="20006"/>
                    </a:ext>
                  </a:extLst>
                </a:gridCol>
                <a:gridCol w="369376">
                  <a:extLst>
                    <a:ext uri="{9D8B030D-6E8A-4147-A177-3AD203B41FA5}">
                      <a16:colId xmlns:a16="http://schemas.microsoft.com/office/drawing/2014/main" val="20007"/>
                    </a:ext>
                  </a:extLst>
                </a:gridCol>
                <a:gridCol w="369376">
                  <a:extLst>
                    <a:ext uri="{9D8B030D-6E8A-4147-A177-3AD203B41FA5}">
                      <a16:colId xmlns:a16="http://schemas.microsoft.com/office/drawing/2014/main" val="20008"/>
                    </a:ext>
                  </a:extLst>
                </a:gridCol>
                <a:gridCol w="369376">
                  <a:extLst>
                    <a:ext uri="{9D8B030D-6E8A-4147-A177-3AD203B41FA5}">
                      <a16:colId xmlns:a16="http://schemas.microsoft.com/office/drawing/2014/main" val="20009"/>
                    </a:ext>
                  </a:extLst>
                </a:gridCol>
                <a:gridCol w="369376">
                  <a:extLst>
                    <a:ext uri="{9D8B030D-6E8A-4147-A177-3AD203B41FA5}">
                      <a16:colId xmlns:a16="http://schemas.microsoft.com/office/drawing/2014/main" val="20010"/>
                    </a:ext>
                  </a:extLst>
                </a:gridCol>
                <a:gridCol w="369376">
                  <a:extLst>
                    <a:ext uri="{9D8B030D-6E8A-4147-A177-3AD203B41FA5}">
                      <a16:colId xmlns:a16="http://schemas.microsoft.com/office/drawing/2014/main" val="20011"/>
                    </a:ext>
                  </a:extLst>
                </a:gridCol>
                <a:gridCol w="369376">
                  <a:extLst>
                    <a:ext uri="{9D8B030D-6E8A-4147-A177-3AD203B41FA5}">
                      <a16:colId xmlns:a16="http://schemas.microsoft.com/office/drawing/2014/main" val="20012"/>
                    </a:ext>
                  </a:extLst>
                </a:gridCol>
              </a:tblGrid>
              <a:tr h="495300">
                <a:tc>
                  <a:txBody>
                    <a:bodyPr/>
                    <a:lstStyle/>
                    <a:p>
                      <a:pPr marL="0" marR="0" indent="0" algn="ctr">
                        <a:spcBef>
                          <a:spcPts val="200"/>
                        </a:spcBef>
                        <a:spcAft>
                          <a:spcPts val="200"/>
                        </a:spcAft>
                      </a:pPr>
                      <a:r>
                        <a:rPr lang="zh-CN" sz="1000" kern="1050">
                          <a:solidFill>
                            <a:schemeClr val="tx1"/>
                          </a:solidFill>
                          <a:effectLst/>
                        </a:rPr>
                        <a:t>月</a:t>
                      </a:r>
                      <a:r>
                        <a:rPr lang="en-US" sz="1000" kern="1050">
                          <a:solidFill>
                            <a:schemeClr val="tx1"/>
                          </a:solidFill>
                          <a:effectLst/>
                        </a:rPr>
                        <a:t>  </a:t>
                      </a:r>
                      <a:r>
                        <a:rPr lang="zh-CN" sz="1000" kern="1050">
                          <a:solidFill>
                            <a:schemeClr val="tx1"/>
                          </a:solidFill>
                          <a:effectLst/>
                        </a:rPr>
                        <a:t>份</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1</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2</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3</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4</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5</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6</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7</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8</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9</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10</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11</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12</a:t>
                      </a:r>
                      <a:endParaRPr lang="en-US" sz="1000" kern="105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95300">
                <a:tc>
                  <a:txBody>
                    <a:bodyPr/>
                    <a:lstStyle/>
                    <a:p>
                      <a:pPr marL="0" marR="0" indent="0" algn="ctr">
                        <a:spcBef>
                          <a:spcPts val="200"/>
                        </a:spcBef>
                        <a:spcAft>
                          <a:spcPts val="200"/>
                        </a:spcAft>
                      </a:pPr>
                      <a:r>
                        <a:rPr lang="zh-CN" sz="1000" kern="1050">
                          <a:solidFill>
                            <a:schemeClr val="tx1"/>
                          </a:solidFill>
                          <a:effectLst/>
                        </a:rPr>
                        <a:t>水量</a:t>
                      </a:r>
                      <a:r>
                        <a:rPr lang="en-US" sz="1000" kern="1050">
                          <a:solidFill>
                            <a:schemeClr val="tx1"/>
                          </a:solidFill>
                          <a:effectLst/>
                        </a:rPr>
                        <a:t>/</a:t>
                      </a:r>
                      <a:r>
                        <a:rPr lang="zh-CN" sz="1000" kern="1050">
                          <a:solidFill>
                            <a:schemeClr val="tx1"/>
                          </a:solidFill>
                          <a:effectLst/>
                        </a:rPr>
                        <a:t>吨</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302</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421</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213</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432</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357</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658</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852</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418</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707</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609</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a:solidFill>
                            <a:schemeClr val="tx1"/>
                          </a:solidFill>
                          <a:effectLst/>
                        </a:rPr>
                        <a:t>651</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00"/>
                        </a:spcBef>
                        <a:spcAft>
                          <a:spcPts val="200"/>
                        </a:spcAft>
                      </a:pPr>
                      <a:r>
                        <a:rPr lang="en-US" sz="1000" kern="1050" dirty="0">
                          <a:solidFill>
                            <a:schemeClr val="tx1"/>
                          </a:solidFill>
                          <a:effectLst/>
                        </a:rPr>
                        <a:t>476</a:t>
                      </a:r>
                      <a:endParaRPr lang="en-US" sz="1000" kern="105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1"/>
                  </a:ext>
                </a:extLst>
              </a:tr>
            </a:tbl>
          </a:graphicData>
        </a:graphic>
      </p:graphicFrame>
      <p:sp>
        <p:nvSpPr>
          <p:cNvPr id="6" name="TextBox 5"/>
          <p:cNvSpPr txBox="1"/>
          <p:nvPr/>
        </p:nvSpPr>
        <p:spPr>
          <a:xfrm>
            <a:off x="5562600" y="1052899"/>
            <a:ext cx="1752600" cy="276999"/>
          </a:xfrm>
          <a:prstGeom prst="rect">
            <a:avLst/>
          </a:prstGeom>
          <a:noFill/>
        </p:spPr>
        <p:txBody>
          <a:bodyPr wrap="square" rtlCol="0">
            <a:spAutoFit/>
          </a:bodyPr>
          <a:lstStyle/>
          <a:p>
            <a:r>
              <a:rPr lang="zh-CN" altLang="en-US" sz="1200" b="1" dirty="0">
                <a:solidFill>
                  <a:schemeClr val="bg1"/>
                </a:solidFill>
              </a:rPr>
              <a:t>某部门每个月的用水量</a:t>
            </a:r>
            <a:endParaRPr lang="en-US" sz="1200" b="1" dirty="0">
              <a:solidFill>
                <a:schemeClr val="bg1"/>
              </a:solidFill>
            </a:endParaRPr>
          </a:p>
        </p:txBody>
      </p:sp>
    </p:spTree>
    <p:extLst>
      <p:ext uri="{BB962C8B-B14F-4D97-AF65-F5344CB8AC3E}">
        <p14:creationId xmlns:p14="http://schemas.microsoft.com/office/powerpoint/2010/main" val="5807246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拓展训练</a:t>
            </a:r>
            <a:br>
              <a:rPr lang="en-US" dirty="0"/>
            </a:br>
            <a:endParaRPr lang="en-US" dirty="0"/>
          </a:p>
        </p:txBody>
      </p:sp>
      <p:sp>
        <p:nvSpPr>
          <p:cNvPr id="3" name="Content Placeholder 2"/>
          <p:cNvSpPr>
            <a:spLocks noGrp="1"/>
          </p:cNvSpPr>
          <p:nvPr>
            <p:ph idx="1"/>
          </p:nvPr>
        </p:nvSpPr>
        <p:spPr>
          <a:xfrm>
            <a:off x="3810000" y="4267200"/>
            <a:ext cx="5111750" cy="914400"/>
          </a:xfrm>
        </p:spPr>
        <p:txBody>
          <a:bodyPr>
            <a:normAutofit fontScale="70000" lnSpcReduction="20000"/>
          </a:bodyPr>
          <a:lstStyle/>
          <a:p>
            <a:pPr marL="0" indent="0">
              <a:buNone/>
            </a:pPr>
            <a:r>
              <a:rPr lang="zh-CN" altLang="en-US" b="1" dirty="0"/>
              <a:t>提示：</a:t>
            </a:r>
            <a:endParaRPr lang="en-US" altLang="zh-CN" b="1" dirty="0"/>
          </a:p>
          <a:p>
            <a:pPr marL="0" indent="0">
              <a:buNone/>
            </a:pPr>
            <a:r>
              <a:rPr lang="zh-CN" altLang="en-US" dirty="0"/>
              <a:t>对数据进行查询与统计，可以使用数组和循环语句来实现。</a:t>
            </a:r>
            <a:endParaRPr lang="en-US" dirty="0"/>
          </a:p>
          <a:p>
            <a:endParaRPr lang="en-US" dirty="0"/>
          </a:p>
        </p:txBody>
      </p:sp>
      <p:sp>
        <p:nvSpPr>
          <p:cNvPr id="4" name="Text Placeholder 3"/>
          <p:cNvSpPr>
            <a:spLocks noGrp="1"/>
          </p:cNvSpPr>
          <p:nvPr>
            <p:ph type="body" sz="half" idx="2"/>
          </p:nvPr>
        </p:nvSpPr>
        <p:spPr/>
        <p:txBody>
          <a:bodyPr/>
          <a:lstStyle/>
          <a:p>
            <a:r>
              <a:rPr lang="zh-CN" altLang="en-US" dirty="0"/>
              <a:t>训练内容：黄金周期间旅游人数统计分析。</a:t>
            </a:r>
            <a:endParaRPr lang="en-US" dirty="0"/>
          </a:p>
          <a:p>
            <a:r>
              <a:rPr lang="zh-CN" altLang="en-US" dirty="0"/>
              <a:t>“十一”黄金周期间，某旅游景区在</a:t>
            </a:r>
            <a:r>
              <a:rPr lang="en-US" dirty="0"/>
              <a:t>7</a:t>
            </a:r>
            <a:r>
              <a:rPr lang="zh-CN" altLang="en-US" dirty="0"/>
              <a:t>天假期中每天接待的旅游人数统计如右表所示。</a:t>
            </a:r>
            <a:endParaRPr lang="en-US" altLang="zh-CN" dirty="0"/>
          </a:p>
          <a:p>
            <a:r>
              <a:rPr lang="zh-CN" altLang="en-US" dirty="0"/>
              <a:t>编程：统计</a:t>
            </a:r>
            <a:r>
              <a:rPr lang="en-US" dirty="0"/>
              <a:t>7</a:t>
            </a:r>
            <a:r>
              <a:rPr lang="zh-CN" altLang="en-US" dirty="0"/>
              <a:t>天长假共接待多少游客？平均每天多少人？查找高于平均数的有哪些天？</a:t>
            </a:r>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65537095"/>
              </p:ext>
            </p:extLst>
          </p:nvPr>
        </p:nvGraphicFramePr>
        <p:xfrm>
          <a:off x="3657597" y="2133600"/>
          <a:ext cx="5334004" cy="1295399"/>
        </p:xfrm>
        <a:graphic>
          <a:graphicData uri="http://schemas.openxmlformats.org/drawingml/2006/table">
            <a:tbl>
              <a:tblPr firstRow="1" firstCol="1" lastRow="1" lastCol="1" bandRow="1" bandCol="1">
                <a:tableStyleId>{5C22544A-7EE6-4342-B048-85BDC9FD1C3A}</a:tableStyleId>
              </a:tblPr>
              <a:tblGrid>
                <a:gridCol w="743580">
                  <a:extLst>
                    <a:ext uri="{9D8B030D-6E8A-4147-A177-3AD203B41FA5}">
                      <a16:colId xmlns:a16="http://schemas.microsoft.com/office/drawing/2014/main" val="20000"/>
                    </a:ext>
                  </a:extLst>
                </a:gridCol>
                <a:gridCol w="655327">
                  <a:extLst>
                    <a:ext uri="{9D8B030D-6E8A-4147-A177-3AD203B41FA5}">
                      <a16:colId xmlns:a16="http://schemas.microsoft.com/office/drawing/2014/main" val="20001"/>
                    </a:ext>
                  </a:extLst>
                </a:gridCol>
                <a:gridCol w="655954">
                  <a:extLst>
                    <a:ext uri="{9D8B030D-6E8A-4147-A177-3AD203B41FA5}">
                      <a16:colId xmlns:a16="http://schemas.microsoft.com/office/drawing/2014/main" val="20002"/>
                    </a:ext>
                  </a:extLst>
                </a:gridCol>
                <a:gridCol w="655954">
                  <a:extLst>
                    <a:ext uri="{9D8B030D-6E8A-4147-A177-3AD203B41FA5}">
                      <a16:colId xmlns:a16="http://schemas.microsoft.com/office/drawing/2014/main" val="20003"/>
                    </a:ext>
                  </a:extLst>
                </a:gridCol>
                <a:gridCol w="655327">
                  <a:extLst>
                    <a:ext uri="{9D8B030D-6E8A-4147-A177-3AD203B41FA5}">
                      <a16:colId xmlns:a16="http://schemas.microsoft.com/office/drawing/2014/main" val="20004"/>
                    </a:ext>
                  </a:extLst>
                </a:gridCol>
                <a:gridCol w="655954">
                  <a:extLst>
                    <a:ext uri="{9D8B030D-6E8A-4147-A177-3AD203B41FA5}">
                      <a16:colId xmlns:a16="http://schemas.microsoft.com/office/drawing/2014/main" val="20005"/>
                    </a:ext>
                  </a:extLst>
                </a:gridCol>
                <a:gridCol w="655954">
                  <a:extLst>
                    <a:ext uri="{9D8B030D-6E8A-4147-A177-3AD203B41FA5}">
                      <a16:colId xmlns:a16="http://schemas.microsoft.com/office/drawing/2014/main" val="20006"/>
                    </a:ext>
                  </a:extLst>
                </a:gridCol>
                <a:gridCol w="655954">
                  <a:extLst>
                    <a:ext uri="{9D8B030D-6E8A-4147-A177-3AD203B41FA5}">
                      <a16:colId xmlns:a16="http://schemas.microsoft.com/office/drawing/2014/main" val="20007"/>
                    </a:ext>
                  </a:extLst>
                </a:gridCol>
              </a:tblGrid>
              <a:tr h="601435">
                <a:tc>
                  <a:txBody>
                    <a:bodyPr/>
                    <a:lstStyle/>
                    <a:p>
                      <a:pPr marL="0" marR="0" indent="0" algn="ctr">
                        <a:spcBef>
                          <a:spcPts val="250"/>
                        </a:spcBef>
                        <a:spcAft>
                          <a:spcPts val="250"/>
                        </a:spcAft>
                      </a:pPr>
                      <a:r>
                        <a:rPr lang="zh-CN" sz="1000" kern="1050" dirty="0">
                          <a:solidFill>
                            <a:schemeClr val="tx1"/>
                          </a:solidFill>
                          <a:effectLst/>
                        </a:rPr>
                        <a:t>日</a:t>
                      </a:r>
                      <a:r>
                        <a:rPr lang="en-US" sz="1000" kern="1050" dirty="0">
                          <a:solidFill>
                            <a:schemeClr val="tx1"/>
                          </a:solidFill>
                          <a:effectLst/>
                        </a:rPr>
                        <a:t>  </a:t>
                      </a:r>
                      <a:r>
                        <a:rPr lang="zh-CN" sz="1000" kern="1050" dirty="0">
                          <a:solidFill>
                            <a:schemeClr val="tx1"/>
                          </a:solidFill>
                          <a:effectLst/>
                        </a:rPr>
                        <a:t>期</a:t>
                      </a:r>
                      <a:endParaRPr lang="en-US" sz="1000" kern="1050" dirty="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dirty="0">
                          <a:solidFill>
                            <a:schemeClr val="tx1"/>
                          </a:solidFill>
                          <a:effectLst/>
                        </a:rPr>
                        <a:t>10</a:t>
                      </a:r>
                      <a:r>
                        <a:rPr lang="zh-CN" sz="1000" kern="1050" dirty="0">
                          <a:solidFill>
                            <a:schemeClr val="tx1"/>
                          </a:solidFill>
                          <a:effectLst/>
                        </a:rPr>
                        <a:t>月</a:t>
                      </a:r>
                      <a:r>
                        <a:rPr lang="en-US" sz="1000" kern="1050" dirty="0">
                          <a:solidFill>
                            <a:schemeClr val="tx1"/>
                          </a:solidFill>
                          <a:effectLst/>
                        </a:rPr>
                        <a:t>1</a:t>
                      </a:r>
                      <a:r>
                        <a:rPr lang="zh-CN" sz="1000" kern="1050" dirty="0">
                          <a:solidFill>
                            <a:schemeClr val="tx1"/>
                          </a:solidFill>
                          <a:effectLst/>
                        </a:rPr>
                        <a:t>日</a:t>
                      </a:r>
                      <a:endParaRPr lang="en-US" sz="1000" kern="1050" dirty="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a:solidFill>
                            <a:schemeClr val="tx1"/>
                          </a:solidFill>
                          <a:effectLst/>
                        </a:rPr>
                        <a:t>10</a:t>
                      </a:r>
                      <a:r>
                        <a:rPr lang="zh-CN" sz="1000" kern="1050">
                          <a:solidFill>
                            <a:schemeClr val="tx1"/>
                          </a:solidFill>
                          <a:effectLst/>
                        </a:rPr>
                        <a:t>月</a:t>
                      </a:r>
                      <a:r>
                        <a:rPr lang="en-US" sz="1000" kern="1050">
                          <a:solidFill>
                            <a:schemeClr val="tx1"/>
                          </a:solidFill>
                          <a:effectLst/>
                        </a:rPr>
                        <a:t>2</a:t>
                      </a:r>
                      <a:r>
                        <a:rPr lang="zh-CN" sz="1000" kern="1050">
                          <a:solidFill>
                            <a:schemeClr val="tx1"/>
                          </a:solidFill>
                          <a:effectLst/>
                        </a:rPr>
                        <a:t>日</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a:solidFill>
                            <a:schemeClr val="tx1"/>
                          </a:solidFill>
                          <a:effectLst/>
                        </a:rPr>
                        <a:t>10</a:t>
                      </a:r>
                      <a:r>
                        <a:rPr lang="zh-CN" sz="1000" kern="1050">
                          <a:solidFill>
                            <a:schemeClr val="tx1"/>
                          </a:solidFill>
                          <a:effectLst/>
                        </a:rPr>
                        <a:t>月</a:t>
                      </a:r>
                      <a:r>
                        <a:rPr lang="en-US" sz="1000" kern="1050">
                          <a:solidFill>
                            <a:schemeClr val="tx1"/>
                          </a:solidFill>
                          <a:effectLst/>
                        </a:rPr>
                        <a:t>3</a:t>
                      </a:r>
                      <a:r>
                        <a:rPr lang="zh-CN" sz="1000" kern="1050">
                          <a:solidFill>
                            <a:schemeClr val="tx1"/>
                          </a:solidFill>
                          <a:effectLst/>
                        </a:rPr>
                        <a:t>日</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a:solidFill>
                            <a:schemeClr val="tx1"/>
                          </a:solidFill>
                          <a:effectLst/>
                        </a:rPr>
                        <a:t>10</a:t>
                      </a:r>
                      <a:r>
                        <a:rPr lang="zh-CN" sz="1000" kern="1050">
                          <a:solidFill>
                            <a:schemeClr val="tx1"/>
                          </a:solidFill>
                          <a:effectLst/>
                        </a:rPr>
                        <a:t>月</a:t>
                      </a:r>
                      <a:r>
                        <a:rPr lang="en-US" sz="1000" kern="1050">
                          <a:solidFill>
                            <a:schemeClr val="tx1"/>
                          </a:solidFill>
                          <a:effectLst/>
                        </a:rPr>
                        <a:t>4</a:t>
                      </a:r>
                      <a:r>
                        <a:rPr lang="zh-CN" sz="1000" kern="1050">
                          <a:solidFill>
                            <a:schemeClr val="tx1"/>
                          </a:solidFill>
                          <a:effectLst/>
                        </a:rPr>
                        <a:t>日</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a:solidFill>
                            <a:schemeClr val="tx1"/>
                          </a:solidFill>
                          <a:effectLst/>
                        </a:rPr>
                        <a:t>10</a:t>
                      </a:r>
                      <a:r>
                        <a:rPr lang="zh-CN" sz="1000" kern="1050">
                          <a:solidFill>
                            <a:schemeClr val="tx1"/>
                          </a:solidFill>
                          <a:effectLst/>
                        </a:rPr>
                        <a:t>月</a:t>
                      </a:r>
                      <a:r>
                        <a:rPr lang="en-US" sz="1000" kern="1050">
                          <a:solidFill>
                            <a:schemeClr val="tx1"/>
                          </a:solidFill>
                          <a:effectLst/>
                        </a:rPr>
                        <a:t>5</a:t>
                      </a:r>
                      <a:r>
                        <a:rPr lang="zh-CN" sz="1000" kern="1050">
                          <a:solidFill>
                            <a:schemeClr val="tx1"/>
                          </a:solidFill>
                          <a:effectLst/>
                        </a:rPr>
                        <a:t>日</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a:solidFill>
                            <a:schemeClr val="tx1"/>
                          </a:solidFill>
                          <a:effectLst/>
                        </a:rPr>
                        <a:t>10</a:t>
                      </a:r>
                      <a:r>
                        <a:rPr lang="zh-CN" sz="1000" kern="1050">
                          <a:solidFill>
                            <a:schemeClr val="tx1"/>
                          </a:solidFill>
                          <a:effectLst/>
                        </a:rPr>
                        <a:t>月</a:t>
                      </a:r>
                      <a:r>
                        <a:rPr lang="en-US" sz="1000" kern="1050">
                          <a:solidFill>
                            <a:schemeClr val="tx1"/>
                          </a:solidFill>
                          <a:effectLst/>
                        </a:rPr>
                        <a:t>6</a:t>
                      </a:r>
                      <a:r>
                        <a:rPr lang="zh-CN" sz="1000" kern="1050">
                          <a:solidFill>
                            <a:schemeClr val="tx1"/>
                          </a:solidFill>
                          <a:effectLst/>
                        </a:rPr>
                        <a:t>日</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a:solidFill>
                            <a:schemeClr val="tx1"/>
                          </a:solidFill>
                          <a:effectLst/>
                        </a:rPr>
                        <a:t>10</a:t>
                      </a:r>
                      <a:r>
                        <a:rPr lang="zh-CN" sz="1000" kern="1050">
                          <a:solidFill>
                            <a:schemeClr val="tx1"/>
                          </a:solidFill>
                          <a:effectLst/>
                        </a:rPr>
                        <a:t>月</a:t>
                      </a:r>
                      <a:r>
                        <a:rPr lang="en-US" sz="1000" kern="1050">
                          <a:solidFill>
                            <a:schemeClr val="tx1"/>
                          </a:solidFill>
                          <a:effectLst/>
                        </a:rPr>
                        <a:t>7</a:t>
                      </a:r>
                      <a:r>
                        <a:rPr lang="zh-CN" sz="1000" kern="1050">
                          <a:solidFill>
                            <a:schemeClr val="tx1"/>
                          </a:solidFill>
                          <a:effectLst/>
                        </a:rPr>
                        <a:t>日</a:t>
                      </a:r>
                      <a:endParaRPr lang="en-US" sz="1000" kern="105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0"/>
                  </a:ext>
                </a:extLst>
              </a:tr>
              <a:tr h="693964">
                <a:tc>
                  <a:txBody>
                    <a:bodyPr/>
                    <a:lstStyle/>
                    <a:p>
                      <a:pPr marL="0" marR="0" indent="0" algn="ctr">
                        <a:spcBef>
                          <a:spcPts val="250"/>
                        </a:spcBef>
                        <a:spcAft>
                          <a:spcPts val="250"/>
                        </a:spcAft>
                      </a:pPr>
                      <a:r>
                        <a:rPr lang="zh-CN" sz="1000" kern="1050">
                          <a:solidFill>
                            <a:schemeClr val="tx1"/>
                          </a:solidFill>
                          <a:effectLst/>
                        </a:rPr>
                        <a:t>人数</a:t>
                      </a:r>
                      <a:r>
                        <a:rPr lang="en-US" sz="1000" kern="1050">
                          <a:solidFill>
                            <a:schemeClr val="tx1"/>
                          </a:solidFill>
                          <a:effectLst/>
                        </a:rPr>
                        <a:t>/</a:t>
                      </a:r>
                      <a:r>
                        <a:rPr lang="zh-CN" sz="1000" kern="1050">
                          <a:solidFill>
                            <a:schemeClr val="tx1"/>
                          </a:solidFill>
                          <a:effectLst/>
                        </a:rPr>
                        <a:t>万</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a:solidFill>
                            <a:schemeClr val="tx1"/>
                          </a:solidFill>
                          <a:effectLst/>
                        </a:rPr>
                        <a:t>1.6</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a:solidFill>
                            <a:schemeClr val="tx1"/>
                          </a:solidFill>
                          <a:effectLst/>
                        </a:rPr>
                        <a:t>2.1</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dirty="0">
                          <a:solidFill>
                            <a:schemeClr val="tx1"/>
                          </a:solidFill>
                          <a:effectLst/>
                        </a:rPr>
                        <a:t>2.8</a:t>
                      </a:r>
                      <a:endParaRPr lang="en-US" sz="1000" kern="1050" dirty="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a:solidFill>
                            <a:schemeClr val="tx1"/>
                          </a:solidFill>
                          <a:effectLst/>
                        </a:rPr>
                        <a:t>3.3</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a:solidFill>
                            <a:schemeClr val="tx1"/>
                          </a:solidFill>
                          <a:effectLst/>
                        </a:rPr>
                        <a:t>2.0</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a:solidFill>
                            <a:schemeClr val="tx1"/>
                          </a:solidFill>
                          <a:effectLst/>
                        </a:rPr>
                        <a:t>1.7</a:t>
                      </a:r>
                      <a:endParaRPr lang="en-US" sz="1000" kern="1050">
                        <a:solidFill>
                          <a:schemeClr val="tx1"/>
                        </a:solidFill>
                        <a:effectLst/>
                        <a:latin typeface="Times New Roman"/>
                        <a:ea typeface="宋体"/>
                      </a:endParaRPr>
                    </a:p>
                  </a:txBody>
                  <a:tcPr marL="68580" marR="68580" marT="0" marB="0" anchor="ctr"/>
                </a:tc>
                <a:tc>
                  <a:txBody>
                    <a:bodyPr/>
                    <a:lstStyle/>
                    <a:p>
                      <a:pPr marL="0" marR="0" indent="0" algn="ctr">
                        <a:spcBef>
                          <a:spcPts val="250"/>
                        </a:spcBef>
                        <a:spcAft>
                          <a:spcPts val="250"/>
                        </a:spcAft>
                      </a:pPr>
                      <a:r>
                        <a:rPr lang="en-US" sz="1000" kern="1050" dirty="0">
                          <a:solidFill>
                            <a:schemeClr val="tx1"/>
                          </a:solidFill>
                          <a:effectLst/>
                        </a:rPr>
                        <a:t>0.9</a:t>
                      </a:r>
                      <a:endParaRPr lang="en-US" sz="1000" kern="1050" dirty="0">
                        <a:solidFill>
                          <a:schemeClr val="tx1"/>
                        </a:solidFill>
                        <a:effectLst/>
                        <a:latin typeface="Times New Roman"/>
                        <a:ea typeface="宋体"/>
                      </a:endParaRPr>
                    </a:p>
                  </a:txBody>
                  <a:tcPr marL="68580" marR="68580" marT="0" marB="0" anchor="ctr"/>
                </a:tc>
                <a:extLst>
                  <a:ext uri="{0D108BD9-81ED-4DB2-BD59-A6C34878D82A}">
                    <a16:rowId xmlns:a16="http://schemas.microsoft.com/office/drawing/2014/main" val="10001"/>
                  </a:ext>
                </a:extLst>
              </a:tr>
            </a:tbl>
          </a:graphicData>
        </a:graphic>
      </p:graphicFrame>
      <p:sp>
        <p:nvSpPr>
          <p:cNvPr id="6" name="TextBox 5"/>
          <p:cNvSpPr txBox="1"/>
          <p:nvPr/>
        </p:nvSpPr>
        <p:spPr>
          <a:xfrm>
            <a:off x="4876800" y="1846421"/>
            <a:ext cx="3124200" cy="246221"/>
          </a:xfrm>
          <a:prstGeom prst="rect">
            <a:avLst/>
          </a:prstGeom>
          <a:noFill/>
        </p:spPr>
        <p:txBody>
          <a:bodyPr wrap="square" rtlCol="0">
            <a:spAutoFit/>
          </a:bodyPr>
          <a:lstStyle/>
          <a:p>
            <a:r>
              <a:rPr lang="zh-CN" altLang="en-US" sz="1000" b="1" dirty="0">
                <a:solidFill>
                  <a:schemeClr val="bg1"/>
                </a:solidFill>
              </a:rPr>
              <a:t>某旅游景区“十一”</a:t>
            </a:r>
            <a:r>
              <a:rPr lang="en-US" sz="1000" b="1" dirty="0">
                <a:solidFill>
                  <a:schemeClr val="bg1"/>
                </a:solidFill>
              </a:rPr>
              <a:t>7</a:t>
            </a:r>
            <a:r>
              <a:rPr lang="zh-CN" altLang="en-US" sz="1000" b="1" dirty="0">
                <a:solidFill>
                  <a:schemeClr val="bg1"/>
                </a:solidFill>
              </a:rPr>
              <a:t>天中每天接待旅游人数统计表</a:t>
            </a:r>
            <a:endParaRPr lang="en-US" sz="1000" b="1" dirty="0">
              <a:solidFill>
                <a:schemeClr val="bg1"/>
              </a:solidFill>
            </a:endParaRPr>
          </a:p>
        </p:txBody>
      </p:sp>
    </p:spTree>
    <p:extLst>
      <p:ext uri="{BB962C8B-B14F-4D97-AF65-F5344CB8AC3E}">
        <p14:creationId xmlns:p14="http://schemas.microsoft.com/office/powerpoint/2010/main" val="137077249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项目</a:t>
            </a:r>
            <a:r>
              <a:rPr lang="en-US" altLang="zh-CN" dirty="0"/>
              <a:t>7  </a:t>
            </a:r>
            <a:r>
              <a:rPr lang="zh-CN" altLang="en-US" dirty="0"/>
              <a:t>计件工资管理程序</a:t>
            </a:r>
            <a:endParaRPr lang="en-US" dirty="0"/>
          </a:p>
        </p:txBody>
      </p:sp>
      <p:sp>
        <p:nvSpPr>
          <p:cNvPr id="3" name="Content Placeholder 2"/>
          <p:cNvSpPr>
            <a:spLocks noGrp="1"/>
          </p:cNvSpPr>
          <p:nvPr>
            <p:ph sz="half" idx="1"/>
          </p:nvPr>
        </p:nvSpPr>
        <p:spPr/>
        <p:txBody>
          <a:bodyPr/>
          <a:lstStyle/>
          <a:p>
            <a:r>
              <a:rPr lang="zh-CN" altLang="en-US" dirty="0"/>
              <a:t>学习情境</a:t>
            </a:r>
            <a:endParaRPr lang="en-US" altLang="zh-CN" dirty="0"/>
          </a:p>
          <a:p>
            <a:r>
              <a:rPr lang="zh-CN" altLang="en-US" dirty="0"/>
              <a:t>项目分析</a:t>
            </a:r>
            <a:endParaRPr lang="en-US" altLang="zh-CN" dirty="0"/>
          </a:p>
          <a:p>
            <a:r>
              <a:rPr lang="zh-CN" altLang="en-US" dirty="0"/>
              <a:t>项目目标</a:t>
            </a:r>
            <a:endParaRPr lang="en-US" altLang="zh-CN" dirty="0"/>
          </a:p>
          <a:p>
            <a:r>
              <a:rPr lang="zh-CN" altLang="en-US" dirty="0"/>
              <a:t>项目实现</a:t>
            </a:r>
            <a:endParaRPr lang="en-US" dirty="0"/>
          </a:p>
        </p:txBody>
      </p:sp>
      <p:sp>
        <p:nvSpPr>
          <p:cNvPr id="4" name="Content Placeholder 3"/>
          <p:cNvSpPr>
            <a:spLocks noGrp="1"/>
          </p:cNvSpPr>
          <p:nvPr>
            <p:ph sz="half" idx="2"/>
          </p:nvPr>
        </p:nvSpPr>
        <p:spPr/>
        <p:txBody>
          <a:bodyPr/>
          <a:lstStyle/>
          <a:p>
            <a:r>
              <a:rPr lang="zh-CN" altLang="en-US" dirty="0"/>
              <a:t>相关知识</a:t>
            </a:r>
            <a:endParaRPr lang="en-US" altLang="zh-CN" dirty="0"/>
          </a:p>
          <a:p>
            <a:r>
              <a:rPr lang="zh-CN" altLang="en-US" dirty="0"/>
              <a:t>总结提高</a:t>
            </a:r>
            <a:endParaRPr lang="en-US" altLang="zh-CN" dirty="0"/>
          </a:p>
          <a:p>
            <a:r>
              <a:rPr lang="zh-CN" altLang="en-US" dirty="0"/>
              <a:t>技能训练</a:t>
            </a:r>
            <a:endParaRPr lang="en-US" altLang="zh-CN" dirty="0"/>
          </a:p>
          <a:p>
            <a:endParaRPr lang="en-US" dirty="0"/>
          </a:p>
        </p:txBody>
      </p:sp>
    </p:spTree>
    <p:extLst>
      <p:ext uri="{BB962C8B-B14F-4D97-AF65-F5344CB8AC3E}">
        <p14:creationId xmlns:p14="http://schemas.microsoft.com/office/powerpoint/2010/main" val="25539182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学习情境</a:t>
            </a:r>
            <a:endParaRPr lang="en-US" dirty="0"/>
          </a:p>
        </p:txBody>
      </p:sp>
      <p:sp>
        <p:nvSpPr>
          <p:cNvPr id="3" name="Content Placeholder 2"/>
          <p:cNvSpPr>
            <a:spLocks noGrp="1"/>
          </p:cNvSpPr>
          <p:nvPr>
            <p:ph idx="1"/>
          </p:nvPr>
        </p:nvSpPr>
        <p:spPr>
          <a:xfrm>
            <a:off x="533400" y="1219200"/>
            <a:ext cx="8229600" cy="2057400"/>
          </a:xfrm>
        </p:spPr>
        <p:txBody>
          <a:bodyPr>
            <a:normAutofit fontScale="55000" lnSpcReduction="20000"/>
          </a:bodyPr>
          <a:lstStyle/>
          <a:p>
            <a:pPr>
              <a:buFont typeface="Wingdings" pitchFamily="2" charset="2"/>
              <a:buChar char="Ø"/>
            </a:pPr>
            <a:r>
              <a:rPr lang="zh-CN" altLang="en-US" dirty="0"/>
              <a:t>某企业对员工采用计件工资管理制度。</a:t>
            </a:r>
            <a:endParaRPr lang="en-US" altLang="zh-CN" dirty="0"/>
          </a:p>
          <a:p>
            <a:pPr>
              <a:buFont typeface="Wingdings" pitchFamily="2" charset="2"/>
              <a:buChar char="Ø"/>
            </a:pPr>
            <a:r>
              <a:rPr lang="zh-CN" altLang="en-US" dirty="0"/>
              <a:t>通过编写程序，要达到以下目的：</a:t>
            </a:r>
            <a:endParaRPr lang="en-US" altLang="zh-CN" dirty="0"/>
          </a:p>
          <a:p>
            <a:pPr marL="857250" lvl="1" indent="-457200"/>
            <a:r>
              <a:rPr lang="zh-CN" altLang="en-US" dirty="0"/>
              <a:t>了解员工的工作情况以及生产进度，记录</a:t>
            </a:r>
            <a:r>
              <a:rPr lang="en-US" dirty="0"/>
              <a:t>10</a:t>
            </a:r>
            <a:r>
              <a:rPr lang="zh-CN" altLang="en-US" dirty="0"/>
              <a:t>名员工某一天制作的产品数量。</a:t>
            </a:r>
            <a:endParaRPr lang="en-US" altLang="zh-CN" dirty="0"/>
          </a:p>
          <a:p>
            <a:pPr marL="857250" lvl="1" indent="-457200"/>
            <a:r>
              <a:rPr lang="zh-CN" altLang="en-US" dirty="0"/>
              <a:t>统计分析一天中制作产品最多的员工序号和产品数量。</a:t>
            </a:r>
            <a:endParaRPr lang="en-US" altLang="zh-CN" dirty="0"/>
          </a:p>
          <a:p>
            <a:pPr marL="857250" lvl="1" indent="-457200"/>
            <a:r>
              <a:rPr lang="zh-CN" altLang="en-US" dirty="0"/>
              <a:t>对各员工制作的产品数量由多到少顺序进行排序。</a:t>
            </a:r>
            <a:endParaRPr lang="en-US" altLang="zh-CN" dirty="0"/>
          </a:p>
          <a:p>
            <a:pPr marL="857250" lvl="1" indent="-457200"/>
            <a:r>
              <a:rPr lang="zh-CN" altLang="en-US" dirty="0"/>
              <a:t>统计一天中制作产品的总量和平均量。</a:t>
            </a:r>
            <a:endParaRPr lang="en-US" altLang="zh-CN" dirty="0"/>
          </a:p>
          <a:p>
            <a:pPr marL="857250" lvl="1" indent="-457200"/>
            <a:r>
              <a:rPr lang="zh-CN" altLang="en-US" dirty="0"/>
              <a:t>统计低于平均量的员工个数及员工序号，并友好提醒他们要加快进度。</a:t>
            </a:r>
            <a:endParaRPr lang="en-US" altLang="zh-CN" dirty="0"/>
          </a:p>
          <a:p>
            <a:pPr>
              <a:buFont typeface="Wingdings" pitchFamily="2" charset="2"/>
              <a:buChar char="Ø"/>
            </a:pPr>
            <a:r>
              <a:rPr lang="zh-CN" altLang="en-US" dirty="0"/>
              <a:t>效果如下图所示。</a:t>
            </a:r>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77126"/>
            <a:ext cx="487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91410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项目分析</a:t>
            </a:r>
            <a:endParaRPr lang="en-US" dirty="0"/>
          </a:p>
        </p:txBody>
      </p:sp>
      <p:sp>
        <p:nvSpPr>
          <p:cNvPr id="3" name="Content Placeholder 2"/>
          <p:cNvSpPr>
            <a:spLocks noGrp="1"/>
          </p:cNvSpPr>
          <p:nvPr>
            <p:ph idx="1"/>
          </p:nvPr>
        </p:nvSpPr>
        <p:spPr>
          <a:xfrm>
            <a:off x="457200" y="1600201"/>
            <a:ext cx="8229600" cy="3581399"/>
          </a:xfrm>
        </p:spPr>
        <p:txBody>
          <a:bodyPr>
            <a:normAutofit fontScale="47500" lnSpcReduction="20000"/>
          </a:bodyPr>
          <a:lstStyle/>
          <a:p>
            <a:pPr>
              <a:lnSpc>
                <a:spcPct val="120000"/>
              </a:lnSpc>
              <a:buFont typeface="Wingdings" pitchFamily="2" charset="2"/>
              <a:buChar char="Ø"/>
            </a:pPr>
            <a:r>
              <a:rPr lang="zh-CN" altLang="en-US" dirty="0"/>
              <a:t>指针是</a:t>
            </a:r>
            <a:r>
              <a:rPr lang="en-US" dirty="0"/>
              <a:t>C</a:t>
            </a:r>
            <a:r>
              <a:rPr lang="zh-CN" altLang="en-US" dirty="0"/>
              <a:t>语言中一个十分重要的概念。正确灵活地运用指针可以有效地表示复杂的数据结构，方便地进行数据存储，更有效地使用数组并能直接进行内存地址的处理操作等。</a:t>
            </a:r>
            <a:endParaRPr lang="en-US" altLang="zh-CN" dirty="0"/>
          </a:p>
          <a:p>
            <a:pPr>
              <a:lnSpc>
                <a:spcPct val="120000"/>
              </a:lnSpc>
              <a:buFont typeface="Wingdings" pitchFamily="2" charset="2"/>
              <a:buChar char="Ø"/>
            </a:pPr>
            <a:endParaRPr lang="en-US" dirty="0"/>
          </a:p>
          <a:p>
            <a:pPr>
              <a:lnSpc>
                <a:spcPct val="120000"/>
              </a:lnSpc>
              <a:buFont typeface="Wingdings" pitchFamily="2" charset="2"/>
              <a:buChar char="Ø"/>
            </a:pPr>
            <a:r>
              <a:rPr lang="zh-CN" altLang="en-US" dirty="0"/>
              <a:t>指针是</a:t>
            </a:r>
            <a:r>
              <a:rPr lang="en-US" dirty="0"/>
              <a:t>C</a:t>
            </a:r>
            <a:r>
              <a:rPr lang="zh-CN" altLang="en-US" dirty="0"/>
              <a:t>语言提供的一种比较特殊的数据类型，指针变量的值是一个内存地址。在</a:t>
            </a:r>
            <a:r>
              <a:rPr lang="en-US" dirty="0"/>
              <a:t>C</a:t>
            </a:r>
            <a:r>
              <a:rPr lang="zh-CN" altLang="en-US" dirty="0"/>
              <a:t>语言中，不带下标的数组名就是一个指针，它代表数组元素的首地址，二维数组类似于一个由指向行数组的指针构成的一维指针数组。</a:t>
            </a:r>
            <a:endParaRPr lang="en-US" altLang="zh-CN" dirty="0"/>
          </a:p>
          <a:p>
            <a:pPr>
              <a:lnSpc>
                <a:spcPct val="120000"/>
              </a:lnSpc>
              <a:buFont typeface="Wingdings" pitchFamily="2" charset="2"/>
              <a:buChar char="Ø"/>
            </a:pPr>
            <a:endParaRPr lang="en-US" dirty="0"/>
          </a:p>
          <a:p>
            <a:pPr>
              <a:lnSpc>
                <a:spcPct val="120000"/>
              </a:lnSpc>
              <a:buFont typeface="Wingdings" pitchFamily="2" charset="2"/>
              <a:buChar char="Ø"/>
            </a:pPr>
            <a:r>
              <a:rPr lang="zh-CN" altLang="en-US" dirty="0"/>
              <a:t>指针的一个重要应用是用指针作函数参数，为函数提供修改调用变元的手段。</a:t>
            </a:r>
            <a:endParaRPr lang="en-US" altLang="zh-CN" dirty="0"/>
          </a:p>
          <a:p>
            <a:pPr>
              <a:lnSpc>
                <a:spcPct val="120000"/>
              </a:lnSpc>
              <a:buFont typeface="Wingdings" pitchFamily="2" charset="2"/>
              <a:buChar char="Ø"/>
            </a:pPr>
            <a:endParaRPr lang="en-US" dirty="0"/>
          </a:p>
          <a:p>
            <a:pPr>
              <a:lnSpc>
                <a:spcPct val="120000"/>
              </a:lnSpc>
              <a:buFont typeface="Wingdings" pitchFamily="2" charset="2"/>
              <a:buChar char="Ø"/>
            </a:pPr>
            <a:r>
              <a:rPr lang="zh-CN" altLang="en-US" dirty="0"/>
              <a:t>指针的另一个重要应用是同动态内存分配函数联用，使得定义动态数组成为可能。</a:t>
            </a:r>
            <a:endParaRPr lang="en-US" dirty="0"/>
          </a:p>
          <a:p>
            <a:pPr>
              <a:lnSpc>
                <a:spcPct val="120000"/>
              </a:lnSpc>
            </a:pPr>
            <a:endParaRPr lang="en-US" dirty="0"/>
          </a:p>
        </p:txBody>
      </p:sp>
    </p:spTree>
    <p:extLst>
      <p:ext uri="{BB962C8B-B14F-4D97-AF65-F5344CB8AC3E}">
        <p14:creationId xmlns:p14="http://schemas.microsoft.com/office/powerpoint/2010/main" val="53366345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项目目标</a:t>
            </a:r>
            <a:endParaRPr lang="en-US" dirty="0"/>
          </a:p>
        </p:txBody>
      </p:sp>
      <p:sp>
        <p:nvSpPr>
          <p:cNvPr id="3" name="Content Placeholder 2"/>
          <p:cNvSpPr>
            <a:spLocks noGrp="1"/>
          </p:cNvSpPr>
          <p:nvPr>
            <p:ph idx="1"/>
          </p:nvPr>
        </p:nvSpPr>
        <p:spPr>
          <a:xfrm>
            <a:off x="457200" y="1600201"/>
            <a:ext cx="8229600" cy="2743199"/>
          </a:xfrm>
        </p:spPr>
        <p:txBody>
          <a:bodyPr>
            <a:normAutofit/>
          </a:bodyPr>
          <a:lstStyle/>
          <a:p>
            <a:pPr>
              <a:buFont typeface="Wingdings" pitchFamily="2" charset="2"/>
              <a:buChar char="Ø"/>
            </a:pPr>
            <a:r>
              <a:rPr lang="zh-CN" altLang="en-US" sz="2400" b="1" dirty="0"/>
              <a:t>知识目标</a:t>
            </a:r>
            <a:endParaRPr lang="en-US" sz="2400" b="1" dirty="0"/>
          </a:p>
          <a:p>
            <a:pPr marL="0" indent="0">
              <a:buNone/>
            </a:pPr>
            <a:r>
              <a:rPr lang="zh-CN" altLang="en-US" sz="2000" dirty="0"/>
              <a:t>      了解指针的概念，熟悉数组、指针和函数的综合编程方法。</a:t>
            </a:r>
            <a:endParaRPr lang="en-US" sz="2000" dirty="0"/>
          </a:p>
          <a:p>
            <a:pPr>
              <a:buFont typeface="Wingdings" pitchFamily="2" charset="2"/>
              <a:buChar char="Ø"/>
            </a:pPr>
            <a:r>
              <a:rPr lang="zh-CN" altLang="en-US" sz="2400" b="1" dirty="0"/>
              <a:t>能力目标</a:t>
            </a:r>
            <a:endParaRPr lang="en-US" sz="2400" b="1" dirty="0"/>
          </a:p>
          <a:p>
            <a:pPr marL="0" indent="0">
              <a:buNone/>
            </a:pPr>
            <a:r>
              <a:rPr lang="zh-CN" altLang="en-US" sz="2000" dirty="0"/>
              <a:t>      培养学生使用集成开发环境进行软件开发、调试的综合能力。</a:t>
            </a:r>
            <a:r>
              <a:rPr lang="en-US" sz="2000" dirty="0"/>
              <a:t> </a:t>
            </a:r>
          </a:p>
          <a:p>
            <a:pPr>
              <a:buFont typeface="Wingdings" pitchFamily="2" charset="2"/>
              <a:buChar char="Ø"/>
            </a:pPr>
            <a:r>
              <a:rPr lang="zh-CN" altLang="en-US" sz="2400" b="1" dirty="0"/>
              <a:t>素质目标</a:t>
            </a:r>
            <a:endParaRPr lang="en-US" sz="2400" b="1" dirty="0"/>
          </a:p>
          <a:p>
            <a:pPr marL="0" indent="0">
              <a:buNone/>
            </a:pPr>
            <a:r>
              <a:rPr lang="zh-CN" altLang="en-US" sz="2000" dirty="0"/>
              <a:t>      使学生养成良好的编程习惯，培养团结协作的团队精神，具备岗位需要的职业能力。</a:t>
            </a:r>
            <a:endParaRPr lang="en-US" sz="2000" dirty="0"/>
          </a:p>
        </p:txBody>
      </p:sp>
    </p:spTree>
    <p:extLst>
      <p:ext uri="{BB962C8B-B14F-4D97-AF65-F5344CB8AC3E}">
        <p14:creationId xmlns:p14="http://schemas.microsoft.com/office/powerpoint/2010/main" val="23974263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项目实现</a:t>
            </a:r>
            <a:endParaRPr lang="en-US" dirty="0"/>
          </a:p>
        </p:txBody>
      </p:sp>
      <p:sp>
        <p:nvSpPr>
          <p:cNvPr id="3" name="Content Placeholder 2"/>
          <p:cNvSpPr>
            <a:spLocks noGrp="1"/>
          </p:cNvSpPr>
          <p:nvPr>
            <p:ph idx="1"/>
          </p:nvPr>
        </p:nvSpPr>
        <p:spPr/>
        <p:txBody>
          <a:bodyPr>
            <a:normAutofit/>
          </a:bodyPr>
          <a:lstStyle/>
          <a:p>
            <a:pPr>
              <a:lnSpc>
                <a:spcPct val="110000"/>
              </a:lnSpc>
              <a:buFont typeface="Wingdings" pitchFamily="2" charset="2"/>
              <a:buChar char="Ø"/>
            </a:pPr>
            <a:r>
              <a:rPr lang="zh-CN" altLang="en-US" sz="2400" dirty="0"/>
              <a:t>任务一：输入员工一天制作的产品数量</a:t>
            </a:r>
            <a:endParaRPr lang="en-US" sz="2400" dirty="0"/>
          </a:p>
          <a:p>
            <a:pPr>
              <a:lnSpc>
                <a:spcPct val="110000"/>
              </a:lnSpc>
              <a:buFont typeface="Wingdings" pitchFamily="2" charset="2"/>
              <a:buChar char="Ø"/>
            </a:pPr>
            <a:r>
              <a:rPr lang="zh-CN" altLang="en-US" sz="2400" dirty="0"/>
              <a:t>任务二：显示员工一天制作的产品数量</a:t>
            </a:r>
            <a:endParaRPr lang="en-US" sz="2400" dirty="0"/>
          </a:p>
          <a:p>
            <a:pPr>
              <a:lnSpc>
                <a:spcPct val="110000"/>
              </a:lnSpc>
              <a:buFont typeface="Wingdings" pitchFamily="2" charset="2"/>
              <a:buChar char="Ø"/>
            </a:pPr>
            <a:r>
              <a:rPr lang="zh-CN" altLang="en-US" sz="2400" dirty="0"/>
              <a:t>任务三：统计一天中制作产品最多的员工序号和产品数量</a:t>
            </a:r>
            <a:endParaRPr lang="en-US" sz="2400" dirty="0"/>
          </a:p>
          <a:p>
            <a:pPr>
              <a:lnSpc>
                <a:spcPct val="110000"/>
              </a:lnSpc>
              <a:buFont typeface="Wingdings" pitchFamily="2" charset="2"/>
              <a:buChar char="Ø"/>
            </a:pPr>
            <a:r>
              <a:rPr lang="zh-CN" altLang="en-US" sz="2400" dirty="0"/>
              <a:t>任务四：显示一天中员工制作产品数量排序的结果（由多到少）</a:t>
            </a:r>
            <a:endParaRPr lang="en-US" sz="2400" dirty="0"/>
          </a:p>
          <a:p>
            <a:pPr>
              <a:lnSpc>
                <a:spcPct val="110000"/>
              </a:lnSpc>
              <a:buFont typeface="Wingdings" pitchFamily="2" charset="2"/>
              <a:buChar char="Ø"/>
            </a:pPr>
            <a:r>
              <a:rPr lang="zh-CN" altLang="en-US" sz="2400" dirty="0"/>
              <a:t>任务五：统计一天中制作产品的总量和平均量，统计低于平均量的员工个数及员工序号</a:t>
            </a:r>
            <a:endParaRPr lang="en-US" sz="2400" dirty="0"/>
          </a:p>
          <a:p>
            <a:pPr>
              <a:lnSpc>
                <a:spcPct val="110000"/>
              </a:lnSpc>
              <a:buFont typeface="Wingdings" pitchFamily="2" charset="2"/>
              <a:buChar char="Ø"/>
            </a:pPr>
            <a:endParaRPr lang="en-US" sz="2400" dirty="0"/>
          </a:p>
        </p:txBody>
      </p:sp>
    </p:spTree>
    <p:extLst>
      <p:ext uri="{BB962C8B-B14F-4D97-AF65-F5344CB8AC3E}">
        <p14:creationId xmlns:p14="http://schemas.microsoft.com/office/powerpoint/2010/main" val="201126640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任务一：输入员工一天制作的产品数量</a:t>
            </a:r>
            <a:br>
              <a:rPr lang="en-US" dirty="0"/>
            </a:br>
            <a:endParaRPr lang="en-US" dirty="0"/>
          </a:p>
        </p:txBody>
      </p:sp>
      <p:sp>
        <p:nvSpPr>
          <p:cNvPr id="3" name="Content Placeholder 2"/>
          <p:cNvSpPr>
            <a:spLocks noGrp="1"/>
          </p:cNvSpPr>
          <p:nvPr>
            <p:ph idx="1"/>
          </p:nvPr>
        </p:nvSpPr>
        <p:spPr>
          <a:xfrm>
            <a:off x="3810000" y="914400"/>
            <a:ext cx="4876800" cy="2438400"/>
          </a:xfrm>
        </p:spPr>
        <p:txBody>
          <a:bodyPr>
            <a:normAutofit fontScale="55000" lnSpcReduction="20000"/>
          </a:bodyPr>
          <a:lstStyle/>
          <a:p>
            <a:pPr marL="0" indent="0">
              <a:buNone/>
            </a:pPr>
            <a:r>
              <a:rPr lang="en-US" dirty="0">
                <a:solidFill>
                  <a:schemeClr val="accent4"/>
                </a:solidFill>
              </a:rPr>
              <a:t>void input(</a:t>
            </a:r>
            <a:r>
              <a:rPr lang="en-US" dirty="0" err="1">
                <a:solidFill>
                  <a:schemeClr val="accent4"/>
                </a:solidFill>
              </a:rPr>
              <a:t>int</a:t>
            </a:r>
            <a:r>
              <a:rPr lang="en-US" dirty="0">
                <a:solidFill>
                  <a:schemeClr val="accent4"/>
                </a:solidFill>
              </a:rPr>
              <a:t> </a:t>
            </a:r>
            <a:r>
              <a:rPr lang="en-US" dirty="0">
                <a:solidFill>
                  <a:schemeClr val="accent4"/>
                </a:solidFill>
                <a:sym typeface="Symbol"/>
              </a:rPr>
              <a:t></a:t>
            </a:r>
            <a:r>
              <a:rPr lang="en-US" dirty="0">
                <a:solidFill>
                  <a:schemeClr val="accent4"/>
                </a:solidFill>
              </a:rPr>
              <a:t>w)</a:t>
            </a:r>
          </a:p>
          <a:p>
            <a:pPr marL="0" indent="0">
              <a:buNone/>
            </a:pP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zh-CN" altLang="en-US" dirty="0">
                <a:solidFill>
                  <a:schemeClr val="accent4"/>
                </a:solidFill>
              </a:rPr>
              <a:t>请输入</a:t>
            </a:r>
            <a:r>
              <a:rPr lang="en-US" dirty="0">
                <a:solidFill>
                  <a:schemeClr val="accent4"/>
                </a:solidFill>
              </a:rPr>
              <a:t> %d </a:t>
            </a:r>
            <a:r>
              <a:rPr lang="zh-CN" altLang="en-US" dirty="0">
                <a:solidFill>
                  <a:schemeClr val="accent4"/>
                </a:solidFill>
              </a:rPr>
              <a:t>名员工工作量数据</a:t>
            </a:r>
            <a:r>
              <a:rPr lang="en-US" dirty="0">
                <a:solidFill>
                  <a:schemeClr val="accent4"/>
                </a:solidFill>
              </a:rPr>
              <a:t>(</a:t>
            </a:r>
            <a:r>
              <a:rPr lang="zh-CN" altLang="en-US" dirty="0">
                <a:solidFill>
                  <a:schemeClr val="accent4"/>
                </a:solidFill>
              </a:rPr>
              <a:t>整数</a:t>
            </a:r>
            <a:r>
              <a:rPr lang="en-US" dirty="0">
                <a:solidFill>
                  <a:schemeClr val="accent4"/>
                </a:solidFill>
              </a:rPr>
              <a:t>):\</a:t>
            </a:r>
            <a:r>
              <a:rPr lang="en-US" dirty="0" err="1">
                <a:solidFill>
                  <a:schemeClr val="accent4"/>
                </a:solidFill>
              </a:rPr>
              <a:t>n",N</a:t>
            </a:r>
            <a:r>
              <a:rPr lang="en-US" dirty="0">
                <a:solidFill>
                  <a:schemeClr val="accent4"/>
                </a:solidFill>
              </a:rPr>
              <a:t>);</a:t>
            </a:r>
          </a:p>
          <a:p>
            <a:pPr marL="0" indent="0">
              <a:buNone/>
            </a:pPr>
            <a:r>
              <a:rPr lang="en-US" dirty="0">
                <a:solidFill>
                  <a:schemeClr val="accent4"/>
                </a:solidFill>
              </a:rPr>
              <a:t>/ </a:t>
            </a:r>
            <a:r>
              <a:rPr lang="en-US" dirty="0">
                <a:solidFill>
                  <a:schemeClr val="accent4"/>
                </a:solidFill>
                <a:sym typeface="Symbol"/>
              </a:rPr>
              <a:t></a:t>
            </a:r>
            <a:r>
              <a:rPr lang="zh-CN" altLang="en-US" dirty="0">
                <a:solidFill>
                  <a:schemeClr val="accent4"/>
                </a:solidFill>
              </a:rPr>
              <a:t>输入</a:t>
            </a:r>
            <a:r>
              <a:rPr lang="en-US" dirty="0">
                <a:solidFill>
                  <a:schemeClr val="accent4"/>
                </a:solidFill>
              </a:rPr>
              <a:t>10</a:t>
            </a:r>
            <a:r>
              <a:rPr lang="zh-CN" altLang="en-US" dirty="0">
                <a:solidFill>
                  <a:schemeClr val="accent4"/>
                </a:solidFill>
              </a:rPr>
              <a:t>名员工的工作量数据</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for(</a:t>
            </a:r>
            <a:r>
              <a:rPr lang="en-US" dirty="0" err="1">
                <a:solidFill>
                  <a:schemeClr val="accent4"/>
                </a:solidFill>
              </a:rPr>
              <a:t>i</a:t>
            </a:r>
            <a:r>
              <a:rPr lang="en-US" dirty="0">
                <a:solidFill>
                  <a:schemeClr val="accent4"/>
                </a:solidFill>
              </a:rPr>
              <a:t>=0;i&lt;</a:t>
            </a:r>
            <a:r>
              <a:rPr lang="en-US" dirty="0" err="1">
                <a:solidFill>
                  <a:schemeClr val="accent4"/>
                </a:solidFill>
              </a:rPr>
              <a:t>N;i</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("%d",</a:t>
            </a:r>
            <a:r>
              <a:rPr lang="en-US" dirty="0" err="1">
                <a:solidFill>
                  <a:schemeClr val="accent4"/>
                </a:solidFill>
              </a:rPr>
              <a:t>w+i</a:t>
            </a:r>
            <a:r>
              <a:rPr lang="en-US" dirty="0">
                <a:solidFill>
                  <a:schemeClr val="accent4"/>
                </a:solidFill>
              </a:rPr>
              <a:t>);</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r>
              <a:rPr lang="en-US" dirty="0" err="1">
                <a:solidFill>
                  <a:schemeClr val="tx1"/>
                </a:solidFill>
              </a:rPr>
              <a:t>int</a:t>
            </a:r>
            <a:r>
              <a:rPr lang="en-US" dirty="0">
                <a:solidFill>
                  <a:schemeClr val="tx1"/>
                </a:solidFill>
              </a:rPr>
              <a:t>    total[11];  </a:t>
            </a:r>
          </a:p>
          <a:p>
            <a:r>
              <a:rPr lang="en-US" dirty="0">
                <a:solidFill>
                  <a:schemeClr val="tx1"/>
                </a:solidFill>
              </a:rPr>
              <a:t> /</a:t>
            </a:r>
            <a:r>
              <a:rPr lang="en-US" dirty="0">
                <a:solidFill>
                  <a:schemeClr val="tx1"/>
                </a:solidFill>
                <a:sym typeface="Symbol"/>
              </a:rPr>
              <a:t></a:t>
            </a:r>
            <a:r>
              <a:rPr lang="zh-CN" altLang="en-US" dirty="0">
                <a:solidFill>
                  <a:schemeClr val="tx1"/>
                </a:solidFill>
              </a:rPr>
              <a:t>存放</a:t>
            </a:r>
            <a:r>
              <a:rPr lang="en-US" dirty="0">
                <a:solidFill>
                  <a:schemeClr val="tx1"/>
                </a:solidFill>
              </a:rPr>
              <a:t>10</a:t>
            </a:r>
            <a:r>
              <a:rPr lang="zh-CN" altLang="en-US" dirty="0">
                <a:solidFill>
                  <a:schemeClr val="tx1"/>
                </a:solidFill>
              </a:rPr>
              <a:t>名员工一天制作的产品数量，从</a:t>
            </a:r>
            <a:r>
              <a:rPr lang="en-US" dirty="0">
                <a:solidFill>
                  <a:schemeClr val="tx1"/>
                </a:solidFill>
              </a:rPr>
              <a:t>total[1]</a:t>
            </a:r>
            <a:r>
              <a:rPr lang="zh-CN" altLang="en-US" dirty="0">
                <a:solidFill>
                  <a:schemeClr val="tx1"/>
                </a:solidFill>
              </a:rPr>
              <a:t>开始存放</a:t>
            </a:r>
            <a:r>
              <a:rPr lang="en-US" dirty="0">
                <a:solidFill>
                  <a:schemeClr val="tx1"/>
                </a:solidFill>
                <a:sym typeface="Symbol"/>
              </a:rPr>
              <a:t></a:t>
            </a:r>
            <a:r>
              <a:rPr lang="en-US" dirty="0">
                <a:solidFill>
                  <a:schemeClr val="tx1"/>
                </a:solidFill>
              </a:rPr>
              <a:t>/ </a:t>
            </a:r>
          </a:p>
          <a:p>
            <a:endParaRPr lang="en-US" dirty="0">
              <a:solidFill>
                <a:schemeClr val="tx1"/>
              </a:solidFill>
            </a:endParaRPr>
          </a:p>
          <a:p>
            <a:r>
              <a:rPr lang="en-US" dirty="0">
                <a:solidFill>
                  <a:schemeClr val="tx1"/>
                </a:solidFill>
              </a:rPr>
              <a:t>void  input(</a:t>
            </a:r>
            <a:r>
              <a:rPr lang="en-US" dirty="0" err="1">
                <a:solidFill>
                  <a:schemeClr val="tx1"/>
                </a:solidFill>
              </a:rPr>
              <a:t>int</a:t>
            </a:r>
            <a:r>
              <a:rPr lang="en-US" dirty="0">
                <a:solidFill>
                  <a:schemeClr val="tx1"/>
                </a:solidFill>
              </a:rPr>
              <a:t> </a:t>
            </a:r>
            <a:r>
              <a:rPr lang="en-US" dirty="0">
                <a:solidFill>
                  <a:schemeClr val="tx1"/>
                </a:solidFill>
                <a:sym typeface="Symbol"/>
              </a:rPr>
              <a:t></a:t>
            </a:r>
            <a:r>
              <a:rPr lang="en-US" dirty="0">
                <a:solidFill>
                  <a:schemeClr val="tx1"/>
                </a:solidFill>
              </a:rPr>
              <a:t> w);   </a:t>
            </a:r>
          </a:p>
          <a:p>
            <a:r>
              <a:rPr lang="en-US" dirty="0">
                <a:solidFill>
                  <a:schemeClr val="tx1"/>
                </a:solidFill>
              </a:rPr>
              <a:t>/</a:t>
            </a:r>
            <a:r>
              <a:rPr lang="en-US" dirty="0">
                <a:solidFill>
                  <a:schemeClr val="tx1"/>
                </a:solidFill>
                <a:sym typeface="Symbol"/>
              </a:rPr>
              <a:t></a:t>
            </a:r>
            <a:r>
              <a:rPr lang="zh-CN" altLang="en-US" dirty="0">
                <a:solidFill>
                  <a:schemeClr val="tx1"/>
                </a:solidFill>
              </a:rPr>
              <a:t>输入员工一天制作的产品数量，</a:t>
            </a:r>
            <a:r>
              <a:rPr lang="en-US" dirty="0">
                <a:solidFill>
                  <a:schemeClr val="tx1"/>
                </a:solidFill>
              </a:rPr>
              <a:t>w</a:t>
            </a:r>
            <a:r>
              <a:rPr lang="zh-CN" altLang="en-US" dirty="0">
                <a:solidFill>
                  <a:schemeClr val="tx1"/>
                </a:solidFill>
              </a:rPr>
              <a:t>指向存放</a:t>
            </a:r>
            <a:r>
              <a:rPr lang="en-US" dirty="0">
                <a:solidFill>
                  <a:schemeClr val="tx1"/>
                </a:solidFill>
              </a:rPr>
              <a:t>10</a:t>
            </a:r>
            <a:r>
              <a:rPr lang="zh-CN" altLang="en-US" dirty="0">
                <a:solidFill>
                  <a:schemeClr val="tx1"/>
                </a:solidFill>
              </a:rPr>
              <a:t>名员工一天制作的产品数量的数组</a:t>
            </a:r>
            <a:r>
              <a:rPr lang="en-US" dirty="0">
                <a:solidFill>
                  <a:schemeClr val="tx1"/>
                </a:solidFill>
                <a:sym typeface="Symbol"/>
              </a:rPr>
              <a:t></a:t>
            </a:r>
            <a:r>
              <a:rPr lang="en-US" dirty="0">
                <a:solidFill>
                  <a:schemeClr val="tx1"/>
                </a:solidFill>
              </a:rPr>
              <a:t>/</a:t>
            </a:r>
          </a:p>
          <a:p>
            <a:endParaRPr lang="en-US" dirty="0"/>
          </a:p>
        </p:txBody>
      </p:sp>
    </p:spTree>
    <p:extLst>
      <p:ext uri="{BB962C8B-B14F-4D97-AF65-F5344CB8AC3E}">
        <p14:creationId xmlns:p14="http://schemas.microsoft.com/office/powerpoint/2010/main" val="347096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rPr>
              <a:t>任务五：编写运行</a:t>
            </a:r>
            <a:r>
              <a:rPr lang="en-US" dirty="0">
                <a:latin typeface="+mn-ea"/>
              </a:rPr>
              <a:t>C</a:t>
            </a:r>
            <a:r>
              <a:rPr lang="zh-CN" altLang="en-US" dirty="0">
                <a:latin typeface="+mn-ea"/>
              </a:rPr>
              <a:t>语言程序</a:t>
            </a:r>
            <a:endParaRPr lang="en-US" dirty="0"/>
          </a:p>
        </p:txBody>
      </p:sp>
      <p:sp>
        <p:nvSpPr>
          <p:cNvPr id="3" name="Content Placeholder 2"/>
          <p:cNvSpPr>
            <a:spLocks noGrp="1"/>
          </p:cNvSpPr>
          <p:nvPr>
            <p:ph idx="1"/>
          </p:nvPr>
        </p:nvSpPr>
        <p:spPr>
          <a:xfrm>
            <a:off x="3657600" y="2971800"/>
            <a:ext cx="5111750" cy="3124200"/>
          </a:xfrm>
        </p:spPr>
        <p:txBody>
          <a:bodyPr>
            <a:normAutofit fontScale="62500" lnSpcReduction="20000"/>
          </a:bodyPr>
          <a:lstStyle/>
          <a:p>
            <a:r>
              <a:rPr lang="zh-CN" altLang="en-US" dirty="0">
                <a:latin typeface="+mn-ea"/>
              </a:rPr>
              <a:t>在编译时在源程序编写过程中出现的错误</a:t>
            </a:r>
            <a:r>
              <a:rPr lang="en-US" altLang="zh-CN" dirty="0">
                <a:latin typeface="+mn-ea"/>
              </a:rPr>
              <a:t>,</a:t>
            </a:r>
            <a:r>
              <a:rPr lang="zh-CN" altLang="en-US" dirty="0">
                <a:latin typeface="+mn-ea"/>
              </a:rPr>
              <a:t>称为语法错误。</a:t>
            </a:r>
            <a:endParaRPr lang="en-US" dirty="0">
              <a:latin typeface="+mn-ea"/>
            </a:endParaRPr>
          </a:p>
          <a:p>
            <a:r>
              <a:rPr lang="zh-CN" altLang="en-US" dirty="0">
                <a:latin typeface="+mn-ea"/>
              </a:rPr>
              <a:t>在连接的过程中也可能发现错误，称为逻辑错误</a:t>
            </a:r>
            <a:r>
              <a:rPr lang="en-US" altLang="zh-CN" dirty="0">
                <a:latin typeface="+mn-ea"/>
              </a:rPr>
              <a:t>,</a:t>
            </a:r>
            <a:r>
              <a:rPr lang="zh-CN" altLang="en-US" dirty="0">
                <a:latin typeface="+mn-ea"/>
              </a:rPr>
              <a:t> 应尽可能避免。</a:t>
            </a:r>
            <a:endParaRPr lang="en-US" altLang="zh-CN" dirty="0">
              <a:latin typeface="+mn-ea"/>
            </a:endParaRPr>
          </a:p>
          <a:p>
            <a:r>
              <a:rPr lang="zh-CN" altLang="en-US" dirty="0">
                <a:latin typeface="+mn-ea"/>
              </a:rPr>
              <a:t>运行包括：</a:t>
            </a:r>
            <a:endParaRPr lang="en-US" altLang="zh-CN" dirty="0">
              <a:latin typeface="+mn-ea"/>
            </a:endParaRPr>
          </a:p>
          <a:p>
            <a:pPr marL="0" indent="0">
              <a:buNone/>
            </a:pPr>
            <a:r>
              <a:rPr lang="zh-CN" altLang="en-US" dirty="0">
                <a:latin typeface="+mn-ea"/>
              </a:rPr>
              <a:t>（</a:t>
            </a:r>
            <a:r>
              <a:rPr lang="en-US" altLang="zh-CN" dirty="0">
                <a:latin typeface="+mn-ea"/>
              </a:rPr>
              <a:t>1</a:t>
            </a:r>
            <a:r>
              <a:rPr lang="zh-CN" altLang="en-US" dirty="0">
                <a:latin typeface="+mn-ea"/>
              </a:rPr>
              <a:t>）应用运行：指程序正式投入使用后的运行，是通过程序运行完成预先设定的功能。</a:t>
            </a:r>
            <a:endParaRPr lang="en-US" dirty="0">
              <a:latin typeface="+mn-ea"/>
            </a:endParaRPr>
          </a:p>
          <a:p>
            <a:pPr marL="0" indent="0">
              <a:buNone/>
            </a:pPr>
            <a:r>
              <a:rPr lang="zh-CN" altLang="en-US" dirty="0">
                <a:latin typeface="+mn-ea"/>
              </a:rPr>
              <a:t>（</a:t>
            </a:r>
            <a:r>
              <a:rPr lang="en-US" altLang="zh-CN" dirty="0">
                <a:latin typeface="+mn-ea"/>
              </a:rPr>
              <a:t>2</a:t>
            </a:r>
            <a:r>
              <a:rPr lang="zh-CN" altLang="en-US" dirty="0">
                <a:latin typeface="+mn-ea"/>
              </a:rPr>
              <a:t>）测试运行：指应用运行前的试运行，是为了验证整个应用系统的正确性。</a:t>
            </a:r>
            <a:endParaRPr lang="en-US" dirty="0">
              <a:latin typeface="+mn-ea"/>
            </a:endParaRPr>
          </a:p>
          <a:p>
            <a:pPr marL="0" indent="0">
              <a:buNone/>
            </a:pPr>
            <a:r>
              <a:rPr lang="zh-CN" altLang="en-US" dirty="0">
                <a:latin typeface="+mn-ea"/>
              </a:rPr>
              <a:t>（</a:t>
            </a:r>
            <a:r>
              <a:rPr lang="en-US" altLang="zh-CN" dirty="0">
                <a:latin typeface="+mn-ea"/>
              </a:rPr>
              <a:t>3</a:t>
            </a:r>
            <a:r>
              <a:rPr lang="zh-CN" altLang="en-US" dirty="0">
                <a:latin typeface="+mn-ea"/>
              </a:rPr>
              <a:t>）调试运行：专门为验证某些函数的正确性而进行的。运行时，通过输入一些特定的数据，观察程序是否按预期的输出。</a:t>
            </a:r>
            <a:endParaRPr lang="en-US" dirty="0">
              <a:latin typeface="+mn-ea"/>
            </a:endParaRPr>
          </a:p>
          <a:p>
            <a:endParaRPr lang="en-US" dirty="0">
              <a:latin typeface="+mn-ea"/>
            </a:endParaRPr>
          </a:p>
          <a:p>
            <a:endParaRPr lang="en-US" dirty="0"/>
          </a:p>
        </p:txBody>
      </p:sp>
      <p:sp>
        <p:nvSpPr>
          <p:cNvPr id="4" name="Text Placeholder 3"/>
          <p:cNvSpPr>
            <a:spLocks noGrp="1"/>
          </p:cNvSpPr>
          <p:nvPr>
            <p:ph type="body" sz="half" idx="2"/>
          </p:nvPr>
        </p:nvSpPr>
        <p:spPr/>
        <p:txBody>
          <a:bodyPr>
            <a:normAutofit/>
          </a:bodyPr>
          <a:lstStyle/>
          <a:p>
            <a:r>
              <a:rPr lang="zh-CN" altLang="en-US" dirty="0">
                <a:latin typeface="+mn-ea"/>
              </a:rPr>
              <a:t>从</a:t>
            </a:r>
            <a:r>
              <a:rPr lang="en-US" dirty="0">
                <a:latin typeface="+mn-ea"/>
              </a:rPr>
              <a:t>C</a:t>
            </a:r>
            <a:r>
              <a:rPr lang="zh-CN" altLang="en-US" dirty="0">
                <a:latin typeface="+mn-ea"/>
              </a:rPr>
              <a:t>语言源程序到最后能够运行一般要经过如下</a:t>
            </a:r>
            <a:r>
              <a:rPr lang="en-US" dirty="0">
                <a:latin typeface="+mn-ea"/>
              </a:rPr>
              <a:t>4</a:t>
            </a:r>
            <a:r>
              <a:rPr lang="zh-CN" altLang="en-US" dirty="0">
                <a:latin typeface="+mn-ea"/>
              </a:rPr>
              <a:t>个步骤：</a:t>
            </a:r>
            <a:endParaRPr lang="en-US" dirty="0">
              <a:latin typeface="+mn-ea"/>
            </a:endParaRPr>
          </a:p>
          <a:p>
            <a:r>
              <a:rPr lang="en-US" dirty="0">
                <a:latin typeface="+mn-ea"/>
              </a:rPr>
              <a:t>1</a:t>
            </a:r>
            <a:r>
              <a:rPr lang="zh-CN" altLang="en-US" dirty="0">
                <a:latin typeface="+mn-ea"/>
              </a:rPr>
              <a:t>．编辑源程序</a:t>
            </a:r>
            <a:endParaRPr lang="en-US" dirty="0">
              <a:latin typeface="+mn-ea"/>
            </a:endParaRPr>
          </a:p>
          <a:p>
            <a:r>
              <a:rPr lang="en-US" dirty="0">
                <a:latin typeface="+mn-ea"/>
              </a:rPr>
              <a:t>2</a:t>
            </a:r>
            <a:r>
              <a:rPr lang="zh-CN" altLang="en-US" dirty="0">
                <a:latin typeface="+mn-ea"/>
              </a:rPr>
              <a:t>．编译</a:t>
            </a:r>
            <a:endParaRPr lang="en-US" dirty="0">
              <a:latin typeface="+mn-ea"/>
            </a:endParaRPr>
          </a:p>
          <a:p>
            <a:r>
              <a:rPr lang="en-US" dirty="0">
                <a:latin typeface="+mn-ea"/>
              </a:rPr>
              <a:t>3</a:t>
            </a:r>
            <a:r>
              <a:rPr lang="zh-CN" altLang="en-US" dirty="0">
                <a:latin typeface="+mn-ea"/>
              </a:rPr>
              <a:t>．连接</a:t>
            </a:r>
            <a:endParaRPr lang="en-US" dirty="0">
              <a:latin typeface="+mn-ea"/>
            </a:endParaRPr>
          </a:p>
          <a:p>
            <a:r>
              <a:rPr lang="en-US" dirty="0">
                <a:latin typeface="+mn-ea"/>
              </a:rPr>
              <a:t>4</a:t>
            </a:r>
            <a:r>
              <a:rPr lang="zh-CN" altLang="en-US" dirty="0">
                <a:latin typeface="+mn-ea"/>
              </a:rPr>
              <a:t>．运行</a:t>
            </a:r>
            <a:endParaRPr lang="en-US" dirty="0">
              <a:latin typeface="+mn-ea"/>
            </a:endParaRPr>
          </a:p>
          <a:p>
            <a:endParaRPr lang="en-US" dirty="0"/>
          </a:p>
        </p:txBody>
      </p:sp>
      <p:graphicFrame>
        <p:nvGraphicFramePr>
          <p:cNvPr id="6" name="Diagram 5"/>
          <p:cNvGraphicFramePr/>
          <p:nvPr>
            <p:extLst>
              <p:ext uri="{D42A27DB-BD31-4B8C-83A1-F6EECF244321}">
                <p14:modId xmlns:p14="http://schemas.microsoft.com/office/powerpoint/2010/main" val="450617588"/>
              </p:ext>
            </p:extLst>
          </p:nvPr>
        </p:nvGraphicFramePr>
        <p:xfrm>
          <a:off x="3657600" y="685800"/>
          <a:ext cx="51816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690846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任务二：显示员工一天制作的产品数量</a:t>
            </a:r>
            <a:br>
              <a:rPr lang="en-US" dirty="0"/>
            </a:br>
            <a:endParaRPr lang="en-US" dirty="0"/>
          </a:p>
        </p:txBody>
      </p:sp>
      <p:sp>
        <p:nvSpPr>
          <p:cNvPr id="3" name="Content Placeholder 2"/>
          <p:cNvSpPr>
            <a:spLocks noGrp="1"/>
          </p:cNvSpPr>
          <p:nvPr>
            <p:ph idx="1"/>
          </p:nvPr>
        </p:nvSpPr>
        <p:spPr>
          <a:xfrm>
            <a:off x="3810000" y="838200"/>
            <a:ext cx="5111750" cy="2438400"/>
          </a:xfrm>
        </p:spPr>
        <p:txBody>
          <a:bodyPr>
            <a:normAutofit fontScale="55000" lnSpcReduction="20000"/>
          </a:bodyPr>
          <a:lstStyle/>
          <a:p>
            <a:pPr marL="0" indent="0">
              <a:buNone/>
            </a:pPr>
            <a:r>
              <a:rPr lang="en-US" dirty="0">
                <a:solidFill>
                  <a:schemeClr val="accent4"/>
                </a:solidFill>
              </a:rPr>
              <a:t> </a:t>
            </a:r>
          </a:p>
          <a:p>
            <a:pPr marL="0" indent="0">
              <a:buNone/>
            </a:pPr>
            <a:r>
              <a:rPr lang="en-US" dirty="0">
                <a:solidFill>
                  <a:schemeClr val="accent4"/>
                </a:solidFill>
              </a:rPr>
              <a:t> void output(</a:t>
            </a:r>
            <a:r>
              <a:rPr lang="en-US" dirty="0" err="1">
                <a:solidFill>
                  <a:schemeClr val="accent4"/>
                </a:solidFill>
              </a:rPr>
              <a:t>int</a:t>
            </a:r>
            <a:r>
              <a:rPr lang="en-US" dirty="0">
                <a:solidFill>
                  <a:schemeClr val="accent4"/>
                </a:solidFill>
              </a:rPr>
              <a:t> </a:t>
            </a:r>
            <a:r>
              <a:rPr lang="en-US" dirty="0">
                <a:solidFill>
                  <a:schemeClr val="accent4"/>
                </a:solidFill>
                <a:sym typeface="Symbol"/>
              </a:rPr>
              <a:t></a:t>
            </a:r>
            <a:r>
              <a:rPr lang="en-US" dirty="0">
                <a:solidFill>
                  <a:schemeClr val="accent4"/>
                </a:solidFill>
              </a:rPr>
              <a:t>w)</a:t>
            </a:r>
          </a:p>
          <a:p>
            <a:pPr marL="0" indent="0">
              <a:buNone/>
            </a:pP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("%d</a:t>
            </a:r>
            <a:r>
              <a:rPr lang="zh-CN" altLang="en-US" dirty="0">
                <a:solidFill>
                  <a:schemeClr val="accent4"/>
                </a:solidFill>
              </a:rPr>
              <a:t>名员工工作量数据为</a:t>
            </a:r>
            <a:r>
              <a:rPr lang="en-US" dirty="0">
                <a:solidFill>
                  <a:schemeClr val="accent4"/>
                </a:solidFill>
              </a:rPr>
              <a:t>:\</a:t>
            </a:r>
            <a:r>
              <a:rPr lang="en-US" dirty="0" err="1">
                <a:solidFill>
                  <a:schemeClr val="accent4"/>
                </a:solidFill>
              </a:rPr>
              <a:t>n",N</a:t>
            </a:r>
            <a:r>
              <a:rPr lang="en-US" dirty="0">
                <a:solidFill>
                  <a:schemeClr val="accent4"/>
                </a:solidFill>
              </a:rPr>
              <a:t>);</a:t>
            </a:r>
          </a:p>
          <a:p>
            <a:pPr marL="0" indent="0">
              <a:buNone/>
            </a:pPr>
            <a:r>
              <a:rPr lang="en-US" dirty="0">
                <a:solidFill>
                  <a:schemeClr val="accent4"/>
                </a:solidFill>
              </a:rPr>
              <a:t>      /</a:t>
            </a:r>
            <a:r>
              <a:rPr lang="en-US" dirty="0">
                <a:solidFill>
                  <a:schemeClr val="accent4"/>
                </a:solidFill>
                <a:sym typeface="Symbol"/>
              </a:rPr>
              <a:t></a:t>
            </a:r>
            <a:r>
              <a:rPr lang="zh-CN" altLang="en-US" dirty="0">
                <a:solidFill>
                  <a:schemeClr val="accent4"/>
                </a:solidFill>
              </a:rPr>
              <a:t>输出</a:t>
            </a:r>
            <a:r>
              <a:rPr lang="en-US" dirty="0">
                <a:solidFill>
                  <a:schemeClr val="accent4"/>
                </a:solidFill>
              </a:rPr>
              <a:t>10</a:t>
            </a:r>
            <a:r>
              <a:rPr lang="zh-CN" altLang="en-US" dirty="0">
                <a:solidFill>
                  <a:schemeClr val="accent4"/>
                </a:solidFill>
              </a:rPr>
              <a:t>名员工的工作量数据</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for(</a:t>
            </a:r>
            <a:r>
              <a:rPr lang="en-US" dirty="0" err="1">
                <a:solidFill>
                  <a:schemeClr val="accent4"/>
                </a:solidFill>
              </a:rPr>
              <a:t>i</a:t>
            </a:r>
            <a:r>
              <a:rPr lang="en-US" dirty="0">
                <a:solidFill>
                  <a:schemeClr val="accent4"/>
                </a:solidFill>
              </a:rPr>
              <a:t>=0;i&lt;</a:t>
            </a:r>
            <a:r>
              <a:rPr lang="en-US" dirty="0" err="1">
                <a:solidFill>
                  <a:schemeClr val="accent4"/>
                </a:solidFill>
              </a:rPr>
              <a:t>N;i</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("%5d",</a:t>
            </a:r>
            <a:r>
              <a:rPr lang="en-US" dirty="0">
                <a:solidFill>
                  <a:schemeClr val="accent4"/>
                </a:solidFill>
                <a:sym typeface="Symbol"/>
              </a:rPr>
              <a:t></a:t>
            </a:r>
            <a:r>
              <a:rPr lang="en-US" dirty="0">
                <a:solidFill>
                  <a:schemeClr val="accent4"/>
                </a:solidFill>
              </a:rPr>
              <a:t> (</a:t>
            </a:r>
            <a:r>
              <a:rPr lang="en-US" dirty="0" err="1">
                <a:solidFill>
                  <a:schemeClr val="accent4"/>
                </a:solidFill>
              </a:rPr>
              <a:t>w+i</a:t>
            </a:r>
            <a:r>
              <a:rPr lang="en-US" dirty="0">
                <a:solidFill>
                  <a:schemeClr val="accent4"/>
                </a:solidFill>
              </a:rPr>
              <a:t>));</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r>
              <a:rPr lang="en-US" dirty="0">
                <a:solidFill>
                  <a:schemeClr val="tx1"/>
                </a:solidFill>
              </a:rPr>
              <a:t>void output(</a:t>
            </a:r>
            <a:r>
              <a:rPr lang="en-US" dirty="0" err="1">
                <a:solidFill>
                  <a:schemeClr val="tx1"/>
                </a:solidFill>
              </a:rPr>
              <a:t>int</a:t>
            </a:r>
            <a:r>
              <a:rPr lang="en-US" dirty="0" err="1">
                <a:solidFill>
                  <a:schemeClr val="tx1"/>
                </a:solidFill>
                <a:sym typeface="Symbol"/>
              </a:rPr>
              <a:t></a:t>
            </a:r>
            <a:r>
              <a:rPr lang="en-US" dirty="0" err="1">
                <a:solidFill>
                  <a:schemeClr val="tx1"/>
                </a:solidFill>
              </a:rPr>
              <a:t>w</a:t>
            </a:r>
            <a:r>
              <a:rPr lang="en-US" dirty="0">
                <a:solidFill>
                  <a:schemeClr val="tx1"/>
                </a:solidFill>
              </a:rPr>
              <a:t>);  </a:t>
            </a:r>
          </a:p>
          <a:p>
            <a:r>
              <a:rPr lang="en-US" dirty="0">
                <a:solidFill>
                  <a:schemeClr val="tx1"/>
                </a:solidFill>
              </a:rPr>
              <a:t>/</a:t>
            </a:r>
            <a:r>
              <a:rPr lang="en-US" dirty="0">
                <a:solidFill>
                  <a:schemeClr val="tx1"/>
                </a:solidFill>
                <a:sym typeface="Symbol"/>
              </a:rPr>
              <a:t></a:t>
            </a:r>
            <a:r>
              <a:rPr lang="en-US" dirty="0">
                <a:solidFill>
                  <a:schemeClr val="tx1"/>
                </a:solidFill>
              </a:rPr>
              <a:t>w</a:t>
            </a:r>
            <a:r>
              <a:rPr lang="zh-CN" altLang="en-US" dirty="0">
                <a:solidFill>
                  <a:schemeClr val="tx1"/>
                </a:solidFill>
              </a:rPr>
              <a:t>指向存放</a:t>
            </a:r>
            <a:r>
              <a:rPr lang="en-US" dirty="0">
                <a:solidFill>
                  <a:schemeClr val="tx1"/>
                </a:solidFill>
              </a:rPr>
              <a:t>10</a:t>
            </a:r>
            <a:r>
              <a:rPr lang="zh-CN" altLang="en-US" dirty="0">
                <a:solidFill>
                  <a:schemeClr val="tx1"/>
                </a:solidFill>
              </a:rPr>
              <a:t>名员工一天制作的产品数量的数组</a:t>
            </a:r>
            <a:r>
              <a:rPr lang="en-US" dirty="0">
                <a:solidFill>
                  <a:schemeClr val="tx1"/>
                </a:solidFill>
                <a:sym typeface="Symbol"/>
              </a:rPr>
              <a:t></a:t>
            </a:r>
            <a:r>
              <a:rPr lang="en-US" dirty="0">
                <a:solidFill>
                  <a:schemeClr val="tx1"/>
                </a:solidFill>
              </a:rPr>
              <a:t>/</a:t>
            </a:r>
          </a:p>
          <a:p>
            <a:endParaRPr lang="en-US" dirty="0"/>
          </a:p>
        </p:txBody>
      </p:sp>
    </p:spTree>
    <p:extLst>
      <p:ext uri="{BB962C8B-B14F-4D97-AF65-F5344CB8AC3E}">
        <p14:creationId xmlns:p14="http://schemas.microsoft.com/office/powerpoint/2010/main" val="295878932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任务三：统计一天中制作产品最多的员工序号和产品数量</a:t>
            </a:r>
            <a:endParaRPr lang="en-US" dirty="0"/>
          </a:p>
        </p:txBody>
      </p:sp>
      <p:sp>
        <p:nvSpPr>
          <p:cNvPr id="3" name="Content Placeholder 2"/>
          <p:cNvSpPr>
            <a:spLocks noGrp="1"/>
          </p:cNvSpPr>
          <p:nvPr>
            <p:ph idx="1"/>
          </p:nvPr>
        </p:nvSpPr>
        <p:spPr>
          <a:xfrm>
            <a:off x="3803650" y="609600"/>
            <a:ext cx="5111750" cy="3657600"/>
          </a:xfrm>
        </p:spPr>
        <p:txBody>
          <a:bodyPr>
            <a:normAutofit fontScale="55000" lnSpcReduction="20000"/>
          </a:bodyPr>
          <a:lstStyle/>
          <a:p>
            <a:pPr marL="0" indent="0">
              <a:buNone/>
            </a:pPr>
            <a:r>
              <a:rPr lang="en-US" dirty="0">
                <a:solidFill>
                  <a:schemeClr val="accent4"/>
                </a:solidFill>
              </a:rPr>
              <a:t> </a:t>
            </a:r>
          </a:p>
          <a:p>
            <a:pPr marL="0" indent="0">
              <a:buNone/>
            </a:pPr>
            <a:r>
              <a:rPr lang="en-US" dirty="0">
                <a:solidFill>
                  <a:schemeClr val="accent4"/>
                </a:solidFill>
              </a:rPr>
              <a:t>void max(</a:t>
            </a:r>
            <a:r>
              <a:rPr lang="en-US" dirty="0" err="1">
                <a:solidFill>
                  <a:schemeClr val="accent4"/>
                </a:solidFill>
              </a:rPr>
              <a:t>int</a:t>
            </a:r>
            <a:r>
              <a:rPr lang="en-US" dirty="0">
                <a:solidFill>
                  <a:schemeClr val="accent4"/>
                </a:solidFill>
              </a:rPr>
              <a:t> </a:t>
            </a:r>
            <a:r>
              <a:rPr lang="en-US" dirty="0">
                <a:solidFill>
                  <a:schemeClr val="accent4"/>
                </a:solidFill>
                <a:sym typeface="Symbol"/>
              </a:rPr>
              <a:t></a:t>
            </a:r>
            <a:r>
              <a:rPr lang="en-US" dirty="0">
                <a:solidFill>
                  <a:schemeClr val="accent4"/>
                </a:solidFill>
              </a:rPr>
              <a:t>w)</a:t>
            </a:r>
          </a:p>
          <a:p>
            <a:pPr marL="0" indent="0">
              <a:buNone/>
            </a:pP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i,m</a:t>
            </a:r>
            <a:r>
              <a:rPr lang="en-US" dirty="0">
                <a:solidFill>
                  <a:schemeClr val="accent4"/>
                </a:solidFill>
              </a:rPr>
              <a:t>=0,maxi=</a:t>
            </a:r>
            <a:r>
              <a:rPr lang="en-US" dirty="0">
                <a:solidFill>
                  <a:schemeClr val="accent4"/>
                </a:solidFill>
                <a:sym typeface="Symbol"/>
              </a:rPr>
              <a:t></a:t>
            </a:r>
            <a:r>
              <a:rPr lang="en-US" dirty="0">
                <a:solidFill>
                  <a:schemeClr val="accent4"/>
                </a:solidFill>
              </a:rPr>
              <a:t>w;</a:t>
            </a:r>
          </a:p>
          <a:p>
            <a:pPr marL="0" indent="0">
              <a:buNone/>
            </a:pPr>
            <a:r>
              <a:rPr lang="en-US" dirty="0">
                <a:solidFill>
                  <a:schemeClr val="accent4"/>
                </a:solidFill>
              </a:rPr>
              <a:t>  for(</a:t>
            </a:r>
            <a:r>
              <a:rPr lang="en-US" dirty="0" err="1">
                <a:solidFill>
                  <a:schemeClr val="accent4"/>
                </a:solidFill>
              </a:rPr>
              <a:t>i</a:t>
            </a:r>
            <a:r>
              <a:rPr lang="en-US" dirty="0">
                <a:solidFill>
                  <a:schemeClr val="accent4"/>
                </a:solidFill>
              </a:rPr>
              <a:t>=1;i&lt;</a:t>
            </a:r>
            <a:r>
              <a:rPr lang="en-US" dirty="0" err="1">
                <a:solidFill>
                  <a:schemeClr val="accent4"/>
                </a:solidFill>
              </a:rPr>
              <a:t>N;i</a:t>
            </a:r>
            <a:r>
              <a:rPr lang="en-US" dirty="0">
                <a:solidFill>
                  <a:schemeClr val="accent4"/>
                </a:solidFill>
              </a:rPr>
              <a:t>++)</a:t>
            </a:r>
          </a:p>
          <a:p>
            <a:pPr marL="0" indent="0">
              <a:buNone/>
            </a:pPr>
            <a:r>
              <a:rPr lang="en-US" dirty="0">
                <a:solidFill>
                  <a:schemeClr val="accent4"/>
                </a:solidFill>
              </a:rPr>
              <a:t>  if(</a:t>
            </a:r>
            <a:r>
              <a:rPr lang="en-US" dirty="0">
                <a:solidFill>
                  <a:schemeClr val="accent4"/>
                </a:solidFill>
                <a:sym typeface="Symbol"/>
              </a:rPr>
              <a:t></a:t>
            </a:r>
            <a:r>
              <a:rPr lang="en-US" dirty="0">
                <a:solidFill>
                  <a:schemeClr val="accent4"/>
                </a:solidFill>
              </a:rPr>
              <a:t> (</a:t>
            </a:r>
            <a:r>
              <a:rPr lang="en-US" dirty="0" err="1">
                <a:solidFill>
                  <a:schemeClr val="accent4"/>
                </a:solidFill>
              </a:rPr>
              <a:t>w+i</a:t>
            </a:r>
            <a:r>
              <a:rPr lang="en-US" dirty="0">
                <a:solidFill>
                  <a:schemeClr val="accent4"/>
                </a:solidFill>
              </a:rPr>
              <a:t>)&gt;maxi)</a:t>
            </a:r>
          </a:p>
          <a:p>
            <a:pPr marL="0" indent="0">
              <a:buNone/>
            </a:pPr>
            <a:r>
              <a:rPr lang="en-US" dirty="0">
                <a:solidFill>
                  <a:schemeClr val="accent4"/>
                </a:solidFill>
              </a:rPr>
              <a:t>  {</a:t>
            </a:r>
          </a:p>
          <a:p>
            <a:pPr marL="0" indent="0">
              <a:buNone/>
            </a:pPr>
            <a:r>
              <a:rPr lang="en-US" dirty="0">
                <a:solidFill>
                  <a:schemeClr val="accent4"/>
                </a:solidFill>
              </a:rPr>
              <a:t>  m=</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maxi=</a:t>
            </a:r>
            <a:r>
              <a:rPr lang="en-US" dirty="0">
                <a:solidFill>
                  <a:schemeClr val="accent4"/>
                </a:solidFill>
                <a:sym typeface="Symbol"/>
              </a:rPr>
              <a:t></a:t>
            </a:r>
            <a:r>
              <a:rPr lang="en-US" dirty="0">
                <a:solidFill>
                  <a:schemeClr val="accent4"/>
                </a:solidFill>
              </a:rPr>
              <a:t> (</a:t>
            </a:r>
            <a:r>
              <a:rPr lang="en-US" dirty="0" err="1">
                <a:solidFill>
                  <a:schemeClr val="accent4"/>
                </a:solidFill>
              </a:rPr>
              <a:t>w+i</a:t>
            </a:r>
            <a:r>
              <a:rPr lang="en-US" dirty="0">
                <a:solidFill>
                  <a:schemeClr val="accent4"/>
                </a:solidFill>
              </a:rPr>
              <a:t>);</a:t>
            </a: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("\n</a:t>
            </a:r>
            <a:r>
              <a:rPr lang="zh-CN" altLang="en-US" dirty="0">
                <a:solidFill>
                  <a:schemeClr val="accent4"/>
                </a:solidFill>
              </a:rPr>
              <a:t>最大工作量员工为</a:t>
            </a:r>
            <a:r>
              <a:rPr lang="en-US" dirty="0">
                <a:solidFill>
                  <a:schemeClr val="accent4"/>
                </a:solidFill>
              </a:rPr>
              <a:t> </a:t>
            </a:r>
            <a:r>
              <a:rPr lang="en-US" dirty="0" err="1">
                <a:solidFill>
                  <a:schemeClr val="accent4"/>
                </a:solidFill>
              </a:rPr>
              <a:t>NO.%d</a:t>
            </a:r>
            <a:r>
              <a:rPr lang="en-US" dirty="0">
                <a:solidFill>
                  <a:schemeClr val="accent4"/>
                </a:solidFill>
              </a:rPr>
              <a:t>:%d\n",</a:t>
            </a:r>
            <a:r>
              <a:rPr lang="en-US" dirty="0" err="1">
                <a:solidFill>
                  <a:schemeClr val="accent4"/>
                </a:solidFill>
              </a:rPr>
              <a:t>m,maxi</a:t>
            </a:r>
            <a:r>
              <a:rPr lang="en-US" dirty="0">
                <a:solidFill>
                  <a:schemeClr val="accent4"/>
                </a:solidFill>
              </a:rPr>
              <a:t>);</a:t>
            </a:r>
          </a:p>
          <a:p>
            <a:pPr marL="0" indent="0">
              <a:buNone/>
            </a:pPr>
            <a:r>
              <a:rPr lang="en-US" dirty="0">
                <a:solidFill>
                  <a:schemeClr val="accent4"/>
                </a:solidFill>
              </a:rPr>
              <a:t>   / </a:t>
            </a:r>
            <a:r>
              <a:rPr lang="en-US" dirty="0">
                <a:solidFill>
                  <a:schemeClr val="accent4"/>
                </a:solidFill>
                <a:sym typeface="Symbol"/>
              </a:rPr>
              <a:t></a:t>
            </a:r>
            <a:r>
              <a:rPr lang="zh-CN" altLang="en-US" dirty="0">
                <a:solidFill>
                  <a:schemeClr val="accent4"/>
                </a:solidFill>
              </a:rPr>
              <a:t>输出工作量最大的员工序号及数据</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r>
              <a:rPr lang="en-US" dirty="0">
                <a:solidFill>
                  <a:schemeClr val="tx1"/>
                </a:solidFill>
              </a:rPr>
              <a:t>void  max(</a:t>
            </a:r>
            <a:r>
              <a:rPr lang="en-US" dirty="0" err="1">
                <a:solidFill>
                  <a:schemeClr val="tx1"/>
                </a:solidFill>
              </a:rPr>
              <a:t>int</a:t>
            </a:r>
            <a:r>
              <a:rPr lang="en-US" dirty="0">
                <a:solidFill>
                  <a:schemeClr val="tx1"/>
                </a:solidFill>
              </a:rPr>
              <a:t> </a:t>
            </a:r>
            <a:r>
              <a:rPr lang="en-US" dirty="0">
                <a:solidFill>
                  <a:schemeClr val="tx1"/>
                </a:solidFill>
                <a:sym typeface="Symbol"/>
              </a:rPr>
              <a:t></a:t>
            </a:r>
            <a:r>
              <a:rPr lang="en-US" dirty="0">
                <a:solidFill>
                  <a:schemeClr val="tx1"/>
                </a:solidFill>
              </a:rPr>
              <a:t> w);</a:t>
            </a:r>
          </a:p>
          <a:p>
            <a:r>
              <a:rPr lang="en-US" dirty="0">
                <a:solidFill>
                  <a:schemeClr val="tx1"/>
                </a:solidFill>
              </a:rPr>
              <a:t>/</a:t>
            </a:r>
            <a:r>
              <a:rPr lang="en-US" dirty="0">
                <a:solidFill>
                  <a:schemeClr val="tx1"/>
                </a:solidFill>
                <a:sym typeface="Symbol"/>
              </a:rPr>
              <a:t></a:t>
            </a:r>
            <a:r>
              <a:rPr lang="en-US" dirty="0">
                <a:solidFill>
                  <a:schemeClr val="tx1"/>
                </a:solidFill>
              </a:rPr>
              <a:t>w</a:t>
            </a:r>
            <a:r>
              <a:rPr lang="zh-CN" altLang="en-US" dirty="0">
                <a:solidFill>
                  <a:schemeClr val="tx1"/>
                </a:solidFill>
              </a:rPr>
              <a:t>指向存放</a:t>
            </a:r>
            <a:r>
              <a:rPr lang="en-US" dirty="0">
                <a:solidFill>
                  <a:schemeClr val="tx1"/>
                </a:solidFill>
              </a:rPr>
              <a:t>10</a:t>
            </a:r>
            <a:r>
              <a:rPr lang="zh-CN" altLang="en-US" dirty="0">
                <a:solidFill>
                  <a:schemeClr val="tx1"/>
                </a:solidFill>
              </a:rPr>
              <a:t>名员工一天制作的产品数量的数组，数组下标号与员工号一致</a:t>
            </a:r>
            <a:r>
              <a:rPr lang="en-US" dirty="0">
                <a:solidFill>
                  <a:schemeClr val="tx1"/>
                </a:solidFill>
                <a:sym typeface="Symbol"/>
              </a:rPr>
              <a:t></a:t>
            </a:r>
            <a:r>
              <a:rPr lang="en-US" dirty="0">
                <a:solidFill>
                  <a:schemeClr val="tx1"/>
                </a:solidFill>
              </a:rPr>
              <a:t>/</a:t>
            </a:r>
          </a:p>
          <a:p>
            <a:r>
              <a:rPr lang="en-US" dirty="0">
                <a:solidFill>
                  <a:schemeClr val="accent4"/>
                </a:solidFill>
              </a:rPr>
              <a:t> </a:t>
            </a:r>
          </a:p>
          <a:p>
            <a:endParaRPr lang="en-US" dirty="0"/>
          </a:p>
        </p:txBody>
      </p:sp>
    </p:spTree>
    <p:extLst>
      <p:ext uri="{BB962C8B-B14F-4D97-AF65-F5344CB8AC3E}">
        <p14:creationId xmlns:p14="http://schemas.microsoft.com/office/powerpoint/2010/main" val="7604169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任务四：显示一天中员工制作产品数量排序的结果（由多到少）</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solidFill>
                  <a:schemeClr val="accent4"/>
                </a:solidFill>
              </a:rPr>
              <a:t> </a:t>
            </a:r>
          </a:p>
          <a:p>
            <a:pPr marL="0" indent="0">
              <a:buNone/>
            </a:pPr>
            <a:r>
              <a:rPr lang="en-US" dirty="0">
                <a:solidFill>
                  <a:schemeClr val="accent4"/>
                </a:solidFill>
              </a:rPr>
              <a:t>void sort(</a:t>
            </a:r>
            <a:r>
              <a:rPr lang="en-US" dirty="0" err="1">
                <a:solidFill>
                  <a:schemeClr val="accent4"/>
                </a:solidFill>
              </a:rPr>
              <a:t>int</a:t>
            </a:r>
            <a:r>
              <a:rPr lang="en-US" dirty="0">
                <a:solidFill>
                  <a:schemeClr val="accent4"/>
                </a:solidFill>
              </a:rPr>
              <a:t> </a:t>
            </a:r>
            <a:r>
              <a:rPr lang="en-US" dirty="0">
                <a:solidFill>
                  <a:schemeClr val="accent4"/>
                </a:solidFill>
                <a:sym typeface="Symbol"/>
              </a:rPr>
              <a:t></a:t>
            </a:r>
            <a:r>
              <a:rPr lang="en-US" dirty="0">
                <a:solidFill>
                  <a:schemeClr val="accent4"/>
                </a:solidFill>
              </a:rPr>
              <a:t>w)</a:t>
            </a:r>
          </a:p>
          <a:p>
            <a:pPr marL="0" indent="0">
              <a:buNone/>
            </a:pP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temp,i,j,k</a:t>
            </a:r>
            <a:r>
              <a:rPr lang="en-US" dirty="0">
                <a:solidFill>
                  <a:schemeClr val="accent4"/>
                </a:solidFill>
              </a:rPr>
              <a:t>;</a:t>
            </a:r>
          </a:p>
          <a:p>
            <a:pPr marL="0" indent="0">
              <a:buNone/>
            </a:pPr>
            <a:r>
              <a:rPr lang="en-US" dirty="0">
                <a:solidFill>
                  <a:schemeClr val="accent4"/>
                </a:solidFill>
              </a:rPr>
              <a:t>      for(</a:t>
            </a:r>
            <a:r>
              <a:rPr lang="en-US" dirty="0" err="1">
                <a:solidFill>
                  <a:schemeClr val="accent4"/>
                </a:solidFill>
              </a:rPr>
              <a:t>i</a:t>
            </a:r>
            <a:r>
              <a:rPr lang="en-US" dirty="0">
                <a:solidFill>
                  <a:schemeClr val="accent4"/>
                </a:solidFill>
              </a:rPr>
              <a:t>=0;i&lt;N-1;i++)</a:t>
            </a:r>
          </a:p>
          <a:p>
            <a:pPr marL="0" indent="0">
              <a:buNone/>
            </a:pPr>
            <a:r>
              <a:rPr lang="en-US" dirty="0">
                <a:solidFill>
                  <a:schemeClr val="accent4"/>
                </a:solidFill>
              </a:rPr>
              <a:t>      {</a:t>
            </a:r>
          </a:p>
          <a:p>
            <a:pPr marL="0" indent="0">
              <a:buNone/>
            </a:pPr>
            <a:r>
              <a:rPr lang="en-US" dirty="0">
                <a:solidFill>
                  <a:schemeClr val="accent4"/>
                </a:solidFill>
              </a:rPr>
              <a:t>        k=</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for(j=i+1;j&lt;</a:t>
            </a:r>
            <a:r>
              <a:rPr lang="en-US" dirty="0" err="1">
                <a:solidFill>
                  <a:schemeClr val="accent4"/>
                </a:solidFill>
              </a:rPr>
              <a:t>N;j</a:t>
            </a:r>
            <a:r>
              <a:rPr lang="en-US" dirty="0">
                <a:solidFill>
                  <a:schemeClr val="accent4"/>
                </a:solidFill>
              </a:rPr>
              <a:t>++)</a:t>
            </a:r>
          </a:p>
          <a:p>
            <a:pPr marL="0" indent="0">
              <a:buNone/>
            </a:pPr>
            <a:r>
              <a:rPr lang="en-US" dirty="0">
                <a:solidFill>
                  <a:schemeClr val="accent4"/>
                </a:solidFill>
              </a:rPr>
              <a:t>           if(</a:t>
            </a:r>
            <a:r>
              <a:rPr lang="en-US" dirty="0">
                <a:solidFill>
                  <a:schemeClr val="accent4"/>
                </a:solidFill>
                <a:sym typeface="Symbol"/>
              </a:rPr>
              <a:t></a:t>
            </a:r>
            <a:r>
              <a:rPr lang="en-US" dirty="0">
                <a:solidFill>
                  <a:schemeClr val="accent4"/>
                </a:solidFill>
              </a:rPr>
              <a:t> (</a:t>
            </a:r>
            <a:r>
              <a:rPr lang="en-US" dirty="0" err="1">
                <a:solidFill>
                  <a:schemeClr val="accent4"/>
                </a:solidFill>
              </a:rPr>
              <a:t>w+k</a:t>
            </a:r>
            <a:r>
              <a:rPr lang="en-US" dirty="0">
                <a:solidFill>
                  <a:schemeClr val="accent4"/>
                </a:solidFill>
              </a:rPr>
              <a:t>)&lt; </a:t>
            </a:r>
            <a:r>
              <a:rPr lang="en-US" dirty="0">
                <a:solidFill>
                  <a:schemeClr val="accent4"/>
                </a:solidFill>
                <a:sym typeface="Symbol"/>
              </a:rPr>
              <a:t></a:t>
            </a:r>
            <a:r>
              <a:rPr lang="en-US" dirty="0">
                <a:solidFill>
                  <a:schemeClr val="accent4"/>
                </a:solidFill>
              </a:rPr>
              <a:t> (</a:t>
            </a:r>
            <a:r>
              <a:rPr lang="en-US" dirty="0" err="1">
                <a:solidFill>
                  <a:schemeClr val="accent4"/>
                </a:solidFill>
              </a:rPr>
              <a:t>w+j</a:t>
            </a:r>
            <a:r>
              <a:rPr lang="en-US" dirty="0">
                <a:solidFill>
                  <a:schemeClr val="accent4"/>
                </a:solidFill>
              </a:rPr>
              <a:t>))</a:t>
            </a:r>
          </a:p>
          <a:p>
            <a:pPr marL="0" indent="0">
              <a:buNone/>
            </a:pPr>
            <a:r>
              <a:rPr lang="en-US" dirty="0">
                <a:solidFill>
                  <a:schemeClr val="accent4"/>
                </a:solidFill>
              </a:rPr>
              <a:t>        k=j;</a:t>
            </a:r>
          </a:p>
          <a:p>
            <a:pPr marL="0" indent="0">
              <a:buNone/>
            </a:pPr>
            <a:r>
              <a:rPr lang="en-US" dirty="0">
                <a:solidFill>
                  <a:schemeClr val="accent4"/>
                </a:solidFill>
              </a:rPr>
              <a:t>      if(</a:t>
            </a:r>
            <a:r>
              <a:rPr lang="en-US" dirty="0" err="1">
                <a:solidFill>
                  <a:schemeClr val="accent4"/>
                </a:solidFill>
              </a:rPr>
              <a:t>i</a:t>
            </a:r>
            <a:r>
              <a:rPr lang="en-US" dirty="0">
                <a:solidFill>
                  <a:schemeClr val="accent4"/>
                </a:solidFill>
              </a:rPr>
              <a:t>!=k)</a:t>
            </a:r>
          </a:p>
          <a:p>
            <a:pPr marL="0" indent="0">
              <a:buNone/>
            </a:pPr>
            <a:r>
              <a:rPr lang="en-US" dirty="0">
                <a:solidFill>
                  <a:schemeClr val="accent4"/>
                </a:solidFill>
              </a:rPr>
              <a:t>      {</a:t>
            </a:r>
          </a:p>
          <a:p>
            <a:pPr marL="0" indent="0">
              <a:buNone/>
            </a:pPr>
            <a:r>
              <a:rPr lang="en-US" dirty="0">
                <a:solidFill>
                  <a:schemeClr val="accent4"/>
                </a:solidFill>
              </a:rPr>
              <a:t>        temp=</a:t>
            </a:r>
            <a:r>
              <a:rPr lang="en-US" dirty="0">
                <a:solidFill>
                  <a:schemeClr val="accent4"/>
                </a:solidFill>
                <a:sym typeface="Symbol"/>
              </a:rPr>
              <a:t></a:t>
            </a:r>
            <a:r>
              <a:rPr lang="en-US" dirty="0">
                <a:solidFill>
                  <a:schemeClr val="accent4"/>
                </a:solidFill>
              </a:rPr>
              <a:t> (</a:t>
            </a:r>
            <a:r>
              <a:rPr lang="en-US" dirty="0" err="1">
                <a:solidFill>
                  <a:schemeClr val="accent4"/>
                </a:solidFill>
              </a:rPr>
              <a:t>w+i</a:t>
            </a:r>
            <a:r>
              <a:rPr lang="en-US" dirty="0">
                <a:solidFill>
                  <a:schemeClr val="accent4"/>
                </a:solidFill>
              </a:rPr>
              <a:t>);</a:t>
            </a:r>
          </a:p>
          <a:p>
            <a:pPr marL="0" indent="0">
              <a:buNone/>
            </a:pPr>
            <a:r>
              <a:rPr lang="en-US" dirty="0">
                <a:solidFill>
                  <a:schemeClr val="accent4"/>
                </a:solidFill>
              </a:rPr>
              <a:t>        </a:t>
            </a:r>
            <a:r>
              <a:rPr lang="en-US" dirty="0">
                <a:solidFill>
                  <a:schemeClr val="accent4"/>
                </a:solidFill>
                <a:sym typeface="Symbol"/>
              </a:rPr>
              <a:t></a:t>
            </a:r>
            <a:r>
              <a:rPr lang="en-US" dirty="0">
                <a:solidFill>
                  <a:schemeClr val="accent4"/>
                </a:solidFill>
              </a:rPr>
              <a:t> (</a:t>
            </a:r>
            <a:r>
              <a:rPr lang="en-US" dirty="0" err="1">
                <a:solidFill>
                  <a:schemeClr val="accent4"/>
                </a:solidFill>
              </a:rPr>
              <a:t>w+i</a:t>
            </a:r>
            <a:r>
              <a:rPr lang="en-US" dirty="0">
                <a:solidFill>
                  <a:schemeClr val="accent4"/>
                </a:solidFill>
              </a:rPr>
              <a:t>)= </a:t>
            </a:r>
            <a:r>
              <a:rPr lang="en-US" dirty="0">
                <a:solidFill>
                  <a:schemeClr val="accent4"/>
                </a:solidFill>
                <a:sym typeface="Symbol"/>
              </a:rPr>
              <a:t></a:t>
            </a:r>
            <a:r>
              <a:rPr lang="en-US" dirty="0">
                <a:solidFill>
                  <a:schemeClr val="accent4"/>
                </a:solidFill>
              </a:rPr>
              <a:t> (</a:t>
            </a:r>
            <a:r>
              <a:rPr lang="en-US" dirty="0" err="1">
                <a:solidFill>
                  <a:schemeClr val="accent4"/>
                </a:solidFill>
              </a:rPr>
              <a:t>w+k</a:t>
            </a:r>
            <a:r>
              <a:rPr lang="en-US" dirty="0">
                <a:solidFill>
                  <a:schemeClr val="accent4"/>
                </a:solidFill>
              </a:rPr>
              <a:t>);</a:t>
            </a:r>
          </a:p>
          <a:p>
            <a:pPr marL="0" indent="0">
              <a:buNone/>
            </a:pPr>
            <a:r>
              <a:rPr lang="en-US" dirty="0">
                <a:solidFill>
                  <a:schemeClr val="accent4"/>
                </a:solidFill>
              </a:rPr>
              <a:t>        </a:t>
            </a:r>
            <a:r>
              <a:rPr lang="en-US" dirty="0">
                <a:solidFill>
                  <a:schemeClr val="accent4"/>
                </a:solidFill>
                <a:sym typeface="Symbol"/>
              </a:rPr>
              <a:t></a:t>
            </a:r>
            <a:r>
              <a:rPr lang="en-US" dirty="0">
                <a:solidFill>
                  <a:schemeClr val="accent4"/>
                </a:solidFill>
              </a:rPr>
              <a:t> (</a:t>
            </a:r>
            <a:r>
              <a:rPr lang="en-US" dirty="0" err="1">
                <a:solidFill>
                  <a:schemeClr val="accent4"/>
                </a:solidFill>
              </a:rPr>
              <a:t>w+k</a:t>
            </a:r>
            <a:r>
              <a:rPr lang="en-US" dirty="0">
                <a:solidFill>
                  <a:schemeClr val="accent4"/>
                </a:solidFill>
              </a:rPr>
              <a:t>)=temp;</a:t>
            </a:r>
          </a:p>
          <a:p>
            <a:pPr marL="0" indent="0">
              <a:buNone/>
            </a:pPr>
            <a:r>
              <a:rPr lang="en-US" dirty="0">
                <a:solidFill>
                  <a:schemeClr val="accent4"/>
                </a:solidFill>
              </a:rPr>
              <a:t>      }</a:t>
            </a: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zh-CN" altLang="en-US" dirty="0">
                <a:solidFill>
                  <a:schemeClr val="accent4"/>
                </a:solidFill>
              </a:rPr>
              <a:t>排序后的员工工作量数据</a:t>
            </a:r>
            <a:r>
              <a:rPr lang="en-US" dirty="0">
                <a:solidFill>
                  <a:schemeClr val="accent4"/>
                </a:solidFill>
              </a:rPr>
              <a:t>:\n");</a:t>
            </a:r>
          </a:p>
          <a:p>
            <a:pPr marL="0" indent="0">
              <a:buNone/>
            </a:pPr>
            <a:r>
              <a:rPr lang="en-US" dirty="0">
                <a:solidFill>
                  <a:schemeClr val="accent4"/>
                </a:solidFill>
              </a:rPr>
              <a:t>    /</a:t>
            </a:r>
            <a:r>
              <a:rPr lang="en-US" dirty="0">
                <a:solidFill>
                  <a:schemeClr val="accent4"/>
                </a:solidFill>
                <a:sym typeface="Symbol"/>
              </a:rPr>
              <a:t></a:t>
            </a:r>
            <a:r>
              <a:rPr lang="zh-CN" altLang="en-US" dirty="0">
                <a:solidFill>
                  <a:schemeClr val="accent4"/>
                </a:solidFill>
              </a:rPr>
              <a:t>排序后的员工工作量数据</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for(</a:t>
            </a:r>
            <a:r>
              <a:rPr lang="en-US" dirty="0" err="1">
                <a:solidFill>
                  <a:schemeClr val="accent4"/>
                </a:solidFill>
              </a:rPr>
              <a:t>i</a:t>
            </a:r>
            <a:r>
              <a:rPr lang="en-US" dirty="0">
                <a:solidFill>
                  <a:schemeClr val="accent4"/>
                </a:solidFill>
              </a:rPr>
              <a:t>=0;i&lt;</a:t>
            </a:r>
            <a:r>
              <a:rPr lang="en-US" dirty="0" err="1">
                <a:solidFill>
                  <a:schemeClr val="accent4"/>
                </a:solidFill>
              </a:rPr>
              <a:t>N;i</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("%5d",</a:t>
            </a:r>
            <a:r>
              <a:rPr lang="en-US" dirty="0">
                <a:solidFill>
                  <a:schemeClr val="accent4"/>
                </a:solidFill>
                <a:sym typeface="Symbol"/>
              </a:rPr>
              <a:t></a:t>
            </a:r>
            <a:r>
              <a:rPr lang="en-US" dirty="0">
                <a:solidFill>
                  <a:schemeClr val="accent4"/>
                </a:solidFill>
              </a:rPr>
              <a:t> (</a:t>
            </a:r>
            <a:r>
              <a:rPr lang="en-US" dirty="0" err="1">
                <a:solidFill>
                  <a:schemeClr val="accent4"/>
                </a:solidFill>
              </a:rPr>
              <a:t>w+i</a:t>
            </a:r>
            <a:r>
              <a:rPr lang="en-US" dirty="0">
                <a:solidFill>
                  <a:schemeClr val="accent4"/>
                </a:solidFill>
              </a:rPr>
              <a:t>));</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r>
              <a:rPr lang="en-US" dirty="0">
                <a:solidFill>
                  <a:schemeClr val="tx1"/>
                </a:solidFill>
              </a:rPr>
              <a:t>void sort(</a:t>
            </a:r>
            <a:r>
              <a:rPr lang="en-US" dirty="0" err="1">
                <a:solidFill>
                  <a:schemeClr val="tx1"/>
                </a:solidFill>
              </a:rPr>
              <a:t>int</a:t>
            </a:r>
            <a:r>
              <a:rPr lang="en-US" dirty="0">
                <a:solidFill>
                  <a:schemeClr val="tx1"/>
                </a:solidFill>
              </a:rPr>
              <a:t> </a:t>
            </a:r>
            <a:r>
              <a:rPr lang="en-US" dirty="0">
                <a:solidFill>
                  <a:schemeClr val="tx1"/>
                </a:solidFill>
                <a:sym typeface="Symbol"/>
              </a:rPr>
              <a:t></a:t>
            </a:r>
            <a:r>
              <a:rPr lang="en-US" dirty="0">
                <a:solidFill>
                  <a:schemeClr val="tx1"/>
                </a:solidFill>
              </a:rPr>
              <a:t> w);  </a:t>
            </a:r>
          </a:p>
          <a:p>
            <a:r>
              <a:rPr lang="en-US" dirty="0">
                <a:solidFill>
                  <a:schemeClr val="tx1"/>
                </a:solidFill>
              </a:rPr>
              <a:t>/</a:t>
            </a:r>
            <a:r>
              <a:rPr lang="en-US" dirty="0">
                <a:solidFill>
                  <a:schemeClr val="tx1"/>
                </a:solidFill>
                <a:sym typeface="Symbol"/>
              </a:rPr>
              <a:t></a:t>
            </a:r>
            <a:r>
              <a:rPr lang="en-US" dirty="0">
                <a:solidFill>
                  <a:schemeClr val="tx1"/>
                </a:solidFill>
              </a:rPr>
              <a:t>w</a:t>
            </a:r>
            <a:r>
              <a:rPr lang="zh-CN" altLang="en-US" dirty="0">
                <a:solidFill>
                  <a:schemeClr val="tx1"/>
                </a:solidFill>
              </a:rPr>
              <a:t>指向存放</a:t>
            </a:r>
            <a:r>
              <a:rPr lang="en-US" dirty="0">
                <a:solidFill>
                  <a:schemeClr val="tx1"/>
                </a:solidFill>
              </a:rPr>
              <a:t>10</a:t>
            </a:r>
            <a:r>
              <a:rPr lang="zh-CN" altLang="en-US" dirty="0">
                <a:solidFill>
                  <a:schemeClr val="tx1"/>
                </a:solidFill>
              </a:rPr>
              <a:t>名员工一天制作的产品数量的数组</a:t>
            </a:r>
            <a:r>
              <a:rPr lang="en-US" dirty="0">
                <a:solidFill>
                  <a:schemeClr val="tx1"/>
                </a:solidFill>
                <a:sym typeface="Symbol"/>
              </a:rPr>
              <a:t></a:t>
            </a:r>
            <a:r>
              <a:rPr lang="en-US" dirty="0">
                <a:solidFill>
                  <a:schemeClr val="tx1"/>
                </a:solidFill>
              </a:rPr>
              <a:t>/</a:t>
            </a:r>
          </a:p>
          <a:p>
            <a:r>
              <a:rPr lang="en-US" dirty="0">
                <a:solidFill>
                  <a:schemeClr val="accent4"/>
                </a:solidFill>
              </a:rPr>
              <a:t> </a:t>
            </a:r>
          </a:p>
          <a:p>
            <a:endParaRPr lang="en-US" dirty="0"/>
          </a:p>
        </p:txBody>
      </p:sp>
    </p:spTree>
    <p:extLst>
      <p:ext uri="{BB962C8B-B14F-4D97-AF65-F5344CB8AC3E}">
        <p14:creationId xmlns:p14="http://schemas.microsoft.com/office/powerpoint/2010/main" val="24735408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任务五：统计一天中制作产品的总量和平均量，统计低于平均量的员工个数及员工序号</a:t>
            </a:r>
            <a:endParaRPr lang="en-US" dirty="0"/>
          </a:p>
        </p:txBody>
      </p:sp>
      <p:sp>
        <p:nvSpPr>
          <p:cNvPr id="3" name="Content Placeholder 2"/>
          <p:cNvSpPr>
            <a:spLocks noGrp="1"/>
          </p:cNvSpPr>
          <p:nvPr>
            <p:ph idx="1"/>
          </p:nvPr>
        </p:nvSpPr>
        <p:spPr>
          <a:xfrm>
            <a:off x="3733800" y="609600"/>
            <a:ext cx="5111750" cy="6019800"/>
          </a:xfrm>
        </p:spPr>
        <p:txBody>
          <a:bodyPr>
            <a:normAutofit fontScale="32500" lnSpcReduction="20000"/>
          </a:bodyPr>
          <a:lstStyle/>
          <a:p>
            <a:pPr marL="0" indent="0">
              <a:buNone/>
            </a:pPr>
            <a:r>
              <a:rPr lang="en-US" dirty="0">
                <a:solidFill>
                  <a:schemeClr val="accent4"/>
                </a:solidFill>
              </a:rPr>
              <a:t> </a:t>
            </a:r>
            <a:r>
              <a:rPr lang="en-US" sz="3700" dirty="0" err="1">
                <a:solidFill>
                  <a:schemeClr val="accent4"/>
                </a:solidFill>
              </a:rPr>
              <a:t>int</a:t>
            </a:r>
            <a:r>
              <a:rPr lang="en-US" sz="3700" dirty="0">
                <a:solidFill>
                  <a:schemeClr val="accent4"/>
                </a:solidFill>
              </a:rPr>
              <a:t> sum(</a:t>
            </a:r>
            <a:r>
              <a:rPr lang="en-US" sz="3700" dirty="0" err="1">
                <a:solidFill>
                  <a:schemeClr val="accent4"/>
                </a:solidFill>
              </a:rPr>
              <a:t>int</a:t>
            </a:r>
            <a:r>
              <a:rPr lang="en-US" sz="3700" dirty="0">
                <a:solidFill>
                  <a:schemeClr val="accent4"/>
                </a:solidFill>
              </a:rPr>
              <a:t> </a:t>
            </a:r>
            <a:r>
              <a:rPr lang="en-US" sz="3700" dirty="0">
                <a:solidFill>
                  <a:schemeClr val="accent4"/>
                </a:solidFill>
                <a:sym typeface="Symbol"/>
              </a:rPr>
              <a:t></a:t>
            </a:r>
            <a:r>
              <a:rPr lang="en-US" sz="3700" dirty="0">
                <a:solidFill>
                  <a:schemeClr val="accent4"/>
                </a:solidFill>
              </a:rPr>
              <a:t>w)</a:t>
            </a:r>
          </a:p>
          <a:p>
            <a:pPr marL="0" indent="0">
              <a:buNone/>
            </a:pPr>
            <a:r>
              <a:rPr lang="en-US" sz="3700" dirty="0">
                <a:solidFill>
                  <a:schemeClr val="accent4"/>
                </a:solidFill>
              </a:rPr>
              <a:t>{</a:t>
            </a:r>
          </a:p>
          <a:p>
            <a:pPr marL="0" indent="0">
              <a:buNone/>
            </a:pPr>
            <a:r>
              <a:rPr lang="en-US" sz="3700" dirty="0">
                <a:solidFill>
                  <a:schemeClr val="accent4"/>
                </a:solidFill>
              </a:rPr>
              <a:t>  </a:t>
            </a:r>
            <a:r>
              <a:rPr lang="en-US" sz="3700" dirty="0" err="1">
                <a:solidFill>
                  <a:schemeClr val="accent4"/>
                </a:solidFill>
              </a:rPr>
              <a:t>int</a:t>
            </a:r>
            <a:r>
              <a:rPr lang="en-US" sz="3700" dirty="0">
                <a:solidFill>
                  <a:schemeClr val="accent4"/>
                </a:solidFill>
              </a:rPr>
              <a:t> </a:t>
            </a:r>
            <a:r>
              <a:rPr lang="en-US" sz="3700" dirty="0" err="1">
                <a:solidFill>
                  <a:schemeClr val="accent4"/>
                </a:solidFill>
              </a:rPr>
              <a:t>i,s</a:t>
            </a:r>
            <a:r>
              <a:rPr lang="en-US" sz="3700" dirty="0">
                <a:solidFill>
                  <a:schemeClr val="accent4"/>
                </a:solidFill>
              </a:rPr>
              <a:t>=0;</a:t>
            </a:r>
          </a:p>
          <a:p>
            <a:pPr marL="0" indent="0">
              <a:buNone/>
            </a:pPr>
            <a:r>
              <a:rPr lang="en-US" sz="3700" dirty="0">
                <a:solidFill>
                  <a:schemeClr val="accent4"/>
                </a:solidFill>
              </a:rPr>
              <a:t>  for(</a:t>
            </a:r>
            <a:r>
              <a:rPr lang="en-US" sz="3700" dirty="0" err="1">
                <a:solidFill>
                  <a:schemeClr val="accent4"/>
                </a:solidFill>
              </a:rPr>
              <a:t>i</a:t>
            </a:r>
            <a:r>
              <a:rPr lang="en-US" sz="3700" dirty="0">
                <a:solidFill>
                  <a:schemeClr val="accent4"/>
                </a:solidFill>
              </a:rPr>
              <a:t>=0;i&lt;</a:t>
            </a:r>
            <a:r>
              <a:rPr lang="en-US" sz="3700" dirty="0" err="1">
                <a:solidFill>
                  <a:schemeClr val="accent4"/>
                </a:solidFill>
              </a:rPr>
              <a:t>N;i</a:t>
            </a:r>
            <a:r>
              <a:rPr lang="en-US" sz="3700" dirty="0">
                <a:solidFill>
                  <a:schemeClr val="accent4"/>
                </a:solidFill>
              </a:rPr>
              <a:t>++)</a:t>
            </a:r>
          </a:p>
          <a:p>
            <a:pPr marL="0" indent="0">
              <a:buNone/>
            </a:pPr>
            <a:r>
              <a:rPr lang="en-US" sz="3700" dirty="0">
                <a:solidFill>
                  <a:schemeClr val="accent4"/>
                </a:solidFill>
              </a:rPr>
              <a:t>    s+=</a:t>
            </a:r>
            <a:r>
              <a:rPr lang="en-US" sz="3700" dirty="0">
                <a:solidFill>
                  <a:schemeClr val="accent4"/>
                </a:solidFill>
                <a:sym typeface="Symbol"/>
              </a:rPr>
              <a:t></a:t>
            </a:r>
            <a:r>
              <a:rPr lang="en-US" sz="3700" dirty="0">
                <a:solidFill>
                  <a:schemeClr val="accent4"/>
                </a:solidFill>
              </a:rPr>
              <a:t> (</a:t>
            </a:r>
            <a:r>
              <a:rPr lang="en-US" sz="3700" dirty="0" err="1">
                <a:solidFill>
                  <a:schemeClr val="accent4"/>
                </a:solidFill>
              </a:rPr>
              <a:t>w+i</a:t>
            </a:r>
            <a:r>
              <a:rPr lang="en-US" sz="3700" dirty="0">
                <a:solidFill>
                  <a:schemeClr val="accent4"/>
                </a:solidFill>
              </a:rPr>
              <a:t>);</a:t>
            </a:r>
          </a:p>
          <a:p>
            <a:pPr marL="0" indent="0">
              <a:buNone/>
            </a:pPr>
            <a:r>
              <a:rPr lang="en-US" sz="3700" dirty="0">
                <a:solidFill>
                  <a:schemeClr val="accent4"/>
                </a:solidFill>
              </a:rPr>
              <a:t>  return(s);</a:t>
            </a:r>
          </a:p>
          <a:p>
            <a:pPr marL="0" indent="0">
              <a:buNone/>
            </a:pPr>
            <a:r>
              <a:rPr lang="en-US" sz="3700" dirty="0">
                <a:solidFill>
                  <a:schemeClr val="accent4"/>
                </a:solidFill>
              </a:rPr>
              <a:t>}</a:t>
            </a:r>
          </a:p>
          <a:p>
            <a:pPr marL="0" indent="0">
              <a:buNone/>
            </a:pPr>
            <a:r>
              <a:rPr lang="en-US" sz="3700" dirty="0">
                <a:solidFill>
                  <a:schemeClr val="accent4"/>
                </a:solidFill>
              </a:rPr>
              <a:t>float average(</a:t>
            </a:r>
            <a:r>
              <a:rPr lang="en-US" sz="3700" dirty="0" err="1">
                <a:solidFill>
                  <a:schemeClr val="accent4"/>
                </a:solidFill>
              </a:rPr>
              <a:t>int</a:t>
            </a:r>
            <a:r>
              <a:rPr lang="en-US" sz="3700" dirty="0">
                <a:solidFill>
                  <a:schemeClr val="accent4"/>
                </a:solidFill>
              </a:rPr>
              <a:t> </a:t>
            </a:r>
            <a:r>
              <a:rPr lang="en-US" sz="3700" dirty="0">
                <a:solidFill>
                  <a:schemeClr val="accent4"/>
                </a:solidFill>
                <a:sym typeface="Symbol"/>
              </a:rPr>
              <a:t></a:t>
            </a:r>
            <a:r>
              <a:rPr lang="en-US" sz="3700" dirty="0">
                <a:solidFill>
                  <a:schemeClr val="accent4"/>
                </a:solidFill>
              </a:rPr>
              <a:t>w)</a:t>
            </a:r>
          </a:p>
          <a:p>
            <a:pPr marL="0" indent="0">
              <a:buNone/>
            </a:pPr>
            <a:r>
              <a:rPr lang="en-US" sz="3700" dirty="0">
                <a:solidFill>
                  <a:schemeClr val="accent4"/>
                </a:solidFill>
              </a:rPr>
              <a:t>{</a:t>
            </a:r>
          </a:p>
          <a:p>
            <a:pPr marL="0" indent="0">
              <a:buNone/>
            </a:pPr>
            <a:r>
              <a:rPr lang="en-US" sz="3700" dirty="0">
                <a:solidFill>
                  <a:schemeClr val="accent4"/>
                </a:solidFill>
              </a:rPr>
              <a:t>  </a:t>
            </a:r>
            <a:r>
              <a:rPr lang="en-US" sz="3700" dirty="0" err="1">
                <a:solidFill>
                  <a:schemeClr val="accent4"/>
                </a:solidFill>
              </a:rPr>
              <a:t>int</a:t>
            </a:r>
            <a:r>
              <a:rPr lang="en-US" sz="3700" dirty="0">
                <a:solidFill>
                  <a:schemeClr val="accent4"/>
                </a:solidFill>
              </a:rPr>
              <a:t> </a:t>
            </a:r>
            <a:r>
              <a:rPr lang="en-US" sz="3700" dirty="0" err="1">
                <a:solidFill>
                  <a:schemeClr val="accent4"/>
                </a:solidFill>
              </a:rPr>
              <a:t>i,s</a:t>
            </a:r>
            <a:r>
              <a:rPr lang="en-US" sz="3700" dirty="0">
                <a:solidFill>
                  <a:schemeClr val="accent4"/>
                </a:solidFill>
              </a:rPr>
              <a:t>=0;</a:t>
            </a:r>
          </a:p>
          <a:p>
            <a:pPr marL="0" indent="0">
              <a:buNone/>
            </a:pPr>
            <a:r>
              <a:rPr lang="en-US" sz="3700" dirty="0">
                <a:solidFill>
                  <a:schemeClr val="accent4"/>
                </a:solidFill>
              </a:rPr>
              <a:t>  for(</a:t>
            </a:r>
            <a:r>
              <a:rPr lang="en-US" sz="3700" dirty="0" err="1">
                <a:solidFill>
                  <a:schemeClr val="accent4"/>
                </a:solidFill>
              </a:rPr>
              <a:t>i</a:t>
            </a:r>
            <a:r>
              <a:rPr lang="en-US" sz="3700" dirty="0">
                <a:solidFill>
                  <a:schemeClr val="accent4"/>
                </a:solidFill>
              </a:rPr>
              <a:t>=0;i&lt;</a:t>
            </a:r>
            <a:r>
              <a:rPr lang="en-US" sz="3700" dirty="0" err="1">
                <a:solidFill>
                  <a:schemeClr val="accent4"/>
                </a:solidFill>
              </a:rPr>
              <a:t>N;i</a:t>
            </a:r>
            <a:r>
              <a:rPr lang="en-US" sz="3700" dirty="0">
                <a:solidFill>
                  <a:schemeClr val="accent4"/>
                </a:solidFill>
              </a:rPr>
              <a:t>++)</a:t>
            </a:r>
          </a:p>
          <a:p>
            <a:pPr marL="0" indent="0">
              <a:buNone/>
            </a:pPr>
            <a:r>
              <a:rPr lang="en-US" sz="3700" dirty="0">
                <a:solidFill>
                  <a:schemeClr val="accent4"/>
                </a:solidFill>
              </a:rPr>
              <a:t>    s+=</a:t>
            </a:r>
            <a:r>
              <a:rPr lang="en-US" sz="3700" dirty="0">
                <a:solidFill>
                  <a:schemeClr val="accent4"/>
                </a:solidFill>
                <a:sym typeface="Symbol"/>
              </a:rPr>
              <a:t></a:t>
            </a:r>
            <a:r>
              <a:rPr lang="en-US" sz="3700" dirty="0">
                <a:solidFill>
                  <a:schemeClr val="accent4"/>
                </a:solidFill>
              </a:rPr>
              <a:t> (</a:t>
            </a:r>
            <a:r>
              <a:rPr lang="en-US" sz="3700" dirty="0" err="1">
                <a:solidFill>
                  <a:schemeClr val="accent4"/>
                </a:solidFill>
              </a:rPr>
              <a:t>w+i</a:t>
            </a:r>
            <a:r>
              <a:rPr lang="en-US" sz="3700" dirty="0">
                <a:solidFill>
                  <a:schemeClr val="accent4"/>
                </a:solidFill>
              </a:rPr>
              <a:t>);</a:t>
            </a:r>
          </a:p>
          <a:p>
            <a:pPr marL="0" indent="0">
              <a:buNone/>
            </a:pPr>
            <a:r>
              <a:rPr lang="en-US" sz="3700" dirty="0">
                <a:solidFill>
                  <a:schemeClr val="accent4"/>
                </a:solidFill>
              </a:rPr>
              <a:t>  return((float)s/N);</a:t>
            </a:r>
          </a:p>
          <a:p>
            <a:pPr marL="0" indent="0">
              <a:buNone/>
            </a:pPr>
            <a:r>
              <a:rPr lang="en-US" sz="3700" dirty="0">
                <a:solidFill>
                  <a:schemeClr val="accent4"/>
                </a:solidFill>
              </a:rPr>
              <a:t>}</a:t>
            </a:r>
          </a:p>
          <a:p>
            <a:pPr marL="0" indent="0">
              <a:buNone/>
            </a:pPr>
            <a:r>
              <a:rPr lang="en-US" sz="3700" dirty="0">
                <a:solidFill>
                  <a:schemeClr val="accent4"/>
                </a:solidFill>
              </a:rPr>
              <a:t>void </a:t>
            </a:r>
            <a:r>
              <a:rPr lang="en-US" sz="3700" dirty="0" err="1">
                <a:solidFill>
                  <a:schemeClr val="accent4"/>
                </a:solidFill>
              </a:rPr>
              <a:t>low_ave</a:t>
            </a:r>
            <a:r>
              <a:rPr lang="en-US" sz="3700" dirty="0">
                <a:solidFill>
                  <a:schemeClr val="accent4"/>
                </a:solidFill>
              </a:rPr>
              <a:t>(</a:t>
            </a:r>
            <a:r>
              <a:rPr lang="en-US" sz="3700" dirty="0" err="1">
                <a:solidFill>
                  <a:schemeClr val="accent4"/>
                </a:solidFill>
              </a:rPr>
              <a:t>int</a:t>
            </a:r>
            <a:r>
              <a:rPr lang="en-US" sz="3700" dirty="0">
                <a:solidFill>
                  <a:schemeClr val="accent4"/>
                </a:solidFill>
              </a:rPr>
              <a:t> </a:t>
            </a:r>
            <a:r>
              <a:rPr lang="en-US" sz="3700" dirty="0">
                <a:solidFill>
                  <a:schemeClr val="accent4"/>
                </a:solidFill>
                <a:sym typeface="Symbol"/>
              </a:rPr>
              <a:t></a:t>
            </a:r>
            <a:r>
              <a:rPr lang="en-US" sz="3700" dirty="0">
                <a:solidFill>
                  <a:schemeClr val="accent4"/>
                </a:solidFill>
              </a:rPr>
              <a:t>w)</a:t>
            </a:r>
          </a:p>
          <a:p>
            <a:pPr marL="0" indent="0">
              <a:buNone/>
            </a:pPr>
            <a:r>
              <a:rPr lang="en-US" sz="3700" dirty="0">
                <a:solidFill>
                  <a:schemeClr val="accent4"/>
                </a:solidFill>
              </a:rPr>
              <a:t>{</a:t>
            </a:r>
          </a:p>
          <a:p>
            <a:pPr marL="0" indent="0">
              <a:buNone/>
            </a:pPr>
            <a:r>
              <a:rPr lang="en-US" sz="3700" dirty="0">
                <a:solidFill>
                  <a:schemeClr val="accent4"/>
                </a:solidFill>
              </a:rPr>
              <a:t>  </a:t>
            </a:r>
            <a:r>
              <a:rPr lang="en-US" sz="3700" dirty="0" err="1">
                <a:solidFill>
                  <a:schemeClr val="accent4"/>
                </a:solidFill>
              </a:rPr>
              <a:t>int</a:t>
            </a:r>
            <a:r>
              <a:rPr lang="en-US" sz="3700" dirty="0">
                <a:solidFill>
                  <a:schemeClr val="accent4"/>
                </a:solidFill>
              </a:rPr>
              <a:t> </a:t>
            </a:r>
            <a:r>
              <a:rPr lang="en-US" sz="3700" dirty="0" err="1">
                <a:solidFill>
                  <a:schemeClr val="accent4"/>
                </a:solidFill>
              </a:rPr>
              <a:t>i,k</a:t>
            </a:r>
            <a:r>
              <a:rPr lang="en-US" sz="3700" dirty="0">
                <a:solidFill>
                  <a:schemeClr val="accent4"/>
                </a:solidFill>
              </a:rPr>
              <a:t>=0;</a:t>
            </a:r>
          </a:p>
          <a:p>
            <a:pPr marL="0" indent="0">
              <a:buNone/>
            </a:pPr>
            <a:r>
              <a:rPr lang="en-US" sz="3700" dirty="0">
                <a:solidFill>
                  <a:schemeClr val="accent4"/>
                </a:solidFill>
              </a:rPr>
              <a:t>  float v;</a:t>
            </a:r>
          </a:p>
          <a:p>
            <a:pPr marL="0" indent="0">
              <a:buNone/>
            </a:pPr>
            <a:r>
              <a:rPr lang="en-US" sz="3700" dirty="0">
                <a:solidFill>
                  <a:schemeClr val="accent4"/>
                </a:solidFill>
              </a:rPr>
              <a:t>  v=average(w);</a:t>
            </a:r>
          </a:p>
          <a:p>
            <a:pPr marL="0" indent="0">
              <a:buNone/>
            </a:pPr>
            <a:r>
              <a:rPr lang="en-US" sz="3700" dirty="0">
                <a:solidFill>
                  <a:schemeClr val="accent4"/>
                </a:solidFill>
              </a:rPr>
              <a:t>  </a:t>
            </a:r>
            <a:r>
              <a:rPr lang="en-US" sz="3700" dirty="0" err="1">
                <a:solidFill>
                  <a:schemeClr val="accent4"/>
                </a:solidFill>
              </a:rPr>
              <a:t>printf</a:t>
            </a:r>
            <a:r>
              <a:rPr lang="en-US" sz="3700" dirty="0">
                <a:solidFill>
                  <a:schemeClr val="accent4"/>
                </a:solidFill>
              </a:rPr>
              <a:t>("</a:t>
            </a:r>
            <a:r>
              <a:rPr lang="zh-CN" altLang="en-US" sz="3700" dirty="0">
                <a:solidFill>
                  <a:schemeClr val="accent4"/>
                </a:solidFill>
              </a:rPr>
              <a:t>低于员工工作量的员工序号</a:t>
            </a:r>
            <a:r>
              <a:rPr lang="en-US" sz="3700" dirty="0">
                <a:solidFill>
                  <a:schemeClr val="accent4"/>
                </a:solidFill>
              </a:rPr>
              <a:t>:");      / </a:t>
            </a:r>
            <a:r>
              <a:rPr lang="en-US" sz="3700" dirty="0">
                <a:solidFill>
                  <a:schemeClr val="accent4"/>
                </a:solidFill>
                <a:sym typeface="Symbol"/>
              </a:rPr>
              <a:t></a:t>
            </a:r>
            <a:r>
              <a:rPr lang="zh-CN" altLang="en-US" sz="3700" dirty="0">
                <a:solidFill>
                  <a:schemeClr val="accent4"/>
                </a:solidFill>
              </a:rPr>
              <a:t>低于员工工作量的员工序号</a:t>
            </a:r>
            <a:r>
              <a:rPr lang="en-US" sz="3700" dirty="0">
                <a:solidFill>
                  <a:schemeClr val="accent4"/>
                </a:solidFill>
                <a:sym typeface="Symbol"/>
              </a:rPr>
              <a:t></a:t>
            </a:r>
            <a:r>
              <a:rPr lang="en-US" sz="3700" dirty="0">
                <a:solidFill>
                  <a:schemeClr val="accent4"/>
                </a:solidFill>
              </a:rPr>
              <a:t>/</a:t>
            </a:r>
          </a:p>
          <a:p>
            <a:pPr marL="0" indent="0">
              <a:buNone/>
            </a:pPr>
            <a:r>
              <a:rPr lang="en-US" sz="3700" dirty="0">
                <a:solidFill>
                  <a:schemeClr val="accent4"/>
                </a:solidFill>
              </a:rPr>
              <a:t>  for(</a:t>
            </a:r>
            <a:r>
              <a:rPr lang="en-US" sz="3700" dirty="0" err="1">
                <a:solidFill>
                  <a:schemeClr val="accent4"/>
                </a:solidFill>
              </a:rPr>
              <a:t>i</a:t>
            </a:r>
            <a:r>
              <a:rPr lang="en-US" sz="3700" dirty="0">
                <a:solidFill>
                  <a:schemeClr val="accent4"/>
                </a:solidFill>
              </a:rPr>
              <a:t>=0;i&lt;</a:t>
            </a:r>
            <a:r>
              <a:rPr lang="en-US" sz="3700" dirty="0" err="1">
                <a:solidFill>
                  <a:schemeClr val="accent4"/>
                </a:solidFill>
              </a:rPr>
              <a:t>N;i</a:t>
            </a:r>
            <a:r>
              <a:rPr lang="en-US" sz="3700" dirty="0">
                <a:solidFill>
                  <a:schemeClr val="accent4"/>
                </a:solidFill>
              </a:rPr>
              <a:t>++)</a:t>
            </a:r>
          </a:p>
          <a:p>
            <a:pPr marL="0" indent="0">
              <a:buNone/>
            </a:pPr>
            <a:r>
              <a:rPr lang="en-US" sz="3700" dirty="0">
                <a:solidFill>
                  <a:schemeClr val="accent4"/>
                </a:solidFill>
              </a:rPr>
              <a:t>    if(</a:t>
            </a:r>
            <a:r>
              <a:rPr lang="en-US" sz="3700" dirty="0">
                <a:solidFill>
                  <a:schemeClr val="accent4"/>
                </a:solidFill>
                <a:sym typeface="Symbol"/>
              </a:rPr>
              <a:t></a:t>
            </a:r>
            <a:r>
              <a:rPr lang="en-US" sz="3700" dirty="0">
                <a:solidFill>
                  <a:schemeClr val="accent4"/>
                </a:solidFill>
              </a:rPr>
              <a:t> (</a:t>
            </a:r>
            <a:r>
              <a:rPr lang="en-US" sz="3700" dirty="0" err="1">
                <a:solidFill>
                  <a:schemeClr val="accent4"/>
                </a:solidFill>
              </a:rPr>
              <a:t>w+i</a:t>
            </a:r>
            <a:r>
              <a:rPr lang="en-US" sz="3700" dirty="0">
                <a:solidFill>
                  <a:schemeClr val="accent4"/>
                </a:solidFill>
              </a:rPr>
              <a:t>)&lt;v)</a:t>
            </a:r>
          </a:p>
          <a:p>
            <a:pPr marL="0" indent="0">
              <a:buNone/>
            </a:pPr>
            <a:r>
              <a:rPr lang="en-US" sz="3700" dirty="0">
                <a:solidFill>
                  <a:schemeClr val="accent4"/>
                </a:solidFill>
              </a:rPr>
              <a:t>    {</a:t>
            </a:r>
          </a:p>
          <a:p>
            <a:pPr marL="0" indent="0">
              <a:buNone/>
            </a:pPr>
            <a:r>
              <a:rPr lang="en-US" sz="3700" dirty="0">
                <a:solidFill>
                  <a:schemeClr val="accent4"/>
                </a:solidFill>
              </a:rPr>
              <a:t>      k++;</a:t>
            </a:r>
          </a:p>
          <a:p>
            <a:pPr marL="0" indent="0">
              <a:buNone/>
            </a:pPr>
            <a:r>
              <a:rPr lang="en-US" sz="3700" dirty="0">
                <a:solidFill>
                  <a:schemeClr val="accent4"/>
                </a:solidFill>
              </a:rPr>
              <a:t>      </a:t>
            </a:r>
            <a:r>
              <a:rPr lang="en-US" sz="3700" dirty="0" err="1">
                <a:solidFill>
                  <a:schemeClr val="accent4"/>
                </a:solidFill>
              </a:rPr>
              <a:t>printf</a:t>
            </a:r>
            <a:r>
              <a:rPr lang="en-US" sz="3700" dirty="0">
                <a:solidFill>
                  <a:schemeClr val="accent4"/>
                </a:solidFill>
              </a:rPr>
              <a:t>("%5d",i);</a:t>
            </a:r>
          </a:p>
          <a:p>
            <a:pPr marL="0" indent="0">
              <a:buNone/>
            </a:pPr>
            <a:r>
              <a:rPr lang="en-US" sz="3700" dirty="0">
                <a:solidFill>
                  <a:schemeClr val="accent4"/>
                </a:solidFill>
              </a:rPr>
              <a:t>    }</a:t>
            </a:r>
          </a:p>
          <a:p>
            <a:pPr marL="0" indent="0">
              <a:buNone/>
            </a:pPr>
            <a:r>
              <a:rPr lang="en-US" sz="3700" dirty="0">
                <a:solidFill>
                  <a:schemeClr val="accent4"/>
                </a:solidFill>
              </a:rPr>
              <a:t>  </a:t>
            </a:r>
            <a:r>
              <a:rPr lang="en-US" sz="3700" dirty="0" err="1">
                <a:solidFill>
                  <a:schemeClr val="accent4"/>
                </a:solidFill>
              </a:rPr>
              <a:t>printf</a:t>
            </a:r>
            <a:r>
              <a:rPr lang="en-US" sz="3700" dirty="0">
                <a:solidFill>
                  <a:schemeClr val="accent4"/>
                </a:solidFill>
              </a:rPr>
              <a:t>("\n</a:t>
            </a:r>
            <a:r>
              <a:rPr lang="zh-CN" altLang="en-US" sz="3700" dirty="0">
                <a:solidFill>
                  <a:schemeClr val="accent4"/>
                </a:solidFill>
              </a:rPr>
              <a:t>低于员工工作量的员工总数</a:t>
            </a:r>
            <a:r>
              <a:rPr lang="en-US" sz="3700" dirty="0">
                <a:solidFill>
                  <a:schemeClr val="accent4"/>
                </a:solidFill>
              </a:rPr>
              <a:t>:");     / </a:t>
            </a:r>
            <a:r>
              <a:rPr lang="en-US" sz="3700" dirty="0">
                <a:solidFill>
                  <a:schemeClr val="accent4"/>
                </a:solidFill>
                <a:sym typeface="Symbol"/>
              </a:rPr>
              <a:t></a:t>
            </a:r>
            <a:r>
              <a:rPr lang="zh-CN" altLang="en-US" sz="3700" dirty="0">
                <a:solidFill>
                  <a:schemeClr val="accent4"/>
                </a:solidFill>
              </a:rPr>
              <a:t>低于员工工作量的员工总数</a:t>
            </a:r>
            <a:r>
              <a:rPr lang="en-US" sz="3700" dirty="0">
                <a:solidFill>
                  <a:schemeClr val="accent4"/>
                </a:solidFill>
                <a:sym typeface="Symbol"/>
              </a:rPr>
              <a:t></a:t>
            </a:r>
            <a:r>
              <a:rPr lang="en-US" sz="3700" dirty="0">
                <a:solidFill>
                  <a:schemeClr val="accent4"/>
                </a:solidFill>
              </a:rPr>
              <a:t>/</a:t>
            </a:r>
          </a:p>
          <a:p>
            <a:pPr marL="0" indent="0">
              <a:buNone/>
            </a:pPr>
            <a:r>
              <a:rPr lang="en-US" sz="3700" dirty="0">
                <a:solidFill>
                  <a:schemeClr val="accent4"/>
                </a:solidFill>
              </a:rPr>
              <a:t>  </a:t>
            </a:r>
            <a:r>
              <a:rPr lang="en-US" sz="3700" dirty="0" err="1">
                <a:solidFill>
                  <a:schemeClr val="accent4"/>
                </a:solidFill>
              </a:rPr>
              <a:t>printf</a:t>
            </a:r>
            <a:r>
              <a:rPr lang="en-US" sz="3700" dirty="0">
                <a:solidFill>
                  <a:schemeClr val="accent4"/>
                </a:solidFill>
              </a:rPr>
              <a:t>("%d\</a:t>
            </a:r>
            <a:r>
              <a:rPr lang="en-US" sz="3700" dirty="0" err="1">
                <a:solidFill>
                  <a:schemeClr val="accent4"/>
                </a:solidFill>
              </a:rPr>
              <a:t>n",k</a:t>
            </a:r>
            <a:r>
              <a:rPr lang="en-US" sz="3700" dirty="0">
                <a:solidFill>
                  <a:schemeClr val="accent4"/>
                </a:solidFill>
              </a:rPr>
              <a:t>);</a:t>
            </a:r>
          </a:p>
          <a:p>
            <a:pPr marL="0" indent="0">
              <a:buNone/>
            </a:pPr>
            <a:r>
              <a:rPr lang="en-US" sz="3700" dirty="0">
                <a:solidFill>
                  <a:schemeClr val="accent4"/>
                </a:solidFill>
              </a:rPr>
              <a:t>}</a:t>
            </a:r>
          </a:p>
          <a:p>
            <a:pPr marL="0" indent="0">
              <a:buNone/>
            </a:pPr>
            <a:r>
              <a:rPr lang="en-US" dirty="0">
                <a:solidFill>
                  <a:schemeClr val="accent4"/>
                </a:solidFill>
              </a:rPr>
              <a:t> </a:t>
            </a:r>
          </a:p>
          <a:p>
            <a:pPr marL="0" indent="0">
              <a:buNone/>
            </a:pPr>
            <a:endParaRPr lang="en-US" dirty="0">
              <a:solidFill>
                <a:schemeClr val="accent4"/>
              </a:solidFill>
            </a:endParaRPr>
          </a:p>
        </p:txBody>
      </p:sp>
      <p:sp>
        <p:nvSpPr>
          <p:cNvPr id="4" name="Text Placeholder 3"/>
          <p:cNvSpPr>
            <a:spLocks noGrp="1"/>
          </p:cNvSpPr>
          <p:nvPr>
            <p:ph type="body" sz="half" idx="2"/>
          </p:nvPr>
        </p:nvSpPr>
        <p:spPr/>
        <p:txBody>
          <a:bodyPr/>
          <a:lstStyle/>
          <a:p>
            <a:r>
              <a:rPr lang="en-US" dirty="0">
                <a:solidFill>
                  <a:schemeClr val="tx1"/>
                </a:solidFill>
              </a:rPr>
              <a:t>void sum(</a:t>
            </a:r>
            <a:r>
              <a:rPr lang="en-US" dirty="0" err="1">
                <a:solidFill>
                  <a:schemeClr val="tx1"/>
                </a:solidFill>
              </a:rPr>
              <a:t>int</a:t>
            </a:r>
            <a:r>
              <a:rPr lang="en-US" dirty="0">
                <a:solidFill>
                  <a:schemeClr val="tx1"/>
                </a:solidFill>
              </a:rPr>
              <a:t> </a:t>
            </a:r>
            <a:r>
              <a:rPr lang="en-US" dirty="0">
                <a:solidFill>
                  <a:schemeClr val="tx1"/>
                </a:solidFill>
                <a:sym typeface="Symbol"/>
              </a:rPr>
              <a:t></a:t>
            </a:r>
            <a:r>
              <a:rPr lang="en-US" dirty="0">
                <a:solidFill>
                  <a:schemeClr val="tx1"/>
                </a:solidFill>
              </a:rPr>
              <a:t> w); /*</a:t>
            </a:r>
            <a:r>
              <a:rPr lang="zh-CN" altLang="en-US" dirty="0">
                <a:solidFill>
                  <a:schemeClr val="tx1"/>
                </a:solidFill>
              </a:rPr>
              <a:t>一天中制作产品的总量</a:t>
            </a:r>
            <a:r>
              <a:rPr lang="en-US" dirty="0">
                <a:solidFill>
                  <a:schemeClr val="tx1"/>
                </a:solidFill>
                <a:sym typeface="Symbol"/>
              </a:rPr>
              <a:t></a:t>
            </a:r>
            <a:r>
              <a:rPr lang="en-US" dirty="0">
                <a:solidFill>
                  <a:schemeClr val="tx1"/>
                </a:solidFill>
              </a:rPr>
              <a:t>/</a:t>
            </a:r>
          </a:p>
          <a:p>
            <a:endParaRPr lang="en-US" dirty="0">
              <a:solidFill>
                <a:schemeClr val="tx1"/>
              </a:solidFill>
            </a:endParaRPr>
          </a:p>
          <a:p>
            <a:r>
              <a:rPr lang="en-US" dirty="0">
                <a:solidFill>
                  <a:schemeClr val="tx1"/>
                </a:solidFill>
              </a:rPr>
              <a:t> </a:t>
            </a:r>
            <a:r>
              <a:rPr lang="en-US" dirty="0" err="1">
                <a:solidFill>
                  <a:schemeClr val="tx1"/>
                </a:solidFill>
              </a:rPr>
              <a:t>int</a:t>
            </a:r>
            <a:r>
              <a:rPr lang="en-US" dirty="0">
                <a:solidFill>
                  <a:schemeClr val="tx1"/>
                </a:solidFill>
              </a:rPr>
              <a:t>  average(</a:t>
            </a:r>
            <a:r>
              <a:rPr lang="en-US" dirty="0" err="1">
                <a:solidFill>
                  <a:schemeClr val="tx1"/>
                </a:solidFill>
              </a:rPr>
              <a:t>int</a:t>
            </a:r>
            <a:r>
              <a:rPr lang="en-US" dirty="0">
                <a:solidFill>
                  <a:schemeClr val="tx1"/>
                </a:solidFill>
              </a:rPr>
              <a:t> </a:t>
            </a:r>
            <a:r>
              <a:rPr lang="en-US" dirty="0">
                <a:solidFill>
                  <a:schemeClr val="tx1"/>
                </a:solidFill>
                <a:sym typeface="Symbol"/>
              </a:rPr>
              <a:t></a:t>
            </a:r>
            <a:r>
              <a:rPr lang="en-US" dirty="0">
                <a:solidFill>
                  <a:schemeClr val="tx1"/>
                </a:solidFill>
              </a:rPr>
              <a:t> w); /*</a:t>
            </a:r>
            <a:r>
              <a:rPr lang="zh-CN" altLang="en-US" dirty="0">
                <a:solidFill>
                  <a:schemeClr val="tx1"/>
                </a:solidFill>
              </a:rPr>
              <a:t>一天中制作产品的平均量</a:t>
            </a:r>
            <a:r>
              <a:rPr lang="en-US" dirty="0">
                <a:solidFill>
                  <a:schemeClr val="tx1"/>
                </a:solidFill>
                <a:sym typeface="Symbol"/>
              </a:rPr>
              <a:t></a:t>
            </a:r>
            <a:r>
              <a:rPr lang="en-US" dirty="0">
                <a:solidFill>
                  <a:schemeClr val="tx1"/>
                </a:solidFill>
              </a:rPr>
              <a:t>/</a:t>
            </a:r>
          </a:p>
          <a:p>
            <a:endParaRPr lang="en-US" dirty="0">
              <a:solidFill>
                <a:schemeClr val="tx1"/>
              </a:solidFill>
            </a:endParaRPr>
          </a:p>
          <a:p>
            <a:r>
              <a:rPr lang="en-US" dirty="0">
                <a:solidFill>
                  <a:schemeClr val="tx1"/>
                </a:solidFill>
              </a:rPr>
              <a:t>void </a:t>
            </a:r>
            <a:r>
              <a:rPr lang="en-US" dirty="0" err="1">
                <a:solidFill>
                  <a:schemeClr val="tx1"/>
                </a:solidFill>
              </a:rPr>
              <a:t>low_ave</a:t>
            </a:r>
            <a:r>
              <a:rPr lang="en-US" dirty="0">
                <a:solidFill>
                  <a:schemeClr val="tx1"/>
                </a:solidFill>
              </a:rPr>
              <a:t>(</a:t>
            </a:r>
            <a:r>
              <a:rPr lang="en-US" dirty="0" err="1">
                <a:solidFill>
                  <a:schemeClr val="tx1"/>
                </a:solidFill>
              </a:rPr>
              <a:t>int</a:t>
            </a:r>
            <a:r>
              <a:rPr lang="en-US" dirty="0">
                <a:solidFill>
                  <a:schemeClr val="tx1"/>
                </a:solidFill>
              </a:rPr>
              <a:t> </a:t>
            </a:r>
            <a:r>
              <a:rPr lang="en-US" dirty="0">
                <a:solidFill>
                  <a:schemeClr val="tx1"/>
                </a:solidFill>
                <a:sym typeface="Symbol"/>
              </a:rPr>
              <a:t></a:t>
            </a:r>
            <a:r>
              <a:rPr lang="en-US" dirty="0">
                <a:solidFill>
                  <a:schemeClr val="tx1"/>
                </a:solidFill>
              </a:rPr>
              <a:t>w); /*</a:t>
            </a:r>
            <a:r>
              <a:rPr lang="zh-CN" altLang="en-US" dirty="0">
                <a:solidFill>
                  <a:schemeClr val="tx1"/>
                </a:solidFill>
              </a:rPr>
              <a:t>低于平均量的员工个数及员工序号</a:t>
            </a:r>
            <a:r>
              <a:rPr lang="en-US" dirty="0">
                <a:solidFill>
                  <a:schemeClr val="tx1"/>
                </a:solidFill>
                <a:sym typeface="Symbol"/>
              </a:rPr>
              <a:t></a:t>
            </a:r>
            <a:r>
              <a:rPr lang="en-US" dirty="0">
                <a:solidFill>
                  <a:schemeClr val="tx1"/>
                </a:solidFill>
              </a:rPr>
              <a:t>/</a:t>
            </a:r>
          </a:p>
          <a:p>
            <a:endParaRPr lang="en-US" dirty="0"/>
          </a:p>
        </p:txBody>
      </p:sp>
    </p:spTree>
    <p:extLst>
      <p:ext uri="{BB962C8B-B14F-4D97-AF65-F5344CB8AC3E}">
        <p14:creationId xmlns:p14="http://schemas.microsoft.com/office/powerpoint/2010/main" val="35412049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相关知识</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什么是指针</a:t>
            </a:r>
            <a:endParaRPr lang="en-US" altLang="zh-CN" dirty="0"/>
          </a:p>
          <a:p>
            <a:pPr>
              <a:buFont typeface="Wingdings" pitchFamily="2" charset="2"/>
              <a:buChar char="Ø"/>
            </a:pPr>
            <a:r>
              <a:rPr lang="zh-CN" altLang="en-US" dirty="0"/>
              <a:t>变量的指针和指向变量的指针变量</a:t>
            </a:r>
            <a:endParaRPr lang="en-US" dirty="0"/>
          </a:p>
          <a:p>
            <a:pPr>
              <a:buFont typeface="Wingdings" pitchFamily="2" charset="2"/>
              <a:buChar char="Ø"/>
            </a:pPr>
            <a:r>
              <a:rPr lang="zh-CN" altLang="en-US" dirty="0"/>
              <a:t>数组指针和指向数组的指针变量</a:t>
            </a:r>
            <a:endParaRPr lang="en-US" dirty="0"/>
          </a:p>
          <a:p>
            <a:pPr>
              <a:buFont typeface="Wingdings" pitchFamily="2" charset="2"/>
              <a:buChar char="Ø"/>
            </a:pPr>
            <a:r>
              <a:rPr lang="zh-CN" altLang="en-US" dirty="0"/>
              <a:t>字符串的指针指向字符串的针指变量</a:t>
            </a:r>
            <a:endParaRPr lang="en-US" dirty="0"/>
          </a:p>
          <a:p>
            <a:pPr>
              <a:buFont typeface="Wingdings" pitchFamily="2" charset="2"/>
              <a:buChar char="Ø"/>
            </a:pPr>
            <a:r>
              <a:rPr lang="zh-CN" altLang="en-US" dirty="0"/>
              <a:t>函数指针变量</a:t>
            </a:r>
            <a:endParaRPr lang="en-US" dirty="0"/>
          </a:p>
          <a:p>
            <a:pPr>
              <a:buFont typeface="Wingdings" pitchFamily="2" charset="2"/>
              <a:buChar char="Ø"/>
            </a:pPr>
            <a:r>
              <a:rPr lang="zh-CN" altLang="en-US" dirty="0"/>
              <a:t>指针型函数</a:t>
            </a:r>
            <a:endParaRPr lang="en-US" dirty="0"/>
          </a:p>
          <a:p>
            <a:pPr>
              <a:buFont typeface="Wingdings" pitchFamily="2" charset="2"/>
              <a:buChar char="Ø"/>
            </a:pPr>
            <a:r>
              <a:rPr lang="zh-CN" altLang="en-US" dirty="0"/>
              <a:t>指针数组和指向指针的指针</a:t>
            </a:r>
            <a:endParaRPr lang="en-US" dirty="0"/>
          </a:p>
          <a:p>
            <a:endParaRPr lang="en-US" dirty="0"/>
          </a:p>
        </p:txBody>
      </p:sp>
    </p:spTree>
    <p:extLst>
      <p:ext uri="{BB962C8B-B14F-4D97-AF65-F5344CB8AC3E}">
        <p14:creationId xmlns:p14="http://schemas.microsoft.com/office/powerpoint/2010/main" val="37418206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什么是指针</a:t>
            </a:r>
            <a:br>
              <a:rPr lang="en-US" altLang="zh-CN" dirty="0"/>
            </a:br>
            <a:endParaRPr lang="en-US" dirty="0"/>
          </a:p>
        </p:txBody>
      </p:sp>
      <p:sp>
        <p:nvSpPr>
          <p:cNvPr id="4" name="Text Placeholder 3"/>
          <p:cNvSpPr>
            <a:spLocks noGrp="1"/>
          </p:cNvSpPr>
          <p:nvPr>
            <p:ph type="body" sz="half" idx="2"/>
          </p:nvPr>
        </p:nvSpPr>
        <p:spPr/>
        <p:txBody>
          <a:bodyPr/>
          <a:lstStyle/>
          <a:p>
            <a:r>
              <a:rPr lang="zh-CN" altLang="en-US" dirty="0"/>
              <a:t>计算机存储数据都是按先后顺序存储在存储器中的。程序运行时，数据存储在内存中，内存划分为若干字节，相当于电影院内有若干座位，为了便于存取数据，把内存编上号，每个字节为一个单元，这就是内存地址，它可以唯一的确定内存中的字节。</a:t>
            </a:r>
            <a:endParaRPr lang="en-US" altLang="zh-CN" dirty="0"/>
          </a:p>
          <a:p>
            <a:r>
              <a:rPr lang="zh-CN" altLang="en-US" dirty="0"/>
              <a:t>指针是</a:t>
            </a:r>
            <a:r>
              <a:rPr lang="en-US" dirty="0"/>
              <a:t>C</a:t>
            </a:r>
            <a:r>
              <a:rPr lang="zh-CN" altLang="en-US" dirty="0"/>
              <a:t>语言提供的一种比较特殊的数据类型，定义为指针类型的变量与其他类型的变量相比，主要差别在于指针变量的值是一个内存地址。</a:t>
            </a:r>
            <a:endParaRPr lang="en-US" dirty="0"/>
          </a:p>
        </p:txBody>
      </p:sp>
      <p:pic>
        <p:nvPicPr>
          <p:cNvPr id="4098" name="Picture 2"/>
          <p:cNvPicPr>
            <a:picLocks noGrp="1" noChangeAspect="1" noChangeArrowheads="1"/>
          </p:cNvPicPr>
          <p:nvPr>
            <p:ph idx="1"/>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5181600" y="1447800"/>
            <a:ext cx="235242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638800" y="3276600"/>
            <a:ext cx="990600" cy="307777"/>
          </a:xfrm>
          <a:prstGeom prst="rect">
            <a:avLst/>
          </a:prstGeom>
          <a:noFill/>
        </p:spPr>
        <p:txBody>
          <a:bodyPr wrap="square" rtlCol="0">
            <a:spAutoFit/>
          </a:bodyPr>
          <a:lstStyle/>
          <a:p>
            <a:r>
              <a:rPr lang="zh-CN" altLang="en-US" sz="1400" b="1" dirty="0">
                <a:solidFill>
                  <a:schemeClr val="bg1"/>
                </a:solidFill>
              </a:rPr>
              <a:t>内存单元</a:t>
            </a:r>
            <a:endParaRPr lang="en-US" sz="1400" b="1" dirty="0">
              <a:solidFill>
                <a:schemeClr val="bg1"/>
              </a:solidFill>
            </a:endParaRPr>
          </a:p>
        </p:txBody>
      </p:sp>
    </p:spTree>
    <p:extLst>
      <p:ext uri="{BB962C8B-B14F-4D97-AF65-F5344CB8AC3E}">
        <p14:creationId xmlns:p14="http://schemas.microsoft.com/office/powerpoint/2010/main" val="32371649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变量的指针和指向变量的指针变量</a:t>
            </a:r>
            <a:br>
              <a:rPr lang="en-US" dirty="0"/>
            </a:br>
            <a:endParaRPr lang="en-US" dirty="0"/>
          </a:p>
        </p:txBody>
      </p:sp>
      <p:sp>
        <p:nvSpPr>
          <p:cNvPr id="3" name="Content Placeholder 2"/>
          <p:cNvSpPr>
            <a:spLocks noGrp="1"/>
          </p:cNvSpPr>
          <p:nvPr>
            <p:ph idx="1"/>
          </p:nvPr>
        </p:nvSpPr>
        <p:spPr>
          <a:xfrm>
            <a:off x="3803650" y="609600"/>
            <a:ext cx="5111750" cy="5791200"/>
          </a:xfrm>
        </p:spPr>
        <p:txBody>
          <a:bodyPr>
            <a:normAutofit fontScale="55000" lnSpcReduction="20000"/>
          </a:bodyPr>
          <a:lstStyle/>
          <a:p>
            <a:r>
              <a:rPr lang="zh-CN" altLang="en-US" dirty="0"/>
              <a:t>为了表示指针变量和它所指向的变量之间的关系，在程序中用“</a:t>
            </a:r>
            <a:r>
              <a:rPr lang="en-US" dirty="0"/>
              <a:t>*</a:t>
            </a:r>
            <a:r>
              <a:rPr lang="zh-CN" altLang="en-US" dirty="0"/>
              <a:t>”符号表示“指向”，例如，</a:t>
            </a:r>
            <a:r>
              <a:rPr lang="en-US" dirty="0" err="1"/>
              <a:t>i_pointer</a:t>
            </a:r>
            <a:r>
              <a:rPr lang="zh-CN" altLang="en-US" dirty="0"/>
              <a:t>代表指针变量，而</a:t>
            </a:r>
            <a:r>
              <a:rPr lang="en-US" dirty="0"/>
              <a:t>*</a:t>
            </a:r>
            <a:r>
              <a:rPr lang="en-US" dirty="0" err="1"/>
              <a:t>i_pointer</a:t>
            </a:r>
            <a:r>
              <a:rPr lang="zh-CN" altLang="en-US" dirty="0"/>
              <a:t>是</a:t>
            </a:r>
            <a:r>
              <a:rPr lang="en-US" dirty="0" err="1"/>
              <a:t>i_pointer</a:t>
            </a:r>
            <a:r>
              <a:rPr lang="zh-CN" altLang="en-US" dirty="0"/>
              <a:t>所指向的变量。</a:t>
            </a:r>
            <a:endParaRPr lang="en-US" altLang="zh-CN" dirty="0"/>
          </a:p>
          <a:p>
            <a:pPr marL="0" indent="0">
              <a:buNone/>
            </a:pPr>
            <a:endParaRPr lang="en-US" altLang="zh-CN" dirty="0"/>
          </a:p>
          <a:p>
            <a:pPr marL="0" indent="0">
              <a:buNone/>
            </a:pPr>
            <a:r>
              <a:rPr lang="zh-CN" altLang="en-US" dirty="0"/>
              <a:t>（</a:t>
            </a:r>
            <a:r>
              <a:rPr lang="en-US" dirty="0"/>
              <a:t>1</a:t>
            </a:r>
            <a:r>
              <a:rPr lang="zh-CN" altLang="en-US" dirty="0"/>
              <a:t>）指针运算符</a:t>
            </a:r>
            <a:endParaRPr lang="en-US" dirty="0"/>
          </a:p>
          <a:p>
            <a:pPr marL="0" indent="0">
              <a:buNone/>
            </a:pPr>
            <a:r>
              <a:rPr lang="en-US" dirty="0"/>
              <a:t>       1</a:t>
            </a:r>
            <a:r>
              <a:rPr lang="zh-CN" altLang="en-US" dirty="0"/>
              <a:t>）取地址运算符</a:t>
            </a:r>
            <a:r>
              <a:rPr lang="en-US" dirty="0"/>
              <a:t>&amp;</a:t>
            </a:r>
            <a:r>
              <a:rPr lang="zh-CN" altLang="en-US" dirty="0"/>
              <a:t>：用来取变量的地址</a:t>
            </a:r>
            <a:endParaRPr lang="en-US" dirty="0"/>
          </a:p>
          <a:p>
            <a:pPr marL="0" indent="0">
              <a:buNone/>
            </a:pPr>
            <a:r>
              <a:rPr lang="en-US" altLang="zh-CN" dirty="0"/>
              <a:t>       2</a:t>
            </a:r>
            <a:r>
              <a:rPr lang="zh-CN" altLang="en-US" dirty="0"/>
              <a:t>）取内容运算符</a:t>
            </a:r>
            <a:r>
              <a:rPr lang="en-US" dirty="0"/>
              <a:t>*</a:t>
            </a:r>
            <a:r>
              <a:rPr lang="zh-CN" altLang="en-US" dirty="0"/>
              <a:t>：用来表示指针变量所指的变量</a:t>
            </a:r>
            <a:endParaRPr lang="en-US" altLang="zh-CN" dirty="0"/>
          </a:p>
          <a:p>
            <a:pPr marL="0" indent="0">
              <a:buNone/>
            </a:pPr>
            <a:endParaRPr lang="en-US" altLang="zh-CN" dirty="0"/>
          </a:p>
          <a:p>
            <a:pPr marL="0" indent="0">
              <a:buNone/>
            </a:pPr>
            <a:r>
              <a:rPr lang="zh-CN" altLang="en-US" dirty="0"/>
              <a:t>（</a:t>
            </a:r>
            <a:r>
              <a:rPr lang="en-US" dirty="0"/>
              <a:t>2</a:t>
            </a:r>
            <a:r>
              <a:rPr lang="zh-CN" altLang="en-US" dirty="0"/>
              <a:t>）指针变量的运算</a:t>
            </a:r>
            <a:endParaRPr lang="en-US" dirty="0"/>
          </a:p>
          <a:p>
            <a:pPr marL="0" indent="0">
              <a:buNone/>
            </a:pPr>
            <a:r>
              <a:rPr lang="en-US" dirty="0"/>
              <a:t>      1</a:t>
            </a:r>
            <a:r>
              <a:rPr lang="zh-CN" altLang="en-US" dirty="0"/>
              <a:t>）赋值运算：</a:t>
            </a:r>
            <a:endParaRPr lang="en-US" altLang="zh-CN" dirty="0"/>
          </a:p>
          <a:p>
            <a:pPr marL="400050" lvl="1" indent="0">
              <a:buNone/>
            </a:pPr>
            <a:r>
              <a:rPr lang="zh-CN" altLang="en-US" dirty="0"/>
              <a:t>①</a:t>
            </a:r>
            <a:r>
              <a:rPr lang="en-US" dirty="0"/>
              <a:t> </a:t>
            </a:r>
            <a:r>
              <a:rPr lang="zh-CN" altLang="en-US" dirty="0"/>
              <a:t>指针变量初始化赋值。</a:t>
            </a:r>
            <a:endParaRPr lang="en-US" dirty="0"/>
          </a:p>
          <a:p>
            <a:pPr marL="400050" lvl="1" indent="0">
              <a:buNone/>
            </a:pPr>
            <a:r>
              <a:rPr lang="zh-CN" altLang="en-US" dirty="0"/>
              <a:t>②</a:t>
            </a:r>
            <a:r>
              <a:rPr lang="en-US" dirty="0"/>
              <a:t> </a:t>
            </a:r>
            <a:r>
              <a:rPr lang="zh-CN" altLang="en-US" dirty="0"/>
              <a:t>把一个变量的地址赋予指向相同数据类型的指针变量。</a:t>
            </a:r>
            <a:endParaRPr lang="en-US" altLang="zh-CN" dirty="0"/>
          </a:p>
          <a:p>
            <a:pPr marL="400050" lvl="1" indent="0">
              <a:buNone/>
            </a:pPr>
            <a:r>
              <a:rPr lang="zh-CN" altLang="en-US" dirty="0"/>
              <a:t>③</a:t>
            </a:r>
            <a:r>
              <a:rPr lang="en-US" dirty="0"/>
              <a:t> </a:t>
            </a:r>
            <a:r>
              <a:rPr lang="zh-CN" altLang="en-US" dirty="0"/>
              <a:t>把一个指针变量的值赋予指向相同类型变量的另一个指针变量。</a:t>
            </a:r>
            <a:endParaRPr lang="en-US" dirty="0"/>
          </a:p>
          <a:p>
            <a:pPr marL="400050" lvl="1" indent="0">
              <a:buNone/>
            </a:pPr>
            <a:r>
              <a:rPr lang="zh-CN" altLang="en-US" dirty="0"/>
              <a:t>④</a:t>
            </a:r>
            <a:r>
              <a:rPr lang="en-US" dirty="0"/>
              <a:t> </a:t>
            </a:r>
            <a:r>
              <a:rPr lang="zh-CN" altLang="en-US" dirty="0"/>
              <a:t>把数组的首地址赋予指向数组的指针变量。</a:t>
            </a:r>
            <a:endParaRPr lang="en-US" altLang="zh-CN" dirty="0"/>
          </a:p>
          <a:p>
            <a:pPr marL="400050" lvl="1" indent="0">
              <a:buNone/>
            </a:pPr>
            <a:r>
              <a:rPr lang="zh-CN" altLang="en-US" dirty="0"/>
              <a:t>⑤</a:t>
            </a:r>
            <a:r>
              <a:rPr lang="en-US" dirty="0"/>
              <a:t> </a:t>
            </a:r>
            <a:r>
              <a:rPr lang="zh-CN" altLang="en-US" dirty="0"/>
              <a:t>把字符串的首地址赋予指向字符类型的指针变量。</a:t>
            </a:r>
            <a:endParaRPr lang="en-US" altLang="zh-CN" dirty="0"/>
          </a:p>
          <a:p>
            <a:pPr marL="400050" lvl="1" indent="0">
              <a:buNone/>
            </a:pPr>
            <a:r>
              <a:rPr lang="zh-CN" altLang="en-US" dirty="0"/>
              <a:t>⑥</a:t>
            </a:r>
            <a:r>
              <a:rPr lang="en-US" dirty="0"/>
              <a:t> </a:t>
            </a:r>
            <a:r>
              <a:rPr lang="zh-CN" altLang="en-US" dirty="0"/>
              <a:t>把函数的入口地址赋予指向函数的指针变量。</a:t>
            </a:r>
            <a:endParaRPr lang="en-US" altLang="zh-CN" dirty="0"/>
          </a:p>
          <a:p>
            <a:pPr marL="0" indent="0">
              <a:buNone/>
            </a:pPr>
            <a:r>
              <a:rPr lang="en-US" dirty="0"/>
              <a:t>      2</a:t>
            </a:r>
            <a:r>
              <a:rPr lang="zh-CN" altLang="en-US" dirty="0"/>
              <a:t>）加减算术运算：</a:t>
            </a:r>
            <a:endParaRPr lang="en-US" altLang="zh-CN" dirty="0"/>
          </a:p>
          <a:p>
            <a:pPr marL="400050" lvl="1" indent="0">
              <a:buNone/>
            </a:pPr>
            <a:r>
              <a:rPr lang="zh-CN" altLang="en-US" dirty="0"/>
              <a:t>指针变量加或减一个整数</a:t>
            </a:r>
            <a:r>
              <a:rPr lang="en-US" dirty="0"/>
              <a:t>n</a:t>
            </a:r>
            <a:r>
              <a:rPr lang="zh-CN" altLang="en-US" dirty="0"/>
              <a:t>的意义是把指针指向的当前位置（指向某数组元素）向前或向后移动</a:t>
            </a:r>
            <a:r>
              <a:rPr lang="en-US" dirty="0"/>
              <a:t>n</a:t>
            </a:r>
            <a:r>
              <a:rPr lang="zh-CN" altLang="en-US" dirty="0"/>
              <a:t>个位置。</a:t>
            </a:r>
            <a:endParaRPr lang="en-US" altLang="zh-CN" dirty="0"/>
          </a:p>
          <a:p>
            <a:pPr marL="0" indent="0">
              <a:buNone/>
            </a:pPr>
            <a:r>
              <a:rPr lang="en-US" dirty="0"/>
              <a:t>      3</a:t>
            </a:r>
            <a:r>
              <a:rPr lang="zh-CN" altLang="en-US" dirty="0"/>
              <a:t>）两个指针变量之间的运算：</a:t>
            </a:r>
            <a:endParaRPr lang="en-US" altLang="zh-CN" dirty="0"/>
          </a:p>
          <a:p>
            <a:pPr marL="400050" lvl="1" indent="0">
              <a:buNone/>
            </a:pPr>
            <a:r>
              <a:rPr lang="zh-CN" altLang="en-US" dirty="0"/>
              <a:t>① 两指针变量相减：</a:t>
            </a:r>
            <a:endParaRPr lang="en-US" altLang="zh-CN" dirty="0"/>
          </a:p>
          <a:p>
            <a:pPr marL="400050" lvl="1" indent="0">
              <a:buNone/>
            </a:pPr>
            <a:r>
              <a:rPr lang="zh-CN" altLang="en-US" dirty="0"/>
              <a:t>②</a:t>
            </a:r>
            <a:r>
              <a:rPr lang="en-US" dirty="0"/>
              <a:t> </a:t>
            </a:r>
            <a:r>
              <a:rPr lang="zh-CN" altLang="en-US" dirty="0"/>
              <a:t>两指针变量进行关系运算：</a:t>
            </a:r>
            <a:endParaRPr lang="en-US" altLang="zh-CN" dirty="0"/>
          </a:p>
          <a:p>
            <a:pPr marL="400050" lvl="1" indent="0">
              <a:buNone/>
            </a:pPr>
            <a:r>
              <a:rPr lang="zh-CN" altLang="en-US" dirty="0"/>
              <a:t>注意：只有指向同一数组的两个指针变量之间才能进行运算</a:t>
            </a:r>
            <a:endParaRPr lang="en-US" altLang="zh-CN" dirty="0"/>
          </a:p>
          <a:p>
            <a:endParaRPr lang="en-US" dirty="0"/>
          </a:p>
          <a:p>
            <a:endParaRPr lang="en-US" dirty="0"/>
          </a:p>
        </p:txBody>
      </p:sp>
      <p:sp>
        <p:nvSpPr>
          <p:cNvPr id="4" name="Text Placeholder 3"/>
          <p:cNvSpPr>
            <a:spLocks noGrp="1"/>
          </p:cNvSpPr>
          <p:nvPr>
            <p:ph type="body" sz="half" idx="2"/>
          </p:nvPr>
        </p:nvSpPr>
        <p:spPr/>
        <p:txBody>
          <a:bodyPr/>
          <a:lstStyle/>
          <a:p>
            <a:r>
              <a:rPr lang="zh-CN" altLang="en-US" dirty="0"/>
              <a:t>变量的指针就是变量的地址。存放变量地址的变量是指针变量。</a:t>
            </a:r>
            <a:endParaRPr lang="en-US" altLang="zh-CN" dirty="0"/>
          </a:p>
          <a:p>
            <a:r>
              <a:rPr lang="en-US" dirty="0"/>
              <a:t>1</a:t>
            </a:r>
            <a:r>
              <a:rPr lang="zh-CN" altLang="en-US" dirty="0"/>
              <a:t>．定义一个指针变量</a:t>
            </a:r>
            <a:endParaRPr lang="en-US" altLang="zh-CN" dirty="0"/>
          </a:p>
          <a:p>
            <a:r>
              <a:rPr lang="zh-CN" altLang="en-US" dirty="0"/>
              <a:t>其一般形式为：</a:t>
            </a:r>
            <a:endParaRPr lang="en-US" dirty="0"/>
          </a:p>
          <a:p>
            <a:r>
              <a:rPr lang="zh-CN" altLang="en-US" dirty="0">
                <a:solidFill>
                  <a:schemeClr val="accent4"/>
                </a:solidFill>
              </a:rPr>
              <a:t>类型说明符</a:t>
            </a:r>
            <a:r>
              <a:rPr lang="en-US" dirty="0">
                <a:solidFill>
                  <a:schemeClr val="accent4"/>
                </a:solidFill>
              </a:rPr>
              <a:t>  *</a:t>
            </a:r>
            <a:r>
              <a:rPr lang="zh-CN" altLang="en-US" dirty="0">
                <a:solidFill>
                  <a:schemeClr val="accent4"/>
                </a:solidFill>
              </a:rPr>
              <a:t>变量名；</a:t>
            </a:r>
            <a:endParaRPr lang="en-US" dirty="0">
              <a:solidFill>
                <a:schemeClr val="accent4"/>
              </a:solidFill>
            </a:endParaRPr>
          </a:p>
          <a:p>
            <a:endParaRPr lang="en-US" dirty="0"/>
          </a:p>
          <a:p>
            <a:r>
              <a:rPr lang="en-US" dirty="0"/>
              <a:t>2</a:t>
            </a:r>
            <a:r>
              <a:rPr lang="zh-CN" altLang="en-US" dirty="0"/>
              <a:t>．指针变量的引用</a:t>
            </a:r>
            <a:endParaRPr lang="en-US" altLang="zh-CN" dirty="0"/>
          </a:p>
          <a:p>
            <a:r>
              <a:rPr lang="en-US" dirty="0"/>
              <a:t>&amp;</a:t>
            </a:r>
            <a:r>
              <a:rPr lang="zh-CN" altLang="en-US" dirty="0"/>
              <a:t>（取地址运算符）和</a:t>
            </a:r>
            <a:r>
              <a:rPr lang="en-US" dirty="0"/>
              <a:t>*</a:t>
            </a:r>
            <a:r>
              <a:rPr lang="zh-CN" altLang="en-US" dirty="0"/>
              <a:t>（指针运算符，或称“间接访问”运算符）</a:t>
            </a:r>
            <a:endParaRPr lang="en-US" dirty="0"/>
          </a:p>
          <a:p>
            <a:endParaRPr lang="en-US" dirty="0"/>
          </a:p>
          <a:p>
            <a:r>
              <a:rPr lang="en-US" dirty="0"/>
              <a:t>3</a:t>
            </a:r>
            <a:r>
              <a:rPr lang="zh-CN" altLang="en-US" dirty="0"/>
              <a:t>．指针变量作为函数参数</a:t>
            </a:r>
            <a:endParaRPr lang="en-US" altLang="zh-CN" dirty="0"/>
          </a:p>
          <a:p>
            <a:r>
              <a:rPr lang="zh-CN" altLang="en-US" dirty="0"/>
              <a:t>它的作用是将一个变量的地址传送到另一个函数中。</a:t>
            </a:r>
            <a:endParaRPr lang="en-US" dirty="0"/>
          </a:p>
          <a:p>
            <a:endParaRPr lang="en-US" dirty="0"/>
          </a:p>
          <a:p>
            <a:endParaRPr lang="en-US" dirty="0"/>
          </a:p>
        </p:txBody>
      </p:sp>
    </p:spTree>
    <p:extLst>
      <p:ext uri="{BB962C8B-B14F-4D97-AF65-F5344CB8AC3E}">
        <p14:creationId xmlns:p14="http://schemas.microsoft.com/office/powerpoint/2010/main" val="17148569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数组指针和指向数组的指针变量</a:t>
            </a:r>
            <a:br>
              <a:rPr lang="en-US" dirty="0"/>
            </a:br>
            <a:endParaRPr lang="en-US" dirty="0"/>
          </a:p>
        </p:txBody>
      </p:sp>
      <p:sp>
        <p:nvSpPr>
          <p:cNvPr id="3" name="Content Placeholder 2"/>
          <p:cNvSpPr>
            <a:spLocks noGrp="1"/>
          </p:cNvSpPr>
          <p:nvPr>
            <p:ph idx="1"/>
          </p:nvPr>
        </p:nvSpPr>
        <p:spPr>
          <a:xfrm>
            <a:off x="3803651" y="609600"/>
            <a:ext cx="2749550" cy="6096000"/>
          </a:xfrm>
        </p:spPr>
        <p:txBody>
          <a:bodyPr>
            <a:normAutofit fontScale="77500" lnSpcReduction="20000"/>
          </a:bodyPr>
          <a:lstStyle/>
          <a:p>
            <a:pPr marL="0" indent="0">
              <a:buNone/>
            </a:pPr>
            <a:r>
              <a:rPr lang="en-US" dirty="0"/>
              <a:t>C</a:t>
            </a:r>
            <a:r>
              <a:rPr lang="zh-CN" altLang="en-US" dirty="0"/>
              <a:t>语言规定，如果指针变量</a:t>
            </a:r>
            <a:r>
              <a:rPr lang="en-US" dirty="0"/>
              <a:t>p</a:t>
            </a:r>
            <a:r>
              <a:rPr lang="zh-CN" altLang="en-US" dirty="0"/>
              <a:t>已指向数组中的一个元素，则</a:t>
            </a:r>
            <a:r>
              <a:rPr lang="en-US" dirty="0"/>
              <a:t>p+1</a:t>
            </a:r>
            <a:r>
              <a:rPr lang="zh-CN" altLang="en-US" dirty="0"/>
              <a:t>指向同一数组中的下一个元素。</a:t>
            </a:r>
            <a:endParaRPr lang="en-US" dirty="0"/>
          </a:p>
          <a:p>
            <a:pPr marL="0" indent="0">
              <a:buNone/>
            </a:pPr>
            <a:endParaRPr lang="en-US" altLang="zh-CN" dirty="0"/>
          </a:p>
          <a:p>
            <a:pPr marL="0" indent="0">
              <a:buNone/>
            </a:pPr>
            <a:r>
              <a:rPr lang="zh-CN" altLang="en-US" dirty="0"/>
              <a:t>引用一个数组元素的两种方法：</a:t>
            </a:r>
            <a:endParaRPr lang="en-US" dirty="0"/>
          </a:p>
          <a:p>
            <a:pPr marL="0" indent="0">
              <a:buNone/>
            </a:pPr>
            <a:r>
              <a:rPr lang="en-US" dirty="0"/>
              <a:t>1</a:t>
            </a:r>
            <a:r>
              <a:rPr lang="zh-CN" altLang="en-US" dirty="0"/>
              <a:t>）下标法：即用</a:t>
            </a:r>
            <a:r>
              <a:rPr lang="en-US" dirty="0"/>
              <a:t>a[</a:t>
            </a:r>
            <a:r>
              <a:rPr lang="en-US" dirty="0" err="1"/>
              <a:t>i</a:t>
            </a:r>
            <a:r>
              <a:rPr lang="en-US" dirty="0"/>
              <a:t>]</a:t>
            </a:r>
            <a:r>
              <a:rPr lang="zh-CN" altLang="en-US" dirty="0"/>
              <a:t>形式访问数组元素。</a:t>
            </a:r>
            <a:endParaRPr lang="en-US" dirty="0"/>
          </a:p>
          <a:p>
            <a:pPr marL="0" indent="0">
              <a:buNone/>
            </a:pPr>
            <a:r>
              <a:rPr lang="en-US" dirty="0"/>
              <a:t>2</a:t>
            </a:r>
            <a:r>
              <a:rPr lang="zh-CN" altLang="en-US" dirty="0"/>
              <a:t>）指针法：即采用</a:t>
            </a:r>
            <a:r>
              <a:rPr lang="en-US" dirty="0"/>
              <a:t>*(</a:t>
            </a:r>
            <a:r>
              <a:rPr lang="en-US" dirty="0" err="1"/>
              <a:t>a+i</a:t>
            </a:r>
            <a:r>
              <a:rPr lang="en-US" dirty="0"/>
              <a:t>)</a:t>
            </a:r>
            <a:r>
              <a:rPr lang="zh-CN" altLang="en-US" dirty="0"/>
              <a:t>或</a:t>
            </a:r>
            <a:r>
              <a:rPr lang="en-US" dirty="0"/>
              <a:t>*(</a:t>
            </a:r>
            <a:r>
              <a:rPr lang="en-US" dirty="0" err="1"/>
              <a:t>p+i</a:t>
            </a:r>
            <a:r>
              <a:rPr lang="en-US" dirty="0"/>
              <a:t>)</a:t>
            </a:r>
            <a:r>
              <a:rPr lang="zh-CN" altLang="en-US" dirty="0"/>
              <a:t>形式。</a:t>
            </a:r>
            <a:endParaRPr lang="en-US" altLang="zh-CN" dirty="0"/>
          </a:p>
          <a:p>
            <a:pPr marL="0" indent="0">
              <a:buNone/>
            </a:pPr>
            <a:endParaRPr lang="en-US" altLang="zh-CN" dirty="0"/>
          </a:p>
          <a:p>
            <a:pPr marL="0" indent="0">
              <a:buNone/>
            </a:pPr>
            <a:r>
              <a:rPr lang="zh-CN" altLang="en-US" dirty="0"/>
              <a:t>二维数组的地址：</a:t>
            </a:r>
            <a:endParaRPr lang="en-US" altLang="zh-CN" dirty="0"/>
          </a:p>
          <a:p>
            <a:pPr marL="0" indent="0">
              <a:buNone/>
            </a:pPr>
            <a:r>
              <a:rPr lang="en-US" dirty="0"/>
              <a:t>*(</a:t>
            </a:r>
            <a:r>
              <a:rPr lang="en-US" dirty="0" err="1"/>
              <a:t>a+i</a:t>
            </a:r>
            <a:r>
              <a:rPr lang="en-US" dirty="0"/>
              <a:t>)+j</a:t>
            </a:r>
            <a:r>
              <a:rPr lang="zh-CN" altLang="en-US" dirty="0"/>
              <a:t>是二维数组</a:t>
            </a:r>
            <a:r>
              <a:rPr lang="en-US" dirty="0"/>
              <a:t>a</a:t>
            </a:r>
            <a:r>
              <a:rPr lang="zh-CN" altLang="en-US" dirty="0"/>
              <a:t>的</a:t>
            </a:r>
            <a:r>
              <a:rPr lang="en-US" dirty="0" err="1"/>
              <a:t>i</a:t>
            </a:r>
            <a:r>
              <a:rPr lang="zh-CN" altLang="en-US" dirty="0"/>
              <a:t>行</a:t>
            </a:r>
            <a:r>
              <a:rPr lang="en-US" dirty="0"/>
              <a:t>j</a:t>
            </a:r>
            <a:r>
              <a:rPr lang="zh-CN" altLang="en-US" dirty="0"/>
              <a:t>列元素的首地址。</a:t>
            </a:r>
            <a:endParaRPr lang="en-US" altLang="zh-CN" dirty="0"/>
          </a:p>
          <a:p>
            <a:pPr marL="0" indent="0">
              <a:buNone/>
            </a:pPr>
            <a:endParaRPr lang="en-US" altLang="zh-CN" dirty="0"/>
          </a:p>
          <a:p>
            <a:pPr marL="0" indent="0">
              <a:buNone/>
            </a:pPr>
            <a:endParaRPr lang="en-US" dirty="0"/>
          </a:p>
        </p:txBody>
      </p:sp>
      <p:sp>
        <p:nvSpPr>
          <p:cNvPr id="4" name="Text Placeholder 3"/>
          <p:cNvSpPr>
            <a:spLocks noGrp="1"/>
          </p:cNvSpPr>
          <p:nvPr>
            <p:ph type="body" sz="half" idx="2"/>
          </p:nvPr>
        </p:nvSpPr>
        <p:spPr/>
        <p:txBody>
          <a:bodyPr>
            <a:normAutofit fontScale="92500" lnSpcReduction="20000"/>
          </a:bodyPr>
          <a:lstStyle/>
          <a:p>
            <a:r>
              <a:rPr lang="zh-CN" altLang="en-US" dirty="0"/>
              <a:t>数组的指针是指数组的起始地址，数组元素的指针是数组元素的地址。</a:t>
            </a:r>
            <a:endParaRPr lang="en-US" altLang="zh-CN" dirty="0"/>
          </a:p>
          <a:p>
            <a:r>
              <a:rPr lang="en-US" dirty="0"/>
              <a:t>1</a:t>
            </a:r>
            <a:r>
              <a:rPr lang="zh-CN" altLang="en-US" dirty="0"/>
              <a:t>．指向数组元素的指针</a:t>
            </a:r>
            <a:endParaRPr lang="en-US" altLang="zh-CN" dirty="0"/>
          </a:p>
          <a:p>
            <a:r>
              <a:rPr lang="zh-CN" altLang="en-US" dirty="0"/>
              <a:t>数组指针变量说明的一般形式为：</a:t>
            </a:r>
            <a:endParaRPr lang="en-US" dirty="0"/>
          </a:p>
          <a:p>
            <a:r>
              <a:rPr lang="zh-CN" altLang="en-US" dirty="0">
                <a:solidFill>
                  <a:schemeClr val="accent4"/>
                </a:solidFill>
              </a:rPr>
              <a:t>类型说明符</a:t>
            </a:r>
            <a:r>
              <a:rPr lang="en-US" dirty="0">
                <a:solidFill>
                  <a:schemeClr val="accent4"/>
                </a:solidFill>
              </a:rPr>
              <a:t>  *</a:t>
            </a:r>
            <a:r>
              <a:rPr lang="zh-CN" altLang="en-US" dirty="0">
                <a:solidFill>
                  <a:schemeClr val="accent4"/>
                </a:solidFill>
              </a:rPr>
              <a:t>指针变量名；</a:t>
            </a:r>
            <a:endParaRPr lang="en-US" dirty="0">
              <a:solidFill>
                <a:schemeClr val="accent4"/>
              </a:solidFill>
            </a:endParaRPr>
          </a:p>
          <a:p>
            <a:endParaRPr lang="en-US" dirty="0"/>
          </a:p>
          <a:p>
            <a:r>
              <a:rPr lang="en-US" dirty="0"/>
              <a:t>2</a:t>
            </a:r>
            <a:r>
              <a:rPr lang="zh-CN" altLang="en-US" dirty="0"/>
              <a:t>．通过指针引用数组元素</a:t>
            </a:r>
            <a:endParaRPr lang="en-US" altLang="zh-CN" dirty="0"/>
          </a:p>
          <a:p>
            <a:endParaRPr lang="en-US" dirty="0"/>
          </a:p>
          <a:p>
            <a:r>
              <a:rPr lang="en-US" dirty="0"/>
              <a:t>3</a:t>
            </a:r>
            <a:r>
              <a:rPr lang="zh-CN" altLang="en-US" dirty="0"/>
              <a:t>．数组名作函数参数</a:t>
            </a:r>
            <a:endParaRPr lang="en-US" altLang="zh-CN" dirty="0"/>
          </a:p>
          <a:p>
            <a:r>
              <a:rPr lang="zh-CN" altLang="en-US" dirty="0"/>
              <a:t>数组名可以作函数的实参和形参。</a:t>
            </a:r>
            <a:endParaRPr lang="en-US" altLang="zh-CN" dirty="0"/>
          </a:p>
          <a:p>
            <a:r>
              <a:rPr lang="zh-CN" altLang="en-US" dirty="0"/>
              <a:t>数组指针变量的值即为数组的首地址，可作为函数的参数使用。</a:t>
            </a:r>
            <a:endParaRPr lang="en-US" dirty="0"/>
          </a:p>
          <a:p>
            <a:endParaRPr lang="en-US" dirty="0"/>
          </a:p>
          <a:p>
            <a:r>
              <a:rPr lang="en-US" dirty="0"/>
              <a:t>4</a:t>
            </a:r>
            <a:r>
              <a:rPr lang="zh-CN" altLang="en-US" dirty="0"/>
              <a:t>．指向多维数组的指针和指针变量</a:t>
            </a:r>
            <a:endParaRPr lang="en-US" dirty="0"/>
          </a:p>
          <a:p>
            <a:r>
              <a:rPr lang="zh-CN" altLang="en-US" dirty="0"/>
              <a:t>（</a:t>
            </a:r>
            <a:r>
              <a:rPr lang="en-US" dirty="0"/>
              <a:t>1</a:t>
            </a:r>
            <a:r>
              <a:rPr lang="zh-CN" altLang="en-US" dirty="0"/>
              <a:t>）多维数组的地址</a:t>
            </a:r>
            <a:endParaRPr lang="en-US" dirty="0"/>
          </a:p>
          <a:p>
            <a:r>
              <a:rPr lang="zh-CN" altLang="en-US" dirty="0"/>
              <a:t>（</a:t>
            </a:r>
            <a:r>
              <a:rPr lang="en-US" dirty="0"/>
              <a:t>2</a:t>
            </a:r>
            <a:r>
              <a:rPr lang="zh-CN" altLang="en-US" dirty="0"/>
              <a:t>）指向多维数组的指针变量</a:t>
            </a:r>
            <a:endParaRPr lang="en-US" altLang="zh-CN" dirty="0"/>
          </a:p>
          <a:p>
            <a:r>
              <a:rPr lang="zh-CN" altLang="en-US" dirty="0"/>
              <a:t>二维数组指针变量说明的一般形式为：</a:t>
            </a:r>
            <a:endParaRPr lang="en-US" dirty="0"/>
          </a:p>
          <a:p>
            <a:r>
              <a:rPr lang="zh-CN" altLang="en-US" dirty="0">
                <a:solidFill>
                  <a:schemeClr val="accent4"/>
                </a:solidFill>
              </a:rPr>
              <a:t>类型说明符</a:t>
            </a:r>
            <a:r>
              <a:rPr lang="en-US" dirty="0">
                <a:solidFill>
                  <a:schemeClr val="accent4"/>
                </a:solidFill>
              </a:rPr>
              <a:t>  (*</a:t>
            </a:r>
            <a:r>
              <a:rPr lang="zh-CN" altLang="en-US" dirty="0">
                <a:solidFill>
                  <a:schemeClr val="accent4"/>
                </a:solidFill>
              </a:rPr>
              <a:t>指针变量名</a:t>
            </a:r>
            <a:r>
              <a:rPr lang="en-US" dirty="0">
                <a:solidFill>
                  <a:schemeClr val="accent4"/>
                </a:solidFill>
              </a:rPr>
              <a:t>)[</a:t>
            </a:r>
            <a:r>
              <a:rPr lang="zh-CN" altLang="en-US" dirty="0">
                <a:solidFill>
                  <a:schemeClr val="accent4"/>
                </a:solidFill>
              </a:rPr>
              <a:t>长度</a:t>
            </a:r>
            <a:r>
              <a:rPr lang="en-US" dirty="0">
                <a:solidFill>
                  <a:schemeClr val="accent4"/>
                </a:solidFill>
              </a:rPr>
              <a:t>]</a:t>
            </a:r>
          </a:p>
          <a:p>
            <a:endParaRPr lang="en-US" dirty="0"/>
          </a:p>
          <a:p>
            <a:endParaRPr lang="en-US" dirty="0"/>
          </a:p>
          <a:p>
            <a:endParaRPr lang="en-US" dirty="0"/>
          </a:p>
        </p:txBody>
      </p:sp>
      <p:pic>
        <p:nvPicPr>
          <p:cNvPr id="5122" name="Picture 2"/>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238999" y="685800"/>
            <a:ext cx="16668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271084" y="3451483"/>
            <a:ext cx="1676400" cy="246221"/>
          </a:xfrm>
          <a:prstGeom prst="rect">
            <a:avLst/>
          </a:prstGeom>
          <a:noFill/>
        </p:spPr>
        <p:txBody>
          <a:bodyPr wrap="square" rtlCol="0">
            <a:spAutoFit/>
          </a:bodyPr>
          <a:lstStyle/>
          <a:p>
            <a:r>
              <a:rPr lang="zh-CN" altLang="en-US" sz="1000" b="1" dirty="0">
                <a:solidFill>
                  <a:schemeClr val="bg1"/>
                </a:solidFill>
              </a:rPr>
              <a:t>通过指针引用数组元素</a:t>
            </a:r>
            <a:endParaRPr lang="en-US" sz="1000" b="1" dirty="0">
              <a:solidFill>
                <a:schemeClr val="bg1"/>
              </a:solidFill>
            </a:endParaRPr>
          </a:p>
        </p:txBody>
      </p:sp>
      <p:pic>
        <p:nvPicPr>
          <p:cNvPr id="5123" name="Picture 3"/>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6781801" y="4114800"/>
            <a:ext cx="2165684"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113921" y="5791200"/>
            <a:ext cx="1676400" cy="246221"/>
          </a:xfrm>
          <a:prstGeom prst="rect">
            <a:avLst/>
          </a:prstGeom>
          <a:noFill/>
        </p:spPr>
        <p:txBody>
          <a:bodyPr wrap="square" rtlCol="0">
            <a:spAutoFit/>
          </a:bodyPr>
          <a:lstStyle/>
          <a:p>
            <a:pPr algn="ctr"/>
            <a:r>
              <a:rPr lang="zh-CN" altLang="en-US" sz="1000" b="1" dirty="0">
                <a:solidFill>
                  <a:schemeClr val="bg1"/>
                </a:solidFill>
              </a:rPr>
              <a:t>数组地址的计算</a:t>
            </a:r>
            <a:endParaRPr lang="en-US" sz="1000" b="1" dirty="0">
              <a:solidFill>
                <a:schemeClr val="bg1"/>
              </a:solidFill>
            </a:endParaRPr>
          </a:p>
        </p:txBody>
      </p:sp>
    </p:spTree>
    <p:extLst>
      <p:ext uri="{BB962C8B-B14F-4D97-AF65-F5344CB8AC3E}">
        <p14:creationId xmlns:p14="http://schemas.microsoft.com/office/powerpoint/2010/main" val="42221514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字符串的指针指向字符串的针指变量</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altLang="zh-CN" dirty="0"/>
              <a:t>1</a:t>
            </a:r>
            <a:r>
              <a:rPr lang="zh-CN" altLang="en-US" dirty="0"/>
              <a:t>、在</a:t>
            </a:r>
            <a:r>
              <a:rPr lang="en-US" dirty="0"/>
              <a:t>C</a:t>
            </a:r>
            <a:r>
              <a:rPr lang="zh-CN" altLang="en-US" dirty="0"/>
              <a:t>语言中，有两种方法访问一个字符串。</a:t>
            </a:r>
            <a:endParaRPr lang="en-US" dirty="0"/>
          </a:p>
          <a:p>
            <a:pPr marL="0" indent="0">
              <a:buNone/>
            </a:pPr>
            <a:r>
              <a:rPr lang="zh-CN" altLang="en-US" dirty="0"/>
              <a:t>① 用字符数组存放一个字符串，然后输出该字符串。</a:t>
            </a:r>
            <a:endParaRPr lang="en-US" dirty="0"/>
          </a:p>
          <a:p>
            <a:pPr marL="0" indent="0">
              <a:buNone/>
            </a:pPr>
            <a:r>
              <a:rPr lang="zh-CN" altLang="en-US" dirty="0"/>
              <a:t>② 用字符串指针指向一个字符串。</a:t>
            </a:r>
            <a:endParaRPr lang="en-US" altLang="zh-CN" dirty="0"/>
          </a:p>
          <a:p>
            <a:pPr marL="0" indent="0">
              <a:buNone/>
            </a:pPr>
            <a:endParaRPr lang="en-US" dirty="0"/>
          </a:p>
          <a:p>
            <a:pPr marL="0" indent="0">
              <a:buNone/>
            </a:pPr>
            <a:r>
              <a:rPr lang="en-US" dirty="0"/>
              <a:t>2</a:t>
            </a:r>
            <a:r>
              <a:rPr lang="zh-CN" altLang="en-US" dirty="0"/>
              <a:t>、使用字符串指针变量与字符数组的区别</a:t>
            </a:r>
            <a:endParaRPr lang="en-US" dirty="0"/>
          </a:p>
          <a:p>
            <a:pPr marL="0" indent="0">
              <a:buNone/>
            </a:pPr>
            <a:r>
              <a:rPr lang="zh-CN" altLang="en-US" dirty="0"/>
              <a:t>①</a:t>
            </a:r>
            <a:r>
              <a:rPr lang="en-US" dirty="0"/>
              <a:t> </a:t>
            </a:r>
            <a:r>
              <a:rPr lang="zh-CN" altLang="en-US" dirty="0"/>
              <a:t>字符串指针变量本身是一个变量，用于存放字符串的首地址。而字符串本身是存放在以该首地址为首的一块连续的内存空间中并以</a:t>
            </a:r>
            <a:r>
              <a:rPr lang="en-US" dirty="0"/>
              <a:t>'\0'</a:t>
            </a:r>
            <a:r>
              <a:rPr lang="zh-CN" altLang="en-US" dirty="0"/>
              <a:t>作为字符串的结束。字符数组是由若干个数组元素组成的，它可用来存放整个字符串。</a:t>
            </a:r>
            <a:endParaRPr lang="en-US" dirty="0"/>
          </a:p>
          <a:p>
            <a:pPr marL="0" indent="0">
              <a:buNone/>
            </a:pPr>
            <a:r>
              <a:rPr lang="zh-CN" altLang="en-US" dirty="0"/>
              <a:t>②</a:t>
            </a:r>
            <a:r>
              <a:rPr lang="en-US" dirty="0"/>
              <a:t> </a:t>
            </a:r>
            <a:r>
              <a:rPr lang="zh-CN" altLang="en-US" dirty="0"/>
              <a:t>对字符串指针方式</a:t>
            </a:r>
            <a:endParaRPr lang="en-US" altLang="zh-CN" dirty="0"/>
          </a:p>
          <a:p>
            <a:pPr marL="0" indent="0">
              <a:buNone/>
            </a:pPr>
            <a:r>
              <a:rPr lang="en-US" dirty="0"/>
              <a:t>char *</a:t>
            </a:r>
            <a:r>
              <a:rPr lang="en-US" dirty="0" err="1"/>
              <a:t>ps</a:t>
            </a:r>
            <a:r>
              <a:rPr lang="en-US" dirty="0"/>
              <a:t>="C Language";</a:t>
            </a:r>
          </a:p>
          <a:p>
            <a:pPr marL="0" indent="0">
              <a:buNone/>
            </a:pPr>
            <a:r>
              <a:rPr lang="zh-CN" altLang="en-US" dirty="0"/>
              <a:t>可以写为</a:t>
            </a:r>
            <a:endParaRPr lang="en-US" dirty="0"/>
          </a:p>
          <a:p>
            <a:pPr marL="0" indent="0">
              <a:buNone/>
            </a:pPr>
            <a:r>
              <a:rPr lang="en-US" dirty="0"/>
              <a:t>char *</a:t>
            </a:r>
            <a:r>
              <a:rPr lang="en-US" dirty="0" err="1"/>
              <a:t>ps</a:t>
            </a:r>
            <a:r>
              <a:rPr lang="en-US" dirty="0"/>
              <a:t>;</a:t>
            </a:r>
          </a:p>
          <a:p>
            <a:pPr marL="0" indent="0">
              <a:buNone/>
            </a:pPr>
            <a:r>
              <a:rPr lang="en-US" dirty="0" err="1"/>
              <a:t>ps</a:t>
            </a:r>
            <a:r>
              <a:rPr lang="en-US" dirty="0"/>
              <a:t>="C Language";</a:t>
            </a:r>
          </a:p>
          <a:p>
            <a:pPr marL="0" indent="0">
              <a:buNone/>
            </a:pPr>
            <a:r>
              <a:rPr lang="zh-CN" altLang="en-US" dirty="0"/>
              <a:t>而对数组方式</a:t>
            </a:r>
            <a:endParaRPr lang="en-US" dirty="0"/>
          </a:p>
          <a:p>
            <a:pPr marL="0" indent="0">
              <a:buNone/>
            </a:pPr>
            <a:r>
              <a:rPr lang="en-US" dirty="0"/>
              <a:t>static char </a:t>
            </a:r>
            <a:r>
              <a:rPr lang="en-US" dirty="0" err="1"/>
              <a:t>st</a:t>
            </a:r>
            <a:r>
              <a:rPr lang="en-US" dirty="0"/>
              <a:t>[]={"C Language"};</a:t>
            </a:r>
          </a:p>
          <a:p>
            <a:pPr marL="0" indent="0">
              <a:buNone/>
            </a:pPr>
            <a:r>
              <a:rPr lang="zh-CN" altLang="en-US" dirty="0"/>
              <a:t>不能写为</a:t>
            </a:r>
            <a:endParaRPr lang="en-US" dirty="0"/>
          </a:p>
          <a:p>
            <a:pPr marL="0" indent="0">
              <a:buNone/>
            </a:pPr>
            <a:r>
              <a:rPr lang="en-US" dirty="0"/>
              <a:t>char </a:t>
            </a:r>
            <a:r>
              <a:rPr lang="en-US" dirty="0" err="1"/>
              <a:t>st</a:t>
            </a:r>
            <a:r>
              <a:rPr lang="en-US" dirty="0"/>
              <a:t>[20];</a:t>
            </a:r>
          </a:p>
          <a:p>
            <a:pPr marL="0" indent="0">
              <a:buNone/>
            </a:pPr>
            <a:r>
              <a:rPr lang="en-US" dirty="0" err="1"/>
              <a:t>st</a:t>
            </a:r>
            <a:r>
              <a:rPr lang="en-US" dirty="0"/>
              <a:t>={"C Language"};</a:t>
            </a:r>
          </a:p>
          <a:p>
            <a:pPr marL="0" indent="0">
              <a:buNone/>
            </a:pPr>
            <a:r>
              <a:rPr lang="zh-CN" altLang="en-US" dirty="0"/>
              <a:t>而只能对字符数组的各元素逐个赋值。</a:t>
            </a:r>
            <a:endParaRPr lang="en-US" dirty="0"/>
          </a:p>
          <a:p>
            <a:pPr marL="0" indent="0">
              <a:buNone/>
            </a:pPr>
            <a:endParaRPr lang="en-US" dirty="0"/>
          </a:p>
          <a:p>
            <a:endParaRPr lang="en-US" dirty="0"/>
          </a:p>
        </p:txBody>
      </p:sp>
      <p:sp>
        <p:nvSpPr>
          <p:cNvPr id="4" name="Text Placeholder 3"/>
          <p:cNvSpPr>
            <a:spLocks noGrp="1"/>
          </p:cNvSpPr>
          <p:nvPr>
            <p:ph type="body" sz="half" idx="2"/>
          </p:nvPr>
        </p:nvSpPr>
        <p:spPr/>
        <p:txBody>
          <a:bodyPr/>
          <a:lstStyle/>
          <a:p>
            <a:r>
              <a:rPr lang="en-US" dirty="0"/>
              <a:t>1</a:t>
            </a:r>
            <a:r>
              <a:rPr lang="zh-CN" altLang="en-US" dirty="0"/>
              <a:t>．字符串的表示形式</a:t>
            </a:r>
            <a:endParaRPr lang="en-US" dirty="0"/>
          </a:p>
          <a:p>
            <a:r>
              <a:rPr lang="en-US" dirty="0"/>
              <a:t>2</a:t>
            </a:r>
            <a:r>
              <a:rPr lang="zh-CN" altLang="en-US" dirty="0"/>
              <a:t>．使用字符串指针变量与字符数组的区别</a:t>
            </a:r>
            <a:endParaRPr lang="en-US" dirty="0"/>
          </a:p>
          <a:p>
            <a:endParaRPr lang="en-US" dirty="0"/>
          </a:p>
        </p:txBody>
      </p:sp>
    </p:spTree>
    <p:extLst>
      <p:ext uri="{BB962C8B-B14F-4D97-AF65-F5344CB8AC3E}">
        <p14:creationId xmlns:p14="http://schemas.microsoft.com/office/powerpoint/2010/main" val="393472840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函数指针变量</a:t>
            </a:r>
            <a:br>
              <a:rPr lang="en-US" dirty="0"/>
            </a:br>
            <a:endParaRPr lang="en-US" dirty="0"/>
          </a:p>
        </p:txBody>
      </p:sp>
      <p:sp>
        <p:nvSpPr>
          <p:cNvPr id="3" name="Content Placeholder 2"/>
          <p:cNvSpPr>
            <a:spLocks noGrp="1"/>
          </p:cNvSpPr>
          <p:nvPr>
            <p:ph idx="1"/>
          </p:nvPr>
        </p:nvSpPr>
        <p:spPr>
          <a:xfrm>
            <a:off x="3810000" y="762000"/>
            <a:ext cx="5111750" cy="3886200"/>
          </a:xfrm>
        </p:spPr>
        <p:txBody>
          <a:bodyPr>
            <a:normAutofit fontScale="70000" lnSpcReduction="20000"/>
          </a:bodyPr>
          <a:lstStyle/>
          <a:p>
            <a:pPr marL="0" indent="0">
              <a:lnSpc>
                <a:spcPct val="120000"/>
              </a:lnSpc>
              <a:buNone/>
            </a:pPr>
            <a:r>
              <a:rPr lang="zh-CN" altLang="en-US" dirty="0"/>
              <a:t>在</a:t>
            </a:r>
            <a:r>
              <a:rPr lang="en-US" dirty="0"/>
              <a:t>C</a:t>
            </a:r>
            <a:r>
              <a:rPr lang="zh-CN" altLang="en-US" dirty="0"/>
              <a:t>语言中，一个函数总是占用一段连续的内存区，而函数名就是该函数所占内存区的首地址。我们可以把函数的这个首地址（或称入口地址）赋予一个指针变量，使该指针变量指向该函数，然后通过指针变量就可以找到并调用这个函数。我们把这种指向函数的指针变量称为“函数指针变量”。</a:t>
            </a:r>
            <a:endParaRPr lang="en-US" altLang="zh-CN" dirty="0"/>
          </a:p>
          <a:p>
            <a:pPr marL="0" indent="0">
              <a:lnSpc>
                <a:spcPct val="120000"/>
              </a:lnSpc>
              <a:buNone/>
            </a:pPr>
            <a:endParaRPr lang="en-US" altLang="zh-CN" dirty="0"/>
          </a:p>
          <a:p>
            <a:pPr marL="0" indent="0">
              <a:lnSpc>
                <a:spcPct val="120000"/>
              </a:lnSpc>
              <a:buNone/>
            </a:pPr>
            <a:r>
              <a:rPr lang="zh-CN" altLang="en-US" dirty="0"/>
              <a:t>例如：</a:t>
            </a:r>
            <a:r>
              <a:rPr lang="en-US" dirty="0" err="1"/>
              <a:t>int</a:t>
            </a:r>
            <a:r>
              <a:rPr lang="en-US" dirty="0"/>
              <a:t> (*</a:t>
            </a:r>
            <a:r>
              <a:rPr lang="en-US" dirty="0" err="1"/>
              <a:t>pf</a:t>
            </a:r>
            <a:r>
              <a:rPr lang="en-US" dirty="0"/>
              <a:t>)( );</a:t>
            </a:r>
          </a:p>
          <a:p>
            <a:pPr marL="0" indent="0">
              <a:lnSpc>
                <a:spcPct val="120000"/>
              </a:lnSpc>
              <a:buNone/>
            </a:pPr>
            <a:r>
              <a:rPr lang="zh-CN" altLang="en-US" dirty="0"/>
              <a:t>表示</a:t>
            </a:r>
            <a:r>
              <a:rPr lang="en-US" dirty="0" err="1"/>
              <a:t>pf</a:t>
            </a:r>
            <a:r>
              <a:rPr lang="zh-CN" altLang="en-US" dirty="0"/>
              <a:t>是一个指向函数入口的指针变量，该函数的返回值（函数值）是整型。</a:t>
            </a:r>
            <a:endParaRPr lang="en-US" dirty="0"/>
          </a:p>
          <a:p>
            <a:pPr marL="0" indent="0">
              <a:lnSpc>
                <a:spcPct val="120000"/>
              </a:lnSpc>
              <a:buNone/>
            </a:pP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zh-CN" altLang="en-US" dirty="0"/>
              <a:t>函数指针变量定义的一般形式为：</a:t>
            </a:r>
            <a:endParaRPr lang="en-US" dirty="0"/>
          </a:p>
          <a:p>
            <a:r>
              <a:rPr lang="zh-CN" altLang="en-US" dirty="0">
                <a:solidFill>
                  <a:schemeClr val="accent4"/>
                </a:solidFill>
              </a:rPr>
              <a:t>类型说明符</a:t>
            </a:r>
            <a:r>
              <a:rPr lang="en-US" dirty="0">
                <a:solidFill>
                  <a:schemeClr val="accent4"/>
                </a:solidFill>
              </a:rPr>
              <a:t>  (*</a:t>
            </a:r>
            <a:r>
              <a:rPr lang="zh-CN" altLang="en-US" dirty="0">
                <a:solidFill>
                  <a:schemeClr val="accent4"/>
                </a:solidFill>
              </a:rPr>
              <a:t>指针变量名</a:t>
            </a:r>
            <a:r>
              <a:rPr lang="en-US" dirty="0">
                <a:solidFill>
                  <a:schemeClr val="accent4"/>
                </a:solidFill>
              </a:rPr>
              <a:t>)( );</a:t>
            </a:r>
          </a:p>
          <a:p>
            <a:endParaRPr lang="en-US" dirty="0"/>
          </a:p>
        </p:txBody>
      </p:sp>
    </p:spTree>
    <p:extLst>
      <p:ext uri="{BB962C8B-B14F-4D97-AF65-F5344CB8AC3E}">
        <p14:creationId xmlns:p14="http://schemas.microsoft.com/office/powerpoint/2010/main" val="3703285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相关知识</a:t>
            </a:r>
            <a:endParaRPr lang="en-US" dirty="0"/>
          </a:p>
        </p:txBody>
      </p:sp>
      <p:sp>
        <p:nvSpPr>
          <p:cNvPr id="3" name="Content Placeholder 2"/>
          <p:cNvSpPr>
            <a:spLocks noGrp="1"/>
          </p:cNvSpPr>
          <p:nvPr>
            <p:ph idx="1"/>
          </p:nvPr>
        </p:nvSpPr>
        <p:spPr>
          <a:xfrm>
            <a:off x="457200" y="1600201"/>
            <a:ext cx="8229600" cy="1295399"/>
          </a:xfrm>
        </p:spPr>
        <p:txBody>
          <a:bodyPr>
            <a:normAutofit fontScale="62500" lnSpcReduction="20000"/>
          </a:bodyPr>
          <a:lstStyle/>
          <a:p>
            <a:pPr>
              <a:buFont typeface="Wingdings" pitchFamily="2" charset="2"/>
              <a:buChar char="Ø"/>
            </a:pPr>
            <a:r>
              <a:rPr lang="en-US" dirty="0"/>
              <a:t>C</a:t>
            </a:r>
            <a:r>
              <a:rPr lang="zh-CN" altLang="en-US" dirty="0"/>
              <a:t>语言基础：数据类型、常量、变量</a:t>
            </a:r>
            <a:endParaRPr lang="en-US" altLang="zh-CN" dirty="0"/>
          </a:p>
          <a:p>
            <a:pPr>
              <a:buFont typeface="Wingdings" pitchFamily="2" charset="2"/>
              <a:buChar char="Ø"/>
            </a:pPr>
            <a:r>
              <a:rPr lang="en-US" dirty="0"/>
              <a:t>C</a:t>
            </a:r>
            <a:r>
              <a:rPr lang="zh-CN" altLang="en-US" dirty="0"/>
              <a:t>程序的结构特点</a:t>
            </a:r>
            <a:endParaRPr lang="en-US" altLang="zh-CN" dirty="0"/>
          </a:p>
          <a:p>
            <a:pPr>
              <a:buFont typeface="Wingdings" pitchFamily="2" charset="2"/>
              <a:buChar char="Ø"/>
            </a:pPr>
            <a:r>
              <a:rPr lang="en-US" dirty="0"/>
              <a:t>C</a:t>
            </a:r>
            <a:r>
              <a:rPr lang="zh-CN" altLang="en-US" dirty="0"/>
              <a:t>程序输入输出操作</a:t>
            </a:r>
            <a:endParaRPr lang="en-US" altLang="zh-CN" dirty="0"/>
          </a:p>
          <a:p>
            <a:pPr>
              <a:buFont typeface="Wingdings" pitchFamily="2" charset="2"/>
              <a:buChar char="Ø"/>
            </a:pPr>
            <a:r>
              <a:rPr lang="en-US" dirty="0"/>
              <a:t>C</a:t>
            </a:r>
            <a:r>
              <a:rPr lang="zh-CN" altLang="en-US" dirty="0"/>
              <a:t>程序的开发过程及环境</a:t>
            </a:r>
            <a:endParaRPr lang="en-US" dirty="0"/>
          </a:p>
        </p:txBody>
      </p:sp>
    </p:spTree>
    <p:extLst>
      <p:ext uri="{BB962C8B-B14F-4D97-AF65-F5344CB8AC3E}">
        <p14:creationId xmlns:p14="http://schemas.microsoft.com/office/powerpoint/2010/main" val="250661571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指针型函数</a:t>
            </a:r>
            <a:br>
              <a:rPr lang="en-US" dirty="0"/>
            </a:br>
            <a:endParaRPr lang="en-US" dirty="0"/>
          </a:p>
        </p:txBody>
      </p:sp>
      <p:sp>
        <p:nvSpPr>
          <p:cNvPr id="3" name="Content Placeholder 2"/>
          <p:cNvSpPr>
            <a:spLocks noGrp="1"/>
          </p:cNvSpPr>
          <p:nvPr>
            <p:ph idx="1"/>
          </p:nvPr>
        </p:nvSpPr>
        <p:spPr>
          <a:xfrm>
            <a:off x="3803650" y="609600"/>
            <a:ext cx="5111750" cy="3200400"/>
          </a:xfrm>
        </p:spPr>
        <p:txBody>
          <a:bodyPr>
            <a:normAutofit fontScale="85000" lnSpcReduction="10000"/>
          </a:bodyPr>
          <a:lstStyle/>
          <a:p>
            <a:pPr marL="0" indent="0">
              <a:buNone/>
            </a:pPr>
            <a:r>
              <a:rPr lang="en-US" altLang="zh-CN" dirty="0"/>
              <a:t>【</a:t>
            </a:r>
            <a:r>
              <a:rPr lang="zh-CN" altLang="en-US" dirty="0"/>
              <a:t>例</a:t>
            </a:r>
            <a:r>
              <a:rPr lang="en-US" altLang="zh-CN" dirty="0"/>
              <a:t>】</a:t>
            </a:r>
            <a:endParaRPr lang="en-US" dirty="0"/>
          </a:p>
          <a:p>
            <a:pPr marL="0" indent="0">
              <a:buNone/>
            </a:pPr>
            <a:r>
              <a:rPr lang="en-US" dirty="0" err="1"/>
              <a:t>int</a:t>
            </a:r>
            <a:r>
              <a:rPr lang="en-US" dirty="0"/>
              <a:t> *</a:t>
            </a:r>
            <a:r>
              <a:rPr lang="en-US" dirty="0" err="1"/>
              <a:t>ap</a:t>
            </a:r>
            <a:r>
              <a:rPr lang="en-US" dirty="0"/>
              <a:t>(</a:t>
            </a:r>
            <a:r>
              <a:rPr lang="en-US" dirty="0" err="1"/>
              <a:t>int</a:t>
            </a:r>
            <a:r>
              <a:rPr lang="en-US" dirty="0"/>
              <a:t> </a:t>
            </a:r>
            <a:r>
              <a:rPr lang="en-US" dirty="0" err="1"/>
              <a:t>x,int</a:t>
            </a:r>
            <a:r>
              <a:rPr lang="en-US" dirty="0"/>
              <a:t> y)</a:t>
            </a:r>
          </a:p>
          <a:p>
            <a:pPr marL="0" indent="0">
              <a:buNone/>
            </a:pPr>
            <a:r>
              <a:rPr lang="en-US" dirty="0"/>
              <a:t>{</a:t>
            </a:r>
          </a:p>
          <a:p>
            <a:pPr marL="0" indent="0">
              <a:buNone/>
            </a:pPr>
            <a:r>
              <a:rPr lang="en-US" dirty="0"/>
              <a:t>   </a:t>
            </a:r>
            <a:r>
              <a:rPr lang="en-US" altLang="zh-CN" dirty="0"/>
              <a:t>…</a:t>
            </a:r>
            <a:r>
              <a:rPr lang="en-US" dirty="0"/>
              <a:t>       /*</a:t>
            </a:r>
            <a:r>
              <a:rPr lang="zh-CN" altLang="en-US" dirty="0"/>
              <a:t>函数体</a:t>
            </a:r>
            <a:r>
              <a:rPr lang="en-US" dirty="0"/>
              <a:t>*/</a:t>
            </a:r>
          </a:p>
          <a:p>
            <a:pPr marL="0" indent="0">
              <a:buNone/>
            </a:pPr>
            <a:r>
              <a:rPr lang="en-US" dirty="0"/>
              <a:t>}</a:t>
            </a:r>
          </a:p>
          <a:p>
            <a:pPr marL="0" indent="0">
              <a:buNone/>
            </a:pPr>
            <a:r>
              <a:rPr lang="en-US" dirty="0"/>
              <a:t> </a:t>
            </a:r>
          </a:p>
          <a:p>
            <a:pPr marL="0" indent="0">
              <a:buNone/>
            </a:pPr>
            <a:r>
              <a:rPr lang="zh-CN" altLang="en-US" dirty="0"/>
              <a:t>表示</a:t>
            </a:r>
            <a:r>
              <a:rPr lang="en-US" dirty="0" err="1"/>
              <a:t>ap</a:t>
            </a:r>
            <a:r>
              <a:rPr lang="zh-CN" altLang="en-US" dirty="0"/>
              <a:t>是一个返回指针值的指针型函数，它返回的指针指向一个整型变量。</a:t>
            </a:r>
            <a:endParaRPr lang="en-US" dirty="0"/>
          </a:p>
          <a:p>
            <a:endParaRPr lang="en-US" dirty="0"/>
          </a:p>
        </p:txBody>
      </p:sp>
      <p:sp>
        <p:nvSpPr>
          <p:cNvPr id="4" name="Text Placeholder 3"/>
          <p:cNvSpPr>
            <a:spLocks noGrp="1"/>
          </p:cNvSpPr>
          <p:nvPr>
            <p:ph type="body" sz="half" idx="2"/>
          </p:nvPr>
        </p:nvSpPr>
        <p:spPr/>
        <p:txBody>
          <a:bodyPr/>
          <a:lstStyle/>
          <a:p>
            <a:r>
              <a:rPr lang="zh-CN" altLang="en-US" dirty="0"/>
              <a:t>定义指针型函数的一般形式为：</a:t>
            </a:r>
            <a:endParaRPr lang="en-US" dirty="0"/>
          </a:p>
          <a:p>
            <a:r>
              <a:rPr lang="en-US" dirty="0"/>
              <a:t> </a:t>
            </a:r>
          </a:p>
          <a:p>
            <a:r>
              <a:rPr lang="zh-CN" altLang="en-US" dirty="0">
                <a:solidFill>
                  <a:schemeClr val="accent4"/>
                </a:solidFill>
              </a:rPr>
              <a:t>类型说明符</a:t>
            </a:r>
            <a:r>
              <a:rPr lang="en-US" dirty="0">
                <a:solidFill>
                  <a:schemeClr val="accent4"/>
                </a:solidFill>
              </a:rPr>
              <a:t> *</a:t>
            </a:r>
            <a:r>
              <a:rPr lang="zh-CN" altLang="en-US" dirty="0">
                <a:solidFill>
                  <a:schemeClr val="accent4"/>
                </a:solidFill>
              </a:rPr>
              <a:t>函数名</a:t>
            </a:r>
            <a:r>
              <a:rPr lang="en-US" dirty="0">
                <a:solidFill>
                  <a:schemeClr val="accent4"/>
                </a:solidFill>
              </a:rPr>
              <a:t>(</a:t>
            </a:r>
            <a:r>
              <a:rPr lang="zh-CN" altLang="en-US" dirty="0">
                <a:solidFill>
                  <a:schemeClr val="accent4"/>
                </a:solidFill>
              </a:rPr>
              <a:t>形参表</a:t>
            </a:r>
            <a:r>
              <a:rPr lang="en-US" dirty="0">
                <a:solidFill>
                  <a:schemeClr val="accent4"/>
                </a:solidFill>
              </a:rPr>
              <a:t>)  </a:t>
            </a:r>
          </a:p>
          <a:p>
            <a:r>
              <a:rPr lang="en-US" dirty="0">
                <a:solidFill>
                  <a:schemeClr val="accent4"/>
                </a:solidFill>
              </a:rPr>
              <a:t>{  </a:t>
            </a:r>
          </a:p>
          <a:p>
            <a:r>
              <a:rPr lang="en-US" dirty="0">
                <a:solidFill>
                  <a:schemeClr val="accent4"/>
                </a:solidFill>
              </a:rPr>
              <a:t>    </a:t>
            </a:r>
            <a:r>
              <a:rPr lang="en-US" altLang="zh-CN" dirty="0">
                <a:solidFill>
                  <a:schemeClr val="accent4"/>
                </a:solidFill>
              </a:rPr>
              <a:t>…</a:t>
            </a:r>
            <a:r>
              <a:rPr lang="en-US" dirty="0">
                <a:solidFill>
                  <a:schemeClr val="accent4"/>
                </a:solidFill>
              </a:rPr>
              <a:t>          /*</a:t>
            </a:r>
            <a:r>
              <a:rPr lang="zh-CN" altLang="en-US" dirty="0">
                <a:solidFill>
                  <a:schemeClr val="accent4"/>
                </a:solidFill>
              </a:rPr>
              <a:t>函数体</a:t>
            </a:r>
            <a:r>
              <a:rPr lang="en-US" dirty="0">
                <a:solidFill>
                  <a:schemeClr val="accent4"/>
                </a:solidFill>
              </a:rPr>
              <a:t>*/</a:t>
            </a:r>
          </a:p>
          <a:p>
            <a:r>
              <a:rPr lang="en-US" dirty="0">
                <a:solidFill>
                  <a:schemeClr val="accent4"/>
                </a:solidFill>
              </a:rPr>
              <a:t>}  </a:t>
            </a:r>
          </a:p>
          <a:p>
            <a:endParaRPr lang="en-US" dirty="0"/>
          </a:p>
        </p:txBody>
      </p:sp>
    </p:spTree>
    <p:extLst>
      <p:ext uri="{BB962C8B-B14F-4D97-AF65-F5344CB8AC3E}">
        <p14:creationId xmlns:p14="http://schemas.microsoft.com/office/powerpoint/2010/main" val="300150978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指针数组和指向指针的指针</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altLang="zh-CN" dirty="0"/>
              <a:t>1</a:t>
            </a:r>
            <a:r>
              <a:rPr lang="zh-CN" altLang="en-US" dirty="0"/>
              <a:t>、指针数组和二维数组指针变量的区别：</a:t>
            </a:r>
            <a:endParaRPr lang="en-US" altLang="zh-CN" dirty="0"/>
          </a:p>
          <a:p>
            <a:pPr marL="0" indent="0">
              <a:buNone/>
            </a:pPr>
            <a:r>
              <a:rPr lang="zh-CN" altLang="en-US" dirty="0"/>
              <a:t>二维数组指针变量是单个的变量，其一般形式中“</a:t>
            </a:r>
            <a:r>
              <a:rPr lang="en-US" dirty="0"/>
              <a:t>(*</a:t>
            </a:r>
            <a:r>
              <a:rPr lang="zh-CN" altLang="en-US" dirty="0"/>
              <a:t>指针变量名</a:t>
            </a:r>
            <a:r>
              <a:rPr lang="en-US" dirty="0"/>
              <a:t>)</a:t>
            </a:r>
            <a:r>
              <a:rPr lang="zh-CN" altLang="en-US" dirty="0"/>
              <a:t>”两边的括号不可少。而指针数组类型表示的是多个指针（一组有序指针）在一般形式中“</a:t>
            </a:r>
            <a:r>
              <a:rPr lang="en-US" dirty="0"/>
              <a:t>*</a:t>
            </a:r>
            <a:r>
              <a:rPr lang="zh-CN" altLang="en-US" dirty="0"/>
              <a:t>指针数组名”两边不能有括号。</a:t>
            </a:r>
            <a:endParaRPr lang="en-US" altLang="zh-CN" dirty="0"/>
          </a:p>
          <a:p>
            <a:pPr marL="0" indent="0">
              <a:buNone/>
            </a:pPr>
            <a:r>
              <a:rPr lang="zh-CN" altLang="en-US" dirty="0"/>
              <a:t>例如：</a:t>
            </a:r>
            <a:endParaRPr lang="en-US" dirty="0"/>
          </a:p>
          <a:p>
            <a:pPr marL="0" indent="0">
              <a:buNone/>
            </a:pPr>
            <a:r>
              <a:rPr lang="en-US" dirty="0" err="1"/>
              <a:t>int</a:t>
            </a:r>
            <a:r>
              <a:rPr lang="en-US" dirty="0"/>
              <a:t> (*p)[3];</a:t>
            </a:r>
          </a:p>
          <a:p>
            <a:pPr marL="0" indent="0">
              <a:buNone/>
            </a:pPr>
            <a:r>
              <a:rPr lang="zh-CN" altLang="en-US" dirty="0"/>
              <a:t>表示一个指向二维数组的指针变量。该二维数组的列数为</a:t>
            </a:r>
            <a:r>
              <a:rPr lang="en-US" dirty="0"/>
              <a:t>3</a:t>
            </a:r>
            <a:r>
              <a:rPr lang="zh-CN" altLang="en-US" dirty="0"/>
              <a:t>或分解为一维数组的长度为</a:t>
            </a:r>
            <a:r>
              <a:rPr lang="en-US" dirty="0"/>
              <a:t>3</a:t>
            </a:r>
            <a:r>
              <a:rPr lang="zh-CN" altLang="en-US" dirty="0"/>
              <a:t>。</a:t>
            </a:r>
            <a:endParaRPr lang="en-US" dirty="0"/>
          </a:p>
          <a:p>
            <a:pPr marL="0" indent="0">
              <a:buNone/>
            </a:pPr>
            <a:r>
              <a:rPr lang="en-US" dirty="0" err="1"/>
              <a:t>int</a:t>
            </a:r>
            <a:r>
              <a:rPr lang="en-US" dirty="0"/>
              <a:t> *p[3]</a:t>
            </a:r>
          </a:p>
          <a:p>
            <a:pPr marL="0" indent="0">
              <a:buNone/>
            </a:pPr>
            <a:r>
              <a:rPr lang="zh-CN" altLang="en-US" dirty="0"/>
              <a:t>表示</a:t>
            </a:r>
            <a:r>
              <a:rPr lang="en-US" dirty="0"/>
              <a:t>p</a:t>
            </a:r>
            <a:r>
              <a:rPr lang="zh-CN" altLang="en-US" dirty="0"/>
              <a:t>是一个指针数组，有</a:t>
            </a:r>
            <a:r>
              <a:rPr lang="en-US" dirty="0"/>
              <a:t>3</a:t>
            </a:r>
            <a:r>
              <a:rPr lang="zh-CN" altLang="en-US" dirty="0"/>
              <a:t>个下标变量</a:t>
            </a:r>
            <a:r>
              <a:rPr lang="en-US" dirty="0"/>
              <a:t>p[0]</a:t>
            </a:r>
            <a:r>
              <a:rPr lang="zh-CN" altLang="en-US" dirty="0"/>
              <a:t>，</a:t>
            </a:r>
            <a:r>
              <a:rPr lang="en-US" dirty="0"/>
              <a:t>p[1]</a:t>
            </a:r>
            <a:r>
              <a:rPr lang="zh-CN" altLang="en-US" dirty="0"/>
              <a:t>，</a:t>
            </a:r>
            <a:r>
              <a:rPr lang="en-US" dirty="0"/>
              <a:t>p[2]</a:t>
            </a:r>
            <a:r>
              <a:rPr lang="zh-CN" altLang="en-US" dirty="0"/>
              <a:t>均为指针变量。</a:t>
            </a:r>
            <a:endParaRPr lang="en-US" dirty="0"/>
          </a:p>
          <a:p>
            <a:pPr marL="0" indent="0">
              <a:buNone/>
            </a:pPr>
            <a:endParaRPr lang="en-US" altLang="zh-CN" dirty="0"/>
          </a:p>
          <a:p>
            <a:pPr marL="0" indent="0">
              <a:buNone/>
            </a:pPr>
            <a:r>
              <a:rPr lang="en-US" altLang="zh-CN" dirty="0"/>
              <a:t>2</a:t>
            </a:r>
            <a:r>
              <a:rPr lang="zh-CN" altLang="en-US" dirty="0"/>
              <a:t>、定义一个指向指针型数据的指针变量可用如下格式：</a:t>
            </a:r>
            <a:endParaRPr lang="en-US" dirty="0"/>
          </a:p>
          <a:p>
            <a:pPr marL="0" indent="0">
              <a:buNone/>
            </a:pPr>
            <a:r>
              <a:rPr lang="en-US" dirty="0">
                <a:solidFill>
                  <a:schemeClr val="accent4"/>
                </a:solidFill>
              </a:rPr>
              <a:t>char **p;</a:t>
            </a:r>
          </a:p>
          <a:p>
            <a:pPr marL="0" indent="0">
              <a:buNone/>
            </a:pPr>
            <a:endParaRPr lang="en-US" dirty="0"/>
          </a:p>
          <a:p>
            <a:pPr marL="0" indent="0">
              <a:buNone/>
            </a:pPr>
            <a:r>
              <a:rPr lang="en-US" dirty="0"/>
              <a:t>3</a:t>
            </a:r>
            <a:r>
              <a:rPr lang="zh-CN" altLang="en-US" dirty="0"/>
              <a:t>、</a:t>
            </a:r>
            <a:r>
              <a:rPr lang="en-US" dirty="0"/>
              <a:t>C</a:t>
            </a:r>
            <a:r>
              <a:rPr lang="zh-CN" altLang="en-US" dirty="0"/>
              <a:t>语言规定</a:t>
            </a:r>
            <a:r>
              <a:rPr lang="en-US" dirty="0"/>
              <a:t>main</a:t>
            </a:r>
            <a:r>
              <a:rPr lang="zh-CN" altLang="en-US" dirty="0"/>
              <a:t>函数的参数只能有两个，习惯上这两个参数写为</a:t>
            </a:r>
            <a:r>
              <a:rPr lang="en-US" dirty="0" err="1"/>
              <a:t>argc</a:t>
            </a:r>
            <a:r>
              <a:rPr lang="zh-CN" altLang="en-US" dirty="0"/>
              <a:t>和</a:t>
            </a:r>
            <a:r>
              <a:rPr lang="en-US" dirty="0" err="1"/>
              <a:t>argv</a:t>
            </a:r>
            <a:r>
              <a:rPr lang="zh-CN" altLang="en-US" dirty="0"/>
              <a:t>。</a:t>
            </a:r>
            <a:endParaRPr lang="en-US" altLang="zh-CN" dirty="0"/>
          </a:p>
          <a:p>
            <a:pPr marL="0" indent="0">
              <a:buNone/>
            </a:pPr>
            <a:r>
              <a:rPr lang="en-US" dirty="0"/>
              <a:t>C</a:t>
            </a:r>
            <a:r>
              <a:rPr lang="zh-CN" altLang="en-US" dirty="0"/>
              <a:t>语言还规定，</a:t>
            </a:r>
            <a:r>
              <a:rPr lang="en-US" dirty="0" err="1"/>
              <a:t>argc</a:t>
            </a:r>
            <a:r>
              <a:rPr lang="en-US" dirty="0"/>
              <a:t>(</a:t>
            </a:r>
            <a:r>
              <a:rPr lang="zh-CN" altLang="en-US" dirty="0"/>
              <a:t>第一个形参</a:t>
            </a:r>
            <a:r>
              <a:rPr lang="en-US" dirty="0"/>
              <a:t>)</a:t>
            </a:r>
            <a:r>
              <a:rPr lang="zh-CN" altLang="en-US" dirty="0"/>
              <a:t>必须是整型变量，</a:t>
            </a:r>
            <a:r>
              <a:rPr lang="en-US" dirty="0" err="1"/>
              <a:t>argv</a:t>
            </a:r>
            <a:r>
              <a:rPr lang="en-US" dirty="0"/>
              <a:t>(</a:t>
            </a:r>
            <a:r>
              <a:rPr lang="zh-CN" altLang="en-US" dirty="0"/>
              <a:t>第二个形参</a:t>
            </a:r>
            <a:r>
              <a:rPr lang="en-US" dirty="0"/>
              <a:t>)</a:t>
            </a:r>
            <a:r>
              <a:rPr lang="zh-CN" altLang="en-US" dirty="0"/>
              <a:t>必须是指向字符串的指针数组。</a:t>
            </a:r>
            <a:endParaRPr lang="en-US" dirty="0"/>
          </a:p>
        </p:txBody>
      </p:sp>
      <p:sp>
        <p:nvSpPr>
          <p:cNvPr id="4" name="Text Placeholder 3"/>
          <p:cNvSpPr>
            <a:spLocks noGrp="1"/>
          </p:cNvSpPr>
          <p:nvPr>
            <p:ph type="body" sz="half" idx="2"/>
          </p:nvPr>
        </p:nvSpPr>
        <p:spPr/>
        <p:txBody>
          <a:bodyPr>
            <a:normAutofit/>
          </a:bodyPr>
          <a:lstStyle/>
          <a:p>
            <a:r>
              <a:rPr lang="en-US" dirty="0"/>
              <a:t>1</a:t>
            </a:r>
            <a:r>
              <a:rPr lang="zh-CN" altLang="en-US" dirty="0"/>
              <a:t>．指针数组的概念</a:t>
            </a:r>
            <a:endParaRPr lang="en-US" altLang="zh-CN" dirty="0"/>
          </a:p>
          <a:p>
            <a:r>
              <a:rPr lang="zh-CN" altLang="en-US" dirty="0"/>
              <a:t>指针数组说明的一般形式为：</a:t>
            </a:r>
            <a:endParaRPr lang="en-US" dirty="0"/>
          </a:p>
          <a:p>
            <a:r>
              <a:rPr lang="zh-CN" altLang="en-US" dirty="0">
                <a:solidFill>
                  <a:schemeClr val="accent4"/>
                </a:solidFill>
              </a:rPr>
              <a:t>类型说明符</a:t>
            </a:r>
            <a:r>
              <a:rPr lang="en-US" dirty="0">
                <a:solidFill>
                  <a:schemeClr val="accent4"/>
                </a:solidFill>
              </a:rPr>
              <a:t> *</a:t>
            </a:r>
            <a:r>
              <a:rPr lang="zh-CN" altLang="en-US" dirty="0">
                <a:solidFill>
                  <a:schemeClr val="accent4"/>
                </a:solidFill>
              </a:rPr>
              <a:t>数组名</a:t>
            </a:r>
            <a:r>
              <a:rPr lang="en-US" dirty="0">
                <a:solidFill>
                  <a:schemeClr val="accent4"/>
                </a:solidFill>
              </a:rPr>
              <a:t>[</a:t>
            </a:r>
            <a:r>
              <a:rPr lang="zh-CN" altLang="en-US" dirty="0">
                <a:solidFill>
                  <a:schemeClr val="accent4"/>
                </a:solidFill>
              </a:rPr>
              <a:t>数组长度</a:t>
            </a:r>
            <a:r>
              <a:rPr lang="en-US" dirty="0">
                <a:solidFill>
                  <a:schemeClr val="accent4"/>
                </a:solidFill>
              </a:rPr>
              <a:t>]</a:t>
            </a:r>
          </a:p>
          <a:p>
            <a:endParaRPr lang="en-US" dirty="0"/>
          </a:p>
          <a:p>
            <a:r>
              <a:rPr lang="en-US" dirty="0"/>
              <a:t>2</a:t>
            </a:r>
            <a:r>
              <a:rPr lang="zh-CN" altLang="en-US" dirty="0"/>
              <a:t>．指向指针的指针</a:t>
            </a:r>
            <a:endParaRPr lang="en-US" altLang="zh-CN" dirty="0"/>
          </a:p>
          <a:p>
            <a:r>
              <a:rPr lang="zh-CN" altLang="en-US" dirty="0"/>
              <a:t>如果一个指针变量存放的又是另一个指针变量的地址，则称这个指针变量为指向指针的指针变量。</a:t>
            </a:r>
            <a:endParaRPr lang="en-US" dirty="0"/>
          </a:p>
          <a:p>
            <a:endParaRPr lang="en-US" dirty="0"/>
          </a:p>
          <a:p>
            <a:r>
              <a:rPr lang="en-US" dirty="0"/>
              <a:t>3</a:t>
            </a:r>
            <a:r>
              <a:rPr lang="zh-CN" altLang="en-US" dirty="0"/>
              <a:t>．</a:t>
            </a:r>
            <a:r>
              <a:rPr lang="en-US" dirty="0"/>
              <a:t>main</a:t>
            </a:r>
            <a:r>
              <a:rPr lang="zh-CN" altLang="en-US" dirty="0"/>
              <a:t>函数的参数</a:t>
            </a:r>
            <a:endParaRPr lang="en-US" dirty="0"/>
          </a:p>
          <a:p>
            <a:r>
              <a:rPr lang="en-US" dirty="0"/>
              <a:t>main</a:t>
            </a:r>
            <a:r>
              <a:rPr lang="zh-CN" altLang="en-US" dirty="0"/>
              <a:t>函数的函数头：</a:t>
            </a:r>
            <a:endParaRPr lang="en-US" altLang="zh-CN" dirty="0"/>
          </a:p>
          <a:p>
            <a:r>
              <a:rPr lang="en-US" dirty="0">
                <a:solidFill>
                  <a:schemeClr val="accent4"/>
                </a:solidFill>
              </a:rPr>
              <a:t>main (</a:t>
            </a:r>
            <a:r>
              <a:rPr lang="en-US" dirty="0" err="1">
                <a:solidFill>
                  <a:schemeClr val="accent4"/>
                </a:solidFill>
              </a:rPr>
              <a:t>int</a:t>
            </a:r>
            <a:r>
              <a:rPr lang="en-US" dirty="0">
                <a:solidFill>
                  <a:schemeClr val="accent4"/>
                </a:solidFill>
              </a:rPr>
              <a:t> </a:t>
            </a:r>
            <a:r>
              <a:rPr lang="en-US" dirty="0" err="1">
                <a:solidFill>
                  <a:schemeClr val="accent4"/>
                </a:solidFill>
              </a:rPr>
              <a:t>argc,char</a:t>
            </a:r>
            <a:r>
              <a:rPr lang="en-US" dirty="0">
                <a:solidFill>
                  <a:schemeClr val="accent4"/>
                </a:solidFill>
              </a:rPr>
              <a:t> *</a:t>
            </a:r>
            <a:r>
              <a:rPr lang="en-US" dirty="0" err="1">
                <a:solidFill>
                  <a:schemeClr val="accent4"/>
                </a:solidFill>
              </a:rPr>
              <a:t>argv</a:t>
            </a:r>
            <a:r>
              <a:rPr lang="en-US" dirty="0">
                <a:solidFill>
                  <a:schemeClr val="accent4"/>
                </a:solidFill>
              </a:rPr>
              <a:t>[])</a:t>
            </a:r>
          </a:p>
          <a:p>
            <a:endParaRPr lang="en-US" dirty="0"/>
          </a:p>
          <a:p>
            <a:endParaRPr lang="en-US" dirty="0"/>
          </a:p>
        </p:txBody>
      </p:sp>
    </p:spTree>
    <p:extLst>
      <p:ext uri="{BB962C8B-B14F-4D97-AF65-F5344CB8AC3E}">
        <p14:creationId xmlns:p14="http://schemas.microsoft.com/office/powerpoint/2010/main" val="31852895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总结提高</a:t>
            </a:r>
            <a:endParaRPr lang="en-US" dirty="0"/>
          </a:p>
        </p:txBody>
      </p:sp>
      <p:sp>
        <p:nvSpPr>
          <p:cNvPr id="3" name="Content Placeholder 2"/>
          <p:cNvSpPr>
            <a:spLocks noGrp="1"/>
          </p:cNvSpPr>
          <p:nvPr>
            <p:ph idx="1"/>
          </p:nvPr>
        </p:nvSpPr>
        <p:spPr>
          <a:xfrm>
            <a:off x="457200" y="1600200"/>
            <a:ext cx="3505200" cy="4190999"/>
          </a:xfrm>
        </p:spPr>
        <p:txBody>
          <a:bodyPr>
            <a:normAutofit fontScale="47500" lnSpcReduction="20000"/>
          </a:bodyPr>
          <a:lstStyle/>
          <a:p>
            <a:pPr>
              <a:buFont typeface="Wingdings" pitchFamily="2" charset="2"/>
              <a:buChar char="Ø"/>
            </a:pPr>
            <a:r>
              <a:rPr lang="zh-CN" altLang="en-US" dirty="0"/>
              <a:t>指针的数据类型</a:t>
            </a:r>
            <a:endParaRPr lang="en-US" altLang="zh-CN" dirty="0"/>
          </a:p>
          <a:p>
            <a:pPr marL="400050" lvl="1" indent="0">
              <a:buNone/>
            </a:pPr>
            <a:r>
              <a:rPr lang="zh-CN" altLang="en-US" dirty="0"/>
              <a:t>如右表所示</a:t>
            </a:r>
            <a:endParaRPr lang="en-US" altLang="zh-CN" dirty="0"/>
          </a:p>
          <a:p>
            <a:pPr>
              <a:buFont typeface="Wingdings" pitchFamily="2" charset="2"/>
              <a:buChar char="Ø"/>
            </a:pPr>
            <a:r>
              <a:rPr lang="zh-CN" altLang="en-US" dirty="0"/>
              <a:t>指针运算</a:t>
            </a:r>
            <a:endParaRPr lang="en-US" altLang="zh-CN" dirty="0"/>
          </a:p>
          <a:p>
            <a:pPr marL="400050" lvl="1" indent="0">
              <a:buNone/>
            </a:pPr>
            <a:r>
              <a:rPr lang="en-US" dirty="0"/>
              <a:t>1</a:t>
            </a:r>
            <a:r>
              <a:rPr lang="zh-CN" altLang="en-US" dirty="0"/>
              <a:t>）指针变量加（减）一个整数。</a:t>
            </a:r>
            <a:endParaRPr lang="en-US" dirty="0"/>
          </a:p>
          <a:p>
            <a:pPr marL="400050" lvl="1" indent="0">
              <a:buNone/>
            </a:pPr>
            <a:r>
              <a:rPr lang="en-US" dirty="0"/>
              <a:t>2</a:t>
            </a:r>
            <a:r>
              <a:rPr lang="zh-CN" altLang="en-US" dirty="0"/>
              <a:t>）指针变量赋值：将一个变量的地址赋给一个指针变量。</a:t>
            </a:r>
            <a:endParaRPr lang="en-US" dirty="0"/>
          </a:p>
          <a:p>
            <a:pPr marL="400050" lvl="1" indent="0">
              <a:buNone/>
            </a:pPr>
            <a:r>
              <a:rPr lang="en-US" dirty="0"/>
              <a:t>3</a:t>
            </a:r>
            <a:r>
              <a:rPr lang="zh-CN" altLang="en-US" dirty="0"/>
              <a:t>）指针变量可以有空值，即该指针变量不指向任何变量：</a:t>
            </a:r>
            <a:endParaRPr lang="en-US" dirty="0"/>
          </a:p>
          <a:p>
            <a:pPr marL="400050" lvl="1" indent="0">
              <a:buNone/>
            </a:pPr>
            <a:r>
              <a:rPr lang="en-US" dirty="0"/>
              <a:t>4</a:t>
            </a:r>
            <a:r>
              <a:rPr lang="zh-CN" altLang="en-US" dirty="0"/>
              <a:t>）两个指针变量可以相减：如果两个指针变量指向同一个数组的元素，则两个指针变量值之差是两个指针之间的元素个数。</a:t>
            </a:r>
            <a:endParaRPr lang="en-US" dirty="0"/>
          </a:p>
          <a:p>
            <a:pPr marL="400050" lvl="1" indent="0">
              <a:buNone/>
            </a:pPr>
            <a:r>
              <a:rPr lang="en-US" dirty="0"/>
              <a:t>5</a:t>
            </a:r>
            <a:r>
              <a:rPr lang="zh-CN" altLang="en-US" dirty="0"/>
              <a:t>）两个指针变量比较：如果两个指针变量指向同一个数组的元素，则两个指针变量可以进行比较。指向前面的元素的指针变量“小于”指向后面的元素的指针变量。</a:t>
            </a:r>
            <a:endParaRPr lang="en-US" altLang="zh-CN" dirty="0"/>
          </a:p>
          <a:p>
            <a:pPr>
              <a:buFont typeface="Wingdings" pitchFamily="2" charset="2"/>
              <a:buChar char="Ø"/>
            </a:pPr>
            <a:r>
              <a:rPr lang="en-US" dirty="0"/>
              <a:t>void</a:t>
            </a:r>
            <a:r>
              <a:rPr lang="zh-CN" altLang="en-US" dirty="0"/>
              <a:t>指针类型</a:t>
            </a:r>
            <a:endParaRPr lang="en-US" dirty="0"/>
          </a:p>
          <a:p>
            <a:pPr marL="400050" lvl="1" indent="0">
              <a:buNone/>
            </a:pPr>
            <a:r>
              <a:rPr lang="zh-CN" altLang="en-US" dirty="0"/>
              <a:t>可以定义一个指针变量，但不指定它是指向哪一种类型数据。</a:t>
            </a:r>
            <a:endParaRPr lang="en-US" dirty="0"/>
          </a:p>
          <a:p>
            <a:pPr>
              <a:buFont typeface="Wingdings" pitchFamily="2" charset="2"/>
              <a:buChar char="Ø"/>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07163936"/>
              </p:ext>
            </p:extLst>
          </p:nvPr>
        </p:nvGraphicFramePr>
        <p:xfrm>
          <a:off x="4267200" y="1600200"/>
          <a:ext cx="4583430" cy="2286000"/>
        </p:xfrm>
        <a:graphic>
          <a:graphicData uri="http://schemas.openxmlformats.org/drawingml/2006/table">
            <a:tbl>
              <a:tblPr>
                <a:tableStyleId>{5C22544A-7EE6-4342-B048-85BDC9FD1C3A}</a:tableStyleId>
              </a:tblPr>
              <a:tblGrid>
                <a:gridCol w="1122999">
                  <a:extLst>
                    <a:ext uri="{9D8B030D-6E8A-4147-A177-3AD203B41FA5}">
                      <a16:colId xmlns:a16="http://schemas.microsoft.com/office/drawing/2014/main" val="20000"/>
                    </a:ext>
                  </a:extLst>
                </a:gridCol>
                <a:gridCol w="3460431">
                  <a:extLst>
                    <a:ext uri="{9D8B030D-6E8A-4147-A177-3AD203B41FA5}">
                      <a16:colId xmlns:a16="http://schemas.microsoft.com/office/drawing/2014/main" val="20001"/>
                    </a:ext>
                  </a:extLst>
                </a:gridCol>
              </a:tblGrid>
              <a:tr h="228600">
                <a:tc>
                  <a:txBody>
                    <a:bodyPr/>
                    <a:lstStyle/>
                    <a:p>
                      <a:pPr marL="0" marR="0" indent="0" algn="ctr">
                        <a:spcBef>
                          <a:spcPts val="250"/>
                        </a:spcBef>
                        <a:spcAft>
                          <a:spcPts val="250"/>
                        </a:spcAft>
                      </a:pPr>
                      <a:r>
                        <a:rPr lang="zh-CN" sz="1000" b="1" kern="1050" dirty="0">
                          <a:effectLst/>
                        </a:rPr>
                        <a:t>定　　义</a:t>
                      </a:r>
                      <a:endParaRPr lang="en-US" sz="1000" b="1" kern="1050" dirty="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effectLst/>
                        </a:rPr>
                        <a:t>含</a:t>
                      </a:r>
                      <a:r>
                        <a:rPr lang="en-US" sz="1000" b="1" kern="1050">
                          <a:effectLst/>
                        </a:rPr>
                        <a:t>    </a:t>
                      </a:r>
                      <a:r>
                        <a:rPr lang="zh-CN" sz="1000" b="1" kern="1050">
                          <a:effectLst/>
                        </a:rPr>
                        <a:t>义</a:t>
                      </a:r>
                      <a:endParaRPr lang="en-US" sz="1000" b="1" kern="1050">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28600">
                <a:tc>
                  <a:txBody>
                    <a:bodyPr/>
                    <a:lstStyle/>
                    <a:p>
                      <a:pPr marL="0" marR="0" indent="314325" algn="just">
                        <a:spcBef>
                          <a:spcPts val="250"/>
                        </a:spcBef>
                        <a:spcAft>
                          <a:spcPts val="250"/>
                        </a:spcAft>
                      </a:pPr>
                      <a:r>
                        <a:rPr lang="en-US" sz="1000" b="1" kern="1050" dirty="0" err="1">
                          <a:effectLst/>
                        </a:rPr>
                        <a:t>int</a:t>
                      </a:r>
                      <a:r>
                        <a:rPr lang="en-US" sz="1000" b="1" kern="1050" dirty="0">
                          <a:effectLst/>
                        </a:rPr>
                        <a:t> </a:t>
                      </a:r>
                      <a:r>
                        <a:rPr lang="en-US" sz="1000" b="1" kern="1050" dirty="0" err="1">
                          <a:effectLst/>
                        </a:rPr>
                        <a:t>i</a:t>
                      </a:r>
                      <a:r>
                        <a:rPr lang="en-US" sz="1000" b="1" kern="1050" dirty="0">
                          <a:effectLst/>
                        </a:rPr>
                        <a:t>;</a:t>
                      </a:r>
                      <a:endParaRPr lang="en-US" sz="1000" b="1" kern="105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109220" algn="just">
                        <a:spcBef>
                          <a:spcPts val="250"/>
                        </a:spcBef>
                        <a:spcAft>
                          <a:spcPts val="250"/>
                        </a:spcAft>
                      </a:pPr>
                      <a:r>
                        <a:rPr lang="zh-CN" sz="1000" b="1" kern="1050" dirty="0">
                          <a:effectLst/>
                        </a:rPr>
                        <a:t>定义整型变量</a:t>
                      </a:r>
                      <a:r>
                        <a:rPr lang="en-US" sz="1000" b="1" kern="1050" dirty="0" err="1">
                          <a:effectLst/>
                        </a:rPr>
                        <a:t>i</a:t>
                      </a:r>
                      <a:endParaRPr lang="en-US" sz="1000" b="1" kern="105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28600">
                <a:tc>
                  <a:txBody>
                    <a:bodyPr/>
                    <a:lstStyle/>
                    <a:p>
                      <a:pPr marL="0" marR="0" indent="314325" algn="just">
                        <a:spcBef>
                          <a:spcPts val="250"/>
                        </a:spcBef>
                        <a:spcAft>
                          <a:spcPts val="250"/>
                        </a:spcAft>
                      </a:pPr>
                      <a:r>
                        <a:rPr lang="en-US" sz="1000" b="1" kern="1050">
                          <a:effectLst/>
                        </a:rPr>
                        <a:t>int *p</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109220" algn="just">
                        <a:spcBef>
                          <a:spcPts val="250"/>
                        </a:spcBef>
                        <a:spcAft>
                          <a:spcPts val="250"/>
                        </a:spcAft>
                      </a:pPr>
                      <a:r>
                        <a:rPr lang="en-US" sz="1000" b="1" kern="1050">
                          <a:effectLst/>
                        </a:rPr>
                        <a:t>p</a:t>
                      </a:r>
                      <a:r>
                        <a:rPr lang="zh-CN" sz="1000" b="1" kern="1050">
                          <a:effectLst/>
                        </a:rPr>
                        <a:t>为指向整型数据的指针变量</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228600">
                <a:tc>
                  <a:txBody>
                    <a:bodyPr/>
                    <a:lstStyle/>
                    <a:p>
                      <a:pPr marL="0" marR="0" indent="314325" algn="just">
                        <a:spcBef>
                          <a:spcPts val="250"/>
                        </a:spcBef>
                        <a:spcAft>
                          <a:spcPts val="250"/>
                        </a:spcAft>
                      </a:pPr>
                      <a:r>
                        <a:rPr lang="en-US" sz="1000" b="1" kern="1050">
                          <a:effectLst/>
                        </a:rPr>
                        <a:t>int a[n];</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109220" algn="just">
                        <a:spcBef>
                          <a:spcPts val="250"/>
                        </a:spcBef>
                        <a:spcAft>
                          <a:spcPts val="250"/>
                        </a:spcAft>
                      </a:pPr>
                      <a:r>
                        <a:rPr lang="zh-CN" sz="1000" b="1" kern="1050">
                          <a:effectLst/>
                        </a:rPr>
                        <a:t>定义整型数组</a:t>
                      </a:r>
                      <a:r>
                        <a:rPr lang="en-US" sz="1000" b="1" kern="1050">
                          <a:effectLst/>
                        </a:rPr>
                        <a:t>a</a:t>
                      </a:r>
                      <a:r>
                        <a:rPr lang="zh-CN" sz="1000" b="1" kern="1050">
                          <a:effectLst/>
                        </a:rPr>
                        <a:t>，它有</a:t>
                      </a:r>
                      <a:r>
                        <a:rPr lang="en-US" sz="1000" b="1" kern="1050">
                          <a:effectLst/>
                        </a:rPr>
                        <a:t>n</a:t>
                      </a:r>
                      <a:r>
                        <a:rPr lang="zh-CN" sz="1000" b="1" kern="1050">
                          <a:effectLst/>
                        </a:rPr>
                        <a:t>个元素</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228600">
                <a:tc>
                  <a:txBody>
                    <a:bodyPr/>
                    <a:lstStyle/>
                    <a:p>
                      <a:pPr marL="0" marR="0" indent="314325" algn="just">
                        <a:spcBef>
                          <a:spcPts val="250"/>
                        </a:spcBef>
                        <a:spcAft>
                          <a:spcPts val="250"/>
                        </a:spcAft>
                      </a:pPr>
                      <a:r>
                        <a:rPr lang="en-US" sz="1000" b="1" kern="1050">
                          <a:effectLst/>
                        </a:rPr>
                        <a:t>int *p[n];</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109220" algn="just">
                        <a:spcBef>
                          <a:spcPts val="250"/>
                        </a:spcBef>
                        <a:spcAft>
                          <a:spcPts val="250"/>
                        </a:spcAft>
                      </a:pPr>
                      <a:r>
                        <a:rPr lang="zh-CN" sz="1000" b="1" kern="1050">
                          <a:effectLst/>
                        </a:rPr>
                        <a:t>定义指针数组</a:t>
                      </a:r>
                      <a:r>
                        <a:rPr lang="en-US" sz="1000" b="1" kern="1050">
                          <a:effectLst/>
                        </a:rPr>
                        <a:t>p</a:t>
                      </a:r>
                      <a:r>
                        <a:rPr lang="zh-CN" sz="1000" b="1" kern="1050">
                          <a:effectLst/>
                        </a:rPr>
                        <a:t>，它由</a:t>
                      </a:r>
                      <a:r>
                        <a:rPr lang="en-US" sz="1000" b="1" kern="1050">
                          <a:effectLst/>
                        </a:rPr>
                        <a:t>n</a:t>
                      </a:r>
                      <a:r>
                        <a:rPr lang="zh-CN" sz="1000" b="1" kern="1050">
                          <a:effectLst/>
                        </a:rPr>
                        <a:t>个指向整型数据的指针元素组成</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r h="228600">
                <a:tc>
                  <a:txBody>
                    <a:bodyPr/>
                    <a:lstStyle/>
                    <a:p>
                      <a:pPr marL="0" marR="0" indent="314325" algn="just">
                        <a:spcBef>
                          <a:spcPts val="250"/>
                        </a:spcBef>
                        <a:spcAft>
                          <a:spcPts val="250"/>
                        </a:spcAft>
                      </a:pPr>
                      <a:r>
                        <a:rPr lang="en-US" sz="1000" b="1" kern="1050" dirty="0" err="1">
                          <a:effectLst/>
                        </a:rPr>
                        <a:t>int</a:t>
                      </a:r>
                      <a:r>
                        <a:rPr lang="en-US" sz="1000" b="1" kern="1050" dirty="0">
                          <a:effectLst/>
                        </a:rPr>
                        <a:t> (*p)[n];</a:t>
                      </a:r>
                      <a:endParaRPr lang="en-US" sz="1000" b="1" kern="105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109220" algn="just">
                        <a:spcBef>
                          <a:spcPts val="250"/>
                        </a:spcBef>
                        <a:spcAft>
                          <a:spcPts val="250"/>
                        </a:spcAft>
                      </a:pPr>
                      <a:r>
                        <a:rPr lang="en-US" sz="1000" b="1" kern="1050">
                          <a:effectLst/>
                        </a:rPr>
                        <a:t>p</a:t>
                      </a:r>
                      <a:r>
                        <a:rPr lang="zh-CN" sz="1000" b="1" kern="1050">
                          <a:effectLst/>
                        </a:rPr>
                        <a:t>为指向含</a:t>
                      </a:r>
                      <a:r>
                        <a:rPr lang="en-US" sz="1000" b="1" kern="1050">
                          <a:effectLst/>
                        </a:rPr>
                        <a:t>n</a:t>
                      </a:r>
                      <a:r>
                        <a:rPr lang="zh-CN" sz="1000" b="1" kern="1050">
                          <a:effectLst/>
                        </a:rPr>
                        <a:t>个元素的一维数组的指针变量</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5"/>
                  </a:ext>
                </a:extLst>
              </a:tr>
              <a:tr h="228600">
                <a:tc>
                  <a:txBody>
                    <a:bodyPr/>
                    <a:lstStyle/>
                    <a:p>
                      <a:pPr marL="0" marR="0" indent="314325" algn="just">
                        <a:spcBef>
                          <a:spcPts val="250"/>
                        </a:spcBef>
                        <a:spcAft>
                          <a:spcPts val="250"/>
                        </a:spcAft>
                      </a:pPr>
                      <a:r>
                        <a:rPr lang="en-US" sz="1000" b="1" kern="1050">
                          <a:effectLst/>
                        </a:rPr>
                        <a:t>int f( );</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109220" algn="just">
                        <a:spcBef>
                          <a:spcPts val="250"/>
                        </a:spcBef>
                        <a:spcAft>
                          <a:spcPts val="250"/>
                        </a:spcAft>
                      </a:pPr>
                      <a:r>
                        <a:rPr lang="en-US" sz="1000" b="1" kern="1050">
                          <a:effectLst/>
                        </a:rPr>
                        <a:t>f</a:t>
                      </a:r>
                      <a:r>
                        <a:rPr lang="zh-CN" sz="1000" b="1" kern="1050">
                          <a:effectLst/>
                        </a:rPr>
                        <a:t>为带回整型函数值的函数</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6"/>
                  </a:ext>
                </a:extLst>
              </a:tr>
              <a:tr h="228600">
                <a:tc>
                  <a:txBody>
                    <a:bodyPr/>
                    <a:lstStyle/>
                    <a:p>
                      <a:pPr marL="0" marR="0" indent="314325" algn="just">
                        <a:spcBef>
                          <a:spcPts val="250"/>
                        </a:spcBef>
                        <a:spcAft>
                          <a:spcPts val="250"/>
                        </a:spcAft>
                      </a:pPr>
                      <a:r>
                        <a:rPr lang="en-US" sz="1000" b="1" kern="1050">
                          <a:effectLst/>
                        </a:rPr>
                        <a:t>int *p( );</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109220" algn="just">
                        <a:spcBef>
                          <a:spcPts val="250"/>
                        </a:spcBef>
                        <a:spcAft>
                          <a:spcPts val="250"/>
                        </a:spcAft>
                      </a:pPr>
                      <a:r>
                        <a:rPr lang="en-US" sz="1000" b="1" kern="1050">
                          <a:effectLst/>
                        </a:rPr>
                        <a:t>p</a:t>
                      </a:r>
                      <a:r>
                        <a:rPr lang="zh-CN" sz="1000" b="1" kern="1050">
                          <a:effectLst/>
                        </a:rPr>
                        <a:t>为带回一个指针的函数，该指针指向整型数据</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7"/>
                  </a:ext>
                </a:extLst>
              </a:tr>
              <a:tr h="228600">
                <a:tc>
                  <a:txBody>
                    <a:bodyPr/>
                    <a:lstStyle/>
                    <a:p>
                      <a:pPr marL="0" marR="0" indent="314325" algn="just">
                        <a:spcBef>
                          <a:spcPts val="250"/>
                        </a:spcBef>
                        <a:spcAft>
                          <a:spcPts val="250"/>
                        </a:spcAft>
                      </a:pPr>
                      <a:r>
                        <a:rPr lang="en-US" sz="1000" b="1" kern="1050">
                          <a:effectLst/>
                        </a:rPr>
                        <a:t>int (*p)( );</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109220" algn="just">
                        <a:spcBef>
                          <a:spcPts val="250"/>
                        </a:spcBef>
                        <a:spcAft>
                          <a:spcPts val="250"/>
                        </a:spcAft>
                      </a:pPr>
                      <a:r>
                        <a:rPr lang="en-US" sz="1000" b="1" kern="1050">
                          <a:effectLst/>
                        </a:rPr>
                        <a:t>p</a:t>
                      </a:r>
                      <a:r>
                        <a:rPr lang="zh-CN" sz="1000" b="1" kern="1050">
                          <a:effectLst/>
                        </a:rPr>
                        <a:t>为指向函数的指针，该函数返回一个整型值</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r h="228600">
                <a:tc>
                  <a:txBody>
                    <a:bodyPr/>
                    <a:lstStyle/>
                    <a:p>
                      <a:pPr marL="0" marR="0" indent="314325" algn="just">
                        <a:spcBef>
                          <a:spcPts val="250"/>
                        </a:spcBef>
                        <a:spcAft>
                          <a:spcPts val="250"/>
                        </a:spcAft>
                      </a:pPr>
                      <a:r>
                        <a:rPr lang="en-US" sz="1000" b="1" kern="1050">
                          <a:effectLst/>
                        </a:rPr>
                        <a:t>int **p;</a:t>
                      </a:r>
                      <a:endParaRPr lang="en-US" sz="1000" b="1" kern="105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109220" algn="just">
                        <a:spcBef>
                          <a:spcPts val="250"/>
                        </a:spcBef>
                        <a:spcAft>
                          <a:spcPts val="250"/>
                        </a:spcAft>
                      </a:pPr>
                      <a:r>
                        <a:rPr lang="en-US" sz="1000" b="1" kern="1050" dirty="0">
                          <a:effectLst/>
                        </a:rPr>
                        <a:t>P</a:t>
                      </a:r>
                      <a:r>
                        <a:rPr lang="zh-CN" sz="1000" b="1" kern="1050" dirty="0">
                          <a:effectLst/>
                        </a:rPr>
                        <a:t>是一个指针变量，它指向一个指向整型数据的指针变量</a:t>
                      </a:r>
                      <a:endParaRPr lang="en-US" sz="1000" b="1" kern="1050" dirty="0">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6632963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技能训练</a:t>
            </a:r>
            <a:endParaRPr lang="en-US" dirty="0"/>
          </a:p>
        </p:txBody>
      </p:sp>
      <p:sp>
        <p:nvSpPr>
          <p:cNvPr id="3" name="Content Placeholder 2"/>
          <p:cNvSpPr>
            <a:spLocks noGrp="1"/>
          </p:cNvSpPr>
          <p:nvPr>
            <p:ph idx="1"/>
          </p:nvPr>
        </p:nvSpPr>
        <p:spPr>
          <a:xfrm>
            <a:off x="457200" y="1600201"/>
            <a:ext cx="8229600" cy="4191000"/>
          </a:xfrm>
        </p:spPr>
        <p:txBody>
          <a:bodyPr>
            <a:normAutofit fontScale="70000" lnSpcReduction="20000"/>
          </a:bodyPr>
          <a:lstStyle/>
          <a:p>
            <a:pPr>
              <a:buFont typeface="Wingdings" pitchFamily="2" charset="2"/>
              <a:buChar char="Ø"/>
            </a:pPr>
            <a:r>
              <a:rPr lang="zh-CN" altLang="en-US" sz="3400" b="1" dirty="0"/>
              <a:t>自主训练 </a:t>
            </a:r>
            <a:endParaRPr lang="en-US" sz="3400" b="1" dirty="0"/>
          </a:p>
          <a:p>
            <a:pPr marL="400050" lvl="1" indent="0">
              <a:buNone/>
            </a:pPr>
            <a:r>
              <a:rPr lang="zh-CN" altLang="en-US" dirty="0"/>
              <a:t>用一维数组和指针变量作函数参数，编程打印某班一门课成绩的最高分和学号。</a:t>
            </a:r>
            <a:endParaRPr lang="en-US" altLang="zh-CN" dirty="0"/>
          </a:p>
          <a:p>
            <a:pPr marL="400050" lvl="1" indent="0">
              <a:buNone/>
            </a:pPr>
            <a:endParaRPr lang="en-US" dirty="0"/>
          </a:p>
          <a:p>
            <a:pPr>
              <a:buFont typeface="Wingdings" pitchFamily="2" charset="2"/>
              <a:buChar char="Ø"/>
            </a:pPr>
            <a:r>
              <a:rPr lang="zh-CN" altLang="en-US" sz="3400" b="1" dirty="0"/>
              <a:t>拓展训练</a:t>
            </a:r>
            <a:endParaRPr lang="en-US" sz="3400" b="1" dirty="0"/>
          </a:p>
          <a:p>
            <a:pPr marL="400050" lvl="1" indent="0">
              <a:buNone/>
            </a:pPr>
            <a:r>
              <a:rPr lang="zh-CN" altLang="en-US" dirty="0"/>
              <a:t>改进企业员工计件工作管理程序，记录</a:t>
            </a:r>
            <a:r>
              <a:rPr lang="en-US" dirty="0"/>
              <a:t>10</a:t>
            </a:r>
            <a:r>
              <a:rPr lang="zh-CN" altLang="en-US" dirty="0"/>
              <a:t>名员工一周（周一到周五）每天制作的产品数量。并实现如下功能：</a:t>
            </a:r>
            <a:endParaRPr lang="en-US" dirty="0"/>
          </a:p>
          <a:p>
            <a:pPr marL="400050" lvl="1" indent="0">
              <a:buNone/>
            </a:pPr>
            <a:r>
              <a:rPr lang="en-US" dirty="0"/>
              <a:t>1</a:t>
            </a:r>
            <a:r>
              <a:rPr lang="zh-CN" altLang="en-US" dirty="0"/>
              <a:t>）输入员工每天制作的产品数量。</a:t>
            </a:r>
            <a:endParaRPr lang="en-US" dirty="0"/>
          </a:p>
          <a:p>
            <a:pPr marL="400050" lvl="1" indent="0">
              <a:buNone/>
            </a:pPr>
            <a:r>
              <a:rPr lang="en-US" dirty="0"/>
              <a:t>2</a:t>
            </a:r>
            <a:r>
              <a:rPr lang="zh-CN" altLang="en-US" dirty="0"/>
              <a:t>）显示员工每天制作的产品数量。</a:t>
            </a:r>
            <a:endParaRPr lang="en-US" dirty="0"/>
          </a:p>
          <a:p>
            <a:pPr marL="400050" lvl="1" indent="0">
              <a:buNone/>
            </a:pPr>
            <a:r>
              <a:rPr lang="en-US" dirty="0"/>
              <a:t>3</a:t>
            </a:r>
            <a:r>
              <a:rPr lang="zh-CN" altLang="en-US" dirty="0"/>
              <a:t>）显示一周制作产品最多的员工序号和产品数量。</a:t>
            </a:r>
            <a:endParaRPr lang="en-US" dirty="0"/>
          </a:p>
          <a:p>
            <a:pPr marL="400050" lvl="1" indent="0">
              <a:buNone/>
            </a:pPr>
            <a:r>
              <a:rPr lang="en-US" dirty="0"/>
              <a:t>4</a:t>
            </a:r>
            <a:r>
              <a:rPr lang="zh-CN" altLang="en-US" dirty="0"/>
              <a:t>）对本周各员工制作的产品数量按从多到少的顺序进行排序。</a:t>
            </a:r>
            <a:endParaRPr lang="en-US" dirty="0"/>
          </a:p>
          <a:p>
            <a:pPr marL="400050" lvl="1" indent="0">
              <a:buNone/>
            </a:pPr>
            <a:r>
              <a:rPr lang="en-US" dirty="0"/>
              <a:t>5</a:t>
            </a:r>
            <a:r>
              <a:rPr lang="zh-CN" altLang="en-US" dirty="0"/>
              <a:t>）显示员工劳务费：假设员工每完成一件产品可得到</a:t>
            </a:r>
            <a:r>
              <a:rPr lang="en-US" dirty="0"/>
              <a:t>10</a:t>
            </a:r>
            <a:r>
              <a:rPr lang="zh-CN" altLang="en-US" dirty="0"/>
              <a:t>元，根据每个员工制作的产品数量计算出应得的劳务费。</a:t>
            </a:r>
            <a:endParaRPr lang="en-US" dirty="0"/>
          </a:p>
          <a:p>
            <a:endParaRPr lang="en-US" dirty="0"/>
          </a:p>
        </p:txBody>
      </p:sp>
    </p:spTree>
    <p:extLst>
      <p:ext uri="{BB962C8B-B14F-4D97-AF65-F5344CB8AC3E}">
        <p14:creationId xmlns:p14="http://schemas.microsoft.com/office/powerpoint/2010/main" val="6452232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a:solidFill>
                  <a:srgbClr val="65B131">
                    <a:alpha val="64000"/>
                  </a:srgbClr>
                </a:solidFill>
                <a:cs typeface="Arial" pitchFamily="34" charset="0"/>
              </a:rPr>
              <a:t>3</a:t>
            </a:r>
          </a:p>
        </p:txBody>
      </p:sp>
      <p:sp>
        <p:nvSpPr>
          <p:cNvPr id="8" name="Title 7"/>
          <p:cNvSpPr>
            <a:spLocks noGrp="1"/>
          </p:cNvSpPr>
          <p:nvPr>
            <p:ph type="title"/>
          </p:nvPr>
        </p:nvSpPr>
        <p:spPr/>
        <p:txBody>
          <a:bodyPr>
            <a:noAutofit/>
          </a:bodyPr>
          <a:lstStyle/>
          <a:p>
            <a:pPr lvl="0">
              <a:spcBef>
                <a:spcPts val="0"/>
              </a:spcBef>
            </a:pPr>
            <a:r>
              <a:rPr lang="zh-CN" altLang="en-US" sz="4000" cap="none" dirty="0">
                <a:solidFill>
                  <a:prstClr val="black">
                    <a:lumMod val="85000"/>
                    <a:lumOff val="15000"/>
                  </a:prstClr>
                </a:solidFill>
                <a:ea typeface="+mn-ea"/>
                <a:cs typeface="+mn-cs"/>
              </a:rPr>
              <a:t>综合应用篇</a:t>
            </a:r>
            <a:endParaRPr lang="en-US" sz="2800" dirty="0"/>
          </a:p>
        </p:txBody>
      </p:sp>
      <p:sp>
        <p:nvSpPr>
          <p:cNvPr id="7" name="TextBox 6"/>
          <p:cNvSpPr txBox="1"/>
          <p:nvPr/>
        </p:nvSpPr>
        <p:spPr>
          <a:xfrm>
            <a:off x="3613484" y="3341889"/>
            <a:ext cx="5029200" cy="1323439"/>
          </a:xfrm>
          <a:prstGeom prst="rect">
            <a:avLst/>
          </a:prstGeom>
          <a:noFill/>
        </p:spPr>
        <p:txBody>
          <a:bodyPr wrap="square" rtlCol="0">
            <a:spAutoFit/>
          </a:bodyPr>
          <a:lstStyle/>
          <a:p>
            <a:pPr marL="342900" indent="-342900">
              <a:buFont typeface="Arial" pitchFamily="34" charset="0"/>
              <a:buChar char="•"/>
            </a:pPr>
            <a:r>
              <a:rPr lang="zh-CN" altLang="en-US" sz="2000" b="1" dirty="0">
                <a:solidFill>
                  <a:schemeClr val="accent2"/>
                </a:solidFill>
                <a:latin typeface="+mj-ea"/>
                <a:ea typeface="+mj-ea"/>
                <a:hlinkClick r:id="rId4" action="ppaction://hlinksldjump"/>
              </a:rPr>
              <a:t>项目</a:t>
            </a:r>
            <a:r>
              <a:rPr lang="en-US" altLang="zh-CN" sz="2000" b="1" dirty="0">
                <a:solidFill>
                  <a:schemeClr val="accent2"/>
                </a:solidFill>
                <a:latin typeface="+mj-ea"/>
                <a:ea typeface="+mj-ea"/>
                <a:hlinkClick r:id="rId4" action="ppaction://hlinksldjump"/>
              </a:rPr>
              <a:t>8   </a:t>
            </a:r>
            <a:r>
              <a:rPr lang="zh-CN" altLang="en-US" sz="2000" b="1" dirty="0">
                <a:solidFill>
                  <a:schemeClr val="accent2"/>
                </a:solidFill>
                <a:latin typeface="+mj-ea"/>
                <a:ea typeface="+mj-ea"/>
                <a:hlinkClick r:id="rId4" action="ppaction://hlinksldjump"/>
              </a:rPr>
              <a:t>生日祝贺程序</a:t>
            </a:r>
            <a:endParaRPr lang="en-US" altLang="zh-CN" sz="2000" b="1" dirty="0">
              <a:solidFill>
                <a:schemeClr val="accent2"/>
              </a:solidFill>
              <a:latin typeface="+mj-ea"/>
              <a:ea typeface="+mj-ea"/>
            </a:endParaRPr>
          </a:p>
          <a:p>
            <a:pPr marL="342900" indent="-342900">
              <a:buFont typeface="Arial" pitchFamily="34" charset="0"/>
              <a:buChar char="•"/>
            </a:pPr>
            <a:r>
              <a:rPr lang="zh-CN" altLang="en-US" sz="2000" b="1" dirty="0">
                <a:solidFill>
                  <a:schemeClr val="accent2"/>
                </a:solidFill>
                <a:latin typeface="+mj-ea"/>
                <a:ea typeface="+mj-ea"/>
                <a:hlinkClick r:id="rId5" action="ppaction://hlinksldjump"/>
              </a:rPr>
              <a:t>项目</a:t>
            </a:r>
            <a:r>
              <a:rPr lang="en-US" altLang="zh-CN" sz="2000" b="1" dirty="0">
                <a:solidFill>
                  <a:schemeClr val="accent2"/>
                </a:solidFill>
                <a:latin typeface="+mj-ea"/>
                <a:ea typeface="+mj-ea"/>
                <a:hlinkClick r:id="rId5" action="ppaction://hlinksldjump"/>
              </a:rPr>
              <a:t>9   </a:t>
            </a:r>
            <a:r>
              <a:rPr lang="zh-CN" altLang="en-US" sz="2000" b="1" dirty="0">
                <a:solidFill>
                  <a:schemeClr val="accent2"/>
                </a:solidFill>
                <a:latin typeface="+mj-ea"/>
                <a:ea typeface="+mj-ea"/>
                <a:hlinkClick r:id="rId5" action="ppaction://hlinksldjump"/>
              </a:rPr>
              <a:t>家庭理财程序</a:t>
            </a:r>
            <a:endParaRPr lang="en-US" altLang="zh-CN" sz="2000" b="1" dirty="0">
              <a:solidFill>
                <a:schemeClr val="accent2"/>
              </a:solidFill>
              <a:latin typeface="+mj-ea"/>
              <a:ea typeface="+mj-ea"/>
            </a:endParaRPr>
          </a:p>
          <a:p>
            <a:pPr marL="342900" indent="-342900">
              <a:buFont typeface="Arial" pitchFamily="34" charset="0"/>
              <a:buChar char="•"/>
            </a:pPr>
            <a:r>
              <a:rPr lang="zh-CN" altLang="en-US" sz="2000" b="1" dirty="0">
                <a:solidFill>
                  <a:schemeClr val="accent2"/>
                </a:solidFill>
                <a:latin typeface="+mj-ea"/>
                <a:ea typeface="+mj-ea"/>
                <a:hlinkClick r:id="rId6" action="ppaction://hlinksldjump"/>
              </a:rPr>
              <a:t>项目</a:t>
            </a:r>
            <a:r>
              <a:rPr lang="en-US" altLang="zh-CN" sz="2000" b="1" dirty="0">
                <a:solidFill>
                  <a:schemeClr val="accent2"/>
                </a:solidFill>
                <a:latin typeface="+mj-ea"/>
                <a:ea typeface="+mj-ea"/>
                <a:hlinkClick r:id="rId6" action="ppaction://hlinksldjump"/>
              </a:rPr>
              <a:t>10  </a:t>
            </a:r>
            <a:r>
              <a:rPr lang="zh-CN" altLang="en-US" sz="2000" b="1" dirty="0">
                <a:solidFill>
                  <a:schemeClr val="accent2"/>
                </a:solidFill>
                <a:latin typeface="+mj-ea"/>
                <a:ea typeface="+mj-ea"/>
                <a:hlinkClick r:id="rId6" action="ppaction://hlinksldjump"/>
              </a:rPr>
              <a:t>运动会计分程序</a:t>
            </a:r>
            <a:endParaRPr lang="en-US" altLang="zh-CN" sz="2000" b="1" dirty="0">
              <a:solidFill>
                <a:schemeClr val="accent2"/>
              </a:solidFill>
              <a:latin typeface="+mj-ea"/>
              <a:ea typeface="+mj-ea"/>
            </a:endParaRPr>
          </a:p>
          <a:p>
            <a:pPr marL="342900" indent="-342900">
              <a:buFont typeface="Arial" pitchFamily="34" charset="0"/>
              <a:buChar char="•"/>
            </a:pPr>
            <a:r>
              <a:rPr lang="zh-CN" altLang="en-US" sz="2000" b="1" dirty="0">
                <a:solidFill>
                  <a:schemeClr val="accent2"/>
                </a:solidFill>
                <a:latin typeface="+mj-ea"/>
                <a:ea typeface="+mj-ea"/>
                <a:hlinkClick r:id="rId7" action="ppaction://hlinksldjump"/>
              </a:rPr>
              <a:t>项目</a:t>
            </a:r>
            <a:r>
              <a:rPr lang="en-US" altLang="zh-CN" sz="2000" b="1" dirty="0">
                <a:solidFill>
                  <a:schemeClr val="accent2"/>
                </a:solidFill>
                <a:latin typeface="+mj-ea"/>
                <a:ea typeface="+mj-ea"/>
                <a:hlinkClick r:id="rId7" action="ppaction://hlinksldjump"/>
              </a:rPr>
              <a:t>11  </a:t>
            </a:r>
            <a:r>
              <a:rPr lang="zh-CN" altLang="en-US" sz="2000" b="1" dirty="0">
                <a:solidFill>
                  <a:schemeClr val="accent2"/>
                </a:solidFill>
                <a:latin typeface="+mj-ea"/>
                <a:ea typeface="+mj-ea"/>
                <a:hlinkClick r:id="rId7" action="ppaction://hlinksldjump"/>
              </a:rPr>
              <a:t>基本图形编辑</a:t>
            </a:r>
            <a:endParaRPr lang="en-US" sz="2000" b="1" dirty="0">
              <a:solidFill>
                <a:schemeClr val="accent2"/>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项目</a:t>
            </a:r>
            <a:r>
              <a:rPr lang="en-US" altLang="zh-CN" dirty="0"/>
              <a:t>8  </a:t>
            </a:r>
            <a:r>
              <a:rPr lang="zh-CN" altLang="en-US" dirty="0"/>
              <a:t>生日祝贺程序</a:t>
            </a:r>
            <a:endParaRPr lang="en-US" dirty="0"/>
          </a:p>
        </p:txBody>
      </p:sp>
      <p:sp>
        <p:nvSpPr>
          <p:cNvPr id="3" name="Content Placeholder 2"/>
          <p:cNvSpPr>
            <a:spLocks noGrp="1"/>
          </p:cNvSpPr>
          <p:nvPr>
            <p:ph sz="half" idx="1"/>
          </p:nvPr>
        </p:nvSpPr>
        <p:spPr/>
        <p:txBody>
          <a:bodyPr/>
          <a:lstStyle/>
          <a:p>
            <a:r>
              <a:rPr lang="zh-CN" altLang="en-US" dirty="0"/>
              <a:t>学习情境</a:t>
            </a:r>
            <a:endParaRPr lang="en-US" altLang="zh-CN" dirty="0"/>
          </a:p>
          <a:p>
            <a:r>
              <a:rPr lang="zh-CN" altLang="en-US" dirty="0"/>
              <a:t>项目分析</a:t>
            </a:r>
            <a:endParaRPr lang="en-US" altLang="zh-CN" dirty="0"/>
          </a:p>
          <a:p>
            <a:r>
              <a:rPr lang="zh-CN" altLang="en-US" dirty="0"/>
              <a:t>项目目标</a:t>
            </a:r>
            <a:endParaRPr lang="en-US" altLang="zh-CN" dirty="0"/>
          </a:p>
          <a:p>
            <a:r>
              <a:rPr lang="zh-CN" altLang="en-US" dirty="0"/>
              <a:t>项目实现</a:t>
            </a:r>
            <a:endParaRPr lang="en-US" dirty="0"/>
          </a:p>
        </p:txBody>
      </p:sp>
      <p:sp>
        <p:nvSpPr>
          <p:cNvPr id="4" name="Content Placeholder 3"/>
          <p:cNvSpPr>
            <a:spLocks noGrp="1"/>
          </p:cNvSpPr>
          <p:nvPr>
            <p:ph sz="half" idx="2"/>
          </p:nvPr>
        </p:nvSpPr>
        <p:spPr/>
        <p:txBody>
          <a:bodyPr/>
          <a:lstStyle/>
          <a:p>
            <a:r>
              <a:rPr lang="zh-CN" altLang="en-US" dirty="0"/>
              <a:t>相关知识</a:t>
            </a:r>
            <a:endParaRPr lang="en-US" altLang="zh-CN" dirty="0"/>
          </a:p>
          <a:p>
            <a:r>
              <a:rPr lang="zh-CN" altLang="en-US" dirty="0"/>
              <a:t>总结提高</a:t>
            </a:r>
            <a:endParaRPr lang="en-US" altLang="zh-CN" dirty="0"/>
          </a:p>
          <a:p>
            <a:r>
              <a:rPr lang="zh-CN" altLang="en-US" dirty="0"/>
              <a:t>技能训练</a:t>
            </a:r>
            <a:endParaRPr lang="en-US" altLang="zh-CN" dirty="0"/>
          </a:p>
          <a:p>
            <a:endParaRPr lang="en-US" dirty="0"/>
          </a:p>
        </p:txBody>
      </p:sp>
    </p:spTree>
    <p:extLst>
      <p:ext uri="{BB962C8B-B14F-4D97-AF65-F5344CB8AC3E}">
        <p14:creationId xmlns:p14="http://schemas.microsoft.com/office/powerpoint/2010/main" val="23553859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学习情境</a:t>
            </a:r>
            <a:endParaRPr lang="en-US" dirty="0"/>
          </a:p>
        </p:txBody>
      </p:sp>
      <p:sp>
        <p:nvSpPr>
          <p:cNvPr id="3" name="Content Placeholder 2"/>
          <p:cNvSpPr>
            <a:spLocks noGrp="1"/>
          </p:cNvSpPr>
          <p:nvPr>
            <p:ph idx="1"/>
          </p:nvPr>
        </p:nvSpPr>
        <p:spPr>
          <a:xfrm>
            <a:off x="533400" y="1386957"/>
            <a:ext cx="2743200" cy="4023243"/>
          </a:xfrm>
        </p:spPr>
        <p:txBody>
          <a:bodyPr>
            <a:normAutofit fontScale="62500" lnSpcReduction="20000"/>
          </a:bodyPr>
          <a:lstStyle/>
          <a:p>
            <a:pPr marL="0" indent="0">
              <a:lnSpc>
                <a:spcPct val="120000"/>
              </a:lnSpc>
              <a:buNone/>
            </a:pPr>
            <a:r>
              <a:rPr lang="zh-CN" altLang="en-US" dirty="0"/>
              <a:t>      某企业为了关心员工生活并提高员工的工作积极性，每年为员工祝贺生日。由于企业规模不断扩大，员工人数不断增多，该企业希望运用信息化技术，保存本企业所有员工的生日信息，并能查找指定日期过生日的员工，实现为员工生日祝福。效果如图</a:t>
            </a:r>
            <a:r>
              <a:rPr lang="en-US" dirty="0"/>
              <a:t>1</a:t>
            </a:r>
            <a:r>
              <a:rPr lang="zh-CN" altLang="en-US" dirty="0"/>
              <a:t>～图</a:t>
            </a:r>
            <a:r>
              <a:rPr lang="en-US" dirty="0"/>
              <a:t>3</a:t>
            </a:r>
            <a:r>
              <a:rPr lang="zh-CN" altLang="en-US" dirty="0"/>
              <a:t>所示。</a:t>
            </a:r>
            <a:endParaRPr lang="en-US" dirty="0"/>
          </a:p>
          <a:p>
            <a:pPr>
              <a:lnSpc>
                <a:spcPct val="120000"/>
              </a:lnSpc>
            </a:pP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389560"/>
            <a:ext cx="36576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221" y="2478364"/>
            <a:ext cx="36576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1" y="4152399"/>
            <a:ext cx="36576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15979" y="1980110"/>
            <a:ext cx="1462260" cy="246221"/>
          </a:xfrm>
          <a:prstGeom prst="rect">
            <a:avLst/>
          </a:prstGeom>
        </p:spPr>
        <p:txBody>
          <a:bodyPr wrap="none">
            <a:spAutoFit/>
          </a:bodyPr>
          <a:lstStyle/>
          <a:p>
            <a:r>
              <a:rPr lang="zh-CN" altLang="en-US" sz="1000" b="1" dirty="0"/>
              <a:t>图</a:t>
            </a:r>
            <a:r>
              <a:rPr lang="en-US" sz="1000" b="1" dirty="0"/>
              <a:t>1  </a:t>
            </a:r>
            <a:r>
              <a:rPr lang="zh-CN" altLang="en-US" sz="1000" b="1" dirty="0"/>
              <a:t>输入员工数据信息</a:t>
            </a:r>
            <a:endParaRPr lang="en-US" sz="1000" b="1" dirty="0"/>
          </a:p>
        </p:txBody>
      </p:sp>
      <p:sp>
        <p:nvSpPr>
          <p:cNvPr id="5" name="Rectangle 4"/>
          <p:cNvSpPr/>
          <p:nvPr/>
        </p:nvSpPr>
        <p:spPr>
          <a:xfrm>
            <a:off x="4572000" y="3649939"/>
            <a:ext cx="3200400" cy="246221"/>
          </a:xfrm>
          <a:prstGeom prst="rect">
            <a:avLst/>
          </a:prstGeom>
        </p:spPr>
        <p:txBody>
          <a:bodyPr wrap="square">
            <a:spAutoFit/>
          </a:bodyPr>
          <a:lstStyle/>
          <a:p>
            <a:r>
              <a:rPr lang="zh-CN" altLang="en-US" sz="1000" b="1" dirty="0"/>
              <a:t>图</a:t>
            </a:r>
            <a:r>
              <a:rPr lang="en-US" sz="1000" b="1" dirty="0"/>
              <a:t>2  </a:t>
            </a:r>
            <a:r>
              <a:rPr lang="zh-CN" altLang="en-US" sz="1000" b="1" dirty="0"/>
              <a:t>查找指定日期过生日的员工并返回相应员工信息</a:t>
            </a:r>
            <a:endParaRPr lang="en-US" sz="1000" b="1" dirty="0"/>
          </a:p>
        </p:txBody>
      </p:sp>
      <p:sp>
        <p:nvSpPr>
          <p:cNvPr id="6" name="Rectangle 5"/>
          <p:cNvSpPr/>
          <p:nvPr/>
        </p:nvSpPr>
        <p:spPr>
          <a:xfrm>
            <a:off x="4114800" y="5045242"/>
            <a:ext cx="4343400" cy="246221"/>
          </a:xfrm>
          <a:prstGeom prst="rect">
            <a:avLst/>
          </a:prstGeom>
        </p:spPr>
        <p:txBody>
          <a:bodyPr wrap="square">
            <a:spAutoFit/>
          </a:bodyPr>
          <a:lstStyle/>
          <a:p>
            <a:r>
              <a:rPr lang="zh-CN" altLang="en-US" sz="1000" b="1" dirty="0"/>
              <a:t>图</a:t>
            </a:r>
            <a:r>
              <a:rPr lang="en-US" sz="1000" b="1" dirty="0"/>
              <a:t>3  </a:t>
            </a:r>
            <a:r>
              <a:rPr lang="zh-CN" altLang="en-US" sz="1000" b="1" dirty="0"/>
              <a:t>查找指定日期过生日的员工并返回指定日期内无员工过生日的信息</a:t>
            </a:r>
            <a:endParaRPr lang="en-US" sz="1000" b="1" dirty="0"/>
          </a:p>
        </p:txBody>
      </p:sp>
    </p:spTree>
    <p:extLst>
      <p:ext uri="{BB962C8B-B14F-4D97-AF65-F5344CB8AC3E}">
        <p14:creationId xmlns:p14="http://schemas.microsoft.com/office/powerpoint/2010/main" val="34759141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项目分析</a:t>
            </a:r>
            <a:endParaRPr lang="en-US" dirty="0"/>
          </a:p>
        </p:txBody>
      </p:sp>
      <p:sp>
        <p:nvSpPr>
          <p:cNvPr id="3" name="Content Placeholder 2"/>
          <p:cNvSpPr>
            <a:spLocks noGrp="1"/>
          </p:cNvSpPr>
          <p:nvPr>
            <p:ph idx="1"/>
          </p:nvPr>
        </p:nvSpPr>
        <p:spPr>
          <a:xfrm>
            <a:off x="457200" y="1600201"/>
            <a:ext cx="8229600" cy="3505200"/>
          </a:xfrm>
        </p:spPr>
        <p:txBody>
          <a:bodyPr>
            <a:normAutofit fontScale="70000" lnSpcReduction="20000"/>
          </a:bodyPr>
          <a:lstStyle/>
          <a:p>
            <a:pPr>
              <a:lnSpc>
                <a:spcPct val="120000"/>
              </a:lnSpc>
              <a:buFont typeface="Wingdings" pitchFamily="2" charset="2"/>
              <a:buChar char="Ø"/>
            </a:pPr>
            <a:r>
              <a:rPr lang="zh-CN" altLang="en-US" dirty="0"/>
              <a:t>在实际问题中，一组数据往往具有不同的数据类型。显然不能用一个数组来存放这一组数据。为解决这个问题，</a:t>
            </a:r>
            <a:r>
              <a:rPr lang="en-US" dirty="0"/>
              <a:t>C</a:t>
            </a:r>
            <a:r>
              <a:rPr lang="zh-CN" altLang="en-US" dirty="0"/>
              <a:t>语言给出了另一种构造数据类型</a:t>
            </a:r>
            <a:r>
              <a:rPr lang="en-US" altLang="zh-CN" dirty="0"/>
              <a:t>——</a:t>
            </a:r>
            <a:r>
              <a:rPr lang="zh-CN" altLang="en-US" dirty="0"/>
              <a:t>结构。它相当于其他高级语言中的记录。“结构”是一种构造类型，它由若干“成员”组成，每一个成员可以是一个基本数据类型或者又是一个构造类型。</a:t>
            </a:r>
            <a:endParaRPr lang="en-US" altLang="zh-CN" dirty="0"/>
          </a:p>
          <a:p>
            <a:pPr>
              <a:lnSpc>
                <a:spcPct val="120000"/>
              </a:lnSpc>
              <a:buFont typeface="Wingdings" pitchFamily="2" charset="2"/>
              <a:buChar char="Ø"/>
            </a:pPr>
            <a:endParaRPr lang="en-US" dirty="0"/>
          </a:p>
          <a:p>
            <a:pPr>
              <a:lnSpc>
                <a:spcPct val="120000"/>
              </a:lnSpc>
              <a:buFont typeface="Wingdings" pitchFamily="2" charset="2"/>
              <a:buChar char="Ø"/>
            </a:pPr>
            <a:r>
              <a:rPr lang="zh-CN" altLang="en-US" dirty="0"/>
              <a:t>本项目重点介绍结构体、共用体和枚举类型的定义及使用方法。</a:t>
            </a:r>
            <a:endParaRPr lang="en-US" dirty="0"/>
          </a:p>
          <a:p>
            <a:pPr>
              <a:lnSpc>
                <a:spcPct val="120000"/>
              </a:lnSpc>
            </a:pPr>
            <a:endParaRPr lang="en-US" dirty="0"/>
          </a:p>
        </p:txBody>
      </p:sp>
    </p:spTree>
    <p:extLst>
      <p:ext uri="{BB962C8B-B14F-4D97-AF65-F5344CB8AC3E}">
        <p14:creationId xmlns:p14="http://schemas.microsoft.com/office/powerpoint/2010/main" val="53366345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项目目标</a:t>
            </a:r>
            <a:endParaRPr lang="en-US" dirty="0"/>
          </a:p>
        </p:txBody>
      </p:sp>
      <p:sp>
        <p:nvSpPr>
          <p:cNvPr id="3" name="Content Placeholder 2"/>
          <p:cNvSpPr>
            <a:spLocks noGrp="1"/>
          </p:cNvSpPr>
          <p:nvPr>
            <p:ph idx="1"/>
          </p:nvPr>
        </p:nvSpPr>
        <p:spPr>
          <a:xfrm>
            <a:off x="457200" y="1600201"/>
            <a:ext cx="8229600" cy="2362199"/>
          </a:xfrm>
        </p:spPr>
        <p:txBody>
          <a:bodyPr>
            <a:normAutofit fontScale="55000" lnSpcReduction="20000"/>
          </a:bodyPr>
          <a:lstStyle/>
          <a:p>
            <a:pPr>
              <a:lnSpc>
                <a:spcPct val="120000"/>
              </a:lnSpc>
              <a:buFont typeface="Wingdings" pitchFamily="2" charset="2"/>
              <a:buChar char="Ø"/>
            </a:pPr>
            <a:r>
              <a:rPr lang="zh-CN" altLang="en-US" sz="3400" b="1" dirty="0"/>
              <a:t>知识目标</a:t>
            </a:r>
            <a:endParaRPr lang="en-US" sz="3400" b="1" dirty="0"/>
          </a:p>
          <a:p>
            <a:pPr marL="0" indent="0">
              <a:lnSpc>
                <a:spcPct val="120000"/>
              </a:lnSpc>
              <a:buNone/>
            </a:pPr>
            <a:r>
              <a:rPr lang="zh-CN" altLang="en-US" sz="2900" dirty="0"/>
              <a:t>掌握结构体、共用体和枚举类型的定义及使用方法。</a:t>
            </a:r>
            <a:r>
              <a:rPr lang="en-US" sz="2900" dirty="0"/>
              <a:t> </a:t>
            </a:r>
          </a:p>
          <a:p>
            <a:pPr>
              <a:lnSpc>
                <a:spcPct val="120000"/>
              </a:lnSpc>
              <a:buFont typeface="Wingdings" pitchFamily="2" charset="2"/>
              <a:buChar char="Ø"/>
            </a:pPr>
            <a:r>
              <a:rPr lang="zh-CN" altLang="en-US" sz="3400" b="1" dirty="0"/>
              <a:t>能力目标</a:t>
            </a:r>
            <a:endParaRPr lang="en-US" sz="3400" b="1" dirty="0"/>
          </a:p>
          <a:p>
            <a:pPr marL="0" indent="0">
              <a:lnSpc>
                <a:spcPct val="120000"/>
              </a:lnSpc>
              <a:buNone/>
            </a:pPr>
            <a:r>
              <a:rPr lang="zh-CN" altLang="en-US" sz="2900" dirty="0"/>
              <a:t>培养学生使用集成开发环境进行软件开发、调试的综合能力。</a:t>
            </a:r>
            <a:endParaRPr lang="en-US" sz="2900" dirty="0"/>
          </a:p>
          <a:p>
            <a:pPr>
              <a:lnSpc>
                <a:spcPct val="120000"/>
              </a:lnSpc>
              <a:buFont typeface="Wingdings" pitchFamily="2" charset="2"/>
              <a:buChar char="Ø"/>
            </a:pPr>
            <a:r>
              <a:rPr lang="zh-CN" altLang="en-US" sz="3400" b="1" dirty="0"/>
              <a:t>素质目标</a:t>
            </a:r>
            <a:endParaRPr lang="en-US" sz="3400" b="1" dirty="0"/>
          </a:p>
          <a:p>
            <a:pPr marL="0" indent="0">
              <a:lnSpc>
                <a:spcPct val="120000"/>
              </a:lnSpc>
              <a:buNone/>
            </a:pPr>
            <a:r>
              <a:rPr lang="zh-CN" altLang="en-US" sz="2900" dirty="0"/>
              <a:t>使学生养成良好的编程习惯，具有团结协作的团队精神，具备岗位需要的职业能力。</a:t>
            </a:r>
            <a:endParaRPr lang="en-US" sz="2900" dirty="0"/>
          </a:p>
          <a:p>
            <a:pPr>
              <a:lnSpc>
                <a:spcPct val="120000"/>
              </a:lnSpc>
            </a:pPr>
            <a:endParaRPr lang="en-US" dirty="0"/>
          </a:p>
        </p:txBody>
      </p:sp>
    </p:spTree>
    <p:extLst>
      <p:ext uri="{BB962C8B-B14F-4D97-AF65-F5344CB8AC3E}">
        <p14:creationId xmlns:p14="http://schemas.microsoft.com/office/powerpoint/2010/main" val="2397426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项目实现</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任务一：设计数据结构</a:t>
            </a:r>
            <a:endParaRPr lang="en-US" dirty="0"/>
          </a:p>
          <a:p>
            <a:pPr>
              <a:buFont typeface="Wingdings" pitchFamily="2" charset="2"/>
              <a:buChar char="Ø"/>
            </a:pPr>
            <a:r>
              <a:rPr lang="zh-CN" altLang="en-US" dirty="0"/>
              <a:t>任务二：定义函数输入</a:t>
            </a:r>
            <a:r>
              <a:rPr lang="en-US" dirty="0"/>
              <a:t>n</a:t>
            </a:r>
            <a:r>
              <a:rPr lang="zh-CN" altLang="en-US" dirty="0"/>
              <a:t>位员工数据</a:t>
            </a:r>
            <a:endParaRPr lang="en-US" dirty="0"/>
          </a:p>
          <a:p>
            <a:pPr>
              <a:buFont typeface="Wingdings" pitchFamily="2" charset="2"/>
              <a:buChar char="Ø"/>
            </a:pPr>
            <a:r>
              <a:rPr lang="zh-CN" altLang="en-US" dirty="0"/>
              <a:t>任务三：定义查找函数搜寻指定日期的员工</a:t>
            </a:r>
            <a:endParaRPr lang="en-US" dirty="0"/>
          </a:p>
          <a:p>
            <a:pPr>
              <a:buFont typeface="Wingdings" pitchFamily="2" charset="2"/>
              <a:buChar char="Ø"/>
            </a:pPr>
            <a:r>
              <a:rPr lang="zh-CN" altLang="en-US" dirty="0"/>
              <a:t>任务四：主函数中先后调用</a:t>
            </a:r>
            <a:r>
              <a:rPr lang="en-US" dirty="0"/>
              <a:t>input</a:t>
            </a:r>
            <a:r>
              <a:rPr lang="zh-CN" altLang="en-US" dirty="0"/>
              <a:t>、</a:t>
            </a:r>
            <a:r>
              <a:rPr lang="en-US" dirty="0"/>
              <a:t>search</a:t>
            </a:r>
            <a:r>
              <a:rPr lang="zh-CN" altLang="en-US" dirty="0"/>
              <a:t>函数</a:t>
            </a:r>
            <a:endParaRPr lang="en-US" dirty="0"/>
          </a:p>
          <a:p>
            <a:endParaRPr lang="en-US" dirty="0"/>
          </a:p>
        </p:txBody>
      </p:sp>
    </p:spTree>
    <p:extLst>
      <p:ext uri="{BB962C8B-B14F-4D97-AF65-F5344CB8AC3E}">
        <p14:creationId xmlns:p14="http://schemas.microsoft.com/office/powerpoint/2010/main" val="20112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zh-CN" altLang="en-US" dirty="0"/>
              <a:t>语言基础：数据类型、常量、变量</a:t>
            </a:r>
            <a:endParaRPr lang="en-US" dirty="0"/>
          </a:p>
        </p:txBody>
      </p:sp>
      <p:sp>
        <p:nvSpPr>
          <p:cNvPr id="4" name="Text Placeholder 3"/>
          <p:cNvSpPr>
            <a:spLocks noGrp="1"/>
          </p:cNvSpPr>
          <p:nvPr>
            <p:ph type="body" sz="half" idx="2"/>
          </p:nvPr>
        </p:nvSpPr>
        <p:spPr/>
        <p:txBody>
          <a:bodyPr/>
          <a:lstStyle/>
          <a:p>
            <a:pPr marL="285750" indent="-285750">
              <a:buFont typeface="Wingdings" pitchFamily="2" charset="2"/>
              <a:buChar char="Ø"/>
            </a:pPr>
            <a:r>
              <a:rPr lang="zh-CN" altLang="en-US" sz="1800" dirty="0"/>
              <a:t>数据类型</a:t>
            </a:r>
            <a:endParaRPr lang="en-US" altLang="zh-CN" sz="1800" dirty="0"/>
          </a:p>
          <a:p>
            <a:r>
              <a:rPr lang="zh-CN" altLang="en-US" dirty="0"/>
              <a:t>为了便于</a:t>
            </a:r>
            <a:r>
              <a:rPr lang="en-US" dirty="0"/>
              <a:t>C</a:t>
            </a:r>
            <a:r>
              <a:rPr lang="zh-CN" altLang="en-US" dirty="0"/>
              <a:t>语言的数据处理，合理地使用存储空间，将数据划分为不同的类型，进行分类处理。</a:t>
            </a:r>
            <a:endParaRPr lang="en-US" altLang="zh-CN" dirty="0"/>
          </a:p>
          <a:p>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36763055"/>
              </p:ext>
            </p:extLst>
          </p:nvPr>
        </p:nvGraphicFramePr>
        <p:xfrm>
          <a:off x="3803650" y="609600"/>
          <a:ext cx="511175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342389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任务一：设计数据结构</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zh-CN" altLang="en-US" sz="4400" dirty="0"/>
              <a:t>任务分析与实现</a:t>
            </a:r>
            <a:endParaRPr lang="en-US" altLang="zh-CN" sz="4400" dirty="0"/>
          </a:p>
          <a:p>
            <a:pPr marL="0" indent="0">
              <a:buNone/>
            </a:pPr>
            <a:endParaRPr lang="en-US" sz="4400" dirty="0"/>
          </a:p>
          <a:p>
            <a:pPr>
              <a:buFont typeface="Wingdings" pitchFamily="2" charset="2"/>
              <a:buChar char="§"/>
            </a:pPr>
            <a:r>
              <a:rPr lang="zh-CN" altLang="en-US" sz="3400" dirty="0"/>
              <a:t>生日包括年、月、日；</a:t>
            </a:r>
            <a:endParaRPr lang="en-US" altLang="zh-CN" sz="3400" dirty="0"/>
          </a:p>
          <a:p>
            <a:pPr>
              <a:buFont typeface="Wingdings" pitchFamily="2" charset="2"/>
              <a:buChar char="§"/>
            </a:pPr>
            <a:r>
              <a:rPr lang="zh-CN" altLang="en-US" sz="3400" dirty="0"/>
              <a:t>员工信息数据包括员工编号、员工姓名、员工生日。</a:t>
            </a:r>
            <a:endParaRPr lang="en-US" altLang="zh-CN" sz="3400" dirty="0"/>
          </a:p>
          <a:p>
            <a:pPr marL="0" indent="0">
              <a:buNone/>
            </a:pPr>
            <a:endParaRPr lang="en-US" dirty="0"/>
          </a:p>
          <a:p>
            <a:pPr marL="0" indent="0">
              <a:buNone/>
            </a:pPr>
            <a:endParaRPr lang="en-US" altLang="zh-CN" dirty="0"/>
          </a:p>
          <a:p>
            <a:pPr marL="0" indent="0">
              <a:buNone/>
            </a:pPr>
            <a:r>
              <a:rPr lang="zh-CN" altLang="en-US" dirty="0"/>
              <a:t>（</a:t>
            </a:r>
            <a:r>
              <a:rPr lang="en-US" dirty="0"/>
              <a:t>1</a:t>
            </a:r>
            <a:r>
              <a:rPr lang="zh-CN" altLang="en-US" dirty="0"/>
              <a:t>）定义结构体类型 </a:t>
            </a:r>
            <a:endParaRPr lang="en-US" dirty="0"/>
          </a:p>
          <a:p>
            <a:pPr marL="0" indent="0">
              <a:buNone/>
            </a:pPr>
            <a:r>
              <a:rPr lang="en-US" dirty="0"/>
              <a:t> </a:t>
            </a:r>
          </a:p>
          <a:p>
            <a:pPr marL="0" indent="0">
              <a:buNone/>
            </a:pPr>
            <a:r>
              <a:rPr lang="en-US" dirty="0"/>
              <a:t>Date</a:t>
            </a:r>
            <a:r>
              <a:rPr lang="zh-CN" altLang="en-US" dirty="0"/>
              <a:t>描述日期</a:t>
            </a:r>
            <a:endParaRPr lang="en-US" dirty="0"/>
          </a:p>
          <a:p>
            <a:pPr marL="0" indent="0">
              <a:buNone/>
            </a:pPr>
            <a:r>
              <a:rPr lang="en-US" dirty="0"/>
              <a:t>   </a:t>
            </a:r>
            <a:r>
              <a:rPr lang="en-US" dirty="0" err="1">
                <a:solidFill>
                  <a:schemeClr val="accent4"/>
                </a:solidFill>
              </a:rPr>
              <a:t>typedef</a:t>
            </a:r>
            <a:r>
              <a:rPr lang="en-US" dirty="0">
                <a:solidFill>
                  <a:schemeClr val="accent4"/>
                </a:solidFill>
              </a:rPr>
              <a:t>  </a:t>
            </a:r>
            <a:r>
              <a:rPr lang="en-US" dirty="0" err="1">
                <a:solidFill>
                  <a:schemeClr val="accent4"/>
                </a:solidFill>
              </a:rPr>
              <a:t>struct</a:t>
            </a:r>
            <a:r>
              <a:rPr lang="en-US" dirty="0">
                <a:solidFill>
                  <a:schemeClr val="accent4"/>
                </a:solidFill>
              </a:rPr>
              <a:t>       </a:t>
            </a:r>
          </a:p>
          <a:p>
            <a:pPr marL="0" indent="0">
              <a:buNone/>
            </a:pP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year,month,day</a:t>
            </a:r>
            <a:r>
              <a:rPr lang="en-US" dirty="0">
                <a:solidFill>
                  <a:schemeClr val="accent4"/>
                </a:solidFill>
              </a:rPr>
              <a:t>;    </a:t>
            </a:r>
          </a:p>
          <a:p>
            <a:pPr marL="0" indent="0">
              <a:buNone/>
            </a:pPr>
            <a:r>
              <a:rPr lang="en-US" dirty="0">
                <a:solidFill>
                  <a:schemeClr val="accent4"/>
                </a:solidFill>
              </a:rPr>
              <a:t>}Date;</a:t>
            </a:r>
          </a:p>
          <a:p>
            <a:pPr marL="0" indent="0">
              <a:buNone/>
            </a:pPr>
            <a:r>
              <a:rPr lang="en-US" dirty="0"/>
              <a:t> </a:t>
            </a:r>
          </a:p>
          <a:p>
            <a:pPr marL="0" indent="0">
              <a:buNone/>
            </a:pPr>
            <a:endParaRPr lang="en-US" altLang="zh-CN" dirty="0"/>
          </a:p>
          <a:p>
            <a:pPr marL="0" indent="0">
              <a:buNone/>
            </a:pPr>
            <a:r>
              <a:rPr lang="zh-CN" altLang="en-US" dirty="0"/>
              <a:t>（</a:t>
            </a:r>
            <a:r>
              <a:rPr lang="en-US" dirty="0"/>
              <a:t>2</a:t>
            </a:r>
            <a:r>
              <a:rPr lang="zh-CN" altLang="en-US" dirty="0"/>
              <a:t>）定义结构体类型</a:t>
            </a:r>
            <a:endParaRPr lang="en-US" dirty="0"/>
          </a:p>
          <a:p>
            <a:pPr marL="0" indent="0">
              <a:buNone/>
            </a:pPr>
            <a:r>
              <a:rPr lang="en-US" dirty="0"/>
              <a:t> </a:t>
            </a:r>
          </a:p>
          <a:p>
            <a:pPr marL="0" indent="0">
              <a:buNone/>
            </a:pPr>
            <a:r>
              <a:rPr lang="en-US" dirty="0"/>
              <a:t>worker</a:t>
            </a:r>
            <a:r>
              <a:rPr lang="zh-CN" altLang="en-US" dirty="0"/>
              <a:t>描述员工信息</a:t>
            </a:r>
            <a:endParaRPr lang="en-US" dirty="0"/>
          </a:p>
          <a:p>
            <a:pPr marL="0" indent="0">
              <a:buNone/>
            </a:pPr>
            <a:r>
              <a:rPr lang="en-US" dirty="0"/>
              <a:t>   </a:t>
            </a:r>
            <a:r>
              <a:rPr lang="en-US" dirty="0" err="1">
                <a:solidFill>
                  <a:schemeClr val="accent4"/>
                </a:solidFill>
              </a:rPr>
              <a:t>typedef</a:t>
            </a:r>
            <a:r>
              <a:rPr lang="en-US" dirty="0">
                <a:solidFill>
                  <a:schemeClr val="accent4"/>
                </a:solidFill>
              </a:rPr>
              <a:t> </a:t>
            </a:r>
            <a:r>
              <a:rPr lang="en-US" dirty="0" err="1">
                <a:solidFill>
                  <a:schemeClr val="accent4"/>
                </a:solidFill>
              </a:rPr>
              <a:t>struct</a:t>
            </a:r>
            <a:r>
              <a:rPr lang="en-US" dirty="0">
                <a:solidFill>
                  <a:schemeClr val="accent4"/>
                </a:solidFill>
              </a:rPr>
              <a:t>      /</a:t>
            </a:r>
            <a:r>
              <a:rPr lang="en-US" dirty="0">
                <a:solidFill>
                  <a:schemeClr val="accent4"/>
                </a:solidFill>
                <a:sym typeface="Symbol"/>
              </a:rPr>
              <a:t></a:t>
            </a:r>
            <a:r>
              <a:rPr lang="zh-CN" altLang="en-US" dirty="0">
                <a:solidFill>
                  <a:schemeClr val="accent4"/>
                </a:solidFill>
              </a:rPr>
              <a:t>定义结构体类型</a:t>
            </a:r>
            <a:r>
              <a:rPr lang="en-US" dirty="0">
                <a:solidFill>
                  <a:schemeClr val="accent4"/>
                </a:solidFill>
              </a:rPr>
              <a:t>worker</a:t>
            </a:r>
            <a:r>
              <a:rPr lang="zh-CN" altLang="en-US" dirty="0">
                <a:solidFill>
                  <a:schemeClr val="accent4"/>
                </a:solidFill>
              </a:rPr>
              <a:t>描述员工信息</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a:t>
            </a:r>
          </a:p>
          <a:p>
            <a:pPr marL="400050" lvl="1" indent="0">
              <a:buNone/>
            </a:pPr>
            <a:r>
              <a:rPr lang="en-US" dirty="0">
                <a:solidFill>
                  <a:schemeClr val="accent4"/>
                </a:solidFill>
              </a:rPr>
              <a:t>char  name[10];        /</a:t>
            </a:r>
            <a:r>
              <a:rPr lang="en-US" dirty="0">
                <a:solidFill>
                  <a:schemeClr val="accent4"/>
                </a:solidFill>
                <a:sym typeface="Symbol"/>
              </a:rPr>
              <a:t></a:t>
            </a:r>
            <a:r>
              <a:rPr lang="zh-CN" altLang="en-US" dirty="0">
                <a:solidFill>
                  <a:schemeClr val="accent4"/>
                </a:solidFill>
              </a:rPr>
              <a:t>员工的姓名</a:t>
            </a:r>
            <a:r>
              <a:rPr lang="en-US" dirty="0">
                <a:solidFill>
                  <a:schemeClr val="accent4"/>
                </a:solidFill>
                <a:sym typeface="Symbol"/>
              </a:rPr>
              <a:t></a:t>
            </a:r>
            <a:r>
              <a:rPr lang="en-US" dirty="0">
                <a:solidFill>
                  <a:schemeClr val="accent4"/>
                </a:solidFill>
              </a:rPr>
              <a:t>/</a:t>
            </a:r>
          </a:p>
          <a:p>
            <a:pPr marL="400050" lvl="1" indent="0">
              <a:buNone/>
            </a:pPr>
            <a:r>
              <a:rPr lang="en-US" dirty="0">
                <a:solidFill>
                  <a:schemeClr val="accent4"/>
                </a:solidFill>
              </a:rPr>
              <a:t>unsigned  id;             /</a:t>
            </a:r>
            <a:r>
              <a:rPr lang="en-US" dirty="0">
                <a:solidFill>
                  <a:schemeClr val="accent4"/>
                </a:solidFill>
                <a:sym typeface="Symbol"/>
              </a:rPr>
              <a:t></a:t>
            </a:r>
            <a:r>
              <a:rPr lang="zh-CN" altLang="en-US" dirty="0">
                <a:solidFill>
                  <a:schemeClr val="accent4"/>
                </a:solidFill>
              </a:rPr>
              <a:t>员工的工号</a:t>
            </a:r>
            <a:r>
              <a:rPr lang="en-US" dirty="0">
                <a:solidFill>
                  <a:schemeClr val="accent4"/>
                </a:solidFill>
                <a:sym typeface="Symbol"/>
              </a:rPr>
              <a:t></a:t>
            </a:r>
            <a:r>
              <a:rPr lang="en-US" dirty="0">
                <a:solidFill>
                  <a:schemeClr val="accent4"/>
                </a:solidFill>
              </a:rPr>
              <a:t>/</a:t>
            </a:r>
          </a:p>
          <a:p>
            <a:pPr marL="400050" lvl="1" indent="0">
              <a:buNone/>
            </a:pPr>
            <a:r>
              <a:rPr lang="en-US" dirty="0">
                <a:solidFill>
                  <a:schemeClr val="accent4"/>
                </a:solidFill>
              </a:rPr>
              <a:t>date  birthday;         /</a:t>
            </a:r>
            <a:r>
              <a:rPr lang="en-US" dirty="0">
                <a:solidFill>
                  <a:schemeClr val="accent4"/>
                </a:solidFill>
                <a:sym typeface="Symbol"/>
              </a:rPr>
              <a:t></a:t>
            </a:r>
            <a:r>
              <a:rPr lang="zh-CN" altLang="en-US" dirty="0">
                <a:solidFill>
                  <a:schemeClr val="accent4"/>
                </a:solidFill>
              </a:rPr>
              <a:t>定义结构体变量</a:t>
            </a:r>
            <a:r>
              <a:rPr lang="en-US" dirty="0">
                <a:solidFill>
                  <a:schemeClr val="accent4"/>
                </a:solidFill>
              </a:rPr>
              <a:t>birthday</a:t>
            </a:r>
            <a:r>
              <a:rPr lang="zh-CN" altLang="en-US" dirty="0">
                <a:solidFill>
                  <a:schemeClr val="accent4"/>
                </a:solidFill>
              </a:rPr>
              <a:t>描述员工的生日</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}worker;</a:t>
            </a:r>
          </a:p>
          <a:p>
            <a:endParaRPr lang="en-US" dirty="0"/>
          </a:p>
        </p:txBody>
      </p:sp>
      <p:sp>
        <p:nvSpPr>
          <p:cNvPr id="4" name="Text Placeholder 3"/>
          <p:cNvSpPr>
            <a:spLocks noGrp="1"/>
          </p:cNvSpPr>
          <p:nvPr>
            <p:ph type="body" sz="half" idx="2"/>
          </p:nvPr>
        </p:nvSpPr>
        <p:spPr/>
        <p:txBody>
          <a:bodyPr/>
          <a:lstStyle/>
          <a:p>
            <a:r>
              <a:rPr lang="en-US" dirty="0"/>
              <a:t>1</a:t>
            </a:r>
            <a:r>
              <a:rPr lang="zh-CN" altLang="en-US" dirty="0"/>
              <a:t>．任务描述</a:t>
            </a:r>
            <a:endParaRPr lang="en-US" dirty="0"/>
          </a:p>
          <a:p>
            <a:r>
              <a:rPr lang="zh-CN" altLang="en-US" dirty="0"/>
              <a:t>定义日期结构体数据类型</a:t>
            </a:r>
            <a:r>
              <a:rPr lang="en-US" dirty="0"/>
              <a:t>Date</a:t>
            </a:r>
            <a:r>
              <a:rPr lang="zh-CN" altLang="en-US" dirty="0"/>
              <a:t>，定义员工信息结构体数据类型</a:t>
            </a:r>
            <a:r>
              <a:rPr lang="en-US" dirty="0"/>
              <a:t>worker</a:t>
            </a:r>
            <a:r>
              <a:rPr lang="zh-CN" altLang="en-US" dirty="0"/>
              <a:t>。</a:t>
            </a:r>
            <a:endParaRPr lang="en-US" dirty="0"/>
          </a:p>
          <a:p>
            <a:endParaRPr lang="en-US" dirty="0"/>
          </a:p>
          <a:p>
            <a:r>
              <a:rPr lang="en-US" dirty="0"/>
              <a:t>2</a:t>
            </a:r>
            <a:r>
              <a:rPr lang="zh-CN" altLang="en-US" dirty="0"/>
              <a:t>．任务涉及的知识要点</a:t>
            </a:r>
            <a:endParaRPr lang="en-US" dirty="0"/>
          </a:p>
          <a:p>
            <a:r>
              <a:rPr lang="zh-CN" altLang="en-US" dirty="0"/>
              <a:t>分析员工信息中的数据类型各不相同，把不同类型的数据组合在一起使用，该任务涉及定义结构体数据类型。</a:t>
            </a:r>
            <a:endParaRPr lang="en-US" dirty="0"/>
          </a:p>
          <a:p>
            <a:endParaRPr lang="en-US" dirty="0"/>
          </a:p>
        </p:txBody>
      </p:sp>
    </p:spTree>
    <p:extLst>
      <p:ext uri="{BB962C8B-B14F-4D97-AF65-F5344CB8AC3E}">
        <p14:creationId xmlns:p14="http://schemas.microsoft.com/office/powerpoint/2010/main" val="402829466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任务二：定义函数输入</a:t>
            </a:r>
            <a:r>
              <a:rPr lang="en-US" dirty="0"/>
              <a:t>n</a:t>
            </a:r>
            <a:r>
              <a:rPr lang="zh-CN" altLang="en-US" dirty="0"/>
              <a:t>位员工数据</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lnSpc>
                <a:spcPct val="120000"/>
              </a:lnSpc>
              <a:buNone/>
            </a:pPr>
            <a:r>
              <a:rPr lang="zh-CN" altLang="en-US" sz="3600" dirty="0"/>
              <a:t>任务分析与实现</a:t>
            </a:r>
            <a:endParaRPr lang="en-US" altLang="zh-CN" sz="3600" dirty="0"/>
          </a:p>
          <a:p>
            <a:pPr marL="0" indent="0">
              <a:lnSpc>
                <a:spcPct val="120000"/>
              </a:lnSpc>
              <a:buNone/>
            </a:pPr>
            <a:endParaRPr lang="en-US" sz="3600" dirty="0"/>
          </a:p>
          <a:p>
            <a:pPr>
              <a:lnSpc>
                <a:spcPct val="120000"/>
              </a:lnSpc>
            </a:pPr>
            <a:r>
              <a:rPr lang="en-US" dirty="0"/>
              <a:t>p</a:t>
            </a:r>
            <a:r>
              <a:rPr lang="zh-CN" altLang="en-US" dirty="0"/>
              <a:t>是指向</a:t>
            </a:r>
            <a:r>
              <a:rPr lang="en-US" dirty="0"/>
              <a:t>worker</a:t>
            </a:r>
            <a:r>
              <a:rPr lang="zh-CN" altLang="en-US" dirty="0"/>
              <a:t>结构体类型数据的指针变量，</a:t>
            </a:r>
            <a:r>
              <a:rPr lang="en-US" dirty="0"/>
              <a:t>n</a:t>
            </a:r>
            <a:r>
              <a:rPr lang="zh-CN" altLang="en-US" dirty="0"/>
              <a:t>是员工的数目。</a:t>
            </a:r>
            <a:endParaRPr lang="en-US" altLang="zh-CN" dirty="0"/>
          </a:p>
          <a:p>
            <a:pPr>
              <a:lnSpc>
                <a:spcPct val="120000"/>
              </a:lnSpc>
            </a:pPr>
            <a:r>
              <a:rPr lang="zh-CN" altLang="en-US" dirty="0"/>
              <a:t>在</a:t>
            </a:r>
            <a:r>
              <a:rPr lang="en-US" dirty="0"/>
              <a:t>for</a:t>
            </a:r>
            <a:r>
              <a:rPr lang="zh-CN" altLang="en-US" dirty="0"/>
              <a:t>循环中先使</a:t>
            </a:r>
            <a:r>
              <a:rPr lang="en-US" dirty="0" err="1"/>
              <a:t>i</a:t>
            </a:r>
            <a:r>
              <a:rPr lang="zh-CN" altLang="en-US" dirty="0"/>
              <a:t>的初始值为</a:t>
            </a:r>
            <a:r>
              <a:rPr lang="en-US" dirty="0"/>
              <a:t>1</a:t>
            </a:r>
            <a:r>
              <a:rPr lang="zh-CN" altLang="en-US" dirty="0"/>
              <a:t>，录入第一位员工信息，然后执行</a:t>
            </a:r>
            <a:r>
              <a:rPr lang="en-US" dirty="0" err="1"/>
              <a:t>i</a:t>
            </a:r>
            <a:r>
              <a:rPr lang="en-US" dirty="0"/>
              <a:t>++</a:t>
            </a:r>
            <a:r>
              <a:rPr lang="zh-CN" altLang="en-US" dirty="0"/>
              <a:t>，使</a:t>
            </a:r>
            <a:r>
              <a:rPr lang="en-US" dirty="0" err="1"/>
              <a:t>i</a:t>
            </a:r>
            <a:r>
              <a:rPr lang="zh-CN" altLang="en-US" dirty="0"/>
              <a:t>自加</a:t>
            </a:r>
            <a:r>
              <a:rPr lang="en-US" dirty="0"/>
              <a:t>1</a:t>
            </a:r>
            <a:r>
              <a:rPr lang="zh-CN" altLang="en-US" dirty="0"/>
              <a:t>，执行</a:t>
            </a:r>
            <a:r>
              <a:rPr lang="en-US" dirty="0"/>
              <a:t>p++</a:t>
            </a:r>
            <a:r>
              <a:rPr lang="zh-CN" altLang="en-US" dirty="0"/>
              <a:t>，使</a:t>
            </a:r>
            <a:r>
              <a:rPr lang="en-US" dirty="0"/>
              <a:t>p</a:t>
            </a:r>
            <a:r>
              <a:rPr lang="zh-CN" altLang="en-US" dirty="0"/>
              <a:t>指针后移，再录入第二位员工信息，</a:t>
            </a:r>
            <a:r>
              <a:rPr lang="en-US" altLang="zh-CN" dirty="0"/>
              <a:t>……</a:t>
            </a:r>
            <a:r>
              <a:rPr lang="zh-CN" altLang="en-US" dirty="0"/>
              <a:t>，直至录完</a:t>
            </a:r>
            <a:r>
              <a:rPr lang="en-US" dirty="0"/>
              <a:t>n</a:t>
            </a:r>
            <a:r>
              <a:rPr lang="zh-CN" altLang="en-US" dirty="0"/>
              <a:t>位员工信息为止。</a:t>
            </a:r>
            <a:endParaRPr lang="en-US" dirty="0"/>
          </a:p>
          <a:p>
            <a:pPr marL="0" indent="0">
              <a:lnSpc>
                <a:spcPct val="120000"/>
              </a:lnSpc>
              <a:buNone/>
            </a:pPr>
            <a:r>
              <a:rPr lang="en-US" dirty="0"/>
              <a:t> </a:t>
            </a:r>
          </a:p>
          <a:p>
            <a:pPr marL="0" indent="0">
              <a:lnSpc>
                <a:spcPct val="120000"/>
              </a:lnSpc>
              <a:buNone/>
            </a:pPr>
            <a:r>
              <a:rPr lang="en-US" dirty="0">
                <a:solidFill>
                  <a:schemeClr val="accent4"/>
                </a:solidFill>
              </a:rPr>
              <a:t>void input(worker </a:t>
            </a:r>
            <a:r>
              <a:rPr lang="en-US" dirty="0">
                <a:solidFill>
                  <a:schemeClr val="accent4"/>
                </a:solidFill>
                <a:sym typeface="Symbol"/>
              </a:rPr>
              <a:t></a:t>
            </a:r>
            <a:r>
              <a:rPr lang="en-US" dirty="0" err="1">
                <a:solidFill>
                  <a:schemeClr val="accent4"/>
                </a:solidFill>
              </a:rPr>
              <a:t>p,int</a:t>
            </a:r>
            <a:r>
              <a:rPr lang="en-US" dirty="0">
                <a:solidFill>
                  <a:schemeClr val="accent4"/>
                </a:solidFill>
              </a:rPr>
              <a:t> n)  /</a:t>
            </a:r>
            <a:r>
              <a:rPr lang="en-US" dirty="0">
                <a:solidFill>
                  <a:schemeClr val="accent4"/>
                </a:solidFill>
                <a:sym typeface="Symbol"/>
              </a:rPr>
              <a:t></a:t>
            </a:r>
            <a:r>
              <a:rPr lang="zh-CN" altLang="en-US" dirty="0">
                <a:solidFill>
                  <a:schemeClr val="accent4"/>
                </a:solidFill>
              </a:rPr>
              <a:t>输入</a:t>
            </a:r>
            <a:r>
              <a:rPr lang="en-US" dirty="0">
                <a:solidFill>
                  <a:schemeClr val="accent4"/>
                </a:solidFill>
              </a:rPr>
              <a:t>n</a:t>
            </a:r>
            <a:r>
              <a:rPr lang="zh-CN" altLang="en-US" dirty="0">
                <a:solidFill>
                  <a:schemeClr val="accent4"/>
                </a:solidFill>
              </a:rPr>
              <a:t>位员工数据存入</a:t>
            </a:r>
            <a:r>
              <a:rPr lang="en-US" dirty="0">
                <a:solidFill>
                  <a:schemeClr val="accent4"/>
                </a:solidFill>
              </a:rPr>
              <a:t>p</a:t>
            </a:r>
            <a:r>
              <a:rPr lang="zh-CN" altLang="en-US" dirty="0">
                <a:solidFill>
                  <a:schemeClr val="accent4"/>
                </a:solidFill>
              </a:rPr>
              <a:t>所指数组</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a:t>
            </a:r>
          </a:p>
          <a:p>
            <a:pPr marL="0" indent="0">
              <a:lnSpc>
                <a:spcPct val="120000"/>
              </a:lnSpc>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marL="0" indent="0">
              <a:lnSpc>
                <a:spcPct val="120000"/>
              </a:lnSpc>
              <a:buNone/>
            </a:pPr>
            <a:r>
              <a:rPr lang="en-US" dirty="0">
                <a:solidFill>
                  <a:schemeClr val="accent4"/>
                </a:solidFill>
              </a:rPr>
              <a:t>   for(</a:t>
            </a:r>
            <a:r>
              <a:rPr lang="en-US" dirty="0" err="1">
                <a:solidFill>
                  <a:schemeClr val="accent4"/>
                </a:solidFill>
              </a:rPr>
              <a:t>i</a:t>
            </a:r>
            <a:r>
              <a:rPr lang="en-US" dirty="0">
                <a:solidFill>
                  <a:schemeClr val="accent4"/>
                </a:solidFill>
              </a:rPr>
              <a:t>=0;i&lt;</a:t>
            </a:r>
            <a:r>
              <a:rPr lang="en-US" dirty="0" err="1">
                <a:solidFill>
                  <a:schemeClr val="accent4"/>
                </a:solidFill>
              </a:rPr>
              <a:t>n;i</a:t>
            </a:r>
            <a:r>
              <a:rPr lang="en-US" dirty="0">
                <a:solidFill>
                  <a:schemeClr val="accent4"/>
                </a:solidFill>
              </a:rPr>
              <a:t>++,p++)</a:t>
            </a:r>
          </a:p>
          <a:p>
            <a:pPr marL="0" indent="0">
              <a:lnSpc>
                <a:spcPct val="120000"/>
              </a:lnSpc>
              <a:buNone/>
            </a:pPr>
            <a:r>
              <a:rPr lang="en-US" dirty="0">
                <a:solidFill>
                  <a:schemeClr val="accent4"/>
                </a:solidFill>
              </a:rPr>
              <a:t>   {</a:t>
            </a:r>
          </a:p>
          <a:p>
            <a:pPr marL="0" indent="0">
              <a:lnSpc>
                <a:spcPct val="120000"/>
              </a:lnSpc>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zh-CN" altLang="en-US" dirty="0">
                <a:solidFill>
                  <a:schemeClr val="accent4"/>
                </a:solidFill>
              </a:rPr>
              <a:t>输入第</a:t>
            </a:r>
            <a:r>
              <a:rPr lang="en-US" dirty="0">
                <a:solidFill>
                  <a:schemeClr val="accent4"/>
                </a:solidFill>
              </a:rPr>
              <a:t>%d</a:t>
            </a:r>
            <a:r>
              <a:rPr lang="zh-CN" altLang="en-US" dirty="0">
                <a:solidFill>
                  <a:schemeClr val="accent4"/>
                </a:solidFill>
              </a:rPr>
              <a:t>个员工的姓名 工号 生日</a:t>
            </a:r>
            <a:r>
              <a:rPr lang="en-US" dirty="0">
                <a:solidFill>
                  <a:schemeClr val="accent4"/>
                </a:solidFill>
              </a:rPr>
              <a:t>(</a:t>
            </a:r>
            <a:r>
              <a:rPr lang="zh-CN" altLang="en-US" dirty="0">
                <a:solidFill>
                  <a:schemeClr val="accent4"/>
                </a:solidFill>
              </a:rPr>
              <a:t>年月日</a:t>
            </a:r>
            <a:r>
              <a:rPr lang="en-US" dirty="0">
                <a:solidFill>
                  <a:schemeClr val="accent4"/>
                </a:solidFill>
              </a:rPr>
              <a:t>)</a:t>
            </a:r>
            <a:r>
              <a:rPr lang="zh-CN" altLang="en-US" dirty="0">
                <a:solidFill>
                  <a:schemeClr val="accent4"/>
                </a:solidFill>
              </a:rPr>
              <a:t>：</a:t>
            </a:r>
            <a:r>
              <a:rPr lang="en-US" dirty="0">
                <a:solidFill>
                  <a:schemeClr val="accent4"/>
                </a:solidFill>
              </a:rPr>
              <a:t>",i+1);</a:t>
            </a:r>
          </a:p>
          <a:p>
            <a:pPr marL="0" indent="0">
              <a:lnSpc>
                <a:spcPct val="120000"/>
              </a:lnSpc>
              <a:buNone/>
            </a:pPr>
            <a:r>
              <a:rPr lang="en-US" dirty="0">
                <a:solidFill>
                  <a:schemeClr val="accent4"/>
                </a:solidFill>
              </a:rPr>
              <a:t>     </a:t>
            </a:r>
            <a:r>
              <a:rPr lang="en-US" dirty="0" err="1">
                <a:solidFill>
                  <a:schemeClr val="accent4"/>
                </a:solidFill>
              </a:rPr>
              <a:t>scanf</a:t>
            </a:r>
            <a:r>
              <a:rPr lang="en-US" dirty="0">
                <a:solidFill>
                  <a:schemeClr val="accent4"/>
                </a:solidFill>
              </a:rPr>
              <a:t>("%</a:t>
            </a:r>
            <a:r>
              <a:rPr lang="en-US" dirty="0" err="1">
                <a:solidFill>
                  <a:schemeClr val="accent4"/>
                </a:solidFill>
              </a:rPr>
              <a:t>s%d%d%d%d</a:t>
            </a:r>
            <a:r>
              <a:rPr lang="en-US" dirty="0">
                <a:solidFill>
                  <a:schemeClr val="accent4"/>
                </a:solidFill>
              </a:rPr>
              <a:t>",p-&gt;name, &amp;p-&gt;id, &amp;p-&gt;</a:t>
            </a:r>
            <a:r>
              <a:rPr lang="en-US" dirty="0" err="1">
                <a:solidFill>
                  <a:schemeClr val="accent4"/>
                </a:solidFill>
              </a:rPr>
              <a:t>birthday.year</a:t>
            </a:r>
            <a:r>
              <a:rPr lang="en-US" dirty="0">
                <a:solidFill>
                  <a:schemeClr val="accent4"/>
                </a:solidFill>
              </a:rPr>
              <a:t>, &amp;p-&gt; </a:t>
            </a:r>
            <a:r>
              <a:rPr lang="en-US" dirty="0" err="1">
                <a:solidFill>
                  <a:schemeClr val="accent4"/>
                </a:solidFill>
              </a:rPr>
              <a:t>birthday.month</a:t>
            </a:r>
            <a:r>
              <a:rPr lang="en-US" dirty="0">
                <a:solidFill>
                  <a:schemeClr val="accent4"/>
                </a:solidFill>
              </a:rPr>
              <a:t>, &amp;p-&gt;</a:t>
            </a:r>
            <a:r>
              <a:rPr lang="en-US" dirty="0" err="1">
                <a:solidFill>
                  <a:schemeClr val="accent4"/>
                </a:solidFill>
              </a:rPr>
              <a:t>birthday.day</a:t>
            </a:r>
            <a:r>
              <a:rPr lang="en-US" dirty="0">
                <a:solidFill>
                  <a:schemeClr val="accent4"/>
                </a:solidFill>
              </a:rPr>
              <a:t>);</a:t>
            </a:r>
          </a:p>
          <a:p>
            <a:pPr marL="0" indent="0">
              <a:lnSpc>
                <a:spcPct val="120000"/>
              </a:lnSpc>
              <a:buNone/>
            </a:pPr>
            <a:r>
              <a:rPr lang="en-US" dirty="0">
                <a:solidFill>
                  <a:schemeClr val="accent4"/>
                </a:solidFill>
              </a:rPr>
              <a:t>   }</a:t>
            </a:r>
          </a:p>
          <a:p>
            <a:pPr marL="0" indent="0">
              <a:lnSpc>
                <a:spcPct val="120000"/>
              </a:lnSpc>
              <a:buNone/>
            </a:pPr>
            <a:r>
              <a:rPr lang="en-US" dirty="0">
                <a:solidFill>
                  <a:schemeClr val="accent4"/>
                </a:solidFill>
              </a:rPr>
              <a:t>}</a:t>
            </a:r>
          </a:p>
          <a:p>
            <a:pPr marL="0" indent="0">
              <a:lnSpc>
                <a:spcPct val="120000"/>
              </a:lnSpc>
              <a:buNone/>
            </a:pPr>
            <a:r>
              <a:rPr lang="en-US" dirty="0"/>
              <a:t>	</a:t>
            </a:r>
          </a:p>
          <a:p>
            <a:pPr>
              <a:lnSpc>
                <a:spcPct val="120000"/>
              </a:lnSpc>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．任务描述</a:t>
            </a:r>
            <a:endParaRPr lang="en-US" dirty="0"/>
          </a:p>
          <a:p>
            <a:r>
              <a:rPr lang="zh-CN" altLang="en-US" dirty="0"/>
              <a:t>输入</a:t>
            </a:r>
            <a:r>
              <a:rPr lang="en-US" dirty="0"/>
              <a:t>n</a:t>
            </a:r>
            <a:r>
              <a:rPr lang="zh-CN" altLang="en-US" dirty="0"/>
              <a:t>位员工数据存入</a:t>
            </a:r>
            <a:r>
              <a:rPr lang="en-US" dirty="0"/>
              <a:t>p</a:t>
            </a:r>
            <a:r>
              <a:rPr lang="zh-CN" altLang="en-US" dirty="0"/>
              <a:t>所指数组。</a:t>
            </a:r>
            <a:endParaRPr lang="en-US" dirty="0"/>
          </a:p>
          <a:p>
            <a:endParaRPr lang="en-US" dirty="0"/>
          </a:p>
          <a:p>
            <a:r>
              <a:rPr lang="en-US" dirty="0"/>
              <a:t>2</a:t>
            </a:r>
            <a:r>
              <a:rPr lang="zh-CN" altLang="en-US" dirty="0"/>
              <a:t>．任务涉及的知识要点</a:t>
            </a:r>
            <a:endParaRPr lang="en-US" dirty="0"/>
          </a:p>
          <a:p>
            <a:r>
              <a:rPr lang="zh-CN" altLang="en-US" dirty="0"/>
              <a:t>指向结构体类型数据的指针的应用。</a:t>
            </a:r>
            <a:endParaRPr lang="en-US" dirty="0"/>
          </a:p>
          <a:p>
            <a:endParaRPr lang="en-US" dirty="0"/>
          </a:p>
        </p:txBody>
      </p:sp>
    </p:spTree>
    <p:extLst>
      <p:ext uri="{BB962C8B-B14F-4D97-AF65-F5344CB8AC3E}">
        <p14:creationId xmlns:p14="http://schemas.microsoft.com/office/powerpoint/2010/main" val="297742358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任务三：定义查找函数搜寻指定日期的员工</a:t>
            </a:r>
            <a:br>
              <a:rPr lang="en-US" dirty="0"/>
            </a:br>
            <a:endParaRPr lang="en-US" dirty="0"/>
          </a:p>
        </p:txBody>
      </p:sp>
      <p:sp>
        <p:nvSpPr>
          <p:cNvPr id="3" name="Content Placeholder 2"/>
          <p:cNvSpPr>
            <a:spLocks noGrp="1"/>
          </p:cNvSpPr>
          <p:nvPr>
            <p:ph idx="1"/>
          </p:nvPr>
        </p:nvSpPr>
        <p:spPr>
          <a:xfrm>
            <a:off x="3803650" y="609600"/>
            <a:ext cx="5111750" cy="4572000"/>
          </a:xfrm>
        </p:spPr>
        <p:txBody>
          <a:bodyPr>
            <a:normAutofit fontScale="55000" lnSpcReduction="20000"/>
          </a:bodyPr>
          <a:lstStyle/>
          <a:p>
            <a:pPr marL="0" indent="0">
              <a:lnSpc>
                <a:spcPct val="120000"/>
              </a:lnSpc>
              <a:buNone/>
            </a:pPr>
            <a:r>
              <a:rPr lang="zh-CN" altLang="en-US" sz="3600" dirty="0"/>
              <a:t>任务分析与实现</a:t>
            </a:r>
            <a:endParaRPr lang="en-US" altLang="zh-CN" sz="3600" dirty="0"/>
          </a:p>
          <a:p>
            <a:pPr marL="0" indent="0">
              <a:lnSpc>
                <a:spcPct val="120000"/>
              </a:lnSpc>
              <a:buNone/>
            </a:pPr>
            <a:endParaRPr lang="en-US" sz="2900" dirty="0"/>
          </a:p>
          <a:p>
            <a:pPr marL="0" indent="0">
              <a:lnSpc>
                <a:spcPct val="120000"/>
              </a:lnSpc>
              <a:buNone/>
            </a:pPr>
            <a:r>
              <a:rPr lang="zh-CN" altLang="en-US" dirty="0"/>
              <a:t>在</a:t>
            </a:r>
            <a:r>
              <a:rPr lang="en-US" dirty="0"/>
              <a:t>p1</a:t>
            </a:r>
            <a:r>
              <a:rPr lang="zh-CN" altLang="en-US" dirty="0"/>
              <a:t>所指数组元素开始，到</a:t>
            </a:r>
            <a:r>
              <a:rPr lang="en-US" dirty="0"/>
              <a:t>p2</a:t>
            </a:r>
            <a:r>
              <a:rPr lang="zh-CN" altLang="en-US" dirty="0"/>
              <a:t>所指数组元素为止的区间内，顺序搜寻生日为</a:t>
            </a:r>
            <a:r>
              <a:rPr lang="en-US" dirty="0"/>
              <a:t>d</a:t>
            </a:r>
            <a:r>
              <a:rPr lang="zh-CN" altLang="en-US" dirty="0"/>
              <a:t>的每一个员工，若找到则返回存放该员工数据的数组元素的指针，否则返回空指针。</a:t>
            </a:r>
            <a:endParaRPr lang="en-US" dirty="0"/>
          </a:p>
          <a:p>
            <a:pPr marL="0" indent="0">
              <a:lnSpc>
                <a:spcPct val="120000"/>
              </a:lnSpc>
              <a:buNone/>
            </a:pPr>
            <a:r>
              <a:rPr lang="en-US" dirty="0"/>
              <a:t> </a:t>
            </a:r>
          </a:p>
          <a:p>
            <a:pPr marL="0" indent="0">
              <a:lnSpc>
                <a:spcPct val="120000"/>
              </a:lnSpc>
              <a:buNone/>
            </a:pPr>
            <a:r>
              <a:rPr lang="en-US" dirty="0">
                <a:solidFill>
                  <a:schemeClr val="accent4"/>
                </a:solidFill>
              </a:rPr>
              <a:t>worker </a:t>
            </a:r>
            <a:r>
              <a:rPr lang="en-US" dirty="0">
                <a:solidFill>
                  <a:schemeClr val="accent4"/>
                </a:solidFill>
                <a:sym typeface="Symbol"/>
              </a:rPr>
              <a:t></a:t>
            </a:r>
            <a:r>
              <a:rPr lang="en-US" dirty="0">
                <a:solidFill>
                  <a:schemeClr val="accent4"/>
                </a:solidFill>
              </a:rPr>
              <a:t>search(worker </a:t>
            </a:r>
            <a:r>
              <a:rPr lang="en-US" dirty="0">
                <a:solidFill>
                  <a:schemeClr val="accent4"/>
                </a:solidFill>
                <a:sym typeface="Symbol"/>
              </a:rPr>
              <a:t></a:t>
            </a:r>
            <a:r>
              <a:rPr lang="en-US" dirty="0">
                <a:solidFill>
                  <a:schemeClr val="accent4"/>
                </a:solidFill>
              </a:rPr>
              <a:t>p1,worker </a:t>
            </a:r>
            <a:r>
              <a:rPr lang="en-US" dirty="0">
                <a:solidFill>
                  <a:schemeClr val="accent4"/>
                </a:solidFill>
                <a:sym typeface="Symbol"/>
              </a:rPr>
              <a:t></a:t>
            </a:r>
            <a:r>
              <a:rPr lang="en-US" dirty="0">
                <a:solidFill>
                  <a:schemeClr val="accent4"/>
                </a:solidFill>
              </a:rPr>
              <a:t>p2,date d)</a:t>
            </a:r>
          </a:p>
          <a:p>
            <a:pPr marL="0" indent="0">
              <a:lnSpc>
                <a:spcPct val="120000"/>
              </a:lnSpc>
              <a:buNone/>
            </a:pPr>
            <a:r>
              <a:rPr lang="en-US" dirty="0">
                <a:solidFill>
                  <a:schemeClr val="accent4"/>
                </a:solidFill>
              </a:rPr>
              <a:t>{</a:t>
            </a:r>
          </a:p>
          <a:p>
            <a:pPr marL="0" indent="0">
              <a:lnSpc>
                <a:spcPct val="120000"/>
              </a:lnSpc>
              <a:buNone/>
            </a:pPr>
            <a:r>
              <a:rPr lang="en-US" dirty="0">
                <a:solidFill>
                  <a:schemeClr val="accent4"/>
                </a:solidFill>
              </a:rPr>
              <a:t>	while(p1&lt;p2)</a:t>
            </a:r>
          </a:p>
          <a:p>
            <a:pPr marL="0" indent="0">
              <a:lnSpc>
                <a:spcPct val="120000"/>
              </a:lnSpc>
              <a:buNone/>
            </a:pPr>
            <a:r>
              <a:rPr lang="en-US" dirty="0">
                <a:solidFill>
                  <a:schemeClr val="accent4"/>
                </a:solidFill>
              </a:rPr>
              <a:t>	{</a:t>
            </a:r>
          </a:p>
          <a:p>
            <a:pPr marL="0" indent="0">
              <a:lnSpc>
                <a:spcPct val="120000"/>
              </a:lnSpc>
              <a:buNone/>
            </a:pPr>
            <a:r>
              <a:rPr lang="en-US" dirty="0">
                <a:solidFill>
                  <a:schemeClr val="accent4"/>
                </a:solidFill>
              </a:rPr>
              <a:t>		if(p1-&gt;</a:t>
            </a:r>
            <a:r>
              <a:rPr lang="en-US" dirty="0" err="1">
                <a:solidFill>
                  <a:schemeClr val="accent4"/>
                </a:solidFill>
              </a:rPr>
              <a:t>birthday.month</a:t>
            </a:r>
            <a:r>
              <a:rPr lang="en-US" dirty="0">
                <a:solidFill>
                  <a:schemeClr val="accent4"/>
                </a:solidFill>
              </a:rPr>
              <a:t>==</a:t>
            </a:r>
            <a:r>
              <a:rPr lang="en-US" dirty="0" err="1">
                <a:solidFill>
                  <a:schemeClr val="accent4"/>
                </a:solidFill>
              </a:rPr>
              <a:t>d.month</a:t>
            </a:r>
            <a:r>
              <a:rPr lang="en-US" dirty="0">
                <a:solidFill>
                  <a:schemeClr val="accent4"/>
                </a:solidFill>
              </a:rPr>
              <a:t> &amp;&amp; p1-&gt;</a:t>
            </a:r>
            <a:r>
              <a:rPr lang="en-US" dirty="0" err="1">
                <a:solidFill>
                  <a:schemeClr val="accent4"/>
                </a:solidFill>
              </a:rPr>
              <a:t>birthday.day</a:t>
            </a:r>
            <a:r>
              <a:rPr lang="en-US" dirty="0">
                <a:solidFill>
                  <a:schemeClr val="accent4"/>
                </a:solidFill>
              </a:rPr>
              <a:t>==d. day) return p1;</a:t>
            </a:r>
          </a:p>
          <a:p>
            <a:pPr marL="0" indent="0">
              <a:lnSpc>
                <a:spcPct val="120000"/>
              </a:lnSpc>
              <a:buNone/>
            </a:pPr>
            <a:r>
              <a:rPr lang="en-US" dirty="0">
                <a:solidFill>
                  <a:schemeClr val="accent4"/>
                </a:solidFill>
              </a:rPr>
              <a:t>		p1++;</a:t>
            </a:r>
          </a:p>
          <a:p>
            <a:pPr marL="0" indent="0">
              <a:lnSpc>
                <a:spcPct val="120000"/>
              </a:lnSpc>
              <a:buNone/>
            </a:pPr>
            <a:r>
              <a:rPr lang="en-US" dirty="0">
                <a:solidFill>
                  <a:schemeClr val="accent4"/>
                </a:solidFill>
              </a:rPr>
              <a:t>	}</a:t>
            </a:r>
          </a:p>
          <a:p>
            <a:pPr marL="0" indent="0">
              <a:lnSpc>
                <a:spcPct val="120000"/>
              </a:lnSpc>
              <a:buNone/>
            </a:pPr>
            <a:r>
              <a:rPr lang="en-US" dirty="0">
                <a:solidFill>
                  <a:schemeClr val="accent4"/>
                </a:solidFill>
              </a:rPr>
              <a:t>	return NULL;</a:t>
            </a:r>
          </a:p>
          <a:p>
            <a:pPr marL="0" indent="0">
              <a:lnSpc>
                <a:spcPct val="120000"/>
              </a:lnSpc>
              <a:buNone/>
            </a:pPr>
            <a:r>
              <a:rPr lang="en-US" dirty="0">
                <a:solidFill>
                  <a:schemeClr val="accent4"/>
                </a:solidFill>
              </a:rPr>
              <a:t>}</a:t>
            </a:r>
          </a:p>
        </p:txBody>
      </p:sp>
      <p:sp>
        <p:nvSpPr>
          <p:cNvPr id="4" name="Text Placeholder 3"/>
          <p:cNvSpPr>
            <a:spLocks noGrp="1"/>
          </p:cNvSpPr>
          <p:nvPr>
            <p:ph type="body" sz="half" idx="2"/>
          </p:nvPr>
        </p:nvSpPr>
        <p:spPr/>
        <p:txBody>
          <a:bodyPr/>
          <a:lstStyle/>
          <a:p>
            <a:r>
              <a:rPr lang="en-US" dirty="0"/>
              <a:t>1</a:t>
            </a:r>
            <a:r>
              <a:rPr lang="zh-CN" altLang="en-US" dirty="0"/>
              <a:t>．任务描述</a:t>
            </a:r>
            <a:endParaRPr lang="en-US" dirty="0"/>
          </a:p>
          <a:p>
            <a:r>
              <a:rPr lang="zh-CN" altLang="en-US" dirty="0"/>
              <a:t>搜寻指定日期的员工。</a:t>
            </a:r>
            <a:endParaRPr lang="en-US" altLang="zh-CN" dirty="0"/>
          </a:p>
          <a:p>
            <a:endParaRPr lang="en-US" dirty="0"/>
          </a:p>
          <a:p>
            <a:r>
              <a:rPr lang="en-US" dirty="0"/>
              <a:t>2</a:t>
            </a:r>
            <a:r>
              <a:rPr lang="zh-CN" altLang="en-US" dirty="0"/>
              <a:t>．任务涉及的知识要点</a:t>
            </a:r>
            <a:endParaRPr lang="en-US" dirty="0"/>
          </a:p>
          <a:p>
            <a:r>
              <a:rPr lang="zh-CN" altLang="en-US" dirty="0"/>
              <a:t>用结构体变量和指向结构体的指针作函数参数。</a:t>
            </a:r>
            <a:endParaRPr lang="en-US" dirty="0"/>
          </a:p>
          <a:p>
            <a:endParaRPr lang="en-US" dirty="0"/>
          </a:p>
        </p:txBody>
      </p:sp>
    </p:spTree>
    <p:extLst>
      <p:ext uri="{BB962C8B-B14F-4D97-AF65-F5344CB8AC3E}">
        <p14:creationId xmlns:p14="http://schemas.microsoft.com/office/powerpoint/2010/main" val="273261324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任务四：主函数中先后调用</a:t>
            </a:r>
            <a:r>
              <a:rPr lang="en-US" dirty="0"/>
              <a:t>input</a:t>
            </a:r>
            <a:r>
              <a:rPr lang="zh-CN" altLang="en-US" dirty="0"/>
              <a:t>、</a:t>
            </a:r>
            <a:r>
              <a:rPr lang="en-US" dirty="0"/>
              <a:t>search</a:t>
            </a:r>
            <a:r>
              <a:rPr lang="zh-CN" altLang="en-US" dirty="0"/>
              <a:t>函数</a:t>
            </a:r>
            <a:br>
              <a:rPr lang="en-US" dirty="0"/>
            </a:br>
            <a:endParaRPr lang="en-US" dirty="0"/>
          </a:p>
        </p:txBody>
      </p:sp>
      <p:sp>
        <p:nvSpPr>
          <p:cNvPr id="3" name="Content Placeholder 2"/>
          <p:cNvSpPr>
            <a:spLocks noGrp="1"/>
          </p:cNvSpPr>
          <p:nvPr>
            <p:ph idx="1"/>
          </p:nvPr>
        </p:nvSpPr>
        <p:spPr>
          <a:xfrm>
            <a:off x="3803650" y="533400"/>
            <a:ext cx="5111750" cy="6096000"/>
          </a:xfrm>
        </p:spPr>
        <p:txBody>
          <a:bodyPr>
            <a:normAutofit fontScale="32500" lnSpcReduction="20000"/>
          </a:bodyPr>
          <a:lstStyle/>
          <a:p>
            <a:pPr marL="0" indent="0">
              <a:buNone/>
            </a:pPr>
            <a:r>
              <a:rPr lang="zh-CN" altLang="en-US" sz="5000" dirty="0"/>
              <a:t>任务分析与实现</a:t>
            </a:r>
            <a:endParaRPr lang="en-US" altLang="zh-CN" sz="5000" dirty="0"/>
          </a:p>
          <a:p>
            <a:pPr marL="0" indent="0">
              <a:lnSpc>
                <a:spcPct val="120000"/>
              </a:lnSpc>
              <a:buNone/>
            </a:pPr>
            <a:endParaRPr lang="en-US" dirty="0"/>
          </a:p>
          <a:p>
            <a:pPr marL="0" indent="0">
              <a:lnSpc>
                <a:spcPct val="120000"/>
              </a:lnSpc>
              <a:buNone/>
            </a:pPr>
            <a:r>
              <a:rPr lang="zh-CN" altLang="en-US" sz="3000" dirty="0"/>
              <a:t>首先定义一个结构体数组</a:t>
            </a:r>
            <a:r>
              <a:rPr lang="en-US" sz="3000" dirty="0"/>
              <a:t>a[N]</a:t>
            </a:r>
            <a:r>
              <a:rPr lang="zh-CN" altLang="en-US" sz="3000" dirty="0"/>
              <a:t>用来存放</a:t>
            </a:r>
            <a:r>
              <a:rPr lang="en-US" sz="3000" dirty="0"/>
              <a:t>N</a:t>
            </a:r>
            <a:r>
              <a:rPr lang="zh-CN" altLang="en-US" sz="3000" dirty="0"/>
              <a:t>位员工数据，定义一个结构体指针</a:t>
            </a:r>
            <a:r>
              <a:rPr lang="en-US" sz="3000" dirty="0"/>
              <a:t>p</a:t>
            </a:r>
            <a:r>
              <a:rPr lang="zh-CN" altLang="en-US" sz="3000" dirty="0"/>
              <a:t>指向过生日的员工数据，定义一个变量</a:t>
            </a:r>
            <a:r>
              <a:rPr lang="en-US" sz="3000" dirty="0"/>
              <a:t>d</a:t>
            </a:r>
            <a:r>
              <a:rPr lang="zh-CN" altLang="en-US" sz="3000" dirty="0"/>
              <a:t>保存待查生日，接着通过键盘录入待查生日，并调用查找函数</a:t>
            </a:r>
            <a:r>
              <a:rPr lang="en-US" sz="3000" dirty="0"/>
              <a:t>search</a:t>
            </a:r>
            <a:r>
              <a:rPr lang="zh-CN" altLang="en-US" sz="3000" dirty="0"/>
              <a:t>查找第一个过生日的员工，并返回指针</a:t>
            </a:r>
            <a:r>
              <a:rPr lang="en-US" sz="3000" dirty="0"/>
              <a:t>p</a:t>
            </a:r>
            <a:r>
              <a:rPr lang="zh-CN" altLang="en-US" sz="3000" dirty="0"/>
              <a:t>。之后对指针</a:t>
            </a:r>
            <a:r>
              <a:rPr lang="en-US" sz="3000" dirty="0"/>
              <a:t>p</a:t>
            </a:r>
            <a:r>
              <a:rPr lang="zh-CN" altLang="en-US" sz="3000" dirty="0"/>
              <a:t>进行判断，如果</a:t>
            </a:r>
            <a:r>
              <a:rPr lang="en-US" sz="3000" dirty="0"/>
              <a:t>p</a:t>
            </a:r>
            <a:r>
              <a:rPr lang="zh-CN" altLang="en-US" sz="3000" dirty="0"/>
              <a:t>不为空指针，则返回文字提示信息：“几月几日过生日的员工有：姓名 工号 生日</a:t>
            </a:r>
            <a:r>
              <a:rPr lang="en-US" sz="3000" dirty="0"/>
              <a:t>(</a:t>
            </a:r>
            <a:r>
              <a:rPr lang="zh-CN" altLang="en-US" sz="3000" dirty="0"/>
              <a:t>年</a:t>
            </a:r>
            <a:r>
              <a:rPr lang="en-US" sz="3000" dirty="0"/>
              <a:t>","</a:t>
            </a:r>
            <a:r>
              <a:rPr lang="zh-CN" altLang="en-US" sz="3000" dirty="0"/>
              <a:t>月</a:t>
            </a:r>
            <a:r>
              <a:rPr lang="en-US" sz="3000" dirty="0"/>
              <a:t>","</a:t>
            </a:r>
            <a:r>
              <a:rPr lang="zh-CN" altLang="en-US" sz="3000" dirty="0"/>
              <a:t>日</a:t>
            </a:r>
            <a:r>
              <a:rPr lang="en-US" sz="3000" dirty="0"/>
              <a:t>)</a:t>
            </a:r>
            <a:r>
              <a:rPr lang="zh-CN" altLang="en-US" sz="3000" dirty="0"/>
              <a:t>”，否则返回文字提示信息：“几月几日没有员工过生日”。如果</a:t>
            </a:r>
            <a:r>
              <a:rPr lang="en-US" sz="3000" dirty="0"/>
              <a:t>p</a:t>
            </a:r>
            <a:r>
              <a:rPr lang="zh-CN" altLang="en-US" sz="3000" dirty="0"/>
              <a:t>不为空指针，则输出过生日员工的数据，并继续查找下一个过生日的员工。直至</a:t>
            </a:r>
            <a:r>
              <a:rPr lang="en-US" sz="3000" dirty="0"/>
              <a:t>p</a:t>
            </a:r>
            <a:r>
              <a:rPr lang="zh-CN" altLang="en-US" sz="3000" dirty="0"/>
              <a:t>为空指针为止。</a:t>
            </a:r>
            <a:endParaRPr lang="en-US" sz="3000" dirty="0"/>
          </a:p>
          <a:p>
            <a:pPr marL="0" indent="0">
              <a:buNone/>
            </a:pPr>
            <a:r>
              <a:rPr lang="en-US" dirty="0"/>
              <a:t> </a:t>
            </a:r>
          </a:p>
          <a:p>
            <a:pPr marL="0" indent="0">
              <a:buNone/>
            </a:pPr>
            <a:r>
              <a:rPr lang="en-US" dirty="0" err="1">
                <a:solidFill>
                  <a:schemeClr val="accent4"/>
                </a:solidFill>
              </a:rPr>
              <a:t>int</a:t>
            </a:r>
            <a:r>
              <a:rPr lang="en-US" dirty="0">
                <a:solidFill>
                  <a:schemeClr val="accent4"/>
                </a:solidFill>
              </a:rPr>
              <a:t> main( )</a:t>
            </a:r>
          </a:p>
          <a:p>
            <a:pPr marL="0" indent="0">
              <a:buNone/>
            </a:pPr>
            <a:r>
              <a:rPr lang="en-US" dirty="0">
                <a:solidFill>
                  <a:schemeClr val="accent4"/>
                </a:solidFill>
              </a:rPr>
              <a:t>{</a:t>
            </a:r>
          </a:p>
          <a:p>
            <a:pPr marL="0" indent="0">
              <a:buNone/>
            </a:pPr>
            <a:r>
              <a:rPr lang="en-US" dirty="0">
                <a:solidFill>
                  <a:schemeClr val="accent4"/>
                </a:solidFill>
              </a:rPr>
              <a:t>               worker a[N];  /</a:t>
            </a:r>
            <a:r>
              <a:rPr lang="en-US" dirty="0">
                <a:solidFill>
                  <a:schemeClr val="accent4"/>
                </a:solidFill>
                <a:sym typeface="Symbol"/>
              </a:rPr>
              <a:t></a:t>
            </a:r>
            <a:r>
              <a:rPr lang="zh-CN" altLang="en-US" dirty="0">
                <a:solidFill>
                  <a:schemeClr val="accent4"/>
                </a:solidFill>
              </a:rPr>
              <a:t>存放</a:t>
            </a:r>
            <a:r>
              <a:rPr lang="en-US" dirty="0">
                <a:solidFill>
                  <a:schemeClr val="accent4"/>
                </a:solidFill>
              </a:rPr>
              <a:t>N</a:t>
            </a:r>
            <a:r>
              <a:rPr lang="zh-CN" altLang="en-US" dirty="0">
                <a:solidFill>
                  <a:schemeClr val="accent4"/>
                </a:solidFill>
              </a:rPr>
              <a:t>位员工数据</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worker </a:t>
            </a:r>
            <a:r>
              <a:rPr lang="en-US" dirty="0">
                <a:solidFill>
                  <a:schemeClr val="accent4"/>
                </a:solidFill>
                <a:sym typeface="Symbol"/>
              </a:rPr>
              <a:t></a:t>
            </a:r>
            <a:r>
              <a:rPr lang="en-US" dirty="0">
                <a:solidFill>
                  <a:schemeClr val="accent4"/>
                </a:solidFill>
              </a:rPr>
              <a:t>p;    /</a:t>
            </a:r>
            <a:r>
              <a:rPr lang="en-US" dirty="0">
                <a:solidFill>
                  <a:schemeClr val="accent4"/>
                </a:solidFill>
                <a:sym typeface="Symbol"/>
              </a:rPr>
              <a:t></a:t>
            </a:r>
            <a:r>
              <a:rPr lang="zh-CN" altLang="en-US" dirty="0">
                <a:solidFill>
                  <a:schemeClr val="accent4"/>
                </a:solidFill>
              </a:rPr>
              <a:t>指向过生日的员工数据</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date d;       /</a:t>
            </a:r>
            <a:r>
              <a:rPr lang="en-US" dirty="0">
                <a:solidFill>
                  <a:schemeClr val="accent4"/>
                </a:solidFill>
                <a:sym typeface="Symbol"/>
              </a:rPr>
              <a:t></a:t>
            </a:r>
            <a:r>
              <a:rPr lang="zh-CN" altLang="en-US" dirty="0">
                <a:solidFill>
                  <a:schemeClr val="accent4"/>
                </a:solidFill>
              </a:rPr>
              <a:t>保存待查生日</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input(</a:t>
            </a:r>
            <a:r>
              <a:rPr lang="en-US" dirty="0" err="1">
                <a:solidFill>
                  <a:schemeClr val="accent4"/>
                </a:solidFill>
              </a:rPr>
              <a:t>a,N</a:t>
            </a:r>
            <a:r>
              <a:rPr lang="en-US" dirty="0">
                <a:solidFill>
                  <a:schemeClr val="accent4"/>
                </a:solidFill>
              </a:rPr>
              <a:t>);   /</a:t>
            </a:r>
            <a:r>
              <a:rPr lang="en-US" dirty="0">
                <a:solidFill>
                  <a:schemeClr val="accent4"/>
                </a:solidFill>
                <a:sym typeface="Symbol"/>
              </a:rPr>
              <a:t></a:t>
            </a:r>
            <a:r>
              <a:rPr lang="zh-CN" altLang="en-US" dirty="0">
                <a:solidFill>
                  <a:schemeClr val="accent4"/>
                </a:solidFill>
              </a:rPr>
              <a:t>输入</a:t>
            </a:r>
            <a:r>
              <a:rPr lang="en-US" dirty="0">
                <a:solidFill>
                  <a:schemeClr val="accent4"/>
                </a:solidFill>
              </a:rPr>
              <a:t>N</a:t>
            </a:r>
            <a:r>
              <a:rPr lang="zh-CN" altLang="en-US" dirty="0">
                <a:solidFill>
                  <a:schemeClr val="accent4"/>
                </a:solidFill>
              </a:rPr>
              <a:t>位员工数据存入</a:t>
            </a:r>
            <a:r>
              <a:rPr lang="en-US" dirty="0">
                <a:solidFill>
                  <a:schemeClr val="accent4"/>
                </a:solidFill>
              </a:rPr>
              <a:t>a</a:t>
            </a:r>
            <a:r>
              <a:rPr lang="zh-CN" altLang="en-US" dirty="0">
                <a:solidFill>
                  <a:schemeClr val="accent4"/>
                </a:solidFill>
              </a:rPr>
              <a:t>数组</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("\n</a:t>
            </a:r>
            <a:r>
              <a:rPr lang="zh-CN" altLang="en-US" dirty="0">
                <a:solidFill>
                  <a:schemeClr val="accent4"/>
                </a:solidFill>
              </a:rPr>
              <a:t>请输入待查生日</a:t>
            </a:r>
            <a:r>
              <a:rPr lang="en-US" dirty="0">
                <a:solidFill>
                  <a:schemeClr val="accent4"/>
                </a:solidFill>
              </a:rPr>
              <a:t>(</a:t>
            </a:r>
            <a:r>
              <a:rPr lang="zh-CN" altLang="en-US" dirty="0">
                <a:solidFill>
                  <a:schemeClr val="accent4"/>
                </a:solidFill>
              </a:rPr>
              <a:t>月 日</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a:t>
            </a:r>
            <a:r>
              <a:rPr lang="en-US" dirty="0" err="1">
                <a:solidFill>
                  <a:schemeClr val="accent4"/>
                </a:solidFill>
              </a:rPr>
              <a:t>d%d</a:t>
            </a:r>
            <a:r>
              <a:rPr lang="en-US" dirty="0">
                <a:solidFill>
                  <a:schemeClr val="accent4"/>
                </a:solidFill>
              </a:rPr>
              <a:t>",&amp;</a:t>
            </a:r>
            <a:r>
              <a:rPr lang="en-US" dirty="0" err="1">
                <a:solidFill>
                  <a:schemeClr val="accent4"/>
                </a:solidFill>
              </a:rPr>
              <a:t>d.month</a:t>
            </a:r>
            <a:r>
              <a:rPr lang="en-US" dirty="0">
                <a:solidFill>
                  <a:schemeClr val="accent4"/>
                </a:solidFill>
              </a:rPr>
              <a:t>, &amp;</a:t>
            </a:r>
            <a:r>
              <a:rPr lang="en-US" dirty="0" err="1">
                <a:solidFill>
                  <a:schemeClr val="accent4"/>
                </a:solidFill>
              </a:rPr>
              <a:t>d.day</a:t>
            </a:r>
            <a:r>
              <a:rPr lang="en-US" dirty="0">
                <a:solidFill>
                  <a:schemeClr val="accent4"/>
                </a:solidFill>
              </a:rPr>
              <a:t>);</a:t>
            </a:r>
          </a:p>
          <a:p>
            <a:pPr marL="0" indent="0">
              <a:buNone/>
            </a:pPr>
            <a:r>
              <a:rPr lang="en-US" dirty="0">
                <a:solidFill>
                  <a:schemeClr val="accent4"/>
                </a:solidFill>
              </a:rPr>
              <a:t>                p=search(</a:t>
            </a:r>
            <a:r>
              <a:rPr lang="en-US" dirty="0" err="1">
                <a:solidFill>
                  <a:schemeClr val="accent4"/>
                </a:solidFill>
              </a:rPr>
              <a:t>a,a+N,d</a:t>
            </a:r>
            <a:r>
              <a:rPr lang="en-US" dirty="0">
                <a:solidFill>
                  <a:schemeClr val="accent4"/>
                </a:solidFill>
              </a:rPr>
              <a:t>);    /</a:t>
            </a:r>
            <a:r>
              <a:rPr lang="en-US" dirty="0">
                <a:solidFill>
                  <a:schemeClr val="accent4"/>
                </a:solidFill>
                <a:sym typeface="Symbol"/>
              </a:rPr>
              <a:t></a:t>
            </a:r>
            <a:r>
              <a:rPr lang="zh-CN" altLang="en-US" dirty="0">
                <a:solidFill>
                  <a:schemeClr val="accent4"/>
                </a:solidFill>
              </a:rPr>
              <a:t>查找第一个过生日的员工</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if(p)</a:t>
            </a: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en-US" dirty="0" err="1">
                <a:solidFill>
                  <a:schemeClr val="accent4"/>
                </a:solidFill>
              </a:rPr>
              <a:t>n%d</a:t>
            </a:r>
            <a:r>
              <a:rPr lang="zh-CN" altLang="en-US" dirty="0">
                <a:solidFill>
                  <a:schemeClr val="accent4"/>
                </a:solidFill>
              </a:rPr>
              <a:t>月</a:t>
            </a:r>
            <a:r>
              <a:rPr lang="en-US" dirty="0">
                <a:solidFill>
                  <a:schemeClr val="accent4"/>
                </a:solidFill>
              </a:rPr>
              <a:t>%d</a:t>
            </a:r>
            <a:r>
              <a:rPr lang="zh-CN" altLang="en-US" dirty="0">
                <a:solidFill>
                  <a:schemeClr val="accent4"/>
                </a:solidFill>
              </a:rPr>
              <a:t>日过生日的员工有：</a:t>
            </a:r>
            <a:r>
              <a:rPr lang="en-US" dirty="0">
                <a:solidFill>
                  <a:schemeClr val="accent4"/>
                </a:solidFill>
              </a:rPr>
              <a:t>\n",</a:t>
            </a:r>
            <a:r>
              <a:rPr lang="en-US" dirty="0" err="1">
                <a:solidFill>
                  <a:schemeClr val="accent4"/>
                </a:solidFill>
              </a:rPr>
              <a:t>d.month,d.day</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("%8s%10s%10s%4s%5s\n","</a:t>
            </a:r>
            <a:r>
              <a:rPr lang="zh-CN" altLang="en-US" dirty="0">
                <a:solidFill>
                  <a:schemeClr val="accent4"/>
                </a:solidFill>
              </a:rPr>
              <a:t>姓名</a:t>
            </a:r>
            <a:r>
              <a:rPr lang="en-US" dirty="0">
                <a:solidFill>
                  <a:schemeClr val="accent4"/>
                </a:solidFill>
              </a:rPr>
              <a:t>","</a:t>
            </a:r>
            <a:r>
              <a:rPr lang="zh-CN" altLang="en-US" dirty="0">
                <a:solidFill>
                  <a:schemeClr val="accent4"/>
                </a:solidFill>
              </a:rPr>
              <a:t>工号</a:t>
            </a:r>
            <a:r>
              <a:rPr lang="en-US" dirty="0">
                <a:solidFill>
                  <a:schemeClr val="accent4"/>
                </a:solidFill>
              </a:rPr>
              <a:t>","</a:t>
            </a:r>
            <a:r>
              <a:rPr lang="zh-CN" altLang="en-US" dirty="0">
                <a:solidFill>
                  <a:schemeClr val="accent4"/>
                </a:solidFill>
              </a:rPr>
              <a:t>生日</a:t>
            </a:r>
            <a:r>
              <a:rPr lang="en-US" dirty="0">
                <a:solidFill>
                  <a:schemeClr val="accent4"/>
                </a:solidFill>
              </a:rPr>
              <a:t>(</a:t>
            </a:r>
            <a:r>
              <a:rPr lang="zh-CN" altLang="en-US" dirty="0">
                <a:solidFill>
                  <a:schemeClr val="accent4"/>
                </a:solidFill>
              </a:rPr>
              <a:t>年</a:t>
            </a:r>
            <a:r>
              <a:rPr lang="en-US" dirty="0">
                <a:solidFill>
                  <a:schemeClr val="accent4"/>
                </a:solidFill>
              </a:rPr>
              <a:t>","</a:t>
            </a:r>
            <a:r>
              <a:rPr lang="zh-CN" altLang="en-US" dirty="0">
                <a:solidFill>
                  <a:schemeClr val="accent4"/>
                </a:solidFill>
              </a:rPr>
              <a:t>月</a:t>
            </a:r>
            <a:r>
              <a:rPr lang="en-US" dirty="0">
                <a:solidFill>
                  <a:schemeClr val="accent4"/>
                </a:solidFill>
              </a:rPr>
              <a:t>","</a:t>
            </a:r>
            <a:r>
              <a:rPr lang="zh-CN" altLang="en-US" dirty="0">
                <a:solidFill>
                  <a:schemeClr val="accent4"/>
                </a:solidFill>
              </a:rPr>
              <a:t>日</a:t>
            </a:r>
            <a:r>
              <a:rPr lang="en-US" dirty="0">
                <a:solidFill>
                  <a:schemeClr val="accent4"/>
                </a:solidFill>
              </a:rPr>
              <a:t>)");</a:t>
            </a:r>
          </a:p>
          <a:p>
            <a:pPr marL="0" indent="0">
              <a:buNone/>
            </a:pPr>
            <a:r>
              <a:rPr lang="en-US" dirty="0">
                <a:solidFill>
                  <a:schemeClr val="accent4"/>
                </a:solidFill>
              </a:rPr>
              <a:t>                 }</a:t>
            </a:r>
          </a:p>
          <a:p>
            <a:pPr marL="0" indent="0">
              <a:buNone/>
            </a:pPr>
            <a:r>
              <a:rPr lang="en-US" dirty="0">
                <a:solidFill>
                  <a:schemeClr val="accent4"/>
                </a:solidFill>
              </a:rPr>
              <a:t>                 else </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("%d</a:t>
            </a:r>
            <a:r>
              <a:rPr lang="zh-CN" altLang="en-US" dirty="0">
                <a:solidFill>
                  <a:schemeClr val="accent4"/>
                </a:solidFill>
              </a:rPr>
              <a:t>月</a:t>
            </a:r>
            <a:r>
              <a:rPr lang="en-US" dirty="0">
                <a:solidFill>
                  <a:schemeClr val="accent4"/>
                </a:solidFill>
              </a:rPr>
              <a:t>%d</a:t>
            </a:r>
            <a:r>
              <a:rPr lang="zh-CN" altLang="en-US" dirty="0">
                <a:solidFill>
                  <a:schemeClr val="accent4"/>
                </a:solidFill>
              </a:rPr>
              <a:t>日没有员工过生日。</a:t>
            </a:r>
            <a:r>
              <a:rPr lang="en-US" dirty="0">
                <a:solidFill>
                  <a:schemeClr val="accent4"/>
                </a:solidFill>
              </a:rPr>
              <a:t>\n",</a:t>
            </a:r>
            <a:r>
              <a:rPr lang="en-US" dirty="0" err="1">
                <a:solidFill>
                  <a:schemeClr val="accent4"/>
                </a:solidFill>
              </a:rPr>
              <a:t>d.month,d.day</a:t>
            </a:r>
            <a:r>
              <a:rPr lang="en-US" dirty="0">
                <a:solidFill>
                  <a:schemeClr val="accent4"/>
                </a:solidFill>
              </a:rPr>
              <a:t>);</a:t>
            </a:r>
          </a:p>
          <a:p>
            <a:pPr marL="0" indent="0">
              <a:buNone/>
            </a:pPr>
            <a:r>
              <a:rPr lang="en-US" dirty="0">
                <a:solidFill>
                  <a:schemeClr val="accent4"/>
                </a:solidFill>
              </a:rPr>
              <a:t>                 while(p)</a:t>
            </a:r>
          </a:p>
          <a:p>
            <a:pPr marL="0" indent="0">
              <a:buNone/>
            </a:pPr>
            <a:r>
              <a:rPr lang="en-US" dirty="0">
                <a:solidFill>
                  <a:schemeClr val="accent4"/>
                </a:solidFill>
              </a:rPr>
              <a:t>                  {	</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("%8s%10d%10d%4d%4d\</a:t>
            </a:r>
            <a:r>
              <a:rPr lang="en-US" dirty="0" err="1">
                <a:solidFill>
                  <a:schemeClr val="accent4"/>
                </a:solidFill>
              </a:rPr>
              <a:t>n",p</a:t>
            </a:r>
            <a:r>
              <a:rPr lang="en-US" dirty="0">
                <a:solidFill>
                  <a:schemeClr val="accent4"/>
                </a:solidFill>
              </a:rPr>
              <a:t>-&gt;</a:t>
            </a:r>
            <a:r>
              <a:rPr lang="en-US" dirty="0" err="1">
                <a:solidFill>
                  <a:schemeClr val="accent4"/>
                </a:solidFill>
              </a:rPr>
              <a:t>name,p</a:t>
            </a:r>
            <a:r>
              <a:rPr lang="en-US" dirty="0">
                <a:solidFill>
                  <a:schemeClr val="accent4"/>
                </a:solidFill>
              </a:rPr>
              <a:t>-&gt;</a:t>
            </a:r>
            <a:r>
              <a:rPr lang="en-US" dirty="0" err="1">
                <a:solidFill>
                  <a:schemeClr val="accent4"/>
                </a:solidFill>
              </a:rPr>
              <a:t>id,p</a:t>
            </a:r>
            <a:r>
              <a:rPr lang="en-US" dirty="0">
                <a:solidFill>
                  <a:schemeClr val="accent4"/>
                </a:solidFill>
              </a:rPr>
              <a:t>-&gt;</a:t>
            </a:r>
            <a:r>
              <a:rPr lang="en-US" dirty="0" err="1">
                <a:solidFill>
                  <a:schemeClr val="accent4"/>
                </a:solidFill>
              </a:rPr>
              <a:t>birthday.year</a:t>
            </a:r>
            <a:r>
              <a:rPr lang="en-US" dirty="0">
                <a:solidFill>
                  <a:schemeClr val="accent4"/>
                </a:solidFill>
              </a:rPr>
              <a:t>, p-&gt;</a:t>
            </a:r>
            <a:r>
              <a:rPr lang="en-US" dirty="0" err="1">
                <a:solidFill>
                  <a:schemeClr val="accent4"/>
                </a:solidFill>
              </a:rPr>
              <a:t>birthday.month,p</a:t>
            </a:r>
            <a:r>
              <a:rPr lang="en-US" dirty="0">
                <a:solidFill>
                  <a:schemeClr val="accent4"/>
                </a:solidFill>
              </a:rPr>
              <a:t>-&gt;</a:t>
            </a:r>
            <a:r>
              <a:rPr lang="en-US" dirty="0" err="1">
                <a:solidFill>
                  <a:schemeClr val="accent4"/>
                </a:solidFill>
              </a:rPr>
              <a:t>birthday.day</a:t>
            </a:r>
            <a:r>
              <a:rPr lang="en-US" dirty="0">
                <a:solidFill>
                  <a:schemeClr val="accent4"/>
                </a:solidFill>
              </a:rPr>
              <a:t>);      /</a:t>
            </a:r>
            <a:r>
              <a:rPr lang="en-US" dirty="0">
                <a:solidFill>
                  <a:schemeClr val="accent4"/>
                </a:solidFill>
                <a:sym typeface="Symbol"/>
              </a:rPr>
              <a:t></a:t>
            </a:r>
            <a:r>
              <a:rPr lang="zh-CN" altLang="en-US" dirty="0">
                <a:solidFill>
                  <a:schemeClr val="accent4"/>
                </a:solidFill>
              </a:rPr>
              <a:t>输出过生日员工的数据</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p=search(p+1,a+N,d); /</a:t>
            </a:r>
            <a:r>
              <a:rPr lang="en-US" dirty="0">
                <a:solidFill>
                  <a:schemeClr val="accent4"/>
                </a:solidFill>
                <a:sym typeface="Symbol"/>
              </a:rPr>
              <a:t></a:t>
            </a:r>
            <a:r>
              <a:rPr lang="zh-CN" altLang="en-US" dirty="0">
                <a:solidFill>
                  <a:schemeClr val="accent4"/>
                </a:solidFill>
              </a:rPr>
              <a:t>查找下一个过生日的员工</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a:t>
            </a:r>
          </a:p>
          <a:p>
            <a:pPr marL="0" indent="0">
              <a:buNone/>
            </a:pPr>
            <a:r>
              <a:rPr lang="en-US" dirty="0">
                <a:solidFill>
                  <a:schemeClr val="accent4"/>
                </a:solidFill>
              </a:rPr>
              <a:t>                   return 0;</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r>
              <a:rPr lang="en-US" dirty="0"/>
              <a:t>1</a:t>
            </a:r>
            <a:r>
              <a:rPr lang="zh-CN" altLang="en-US" dirty="0"/>
              <a:t>．任务描述</a:t>
            </a:r>
            <a:endParaRPr lang="en-US" dirty="0"/>
          </a:p>
          <a:p>
            <a:r>
              <a:rPr lang="zh-CN" altLang="en-US" dirty="0"/>
              <a:t>编写主函数，调用其他函数，实现系统功能。</a:t>
            </a:r>
            <a:endParaRPr lang="en-US" dirty="0"/>
          </a:p>
          <a:p>
            <a:r>
              <a:rPr lang="en-US" dirty="0"/>
              <a:t>2</a:t>
            </a:r>
            <a:r>
              <a:rPr lang="zh-CN" altLang="en-US" dirty="0"/>
              <a:t>．任务涉及的知识要点</a:t>
            </a:r>
            <a:endParaRPr lang="en-US" dirty="0"/>
          </a:p>
          <a:p>
            <a:r>
              <a:rPr lang="zh-CN" altLang="en-US" dirty="0"/>
              <a:t>结构体数组的定义，结构体变量的定义，用结构体变量和指向结构体的指针作函数参数。</a:t>
            </a:r>
            <a:endParaRPr lang="en-US" dirty="0"/>
          </a:p>
          <a:p>
            <a:endParaRPr lang="en-US" dirty="0"/>
          </a:p>
        </p:txBody>
      </p:sp>
    </p:spTree>
    <p:extLst>
      <p:ext uri="{BB962C8B-B14F-4D97-AF65-F5344CB8AC3E}">
        <p14:creationId xmlns:p14="http://schemas.microsoft.com/office/powerpoint/2010/main" val="34052515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相关知识</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定义一个结构的一般形式</a:t>
            </a:r>
            <a:endParaRPr lang="en-US" dirty="0"/>
          </a:p>
          <a:p>
            <a:pPr>
              <a:buFont typeface="Wingdings" pitchFamily="2" charset="2"/>
              <a:buChar char="Ø"/>
            </a:pPr>
            <a:r>
              <a:rPr lang="zh-CN" altLang="en-US" dirty="0"/>
              <a:t>结构类型变量的说明</a:t>
            </a:r>
            <a:endParaRPr lang="en-US" dirty="0"/>
          </a:p>
          <a:p>
            <a:pPr>
              <a:buFont typeface="Wingdings" pitchFamily="2" charset="2"/>
              <a:buChar char="Ø"/>
            </a:pPr>
            <a:r>
              <a:rPr lang="zh-CN" altLang="en-US" dirty="0"/>
              <a:t>结构变量成员的表示方法</a:t>
            </a:r>
            <a:endParaRPr lang="en-US" dirty="0"/>
          </a:p>
          <a:p>
            <a:pPr>
              <a:buFont typeface="Wingdings" pitchFamily="2" charset="2"/>
              <a:buChar char="Ø"/>
            </a:pPr>
            <a:r>
              <a:rPr lang="zh-CN" altLang="en-US" dirty="0"/>
              <a:t>结构变量的赋值</a:t>
            </a:r>
            <a:endParaRPr lang="en-US" dirty="0"/>
          </a:p>
          <a:p>
            <a:pPr>
              <a:buFont typeface="Wingdings" pitchFamily="2" charset="2"/>
              <a:buChar char="Ø"/>
            </a:pPr>
            <a:r>
              <a:rPr lang="zh-CN" altLang="en-US" dirty="0"/>
              <a:t>结构变量的初始化</a:t>
            </a:r>
            <a:endParaRPr lang="en-US" dirty="0"/>
          </a:p>
          <a:p>
            <a:pPr>
              <a:buFont typeface="Wingdings" pitchFamily="2" charset="2"/>
              <a:buChar char="Ø"/>
            </a:pPr>
            <a:r>
              <a:rPr lang="zh-CN" altLang="en-US" dirty="0"/>
              <a:t>结构数组的定义</a:t>
            </a:r>
            <a:endParaRPr lang="en-US" dirty="0"/>
          </a:p>
          <a:p>
            <a:pPr>
              <a:buFont typeface="Wingdings" pitchFamily="2" charset="2"/>
              <a:buChar char="Ø"/>
            </a:pPr>
            <a:r>
              <a:rPr lang="zh-CN" altLang="en-US" dirty="0"/>
              <a:t>结构指针变量的说明和使用</a:t>
            </a:r>
            <a:endParaRPr lang="en-US" dirty="0"/>
          </a:p>
          <a:p>
            <a:endParaRPr lang="en-US" dirty="0"/>
          </a:p>
        </p:txBody>
      </p:sp>
    </p:spTree>
    <p:extLst>
      <p:ext uri="{BB962C8B-B14F-4D97-AF65-F5344CB8AC3E}">
        <p14:creationId xmlns:p14="http://schemas.microsoft.com/office/powerpoint/2010/main" val="37418206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定义一个结构的一般形式</a:t>
            </a:r>
            <a:br>
              <a:rPr lang="en-US" dirty="0"/>
            </a:br>
            <a:endParaRPr lang="en-US" dirty="0"/>
          </a:p>
        </p:txBody>
      </p:sp>
      <p:sp>
        <p:nvSpPr>
          <p:cNvPr id="3" name="Content Placeholder 2"/>
          <p:cNvSpPr>
            <a:spLocks noGrp="1"/>
          </p:cNvSpPr>
          <p:nvPr>
            <p:ph idx="1"/>
          </p:nvPr>
        </p:nvSpPr>
        <p:spPr>
          <a:xfrm>
            <a:off x="3803650" y="609600"/>
            <a:ext cx="5111750" cy="4648200"/>
          </a:xfrm>
        </p:spPr>
        <p:txBody>
          <a:bodyPr>
            <a:normAutofit fontScale="92500" lnSpcReduction="20000"/>
          </a:bodyPr>
          <a:lstStyle/>
          <a:p>
            <a:pPr marL="0" indent="0">
              <a:buNone/>
            </a:pPr>
            <a:r>
              <a:rPr lang="en-US" altLang="zh-CN" dirty="0"/>
              <a:t>【</a:t>
            </a:r>
            <a:r>
              <a:rPr lang="zh-CN" altLang="en-US" dirty="0"/>
              <a:t>例</a:t>
            </a:r>
            <a:r>
              <a:rPr lang="en-US" altLang="zh-CN" dirty="0"/>
              <a:t>】</a:t>
            </a:r>
            <a:r>
              <a:rPr lang="zh-CN" altLang="en-US" dirty="0"/>
              <a:t>一个由</a:t>
            </a:r>
            <a:r>
              <a:rPr lang="en-US" dirty="0"/>
              <a:t>4</a:t>
            </a:r>
            <a:r>
              <a:rPr lang="zh-CN" altLang="en-US" dirty="0"/>
              <a:t>个成员组成的结构</a:t>
            </a:r>
            <a:endParaRPr lang="en-US" altLang="zh-CN" dirty="0"/>
          </a:p>
          <a:p>
            <a:pPr marL="0" indent="0">
              <a:buNone/>
            </a:pPr>
            <a:r>
              <a:rPr lang="en-US" dirty="0" err="1"/>
              <a:t>struct</a:t>
            </a:r>
            <a:r>
              <a:rPr lang="en-US" dirty="0"/>
              <a:t> </a:t>
            </a:r>
            <a:r>
              <a:rPr lang="en-US" dirty="0" err="1"/>
              <a:t>stu</a:t>
            </a:r>
            <a:endParaRPr lang="en-US" dirty="0"/>
          </a:p>
          <a:p>
            <a:pPr marL="0" indent="0">
              <a:buNone/>
            </a:pPr>
            <a:r>
              <a:rPr lang="en-US" dirty="0"/>
              <a:t>    {</a:t>
            </a:r>
          </a:p>
          <a:p>
            <a:pPr marL="0" indent="0">
              <a:buNone/>
            </a:pPr>
            <a:r>
              <a:rPr lang="en-US" dirty="0"/>
              <a:t>        </a:t>
            </a:r>
            <a:r>
              <a:rPr lang="en-US" dirty="0" err="1"/>
              <a:t>int</a:t>
            </a:r>
            <a:r>
              <a:rPr lang="en-US" dirty="0"/>
              <a:t> </a:t>
            </a:r>
            <a:r>
              <a:rPr lang="en-US" dirty="0" err="1"/>
              <a:t>num</a:t>
            </a:r>
            <a:r>
              <a:rPr lang="en-US" dirty="0"/>
              <a:t>;</a:t>
            </a:r>
          </a:p>
          <a:p>
            <a:pPr marL="0" indent="0">
              <a:buNone/>
            </a:pPr>
            <a:r>
              <a:rPr lang="en-US" dirty="0"/>
              <a:t>        char name[20];</a:t>
            </a:r>
          </a:p>
          <a:p>
            <a:pPr marL="0" indent="0">
              <a:buNone/>
            </a:pPr>
            <a:r>
              <a:rPr lang="en-US" dirty="0"/>
              <a:t>        char sex;</a:t>
            </a:r>
          </a:p>
          <a:p>
            <a:pPr marL="0" indent="0">
              <a:buNone/>
            </a:pPr>
            <a:r>
              <a:rPr lang="en-US" dirty="0"/>
              <a:t>        float score;</a:t>
            </a:r>
          </a:p>
          <a:p>
            <a:pPr marL="0" indent="0">
              <a:buNone/>
            </a:pPr>
            <a:r>
              <a:rPr lang="en-US" dirty="0"/>
              <a:t>};</a:t>
            </a:r>
          </a:p>
          <a:p>
            <a:pPr marL="0" indent="0">
              <a:buNone/>
            </a:pPr>
            <a:endParaRPr lang="en-US" dirty="0"/>
          </a:p>
          <a:p>
            <a:pPr marL="0" indent="0">
              <a:buNone/>
            </a:pPr>
            <a:r>
              <a:rPr lang="zh-CN" altLang="en-US" dirty="0"/>
              <a:t>结构是一种复杂的数据类型，是数目固定、类型不同的若干有序变量的集合。</a:t>
            </a:r>
            <a:endParaRPr lang="en-US" dirty="0"/>
          </a:p>
          <a:p>
            <a:pPr marL="0" indent="0">
              <a:buNone/>
            </a:pPr>
            <a:endParaRPr lang="en-US" dirty="0"/>
          </a:p>
          <a:p>
            <a:endParaRPr lang="en-US" dirty="0"/>
          </a:p>
        </p:txBody>
      </p:sp>
      <p:sp>
        <p:nvSpPr>
          <p:cNvPr id="4" name="Text Placeholder 3"/>
          <p:cNvSpPr>
            <a:spLocks noGrp="1"/>
          </p:cNvSpPr>
          <p:nvPr>
            <p:ph type="body" sz="half" idx="2"/>
          </p:nvPr>
        </p:nvSpPr>
        <p:spPr/>
        <p:txBody>
          <a:bodyPr/>
          <a:lstStyle/>
          <a:p>
            <a:pPr marL="285750" indent="-285750">
              <a:buFont typeface="Wingdings" pitchFamily="2" charset="2"/>
              <a:buChar char="Ø"/>
            </a:pPr>
            <a:r>
              <a:rPr lang="zh-CN" altLang="en-US" dirty="0"/>
              <a:t>定义一个结构的一般形式为：</a:t>
            </a:r>
            <a:endParaRPr lang="en-US" dirty="0"/>
          </a:p>
          <a:p>
            <a:pPr lvl="1"/>
            <a:r>
              <a:rPr lang="en-US" dirty="0" err="1">
                <a:solidFill>
                  <a:schemeClr val="accent4"/>
                </a:solidFill>
              </a:rPr>
              <a:t>struct</a:t>
            </a:r>
            <a:r>
              <a:rPr lang="en-US" dirty="0">
                <a:solidFill>
                  <a:schemeClr val="accent4"/>
                </a:solidFill>
              </a:rPr>
              <a:t> </a:t>
            </a:r>
            <a:r>
              <a:rPr lang="zh-CN" altLang="en-US" dirty="0">
                <a:solidFill>
                  <a:schemeClr val="accent4"/>
                </a:solidFill>
              </a:rPr>
              <a:t>结构名</a:t>
            </a:r>
            <a:endParaRPr lang="en-US" dirty="0">
              <a:solidFill>
                <a:schemeClr val="accent4"/>
              </a:solidFill>
            </a:endParaRPr>
          </a:p>
          <a:p>
            <a:pPr lvl="1"/>
            <a:r>
              <a:rPr lang="en-US" dirty="0">
                <a:solidFill>
                  <a:schemeClr val="accent4"/>
                </a:solidFill>
              </a:rPr>
              <a:t>    {</a:t>
            </a:r>
            <a:r>
              <a:rPr lang="zh-CN" altLang="en-US" dirty="0">
                <a:solidFill>
                  <a:schemeClr val="accent4"/>
                </a:solidFill>
              </a:rPr>
              <a:t>成员表列</a:t>
            </a:r>
            <a:r>
              <a:rPr lang="en-US" dirty="0">
                <a:solidFill>
                  <a:schemeClr val="accent4"/>
                </a:solidFill>
              </a:rPr>
              <a:t>};</a:t>
            </a:r>
          </a:p>
          <a:p>
            <a:pPr lvl="1"/>
            <a:endParaRPr lang="en-US" dirty="0">
              <a:solidFill>
                <a:schemeClr val="accent4"/>
              </a:solidFill>
            </a:endParaRPr>
          </a:p>
          <a:p>
            <a:pPr marL="285750" indent="-285750">
              <a:buFont typeface="Wingdings" pitchFamily="2" charset="2"/>
              <a:buChar char="Ø"/>
            </a:pPr>
            <a:r>
              <a:rPr lang="zh-CN" altLang="en-US" dirty="0"/>
              <a:t>成员表列由若干个成员组成，对每个成员也必须作类型说明，其形式为：</a:t>
            </a:r>
            <a:endParaRPr lang="en-US" dirty="0"/>
          </a:p>
          <a:p>
            <a:pPr lvl="1"/>
            <a:r>
              <a:rPr lang="zh-CN" altLang="en-US" dirty="0">
                <a:solidFill>
                  <a:schemeClr val="accent4"/>
                </a:solidFill>
              </a:rPr>
              <a:t>类型说明符 成员名</a:t>
            </a:r>
            <a:r>
              <a:rPr lang="en-US" dirty="0">
                <a:solidFill>
                  <a:schemeClr val="accent4"/>
                </a:solidFill>
              </a:rPr>
              <a:t>;</a:t>
            </a:r>
          </a:p>
          <a:p>
            <a:endParaRPr lang="en-US" dirty="0"/>
          </a:p>
        </p:txBody>
      </p:sp>
    </p:spTree>
    <p:extLst>
      <p:ext uri="{BB962C8B-B14F-4D97-AF65-F5344CB8AC3E}">
        <p14:creationId xmlns:p14="http://schemas.microsoft.com/office/powerpoint/2010/main" val="4233541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结构类型变量的说明</a:t>
            </a:r>
            <a:br>
              <a:rPr lang="en-US" dirty="0"/>
            </a:br>
            <a:endParaRPr lang="en-US" dirty="0"/>
          </a:p>
        </p:txBody>
      </p:sp>
      <p:sp>
        <p:nvSpPr>
          <p:cNvPr id="3" name="Content Placeholder 2"/>
          <p:cNvSpPr>
            <a:spLocks noGrp="1"/>
          </p:cNvSpPr>
          <p:nvPr>
            <p:ph idx="1"/>
          </p:nvPr>
        </p:nvSpPr>
        <p:spPr>
          <a:xfrm>
            <a:off x="3803650" y="609600"/>
            <a:ext cx="5111750" cy="5638800"/>
          </a:xfrm>
        </p:spPr>
        <p:txBody>
          <a:bodyPr>
            <a:normAutofit fontScale="40000" lnSpcReduction="20000"/>
          </a:bodyPr>
          <a:lstStyle/>
          <a:p>
            <a:pPr marL="0" indent="0">
              <a:buNone/>
            </a:pPr>
            <a:r>
              <a:rPr lang="en-US" sz="5000" dirty="0"/>
              <a:t>3</a:t>
            </a:r>
            <a:r>
              <a:rPr lang="zh-CN" altLang="en-US" sz="5000" dirty="0"/>
              <a:t>种方法的例子</a:t>
            </a:r>
            <a:endParaRPr lang="en-US" sz="5000" dirty="0"/>
          </a:p>
          <a:p>
            <a:pPr marL="0" indent="0">
              <a:buNone/>
            </a:pPr>
            <a:endParaRPr lang="en-US" dirty="0"/>
          </a:p>
          <a:p>
            <a:pPr marL="0" indent="0">
              <a:buNone/>
            </a:pPr>
            <a:r>
              <a:rPr lang="en-US" dirty="0" err="1">
                <a:solidFill>
                  <a:schemeClr val="accent4"/>
                </a:solidFill>
              </a:rPr>
              <a:t>struct</a:t>
            </a:r>
            <a:r>
              <a:rPr lang="en-US" dirty="0">
                <a:solidFill>
                  <a:schemeClr val="accent4"/>
                </a:solidFill>
              </a:rPr>
              <a:t> </a:t>
            </a:r>
            <a:r>
              <a:rPr lang="en-US" dirty="0" err="1">
                <a:solidFill>
                  <a:schemeClr val="accent4"/>
                </a:solidFill>
              </a:rPr>
              <a:t>stu</a:t>
            </a:r>
            <a:r>
              <a:rPr lang="en-US" dirty="0">
                <a:solidFill>
                  <a:schemeClr val="accent4"/>
                </a:solidFill>
              </a:rPr>
              <a:t>        /*</a:t>
            </a:r>
            <a:r>
              <a:rPr lang="zh-CN" altLang="en-US" dirty="0">
                <a:solidFill>
                  <a:schemeClr val="accent4"/>
                </a:solidFill>
              </a:rPr>
              <a:t>先定义结构，再说明结构变量</a:t>
            </a:r>
            <a:r>
              <a:rPr lang="en-US" altLang="zh-CN" dirty="0">
                <a:solidFill>
                  <a:schemeClr val="accent4"/>
                </a:solidFill>
              </a:rPr>
              <a:t>*/</a:t>
            </a:r>
            <a:endParaRPr lang="en-US" dirty="0">
              <a:solidFill>
                <a:schemeClr val="accent4"/>
              </a:solidFill>
            </a:endParaRP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num</a:t>
            </a:r>
            <a:r>
              <a:rPr lang="en-US" dirty="0">
                <a:solidFill>
                  <a:schemeClr val="accent4"/>
                </a:solidFill>
              </a:rPr>
              <a:t>;</a:t>
            </a:r>
          </a:p>
          <a:p>
            <a:pPr marL="0" indent="0">
              <a:buNone/>
            </a:pPr>
            <a:r>
              <a:rPr lang="en-US" dirty="0">
                <a:solidFill>
                  <a:schemeClr val="accent4"/>
                </a:solidFill>
              </a:rPr>
              <a:t>        char name[20];</a:t>
            </a:r>
          </a:p>
          <a:p>
            <a:pPr marL="0" indent="0">
              <a:buNone/>
            </a:pPr>
            <a:r>
              <a:rPr lang="en-US" dirty="0">
                <a:solidFill>
                  <a:schemeClr val="accent4"/>
                </a:solidFill>
              </a:rPr>
              <a:t>        char sex;</a:t>
            </a:r>
          </a:p>
          <a:p>
            <a:pPr marL="0" indent="0">
              <a:buNone/>
            </a:pPr>
            <a:r>
              <a:rPr lang="en-US" dirty="0">
                <a:solidFill>
                  <a:schemeClr val="accent4"/>
                </a:solidFill>
              </a:rPr>
              <a:t>        float score;</a:t>
            </a: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struct</a:t>
            </a:r>
            <a:r>
              <a:rPr lang="en-US" dirty="0">
                <a:solidFill>
                  <a:schemeClr val="accent4"/>
                </a:solidFill>
              </a:rPr>
              <a:t> </a:t>
            </a:r>
            <a:r>
              <a:rPr lang="en-US" dirty="0" err="1">
                <a:solidFill>
                  <a:schemeClr val="accent4"/>
                </a:solidFill>
              </a:rPr>
              <a:t>stu</a:t>
            </a:r>
            <a:r>
              <a:rPr lang="en-US" dirty="0">
                <a:solidFill>
                  <a:schemeClr val="accent4"/>
                </a:solidFill>
              </a:rPr>
              <a:t> boy1,boy2;</a:t>
            </a:r>
          </a:p>
          <a:p>
            <a:pPr marL="0" indent="0">
              <a:buNone/>
            </a:pPr>
            <a:r>
              <a:rPr lang="en-US" dirty="0"/>
              <a:t> </a:t>
            </a:r>
          </a:p>
          <a:p>
            <a:pPr marL="0" indent="0">
              <a:buNone/>
            </a:pPr>
            <a:endParaRPr lang="en-US" altLang="zh-CN" dirty="0"/>
          </a:p>
          <a:p>
            <a:pPr marL="0" indent="0">
              <a:buNone/>
            </a:pPr>
            <a:r>
              <a:rPr lang="en-US" dirty="0" err="1">
                <a:solidFill>
                  <a:schemeClr val="accent4"/>
                </a:solidFill>
              </a:rPr>
              <a:t>struct</a:t>
            </a:r>
            <a:r>
              <a:rPr lang="en-US" dirty="0">
                <a:solidFill>
                  <a:schemeClr val="accent4"/>
                </a:solidFill>
              </a:rPr>
              <a:t> </a:t>
            </a:r>
            <a:r>
              <a:rPr lang="en-US" dirty="0" err="1">
                <a:solidFill>
                  <a:schemeClr val="accent4"/>
                </a:solidFill>
              </a:rPr>
              <a:t>stu</a:t>
            </a:r>
            <a:r>
              <a:rPr lang="en-US" dirty="0">
                <a:solidFill>
                  <a:schemeClr val="accent4"/>
                </a:solidFill>
              </a:rPr>
              <a:t>        /*</a:t>
            </a:r>
            <a:r>
              <a:rPr lang="zh-CN" altLang="en-US" dirty="0">
                <a:solidFill>
                  <a:schemeClr val="accent4"/>
                </a:solidFill>
              </a:rPr>
              <a:t>在定义结构类型的同时说明结构变量</a:t>
            </a:r>
            <a:r>
              <a:rPr lang="en-US" altLang="zh-CN" dirty="0">
                <a:solidFill>
                  <a:schemeClr val="accent4"/>
                </a:solidFill>
              </a:rPr>
              <a:t>*/</a:t>
            </a:r>
            <a:endParaRPr lang="en-US" dirty="0">
              <a:solidFill>
                <a:schemeClr val="accent4"/>
              </a:solidFill>
            </a:endParaRPr>
          </a:p>
          <a:p>
            <a:pPr marL="0" indent="0">
              <a:buNone/>
            </a:pPr>
            <a:endParaRPr lang="en-US" dirty="0">
              <a:solidFill>
                <a:schemeClr val="accent4"/>
              </a:solidFill>
            </a:endParaRP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num</a:t>
            </a:r>
            <a:r>
              <a:rPr lang="en-US" dirty="0">
                <a:solidFill>
                  <a:schemeClr val="accent4"/>
                </a:solidFill>
              </a:rPr>
              <a:t>;</a:t>
            </a:r>
          </a:p>
          <a:p>
            <a:pPr marL="0" indent="0">
              <a:buNone/>
            </a:pPr>
            <a:r>
              <a:rPr lang="en-US" dirty="0">
                <a:solidFill>
                  <a:schemeClr val="accent4"/>
                </a:solidFill>
              </a:rPr>
              <a:t>        char name[20];</a:t>
            </a:r>
          </a:p>
          <a:p>
            <a:pPr marL="0" indent="0">
              <a:buNone/>
            </a:pPr>
            <a:r>
              <a:rPr lang="en-US" dirty="0">
                <a:solidFill>
                  <a:schemeClr val="accent4"/>
                </a:solidFill>
              </a:rPr>
              <a:t>        char sex;</a:t>
            </a:r>
          </a:p>
          <a:p>
            <a:pPr marL="0" indent="0">
              <a:buNone/>
            </a:pPr>
            <a:r>
              <a:rPr lang="en-US" dirty="0">
                <a:solidFill>
                  <a:schemeClr val="accent4"/>
                </a:solidFill>
              </a:rPr>
              <a:t>        float score;</a:t>
            </a:r>
          </a:p>
          <a:p>
            <a:pPr marL="0" indent="0">
              <a:buNone/>
            </a:pPr>
            <a:r>
              <a:rPr lang="en-US" dirty="0">
                <a:solidFill>
                  <a:schemeClr val="accent4"/>
                </a:solidFill>
              </a:rPr>
              <a:t>}boy1,boy2;</a:t>
            </a:r>
          </a:p>
          <a:p>
            <a:pPr marL="0" indent="0">
              <a:buNone/>
            </a:pPr>
            <a:endParaRPr lang="en-US" dirty="0"/>
          </a:p>
          <a:p>
            <a:pPr marL="0" indent="0">
              <a:buNone/>
            </a:pPr>
            <a:r>
              <a:rPr lang="en-US" dirty="0"/>
              <a:t> </a:t>
            </a:r>
          </a:p>
          <a:p>
            <a:pPr marL="0" indent="0">
              <a:buNone/>
            </a:pPr>
            <a:r>
              <a:rPr lang="en-US" dirty="0" err="1">
                <a:solidFill>
                  <a:schemeClr val="accent4"/>
                </a:solidFill>
              </a:rPr>
              <a:t>Struct</a:t>
            </a:r>
            <a:r>
              <a:rPr lang="en-US" dirty="0">
                <a:solidFill>
                  <a:schemeClr val="accent4"/>
                </a:solidFill>
              </a:rPr>
              <a:t>                /*</a:t>
            </a:r>
            <a:r>
              <a:rPr lang="zh-CN" altLang="en-US" dirty="0">
                <a:solidFill>
                  <a:schemeClr val="accent4"/>
                </a:solidFill>
              </a:rPr>
              <a:t>直接说明结构变量</a:t>
            </a:r>
            <a:r>
              <a:rPr lang="en-US" altLang="zh-CN" dirty="0">
                <a:solidFill>
                  <a:schemeClr val="accent4"/>
                </a:solidFill>
              </a:rPr>
              <a:t>*/</a:t>
            </a:r>
            <a:endParaRPr lang="en-US" dirty="0">
              <a:solidFill>
                <a:schemeClr val="accent4"/>
              </a:solidFill>
            </a:endParaRPr>
          </a:p>
          <a:p>
            <a:pPr marL="0" indent="0">
              <a:buNone/>
            </a:pPr>
            <a:endParaRPr lang="en-US" dirty="0">
              <a:solidFill>
                <a:schemeClr val="accent4"/>
              </a:solidFill>
            </a:endParaRP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num</a:t>
            </a:r>
            <a:r>
              <a:rPr lang="en-US" dirty="0">
                <a:solidFill>
                  <a:schemeClr val="accent4"/>
                </a:solidFill>
              </a:rPr>
              <a:t>;</a:t>
            </a:r>
          </a:p>
          <a:p>
            <a:pPr marL="0" indent="0">
              <a:buNone/>
            </a:pPr>
            <a:r>
              <a:rPr lang="en-US" dirty="0">
                <a:solidFill>
                  <a:schemeClr val="accent4"/>
                </a:solidFill>
              </a:rPr>
              <a:t>        char name[20];</a:t>
            </a:r>
          </a:p>
          <a:p>
            <a:pPr marL="0" indent="0">
              <a:buNone/>
            </a:pPr>
            <a:r>
              <a:rPr lang="en-US" dirty="0">
                <a:solidFill>
                  <a:schemeClr val="accent4"/>
                </a:solidFill>
              </a:rPr>
              <a:t>        char sex;</a:t>
            </a:r>
          </a:p>
          <a:p>
            <a:pPr marL="0" indent="0">
              <a:buNone/>
            </a:pPr>
            <a:r>
              <a:rPr lang="en-US" dirty="0">
                <a:solidFill>
                  <a:schemeClr val="accent4"/>
                </a:solidFill>
              </a:rPr>
              <a:t>        float score;</a:t>
            </a:r>
          </a:p>
          <a:p>
            <a:pPr marL="0" indent="0">
              <a:buNone/>
            </a:pPr>
            <a:r>
              <a:rPr lang="en-US" dirty="0">
                <a:solidFill>
                  <a:schemeClr val="accent4"/>
                </a:solidFill>
              </a:rPr>
              <a:t>    }boy1,boy2;</a:t>
            </a:r>
          </a:p>
          <a:p>
            <a:pPr marL="0" indent="0">
              <a:buNone/>
            </a:pPr>
            <a:endParaRPr lang="en-US" dirty="0"/>
          </a:p>
          <a:p>
            <a:pPr marL="0" indent="0">
              <a:buNone/>
            </a:pPr>
            <a:endParaRPr lang="en-US" dirty="0"/>
          </a:p>
        </p:txBody>
      </p:sp>
      <p:sp>
        <p:nvSpPr>
          <p:cNvPr id="4" name="Text Placeholder 3"/>
          <p:cNvSpPr>
            <a:spLocks noGrp="1"/>
          </p:cNvSpPr>
          <p:nvPr>
            <p:ph type="body" sz="half" idx="2"/>
          </p:nvPr>
        </p:nvSpPr>
        <p:spPr/>
        <p:txBody>
          <a:bodyPr>
            <a:normAutofit fontScale="77500" lnSpcReduction="20000"/>
          </a:bodyPr>
          <a:lstStyle/>
          <a:p>
            <a:r>
              <a:rPr lang="zh-CN" altLang="en-US" dirty="0"/>
              <a:t>说明结构变量有以下</a:t>
            </a:r>
            <a:r>
              <a:rPr lang="en-US" dirty="0"/>
              <a:t>3</a:t>
            </a:r>
            <a:r>
              <a:rPr lang="zh-CN" altLang="en-US" dirty="0"/>
              <a:t>种方法：</a:t>
            </a:r>
            <a:endParaRPr lang="en-US" altLang="zh-CN" dirty="0"/>
          </a:p>
          <a:p>
            <a:r>
              <a:rPr lang="en-US" dirty="0"/>
              <a:t>1</a:t>
            </a:r>
            <a:r>
              <a:rPr lang="zh-CN" altLang="en-US" dirty="0"/>
              <a:t>．先定义结构，再说明结构变量</a:t>
            </a:r>
            <a:endParaRPr lang="en-US" altLang="zh-CN" dirty="0"/>
          </a:p>
          <a:p>
            <a:r>
              <a:rPr lang="zh-CN" altLang="en-US" dirty="0"/>
              <a:t>这种形式的说明的一般形式为：</a:t>
            </a:r>
            <a:r>
              <a:rPr lang="en-US" dirty="0"/>
              <a:t> </a:t>
            </a:r>
          </a:p>
          <a:p>
            <a:r>
              <a:rPr lang="en-US" dirty="0" err="1">
                <a:solidFill>
                  <a:schemeClr val="accent4"/>
                </a:solidFill>
              </a:rPr>
              <a:t>struct</a:t>
            </a:r>
            <a:r>
              <a:rPr lang="en-US" dirty="0">
                <a:solidFill>
                  <a:schemeClr val="accent4"/>
                </a:solidFill>
              </a:rPr>
              <a:t> </a:t>
            </a:r>
            <a:r>
              <a:rPr lang="zh-CN" altLang="en-US" dirty="0">
                <a:solidFill>
                  <a:schemeClr val="accent4"/>
                </a:solidFill>
              </a:rPr>
              <a:t>结构名</a:t>
            </a:r>
            <a:endParaRPr lang="en-US" dirty="0">
              <a:solidFill>
                <a:schemeClr val="accent4"/>
              </a:solidFill>
            </a:endParaRPr>
          </a:p>
          <a:p>
            <a:r>
              <a:rPr lang="en-US" dirty="0">
                <a:solidFill>
                  <a:schemeClr val="accent4"/>
                </a:solidFill>
              </a:rPr>
              <a:t>    {</a:t>
            </a:r>
          </a:p>
          <a:p>
            <a:r>
              <a:rPr lang="zh-CN" altLang="en-US" dirty="0">
                <a:solidFill>
                  <a:schemeClr val="accent4"/>
                </a:solidFill>
              </a:rPr>
              <a:t>       成员表列</a:t>
            </a:r>
            <a:endParaRPr lang="en-US" altLang="zh-CN" dirty="0">
              <a:solidFill>
                <a:schemeClr val="accent4"/>
              </a:solidFill>
            </a:endParaRPr>
          </a:p>
          <a:p>
            <a:r>
              <a:rPr lang="en-US" dirty="0">
                <a:solidFill>
                  <a:schemeClr val="accent4"/>
                </a:solidFill>
              </a:rPr>
              <a:t>     }</a:t>
            </a:r>
          </a:p>
          <a:p>
            <a:r>
              <a:rPr lang="en-US" dirty="0" err="1">
                <a:solidFill>
                  <a:schemeClr val="accent4"/>
                </a:solidFill>
              </a:rPr>
              <a:t>struct</a:t>
            </a:r>
            <a:r>
              <a:rPr lang="en-US" dirty="0">
                <a:solidFill>
                  <a:schemeClr val="accent4"/>
                </a:solidFill>
              </a:rPr>
              <a:t>  </a:t>
            </a:r>
            <a:r>
              <a:rPr lang="zh-CN" altLang="en-US" dirty="0">
                <a:solidFill>
                  <a:schemeClr val="accent4"/>
                </a:solidFill>
              </a:rPr>
              <a:t>结构名  变量名表列</a:t>
            </a:r>
            <a:r>
              <a:rPr lang="en-US" dirty="0">
                <a:solidFill>
                  <a:schemeClr val="accent4"/>
                </a:solidFill>
              </a:rPr>
              <a:t>;</a:t>
            </a:r>
          </a:p>
          <a:p>
            <a:endParaRPr lang="en-US" dirty="0"/>
          </a:p>
          <a:p>
            <a:r>
              <a:rPr lang="en-US" dirty="0"/>
              <a:t>2</a:t>
            </a:r>
            <a:r>
              <a:rPr lang="zh-CN" altLang="en-US" dirty="0"/>
              <a:t>．在定义结构类型的同时说明结构变量</a:t>
            </a:r>
            <a:endParaRPr lang="en-US" altLang="zh-CN" dirty="0"/>
          </a:p>
          <a:p>
            <a:r>
              <a:rPr lang="zh-CN" altLang="en-US" dirty="0"/>
              <a:t>这种形式的说明的一般形式为：</a:t>
            </a:r>
            <a:r>
              <a:rPr lang="en-US" dirty="0"/>
              <a:t> </a:t>
            </a:r>
          </a:p>
          <a:p>
            <a:r>
              <a:rPr lang="en-US" dirty="0" err="1">
                <a:solidFill>
                  <a:schemeClr val="accent4"/>
                </a:solidFill>
              </a:rPr>
              <a:t>struct</a:t>
            </a:r>
            <a:r>
              <a:rPr lang="en-US" dirty="0">
                <a:solidFill>
                  <a:schemeClr val="accent4"/>
                </a:solidFill>
              </a:rPr>
              <a:t> </a:t>
            </a:r>
            <a:r>
              <a:rPr lang="zh-CN" altLang="en-US" dirty="0">
                <a:solidFill>
                  <a:schemeClr val="accent4"/>
                </a:solidFill>
              </a:rPr>
              <a:t>结构名</a:t>
            </a:r>
            <a:endParaRPr lang="en-US" dirty="0">
              <a:solidFill>
                <a:schemeClr val="accent4"/>
              </a:solidFill>
            </a:endParaRPr>
          </a:p>
          <a:p>
            <a:r>
              <a:rPr lang="en-US" dirty="0">
                <a:solidFill>
                  <a:schemeClr val="accent4"/>
                </a:solidFill>
              </a:rPr>
              <a:t>    {</a:t>
            </a:r>
          </a:p>
          <a:p>
            <a:r>
              <a:rPr lang="en-US" dirty="0">
                <a:solidFill>
                  <a:schemeClr val="accent4"/>
                </a:solidFill>
              </a:rPr>
              <a:t>      </a:t>
            </a:r>
            <a:r>
              <a:rPr lang="zh-CN" altLang="en-US" dirty="0">
                <a:solidFill>
                  <a:schemeClr val="accent4"/>
                </a:solidFill>
              </a:rPr>
              <a:t>成员表列</a:t>
            </a:r>
            <a:endParaRPr lang="en-US" dirty="0">
              <a:solidFill>
                <a:schemeClr val="accent4"/>
              </a:solidFill>
            </a:endParaRPr>
          </a:p>
          <a:p>
            <a:r>
              <a:rPr lang="en-US" dirty="0">
                <a:solidFill>
                  <a:schemeClr val="accent4"/>
                </a:solidFill>
              </a:rPr>
              <a:t>    }</a:t>
            </a:r>
            <a:r>
              <a:rPr lang="zh-CN" altLang="en-US" dirty="0">
                <a:solidFill>
                  <a:schemeClr val="accent4"/>
                </a:solidFill>
              </a:rPr>
              <a:t>变量名表列</a:t>
            </a:r>
            <a:r>
              <a:rPr lang="en-US" dirty="0">
                <a:solidFill>
                  <a:schemeClr val="accent4"/>
                </a:solidFill>
              </a:rPr>
              <a:t>;</a:t>
            </a:r>
          </a:p>
          <a:p>
            <a:endParaRPr lang="en-US" altLang="zh-CN" dirty="0"/>
          </a:p>
          <a:p>
            <a:r>
              <a:rPr lang="en-US" dirty="0"/>
              <a:t>3</a:t>
            </a:r>
            <a:r>
              <a:rPr lang="zh-CN" altLang="en-US" dirty="0"/>
              <a:t>．直接说明结构变量</a:t>
            </a:r>
            <a:endParaRPr lang="en-US" dirty="0"/>
          </a:p>
          <a:p>
            <a:r>
              <a:rPr lang="zh-CN" altLang="en-US" dirty="0"/>
              <a:t>这种形式的说明的一般形式为：</a:t>
            </a:r>
            <a:endParaRPr lang="en-US" dirty="0"/>
          </a:p>
          <a:p>
            <a:r>
              <a:rPr lang="en-US" dirty="0"/>
              <a:t> </a:t>
            </a:r>
            <a:r>
              <a:rPr lang="en-US" dirty="0" err="1">
                <a:solidFill>
                  <a:schemeClr val="accent4"/>
                </a:solidFill>
              </a:rPr>
              <a:t>struct</a:t>
            </a:r>
            <a:endParaRPr lang="en-US" dirty="0">
              <a:solidFill>
                <a:schemeClr val="accent4"/>
              </a:solidFill>
            </a:endParaRPr>
          </a:p>
          <a:p>
            <a:r>
              <a:rPr lang="en-US" dirty="0">
                <a:solidFill>
                  <a:schemeClr val="accent4"/>
                </a:solidFill>
              </a:rPr>
              <a:t>    {</a:t>
            </a:r>
          </a:p>
          <a:p>
            <a:r>
              <a:rPr lang="en-US" dirty="0">
                <a:solidFill>
                  <a:schemeClr val="accent4"/>
                </a:solidFill>
              </a:rPr>
              <a:t>       </a:t>
            </a:r>
            <a:r>
              <a:rPr lang="zh-CN" altLang="en-US" dirty="0">
                <a:solidFill>
                  <a:schemeClr val="accent4"/>
                </a:solidFill>
              </a:rPr>
              <a:t>成员表列</a:t>
            </a:r>
            <a:endParaRPr lang="en-US" dirty="0">
              <a:solidFill>
                <a:schemeClr val="accent4"/>
              </a:solidFill>
            </a:endParaRPr>
          </a:p>
          <a:p>
            <a:r>
              <a:rPr lang="en-US" dirty="0">
                <a:solidFill>
                  <a:schemeClr val="accent4"/>
                </a:solidFill>
              </a:rPr>
              <a:t>    }</a:t>
            </a:r>
            <a:r>
              <a:rPr lang="zh-CN" altLang="en-US" dirty="0">
                <a:solidFill>
                  <a:schemeClr val="accent4"/>
                </a:solidFill>
              </a:rPr>
              <a:t>变量名表列</a:t>
            </a:r>
            <a:r>
              <a:rPr lang="en-US" dirty="0">
                <a:solidFill>
                  <a:schemeClr val="accent4"/>
                </a:solidFill>
              </a:rPr>
              <a:t>;</a:t>
            </a:r>
          </a:p>
          <a:p>
            <a:endParaRPr lang="en-US" dirty="0"/>
          </a:p>
        </p:txBody>
      </p:sp>
    </p:spTree>
    <p:extLst>
      <p:ext uri="{BB962C8B-B14F-4D97-AF65-F5344CB8AC3E}">
        <p14:creationId xmlns:p14="http://schemas.microsoft.com/office/powerpoint/2010/main" val="185021615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结构变量成员的表示方法</a:t>
            </a:r>
            <a:br>
              <a:rPr lang="en-US" dirty="0"/>
            </a:br>
            <a:endParaRPr lang="en-US" dirty="0"/>
          </a:p>
        </p:txBody>
      </p:sp>
      <p:sp>
        <p:nvSpPr>
          <p:cNvPr id="3" name="Content Placeholder 2"/>
          <p:cNvSpPr>
            <a:spLocks noGrp="1"/>
          </p:cNvSpPr>
          <p:nvPr>
            <p:ph idx="1"/>
          </p:nvPr>
        </p:nvSpPr>
        <p:spPr>
          <a:xfrm>
            <a:off x="3803650" y="609600"/>
            <a:ext cx="5111750" cy="4800600"/>
          </a:xfrm>
        </p:spPr>
        <p:txBody>
          <a:bodyPr>
            <a:normAutofit fontScale="62500" lnSpcReduction="20000"/>
          </a:bodyPr>
          <a:lstStyle/>
          <a:p>
            <a:pPr marL="0" indent="0">
              <a:lnSpc>
                <a:spcPct val="120000"/>
              </a:lnSpc>
              <a:buNone/>
            </a:pPr>
            <a:r>
              <a:rPr lang="zh-CN" altLang="en-US" dirty="0"/>
              <a:t>在程序中使用结构变量时，往往不把它作为一个整体来使用。一般对结构变量的使用，包括赋值、输入、输出和运算等都是通过结构变量的成员来实现的。</a:t>
            </a:r>
            <a:endParaRPr lang="en-US" dirty="0"/>
          </a:p>
          <a:p>
            <a:pPr marL="0" indent="0">
              <a:lnSpc>
                <a:spcPct val="120000"/>
              </a:lnSpc>
              <a:buNone/>
            </a:pPr>
            <a:r>
              <a:rPr lang="zh-CN" altLang="en-US" dirty="0"/>
              <a:t>例如：</a:t>
            </a:r>
            <a:endParaRPr lang="en-US" dirty="0"/>
          </a:p>
          <a:p>
            <a:pPr marL="400050" lvl="1" indent="0">
              <a:lnSpc>
                <a:spcPct val="120000"/>
              </a:lnSpc>
              <a:buNone/>
            </a:pPr>
            <a:r>
              <a:rPr lang="en-US" dirty="0"/>
              <a:t>boy1.num          </a:t>
            </a:r>
            <a:r>
              <a:rPr lang="zh-CN" altLang="en-US" dirty="0"/>
              <a:t>即第一个人的学号</a:t>
            </a:r>
            <a:endParaRPr lang="en-US" dirty="0"/>
          </a:p>
          <a:p>
            <a:pPr marL="400050" lvl="1" indent="0">
              <a:lnSpc>
                <a:spcPct val="120000"/>
              </a:lnSpc>
              <a:buNone/>
            </a:pPr>
            <a:r>
              <a:rPr lang="en-US" dirty="0"/>
              <a:t>boy2.sex           </a:t>
            </a:r>
            <a:r>
              <a:rPr lang="zh-CN" altLang="en-US" dirty="0"/>
              <a:t>即第二个人的性别</a:t>
            </a:r>
            <a:endParaRPr lang="en-US" dirty="0"/>
          </a:p>
          <a:p>
            <a:pPr marL="0" indent="0">
              <a:lnSpc>
                <a:spcPct val="120000"/>
              </a:lnSpc>
              <a:buNone/>
            </a:pPr>
            <a:endParaRPr lang="en-US" altLang="zh-CN" dirty="0"/>
          </a:p>
          <a:p>
            <a:pPr marL="0" indent="0">
              <a:lnSpc>
                <a:spcPct val="120000"/>
              </a:lnSpc>
              <a:buNone/>
            </a:pPr>
            <a:r>
              <a:rPr lang="zh-CN" altLang="en-US" dirty="0"/>
              <a:t>如果成员本身又是一个结构，则必须逐级找到最低级的成员才能使用。</a:t>
            </a:r>
            <a:endParaRPr lang="en-US" dirty="0"/>
          </a:p>
          <a:p>
            <a:pPr marL="0" indent="0">
              <a:lnSpc>
                <a:spcPct val="120000"/>
              </a:lnSpc>
              <a:buNone/>
            </a:pPr>
            <a:r>
              <a:rPr lang="zh-CN" altLang="en-US" dirty="0"/>
              <a:t>例如：</a:t>
            </a:r>
            <a:endParaRPr lang="en-US" dirty="0"/>
          </a:p>
          <a:p>
            <a:pPr marL="400050" lvl="1" indent="0">
              <a:lnSpc>
                <a:spcPct val="120000"/>
              </a:lnSpc>
              <a:buNone/>
            </a:pPr>
            <a:r>
              <a:rPr lang="en-US" dirty="0"/>
              <a:t>boy1.birthday.month</a:t>
            </a:r>
          </a:p>
          <a:p>
            <a:pPr marL="0" indent="0">
              <a:lnSpc>
                <a:spcPct val="120000"/>
              </a:lnSpc>
              <a:buNone/>
            </a:pPr>
            <a:r>
              <a:rPr lang="zh-CN" altLang="en-US" dirty="0"/>
              <a:t>即第一个人出生的月份成员可以在程序中单独使用，与普通变量完全相同。</a:t>
            </a: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zh-CN" altLang="en-US" dirty="0"/>
              <a:t>表示结构变量成员的一般形式为</a:t>
            </a:r>
            <a:r>
              <a:rPr lang="en-US" altLang="zh-CN" dirty="0"/>
              <a:t>:</a:t>
            </a:r>
            <a:endParaRPr lang="en-US" dirty="0"/>
          </a:p>
          <a:p>
            <a:r>
              <a:rPr lang="zh-CN" altLang="en-US" dirty="0">
                <a:solidFill>
                  <a:schemeClr val="accent4"/>
                </a:solidFill>
              </a:rPr>
              <a:t>结构变量名</a:t>
            </a:r>
            <a:r>
              <a:rPr lang="en-US" dirty="0">
                <a:solidFill>
                  <a:schemeClr val="accent4"/>
                </a:solidFill>
              </a:rPr>
              <a:t>.</a:t>
            </a:r>
            <a:r>
              <a:rPr lang="zh-CN" altLang="en-US" dirty="0">
                <a:solidFill>
                  <a:schemeClr val="accent4"/>
                </a:solidFill>
              </a:rPr>
              <a:t>成员名</a:t>
            </a:r>
            <a:endParaRPr lang="en-US" dirty="0">
              <a:solidFill>
                <a:schemeClr val="accent4"/>
              </a:solidFill>
            </a:endParaRPr>
          </a:p>
          <a:p>
            <a:endParaRPr lang="en-US" dirty="0"/>
          </a:p>
        </p:txBody>
      </p:sp>
    </p:spTree>
    <p:extLst>
      <p:ext uri="{BB962C8B-B14F-4D97-AF65-F5344CB8AC3E}">
        <p14:creationId xmlns:p14="http://schemas.microsoft.com/office/powerpoint/2010/main" val="393091426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结构变量的赋值</a:t>
            </a:r>
            <a:br>
              <a:rPr lang="en-US" dirty="0"/>
            </a:br>
            <a:endParaRPr lang="en-US" dirty="0"/>
          </a:p>
        </p:txBody>
      </p:sp>
      <p:sp>
        <p:nvSpPr>
          <p:cNvPr id="3" name="Content Placeholder 2"/>
          <p:cNvSpPr>
            <a:spLocks noGrp="1"/>
          </p:cNvSpPr>
          <p:nvPr>
            <p:ph idx="1"/>
          </p:nvPr>
        </p:nvSpPr>
        <p:spPr>
          <a:xfrm>
            <a:off x="3803650" y="609600"/>
            <a:ext cx="5111750" cy="5486400"/>
          </a:xfrm>
        </p:spPr>
        <p:txBody>
          <a:bodyPr>
            <a:normAutofit fontScale="40000" lnSpcReduction="20000"/>
          </a:bodyPr>
          <a:lstStyle/>
          <a:p>
            <a:pPr marL="0" indent="0">
              <a:lnSpc>
                <a:spcPct val="120000"/>
              </a:lnSpc>
              <a:buNone/>
            </a:pPr>
            <a:r>
              <a:rPr lang="en-US" altLang="zh-CN" sz="3400" dirty="0"/>
              <a:t>【</a:t>
            </a:r>
            <a:r>
              <a:rPr lang="zh-CN" altLang="en-US" sz="3400" dirty="0"/>
              <a:t>例</a:t>
            </a:r>
            <a:r>
              <a:rPr lang="en-US" altLang="zh-CN" sz="3400" dirty="0"/>
              <a:t>】</a:t>
            </a:r>
            <a:r>
              <a:rPr lang="zh-CN" altLang="en-US" sz="3400" dirty="0"/>
              <a:t>给结构变量赋值并输出其值。</a:t>
            </a:r>
            <a:endParaRPr lang="en-US" sz="3400" dirty="0"/>
          </a:p>
          <a:p>
            <a:pPr marL="0" indent="0">
              <a:lnSpc>
                <a:spcPct val="120000"/>
              </a:lnSpc>
              <a:buNone/>
            </a:pPr>
            <a:r>
              <a:rPr lang="en-US" dirty="0"/>
              <a:t> </a:t>
            </a:r>
          </a:p>
          <a:p>
            <a:pPr marL="0" indent="0">
              <a:lnSpc>
                <a:spcPct val="120000"/>
              </a:lnSpc>
              <a:buNone/>
            </a:pPr>
            <a:r>
              <a:rPr lang="en-US" dirty="0">
                <a:solidFill>
                  <a:schemeClr val="accent4"/>
                </a:solidFill>
              </a:rPr>
              <a:t>main( )</a:t>
            </a:r>
          </a:p>
          <a:p>
            <a:pPr marL="0" indent="0">
              <a:lnSpc>
                <a:spcPct val="120000"/>
              </a:lnSpc>
              <a:buNone/>
            </a:pPr>
            <a:r>
              <a:rPr lang="en-US" dirty="0">
                <a:solidFill>
                  <a:schemeClr val="accent4"/>
                </a:solidFill>
              </a:rPr>
              <a:t>{</a:t>
            </a:r>
          </a:p>
          <a:p>
            <a:pPr marL="0" indent="0">
              <a:lnSpc>
                <a:spcPct val="120000"/>
              </a:lnSpc>
              <a:buNone/>
            </a:pPr>
            <a:r>
              <a:rPr lang="en-US" dirty="0">
                <a:solidFill>
                  <a:schemeClr val="accent4"/>
                </a:solidFill>
              </a:rPr>
              <a:t>    </a:t>
            </a:r>
            <a:r>
              <a:rPr lang="en-US" dirty="0" err="1">
                <a:solidFill>
                  <a:schemeClr val="accent4"/>
                </a:solidFill>
              </a:rPr>
              <a:t>struct</a:t>
            </a:r>
            <a:r>
              <a:rPr lang="en-US" dirty="0">
                <a:solidFill>
                  <a:schemeClr val="accent4"/>
                </a:solidFill>
              </a:rPr>
              <a:t> </a:t>
            </a:r>
            <a:r>
              <a:rPr lang="en-US" dirty="0" err="1">
                <a:solidFill>
                  <a:schemeClr val="accent4"/>
                </a:solidFill>
              </a:rPr>
              <a:t>stu</a:t>
            </a:r>
            <a:endParaRPr lang="en-US" dirty="0">
              <a:solidFill>
                <a:schemeClr val="accent4"/>
              </a:solidFill>
            </a:endParaRPr>
          </a:p>
          <a:p>
            <a:pPr marL="0" indent="0">
              <a:lnSpc>
                <a:spcPct val="120000"/>
              </a:lnSpc>
              <a:buNone/>
            </a:pPr>
            <a:r>
              <a:rPr lang="en-US" dirty="0">
                <a:solidFill>
                  <a:schemeClr val="accent4"/>
                </a:solidFill>
              </a:rPr>
              <a:t>    {</a:t>
            </a:r>
          </a:p>
          <a:p>
            <a:pPr marL="0" indent="0">
              <a:lnSpc>
                <a:spcPct val="120000"/>
              </a:lnSpc>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num</a:t>
            </a:r>
            <a:r>
              <a:rPr lang="en-US" dirty="0">
                <a:solidFill>
                  <a:schemeClr val="accent4"/>
                </a:solidFill>
              </a:rPr>
              <a:t>;</a:t>
            </a:r>
          </a:p>
          <a:p>
            <a:pPr marL="0" indent="0">
              <a:lnSpc>
                <a:spcPct val="120000"/>
              </a:lnSpc>
              <a:buNone/>
            </a:pPr>
            <a:r>
              <a:rPr lang="en-US" dirty="0">
                <a:solidFill>
                  <a:schemeClr val="accent4"/>
                </a:solidFill>
              </a:rPr>
              <a:t>       char </a:t>
            </a:r>
            <a:r>
              <a:rPr lang="en-US" dirty="0">
                <a:solidFill>
                  <a:schemeClr val="accent4"/>
                </a:solidFill>
                <a:sym typeface="Symbol"/>
              </a:rPr>
              <a:t></a:t>
            </a:r>
            <a:r>
              <a:rPr lang="en-US" dirty="0">
                <a:solidFill>
                  <a:schemeClr val="accent4"/>
                </a:solidFill>
              </a:rPr>
              <a:t>name;</a:t>
            </a:r>
          </a:p>
          <a:p>
            <a:pPr marL="0" indent="0">
              <a:lnSpc>
                <a:spcPct val="120000"/>
              </a:lnSpc>
              <a:buNone/>
            </a:pPr>
            <a:r>
              <a:rPr lang="en-US" dirty="0">
                <a:solidFill>
                  <a:schemeClr val="accent4"/>
                </a:solidFill>
              </a:rPr>
              <a:t>       char sex;</a:t>
            </a:r>
          </a:p>
          <a:p>
            <a:pPr marL="0" indent="0">
              <a:lnSpc>
                <a:spcPct val="120000"/>
              </a:lnSpc>
              <a:buNone/>
            </a:pPr>
            <a:r>
              <a:rPr lang="en-US" dirty="0">
                <a:solidFill>
                  <a:schemeClr val="accent4"/>
                </a:solidFill>
              </a:rPr>
              <a:t>       float score;</a:t>
            </a:r>
          </a:p>
          <a:p>
            <a:pPr marL="0" indent="0">
              <a:lnSpc>
                <a:spcPct val="120000"/>
              </a:lnSpc>
              <a:buNone/>
            </a:pPr>
            <a:r>
              <a:rPr lang="en-US" dirty="0">
                <a:solidFill>
                  <a:schemeClr val="accent4"/>
                </a:solidFill>
              </a:rPr>
              <a:t>    } boy1,boy2;</a:t>
            </a:r>
          </a:p>
          <a:p>
            <a:pPr marL="0" indent="0">
              <a:lnSpc>
                <a:spcPct val="120000"/>
              </a:lnSpc>
              <a:buNone/>
            </a:pPr>
            <a:r>
              <a:rPr lang="en-US" dirty="0">
                <a:solidFill>
                  <a:schemeClr val="accent4"/>
                </a:solidFill>
              </a:rPr>
              <a:t>    boy1.num=102;</a:t>
            </a:r>
          </a:p>
          <a:p>
            <a:pPr marL="0" indent="0">
              <a:lnSpc>
                <a:spcPct val="120000"/>
              </a:lnSpc>
              <a:buNone/>
            </a:pPr>
            <a:r>
              <a:rPr lang="en-US" dirty="0">
                <a:solidFill>
                  <a:schemeClr val="accent4"/>
                </a:solidFill>
              </a:rPr>
              <a:t>    boy1.name="Zhang ping";</a:t>
            </a:r>
          </a:p>
          <a:p>
            <a:pPr marL="0" indent="0">
              <a:lnSpc>
                <a:spcPct val="120000"/>
              </a:lnSpc>
              <a:buNone/>
            </a:pPr>
            <a:r>
              <a:rPr lang="en-US" dirty="0">
                <a:solidFill>
                  <a:schemeClr val="accent4"/>
                </a:solidFill>
              </a:rPr>
              <a:t>    </a:t>
            </a:r>
            <a:r>
              <a:rPr lang="en-US" dirty="0" err="1">
                <a:solidFill>
                  <a:schemeClr val="accent4"/>
                </a:solidFill>
              </a:rPr>
              <a:t>printf</a:t>
            </a:r>
            <a:r>
              <a:rPr lang="en-US" dirty="0">
                <a:solidFill>
                  <a:schemeClr val="accent4"/>
                </a:solidFill>
              </a:rPr>
              <a:t>("input sex and score\n");</a:t>
            </a:r>
          </a:p>
          <a:p>
            <a:pPr marL="0" indent="0">
              <a:lnSpc>
                <a:spcPct val="120000"/>
              </a:lnSpc>
              <a:buNone/>
            </a:pPr>
            <a:r>
              <a:rPr lang="en-US" dirty="0">
                <a:solidFill>
                  <a:schemeClr val="accent4"/>
                </a:solidFill>
              </a:rPr>
              <a:t>    </a:t>
            </a:r>
            <a:r>
              <a:rPr lang="en-US" dirty="0" err="1">
                <a:solidFill>
                  <a:schemeClr val="accent4"/>
                </a:solidFill>
              </a:rPr>
              <a:t>scanf</a:t>
            </a:r>
            <a:r>
              <a:rPr lang="en-US" dirty="0">
                <a:solidFill>
                  <a:schemeClr val="accent4"/>
                </a:solidFill>
              </a:rPr>
              <a:t>("%c %f",&amp;boy1.sex, &amp;boy1.score);</a:t>
            </a:r>
          </a:p>
          <a:p>
            <a:pPr marL="0" indent="0">
              <a:lnSpc>
                <a:spcPct val="120000"/>
              </a:lnSpc>
              <a:buNone/>
            </a:pPr>
            <a:r>
              <a:rPr lang="en-US" dirty="0">
                <a:solidFill>
                  <a:schemeClr val="accent4"/>
                </a:solidFill>
              </a:rPr>
              <a:t>    boy2=boy1;</a:t>
            </a:r>
          </a:p>
          <a:p>
            <a:pPr marL="0" indent="0">
              <a:lnSpc>
                <a:spcPct val="120000"/>
              </a:lnSpc>
              <a:buNone/>
            </a:pPr>
            <a:r>
              <a:rPr lang="en-US" dirty="0">
                <a:solidFill>
                  <a:schemeClr val="accent4"/>
                </a:solidFill>
              </a:rPr>
              <a:t>    </a:t>
            </a:r>
            <a:r>
              <a:rPr lang="en-US" dirty="0" err="1">
                <a:solidFill>
                  <a:schemeClr val="accent4"/>
                </a:solidFill>
              </a:rPr>
              <a:t>printf</a:t>
            </a:r>
            <a:r>
              <a:rPr lang="en-US" dirty="0">
                <a:solidFill>
                  <a:schemeClr val="accent4"/>
                </a:solidFill>
              </a:rPr>
              <a:t>("Number=%d\</a:t>
            </a:r>
            <a:r>
              <a:rPr lang="en-US" dirty="0" err="1">
                <a:solidFill>
                  <a:schemeClr val="accent4"/>
                </a:solidFill>
              </a:rPr>
              <a:t>nName</a:t>
            </a:r>
            <a:r>
              <a:rPr lang="en-US" dirty="0">
                <a:solidFill>
                  <a:schemeClr val="accent4"/>
                </a:solidFill>
              </a:rPr>
              <a:t>=%s\n",boy2.num,boy2.name);</a:t>
            </a:r>
          </a:p>
          <a:p>
            <a:pPr marL="0" indent="0">
              <a:lnSpc>
                <a:spcPct val="120000"/>
              </a:lnSpc>
              <a:buNone/>
            </a:pPr>
            <a:r>
              <a:rPr lang="en-US" dirty="0">
                <a:solidFill>
                  <a:schemeClr val="accent4"/>
                </a:solidFill>
              </a:rPr>
              <a:t>    </a:t>
            </a:r>
            <a:r>
              <a:rPr lang="en-US" dirty="0" err="1">
                <a:solidFill>
                  <a:schemeClr val="accent4"/>
                </a:solidFill>
              </a:rPr>
              <a:t>printf</a:t>
            </a:r>
            <a:r>
              <a:rPr lang="en-US" dirty="0">
                <a:solidFill>
                  <a:schemeClr val="accent4"/>
                </a:solidFill>
              </a:rPr>
              <a:t>("Sex=%c\</a:t>
            </a:r>
            <a:r>
              <a:rPr lang="en-US" dirty="0" err="1">
                <a:solidFill>
                  <a:schemeClr val="accent4"/>
                </a:solidFill>
              </a:rPr>
              <a:t>nScore</a:t>
            </a:r>
            <a:r>
              <a:rPr lang="en-US" dirty="0">
                <a:solidFill>
                  <a:schemeClr val="accent4"/>
                </a:solidFill>
              </a:rPr>
              <a:t>=%f\n",boy2.sex,boy2.score);</a:t>
            </a:r>
          </a:p>
          <a:p>
            <a:pPr marL="0" indent="0">
              <a:lnSpc>
                <a:spcPct val="120000"/>
              </a:lnSpc>
              <a:buNone/>
            </a:pPr>
            <a:r>
              <a:rPr lang="en-US" dirty="0">
                <a:solidFill>
                  <a:schemeClr val="accent4"/>
                </a:solidFill>
              </a:rPr>
              <a:t>}</a:t>
            </a:r>
          </a:p>
          <a:p>
            <a:pPr marL="0" indent="0">
              <a:lnSpc>
                <a:spcPct val="120000"/>
              </a:lnSpc>
              <a:buNone/>
            </a:pPr>
            <a:endParaRPr lang="en-US" dirty="0">
              <a:solidFill>
                <a:schemeClr val="accent4"/>
              </a:solidFill>
            </a:endParaRPr>
          </a:p>
          <a:p>
            <a:pPr marL="0" indent="0">
              <a:lnSpc>
                <a:spcPct val="120000"/>
              </a:lnSpc>
              <a:buNone/>
            </a:pPr>
            <a:r>
              <a:rPr lang="zh-CN" altLang="en-US" sz="3400" dirty="0"/>
              <a:t>本例中用赋值语句给</a:t>
            </a:r>
            <a:r>
              <a:rPr lang="en-US" sz="3400" dirty="0" err="1"/>
              <a:t>num</a:t>
            </a:r>
            <a:r>
              <a:rPr lang="zh-CN" altLang="en-US" sz="3400" dirty="0"/>
              <a:t>和</a:t>
            </a:r>
            <a:r>
              <a:rPr lang="en-US" sz="3400" dirty="0"/>
              <a:t>name</a:t>
            </a:r>
            <a:r>
              <a:rPr lang="zh-CN" altLang="en-US" sz="3400" dirty="0"/>
              <a:t>两个成员赋值，</a:t>
            </a:r>
            <a:r>
              <a:rPr lang="en-US" sz="3400" dirty="0"/>
              <a:t>name</a:t>
            </a:r>
            <a:r>
              <a:rPr lang="zh-CN" altLang="en-US" sz="3400" dirty="0"/>
              <a:t>是一个字符串指针变量。用</a:t>
            </a:r>
            <a:r>
              <a:rPr lang="en-US" sz="3400" dirty="0" err="1"/>
              <a:t>scanf</a:t>
            </a:r>
            <a:r>
              <a:rPr lang="zh-CN" altLang="en-US" sz="3400" dirty="0"/>
              <a:t>函数动态地输入</a:t>
            </a:r>
            <a:r>
              <a:rPr lang="en-US" sz="3400" dirty="0"/>
              <a:t>sex</a:t>
            </a:r>
            <a:r>
              <a:rPr lang="zh-CN" altLang="en-US" sz="3400" dirty="0"/>
              <a:t>和</a:t>
            </a:r>
            <a:r>
              <a:rPr lang="en-US" sz="3400" dirty="0"/>
              <a:t>score</a:t>
            </a:r>
            <a:r>
              <a:rPr lang="zh-CN" altLang="en-US" sz="3400" dirty="0"/>
              <a:t>成员值，然后把</a:t>
            </a:r>
            <a:r>
              <a:rPr lang="en-US" sz="3400" dirty="0"/>
              <a:t>boy1</a:t>
            </a:r>
            <a:r>
              <a:rPr lang="zh-CN" altLang="en-US" sz="3400" dirty="0"/>
              <a:t>的所有成员的值整体赋予</a:t>
            </a:r>
            <a:r>
              <a:rPr lang="en-US" sz="3400" dirty="0"/>
              <a:t>boy2</a:t>
            </a:r>
            <a:r>
              <a:rPr lang="zh-CN" altLang="en-US" sz="3400" dirty="0"/>
              <a:t>。最后分别输出</a:t>
            </a:r>
            <a:r>
              <a:rPr lang="en-US" sz="3400" dirty="0"/>
              <a:t>boy2</a:t>
            </a:r>
            <a:r>
              <a:rPr lang="zh-CN" altLang="en-US" sz="3400" dirty="0"/>
              <a:t>的各个成员值。</a:t>
            </a:r>
            <a:endParaRPr lang="en-US" altLang="zh-CN" sz="3400" dirty="0"/>
          </a:p>
          <a:p>
            <a:pPr marL="0" indent="0">
              <a:lnSpc>
                <a:spcPct val="120000"/>
              </a:lnSpc>
              <a:buNone/>
            </a:pPr>
            <a:endParaRPr lang="en-US" dirty="0"/>
          </a:p>
        </p:txBody>
      </p:sp>
      <p:sp>
        <p:nvSpPr>
          <p:cNvPr id="4" name="Text Placeholder 3"/>
          <p:cNvSpPr>
            <a:spLocks noGrp="1"/>
          </p:cNvSpPr>
          <p:nvPr>
            <p:ph type="body" sz="half" idx="2"/>
          </p:nvPr>
        </p:nvSpPr>
        <p:spPr/>
        <p:txBody>
          <a:bodyPr/>
          <a:lstStyle/>
          <a:p>
            <a:r>
              <a:rPr lang="zh-CN" altLang="en-US" dirty="0"/>
              <a:t>结构变量的赋值就是给各成员赋值。可用输入语句或赋值语句来完成。</a:t>
            </a:r>
            <a:endParaRPr lang="en-US" dirty="0"/>
          </a:p>
          <a:p>
            <a:endParaRPr lang="en-US" dirty="0"/>
          </a:p>
        </p:txBody>
      </p:sp>
    </p:spTree>
    <p:extLst>
      <p:ext uri="{BB962C8B-B14F-4D97-AF65-F5344CB8AC3E}">
        <p14:creationId xmlns:p14="http://schemas.microsoft.com/office/powerpoint/2010/main" val="22529798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结构变量的初始化</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lnSpc>
                <a:spcPct val="120000"/>
              </a:lnSpc>
              <a:buNone/>
            </a:pPr>
            <a:r>
              <a:rPr lang="en-US" altLang="zh-CN" dirty="0"/>
              <a:t>【</a:t>
            </a:r>
            <a:r>
              <a:rPr lang="zh-CN" altLang="en-US" dirty="0"/>
              <a:t>例</a:t>
            </a:r>
            <a:r>
              <a:rPr lang="en-US" altLang="zh-CN" dirty="0"/>
              <a:t>】</a:t>
            </a:r>
            <a:r>
              <a:rPr lang="zh-CN" altLang="en-US" dirty="0"/>
              <a:t>对结构变量初始化。</a:t>
            </a:r>
            <a:endParaRPr lang="en-US" dirty="0"/>
          </a:p>
          <a:p>
            <a:pPr marL="0" indent="0">
              <a:lnSpc>
                <a:spcPct val="120000"/>
              </a:lnSpc>
              <a:buNone/>
            </a:pPr>
            <a:r>
              <a:rPr lang="en-US" dirty="0"/>
              <a:t> </a:t>
            </a:r>
          </a:p>
          <a:p>
            <a:pPr marL="0" indent="0">
              <a:lnSpc>
                <a:spcPct val="120000"/>
              </a:lnSpc>
              <a:buNone/>
            </a:pPr>
            <a:r>
              <a:rPr lang="en-US" dirty="0">
                <a:solidFill>
                  <a:schemeClr val="accent4"/>
                </a:solidFill>
              </a:rPr>
              <a:t>main( )</a:t>
            </a:r>
          </a:p>
          <a:p>
            <a:pPr marL="0" indent="0">
              <a:lnSpc>
                <a:spcPct val="120000"/>
              </a:lnSpc>
              <a:buNone/>
            </a:pPr>
            <a:r>
              <a:rPr lang="en-US" dirty="0">
                <a:solidFill>
                  <a:schemeClr val="accent4"/>
                </a:solidFill>
              </a:rPr>
              <a:t>{</a:t>
            </a:r>
          </a:p>
          <a:p>
            <a:pPr marL="0" indent="0">
              <a:lnSpc>
                <a:spcPct val="120000"/>
              </a:lnSpc>
              <a:buNone/>
            </a:pPr>
            <a:r>
              <a:rPr lang="en-US" dirty="0">
                <a:solidFill>
                  <a:schemeClr val="accent4"/>
                </a:solidFill>
              </a:rPr>
              <a:t>    </a:t>
            </a:r>
            <a:r>
              <a:rPr lang="en-US" dirty="0" err="1">
                <a:solidFill>
                  <a:schemeClr val="accent4"/>
                </a:solidFill>
              </a:rPr>
              <a:t>struct</a:t>
            </a:r>
            <a:r>
              <a:rPr lang="en-US" dirty="0">
                <a:solidFill>
                  <a:schemeClr val="accent4"/>
                </a:solidFill>
              </a:rPr>
              <a:t> </a:t>
            </a:r>
            <a:r>
              <a:rPr lang="en-US" dirty="0" err="1">
                <a:solidFill>
                  <a:schemeClr val="accent4"/>
                </a:solidFill>
              </a:rPr>
              <a:t>stu</a:t>
            </a:r>
            <a:r>
              <a:rPr lang="en-US" dirty="0">
                <a:solidFill>
                  <a:schemeClr val="accent4"/>
                </a:solidFill>
              </a:rPr>
              <a:t>    /</a:t>
            </a:r>
            <a:r>
              <a:rPr lang="en-US" dirty="0">
                <a:solidFill>
                  <a:schemeClr val="accent4"/>
                </a:solidFill>
                <a:sym typeface="Symbol"/>
              </a:rPr>
              <a:t></a:t>
            </a:r>
            <a:r>
              <a:rPr lang="zh-CN" altLang="en-US" dirty="0">
                <a:solidFill>
                  <a:schemeClr val="accent4"/>
                </a:solidFill>
              </a:rPr>
              <a:t>定义结构</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a:t>
            </a:r>
          </a:p>
          <a:p>
            <a:pPr marL="0" indent="0">
              <a:lnSpc>
                <a:spcPct val="120000"/>
              </a:lnSpc>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num</a:t>
            </a:r>
            <a:r>
              <a:rPr lang="en-US" dirty="0">
                <a:solidFill>
                  <a:schemeClr val="accent4"/>
                </a:solidFill>
              </a:rPr>
              <a:t>;</a:t>
            </a:r>
          </a:p>
          <a:p>
            <a:pPr marL="0" indent="0">
              <a:lnSpc>
                <a:spcPct val="120000"/>
              </a:lnSpc>
              <a:buNone/>
            </a:pPr>
            <a:r>
              <a:rPr lang="en-US" dirty="0">
                <a:solidFill>
                  <a:schemeClr val="accent4"/>
                </a:solidFill>
              </a:rPr>
              <a:t>       char </a:t>
            </a:r>
            <a:r>
              <a:rPr lang="en-US" dirty="0">
                <a:solidFill>
                  <a:schemeClr val="accent4"/>
                </a:solidFill>
                <a:sym typeface="Symbol"/>
              </a:rPr>
              <a:t></a:t>
            </a:r>
            <a:r>
              <a:rPr lang="en-US" dirty="0">
                <a:solidFill>
                  <a:schemeClr val="accent4"/>
                </a:solidFill>
              </a:rPr>
              <a:t>name;</a:t>
            </a:r>
          </a:p>
          <a:p>
            <a:pPr marL="0" indent="0">
              <a:lnSpc>
                <a:spcPct val="120000"/>
              </a:lnSpc>
              <a:buNone/>
            </a:pPr>
            <a:r>
              <a:rPr lang="en-US" dirty="0">
                <a:solidFill>
                  <a:schemeClr val="accent4"/>
                </a:solidFill>
              </a:rPr>
              <a:t>       char sex;</a:t>
            </a:r>
          </a:p>
          <a:p>
            <a:pPr marL="0" indent="0">
              <a:lnSpc>
                <a:spcPct val="120000"/>
              </a:lnSpc>
              <a:buNone/>
            </a:pPr>
            <a:r>
              <a:rPr lang="en-US" dirty="0">
                <a:solidFill>
                  <a:schemeClr val="accent4"/>
                </a:solidFill>
              </a:rPr>
              <a:t>       float score;</a:t>
            </a:r>
          </a:p>
          <a:p>
            <a:pPr marL="0" indent="0">
              <a:lnSpc>
                <a:spcPct val="120000"/>
              </a:lnSpc>
              <a:buNone/>
            </a:pPr>
            <a:r>
              <a:rPr lang="en-US" dirty="0">
                <a:solidFill>
                  <a:schemeClr val="accent4"/>
                </a:solidFill>
              </a:rPr>
              <a:t>    }boy2,boy1={102,"Zhang ping",'M',78.5};</a:t>
            </a:r>
          </a:p>
          <a:p>
            <a:pPr marL="0" indent="0">
              <a:lnSpc>
                <a:spcPct val="120000"/>
              </a:lnSpc>
              <a:buNone/>
            </a:pPr>
            <a:r>
              <a:rPr lang="en-US" dirty="0">
                <a:solidFill>
                  <a:schemeClr val="accent4"/>
                </a:solidFill>
              </a:rPr>
              <a:t>boy2=boy1;</a:t>
            </a:r>
          </a:p>
          <a:p>
            <a:pPr marL="0" indent="0">
              <a:lnSpc>
                <a:spcPct val="120000"/>
              </a:lnSpc>
              <a:buNone/>
            </a:pPr>
            <a:r>
              <a:rPr lang="en-US" dirty="0" err="1">
                <a:solidFill>
                  <a:schemeClr val="accent4"/>
                </a:solidFill>
              </a:rPr>
              <a:t>printf</a:t>
            </a:r>
            <a:r>
              <a:rPr lang="en-US" dirty="0">
                <a:solidFill>
                  <a:schemeClr val="accent4"/>
                </a:solidFill>
              </a:rPr>
              <a:t>("Number=%d\</a:t>
            </a:r>
            <a:r>
              <a:rPr lang="en-US" dirty="0" err="1">
                <a:solidFill>
                  <a:schemeClr val="accent4"/>
                </a:solidFill>
              </a:rPr>
              <a:t>nName</a:t>
            </a:r>
            <a:r>
              <a:rPr lang="en-US" dirty="0">
                <a:solidFill>
                  <a:schemeClr val="accent4"/>
                </a:solidFill>
              </a:rPr>
              <a:t>=%s\n",boy2.num,boy2.name);</a:t>
            </a:r>
          </a:p>
          <a:p>
            <a:pPr marL="0" indent="0">
              <a:lnSpc>
                <a:spcPct val="120000"/>
              </a:lnSpc>
              <a:buNone/>
            </a:pPr>
            <a:r>
              <a:rPr lang="en-US" dirty="0" err="1">
                <a:solidFill>
                  <a:schemeClr val="accent4"/>
                </a:solidFill>
              </a:rPr>
              <a:t>printf</a:t>
            </a:r>
            <a:r>
              <a:rPr lang="en-US" dirty="0">
                <a:solidFill>
                  <a:schemeClr val="accent4"/>
                </a:solidFill>
              </a:rPr>
              <a:t>("Sex=%c\</a:t>
            </a:r>
            <a:r>
              <a:rPr lang="en-US" dirty="0" err="1">
                <a:solidFill>
                  <a:schemeClr val="accent4"/>
                </a:solidFill>
              </a:rPr>
              <a:t>nScore</a:t>
            </a:r>
            <a:r>
              <a:rPr lang="en-US" dirty="0">
                <a:solidFill>
                  <a:schemeClr val="accent4"/>
                </a:solidFill>
              </a:rPr>
              <a:t>=%f\n",boy2.sex,boy2.score);</a:t>
            </a:r>
          </a:p>
          <a:p>
            <a:pPr marL="0" indent="0">
              <a:lnSpc>
                <a:spcPct val="120000"/>
              </a:lnSpc>
              <a:buNone/>
            </a:pPr>
            <a:r>
              <a:rPr lang="en-US" dirty="0">
                <a:solidFill>
                  <a:schemeClr val="accent4"/>
                </a:solidFill>
              </a:rPr>
              <a:t>}</a:t>
            </a:r>
          </a:p>
          <a:p>
            <a:pPr marL="0" indent="0">
              <a:lnSpc>
                <a:spcPct val="120000"/>
              </a:lnSpc>
              <a:buNone/>
            </a:pPr>
            <a:r>
              <a:rPr lang="en-US" dirty="0"/>
              <a:t> </a:t>
            </a:r>
          </a:p>
          <a:p>
            <a:pPr marL="0" indent="0">
              <a:lnSpc>
                <a:spcPct val="120000"/>
              </a:lnSpc>
              <a:buNone/>
            </a:pPr>
            <a:r>
              <a:rPr lang="zh-CN" altLang="en-US" dirty="0"/>
              <a:t>本例中，</a:t>
            </a:r>
            <a:r>
              <a:rPr lang="en-US" dirty="0"/>
              <a:t>boy2,boy1</a:t>
            </a:r>
            <a:r>
              <a:rPr lang="zh-CN" altLang="en-US" dirty="0"/>
              <a:t>均被定义为外部结构变量，并对</a:t>
            </a:r>
            <a:r>
              <a:rPr lang="en-US" dirty="0"/>
              <a:t>boy1</a:t>
            </a:r>
            <a:r>
              <a:rPr lang="zh-CN" altLang="en-US" dirty="0"/>
              <a:t>作了初始化赋值。在</a:t>
            </a:r>
            <a:r>
              <a:rPr lang="en-US" dirty="0"/>
              <a:t>main</a:t>
            </a:r>
            <a:r>
              <a:rPr lang="zh-CN" altLang="en-US" dirty="0"/>
              <a:t>函数中，把</a:t>
            </a:r>
            <a:r>
              <a:rPr lang="en-US" dirty="0"/>
              <a:t>boy1</a:t>
            </a:r>
            <a:r>
              <a:rPr lang="zh-CN" altLang="en-US" dirty="0"/>
              <a:t>的值整体赋予</a:t>
            </a:r>
            <a:r>
              <a:rPr lang="en-US" dirty="0"/>
              <a:t>boy2</a:t>
            </a:r>
            <a:r>
              <a:rPr lang="zh-CN" altLang="en-US" dirty="0"/>
              <a:t>，然后用两个</a:t>
            </a:r>
            <a:r>
              <a:rPr lang="en-US" dirty="0" err="1"/>
              <a:t>printf</a:t>
            </a:r>
            <a:r>
              <a:rPr lang="zh-CN" altLang="en-US" dirty="0"/>
              <a:t>语句输出</a:t>
            </a:r>
            <a:r>
              <a:rPr lang="en-US" dirty="0"/>
              <a:t>boy2</a:t>
            </a:r>
            <a:r>
              <a:rPr lang="zh-CN" altLang="en-US" dirty="0"/>
              <a:t>各成员的值。</a:t>
            </a: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zh-CN" altLang="en-US" dirty="0"/>
              <a:t>和其他类型变量一样，对结构变量可以在定义时进行初始化赋值。</a:t>
            </a:r>
            <a:endParaRPr lang="en-US" dirty="0"/>
          </a:p>
          <a:p>
            <a:endParaRPr lang="en-US" dirty="0"/>
          </a:p>
        </p:txBody>
      </p:sp>
    </p:spTree>
    <p:extLst>
      <p:ext uri="{BB962C8B-B14F-4D97-AF65-F5344CB8AC3E}">
        <p14:creationId xmlns:p14="http://schemas.microsoft.com/office/powerpoint/2010/main" val="208800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zh-CN" altLang="en-US" dirty="0"/>
              <a:t>语言基础：数据类型、常量、变量</a:t>
            </a:r>
            <a:endParaRPr lang="en-US" dirty="0"/>
          </a:p>
        </p:txBody>
      </p:sp>
      <p:sp>
        <p:nvSpPr>
          <p:cNvPr id="3" name="Content Placeholder 2"/>
          <p:cNvSpPr>
            <a:spLocks noGrp="1"/>
          </p:cNvSpPr>
          <p:nvPr>
            <p:ph idx="1"/>
          </p:nvPr>
        </p:nvSpPr>
        <p:spPr>
          <a:xfrm>
            <a:off x="3581400" y="609600"/>
            <a:ext cx="5486400" cy="2895600"/>
          </a:xfrm>
        </p:spPr>
        <p:txBody>
          <a:bodyPr>
            <a:normAutofit fontScale="55000" lnSpcReduction="20000"/>
          </a:bodyPr>
          <a:lstStyle/>
          <a:p>
            <a:pPr marL="0" indent="0">
              <a:buNone/>
            </a:pPr>
            <a:r>
              <a:rPr lang="en-US" sz="2600" dirty="0">
                <a:solidFill>
                  <a:schemeClr val="accent4"/>
                </a:solidFill>
              </a:rPr>
              <a:t>#include&lt;</a:t>
            </a:r>
            <a:r>
              <a:rPr lang="en-US" sz="2600" dirty="0" err="1">
                <a:solidFill>
                  <a:schemeClr val="accent4"/>
                </a:solidFill>
              </a:rPr>
              <a:t>stdio.h</a:t>
            </a:r>
            <a:r>
              <a:rPr lang="en-US" sz="2600" dirty="0">
                <a:solidFill>
                  <a:schemeClr val="accent4"/>
                </a:solidFill>
              </a:rPr>
              <a:t>&gt;</a:t>
            </a:r>
          </a:p>
          <a:p>
            <a:pPr marL="0" indent="0">
              <a:buNone/>
            </a:pPr>
            <a:r>
              <a:rPr lang="en-US" sz="2600" dirty="0">
                <a:solidFill>
                  <a:schemeClr val="accent4"/>
                </a:solidFill>
              </a:rPr>
              <a:t>void main()</a:t>
            </a:r>
          </a:p>
          <a:p>
            <a:pPr marL="0" indent="0">
              <a:buNone/>
            </a:pPr>
            <a:r>
              <a:rPr lang="en-US" sz="2600" dirty="0">
                <a:solidFill>
                  <a:schemeClr val="accent4"/>
                </a:solidFill>
              </a:rPr>
              <a:t>{</a:t>
            </a:r>
          </a:p>
          <a:p>
            <a:pPr marL="0" indent="0">
              <a:buNone/>
            </a:pPr>
            <a:r>
              <a:rPr lang="en-US" sz="2600" dirty="0">
                <a:solidFill>
                  <a:schemeClr val="accent4"/>
                </a:solidFill>
              </a:rPr>
              <a:t>   </a:t>
            </a:r>
            <a:r>
              <a:rPr lang="en-US" sz="2600" dirty="0" err="1">
                <a:solidFill>
                  <a:schemeClr val="accent4"/>
                </a:solidFill>
              </a:rPr>
              <a:t>int</a:t>
            </a:r>
            <a:r>
              <a:rPr lang="en-US" sz="2600" dirty="0">
                <a:solidFill>
                  <a:schemeClr val="accent4"/>
                </a:solidFill>
              </a:rPr>
              <a:t> a;</a:t>
            </a:r>
          </a:p>
          <a:p>
            <a:pPr marL="0" indent="0">
              <a:buNone/>
            </a:pPr>
            <a:r>
              <a:rPr lang="en-US" sz="2600" dirty="0">
                <a:solidFill>
                  <a:schemeClr val="accent4"/>
                </a:solidFill>
              </a:rPr>
              <a:t>   </a:t>
            </a:r>
            <a:r>
              <a:rPr lang="en-US" sz="2600" dirty="0" err="1">
                <a:solidFill>
                  <a:schemeClr val="accent4"/>
                </a:solidFill>
              </a:rPr>
              <a:t>int</a:t>
            </a:r>
            <a:r>
              <a:rPr lang="en-US" sz="2600" dirty="0">
                <a:solidFill>
                  <a:schemeClr val="accent4"/>
                </a:solidFill>
              </a:rPr>
              <a:t> b;</a:t>
            </a:r>
          </a:p>
          <a:p>
            <a:pPr marL="0" indent="0">
              <a:buNone/>
            </a:pPr>
            <a:r>
              <a:rPr lang="en-US" sz="2600" dirty="0">
                <a:solidFill>
                  <a:schemeClr val="accent4"/>
                </a:solidFill>
              </a:rPr>
              <a:t>   </a:t>
            </a:r>
            <a:r>
              <a:rPr lang="en-US" sz="2600" dirty="0" err="1">
                <a:solidFill>
                  <a:schemeClr val="accent4"/>
                </a:solidFill>
              </a:rPr>
              <a:t>int</a:t>
            </a:r>
            <a:r>
              <a:rPr lang="en-US" sz="2600" dirty="0">
                <a:solidFill>
                  <a:schemeClr val="accent4"/>
                </a:solidFill>
              </a:rPr>
              <a:t> c;                               </a:t>
            </a:r>
          </a:p>
          <a:p>
            <a:pPr marL="0" indent="0">
              <a:buNone/>
            </a:pPr>
            <a:r>
              <a:rPr lang="en-US" sz="2600" dirty="0">
                <a:solidFill>
                  <a:schemeClr val="accent4"/>
                </a:solidFill>
              </a:rPr>
              <a:t>   a=120:                              /</a:t>
            </a:r>
            <a:r>
              <a:rPr lang="en-US" sz="2600" dirty="0">
                <a:solidFill>
                  <a:schemeClr val="accent4"/>
                </a:solidFill>
                <a:sym typeface="Symbol"/>
              </a:rPr>
              <a:t></a:t>
            </a:r>
            <a:r>
              <a:rPr lang="zh-CN" altLang="en-US" sz="2600" dirty="0">
                <a:solidFill>
                  <a:schemeClr val="accent4"/>
                </a:solidFill>
              </a:rPr>
              <a:t>为变量赋初值</a:t>
            </a:r>
            <a:r>
              <a:rPr lang="en-US" sz="2600" dirty="0">
                <a:solidFill>
                  <a:schemeClr val="accent4"/>
                </a:solidFill>
                <a:sym typeface="Symbol"/>
              </a:rPr>
              <a:t></a:t>
            </a:r>
            <a:r>
              <a:rPr lang="en-US" sz="2600" dirty="0">
                <a:solidFill>
                  <a:schemeClr val="accent4"/>
                </a:solidFill>
              </a:rPr>
              <a:t>/</a:t>
            </a:r>
          </a:p>
          <a:p>
            <a:pPr marL="0" indent="0">
              <a:buNone/>
            </a:pPr>
            <a:r>
              <a:rPr lang="en-US" sz="2600" dirty="0">
                <a:solidFill>
                  <a:schemeClr val="accent4"/>
                </a:solidFill>
              </a:rPr>
              <a:t>   b=0120;</a:t>
            </a:r>
          </a:p>
          <a:p>
            <a:pPr marL="0" indent="0">
              <a:buNone/>
            </a:pPr>
            <a:r>
              <a:rPr lang="en-US" sz="2600" dirty="0">
                <a:solidFill>
                  <a:schemeClr val="accent4"/>
                </a:solidFill>
              </a:rPr>
              <a:t>   c=0x120;</a:t>
            </a:r>
          </a:p>
          <a:p>
            <a:pPr marL="0" indent="0">
              <a:buNone/>
            </a:pPr>
            <a:r>
              <a:rPr lang="en-US" sz="2600" dirty="0" err="1">
                <a:solidFill>
                  <a:schemeClr val="accent4"/>
                </a:solidFill>
              </a:rPr>
              <a:t>printf</a:t>
            </a:r>
            <a:r>
              <a:rPr lang="en-US" sz="2600" dirty="0">
                <a:solidFill>
                  <a:schemeClr val="accent4"/>
                </a:solidFill>
              </a:rPr>
              <a:t>("%d\</a:t>
            </a:r>
            <a:r>
              <a:rPr lang="en-US" sz="2600" dirty="0" err="1">
                <a:solidFill>
                  <a:schemeClr val="accent4"/>
                </a:solidFill>
              </a:rPr>
              <a:t>t%d</a:t>
            </a:r>
            <a:r>
              <a:rPr lang="en-US" sz="2600" dirty="0">
                <a:solidFill>
                  <a:schemeClr val="accent4"/>
                </a:solidFill>
              </a:rPr>
              <a:t>\</a:t>
            </a:r>
            <a:r>
              <a:rPr lang="en-US" sz="2600" dirty="0" err="1">
                <a:solidFill>
                  <a:schemeClr val="accent4"/>
                </a:solidFill>
              </a:rPr>
              <a:t>t%d</a:t>
            </a:r>
            <a:r>
              <a:rPr lang="en-US" sz="2600" dirty="0">
                <a:solidFill>
                  <a:schemeClr val="accent4"/>
                </a:solidFill>
              </a:rPr>
              <a:t>\n",</a:t>
            </a:r>
            <a:r>
              <a:rPr lang="en-US" sz="2600" dirty="0" err="1">
                <a:solidFill>
                  <a:schemeClr val="accent4"/>
                </a:solidFill>
              </a:rPr>
              <a:t>a,b,c</a:t>
            </a:r>
            <a:r>
              <a:rPr lang="en-US" sz="2600" dirty="0">
                <a:solidFill>
                  <a:schemeClr val="accent4"/>
                </a:solidFill>
              </a:rPr>
              <a:t>);        /</a:t>
            </a:r>
            <a:r>
              <a:rPr lang="en-US" sz="2600" dirty="0">
                <a:solidFill>
                  <a:schemeClr val="accent4"/>
                </a:solidFill>
                <a:sym typeface="Symbol"/>
              </a:rPr>
              <a:t></a:t>
            </a:r>
            <a:r>
              <a:rPr lang="zh-CN" altLang="en-US" sz="2600" dirty="0">
                <a:solidFill>
                  <a:schemeClr val="accent4"/>
                </a:solidFill>
              </a:rPr>
              <a:t>按十进制输出变量的值</a:t>
            </a:r>
            <a:r>
              <a:rPr lang="en-US" sz="2600" dirty="0">
                <a:solidFill>
                  <a:schemeClr val="accent4"/>
                </a:solidFill>
                <a:sym typeface="Symbol"/>
              </a:rPr>
              <a:t></a:t>
            </a:r>
            <a:r>
              <a:rPr lang="en-US" sz="2600" dirty="0">
                <a:solidFill>
                  <a:schemeClr val="accent4"/>
                </a:solidFill>
              </a:rPr>
              <a:t>/</a:t>
            </a:r>
          </a:p>
          <a:p>
            <a:pPr marL="0" indent="0">
              <a:buNone/>
            </a:pPr>
            <a:r>
              <a:rPr lang="en-US" sz="2600" dirty="0" err="1">
                <a:solidFill>
                  <a:schemeClr val="accent4"/>
                </a:solidFill>
              </a:rPr>
              <a:t>printf</a:t>
            </a:r>
            <a:r>
              <a:rPr lang="en-US" sz="2600" dirty="0">
                <a:solidFill>
                  <a:schemeClr val="accent4"/>
                </a:solidFill>
              </a:rPr>
              <a:t>("%o\</a:t>
            </a:r>
            <a:r>
              <a:rPr lang="en-US" sz="2600" dirty="0" err="1">
                <a:solidFill>
                  <a:schemeClr val="accent4"/>
                </a:solidFill>
              </a:rPr>
              <a:t>t%o</a:t>
            </a:r>
            <a:r>
              <a:rPr lang="en-US" sz="2600" dirty="0">
                <a:solidFill>
                  <a:schemeClr val="accent4"/>
                </a:solidFill>
              </a:rPr>
              <a:t>\</a:t>
            </a:r>
            <a:r>
              <a:rPr lang="en-US" sz="2600" dirty="0" err="1">
                <a:solidFill>
                  <a:schemeClr val="accent4"/>
                </a:solidFill>
              </a:rPr>
              <a:t>t%o</a:t>
            </a:r>
            <a:r>
              <a:rPr lang="en-US" sz="2600" dirty="0">
                <a:solidFill>
                  <a:schemeClr val="accent4"/>
                </a:solidFill>
              </a:rPr>
              <a:t>\n",</a:t>
            </a:r>
            <a:r>
              <a:rPr lang="en-US" sz="2600" dirty="0" err="1">
                <a:solidFill>
                  <a:schemeClr val="accent4"/>
                </a:solidFill>
              </a:rPr>
              <a:t>a,b,c</a:t>
            </a:r>
            <a:r>
              <a:rPr lang="en-US" sz="2600" dirty="0">
                <a:solidFill>
                  <a:schemeClr val="accent4"/>
                </a:solidFill>
              </a:rPr>
              <a:t>);        /</a:t>
            </a:r>
            <a:r>
              <a:rPr lang="en-US" sz="2600" dirty="0">
                <a:solidFill>
                  <a:schemeClr val="accent4"/>
                </a:solidFill>
                <a:sym typeface="Symbol"/>
              </a:rPr>
              <a:t></a:t>
            </a:r>
            <a:r>
              <a:rPr lang="zh-CN" altLang="en-US" sz="2600" dirty="0">
                <a:solidFill>
                  <a:schemeClr val="accent4"/>
                </a:solidFill>
              </a:rPr>
              <a:t>按八进制输出变量的值</a:t>
            </a:r>
            <a:r>
              <a:rPr lang="en-US" sz="2600" dirty="0">
                <a:solidFill>
                  <a:schemeClr val="accent4"/>
                </a:solidFill>
                <a:sym typeface="Symbol"/>
              </a:rPr>
              <a:t></a:t>
            </a:r>
            <a:r>
              <a:rPr lang="en-US" sz="2600" dirty="0">
                <a:solidFill>
                  <a:schemeClr val="accent4"/>
                </a:solidFill>
              </a:rPr>
              <a:t>/</a:t>
            </a:r>
          </a:p>
          <a:p>
            <a:pPr marL="0" indent="0">
              <a:buNone/>
            </a:pPr>
            <a:r>
              <a:rPr lang="en-US" sz="2600" dirty="0" err="1">
                <a:solidFill>
                  <a:schemeClr val="accent4"/>
                </a:solidFill>
              </a:rPr>
              <a:t>printf</a:t>
            </a:r>
            <a:r>
              <a:rPr lang="en-US" sz="2600" dirty="0">
                <a:solidFill>
                  <a:schemeClr val="accent4"/>
                </a:solidFill>
              </a:rPr>
              <a:t>("%x\</a:t>
            </a:r>
            <a:r>
              <a:rPr lang="en-US" sz="2600" dirty="0" err="1">
                <a:solidFill>
                  <a:schemeClr val="accent4"/>
                </a:solidFill>
              </a:rPr>
              <a:t>t%x</a:t>
            </a:r>
            <a:r>
              <a:rPr lang="en-US" sz="2600" dirty="0">
                <a:solidFill>
                  <a:schemeClr val="accent4"/>
                </a:solidFill>
              </a:rPr>
              <a:t>\</a:t>
            </a:r>
            <a:r>
              <a:rPr lang="en-US" sz="2600" dirty="0" err="1">
                <a:solidFill>
                  <a:schemeClr val="accent4"/>
                </a:solidFill>
              </a:rPr>
              <a:t>t%x</a:t>
            </a:r>
            <a:r>
              <a:rPr lang="en-US" sz="2600" dirty="0">
                <a:solidFill>
                  <a:schemeClr val="accent4"/>
                </a:solidFill>
              </a:rPr>
              <a:t>\n",</a:t>
            </a:r>
            <a:r>
              <a:rPr lang="en-US" sz="2600" dirty="0" err="1">
                <a:solidFill>
                  <a:schemeClr val="accent4"/>
                </a:solidFill>
              </a:rPr>
              <a:t>a,b,c</a:t>
            </a:r>
            <a:r>
              <a:rPr lang="en-US" sz="2600" dirty="0">
                <a:solidFill>
                  <a:schemeClr val="accent4"/>
                </a:solidFill>
              </a:rPr>
              <a:t>);      /</a:t>
            </a:r>
            <a:r>
              <a:rPr lang="en-US" sz="2600" dirty="0">
                <a:solidFill>
                  <a:schemeClr val="accent4"/>
                </a:solidFill>
                <a:sym typeface="Symbol"/>
              </a:rPr>
              <a:t></a:t>
            </a:r>
            <a:r>
              <a:rPr lang="zh-CN" altLang="en-US" sz="2600" dirty="0">
                <a:solidFill>
                  <a:schemeClr val="accent4"/>
                </a:solidFill>
              </a:rPr>
              <a:t>按十六进制输出变量的值</a:t>
            </a:r>
            <a:r>
              <a:rPr lang="en-US" sz="2600" dirty="0">
                <a:solidFill>
                  <a:schemeClr val="accent4"/>
                </a:solidFill>
                <a:sym typeface="Symbol"/>
              </a:rPr>
              <a:t></a:t>
            </a:r>
            <a:r>
              <a:rPr lang="en-US" sz="2600" dirty="0">
                <a:solidFill>
                  <a:schemeClr val="accent4"/>
                </a:solidFill>
              </a:rPr>
              <a:t>/</a:t>
            </a:r>
          </a:p>
          <a:p>
            <a:pPr marL="0" indent="0">
              <a:buNone/>
            </a:pPr>
            <a:r>
              <a:rPr lang="en-US" sz="2600" dirty="0">
                <a:solidFill>
                  <a:schemeClr val="accent4"/>
                </a:solidFill>
              </a:rPr>
              <a:t>}</a:t>
            </a:r>
          </a:p>
          <a:p>
            <a:endParaRPr lang="en-US" dirty="0"/>
          </a:p>
        </p:txBody>
      </p:sp>
      <p:sp>
        <p:nvSpPr>
          <p:cNvPr id="4" name="Text Placeholder 3"/>
          <p:cNvSpPr>
            <a:spLocks noGrp="1"/>
          </p:cNvSpPr>
          <p:nvPr>
            <p:ph type="body" sz="half" idx="2"/>
          </p:nvPr>
        </p:nvSpPr>
        <p:spPr>
          <a:xfrm>
            <a:off x="228600" y="1435101"/>
            <a:ext cx="3008313" cy="3670299"/>
          </a:xfrm>
        </p:spPr>
        <p:txBody>
          <a:bodyPr>
            <a:normAutofit/>
          </a:bodyPr>
          <a:lstStyle/>
          <a:p>
            <a:pPr>
              <a:buFont typeface="Wingdings" pitchFamily="2" charset="2"/>
              <a:buChar char="Ø"/>
            </a:pPr>
            <a:r>
              <a:rPr lang="zh-CN" altLang="en-US" sz="1800" dirty="0">
                <a:latin typeface="+mn-ea"/>
              </a:rPr>
              <a:t>常量</a:t>
            </a:r>
            <a:endParaRPr lang="en-US" altLang="zh-CN" sz="1800" dirty="0">
              <a:latin typeface="+mn-ea"/>
            </a:endParaRPr>
          </a:p>
          <a:p>
            <a:pPr marL="285750" indent="-285750">
              <a:buFont typeface="Arial" pitchFamily="34" charset="0"/>
              <a:buChar char="•"/>
            </a:pPr>
            <a:r>
              <a:rPr lang="zh-CN" altLang="en-US" b="1" dirty="0"/>
              <a:t>整型常量：</a:t>
            </a:r>
            <a:r>
              <a:rPr lang="zh-CN" altLang="en-US" dirty="0"/>
              <a:t>即整常数。包括十进制整数，八进制整数：用以</a:t>
            </a:r>
            <a:r>
              <a:rPr lang="en-US" dirty="0"/>
              <a:t>0</a:t>
            </a:r>
            <a:r>
              <a:rPr lang="zh-CN" altLang="en-US" dirty="0"/>
              <a:t>开头的数表示。十六进制整数：用以</a:t>
            </a:r>
            <a:r>
              <a:rPr lang="en-US" dirty="0"/>
              <a:t>0x</a:t>
            </a:r>
            <a:r>
              <a:rPr lang="zh-CN" altLang="en-US" dirty="0"/>
              <a:t>开头的数表示。</a:t>
            </a:r>
            <a:endParaRPr lang="en-US" altLang="zh-CN" dirty="0"/>
          </a:p>
          <a:p>
            <a:pPr marL="285750" indent="-285750">
              <a:buFont typeface="Arial" pitchFamily="34" charset="0"/>
              <a:buChar char="•"/>
            </a:pPr>
            <a:r>
              <a:rPr lang="zh-CN" altLang="en-US" b="1" dirty="0"/>
              <a:t>实型常量：</a:t>
            </a:r>
            <a:r>
              <a:rPr lang="zh-CN" altLang="en-US" dirty="0"/>
              <a:t>是文字形式的实数。包括常规方法和科学记数法。</a:t>
            </a:r>
            <a:endParaRPr lang="en-US" altLang="zh-CN" dirty="0"/>
          </a:p>
          <a:p>
            <a:pPr marL="285750" indent="-285750">
              <a:buFont typeface="Arial" pitchFamily="34" charset="0"/>
              <a:buChar char="•"/>
            </a:pPr>
            <a:r>
              <a:rPr lang="zh-CN" altLang="en-US" b="1" dirty="0"/>
              <a:t>字符型常量：</a:t>
            </a:r>
            <a:r>
              <a:rPr lang="zh-CN" altLang="en-US" dirty="0"/>
              <a:t>用单引号括起来的一个字符。还有不可显示的字符，叫做转义字符，</a:t>
            </a:r>
            <a:endParaRPr lang="en-US" altLang="zh-CN" dirty="0"/>
          </a:p>
          <a:p>
            <a:pPr marL="285750" indent="-285750">
              <a:buFont typeface="Arial" pitchFamily="34" charset="0"/>
              <a:buChar char="•"/>
            </a:pPr>
            <a:r>
              <a:rPr lang="zh-CN" altLang="en-US" b="1" dirty="0"/>
              <a:t>字符串常量：</a:t>
            </a:r>
            <a:r>
              <a:rPr lang="zh-CN" altLang="en-US" dirty="0"/>
              <a:t>也叫字符串，是用一对双引号界定的字符序列，如</a:t>
            </a:r>
            <a:r>
              <a:rPr lang="en-US" dirty="0"/>
              <a:t>"China"</a:t>
            </a:r>
            <a:r>
              <a:rPr lang="zh-CN" altLang="en-US" dirty="0"/>
              <a:t>、</a:t>
            </a:r>
            <a:r>
              <a:rPr lang="en-US" dirty="0"/>
              <a:t>"A"</a:t>
            </a:r>
            <a:r>
              <a:rPr lang="zh-CN" altLang="en-US" dirty="0"/>
              <a:t>和</a:t>
            </a:r>
            <a:r>
              <a:rPr lang="en-US" dirty="0"/>
              <a:t>"This is a simple program!"</a:t>
            </a:r>
            <a:r>
              <a:rPr lang="zh-CN" altLang="en-US" dirty="0"/>
              <a:t>等。</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329294"/>
              </p:ext>
            </p:extLst>
          </p:nvPr>
        </p:nvGraphicFramePr>
        <p:xfrm>
          <a:off x="3733800" y="4267200"/>
          <a:ext cx="5193031" cy="1771650"/>
        </p:xfrm>
        <a:graphic>
          <a:graphicData uri="http://schemas.openxmlformats.org/drawingml/2006/table">
            <a:tbl>
              <a:tblPr firstRow="1" firstCol="1" lastRow="1" lastCol="1" bandRow="1" bandCol="1">
                <a:effectLst>
                  <a:reflection blurRad="6350" stA="50000" endA="300" endPos="55500" dist="50800" dir="5400000" sy="-100000" algn="bl" rotWithShape="0"/>
                </a:effectLst>
              </a:tblPr>
              <a:tblGrid>
                <a:gridCol w="914400">
                  <a:extLst>
                    <a:ext uri="{9D8B030D-6E8A-4147-A177-3AD203B41FA5}">
                      <a16:colId xmlns:a16="http://schemas.microsoft.com/office/drawing/2014/main" val="20000"/>
                    </a:ext>
                  </a:extLst>
                </a:gridCol>
                <a:gridCol w="1766780">
                  <a:extLst>
                    <a:ext uri="{9D8B030D-6E8A-4147-A177-3AD203B41FA5}">
                      <a16:colId xmlns:a16="http://schemas.microsoft.com/office/drawing/2014/main" val="20001"/>
                    </a:ext>
                  </a:extLst>
                </a:gridCol>
                <a:gridCol w="720191">
                  <a:extLst>
                    <a:ext uri="{9D8B030D-6E8A-4147-A177-3AD203B41FA5}">
                      <a16:colId xmlns:a16="http://schemas.microsoft.com/office/drawing/2014/main" val="20002"/>
                    </a:ext>
                  </a:extLst>
                </a:gridCol>
                <a:gridCol w="1791660">
                  <a:extLst>
                    <a:ext uri="{9D8B030D-6E8A-4147-A177-3AD203B41FA5}">
                      <a16:colId xmlns:a16="http://schemas.microsoft.com/office/drawing/2014/main" val="20003"/>
                    </a:ext>
                  </a:extLst>
                </a:gridCol>
              </a:tblGrid>
              <a:tr h="209550">
                <a:tc>
                  <a:txBody>
                    <a:bodyPr/>
                    <a:lstStyle/>
                    <a:p>
                      <a:pPr marL="0" marR="0" indent="190500" algn="l">
                        <a:spcBef>
                          <a:spcPts val="300"/>
                        </a:spcBef>
                        <a:spcAft>
                          <a:spcPts val="300"/>
                        </a:spcAft>
                      </a:pPr>
                      <a:r>
                        <a:rPr lang="zh-CN" sz="1000" b="1" kern="1050" dirty="0">
                          <a:solidFill>
                            <a:srgbClr val="000000"/>
                          </a:solidFill>
                          <a:effectLst/>
                          <a:latin typeface="Times New Roman"/>
                          <a:ea typeface="宋体"/>
                          <a:cs typeface="Times New Roman"/>
                        </a:rPr>
                        <a:t>字符形式</a:t>
                      </a:r>
                      <a:endParaRPr lang="en-US" sz="1000" b="1" dirty="0">
                        <a:solidFill>
                          <a:srgbClr val="000000"/>
                        </a:solidFill>
                        <a:effectLst/>
                        <a:latin typeface="Arial"/>
                        <a:ea typeface="黑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dirty="0">
                          <a:solidFill>
                            <a:srgbClr val="000000"/>
                          </a:solidFill>
                          <a:effectLst/>
                          <a:latin typeface="Times New Roman"/>
                          <a:ea typeface="宋体"/>
                        </a:rPr>
                        <a:t>功</a:t>
                      </a:r>
                      <a:r>
                        <a:rPr lang="en-US" sz="1000" b="1" kern="1050" dirty="0">
                          <a:solidFill>
                            <a:srgbClr val="000000"/>
                          </a:solidFill>
                          <a:effectLst/>
                          <a:latin typeface="Times New Roman"/>
                          <a:ea typeface="宋体"/>
                        </a:rPr>
                        <a:t>    </a:t>
                      </a:r>
                      <a:r>
                        <a:rPr lang="zh-CN" sz="1000" b="1" kern="1050" dirty="0">
                          <a:solidFill>
                            <a:srgbClr val="000000"/>
                          </a:solidFill>
                          <a:effectLst/>
                          <a:latin typeface="Times New Roman"/>
                          <a:ea typeface="宋体"/>
                        </a:rPr>
                        <a:t>能</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字符形式</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功　　能</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09550">
                <a:tc>
                  <a:txBody>
                    <a:bodyPr/>
                    <a:lstStyle/>
                    <a:p>
                      <a:pPr marL="0" marR="0" indent="0" algn="ctr">
                        <a:spcBef>
                          <a:spcPts val="300"/>
                        </a:spcBef>
                        <a:spcAft>
                          <a:spcPts val="300"/>
                        </a:spcAft>
                      </a:pPr>
                      <a:r>
                        <a:rPr lang="en-US" sz="1000" b="1" kern="1050">
                          <a:solidFill>
                            <a:srgbClr val="000000"/>
                          </a:solidFill>
                          <a:effectLst/>
                          <a:latin typeface="Times New Roman"/>
                          <a:ea typeface="宋体"/>
                        </a:rPr>
                        <a:t>\n</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dirty="0">
                          <a:solidFill>
                            <a:srgbClr val="000000"/>
                          </a:solidFill>
                          <a:effectLst/>
                          <a:latin typeface="Times New Roman"/>
                          <a:ea typeface="宋体"/>
                        </a:rPr>
                        <a:t>换行</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en-US" sz="1000" b="1" kern="1050">
                          <a:solidFill>
                            <a:srgbClr val="000000"/>
                          </a:solidFill>
                          <a:effectLst/>
                          <a:latin typeface="Times New Roman"/>
                          <a:ea typeface="宋体"/>
                        </a:rPr>
                        <a:t>\\</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反斜杠字符</a:t>
                      </a:r>
                      <a:r>
                        <a:rPr lang="en-US" sz="1000" b="1" kern="1050">
                          <a:solidFill>
                            <a:srgbClr val="000000"/>
                          </a:solidFill>
                          <a:effectLst/>
                          <a:latin typeface="Times New Roman"/>
                          <a:ea typeface="宋体"/>
                        </a:rPr>
                        <a:t>"\"</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09550">
                <a:tc>
                  <a:txBody>
                    <a:bodyPr/>
                    <a:lstStyle/>
                    <a:p>
                      <a:pPr marL="0" marR="0" indent="0" algn="ctr">
                        <a:spcBef>
                          <a:spcPts val="300"/>
                        </a:spcBef>
                        <a:spcAft>
                          <a:spcPts val="300"/>
                        </a:spcAft>
                      </a:pPr>
                      <a:r>
                        <a:rPr lang="en-US" sz="1000" b="1" kern="1050">
                          <a:solidFill>
                            <a:srgbClr val="000000"/>
                          </a:solidFill>
                          <a:effectLst/>
                          <a:latin typeface="Times New Roman"/>
                          <a:ea typeface="宋体"/>
                        </a:rPr>
                        <a:t>\t</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dirty="0">
                          <a:solidFill>
                            <a:srgbClr val="000000"/>
                          </a:solidFill>
                          <a:effectLst/>
                          <a:latin typeface="Times New Roman"/>
                          <a:ea typeface="宋体"/>
                        </a:rPr>
                        <a:t>横向跳格（跳到下一个</a:t>
                      </a:r>
                      <a:r>
                        <a:rPr lang="en-US" sz="1000" b="1" kern="1050" dirty="0">
                          <a:solidFill>
                            <a:srgbClr val="000000"/>
                          </a:solidFill>
                          <a:effectLst/>
                          <a:latin typeface="Times New Roman"/>
                          <a:ea typeface="宋体"/>
                        </a:rPr>
                        <a:t>Tab</a:t>
                      </a:r>
                      <a:r>
                        <a:rPr lang="zh-CN" sz="1000" b="1" kern="1050" dirty="0">
                          <a:solidFill>
                            <a:srgbClr val="000000"/>
                          </a:solidFill>
                          <a:effectLst/>
                          <a:latin typeface="Times New Roman"/>
                          <a:ea typeface="宋体"/>
                        </a:rPr>
                        <a:t>位置）</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en-US" sz="1000" b="1" kern="1050">
                          <a:solidFill>
                            <a:srgbClr val="000000"/>
                          </a:solidFill>
                          <a:effectLst/>
                          <a:latin typeface="Times New Roman"/>
                          <a:ea typeface="宋体"/>
                        </a:rPr>
                        <a:t>\'</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单引号字符</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209550">
                <a:tc>
                  <a:txBody>
                    <a:bodyPr/>
                    <a:lstStyle/>
                    <a:p>
                      <a:pPr marL="0" marR="0" indent="0" algn="ctr">
                        <a:spcBef>
                          <a:spcPts val="300"/>
                        </a:spcBef>
                        <a:spcAft>
                          <a:spcPts val="300"/>
                        </a:spcAft>
                      </a:pPr>
                      <a:r>
                        <a:rPr lang="en-US" sz="1000" b="1" kern="1050">
                          <a:solidFill>
                            <a:srgbClr val="000000"/>
                          </a:solidFill>
                          <a:effectLst/>
                          <a:latin typeface="Times New Roman"/>
                          <a:ea typeface="宋体"/>
                        </a:rPr>
                        <a:t>\v</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dirty="0">
                          <a:solidFill>
                            <a:srgbClr val="000000"/>
                          </a:solidFill>
                          <a:effectLst/>
                          <a:latin typeface="Times New Roman"/>
                          <a:ea typeface="宋体"/>
                        </a:rPr>
                        <a:t>纵向跳格</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en-US" sz="1000" b="1" kern="1050" dirty="0">
                          <a:solidFill>
                            <a:srgbClr val="000000"/>
                          </a:solidFill>
                          <a:effectLst/>
                          <a:latin typeface="Times New Roman"/>
                          <a:ea typeface="宋体"/>
                        </a:rPr>
                        <a:t>\"</a:t>
                      </a:r>
                      <a:endParaRPr lang="en-US" sz="1000" b="1" kern="105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双引号字符</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209550">
                <a:tc>
                  <a:txBody>
                    <a:bodyPr/>
                    <a:lstStyle/>
                    <a:p>
                      <a:pPr marL="0" marR="0" indent="0" algn="ctr">
                        <a:spcBef>
                          <a:spcPts val="300"/>
                        </a:spcBef>
                        <a:spcAft>
                          <a:spcPts val="300"/>
                        </a:spcAft>
                      </a:pPr>
                      <a:r>
                        <a:rPr lang="en-US" sz="1000" b="1" kern="1050">
                          <a:solidFill>
                            <a:srgbClr val="000000"/>
                          </a:solidFill>
                          <a:effectLst/>
                          <a:latin typeface="Times New Roman"/>
                          <a:ea typeface="宋体"/>
                        </a:rPr>
                        <a:t>\b</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退格</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en-US" sz="1000" b="1" kern="1050" dirty="0">
                          <a:solidFill>
                            <a:srgbClr val="000000"/>
                          </a:solidFill>
                          <a:effectLst/>
                          <a:latin typeface="Times New Roman"/>
                          <a:ea typeface="宋体"/>
                        </a:rPr>
                        <a:t>\?</a:t>
                      </a:r>
                      <a:endParaRPr lang="en-US" sz="1000" b="1" kern="105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dirty="0">
                          <a:solidFill>
                            <a:srgbClr val="000000"/>
                          </a:solidFill>
                          <a:effectLst/>
                          <a:latin typeface="Times New Roman"/>
                          <a:ea typeface="宋体"/>
                        </a:rPr>
                        <a:t>问号</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r h="209550">
                <a:tc>
                  <a:txBody>
                    <a:bodyPr/>
                    <a:lstStyle/>
                    <a:p>
                      <a:pPr marL="0" marR="0" indent="0" algn="ctr">
                        <a:spcBef>
                          <a:spcPts val="300"/>
                        </a:spcBef>
                        <a:spcAft>
                          <a:spcPts val="300"/>
                        </a:spcAft>
                      </a:pPr>
                      <a:r>
                        <a:rPr lang="en-US" sz="1000" b="1" kern="1050">
                          <a:solidFill>
                            <a:srgbClr val="000000"/>
                          </a:solidFill>
                          <a:effectLst/>
                          <a:latin typeface="Times New Roman"/>
                          <a:ea typeface="宋体"/>
                        </a:rPr>
                        <a:t>\r</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回车</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en-US" sz="1000" b="1" kern="1050">
                          <a:solidFill>
                            <a:srgbClr val="000000"/>
                          </a:solidFill>
                          <a:effectLst/>
                          <a:latin typeface="Times New Roman"/>
                          <a:ea typeface="宋体"/>
                        </a:rPr>
                        <a:t>\ddd</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en-US" sz="1000" b="1" kern="1050" dirty="0">
                          <a:solidFill>
                            <a:srgbClr val="000000"/>
                          </a:solidFill>
                          <a:effectLst/>
                          <a:latin typeface="Times New Roman"/>
                          <a:ea typeface="宋体"/>
                        </a:rPr>
                        <a:t>1</a:t>
                      </a:r>
                      <a:r>
                        <a:rPr lang="zh-CN" sz="1000" b="1" kern="1050" dirty="0">
                          <a:solidFill>
                            <a:srgbClr val="000000"/>
                          </a:solidFill>
                          <a:effectLst/>
                          <a:latin typeface="Times New Roman"/>
                          <a:ea typeface="宋体"/>
                        </a:rPr>
                        <a:t>～</a:t>
                      </a:r>
                      <a:r>
                        <a:rPr lang="en-US" sz="1000" b="1" kern="1050" dirty="0">
                          <a:solidFill>
                            <a:srgbClr val="000000"/>
                          </a:solidFill>
                          <a:effectLst/>
                          <a:latin typeface="Times New Roman"/>
                          <a:ea typeface="宋体"/>
                        </a:rPr>
                        <a:t>3</a:t>
                      </a:r>
                      <a:r>
                        <a:rPr lang="zh-CN" sz="1000" b="1" kern="1050" dirty="0">
                          <a:solidFill>
                            <a:srgbClr val="000000"/>
                          </a:solidFill>
                          <a:effectLst/>
                          <a:latin typeface="Times New Roman"/>
                          <a:ea typeface="宋体"/>
                        </a:rPr>
                        <a:t>位八进制数所代表的字符</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5"/>
                  </a:ext>
                </a:extLst>
              </a:tr>
              <a:tr h="209550">
                <a:tc>
                  <a:txBody>
                    <a:bodyPr/>
                    <a:lstStyle/>
                    <a:p>
                      <a:pPr marL="0" marR="0" indent="0" algn="ctr">
                        <a:spcBef>
                          <a:spcPts val="300"/>
                        </a:spcBef>
                        <a:spcAft>
                          <a:spcPts val="300"/>
                        </a:spcAft>
                      </a:pPr>
                      <a:r>
                        <a:rPr lang="en-US" sz="1000" b="1" kern="1050">
                          <a:solidFill>
                            <a:srgbClr val="000000"/>
                          </a:solidFill>
                          <a:effectLst/>
                          <a:latin typeface="Times New Roman"/>
                          <a:ea typeface="宋体"/>
                        </a:rPr>
                        <a:t>\f</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走纸换页</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en-US" sz="1000" b="1" kern="1050">
                          <a:solidFill>
                            <a:srgbClr val="000000"/>
                          </a:solidFill>
                          <a:effectLst/>
                          <a:latin typeface="Times New Roman"/>
                          <a:ea typeface="宋体"/>
                        </a:rPr>
                        <a:t>\xhh</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en-US" sz="1000" b="1" kern="1050" dirty="0">
                          <a:solidFill>
                            <a:srgbClr val="000000"/>
                          </a:solidFill>
                          <a:effectLst/>
                          <a:latin typeface="Times New Roman"/>
                          <a:ea typeface="宋体"/>
                        </a:rPr>
                        <a:t>1</a:t>
                      </a:r>
                      <a:r>
                        <a:rPr lang="zh-CN" sz="1000" b="1" kern="1050" dirty="0">
                          <a:solidFill>
                            <a:srgbClr val="000000"/>
                          </a:solidFill>
                          <a:effectLst/>
                          <a:latin typeface="Times New Roman"/>
                          <a:ea typeface="宋体"/>
                        </a:rPr>
                        <a:t>～</a:t>
                      </a:r>
                      <a:r>
                        <a:rPr lang="en-US" sz="1000" b="1" kern="1050" dirty="0">
                          <a:solidFill>
                            <a:srgbClr val="000000"/>
                          </a:solidFill>
                          <a:effectLst/>
                          <a:latin typeface="Times New Roman"/>
                          <a:ea typeface="宋体"/>
                        </a:rPr>
                        <a:t>2</a:t>
                      </a:r>
                      <a:r>
                        <a:rPr lang="zh-CN" sz="1000" b="1" kern="1050" dirty="0">
                          <a:solidFill>
                            <a:srgbClr val="000000"/>
                          </a:solidFill>
                          <a:effectLst/>
                          <a:latin typeface="Times New Roman"/>
                          <a:ea typeface="宋体"/>
                        </a:rPr>
                        <a:t>位十六进制数代表的字符</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6"/>
                  </a:ext>
                </a:extLst>
              </a:tr>
              <a:tr h="209550">
                <a:tc>
                  <a:txBody>
                    <a:bodyPr/>
                    <a:lstStyle/>
                    <a:p>
                      <a:pPr marL="0" marR="0" indent="0" algn="ctr">
                        <a:spcBef>
                          <a:spcPts val="300"/>
                        </a:spcBef>
                        <a:spcAft>
                          <a:spcPts val="300"/>
                        </a:spcAft>
                      </a:pPr>
                      <a:r>
                        <a:rPr lang="en-US" sz="1000" b="1" kern="1050">
                          <a:solidFill>
                            <a:srgbClr val="000000"/>
                          </a:solidFill>
                          <a:effectLst/>
                          <a:latin typeface="Times New Roman"/>
                          <a:ea typeface="宋体"/>
                        </a:rPr>
                        <a:t>\a</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响铃</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en-US" sz="1000" b="1" kern="1050">
                          <a:solidFill>
                            <a:srgbClr val="000000"/>
                          </a:solidFill>
                          <a:effectLst/>
                          <a:latin typeface="Times New Roman"/>
                          <a:ea typeface="宋体"/>
                        </a:rPr>
                        <a:t> </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en-US" sz="1000" b="1" kern="1050" dirty="0">
                          <a:solidFill>
                            <a:srgbClr val="000000"/>
                          </a:solidFill>
                          <a:effectLst/>
                          <a:latin typeface="Times New Roman"/>
                          <a:ea typeface="宋体"/>
                        </a:rPr>
                        <a:t> </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7"/>
                  </a:ext>
                </a:extLst>
              </a:tr>
            </a:tbl>
          </a:graphicData>
        </a:graphic>
      </p:graphicFrame>
      <p:sp>
        <p:nvSpPr>
          <p:cNvPr id="6" name="TextBox 5"/>
          <p:cNvSpPr txBox="1"/>
          <p:nvPr/>
        </p:nvSpPr>
        <p:spPr>
          <a:xfrm>
            <a:off x="5791201" y="3853934"/>
            <a:ext cx="1295400" cy="369332"/>
          </a:xfrm>
          <a:prstGeom prst="rect">
            <a:avLst/>
          </a:prstGeom>
          <a:noFill/>
        </p:spPr>
        <p:txBody>
          <a:bodyPr wrap="square" rtlCol="0">
            <a:spAutoFit/>
          </a:bodyPr>
          <a:lstStyle/>
          <a:p>
            <a:r>
              <a:rPr lang="zh-CN" altLang="en-US" dirty="0">
                <a:solidFill>
                  <a:schemeClr val="bg1"/>
                </a:solidFill>
              </a:rPr>
              <a:t>转义字符</a:t>
            </a:r>
            <a:endParaRPr lang="en-US" dirty="0">
              <a:solidFill>
                <a:schemeClr val="bg1"/>
              </a:solidFill>
            </a:endParaRPr>
          </a:p>
        </p:txBody>
      </p:sp>
    </p:spTree>
    <p:extLst>
      <p:ext uri="{BB962C8B-B14F-4D97-AF65-F5344CB8AC3E}">
        <p14:creationId xmlns:p14="http://schemas.microsoft.com/office/powerpoint/2010/main" val="302180285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结构数组的定义</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lnSpc>
                <a:spcPct val="120000"/>
              </a:lnSpc>
              <a:buNone/>
            </a:pPr>
            <a:r>
              <a:rPr lang="en-US" altLang="zh-CN" dirty="0"/>
              <a:t>【</a:t>
            </a:r>
            <a:r>
              <a:rPr lang="zh-CN" altLang="en-US" dirty="0"/>
              <a:t>例</a:t>
            </a:r>
            <a:r>
              <a:rPr lang="en-US" altLang="zh-CN" dirty="0"/>
              <a:t>】</a:t>
            </a:r>
            <a:endParaRPr lang="en-US" dirty="0"/>
          </a:p>
          <a:p>
            <a:pPr marL="0" indent="0">
              <a:lnSpc>
                <a:spcPct val="120000"/>
              </a:lnSpc>
              <a:buNone/>
            </a:pPr>
            <a:r>
              <a:rPr lang="en-US" dirty="0" err="1">
                <a:solidFill>
                  <a:schemeClr val="accent4"/>
                </a:solidFill>
              </a:rPr>
              <a:t>struct</a:t>
            </a:r>
            <a:r>
              <a:rPr lang="en-US" dirty="0">
                <a:solidFill>
                  <a:schemeClr val="accent4"/>
                </a:solidFill>
              </a:rPr>
              <a:t> </a:t>
            </a:r>
            <a:r>
              <a:rPr lang="en-US" dirty="0" err="1">
                <a:solidFill>
                  <a:schemeClr val="accent4"/>
                </a:solidFill>
              </a:rPr>
              <a:t>stu</a:t>
            </a:r>
            <a:endParaRPr lang="en-US" dirty="0">
              <a:solidFill>
                <a:schemeClr val="accent4"/>
              </a:solidFill>
            </a:endParaRPr>
          </a:p>
          <a:p>
            <a:pPr marL="0" indent="0">
              <a:lnSpc>
                <a:spcPct val="120000"/>
              </a:lnSpc>
              <a:buNone/>
            </a:pPr>
            <a:r>
              <a:rPr lang="en-US" dirty="0">
                <a:solidFill>
                  <a:schemeClr val="accent4"/>
                </a:solidFill>
              </a:rPr>
              <a:t>    {</a:t>
            </a:r>
          </a:p>
          <a:p>
            <a:pPr marL="0" indent="0">
              <a:lnSpc>
                <a:spcPct val="120000"/>
              </a:lnSpc>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num</a:t>
            </a:r>
            <a:r>
              <a:rPr lang="en-US" dirty="0">
                <a:solidFill>
                  <a:schemeClr val="accent4"/>
                </a:solidFill>
              </a:rPr>
              <a:t>;</a:t>
            </a:r>
          </a:p>
          <a:p>
            <a:pPr marL="0" indent="0">
              <a:lnSpc>
                <a:spcPct val="120000"/>
              </a:lnSpc>
              <a:buNone/>
            </a:pPr>
            <a:r>
              <a:rPr lang="en-US" dirty="0">
                <a:solidFill>
                  <a:schemeClr val="accent4"/>
                </a:solidFill>
              </a:rPr>
              <a:t>        char </a:t>
            </a:r>
            <a:r>
              <a:rPr lang="en-US" dirty="0">
                <a:solidFill>
                  <a:schemeClr val="accent4"/>
                </a:solidFill>
                <a:sym typeface="Symbol"/>
              </a:rPr>
              <a:t></a:t>
            </a:r>
            <a:r>
              <a:rPr lang="en-US" dirty="0">
                <a:solidFill>
                  <a:schemeClr val="accent4"/>
                </a:solidFill>
              </a:rPr>
              <a:t>name;</a:t>
            </a:r>
          </a:p>
          <a:p>
            <a:pPr marL="0" indent="0">
              <a:lnSpc>
                <a:spcPct val="120000"/>
              </a:lnSpc>
              <a:buNone/>
            </a:pPr>
            <a:r>
              <a:rPr lang="en-US" dirty="0">
                <a:solidFill>
                  <a:schemeClr val="accent4"/>
                </a:solidFill>
              </a:rPr>
              <a:t>        char sex;</a:t>
            </a:r>
          </a:p>
          <a:p>
            <a:pPr marL="0" indent="0">
              <a:lnSpc>
                <a:spcPct val="120000"/>
              </a:lnSpc>
              <a:buNone/>
            </a:pPr>
            <a:r>
              <a:rPr lang="en-US" dirty="0">
                <a:solidFill>
                  <a:schemeClr val="accent4"/>
                </a:solidFill>
              </a:rPr>
              <a:t>        float score;</a:t>
            </a:r>
          </a:p>
          <a:p>
            <a:pPr marL="0" indent="0">
              <a:lnSpc>
                <a:spcPct val="120000"/>
              </a:lnSpc>
              <a:buNone/>
            </a:pPr>
            <a:r>
              <a:rPr lang="en-US" dirty="0">
                <a:solidFill>
                  <a:schemeClr val="accent4"/>
                </a:solidFill>
              </a:rPr>
              <a:t>    }boy[5]={</a:t>
            </a:r>
          </a:p>
          <a:p>
            <a:pPr marL="0" indent="0">
              <a:lnSpc>
                <a:spcPct val="120000"/>
              </a:lnSpc>
              <a:buNone/>
            </a:pPr>
            <a:r>
              <a:rPr lang="en-US" dirty="0">
                <a:solidFill>
                  <a:schemeClr val="accent4"/>
                </a:solidFill>
              </a:rPr>
              <a:t>             {101,"Li ping","M",45},</a:t>
            </a:r>
          </a:p>
          <a:p>
            <a:pPr marL="0" indent="0">
              <a:lnSpc>
                <a:spcPct val="120000"/>
              </a:lnSpc>
              <a:buNone/>
            </a:pPr>
            <a:r>
              <a:rPr lang="en-US" dirty="0">
                <a:solidFill>
                  <a:schemeClr val="accent4"/>
                </a:solidFill>
              </a:rPr>
              <a:t>             {102,"Zhang ping","M",62.5},</a:t>
            </a:r>
          </a:p>
          <a:p>
            <a:pPr marL="0" indent="0">
              <a:lnSpc>
                <a:spcPct val="120000"/>
              </a:lnSpc>
              <a:buNone/>
            </a:pPr>
            <a:r>
              <a:rPr lang="en-US" dirty="0">
                <a:solidFill>
                  <a:schemeClr val="accent4"/>
                </a:solidFill>
              </a:rPr>
              <a:t>             {103,"He fang","F",92.5},</a:t>
            </a:r>
          </a:p>
          <a:p>
            <a:pPr marL="0" indent="0">
              <a:lnSpc>
                <a:spcPct val="120000"/>
              </a:lnSpc>
              <a:buNone/>
            </a:pPr>
            <a:r>
              <a:rPr lang="en-US" dirty="0">
                <a:solidFill>
                  <a:schemeClr val="accent4"/>
                </a:solidFill>
              </a:rPr>
              <a:t>             {104,"Cheng ling","F",87},</a:t>
            </a:r>
          </a:p>
          <a:p>
            <a:pPr marL="0" indent="0">
              <a:lnSpc>
                <a:spcPct val="120000"/>
              </a:lnSpc>
              <a:buNone/>
            </a:pPr>
            <a:r>
              <a:rPr lang="en-US" dirty="0">
                <a:solidFill>
                  <a:schemeClr val="accent4"/>
                </a:solidFill>
              </a:rPr>
              <a:t>             {105,"Wang ming","M",58};</a:t>
            </a:r>
          </a:p>
          <a:p>
            <a:pPr marL="0" indent="0">
              <a:lnSpc>
                <a:spcPct val="120000"/>
              </a:lnSpc>
              <a:buNone/>
            </a:pPr>
            <a:r>
              <a:rPr lang="en-US" dirty="0">
                <a:solidFill>
                  <a:schemeClr val="accent4"/>
                </a:solidFill>
              </a:rPr>
              <a:t>        }</a:t>
            </a:r>
          </a:p>
          <a:p>
            <a:pPr marL="0" indent="0">
              <a:lnSpc>
                <a:spcPct val="120000"/>
              </a:lnSpc>
              <a:buNone/>
            </a:pPr>
            <a:endParaRPr lang="en-US" dirty="0"/>
          </a:p>
          <a:p>
            <a:pPr marL="0" indent="0">
              <a:lnSpc>
                <a:spcPct val="120000"/>
              </a:lnSpc>
              <a:buNone/>
            </a:pPr>
            <a:r>
              <a:rPr lang="zh-CN" altLang="en-US" dirty="0"/>
              <a:t>定义了一个结构数组</a:t>
            </a:r>
            <a:r>
              <a:rPr lang="en-US" dirty="0"/>
              <a:t>boy</a:t>
            </a:r>
            <a:r>
              <a:rPr lang="zh-CN" altLang="en-US" dirty="0"/>
              <a:t>，共有</a:t>
            </a:r>
            <a:r>
              <a:rPr lang="en-US" dirty="0"/>
              <a:t>5</a:t>
            </a:r>
            <a:r>
              <a:rPr lang="zh-CN" altLang="en-US" dirty="0"/>
              <a:t>个元素，</a:t>
            </a:r>
            <a:r>
              <a:rPr lang="en-US" dirty="0"/>
              <a:t>boy[0]</a:t>
            </a:r>
            <a:r>
              <a:rPr lang="zh-CN" altLang="en-US" dirty="0"/>
              <a:t>～</a:t>
            </a:r>
            <a:r>
              <a:rPr lang="en-US" dirty="0"/>
              <a:t>boy[4]</a:t>
            </a:r>
            <a:r>
              <a:rPr lang="zh-CN" altLang="en-US" dirty="0"/>
              <a:t>。每个数组元素都具有</a:t>
            </a:r>
            <a:r>
              <a:rPr lang="en-US" dirty="0" err="1"/>
              <a:t>struct</a:t>
            </a:r>
            <a:r>
              <a:rPr lang="en-US" dirty="0"/>
              <a:t> </a:t>
            </a:r>
            <a:r>
              <a:rPr lang="en-US" dirty="0" err="1"/>
              <a:t>stu</a:t>
            </a:r>
            <a:r>
              <a:rPr lang="zh-CN" altLang="en-US" dirty="0"/>
              <a:t>的结构形式。对结构数组可以作初始化赋值。</a:t>
            </a:r>
            <a:endParaRPr lang="en-US" dirty="0"/>
          </a:p>
          <a:p>
            <a:pPr marL="0" indent="0">
              <a:lnSpc>
                <a:spcPct val="120000"/>
              </a:lnSpc>
              <a:buNone/>
            </a:pP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zh-CN" altLang="en-US" dirty="0"/>
              <a:t>结构数组的每一个元素都是具有相同结构类型的下标结构变量。</a:t>
            </a:r>
            <a:endParaRPr lang="en-US" altLang="zh-CN" dirty="0"/>
          </a:p>
          <a:p>
            <a:r>
              <a:rPr lang="zh-CN" altLang="en-US" dirty="0"/>
              <a:t>结构数组的定义方法和结构变量相似，只需说明它为数组类型即可。</a:t>
            </a:r>
            <a:endParaRPr lang="en-US" dirty="0"/>
          </a:p>
          <a:p>
            <a:endParaRPr lang="en-US" dirty="0"/>
          </a:p>
        </p:txBody>
      </p:sp>
    </p:spTree>
    <p:extLst>
      <p:ext uri="{BB962C8B-B14F-4D97-AF65-F5344CB8AC3E}">
        <p14:creationId xmlns:p14="http://schemas.microsoft.com/office/powerpoint/2010/main" val="26763967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结构指针变量的说明和使用</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lnSpc>
                <a:spcPct val="120000"/>
              </a:lnSpc>
              <a:buNone/>
            </a:pPr>
            <a:r>
              <a:rPr lang="zh-CN" altLang="en-US" dirty="0"/>
              <a:t>一个指针变量当用来指向一个结构变量时，称之为结构指针变量。结构指针变量中的值是所指向的结构变量的首地址。</a:t>
            </a:r>
            <a:endParaRPr lang="en-US" altLang="zh-CN" dirty="0"/>
          </a:p>
          <a:p>
            <a:pPr marL="0" indent="0">
              <a:lnSpc>
                <a:spcPct val="120000"/>
              </a:lnSpc>
              <a:buNone/>
            </a:pPr>
            <a:endParaRPr lang="en-US" altLang="zh-CN" dirty="0"/>
          </a:p>
          <a:p>
            <a:pPr marL="0" indent="0">
              <a:lnSpc>
                <a:spcPct val="120000"/>
              </a:lnSpc>
              <a:buNone/>
            </a:pPr>
            <a:r>
              <a:rPr lang="zh-CN" altLang="en-US" dirty="0">
                <a:solidFill>
                  <a:schemeClr val="accent4"/>
                </a:solidFill>
              </a:rPr>
              <a:t>结构变量</a:t>
            </a:r>
            <a:r>
              <a:rPr lang="en-US" dirty="0">
                <a:solidFill>
                  <a:schemeClr val="accent4"/>
                </a:solidFill>
              </a:rPr>
              <a:t>.</a:t>
            </a:r>
            <a:r>
              <a:rPr lang="zh-CN" altLang="en-US" dirty="0">
                <a:solidFill>
                  <a:schemeClr val="accent4"/>
                </a:solidFill>
              </a:rPr>
              <a:t>成员名</a:t>
            </a:r>
            <a:endParaRPr lang="en-US" dirty="0">
              <a:solidFill>
                <a:schemeClr val="accent4"/>
              </a:solidFill>
            </a:endParaRPr>
          </a:p>
          <a:p>
            <a:pPr marL="0" indent="0">
              <a:lnSpc>
                <a:spcPct val="120000"/>
              </a:lnSpc>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结构指针变量</a:t>
            </a:r>
            <a:r>
              <a:rPr lang="en-US" dirty="0">
                <a:solidFill>
                  <a:schemeClr val="accent4"/>
                </a:solidFill>
              </a:rPr>
              <a:t>).</a:t>
            </a:r>
            <a:r>
              <a:rPr lang="zh-CN" altLang="en-US" dirty="0">
                <a:solidFill>
                  <a:schemeClr val="accent4"/>
                </a:solidFill>
              </a:rPr>
              <a:t>成员名</a:t>
            </a:r>
            <a:endParaRPr lang="en-US" dirty="0">
              <a:solidFill>
                <a:schemeClr val="accent4"/>
              </a:solidFill>
            </a:endParaRPr>
          </a:p>
          <a:p>
            <a:pPr marL="0" indent="0">
              <a:lnSpc>
                <a:spcPct val="120000"/>
              </a:lnSpc>
              <a:buNone/>
            </a:pPr>
            <a:r>
              <a:rPr lang="zh-CN" altLang="en-US" dirty="0">
                <a:solidFill>
                  <a:schemeClr val="accent4"/>
                </a:solidFill>
              </a:rPr>
              <a:t>结构指针变量</a:t>
            </a:r>
            <a:r>
              <a:rPr lang="en-US" dirty="0">
                <a:solidFill>
                  <a:schemeClr val="accent4"/>
                </a:solidFill>
              </a:rPr>
              <a:t>-&gt;</a:t>
            </a:r>
            <a:r>
              <a:rPr lang="zh-CN" altLang="en-US" dirty="0">
                <a:solidFill>
                  <a:schemeClr val="accent4"/>
                </a:solidFill>
              </a:rPr>
              <a:t>成员名</a:t>
            </a:r>
            <a:endParaRPr lang="en-US" dirty="0">
              <a:solidFill>
                <a:schemeClr val="accent4"/>
              </a:solidFill>
            </a:endParaRPr>
          </a:p>
          <a:p>
            <a:pPr marL="0" indent="0">
              <a:lnSpc>
                <a:spcPct val="120000"/>
              </a:lnSpc>
              <a:buNone/>
            </a:pPr>
            <a:r>
              <a:rPr lang="zh-CN" altLang="en-US" dirty="0"/>
              <a:t>这</a:t>
            </a:r>
            <a:r>
              <a:rPr lang="en-US" dirty="0"/>
              <a:t>3</a:t>
            </a:r>
            <a:r>
              <a:rPr lang="zh-CN" altLang="en-US" dirty="0"/>
              <a:t>种用于表示结构成员的形式是完全等效的。</a:t>
            </a:r>
            <a:endParaRPr lang="en-US" altLang="zh-CN" dirty="0"/>
          </a:p>
          <a:p>
            <a:pPr marL="0" indent="0">
              <a:lnSpc>
                <a:spcPct val="120000"/>
              </a:lnSpc>
              <a:buNone/>
            </a:pPr>
            <a:endParaRPr lang="en-US" dirty="0"/>
          </a:p>
          <a:p>
            <a:pPr marL="0" indent="0">
              <a:lnSpc>
                <a:spcPct val="120000"/>
              </a:lnSpc>
              <a:buNone/>
            </a:pPr>
            <a:r>
              <a:rPr lang="zh-CN" altLang="en-US" dirty="0"/>
              <a:t>指针变量可以指向一个结构数组，这时结构指针变量的值是整个结构数组的首地址。结构指针变量也可指向结构数组的一个元素，这时结构指针变量的值是该结构数组元素的首地址。</a:t>
            </a:r>
            <a:endParaRPr lang="en-US" altLang="zh-CN" dirty="0"/>
          </a:p>
          <a:p>
            <a:pPr marL="0" indent="0">
              <a:lnSpc>
                <a:spcPct val="120000"/>
              </a:lnSpc>
              <a:buNone/>
            </a:pPr>
            <a:endParaRPr lang="en-US" altLang="zh-CN" dirty="0"/>
          </a:p>
          <a:p>
            <a:pPr marL="0" indent="0">
              <a:lnSpc>
                <a:spcPct val="120000"/>
              </a:lnSpc>
              <a:buNone/>
            </a:pPr>
            <a:r>
              <a:rPr lang="zh-CN" altLang="en-US" dirty="0"/>
              <a:t>一个结构指针变量虽然可以用来访问结构变量或结构数组元素的成员，但是不能使它指向一个成员，也就是说不允许取一个成员的地址来赋予它。</a:t>
            </a: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．指向结构变量的指针</a:t>
            </a:r>
            <a:endParaRPr lang="en-US" dirty="0"/>
          </a:p>
          <a:p>
            <a:r>
              <a:rPr lang="zh-CN" altLang="en-US" dirty="0"/>
              <a:t>结构指针变量说明的一般形式为：</a:t>
            </a:r>
            <a:endParaRPr lang="en-US" dirty="0"/>
          </a:p>
          <a:p>
            <a:r>
              <a:rPr lang="en-US" dirty="0" err="1">
                <a:solidFill>
                  <a:schemeClr val="accent4"/>
                </a:solidFill>
              </a:rPr>
              <a:t>struct</a:t>
            </a:r>
            <a:r>
              <a:rPr lang="en-US" dirty="0">
                <a:solidFill>
                  <a:schemeClr val="accent4"/>
                </a:solidFill>
              </a:rPr>
              <a:t> </a:t>
            </a:r>
            <a:r>
              <a:rPr lang="zh-CN" altLang="en-US" dirty="0">
                <a:solidFill>
                  <a:schemeClr val="accent4"/>
                </a:solidFill>
              </a:rPr>
              <a:t>结构名</a:t>
            </a:r>
            <a:r>
              <a:rPr lang="en-US" dirty="0">
                <a:solidFill>
                  <a:schemeClr val="accent4"/>
                </a:solidFill>
              </a:rPr>
              <a:t> *</a:t>
            </a:r>
            <a:r>
              <a:rPr lang="zh-CN" altLang="en-US" dirty="0">
                <a:solidFill>
                  <a:schemeClr val="accent4"/>
                </a:solidFill>
              </a:rPr>
              <a:t>结构指针变量名</a:t>
            </a:r>
            <a:endParaRPr lang="en-US" altLang="zh-CN" dirty="0">
              <a:solidFill>
                <a:schemeClr val="accent4"/>
              </a:solidFill>
            </a:endParaRPr>
          </a:p>
          <a:p>
            <a:endParaRPr lang="en-US" altLang="zh-CN" dirty="0">
              <a:solidFill>
                <a:schemeClr val="accent4"/>
              </a:solidFill>
            </a:endParaRPr>
          </a:p>
          <a:p>
            <a:r>
              <a:rPr lang="en-US" dirty="0"/>
              <a:t>2</a:t>
            </a:r>
            <a:r>
              <a:rPr lang="zh-CN" altLang="en-US" dirty="0"/>
              <a:t>．指向结构数组的指针</a:t>
            </a:r>
            <a:endParaRPr lang="en-US" altLang="zh-CN" dirty="0"/>
          </a:p>
          <a:p>
            <a:endParaRPr lang="en-US" altLang="zh-CN" dirty="0"/>
          </a:p>
          <a:p>
            <a:r>
              <a:rPr lang="en-US" dirty="0"/>
              <a:t>3</a:t>
            </a:r>
            <a:r>
              <a:rPr lang="zh-CN" altLang="en-US" dirty="0"/>
              <a:t>．结构指针变量作函数参数</a:t>
            </a:r>
            <a:endParaRPr lang="en-US" dirty="0"/>
          </a:p>
          <a:p>
            <a:endParaRPr lang="en-US" dirty="0"/>
          </a:p>
          <a:p>
            <a:endParaRPr lang="en-US" dirty="0">
              <a:solidFill>
                <a:schemeClr val="accent4"/>
              </a:solidFill>
            </a:endParaRPr>
          </a:p>
          <a:p>
            <a:endParaRPr lang="en-US" dirty="0"/>
          </a:p>
        </p:txBody>
      </p:sp>
    </p:spTree>
    <p:extLst>
      <p:ext uri="{BB962C8B-B14F-4D97-AF65-F5344CB8AC3E}">
        <p14:creationId xmlns:p14="http://schemas.microsoft.com/office/powerpoint/2010/main" val="382292266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总结提高</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动态存储分配</a:t>
            </a:r>
            <a:endParaRPr lang="en-US" altLang="zh-CN" dirty="0"/>
          </a:p>
          <a:p>
            <a:pPr>
              <a:buFont typeface="Wingdings" pitchFamily="2" charset="2"/>
              <a:buChar char="Ø"/>
            </a:pPr>
            <a:r>
              <a:rPr lang="zh-CN" altLang="en-US" dirty="0"/>
              <a:t>枚举类型</a:t>
            </a:r>
            <a:endParaRPr lang="en-US" altLang="zh-CN" dirty="0"/>
          </a:p>
          <a:p>
            <a:pPr>
              <a:buFont typeface="Wingdings" pitchFamily="2" charset="2"/>
              <a:buChar char="Ø"/>
            </a:pPr>
            <a:r>
              <a:rPr lang="zh-CN" altLang="en-US" dirty="0"/>
              <a:t>类型定义符</a:t>
            </a:r>
            <a:r>
              <a:rPr lang="en-US" dirty="0" err="1"/>
              <a:t>typedef</a:t>
            </a:r>
            <a:endParaRPr lang="en-US" dirty="0"/>
          </a:p>
          <a:p>
            <a:endParaRPr lang="en-US" dirty="0"/>
          </a:p>
        </p:txBody>
      </p:sp>
    </p:spTree>
    <p:extLst>
      <p:ext uri="{BB962C8B-B14F-4D97-AF65-F5344CB8AC3E}">
        <p14:creationId xmlns:p14="http://schemas.microsoft.com/office/powerpoint/2010/main" val="216632963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动态存储分配</a:t>
            </a:r>
            <a:br>
              <a:rPr lang="en-US" altLang="zh-CN" dirty="0"/>
            </a:br>
            <a:endParaRPr lang="en-US" dirty="0"/>
          </a:p>
        </p:txBody>
      </p:sp>
      <p:sp>
        <p:nvSpPr>
          <p:cNvPr id="3" name="Content Placeholder 2"/>
          <p:cNvSpPr>
            <a:spLocks noGrp="1"/>
          </p:cNvSpPr>
          <p:nvPr>
            <p:ph idx="1"/>
          </p:nvPr>
        </p:nvSpPr>
        <p:spPr/>
        <p:txBody>
          <a:bodyPr>
            <a:normAutofit fontScale="47500" lnSpcReduction="20000"/>
          </a:bodyPr>
          <a:lstStyle/>
          <a:p>
            <a:pPr marL="0" indent="0">
              <a:lnSpc>
                <a:spcPct val="120000"/>
              </a:lnSpc>
              <a:buNone/>
            </a:pPr>
            <a:r>
              <a:rPr lang="en-US" dirty="0"/>
              <a:t>1</a:t>
            </a:r>
            <a:r>
              <a:rPr lang="zh-CN" altLang="en-US" dirty="0"/>
              <a:t>．分配内存空间函数</a:t>
            </a:r>
            <a:r>
              <a:rPr lang="en-US" dirty="0" err="1"/>
              <a:t>malloc</a:t>
            </a:r>
            <a:endParaRPr lang="en-US" dirty="0"/>
          </a:p>
          <a:p>
            <a:pPr marL="0" indent="0">
              <a:lnSpc>
                <a:spcPct val="120000"/>
              </a:lnSpc>
              <a:buNone/>
            </a:pPr>
            <a:r>
              <a:rPr lang="zh-CN" altLang="en-US" dirty="0"/>
              <a:t>功能：在内存的动态存储区中分配一块长度为“</a:t>
            </a:r>
            <a:r>
              <a:rPr lang="en-US" dirty="0"/>
              <a:t>size</a:t>
            </a:r>
            <a:r>
              <a:rPr lang="zh-CN" altLang="en-US" dirty="0"/>
              <a:t>”字节的连续区域。函数的返回值为该区域的首地址。</a:t>
            </a:r>
            <a:endParaRPr lang="en-US" altLang="zh-CN" dirty="0"/>
          </a:p>
          <a:p>
            <a:pPr marL="0" indent="0">
              <a:lnSpc>
                <a:spcPct val="120000"/>
              </a:lnSpc>
              <a:buNone/>
            </a:pPr>
            <a:r>
              <a:rPr lang="en-US" altLang="zh-CN" dirty="0"/>
              <a:t>【</a:t>
            </a:r>
            <a:r>
              <a:rPr lang="zh-CN" altLang="en-US" dirty="0"/>
              <a:t>例</a:t>
            </a:r>
            <a:r>
              <a:rPr lang="en-US" altLang="zh-CN" dirty="0"/>
              <a:t>】</a:t>
            </a:r>
            <a:r>
              <a:rPr lang="en-US" dirty="0">
                <a:solidFill>
                  <a:schemeClr val="accent4"/>
                </a:solidFill>
              </a:rPr>
              <a:t>pc=(char *)</a:t>
            </a:r>
            <a:r>
              <a:rPr lang="en-US" dirty="0" err="1">
                <a:solidFill>
                  <a:schemeClr val="accent4"/>
                </a:solidFill>
              </a:rPr>
              <a:t>malloc</a:t>
            </a:r>
            <a:r>
              <a:rPr lang="en-US" dirty="0">
                <a:solidFill>
                  <a:schemeClr val="accent4"/>
                </a:solidFill>
              </a:rPr>
              <a:t>(100);</a:t>
            </a:r>
          </a:p>
          <a:p>
            <a:pPr marL="0" indent="0">
              <a:lnSpc>
                <a:spcPct val="120000"/>
              </a:lnSpc>
              <a:buNone/>
            </a:pPr>
            <a:r>
              <a:rPr lang="zh-CN" altLang="en-US" dirty="0"/>
              <a:t>表示分配</a:t>
            </a:r>
            <a:r>
              <a:rPr lang="en-US" dirty="0"/>
              <a:t>100</a:t>
            </a:r>
            <a:r>
              <a:rPr lang="zh-CN" altLang="en-US" dirty="0"/>
              <a:t>个字节的内存空间，并强制转换为字符数组类型，函数的返回值为指向该字符数组的指针，把该指针赋予指针变量</a:t>
            </a:r>
            <a:r>
              <a:rPr lang="en-US" dirty="0"/>
              <a:t>pc</a:t>
            </a:r>
            <a:r>
              <a:rPr lang="zh-CN" altLang="en-US" dirty="0"/>
              <a:t>。</a:t>
            </a:r>
            <a:endParaRPr lang="en-US" altLang="zh-CN" dirty="0"/>
          </a:p>
          <a:p>
            <a:pPr marL="0" indent="0">
              <a:lnSpc>
                <a:spcPct val="120000"/>
              </a:lnSpc>
              <a:buNone/>
            </a:pPr>
            <a:endParaRPr lang="en-US" altLang="zh-CN" dirty="0"/>
          </a:p>
          <a:p>
            <a:pPr marL="0" indent="0">
              <a:lnSpc>
                <a:spcPct val="120000"/>
              </a:lnSpc>
              <a:buNone/>
            </a:pPr>
            <a:r>
              <a:rPr lang="en-US" dirty="0"/>
              <a:t>2</a:t>
            </a:r>
            <a:r>
              <a:rPr lang="zh-CN" altLang="en-US" dirty="0"/>
              <a:t>．分配内存空间函数</a:t>
            </a:r>
            <a:r>
              <a:rPr lang="en-US" dirty="0" err="1"/>
              <a:t>calloc</a:t>
            </a:r>
            <a:endParaRPr lang="en-US" dirty="0"/>
          </a:p>
          <a:p>
            <a:pPr marL="0" indent="0">
              <a:lnSpc>
                <a:spcPct val="120000"/>
              </a:lnSpc>
              <a:buNone/>
            </a:pPr>
            <a:r>
              <a:rPr lang="zh-CN" altLang="en-US" dirty="0"/>
              <a:t>功能：在内存动态存储区中分配</a:t>
            </a:r>
            <a:r>
              <a:rPr lang="en-US" dirty="0"/>
              <a:t>n</a:t>
            </a:r>
            <a:r>
              <a:rPr lang="zh-CN" altLang="en-US" dirty="0"/>
              <a:t>块长度为“</a:t>
            </a:r>
            <a:r>
              <a:rPr lang="en-US" dirty="0"/>
              <a:t>size</a:t>
            </a:r>
            <a:r>
              <a:rPr lang="zh-CN" altLang="en-US" dirty="0"/>
              <a:t>”字节的连续区域。函数的返回值为该区域的首地址。</a:t>
            </a:r>
            <a:endParaRPr lang="en-US" dirty="0"/>
          </a:p>
          <a:p>
            <a:pPr marL="0" indent="0">
              <a:lnSpc>
                <a:spcPct val="120000"/>
              </a:lnSpc>
              <a:buNone/>
            </a:pPr>
            <a:r>
              <a:rPr lang="en-US" altLang="zh-CN" dirty="0"/>
              <a:t>【</a:t>
            </a:r>
            <a:r>
              <a:rPr lang="zh-CN" altLang="en-US" dirty="0"/>
              <a:t>例</a:t>
            </a:r>
            <a:r>
              <a:rPr lang="en-US" altLang="zh-CN" dirty="0"/>
              <a:t>】</a:t>
            </a:r>
            <a:r>
              <a:rPr lang="en-US" dirty="0" err="1">
                <a:solidFill>
                  <a:schemeClr val="accent4"/>
                </a:solidFill>
              </a:rPr>
              <a:t>ps</a:t>
            </a:r>
            <a:r>
              <a:rPr lang="en-US" dirty="0">
                <a:solidFill>
                  <a:schemeClr val="accent4"/>
                </a:solidFill>
              </a:rPr>
              <a:t>=(</a:t>
            </a:r>
            <a:r>
              <a:rPr lang="en-US" dirty="0" err="1">
                <a:solidFill>
                  <a:schemeClr val="accent4"/>
                </a:solidFill>
              </a:rPr>
              <a:t>struet</a:t>
            </a:r>
            <a:r>
              <a:rPr lang="en-US" dirty="0">
                <a:solidFill>
                  <a:schemeClr val="accent4"/>
                </a:solidFill>
              </a:rPr>
              <a:t> </a:t>
            </a:r>
            <a:r>
              <a:rPr lang="en-US" dirty="0" err="1">
                <a:solidFill>
                  <a:schemeClr val="accent4"/>
                </a:solidFill>
              </a:rPr>
              <a:t>stu</a:t>
            </a:r>
            <a:r>
              <a:rPr lang="en-US" dirty="0">
                <a:solidFill>
                  <a:schemeClr val="accent4"/>
                </a:solidFill>
              </a:rPr>
              <a:t>*)</a:t>
            </a:r>
            <a:r>
              <a:rPr lang="en-US" dirty="0" err="1">
                <a:solidFill>
                  <a:schemeClr val="accent4"/>
                </a:solidFill>
              </a:rPr>
              <a:t>calloc</a:t>
            </a:r>
            <a:r>
              <a:rPr lang="en-US" dirty="0">
                <a:solidFill>
                  <a:schemeClr val="accent4"/>
                </a:solidFill>
              </a:rPr>
              <a:t>(2,sizeof(</a:t>
            </a:r>
            <a:r>
              <a:rPr lang="en-US" dirty="0" err="1">
                <a:solidFill>
                  <a:schemeClr val="accent4"/>
                </a:solidFill>
              </a:rPr>
              <a:t>struct</a:t>
            </a:r>
            <a:r>
              <a:rPr lang="en-US" dirty="0">
                <a:solidFill>
                  <a:schemeClr val="accent4"/>
                </a:solidFill>
              </a:rPr>
              <a:t> </a:t>
            </a:r>
            <a:r>
              <a:rPr lang="en-US" dirty="0" err="1">
                <a:solidFill>
                  <a:schemeClr val="accent4"/>
                </a:solidFill>
              </a:rPr>
              <a:t>stu</a:t>
            </a:r>
            <a:r>
              <a:rPr lang="en-US" dirty="0">
                <a:solidFill>
                  <a:schemeClr val="accent4"/>
                </a:solidFill>
              </a:rPr>
              <a:t>));</a:t>
            </a:r>
          </a:p>
          <a:p>
            <a:pPr marL="0" indent="0">
              <a:lnSpc>
                <a:spcPct val="120000"/>
              </a:lnSpc>
              <a:buNone/>
            </a:pPr>
            <a:r>
              <a:rPr lang="zh-CN" altLang="en-US" dirty="0"/>
              <a:t>其中的</a:t>
            </a:r>
            <a:r>
              <a:rPr lang="en-US" dirty="0" err="1"/>
              <a:t>sizeof</a:t>
            </a:r>
            <a:r>
              <a:rPr lang="en-US" dirty="0"/>
              <a:t>(</a:t>
            </a:r>
            <a:r>
              <a:rPr lang="en-US" dirty="0" err="1"/>
              <a:t>struct</a:t>
            </a:r>
            <a:r>
              <a:rPr lang="en-US" dirty="0"/>
              <a:t> </a:t>
            </a:r>
            <a:r>
              <a:rPr lang="en-US" dirty="0" err="1"/>
              <a:t>stu</a:t>
            </a:r>
            <a:r>
              <a:rPr lang="en-US" dirty="0"/>
              <a:t>)</a:t>
            </a:r>
            <a:r>
              <a:rPr lang="zh-CN" altLang="en-US" dirty="0"/>
              <a:t>是求</a:t>
            </a:r>
            <a:r>
              <a:rPr lang="en-US" dirty="0" err="1"/>
              <a:t>stu</a:t>
            </a:r>
            <a:r>
              <a:rPr lang="zh-CN" altLang="en-US" dirty="0"/>
              <a:t>的结构长度。因此该语句的意思是：按</a:t>
            </a:r>
            <a:r>
              <a:rPr lang="en-US" dirty="0" err="1"/>
              <a:t>stu</a:t>
            </a:r>
            <a:r>
              <a:rPr lang="zh-CN" altLang="en-US" dirty="0"/>
              <a:t>的长度分配两块连续区域，强制转换为</a:t>
            </a:r>
            <a:r>
              <a:rPr lang="en-US" dirty="0" err="1"/>
              <a:t>stu</a:t>
            </a:r>
            <a:r>
              <a:rPr lang="zh-CN" altLang="en-US" dirty="0"/>
              <a:t>类型，并把其首地址赋予指针变量</a:t>
            </a:r>
            <a:r>
              <a:rPr lang="en-US" dirty="0" err="1"/>
              <a:t>ps</a:t>
            </a:r>
            <a:r>
              <a:rPr lang="zh-CN" altLang="en-US" dirty="0"/>
              <a:t>。</a:t>
            </a:r>
            <a:endParaRPr lang="en-US" dirty="0"/>
          </a:p>
          <a:p>
            <a:pPr marL="0" indent="0">
              <a:lnSpc>
                <a:spcPct val="120000"/>
              </a:lnSpc>
              <a:buNone/>
            </a:pPr>
            <a:r>
              <a:rPr lang="en-US" dirty="0" err="1"/>
              <a:t>calloc</a:t>
            </a:r>
            <a:r>
              <a:rPr lang="zh-CN" altLang="en-US" dirty="0"/>
              <a:t>函数与</a:t>
            </a:r>
            <a:r>
              <a:rPr lang="en-US" dirty="0" err="1"/>
              <a:t>malloc</a:t>
            </a:r>
            <a:r>
              <a:rPr lang="zh-CN" altLang="en-US" dirty="0"/>
              <a:t>函数的区别仅在于一次可以分配</a:t>
            </a:r>
            <a:r>
              <a:rPr lang="en-US" dirty="0"/>
              <a:t>n</a:t>
            </a:r>
            <a:r>
              <a:rPr lang="zh-CN" altLang="en-US" dirty="0"/>
              <a:t>块区域。</a:t>
            </a:r>
            <a:endParaRPr lang="en-US" altLang="zh-CN" dirty="0"/>
          </a:p>
          <a:p>
            <a:pPr marL="0" indent="0">
              <a:lnSpc>
                <a:spcPct val="120000"/>
              </a:lnSpc>
              <a:buNone/>
            </a:pPr>
            <a:endParaRPr lang="en-US" dirty="0"/>
          </a:p>
          <a:p>
            <a:pPr marL="0" indent="0">
              <a:lnSpc>
                <a:spcPct val="120000"/>
              </a:lnSpc>
              <a:buNone/>
            </a:pPr>
            <a:r>
              <a:rPr lang="en-US" dirty="0"/>
              <a:t>3</a:t>
            </a:r>
            <a:r>
              <a:rPr lang="zh-CN" altLang="en-US" dirty="0"/>
              <a:t>．释放内存空间函数</a:t>
            </a:r>
            <a:r>
              <a:rPr lang="en-US" dirty="0"/>
              <a:t>free</a:t>
            </a:r>
          </a:p>
          <a:p>
            <a:pPr marL="0" indent="0">
              <a:lnSpc>
                <a:spcPct val="120000"/>
              </a:lnSpc>
              <a:buNone/>
            </a:pPr>
            <a:r>
              <a:rPr lang="zh-CN" altLang="en-US" dirty="0"/>
              <a:t>功能：释放</a:t>
            </a:r>
            <a:r>
              <a:rPr lang="en-US" dirty="0" err="1"/>
              <a:t>ptr</a:t>
            </a:r>
            <a:r>
              <a:rPr lang="zh-CN" altLang="en-US" dirty="0"/>
              <a:t>所指向的一块内存空间，</a:t>
            </a:r>
            <a:r>
              <a:rPr lang="en-US" dirty="0" err="1"/>
              <a:t>ptr</a:t>
            </a:r>
            <a:r>
              <a:rPr lang="zh-CN" altLang="en-US" dirty="0"/>
              <a:t>是一个任意类型的指针变量，它指向被释放区域的首地址。被释放区应是由</a:t>
            </a:r>
            <a:r>
              <a:rPr lang="en-US" dirty="0" err="1"/>
              <a:t>malloc</a:t>
            </a:r>
            <a:r>
              <a:rPr lang="zh-CN" altLang="en-US" dirty="0"/>
              <a:t>或</a:t>
            </a:r>
            <a:r>
              <a:rPr lang="en-US" dirty="0" err="1"/>
              <a:t>calloc</a:t>
            </a:r>
            <a:r>
              <a:rPr lang="zh-CN" altLang="en-US" dirty="0"/>
              <a:t>函数所分配的区域。</a:t>
            </a:r>
            <a:endParaRPr lang="en-US" dirty="0"/>
          </a:p>
          <a:p>
            <a:pPr>
              <a:lnSpc>
                <a:spcPct val="120000"/>
              </a:lnSpc>
            </a:pPr>
            <a:endParaRPr lang="en-US" dirty="0"/>
          </a:p>
        </p:txBody>
      </p:sp>
      <p:sp>
        <p:nvSpPr>
          <p:cNvPr id="4" name="Text Placeholder 3"/>
          <p:cNvSpPr>
            <a:spLocks noGrp="1"/>
          </p:cNvSpPr>
          <p:nvPr>
            <p:ph type="body" sz="half" idx="2"/>
          </p:nvPr>
        </p:nvSpPr>
        <p:spPr/>
        <p:txBody>
          <a:bodyPr>
            <a:normAutofit/>
          </a:bodyPr>
          <a:lstStyle/>
          <a:p>
            <a:r>
              <a:rPr lang="en-US" dirty="0"/>
              <a:t>1</a:t>
            </a:r>
            <a:r>
              <a:rPr lang="zh-CN" altLang="en-US" dirty="0"/>
              <a:t>．分配内存空间函数</a:t>
            </a:r>
            <a:r>
              <a:rPr lang="en-US" dirty="0" err="1"/>
              <a:t>malloc</a:t>
            </a:r>
            <a:endParaRPr lang="en-US" dirty="0"/>
          </a:p>
          <a:p>
            <a:r>
              <a:rPr lang="zh-CN" altLang="en-US" dirty="0"/>
              <a:t>调用形式：</a:t>
            </a:r>
            <a:endParaRPr lang="en-US" altLang="zh-CN" dirty="0"/>
          </a:p>
          <a:p>
            <a:r>
              <a:rPr lang="en-US" dirty="0">
                <a:solidFill>
                  <a:schemeClr val="accent4"/>
                </a:solidFill>
              </a:rPr>
              <a:t>(</a:t>
            </a:r>
            <a:r>
              <a:rPr lang="zh-CN" altLang="en-US" dirty="0">
                <a:solidFill>
                  <a:schemeClr val="accent4"/>
                </a:solidFill>
              </a:rPr>
              <a:t>类型说明符</a:t>
            </a:r>
            <a:r>
              <a:rPr lang="en-US" dirty="0">
                <a:solidFill>
                  <a:schemeClr val="accent4"/>
                </a:solidFill>
              </a:rPr>
              <a:t>*)</a:t>
            </a:r>
            <a:r>
              <a:rPr lang="en-US" dirty="0" err="1">
                <a:solidFill>
                  <a:schemeClr val="accent4"/>
                </a:solidFill>
              </a:rPr>
              <a:t>malloc</a:t>
            </a:r>
            <a:r>
              <a:rPr lang="en-US" dirty="0">
                <a:solidFill>
                  <a:schemeClr val="accent4"/>
                </a:solidFill>
              </a:rPr>
              <a:t>(size)</a:t>
            </a:r>
          </a:p>
          <a:p>
            <a:endParaRPr lang="en-US" dirty="0"/>
          </a:p>
          <a:p>
            <a:r>
              <a:rPr lang="en-US" dirty="0"/>
              <a:t>2</a:t>
            </a:r>
            <a:r>
              <a:rPr lang="zh-CN" altLang="en-US" dirty="0"/>
              <a:t>．分配内存空间函数</a:t>
            </a:r>
            <a:r>
              <a:rPr lang="en-US" dirty="0" err="1"/>
              <a:t>calloc</a:t>
            </a:r>
            <a:endParaRPr lang="en-US" dirty="0"/>
          </a:p>
          <a:p>
            <a:r>
              <a:rPr lang="zh-CN" altLang="en-US" dirty="0"/>
              <a:t>调用形式：</a:t>
            </a:r>
            <a:endParaRPr lang="en-US" altLang="zh-CN" dirty="0"/>
          </a:p>
          <a:p>
            <a:r>
              <a:rPr lang="en-US" dirty="0">
                <a:solidFill>
                  <a:schemeClr val="accent4"/>
                </a:solidFill>
              </a:rPr>
              <a:t>(</a:t>
            </a:r>
            <a:r>
              <a:rPr lang="zh-CN" altLang="en-US" dirty="0">
                <a:solidFill>
                  <a:schemeClr val="accent4"/>
                </a:solidFill>
              </a:rPr>
              <a:t>类型说明符</a:t>
            </a:r>
            <a:r>
              <a:rPr lang="en-US" dirty="0">
                <a:solidFill>
                  <a:schemeClr val="accent4"/>
                </a:solidFill>
              </a:rPr>
              <a:t>*)</a:t>
            </a:r>
            <a:r>
              <a:rPr lang="en-US" dirty="0" err="1">
                <a:solidFill>
                  <a:schemeClr val="accent4"/>
                </a:solidFill>
              </a:rPr>
              <a:t>calloc</a:t>
            </a:r>
            <a:r>
              <a:rPr lang="en-US" dirty="0">
                <a:solidFill>
                  <a:schemeClr val="accent4"/>
                </a:solidFill>
              </a:rPr>
              <a:t>(</a:t>
            </a:r>
            <a:r>
              <a:rPr lang="en-US" dirty="0" err="1">
                <a:solidFill>
                  <a:schemeClr val="accent4"/>
                </a:solidFill>
              </a:rPr>
              <a:t>n,size</a:t>
            </a:r>
            <a:r>
              <a:rPr lang="en-US" dirty="0">
                <a:solidFill>
                  <a:schemeClr val="accent4"/>
                </a:solidFill>
              </a:rPr>
              <a:t>)</a:t>
            </a:r>
          </a:p>
          <a:p>
            <a:endParaRPr lang="en-US" dirty="0">
              <a:solidFill>
                <a:schemeClr val="accent4"/>
              </a:solidFill>
            </a:endParaRPr>
          </a:p>
          <a:p>
            <a:r>
              <a:rPr lang="en-US" dirty="0"/>
              <a:t>3</a:t>
            </a:r>
            <a:r>
              <a:rPr lang="zh-CN" altLang="en-US" dirty="0"/>
              <a:t>．释放内存空间函数</a:t>
            </a:r>
            <a:r>
              <a:rPr lang="en-US" dirty="0"/>
              <a:t>free</a:t>
            </a:r>
          </a:p>
          <a:p>
            <a:r>
              <a:rPr lang="zh-CN" altLang="en-US" dirty="0"/>
              <a:t>调用形式：</a:t>
            </a:r>
            <a:endParaRPr lang="en-US" altLang="zh-CN" dirty="0"/>
          </a:p>
          <a:p>
            <a:r>
              <a:rPr lang="en-US" dirty="0">
                <a:solidFill>
                  <a:schemeClr val="accent4"/>
                </a:solidFill>
              </a:rPr>
              <a:t>free(void*</a:t>
            </a:r>
            <a:r>
              <a:rPr lang="en-US" dirty="0" err="1">
                <a:solidFill>
                  <a:schemeClr val="accent4"/>
                </a:solidFill>
              </a:rPr>
              <a:t>ptr</a:t>
            </a:r>
            <a:r>
              <a:rPr lang="en-US" dirty="0">
                <a:solidFill>
                  <a:schemeClr val="accent4"/>
                </a:solidFill>
              </a:rPr>
              <a:t>);</a:t>
            </a:r>
          </a:p>
          <a:p>
            <a:endParaRPr lang="en-US" dirty="0"/>
          </a:p>
          <a:p>
            <a:endParaRPr lang="en-US" dirty="0"/>
          </a:p>
        </p:txBody>
      </p:sp>
    </p:spTree>
    <p:extLst>
      <p:ext uri="{BB962C8B-B14F-4D97-AF65-F5344CB8AC3E}">
        <p14:creationId xmlns:p14="http://schemas.microsoft.com/office/powerpoint/2010/main" val="95867904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枚举类型</a:t>
            </a:r>
            <a:br>
              <a:rPr lang="en-US" altLang="zh-CN" dirty="0"/>
            </a:br>
            <a:endParaRPr lang="en-US" dirty="0"/>
          </a:p>
        </p:txBody>
      </p:sp>
      <p:sp>
        <p:nvSpPr>
          <p:cNvPr id="3" name="Content Placeholder 2"/>
          <p:cNvSpPr>
            <a:spLocks noGrp="1"/>
          </p:cNvSpPr>
          <p:nvPr>
            <p:ph idx="1"/>
          </p:nvPr>
        </p:nvSpPr>
        <p:spPr>
          <a:xfrm>
            <a:off x="3803650" y="457200"/>
            <a:ext cx="5111750" cy="5334000"/>
          </a:xfrm>
        </p:spPr>
        <p:txBody>
          <a:bodyPr>
            <a:normAutofit fontScale="62500" lnSpcReduction="20000"/>
          </a:bodyPr>
          <a:lstStyle/>
          <a:p>
            <a:pPr marL="0" indent="0">
              <a:lnSpc>
                <a:spcPct val="120000"/>
              </a:lnSpc>
              <a:buNone/>
            </a:pPr>
            <a:r>
              <a:rPr lang="en-US" dirty="0"/>
              <a:t>1</a:t>
            </a:r>
            <a:r>
              <a:rPr lang="zh-CN" altLang="en-US" dirty="0"/>
              <a:t>、</a:t>
            </a:r>
            <a:r>
              <a:rPr lang="en-US" altLang="zh-CN" dirty="0"/>
              <a:t>【</a:t>
            </a:r>
            <a:r>
              <a:rPr lang="zh-CN" altLang="en-US" dirty="0"/>
              <a:t>例</a:t>
            </a:r>
            <a:r>
              <a:rPr lang="en-US" altLang="zh-CN" dirty="0"/>
              <a:t>】</a:t>
            </a:r>
          </a:p>
          <a:p>
            <a:pPr marL="0" indent="0">
              <a:lnSpc>
                <a:spcPct val="120000"/>
              </a:lnSpc>
              <a:buNone/>
            </a:pPr>
            <a:r>
              <a:rPr lang="en-US" sz="2600" dirty="0" err="1">
                <a:solidFill>
                  <a:schemeClr val="accent4"/>
                </a:solidFill>
              </a:rPr>
              <a:t>enum</a:t>
            </a:r>
            <a:r>
              <a:rPr lang="en-US" sz="2600" dirty="0">
                <a:solidFill>
                  <a:schemeClr val="accent4"/>
                </a:solidFill>
              </a:rPr>
              <a:t> weekday{ </a:t>
            </a:r>
            <a:r>
              <a:rPr lang="en-US" sz="2600" dirty="0" err="1">
                <a:solidFill>
                  <a:schemeClr val="accent4"/>
                </a:solidFill>
              </a:rPr>
              <a:t>un,mou,tue,wed,thu,fri,sat</a:t>
            </a:r>
            <a:r>
              <a:rPr lang="en-US" sz="2600" dirty="0">
                <a:solidFill>
                  <a:schemeClr val="accent4"/>
                </a:solidFill>
              </a:rPr>
              <a:t> };</a:t>
            </a:r>
          </a:p>
          <a:p>
            <a:pPr marL="0" indent="0">
              <a:lnSpc>
                <a:spcPct val="120000"/>
              </a:lnSpc>
              <a:buNone/>
            </a:pPr>
            <a:r>
              <a:rPr lang="zh-CN" altLang="en-US" dirty="0"/>
              <a:t>该枚举名为</a:t>
            </a:r>
            <a:r>
              <a:rPr lang="en-US" dirty="0"/>
              <a:t>weekday</a:t>
            </a:r>
            <a:r>
              <a:rPr lang="zh-CN" altLang="en-US" dirty="0"/>
              <a:t>，枚举值共有</a:t>
            </a:r>
            <a:r>
              <a:rPr lang="en-US" dirty="0"/>
              <a:t>7</a:t>
            </a:r>
            <a:r>
              <a:rPr lang="zh-CN" altLang="en-US" dirty="0"/>
              <a:t>个，即一周中的</a:t>
            </a:r>
            <a:r>
              <a:rPr lang="en-US" dirty="0"/>
              <a:t>7</a:t>
            </a:r>
            <a:r>
              <a:rPr lang="zh-CN" altLang="en-US" dirty="0"/>
              <a:t>天。凡被说明为</a:t>
            </a:r>
            <a:r>
              <a:rPr lang="en-US" dirty="0"/>
              <a:t>weekday</a:t>
            </a:r>
            <a:r>
              <a:rPr lang="zh-CN" altLang="en-US" dirty="0"/>
              <a:t>类型变量的取值只能是</a:t>
            </a:r>
            <a:r>
              <a:rPr lang="en-US" dirty="0"/>
              <a:t>7</a:t>
            </a:r>
            <a:r>
              <a:rPr lang="zh-CN" altLang="en-US" dirty="0"/>
              <a:t>天中的某一天。</a:t>
            </a:r>
            <a:endParaRPr lang="en-US" altLang="zh-CN" dirty="0"/>
          </a:p>
          <a:p>
            <a:pPr marL="0" indent="0">
              <a:lnSpc>
                <a:spcPct val="120000"/>
              </a:lnSpc>
              <a:buNone/>
            </a:pPr>
            <a:endParaRPr lang="en-US" altLang="zh-CN" dirty="0"/>
          </a:p>
          <a:p>
            <a:pPr marL="0" indent="0">
              <a:lnSpc>
                <a:spcPct val="120000"/>
              </a:lnSpc>
              <a:buNone/>
            </a:pPr>
            <a:r>
              <a:rPr lang="en-US" altLang="zh-CN" dirty="0"/>
              <a:t>2</a:t>
            </a:r>
            <a:r>
              <a:rPr lang="zh-CN" altLang="en-US" dirty="0"/>
              <a:t>、如同结构和联合一样，枚举变量也可用不同的方式说明，即先定义后说明，同时定义说明或直接说明。</a:t>
            </a:r>
            <a:endParaRPr lang="en-US" altLang="zh-CN" dirty="0"/>
          </a:p>
          <a:p>
            <a:pPr marL="0" indent="0">
              <a:lnSpc>
                <a:spcPct val="120000"/>
              </a:lnSpc>
              <a:buNone/>
            </a:pPr>
            <a:endParaRPr lang="en-US" dirty="0"/>
          </a:p>
          <a:p>
            <a:pPr marL="0" indent="0">
              <a:lnSpc>
                <a:spcPct val="120000"/>
              </a:lnSpc>
              <a:buNone/>
            </a:pPr>
            <a:r>
              <a:rPr lang="en-US" altLang="zh-CN" dirty="0"/>
              <a:t>3</a:t>
            </a:r>
            <a:r>
              <a:rPr lang="zh-CN" altLang="en-US" dirty="0"/>
              <a:t>、枚举类型在使用中有以下规定：</a:t>
            </a:r>
            <a:endParaRPr lang="en-US" dirty="0"/>
          </a:p>
          <a:p>
            <a:pPr marL="0" indent="0">
              <a:lnSpc>
                <a:spcPct val="120000"/>
              </a:lnSpc>
              <a:buNone/>
            </a:pPr>
            <a:r>
              <a:rPr lang="zh-CN" altLang="en-US" dirty="0"/>
              <a:t>① 枚举值是常量，不是变量。不能在程序中用赋值语句再对它赋值。</a:t>
            </a:r>
            <a:endParaRPr lang="en-US" dirty="0"/>
          </a:p>
          <a:p>
            <a:pPr marL="0" indent="0">
              <a:lnSpc>
                <a:spcPct val="120000"/>
              </a:lnSpc>
              <a:buNone/>
            </a:pPr>
            <a:r>
              <a:rPr lang="zh-CN" altLang="en-US" dirty="0"/>
              <a:t>② 枚举元素本身由系统定义了一个表示序号的数值，从</a:t>
            </a:r>
            <a:r>
              <a:rPr lang="en-US" dirty="0"/>
              <a:t>0</a:t>
            </a:r>
            <a:r>
              <a:rPr lang="zh-CN" altLang="en-US" dirty="0"/>
              <a:t>开始顺序定义为</a:t>
            </a:r>
            <a:r>
              <a:rPr lang="en-US" dirty="0"/>
              <a:t>0</a:t>
            </a:r>
            <a:r>
              <a:rPr lang="zh-CN" altLang="en-US" dirty="0"/>
              <a:t>，</a:t>
            </a:r>
            <a:r>
              <a:rPr lang="en-US" dirty="0"/>
              <a:t>1</a:t>
            </a:r>
            <a:r>
              <a:rPr lang="zh-CN" altLang="en-US" dirty="0"/>
              <a:t>，</a:t>
            </a:r>
            <a:r>
              <a:rPr lang="en-US" dirty="0"/>
              <a:t>2</a:t>
            </a:r>
            <a:r>
              <a:rPr lang="zh-CN" altLang="en-US" dirty="0"/>
              <a:t>，</a:t>
            </a:r>
            <a:r>
              <a:rPr lang="en-US" dirty="0"/>
              <a:t>…</a:t>
            </a:r>
            <a:r>
              <a:rPr lang="zh-CN" altLang="en-US" dirty="0"/>
              <a:t>。如在</a:t>
            </a:r>
            <a:r>
              <a:rPr lang="en-US" dirty="0"/>
              <a:t>weekday</a:t>
            </a:r>
            <a:r>
              <a:rPr lang="zh-CN" altLang="en-US" dirty="0"/>
              <a:t>中，</a:t>
            </a:r>
            <a:r>
              <a:rPr lang="en-US" dirty="0"/>
              <a:t>sun</a:t>
            </a:r>
            <a:r>
              <a:rPr lang="zh-CN" altLang="en-US" dirty="0"/>
              <a:t>值为</a:t>
            </a:r>
            <a:r>
              <a:rPr lang="en-US" dirty="0"/>
              <a:t>0</a:t>
            </a:r>
            <a:r>
              <a:rPr lang="zh-CN" altLang="en-US" dirty="0"/>
              <a:t>，</a:t>
            </a:r>
            <a:r>
              <a:rPr lang="en-US" dirty="0" err="1"/>
              <a:t>mon</a:t>
            </a:r>
            <a:r>
              <a:rPr lang="zh-CN" altLang="en-US" dirty="0"/>
              <a:t>值为</a:t>
            </a:r>
            <a:r>
              <a:rPr lang="en-US" dirty="0"/>
              <a:t>1,…,sat</a:t>
            </a:r>
            <a:r>
              <a:rPr lang="zh-CN" altLang="en-US" dirty="0"/>
              <a:t>值为</a:t>
            </a:r>
            <a:r>
              <a:rPr lang="en-US" dirty="0"/>
              <a:t>6</a:t>
            </a:r>
            <a:r>
              <a:rPr lang="zh-CN" altLang="en-US" dirty="0"/>
              <a:t>。</a:t>
            </a:r>
            <a:endParaRPr lang="en-US" dirty="0"/>
          </a:p>
          <a:p>
            <a:pPr marL="0" indent="0">
              <a:lnSpc>
                <a:spcPct val="120000"/>
              </a:lnSpc>
              <a:buNone/>
            </a:pPr>
            <a:endParaRPr lang="en-US" dirty="0"/>
          </a:p>
          <a:p>
            <a:pPr marL="0" indent="0">
              <a:lnSpc>
                <a:spcPct val="120000"/>
              </a:lnSpc>
              <a:buNone/>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．枚举类型的定义和枚举变量的说明</a:t>
            </a:r>
            <a:endParaRPr lang="en-US" altLang="zh-CN" dirty="0"/>
          </a:p>
          <a:p>
            <a:r>
              <a:rPr lang="zh-CN" altLang="en-US" dirty="0"/>
              <a:t>枚举类型定义的一般形式：</a:t>
            </a:r>
            <a:endParaRPr lang="en-US" dirty="0"/>
          </a:p>
          <a:p>
            <a:r>
              <a:rPr lang="en-US" dirty="0" err="1">
                <a:solidFill>
                  <a:schemeClr val="accent4"/>
                </a:solidFill>
              </a:rPr>
              <a:t>enum</a:t>
            </a:r>
            <a:r>
              <a:rPr lang="en-US" dirty="0">
                <a:solidFill>
                  <a:schemeClr val="accent4"/>
                </a:solidFill>
              </a:rPr>
              <a:t> </a:t>
            </a:r>
            <a:r>
              <a:rPr lang="zh-CN" altLang="en-US" dirty="0">
                <a:solidFill>
                  <a:schemeClr val="accent4"/>
                </a:solidFill>
              </a:rPr>
              <a:t>枚举名</a:t>
            </a:r>
            <a:r>
              <a:rPr lang="en-US" dirty="0">
                <a:solidFill>
                  <a:schemeClr val="accent4"/>
                </a:solidFill>
              </a:rPr>
              <a:t>{ </a:t>
            </a:r>
            <a:r>
              <a:rPr lang="zh-CN" altLang="en-US" dirty="0">
                <a:solidFill>
                  <a:schemeClr val="accent4"/>
                </a:solidFill>
              </a:rPr>
              <a:t>枚举值表</a:t>
            </a:r>
            <a:r>
              <a:rPr lang="en-US" dirty="0">
                <a:solidFill>
                  <a:schemeClr val="accent4"/>
                </a:solidFill>
              </a:rPr>
              <a:t> };</a:t>
            </a:r>
          </a:p>
          <a:p>
            <a:endParaRPr lang="en-US" dirty="0"/>
          </a:p>
          <a:p>
            <a:r>
              <a:rPr lang="en-US" dirty="0"/>
              <a:t>2</a:t>
            </a:r>
            <a:r>
              <a:rPr lang="zh-CN" altLang="en-US" dirty="0"/>
              <a:t>．枚举类型变量的赋值和使用</a:t>
            </a:r>
            <a:endParaRPr lang="en-US" dirty="0"/>
          </a:p>
          <a:p>
            <a:endParaRPr lang="en-US" dirty="0"/>
          </a:p>
        </p:txBody>
      </p:sp>
    </p:spTree>
    <p:extLst>
      <p:ext uri="{BB962C8B-B14F-4D97-AF65-F5344CB8AC3E}">
        <p14:creationId xmlns:p14="http://schemas.microsoft.com/office/powerpoint/2010/main" val="318621753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类型定义符</a:t>
            </a:r>
            <a:r>
              <a:rPr lang="en-US" dirty="0" err="1"/>
              <a:t>typedef</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lnSpc>
                <a:spcPct val="120000"/>
              </a:lnSpc>
              <a:buNone/>
            </a:pPr>
            <a:r>
              <a:rPr lang="en-US" altLang="zh-CN" dirty="0"/>
              <a:t>【</a:t>
            </a:r>
            <a:r>
              <a:rPr lang="zh-CN" altLang="en-US" dirty="0"/>
              <a:t>例</a:t>
            </a:r>
            <a:r>
              <a:rPr lang="en-US" altLang="zh-CN" dirty="0"/>
              <a:t>】</a:t>
            </a:r>
            <a:r>
              <a:rPr lang="en-US" dirty="0" err="1">
                <a:solidFill>
                  <a:schemeClr val="accent4"/>
                </a:solidFill>
              </a:rPr>
              <a:t>typedef</a:t>
            </a:r>
            <a:r>
              <a:rPr lang="en-US" dirty="0">
                <a:solidFill>
                  <a:schemeClr val="accent4"/>
                </a:solidFill>
              </a:rPr>
              <a:t> </a:t>
            </a:r>
            <a:r>
              <a:rPr lang="en-US" dirty="0" err="1">
                <a:solidFill>
                  <a:schemeClr val="accent4"/>
                </a:solidFill>
              </a:rPr>
              <a:t>int</a:t>
            </a:r>
            <a:r>
              <a:rPr lang="en-US" dirty="0">
                <a:solidFill>
                  <a:schemeClr val="accent4"/>
                </a:solidFill>
              </a:rPr>
              <a:t> INTEGER</a:t>
            </a:r>
          </a:p>
          <a:p>
            <a:pPr marL="0" indent="0">
              <a:lnSpc>
                <a:spcPct val="120000"/>
              </a:lnSpc>
              <a:buNone/>
            </a:pPr>
            <a:r>
              <a:rPr lang="zh-CN" altLang="en-US" dirty="0"/>
              <a:t>这以后就可用</a:t>
            </a:r>
            <a:r>
              <a:rPr lang="en-US" dirty="0"/>
              <a:t>INTEGER</a:t>
            </a:r>
            <a:r>
              <a:rPr lang="zh-CN" altLang="en-US" dirty="0"/>
              <a:t>来代替</a:t>
            </a:r>
            <a:r>
              <a:rPr lang="en-US" dirty="0" err="1"/>
              <a:t>int</a:t>
            </a:r>
            <a:r>
              <a:rPr lang="zh-CN" altLang="en-US" dirty="0"/>
              <a:t>作整型变量的类型说明了。</a:t>
            </a:r>
            <a:r>
              <a:rPr lang="en-US" dirty="0"/>
              <a:t> </a:t>
            </a:r>
          </a:p>
          <a:p>
            <a:pPr marL="0" indent="0">
              <a:lnSpc>
                <a:spcPct val="120000"/>
              </a:lnSpc>
              <a:buNone/>
            </a:pPr>
            <a:r>
              <a:rPr lang="en-US" dirty="0"/>
              <a:t>INTEGER </a:t>
            </a:r>
            <a:r>
              <a:rPr lang="en-US" dirty="0" err="1"/>
              <a:t>a,b</a:t>
            </a:r>
            <a:r>
              <a:rPr lang="en-US" dirty="0"/>
              <a:t>;</a:t>
            </a:r>
          </a:p>
          <a:p>
            <a:pPr marL="0" indent="0">
              <a:lnSpc>
                <a:spcPct val="120000"/>
              </a:lnSpc>
              <a:buNone/>
            </a:pPr>
            <a:r>
              <a:rPr lang="zh-CN" altLang="en-US" dirty="0"/>
              <a:t>它等效于</a:t>
            </a:r>
            <a:r>
              <a:rPr lang="en-US" dirty="0" err="1"/>
              <a:t>int</a:t>
            </a:r>
            <a:r>
              <a:rPr lang="en-US" dirty="0"/>
              <a:t> </a:t>
            </a:r>
            <a:r>
              <a:rPr lang="en-US" dirty="0" err="1"/>
              <a:t>a,b</a:t>
            </a:r>
            <a:r>
              <a:rPr lang="en-US" dirty="0"/>
              <a:t>;</a:t>
            </a:r>
          </a:p>
          <a:p>
            <a:pPr marL="0" indent="0">
              <a:lnSpc>
                <a:spcPct val="120000"/>
              </a:lnSpc>
              <a:buNone/>
            </a:pPr>
            <a:endParaRPr lang="en-US" altLang="zh-CN" dirty="0"/>
          </a:p>
          <a:p>
            <a:pPr marL="0" indent="0">
              <a:lnSpc>
                <a:spcPct val="120000"/>
              </a:lnSpc>
              <a:buNone/>
            </a:pPr>
            <a:r>
              <a:rPr lang="zh-CN" altLang="en-US" dirty="0"/>
              <a:t>用</a:t>
            </a:r>
            <a:r>
              <a:rPr lang="en-US" dirty="0" err="1"/>
              <a:t>typedef</a:t>
            </a:r>
            <a:r>
              <a:rPr lang="zh-CN" altLang="en-US" dirty="0"/>
              <a:t>定义数组、指针、结构等类型将带来很大的方便，不仅使程序书写简单，而且使意义更为明确，因而增强了可读性。</a:t>
            </a:r>
            <a:endParaRPr lang="en-US" altLang="zh-CN" dirty="0"/>
          </a:p>
          <a:p>
            <a:pPr marL="0" indent="0">
              <a:lnSpc>
                <a:spcPct val="120000"/>
              </a:lnSpc>
              <a:buNone/>
            </a:pPr>
            <a:r>
              <a:rPr lang="zh-CN" altLang="en-US" dirty="0"/>
              <a:t>例如：</a:t>
            </a:r>
            <a:r>
              <a:rPr lang="en-US" dirty="0" err="1">
                <a:solidFill>
                  <a:schemeClr val="accent4"/>
                </a:solidFill>
              </a:rPr>
              <a:t>typedef</a:t>
            </a:r>
            <a:r>
              <a:rPr lang="en-US" dirty="0">
                <a:solidFill>
                  <a:schemeClr val="accent4"/>
                </a:solidFill>
              </a:rPr>
              <a:t> char NAME[20]; </a:t>
            </a:r>
            <a:r>
              <a:rPr lang="zh-CN" altLang="en-US" dirty="0"/>
              <a:t>表示</a:t>
            </a:r>
            <a:r>
              <a:rPr lang="en-US" dirty="0"/>
              <a:t>NAME</a:t>
            </a:r>
            <a:r>
              <a:rPr lang="zh-CN" altLang="en-US" dirty="0"/>
              <a:t>是字符数组类型，数组长度为</a:t>
            </a:r>
            <a:r>
              <a:rPr lang="en-US" dirty="0"/>
              <a:t>20</a:t>
            </a:r>
            <a:r>
              <a:rPr lang="zh-CN" altLang="en-US" dirty="0"/>
              <a:t>。然后可用</a:t>
            </a:r>
            <a:r>
              <a:rPr lang="en-US" dirty="0"/>
              <a:t>NAME </a:t>
            </a:r>
            <a:r>
              <a:rPr lang="zh-CN" altLang="en-US" dirty="0"/>
              <a:t>说明变量，如：</a:t>
            </a:r>
            <a:r>
              <a:rPr lang="en-US" dirty="0"/>
              <a:t>NAME a1,a2,s1,s2;</a:t>
            </a:r>
          </a:p>
          <a:p>
            <a:pPr marL="0" indent="0">
              <a:lnSpc>
                <a:spcPct val="120000"/>
              </a:lnSpc>
              <a:buNone/>
            </a:pPr>
            <a:r>
              <a:rPr lang="zh-CN" altLang="en-US" dirty="0"/>
              <a:t>完全等效于</a:t>
            </a:r>
            <a:r>
              <a:rPr lang="pt-BR" dirty="0"/>
              <a:t>char a1[20],a2[20],s1[20],s2[20]</a:t>
            </a:r>
            <a:endParaRPr lang="en-US" dirty="0"/>
          </a:p>
          <a:p>
            <a:pPr marL="0" indent="0">
              <a:lnSpc>
                <a:spcPct val="120000"/>
              </a:lnSpc>
              <a:buNone/>
            </a:pPr>
            <a:endParaRPr lang="en-US" altLang="zh-CN" dirty="0"/>
          </a:p>
          <a:p>
            <a:pPr marL="0" indent="0">
              <a:lnSpc>
                <a:spcPct val="120000"/>
              </a:lnSpc>
              <a:buNone/>
            </a:pPr>
            <a:r>
              <a:rPr lang="zh-CN" altLang="en-US" dirty="0"/>
              <a:t>又如：</a:t>
            </a:r>
            <a:r>
              <a:rPr lang="en-US" dirty="0"/>
              <a:t> </a:t>
            </a:r>
          </a:p>
          <a:p>
            <a:pPr marL="0" indent="0">
              <a:lnSpc>
                <a:spcPct val="120000"/>
              </a:lnSpc>
              <a:buNone/>
            </a:pPr>
            <a:r>
              <a:rPr lang="en-US" dirty="0" err="1">
                <a:solidFill>
                  <a:schemeClr val="accent4"/>
                </a:solidFill>
              </a:rPr>
              <a:t>typedef</a:t>
            </a:r>
            <a:r>
              <a:rPr lang="en-US" dirty="0">
                <a:solidFill>
                  <a:schemeClr val="accent4"/>
                </a:solidFill>
              </a:rPr>
              <a:t> </a:t>
            </a:r>
            <a:r>
              <a:rPr lang="en-US" dirty="0" err="1">
                <a:solidFill>
                  <a:schemeClr val="accent4"/>
                </a:solidFill>
              </a:rPr>
              <a:t>struct</a:t>
            </a:r>
            <a:r>
              <a:rPr lang="en-US" dirty="0">
                <a:solidFill>
                  <a:schemeClr val="accent4"/>
                </a:solidFill>
              </a:rPr>
              <a:t> </a:t>
            </a:r>
            <a:r>
              <a:rPr lang="en-US" dirty="0" err="1">
                <a:solidFill>
                  <a:schemeClr val="accent4"/>
                </a:solidFill>
              </a:rPr>
              <a:t>stu</a:t>
            </a:r>
            <a:endParaRPr lang="en-US" dirty="0">
              <a:solidFill>
                <a:schemeClr val="accent4"/>
              </a:solidFill>
            </a:endParaRPr>
          </a:p>
          <a:p>
            <a:pPr marL="0" indent="0">
              <a:lnSpc>
                <a:spcPct val="120000"/>
              </a:lnSpc>
              <a:buNone/>
            </a:pPr>
            <a:r>
              <a:rPr lang="en-US" dirty="0">
                <a:solidFill>
                  <a:schemeClr val="accent4"/>
                </a:solidFill>
              </a:rPr>
              <a:t>{ char name[20];</a:t>
            </a:r>
          </a:p>
          <a:p>
            <a:pPr marL="0" indent="0">
              <a:lnSpc>
                <a:spcPct val="120000"/>
              </a:lnSpc>
              <a:buNone/>
            </a:pPr>
            <a:r>
              <a:rPr lang="en-US" dirty="0">
                <a:solidFill>
                  <a:schemeClr val="accent4"/>
                </a:solidFill>
              </a:rPr>
              <a:t>  </a:t>
            </a:r>
            <a:r>
              <a:rPr lang="en-US" dirty="0" err="1">
                <a:solidFill>
                  <a:schemeClr val="accent4"/>
                </a:solidFill>
              </a:rPr>
              <a:t>int</a:t>
            </a:r>
            <a:r>
              <a:rPr lang="en-US" dirty="0">
                <a:solidFill>
                  <a:schemeClr val="accent4"/>
                </a:solidFill>
              </a:rPr>
              <a:t> age;</a:t>
            </a:r>
          </a:p>
          <a:p>
            <a:pPr marL="0" indent="0">
              <a:lnSpc>
                <a:spcPct val="120000"/>
              </a:lnSpc>
              <a:buNone/>
            </a:pPr>
            <a:r>
              <a:rPr lang="en-US" dirty="0">
                <a:solidFill>
                  <a:schemeClr val="accent4"/>
                </a:solidFill>
              </a:rPr>
              <a:t>  char sex;</a:t>
            </a:r>
          </a:p>
          <a:p>
            <a:pPr marL="0" indent="0">
              <a:lnSpc>
                <a:spcPct val="120000"/>
              </a:lnSpc>
              <a:buNone/>
            </a:pPr>
            <a:r>
              <a:rPr lang="en-US" dirty="0">
                <a:solidFill>
                  <a:schemeClr val="accent4"/>
                </a:solidFill>
              </a:rPr>
              <a:t>} STU;</a:t>
            </a:r>
          </a:p>
          <a:p>
            <a:pPr marL="0" indent="0">
              <a:lnSpc>
                <a:spcPct val="120000"/>
              </a:lnSpc>
              <a:buNone/>
            </a:pPr>
            <a:r>
              <a:rPr lang="en-US" dirty="0"/>
              <a:t> </a:t>
            </a:r>
            <a:r>
              <a:rPr lang="zh-CN" altLang="en-US" dirty="0"/>
              <a:t>定义</a:t>
            </a:r>
            <a:r>
              <a:rPr lang="en-US" dirty="0"/>
              <a:t>STU</a:t>
            </a:r>
            <a:r>
              <a:rPr lang="zh-CN" altLang="en-US" dirty="0"/>
              <a:t>表示</a:t>
            </a:r>
            <a:r>
              <a:rPr lang="en-US" dirty="0" err="1"/>
              <a:t>stu</a:t>
            </a:r>
            <a:r>
              <a:rPr lang="zh-CN" altLang="en-US" dirty="0"/>
              <a:t>的结构类型，然后可用</a:t>
            </a:r>
            <a:r>
              <a:rPr lang="en-US" dirty="0"/>
              <a:t>STU</a:t>
            </a:r>
            <a:r>
              <a:rPr lang="zh-CN" altLang="en-US" dirty="0"/>
              <a:t>来说明结构变量：</a:t>
            </a:r>
            <a:endParaRPr lang="en-US" dirty="0"/>
          </a:p>
          <a:p>
            <a:pPr marL="0" indent="0">
              <a:lnSpc>
                <a:spcPct val="120000"/>
              </a:lnSpc>
              <a:buNone/>
            </a:pPr>
            <a:r>
              <a:rPr lang="en-US" dirty="0"/>
              <a:t>STU body1,body2;</a:t>
            </a:r>
          </a:p>
          <a:p>
            <a:pPr marL="0" indent="0">
              <a:lnSpc>
                <a:spcPct val="120000"/>
              </a:lnSpc>
              <a:buNone/>
            </a:pPr>
            <a:endParaRPr lang="en-US" dirty="0"/>
          </a:p>
          <a:p>
            <a:pPr marL="0" indent="0">
              <a:lnSpc>
                <a:spcPct val="120000"/>
              </a:lnSpc>
              <a:buNone/>
            </a:pP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en-US" dirty="0" err="1"/>
              <a:t>typedef</a:t>
            </a:r>
            <a:r>
              <a:rPr lang="zh-CN" altLang="en-US" dirty="0"/>
              <a:t>定义的一般形式为：</a:t>
            </a:r>
            <a:endParaRPr lang="en-US" dirty="0"/>
          </a:p>
          <a:p>
            <a:r>
              <a:rPr lang="en-US" dirty="0" err="1">
                <a:solidFill>
                  <a:schemeClr val="accent4"/>
                </a:solidFill>
              </a:rPr>
              <a:t>typedef</a:t>
            </a:r>
            <a:r>
              <a:rPr lang="en-US" dirty="0">
                <a:solidFill>
                  <a:schemeClr val="accent4"/>
                </a:solidFill>
              </a:rPr>
              <a:t> </a:t>
            </a:r>
            <a:r>
              <a:rPr lang="zh-CN" altLang="en-US" dirty="0">
                <a:solidFill>
                  <a:schemeClr val="accent4"/>
                </a:solidFill>
              </a:rPr>
              <a:t>原类型名</a:t>
            </a:r>
            <a:r>
              <a:rPr lang="en-US" dirty="0">
                <a:solidFill>
                  <a:schemeClr val="accent4"/>
                </a:solidFill>
              </a:rPr>
              <a:t>  </a:t>
            </a:r>
            <a:r>
              <a:rPr lang="zh-CN" altLang="en-US" dirty="0">
                <a:solidFill>
                  <a:schemeClr val="accent4"/>
                </a:solidFill>
              </a:rPr>
              <a:t>新类型名</a:t>
            </a:r>
            <a:r>
              <a:rPr lang="en-US" dirty="0">
                <a:solidFill>
                  <a:schemeClr val="accent4"/>
                </a:solidFill>
              </a:rPr>
              <a:t> </a:t>
            </a:r>
          </a:p>
          <a:p>
            <a:endParaRPr lang="en-US" dirty="0"/>
          </a:p>
        </p:txBody>
      </p:sp>
    </p:spTree>
    <p:extLst>
      <p:ext uri="{BB962C8B-B14F-4D97-AF65-F5344CB8AC3E}">
        <p14:creationId xmlns:p14="http://schemas.microsoft.com/office/powerpoint/2010/main" val="296723760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技能训练</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自主训练</a:t>
            </a:r>
            <a:endParaRPr lang="en-US" altLang="zh-CN" dirty="0"/>
          </a:p>
          <a:p>
            <a:pPr>
              <a:buFont typeface="Wingdings" pitchFamily="2" charset="2"/>
              <a:buChar char="Ø"/>
            </a:pPr>
            <a:r>
              <a:rPr lang="zh-CN" altLang="en-US" dirty="0"/>
              <a:t>拓展训练</a:t>
            </a:r>
            <a:endParaRPr lang="en-US" dirty="0"/>
          </a:p>
        </p:txBody>
      </p:sp>
    </p:spTree>
    <p:extLst>
      <p:ext uri="{BB962C8B-B14F-4D97-AF65-F5344CB8AC3E}">
        <p14:creationId xmlns:p14="http://schemas.microsoft.com/office/powerpoint/2010/main" val="64522321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自主训练</a:t>
            </a:r>
            <a:br>
              <a:rPr lang="en-US" altLang="zh-CN" dirty="0"/>
            </a:br>
            <a:endParaRPr lang="en-US" dirty="0"/>
          </a:p>
        </p:txBody>
      </p:sp>
      <p:sp>
        <p:nvSpPr>
          <p:cNvPr id="3" name="Content Placeholder 2"/>
          <p:cNvSpPr>
            <a:spLocks noGrp="1"/>
          </p:cNvSpPr>
          <p:nvPr>
            <p:ph idx="1"/>
          </p:nvPr>
        </p:nvSpPr>
        <p:spPr>
          <a:xfrm>
            <a:off x="3810000" y="762000"/>
            <a:ext cx="5111750" cy="2819400"/>
          </a:xfrm>
        </p:spPr>
        <p:txBody>
          <a:bodyPr>
            <a:normAutofit fontScale="92500" lnSpcReduction="20000"/>
          </a:bodyPr>
          <a:lstStyle/>
          <a:p>
            <a:pPr marL="0" indent="0">
              <a:buNone/>
            </a:pPr>
            <a:r>
              <a:rPr lang="zh-CN" altLang="en-US" sz="2600" dirty="0"/>
              <a:t>提示：</a:t>
            </a:r>
            <a:endParaRPr lang="en-US" altLang="zh-CN" sz="2600" dirty="0"/>
          </a:p>
          <a:p>
            <a:pPr marL="0" indent="0">
              <a:buNone/>
            </a:pPr>
            <a:r>
              <a:rPr lang="zh-CN" altLang="en-US" sz="2400" dirty="0"/>
              <a:t>学生信息选用结构体数组存放。</a:t>
            </a:r>
            <a:endParaRPr lang="en-US" sz="2400" dirty="0"/>
          </a:p>
          <a:p>
            <a:pPr marL="0" indent="0">
              <a:buNone/>
            </a:pPr>
            <a:r>
              <a:rPr lang="zh-CN" altLang="en-US" sz="2400" dirty="0"/>
              <a:t>步骤</a:t>
            </a:r>
            <a:r>
              <a:rPr lang="en-US" sz="2400" dirty="0"/>
              <a:t>1</a:t>
            </a:r>
            <a:r>
              <a:rPr lang="zh-CN" altLang="en-US" sz="2400" dirty="0"/>
              <a:t>：声明结构体，定义结构体数组变量</a:t>
            </a:r>
            <a:r>
              <a:rPr lang="en-US" sz="2400" dirty="0" err="1"/>
              <a:t>stu</a:t>
            </a:r>
            <a:r>
              <a:rPr lang="en-US" sz="2400" dirty="0"/>
              <a:t>[STU_NUM]</a:t>
            </a:r>
            <a:r>
              <a:rPr lang="zh-CN" altLang="en-US" sz="2400" dirty="0"/>
              <a:t>；</a:t>
            </a:r>
            <a:endParaRPr lang="en-US" sz="2400" dirty="0"/>
          </a:p>
          <a:p>
            <a:pPr marL="0" indent="0">
              <a:buNone/>
            </a:pPr>
            <a:r>
              <a:rPr lang="zh-CN" altLang="en-US" sz="2400" dirty="0"/>
              <a:t>步骤</a:t>
            </a:r>
            <a:r>
              <a:rPr lang="en-US" sz="2400" dirty="0"/>
              <a:t>2</a:t>
            </a:r>
            <a:r>
              <a:rPr lang="zh-CN" altLang="en-US" sz="2400" dirty="0"/>
              <a:t>：输入</a:t>
            </a:r>
            <a:r>
              <a:rPr lang="en-US" sz="2400" dirty="0"/>
              <a:t>n</a:t>
            </a:r>
            <a:r>
              <a:rPr lang="zh-CN" altLang="en-US" sz="2400" dirty="0"/>
              <a:t>位学生信息；</a:t>
            </a:r>
            <a:endParaRPr lang="en-US" sz="2400" dirty="0"/>
          </a:p>
          <a:p>
            <a:pPr marL="0" indent="0">
              <a:buNone/>
            </a:pPr>
            <a:r>
              <a:rPr lang="zh-CN" altLang="en-US" sz="2400" dirty="0"/>
              <a:t>步骤</a:t>
            </a:r>
            <a:r>
              <a:rPr lang="en-US" sz="2400" dirty="0"/>
              <a:t>3</a:t>
            </a:r>
            <a:r>
              <a:rPr lang="zh-CN" altLang="en-US" sz="2400" dirty="0"/>
              <a:t>：按所有课程成绩总分及平均值的降序方式排序；</a:t>
            </a:r>
            <a:endParaRPr lang="en-US" sz="2400" dirty="0"/>
          </a:p>
          <a:p>
            <a:pPr marL="0" indent="0">
              <a:buNone/>
            </a:pPr>
            <a:r>
              <a:rPr lang="zh-CN" altLang="en-US" sz="2400" dirty="0"/>
              <a:t>步骤</a:t>
            </a:r>
            <a:r>
              <a:rPr lang="en-US" sz="2400" dirty="0"/>
              <a:t>4</a:t>
            </a:r>
            <a:r>
              <a:rPr lang="zh-CN" altLang="en-US" sz="2400" dirty="0"/>
              <a:t>：输出学生信息。</a:t>
            </a:r>
            <a:endParaRPr lang="en-US" altLang="zh-CN" sz="2400"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Text Placeholder 3"/>
          <p:cNvSpPr>
            <a:spLocks noGrp="1"/>
          </p:cNvSpPr>
          <p:nvPr>
            <p:ph type="body" sz="half" idx="2"/>
          </p:nvPr>
        </p:nvSpPr>
        <p:spPr/>
        <p:txBody>
          <a:bodyPr/>
          <a:lstStyle/>
          <a:p>
            <a:r>
              <a:rPr lang="zh-CN" altLang="en-US" b="1" dirty="0"/>
              <a:t>训练内容：</a:t>
            </a:r>
            <a:r>
              <a:rPr lang="zh-CN" altLang="en-US" dirty="0"/>
              <a:t>学生成绩排名系统。</a:t>
            </a:r>
            <a:endParaRPr lang="en-US" dirty="0"/>
          </a:p>
          <a:p>
            <a:r>
              <a:rPr lang="zh-CN" altLang="en-US" b="1" dirty="0"/>
              <a:t>说明：</a:t>
            </a:r>
            <a:r>
              <a:rPr lang="zh-CN" altLang="en-US" dirty="0"/>
              <a:t>从键盘输入</a:t>
            </a:r>
            <a:r>
              <a:rPr lang="en-US" dirty="0"/>
              <a:t>n</a:t>
            </a:r>
            <a:r>
              <a:rPr lang="zh-CN" altLang="en-US" dirty="0"/>
              <a:t>位学生的数据，每位学生的数据包括学号、姓名、语文成绩、数学成绩和英语成绩。按所有课程成绩总分及平均值的降序方式输出</a:t>
            </a:r>
            <a:r>
              <a:rPr lang="en-US" dirty="0"/>
              <a:t>n</a:t>
            </a:r>
            <a:r>
              <a:rPr lang="zh-CN" altLang="en-US" dirty="0"/>
              <a:t>位学生的成绩表。</a:t>
            </a:r>
            <a:r>
              <a:rPr lang="en-US" dirty="0"/>
              <a:t> </a:t>
            </a:r>
          </a:p>
          <a:p>
            <a:endParaRPr lang="en-US" dirty="0"/>
          </a:p>
        </p:txBody>
      </p:sp>
    </p:spTree>
    <p:extLst>
      <p:ext uri="{BB962C8B-B14F-4D97-AF65-F5344CB8AC3E}">
        <p14:creationId xmlns:p14="http://schemas.microsoft.com/office/powerpoint/2010/main" val="87179100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拓展训练</a:t>
            </a:r>
            <a:br>
              <a:rPr lang="en-US" dirty="0"/>
            </a:br>
            <a:endParaRPr lang="en-US" dirty="0"/>
          </a:p>
        </p:txBody>
      </p:sp>
      <p:sp>
        <p:nvSpPr>
          <p:cNvPr id="3" name="Content Placeholder 2"/>
          <p:cNvSpPr>
            <a:spLocks noGrp="1"/>
          </p:cNvSpPr>
          <p:nvPr>
            <p:ph idx="1"/>
          </p:nvPr>
        </p:nvSpPr>
        <p:spPr>
          <a:xfrm>
            <a:off x="3733800" y="838200"/>
            <a:ext cx="5111750" cy="3657600"/>
          </a:xfrm>
        </p:spPr>
        <p:txBody>
          <a:bodyPr>
            <a:normAutofit fontScale="70000" lnSpcReduction="20000"/>
          </a:bodyPr>
          <a:lstStyle/>
          <a:p>
            <a:pPr marL="0" indent="0">
              <a:buNone/>
            </a:pPr>
            <a:r>
              <a:rPr lang="zh-CN" altLang="en-US" dirty="0"/>
              <a:t>提示：</a:t>
            </a:r>
            <a:endParaRPr lang="en-US" dirty="0"/>
          </a:p>
          <a:p>
            <a:pPr marL="0" indent="0">
              <a:buNone/>
            </a:pPr>
            <a:r>
              <a:rPr lang="zh-CN" altLang="en-US" dirty="0"/>
              <a:t>步骤</a:t>
            </a:r>
            <a:r>
              <a:rPr lang="en-US" dirty="0"/>
              <a:t>1</a:t>
            </a:r>
            <a:r>
              <a:rPr lang="zh-CN" altLang="en-US" dirty="0"/>
              <a:t>：声明结构体，定义结构体数组变量</a:t>
            </a:r>
            <a:r>
              <a:rPr lang="en-US" dirty="0"/>
              <a:t>card[N]</a:t>
            </a:r>
            <a:r>
              <a:rPr lang="zh-CN" altLang="en-US" dirty="0"/>
              <a:t>；</a:t>
            </a:r>
            <a:endParaRPr lang="en-US" dirty="0"/>
          </a:p>
          <a:p>
            <a:pPr marL="0" indent="0">
              <a:buNone/>
            </a:pPr>
            <a:r>
              <a:rPr lang="zh-CN" altLang="en-US" dirty="0"/>
              <a:t>步骤</a:t>
            </a:r>
            <a:r>
              <a:rPr lang="en-US" dirty="0"/>
              <a:t>2</a:t>
            </a:r>
            <a:r>
              <a:rPr lang="zh-CN" altLang="en-US" dirty="0"/>
              <a:t>：将扑克牌按顺序放在结构体数组中；</a:t>
            </a:r>
            <a:endParaRPr lang="en-US" dirty="0"/>
          </a:p>
          <a:p>
            <a:pPr marL="0" indent="0">
              <a:buNone/>
            </a:pPr>
            <a:r>
              <a:rPr lang="zh-CN" altLang="en-US" dirty="0"/>
              <a:t>步骤</a:t>
            </a:r>
            <a:r>
              <a:rPr lang="en-US" dirty="0"/>
              <a:t>3</a:t>
            </a:r>
            <a:r>
              <a:rPr lang="zh-CN" altLang="en-US" dirty="0"/>
              <a:t>：将计数器</a:t>
            </a:r>
            <a:r>
              <a:rPr lang="en-US" dirty="0" err="1"/>
              <a:t>i</a:t>
            </a:r>
            <a:r>
              <a:rPr lang="zh-CN" altLang="en-US" dirty="0"/>
              <a:t>清零；</a:t>
            </a:r>
            <a:endParaRPr lang="en-US" dirty="0"/>
          </a:p>
          <a:p>
            <a:pPr marL="0" indent="0">
              <a:buNone/>
            </a:pPr>
            <a:r>
              <a:rPr lang="zh-CN" altLang="en-US" dirty="0"/>
              <a:t>步骤</a:t>
            </a:r>
            <a:r>
              <a:rPr lang="en-US" dirty="0"/>
              <a:t>4</a:t>
            </a:r>
            <a:r>
              <a:rPr lang="zh-CN" altLang="en-US" dirty="0"/>
              <a:t>：产生一个</a:t>
            </a:r>
            <a:r>
              <a:rPr lang="en-US" dirty="0"/>
              <a:t>1</a:t>
            </a:r>
            <a:r>
              <a:rPr lang="zh-CN" altLang="en-US" dirty="0"/>
              <a:t>～</a:t>
            </a:r>
            <a:r>
              <a:rPr lang="en-US" dirty="0"/>
              <a:t>52</a:t>
            </a:r>
            <a:r>
              <a:rPr lang="zh-CN" altLang="en-US" dirty="0"/>
              <a:t>的随机数字</a:t>
            </a:r>
            <a:r>
              <a:rPr lang="en-US" dirty="0"/>
              <a:t>m</a:t>
            </a:r>
            <a:r>
              <a:rPr lang="zh-CN" altLang="en-US" dirty="0"/>
              <a:t>，将</a:t>
            </a:r>
            <a:r>
              <a:rPr lang="en-US" dirty="0"/>
              <a:t>card[</a:t>
            </a:r>
            <a:r>
              <a:rPr lang="en-US" dirty="0" err="1"/>
              <a:t>i</a:t>
            </a:r>
            <a:r>
              <a:rPr lang="en-US" dirty="0"/>
              <a:t>]</a:t>
            </a:r>
            <a:r>
              <a:rPr lang="zh-CN" altLang="en-US" dirty="0"/>
              <a:t>和</a:t>
            </a:r>
            <a:r>
              <a:rPr lang="en-US" dirty="0"/>
              <a:t>card[m]</a:t>
            </a:r>
            <a:r>
              <a:rPr lang="zh-CN" altLang="en-US" dirty="0"/>
              <a:t>互换；</a:t>
            </a:r>
            <a:endParaRPr lang="en-US" dirty="0"/>
          </a:p>
          <a:p>
            <a:pPr marL="0" indent="0">
              <a:buNone/>
            </a:pPr>
            <a:r>
              <a:rPr lang="zh-CN" altLang="en-US" dirty="0"/>
              <a:t>步骤</a:t>
            </a:r>
            <a:r>
              <a:rPr lang="en-US" dirty="0"/>
              <a:t>5</a:t>
            </a:r>
            <a:r>
              <a:rPr lang="zh-CN" altLang="en-US" dirty="0"/>
              <a:t>：计数器</a:t>
            </a:r>
            <a:r>
              <a:rPr lang="en-US" dirty="0" err="1"/>
              <a:t>i</a:t>
            </a:r>
            <a:r>
              <a:rPr lang="zh-CN" altLang="en-US" dirty="0"/>
              <a:t>加</a:t>
            </a:r>
            <a:r>
              <a:rPr lang="en-US" dirty="0"/>
              <a:t>1</a:t>
            </a:r>
            <a:r>
              <a:rPr lang="zh-CN" altLang="en-US" dirty="0"/>
              <a:t>，判断</a:t>
            </a:r>
            <a:r>
              <a:rPr lang="en-US" dirty="0" err="1"/>
              <a:t>i</a:t>
            </a:r>
            <a:r>
              <a:rPr lang="zh-CN" altLang="en-US" dirty="0"/>
              <a:t>是否大于</a:t>
            </a:r>
            <a:r>
              <a:rPr lang="en-US" dirty="0"/>
              <a:t>52</a:t>
            </a:r>
            <a:r>
              <a:rPr lang="zh-CN" altLang="en-US" dirty="0"/>
              <a:t>，如果否，回到步骤</a:t>
            </a:r>
            <a:r>
              <a:rPr lang="en-US" dirty="0"/>
              <a:t>4</a:t>
            </a:r>
            <a:r>
              <a:rPr lang="zh-CN" altLang="en-US" dirty="0"/>
              <a:t>；如果</a:t>
            </a:r>
            <a:r>
              <a:rPr lang="en-US" dirty="0" err="1"/>
              <a:t>i</a:t>
            </a:r>
            <a:r>
              <a:rPr lang="en-US" dirty="0"/>
              <a:t>&gt;52</a:t>
            </a:r>
            <a:r>
              <a:rPr lang="zh-CN" altLang="en-US" dirty="0"/>
              <a:t>，结束循环；</a:t>
            </a:r>
            <a:endParaRPr lang="en-US" dirty="0"/>
          </a:p>
          <a:p>
            <a:pPr marL="0" indent="0">
              <a:buNone/>
            </a:pPr>
            <a:r>
              <a:rPr lang="zh-CN" altLang="en-US" dirty="0"/>
              <a:t>步骤</a:t>
            </a:r>
            <a:r>
              <a:rPr lang="en-US" dirty="0"/>
              <a:t>6</a:t>
            </a:r>
            <a:r>
              <a:rPr lang="zh-CN" altLang="en-US" dirty="0"/>
              <a:t>：输出结果。</a:t>
            </a:r>
            <a:endParaRPr lang="en-US" dirty="0"/>
          </a:p>
          <a:p>
            <a:endParaRPr lang="en-US" dirty="0"/>
          </a:p>
        </p:txBody>
      </p:sp>
      <p:sp>
        <p:nvSpPr>
          <p:cNvPr id="4" name="Text Placeholder 3"/>
          <p:cNvSpPr>
            <a:spLocks noGrp="1"/>
          </p:cNvSpPr>
          <p:nvPr>
            <p:ph type="body" sz="half" idx="2"/>
          </p:nvPr>
        </p:nvSpPr>
        <p:spPr/>
        <p:txBody>
          <a:bodyPr/>
          <a:lstStyle/>
          <a:p>
            <a:r>
              <a:rPr lang="zh-CN" altLang="en-US" b="1" dirty="0"/>
              <a:t>训练内容：</a:t>
            </a:r>
            <a:r>
              <a:rPr lang="zh-CN" altLang="en-US" dirty="0"/>
              <a:t>扑克牌的结构表示。</a:t>
            </a:r>
            <a:endParaRPr lang="en-US" dirty="0"/>
          </a:p>
          <a:p>
            <a:r>
              <a:rPr lang="zh-CN" altLang="en-US" b="1" dirty="0"/>
              <a:t>说明：</a:t>
            </a:r>
            <a:r>
              <a:rPr lang="zh-CN" altLang="en-US" dirty="0"/>
              <a:t>模拟洗牌和发牌过程。一副扑克有</a:t>
            </a:r>
            <a:r>
              <a:rPr lang="en-US" dirty="0"/>
              <a:t>52</a:t>
            </a:r>
            <a:r>
              <a:rPr lang="zh-CN" altLang="en-US" dirty="0"/>
              <a:t>张牌，分为</a:t>
            </a:r>
            <a:r>
              <a:rPr lang="en-US" dirty="0"/>
              <a:t>4</a:t>
            </a:r>
            <a:r>
              <a:rPr lang="zh-CN" altLang="en-US" dirty="0"/>
              <a:t>种花色（</a:t>
            </a:r>
            <a:r>
              <a:rPr lang="en-US" dirty="0"/>
              <a:t>Suit</a:t>
            </a:r>
            <a:r>
              <a:rPr lang="zh-CN" altLang="en-US" dirty="0"/>
              <a:t>）：黑桃（</a:t>
            </a:r>
            <a:r>
              <a:rPr lang="en-US" dirty="0"/>
              <a:t>Spades</a:t>
            </a:r>
            <a:r>
              <a:rPr lang="zh-CN" altLang="en-US" dirty="0"/>
              <a:t>）、红桃（</a:t>
            </a:r>
            <a:r>
              <a:rPr lang="en-US" dirty="0"/>
              <a:t>Hearts</a:t>
            </a:r>
            <a:r>
              <a:rPr lang="zh-CN" altLang="en-US" dirty="0"/>
              <a:t>）、草花（</a:t>
            </a:r>
            <a:r>
              <a:rPr lang="en-US" dirty="0"/>
              <a:t>Clubs</a:t>
            </a:r>
            <a:r>
              <a:rPr lang="zh-CN" altLang="en-US" dirty="0"/>
              <a:t>）和方块（</a:t>
            </a:r>
            <a:r>
              <a:rPr lang="en-US" dirty="0"/>
              <a:t>Diamonds</a:t>
            </a:r>
            <a:r>
              <a:rPr lang="zh-CN" altLang="en-US" dirty="0"/>
              <a:t>）。每种花色又有</a:t>
            </a:r>
            <a:r>
              <a:rPr lang="en-US" dirty="0"/>
              <a:t>13</a:t>
            </a:r>
            <a:r>
              <a:rPr lang="zh-CN" altLang="en-US" dirty="0"/>
              <a:t>张牌面（</a:t>
            </a:r>
            <a:r>
              <a:rPr lang="en-US" dirty="0"/>
              <a:t>Face</a:t>
            </a:r>
            <a:r>
              <a:rPr lang="zh-CN" altLang="en-US" dirty="0"/>
              <a:t>）：</a:t>
            </a:r>
            <a:r>
              <a:rPr lang="en-US" dirty="0"/>
              <a:t>A</a:t>
            </a:r>
            <a:r>
              <a:rPr lang="zh-CN" altLang="en-US" dirty="0"/>
              <a:t>、</a:t>
            </a:r>
            <a:r>
              <a:rPr lang="en-US" dirty="0"/>
              <a:t>2</a:t>
            </a:r>
            <a:r>
              <a:rPr lang="zh-CN" altLang="en-US" dirty="0"/>
              <a:t>、</a:t>
            </a:r>
            <a:r>
              <a:rPr lang="en-US" dirty="0"/>
              <a:t>3</a:t>
            </a:r>
            <a:r>
              <a:rPr lang="zh-CN" altLang="en-US" dirty="0"/>
              <a:t>、</a:t>
            </a:r>
            <a:r>
              <a:rPr lang="en-US" dirty="0"/>
              <a:t>4</a:t>
            </a:r>
            <a:r>
              <a:rPr lang="zh-CN" altLang="en-US" dirty="0"/>
              <a:t>、</a:t>
            </a:r>
            <a:r>
              <a:rPr lang="en-US" dirty="0"/>
              <a:t>5</a:t>
            </a:r>
            <a:r>
              <a:rPr lang="zh-CN" altLang="en-US" dirty="0"/>
              <a:t>、</a:t>
            </a:r>
            <a:r>
              <a:rPr lang="en-US" dirty="0"/>
              <a:t>6</a:t>
            </a:r>
            <a:r>
              <a:rPr lang="zh-CN" altLang="en-US" dirty="0"/>
              <a:t>、</a:t>
            </a:r>
            <a:r>
              <a:rPr lang="en-US" dirty="0"/>
              <a:t>7</a:t>
            </a:r>
            <a:r>
              <a:rPr lang="zh-CN" altLang="en-US" dirty="0"/>
              <a:t>、</a:t>
            </a:r>
            <a:r>
              <a:rPr lang="en-US" dirty="0"/>
              <a:t>8</a:t>
            </a:r>
            <a:r>
              <a:rPr lang="zh-CN" altLang="en-US" dirty="0"/>
              <a:t>、</a:t>
            </a:r>
            <a:r>
              <a:rPr lang="en-US" dirty="0"/>
              <a:t>9</a:t>
            </a:r>
            <a:r>
              <a:rPr lang="zh-CN" altLang="en-US" dirty="0"/>
              <a:t>、</a:t>
            </a:r>
            <a:r>
              <a:rPr lang="en-US" dirty="0"/>
              <a:t>10</a:t>
            </a:r>
            <a:r>
              <a:rPr lang="zh-CN" altLang="en-US" dirty="0"/>
              <a:t>、</a:t>
            </a:r>
            <a:r>
              <a:rPr lang="en-US" dirty="0"/>
              <a:t>Jack</a:t>
            </a:r>
            <a:r>
              <a:rPr lang="zh-CN" altLang="en-US" dirty="0"/>
              <a:t>、</a:t>
            </a:r>
            <a:r>
              <a:rPr lang="en-US" dirty="0"/>
              <a:t>Queen</a:t>
            </a:r>
            <a:r>
              <a:rPr lang="zh-CN" altLang="en-US" dirty="0"/>
              <a:t>、</a:t>
            </a:r>
            <a:r>
              <a:rPr lang="en-US" dirty="0"/>
              <a:t>King</a:t>
            </a:r>
            <a:r>
              <a:rPr lang="zh-CN" altLang="en-US" dirty="0"/>
              <a:t>。编写程序完成洗牌和发牌过程。</a:t>
            </a:r>
            <a:endParaRPr lang="en-US" dirty="0"/>
          </a:p>
          <a:p>
            <a:endParaRPr lang="en-US" dirty="0"/>
          </a:p>
        </p:txBody>
      </p:sp>
    </p:spTree>
    <p:extLst>
      <p:ext uri="{BB962C8B-B14F-4D97-AF65-F5344CB8AC3E}">
        <p14:creationId xmlns:p14="http://schemas.microsoft.com/office/powerpoint/2010/main" val="176652939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项目</a:t>
            </a:r>
            <a:r>
              <a:rPr lang="en-US" altLang="zh-CN" dirty="0"/>
              <a:t>9  </a:t>
            </a:r>
            <a:r>
              <a:rPr lang="zh-CN" altLang="en-US" dirty="0"/>
              <a:t>家庭理财程序</a:t>
            </a:r>
            <a:endParaRPr lang="en-US" dirty="0"/>
          </a:p>
        </p:txBody>
      </p:sp>
      <p:sp>
        <p:nvSpPr>
          <p:cNvPr id="3" name="Content Placeholder 2"/>
          <p:cNvSpPr>
            <a:spLocks noGrp="1"/>
          </p:cNvSpPr>
          <p:nvPr>
            <p:ph sz="half" idx="1"/>
          </p:nvPr>
        </p:nvSpPr>
        <p:spPr/>
        <p:txBody>
          <a:bodyPr/>
          <a:lstStyle/>
          <a:p>
            <a:r>
              <a:rPr lang="zh-CN" altLang="en-US" dirty="0"/>
              <a:t>学习情境</a:t>
            </a:r>
            <a:endParaRPr lang="en-US" altLang="zh-CN" dirty="0"/>
          </a:p>
          <a:p>
            <a:r>
              <a:rPr lang="zh-CN" altLang="en-US" dirty="0"/>
              <a:t>项目分析</a:t>
            </a:r>
            <a:endParaRPr lang="en-US" altLang="zh-CN" dirty="0"/>
          </a:p>
          <a:p>
            <a:r>
              <a:rPr lang="zh-CN" altLang="en-US" dirty="0"/>
              <a:t>项目目标</a:t>
            </a:r>
            <a:endParaRPr lang="en-US" altLang="zh-CN" dirty="0"/>
          </a:p>
          <a:p>
            <a:r>
              <a:rPr lang="zh-CN" altLang="en-US" dirty="0"/>
              <a:t>项目实现</a:t>
            </a:r>
            <a:endParaRPr lang="en-US" dirty="0"/>
          </a:p>
        </p:txBody>
      </p:sp>
      <p:sp>
        <p:nvSpPr>
          <p:cNvPr id="4" name="Content Placeholder 3"/>
          <p:cNvSpPr>
            <a:spLocks noGrp="1"/>
          </p:cNvSpPr>
          <p:nvPr>
            <p:ph sz="half" idx="2"/>
          </p:nvPr>
        </p:nvSpPr>
        <p:spPr/>
        <p:txBody>
          <a:bodyPr/>
          <a:lstStyle/>
          <a:p>
            <a:r>
              <a:rPr lang="zh-CN" altLang="en-US" dirty="0"/>
              <a:t>相关知识</a:t>
            </a:r>
            <a:endParaRPr lang="en-US" altLang="zh-CN" dirty="0"/>
          </a:p>
          <a:p>
            <a:r>
              <a:rPr lang="zh-CN" altLang="en-US" dirty="0"/>
              <a:t>总结提高</a:t>
            </a:r>
            <a:endParaRPr lang="en-US" altLang="zh-CN" dirty="0"/>
          </a:p>
          <a:p>
            <a:r>
              <a:rPr lang="zh-CN" altLang="en-US" dirty="0"/>
              <a:t>技能训练</a:t>
            </a:r>
            <a:endParaRPr lang="en-US" altLang="zh-CN" dirty="0"/>
          </a:p>
          <a:p>
            <a:endParaRPr lang="en-US" dirty="0"/>
          </a:p>
        </p:txBody>
      </p:sp>
    </p:spTree>
    <p:extLst>
      <p:ext uri="{BB962C8B-B14F-4D97-AF65-F5344CB8AC3E}">
        <p14:creationId xmlns:p14="http://schemas.microsoft.com/office/powerpoint/2010/main" val="23553859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zh-CN" altLang="en-US" dirty="0"/>
              <a:t>语言基础：数据类型、常量、变量</a:t>
            </a:r>
            <a:endParaRPr lang="en-US" dirty="0"/>
          </a:p>
        </p:txBody>
      </p:sp>
      <p:sp>
        <p:nvSpPr>
          <p:cNvPr id="3" name="Content Placeholder 2"/>
          <p:cNvSpPr>
            <a:spLocks noGrp="1"/>
          </p:cNvSpPr>
          <p:nvPr>
            <p:ph idx="1"/>
          </p:nvPr>
        </p:nvSpPr>
        <p:spPr>
          <a:xfrm>
            <a:off x="3803650" y="609600"/>
            <a:ext cx="5111750" cy="3810000"/>
          </a:xfrm>
        </p:spPr>
        <p:txBody>
          <a:bodyPr>
            <a:normAutofit fontScale="70000" lnSpcReduction="20000"/>
          </a:bodyPr>
          <a:lstStyle/>
          <a:p>
            <a:pPr marL="0" indent="0">
              <a:buNone/>
            </a:pPr>
            <a:r>
              <a:rPr lang="zh-CN" altLang="en-US" dirty="0"/>
              <a:t>声明三个整型变量</a:t>
            </a:r>
            <a:r>
              <a:rPr lang="en-US" dirty="0" err="1"/>
              <a:t>a,b,c</a:t>
            </a:r>
            <a:r>
              <a:rPr lang="zh-CN" altLang="en-US" dirty="0"/>
              <a:t>和两个浮点型变量</a:t>
            </a:r>
            <a:r>
              <a:rPr lang="en-US" dirty="0"/>
              <a:t>x</a:t>
            </a:r>
            <a:r>
              <a:rPr lang="zh-CN" altLang="en-US" dirty="0"/>
              <a:t>，</a:t>
            </a:r>
            <a:r>
              <a:rPr lang="en-US" dirty="0"/>
              <a:t>y</a:t>
            </a:r>
            <a:r>
              <a:rPr lang="zh-CN" altLang="en-US" dirty="0"/>
              <a:t>，可用如下格式：</a:t>
            </a:r>
            <a:endParaRPr lang="en-US" dirty="0"/>
          </a:p>
          <a:p>
            <a:pPr marL="0" indent="0">
              <a:buNone/>
            </a:pPr>
            <a:r>
              <a:rPr lang="en-US" dirty="0"/>
              <a:t> </a:t>
            </a:r>
          </a:p>
          <a:p>
            <a:pPr marL="0" indent="0">
              <a:buNone/>
            </a:pPr>
            <a:r>
              <a:rPr lang="en-US" dirty="0" err="1">
                <a:solidFill>
                  <a:schemeClr val="accent4"/>
                </a:solidFill>
              </a:rPr>
              <a:t>int</a:t>
            </a:r>
            <a:r>
              <a:rPr lang="en-US" dirty="0">
                <a:solidFill>
                  <a:schemeClr val="accent4"/>
                </a:solidFill>
              </a:rPr>
              <a:t>  a, b, c;</a:t>
            </a:r>
          </a:p>
          <a:p>
            <a:pPr marL="0" indent="0">
              <a:buNone/>
            </a:pPr>
            <a:r>
              <a:rPr lang="en-US" dirty="0">
                <a:solidFill>
                  <a:schemeClr val="accent4"/>
                </a:solidFill>
              </a:rPr>
              <a:t>float  x, y;</a:t>
            </a:r>
          </a:p>
          <a:p>
            <a:pPr marL="0" indent="0">
              <a:buNone/>
            </a:pPr>
            <a:r>
              <a:rPr lang="en-US" dirty="0"/>
              <a:t> </a:t>
            </a:r>
          </a:p>
          <a:p>
            <a:pPr marL="0" indent="0">
              <a:buNone/>
            </a:pPr>
            <a:r>
              <a:rPr lang="zh-CN" altLang="en-US" dirty="0"/>
              <a:t>在声明变量的时候可以给变量赋以初值，如：</a:t>
            </a:r>
            <a:endParaRPr lang="en-US" dirty="0"/>
          </a:p>
          <a:p>
            <a:pPr marL="0" indent="0">
              <a:buNone/>
            </a:pPr>
            <a:r>
              <a:rPr lang="en-US" dirty="0"/>
              <a:t> </a:t>
            </a:r>
          </a:p>
          <a:p>
            <a:pPr marL="0" indent="0">
              <a:buNone/>
            </a:pPr>
            <a:r>
              <a:rPr lang="en-US" dirty="0" err="1">
                <a:solidFill>
                  <a:schemeClr val="accent4"/>
                </a:solidFill>
              </a:rPr>
              <a:t>int</a:t>
            </a:r>
            <a:r>
              <a:rPr lang="en-US" dirty="0">
                <a:solidFill>
                  <a:schemeClr val="accent4"/>
                </a:solidFill>
              </a:rPr>
              <a:t>  d=84;</a:t>
            </a:r>
          </a:p>
          <a:p>
            <a:pPr marL="0" indent="0">
              <a:buNone/>
            </a:pPr>
            <a:r>
              <a:rPr lang="en-US" dirty="0">
                <a:solidFill>
                  <a:schemeClr val="accent4"/>
                </a:solidFill>
              </a:rPr>
              <a:t>float  z=17.85;</a:t>
            </a:r>
          </a:p>
          <a:p>
            <a:pPr marL="0" indent="0">
              <a:buNone/>
            </a:pPr>
            <a:r>
              <a:rPr lang="en-US" dirty="0">
                <a:solidFill>
                  <a:schemeClr val="accent4"/>
                </a:solidFill>
              </a:rPr>
              <a:t>char  c="x";</a:t>
            </a:r>
          </a:p>
          <a:p>
            <a:endParaRPr lang="en-US" dirty="0"/>
          </a:p>
        </p:txBody>
      </p:sp>
      <p:sp>
        <p:nvSpPr>
          <p:cNvPr id="4" name="Text Placeholder 3"/>
          <p:cNvSpPr>
            <a:spLocks noGrp="1"/>
          </p:cNvSpPr>
          <p:nvPr>
            <p:ph type="body" sz="half" idx="2"/>
          </p:nvPr>
        </p:nvSpPr>
        <p:spPr/>
        <p:txBody>
          <a:bodyPr/>
          <a:lstStyle/>
          <a:p>
            <a:pPr>
              <a:buFont typeface="Wingdings" pitchFamily="2" charset="2"/>
              <a:buChar char="Ø"/>
            </a:pPr>
            <a:r>
              <a:rPr lang="zh-CN" altLang="en-US" sz="1600" dirty="0"/>
              <a:t>变量</a:t>
            </a:r>
            <a:endParaRPr lang="en-US" altLang="zh-CN" sz="1600" dirty="0"/>
          </a:p>
          <a:p>
            <a:r>
              <a:rPr lang="zh-CN" altLang="en-US" dirty="0"/>
              <a:t>变量是在程序的运行过程中，其值可以根据需要变化的量。变量需要有自己的名字来标识和被引用，同时每个变量都有自己的数据类型。因此变量在使用之前，需要首先声明其类型和名称。</a:t>
            </a:r>
            <a:endParaRPr lang="en-US" dirty="0"/>
          </a:p>
          <a:p>
            <a:endParaRPr lang="en-US" altLang="zh-CN" dirty="0"/>
          </a:p>
          <a:p>
            <a:r>
              <a:rPr lang="zh-CN" altLang="en-US" dirty="0"/>
              <a:t>变量的声明格式如下：</a:t>
            </a:r>
            <a:r>
              <a:rPr lang="en-US" dirty="0"/>
              <a:t> </a:t>
            </a:r>
          </a:p>
          <a:p>
            <a:r>
              <a:rPr lang="zh-CN" altLang="en-US" b="1" dirty="0">
                <a:solidFill>
                  <a:schemeClr val="accent4">
                    <a:lumMod val="75000"/>
                  </a:schemeClr>
                </a:solidFill>
              </a:rPr>
              <a:t>数据类型</a:t>
            </a:r>
            <a:r>
              <a:rPr lang="en-US" b="1" dirty="0">
                <a:solidFill>
                  <a:schemeClr val="accent4">
                    <a:lumMod val="75000"/>
                  </a:schemeClr>
                </a:solidFill>
              </a:rPr>
              <a:t>  </a:t>
            </a:r>
            <a:r>
              <a:rPr lang="zh-CN" altLang="en-US" b="1" dirty="0">
                <a:solidFill>
                  <a:schemeClr val="accent4">
                    <a:lumMod val="75000"/>
                  </a:schemeClr>
                </a:solidFill>
              </a:rPr>
              <a:t>变量名</a:t>
            </a:r>
            <a:r>
              <a:rPr lang="en-US" b="1" dirty="0">
                <a:solidFill>
                  <a:schemeClr val="accent4">
                    <a:lumMod val="75000"/>
                  </a:schemeClr>
                </a:solidFill>
              </a:rPr>
              <a:t>1</a:t>
            </a:r>
            <a:r>
              <a:rPr lang="zh-CN" altLang="en-US" b="1" dirty="0">
                <a:solidFill>
                  <a:schemeClr val="accent4">
                    <a:lumMod val="75000"/>
                  </a:schemeClr>
                </a:solidFill>
              </a:rPr>
              <a:t>，变量名</a:t>
            </a:r>
            <a:r>
              <a:rPr lang="en-US" b="1" dirty="0">
                <a:solidFill>
                  <a:schemeClr val="accent4">
                    <a:lumMod val="75000"/>
                  </a:schemeClr>
                </a:solidFill>
              </a:rPr>
              <a:t> 2</a:t>
            </a:r>
            <a:r>
              <a:rPr lang="zh-CN" altLang="en-US" b="1" dirty="0">
                <a:solidFill>
                  <a:schemeClr val="accent4">
                    <a:lumMod val="75000"/>
                  </a:schemeClr>
                </a:solidFill>
              </a:rPr>
              <a:t>，</a:t>
            </a:r>
            <a:r>
              <a:rPr lang="en-US" altLang="zh-CN" b="1" dirty="0">
                <a:solidFill>
                  <a:schemeClr val="accent4">
                    <a:lumMod val="75000"/>
                  </a:schemeClr>
                </a:solidFill>
              </a:rPr>
              <a:t>……</a:t>
            </a:r>
            <a:r>
              <a:rPr lang="zh-CN" altLang="en-US" b="1" dirty="0">
                <a:solidFill>
                  <a:schemeClr val="accent4">
                    <a:lumMod val="75000"/>
                  </a:schemeClr>
                </a:solidFill>
              </a:rPr>
              <a:t>，变量名</a:t>
            </a:r>
            <a:r>
              <a:rPr lang="en-US" b="1" dirty="0">
                <a:solidFill>
                  <a:schemeClr val="accent4">
                    <a:lumMod val="75000"/>
                  </a:schemeClr>
                </a:solidFill>
              </a:rPr>
              <a:t>n</a:t>
            </a:r>
            <a:r>
              <a:rPr lang="zh-CN" altLang="en-US" b="1" dirty="0">
                <a:solidFill>
                  <a:schemeClr val="accent4">
                    <a:lumMod val="75000"/>
                  </a:schemeClr>
                </a:solidFill>
              </a:rPr>
              <a:t>；</a:t>
            </a:r>
            <a:endParaRPr lang="en-US" altLang="zh-CN" b="1" dirty="0">
              <a:solidFill>
                <a:schemeClr val="accent4">
                  <a:lumMod val="75000"/>
                </a:schemeClr>
              </a:solidFill>
            </a:endParaRPr>
          </a:p>
          <a:p>
            <a:endParaRPr lang="en-US" altLang="zh-CN" dirty="0"/>
          </a:p>
          <a:p>
            <a:r>
              <a:rPr lang="zh-CN" altLang="en-US" dirty="0"/>
              <a:t>注意：变量说明必须放在变量使用之前。一般放在函数体的开头部分。</a:t>
            </a:r>
            <a:endParaRPr lang="en-US" dirty="0"/>
          </a:p>
        </p:txBody>
      </p:sp>
    </p:spTree>
    <p:extLst>
      <p:ext uri="{BB962C8B-B14F-4D97-AF65-F5344CB8AC3E}">
        <p14:creationId xmlns:p14="http://schemas.microsoft.com/office/powerpoint/2010/main" val="37052141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学习情境</a:t>
            </a:r>
            <a:endParaRPr lang="en-US" dirty="0"/>
          </a:p>
        </p:txBody>
      </p:sp>
      <p:sp>
        <p:nvSpPr>
          <p:cNvPr id="3" name="Content Placeholder 2"/>
          <p:cNvSpPr>
            <a:spLocks noGrp="1"/>
          </p:cNvSpPr>
          <p:nvPr>
            <p:ph idx="1"/>
          </p:nvPr>
        </p:nvSpPr>
        <p:spPr>
          <a:xfrm>
            <a:off x="609600" y="1295400"/>
            <a:ext cx="2590800" cy="4230686"/>
          </a:xfrm>
        </p:spPr>
        <p:txBody>
          <a:bodyPr>
            <a:normAutofit fontScale="55000" lnSpcReduction="20000"/>
          </a:bodyPr>
          <a:lstStyle/>
          <a:p>
            <a:pPr marL="0" indent="0">
              <a:lnSpc>
                <a:spcPct val="120000"/>
              </a:lnSpc>
              <a:buNone/>
            </a:pPr>
            <a:r>
              <a:rPr lang="zh-CN" altLang="en-US" dirty="0"/>
              <a:t>        为了实现家庭合理收入支出，利用现代科技，实现家庭理财管理，及时了解家庭财政状况。用户根据需要可增加一条家庭收支项目记录（收支钱数为正数代表收入，负数代表支出），随时列出家庭所有收支项目记录，查询最后一次家庭收支项目记录。效果如图</a:t>
            </a:r>
            <a:r>
              <a:rPr lang="en-US" dirty="0"/>
              <a:t>1</a:t>
            </a:r>
            <a:r>
              <a:rPr lang="zh-CN" altLang="en-US" dirty="0"/>
              <a:t>～图</a:t>
            </a:r>
            <a:r>
              <a:rPr lang="en-US" dirty="0"/>
              <a:t>4</a:t>
            </a:r>
            <a:r>
              <a:rPr lang="zh-CN" altLang="en-US" dirty="0"/>
              <a:t>所示。</a:t>
            </a:r>
            <a:endParaRPr lang="en-US" dirty="0"/>
          </a:p>
          <a:p>
            <a:pPr>
              <a:lnSpc>
                <a:spcPct val="120000"/>
              </a:lnSpc>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199" y="1295400"/>
            <a:ext cx="26098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2598821"/>
            <a:ext cx="20002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449" y="2581275"/>
            <a:ext cx="1809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199" y="3691689"/>
            <a:ext cx="37242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4551947"/>
            <a:ext cx="22764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76874" y="2247900"/>
            <a:ext cx="1590500" cy="246221"/>
          </a:xfrm>
          <a:prstGeom prst="rect">
            <a:avLst/>
          </a:prstGeom>
        </p:spPr>
        <p:txBody>
          <a:bodyPr wrap="none">
            <a:spAutoFit/>
          </a:bodyPr>
          <a:lstStyle/>
          <a:p>
            <a:r>
              <a:rPr lang="zh-CN" altLang="en-US" sz="1000" dirty="0"/>
              <a:t>图</a:t>
            </a:r>
            <a:r>
              <a:rPr lang="en-US" sz="1000" dirty="0"/>
              <a:t>1  </a:t>
            </a:r>
            <a:r>
              <a:rPr lang="zh-CN" altLang="en-US" sz="1000" dirty="0"/>
              <a:t>家庭理财程序主界面</a:t>
            </a:r>
            <a:endParaRPr lang="en-US" sz="1000" dirty="0"/>
          </a:p>
        </p:txBody>
      </p:sp>
      <p:sp>
        <p:nvSpPr>
          <p:cNvPr id="5" name="Rectangle 4"/>
          <p:cNvSpPr/>
          <p:nvPr/>
        </p:nvSpPr>
        <p:spPr>
          <a:xfrm>
            <a:off x="4901828" y="3351296"/>
            <a:ext cx="1975221" cy="246221"/>
          </a:xfrm>
          <a:prstGeom prst="rect">
            <a:avLst/>
          </a:prstGeom>
        </p:spPr>
        <p:txBody>
          <a:bodyPr wrap="none">
            <a:spAutoFit/>
          </a:bodyPr>
          <a:lstStyle/>
          <a:p>
            <a:r>
              <a:rPr lang="zh-CN" altLang="en-US" sz="1000" dirty="0"/>
              <a:t>图</a:t>
            </a:r>
            <a:r>
              <a:rPr lang="en-US" sz="1000" dirty="0"/>
              <a:t>2  </a:t>
            </a:r>
            <a:r>
              <a:rPr lang="zh-CN" altLang="en-US" sz="1000" dirty="0"/>
              <a:t>增加一条家庭收支项目记录</a:t>
            </a:r>
            <a:endParaRPr lang="en-US" sz="1000" dirty="0"/>
          </a:p>
        </p:txBody>
      </p:sp>
      <p:sp>
        <p:nvSpPr>
          <p:cNvPr id="6" name="Rectangle 5"/>
          <p:cNvSpPr/>
          <p:nvPr/>
        </p:nvSpPr>
        <p:spPr>
          <a:xfrm>
            <a:off x="4901828" y="4250367"/>
            <a:ext cx="1975221" cy="246221"/>
          </a:xfrm>
          <a:prstGeom prst="rect">
            <a:avLst/>
          </a:prstGeom>
        </p:spPr>
        <p:txBody>
          <a:bodyPr wrap="none">
            <a:spAutoFit/>
          </a:bodyPr>
          <a:lstStyle/>
          <a:p>
            <a:r>
              <a:rPr lang="zh-CN" altLang="en-US" sz="1000" dirty="0"/>
              <a:t>图</a:t>
            </a:r>
            <a:r>
              <a:rPr lang="en-US" sz="1000" dirty="0"/>
              <a:t>3  </a:t>
            </a:r>
            <a:r>
              <a:rPr lang="zh-CN" altLang="en-US" sz="1000" dirty="0"/>
              <a:t>显示家庭所有收支项目记录</a:t>
            </a:r>
            <a:endParaRPr lang="en-US" sz="1000" dirty="0"/>
          </a:p>
        </p:txBody>
      </p:sp>
      <p:sp>
        <p:nvSpPr>
          <p:cNvPr id="7" name="Rectangle 6"/>
          <p:cNvSpPr/>
          <p:nvPr/>
        </p:nvSpPr>
        <p:spPr>
          <a:xfrm>
            <a:off x="4267199" y="5839326"/>
            <a:ext cx="2302233" cy="246221"/>
          </a:xfrm>
          <a:prstGeom prst="rect">
            <a:avLst/>
          </a:prstGeom>
        </p:spPr>
        <p:txBody>
          <a:bodyPr wrap="none">
            <a:spAutoFit/>
          </a:bodyPr>
          <a:lstStyle/>
          <a:p>
            <a:r>
              <a:rPr lang="zh-CN" altLang="en-US" sz="1000" dirty="0"/>
              <a:t>图</a:t>
            </a:r>
            <a:r>
              <a:rPr lang="en-US" sz="1000" dirty="0"/>
              <a:t>4</a:t>
            </a:r>
            <a:r>
              <a:rPr lang="zh-CN" altLang="en-US" sz="1000" dirty="0"/>
              <a:t>　查询最后一次家庭收支项目记录</a:t>
            </a:r>
            <a:endParaRPr lang="en-US" sz="1000" dirty="0"/>
          </a:p>
        </p:txBody>
      </p:sp>
    </p:spTree>
    <p:extLst>
      <p:ext uri="{BB962C8B-B14F-4D97-AF65-F5344CB8AC3E}">
        <p14:creationId xmlns:p14="http://schemas.microsoft.com/office/powerpoint/2010/main" val="347591410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项目分析</a:t>
            </a:r>
            <a:endParaRPr lang="en-US" dirty="0"/>
          </a:p>
        </p:txBody>
      </p:sp>
      <p:sp>
        <p:nvSpPr>
          <p:cNvPr id="3" name="Content Placeholder 2"/>
          <p:cNvSpPr>
            <a:spLocks noGrp="1"/>
          </p:cNvSpPr>
          <p:nvPr>
            <p:ph idx="1"/>
          </p:nvPr>
        </p:nvSpPr>
        <p:spPr>
          <a:xfrm>
            <a:off x="457200" y="1600201"/>
            <a:ext cx="8229600" cy="3733800"/>
          </a:xfrm>
        </p:spPr>
        <p:txBody>
          <a:bodyPr>
            <a:normAutofit fontScale="85000" lnSpcReduction="20000"/>
          </a:bodyPr>
          <a:lstStyle/>
          <a:p>
            <a:pPr fontAlgn="auto">
              <a:lnSpc>
                <a:spcPct val="110000"/>
              </a:lnSpc>
              <a:buFont typeface="Wingdings" pitchFamily="2" charset="2"/>
              <a:buChar char="Ø"/>
            </a:pPr>
            <a:r>
              <a:rPr lang="zh-CN" altLang="en-US" dirty="0"/>
              <a:t>用键盘输入所需的初始数据，将结果输出到显示器或打印机上。这种数据输入输出的处理方式都是临时性的，只能在程序执行时占据内存，程序结束后即从内存消失，难以实现大批量数据的输入和输出，难以保存输出结果，每次运行程序都要重新输入数据。为提高数据的输入输出的处理效率，可将数据从文件中读取，运行的结果写入到文件中。</a:t>
            </a:r>
            <a:endParaRPr lang="en-US" dirty="0"/>
          </a:p>
          <a:p>
            <a:pPr fontAlgn="auto">
              <a:lnSpc>
                <a:spcPct val="110000"/>
              </a:lnSpc>
              <a:buFont typeface="Wingdings" pitchFamily="2" charset="2"/>
              <a:buChar char="Ø"/>
            </a:pPr>
            <a:r>
              <a:rPr lang="zh-CN" altLang="en-US" dirty="0"/>
              <a:t>读取文件中的数据和将数据写入文件的相关编程技术是使用计算机程序解决实际问题所必需的。</a:t>
            </a:r>
            <a:endParaRPr lang="en-US" dirty="0"/>
          </a:p>
          <a:p>
            <a:pPr>
              <a:lnSpc>
                <a:spcPct val="110000"/>
              </a:lnSpc>
            </a:pPr>
            <a:endParaRPr lang="en-US" dirty="0"/>
          </a:p>
        </p:txBody>
      </p:sp>
    </p:spTree>
    <p:extLst>
      <p:ext uri="{BB962C8B-B14F-4D97-AF65-F5344CB8AC3E}">
        <p14:creationId xmlns:p14="http://schemas.microsoft.com/office/powerpoint/2010/main" val="53366345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项目目标</a:t>
            </a:r>
            <a:endParaRPr lang="en-US" dirty="0"/>
          </a:p>
        </p:txBody>
      </p:sp>
      <p:sp>
        <p:nvSpPr>
          <p:cNvPr id="4" name="Content Placeholder 2"/>
          <p:cNvSpPr>
            <a:spLocks noGrp="1"/>
          </p:cNvSpPr>
          <p:nvPr>
            <p:ph idx="1"/>
          </p:nvPr>
        </p:nvSpPr>
        <p:spPr>
          <a:xfrm>
            <a:off x="457200" y="1447801"/>
            <a:ext cx="8229600" cy="2362200"/>
          </a:xfrm>
        </p:spPr>
        <p:txBody>
          <a:bodyPr>
            <a:normAutofit fontScale="62500" lnSpcReduction="20000"/>
          </a:bodyPr>
          <a:lstStyle/>
          <a:p>
            <a:pPr>
              <a:lnSpc>
                <a:spcPct val="120000"/>
              </a:lnSpc>
              <a:buFont typeface="Wingdings" pitchFamily="2" charset="2"/>
              <a:buChar char="Ø"/>
            </a:pPr>
            <a:r>
              <a:rPr lang="zh-CN" altLang="en-US" sz="3100" b="1" dirty="0"/>
              <a:t>知识目标</a:t>
            </a:r>
            <a:endParaRPr lang="en-US" sz="3100" b="1" dirty="0"/>
          </a:p>
          <a:p>
            <a:pPr marL="0" indent="0">
              <a:lnSpc>
                <a:spcPct val="120000"/>
              </a:lnSpc>
              <a:buNone/>
            </a:pPr>
            <a:r>
              <a:rPr lang="zh-CN" altLang="en-US" sz="2600" dirty="0"/>
              <a:t>了解文件基本概念，掌握文件操作。</a:t>
            </a:r>
            <a:endParaRPr lang="en-US" sz="3100" dirty="0"/>
          </a:p>
          <a:p>
            <a:pPr>
              <a:lnSpc>
                <a:spcPct val="120000"/>
              </a:lnSpc>
              <a:buFont typeface="Wingdings" pitchFamily="2" charset="2"/>
              <a:buChar char="Ø"/>
            </a:pPr>
            <a:r>
              <a:rPr lang="zh-CN" altLang="en-US" sz="3100" b="1" dirty="0"/>
              <a:t>能力目标</a:t>
            </a:r>
            <a:endParaRPr lang="en-US" sz="3100" b="1" dirty="0"/>
          </a:p>
          <a:p>
            <a:pPr marL="0" indent="0">
              <a:lnSpc>
                <a:spcPct val="120000"/>
              </a:lnSpc>
              <a:buNone/>
            </a:pPr>
            <a:r>
              <a:rPr lang="zh-CN" altLang="en-US" sz="2600" dirty="0"/>
              <a:t>培养学生使用集成开发环境进行软件开发、调试的综合能力。</a:t>
            </a:r>
            <a:endParaRPr lang="en-US" sz="2600" dirty="0"/>
          </a:p>
          <a:p>
            <a:pPr>
              <a:lnSpc>
                <a:spcPct val="120000"/>
              </a:lnSpc>
              <a:buFont typeface="Wingdings" pitchFamily="2" charset="2"/>
              <a:buChar char="Ø"/>
            </a:pPr>
            <a:r>
              <a:rPr lang="zh-CN" altLang="en-US" sz="3100" b="1" dirty="0"/>
              <a:t>素质目标</a:t>
            </a:r>
            <a:endParaRPr lang="en-US" sz="3100" b="1" dirty="0"/>
          </a:p>
          <a:p>
            <a:pPr marL="0" indent="0">
              <a:lnSpc>
                <a:spcPct val="120000"/>
              </a:lnSpc>
              <a:buNone/>
            </a:pPr>
            <a:r>
              <a:rPr lang="zh-CN" altLang="en-US" sz="2600" dirty="0"/>
              <a:t>使学生养成良好的编程习惯，具有团结协作的团队精神，具备岗位需要的职业能力。</a:t>
            </a:r>
            <a:endParaRPr lang="en-US" sz="2600" dirty="0"/>
          </a:p>
          <a:p>
            <a:pPr>
              <a:lnSpc>
                <a:spcPct val="120000"/>
              </a:lnSpc>
            </a:pPr>
            <a:endParaRPr lang="en-US" dirty="0"/>
          </a:p>
        </p:txBody>
      </p:sp>
    </p:spTree>
    <p:extLst>
      <p:ext uri="{BB962C8B-B14F-4D97-AF65-F5344CB8AC3E}">
        <p14:creationId xmlns:p14="http://schemas.microsoft.com/office/powerpoint/2010/main" val="23974263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项目实现</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任务一：定义项目中的数据结构</a:t>
            </a:r>
            <a:endParaRPr lang="en-US" dirty="0"/>
          </a:p>
          <a:p>
            <a:pPr>
              <a:buFont typeface="Wingdings" pitchFamily="2" charset="2"/>
              <a:buChar char="Ø"/>
            </a:pPr>
            <a:r>
              <a:rPr lang="zh-CN" altLang="en-US" dirty="0"/>
              <a:t>任务二：显示用户选择主菜单</a:t>
            </a:r>
            <a:endParaRPr lang="en-US" dirty="0"/>
          </a:p>
          <a:p>
            <a:pPr>
              <a:buFont typeface="Wingdings" pitchFamily="2" charset="2"/>
              <a:buChar char="Ø"/>
            </a:pPr>
            <a:r>
              <a:rPr lang="zh-CN" altLang="en-US" dirty="0"/>
              <a:t>任务三：统计家庭所有收支项目记录总数</a:t>
            </a:r>
            <a:endParaRPr lang="en-US" dirty="0"/>
          </a:p>
          <a:p>
            <a:pPr>
              <a:buFont typeface="Wingdings" pitchFamily="2" charset="2"/>
              <a:buChar char="Ø"/>
            </a:pPr>
            <a:r>
              <a:rPr lang="zh-CN" altLang="en-US" dirty="0"/>
              <a:t>任务四：增加一条家庭收支项目记录</a:t>
            </a:r>
            <a:endParaRPr lang="en-US" dirty="0"/>
          </a:p>
          <a:p>
            <a:pPr>
              <a:buFont typeface="Wingdings" pitchFamily="2" charset="2"/>
              <a:buChar char="Ø"/>
            </a:pPr>
            <a:r>
              <a:rPr lang="zh-CN" altLang="en-US" dirty="0"/>
              <a:t>任务五：显示家庭所有收支项目记录</a:t>
            </a:r>
            <a:endParaRPr lang="en-US" dirty="0"/>
          </a:p>
          <a:p>
            <a:pPr>
              <a:buFont typeface="Wingdings" pitchFamily="2" charset="2"/>
              <a:buChar char="Ø"/>
            </a:pPr>
            <a:r>
              <a:rPr lang="zh-CN" altLang="en-US" dirty="0"/>
              <a:t>任务六：查询最后一次家庭收支项目记录</a:t>
            </a:r>
            <a:endParaRPr lang="en-US" dirty="0"/>
          </a:p>
          <a:p>
            <a:pPr>
              <a:buFont typeface="Wingdings" pitchFamily="2" charset="2"/>
              <a:buChar char="Ø"/>
            </a:pPr>
            <a:r>
              <a:rPr lang="zh-CN" altLang="en-US" dirty="0"/>
              <a:t>任务七：编写主函数</a:t>
            </a:r>
            <a:endParaRPr lang="en-US" dirty="0"/>
          </a:p>
          <a:p>
            <a:endParaRPr lang="en-US" dirty="0"/>
          </a:p>
        </p:txBody>
      </p:sp>
    </p:spTree>
    <p:extLst>
      <p:ext uri="{BB962C8B-B14F-4D97-AF65-F5344CB8AC3E}">
        <p14:creationId xmlns:p14="http://schemas.microsoft.com/office/powerpoint/2010/main" val="201126640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任务一：定义项目中的数据结构</a:t>
            </a:r>
            <a:br>
              <a:rPr lang="en-US" dirty="0"/>
            </a:br>
            <a:endParaRPr lang="en-US" dirty="0"/>
          </a:p>
        </p:txBody>
      </p:sp>
      <p:sp>
        <p:nvSpPr>
          <p:cNvPr id="3" name="Content Placeholder 2"/>
          <p:cNvSpPr>
            <a:spLocks noGrp="1"/>
          </p:cNvSpPr>
          <p:nvPr>
            <p:ph idx="1"/>
          </p:nvPr>
        </p:nvSpPr>
        <p:spPr>
          <a:xfrm>
            <a:off x="3803650" y="609600"/>
            <a:ext cx="5111750" cy="4724400"/>
          </a:xfrm>
        </p:spPr>
        <p:txBody>
          <a:bodyPr>
            <a:normAutofit fontScale="55000" lnSpcReduction="20000"/>
          </a:bodyPr>
          <a:lstStyle/>
          <a:p>
            <a:pPr marL="0" indent="0" fontAlgn="auto">
              <a:lnSpc>
                <a:spcPct val="120000"/>
              </a:lnSpc>
              <a:buNone/>
            </a:pPr>
            <a:r>
              <a:rPr lang="zh-CN" altLang="en-US" sz="4000" dirty="0"/>
              <a:t>任务分析与实现</a:t>
            </a:r>
            <a:endParaRPr lang="en-US" altLang="zh-CN" sz="4000" dirty="0"/>
          </a:p>
          <a:p>
            <a:pPr marL="0" indent="0" fontAlgn="auto">
              <a:lnSpc>
                <a:spcPct val="120000"/>
              </a:lnSpc>
              <a:buNone/>
            </a:pPr>
            <a:endParaRPr lang="en-US" dirty="0"/>
          </a:p>
          <a:p>
            <a:pPr marL="0" indent="0" fontAlgn="auto">
              <a:lnSpc>
                <a:spcPct val="120000"/>
              </a:lnSpc>
              <a:buNone/>
            </a:pPr>
            <a:r>
              <a:rPr lang="zh-CN" altLang="en-US" dirty="0"/>
              <a:t>家庭收支项目记录包括：收支项目编号，日期，备注信息，收支钱数（正数代表收入、负数代表支出）和收支结余钱数。</a:t>
            </a:r>
            <a:endParaRPr lang="en-US" dirty="0"/>
          </a:p>
          <a:p>
            <a:pPr marL="0" indent="0">
              <a:lnSpc>
                <a:spcPct val="120000"/>
              </a:lnSpc>
              <a:buNone/>
            </a:pPr>
            <a:r>
              <a:rPr lang="en-US" dirty="0"/>
              <a:t> </a:t>
            </a:r>
          </a:p>
          <a:p>
            <a:pPr marL="0" indent="0">
              <a:lnSpc>
                <a:spcPct val="120000"/>
              </a:lnSpc>
              <a:buNone/>
            </a:pPr>
            <a:r>
              <a:rPr lang="en-US" dirty="0" err="1">
                <a:solidFill>
                  <a:schemeClr val="accent4"/>
                </a:solidFill>
              </a:rPr>
              <a:t>struct</a:t>
            </a:r>
            <a:r>
              <a:rPr lang="en-US" dirty="0">
                <a:solidFill>
                  <a:schemeClr val="accent4"/>
                </a:solidFill>
              </a:rPr>
              <a:t> item</a:t>
            </a:r>
          </a:p>
          <a:p>
            <a:pPr marL="0" indent="0">
              <a:lnSpc>
                <a:spcPct val="120000"/>
              </a:lnSpc>
              <a:buNone/>
            </a:pPr>
            <a:r>
              <a:rPr lang="en-US" dirty="0">
                <a:solidFill>
                  <a:schemeClr val="accent4"/>
                </a:solidFill>
              </a:rPr>
              <a:t>{</a:t>
            </a:r>
          </a:p>
          <a:p>
            <a:pPr marL="0" indent="0">
              <a:lnSpc>
                <a:spcPct val="120000"/>
              </a:lnSpc>
              <a:buNone/>
            </a:pPr>
            <a:r>
              <a:rPr lang="en-US" dirty="0">
                <a:solidFill>
                  <a:schemeClr val="accent4"/>
                </a:solidFill>
              </a:rPr>
              <a:t>   long id;           	/</a:t>
            </a:r>
            <a:r>
              <a:rPr lang="en-US" dirty="0">
                <a:solidFill>
                  <a:schemeClr val="accent4"/>
                </a:solidFill>
                <a:sym typeface="Symbol"/>
              </a:rPr>
              <a:t></a:t>
            </a:r>
            <a:r>
              <a:rPr lang="zh-CN" altLang="en-US" dirty="0">
                <a:solidFill>
                  <a:schemeClr val="accent4"/>
                </a:solidFill>
              </a:rPr>
              <a:t>收支编号</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char date[11];     	/</a:t>
            </a:r>
            <a:r>
              <a:rPr lang="en-US" dirty="0">
                <a:solidFill>
                  <a:schemeClr val="accent4"/>
                </a:solidFill>
                <a:sym typeface="Symbol"/>
              </a:rPr>
              <a:t></a:t>
            </a:r>
            <a:r>
              <a:rPr lang="zh-CN" altLang="en-US" dirty="0">
                <a:solidFill>
                  <a:schemeClr val="accent4"/>
                </a:solidFill>
              </a:rPr>
              <a:t>日期</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char </a:t>
            </a:r>
            <a:r>
              <a:rPr lang="en-US" dirty="0" err="1">
                <a:solidFill>
                  <a:schemeClr val="accent4"/>
                </a:solidFill>
              </a:rPr>
              <a:t>meno</a:t>
            </a:r>
            <a:r>
              <a:rPr lang="en-US" dirty="0">
                <a:solidFill>
                  <a:schemeClr val="accent4"/>
                </a:solidFill>
              </a:rPr>
              <a:t>[15];    /</a:t>
            </a:r>
            <a:r>
              <a:rPr lang="en-US" dirty="0">
                <a:solidFill>
                  <a:schemeClr val="accent4"/>
                </a:solidFill>
                <a:sym typeface="Symbol"/>
              </a:rPr>
              <a:t></a:t>
            </a:r>
            <a:r>
              <a:rPr lang="zh-CN" altLang="en-US" dirty="0">
                <a:solidFill>
                  <a:schemeClr val="accent4"/>
                </a:solidFill>
              </a:rPr>
              <a:t>备注信息</a:t>
            </a:r>
            <a:r>
              <a:rPr lang="en-US" dirty="0">
                <a:solidFill>
                  <a:schemeClr val="accent4"/>
                </a:solidFill>
              </a:rPr>
              <a:t>,</a:t>
            </a:r>
            <a:r>
              <a:rPr lang="zh-CN" altLang="en-US" dirty="0">
                <a:solidFill>
                  <a:schemeClr val="accent4"/>
                </a:solidFill>
              </a:rPr>
              <a:t>收入支出说明</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double </a:t>
            </a:r>
            <a:r>
              <a:rPr lang="en-US" dirty="0" err="1">
                <a:solidFill>
                  <a:schemeClr val="accent4"/>
                </a:solidFill>
              </a:rPr>
              <a:t>inout</a:t>
            </a:r>
            <a:r>
              <a:rPr lang="en-US" dirty="0">
                <a:solidFill>
                  <a:schemeClr val="accent4"/>
                </a:solidFill>
              </a:rPr>
              <a:t>;      </a:t>
            </a:r>
          </a:p>
          <a:p>
            <a:pPr marL="0" indent="0">
              <a:lnSpc>
                <a:spcPct val="120000"/>
              </a:lnSpc>
              <a:buNone/>
            </a:pPr>
            <a:r>
              <a:rPr lang="en-US" dirty="0">
                <a:solidFill>
                  <a:schemeClr val="accent4"/>
                </a:solidFill>
              </a:rPr>
              <a:t>    /</a:t>
            </a:r>
            <a:r>
              <a:rPr lang="en-US" dirty="0">
                <a:solidFill>
                  <a:schemeClr val="accent4"/>
                </a:solidFill>
                <a:sym typeface="Symbol"/>
              </a:rPr>
              <a:t></a:t>
            </a:r>
            <a:r>
              <a:rPr lang="zh-CN" altLang="en-US" dirty="0">
                <a:solidFill>
                  <a:schemeClr val="accent4"/>
                </a:solidFill>
              </a:rPr>
              <a:t>收支钱数</a:t>
            </a:r>
            <a:r>
              <a:rPr lang="en-US" dirty="0">
                <a:solidFill>
                  <a:schemeClr val="accent4"/>
                </a:solidFill>
              </a:rPr>
              <a:t>,</a:t>
            </a:r>
            <a:r>
              <a:rPr lang="zh-CN" altLang="en-US" dirty="0">
                <a:solidFill>
                  <a:schemeClr val="accent4"/>
                </a:solidFill>
              </a:rPr>
              <a:t>正数代表收入</a:t>
            </a:r>
            <a:r>
              <a:rPr lang="en-US" dirty="0">
                <a:solidFill>
                  <a:schemeClr val="accent4"/>
                </a:solidFill>
              </a:rPr>
              <a:t>,</a:t>
            </a:r>
            <a:r>
              <a:rPr lang="zh-CN" altLang="en-US" dirty="0">
                <a:solidFill>
                  <a:schemeClr val="accent4"/>
                </a:solidFill>
              </a:rPr>
              <a:t>负数代表支出</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double total;      	/</a:t>
            </a:r>
            <a:r>
              <a:rPr lang="en-US" dirty="0">
                <a:solidFill>
                  <a:schemeClr val="accent4"/>
                </a:solidFill>
                <a:sym typeface="Symbol"/>
              </a:rPr>
              <a:t></a:t>
            </a:r>
            <a:r>
              <a:rPr lang="zh-CN" altLang="en-US" dirty="0">
                <a:solidFill>
                  <a:schemeClr val="accent4"/>
                </a:solidFill>
              </a:rPr>
              <a:t>收支结余</a:t>
            </a:r>
            <a:r>
              <a:rPr lang="en-US" dirty="0">
                <a:solidFill>
                  <a:schemeClr val="accent4"/>
                </a:solidFill>
              </a:rPr>
              <a:t>  </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a:t>
            </a:r>
          </a:p>
          <a:p>
            <a:pPr>
              <a:lnSpc>
                <a:spcPct val="120000"/>
              </a:lnSpc>
            </a:pPr>
            <a:endParaRPr lang="en-US" dirty="0"/>
          </a:p>
        </p:txBody>
      </p:sp>
      <p:sp>
        <p:nvSpPr>
          <p:cNvPr id="4" name="Text Placeholder 3"/>
          <p:cNvSpPr>
            <a:spLocks noGrp="1"/>
          </p:cNvSpPr>
          <p:nvPr>
            <p:ph type="body" sz="half" idx="2"/>
          </p:nvPr>
        </p:nvSpPr>
        <p:spPr/>
        <p:txBody>
          <a:bodyPr/>
          <a:lstStyle/>
          <a:p>
            <a:pPr fontAlgn="auto"/>
            <a:r>
              <a:rPr lang="en-US" dirty="0"/>
              <a:t>1</a:t>
            </a:r>
            <a:r>
              <a:rPr lang="zh-CN" altLang="en-US" dirty="0"/>
              <a:t>．任务描述</a:t>
            </a:r>
            <a:endParaRPr lang="en-US" dirty="0"/>
          </a:p>
          <a:p>
            <a:pPr fontAlgn="auto"/>
            <a:r>
              <a:rPr lang="zh-CN" altLang="en-US" dirty="0"/>
              <a:t>定义家庭收支项目记录结构体数据类型</a:t>
            </a:r>
            <a:r>
              <a:rPr lang="en-US" dirty="0"/>
              <a:t>item</a:t>
            </a:r>
            <a:r>
              <a:rPr lang="zh-CN" altLang="en-US" dirty="0"/>
              <a:t>。</a:t>
            </a:r>
            <a:endParaRPr lang="en-US" dirty="0"/>
          </a:p>
          <a:p>
            <a:pPr fontAlgn="auto"/>
            <a:r>
              <a:rPr lang="en-US" dirty="0"/>
              <a:t>2</a:t>
            </a:r>
            <a:r>
              <a:rPr lang="zh-CN" altLang="en-US" dirty="0"/>
              <a:t>．任务涉及的知识要点</a:t>
            </a:r>
            <a:endParaRPr lang="en-US" dirty="0"/>
          </a:p>
          <a:p>
            <a:pPr fontAlgn="auto"/>
            <a:r>
              <a:rPr lang="zh-CN" altLang="en-US" dirty="0"/>
              <a:t>分析家庭收支项目记录中的数据类型各不相同，把不同类型的数据组合在一起使用，该任务涉及定义结构体数据类型。</a:t>
            </a:r>
            <a:endParaRPr lang="en-US" dirty="0"/>
          </a:p>
          <a:p>
            <a:endParaRPr lang="en-US" dirty="0"/>
          </a:p>
        </p:txBody>
      </p:sp>
    </p:spTree>
    <p:extLst>
      <p:ext uri="{BB962C8B-B14F-4D97-AF65-F5344CB8AC3E}">
        <p14:creationId xmlns:p14="http://schemas.microsoft.com/office/powerpoint/2010/main" val="397290317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任务二：显示用户选择主菜单</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fontAlgn="auto">
              <a:lnSpc>
                <a:spcPct val="120000"/>
              </a:lnSpc>
              <a:buNone/>
            </a:pPr>
            <a:r>
              <a:rPr lang="zh-CN" altLang="en-US" sz="4400" dirty="0"/>
              <a:t>任务分析与实现</a:t>
            </a:r>
            <a:endParaRPr lang="en-US" altLang="zh-CN" sz="4400" dirty="0"/>
          </a:p>
          <a:p>
            <a:pPr marL="0" indent="0" fontAlgn="auto">
              <a:lnSpc>
                <a:spcPct val="120000"/>
              </a:lnSpc>
              <a:buNone/>
            </a:pPr>
            <a:endParaRPr lang="en-US" dirty="0"/>
          </a:p>
          <a:p>
            <a:pPr marL="0" indent="0" fontAlgn="auto">
              <a:lnSpc>
                <a:spcPct val="120000"/>
              </a:lnSpc>
              <a:buNone/>
            </a:pPr>
            <a:r>
              <a:rPr lang="zh-CN" altLang="en-US" dirty="0"/>
              <a:t>首先系统显示用户界面，提供菜单供用户进行选择，菜单包括</a:t>
            </a:r>
            <a:r>
              <a:rPr lang="en-US" dirty="0"/>
              <a:t>4 </a:t>
            </a:r>
            <a:r>
              <a:rPr lang="zh-CN" altLang="en-US" dirty="0"/>
              <a:t>个选项，若用户输入</a:t>
            </a:r>
            <a:r>
              <a:rPr lang="en-US" dirty="0"/>
              <a:t>1</a:t>
            </a:r>
            <a:r>
              <a:rPr lang="zh-CN" altLang="en-US" dirty="0"/>
              <a:t>并按</a:t>
            </a:r>
            <a:r>
              <a:rPr lang="en-US" dirty="0"/>
              <a:t>Enter</a:t>
            </a:r>
            <a:r>
              <a:rPr lang="zh-CN" altLang="en-US" dirty="0"/>
              <a:t>键，表示用户要增加一条家庭收支项目记录；若用户输入</a:t>
            </a:r>
            <a:r>
              <a:rPr lang="en-US" dirty="0"/>
              <a:t>2</a:t>
            </a:r>
            <a:r>
              <a:rPr lang="zh-CN" altLang="en-US" dirty="0"/>
              <a:t>并按</a:t>
            </a:r>
            <a:r>
              <a:rPr lang="en-US" dirty="0"/>
              <a:t>Enter</a:t>
            </a:r>
            <a:r>
              <a:rPr lang="zh-CN" altLang="en-US" dirty="0"/>
              <a:t>键，表示用户要显示家庭所有收支项目记录；若用户输入</a:t>
            </a:r>
            <a:r>
              <a:rPr lang="en-US" dirty="0"/>
              <a:t>3</a:t>
            </a:r>
            <a:r>
              <a:rPr lang="zh-CN" altLang="en-US" dirty="0"/>
              <a:t>并按</a:t>
            </a:r>
            <a:r>
              <a:rPr lang="en-US" dirty="0"/>
              <a:t>Enter</a:t>
            </a:r>
            <a:r>
              <a:rPr lang="zh-CN" altLang="en-US" dirty="0"/>
              <a:t>键，表示用户要查询最后一次家庭收支项目记录；若用户输入</a:t>
            </a:r>
            <a:r>
              <a:rPr lang="en-US" dirty="0"/>
              <a:t>0</a:t>
            </a:r>
            <a:r>
              <a:rPr lang="zh-CN" altLang="en-US" dirty="0"/>
              <a:t>并按</a:t>
            </a:r>
            <a:r>
              <a:rPr lang="en-US" dirty="0"/>
              <a:t>Enter</a:t>
            </a:r>
            <a:r>
              <a:rPr lang="zh-CN" altLang="en-US" dirty="0"/>
              <a:t>键，表示退出系统，结束程序。</a:t>
            </a:r>
            <a:endParaRPr lang="en-US" dirty="0"/>
          </a:p>
          <a:p>
            <a:pPr marL="0" indent="0">
              <a:lnSpc>
                <a:spcPct val="120000"/>
              </a:lnSpc>
              <a:buNone/>
            </a:pPr>
            <a:r>
              <a:rPr lang="en-US" dirty="0"/>
              <a:t> </a:t>
            </a:r>
          </a:p>
          <a:p>
            <a:pPr marL="0" indent="0">
              <a:lnSpc>
                <a:spcPct val="120000"/>
              </a:lnSpc>
              <a:buNone/>
            </a:pPr>
            <a:r>
              <a:rPr lang="en-US" dirty="0" err="1">
                <a:solidFill>
                  <a:schemeClr val="accent4"/>
                </a:solidFill>
              </a:rPr>
              <a:t>int</a:t>
            </a:r>
            <a:r>
              <a:rPr lang="en-US" dirty="0">
                <a:solidFill>
                  <a:schemeClr val="accent4"/>
                </a:solidFill>
              </a:rPr>
              <a:t> menu()</a:t>
            </a:r>
          </a:p>
          <a:p>
            <a:pPr marL="0" indent="0">
              <a:lnSpc>
                <a:spcPct val="120000"/>
              </a:lnSpc>
              <a:buNone/>
            </a:pPr>
            <a:r>
              <a:rPr lang="en-US" dirty="0">
                <a:solidFill>
                  <a:schemeClr val="accent4"/>
                </a:solidFill>
              </a:rPr>
              <a:t>{</a:t>
            </a:r>
          </a:p>
          <a:p>
            <a:pPr marL="0" indent="0">
              <a:lnSpc>
                <a:spcPct val="120000"/>
              </a:lnSpc>
              <a:buNone/>
            </a:pPr>
            <a:r>
              <a:rPr lang="en-US" dirty="0">
                <a:solidFill>
                  <a:schemeClr val="accent4"/>
                </a:solidFill>
              </a:rPr>
              <a:t>   </a:t>
            </a:r>
            <a:r>
              <a:rPr lang="en-US" dirty="0" err="1">
                <a:solidFill>
                  <a:schemeClr val="accent4"/>
                </a:solidFill>
              </a:rPr>
              <a:t>int</a:t>
            </a:r>
            <a:r>
              <a:rPr lang="en-US" dirty="0">
                <a:solidFill>
                  <a:schemeClr val="accent4"/>
                </a:solidFill>
              </a:rPr>
              <a:t> c;</a:t>
            </a:r>
          </a:p>
          <a:p>
            <a:pPr marL="0" indent="0">
              <a:lnSpc>
                <a:spcPct val="120000"/>
              </a:lnSpc>
              <a:buNone/>
            </a:pPr>
            <a:r>
              <a:rPr lang="en-US" dirty="0">
                <a:solidFill>
                  <a:schemeClr val="accent4"/>
                </a:solidFill>
              </a:rPr>
              <a:t>   </a:t>
            </a:r>
            <a:r>
              <a:rPr lang="en-US" dirty="0" err="1">
                <a:solidFill>
                  <a:schemeClr val="accent4"/>
                </a:solidFill>
              </a:rPr>
              <a:t>printf</a:t>
            </a:r>
            <a:r>
              <a:rPr lang="en-US" dirty="0">
                <a:solidFill>
                  <a:schemeClr val="accent4"/>
                </a:solidFill>
              </a:rPr>
              <a:t>( "|-------------</a:t>
            </a:r>
            <a:r>
              <a:rPr lang="zh-CN" altLang="en-US" dirty="0">
                <a:solidFill>
                  <a:schemeClr val="accent4"/>
                </a:solidFill>
              </a:rPr>
              <a:t>家庭理财管理系统</a:t>
            </a:r>
            <a:r>
              <a:rPr lang="en-US" dirty="0">
                <a:solidFill>
                  <a:schemeClr val="accent4"/>
                </a:solidFill>
              </a:rPr>
              <a:t>---------------|\n");</a:t>
            </a:r>
          </a:p>
          <a:p>
            <a:pPr marL="0" indent="0">
              <a:lnSpc>
                <a:spcPct val="120000"/>
              </a:lnSpc>
              <a:buNone/>
            </a:pPr>
            <a:r>
              <a:rPr lang="en-US" dirty="0">
                <a:solidFill>
                  <a:schemeClr val="accent4"/>
                </a:solidFill>
              </a:rPr>
              <a:t>   </a:t>
            </a:r>
            <a:r>
              <a:rPr lang="en-US" dirty="0" err="1">
                <a:solidFill>
                  <a:schemeClr val="accent4"/>
                </a:solidFill>
              </a:rPr>
              <a:t>printf</a:t>
            </a:r>
            <a:r>
              <a:rPr lang="en-US" dirty="0">
                <a:solidFill>
                  <a:schemeClr val="accent4"/>
                </a:solidFill>
              </a:rPr>
              <a:t>(  "|        1-</a:t>
            </a:r>
            <a:r>
              <a:rPr lang="zh-CN" altLang="en-US" dirty="0">
                <a:solidFill>
                  <a:schemeClr val="accent4"/>
                </a:solidFill>
              </a:rPr>
              <a:t>增加一条家庭收支项目记录</a:t>
            </a:r>
            <a:r>
              <a:rPr lang="en-US" dirty="0">
                <a:solidFill>
                  <a:schemeClr val="accent4"/>
                </a:solidFill>
              </a:rPr>
              <a:t>              |\n");</a:t>
            </a:r>
          </a:p>
          <a:p>
            <a:pPr marL="0" indent="0">
              <a:lnSpc>
                <a:spcPct val="120000"/>
              </a:lnSpc>
              <a:buNone/>
            </a:pPr>
            <a:r>
              <a:rPr lang="en-US" dirty="0">
                <a:solidFill>
                  <a:schemeClr val="accent4"/>
                </a:solidFill>
              </a:rPr>
              <a:t>   </a:t>
            </a:r>
            <a:r>
              <a:rPr lang="en-US" dirty="0" err="1">
                <a:solidFill>
                  <a:schemeClr val="accent4"/>
                </a:solidFill>
              </a:rPr>
              <a:t>printf</a:t>
            </a:r>
            <a:r>
              <a:rPr lang="en-US" dirty="0">
                <a:solidFill>
                  <a:schemeClr val="accent4"/>
                </a:solidFill>
              </a:rPr>
              <a:t>(  "|        2-</a:t>
            </a:r>
            <a:r>
              <a:rPr lang="zh-CN" altLang="en-US" dirty="0">
                <a:solidFill>
                  <a:schemeClr val="accent4"/>
                </a:solidFill>
              </a:rPr>
              <a:t>显示家庭所有收支项目记录</a:t>
            </a:r>
            <a:r>
              <a:rPr lang="en-US" dirty="0">
                <a:solidFill>
                  <a:schemeClr val="accent4"/>
                </a:solidFill>
              </a:rPr>
              <a:t>              |\n");</a:t>
            </a:r>
          </a:p>
          <a:p>
            <a:pPr marL="0" indent="0">
              <a:lnSpc>
                <a:spcPct val="120000"/>
              </a:lnSpc>
              <a:buNone/>
            </a:pPr>
            <a:r>
              <a:rPr lang="en-US" dirty="0">
                <a:solidFill>
                  <a:schemeClr val="accent4"/>
                </a:solidFill>
              </a:rPr>
              <a:t>   </a:t>
            </a:r>
            <a:r>
              <a:rPr lang="en-US" dirty="0" err="1">
                <a:solidFill>
                  <a:schemeClr val="accent4"/>
                </a:solidFill>
              </a:rPr>
              <a:t>printf</a:t>
            </a:r>
            <a:r>
              <a:rPr lang="en-US" dirty="0">
                <a:solidFill>
                  <a:schemeClr val="accent4"/>
                </a:solidFill>
              </a:rPr>
              <a:t>(  "|        3-</a:t>
            </a:r>
            <a:r>
              <a:rPr lang="zh-CN" altLang="en-US" dirty="0">
                <a:solidFill>
                  <a:schemeClr val="accent4"/>
                </a:solidFill>
              </a:rPr>
              <a:t>查询最后一次家庭收支项目记录</a:t>
            </a:r>
            <a:r>
              <a:rPr lang="en-US" dirty="0">
                <a:solidFill>
                  <a:schemeClr val="accent4"/>
                </a:solidFill>
              </a:rPr>
              <a:t>          |\n");</a:t>
            </a:r>
          </a:p>
          <a:p>
            <a:pPr marL="0" indent="0">
              <a:lnSpc>
                <a:spcPct val="120000"/>
              </a:lnSpc>
              <a:buNone/>
            </a:pPr>
            <a:r>
              <a:rPr lang="en-US" dirty="0">
                <a:solidFill>
                  <a:schemeClr val="accent4"/>
                </a:solidFill>
              </a:rPr>
              <a:t>   </a:t>
            </a:r>
            <a:r>
              <a:rPr lang="en-US" dirty="0" err="1">
                <a:solidFill>
                  <a:schemeClr val="accent4"/>
                </a:solidFill>
              </a:rPr>
              <a:t>printf</a:t>
            </a:r>
            <a:r>
              <a:rPr lang="en-US" dirty="0">
                <a:solidFill>
                  <a:schemeClr val="accent4"/>
                </a:solidFill>
              </a:rPr>
              <a:t>( "|         0-</a:t>
            </a:r>
            <a:r>
              <a:rPr lang="zh-CN" altLang="en-US" dirty="0">
                <a:solidFill>
                  <a:schemeClr val="accent4"/>
                </a:solidFill>
              </a:rPr>
              <a:t>退出</a:t>
            </a:r>
            <a:r>
              <a:rPr lang="en-US" dirty="0">
                <a:solidFill>
                  <a:schemeClr val="accent4"/>
                </a:solidFill>
              </a:rPr>
              <a:t>                                  |\n");</a:t>
            </a:r>
          </a:p>
          <a:p>
            <a:pPr marL="0" indent="0">
              <a:lnSpc>
                <a:spcPct val="120000"/>
              </a:lnSpc>
              <a:buNone/>
            </a:pPr>
            <a:r>
              <a:rPr lang="en-US" dirty="0">
                <a:solidFill>
                  <a:schemeClr val="accent4"/>
                </a:solidFill>
              </a:rPr>
              <a:t>   </a:t>
            </a:r>
            <a:r>
              <a:rPr lang="en-US" dirty="0" err="1">
                <a:solidFill>
                  <a:schemeClr val="accent4"/>
                </a:solidFill>
              </a:rPr>
              <a:t>printf</a:t>
            </a:r>
            <a:r>
              <a:rPr lang="en-US" dirty="0">
                <a:solidFill>
                  <a:schemeClr val="accent4"/>
                </a:solidFill>
              </a:rPr>
              <a:t>(  "|-----------------------------------------|\n");</a:t>
            </a:r>
          </a:p>
          <a:p>
            <a:pPr marL="0" indent="0">
              <a:lnSpc>
                <a:spcPct val="120000"/>
              </a:lnSpc>
              <a:buNone/>
            </a:pPr>
            <a:r>
              <a:rPr lang="en-US" dirty="0">
                <a:solidFill>
                  <a:schemeClr val="accent4"/>
                </a:solidFill>
              </a:rPr>
              <a:t>   </a:t>
            </a:r>
            <a:r>
              <a:rPr lang="en-US" dirty="0" err="1">
                <a:solidFill>
                  <a:schemeClr val="accent4"/>
                </a:solidFill>
              </a:rPr>
              <a:t>scanf</a:t>
            </a:r>
            <a:r>
              <a:rPr lang="en-US" dirty="0">
                <a:solidFill>
                  <a:schemeClr val="accent4"/>
                </a:solidFill>
              </a:rPr>
              <a:t>("%</a:t>
            </a:r>
            <a:r>
              <a:rPr lang="en-US" dirty="0" err="1">
                <a:solidFill>
                  <a:schemeClr val="accent4"/>
                </a:solidFill>
              </a:rPr>
              <a:t>d",&amp;c</a:t>
            </a:r>
            <a:r>
              <a:rPr lang="en-US" dirty="0">
                <a:solidFill>
                  <a:schemeClr val="accent4"/>
                </a:solidFill>
              </a:rPr>
              <a:t>);</a:t>
            </a:r>
          </a:p>
          <a:p>
            <a:pPr marL="0" indent="0">
              <a:lnSpc>
                <a:spcPct val="120000"/>
              </a:lnSpc>
              <a:buNone/>
            </a:pPr>
            <a:r>
              <a:rPr lang="en-US" dirty="0">
                <a:solidFill>
                  <a:schemeClr val="accent4"/>
                </a:solidFill>
              </a:rPr>
              <a:t>   return c;</a:t>
            </a:r>
          </a:p>
          <a:p>
            <a:pPr marL="0" indent="0">
              <a:lnSpc>
                <a:spcPct val="120000"/>
              </a:lnSpc>
              <a:buNone/>
            </a:pPr>
            <a:r>
              <a:rPr lang="en-US" dirty="0">
                <a:solidFill>
                  <a:schemeClr val="accent4"/>
                </a:solidFill>
              </a:rPr>
              <a:t>}</a:t>
            </a:r>
          </a:p>
          <a:p>
            <a:pPr>
              <a:lnSpc>
                <a:spcPct val="120000"/>
              </a:lnSpc>
            </a:pPr>
            <a:endParaRPr lang="en-US" dirty="0"/>
          </a:p>
        </p:txBody>
      </p:sp>
      <p:sp>
        <p:nvSpPr>
          <p:cNvPr id="4" name="Text Placeholder 3"/>
          <p:cNvSpPr>
            <a:spLocks noGrp="1"/>
          </p:cNvSpPr>
          <p:nvPr>
            <p:ph type="body" sz="half" idx="2"/>
          </p:nvPr>
        </p:nvSpPr>
        <p:spPr/>
        <p:txBody>
          <a:bodyPr/>
          <a:lstStyle/>
          <a:p>
            <a:pPr fontAlgn="auto"/>
            <a:r>
              <a:rPr lang="en-US" dirty="0"/>
              <a:t>1</a:t>
            </a:r>
            <a:r>
              <a:rPr lang="zh-CN" altLang="en-US" dirty="0"/>
              <a:t>．任务描述</a:t>
            </a:r>
            <a:endParaRPr lang="en-US" dirty="0"/>
          </a:p>
          <a:p>
            <a:pPr fontAlgn="auto"/>
            <a:r>
              <a:rPr lang="zh-CN" altLang="en-US" dirty="0"/>
              <a:t>定义用户界面，显示用户选择主菜单。要求如下：</a:t>
            </a:r>
            <a:endParaRPr lang="en-US" dirty="0"/>
          </a:p>
          <a:p>
            <a:pPr fontAlgn="auto"/>
            <a:r>
              <a:rPr lang="zh-CN" altLang="en-US" dirty="0"/>
              <a:t>① 增加一条家庭收支项目记录；</a:t>
            </a:r>
            <a:endParaRPr lang="en-US" dirty="0"/>
          </a:p>
          <a:p>
            <a:pPr fontAlgn="auto"/>
            <a:r>
              <a:rPr lang="zh-CN" altLang="en-US" dirty="0"/>
              <a:t>② 显示家庭所有收支项目记录；</a:t>
            </a:r>
            <a:endParaRPr lang="en-US" dirty="0"/>
          </a:p>
          <a:p>
            <a:pPr fontAlgn="auto"/>
            <a:r>
              <a:rPr lang="zh-CN" altLang="en-US" dirty="0"/>
              <a:t>③ 查询最后一次家庭收支项目记录；</a:t>
            </a:r>
            <a:endParaRPr lang="en-US" dirty="0"/>
          </a:p>
          <a:p>
            <a:pPr fontAlgn="auto"/>
            <a:r>
              <a:rPr lang="zh-CN" altLang="en-US" dirty="0"/>
              <a:t>④ 退出。</a:t>
            </a:r>
            <a:endParaRPr lang="en-US" dirty="0"/>
          </a:p>
          <a:p>
            <a:pPr fontAlgn="auto"/>
            <a:r>
              <a:rPr lang="en-US" dirty="0"/>
              <a:t>2</a:t>
            </a:r>
            <a:r>
              <a:rPr lang="zh-CN" altLang="en-US" dirty="0"/>
              <a:t>．任务涉及的知识要点</a:t>
            </a:r>
            <a:endParaRPr lang="en-US" dirty="0"/>
          </a:p>
          <a:p>
            <a:pPr fontAlgn="auto"/>
            <a:r>
              <a:rPr lang="zh-CN" altLang="en-US" dirty="0"/>
              <a:t>该任务涉及输出函数。</a:t>
            </a:r>
            <a:endParaRPr lang="en-US" dirty="0"/>
          </a:p>
          <a:p>
            <a:endParaRPr lang="en-US" dirty="0"/>
          </a:p>
        </p:txBody>
      </p:sp>
    </p:spTree>
    <p:extLst>
      <p:ext uri="{BB962C8B-B14F-4D97-AF65-F5344CB8AC3E}">
        <p14:creationId xmlns:p14="http://schemas.microsoft.com/office/powerpoint/2010/main" val="194595126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任务三：统计家庭所有收支项目记录总数</a:t>
            </a:r>
            <a:br>
              <a:rPr lang="en-US" dirty="0"/>
            </a:br>
            <a:endParaRPr lang="en-US" dirty="0"/>
          </a:p>
        </p:txBody>
      </p:sp>
      <p:sp>
        <p:nvSpPr>
          <p:cNvPr id="3" name="Content Placeholder 2"/>
          <p:cNvSpPr>
            <a:spLocks noGrp="1"/>
          </p:cNvSpPr>
          <p:nvPr>
            <p:ph idx="1"/>
          </p:nvPr>
        </p:nvSpPr>
        <p:spPr>
          <a:xfrm>
            <a:off x="3803650" y="609600"/>
            <a:ext cx="5111750" cy="5943600"/>
          </a:xfrm>
        </p:spPr>
        <p:txBody>
          <a:bodyPr>
            <a:normAutofit fontScale="55000" lnSpcReduction="20000"/>
          </a:bodyPr>
          <a:lstStyle/>
          <a:p>
            <a:pPr marL="0" indent="0" fontAlgn="auto">
              <a:lnSpc>
                <a:spcPct val="120000"/>
              </a:lnSpc>
              <a:buNone/>
            </a:pPr>
            <a:r>
              <a:rPr lang="zh-CN" altLang="en-US" sz="3600" b="1" dirty="0"/>
              <a:t>任务分析与实现</a:t>
            </a:r>
            <a:endParaRPr lang="en-US" altLang="zh-CN" sz="3600" b="1" dirty="0"/>
          </a:p>
          <a:p>
            <a:pPr marL="0" indent="0" fontAlgn="auto">
              <a:lnSpc>
                <a:spcPct val="120000"/>
              </a:lnSpc>
              <a:buNone/>
            </a:pPr>
            <a:endParaRPr lang="en-US" dirty="0"/>
          </a:p>
          <a:p>
            <a:pPr marL="0" indent="0" fontAlgn="auto">
              <a:lnSpc>
                <a:spcPct val="120000"/>
              </a:lnSpc>
              <a:buNone/>
            </a:pPr>
            <a:r>
              <a:rPr lang="zh-CN" altLang="en-US" dirty="0"/>
              <a:t>所有家庭收支项目记录信息都存储在文件中，首先将文件指针定位到文件首，获取文件开始位置</a:t>
            </a:r>
            <a:r>
              <a:rPr lang="en-US" dirty="0"/>
              <a:t>begin</a:t>
            </a:r>
            <a:r>
              <a:rPr lang="zh-CN" altLang="en-US" dirty="0"/>
              <a:t>，然后将文件指针移动到文件尾，获取文件结束位置</a:t>
            </a:r>
            <a:r>
              <a:rPr lang="en-US" dirty="0"/>
              <a:t>end</a:t>
            </a:r>
            <a:r>
              <a:rPr lang="zh-CN" altLang="en-US" dirty="0"/>
              <a:t>，最后，通过</a:t>
            </a:r>
            <a:r>
              <a:rPr lang="en-US" dirty="0"/>
              <a:t>(end-begin)/</a:t>
            </a:r>
            <a:r>
              <a:rPr lang="en-US" dirty="0" err="1"/>
              <a:t>sizeof</a:t>
            </a:r>
            <a:r>
              <a:rPr lang="en-US" dirty="0"/>
              <a:t>(</a:t>
            </a:r>
            <a:r>
              <a:rPr lang="en-US" dirty="0" err="1"/>
              <a:t>struct</a:t>
            </a:r>
            <a:r>
              <a:rPr lang="en-US" dirty="0"/>
              <a:t> item)-1</a:t>
            </a:r>
            <a:r>
              <a:rPr lang="zh-CN" altLang="en-US" dirty="0"/>
              <a:t>计算所有收入支出项目记录总数。其中使用到文件随机定位函数</a:t>
            </a:r>
            <a:r>
              <a:rPr lang="en-US" dirty="0" err="1"/>
              <a:t>fseek</a:t>
            </a:r>
            <a:r>
              <a:rPr lang="en-US" dirty="0"/>
              <a:t>()</a:t>
            </a:r>
            <a:r>
              <a:rPr lang="zh-CN" altLang="en-US" dirty="0"/>
              <a:t>和获取当前位置指针函数</a:t>
            </a:r>
            <a:r>
              <a:rPr lang="en-US" dirty="0" err="1"/>
              <a:t>ftell</a:t>
            </a:r>
            <a:r>
              <a:rPr lang="en-US" dirty="0"/>
              <a:t>()</a:t>
            </a:r>
            <a:r>
              <a:rPr lang="zh-CN" altLang="en-US" dirty="0"/>
              <a:t>。</a:t>
            </a:r>
            <a:endParaRPr lang="en-US" dirty="0"/>
          </a:p>
          <a:p>
            <a:pPr marL="0" indent="0">
              <a:lnSpc>
                <a:spcPct val="120000"/>
              </a:lnSpc>
              <a:buNone/>
            </a:pPr>
            <a:r>
              <a:rPr lang="en-US" dirty="0"/>
              <a:t> </a:t>
            </a:r>
          </a:p>
          <a:p>
            <a:pPr marL="0" indent="0">
              <a:lnSpc>
                <a:spcPct val="120000"/>
              </a:lnSpc>
              <a:buNone/>
            </a:pPr>
            <a:r>
              <a:rPr lang="en-US" dirty="0">
                <a:solidFill>
                  <a:schemeClr val="accent4"/>
                </a:solidFill>
              </a:rPr>
              <a:t>long </a:t>
            </a:r>
            <a:r>
              <a:rPr lang="en-US" dirty="0" err="1">
                <a:solidFill>
                  <a:schemeClr val="accent4"/>
                </a:solidFill>
              </a:rPr>
              <a:t>item_count</a:t>
            </a:r>
            <a:r>
              <a:rPr lang="en-US" dirty="0">
                <a:solidFill>
                  <a:schemeClr val="accent4"/>
                </a:solidFill>
              </a:rPr>
              <a:t>(FILE </a:t>
            </a:r>
            <a:r>
              <a:rPr lang="en-US" dirty="0">
                <a:solidFill>
                  <a:schemeClr val="accent4"/>
                </a:solidFill>
                <a:sym typeface="Symbol"/>
              </a:rPr>
              <a:t></a:t>
            </a:r>
            <a:r>
              <a:rPr lang="en-US" dirty="0">
                <a:solidFill>
                  <a:schemeClr val="accent4"/>
                </a:solidFill>
              </a:rPr>
              <a:t> </a:t>
            </a:r>
            <a:r>
              <a:rPr lang="en-US" dirty="0" err="1">
                <a:solidFill>
                  <a:schemeClr val="accent4"/>
                </a:solidFill>
              </a:rPr>
              <a:t>fp</a:t>
            </a:r>
            <a:r>
              <a:rPr lang="en-US" dirty="0">
                <a:solidFill>
                  <a:schemeClr val="accent4"/>
                </a:solidFill>
              </a:rPr>
              <a:t>)</a:t>
            </a:r>
          </a:p>
          <a:p>
            <a:pPr marL="0" indent="0">
              <a:lnSpc>
                <a:spcPct val="120000"/>
              </a:lnSpc>
              <a:buNone/>
            </a:pPr>
            <a:r>
              <a:rPr lang="en-US" dirty="0">
                <a:solidFill>
                  <a:schemeClr val="accent4"/>
                </a:solidFill>
              </a:rPr>
              <a:t>{</a:t>
            </a:r>
          </a:p>
          <a:p>
            <a:pPr marL="0" indent="0">
              <a:lnSpc>
                <a:spcPct val="120000"/>
              </a:lnSpc>
              <a:buNone/>
            </a:pPr>
            <a:r>
              <a:rPr lang="en-US" dirty="0">
                <a:solidFill>
                  <a:schemeClr val="accent4"/>
                </a:solidFill>
              </a:rPr>
              <a:t>   long </a:t>
            </a:r>
            <a:r>
              <a:rPr lang="en-US" dirty="0" err="1">
                <a:solidFill>
                  <a:schemeClr val="accent4"/>
                </a:solidFill>
              </a:rPr>
              <a:t>begin,end</a:t>
            </a:r>
            <a:r>
              <a:rPr lang="en-US" dirty="0">
                <a:solidFill>
                  <a:schemeClr val="accent4"/>
                </a:solidFill>
              </a:rPr>
              <a:t>;</a:t>
            </a:r>
          </a:p>
          <a:p>
            <a:pPr marL="0" indent="0">
              <a:lnSpc>
                <a:spcPct val="120000"/>
              </a:lnSpc>
              <a:buNone/>
            </a:pPr>
            <a:r>
              <a:rPr lang="en-US" dirty="0">
                <a:solidFill>
                  <a:schemeClr val="accent4"/>
                </a:solidFill>
              </a:rPr>
              <a:t>   </a:t>
            </a:r>
            <a:r>
              <a:rPr lang="en-US" dirty="0" err="1">
                <a:solidFill>
                  <a:schemeClr val="accent4"/>
                </a:solidFill>
              </a:rPr>
              <a:t>fseek</a:t>
            </a:r>
            <a:r>
              <a:rPr lang="en-US" dirty="0">
                <a:solidFill>
                  <a:schemeClr val="accent4"/>
                </a:solidFill>
              </a:rPr>
              <a:t>(fp,0L,SEEK_SET);       /</a:t>
            </a:r>
            <a:r>
              <a:rPr lang="en-US" dirty="0">
                <a:solidFill>
                  <a:schemeClr val="accent4"/>
                </a:solidFill>
                <a:sym typeface="Symbol"/>
              </a:rPr>
              <a:t></a:t>
            </a:r>
            <a:r>
              <a:rPr lang="zh-CN" altLang="en-US" dirty="0">
                <a:solidFill>
                  <a:schemeClr val="accent4"/>
                </a:solidFill>
              </a:rPr>
              <a:t>将文件指针</a:t>
            </a:r>
            <a:r>
              <a:rPr lang="en-US" dirty="0" err="1">
                <a:solidFill>
                  <a:schemeClr val="accent4"/>
                </a:solidFill>
              </a:rPr>
              <a:t>fp</a:t>
            </a:r>
            <a:r>
              <a:rPr lang="zh-CN" altLang="en-US" dirty="0">
                <a:solidFill>
                  <a:schemeClr val="accent4"/>
                </a:solidFill>
              </a:rPr>
              <a:t>移动到文件首</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begin=</a:t>
            </a:r>
            <a:r>
              <a:rPr lang="en-US" dirty="0" err="1">
                <a:solidFill>
                  <a:schemeClr val="accent4"/>
                </a:solidFill>
              </a:rPr>
              <a:t>ftell</a:t>
            </a:r>
            <a:r>
              <a:rPr lang="en-US" dirty="0">
                <a:solidFill>
                  <a:schemeClr val="accent4"/>
                </a:solidFill>
              </a:rPr>
              <a:t>(</a:t>
            </a:r>
            <a:r>
              <a:rPr lang="en-US" dirty="0" err="1">
                <a:solidFill>
                  <a:schemeClr val="accent4"/>
                </a:solidFill>
              </a:rPr>
              <a:t>fp</a:t>
            </a:r>
            <a:r>
              <a:rPr lang="en-US" dirty="0">
                <a:solidFill>
                  <a:schemeClr val="accent4"/>
                </a:solidFill>
              </a:rPr>
              <a:t>);                    /</a:t>
            </a:r>
            <a:r>
              <a:rPr lang="en-US" dirty="0">
                <a:solidFill>
                  <a:schemeClr val="accent4"/>
                </a:solidFill>
                <a:sym typeface="Symbol"/>
              </a:rPr>
              <a:t></a:t>
            </a:r>
            <a:r>
              <a:rPr lang="zh-CN" altLang="en-US" dirty="0">
                <a:solidFill>
                  <a:schemeClr val="accent4"/>
                </a:solidFill>
              </a:rPr>
              <a:t>获取文件开始位置</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a:t>
            </a:r>
            <a:r>
              <a:rPr lang="en-US" dirty="0" err="1">
                <a:solidFill>
                  <a:schemeClr val="accent4"/>
                </a:solidFill>
              </a:rPr>
              <a:t>fseek</a:t>
            </a:r>
            <a:r>
              <a:rPr lang="en-US" dirty="0">
                <a:solidFill>
                  <a:schemeClr val="accent4"/>
                </a:solidFill>
              </a:rPr>
              <a:t>(</a:t>
            </a:r>
            <a:r>
              <a:rPr lang="en-US" dirty="0" err="1">
                <a:solidFill>
                  <a:schemeClr val="accent4"/>
                </a:solidFill>
              </a:rPr>
              <a:t>fp,sizeof</a:t>
            </a:r>
            <a:r>
              <a:rPr lang="en-US" dirty="0">
                <a:solidFill>
                  <a:schemeClr val="accent4"/>
                </a:solidFill>
              </a:rPr>
              <a:t>(</a:t>
            </a:r>
            <a:r>
              <a:rPr lang="en-US" dirty="0" err="1">
                <a:solidFill>
                  <a:schemeClr val="accent4"/>
                </a:solidFill>
              </a:rPr>
              <a:t>struct</a:t>
            </a:r>
            <a:r>
              <a:rPr lang="en-US" dirty="0">
                <a:solidFill>
                  <a:schemeClr val="accent4"/>
                </a:solidFill>
              </a:rPr>
              <a:t> item),SEEK_END);				     /</a:t>
            </a:r>
            <a:r>
              <a:rPr lang="en-US" dirty="0">
                <a:solidFill>
                  <a:schemeClr val="accent4"/>
                </a:solidFill>
                <a:sym typeface="Symbol"/>
              </a:rPr>
              <a:t></a:t>
            </a:r>
            <a:r>
              <a:rPr lang="zh-CN" altLang="en-US" dirty="0">
                <a:solidFill>
                  <a:schemeClr val="accent4"/>
                </a:solidFill>
              </a:rPr>
              <a:t>将文件指针</a:t>
            </a:r>
            <a:r>
              <a:rPr lang="en-US" dirty="0" err="1">
                <a:solidFill>
                  <a:schemeClr val="accent4"/>
                </a:solidFill>
              </a:rPr>
              <a:t>fp</a:t>
            </a:r>
            <a:r>
              <a:rPr lang="zh-CN" altLang="en-US" dirty="0">
                <a:solidFill>
                  <a:schemeClr val="accent4"/>
                </a:solidFill>
              </a:rPr>
              <a:t>移动到文件尾</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end=</a:t>
            </a:r>
            <a:r>
              <a:rPr lang="en-US" dirty="0" err="1">
                <a:solidFill>
                  <a:schemeClr val="accent4"/>
                </a:solidFill>
              </a:rPr>
              <a:t>ftell</a:t>
            </a:r>
            <a:r>
              <a:rPr lang="en-US" dirty="0">
                <a:solidFill>
                  <a:schemeClr val="accent4"/>
                </a:solidFill>
              </a:rPr>
              <a:t>(</a:t>
            </a:r>
            <a:r>
              <a:rPr lang="en-US" dirty="0" err="1">
                <a:solidFill>
                  <a:schemeClr val="accent4"/>
                </a:solidFill>
              </a:rPr>
              <a:t>fp</a:t>
            </a:r>
            <a:r>
              <a:rPr lang="en-US" dirty="0">
                <a:solidFill>
                  <a:schemeClr val="accent4"/>
                </a:solidFill>
              </a:rPr>
              <a:t>);                    /</a:t>
            </a:r>
            <a:r>
              <a:rPr lang="en-US" dirty="0">
                <a:solidFill>
                  <a:schemeClr val="accent4"/>
                </a:solidFill>
                <a:sym typeface="Symbol"/>
              </a:rPr>
              <a:t></a:t>
            </a:r>
            <a:r>
              <a:rPr lang="zh-CN" altLang="en-US" dirty="0">
                <a:solidFill>
                  <a:schemeClr val="accent4"/>
                </a:solidFill>
              </a:rPr>
              <a:t>获取文件结束位置</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return (end-begin)/</a:t>
            </a:r>
            <a:r>
              <a:rPr lang="en-US" dirty="0" err="1">
                <a:solidFill>
                  <a:schemeClr val="accent4"/>
                </a:solidFill>
              </a:rPr>
              <a:t>sizeof</a:t>
            </a:r>
            <a:r>
              <a:rPr lang="en-US" dirty="0">
                <a:solidFill>
                  <a:schemeClr val="accent4"/>
                </a:solidFill>
              </a:rPr>
              <a:t>(</a:t>
            </a:r>
            <a:r>
              <a:rPr lang="en-US" dirty="0" err="1">
                <a:solidFill>
                  <a:schemeClr val="accent4"/>
                </a:solidFill>
              </a:rPr>
              <a:t>struct</a:t>
            </a:r>
            <a:r>
              <a:rPr lang="en-US" dirty="0">
                <a:solidFill>
                  <a:schemeClr val="accent4"/>
                </a:solidFill>
              </a:rPr>
              <a:t> item)-1;				  /</a:t>
            </a:r>
            <a:r>
              <a:rPr lang="en-US" dirty="0">
                <a:solidFill>
                  <a:schemeClr val="accent4"/>
                </a:solidFill>
                <a:sym typeface="Symbol"/>
              </a:rPr>
              <a:t></a:t>
            </a:r>
            <a:r>
              <a:rPr lang="zh-CN" altLang="en-US" dirty="0">
                <a:solidFill>
                  <a:schemeClr val="accent4"/>
                </a:solidFill>
              </a:rPr>
              <a:t>返回所有收支项目记录总数</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a:t>
            </a:r>
          </a:p>
          <a:p>
            <a:pPr>
              <a:lnSpc>
                <a:spcPct val="120000"/>
              </a:lnSpc>
            </a:pPr>
            <a:endParaRPr lang="en-US" dirty="0"/>
          </a:p>
        </p:txBody>
      </p:sp>
      <p:sp>
        <p:nvSpPr>
          <p:cNvPr id="4" name="Text Placeholder 3"/>
          <p:cNvSpPr>
            <a:spLocks noGrp="1"/>
          </p:cNvSpPr>
          <p:nvPr>
            <p:ph type="body" sz="half" idx="2"/>
          </p:nvPr>
        </p:nvSpPr>
        <p:spPr/>
        <p:txBody>
          <a:bodyPr>
            <a:normAutofit/>
          </a:bodyPr>
          <a:lstStyle/>
          <a:p>
            <a:pPr fontAlgn="auto"/>
            <a:r>
              <a:rPr lang="en-US" dirty="0"/>
              <a:t>1</a:t>
            </a:r>
            <a:r>
              <a:rPr lang="zh-CN" altLang="en-US" dirty="0"/>
              <a:t>．任务描述</a:t>
            </a:r>
            <a:endParaRPr lang="en-US" dirty="0"/>
          </a:p>
          <a:p>
            <a:pPr fontAlgn="auto"/>
            <a:r>
              <a:rPr lang="zh-CN" altLang="en-US" dirty="0"/>
              <a:t>所有家庭收支项目记录信息都存储在文件中，通过函数获取该文件首位置</a:t>
            </a:r>
            <a:r>
              <a:rPr lang="en-US" dirty="0"/>
              <a:t>begin</a:t>
            </a:r>
            <a:r>
              <a:rPr lang="zh-CN" altLang="en-US" dirty="0"/>
              <a:t>，文件尾位置</a:t>
            </a:r>
            <a:r>
              <a:rPr lang="en-US" dirty="0"/>
              <a:t>end</a:t>
            </a:r>
            <a:r>
              <a:rPr lang="zh-CN" altLang="en-US" dirty="0"/>
              <a:t>，然后</a:t>
            </a:r>
            <a:r>
              <a:rPr lang="en-US" dirty="0"/>
              <a:t>(end-begin)/</a:t>
            </a:r>
            <a:r>
              <a:rPr lang="en-US" dirty="0" err="1"/>
              <a:t>sizeof</a:t>
            </a:r>
            <a:r>
              <a:rPr lang="en-US" dirty="0"/>
              <a:t>(</a:t>
            </a:r>
            <a:r>
              <a:rPr lang="en-US" dirty="0" err="1"/>
              <a:t>struct</a:t>
            </a:r>
            <a:r>
              <a:rPr lang="en-US" dirty="0"/>
              <a:t> item)-1</a:t>
            </a:r>
            <a:r>
              <a:rPr lang="zh-CN" altLang="en-US" dirty="0"/>
              <a:t>获得所有收支项目记录总数。</a:t>
            </a:r>
            <a:endParaRPr lang="en-US" altLang="zh-CN" dirty="0"/>
          </a:p>
          <a:p>
            <a:pPr fontAlgn="auto"/>
            <a:endParaRPr lang="en-US" dirty="0"/>
          </a:p>
          <a:p>
            <a:pPr fontAlgn="auto"/>
            <a:r>
              <a:rPr lang="en-US" dirty="0"/>
              <a:t>2</a:t>
            </a:r>
            <a:r>
              <a:rPr lang="zh-CN" altLang="en-US" dirty="0"/>
              <a:t>．任务涉及的知识要点</a:t>
            </a:r>
            <a:endParaRPr lang="en-US" dirty="0"/>
          </a:p>
          <a:p>
            <a:pPr fontAlgn="auto"/>
            <a:r>
              <a:rPr lang="zh-CN" altLang="en-US" dirty="0"/>
              <a:t>（</a:t>
            </a:r>
            <a:r>
              <a:rPr lang="en-US" dirty="0"/>
              <a:t>1</a:t>
            </a:r>
            <a:r>
              <a:rPr lang="zh-CN" altLang="en-US" dirty="0"/>
              <a:t>）随机定位函数</a:t>
            </a:r>
            <a:r>
              <a:rPr lang="en-US" dirty="0" err="1"/>
              <a:t>fseek</a:t>
            </a:r>
            <a:r>
              <a:rPr lang="en-US" dirty="0"/>
              <a:t>() </a:t>
            </a:r>
          </a:p>
          <a:p>
            <a:pPr fontAlgn="auto"/>
            <a:r>
              <a:rPr lang="zh-CN" altLang="en-US" dirty="0"/>
              <a:t>格式：</a:t>
            </a:r>
            <a:r>
              <a:rPr lang="en-US" dirty="0" err="1">
                <a:solidFill>
                  <a:schemeClr val="accent4"/>
                </a:solidFill>
              </a:rPr>
              <a:t>int</a:t>
            </a:r>
            <a:r>
              <a:rPr lang="en-US" dirty="0">
                <a:solidFill>
                  <a:schemeClr val="accent4"/>
                </a:solidFill>
              </a:rPr>
              <a:t> </a:t>
            </a:r>
            <a:r>
              <a:rPr lang="en-US" dirty="0" err="1">
                <a:solidFill>
                  <a:schemeClr val="accent4"/>
                </a:solidFill>
              </a:rPr>
              <a:t>fseek</a:t>
            </a:r>
            <a:r>
              <a:rPr lang="en-US" dirty="0">
                <a:solidFill>
                  <a:schemeClr val="accent4"/>
                </a:solidFill>
              </a:rPr>
              <a:t>(FILE  *</a:t>
            </a:r>
            <a:r>
              <a:rPr lang="en-US" dirty="0" err="1">
                <a:solidFill>
                  <a:schemeClr val="accent4"/>
                </a:solidFill>
              </a:rPr>
              <a:t>fp</a:t>
            </a:r>
            <a:r>
              <a:rPr lang="zh-CN" altLang="en-US" dirty="0">
                <a:solidFill>
                  <a:schemeClr val="accent4"/>
                </a:solidFill>
              </a:rPr>
              <a:t>，</a:t>
            </a:r>
            <a:r>
              <a:rPr lang="en-US" dirty="0">
                <a:solidFill>
                  <a:schemeClr val="accent4"/>
                </a:solidFill>
              </a:rPr>
              <a:t>long  offset</a:t>
            </a:r>
            <a:r>
              <a:rPr lang="zh-CN" altLang="en-US" dirty="0">
                <a:solidFill>
                  <a:schemeClr val="accent4"/>
                </a:solidFill>
              </a:rPr>
              <a:t>，</a:t>
            </a:r>
            <a:r>
              <a:rPr lang="en-US" dirty="0" err="1">
                <a:solidFill>
                  <a:schemeClr val="accent4"/>
                </a:solidFill>
              </a:rPr>
              <a:t>int</a:t>
            </a:r>
            <a:r>
              <a:rPr lang="en-US" dirty="0">
                <a:solidFill>
                  <a:schemeClr val="accent4"/>
                </a:solidFill>
              </a:rPr>
              <a:t>  </a:t>
            </a:r>
            <a:r>
              <a:rPr lang="en-US" dirty="0" err="1">
                <a:solidFill>
                  <a:schemeClr val="accent4"/>
                </a:solidFill>
              </a:rPr>
              <a:t>fromwhere</a:t>
            </a:r>
            <a:r>
              <a:rPr lang="en-US" dirty="0">
                <a:solidFill>
                  <a:schemeClr val="accent4"/>
                </a:solidFill>
              </a:rPr>
              <a:t>)</a:t>
            </a:r>
          </a:p>
          <a:p>
            <a:pPr fontAlgn="auto"/>
            <a:r>
              <a:rPr lang="zh-CN" altLang="en-US" dirty="0"/>
              <a:t>（</a:t>
            </a:r>
            <a:r>
              <a:rPr lang="en-US" dirty="0"/>
              <a:t>2</a:t>
            </a:r>
            <a:r>
              <a:rPr lang="zh-CN" altLang="en-US" dirty="0"/>
              <a:t>）获取当前位置指针函数</a:t>
            </a:r>
            <a:r>
              <a:rPr lang="en-US" dirty="0" err="1"/>
              <a:t>ftell</a:t>
            </a:r>
            <a:r>
              <a:rPr lang="en-US" dirty="0"/>
              <a:t>()</a:t>
            </a:r>
          </a:p>
          <a:p>
            <a:pPr fontAlgn="auto"/>
            <a:r>
              <a:rPr lang="zh-CN" altLang="en-US" dirty="0"/>
              <a:t>格式：</a:t>
            </a:r>
            <a:r>
              <a:rPr lang="en-US" dirty="0">
                <a:solidFill>
                  <a:schemeClr val="accent4"/>
                </a:solidFill>
              </a:rPr>
              <a:t>long  </a:t>
            </a:r>
            <a:r>
              <a:rPr lang="en-US" dirty="0" err="1">
                <a:solidFill>
                  <a:schemeClr val="accent4"/>
                </a:solidFill>
              </a:rPr>
              <a:t>ftell</a:t>
            </a:r>
            <a:r>
              <a:rPr lang="en-US" dirty="0">
                <a:solidFill>
                  <a:schemeClr val="accent4"/>
                </a:solidFill>
              </a:rPr>
              <a:t>(FILE  *</a:t>
            </a:r>
            <a:r>
              <a:rPr lang="en-US" dirty="0" err="1">
                <a:solidFill>
                  <a:schemeClr val="accent4"/>
                </a:solidFill>
              </a:rPr>
              <a:t>fp</a:t>
            </a:r>
            <a:r>
              <a:rPr lang="en-US" dirty="0">
                <a:solidFill>
                  <a:schemeClr val="accent4"/>
                </a:solidFill>
              </a:rPr>
              <a:t>)</a:t>
            </a:r>
          </a:p>
          <a:p>
            <a:endParaRPr lang="en-US" dirty="0"/>
          </a:p>
        </p:txBody>
      </p:sp>
    </p:spTree>
    <p:extLst>
      <p:ext uri="{BB962C8B-B14F-4D97-AF65-F5344CB8AC3E}">
        <p14:creationId xmlns:p14="http://schemas.microsoft.com/office/powerpoint/2010/main" val="225058146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任务四：增加一条家庭收支项目记录</a:t>
            </a:r>
            <a:br>
              <a:rPr lang="en-US" dirty="0"/>
            </a:br>
            <a:endParaRPr lang="en-US" dirty="0"/>
          </a:p>
        </p:txBody>
      </p:sp>
      <p:sp>
        <p:nvSpPr>
          <p:cNvPr id="3" name="Content Placeholder 2"/>
          <p:cNvSpPr>
            <a:spLocks noGrp="1"/>
          </p:cNvSpPr>
          <p:nvPr>
            <p:ph idx="1"/>
          </p:nvPr>
        </p:nvSpPr>
        <p:spPr>
          <a:xfrm>
            <a:off x="3733800" y="533400"/>
            <a:ext cx="2590800" cy="6172200"/>
          </a:xfrm>
          <a:ln>
            <a:solidFill>
              <a:schemeClr val="accent1"/>
            </a:solidFill>
          </a:ln>
        </p:spPr>
        <p:txBody>
          <a:bodyPr>
            <a:noAutofit/>
          </a:bodyPr>
          <a:lstStyle/>
          <a:p>
            <a:pPr marL="0" indent="0" fontAlgn="auto">
              <a:lnSpc>
                <a:spcPct val="120000"/>
              </a:lnSpc>
              <a:buNone/>
            </a:pPr>
            <a:r>
              <a:rPr lang="zh-CN" altLang="en-US" sz="2000" dirty="0"/>
              <a:t>任务分析与实现</a:t>
            </a:r>
            <a:endParaRPr lang="en-US" altLang="zh-CN" sz="2000" dirty="0"/>
          </a:p>
          <a:p>
            <a:pPr marL="0" indent="0" fontAlgn="auto">
              <a:lnSpc>
                <a:spcPct val="120000"/>
              </a:lnSpc>
              <a:spcBef>
                <a:spcPts val="1224"/>
              </a:spcBef>
              <a:buNone/>
            </a:pPr>
            <a:r>
              <a:rPr lang="zh-CN" altLang="en-US" sz="1200" dirty="0"/>
              <a:t>首先输入一条新的家庭收支项目记录：日期、备注信息、收入支出说明、收支钱数（正数代表收入，负数代表支出），然后调用统计所有收支项目记录总数函数</a:t>
            </a:r>
            <a:r>
              <a:rPr lang="en-US" sz="1200" dirty="0" err="1"/>
              <a:t>item_count</a:t>
            </a:r>
            <a:r>
              <a:rPr lang="en-US" sz="1200" dirty="0"/>
              <a:t>()</a:t>
            </a:r>
            <a:r>
              <a:rPr lang="zh-CN" altLang="en-US" sz="1200" dirty="0"/>
              <a:t>，如果所有收支项目记录总数大于</a:t>
            </a:r>
            <a:r>
              <a:rPr lang="en-US" sz="1200" dirty="0"/>
              <a:t>0</a:t>
            </a:r>
            <a:r>
              <a:rPr lang="zh-CN" altLang="en-US" sz="1200" dirty="0"/>
              <a:t>，表示文件中有收支项目记录，则读出最后一条收支项目记录，计算收支结余（最后收支结余</a:t>
            </a:r>
            <a:r>
              <a:rPr lang="en-US" sz="1200" dirty="0"/>
              <a:t>=</a:t>
            </a:r>
            <a:r>
              <a:rPr lang="zh-CN" altLang="en-US" sz="1200" dirty="0"/>
              <a:t>最后一个项目的收支结余</a:t>
            </a:r>
            <a:r>
              <a:rPr lang="en-US" sz="1200" dirty="0"/>
              <a:t>+</a:t>
            </a:r>
            <a:r>
              <a:rPr lang="zh-CN" altLang="en-US" sz="1200" dirty="0"/>
              <a:t>新收支项目的收支钱数），修改收支编号（新收支项目的收支编号</a:t>
            </a:r>
            <a:r>
              <a:rPr lang="en-US" sz="1200" dirty="0"/>
              <a:t>=</a:t>
            </a:r>
            <a:r>
              <a:rPr lang="zh-CN" altLang="en-US" sz="1200" dirty="0"/>
              <a:t>最后一个收支项目的收支编号</a:t>
            </a:r>
            <a:r>
              <a:rPr lang="en-US" sz="1200" dirty="0"/>
              <a:t>+1</a:t>
            </a:r>
            <a:r>
              <a:rPr lang="zh-CN" altLang="en-US" sz="1200" dirty="0"/>
              <a:t>）；若文件中没有收支项目记录，即第一次写入收支项目记录数据，则不用读取文件中最后一条家庭收支项目记录数据，直接计算收支结余（最后收支结余</a:t>
            </a:r>
            <a:r>
              <a:rPr lang="en-US" sz="1200" dirty="0"/>
              <a:t>=</a:t>
            </a:r>
            <a:r>
              <a:rPr lang="zh-CN" altLang="en-US" sz="1200" dirty="0"/>
              <a:t>新收支项目记录的收支钱数），修改收支编号（新收支项目记录的收支编号</a:t>
            </a:r>
            <a:r>
              <a:rPr lang="en-US" sz="1200" dirty="0"/>
              <a:t>=1</a:t>
            </a:r>
            <a:r>
              <a:rPr lang="zh-CN" altLang="en-US" sz="1200" dirty="0"/>
              <a:t>）。然后显示修改后的增加的详细收支项目记录数据，最后将记录写入文件。</a:t>
            </a:r>
            <a:endParaRPr lang="en-US" sz="1200" dirty="0"/>
          </a:p>
        </p:txBody>
      </p:sp>
      <p:sp>
        <p:nvSpPr>
          <p:cNvPr id="4" name="Text Placeholder 3"/>
          <p:cNvSpPr>
            <a:spLocks noGrp="1"/>
          </p:cNvSpPr>
          <p:nvPr>
            <p:ph type="body" sz="half" idx="2"/>
          </p:nvPr>
        </p:nvSpPr>
        <p:spPr/>
        <p:txBody>
          <a:bodyPr>
            <a:normAutofit/>
          </a:bodyPr>
          <a:lstStyle/>
          <a:p>
            <a:pPr fontAlgn="auto"/>
            <a:r>
              <a:rPr lang="en-US" dirty="0"/>
              <a:t>1</a:t>
            </a:r>
            <a:r>
              <a:rPr lang="zh-CN" altLang="en-US" dirty="0"/>
              <a:t>．任务描述</a:t>
            </a:r>
            <a:endParaRPr lang="en-US" dirty="0"/>
          </a:p>
          <a:p>
            <a:pPr fontAlgn="auto"/>
            <a:r>
              <a:rPr lang="zh-CN" altLang="en-US" dirty="0"/>
              <a:t>实现主界面菜单</a:t>
            </a:r>
            <a:r>
              <a:rPr lang="en-US" dirty="0"/>
              <a:t>1</a:t>
            </a:r>
            <a:r>
              <a:rPr lang="zh-CN" altLang="en-US" dirty="0"/>
              <a:t>功能，若用户输入</a:t>
            </a:r>
            <a:r>
              <a:rPr lang="en-US" dirty="0"/>
              <a:t>1</a:t>
            </a:r>
            <a:r>
              <a:rPr lang="zh-CN" altLang="en-US" dirty="0"/>
              <a:t>并按</a:t>
            </a:r>
            <a:r>
              <a:rPr lang="en-US" dirty="0"/>
              <a:t>Enter</a:t>
            </a:r>
            <a:r>
              <a:rPr lang="zh-CN" altLang="en-US" dirty="0"/>
              <a:t>键，表示用户要增加一条家庭收支项目记录。</a:t>
            </a:r>
            <a:r>
              <a:rPr lang="en-US" dirty="0"/>
              <a:t> </a:t>
            </a:r>
          </a:p>
          <a:p>
            <a:pPr fontAlgn="auto"/>
            <a:r>
              <a:rPr lang="en-US" dirty="0"/>
              <a:t>2</a:t>
            </a:r>
            <a:r>
              <a:rPr lang="zh-CN" altLang="en-US" dirty="0"/>
              <a:t>．任务涉及的知识要点</a:t>
            </a:r>
            <a:endParaRPr lang="en-US" dirty="0"/>
          </a:p>
          <a:p>
            <a:pPr fontAlgn="auto"/>
            <a:r>
              <a:rPr lang="zh-CN" altLang="en-US" dirty="0"/>
              <a:t>（</a:t>
            </a:r>
            <a:r>
              <a:rPr lang="en-US" dirty="0"/>
              <a:t>1</a:t>
            </a:r>
            <a:r>
              <a:rPr lang="zh-CN" altLang="en-US" dirty="0"/>
              <a:t>）随机读函数</a:t>
            </a:r>
            <a:r>
              <a:rPr lang="en-US" dirty="0" err="1"/>
              <a:t>fread</a:t>
            </a:r>
            <a:r>
              <a:rPr lang="en-US" dirty="0"/>
              <a:t>()</a:t>
            </a:r>
          </a:p>
          <a:p>
            <a:pPr fontAlgn="auto"/>
            <a:r>
              <a:rPr lang="zh-CN" altLang="en-US" dirty="0"/>
              <a:t>格式：</a:t>
            </a:r>
            <a:r>
              <a:rPr lang="en-US" dirty="0" err="1">
                <a:solidFill>
                  <a:schemeClr val="accent4"/>
                </a:solidFill>
              </a:rPr>
              <a:t>int</a:t>
            </a:r>
            <a:r>
              <a:rPr lang="en-US" dirty="0">
                <a:solidFill>
                  <a:schemeClr val="accent4"/>
                </a:solidFill>
              </a:rPr>
              <a:t> </a:t>
            </a:r>
            <a:r>
              <a:rPr lang="en-US" dirty="0" err="1">
                <a:solidFill>
                  <a:schemeClr val="accent4"/>
                </a:solidFill>
              </a:rPr>
              <a:t>fread</a:t>
            </a:r>
            <a:r>
              <a:rPr lang="en-US" dirty="0">
                <a:solidFill>
                  <a:schemeClr val="accent4"/>
                </a:solidFill>
              </a:rPr>
              <a:t>(void  *</a:t>
            </a:r>
            <a:r>
              <a:rPr lang="en-US" dirty="0" err="1">
                <a:solidFill>
                  <a:schemeClr val="accent4"/>
                </a:solidFill>
              </a:rPr>
              <a:t>buf</a:t>
            </a:r>
            <a:r>
              <a:rPr lang="zh-CN" altLang="en-US" dirty="0">
                <a:solidFill>
                  <a:schemeClr val="accent4"/>
                </a:solidFill>
              </a:rPr>
              <a:t>，</a:t>
            </a:r>
            <a:r>
              <a:rPr lang="en-US" dirty="0" err="1">
                <a:solidFill>
                  <a:schemeClr val="accent4"/>
                </a:solidFill>
              </a:rPr>
              <a:t>int</a:t>
            </a:r>
            <a:r>
              <a:rPr lang="en-US" dirty="0">
                <a:solidFill>
                  <a:schemeClr val="accent4"/>
                </a:solidFill>
              </a:rPr>
              <a:t>  size </a:t>
            </a:r>
            <a:r>
              <a:rPr lang="zh-CN" altLang="en-US" dirty="0">
                <a:solidFill>
                  <a:schemeClr val="accent4"/>
                </a:solidFill>
              </a:rPr>
              <a:t>，</a:t>
            </a:r>
            <a:r>
              <a:rPr lang="en-US" dirty="0" err="1">
                <a:solidFill>
                  <a:schemeClr val="accent4"/>
                </a:solidFill>
              </a:rPr>
              <a:t>int</a:t>
            </a:r>
            <a:r>
              <a:rPr lang="en-US" dirty="0">
                <a:solidFill>
                  <a:schemeClr val="accent4"/>
                </a:solidFill>
              </a:rPr>
              <a:t>  count</a:t>
            </a:r>
            <a:r>
              <a:rPr lang="zh-CN" altLang="en-US" dirty="0">
                <a:solidFill>
                  <a:schemeClr val="accent4"/>
                </a:solidFill>
              </a:rPr>
              <a:t>，</a:t>
            </a:r>
            <a:r>
              <a:rPr lang="en-US" dirty="0">
                <a:solidFill>
                  <a:schemeClr val="accent4"/>
                </a:solidFill>
              </a:rPr>
              <a:t>FILE  *</a:t>
            </a:r>
            <a:r>
              <a:rPr lang="en-US" dirty="0" err="1">
                <a:solidFill>
                  <a:schemeClr val="accent4"/>
                </a:solidFill>
              </a:rPr>
              <a:t>fp</a:t>
            </a:r>
            <a:r>
              <a:rPr lang="en-US" dirty="0">
                <a:solidFill>
                  <a:schemeClr val="accent4"/>
                </a:solidFill>
              </a:rPr>
              <a:t>)</a:t>
            </a:r>
          </a:p>
          <a:p>
            <a:pPr fontAlgn="auto"/>
            <a:r>
              <a:rPr lang="zh-CN" altLang="en-US" dirty="0"/>
              <a:t>（</a:t>
            </a:r>
            <a:r>
              <a:rPr lang="en-US" dirty="0"/>
              <a:t>2</a:t>
            </a:r>
            <a:r>
              <a:rPr lang="zh-CN" altLang="en-US" dirty="0"/>
              <a:t>）随机写函数</a:t>
            </a:r>
            <a:r>
              <a:rPr lang="en-US" dirty="0" err="1"/>
              <a:t>fwrite</a:t>
            </a:r>
            <a:r>
              <a:rPr lang="en-US" dirty="0"/>
              <a:t>()</a:t>
            </a:r>
          </a:p>
          <a:p>
            <a:pPr fontAlgn="auto"/>
            <a:r>
              <a:rPr lang="zh-CN" altLang="en-US" dirty="0"/>
              <a:t>格式：</a:t>
            </a:r>
            <a:r>
              <a:rPr lang="en-US" dirty="0" err="1">
                <a:solidFill>
                  <a:schemeClr val="accent4"/>
                </a:solidFill>
              </a:rPr>
              <a:t>int</a:t>
            </a:r>
            <a:r>
              <a:rPr lang="en-US" dirty="0">
                <a:solidFill>
                  <a:schemeClr val="accent4"/>
                </a:solidFill>
              </a:rPr>
              <a:t> </a:t>
            </a:r>
            <a:r>
              <a:rPr lang="en-US" dirty="0" err="1">
                <a:solidFill>
                  <a:schemeClr val="accent4"/>
                </a:solidFill>
              </a:rPr>
              <a:t>fwrite</a:t>
            </a:r>
            <a:r>
              <a:rPr lang="en-US" dirty="0">
                <a:solidFill>
                  <a:schemeClr val="accent4"/>
                </a:solidFill>
              </a:rPr>
              <a:t>(void  *</a:t>
            </a:r>
            <a:r>
              <a:rPr lang="en-US" dirty="0" err="1">
                <a:solidFill>
                  <a:schemeClr val="accent4"/>
                </a:solidFill>
              </a:rPr>
              <a:t>buf</a:t>
            </a:r>
            <a:r>
              <a:rPr lang="zh-CN" altLang="en-US" dirty="0">
                <a:solidFill>
                  <a:schemeClr val="accent4"/>
                </a:solidFill>
              </a:rPr>
              <a:t>，</a:t>
            </a:r>
            <a:r>
              <a:rPr lang="en-US" dirty="0" err="1">
                <a:solidFill>
                  <a:schemeClr val="accent4"/>
                </a:solidFill>
              </a:rPr>
              <a:t>int</a:t>
            </a:r>
            <a:r>
              <a:rPr lang="en-US" dirty="0">
                <a:solidFill>
                  <a:schemeClr val="accent4"/>
                </a:solidFill>
              </a:rPr>
              <a:t>  size </a:t>
            </a:r>
            <a:r>
              <a:rPr lang="zh-CN" altLang="en-US" dirty="0">
                <a:solidFill>
                  <a:schemeClr val="accent4"/>
                </a:solidFill>
              </a:rPr>
              <a:t>，</a:t>
            </a:r>
            <a:r>
              <a:rPr lang="en-US" dirty="0" err="1">
                <a:solidFill>
                  <a:schemeClr val="accent4"/>
                </a:solidFill>
              </a:rPr>
              <a:t>int</a:t>
            </a:r>
            <a:r>
              <a:rPr lang="en-US" dirty="0">
                <a:solidFill>
                  <a:schemeClr val="accent4"/>
                </a:solidFill>
              </a:rPr>
              <a:t>  count</a:t>
            </a:r>
            <a:r>
              <a:rPr lang="zh-CN" altLang="en-US" dirty="0">
                <a:solidFill>
                  <a:schemeClr val="accent4"/>
                </a:solidFill>
              </a:rPr>
              <a:t>，</a:t>
            </a:r>
            <a:r>
              <a:rPr lang="en-US" dirty="0">
                <a:solidFill>
                  <a:schemeClr val="accent4"/>
                </a:solidFill>
              </a:rPr>
              <a:t>FILE  *</a:t>
            </a:r>
            <a:r>
              <a:rPr lang="en-US" dirty="0" err="1">
                <a:solidFill>
                  <a:schemeClr val="accent4"/>
                </a:solidFill>
              </a:rPr>
              <a:t>fp</a:t>
            </a:r>
            <a:r>
              <a:rPr lang="en-US" dirty="0">
                <a:solidFill>
                  <a:schemeClr val="accent4"/>
                </a:solidFill>
              </a:rPr>
              <a:t>)</a:t>
            </a:r>
          </a:p>
          <a:p>
            <a:pPr fontAlgn="auto"/>
            <a:r>
              <a:rPr lang="zh-CN" altLang="en-US" dirty="0"/>
              <a:t>（</a:t>
            </a:r>
            <a:r>
              <a:rPr lang="en-US" dirty="0"/>
              <a:t>3</a:t>
            </a:r>
            <a:r>
              <a:rPr lang="zh-CN" altLang="en-US" dirty="0"/>
              <a:t>）移动文件内部位置指针的函数</a:t>
            </a:r>
            <a:r>
              <a:rPr lang="en-US" dirty="0"/>
              <a:t>rewind()</a:t>
            </a:r>
          </a:p>
          <a:p>
            <a:pPr fontAlgn="auto"/>
            <a:r>
              <a:rPr lang="zh-CN" altLang="en-US" dirty="0"/>
              <a:t>格式：</a:t>
            </a:r>
            <a:r>
              <a:rPr lang="en-US" dirty="0" err="1">
                <a:solidFill>
                  <a:schemeClr val="accent4"/>
                </a:solidFill>
              </a:rPr>
              <a:t>int</a:t>
            </a:r>
            <a:r>
              <a:rPr lang="en-US" dirty="0">
                <a:solidFill>
                  <a:schemeClr val="accent4"/>
                </a:solidFill>
              </a:rPr>
              <a:t>   rewind(FILE  *</a:t>
            </a:r>
            <a:r>
              <a:rPr lang="en-US" dirty="0" err="1">
                <a:solidFill>
                  <a:schemeClr val="accent4"/>
                </a:solidFill>
              </a:rPr>
              <a:t>fp</a:t>
            </a:r>
            <a:r>
              <a:rPr lang="en-US" dirty="0">
                <a:solidFill>
                  <a:schemeClr val="accent4"/>
                </a:solidFill>
              </a:rPr>
              <a:t>)</a:t>
            </a:r>
          </a:p>
          <a:p>
            <a:pPr fontAlgn="auto"/>
            <a:endParaRPr lang="en-US" dirty="0"/>
          </a:p>
          <a:p>
            <a:endParaRPr lang="en-US" dirty="0"/>
          </a:p>
        </p:txBody>
      </p:sp>
      <p:sp>
        <p:nvSpPr>
          <p:cNvPr id="5" name="Content Placeholder 2"/>
          <p:cNvSpPr txBox="1">
            <a:spLocks/>
          </p:cNvSpPr>
          <p:nvPr/>
        </p:nvSpPr>
        <p:spPr>
          <a:xfrm>
            <a:off x="6477000" y="537411"/>
            <a:ext cx="2514600" cy="6172200"/>
          </a:xfrm>
          <a:prstGeom prst="rect">
            <a:avLst/>
          </a:prstGeom>
          <a:ln>
            <a:solidFill>
              <a:schemeClr val="accent1"/>
            </a:solidFill>
          </a:ln>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 </a:t>
            </a:r>
          </a:p>
          <a:p>
            <a:pPr marL="0" indent="0">
              <a:buFont typeface="Arial" pitchFamily="34" charset="0"/>
              <a:buNone/>
            </a:pPr>
            <a:r>
              <a:rPr lang="en-US" sz="4800" dirty="0">
                <a:solidFill>
                  <a:schemeClr val="accent4"/>
                </a:solidFill>
              </a:rPr>
              <a:t>void </a:t>
            </a:r>
            <a:r>
              <a:rPr lang="en-US" sz="4800" dirty="0" err="1">
                <a:solidFill>
                  <a:schemeClr val="accent4"/>
                </a:solidFill>
              </a:rPr>
              <a:t>add_item</a:t>
            </a:r>
            <a:r>
              <a:rPr lang="en-US" sz="4800" dirty="0">
                <a:solidFill>
                  <a:schemeClr val="accent4"/>
                </a:solidFill>
              </a:rPr>
              <a:t>(FILE </a:t>
            </a:r>
            <a:r>
              <a:rPr lang="en-US" sz="4800" dirty="0">
                <a:solidFill>
                  <a:schemeClr val="accent4"/>
                </a:solidFill>
                <a:sym typeface="Symbol"/>
              </a:rPr>
              <a:t></a:t>
            </a:r>
            <a:r>
              <a:rPr lang="en-US" sz="4800" dirty="0" err="1">
                <a:solidFill>
                  <a:schemeClr val="accent4"/>
                </a:solidFill>
              </a:rPr>
              <a:t>fp</a:t>
            </a:r>
            <a:r>
              <a:rPr lang="en-US" sz="4800" dirty="0">
                <a:solidFill>
                  <a:schemeClr val="accent4"/>
                </a:solidFill>
              </a:rPr>
              <a:t>)</a:t>
            </a:r>
          </a:p>
          <a:p>
            <a:pPr marL="0" indent="0">
              <a:buFont typeface="Arial" pitchFamily="34" charset="0"/>
              <a:buNone/>
            </a:pPr>
            <a:r>
              <a:rPr lang="en-US" sz="4800" dirty="0">
                <a:solidFill>
                  <a:schemeClr val="accent4"/>
                </a:solidFill>
              </a:rPr>
              <a:t>{</a:t>
            </a:r>
          </a:p>
          <a:p>
            <a:pPr marL="0" indent="0">
              <a:buFont typeface="Arial" pitchFamily="34" charset="0"/>
              <a:buNone/>
            </a:pPr>
            <a:r>
              <a:rPr lang="en-US" sz="4800" dirty="0">
                <a:solidFill>
                  <a:schemeClr val="accent4"/>
                </a:solidFill>
              </a:rPr>
              <a:t>  </a:t>
            </a:r>
            <a:r>
              <a:rPr lang="en-US" sz="4800" dirty="0" err="1">
                <a:solidFill>
                  <a:schemeClr val="accent4"/>
                </a:solidFill>
              </a:rPr>
              <a:t>struct</a:t>
            </a:r>
            <a:r>
              <a:rPr lang="en-US" sz="4800" dirty="0">
                <a:solidFill>
                  <a:schemeClr val="accent4"/>
                </a:solidFill>
              </a:rPr>
              <a:t> item </a:t>
            </a:r>
            <a:r>
              <a:rPr lang="en-US" sz="4800" dirty="0" err="1">
                <a:solidFill>
                  <a:schemeClr val="accent4"/>
                </a:solidFill>
              </a:rPr>
              <a:t>it,l_it</a:t>
            </a:r>
            <a:r>
              <a:rPr lang="en-US" sz="4800" dirty="0">
                <a:solidFill>
                  <a:schemeClr val="accent4"/>
                </a:solidFill>
              </a:rPr>
              <a:t>;</a:t>
            </a:r>
          </a:p>
          <a:p>
            <a:pPr marL="0" indent="0">
              <a:buFont typeface="Arial" pitchFamily="34" charset="0"/>
              <a:buNone/>
            </a:pPr>
            <a:r>
              <a:rPr lang="en-US" sz="4800" dirty="0">
                <a:solidFill>
                  <a:schemeClr val="accent4"/>
                </a:solidFill>
              </a:rPr>
              <a:t>  long count;</a:t>
            </a:r>
          </a:p>
          <a:p>
            <a:pPr marL="0" indent="0">
              <a:buFont typeface="Arial" pitchFamily="34" charset="0"/>
              <a:buNone/>
            </a:pPr>
            <a:r>
              <a:rPr lang="en-US" sz="4800" dirty="0">
                <a:solidFill>
                  <a:schemeClr val="accent4"/>
                </a:solidFill>
              </a:rPr>
              <a:t>  </a:t>
            </a:r>
            <a:r>
              <a:rPr lang="en-US" sz="4800" dirty="0" err="1">
                <a:solidFill>
                  <a:schemeClr val="accent4"/>
                </a:solidFill>
              </a:rPr>
              <a:t>printf</a:t>
            </a:r>
            <a:r>
              <a:rPr lang="en-US" sz="4800" dirty="0">
                <a:solidFill>
                  <a:schemeClr val="accent4"/>
                </a:solidFill>
              </a:rPr>
              <a:t>("Input date(format:2006-01-01):");</a:t>
            </a:r>
          </a:p>
          <a:p>
            <a:pPr marL="0" indent="0">
              <a:buFont typeface="Arial" pitchFamily="34" charset="0"/>
              <a:buNone/>
            </a:pPr>
            <a:r>
              <a:rPr lang="en-US" sz="4800" dirty="0">
                <a:solidFill>
                  <a:schemeClr val="accent4"/>
                </a:solidFill>
              </a:rPr>
              <a:t>  </a:t>
            </a:r>
            <a:r>
              <a:rPr lang="en-US" sz="4800" dirty="0" err="1">
                <a:solidFill>
                  <a:schemeClr val="accent4"/>
                </a:solidFill>
              </a:rPr>
              <a:t>scanf</a:t>
            </a:r>
            <a:r>
              <a:rPr lang="en-US" sz="4800" dirty="0">
                <a:solidFill>
                  <a:schemeClr val="accent4"/>
                </a:solidFill>
              </a:rPr>
              <a:t>("%s",</a:t>
            </a:r>
            <a:r>
              <a:rPr lang="en-US" sz="4800" dirty="0" err="1">
                <a:solidFill>
                  <a:schemeClr val="accent4"/>
                </a:solidFill>
              </a:rPr>
              <a:t>it.date</a:t>
            </a:r>
            <a:r>
              <a:rPr lang="en-US" sz="4800" dirty="0">
                <a:solidFill>
                  <a:schemeClr val="accent4"/>
                </a:solidFill>
              </a:rPr>
              <a:t>);</a:t>
            </a:r>
          </a:p>
          <a:p>
            <a:pPr marL="0" indent="0">
              <a:buFont typeface="Arial" pitchFamily="34" charset="0"/>
              <a:buNone/>
            </a:pPr>
            <a:r>
              <a:rPr lang="en-US" sz="4800" dirty="0">
                <a:solidFill>
                  <a:schemeClr val="accent4"/>
                </a:solidFill>
              </a:rPr>
              <a:t>  </a:t>
            </a:r>
            <a:r>
              <a:rPr lang="en-US" sz="4800" dirty="0" err="1">
                <a:solidFill>
                  <a:schemeClr val="accent4"/>
                </a:solidFill>
              </a:rPr>
              <a:t>printf</a:t>
            </a:r>
            <a:r>
              <a:rPr lang="en-US" sz="4800" dirty="0">
                <a:solidFill>
                  <a:schemeClr val="accent4"/>
                </a:solidFill>
              </a:rPr>
              <a:t>("Input note:");</a:t>
            </a:r>
          </a:p>
          <a:p>
            <a:pPr marL="0" indent="0">
              <a:buFont typeface="Arial" pitchFamily="34" charset="0"/>
              <a:buNone/>
            </a:pPr>
            <a:r>
              <a:rPr lang="en-US" sz="4800" dirty="0">
                <a:solidFill>
                  <a:schemeClr val="accent4"/>
                </a:solidFill>
              </a:rPr>
              <a:t>  </a:t>
            </a:r>
            <a:r>
              <a:rPr lang="en-US" sz="4800" dirty="0" err="1">
                <a:solidFill>
                  <a:schemeClr val="accent4"/>
                </a:solidFill>
              </a:rPr>
              <a:t>scanf</a:t>
            </a:r>
            <a:r>
              <a:rPr lang="en-US" sz="4800" dirty="0">
                <a:solidFill>
                  <a:schemeClr val="accent4"/>
                </a:solidFill>
              </a:rPr>
              <a:t>("%s",</a:t>
            </a:r>
            <a:r>
              <a:rPr lang="en-US" sz="4800" dirty="0" err="1">
                <a:solidFill>
                  <a:schemeClr val="accent4"/>
                </a:solidFill>
              </a:rPr>
              <a:t>it.meno</a:t>
            </a:r>
            <a:r>
              <a:rPr lang="en-US" sz="4800" dirty="0">
                <a:solidFill>
                  <a:schemeClr val="accent4"/>
                </a:solidFill>
              </a:rPr>
              <a:t>);</a:t>
            </a:r>
          </a:p>
          <a:p>
            <a:pPr marL="0" indent="0">
              <a:buFont typeface="Arial" pitchFamily="34" charset="0"/>
              <a:buNone/>
            </a:pPr>
            <a:r>
              <a:rPr lang="en-US" sz="4800" dirty="0">
                <a:solidFill>
                  <a:schemeClr val="accent4"/>
                </a:solidFill>
              </a:rPr>
              <a:t>  </a:t>
            </a:r>
            <a:r>
              <a:rPr lang="en-US" sz="4800" dirty="0" err="1">
                <a:solidFill>
                  <a:schemeClr val="accent4"/>
                </a:solidFill>
              </a:rPr>
              <a:t>printf</a:t>
            </a:r>
            <a:r>
              <a:rPr lang="en-US" sz="4800" dirty="0">
                <a:solidFill>
                  <a:schemeClr val="accent4"/>
                </a:solidFill>
              </a:rPr>
              <a:t>("Input </a:t>
            </a:r>
            <a:r>
              <a:rPr lang="en-US" sz="4800" dirty="0" err="1">
                <a:solidFill>
                  <a:schemeClr val="accent4"/>
                </a:solidFill>
              </a:rPr>
              <a:t>inout</a:t>
            </a:r>
            <a:r>
              <a:rPr lang="en-US" sz="4800" dirty="0">
                <a:solidFill>
                  <a:schemeClr val="accent4"/>
                </a:solidFill>
              </a:rPr>
              <a:t>(Income + and expend -):");</a:t>
            </a:r>
          </a:p>
          <a:p>
            <a:pPr marL="0" indent="0">
              <a:buFont typeface="Arial" pitchFamily="34" charset="0"/>
              <a:buNone/>
            </a:pPr>
            <a:r>
              <a:rPr lang="en-US" sz="4800" dirty="0">
                <a:solidFill>
                  <a:schemeClr val="accent4"/>
                </a:solidFill>
              </a:rPr>
              <a:t>  </a:t>
            </a:r>
            <a:r>
              <a:rPr lang="en-US" sz="4800" dirty="0" err="1">
                <a:solidFill>
                  <a:schemeClr val="accent4"/>
                </a:solidFill>
              </a:rPr>
              <a:t>scanf</a:t>
            </a:r>
            <a:r>
              <a:rPr lang="en-US" sz="4800" dirty="0">
                <a:solidFill>
                  <a:schemeClr val="accent4"/>
                </a:solidFill>
              </a:rPr>
              <a:t>("%lf",&amp;</a:t>
            </a:r>
            <a:r>
              <a:rPr lang="en-US" sz="4800" dirty="0" err="1">
                <a:solidFill>
                  <a:schemeClr val="accent4"/>
                </a:solidFill>
              </a:rPr>
              <a:t>it.inout</a:t>
            </a:r>
            <a:r>
              <a:rPr lang="en-US" sz="4800" dirty="0">
                <a:solidFill>
                  <a:schemeClr val="accent4"/>
                </a:solidFill>
              </a:rPr>
              <a:t>);</a:t>
            </a:r>
          </a:p>
          <a:p>
            <a:pPr marL="0" indent="0">
              <a:buFont typeface="Arial" pitchFamily="34" charset="0"/>
              <a:buNone/>
            </a:pPr>
            <a:r>
              <a:rPr lang="en-US" sz="4800" dirty="0">
                <a:solidFill>
                  <a:schemeClr val="accent4"/>
                </a:solidFill>
              </a:rPr>
              <a:t>  count=</a:t>
            </a:r>
            <a:r>
              <a:rPr lang="en-US" sz="4800" dirty="0" err="1">
                <a:solidFill>
                  <a:schemeClr val="accent4"/>
                </a:solidFill>
              </a:rPr>
              <a:t>item_count</a:t>
            </a:r>
            <a:r>
              <a:rPr lang="en-US" sz="4800" dirty="0">
                <a:solidFill>
                  <a:schemeClr val="accent4"/>
                </a:solidFill>
              </a:rPr>
              <a:t>(</a:t>
            </a:r>
            <a:r>
              <a:rPr lang="en-US" sz="4800" dirty="0" err="1">
                <a:solidFill>
                  <a:schemeClr val="accent4"/>
                </a:solidFill>
              </a:rPr>
              <a:t>fp</a:t>
            </a:r>
            <a:r>
              <a:rPr lang="en-US" sz="4800" dirty="0">
                <a:solidFill>
                  <a:schemeClr val="accent4"/>
                </a:solidFill>
              </a:rPr>
              <a:t>);</a:t>
            </a:r>
          </a:p>
          <a:p>
            <a:pPr marL="0" indent="0">
              <a:buFont typeface="Arial" pitchFamily="34" charset="0"/>
              <a:buNone/>
            </a:pPr>
            <a:r>
              <a:rPr lang="en-US" sz="4800" dirty="0">
                <a:solidFill>
                  <a:schemeClr val="accent4"/>
                </a:solidFill>
              </a:rPr>
              <a:t>  if(count&gt;0)</a:t>
            </a:r>
          </a:p>
          <a:p>
            <a:pPr marL="0" indent="0">
              <a:buFont typeface="Arial" pitchFamily="34" charset="0"/>
              <a:buNone/>
            </a:pPr>
            <a:r>
              <a:rPr lang="en-US" sz="4800" dirty="0">
                <a:solidFill>
                  <a:schemeClr val="accent4"/>
                </a:solidFill>
              </a:rPr>
              <a:t>  {</a:t>
            </a:r>
          </a:p>
          <a:p>
            <a:pPr marL="0" indent="0">
              <a:buFont typeface="Arial" pitchFamily="34" charset="0"/>
              <a:buNone/>
            </a:pPr>
            <a:r>
              <a:rPr lang="en-US" sz="4800" dirty="0">
                <a:solidFill>
                  <a:schemeClr val="accent4"/>
                </a:solidFill>
              </a:rPr>
              <a:t>    </a:t>
            </a:r>
            <a:r>
              <a:rPr lang="en-US" sz="4800" dirty="0" err="1">
                <a:solidFill>
                  <a:schemeClr val="accent4"/>
                </a:solidFill>
              </a:rPr>
              <a:t>fseek</a:t>
            </a:r>
            <a:r>
              <a:rPr lang="en-US" sz="4800" dirty="0">
                <a:solidFill>
                  <a:schemeClr val="accent4"/>
                </a:solidFill>
              </a:rPr>
              <a:t>(</a:t>
            </a:r>
            <a:r>
              <a:rPr lang="en-US" sz="4800" dirty="0" err="1">
                <a:solidFill>
                  <a:schemeClr val="accent4"/>
                </a:solidFill>
              </a:rPr>
              <a:t>fp,sizeof</a:t>
            </a:r>
            <a:r>
              <a:rPr lang="en-US" sz="4800" dirty="0">
                <a:solidFill>
                  <a:schemeClr val="accent4"/>
                </a:solidFill>
              </a:rPr>
              <a:t>(</a:t>
            </a:r>
            <a:r>
              <a:rPr lang="en-US" sz="4800" dirty="0" err="1">
                <a:solidFill>
                  <a:schemeClr val="accent4"/>
                </a:solidFill>
              </a:rPr>
              <a:t>struct</a:t>
            </a:r>
            <a:r>
              <a:rPr lang="en-US" sz="4800" dirty="0">
                <a:solidFill>
                  <a:schemeClr val="accent4"/>
                </a:solidFill>
              </a:rPr>
              <a:t> item)</a:t>
            </a:r>
            <a:r>
              <a:rPr lang="en-US" sz="4800" dirty="0">
                <a:solidFill>
                  <a:schemeClr val="accent4"/>
                </a:solidFill>
                <a:sym typeface="Symbol"/>
              </a:rPr>
              <a:t></a:t>
            </a:r>
            <a:r>
              <a:rPr lang="en-US" sz="4800" dirty="0">
                <a:solidFill>
                  <a:schemeClr val="accent4"/>
                </a:solidFill>
              </a:rPr>
              <a:t>(count-1),SEEK_SET);</a:t>
            </a:r>
          </a:p>
          <a:p>
            <a:pPr marL="0" indent="0">
              <a:buFont typeface="Arial" pitchFamily="34" charset="0"/>
              <a:buNone/>
            </a:pPr>
            <a:r>
              <a:rPr lang="en-US" sz="4800" dirty="0">
                <a:solidFill>
                  <a:schemeClr val="accent4"/>
                </a:solidFill>
              </a:rPr>
              <a:t>    </a:t>
            </a:r>
            <a:r>
              <a:rPr lang="en-US" sz="4800" dirty="0" err="1">
                <a:solidFill>
                  <a:schemeClr val="accent4"/>
                </a:solidFill>
              </a:rPr>
              <a:t>fread</a:t>
            </a:r>
            <a:r>
              <a:rPr lang="en-US" sz="4800" dirty="0">
                <a:solidFill>
                  <a:schemeClr val="accent4"/>
                </a:solidFill>
              </a:rPr>
              <a:t>(&amp;</a:t>
            </a:r>
            <a:r>
              <a:rPr lang="en-US" sz="4800" dirty="0" err="1">
                <a:solidFill>
                  <a:schemeClr val="accent4"/>
                </a:solidFill>
              </a:rPr>
              <a:t>l_it,sizeof</a:t>
            </a:r>
            <a:r>
              <a:rPr lang="en-US" sz="4800" dirty="0">
                <a:solidFill>
                  <a:schemeClr val="accent4"/>
                </a:solidFill>
              </a:rPr>
              <a:t>(</a:t>
            </a:r>
            <a:r>
              <a:rPr lang="en-US" sz="4800" dirty="0" err="1">
                <a:solidFill>
                  <a:schemeClr val="accent4"/>
                </a:solidFill>
              </a:rPr>
              <a:t>struct</a:t>
            </a:r>
            <a:r>
              <a:rPr lang="en-US" sz="4800" dirty="0">
                <a:solidFill>
                  <a:schemeClr val="accent4"/>
                </a:solidFill>
              </a:rPr>
              <a:t> item),1,fp);</a:t>
            </a:r>
          </a:p>
          <a:p>
            <a:pPr marL="0" indent="0">
              <a:buFont typeface="Arial" pitchFamily="34" charset="0"/>
              <a:buNone/>
            </a:pPr>
            <a:r>
              <a:rPr lang="en-US" sz="4800" dirty="0">
                <a:solidFill>
                  <a:schemeClr val="accent4"/>
                </a:solidFill>
              </a:rPr>
              <a:t>    it.id=l_it.id+1;</a:t>
            </a:r>
          </a:p>
          <a:p>
            <a:pPr marL="0" indent="0">
              <a:buFont typeface="Arial" pitchFamily="34" charset="0"/>
              <a:buNone/>
            </a:pPr>
            <a:r>
              <a:rPr lang="en-US" sz="4800" dirty="0">
                <a:solidFill>
                  <a:schemeClr val="accent4"/>
                </a:solidFill>
              </a:rPr>
              <a:t>    </a:t>
            </a:r>
            <a:r>
              <a:rPr lang="en-US" sz="4800" dirty="0" err="1">
                <a:solidFill>
                  <a:schemeClr val="accent4"/>
                </a:solidFill>
              </a:rPr>
              <a:t>it.total</a:t>
            </a:r>
            <a:r>
              <a:rPr lang="en-US" sz="4800" dirty="0">
                <a:solidFill>
                  <a:schemeClr val="accent4"/>
                </a:solidFill>
              </a:rPr>
              <a:t>=</a:t>
            </a:r>
            <a:r>
              <a:rPr lang="en-US" sz="4800" dirty="0" err="1">
                <a:solidFill>
                  <a:schemeClr val="accent4"/>
                </a:solidFill>
              </a:rPr>
              <a:t>it.inout+l_it.total</a:t>
            </a:r>
            <a:r>
              <a:rPr lang="en-US" sz="4800" dirty="0">
                <a:solidFill>
                  <a:schemeClr val="accent4"/>
                </a:solidFill>
              </a:rPr>
              <a:t>;</a:t>
            </a:r>
          </a:p>
          <a:p>
            <a:pPr marL="0" indent="0">
              <a:buFont typeface="Arial" pitchFamily="34" charset="0"/>
              <a:buNone/>
            </a:pPr>
            <a:r>
              <a:rPr lang="en-US" sz="4800" dirty="0">
                <a:solidFill>
                  <a:schemeClr val="accent4"/>
                </a:solidFill>
              </a:rPr>
              <a:t>   }</a:t>
            </a:r>
          </a:p>
          <a:p>
            <a:pPr marL="0" indent="0">
              <a:buFont typeface="Arial" pitchFamily="34" charset="0"/>
              <a:buNone/>
            </a:pPr>
            <a:r>
              <a:rPr lang="en-US" sz="4800" dirty="0">
                <a:solidFill>
                  <a:schemeClr val="accent4"/>
                </a:solidFill>
              </a:rPr>
              <a:t>   else</a:t>
            </a:r>
          </a:p>
          <a:p>
            <a:pPr marL="0" indent="0">
              <a:buFont typeface="Arial" pitchFamily="34" charset="0"/>
              <a:buNone/>
            </a:pPr>
            <a:r>
              <a:rPr lang="en-US" sz="4800" dirty="0">
                <a:solidFill>
                  <a:schemeClr val="accent4"/>
                </a:solidFill>
              </a:rPr>
              <a:t>  {</a:t>
            </a:r>
          </a:p>
          <a:p>
            <a:pPr marL="0" indent="0">
              <a:buFont typeface="Arial" pitchFamily="34" charset="0"/>
              <a:buNone/>
            </a:pPr>
            <a:r>
              <a:rPr lang="en-US" sz="4800" dirty="0">
                <a:solidFill>
                  <a:schemeClr val="accent4"/>
                </a:solidFill>
              </a:rPr>
              <a:t>   it.id=1;</a:t>
            </a:r>
          </a:p>
          <a:p>
            <a:pPr marL="0" indent="0">
              <a:buFont typeface="Arial" pitchFamily="34" charset="0"/>
              <a:buNone/>
            </a:pPr>
            <a:r>
              <a:rPr lang="en-US" sz="4800" dirty="0">
                <a:solidFill>
                  <a:schemeClr val="accent4"/>
                </a:solidFill>
              </a:rPr>
              <a:t>   </a:t>
            </a:r>
            <a:r>
              <a:rPr lang="en-US" sz="4800" dirty="0" err="1">
                <a:solidFill>
                  <a:schemeClr val="accent4"/>
                </a:solidFill>
              </a:rPr>
              <a:t>it.total</a:t>
            </a:r>
            <a:r>
              <a:rPr lang="en-US" sz="4800" dirty="0">
                <a:solidFill>
                  <a:schemeClr val="accent4"/>
                </a:solidFill>
              </a:rPr>
              <a:t>=</a:t>
            </a:r>
            <a:r>
              <a:rPr lang="en-US" sz="4800" dirty="0" err="1">
                <a:solidFill>
                  <a:schemeClr val="accent4"/>
                </a:solidFill>
              </a:rPr>
              <a:t>it.inout</a:t>
            </a:r>
            <a:r>
              <a:rPr lang="en-US" sz="4800" dirty="0">
                <a:solidFill>
                  <a:schemeClr val="accent4"/>
                </a:solidFill>
              </a:rPr>
              <a:t>;</a:t>
            </a:r>
          </a:p>
          <a:p>
            <a:pPr marL="0" indent="0">
              <a:buFont typeface="Arial" pitchFamily="34" charset="0"/>
              <a:buNone/>
            </a:pPr>
            <a:r>
              <a:rPr lang="en-US" sz="4800" dirty="0">
                <a:solidFill>
                  <a:schemeClr val="accent4"/>
                </a:solidFill>
              </a:rPr>
              <a:t>  }</a:t>
            </a:r>
          </a:p>
          <a:p>
            <a:pPr marL="0" indent="0">
              <a:buFont typeface="Arial" pitchFamily="34" charset="0"/>
              <a:buNone/>
            </a:pPr>
            <a:r>
              <a:rPr lang="en-US" sz="4800" dirty="0">
                <a:solidFill>
                  <a:schemeClr val="accent4"/>
                </a:solidFill>
              </a:rPr>
              <a:t>  rewind(</a:t>
            </a:r>
            <a:r>
              <a:rPr lang="en-US" sz="4800" dirty="0" err="1">
                <a:solidFill>
                  <a:schemeClr val="accent4"/>
                </a:solidFill>
              </a:rPr>
              <a:t>fp</a:t>
            </a:r>
            <a:r>
              <a:rPr lang="en-US" sz="4800" dirty="0">
                <a:solidFill>
                  <a:schemeClr val="accent4"/>
                </a:solidFill>
              </a:rPr>
              <a:t>);</a:t>
            </a:r>
          </a:p>
          <a:p>
            <a:pPr marL="0" indent="0">
              <a:buFont typeface="Arial" pitchFamily="34" charset="0"/>
              <a:buNone/>
            </a:pPr>
            <a:r>
              <a:rPr lang="en-US" sz="4800" dirty="0">
                <a:solidFill>
                  <a:schemeClr val="accent4"/>
                </a:solidFill>
              </a:rPr>
              <a:t>  </a:t>
            </a:r>
            <a:r>
              <a:rPr lang="en-US" sz="4800" dirty="0" err="1">
                <a:solidFill>
                  <a:schemeClr val="accent4"/>
                </a:solidFill>
              </a:rPr>
              <a:t>printf</a:t>
            </a:r>
            <a:r>
              <a:rPr lang="en-US" sz="4800" dirty="0">
                <a:solidFill>
                  <a:schemeClr val="accent4"/>
                </a:solidFill>
              </a:rPr>
              <a:t>("</a:t>
            </a:r>
            <a:r>
              <a:rPr lang="en-US" sz="4800" dirty="0" err="1">
                <a:solidFill>
                  <a:schemeClr val="accent4"/>
                </a:solidFill>
              </a:rPr>
              <a:t>item_id</a:t>
            </a:r>
            <a:r>
              <a:rPr lang="en-US" sz="4800" dirty="0">
                <a:solidFill>
                  <a:schemeClr val="accent4"/>
                </a:solidFill>
              </a:rPr>
              <a:t>=%</a:t>
            </a:r>
            <a:r>
              <a:rPr lang="en-US" sz="4800" dirty="0" err="1">
                <a:solidFill>
                  <a:schemeClr val="accent4"/>
                </a:solidFill>
              </a:rPr>
              <a:t>ld</a:t>
            </a:r>
            <a:r>
              <a:rPr lang="en-US" sz="4800" dirty="0">
                <a:solidFill>
                  <a:schemeClr val="accent4"/>
                </a:solidFill>
              </a:rPr>
              <a:t>\</a:t>
            </a:r>
            <a:r>
              <a:rPr lang="en-US" sz="4800" dirty="0" err="1">
                <a:solidFill>
                  <a:schemeClr val="accent4"/>
                </a:solidFill>
              </a:rPr>
              <a:t>n",it.id</a:t>
            </a:r>
            <a:r>
              <a:rPr lang="en-US" sz="4800" dirty="0">
                <a:solidFill>
                  <a:schemeClr val="accent4"/>
                </a:solidFill>
              </a:rPr>
              <a:t>);</a:t>
            </a:r>
          </a:p>
          <a:p>
            <a:pPr marL="0" indent="0">
              <a:buFont typeface="Arial" pitchFamily="34" charset="0"/>
              <a:buNone/>
            </a:pPr>
            <a:r>
              <a:rPr lang="en-US" sz="4800" dirty="0">
                <a:solidFill>
                  <a:schemeClr val="accent4"/>
                </a:solidFill>
              </a:rPr>
              <a:t>  </a:t>
            </a:r>
            <a:r>
              <a:rPr lang="en-US" sz="4800" dirty="0" err="1">
                <a:solidFill>
                  <a:schemeClr val="accent4"/>
                </a:solidFill>
              </a:rPr>
              <a:t>fwrite</a:t>
            </a:r>
            <a:r>
              <a:rPr lang="en-US" sz="4800" dirty="0">
                <a:solidFill>
                  <a:schemeClr val="accent4"/>
                </a:solidFill>
              </a:rPr>
              <a:t>(&amp;</a:t>
            </a:r>
            <a:r>
              <a:rPr lang="en-US" sz="4800" dirty="0" err="1">
                <a:solidFill>
                  <a:schemeClr val="accent4"/>
                </a:solidFill>
              </a:rPr>
              <a:t>it,sizeof</a:t>
            </a:r>
            <a:r>
              <a:rPr lang="en-US" sz="4800" dirty="0">
                <a:solidFill>
                  <a:schemeClr val="accent4"/>
                </a:solidFill>
              </a:rPr>
              <a:t>(</a:t>
            </a:r>
            <a:r>
              <a:rPr lang="en-US" sz="4800" dirty="0" err="1">
                <a:solidFill>
                  <a:schemeClr val="accent4"/>
                </a:solidFill>
              </a:rPr>
              <a:t>struct</a:t>
            </a:r>
            <a:r>
              <a:rPr lang="en-US" sz="4800" dirty="0">
                <a:solidFill>
                  <a:schemeClr val="accent4"/>
                </a:solidFill>
              </a:rPr>
              <a:t> item),1,fp);</a:t>
            </a:r>
          </a:p>
          <a:p>
            <a:pPr marL="0" indent="0">
              <a:buFont typeface="Arial" pitchFamily="34" charset="0"/>
              <a:buNone/>
            </a:pPr>
            <a:r>
              <a:rPr lang="en-US" sz="4800" dirty="0">
                <a:solidFill>
                  <a:schemeClr val="accent4"/>
                </a:solidFill>
              </a:rPr>
              <a:t>}</a:t>
            </a:r>
          </a:p>
          <a:p>
            <a:endParaRPr lang="en-US" dirty="0"/>
          </a:p>
        </p:txBody>
      </p:sp>
    </p:spTree>
    <p:extLst>
      <p:ext uri="{BB962C8B-B14F-4D97-AF65-F5344CB8AC3E}">
        <p14:creationId xmlns:p14="http://schemas.microsoft.com/office/powerpoint/2010/main" val="321631298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任务五：显示家庭所有收支项目记录</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fontAlgn="auto">
              <a:buNone/>
            </a:pPr>
            <a:r>
              <a:rPr lang="zh-CN" altLang="en-US" sz="4200" dirty="0"/>
              <a:t>任务分析与实现</a:t>
            </a:r>
            <a:endParaRPr lang="en-US" altLang="zh-CN" sz="4200" dirty="0"/>
          </a:p>
          <a:p>
            <a:pPr marL="0" indent="0" fontAlgn="auto">
              <a:lnSpc>
                <a:spcPct val="120000"/>
              </a:lnSpc>
              <a:buNone/>
            </a:pPr>
            <a:endParaRPr lang="en-US" dirty="0"/>
          </a:p>
          <a:p>
            <a:pPr marL="0" indent="0" fontAlgn="auto">
              <a:lnSpc>
                <a:spcPct val="120000"/>
              </a:lnSpc>
              <a:buNone/>
            </a:pPr>
            <a:r>
              <a:rPr lang="zh-CN" altLang="en-US" dirty="0"/>
              <a:t>首先将文件指针定位到文件首，逐条读取每条家庭收支项目记录数据，读取时判断文件是否结束，使用到文件结束检测函数</a:t>
            </a:r>
            <a:r>
              <a:rPr lang="en-US" dirty="0" err="1"/>
              <a:t>feof</a:t>
            </a:r>
            <a:r>
              <a:rPr lang="en-US" dirty="0"/>
              <a:t>()</a:t>
            </a:r>
            <a:r>
              <a:rPr lang="zh-CN" altLang="en-US" dirty="0"/>
              <a:t>，若文件未结束，继续读取记录并在屏幕上显示输出相应信息，若文件结束，结束程序。</a:t>
            </a:r>
            <a:endParaRPr lang="en-US" dirty="0"/>
          </a:p>
          <a:p>
            <a:pPr marL="0" indent="0">
              <a:buNone/>
            </a:pPr>
            <a:r>
              <a:rPr lang="en-US" dirty="0"/>
              <a:t> </a:t>
            </a:r>
          </a:p>
          <a:p>
            <a:pPr marL="0" indent="0">
              <a:buNone/>
            </a:pPr>
            <a:r>
              <a:rPr lang="en-US" dirty="0">
                <a:solidFill>
                  <a:schemeClr val="accent4"/>
                </a:solidFill>
              </a:rPr>
              <a:t>void </a:t>
            </a:r>
            <a:r>
              <a:rPr lang="en-US" dirty="0" err="1">
                <a:solidFill>
                  <a:schemeClr val="accent4"/>
                </a:solidFill>
              </a:rPr>
              <a:t>all_item</a:t>
            </a:r>
            <a:r>
              <a:rPr lang="en-US" dirty="0">
                <a:solidFill>
                  <a:schemeClr val="accent4"/>
                </a:solidFill>
              </a:rPr>
              <a:t>(FILE </a:t>
            </a:r>
            <a:r>
              <a:rPr lang="en-US" dirty="0">
                <a:solidFill>
                  <a:schemeClr val="accent4"/>
                </a:solidFill>
                <a:sym typeface="Symbol"/>
              </a:rPr>
              <a:t></a:t>
            </a:r>
            <a:r>
              <a:rPr lang="en-US" dirty="0">
                <a:solidFill>
                  <a:schemeClr val="accent4"/>
                </a:solidFill>
              </a:rPr>
              <a:t> </a:t>
            </a:r>
            <a:r>
              <a:rPr lang="en-US" dirty="0" err="1">
                <a:solidFill>
                  <a:schemeClr val="accent4"/>
                </a:solidFill>
              </a:rPr>
              <a:t>fp</a:t>
            </a:r>
            <a:r>
              <a:rPr lang="en-US" dirty="0">
                <a:solidFill>
                  <a:schemeClr val="accent4"/>
                </a:solidFill>
              </a:rPr>
              <a:t>)</a:t>
            </a:r>
          </a:p>
          <a:p>
            <a:pPr marL="0" indent="0">
              <a:buNone/>
            </a:pP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struct</a:t>
            </a:r>
            <a:r>
              <a:rPr lang="en-US" dirty="0">
                <a:solidFill>
                  <a:schemeClr val="accent4"/>
                </a:solidFill>
              </a:rPr>
              <a:t> item it;</a:t>
            </a:r>
          </a:p>
          <a:p>
            <a:pPr marL="0" indent="0">
              <a:buNone/>
            </a:pPr>
            <a:r>
              <a:rPr lang="en-US" dirty="0">
                <a:solidFill>
                  <a:schemeClr val="accent4"/>
                </a:solidFill>
              </a:rPr>
              <a:t>  </a:t>
            </a:r>
            <a:r>
              <a:rPr lang="en-US" dirty="0" err="1">
                <a:solidFill>
                  <a:schemeClr val="accent4"/>
                </a:solidFill>
              </a:rPr>
              <a:t>fseek</a:t>
            </a:r>
            <a:r>
              <a:rPr lang="en-US" dirty="0">
                <a:solidFill>
                  <a:schemeClr val="accent4"/>
                </a:solidFill>
              </a:rPr>
              <a:t>(fp,0L,SEEK_SET);</a:t>
            </a:r>
          </a:p>
          <a:p>
            <a:pPr marL="0" indent="0">
              <a:buNone/>
            </a:pPr>
            <a:r>
              <a:rPr lang="en-US" dirty="0">
                <a:solidFill>
                  <a:schemeClr val="accent4"/>
                </a:solidFill>
              </a:rPr>
              <a:t>  </a:t>
            </a:r>
            <a:r>
              <a:rPr lang="en-US" dirty="0" err="1">
                <a:solidFill>
                  <a:schemeClr val="accent4"/>
                </a:solidFill>
              </a:rPr>
              <a:t>fread</a:t>
            </a:r>
            <a:r>
              <a:rPr lang="en-US" dirty="0">
                <a:solidFill>
                  <a:schemeClr val="accent4"/>
                </a:solidFill>
              </a:rPr>
              <a:t>(&amp;</a:t>
            </a:r>
            <a:r>
              <a:rPr lang="en-US" dirty="0" err="1">
                <a:solidFill>
                  <a:schemeClr val="accent4"/>
                </a:solidFill>
              </a:rPr>
              <a:t>it,sizeof</a:t>
            </a:r>
            <a:r>
              <a:rPr lang="en-US" dirty="0">
                <a:solidFill>
                  <a:schemeClr val="accent4"/>
                </a:solidFill>
              </a:rPr>
              <a:t>(</a:t>
            </a:r>
            <a:r>
              <a:rPr lang="en-US" dirty="0" err="1">
                <a:solidFill>
                  <a:schemeClr val="accent4"/>
                </a:solidFill>
              </a:rPr>
              <a:t>struct</a:t>
            </a:r>
            <a:r>
              <a:rPr lang="en-US" dirty="0">
                <a:solidFill>
                  <a:schemeClr val="accent4"/>
                </a:solidFill>
              </a:rPr>
              <a:t> item),1,fp);</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en-US" dirty="0">
                <a:solidFill>
                  <a:schemeClr val="accent4"/>
                </a:solidFill>
                <a:sym typeface="Symbol"/>
              </a:rPr>
              <a:t></a:t>
            </a:r>
            <a:r>
              <a:rPr lang="en-US" dirty="0">
                <a:solidFill>
                  <a:schemeClr val="accent4"/>
                </a:solidFill>
              </a:rPr>
              <a:t>\n");</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("id\</a:t>
            </a:r>
            <a:r>
              <a:rPr lang="en-US" dirty="0" err="1">
                <a:solidFill>
                  <a:schemeClr val="accent4"/>
                </a:solidFill>
              </a:rPr>
              <a:t>tdate</a:t>
            </a:r>
            <a:r>
              <a:rPr lang="en-US" dirty="0">
                <a:solidFill>
                  <a:schemeClr val="accent4"/>
                </a:solidFill>
              </a:rPr>
              <a:t>\t\</a:t>
            </a:r>
            <a:r>
              <a:rPr lang="en-US" dirty="0" err="1">
                <a:solidFill>
                  <a:schemeClr val="accent4"/>
                </a:solidFill>
              </a:rPr>
              <a:t>tnote</a:t>
            </a:r>
            <a:r>
              <a:rPr lang="en-US" dirty="0">
                <a:solidFill>
                  <a:schemeClr val="accent4"/>
                </a:solidFill>
              </a:rPr>
              <a:t>\t\t\</a:t>
            </a:r>
            <a:r>
              <a:rPr lang="en-US" dirty="0" err="1">
                <a:solidFill>
                  <a:schemeClr val="accent4"/>
                </a:solidFill>
              </a:rPr>
              <a:t>tinout</a:t>
            </a:r>
            <a:r>
              <a:rPr lang="en-US" dirty="0">
                <a:solidFill>
                  <a:schemeClr val="accent4"/>
                </a:solidFill>
              </a:rPr>
              <a:t>\t\</a:t>
            </a:r>
            <a:r>
              <a:rPr lang="en-US" dirty="0" err="1">
                <a:solidFill>
                  <a:schemeClr val="accent4"/>
                </a:solidFill>
              </a:rPr>
              <a:t>ttotal</a:t>
            </a:r>
            <a:r>
              <a:rPr lang="en-US" dirty="0">
                <a:solidFill>
                  <a:schemeClr val="accent4"/>
                </a:solidFill>
              </a:rPr>
              <a:t>\n");</a:t>
            </a:r>
          </a:p>
          <a:p>
            <a:pPr marL="0" indent="0">
              <a:buNone/>
            </a:pPr>
            <a:r>
              <a:rPr lang="en-US" dirty="0">
                <a:solidFill>
                  <a:schemeClr val="accent4"/>
                </a:solidFill>
              </a:rPr>
              <a:t>  while(!</a:t>
            </a:r>
            <a:r>
              <a:rPr lang="en-US" dirty="0" err="1">
                <a:solidFill>
                  <a:schemeClr val="accent4"/>
                </a:solidFill>
              </a:rPr>
              <a:t>feof</a:t>
            </a:r>
            <a:r>
              <a:rPr lang="en-US" dirty="0">
                <a:solidFill>
                  <a:schemeClr val="accent4"/>
                </a:solidFill>
              </a:rPr>
              <a:t>(</a:t>
            </a:r>
            <a:r>
              <a:rPr lang="en-US" dirty="0" err="1">
                <a:solidFill>
                  <a:schemeClr val="accent4"/>
                </a:solidFill>
              </a:rPr>
              <a:t>fp</a:t>
            </a:r>
            <a:r>
              <a:rPr lang="en-US" dirty="0">
                <a:solidFill>
                  <a:schemeClr val="accent4"/>
                </a:solidFill>
              </a:rPr>
              <a:t>))</a:t>
            </a: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("%-8ld%-16s%-24s\%-16.2lf%-12.2lf\n",</a:t>
            </a:r>
            <a:r>
              <a:rPr lang="en-US" dirty="0" err="1">
                <a:solidFill>
                  <a:schemeClr val="accent4"/>
                </a:solidFill>
              </a:rPr>
              <a:t>it.id,it.date</a:t>
            </a:r>
            <a:r>
              <a:rPr lang="en-US" dirty="0">
                <a:solidFill>
                  <a:schemeClr val="accent4"/>
                </a:solidFill>
              </a:rPr>
              <a:t>, </a:t>
            </a:r>
            <a:r>
              <a:rPr lang="en-US" dirty="0" err="1">
                <a:solidFill>
                  <a:schemeClr val="accent4"/>
                </a:solidFill>
              </a:rPr>
              <a:t>it.meno,it.inout,it.total</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fread</a:t>
            </a:r>
            <a:r>
              <a:rPr lang="en-US" dirty="0">
                <a:solidFill>
                  <a:schemeClr val="accent4"/>
                </a:solidFill>
              </a:rPr>
              <a:t>(&amp;</a:t>
            </a:r>
            <a:r>
              <a:rPr lang="en-US" dirty="0" err="1">
                <a:solidFill>
                  <a:schemeClr val="accent4"/>
                </a:solidFill>
              </a:rPr>
              <a:t>it,sizeof</a:t>
            </a:r>
            <a:r>
              <a:rPr lang="en-US" dirty="0">
                <a:solidFill>
                  <a:schemeClr val="accent4"/>
                </a:solidFill>
              </a:rPr>
              <a:t>(</a:t>
            </a:r>
            <a:r>
              <a:rPr lang="en-US" dirty="0" err="1">
                <a:solidFill>
                  <a:schemeClr val="accent4"/>
                </a:solidFill>
              </a:rPr>
              <a:t>struct</a:t>
            </a:r>
            <a:r>
              <a:rPr lang="en-US" dirty="0">
                <a:solidFill>
                  <a:schemeClr val="accent4"/>
                </a:solidFill>
              </a:rPr>
              <a:t> item),1,fp);</a:t>
            </a: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en-US" dirty="0">
                <a:solidFill>
                  <a:schemeClr val="accent4"/>
                </a:solidFill>
                <a:sym typeface="Symbol"/>
              </a:rPr>
              <a:t></a:t>
            </a:r>
            <a:r>
              <a:rPr lang="en-US" dirty="0">
                <a:solidFill>
                  <a:schemeClr val="accent4"/>
                </a:solidFill>
              </a:rPr>
              <a:t>\n\n");</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normAutofit/>
          </a:bodyPr>
          <a:lstStyle/>
          <a:p>
            <a:pPr fontAlgn="auto"/>
            <a:r>
              <a:rPr lang="en-US" dirty="0"/>
              <a:t>1</a:t>
            </a:r>
            <a:r>
              <a:rPr lang="zh-CN" altLang="en-US" dirty="0"/>
              <a:t>．任务描述</a:t>
            </a:r>
            <a:endParaRPr lang="en-US" dirty="0"/>
          </a:p>
          <a:p>
            <a:pPr fontAlgn="auto"/>
            <a:r>
              <a:rPr lang="zh-CN" altLang="en-US" dirty="0"/>
              <a:t>实现主界面菜单功能</a:t>
            </a:r>
            <a:r>
              <a:rPr lang="en-US" dirty="0"/>
              <a:t>2</a:t>
            </a:r>
            <a:r>
              <a:rPr lang="zh-CN" altLang="en-US" dirty="0"/>
              <a:t>，若用户输入</a:t>
            </a:r>
            <a:r>
              <a:rPr lang="en-US" dirty="0"/>
              <a:t>2</a:t>
            </a:r>
            <a:r>
              <a:rPr lang="zh-CN" altLang="en-US" dirty="0"/>
              <a:t>并按</a:t>
            </a:r>
            <a:r>
              <a:rPr lang="en-US" dirty="0"/>
              <a:t>Enter</a:t>
            </a:r>
            <a:r>
              <a:rPr lang="zh-CN" altLang="en-US" dirty="0"/>
              <a:t>键，表示用户要显示家庭所有收支项目记录。</a:t>
            </a:r>
            <a:endParaRPr lang="en-US" dirty="0"/>
          </a:p>
          <a:p>
            <a:pPr fontAlgn="auto"/>
            <a:r>
              <a:rPr lang="en-US" dirty="0"/>
              <a:t>2</a:t>
            </a:r>
            <a:r>
              <a:rPr lang="zh-CN" altLang="en-US" dirty="0"/>
              <a:t>．任务涉及的知识要点</a:t>
            </a:r>
            <a:endParaRPr lang="en-US" dirty="0"/>
          </a:p>
          <a:p>
            <a:pPr fontAlgn="auto"/>
            <a:r>
              <a:rPr lang="zh-CN" altLang="en-US" dirty="0"/>
              <a:t>文件结束检测函数</a:t>
            </a:r>
            <a:r>
              <a:rPr lang="en-US" dirty="0" err="1"/>
              <a:t>feof</a:t>
            </a:r>
            <a:r>
              <a:rPr lang="en-US" dirty="0"/>
              <a:t>()</a:t>
            </a:r>
          </a:p>
          <a:p>
            <a:pPr fontAlgn="auto"/>
            <a:r>
              <a:rPr lang="zh-CN" altLang="en-US" dirty="0"/>
              <a:t>格式：</a:t>
            </a:r>
            <a:r>
              <a:rPr lang="en-US" dirty="0" err="1">
                <a:solidFill>
                  <a:schemeClr val="accent4"/>
                </a:solidFill>
              </a:rPr>
              <a:t>int</a:t>
            </a:r>
            <a:r>
              <a:rPr lang="en-US" dirty="0">
                <a:solidFill>
                  <a:schemeClr val="accent4"/>
                </a:solidFill>
              </a:rPr>
              <a:t>   </a:t>
            </a:r>
            <a:r>
              <a:rPr lang="en-US" dirty="0" err="1">
                <a:solidFill>
                  <a:schemeClr val="accent4"/>
                </a:solidFill>
              </a:rPr>
              <a:t>feof</a:t>
            </a:r>
            <a:r>
              <a:rPr lang="en-US" dirty="0">
                <a:solidFill>
                  <a:schemeClr val="accent4"/>
                </a:solidFill>
              </a:rPr>
              <a:t>(FILE  *</a:t>
            </a:r>
            <a:r>
              <a:rPr lang="en-US" dirty="0" err="1">
                <a:solidFill>
                  <a:schemeClr val="accent4"/>
                </a:solidFill>
              </a:rPr>
              <a:t>fp</a:t>
            </a:r>
            <a:r>
              <a:rPr lang="en-US" dirty="0">
                <a:solidFill>
                  <a:schemeClr val="accent4"/>
                </a:solidFill>
              </a:rPr>
              <a:t>)</a:t>
            </a:r>
          </a:p>
          <a:p>
            <a:endParaRPr lang="en-US" dirty="0"/>
          </a:p>
        </p:txBody>
      </p:sp>
    </p:spTree>
    <p:extLst>
      <p:ext uri="{BB962C8B-B14F-4D97-AF65-F5344CB8AC3E}">
        <p14:creationId xmlns:p14="http://schemas.microsoft.com/office/powerpoint/2010/main" val="43504258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任务六：查询最后一次家庭收支项目记录</a:t>
            </a:r>
            <a:br>
              <a:rPr lang="en-US" dirty="0"/>
            </a:br>
            <a:endParaRPr lang="en-US" dirty="0"/>
          </a:p>
        </p:txBody>
      </p:sp>
      <p:sp>
        <p:nvSpPr>
          <p:cNvPr id="3" name="Content Placeholder 2"/>
          <p:cNvSpPr>
            <a:spLocks noGrp="1"/>
          </p:cNvSpPr>
          <p:nvPr>
            <p:ph idx="1"/>
          </p:nvPr>
        </p:nvSpPr>
        <p:spPr>
          <a:xfrm>
            <a:off x="3803650" y="609600"/>
            <a:ext cx="5111750" cy="6019800"/>
          </a:xfrm>
        </p:spPr>
        <p:txBody>
          <a:bodyPr>
            <a:normAutofit fontScale="25000" lnSpcReduction="20000"/>
          </a:bodyPr>
          <a:lstStyle/>
          <a:p>
            <a:pPr marL="0" indent="0" fontAlgn="auto">
              <a:buNone/>
            </a:pPr>
            <a:r>
              <a:rPr lang="zh-CN" altLang="en-US" sz="5500" dirty="0"/>
              <a:t>任务分析与实现</a:t>
            </a:r>
            <a:endParaRPr lang="en-US" altLang="zh-CN" sz="5500" dirty="0"/>
          </a:p>
          <a:p>
            <a:pPr marL="0" indent="0" fontAlgn="auto">
              <a:buNone/>
            </a:pPr>
            <a:endParaRPr lang="en-US" dirty="0"/>
          </a:p>
          <a:p>
            <a:pPr marL="0" indent="0" fontAlgn="auto">
              <a:lnSpc>
                <a:spcPct val="120000"/>
              </a:lnSpc>
              <a:buNone/>
            </a:pPr>
            <a:r>
              <a:rPr lang="zh-CN" altLang="en-US" sz="4000" dirty="0"/>
              <a:t>首先调用统计所有收支项目记录总数函数</a:t>
            </a:r>
            <a:r>
              <a:rPr lang="en-US" sz="4000" dirty="0" err="1"/>
              <a:t>item_count</a:t>
            </a:r>
            <a:r>
              <a:rPr lang="en-US" sz="4000" dirty="0"/>
              <a:t>()</a:t>
            </a:r>
            <a:r>
              <a:rPr lang="zh-CN" altLang="en-US" sz="4000" dirty="0"/>
              <a:t>，确定文件中是否有记录，若有记录，则使用随机定位函数</a:t>
            </a:r>
            <a:r>
              <a:rPr lang="en-US" sz="4000" dirty="0" err="1"/>
              <a:t>fseek</a:t>
            </a:r>
            <a:r>
              <a:rPr lang="en-US" sz="4000" dirty="0"/>
              <a:t>()</a:t>
            </a:r>
            <a:r>
              <a:rPr lang="zh-CN" altLang="en-US" sz="4000" dirty="0"/>
              <a:t>将文件指针定位到文件最后一条记录，然后使用随机读函数</a:t>
            </a:r>
            <a:r>
              <a:rPr lang="en-US" sz="4000" dirty="0" err="1"/>
              <a:t>fread</a:t>
            </a:r>
            <a:r>
              <a:rPr lang="en-US" sz="4000" dirty="0"/>
              <a:t>()</a:t>
            </a:r>
            <a:r>
              <a:rPr lang="zh-CN" altLang="en-US" sz="4000" dirty="0"/>
              <a:t>从文件中读取该记录，最后在屏幕上显示最后一次家庭收支项目记录数据信息。若文件中没有记录，输出错误提示信息“</a:t>
            </a:r>
            <a:r>
              <a:rPr lang="en-US" sz="4000" dirty="0"/>
              <a:t>no items in file!</a:t>
            </a:r>
            <a:r>
              <a:rPr lang="zh-CN" altLang="en-US" sz="4000" dirty="0"/>
              <a:t>”。</a:t>
            </a:r>
            <a:endParaRPr lang="en-US" sz="4000" dirty="0"/>
          </a:p>
          <a:p>
            <a:pPr marL="0" indent="0">
              <a:buNone/>
            </a:pPr>
            <a:r>
              <a:rPr lang="en-US" dirty="0"/>
              <a:t> </a:t>
            </a:r>
          </a:p>
          <a:p>
            <a:pPr marL="0" indent="0">
              <a:buNone/>
            </a:pPr>
            <a:r>
              <a:rPr lang="en-US" sz="4300" dirty="0">
                <a:solidFill>
                  <a:schemeClr val="accent4"/>
                </a:solidFill>
              </a:rPr>
              <a:t>void </a:t>
            </a:r>
            <a:r>
              <a:rPr lang="en-US" sz="4300" dirty="0" err="1">
                <a:solidFill>
                  <a:schemeClr val="accent4"/>
                </a:solidFill>
              </a:rPr>
              <a:t>last_item</a:t>
            </a:r>
            <a:r>
              <a:rPr lang="en-US" sz="4300" dirty="0">
                <a:solidFill>
                  <a:schemeClr val="accent4"/>
                </a:solidFill>
              </a:rPr>
              <a:t>(FILE </a:t>
            </a:r>
            <a:r>
              <a:rPr lang="en-US" sz="4300" dirty="0">
                <a:solidFill>
                  <a:schemeClr val="accent4"/>
                </a:solidFill>
                <a:sym typeface="Symbol"/>
              </a:rPr>
              <a:t></a:t>
            </a:r>
            <a:r>
              <a:rPr lang="en-US" sz="4300" dirty="0">
                <a:solidFill>
                  <a:schemeClr val="accent4"/>
                </a:solidFill>
              </a:rPr>
              <a:t> </a:t>
            </a:r>
            <a:r>
              <a:rPr lang="en-US" sz="4300" dirty="0" err="1">
                <a:solidFill>
                  <a:schemeClr val="accent4"/>
                </a:solidFill>
              </a:rPr>
              <a:t>fp</a:t>
            </a:r>
            <a:r>
              <a:rPr lang="en-US" sz="4300" dirty="0">
                <a:solidFill>
                  <a:schemeClr val="accent4"/>
                </a:solidFill>
              </a:rPr>
              <a:t>)</a:t>
            </a:r>
          </a:p>
          <a:p>
            <a:pPr marL="0" indent="0">
              <a:buNone/>
            </a:pPr>
            <a:r>
              <a:rPr lang="en-US" sz="4300" dirty="0">
                <a:solidFill>
                  <a:schemeClr val="accent4"/>
                </a:solidFill>
              </a:rPr>
              <a:t>{</a:t>
            </a:r>
          </a:p>
          <a:p>
            <a:pPr marL="0" indent="0">
              <a:buNone/>
            </a:pPr>
            <a:r>
              <a:rPr lang="en-US" sz="4300" dirty="0">
                <a:solidFill>
                  <a:schemeClr val="accent4"/>
                </a:solidFill>
              </a:rPr>
              <a:t>   </a:t>
            </a:r>
            <a:r>
              <a:rPr lang="en-US" sz="4300" dirty="0" err="1">
                <a:solidFill>
                  <a:schemeClr val="accent4"/>
                </a:solidFill>
              </a:rPr>
              <a:t>struct</a:t>
            </a:r>
            <a:r>
              <a:rPr lang="en-US" sz="4300" dirty="0">
                <a:solidFill>
                  <a:schemeClr val="accent4"/>
                </a:solidFill>
              </a:rPr>
              <a:t> item it;</a:t>
            </a:r>
          </a:p>
          <a:p>
            <a:pPr marL="0" indent="0">
              <a:buNone/>
            </a:pPr>
            <a:r>
              <a:rPr lang="en-US" sz="4300" dirty="0">
                <a:solidFill>
                  <a:schemeClr val="accent4"/>
                </a:solidFill>
              </a:rPr>
              <a:t>   long count;</a:t>
            </a:r>
          </a:p>
          <a:p>
            <a:pPr marL="0" indent="0">
              <a:buNone/>
            </a:pPr>
            <a:r>
              <a:rPr lang="en-US" sz="4300" dirty="0">
                <a:solidFill>
                  <a:schemeClr val="accent4"/>
                </a:solidFill>
              </a:rPr>
              <a:t>   count=</a:t>
            </a:r>
            <a:r>
              <a:rPr lang="en-US" sz="4300" dirty="0" err="1">
                <a:solidFill>
                  <a:schemeClr val="accent4"/>
                </a:solidFill>
              </a:rPr>
              <a:t>item_count</a:t>
            </a:r>
            <a:r>
              <a:rPr lang="en-US" sz="4300" dirty="0">
                <a:solidFill>
                  <a:schemeClr val="accent4"/>
                </a:solidFill>
              </a:rPr>
              <a:t>(</a:t>
            </a:r>
            <a:r>
              <a:rPr lang="en-US" sz="4300" dirty="0" err="1">
                <a:solidFill>
                  <a:schemeClr val="accent4"/>
                </a:solidFill>
              </a:rPr>
              <a:t>fp</a:t>
            </a:r>
            <a:r>
              <a:rPr lang="en-US" sz="4300" dirty="0">
                <a:solidFill>
                  <a:schemeClr val="accent4"/>
                </a:solidFill>
              </a:rPr>
              <a:t>);</a:t>
            </a:r>
          </a:p>
          <a:p>
            <a:pPr marL="0" indent="0">
              <a:buNone/>
            </a:pPr>
            <a:r>
              <a:rPr lang="en-US" sz="4300" dirty="0">
                <a:solidFill>
                  <a:schemeClr val="accent4"/>
                </a:solidFill>
              </a:rPr>
              <a:t>   if(count&gt;0)</a:t>
            </a:r>
          </a:p>
          <a:p>
            <a:pPr marL="0" indent="0">
              <a:buNone/>
            </a:pPr>
            <a:r>
              <a:rPr lang="en-US" sz="4300" dirty="0">
                <a:solidFill>
                  <a:schemeClr val="accent4"/>
                </a:solidFill>
              </a:rPr>
              <a:t>   {</a:t>
            </a:r>
          </a:p>
          <a:p>
            <a:pPr marL="0" indent="0">
              <a:buNone/>
            </a:pPr>
            <a:r>
              <a:rPr lang="en-US" sz="4300" dirty="0">
                <a:solidFill>
                  <a:schemeClr val="accent4"/>
                </a:solidFill>
              </a:rPr>
              <a:t>    </a:t>
            </a:r>
            <a:r>
              <a:rPr lang="en-US" sz="4300" dirty="0" err="1">
                <a:solidFill>
                  <a:schemeClr val="accent4"/>
                </a:solidFill>
              </a:rPr>
              <a:t>fseek</a:t>
            </a:r>
            <a:r>
              <a:rPr lang="en-US" sz="4300" dirty="0">
                <a:solidFill>
                  <a:schemeClr val="accent4"/>
                </a:solidFill>
              </a:rPr>
              <a:t>(</a:t>
            </a:r>
            <a:r>
              <a:rPr lang="en-US" sz="4300" dirty="0" err="1">
                <a:solidFill>
                  <a:schemeClr val="accent4"/>
                </a:solidFill>
              </a:rPr>
              <a:t>fp,sizeof</a:t>
            </a:r>
            <a:r>
              <a:rPr lang="en-US" sz="4300" dirty="0">
                <a:solidFill>
                  <a:schemeClr val="accent4"/>
                </a:solidFill>
              </a:rPr>
              <a:t>(</a:t>
            </a:r>
            <a:r>
              <a:rPr lang="en-US" sz="4300" dirty="0" err="1">
                <a:solidFill>
                  <a:schemeClr val="accent4"/>
                </a:solidFill>
              </a:rPr>
              <a:t>struct</a:t>
            </a:r>
            <a:r>
              <a:rPr lang="en-US" sz="4300" dirty="0">
                <a:solidFill>
                  <a:schemeClr val="accent4"/>
                </a:solidFill>
              </a:rPr>
              <a:t> item) </a:t>
            </a:r>
            <a:r>
              <a:rPr lang="en-US" sz="4300" dirty="0">
                <a:solidFill>
                  <a:schemeClr val="accent4"/>
                </a:solidFill>
                <a:sym typeface="Symbol"/>
              </a:rPr>
              <a:t></a:t>
            </a:r>
            <a:r>
              <a:rPr lang="en-US" sz="4300" dirty="0">
                <a:solidFill>
                  <a:schemeClr val="accent4"/>
                </a:solidFill>
              </a:rPr>
              <a:t> (count-1),SEEK_SET);</a:t>
            </a:r>
          </a:p>
          <a:p>
            <a:pPr marL="0" indent="0">
              <a:buNone/>
            </a:pPr>
            <a:r>
              <a:rPr lang="en-US" sz="4300" dirty="0">
                <a:solidFill>
                  <a:schemeClr val="accent4"/>
                </a:solidFill>
              </a:rPr>
              <a:t>    </a:t>
            </a:r>
            <a:r>
              <a:rPr lang="en-US" sz="4300" dirty="0" err="1">
                <a:solidFill>
                  <a:schemeClr val="accent4"/>
                </a:solidFill>
              </a:rPr>
              <a:t>fread</a:t>
            </a:r>
            <a:r>
              <a:rPr lang="en-US" sz="4300" dirty="0">
                <a:solidFill>
                  <a:schemeClr val="accent4"/>
                </a:solidFill>
              </a:rPr>
              <a:t>(&amp;</a:t>
            </a:r>
            <a:r>
              <a:rPr lang="en-US" sz="4300" dirty="0" err="1">
                <a:solidFill>
                  <a:schemeClr val="accent4"/>
                </a:solidFill>
              </a:rPr>
              <a:t>it,sizeof</a:t>
            </a:r>
            <a:r>
              <a:rPr lang="en-US" sz="4300" dirty="0">
                <a:solidFill>
                  <a:schemeClr val="accent4"/>
                </a:solidFill>
              </a:rPr>
              <a:t>(</a:t>
            </a:r>
            <a:r>
              <a:rPr lang="en-US" sz="4300" dirty="0" err="1">
                <a:solidFill>
                  <a:schemeClr val="accent4"/>
                </a:solidFill>
              </a:rPr>
              <a:t>struct</a:t>
            </a:r>
            <a:r>
              <a:rPr lang="en-US" sz="4300" dirty="0">
                <a:solidFill>
                  <a:schemeClr val="accent4"/>
                </a:solidFill>
              </a:rPr>
              <a:t> item),1,fp);</a:t>
            </a:r>
          </a:p>
          <a:p>
            <a:pPr marL="0" indent="0">
              <a:buNone/>
            </a:pPr>
            <a:r>
              <a:rPr lang="en-US" sz="4300" dirty="0">
                <a:solidFill>
                  <a:schemeClr val="accent4"/>
                </a:solidFill>
              </a:rPr>
              <a:t>    </a:t>
            </a:r>
            <a:r>
              <a:rPr lang="en-US" sz="4300" dirty="0" err="1">
                <a:solidFill>
                  <a:schemeClr val="accent4"/>
                </a:solidFill>
              </a:rPr>
              <a:t>printf</a:t>
            </a:r>
            <a:r>
              <a:rPr lang="en-US" sz="4300" dirty="0">
                <a:solidFill>
                  <a:schemeClr val="accent4"/>
                </a:solidFill>
              </a:rPr>
              <a:t>("The last item is:\n");</a:t>
            </a:r>
          </a:p>
          <a:p>
            <a:pPr marL="0" indent="0">
              <a:buNone/>
            </a:pPr>
            <a:r>
              <a:rPr lang="en-US" sz="4300" dirty="0">
                <a:solidFill>
                  <a:schemeClr val="accent4"/>
                </a:solidFill>
              </a:rPr>
              <a:t>    </a:t>
            </a:r>
            <a:r>
              <a:rPr lang="pt-BR" sz="4300" dirty="0">
                <a:solidFill>
                  <a:schemeClr val="accent4"/>
                </a:solidFill>
              </a:rPr>
              <a:t>printf("</a:t>
            </a:r>
            <a:r>
              <a:rPr lang="en-US" sz="4300" dirty="0">
                <a:solidFill>
                  <a:schemeClr val="accent4"/>
                </a:solidFill>
                <a:sym typeface="Symbol"/>
              </a:rPr>
              <a:t></a:t>
            </a:r>
            <a:r>
              <a:rPr lang="pt-BR" sz="4300" dirty="0">
                <a:solidFill>
                  <a:schemeClr val="accent4"/>
                </a:solidFill>
              </a:rPr>
              <a:t>\n");</a:t>
            </a:r>
            <a:endParaRPr lang="en-US" sz="4300" dirty="0">
              <a:solidFill>
                <a:schemeClr val="accent4"/>
              </a:solidFill>
            </a:endParaRPr>
          </a:p>
          <a:p>
            <a:pPr marL="0" indent="0">
              <a:buNone/>
            </a:pPr>
            <a:r>
              <a:rPr lang="pt-BR" sz="4300" dirty="0">
                <a:solidFill>
                  <a:schemeClr val="accent4"/>
                </a:solidFill>
              </a:rPr>
              <a:t>    printf("\titem_id:%ld\n\tdate:%s\n\tnote:%s\n",it.id,it. date,it.meno);</a:t>
            </a:r>
            <a:endParaRPr lang="en-US" sz="4300" dirty="0">
              <a:solidFill>
                <a:schemeClr val="accent4"/>
              </a:solidFill>
            </a:endParaRPr>
          </a:p>
          <a:p>
            <a:pPr marL="0" indent="0">
              <a:buNone/>
            </a:pPr>
            <a:r>
              <a:rPr lang="pt-BR" sz="4300" dirty="0">
                <a:solidFill>
                  <a:schemeClr val="accent4"/>
                </a:solidFill>
              </a:rPr>
              <a:t>    printf("\tinout:%.2lf\n\ttotal:%.2lf\n",it.inout,it.total);</a:t>
            </a:r>
            <a:endParaRPr lang="en-US" sz="4300" dirty="0">
              <a:solidFill>
                <a:schemeClr val="accent4"/>
              </a:solidFill>
            </a:endParaRPr>
          </a:p>
          <a:p>
            <a:pPr marL="0" indent="0">
              <a:buNone/>
            </a:pPr>
            <a:r>
              <a:rPr lang="pt-BR" sz="4300" dirty="0">
                <a:solidFill>
                  <a:schemeClr val="accent4"/>
                </a:solidFill>
              </a:rPr>
              <a:t>    printf("</a:t>
            </a:r>
            <a:r>
              <a:rPr lang="en-US" sz="4300" dirty="0">
                <a:solidFill>
                  <a:schemeClr val="accent4"/>
                </a:solidFill>
                <a:sym typeface="Symbol"/>
              </a:rPr>
              <a:t></a:t>
            </a:r>
            <a:r>
              <a:rPr lang="pt-BR" sz="4300" dirty="0">
                <a:solidFill>
                  <a:schemeClr val="accent4"/>
                </a:solidFill>
              </a:rPr>
              <a:t>\n\n");</a:t>
            </a:r>
            <a:endParaRPr lang="en-US" sz="4300" dirty="0">
              <a:solidFill>
                <a:schemeClr val="accent4"/>
              </a:solidFill>
            </a:endParaRPr>
          </a:p>
          <a:p>
            <a:pPr marL="0" indent="0">
              <a:buNone/>
            </a:pPr>
            <a:r>
              <a:rPr lang="pt-BR" sz="4300" dirty="0">
                <a:solidFill>
                  <a:schemeClr val="accent4"/>
                </a:solidFill>
              </a:rPr>
              <a:t>   </a:t>
            </a:r>
            <a:r>
              <a:rPr lang="en-US" sz="4300" dirty="0">
                <a:solidFill>
                  <a:schemeClr val="accent4"/>
                </a:solidFill>
              </a:rPr>
              <a:t>}</a:t>
            </a:r>
          </a:p>
          <a:p>
            <a:pPr marL="0" indent="0">
              <a:buNone/>
            </a:pPr>
            <a:r>
              <a:rPr lang="en-US" sz="4300" dirty="0">
                <a:solidFill>
                  <a:schemeClr val="accent4"/>
                </a:solidFill>
              </a:rPr>
              <a:t>   else</a:t>
            </a:r>
          </a:p>
          <a:p>
            <a:pPr marL="0" indent="0">
              <a:buNone/>
            </a:pPr>
            <a:r>
              <a:rPr lang="en-US" sz="4300" dirty="0">
                <a:solidFill>
                  <a:schemeClr val="accent4"/>
                </a:solidFill>
              </a:rPr>
              <a:t>   {</a:t>
            </a:r>
          </a:p>
          <a:p>
            <a:pPr marL="0" indent="0">
              <a:buNone/>
            </a:pPr>
            <a:r>
              <a:rPr lang="en-US" sz="4300" dirty="0">
                <a:solidFill>
                  <a:schemeClr val="accent4"/>
                </a:solidFill>
              </a:rPr>
              <a:t>     </a:t>
            </a:r>
            <a:r>
              <a:rPr lang="en-US" sz="4300" dirty="0" err="1">
                <a:solidFill>
                  <a:schemeClr val="accent4"/>
                </a:solidFill>
              </a:rPr>
              <a:t>printf</a:t>
            </a:r>
            <a:r>
              <a:rPr lang="en-US" sz="4300" dirty="0">
                <a:solidFill>
                  <a:schemeClr val="accent4"/>
                </a:solidFill>
              </a:rPr>
              <a:t>("no item in file!\n");</a:t>
            </a:r>
          </a:p>
          <a:p>
            <a:pPr marL="0" indent="0">
              <a:buNone/>
            </a:pPr>
            <a:r>
              <a:rPr lang="en-US" sz="4300" dirty="0">
                <a:solidFill>
                  <a:schemeClr val="accent4"/>
                </a:solidFill>
              </a:rPr>
              <a:t>   }</a:t>
            </a:r>
          </a:p>
          <a:p>
            <a:pPr marL="0" indent="0">
              <a:buNone/>
            </a:pPr>
            <a:r>
              <a:rPr lang="en-US" sz="4300" dirty="0">
                <a:solidFill>
                  <a:schemeClr val="accent4"/>
                </a:solidFill>
              </a:rPr>
              <a:t>}</a:t>
            </a:r>
          </a:p>
          <a:p>
            <a:endParaRPr lang="en-US" dirty="0"/>
          </a:p>
        </p:txBody>
      </p:sp>
      <p:sp>
        <p:nvSpPr>
          <p:cNvPr id="4" name="Text Placeholder 3"/>
          <p:cNvSpPr>
            <a:spLocks noGrp="1"/>
          </p:cNvSpPr>
          <p:nvPr>
            <p:ph type="body" sz="half" idx="2"/>
          </p:nvPr>
        </p:nvSpPr>
        <p:spPr/>
        <p:txBody>
          <a:bodyPr/>
          <a:lstStyle/>
          <a:p>
            <a:pPr fontAlgn="auto"/>
            <a:r>
              <a:rPr lang="en-US" dirty="0"/>
              <a:t>1</a:t>
            </a:r>
            <a:r>
              <a:rPr lang="zh-CN" altLang="en-US" dirty="0"/>
              <a:t>．任务描述</a:t>
            </a:r>
            <a:endParaRPr lang="en-US" dirty="0"/>
          </a:p>
          <a:p>
            <a:pPr fontAlgn="auto"/>
            <a:r>
              <a:rPr lang="zh-CN" altLang="en-US" dirty="0"/>
              <a:t>实现主界面菜单功能</a:t>
            </a:r>
            <a:r>
              <a:rPr lang="en-US" dirty="0"/>
              <a:t>3</a:t>
            </a:r>
            <a:r>
              <a:rPr lang="zh-CN" altLang="en-US" dirty="0"/>
              <a:t>，若用户输入</a:t>
            </a:r>
            <a:r>
              <a:rPr lang="en-US" dirty="0"/>
              <a:t>3</a:t>
            </a:r>
            <a:r>
              <a:rPr lang="zh-CN" altLang="en-US" dirty="0"/>
              <a:t>并按</a:t>
            </a:r>
            <a:r>
              <a:rPr lang="en-US" dirty="0"/>
              <a:t>Enter</a:t>
            </a:r>
            <a:r>
              <a:rPr lang="zh-CN" altLang="en-US" dirty="0"/>
              <a:t>键，表示用户要查询最后一次家庭收支项目记录。</a:t>
            </a:r>
            <a:endParaRPr lang="en-US" dirty="0"/>
          </a:p>
          <a:p>
            <a:pPr fontAlgn="auto"/>
            <a:r>
              <a:rPr lang="en-US" dirty="0"/>
              <a:t>2</a:t>
            </a:r>
            <a:r>
              <a:rPr lang="zh-CN" altLang="en-US" dirty="0"/>
              <a:t>．任务涉及的知识要点</a:t>
            </a:r>
            <a:endParaRPr lang="en-US" dirty="0"/>
          </a:p>
          <a:p>
            <a:pPr fontAlgn="auto"/>
            <a:r>
              <a:rPr lang="zh-CN" altLang="en-US" dirty="0"/>
              <a:t>本任务涉及随机定位函数</a:t>
            </a:r>
            <a:r>
              <a:rPr lang="en-US" dirty="0" err="1"/>
              <a:t>fseek</a:t>
            </a:r>
            <a:r>
              <a:rPr lang="en-US" dirty="0"/>
              <a:t>()</a:t>
            </a:r>
            <a:r>
              <a:rPr lang="zh-CN" altLang="en-US" dirty="0"/>
              <a:t>和随机读函数</a:t>
            </a:r>
            <a:r>
              <a:rPr lang="en-US" dirty="0" err="1"/>
              <a:t>fread</a:t>
            </a:r>
            <a:r>
              <a:rPr lang="en-US" dirty="0"/>
              <a:t>()</a:t>
            </a:r>
            <a:r>
              <a:rPr lang="zh-CN" altLang="en-US" dirty="0"/>
              <a:t>。</a:t>
            </a:r>
            <a:endParaRPr lang="en-US" dirty="0"/>
          </a:p>
          <a:p>
            <a:endParaRPr lang="en-US" dirty="0"/>
          </a:p>
        </p:txBody>
      </p:sp>
    </p:spTree>
    <p:extLst>
      <p:ext uri="{BB962C8B-B14F-4D97-AF65-F5344CB8AC3E}">
        <p14:creationId xmlns:p14="http://schemas.microsoft.com/office/powerpoint/2010/main" val="286489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zh-CN" altLang="en-US" dirty="0"/>
              <a:t>程序的结构特点</a:t>
            </a:r>
            <a:endParaRPr lang="en-US" dirty="0"/>
          </a:p>
        </p:txBody>
      </p:sp>
      <p:sp>
        <p:nvSpPr>
          <p:cNvPr id="3" name="Content Placeholder 2"/>
          <p:cNvSpPr>
            <a:spLocks noGrp="1"/>
          </p:cNvSpPr>
          <p:nvPr>
            <p:ph idx="1"/>
          </p:nvPr>
        </p:nvSpPr>
        <p:spPr>
          <a:xfrm>
            <a:off x="3803650" y="609600"/>
            <a:ext cx="5111750" cy="2743200"/>
          </a:xfrm>
        </p:spPr>
        <p:txBody>
          <a:bodyPr>
            <a:normAutofit fontScale="47500" lnSpcReduction="20000"/>
          </a:bodyPr>
          <a:lstStyle/>
          <a:p>
            <a:pPr marL="0" indent="0">
              <a:buNone/>
            </a:pPr>
            <a:r>
              <a:rPr lang="en-US" altLang="zh-CN" dirty="0"/>
              <a:t>【</a:t>
            </a:r>
            <a:r>
              <a:rPr lang="zh-CN" altLang="en-US" dirty="0"/>
              <a:t>例</a:t>
            </a:r>
            <a:r>
              <a:rPr lang="en-US" altLang="zh-CN" dirty="0"/>
              <a:t>1】</a:t>
            </a:r>
            <a:r>
              <a:rPr lang="zh-CN" altLang="en-US" dirty="0"/>
              <a:t>已知三角形三条边的长度（键盘输入），求三角形面积。</a:t>
            </a:r>
            <a:r>
              <a:rPr lang="en-US" dirty="0"/>
              <a:t> </a:t>
            </a:r>
          </a:p>
          <a:p>
            <a:pPr marL="0" indent="0">
              <a:buNone/>
            </a:pPr>
            <a:r>
              <a:rPr lang="en-US" dirty="0">
                <a:solidFill>
                  <a:schemeClr val="accent4"/>
                </a:solidFill>
              </a:rPr>
              <a:t>#include&lt;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#include&lt;</a:t>
            </a:r>
            <a:r>
              <a:rPr lang="en-US" dirty="0" err="1">
                <a:solidFill>
                  <a:schemeClr val="accent4"/>
                </a:solidFill>
              </a:rPr>
              <a:t>math.h</a:t>
            </a:r>
            <a:r>
              <a:rPr lang="en-US" dirty="0">
                <a:solidFill>
                  <a:schemeClr val="accent4"/>
                </a:solidFill>
              </a:rPr>
              <a:t>&gt;</a:t>
            </a:r>
          </a:p>
          <a:p>
            <a:pPr marL="0" indent="0">
              <a:buNone/>
            </a:pPr>
            <a:r>
              <a:rPr lang="en-US" dirty="0">
                <a:solidFill>
                  <a:schemeClr val="accent4"/>
                </a:solidFill>
              </a:rPr>
              <a:t>void main()</a:t>
            </a:r>
          </a:p>
          <a:p>
            <a:pPr marL="0" indent="0">
              <a:buNone/>
            </a:pPr>
            <a:r>
              <a:rPr lang="en-US" dirty="0">
                <a:solidFill>
                  <a:schemeClr val="accent4"/>
                </a:solidFill>
              </a:rPr>
              <a:t>{  double </a:t>
            </a:r>
            <a:r>
              <a:rPr lang="en-US" dirty="0" err="1">
                <a:solidFill>
                  <a:schemeClr val="accent4"/>
                </a:solidFill>
              </a:rPr>
              <a:t>x,y,z,p,s</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a:t>
            </a:r>
            <a:r>
              <a:rPr lang="en-US" dirty="0" err="1">
                <a:solidFill>
                  <a:schemeClr val="accent4"/>
                </a:solidFill>
              </a:rPr>
              <a:t>lf,%lf,%lf",&amp;x</a:t>
            </a:r>
            <a:r>
              <a:rPr lang="en-US" dirty="0">
                <a:solidFill>
                  <a:schemeClr val="accent4"/>
                </a:solidFill>
              </a:rPr>
              <a:t>, &amp;y, &amp;z);</a:t>
            </a:r>
          </a:p>
          <a:p>
            <a:pPr marL="0" indent="0">
              <a:buNone/>
            </a:pPr>
            <a:r>
              <a:rPr lang="en-US" dirty="0">
                <a:solidFill>
                  <a:schemeClr val="accent4"/>
                </a:solidFill>
              </a:rPr>
              <a:t>   p=(</a:t>
            </a:r>
            <a:r>
              <a:rPr lang="en-US" dirty="0" err="1">
                <a:solidFill>
                  <a:schemeClr val="accent4"/>
                </a:solidFill>
              </a:rPr>
              <a:t>x+y+z</a:t>
            </a:r>
            <a:r>
              <a:rPr lang="en-US" dirty="0">
                <a:solidFill>
                  <a:schemeClr val="accent4"/>
                </a:solidFill>
              </a:rPr>
              <a:t>)/2;</a:t>
            </a:r>
          </a:p>
          <a:p>
            <a:pPr marL="0" indent="0">
              <a:buNone/>
            </a:pPr>
            <a:r>
              <a:rPr lang="en-US" dirty="0">
                <a:solidFill>
                  <a:schemeClr val="accent4"/>
                </a:solidFill>
              </a:rPr>
              <a:t>   s=</a:t>
            </a:r>
            <a:r>
              <a:rPr lang="en-US" dirty="0" err="1">
                <a:solidFill>
                  <a:schemeClr val="accent4"/>
                </a:solidFill>
              </a:rPr>
              <a:t>sqrt</a:t>
            </a:r>
            <a:r>
              <a:rPr lang="en-US" dirty="0">
                <a:solidFill>
                  <a:schemeClr val="accent4"/>
                </a:solidFill>
              </a:rPr>
              <a:t>(p</a:t>
            </a:r>
            <a:r>
              <a:rPr lang="en-US" dirty="0">
                <a:solidFill>
                  <a:schemeClr val="accent4"/>
                </a:solidFill>
                <a:sym typeface="Symbol"/>
              </a:rPr>
              <a:t></a:t>
            </a:r>
            <a:r>
              <a:rPr lang="en-US" dirty="0">
                <a:solidFill>
                  <a:schemeClr val="accent4"/>
                </a:solidFill>
              </a:rPr>
              <a:t> (p-x) </a:t>
            </a:r>
            <a:r>
              <a:rPr lang="en-US" dirty="0">
                <a:solidFill>
                  <a:schemeClr val="accent4"/>
                </a:solidFill>
                <a:sym typeface="Symbol"/>
              </a:rPr>
              <a:t></a:t>
            </a:r>
            <a:r>
              <a:rPr lang="en-US" dirty="0">
                <a:solidFill>
                  <a:schemeClr val="accent4"/>
                </a:solidFill>
              </a:rPr>
              <a:t> (p-y) </a:t>
            </a:r>
            <a:r>
              <a:rPr lang="en-US" dirty="0">
                <a:solidFill>
                  <a:schemeClr val="accent4"/>
                </a:solidFill>
                <a:sym typeface="Symbol"/>
              </a:rPr>
              <a:t></a:t>
            </a:r>
            <a:r>
              <a:rPr lang="en-US" dirty="0">
                <a:solidFill>
                  <a:schemeClr val="accent4"/>
                </a:solidFill>
              </a:rPr>
              <a:t> (p-z));</a:t>
            </a:r>
          </a:p>
          <a:p>
            <a:pPr marL="0" indent="0">
              <a:buNone/>
            </a:pPr>
            <a:r>
              <a:rPr lang="en-US" dirty="0">
                <a:solidFill>
                  <a:schemeClr val="accent4"/>
                </a:solidFill>
              </a:rPr>
              <a:t>   </a:t>
            </a:r>
            <a:r>
              <a:rPr lang="pt-BR" dirty="0">
                <a:solidFill>
                  <a:schemeClr val="accent4"/>
                </a:solidFill>
              </a:rPr>
              <a:t>printf("s=%f\n"</a:t>
            </a:r>
            <a:r>
              <a:rPr lang="en-US" dirty="0">
                <a:solidFill>
                  <a:schemeClr val="accent4"/>
                </a:solidFill>
              </a:rPr>
              <a:t>, </a:t>
            </a:r>
            <a:r>
              <a:rPr lang="pt-BR" dirty="0">
                <a:solidFill>
                  <a:schemeClr val="accent4"/>
                </a:solidFill>
              </a:rPr>
              <a:t>s)</a:t>
            </a:r>
            <a:r>
              <a:rPr lang="en-US" dirty="0">
                <a:solidFill>
                  <a:schemeClr val="accent4"/>
                </a:solidFill>
              </a:rPr>
              <a:t>;</a:t>
            </a:r>
          </a:p>
          <a:p>
            <a:pPr marL="0" indent="0">
              <a:buNone/>
            </a:pPr>
            <a:r>
              <a:rPr lang="pt-BR" dirty="0">
                <a:solidFill>
                  <a:schemeClr val="accent4"/>
                </a:solidFill>
              </a:rPr>
              <a:t>}</a:t>
            </a:r>
            <a:endParaRPr lang="en-US" dirty="0">
              <a:solidFill>
                <a:schemeClr val="accent4"/>
              </a:solidFill>
            </a:endParaRPr>
          </a:p>
          <a:p>
            <a:pPr marL="0" indent="0">
              <a:buNone/>
            </a:pPr>
            <a:r>
              <a:rPr lang="en-US" dirty="0"/>
              <a:t> </a:t>
            </a:r>
          </a:p>
          <a:p>
            <a:pPr marL="0" indent="0">
              <a:buNone/>
            </a:pPr>
            <a:r>
              <a:rPr lang="zh-CN" altLang="en-US" dirty="0"/>
              <a:t>输入</a:t>
            </a:r>
            <a:r>
              <a:rPr lang="en-US" dirty="0"/>
              <a:t>3</a:t>
            </a:r>
            <a:r>
              <a:rPr lang="zh-CN" altLang="en-US" dirty="0"/>
              <a:t>，</a:t>
            </a:r>
            <a:r>
              <a:rPr lang="en-US" dirty="0"/>
              <a:t>4</a:t>
            </a:r>
            <a:r>
              <a:rPr lang="zh-CN" altLang="en-US" dirty="0"/>
              <a:t>，</a:t>
            </a:r>
            <a:r>
              <a:rPr lang="en-US" dirty="0"/>
              <a:t>5</a:t>
            </a:r>
            <a:r>
              <a:rPr lang="zh-CN" altLang="en-US" dirty="0"/>
              <a:t>回车，程序运行结果如下：</a:t>
            </a:r>
            <a:r>
              <a:rPr lang="en-US" dirty="0"/>
              <a:t> </a:t>
            </a:r>
          </a:p>
          <a:p>
            <a:pPr marL="0" indent="0">
              <a:buNone/>
            </a:pPr>
            <a:r>
              <a:rPr lang="en-US" dirty="0">
                <a:solidFill>
                  <a:schemeClr val="accent4"/>
                </a:solidFill>
              </a:rPr>
              <a:t>s=6.000000</a:t>
            </a:r>
          </a:p>
          <a:p>
            <a:pPr marL="0" indent="0">
              <a:buNone/>
            </a:pPr>
            <a:endParaRPr lang="en-US" dirty="0">
              <a:solidFill>
                <a:schemeClr val="accent4">
                  <a:lumMod val="75000"/>
                </a:schemeClr>
              </a:solidFill>
            </a:endParaRPr>
          </a:p>
          <a:p>
            <a:pPr marL="0" indent="0">
              <a:buNone/>
            </a:pPr>
            <a:endParaRPr lang="en-US" dirty="0"/>
          </a:p>
        </p:txBody>
      </p:sp>
      <p:sp>
        <p:nvSpPr>
          <p:cNvPr id="4" name="Text Placeholder 3"/>
          <p:cNvSpPr>
            <a:spLocks noGrp="1"/>
          </p:cNvSpPr>
          <p:nvPr>
            <p:ph type="body" sz="half" idx="2"/>
          </p:nvPr>
        </p:nvSpPr>
        <p:spPr/>
        <p:txBody>
          <a:bodyPr>
            <a:normAutofit/>
          </a:bodyPr>
          <a:lstStyle/>
          <a:p>
            <a:pPr>
              <a:buFont typeface="Wingdings" pitchFamily="2" charset="2"/>
              <a:buChar char="Ø"/>
            </a:pPr>
            <a:r>
              <a:rPr lang="zh-CN" altLang="en-US" dirty="0"/>
              <a:t>一个</a:t>
            </a:r>
            <a:r>
              <a:rPr lang="en-US" dirty="0"/>
              <a:t>C</a:t>
            </a:r>
            <a:r>
              <a:rPr lang="zh-CN" altLang="en-US" dirty="0"/>
              <a:t>语言源程序可以由一个或多个源文件组成。</a:t>
            </a:r>
            <a:endParaRPr lang="en-US" dirty="0"/>
          </a:p>
          <a:p>
            <a:pPr>
              <a:buFont typeface="Wingdings" pitchFamily="2" charset="2"/>
              <a:buChar char="Ø"/>
            </a:pPr>
            <a:r>
              <a:rPr lang="zh-CN" altLang="en-US" dirty="0"/>
              <a:t>每个源文件可由一个或多个函数组成。</a:t>
            </a:r>
            <a:endParaRPr lang="en-US" dirty="0"/>
          </a:p>
          <a:p>
            <a:pPr>
              <a:buFont typeface="Wingdings" pitchFamily="2" charset="2"/>
              <a:buChar char="Ø"/>
            </a:pPr>
            <a:r>
              <a:rPr lang="zh-CN" altLang="en-US" dirty="0"/>
              <a:t>一个源程序只有一个</a:t>
            </a:r>
            <a:r>
              <a:rPr lang="en-US" dirty="0"/>
              <a:t>main</a:t>
            </a:r>
            <a:r>
              <a:rPr lang="zh-CN" altLang="en-US" dirty="0"/>
              <a:t>函数。</a:t>
            </a:r>
            <a:endParaRPr lang="en-US" altLang="zh-CN" dirty="0"/>
          </a:p>
          <a:p>
            <a:pPr>
              <a:buFont typeface="Wingdings" pitchFamily="2" charset="2"/>
              <a:buChar char="Ø"/>
            </a:pPr>
            <a:r>
              <a:rPr lang="zh-CN" altLang="en-US" dirty="0"/>
              <a:t>一个函数由函数头和函数体组成。</a:t>
            </a:r>
            <a:endParaRPr lang="en-US" altLang="zh-CN" dirty="0"/>
          </a:p>
          <a:p>
            <a:pPr>
              <a:buFont typeface="Wingdings" pitchFamily="2" charset="2"/>
              <a:buChar char="Ø"/>
            </a:pPr>
            <a:r>
              <a:rPr lang="zh-CN" altLang="en-US" dirty="0"/>
              <a:t>预处理命令通常应放在源文件或源程序的最前面。</a:t>
            </a:r>
            <a:endParaRPr lang="en-US" dirty="0"/>
          </a:p>
          <a:p>
            <a:pPr>
              <a:buFont typeface="Wingdings" pitchFamily="2" charset="2"/>
              <a:buChar char="Ø"/>
            </a:pPr>
            <a:r>
              <a:rPr lang="zh-CN" altLang="en-US" dirty="0"/>
              <a:t>每一条语句必须以分号结尾。但预处理命令、函数头和花括号“</a:t>
            </a:r>
            <a:r>
              <a:rPr lang="en-US" dirty="0"/>
              <a:t>}</a:t>
            </a:r>
            <a:r>
              <a:rPr lang="zh-CN" altLang="en-US" dirty="0"/>
              <a:t>”之后不加分号。</a:t>
            </a:r>
            <a:endParaRPr lang="en-US" dirty="0"/>
          </a:p>
          <a:p>
            <a:pPr>
              <a:buFont typeface="Wingdings" pitchFamily="2" charset="2"/>
              <a:buChar char="Ø"/>
            </a:pPr>
            <a:r>
              <a:rPr lang="zh-CN" altLang="en-US" dirty="0"/>
              <a:t>标识符、关键字之间必须至少加一个空格间隔。若已有明显的间隔符，也可不再加空格来间隔。</a:t>
            </a:r>
            <a:endParaRPr lang="en-US" altLang="zh-CN"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983055659"/>
              </p:ext>
            </p:extLst>
          </p:nvPr>
        </p:nvGraphicFramePr>
        <p:xfrm>
          <a:off x="3962400" y="4038600"/>
          <a:ext cx="4343400" cy="2057400"/>
        </p:xfrm>
        <a:graphic>
          <a:graphicData uri="http://schemas.openxmlformats.org/drawingml/2006/table">
            <a:tbl>
              <a:tblPr firstRow="1" firstCol="1" lastRow="1" lastCol="1" bandRow="1" bandCol="1">
                <a:effectLst>
                  <a:outerShdw blurRad="40000" dist="23000" dir="5400000" rotWithShape="0">
                    <a:srgbClr val="000000">
                      <a:alpha val="35000"/>
                    </a:srgbClr>
                  </a:outerShdw>
                  <a:reflection blurRad="6350" stA="50000" endA="300" endPos="55500" dist="50800" dir="5400000" sy="-100000" algn="bl" rotWithShape="0"/>
                </a:effectLst>
                <a:tableStyleId>{D113A9D2-9D6B-4929-AA2D-F23B5EE8CBE7}</a:tableStyleId>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934001">
                  <a:extLst>
                    <a:ext uri="{9D8B030D-6E8A-4147-A177-3AD203B41FA5}">
                      <a16:colId xmlns:a16="http://schemas.microsoft.com/office/drawing/2014/main" val="20002"/>
                    </a:ext>
                  </a:extLst>
                </a:gridCol>
                <a:gridCol w="1199599">
                  <a:extLst>
                    <a:ext uri="{9D8B030D-6E8A-4147-A177-3AD203B41FA5}">
                      <a16:colId xmlns:a16="http://schemas.microsoft.com/office/drawing/2014/main" val="20003"/>
                    </a:ext>
                  </a:extLst>
                </a:gridCol>
              </a:tblGrid>
              <a:tr h="257175">
                <a:tc>
                  <a:txBody>
                    <a:bodyPr/>
                    <a:lstStyle/>
                    <a:p>
                      <a:pPr marL="0" marR="0" indent="0" algn="ctr">
                        <a:spcBef>
                          <a:spcPts val="250"/>
                        </a:spcBef>
                        <a:spcAft>
                          <a:spcPts val="250"/>
                        </a:spcAft>
                      </a:pPr>
                      <a:r>
                        <a:rPr lang="zh-CN" sz="1000" kern="1050" dirty="0">
                          <a:solidFill>
                            <a:schemeClr val="tx1"/>
                          </a:solidFill>
                          <a:effectLst/>
                        </a:rPr>
                        <a:t>函　　数</a:t>
                      </a:r>
                      <a:endParaRPr lang="en-US" sz="1000"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kern="1050" dirty="0">
                          <a:solidFill>
                            <a:schemeClr val="tx1"/>
                          </a:solidFill>
                          <a:effectLst/>
                        </a:rPr>
                        <a:t>描　　述</a:t>
                      </a:r>
                      <a:endParaRPr lang="en-US" sz="1000"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kern="1050">
                          <a:solidFill>
                            <a:schemeClr val="tx1"/>
                          </a:solidFill>
                          <a:effectLst/>
                        </a:rPr>
                        <a:t>函　　数</a:t>
                      </a:r>
                      <a:endParaRPr lang="en-US" sz="1000"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kern="1050">
                          <a:solidFill>
                            <a:schemeClr val="tx1"/>
                          </a:solidFill>
                          <a:effectLst/>
                        </a:rPr>
                        <a:t>描　　述</a:t>
                      </a:r>
                      <a:endParaRPr lang="en-US" sz="1000"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7175">
                <a:tc>
                  <a:txBody>
                    <a:bodyPr/>
                    <a:lstStyle/>
                    <a:p>
                      <a:pPr marL="0" marR="0" indent="0" algn="ctr">
                        <a:spcBef>
                          <a:spcPts val="250"/>
                        </a:spcBef>
                        <a:spcAft>
                          <a:spcPts val="250"/>
                        </a:spcAft>
                      </a:pPr>
                      <a:r>
                        <a:rPr lang="en-US" sz="1000" kern="1050" dirty="0" err="1">
                          <a:solidFill>
                            <a:schemeClr val="tx1"/>
                          </a:solidFill>
                          <a:effectLst/>
                        </a:rPr>
                        <a:t>fabs</a:t>
                      </a:r>
                      <a:r>
                        <a:rPr lang="en-US" sz="1000" kern="1050" dirty="0">
                          <a:solidFill>
                            <a:schemeClr val="tx1"/>
                          </a:solidFill>
                          <a:effectLst/>
                        </a:rPr>
                        <a:t>(x)</a:t>
                      </a:r>
                      <a:endParaRPr lang="en-US" sz="1000"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dirty="0">
                          <a:solidFill>
                            <a:schemeClr val="tx1"/>
                          </a:solidFill>
                          <a:effectLst/>
                        </a:rPr>
                        <a:t>绝对值：</a:t>
                      </a:r>
                      <a:r>
                        <a:rPr lang="en-US" sz="1000" b="1" kern="1050" dirty="0">
                          <a:solidFill>
                            <a:schemeClr val="tx1"/>
                          </a:solidFill>
                          <a:effectLst/>
                        </a:rPr>
                        <a:t>|x|</a:t>
                      </a:r>
                      <a:endParaRPr lang="en-US" sz="1000" b="1"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chemeClr val="tx1"/>
                          </a:solidFill>
                          <a:effectLst/>
                        </a:rPr>
                        <a:t>cos(x)</a:t>
                      </a:r>
                      <a:endParaRPr lang="en-US" sz="1000" b="1"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chemeClr val="tx1"/>
                          </a:solidFill>
                          <a:effectLst/>
                        </a:rPr>
                        <a:t>余弦：</a:t>
                      </a:r>
                      <a:r>
                        <a:rPr lang="en-US" sz="1000" b="1" kern="1050">
                          <a:solidFill>
                            <a:schemeClr val="tx1"/>
                          </a:solidFill>
                          <a:effectLst/>
                        </a:rPr>
                        <a:t>cos x</a:t>
                      </a:r>
                      <a:endParaRPr lang="en-US" sz="1000" b="1"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57175">
                <a:tc>
                  <a:txBody>
                    <a:bodyPr/>
                    <a:lstStyle/>
                    <a:p>
                      <a:pPr marL="0" marR="0" indent="0" algn="ctr">
                        <a:spcBef>
                          <a:spcPts val="250"/>
                        </a:spcBef>
                        <a:spcAft>
                          <a:spcPts val="250"/>
                        </a:spcAft>
                      </a:pPr>
                      <a:r>
                        <a:rPr lang="en-US" sz="1000" kern="1050">
                          <a:solidFill>
                            <a:schemeClr val="tx1"/>
                          </a:solidFill>
                          <a:effectLst/>
                        </a:rPr>
                        <a:t>pow(a,x)</a:t>
                      </a:r>
                      <a:endParaRPr lang="en-US" sz="1000"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dirty="0">
                          <a:solidFill>
                            <a:schemeClr val="tx1"/>
                          </a:solidFill>
                          <a:effectLst/>
                        </a:rPr>
                        <a:t>幂：</a:t>
                      </a:r>
                      <a:r>
                        <a:rPr lang="en-US" sz="1000" b="1" kern="1050" dirty="0">
                          <a:solidFill>
                            <a:schemeClr val="tx1"/>
                          </a:solidFill>
                          <a:effectLst/>
                        </a:rPr>
                        <a:t>a</a:t>
                      </a:r>
                      <a:r>
                        <a:rPr lang="en-US" sz="1000" b="1" kern="1050" baseline="30000" dirty="0">
                          <a:solidFill>
                            <a:schemeClr val="tx1"/>
                          </a:solidFill>
                          <a:effectLst/>
                        </a:rPr>
                        <a:t>x</a:t>
                      </a:r>
                      <a:endParaRPr lang="en-US" sz="1000" b="1"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dirty="0">
                          <a:solidFill>
                            <a:schemeClr val="tx1"/>
                          </a:solidFill>
                          <a:effectLst/>
                        </a:rPr>
                        <a:t>tan(x)</a:t>
                      </a:r>
                      <a:endParaRPr lang="en-US" sz="1000" b="1"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chemeClr val="tx1"/>
                          </a:solidFill>
                          <a:effectLst/>
                        </a:rPr>
                        <a:t>正切：</a:t>
                      </a:r>
                      <a:r>
                        <a:rPr lang="en-US" sz="1000" b="1" kern="1050">
                          <a:solidFill>
                            <a:schemeClr val="tx1"/>
                          </a:solidFill>
                          <a:effectLst/>
                        </a:rPr>
                        <a:t>tan x</a:t>
                      </a:r>
                      <a:endParaRPr lang="en-US" sz="1000" b="1"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257175">
                <a:tc>
                  <a:txBody>
                    <a:bodyPr/>
                    <a:lstStyle/>
                    <a:p>
                      <a:pPr marL="0" marR="0" indent="0" algn="ctr">
                        <a:spcBef>
                          <a:spcPts val="250"/>
                        </a:spcBef>
                        <a:spcAft>
                          <a:spcPts val="250"/>
                        </a:spcAft>
                      </a:pPr>
                      <a:r>
                        <a:rPr lang="en-US" sz="1000" kern="1050">
                          <a:solidFill>
                            <a:schemeClr val="tx1"/>
                          </a:solidFill>
                          <a:effectLst/>
                        </a:rPr>
                        <a:t>sqrt(x)</a:t>
                      </a:r>
                      <a:endParaRPr lang="en-US" sz="1000"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dirty="0">
                          <a:solidFill>
                            <a:schemeClr val="tx1"/>
                          </a:solidFill>
                          <a:effectLst/>
                        </a:rPr>
                        <a:t>平方根：</a:t>
                      </a:r>
                      <a:r>
                        <a:rPr lang="en-US" sz="1000" b="1" kern="1050" dirty="0">
                          <a:solidFill>
                            <a:schemeClr val="tx1"/>
                          </a:solidFill>
                          <a:effectLst/>
                        </a:rPr>
                        <a:t> </a:t>
                      </a:r>
                      <a:endParaRPr lang="en-US" sz="1000" b="1"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dirty="0" err="1">
                          <a:solidFill>
                            <a:schemeClr val="tx1"/>
                          </a:solidFill>
                          <a:effectLst/>
                        </a:rPr>
                        <a:t>asin</a:t>
                      </a:r>
                      <a:r>
                        <a:rPr lang="en-US" sz="1000" b="1" kern="1050" dirty="0">
                          <a:solidFill>
                            <a:schemeClr val="tx1"/>
                          </a:solidFill>
                          <a:effectLst/>
                        </a:rPr>
                        <a:t>(x)</a:t>
                      </a:r>
                      <a:endParaRPr lang="en-US" sz="1000" b="1"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chemeClr val="tx1"/>
                          </a:solidFill>
                          <a:effectLst/>
                        </a:rPr>
                        <a:t>反正弦：</a:t>
                      </a:r>
                      <a:r>
                        <a:rPr lang="en-US" sz="1000" b="1" kern="1050">
                          <a:solidFill>
                            <a:schemeClr val="tx1"/>
                          </a:solidFill>
                          <a:effectLst/>
                        </a:rPr>
                        <a:t>arcsin x</a:t>
                      </a:r>
                      <a:endParaRPr lang="en-US" sz="1000" b="1"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257175">
                <a:tc>
                  <a:txBody>
                    <a:bodyPr/>
                    <a:lstStyle/>
                    <a:p>
                      <a:pPr marL="0" marR="0" indent="0" algn="ctr">
                        <a:spcBef>
                          <a:spcPts val="250"/>
                        </a:spcBef>
                        <a:spcAft>
                          <a:spcPts val="250"/>
                        </a:spcAft>
                      </a:pPr>
                      <a:r>
                        <a:rPr lang="en-US" sz="1000" kern="1050">
                          <a:solidFill>
                            <a:schemeClr val="tx1"/>
                          </a:solidFill>
                          <a:effectLst/>
                        </a:rPr>
                        <a:t>exp(x)</a:t>
                      </a:r>
                      <a:endParaRPr lang="en-US" sz="1000"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chemeClr val="tx1"/>
                          </a:solidFill>
                          <a:effectLst/>
                        </a:rPr>
                        <a:t>指数：</a:t>
                      </a:r>
                      <a:r>
                        <a:rPr lang="en-US" sz="1000" b="1" kern="1050">
                          <a:solidFill>
                            <a:schemeClr val="tx1"/>
                          </a:solidFill>
                          <a:effectLst/>
                        </a:rPr>
                        <a:t>e</a:t>
                      </a:r>
                      <a:r>
                        <a:rPr lang="en-US" sz="1000" b="1" kern="1050" baseline="30000">
                          <a:solidFill>
                            <a:schemeClr val="tx1"/>
                          </a:solidFill>
                          <a:effectLst/>
                        </a:rPr>
                        <a:t>x</a:t>
                      </a:r>
                      <a:endParaRPr lang="en-US" sz="1000" b="1"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dirty="0" err="1">
                          <a:solidFill>
                            <a:schemeClr val="tx1"/>
                          </a:solidFill>
                          <a:effectLst/>
                        </a:rPr>
                        <a:t>acos</a:t>
                      </a:r>
                      <a:r>
                        <a:rPr lang="en-US" sz="1000" b="1" kern="1050" dirty="0">
                          <a:solidFill>
                            <a:schemeClr val="tx1"/>
                          </a:solidFill>
                          <a:effectLst/>
                        </a:rPr>
                        <a:t>(x)</a:t>
                      </a:r>
                      <a:endParaRPr lang="en-US" sz="1000" b="1"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chemeClr val="tx1"/>
                          </a:solidFill>
                          <a:effectLst/>
                        </a:rPr>
                        <a:t>反余弦：</a:t>
                      </a:r>
                      <a:r>
                        <a:rPr lang="en-US" sz="1000" b="1" kern="1050">
                          <a:solidFill>
                            <a:schemeClr val="tx1"/>
                          </a:solidFill>
                          <a:effectLst/>
                        </a:rPr>
                        <a:t>arccos x</a:t>
                      </a:r>
                      <a:endParaRPr lang="en-US" sz="1000" b="1"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r h="257175">
                <a:tc>
                  <a:txBody>
                    <a:bodyPr/>
                    <a:lstStyle/>
                    <a:p>
                      <a:pPr marL="0" marR="0" indent="0" algn="ctr">
                        <a:spcBef>
                          <a:spcPts val="250"/>
                        </a:spcBef>
                        <a:spcAft>
                          <a:spcPts val="250"/>
                        </a:spcAft>
                      </a:pPr>
                      <a:r>
                        <a:rPr lang="en-US" sz="1000" kern="1050" dirty="0">
                          <a:solidFill>
                            <a:schemeClr val="tx1"/>
                          </a:solidFill>
                          <a:effectLst/>
                        </a:rPr>
                        <a:t>log(x)</a:t>
                      </a:r>
                      <a:endParaRPr lang="en-US" sz="1000"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chemeClr val="tx1"/>
                          </a:solidFill>
                          <a:effectLst/>
                        </a:rPr>
                        <a:t>自然对数：</a:t>
                      </a:r>
                      <a:r>
                        <a:rPr lang="en-US" sz="1000" b="1" kern="1050">
                          <a:solidFill>
                            <a:schemeClr val="tx1"/>
                          </a:solidFill>
                          <a:effectLst/>
                        </a:rPr>
                        <a:t>log</a:t>
                      </a:r>
                      <a:r>
                        <a:rPr lang="en-US" sz="1000" b="1" kern="1050" baseline="-25000">
                          <a:solidFill>
                            <a:schemeClr val="tx1"/>
                          </a:solidFill>
                          <a:effectLst/>
                        </a:rPr>
                        <a:t>e</a:t>
                      </a:r>
                      <a:r>
                        <a:rPr lang="en-US" sz="1000" b="1" kern="1050">
                          <a:solidFill>
                            <a:schemeClr val="tx1"/>
                          </a:solidFill>
                          <a:effectLst/>
                        </a:rPr>
                        <a:t>x</a:t>
                      </a:r>
                      <a:endParaRPr lang="en-US" sz="1000" b="1"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dirty="0" err="1">
                          <a:solidFill>
                            <a:schemeClr val="tx1"/>
                          </a:solidFill>
                          <a:effectLst/>
                        </a:rPr>
                        <a:t>atan</a:t>
                      </a:r>
                      <a:r>
                        <a:rPr lang="en-US" sz="1000" b="1" kern="1050" dirty="0">
                          <a:solidFill>
                            <a:schemeClr val="tx1"/>
                          </a:solidFill>
                          <a:effectLst/>
                        </a:rPr>
                        <a:t>(x)</a:t>
                      </a:r>
                      <a:endParaRPr lang="en-US" sz="1000" b="1"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chemeClr val="tx1"/>
                          </a:solidFill>
                          <a:effectLst/>
                        </a:rPr>
                        <a:t>反正切：</a:t>
                      </a:r>
                      <a:r>
                        <a:rPr lang="en-US" sz="1000" b="1" kern="1050">
                          <a:solidFill>
                            <a:schemeClr val="tx1"/>
                          </a:solidFill>
                          <a:effectLst/>
                        </a:rPr>
                        <a:t>arctan x</a:t>
                      </a:r>
                      <a:endParaRPr lang="en-US" sz="1000" b="1"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5"/>
                  </a:ext>
                </a:extLst>
              </a:tr>
              <a:tr h="257175">
                <a:tc>
                  <a:txBody>
                    <a:bodyPr/>
                    <a:lstStyle/>
                    <a:p>
                      <a:pPr marL="0" marR="0" indent="0" algn="ctr">
                        <a:spcBef>
                          <a:spcPts val="250"/>
                        </a:spcBef>
                        <a:spcAft>
                          <a:spcPts val="250"/>
                        </a:spcAft>
                      </a:pPr>
                      <a:r>
                        <a:rPr lang="en-US" sz="1000" kern="1050">
                          <a:solidFill>
                            <a:schemeClr val="tx1"/>
                          </a:solidFill>
                          <a:effectLst/>
                        </a:rPr>
                        <a:t>log10(x)</a:t>
                      </a:r>
                      <a:endParaRPr lang="en-US" sz="1000"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chemeClr val="tx1"/>
                          </a:solidFill>
                          <a:effectLst/>
                        </a:rPr>
                        <a:t>常用对数：</a:t>
                      </a:r>
                      <a:r>
                        <a:rPr lang="en-US" sz="1000" b="1" kern="1050">
                          <a:solidFill>
                            <a:schemeClr val="tx1"/>
                          </a:solidFill>
                          <a:effectLst/>
                        </a:rPr>
                        <a:t>log</a:t>
                      </a:r>
                      <a:r>
                        <a:rPr lang="en-US" sz="1000" b="1" kern="1050" baseline="-25000">
                          <a:solidFill>
                            <a:schemeClr val="tx1"/>
                          </a:solidFill>
                          <a:effectLst/>
                        </a:rPr>
                        <a:t>10</a:t>
                      </a:r>
                      <a:r>
                        <a:rPr lang="en-US" sz="1000" b="1" kern="1050">
                          <a:solidFill>
                            <a:schemeClr val="tx1"/>
                          </a:solidFill>
                          <a:effectLst/>
                        </a:rPr>
                        <a:t>x</a:t>
                      </a:r>
                      <a:endParaRPr lang="en-US" sz="1000" b="1"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dirty="0" err="1">
                          <a:solidFill>
                            <a:schemeClr val="tx1"/>
                          </a:solidFill>
                          <a:effectLst/>
                        </a:rPr>
                        <a:t>fmod</a:t>
                      </a:r>
                      <a:r>
                        <a:rPr lang="en-US" sz="1000" b="1" kern="1050" dirty="0">
                          <a:solidFill>
                            <a:schemeClr val="tx1"/>
                          </a:solidFill>
                          <a:effectLst/>
                        </a:rPr>
                        <a:t>(</a:t>
                      </a:r>
                      <a:r>
                        <a:rPr lang="en-US" sz="1000" b="1" kern="1050" dirty="0" err="1">
                          <a:solidFill>
                            <a:schemeClr val="tx1"/>
                          </a:solidFill>
                          <a:effectLst/>
                        </a:rPr>
                        <a:t>x,y</a:t>
                      </a:r>
                      <a:r>
                        <a:rPr lang="en-US" sz="1000" b="1" kern="1050" dirty="0">
                          <a:solidFill>
                            <a:schemeClr val="tx1"/>
                          </a:solidFill>
                          <a:effectLst/>
                        </a:rPr>
                        <a:t>)</a:t>
                      </a:r>
                      <a:endParaRPr lang="en-US" sz="1000" b="1"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chemeClr val="tx1"/>
                          </a:solidFill>
                          <a:effectLst/>
                        </a:rPr>
                        <a:t>取模：</a:t>
                      </a:r>
                      <a:r>
                        <a:rPr lang="en-US" sz="1000" b="1" kern="1050">
                          <a:solidFill>
                            <a:schemeClr val="tx1"/>
                          </a:solidFill>
                          <a:effectLst/>
                        </a:rPr>
                        <a:t>x mod y</a:t>
                      </a:r>
                      <a:endParaRPr lang="en-US" sz="1000" b="1" kern="105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6"/>
                  </a:ext>
                </a:extLst>
              </a:tr>
              <a:tr h="257175">
                <a:tc>
                  <a:txBody>
                    <a:bodyPr/>
                    <a:lstStyle/>
                    <a:p>
                      <a:pPr marL="0" marR="0" indent="0" algn="ctr">
                        <a:spcBef>
                          <a:spcPts val="250"/>
                        </a:spcBef>
                        <a:spcAft>
                          <a:spcPts val="250"/>
                        </a:spcAft>
                      </a:pPr>
                      <a:r>
                        <a:rPr lang="en-US" sz="1000" kern="1050" dirty="0">
                          <a:solidFill>
                            <a:schemeClr val="tx1"/>
                          </a:solidFill>
                          <a:effectLst/>
                        </a:rPr>
                        <a:t>sin(x)</a:t>
                      </a:r>
                      <a:endParaRPr lang="en-US" sz="1000"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dirty="0">
                          <a:solidFill>
                            <a:schemeClr val="tx1"/>
                          </a:solidFill>
                          <a:effectLst/>
                        </a:rPr>
                        <a:t>正弦：</a:t>
                      </a:r>
                      <a:r>
                        <a:rPr lang="en-US" sz="1000" b="1" kern="1050" dirty="0">
                          <a:solidFill>
                            <a:schemeClr val="tx1"/>
                          </a:solidFill>
                          <a:effectLst/>
                        </a:rPr>
                        <a:t>sin x</a:t>
                      </a:r>
                      <a:endParaRPr lang="en-US" sz="1000" b="1" kern="1050" dirty="0">
                        <a:solidFill>
                          <a:schemeClr val="tx1"/>
                        </a:solidFill>
                        <a:effectLst/>
                        <a:latin typeface="Times New Roman"/>
                        <a:ea typeface="宋体"/>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dirty="0">
                          <a:solidFill>
                            <a:schemeClr val="tx1"/>
                          </a:solidFill>
                          <a:effectLst/>
                        </a:rPr>
                        <a:t> </a:t>
                      </a:r>
                      <a:endParaRPr lang="en-US" sz="1000" b="1" kern="1050" dirty="0">
                        <a:solidFill>
                          <a:schemeClr val="tx1"/>
                        </a:solidFill>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dirty="0">
                          <a:solidFill>
                            <a:schemeClr val="tx1"/>
                          </a:solidFill>
                          <a:effectLst/>
                        </a:rPr>
                        <a:t> </a:t>
                      </a:r>
                      <a:endParaRPr lang="en-US" sz="1000" b="1" kern="1050" dirty="0">
                        <a:solidFill>
                          <a:schemeClr val="tx1"/>
                        </a:solidFill>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7"/>
                  </a:ext>
                </a:extLst>
              </a:tr>
            </a:tbl>
          </a:graphicData>
        </a:graphic>
      </p:graphicFrame>
      <p:sp>
        <p:nvSpPr>
          <p:cNvPr id="6" name="TextBox 5"/>
          <p:cNvSpPr txBox="1"/>
          <p:nvPr/>
        </p:nvSpPr>
        <p:spPr>
          <a:xfrm>
            <a:off x="5181600" y="3657600"/>
            <a:ext cx="1800493" cy="369332"/>
          </a:xfrm>
          <a:prstGeom prst="rect">
            <a:avLst/>
          </a:prstGeom>
          <a:noFill/>
        </p:spPr>
        <p:txBody>
          <a:bodyPr wrap="none" rtlCol="0">
            <a:spAutoFit/>
          </a:bodyPr>
          <a:lstStyle/>
          <a:p>
            <a:r>
              <a:rPr lang="zh-CN" altLang="en-US" dirty="0">
                <a:solidFill>
                  <a:schemeClr val="bg1"/>
                </a:solidFill>
              </a:rPr>
              <a:t>常用的数学函数</a:t>
            </a:r>
            <a:endParaRPr lang="en-US" dirty="0">
              <a:solidFill>
                <a:schemeClr val="bg1"/>
              </a:solidFill>
            </a:endParaRPr>
          </a:p>
        </p:txBody>
      </p:sp>
    </p:spTree>
    <p:extLst>
      <p:ext uri="{BB962C8B-B14F-4D97-AF65-F5344CB8AC3E}">
        <p14:creationId xmlns:p14="http://schemas.microsoft.com/office/powerpoint/2010/main" val="297785415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任务七：编写主函数</a:t>
            </a:r>
            <a:br>
              <a:rPr lang="en-US" dirty="0"/>
            </a:br>
            <a:endParaRPr lang="en-US" dirty="0"/>
          </a:p>
        </p:txBody>
      </p:sp>
      <p:sp>
        <p:nvSpPr>
          <p:cNvPr id="3" name="Content Placeholder 2"/>
          <p:cNvSpPr>
            <a:spLocks noGrp="1"/>
          </p:cNvSpPr>
          <p:nvPr>
            <p:ph idx="1"/>
          </p:nvPr>
        </p:nvSpPr>
        <p:spPr>
          <a:xfrm>
            <a:off x="3803650" y="609600"/>
            <a:ext cx="5111750" cy="6096000"/>
          </a:xfrm>
        </p:spPr>
        <p:txBody>
          <a:bodyPr>
            <a:normAutofit fontScale="25000" lnSpcReduction="20000"/>
          </a:bodyPr>
          <a:lstStyle/>
          <a:p>
            <a:pPr marL="0" indent="0" fontAlgn="auto">
              <a:buNone/>
            </a:pPr>
            <a:r>
              <a:rPr lang="zh-CN" altLang="en-US" sz="7200" dirty="0"/>
              <a:t>任务分析与实现</a:t>
            </a:r>
            <a:endParaRPr lang="en-US" altLang="zh-CN" sz="7200" dirty="0"/>
          </a:p>
          <a:p>
            <a:pPr marL="0" indent="0" fontAlgn="auto">
              <a:buNone/>
            </a:pPr>
            <a:endParaRPr lang="en-US" dirty="0"/>
          </a:p>
          <a:p>
            <a:pPr marL="0" indent="0" fontAlgn="auto">
              <a:lnSpc>
                <a:spcPct val="120000"/>
              </a:lnSpc>
              <a:buNone/>
            </a:pPr>
            <a:r>
              <a:rPr lang="zh-CN" altLang="en-US" sz="5600" dirty="0"/>
              <a:t>首先打开文件，若打开出错，给出错误提示信息。正常打开文件后，若用户未选择退出功能，循环使用开关语句，根据用户选择，调用相应函数，实现系统相应功能。若用户选择退出系统，退出循环，关闭文件，结束程序。</a:t>
            </a:r>
            <a:endParaRPr lang="en-US" altLang="zh-CN" sz="5600" dirty="0"/>
          </a:p>
          <a:p>
            <a:pPr marL="0" indent="0" fontAlgn="auto">
              <a:buNone/>
            </a:pPr>
            <a:endParaRPr lang="en-US" dirty="0"/>
          </a:p>
          <a:p>
            <a:pPr marL="0" indent="0">
              <a:buNone/>
            </a:pPr>
            <a:r>
              <a:rPr lang="en-US" sz="5600" dirty="0">
                <a:solidFill>
                  <a:schemeClr val="accent4"/>
                </a:solidFill>
              </a:rPr>
              <a:t>main()</a:t>
            </a:r>
          </a:p>
          <a:p>
            <a:pPr marL="0" indent="0">
              <a:buNone/>
            </a:pPr>
            <a:r>
              <a:rPr lang="en-US" sz="5600" dirty="0">
                <a:solidFill>
                  <a:schemeClr val="accent4"/>
                </a:solidFill>
              </a:rPr>
              <a:t>{</a:t>
            </a:r>
          </a:p>
          <a:p>
            <a:pPr marL="0" indent="0">
              <a:buNone/>
            </a:pPr>
            <a:r>
              <a:rPr lang="en-US" sz="5600" dirty="0">
                <a:solidFill>
                  <a:schemeClr val="accent4"/>
                </a:solidFill>
              </a:rPr>
              <a:t>   FILE </a:t>
            </a:r>
            <a:r>
              <a:rPr lang="en-US" sz="5600" dirty="0">
                <a:solidFill>
                  <a:schemeClr val="accent4"/>
                </a:solidFill>
                <a:sym typeface="Symbol"/>
              </a:rPr>
              <a:t></a:t>
            </a:r>
            <a:r>
              <a:rPr lang="en-US" sz="5600" dirty="0" err="1">
                <a:solidFill>
                  <a:schemeClr val="accent4"/>
                </a:solidFill>
              </a:rPr>
              <a:t>fp</a:t>
            </a:r>
            <a:r>
              <a:rPr lang="en-US" sz="5600" dirty="0">
                <a:solidFill>
                  <a:schemeClr val="accent4"/>
                </a:solidFill>
              </a:rPr>
              <a:t>;</a:t>
            </a:r>
          </a:p>
          <a:p>
            <a:pPr marL="0" indent="0">
              <a:buNone/>
            </a:pPr>
            <a:r>
              <a:rPr lang="en-US" sz="5600" dirty="0">
                <a:solidFill>
                  <a:schemeClr val="accent4"/>
                </a:solidFill>
              </a:rPr>
              <a:t>   </a:t>
            </a:r>
            <a:r>
              <a:rPr lang="en-US" sz="5600" dirty="0" err="1">
                <a:solidFill>
                  <a:schemeClr val="accent4"/>
                </a:solidFill>
              </a:rPr>
              <a:t>int</a:t>
            </a:r>
            <a:r>
              <a:rPr lang="en-US" sz="5600" dirty="0">
                <a:solidFill>
                  <a:schemeClr val="accent4"/>
                </a:solidFill>
              </a:rPr>
              <a:t> n;</a:t>
            </a:r>
          </a:p>
          <a:p>
            <a:pPr marL="0" indent="0">
              <a:buNone/>
            </a:pPr>
            <a:r>
              <a:rPr lang="en-US" sz="5600" dirty="0">
                <a:solidFill>
                  <a:schemeClr val="accent4"/>
                </a:solidFill>
              </a:rPr>
              <a:t>   if((</a:t>
            </a:r>
            <a:r>
              <a:rPr lang="en-US" sz="5600" dirty="0" err="1">
                <a:solidFill>
                  <a:schemeClr val="accent4"/>
                </a:solidFill>
              </a:rPr>
              <a:t>fp</a:t>
            </a:r>
            <a:r>
              <a:rPr lang="en-US" sz="5600" dirty="0">
                <a:solidFill>
                  <a:schemeClr val="accent4"/>
                </a:solidFill>
              </a:rPr>
              <a:t>=</a:t>
            </a:r>
            <a:r>
              <a:rPr lang="en-US" sz="5600" dirty="0" err="1">
                <a:solidFill>
                  <a:schemeClr val="accent4"/>
                </a:solidFill>
              </a:rPr>
              <a:t>fopen</a:t>
            </a:r>
            <a:r>
              <a:rPr lang="en-US" sz="5600" dirty="0">
                <a:solidFill>
                  <a:schemeClr val="accent4"/>
                </a:solidFill>
              </a:rPr>
              <a:t>("notebook.</a:t>
            </a:r>
            <a:r>
              <a:rPr lang="en-US" sz="5600" dirty="0" err="1">
                <a:solidFill>
                  <a:schemeClr val="accent4"/>
                </a:solidFill>
              </a:rPr>
              <a:t>dat</a:t>
            </a:r>
            <a:r>
              <a:rPr lang="en-US" sz="5600" dirty="0">
                <a:solidFill>
                  <a:schemeClr val="accent4"/>
                </a:solidFill>
              </a:rPr>
              <a:t>","</a:t>
            </a:r>
            <a:r>
              <a:rPr lang="en-US" sz="5600" dirty="0" err="1">
                <a:solidFill>
                  <a:schemeClr val="accent4"/>
                </a:solidFill>
              </a:rPr>
              <a:t>ab</a:t>
            </a:r>
            <a:r>
              <a:rPr lang="en-US" sz="5600" dirty="0">
                <a:solidFill>
                  <a:schemeClr val="accent4"/>
                </a:solidFill>
              </a:rPr>
              <a:t>+"))==NULL)</a:t>
            </a:r>
          </a:p>
          <a:p>
            <a:pPr marL="0" indent="0">
              <a:buNone/>
            </a:pPr>
            <a:r>
              <a:rPr lang="en-US" sz="5600" dirty="0">
                <a:solidFill>
                  <a:schemeClr val="accent4"/>
                </a:solidFill>
              </a:rPr>
              <a:t>   {</a:t>
            </a:r>
          </a:p>
          <a:p>
            <a:pPr marL="0" indent="0">
              <a:buNone/>
            </a:pPr>
            <a:r>
              <a:rPr lang="en-US" sz="5600" dirty="0">
                <a:solidFill>
                  <a:schemeClr val="accent4"/>
                </a:solidFill>
              </a:rPr>
              <a:t>       </a:t>
            </a:r>
            <a:r>
              <a:rPr lang="en-US" sz="5600" dirty="0" err="1">
                <a:solidFill>
                  <a:schemeClr val="accent4"/>
                </a:solidFill>
              </a:rPr>
              <a:t>printf</a:t>
            </a:r>
            <a:r>
              <a:rPr lang="en-US" sz="5600" dirty="0">
                <a:solidFill>
                  <a:schemeClr val="accent4"/>
                </a:solidFill>
              </a:rPr>
              <a:t>("Can not open file notebook.dat!\n");</a:t>
            </a:r>
          </a:p>
          <a:p>
            <a:pPr marL="0" indent="0">
              <a:buNone/>
            </a:pPr>
            <a:r>
              <a:rPr lang="en-US" sz="5600" dirty="0">
                <a:solidFill>
                  <a:schemeClr val="accent4"/>
                </a:solidFill>
              </a:rPr>
              <a:t>       exit(1);</a:t>
            </a:r>
          </a:p>
          <a:p>
            <a:pPr marL="0" indent="0">
              <a:buNone/>
            </a:pPr>
            <a:r>
              <a:rPr lang="en-US" sz="5600" dirty="0">
                <a:solidFill>
                  <a:schemeClr val="accent4"/>
                </a:solidFill>
              </a:rPr>
              <a:t>   }</a:t>
            </a:r>
          </a:p>
          <a:p>
            <a:pPr marL="0" indent="0">
              <a:buNone/>
            </a:pPr>
            <a:r>
              <a:rPr lang="en-US" sz="5600" dirty="0">
                <a:solidFill>
                  <a:schemeClr val="accent4"/>
                </a:solidFill>
              </a:rPr>
              <a:t>   while((n=menu())!=0)</a:t>
            </a:r>
          </a:p>
          <a:p>
            <a:pPr marL="0" indent="0">
              <a:buNone/>
            </a:pPr>
            <a:r>
              <a:rPr lang="en-US" sz="5600" dirty="0">
                <a:solidFill>
                  <a:schemeClr val="accent4"/>
                </a:solidFill>
              </a:rPr>
              <a:t>  {</a:t>
            </a:r>
          </a:p>
          <a:p>
            <a:pPr marL="0" indent="0">
              <a:buNone/>
            </a:pPr>
            <a:r>
              <a:rPr lang="en-US" sz="5600" dirty="0">
                <a:solidFill>
                  <a:schemeClr val="accent4"/>
                </a:solidFill>
              </a:rPr>
              <a:t>   switch(n)</a:t>
            </a:r>
          </a:p>
          <a:p>
            <a:pPr marL="0" indent="0">
              <a:buNone/>
            </a:pPr>
            <a:r>
              <a:rPr lang="en-US" sz="5600" dirty="0">
                <a:solidFill>
                  <a:schemeClr val="accent4"/>
                </a:solidFill>
              </a:rPr>
              <a:t>    {</a:t>
            </a:r>
          </a:p>
          <a:p>
            <a:pPr marL="0" indent="0">
              <a:buNone/>
            </a:pPr>
            <a:r>
              <a:rPr lang="en-US" sz="5600" dirty="0">
                <a:solidFill>
                  <a:schemeClr val="accent4"/>
                </a:solidFill>
              </a:rPr>
              <a:t>      case 1:  </a:t>
            </a:r>
            <a:r>
              <a:rPr lang="en-US" sz="5600" dirty="0" err="1">
                <a:solidFill>
                  <a:schemeClr val="accent4"/>
                </a:solidFill>
              </a:rPr>
              <a:t>add_item</a:t>
            </a:r>
            <a:r>
              <a:rPr lang="en-US" sz="5600" dirty="0">
                <a:solidFill>
                  <a:schemeClr val="accent4"/>
                </a:solidFill>
              </a:rPr>
              <a:t>(</a:t>
            </a:r>
            <a:r>
              <a:rPr lang="en-US" sz="5600" dirty="0" err="1">
                <a:solidFill>
                  <a:schemeClr val="accent4"/>
                </a:solidFill>
              </a:rPr>
              <a:t>fp</a:t>
            </a:r>
            <a:r>
              <a:rPr lang="en-US" sz="5600" dirty="0">
                <a:solidFill>
                  <a:schemeClr val="accent4"/>
                </a:solidFill>
              </a:rPr>
              <a:t>);  break;</a:t>
            </a:r>
          </a:p>
          <a:p>
            <a:pPr marL="0" indent="0">
              <a:buNone/>
            </a:pPr>
            <a:r>
              <a:rPr lang="en-US" sz="5600" dirty="0">
                <a:solidFill>
                  <a:schemeClr val="accent4"/>
                </a:solidFill>
              </a:rPr>
              <a:t>      case 2:  </a:t>
            </a:r>
            <a:r>
              <a:rPr lang="en-US" sz="5600" dirty="0" err="1">
                <a:solidFill>
                  <a:schemeClr val="accent4"/>
                </a:solidFill>
              </a:rPr>
              <a:t>all_item</a:t>
            </a:r>
            <a:r>
              <a:rPr lang="en-US" sz="5600" dirty="0">
                <a:solidFill>
                  <a:schemeClr val="accent4"/>
                </a:solidFill>
              </a:rPr>
              <a:t>(</a:t>
            </a:r>
            <a:r>
              <a:rPr lang="en-US" sz="5600" dirty="0" err="1">
                <a:solidFill>
                  <a:schemeClr val="accent4"/>
                </a:solidFill>
              </a:rPr>
              <a:t>fp</a:t>
            </a:r>
            <a:r>
              <a:rPr lang="en-US" sz="5600" dirty="0">
                <a:solidFill>
                  <a:schemeClr val="accent4"/>
                </a:solidFill>
              </a:rPr>
              <a:t>); break;</a:t>
            </a:r>
          </a:p>
          <a:p>
            <a:pPr marL="0" indent="0">
              <a:buNone/>
            </a:pPr>
            <a:r>
              <a:rPr lang="en-US" sz="5600" dirty="0">
                <a:solidFill>
                  <a:schemeClr val="accent4"/>
                </a:solidFill>
              </a:rPr>
              <a:t>      case 3:  </a:t>
            </a:r>
            <a:r>
              <a:rPr lang="en-US" sz="5600" dirty="0" err="1">
                <a:solidFill>
                  <a:schemeClr val="accent4"/>
                </a:solidFill>
              </a:rPr>
              <a:t>last_item</a:t>
            </a:r>
            <a:r>
              <a:rPr lang="en-US" sz="5600" dirty="0">
                <a:solidFill>
                  <a:schemeClr val="accent4"/>
                </a:solidFill>
              </a:rPr>
              <a:t>(</a:t>
            </a:r>
            <a:r>
              <a:rPr lang="en-US" sz="5600" dirty="0" err="1">
                <a:solidFill>
                  <a:schemeClr val="accent4"/>
                </a:solidFill>
              </a:rPr>
              <a:t>fp</a:t>
            </a:r>
            <a:r>
              <a:rPr lang="en-US" sz="5600" dirty="0">
                <a:solidFill>
                  <a:schemeClr val="accent4"/>
                </a:solidFill>
              </a:rPr>
              <a:t>);break;</a:t>
            </a:r>
          </a:p>
          <a:p>
            <a:pPr marL="0" indent="0">
              <a:buNone/>
            </a:pPr>
            <a:r>
              <a:rPr lang="en-US" sz="5600" dirty="0">
                <a:solidFill>
                  <a:schemeClr val="accent4"/>
                </a:solidFill>
              </a:rPr>
              <a:t>      </a:t>
            </a:r>
            <a:r>
              <a:rPr lang="en-US" sz="5600" dirty="0" err="1">
                <a:solidFill>
                  <a:schemeClr val="accent4"/>
                </a:solidFill>
              </a:rPr>
              <a:t>default:printf</a:t>
            </a:r>
            <a:r>
              <a:rPr lang="en-US" sz="5600" dirty="0">
                <a:solidFill>
                  <a:schemeClr val="accent4"/>
                </a:solidFill>
              </a:rPr>
              <a:t>("Input Error!\n"); break;</a:t>
            </a:r>
          </a:p>
          <a:p>
            <a:pPr marL="0" indent="0">
              <a:buNone/>
            </a:pPr>
            <a:r>
              <a:rPr lang="en-US" sz="5600" dirty="0">
                <a:solidFill>
                  <a:schemeClr val="accent4"/>
                </a:solidFill>
              </a:rPr>
              <a:t>    }</a:t>
            </a:r>
          </a:p>
          <a:p>
            <a:pPr marL="0" indent="0">
              <a:buNone/>
            </a:pPr>
            <a:r>
              <a:rPr lang="en-US" sz="5600" dirty="0">
                <a:solidFill>
                  <a:schemeClr val="accent4"/>
                </a:solidFill>
              </a:rPr>
              <a:t>  }</a:t>
            </a:r>
          </a:p>
          <a:p>
            <a:pPr marL="0" indent="0">
              <a:buNone/>
            </a:pPr>
            <a:r>
              <a:rPr lang="en-US" sz="5600" dirty="0">
                <a:solidFill>
                  <a:schemeClr val="accent4"/>
                </a:solidFill>
              </a:rPr>
              <a:t>  </a:t>
            </a:r>
            <a:r>
              <a:rPr lang="en-US" sz="5600" dirty="0" err="1">
                <a:solidFill>
                  <a:schemeClr val="accent4"/>
                </a:solidFill>
              </a:rPr>
              <a:t>fclose</a:t>
            </a:r>
            <a:r>
              <a:rPr lang="en-US" sz="5600" dirty="0">
                <a:solidFill>
                  <a:schemeClr val="accent4"/>
                </a:solidFill>
              </a:rPr>
              <a:t>(</a:t>
            </a:r>
            <a:r>
              <a:rPr lang="en-US" sz="5600" dirty="0" err="1">
                <a:solidFill>
                  <a:schemeClr val="accent4"/>
                </a:solidFill>
              </a:rPr>
              <a:t>fp</a:t>
            </a:r>
            <a:r>
              <a:rPr lang="en-US" sz="5600" dirty="0">
                <a:solidFill>
                  <a:schemeClr val="accent4"/>
                </a:solidFill>
              </a:rPr>
              <a:t>);</a:t>
            </a:r>
          </a:p>
          <a:p>
            <a:pPr marL="0" indent="0">
              <a:buNone/>
            </a:pPr>
            <a:r>
              <a:rPr lang="en-US" sz="5600" dirty="0">
                <a:solidFill>
                  <a:schemeClr val="accent4"/>
                </a:solidFill>
              </a:rPr>
              <a:t>  return 0;</a:t>
            </a:r>
          </a:p>
          <a:p>
            <a:pPr marL="0" indent="0">
              <a:buNone/>
            </a:pPr>
            <a:r>
              <a:rPr lang="en-US" sz="5600" dirty="0">
                <a:solidFill>
                  <a:schemeClr val="accent4"/>
                </a:solidFill>
              </a:rPr>
              <a:t>}</a:t>
            </a:r>
          </a:p>
          <a:p>
            <a:endParaRPr lang="en-US" dirty="0"/>
          </a:p>
        </p:txBody>
      </p:sp>
      <p:sp>
        <p:nvSpPr>
          <p:cNvPr id="4" name="Text Placeholder 3"/>
          <p:cNvSpPr>
            <a:spLocks noGrp="1"/>
          </p:cNvSpPr>
          <p:nvPr>
            <p:ph type="body" sz="half" idx="2"/>
          </p:nvPr>
        </p:nvSpPr>
        <p:spPr/>
        <p:txBody>
          <a:bodyPr>
            <a:normAutofit/>
          </a:bodyPr>
          <a:lstStyle/>
          <a:p>
            <a:pPr fontAlgn="auto"/>
            <a:r>
              <a:rPr lang="en-US" dirty="0"/>
              <a:t>1</a:t>
            </a:r>
            <a:r>
              <a:rPr lang="zh-CN" altLang="en-US" dirty="0"/>
              <a:t>．任务描述</a:t>
            </a:r>
            <a:endParaRPr lang="en-US" dirty="0"/>
          </a:p>
          <a:p>
            <a:pPr fontAlgn="auto"/>
            <a:r>
              <a:rPr lang="zh-CN" altLang="en-US" dirty="0"/>
              <a:t>按一定顺序调用各功能函数，串起整个程序，实现系统所有功能。</a:t>
            </a:r>
            <a:r>
              <a:rPr lang="en-US" dirty="0"/>
              <a:t> </a:t>
            </a:r>
          </a:p>
          <a:p>
            <a:pPr fontAlgn="auto"/>
            <a:r>
              <a:rPr lang="en-US" dirty="0"/>
              <a:t>2</a:t>
            </a:r>
            <a:r>
              <a:rPr lang="zh-CN" altLang="en-US" dirty="0"/>
              <a:t>．任务涉及的知识要点</a:t>
            </a:r>
            <a:endParaRPr lang="en-US" dirty="0"/>
          </a:p>
          <a:p>
            <a:pPr fontAlgn="auto"/>
            <a:r>
              <a:rPr lang="zh-CN" altLang="en-US" dirty="0"/>
              <a:t>（</a:t>
            </a:r>
            <a:r>
              <a:rPr lang="en-US" dirty="0"/>
              <a:t>1</a:t>
            </a:r>
            <a:r>
              <a:rPr lang="zh-CN" altLang="en-US" dirty="0"/>
              <a:t>）文件的打开函数</a:t>
            </a:r>
            <a:r>
              <a:rPr lang="en-US" dirty="0" err="1"/>
              <a:t>fopen</a:t>
            </a:r>
            <a:r>
              <a:rPr lang="en-US" dirty="0"/>
              <a:t>()</a:t>
            </a:r>
          </a:p>
          <a:p>
            <a:pPr fontAlgn="auto"/>
            <a:r>
              <a:rPr lang="zh-CN" altLang="en-US" dirty="0"/>
              <a:t>调用的一般形式为：</a:t>
            </a:r>
            <a:endParaRPr lang="en-US" dirty="0"/>
          </a:p>
          <a:p>
            <a:pPr fontAlgn="auto"/>
            <a:r>
              <a:rPr lang="zh-CN" altLang="en-US" dirty="0">
                <a:solidFill>
                  <a:schemeClr val="accent4"/>
                </a:solidFill>
              </a:rPr>
              <a:t>文件指针名</a:t>
            </a:r>
            <a:r>
              <a:rPr lang="en-US" dirty="0">
                <a:solidFill>
                  <a:schemeClr val="accent4"/>
                </a:solidFill>
              </a:rPr>
              <a:t>=</a:t>
            </a:r>
            <a:r>
              <a:rPr lang="en-US" dirty="0" err="1">
                <a:solidFill>
                  <a:schemeClr val="accent4"/>
                </a:solidFill>
              </a:rPr>
              <a:t>fopen</a:t>
            </a:r>
            <a:r>
              <a:rPr lang="en-US" dirty="0">
                <a:solidFill>
                  <a:schemeClr val="accent4"/>
                </a:solidFill>
              </a:rPr>
              <a:t>(</a:t>
            </a:r>
            <a:r>
              <a:rPr lang="zh-CN" altLang="en-US" dirty="0">
                <a:solidFill>
                  <a:schemeClr val="accent4"/>
                </a:solidFill>
              </a:rPr>
              <a:t>文件名</a:t>
            </a:r>
            <a:r>
              <a:rPr lang="en-US" dirty="0">
                <a:solidFill>
                  <a:schemeClr val="accent4"/>
                </a:solidFill>
              </a:rPr>
              <a:t>,</a:t>
            </a:r>
            <a:r>
              <a:rPr lang="zh-CN" altLang="en-US" dirty="0">
                <a:solidFill>
                  <a:schemeClr val="accent4"/>
                </a:solidFill>
              </a:rPr>
              <a:t>使用文件方式</a:t>
            </a:r>
            <a:r>
              <a:rPr lang="en-US" dirty="0">
                <a:solidFill>
                  <a:schemeClr val="accent4"/>
                </a:solidFill>
              </a:rPr>
              <a:t>);</a:t>
            </a:r>
          </a:p>
          <a:p>
            <a:pPr fontAlgn="auto"/>
            <a:r>
              <a:rPr lang="zh-CN" altLang="en-US" dirty="0"/>
              <a:t>（</a:t>
            </a:r>
            <a:r>
              <a:rPr lang="en-US" dirty="0"/>
              <a:t>2</a:t>
            </a:r>
            <a:r>
              <a:rPr lang="zh-CN" altLang="en-US" dirty="0"/>
              <a:t>）文件关闭函数</a:t>
            </a:r>
            <a:r>
              <a:rPr lang="en-US" dirty="0" err="1"/>
              <a:t>fclose</a:t>
            </a:r>
            <a:r>
              <a:rPr lang="en-US" dirty="0"/>
              <a:t>()</a:t>
            </a:r>
          </a:p>
          <a:p>
            <a:pPr fontAlgn="auto"/>
            <a:r>
              <a:rPr lang="zh-CN" altLang="en-US" dirty="0"/>
              <a:t>格式：</a:t>
            </a:r>
            <a:r>
              <a:rPr lang="en-US" dirty="0" err="1">
                <a:solidFill>
                  <a:schemeClr val="accent4"/>
                </a:solidFill>
              </a:rPr>
              <a:t>fclose</a:t>
            </a:r>
            <a:r>
              <a:rPr lang="en-US" dirty="0">
                <a:solidFill>
                  <a:schemeClr val="accent4"/>
                </a:solidFill>
              </a:rPr>
              <a:t>(</a:t>
            </a:r>
            <a:r>
              <a:rPr lang="zh-CN" altLang="en-US" dirty="0">
                <a:solidFill>
                  <a:schemeClr val="accent4"/>
                </a:solidFill>
              </a:rPr>
              <a:t>文件指针</a:t>
            </a:r>
            <a:r>
              <a:rPr lang="en-US" dirty="0">
                <a:solidFill>
                  <a:schemeClr val="accent4"/>
                </a:solidFill>
              </a:rPr>
              <a:t>)</a:t>
            </a:r>
            <a:r>
              <a:rPr lang="zh-CN" altLang="en-US" dirty="0">
                <a:solidFill>
                  <a:schemeClr val="accent4"/>
                </a:solidFill>
              </a:rPr>
              <a:t>；</a:t>
            </a:r>
            <a:endParaRPr lang="en-US" dirty="0">
              <a:solidFill>
                <a:schemeClr val="accent4"/>
              </a:solidFill>
            </a:endParaRPr>
          </a:p>
          <a:p>
            <a:endParaRPr lang="en-US" dirty="0"/>
          </a:p>
        </p:txBody>
      </p:sp>
    </p:spTree>
    <p:extLst>
      <p:ext uri="{BB962C8B-B14F-4D97-AF65-F5344CB8AC3E}">
        <p14:creationId xmlns:p14="http://schemas.microsoft.com/office/powerpoint/2010/main" val="75882707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相关知识</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基本概念</a:t>
            </a:r>
            <a:endParaRPr lang="en-US" dirty="0"/>
          </a:p>
          <a:p>
            <a:pPr>
              <a:buFont typeface="Wingdings" pitchFamily="2" charset="2"/>
              <a:buChar char="Ø"/>
            </a:pPr>
            <a:r>
              <a:rPr lang="zh-CN" altLang="en-US" dirty="0"/>
              <a:t>文件的打开与关闭</a:t>
            </a:r>
            <a:endParaRPr lang="en-US" dirty="0"/>
          </a:p>
          <a:p>
            <a:pPr>
              <a:buFont typeface="Wingdings" pitchFamily="2" charset="2"/>
              <a:buChar char="Ø"/>
            </a:pPr>
            <a:r>
              <a:rPr lang="zh-CN" altLang="en-US" dirty="0"/>
              <a:t>文件记录指针的顺序定位操作</a:t>
            </a:r>
            <a:endParaRPr lang="en-US" dirty="0"/>
          </a:p>
          <a:p>
            <a:pPr>
              <a:buFont typeface="Wingdings" pitchFamily="2" charset="2"/>
              <a:buChar char="Ø"/>
            </a:pPr>
            <a:r>
              <a:rPr lang="zh-CN" altLang="en-US" dirty="0"/>
              <a:t>文件记录指针的随机定位操作</a:t>
            </a:r>
            <a:endParaRPr lang="en-US" dirty="0"/>
          </a:p>
          <a:p>
            <a:endParaRPr lang="en-US" dirty="0"/>
          </a:p>
        </p:txBody>
      </p:sp>
    </p:spTree>
    <p:extLst>
      <p:ext uri="{BB962C8B-B14F-4D97-AF65-F5344CB8AC3E}">
        <p14:creationId xmlns:p14="http://schemas.microsoft.com/office/powerpoint/2010/main" val="374182068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基本概念</a:t>
            </a:r>
            <a:br>
              <a:rPr lang="en-US" dirty="0"/>
            </a:br>
            <a:endParaRPr lang="en-US" dirty="0"/>
          </a:p>
        </p:txBody>
      </p:sp>
      <p:sp>
        <p:nvSpPr>
          <p:cNvPr id="3" name="Content Placeholder 2"/>
          <p:cNvSpPr>
            <a:spLocks noGrp="1"/>
          </p:cNvSpPr>
          <p:nvPr>
            <p:ph idx="1"/>
          </p:nvPr>
        </p:nvSpPr>
        <p:spPr>
          <a:xfrm>
            <a:off x="3803650" y="533400"/>
            <a:ext cx="5111750" cy="5334000"/>
          </a:xfrm>
        </p:spPr>
        <p:txBody>
          <a:bodyPr>
            <a:normAutofit fontScale="47500" lnSpcReduction="20000"/>
          </a:bodyPr>
          <a:lstStyle/>
          <a:p>
            <a:pPr marL="0" indent="0">
              <a:lnSpc>
                <a:spcPct val="120000"/>
              </a:lnSpc>
              <a:buNone/>
            </a:pPr>
            <a:r>
              <a:rPr lang="en-US" altLang="zh-CN" dirty="0"/>
              <a:t>1</a:t>
            </a:r>
            <a:r>
              <a:rPr lang="zh-CN" altLang="en-US" dirty="0"/>
              <a:t>、文件的分类</a:t>
            </a:r>
            <a:endParaRPr lang="en-US" altLang="zh-CN" dirty="0"/>
          </a:p>
          <a:p>
            <a:pPr marL="0" indent="0">
              <a:lnSpc>
                <a:spcPct val="120000"/>
              </a:lnSpc>
              <a:buNone/>
            </a:pPr>
            <a:r>
              <a:rPr lang="zh-CN" altLang="en-US" dirty="0"/>
              <a:t>普通文件：指驻留在磁盘或其他外部介质上的一个有序数据集。</a:t>
            </a:r>
            <a:endParaRPr lang="en-US" altLang="zh-CN" dirty="0"/>
          </a:p>
          <a:p>
            <a:pPr marL="0" indent="0">
              <a:lnSpc>
                <a:spcPct val="120000"/>
              </a:lnSpc>
              <a:buNone/>
            </a:pPr>
            <a:r>
              <a:rPr lang="zh-CN" altLang="en-US" dirty="0"/>
              <a:t>设备文件：指与主机相连的各种外部设备，如显示器、打印机和键盘等。</a:t>
            </a:r>
            <a:endParaRPr lang="en-US" altLang="zh-CN" dirty="0"/>
          </a:p>
          <a:p>
            <a:pPr marL="0" indent="0">
              <a:lnSpc>
                <a:spcPct val="120000"/>
              </a:lnSpc>
              <a:buNone/>
            </a:pPr>
            <a:r>
              <a:rPr lang="en-US" dirty="0"/>
              <a:t>ASCII</a:t>
            </a:r>
            <a:r>
              <a:rPr lang="zh-CN" altLang="en-US" dirty="0"/>
              <a:t>文件：也称为文本文件，这种文件在磁盘中存放时每个字符对应一个字节，用于存放对应的</a:t>
            </a:r>
            <a:r>
              <a:rPr lang="en-US" dirty="0"/>
              <a:t>ASCII</a:t>
            </a:r>
            <a:r>
              <a:rPr lang="zh-CN" altLang="en-US" dirty="0"/>
              <a:t>码。</a:t>
            </a:r>
            <a:endParaRPr lang="en-US" altLang="zh-CN" dirty="0"/>
          </a:p>
          <a:p>
            <a:pPr marL="0" indent="0">
              <a:lnSpc>
                <a:spcPct val="120000"/>
              </a:lnSpc>
              <a:buNone/>
            </a:pPr>
            <a:r>
              <a:rPr lang="zh-CN" altLang="en-US" dirty="0"/>
              <a:t>二进制文件：按二进制的编码方式来存放的文件。</a:t>
            </a:r>
            <a:endParaRPr lang="en-US" altLang="zh-CN" dirty="0"/>
          </a:p>
          <a:p>
            <a:pPr marL="0" indent="0">
              <a:lnSpc>
                <a:spcPct val="120000"/>
              </a:lnSpc>
              <a:buNone/>
            </a:pPr>
            <a:endParaRPr lang="en-US" altLang="zh-CN" dirty="0"/>
          </a:p>
          <a:p>
            <a:pPr marL="0" indent="0">
              <a:lnSpc>
                <a:spcPct val="120000"/>
              </a:lnSpc>
              <a:buNone/>
            </a:pPr>
            <a:r>
              <a:rPr lang="en-US" altLang="zh-CN" dirty="0"/>
              <a:t>2</a:t>
            </a:r>
            <a:r>
              <a:rPr lang="zh-CN" altLang="en-US" dirty="0"/>
              <a:t>、文件类型指针</a:t>
            </a:r>
            <a:endParaRPr lang="en-US" altLang="zh-CN" dirty="0"/>
          </a:p>
          <a:p>
            <a:pPr marL="0" indent="0">
              <a:lnSpc>
                <a:spcPct val="120000"/>
              </a:lnSpc>
              <a:buNone/>
            </a:pPr>
            <a:r>
              <a:rPr lang="zh-CN" altLang="en-US" dirty="0"/>
              <a:t>文件类型（结构体）</a:t>
            </a:r>
            <a:r>
              <a:rPr lang="en-US" altLang="zh-CN" dirty="0"/>
              <a:t>——</a:t>
            </a:r>
            <a:r>
              <a:rPr lang="en-US" dirty="0"/>
              <a:t>FILE</a:t>
            </a:r>
            <a:r>
              <a:rPr lang="zh-CN" altLang="en-US" dirty="0"/>
              <a:t>类型：在</a:t>
            </a:r>
            <a:r>
              <a:rPr lang="en-US" dirty="0" err="1"/>
              <a:t>stdio.h</a:t>
            </a:r>
            <a:r>
              <a:rPr lang="zh-CN" altLang="en-US" dirty="0"/>
              <a:t>中定义，用于存放文件的当前的有关信息。</a:t>
            </a:r>
            <a:endParaRPr lang="en-US" dirty="0"/>
          </a:p>
          <a:p>
            <a:pPr marL="0" indent="0">
              <a:lnSpc>
                <a:spcPct val="120000"/>
              </a:lnSpc>
              <a:buNone/>
            </a:pPr>
            <a:r>
              <a:rPr lang="zh-CN" altLang="en-US" dirty="0"/>
              <a:t>文件指针变量（文件指针）：通过文件指针，可以知道被操作文件的文件名、文件长度、建立时间和操作模式等信息。</a:t>
            </a:r>
            <a:endParaRPr lang="en-US" altLang="zh-CN" dirty="0"/>
          </a:p>
          <a:p>
            <a:pPr marL="0" indent="0">
              <a:lnSpc>
                <a:spcPct val="120000"/>
              </a:lnSpc>
              <a:buNone/>
            </a:pPr>
            <a:endParaRPr lang="en-US" altLang="zh-CN" dirty="0"/>
          </a:p>
          <a:p>
            <a:pPr marL="0" indent="0">
              <a:lnSpc>
                <a:spcPct val="120000"/>
              </a:lnSpc>
              <a:buNone/>
            </a:pPr>
            <a:r>
              <a:rPr lang="en-US" dirty="0"/>
              <a:t>3</a:t>
            </a:r>
            <a:r>
              <a:rPr lang="zh-CN" altLang="en-US" dirty="0"/>
              <a:t>、缓冲文件系统、非缓冲文件系统</a:t>
            </a:r>
            <a:endParaRPr lang="en-US" altLang="zh-CN" dirty="0"/>
          </a:p>
          <a:p>
            <a:pPr marL="0" indent="0">
              <a:lnSpc>
                <a:spcPct val="120000"/>
              </a:lnSpc>
              <a:buNone/>
            </a:pPr>
            <a:r>
              <a:rPr lang="zh-CN" altLang="en-US" dirty="0"/>
              <a:t>缓冲文件系统：系统自动地在内存中为每个正在使用的文件开辟一个缓冲区。</a:t>
            </a:r>
            <a:endParaRPr lang="en-US" altLang="zh-CN" dirty="0"/>
          </a:p>
          <a:p>
            <a:pPr marL="0" indent="0">
              <a:lnSpc>
                <a:spcPct val="120000"/>
              </a:lnSpc>
              <a:buNone/>
            </a:pPr>
            <a:r>
              <a:rPr lang="zh-CN" altLang="en-US" dirty="0"/>
              <a:t>非缓冲文件系统：不由系统自动设置缓冲区，而由用户根据需要设置。</a:t>
            </a:r>
            <a:endParaRPr lang="en-US" dirty="0"/>
          </a:p>
          <a:p>
            <a:pPr marL="0" indent="0">
              <a:lnSpc>
                <a:spcPct val="120000"/>
              </a:lnSpc>
              <a:buNone/>
            </a:pPr>
            <a:endParaRPr lang="en-US" altLang="zh-CN" dirty="0"/>
          </a:p>
          <a:p>
            <a:pPr marL="0" indent="0">
              <a:lnSpc>
                <a:spcPct val="120000"/>
              </a:lnSpc>
              <a:buNone/>
            </a:pPr>
            <a:r>
              <a:rPr lang="en-US" altLang="zh-CN" dirty="0"/>
              <a:t>4</a:t>
            </a:r>
            <a:r>
              <a:rPr lang="zh-CN" altLang="en-US" dirty="0"/>
              <a:t>、文件通常进行的操作有建立文件、打开文件、向文件中写入数据、从文件中读出数据和关闭文件等。</a:t>
            </a:r>
            <a:endParaRPr lang="en-US" dirty="0"/>
          </a:p>
          <a:p>
            <a:pPr marL="0" indent="0">
              <a:lnSpc>
                <a:spcPct val="120000"/>
              </a:lnSpc>
              <a:buNone/>
            </a:pPr>
            <a:endParaRPr lang="en-US" dirty="0"/>
          </a:p>
          <a:p>
            <a:pPr marL="0" indent="0">
              <a:lnSpc>
                <a:spcPct val="120000"/>
              </a:lnSpc>
              <a:buNone/>
            </a:pPr>
            <a:endParaRPr lang="en-US" altLang="zh-CN" dirty="0"/>
          </a:p>
          <a:p>
            <a:pPr marL="0" indent="0">
              <a:lnSpc>
                <a:spcPct val="120000"/>
              </a:lnSpc>
              <a:buNone/>
            </a:pPr>
            <a:endParaRPr lang="en-US" dirty="0"/>
          </a:p>
          <a:p>
            <a:pPr marL="0" indent="0">
              <a:lnSpc>
                <a:spcPct val="120000"/>
              </a:lnSpc>
              <a:buNone/>
            </a:pPr>
            <a:endParaRPr lang="en-US" altLang="zh-CN" dirty="0"/>
          </a:p>
          <a:p>
            <a:pPr marL="0" indent="0">
              <a:lnSpc>
                <a:spcPct val="120000"/>
              </a:lnSpc>
              <a:buNone/>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．文件</a:t>
            </a:r>
            <a:endParaRPr lang="en-US" dirty="0"/>
          </a:p>
          <a:p>
            <a:r>
              <a:rPr lang="en-US" dirty="0"/>
              <a:t>2</a:t>
            </a:r>
            <a:r>
              <a:rPr lang="zh-CN" altLang="en-US" dirty="0"/>
              <a:t>．文件类型指针</a:t>
            </a:r>
            <a:endParaRPr lang="en-US" altLang="zh-CN" dirty="0"/>
          </a:p>
          <a:p>
            <a:pPr fontAlgn="auto"/>
            <a:r>
              <a:rPr lang="zh-CN" altLang="en-US" dirty="0"/>
              <a:t>格式：</a:t>
            </a:r>
            <a:r>
              <a:rPr lang="en-US" dirty="0">
                <a:solidFill>
                  <a:schemeClr val="accent4"/>
                </a:solidFill>
              </a:rPr>
              <a:t>FILE   *</a:t>
            </a:r>
            <a:r>
              <a:rPr lang="en-US" dirty="0" err="1">
                <a:solidFill>
                  <a:schemeClr val="accent4"/>
                </a:solidFill>
              </a:rPr>
              <a:t>fp</a:t>
            </a:r>
            <a:r>
              <a:rPr lang="en-US" dirty="0">
                <a:solidFill>
                  <a:schemeClr val="accent4"/>
                </a:solidFill>
              </a:rPr>
              <a:t> ;  </a:t>
            </a:r>
          </a:p>
          <a:p>
            <a:r>
              <a:rPr lang="en-US" dirty="0"/>
              <a:t>3</a:t>
            </a:r>
            <a:r>
              <a:rPr lang="zh-CN" altLang="en-US" dirty="0"/>
              <a:t>．缓冲文件系统、非缓冲文件系统</a:t>
            </a:r>
            <a:endParaRPr lang="en-US" dirty="0"/>
          </a:p>
          <a:p>
            <a:r>
              <a:rPr lang="en-US" dirty="0"/>
              <a:t>4</a:t>
            </a:r>
            <a:r>
              <a:rPr lang="zh-CN" altLang="en-US" dirty="0"/>
              <a:t>．文件操作的基本过程</a:t>
            </a:r>
            <a:endParaRPr lang="en-US" dirty="0"/>
          </a:p>
          <a:p>
            <a:endParaRPr lang="en-US" dirty="0"/>
          </a:p>
        </p:txBody>
      </p:sp>
    </p:spTree>
    <p:extLst>
      <p:ext uri="{BB962C8B-B14F-4D97-AF65-F5344CB8AC3E}">
        <p14:creationId xmlns:p14="http://schemas.microsoft.com/office/powerpoint/2010/main" val="10407317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文件的打开与关闭</a:t>
            </a:r>
            <a:br>
              <a:rPr lang="en-US" dirty="0"/>
            </a:br>
            <a:endParaRPr lang="en-US" dirty="0"/>
          </a:p>
        </p:txBody>
      </p:sp>
      <p:sp>
        <p:nvSpPr>
          <p:cNvPr id="3" name="Content Placeholder 2"/>
          <p:cNvSpPr>
            <a:spLocks noGrp="1"/>
          </p:cNvSpPr>
          <p:nvPr>
            <p:ph idx="1"/>
          </p:nvPr>
        </p:nvSpPr>
        <p:spPr>
          <a:xfrm>
            <a:off x="3733800" y="457200"/>
            <a:ext cx="5187950" cy="3429000"/>
          </a:xfrm>
        </p:spPr>
        <p:txBody>
          <a:bodyPr>
            <a:normAutofit fontScale="40000" lnSpcReduction="20000"/>
          </a:bodyPr>
          <a:lstStyle/>
          <a:p>
            <a:pPr marL="0" indent="0" fontAlgn="auto">
              <a:lnSpc>
                <a:spcPct val="120000"/>
              </a:lnSpc>
              <a:buNone/>
            </a:pPr>
            <a:r>
              <a:rPr lang="en-US" dirty="0"/>
              <a:t>1</a:t>
            </a:r>
            <a:r>
              <a:rPr lang="zh-CN" altLang="en-US" dirty="0"/>
              <a:t>．文件的打开函数</a:t>
            </a:r>
            <a:r>
              <a:rPr lang="en-US" dirty="0" err="1"/>
              <a:t>fopen</a:t>
            </a:r>
            <a:r>
              <a:rPr lang="en-US" dirty="0"/>
              <a:t>()</a:t>
            </a:r>
          </a:p>
          <a:p>
            <a:pPr marL="0" indent="0" fontAlgn="auto">
              <a:lnSpc>
                <a:spcPct val="120000"/>
              </a:lnSpc>
              <a:buNone/>
            </a:pPr>
            <a:r>
              <a:rPr lang="en-US" altLang="zh-CN" dirty="0"/>
              <a:t>【</a:t>
            </a:r>
            <a:r>
              <a:rPr lang="zh-CN" altLang="en-US" dirty="0"/>
              <a:t>例</a:t>
            </a:r>
            <a:r>
              <a:rPr lang="en-US" altLang="zh-CN" dirty="0"/>
              <a:t>】</a:t>
            </a:r>
            <a:r>
              <a:rPr lang="en-US" dirty="0"/>
              <a:t>FILE *</a:t>
            </a:r>
            <a:r>
              <a:rPr lang="en-US" dirty="0" err="1"/>
              <a:t>fp</a:t>
            </a:r>
            <a:r>
              <a:rPr lang="en-US" dirty="0"/>
              <a:t>;</a:t>
            </a:r>
          </a:p>
          <a:p>
            <a:pPr marL="0" indent="0" fontAlgn="auto">
              <a:lnSpc>
                <a:spcPct val="120000"/>
              </a:lnSpc>
              <a:buNone/>
            </a:pPr>
            <a:r>
              <a:rPr lang="en-US" dirty="0" err="1"/>
              <a:t>fp</a:t>
            </a:r>
            <a:r>
              <a:rPr lang="en-US" dirty="0"/>
              <a:t>=</a:t>
            </a:r>
            <a:r>
              <a:rPr lang="en-US" dirty="0" err="1"/>
              <a:t>fopen</a:t>
            </a:r>
            <a:r>
              <a:rPr lang="en-US" dirty="0"/>
              <a:t>("f:\\abc.txt","</a:t>
            </a:r>
            <a:r>
              <a:rPr lang="en-US" dirty="0" err="1"/>
              <a:t>rb</a:t>
            </a:r>
            <a:r>
              <a:rPr lang="en-US" dirty="0"/>
              <a:t>");</a:t>
            </a:r>
          </a:p>
          <a:p>
            <a:pPr marL="0" indent="0" fontAlgn="auto">
              <a:lnSpc>
                <a:spcPct val="120000"/>
              </a:lnSpc>
              <a:buNone/>
            </a:pPr>
            <a:r>
              <a:rPr lang="zh-CN" altLang="en-US" dirty="0"/>
              <a:t>意义是打开</a:t>
            </a:r>
            <a:r>
              <a:rPr lang="en-US" dirty="0"/>
              <a:t>f</a:t>
            </a:r>
            <a:r>
              <a:rPr lang="zh-CN" altLang="en-US" dirty="0"/>
              <a:t>驱动器磁盘的根目录下的文件</a:t>
            </a:r>
            <a:r>
              <a:rPr lang="en-US" dirty="0" err="1"/>
              <a:t>abc</a:t>
            </a:r>
            <a:r>
              <a:rPr lang="zh-CN" altLang="en-US" dirty="0"/>
              <a:t>，这是一个二进制文件，只允许按二进制方式进行读操作。两个反斜线“</a:t>
            </a:r>
            <a:r>
              <a:rPr lang="en-US" dirty="0"/>
              <a:t>\\</a:t>
            </a:r>
            <a:r>
              <a:rPr lang="zh-CN" altLang="en-US" dirty="0"/>
              <a:t>”中的第一个表示转义字符，第二个表示根目录。</a:t>
            </a:r>
            <a:endParaRPr lang="en-US" altLang="zh-CN" dirty="0"/>
          </a:p>
          <a:p>
            <a:pPr marL="0" indent="0">
              <a:lnSpc>
                <a:spcPct val="120000"/>
              </a:lnSpc>
              <a:buNone/>
            </a:pPr>
            <a:r>
              <a:rPr lang="zh-CN" altLang="en-US" dirty="0"/>
              <a:t>使用文件的方式见下表，给出了它们的符号和意义。</a:t>
            </a:r>
            <a:endParaRPr lang="en-US" altLang="zh-CN" dirty="0"/>
          </a:p>
          <a:p>
            <a:pPr marL="0" indent="0" fontAlgn="auto">
              <a:lnSpc>
                <a:spcPct val="120000"/>
              </a:lnSpc>
              <a:buNone/>
            </a:pPr>
            <a:r>
              <a:rPr lang="zh-CN" altLang="en-US" dirty="0"/>
              <a:t>文件使用方式由“</a:t>
            </a:r>
            <a:r>
              <a:rPr lang="en-US" dirty="0"/>
              <a:t>r</a:t>
            </a:r>
            <a:r>
              <a:rPr lang="zh-CN" altLang="en-US" dirty="0"/>
              <a:t>，</a:t>
            </a:r>
            <a:r>
              <a:rPr lang="en-US" dirty="0"/>
              <a:t>w</a:t>
            </a:r>
            <a:r>
              <a:rPr lang="zh-CN" altLang="en-US" dirty="0"/>
              <a:t>，</a:t>
            </a:r>
            <a:r>
              <a:rPr lang="en-US" dirty="0"/>
              <a:t>a</a:t>
            </a:r>
            <a:r>
              <a:rPr lang="zh-CN" altLang="en-US" dirty="0"/>
              <a:t>，</a:t>
            </a:r>
            <a:r>
              <a:rPr lang="en-US" dirty="0"/>
              <a:t>t</a:t>
            </a:r>
            <a:r>
              <a:rPr lang="zh-CN" altLang="en-US" dirty="0"/>
              <a:t>，</a:t>
            </a:r>
            <a:r>
              <a:rPr lang="en-US" dirty="0"/>
              <a:t>b</a:t>
            </a:r>
            <a:r>
              <a:rPr lang="zh-CN" altLang="en-US" dirty="0"/>
              <a:t>，</a:t>
            </a:r>
            <a:r>
              <a:rPr lang="en-US" dirty="0"/>
              <a:t>+</a:t>
            </a:r>
            <a:r>
              <a:rPr lang="zh-CN" altLang="en-US" dirty="0"/>
              <a:t>”</a:t>
            </a:r>
            <a:r>
              <a:rPr lang="en-US" dirty="0"/>
              <a:t>6</a:t>
            </a:r>
            <a:r>
              <a:rPr lang="zh-CN" altLang="en-US" dirty="0"/>
              <a:t>个字符拼成，各字符的含义是：</a:t>
            </a:r>
            <a:endParaRPr lang="en-US" dirty="0"/>
          </a:p>
          <a:p>
            <a:pPr marL="0" indent="0" fontAlgn="auto">
              <a:lnSpc>
                <a:spcPct val="120000"/>
              </a:lnSpc>
              <a:buNone/>
            </a:pPr>
            <a:r>
              <a:rPr lang="en-US" dirty="0"/>
              <a:t>r(read):       	</a:t>
            </a:r>
            <a:r>
              <a:rPr lang="zh-CN" altLang="en-US" dirty="0"/>
              <a:t>读</a:t>
            </a:r>
            <a:endParaRPr lang="en-US" dirty="0"/>
          </a:p>
          <a:p>
            <a:pPr marL="0" indent="0" fontAlgn="auto">
              <a:lnSpc>
                <a:spcPct val="120000"/>
              </a:lnSpc>
              <a:buNone/>
            </a:pPr>
            <a:r>
              <a:rPr lang="en-US" dirty="0"/>
              <a:t>w(write):       	</a:t>
            </a:r>
            <a:r>
              <a:rPr lang="zh-CN" altLang="en-US" dirty="0"/>
              <a:t>写</a:t>
            </a:r>
            <a:endParaRPr lang="en-US" dirty="0"/>
          </a:p>
          <a:p>
            <a:pPr marL="0" indent="0" fontAlgn="auto">
              <a:lnSpc>
                <a:spcPct val="120000"/>
              </a:lnSpc>
              <a:buNone/>
            </a:pPr>
            <a:r>
              <a:rPr lang="en-US" dirty="0"/>
              <a:t>a(append):     </a:t>
            </a:r>
            <a:r>
              <a:rPr lang="zh-CN" altLang="en-US" dirty="0"/>
              <a:t>追加</a:t>
            </a:r>
            <a:endParaRPr lang="en-US" dirty="0"/>
          </a:p>
          <a:p>
            <a:pPr marL="0" indent="0" fontAlgn="auto">
              <a:lnSpc>
                <a:spcPct val="120000"/>
              </a:lnSpc>
              <a:buNone/>
            </a:pPr>
            <a:r>
              <a:rPr lang="en-US" dirty="0"/>
              <a:t>t(text):        	</a:t>
            </a:r>
            <a:r>
              <a:rPr lang="zh-CN" altLang="en-US" dirty="0"/>
              <a:t>文本文件，可省略不写</a:t>
            </a:r>
            <a:endParaRPr lang="en-US" dirty="0"/>
          </a:p>
          <a:p>
            <a:pPr marL="0" indent="0" fontAlgn="auto">
              <a:lnSpc>
                <a:spcPct val="120000"/>
              </a:lnSpc>
              <a:buNone/>
            </a:pPr>
            <a:r>
              <a:rPr lang="en-US" dirty="0"/>
              <a:t>b(</a:t>
            </a:r>
            <a:r>
              <a:rPr lang="en-US" dirty="0" err="1"/>
              <a:t>banary</a:t>
            </a:r>
            <a:r>
              <a:rPr lang="en-US" dirty="0"/>
              <a:t>):      </a:t>
            </a:r>
            <a:r>
              <a:rPr lang="zh-CN" altLang="en-US" dirty="0"/>
              <a:t>二进制文件</a:t>
            </a:r>
            <a:endParaRPr lang="en-US" dirty="0"/>
          </a:p>
          <a:p>
            <a:pPr marL="0" indent="0" fontAlgn="auto">
              <a:lnSpc>
                <a:spcPct val="120000"/>
              </a:lnSpc>
              <a:buNone/>
            </a:pPr>
            <a:r>
              <a:rPr lang="en-US" dirty="0"/>
              <a:t>+:            	</a:t>
            </a:r>
            <a:r>
              <a:rPr lang="zh-CN" altLang="en-US" dirty="0"/>
              <a:t>读和写</a:t>
            </a:r>
            <a:endParaRPr lang="en-US" dirty="0"/>
          </a:p>
          <a:p>
            <a:pPr marL="0" indent="0">
              <a:lnSpc>
                <a:spcPct val="120000"/>
              </a:lnSpc>
              <a:buNone/>
            </a:pPr>
            <a:endParaRPr lang="en-US" dirty="0"/>
          </a:p>
        </p:txBody>
      </p:sp>
      <p:sp>
        <p:nvSpPr>
          <p:cNvPr id="4" name="Text Placeholder 3"/>
          <p:cNvSpPr>
            <a:spLocks noGrp="1"/>
          </p:cNvSpPr>
          <p:nvPr>
            <p:ph type="body" sz="half" idx="2"/>
          </p:nvPr>
        </p:nvSpPr>
        <p:spPr/>
        <p:txBody>
          <a:bodyPr/>
          <a:lstStyle/>
          <a:p>
            <a:pPr fontAlgn="auto"/>
            <a:r>
              <a:rPr lang="en-US" dirty="0"/>
              <a:t>1</a:t>
            </a:r>
            <a:r>
              <a:rPr lang="zh-CN" altLang="en-US" dirty="0"/>
              <a:t>．文件的打开函数</a:t>
            </a:r>
            <a:r>
              <a:rPr lang="en-US" dirty="0" err="1"/>
              <a:t>fopen</a:t>
            </a:r>
            <a:r>
              <a:rPr lang="en-US" dirty="0"/>
              <a:t>()</a:t>
            </a:r>
          </a:p>
          <a:p>
            <a:pPr fontAlgn="auto"/>
            <a:r>
              <a:rPr lang="zh-CN" altLang="en-US" dirty="0"/>
              <a:t>格式：</a:t>
            </a:r>
            <a:endParaRPr lang="en-US" dirty="0"/>
          </a:p>
          <a:p>
            <a:pPr fontAlgn="auto"/>
            <a:r>
              <a:rPr lang="zh-CN" altLang="en-US" dirty="0">
                <a:solidFill>
                  <a:schemeClr val="accent4"/>
                </a:solidFill>
              </a:rPr>
              <a:t>文件指针名</a:t>
            </a:r>
            <a:r>
              <a:rPr lang="en-US" dirty="0">
                <a:solidFill>
                  <a:schemeClr val="accent4"/>
                </a:solidFill>
              </a:rPr>
              <a:t>=</a:t>
            </a:r>
            <a:r>
              <a:rPr lang="en-US" dirty="0" err="1">
                <a:solidFill>
                  <a:schemeClr val="accent4"/>
                </a:solidFill>
              </a:rPr>
              <a:t>fopen</a:t>
            </a:r>
            <a:r>
              <a:rPr lang="en-US" dirty="0">
                <a:solidFill>
                  <a:schemeClr val="accent4"/>
                </a:solidFill>
              </a:rPr>
              <a:t>(</a:t>
            </a:r>
            <a:r>
              <a:rPr lang="zh-CN" altLang="en-US" dirty="0">
                <a:solidFill>
                  <a:schemeClr val="accent4"/>
                </a:solidFill>
              </a:rPr>
              <a:t>文件名</a:t>
            </a:r>
            <a:r>
              <a:rPr lang="en-US" dirty="0">
                <a:solidFill>
                  <a:schemeClr val="accent4"/>
                </a:solidFill>
              </a:rPr>
              <a:t>,</a:t>
            </a:r>
            <a:r>
              <a:rPr lang="zh-CN" altLang="en-US" dirty="0">
                <a:solidFill>
                  <a:schemeClr val="accent4"/>
                </a:solidFill>
              </a:rPr>
              <a:t>使用文件方式</a:t>
            </a:r>
            <a:r>
              <a:rPr lang="en-US" dirty="0">
                <a:solidFill>
                  <a:schemeClr val="accent4"/>
                </a:solidFill>
              </a:rPr>
              <a:t>);</a:t>
            </a:r>
          </a:p>
          <a:p>
            <a:pPr fontAlgn="auto"/>
            <a:r>
              <a:rPr lang="zh-CN" altLang="en-US" dirty="0"/>
              <a:t>说明：</a:t>
            </a:r>
            <a:endParaRPr lang="en-US" dirty="0"/>
          </a:p>
          <a:p>
            <a:pPr fontAlgn="auto"/>
            <a:r>
              <a:rPr lang="en-US" dirty="0"/>
              <a:t>1</a:t>
            </a:r>
            <a:r>
              <a:rPr lang="zh-CN" altLang="en-US" dirty="0"/>
              <a:t>）“文件指针名”必须是被说明为</a:t>
            </a:r>
            <a:r>
              <a:rPr lang="en-US" dirty="0"/>
              <a:t>FILE </a:t>
            </a:r>
            <a:r>
              <a:rPr lang="zh-CN" altLang="en-US" dirty="0"/>
              <a:t>类型的指针变量；</a:t>
            </a:r>
            <a:endParaRPr lang="en-US" dirty="0"/>
          </a:p>
          <a:p>
            <a:pPr fontAlgn="auto"/>
            <a:r>
              <a:rPr lang="en-US" dirty="0"/>
              <a:t>2</a:t>
            </a:r>
            <a:r>
              <a:rPr lang="zh-CN" altLang="en-US" dirty="0"/>
              <a:t>）“文件名”是被打开文件的文件名；</a:t>
            </a:r>
            <a:endParaRPr lang="en-US" dirty="0"/>
          </a:p>
          <a:p>
            <a:pPr fontAlgn="auto"/>
            <a:r>
              <a:rPr lang="en-US" dirty="0"/>
              <a:t>3</a:t>
            </a:r>
            <a:r>
              <a:rPr lang="zh-CN" altLang="en-US" dirty="0"/>
              <a:t>）“使用文件方式”是指文件的类型和操作要求。</a:t>
            </a:r>
            <a:endParaRPr lang="en-US" dirty="0"/>
          </a:p>
          <a:p>
            <a:pPr fontAlgn="auto"/>
            <a:r>
              <a:rPr lang="en-US" dirty="0"/>
              <a:t>4</a:t>
            </a:r>
            <a:r>
              <a:rPr lang="zh-CN" altLang="en-US" dirty="0"/>
              <a:t>）“文件名”是字符串常量或字符串数组。</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3073926"/>
              </p:ext>
            </p:extLst>
          </p:nvPr>
        </p:nvGraphicFramePr>
        <p:xfrm>
          <a:off x="3657600" y="4191000"/>
          <a:ext cx="5354053" cy="1828800"/>
        </p:xfrm>
        <a:graphic>
          <a:graphicData uri="http://schemas.openxmlformats.org/drawingml/2006/table">
            <a:tbl>
              <a:tblPr>
                <a:effectLst>
                  <a:reflection blurRad="6350" stA="50000" endA="300" endPos="55500" dist="50800" dir="5400000" sy="-100000" algn="bl" rotWithShape="0"/>
                </a:effectLst>
              </a:tblPr>
              <a:tblGrid>
                <a:gridCol w="410397">
                  <a:extLst>
                    <a:ext uri="{9D8B030D-6E8A-4147-A177-3AD203B41FA5}">
                      <a16:colId xmlns:a16="http://schemas.microsoft.com/office/drawing/2014/main" val="20000"/>
                    </a:ext>
                  </a:extLst>
                </a:gridCol>
                <a:gridCol w="993671">
                  <a:extLst>
                    <a:ext uri="{9D8B030D-6E8A-4147-A177-3AD203B41FA5}">
                      <a16:colId xmlns:a16="http://schemas.microsoft.com/office/drawing/2014/main" val="20001"/>
                    </a:ext>
                  </a:extLst>
                </a:gridCol>
                <a:gridCol w="976237">
                  <a:extLst>
                    <a:ext uri="{9D8B030D-6E8A-4147-A177-3AD203B41FA5}">
                      <a16:colId xmlns:a16="http://schemas.microsoft.com/office/drawing/2014/main" val="20002"/>
                    </a:ext>
                  </a:extLst>
                </a:gridCol>
                <a:gridCol w="1025630">
                  <a:extLst>
                    <a:ext uri="{9D8B030D-6E8A-4147-A177-3AD203B41FA5}">
                      <a16:colId xmlns:a16="http://schemas.microsoft.com/office/drawing/2014/main" val="20003"/>
                    </a:ext>
                  </a:extLst>
                </a:gridCol>
                <a:gridCol w="483035">
                  <a:extLst>
                    <a:ext uri="{9D8B030D-6E8A-4147-A177-3AD203B41FA5}">
                      <a16:colId xmlns:a16="http://schemas.microsoft.com/office/drawing/2014/main" val="20004"/>
                    </a:ext>
                  </a:extLst>
                </a:gridCol>
                <a:gridCol w="509910">
                  <a:extLst>
                    <a:ext uri="{9D8B030D-6E8A-4147-A177-3AD203B41FA5}">
                      <a16:colId xmlns:a16="http://schemas.microsoft.com/office/drawing/2014/main" val="20005"/>
                    </a:ext>
                  </a:extLst>
                </a:gridCol>
                <a:gridCol w="955173">
                  <a:extLst>
                    <a:ext uri="{9D8B030D-6E8A-4147-A177-3AD203B41FA5}">
                      <a16:colId xmlns:a16="http://schemas.microsoft.com/office/drawing/2014/main" val="20006"/>
                    </a:ext>
                  </a:extLst>
                </a:gridCol>
              </a:tblGrid>
              <a:tr h="406400">
                <a:tc>
                  <a:txBody>
                    <a:bodyPr/>
                    <a:lstStyle/>
                    <a:p>
                      <a:pPr marL="0" marR="0" indent="0" algn="ctr" fontAlgn="auto">
                        <a:spcBef>
                          <a:spcPts val="300"/>
                        </a:spcBef>
                        <a:spcAft>
                          <a:spcPts val="300"/>
                        </a:spcAft>
                      </a:pPr>
                      <a:r>
                        <a:rPr lang="zh-CN" sz="800" b="1" kern="1050" dirty="0">
                          <a:solidFill>
                            <a:srgbClr val="000000"/>
                          </a:solidFill>
                          <a:effectLst/>
                          <a:latin typeface="Times New Roman"/>
                          <a:ea typeface="宋体"/>
                        </a:rPr>
                        <a:t>方式</a:t>
                      </a:r>
                      <a:endParaRPr lang="en-US" sz="800" b="1" kern="1050" dirty="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含　　义</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指定文件不存在时</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dirty="0">
                          <a:solidFill>
                            <a:srgbClr val="000000"/>
                          </a:solidFill>
                          <a:effectLst/>
                          <a:latin typeface="Times New Roman"/>
                          <a:ea typeface="宋体"/>
                        </a:rPr>
                        <a:t>指定文件已存在时</a:t>
                      </a:r>
                      <a:endParaRPr lang="en-US" sz="800" b="1" kern="1050" dirty="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从文件</a:t>
                      </a:r>
                      <a:br>
                        <a:rPr lang="en-US" sz="800" b="1" kern="1050">
                          <a:solidFill>
                            <a:srgbClr val="000000"/>
                          </a:solidFill>
                          <a:effectLst/>
                          <a:latin typeface="Times New Roman"/>
                          <a:ea typeface="宋体"/>
                        </a:rPr>
                      </a:br>
                      <a:r>
                        <a:rPr lang="zh-CN" sz="800" b="1" kern="1050">
                          <a:solidFill>
                            <a:srgbClr val="000000"/>
                          </a:solidFill>
                          <a:effectLst/>
                          <a:latin typeface="Times New Roman"/>
                          <a:ea typeface="宋体"/>
                        </a:rPr>
                        <a:t>中读</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向文件</a:t>
                      </a:r>
                      <a:br>
                        <a:rPr lang="en-US" sz="800" b="1" kern="1050">
                          <a:solidFill>
                            <a:srgbClr val="000000"/>
                          </a:solidFill>
                          <a:effectLst/>
                          <a:latin typeface="Times New Roman"/>
                          <a:ea typeface="宋体"/>
                        </a:rPr>
                      </a:br>
                      <a:r>
                        <a:rPr lang="zh-CN" sz="800" b="1" kern="1050">
                          <a:solidFill>
                            <a:srgbClr val="000000"/>
                          </a:solidFill>
                          <a:effectLst/>
                          <a:latin typeface="Times New Roman"/>
                          <a:ea typeface="宋体"/>
                        </a:rPr>
                        <a:t>中写</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文件记录指针或</a:t>
                      </a:r>
                      <a:br>
                        <a:rPr lang="en-US" sz="800" b="1" kern="1050">
                          <a:solidFill>
                            <a:srgbClr val="000000"/>
                          </a:solidFill>
                          <a:effectLst/>
                          <a:latin typeface="Times New Roman"/>
                          <a:ea typeface="宋体"/>
                        </a:rPr>
                      </a:br>
                      <a:r>
                        <a:rPr lang="zh-CN" sz="800" b="1" kern="1050">
                          <a:solidFill>
                            <a:srgbClr val="000000"/>
                          </a:solidFill>
                          <a:effectLst/>
                          <a:latin typeface="Times New Roman"/>
                          <a:ea typeface="宋体"/>
                        </a:rPr>
                        <a:t>位置指针</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03200">
                <a:tc>
                  <a:txBody>
                    <a:bodyPr/>
                    <a:lstStyle/>
                    <a:p>
                      <a:pPr marL="0" marR="0" indent="0" algn="ctr" fontAlgn="auto">
                        <a:spcBef>
                          <a:spcPts val="300"/>
                        </a:spcBef>
                        <a:spcAft>
                          <a:spcPts val="300"/>
                        </a:spcAft>
                      </a:pPr>
                      <a:r>
                        <a:rPr lang="en-US" sz="800" b="1" kern="1050">
                          <a:solidFill>
                            <a:srgbClr val="000000"/>
                          </a:solidFill>
                          <a:effectLst/>
                          <a:latin typeface="Times New Roman"/>
                          <a:ea typeface="宋体"/>
                        </a:rPr>
                        <a:t>"r"</a:t>
                      </a:r>
                      <a:endParaRPr lang="en-US" sz="8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dirty="0">
                          <a:solidFill>
                            <a:srgbClr val="000000"/>
                          </a:solidFill>
                          <a:effectLst/>
                          <a:latin typeface="Times New Roman"/>
                          <a:ea typeface="宋体"/>
                        </a:rPr>
                        <a:t>打开文件用于读</a:t>
                      </a:r>
                      <a:endParaRPr lang="en-US" sz="800" b="1" kern="1050" dirty="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出错</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dirty="0">
                          <a:solidFill>
                            <a:srgbClr val="000000"/>
                          </a:solidFill>
                          <a:effectLst/>
                          <a:latin typeface="Times New Roman"/>
                          <a:ea typeface="宋体"/>
                        </a:rPr>
                        <a:t>正常打开</a:t>
                      </a:r>
                      <a:endParaRPr lang="en-US" sz="800" b="1" kern="1050" dirty="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行</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不行</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指向文件开头</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03200">
                <a:tc>
                  <a:txBody>
                    <a:bodyPr/>
                    <a:lstStyle/>
                    <a:p>
                      <a:pPr marL="0" marR="0" indent="0" algn="ctr" fontAlgn="auto">
                        <a:spcBef>
                          <a:spcPts val="300"/>
                        </a:spcBef>
                        <a:spcAft>
                          <a:spcPts val="300"/>
                        </a:spcAft>
                      </a:pPr>
                      <a:r>
                        <a:rPr lang="en-US" sz="800" b="1" kern="0">
                          <a:solidFill>
                            <a:srgbClr val="000000"/>
                          </a:solidFill>
                          <a:effectLst/>
                          <a:latin typeface="Times New Roman"/>
                          <a:ea typeface="宋体"/>
                        </a:rPr>
                        <a:t>"</a:t>
                      </a:r>
                      <a:r>
                        <a:rPr lang="en-US" sz="800" b="1" kern="1050">
                          <a:solidFill>
                            <a:srgbClr val="000000"/>
                          </a:solidFill>
                          <a:effectLst/>
                          <a:latin typeface="Times New Roman"/>
                          <a:ea typeface="宋体"/>
                        </a:rPr>
                        <a:t>w</a:t>
                      </a:r>
                      <a:r>
                        <a:rPr lang="en-US" sz="800" b="1" kern="0">
                          <a:solidFill>
                            <a:srgbClr val="000000"/>
                          </a:solidFill>
                          <a:effectLst/>
                          <a:latin typeface="Times New Roman"/>
                          <a:ea typeface="宋体"/>
                        </a:rPr>
                        <a:t>"</a:t>
                      </a:r>
                      <a:endParaRPr lang="en-US" sz="8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打开文件用于写</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建立新文件</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dirty="0">
                          <a:solidFill>
                            <a:srgbClr val="000000"/>
                          </a:solidFill>
                          <a:effectLst/>
                          <a:latin typeface="Times New Roman"/>
                          <a:ea typeface="宋体"/>
                        </a:rPr>
                        <a:t>清除原内容</a:t>
                      </a:r>
                      <a:endParaRPr lang="en-US" sz="800" b="1" kern="1050" dirty="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不行</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行</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指向文件开头</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406400">
                <a:tc>
                  <a:txBody>
                    <a:bodyPr/>
                    <a:lstStyle/>
                    <a:p>
                      <a:pPr marL="0" marR="0" indent="0" algn="ctr" fontAlgn="auto">
                        <a:spcBef>
                          <a:spcPts val="300"/>
                        </a:spcBef>
                        <a:spcAft>
                          <a:spcPts val="300"/>
                        </a:spcAft>
                      </a:pPr>
                      <a:r>
                        <a:rPr lang="en-US" sz="800" b="1" kern="0">
                          <a:solidFill>
                            <a:srgbClr val="000000"/>
                          </a:solidFill>
                          <a:effectLst/>
                          <a:latin typeface="Times New Roman"/>
                          <a:ea typeface="宋体"/>
                        </a:rPr>
                        <a:t>"</a:t>
                      </a:r>
                      <a:r>
                        <a:rPr lang="en-US" sz="800" b="1" kern="1050">
                          <a:solidFill>
                            <a:srgbClr val="000000"/>
                          </a:solidFill>
                          <a:effectLst/>
                          <a:latin typeface="Times New Roman"/>
                          <a:ea typeface="宋体"/>
                        </a:rPr>
                        <a:t>a</a:t>
                      </a:r>
                      <a:r>
                        <a:rPr lang="en-US" sz="800" b="1" kern="0">
                          <a:solidFill>
                            <a:srgbClr val="000000"/>
                          </a:solidFill>
                          <a:effectLst/>
                          <a:latin typeface="Times New Roman"/>
                          <a:ea typeface="宋体"/>
                        </a:rPr>
                        <a:t>"</a:t>
                      </a:r>
                      <a:endParaRPr lang="en-US" sz="8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打开文件用于添加</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dirty="0">
                          <a:solidFill>
                            <a:srgbClr val="000000"/>
                          </a:solidFill>
                          <a:effectLst/>
                          <a:latin typeface="Times New Roman"/>
                          <a:ea typeface="宋体"/>
                        </a:rPr>
                        <a:t>建立新文件</a:t>
                      </a:r>
                      <a:endParaRPr lang="en-US" sz="800" b="1" kern="1050" dirty="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dirty="0">
                          <a:solidFill>
                            <a:srgbClr val="000000"/>
                          </a:solidFill>
                          <a:effectLst/>
                          <a:latin typeface="Times New Roman"/>
                          <a:ea typeface="宋体"/>
                        </a:rPr>
                        <a:t>在文件原有内容后面写</a:t>
                      </a:r>
                      <a:endParaRPr lang="en-US" sz="800" b="1" kern="1050" dirty="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不行</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行</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指向文件尾</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203200">
                <a:tc>
                  <a:txBody>
                    <a:bodyPr/>
                    <a:lstStyle/>
                    <a:p>
                      <a:pPr marL="0" marR="0" indent="0" algn="ctr" fontAlgn="auto">
                        <a:spcBef>
                          <a:spcPts val="300"/>
                        </a:spcBef>
                        <a:spcAft>
                          <a:spcPts val="300"/>
                        </a:spcAft>
                      </a:pPr>
                      <a:r>
                        <a:rPr lang="en-US" sz="800" b="1" kern="0">
                          <a:solidFill>
                            <a:srgbClr val="000000"/>
                          </a:solidFill>
                          <a:effectLst/>
                          <a:latin typeface="Times New Roman"/>
                          <a:ea typeface="宋体"/>
                        </a:rPr>
                        <a:t>"</a:t>
                      </a:r>
                      <a:r>
                        <a:rPr lang="en-US" sz="800" b="1" kern="1050">
                          <a:solidFill>
                            <a:srgbClr val="000000"/>
                          </a:solidFill>
                          <a:effectLst/>
                          <a:latin typeface="Times New Roman"/>
                          <a:ea typeface="宋体"/>
                        </a:rPr>
                        <a:t>r+</a:t>
                      </a:r>
                      <a:r>
                        <a:rPr lang="en-US" sz="800" b="1" kern="0">
                          <a:solidFill>
                            <a:srgbClr val="000000"/>
                          </a:solidFill>
                          <a:effectLst/>
                          <a:latin typeface="Times New Roman"/>
                          <a:ea typeface="宋体"/>
                        </a:rPr>
                        <a:t>"</a:t>
                      </a:r>
                      <a:endParaRPr lang="en-US" sz="8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打开文件用于读写</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dirty="0">
                          <a:solidFill>
                            <a:srgbClr val="000000"/>
                          </a:solidFill>
                          <a:effectLst/>
                          <a:latin typeface="Times New Roman"/>
                          <a:ea typeface="宋体"/>
                        </a:rPr>
                        <a:t>出错</a:t>
                      </a:r>
                      <a:endParaRPr lang="en-US" sz="800" b="1" kern="1050" dirty="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正常打开</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行</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行</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指向文件开头</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r h="203200">
                <a:tc>
                  <a:txBody>
                    <a:bodyPr/>
                    <a:lstStyle/>
                    <a:p>
                      <a:pPr marL="0" marR="0" indent="0" algn="ctr" fontAlgn="auto">
                        <a:spcBef>
                          <a:spcPts val="300"/>
                        </a:spcBef>
                        <a:spcAft>
                          <a:spcPts val="300"/>
                        </a:spcAft>
                      </a:pPr>
                      <a:r>
                        <a:rPr lang="en-US" sz="800" b="1" kern="0">
                          <a:solidFill>
                            <a:srgbClr val="000000"/>
                          </a:solidFill>
                          <a:effectLst/>
                          <a:latin typeface="Times New Roman"/>
                          <a:ea typeface="宋体"/>
                        </a:rPr>
                        <a:t>"</a:t>
                      </a:r>
                      <a:r>
                        <a:rPr lang="en-US" sz="800" b="1" kern="1050">
                          <a:solidFill>
                            <a:srgbClr val="000000"/>
                          </a:solidFill>
                          <a:effectLst/>
                          <a:latin typeface="Times New Roman"/>
                          <a:ea typeface="宋体"/>
                        </a:rPr>
                        <a:t>w+</a:t>
                      </a:r>
                      <a:r>
                        <a:rPr lang="en-US" sz="800" b="1" kern="0">
                          <a:solidFill>
                            <a:srgbClr val="000000"/>
                          </a:solidFill>
                          <a:effectLst/>
                          <a:latin typeface="Times New Roman"/>
                          <a:ea typeface="宋体"/>
                        </a:rPr>
                        <a:t>"</a:t>
                      </a:r>
                      <a:endParaRPr lang="en-US" sz="8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打开文件用于读写</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dirty="0">
                          <a:solidFill>
                            <a:srgbClr val="000000"/>
                          </a:solidFill>
                          <a:effectLst/>
                          <a:latin typeface="Times New Roman"/>
                          <a:ea typeface="宋体"/>
                        </a:rPr>
                        <a:t>建立新文件</a:t>
                      </a:r>
                      <a:endParaRPr lang="en-US" sz="800" b="1" kern="1050" dirty="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清除原内容</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行</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行</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指向文件开头</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5"/>
                  </a:ext>
                </a:extLst>
              </a:tr>
              <a:tr h="203200">
                <a:tc>
                  <a:txBody>
                    <a:bodyPr/>
                    <a:lstStyle/>
                    <a:p>
                      <a:pPr marL="0" marR="0" indent="0" algn="ctr" fontAlgn="auto">
                        <a:spcBef>
                          <a:spcPts val="300"/>
                        </a:spcBef>
                        <a:spcAft>
                          <a:spcPts val="300"/>
                        </a:spcAft>
                      </a:pPr>
                      <a:r>
                        <a:rPr lang="en-US" sz="800" b="1" kern="0" dirty="0">
                          <a:solidFill>
                            <a:srgbClr val="000000"/>
                          </a:solidFill>
                          <a:effectLst/>
                          <a:latin typeface="Times New Roman"/>
                          <a:ea typeface="宋体"/>
                        </a:rPr>
                        <a:t>"</a:t>
                      </a:r>
                      <a:r>
                        <a:rPr lang="en-US" sz="800" b="1" kern="1050" dirty="0">
                          <a:solidFill>
                            <a:srgbClr val="000000"/>
                          </a:solidFill>
                          <a:effectLst/>
                          <a:latin typeface="Times New Roman"/>
                          <a:ea typeface="宋体"/>
                        </a:rPr>
                        <a:t>a+</a:t>
                      </a:r>
                      <a:r>
                        <a:rPr lang="en-US" sz="800" b="1" kern="0" dirty="0">
                          <a:solidFill>
                            <a:srgbClr val="000000"/>
                          </a:solidFill>
                          <a:effectLst/>
                          <a:latin typeface="Times New Roman"/>
                          <a:ea typeface="宋体"/>
                        </a:rPr>
                        <a:t>"</a:t>
                      </a:r>
                      <a:endParaRPr lang="en-US" sz="800" b="1" kern="1050" dirty="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打开文件用于读写</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dirty="0">
                          <a:solidFill>
                            <a:srgbClr val="000000"/>
                          </a:solidFill>
                          <a:effectLst/>
                          <a:latin typeface="Times New Roman"/>
                          <a:ea typeface="宋体"/>
                        </a:rPr>
                        <a:t>建立新文件</a:t>
                      </a:r>
                      <a:endParaRPr lang="en-US" sz="800" b="1" kern="1050" dirty="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正常打开</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行</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a:solidFill>
                            <a:srgbClr val="000000"/>
                          </a:solidFill>
                          <a:effectLst/>
                          <a:latin typeface="Times New Roman"/>
                          <a:ea typeface="宋体"/>
                        </a:rPr>
                        <a:t>行</a:t>
                      </a:r>
                      <a:endParaRPr lang="en-US" sz="8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300"/>
                        </a:spcBef>
                        <a:spcAft>
                          <a:spcPts val="300"/>
                        </a:spcAft>
                      </a:pPr>
                      <a:r>
                        <a:rPr lang="zh-CN" sz="800" b="1" kern="1050" dirty="0">
                          <a:solidFill>
                            <a:srgbClr val="000000"/>
                          </a:solidFill>
                          <a:effectLst/>
                          <a:latin typeface="Times New Roman"/>
                          <a:ea typeface="宋体"/>
                        </a:rPr>
                        <a:t>指向文件尾</a:t>
                      </a:r>
                      <a:endParaRPr lang="en-US" sz="800" b="1" kern="1050" dirty="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1091175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文件的打开与关闭</a:t>
            </a:r>
            <a:br>
              <a:rPr lang="en-US" altLang="zh-CN" dirty="0"/>
            </a:br>
            <a:endParaRPr lang="en-US" dirty="0"/>
          </a:p>
        </p:txBody>
      </p:sp>
      <p:sp>
        <p:nvSpPr>
          <p:cNvPr id="3" name="Content Placeholder 2"/>
          <p:cNvSpPr>
            <a:spLocks noGrp="1"/>
          </p:cNvSpPr>
          <p:nvPr>
            <p:ph idx="1"/>
          </p:nvPr>
        </p:nvSpPr>
        <p:spPr>
          <a:xfrm>
            <a:off x="3803650" y="609600"/>
            <a:ext cx="5111750" cy="6172200"/>
          </a:xfrm>
        </p:spPr>
        <p:txBody>
          <a:bodyPr>
            <a:normAutofit fontScale="25000" lnSpcReduction="20000"/>
          </a:bodyPr>
          <a:lstStyle/>
          <a:p>
            <a:pPr marL="0" indent="0" fontAlgn="auto">
              <a:buNone/>
            </a:pPr>
            <a:r>
              <a:rPr lang="en-US" altLang="zh-CN" sz="7200" dirty="0"/>
              <a:t>【</a:t>
            </a:r>
            <a:r>
              <a:rPr lang="zh-CN" altLang="en-US" sz="7200" dirty="0"/>
              <a:t>例</a:t>
            </a:r>
            <a:r>
              <a:rPr lang="en-US" altLang="zh-CN" sz="7200" dirty="0"/>
              <a:t>】</a:t>
            </a:r>
            <a:r>
              <a:rPr lang="zh-CN" altLang="en-US" sz="7200" dirty="0"/>
              <a:t>调用函数</a:t>
            </a:r>
            <a:r>
              <a:rPr lang="en-US" sz="7200" dirty="0" err="1"/>
              <a:t>fopen</a:t>
            </a:r>
            <a:r>
              <a:rPr lang="en-US" sz="7200" dirty="0"/>
              <a:t>()</a:t>
            </a:r>
            <a:r>
              <a:rPr lang="zh-CN" altLang="en-US" sz="7200" dirty="0"/>
              <a:t>和</a:t>
            </a:r>
            <a:r>
              <a:rPr lang="en-US" sz="7200" dirty="0" err="1"/>
              <a:t>fclose</a:t>
            </a:r>
            <a:r>
              <a:rPr lang="en-US" sz="7200" dirty="0"/>
              <a:t>()</a:t>
            </a:r>
            <a:r>
              <a:rPr lang="zh-CN" altLang="en-US" sz="7200" dirty="0"/>
              <a:t>打开关闭文件。</a:t>
            </a:r>
            <a:endParaRPr lang="en-US" sz="7200" dirty="0"/>
          </a:p>
          <a:p>
            <a:pPr marL="0" indent="0">
              <a:buNone/>
            </a:pPr>
            <a:r>
              <a:rPr lang="en-US" dirty="0">
                <a:solidFill>
                  <a:schemeClr val="accent4"/>
                </a:solidFill>
              </a:rPr>
              <a:t> </a:t>
            </a:r>
            <a:r>
              <a:rPr lang="en-US" sz="5600" dirty="0">
                <a:solidFill>
                  <a:schemeClr val="accent4"/>
                </a:solidFill>
              </a:rPr>
              <a:t>#include &lt;</a:t>
            </a:r>
            <a:r>
              <a:rPr lang="en-US" sz="5600" dirty="0" err="1">
                <a:solidFill>
                  <a:schemeClr val="accent4"/>
                </a:solidFill>
              </a:rPr>
              <a:t>stdio.h</a:t>
            </a:r>
            <a:r>
              <a:rPr lang="en-US" sz="5600" dirty="0">
                <a:solidFill>
                  <a:schemeClr val="accent4"/>
                </a:solidFill>
              </a:rPr>
              <a:t>&gt;</a:t>
            </a:r>
          </a:p>
          <a:p>
            <a:pPr marL="0" indent="0">
              <a:buNone/>
            </a:pPr>
            <a:r>
              <a:rPr lang="en-US" sz="5600" dirty="0">
                <a:solidFill>
                  <a:schemeClr val="accent4"/>
                </a:solidFill>
              </a:rPr>
              <a:t>#include  &lt;</a:t>
            </a:r>
            <a:r>
              <a:rPr lang="en-US" sz="5600" dirty="0" err="1">
                <a:solidFill>
                  <a:schemeClr val="accent4"/>
                </a:solidFill>
              </a:rPr>
              <a:t>stdlib.h</a:t>
            </a:r>
            <a:r>
              <a:rPr lang="en-US" sz="5600" dirty="0">
                <a:solidFill>
                  <a:schemeClr val="accent4"/>
                </a:solidFill>
              </a:rPr>
              <a:t>&gt;</a:t>
            </a:r>
          </a:p>
          <a:p>
            <a:pPr marL="0" indent="0">
              <a:buNone/>
            </a:pPr>
            <a:r>
              <a:rPr lang="en-US" sz="5600" dirty="0">
                <a:solidFill>
                  <a:schemeClr val="accent4"/>
                </a:solidFill>
              </a:rPr>
              <a:t>void main()</a:t>
            </a:r>
          </a:p>
          <a:p>
            <a:pPr marL="0" indent="0">
              <a:buNone/>
            </a:pPr>
            <a:r>
              <a:rPr lang="en-US" sz="5600" dirty="0">
                <a:solidFill>
                  <a:schemeClr val="accent4"/>
                </a:solidFill>
              </a:rPr>
              <a:t>{</a:t>
            </a:r>
          </a:p>
          <a:p>
            <a:pPr marL="0" indent="0">
              <a:buNone/>
            </a:pPr>
            <a:r>
              <a:rPr lang="en-US" sz="5600" dirty="0">
                <a:solidFill>
                  <a:schemeClr val="accent4"/>
                </a:solidFill>
              </a:rPr>
              <a:t>   FILE </a:t>
            </a:r>
            <a:r>
              <a:rPr lang="en-US" sz="5600" dirty="0">
                <a:solidFill>
                  <a:schemeClr val="accent4"/>
                </a:solidFill>
                <a:sym typeface="Symbol"/>
              </a:rPr>
              <a:t></a:t>
            </a:r>
            <a:r>
              <a:rPr lang="en-US" sz="5600" dirty="0">
                <a:solidFill>
                  <a:schemeClr val="accent4"/>
                </a:solidFill>
              </a:rPr>
              <a:t>fp1, </a:t>
            </a:r>
            <a:r>
              <a:rPr lang="en-US" sz="5600" dirty="0">
                <a:solidFill>
                  <a:schemeClr val="accent4"/>
                </a:solidFill>
                <a:sym typeface="Symbol"/>
              </a:rPr>
              <a:t></a:t>
            </a:r>
            <a:r>
              <a:rPr lang="en-US" sz="5600" dirty="0">
                <a:solidFill>
                  <a:schemeClr val="accent4"/>
                </a:solidFill>
              </a:rPr>
              <a:t>fp2;  /</a:t>
            </a:r>
            <a:r>
              <a:rPr lang="en-US" sz="5600" dirty="0">
                <a:solidFill>
                  <a:schemeClr val="accent4"/>
                </a:solidFill>
                <a:sym typeface="Symbol"/>
              </a:rPr>
              <a:t></a:t>
            </a:r>
            <a:r>
              <a:rPr lang="zh-CN" altLang="en-US" sz="5600" dirty="0">
                <a:solidFill>
                  <a:schemeClr val="accent4"/>
                </a:solidFill>
              </a:rPr>
              <a:t>定义文件指针变量</a:t>
            </a:r>
            <a:r>
              <a:rPr lang="en-US" sz="5600" dirty="0">
                <a:solidFill>
                  <a:schemeClr val="accent4"/>
                </a:solidFill>
              </a:rPr>
              <a:t>fp1,fp2</a:t>
            </a:r>
            <a:r>
              <a:rPr lang="en-US" sz="5600" dirty="0">
                <a:solidFill>
                  <a:schemeClr val="accent4"/>
                </a:solidFill>
                <a:sym typeface="Symbol"/>
              </a:rPr>
              <a:t></a:t>
            </a:r>
            <a:r>
              <a:rPr lang="en-US" sz="5600" dirty="0">
                <a:solidFill>
                  <a:schemeClr val="accent4"/>
                </a:solidFill>
              </a:rPr>
              <a:t>/</a:t>
            </a:r>
          </a:p>
          <a:p>
            <a:pPr marL="0" indent="0">
              <a:buNone/>
            </a:pPr>
            <a:r>
              <a:rPr lang="en-US" sz="5600" dirty="0">
                <a:solidFill>
                  <a:schemeClr val="accent4"/>
                </a:solidFill>
              </a:rPr>
              <a:t>   if(fp1=</a:t>
            </a:r>
            <a:r>
              <a:rPr lang="en-US" sz="5600" dirty="0" err="1">
                <a:solidFill>
                  <a:schemeClr val="accent4"/>
                </a:solidFill>
              </a:rPr>
              <a:t>fopen</a:t>
            </a:r>
            <a:r>
              <a:rPr lang="en-US" sz="5600" dirty="0">
                <a:solidFill>
                  <a:schemeClr val="accent4"/>
                </a:solidFill>
              </a:rPr>
              <a:t>("f1.txt","r")==NULL) /</a:t>
            </a:r>
            <a:r>
              <a:rPr lang="en-US" sz="5600" dirty="0">
                <a:solidFill>
                  <a:schemeClr val="accent4"/>
                </a:solidFill>
                <a:sym typeface="Symbol"/>
              </a:rPr>
              <a:t></a:t>
            </a:r>
            <a:r>
              <a:rPr lang="zh-CN" altLang="en-US" sz="5600" dirty="0">
                <a:solidFill>
                  <a:schemeClr val="accent4"/>
                </a:solidFill>
              </a:rPr>
              <a:t>打开文本文件</a:t>
            </a:r>
            <a:r>
              <a:rPr lang="en-US" sz="5600" dirty="0">
                <a:solidFill>
                  <a:schemeClr val="accent4"/>
                </a:solidFill>
              </a:rPr>
              <a:t>t1.txt</a:t>
            </a:r>
            <a:r>
              <a:rPr lang="en-US" sz="5600" dirty="0">
                <a:solidFill>
                  <a:schemeClr val="accent4"/>
                </a:solidFill>
                <a:sym typeface="Symbol"/>
              </a:rPr>
              <a:t></a:t>
            </a:r>
            <a:r>
              <a:rPr lang="en-US" sz="5600" dirty="0">
                <a:solidFill>
                  <a:schemeClr val="accent4"/>
                </a:solidFill>
              </a:rPr>
              <a:t>/</a:t>
            </a:r>
          </a:p>
          <a:p>
            <a:pPr marL="0" indent="0">
              <a:buNone/>
            </a:pPr>
            <a:r>
              <a:rPr lang="en-US" sz="5600" dirty="0">
                <a:solidFill>
                  <a:schemeClr val="accent4"/>
                </a:solidFill>
              </a:rPr>
              <a:t>  {</a:t>
            </a:r>
          </a:p>
          <a:p>
            <a:pPr marL="0" indent="0">
              <a:buNone/>
            </a:pPr>
            <a:r>
              <a:rPr lang="en-US" sz="5600" dirty="0">
                <a:solidFill>
                  <a:schemeClr val="accent4"/>
                </a:solidFill>
              </a:rPr>
              <a:t>    </a:t>
            </a:r>
            <a:r>
              <a:rPr lang="en-US" sz="5600" dirty="0" err="1">
                <a:solidFill>
                  <a:schemeClr val="accent4"/>
                </a:solidFill>
              </a:rPr>
              <a:t>printf</a:t>
            </a:r>
            <a:r>
              <a:rPr lang="en-US" sz="5600" dirty="0">
                <a:solidFill>
                  <a:schemeClr val="accent4"/>
                </a:solidFill>
              </a:rPr>
              <a:t>("Can not open file f1.txt\n");</a:t>
            </a:r>
          </a:p>
          <a:p>
            <a:pPr marL="0" indent="0">
              <a:buNone/>
            </a:pPr>
            <a:r>
              <a:rPr lang="en-US" sz="5600" dirty="0">
                <a:solidFill>
                  <a:schemeClr val="accent4"/>
                </a:solidFill>
              </a:rPr>
              <a:t>    exit(1);     /</a:t>
            </a:r>
            <a:r>
              <a:rPr lang="en-US" sz="5600" dirty="0">
                <a:solidFill>
                  <a:schemeClr val="accent4"/>
                </a:solidFill>
                <a:sym typeface="Symbol"/>
              </a:rPr>
              <a:t></a:t>
            </a:r>
            <a:r>
              <a:rPr lang="zh-CN" altLang="en-US" sz="5600" dirty="0">
                <a:solidFill>
                  <a:schemeClr val="accent4"/>
                </a:solidFill>
              </a:rPr>
              <a:t>若打开操作发生错误，则调用函数</a:t>
            </a:r>
            <a:r>
              <a:rPr lang="en-US" sz="5600" dirty="0">
                <a:solidFill>
                  <a:schemeClr val="accent4"/>
                </a:solidFill>
              </a:rPr>
              <a:t>exit</a:t>
            </a:r>
            <a:r>
              <a:rPr lang="zh-CN" altLang="en-US" sz="5600" dirty="0">
                <a:solidFill>
                  <a:schemeClr val="accent4"/>
                </a:solidFill>
              </a:rPr>
              <a:t>退出</a:t>
            </a:r>
            <a:r>
              <a:rPr lang="en-US" sz="5600" dirty="0">
                <a:solidFill>
                  <a:schemeClr val="accent4"/>
                </a:solidFill>
                <a:sym typeface="Symbol"/>
              </a:rPr>
              <a:t></a:t>
            </a:r>
            <a:r>
              <a:rPr lang="en-US" sz="5600" dirty="0">
                <a:solidFill>
                  <a:schemeClr val="accent4"/>
                </a:solidFill>
              </a:rPr>
              <a:t>/</a:t>
            </a:r>
          </a:p>
          <a:p>
            <a:pPr marL="0" indent="0">
              <a:buNone/>
            </a:pPr>
            <a:r>
              <a:rPr lang="en-US" sz="5600" dirty="0">
                <a:solidFill>
                  <a:schemeClr val="accent4"/>
                </a:solidFill>
              </a:rPr>
              <a:t>  }</a:t>
            </a:r>
          </a:p>
          <a:p>
            <a:pPr marL="0" indent="0">
              <a:buNone/>
            </a:pPr>
            <a:r>
              <a:rPr lang="en-US" sz="5600" dirty="0">
                <a:solidFill>
                  <a:schemeClr val="accent4"/>
                </a:solidFill>
              </a:rPr>
              <a:t>   if(fp2=</a:t>
            </a:r>
            <a:r>
              <a:rPr lang="en-US" sz="5600" dirty="0" err="1">
                <a:solidFill>
                  <a:schemeClr val="accent4"/>
                </a:solidFill>
              </a:rPr>
              <a:t>fopen</a:t>
            </a:r>
            <a:r>
              <a:rPr lang="en-US" sz="5600" dirty="0">
                <a:solidFill>
                  <a:schemeClr val="accent4"/>
                </a:solidFill>
              </a:rPr>
              <a:t>("f2.txt","wb+")==NULL) /</a:t>
            </a:r>
            <a:r>
              <a:rPr lang="en-US" sz="5600" dirty="0">
                <a:solidFill>
                  <a:schemeClr val="accent4"/>
                </a:solidFill>
                <a:sym typeface="Symbol"/>
              </a:rPr>
              <a:t></a:t>
            </a:r>
            <a:r>
              <a:rPr lang="zh-CN" altLang="en-US" sz="5600" dirty="0">
                <a:solidFill>
                  <a:schemeClr val="accent4"/>
                </a:solidFill>
              </a:rPr>
              <a:t>打开二进制文件</a:t>
            </a:r>
            <a:r>
              <a:rPr lang="en-US" sz="5600" dirty="0">
                <a:solidFill>
                  <a:schemeClr val="accent4"/>
                </a:solidFill>
              </a:rPr>
              <a:t>t2.txt</a:t>
            </a:r>
            <a:r>
              <a:rPr lang="en-US" sz="5600" dirty="0">
                <a:solidFill>
                  <a:schemeClr val="accent4"/>
                </a:solidFill>
                <a:sym typeface="Symbol"/>
              </a:rPr>
              <a:t></a:t>
            </a:r>
            <a:r>
              <a:rPr lang="en-US" sz="5600" dirty="0">
                <a:solidFill>
                  <a:schemeClr val="accent4"/>
                </a:solidFill>
              </a:rPr>
              <a:t>/</a:t>
            </a:r>
          </a:p>
          <a:p>
            <a:pPr marL="0" indent="0">
              <a:buNone/>
            </a:pPr>
            <a:r>
              <a:rPr lang="en-US" sz="5600" dirty="0">
                <a:solidFill>
                  <a:schemeClr val="accent4"/>
                </a:solidFill>
              </a:rPr>
              <a:t>   {</a:t>
            </a:r>
          </a:p>
          <a:p>
            <a:pPr marL="0" indent="0">
              <a:buNone/>
            </a:pPr>
            <a:r>
              <a:rPr lang="en-US" sz="5600" dirty="0">
                <a:solidFill>
                  <a:schemeClr val="accent4"/>
                </a:solidFill>
              </a:rPr>
              <a:t>     </a:t>
            </a:r>
            <a:r>
              <a:rPr lang="en-US" sz="5600" dirty="0" err="1">
                <a:solidFill>
                  <a:schemeClr val="accent4"/>
                </a:solidFill>
              </a:rPr>
              <a:t>printf</a:t>
            </a:r>
            <a:r>
              <a:rPr lang="en-US" sz="5600" dirty="0">
                <a:solidFill>
                  <a:schemeClr val="accent4"/>
                </a:solidFill>
              </a:rPr>
              <a:t>("Can not open file f2.txt\n");</a:t>
            </a:r>
          </a:p>
          <a:p>
            <a:pPr marL="0" indent="0">
              <a:buNone/>
            </a:pPr>
            <a:r>
              <a:rPr lang="en-US" sz="5600" dirty="0">
                <a:solidFill>
                  <a:schemeClr val="accent4"/>
                </a:solidFill>
              </a:rPr>
              <a:t>     exit(1);    /</a:t>
            </a:r>
            <a:r>
              <a:rPr lang="en-US" sz="5600" dirty="0">
                <a:solidFill>
                  <a:schemeClr val="accent4"/>
                </a:solidFill>
                <a:sym typeface="Symbol"/>
              </a:rPr>
              <a:t></a:t>
            </a:r>
            <a:r>
              <a:rPr lang="zh-CN" altLang="en-US" sz="5600" dirty="0">
                <a:solidFill>
                  <a:schemeClr val="accent4"/>
                </a:solidFill>
              </a:rPr>
              <a:t>若打开操作发生错误，则调用函数</a:t>
            </a:r>
            <a:r>
              <a:rPr lang="en-US" sz="5600" dirty="0">
                <a:solidFill>
                  <a:schemeClr val="accent4"/>
                </a:solidFill>
              </a:rPr>
              <a:t>exit</a:t>
            </a:r>
            <a:r>
              <a:rPr lang="zh-CN" altLang="en-US" sz="5600" dirty="0">
                <a:solidFill>
                  <a:schemeClr val="accent4"/>
                </a:solidFill>
              </a:rPr>
              <a:t>退出</a:t>
            </a:r>
            <a:r>
              <a:rPr lang="en-US" sz="5600" dirty="0">
                <a:solidFill>
                  <a:schemeClr val="accent4"/>
                </a:solidFill>
                <a:sym typeface="Symbol"/>
              </a:rPr>
              <a:t></a:t>
            </a:r>
            <a:r>
              <a:rPr lang="en-US" sz="5600" dirty="0">
                <a:solidFill>
                  <a:schemeClr val="accent4"/>
                </a:solidFill>
              </a:rPr>
              <a:t>/</a:t>
            </a:r>
          </a:p>
          <a:p>
            <a:pPr marL="0" indent="0">
              <a:buNone/>
            </a:pPr>
            <a:r>
              <a:rPr lang="en-US" sz="5600" dirty="0">
                <a:solidFill>
                  <a:schemeClr val="accent4"/>
                </a:solidFill>
              </a:rPr>
              <a:t>   }</a:t>
            </a:r>
          </a:p>
          <a:p>
            <a:pPr marL="0" indent="0">
              <a:buNone/>
            </a:pPr>
            <a:r>
              <a:rPr lang="en-US" sz="5600" dirty="0">
                <a:solidFill>
                  <a:schemeClr val="accent4"/>
                </a:solidFill>
              </a:rPr>
              <a:t>   if(</a:t>
            </a:r>
            <a:r>
              <a:rPr lang="en-US" sz="5600" dirty="0" err="1">
                <a:solidFill>
                  <a:schemeClr val="accent4"/>
                </a:solidFill>
              </a:rPr>
              <a:t>fclose</a:t>
            </a:r>
            <a:r>
              <a:rPr lang="en-US" sz="5600" dirty="0">
                <a:solidFill>
                  <a:schemeClr val="accent4"/>
                </a:solidFill>
              </a:rPr>
              <a:t>(fp1))   /</a:t>
            </a:r>
            <a:r>
              <a:rPr lang="en-US" sz="5600" dirty="0">
                <a:solidFill>
                  <a:schemeClr val="accent4"/>
                </a:solidFill>
                <a:sym typeface="Symbol"/>
              </a:rPr>
              <a:t></a:t>
            </a:r>
            <a:r>
              <a:rPr lang="zh-CN" altLang="en-US" sz="5600" dirty="0">
                <a:solidFill>
                  <a:schemeClr val="accent4"/>
                </a:solidFill>
              </a:rPr>
              <a:t>关闭文件指针</a:t>
            </a:r>
            <a:r>
              <a:rPr lang="en-US" sz="5600" dirty="0">
                <a:solidFill>
                  <a:schemeClr val="accent4"/>
                </a:solidFill>
              </a:rPr>
              <a:t>fp1</a:t>
            </a:r>
            <a:r>
              <a:rPr lang="zh-CN" altLang="en-US" sz="5600" dirty="0">
                <a:solidFill>
                  <a:schemeClr val="accent4"/>
                </a:solidFill>
              </a:rPr>
              <a:t>所指向的文件</a:t>
            </a:r>
            <a:r>
              <a:rPr lang="en-US" sz="5600" dirty="0">
                <a:solidFill>
                  <a:schemeClr val="accent4"/>
                </a:solidFill>
                <a:sym typeface="Symbol"/>
              </a:rPr>
              <a:t></a:t>
            </a:r>
            <a:r>
              <a:rPr lang="en-US" sz="5600" dirty="0">
                <a:solidFill>
                  <a:schemeClr val="accent4"/>
                </a:solidFill>
              </a:rPr>
              <a:t>/</a:t>
            </a:r>
          </a:p>
          <a:p>
            <a:pPr marL="0" indent="0">
              <a:buNone/>
            </a:pPr>
            <a:r>
              <a:rPr lang="en-US" sz="5600" dirty="0">
                <a:solidFill>
                  <a:schemeClr val="accent4"/>
                </a:solidFill>
              </a:rPr>
              <a:t>   {</a:t>
            </a:r>
          </a:p>
          <a:p>
            <a:pPr marL="0" indent="0">
              <a:buNone/>
            </a:pPr>
            <a:r>
              <a:rPr lang="en-US" sz="5600" dirty="0">
                <a:solidFill>
                  <a:schemeClr val="accent4"/>
                </a:solidFill>
              </a:rPr>
              <a:t>    </a:t>
            </a:r>
            <a:r>
              <a:rPr lang="en-US" sz="5600" dirty="0" err="1">
                <a:solidFill>
                  <a:schemeClr val="accent4"/>
                </a:solidFill>
              </a:rPr>
              <a:t>printf</a:t>
            </a:r>
            <a:r>
              <a:rPr lang="en-US" sz="5600" dirty="0">
                <a:solidFill>
                  <a:schemeClr val="accent4"/>
                </a:solidFill>
              </a:rPr>
              <a:t>("Can not close file f1.txt\n");</a:t>
            </a:r>
          </a:p>
          <a:p>
            <a:pPr marL="0" indent="0">
              <a:buNone/>
            </a:pPr>
            <a:r>
              <a:rPr lang="en-US" sz="5600" dirty="0">
                <a:solidFill>
                  <a:schemeClr val="accent4"/>
                </a:solidFill>
              </a:rPr>
              <a:t>    exit(1);     /</a:t>
            </a:r>
            <a:r>
              <a:rPr lang="en-US" sz="5600" dirty="0">
                <a:solidFill>
                  <a:schemeClr val="accent4"/>
                </a:solidFill>
                <a:sym typeface="Symbol"/>
              </a:rPr>
              <a:t></a:t>
            </a:r>
            <a:r>
              <a:rPr lang="zh-CN" altLang="en-US" sz="5600" dirty="0">
                <a:solidFill>
                  <a:schemeClr val="accent4"/>
                </a:solidFill>
              </a:rPr>
              <a:t>若关闭操作发生错误，则调用函数</a:t>
            </a:r>
            <a:r>
              <a:rPr lang="en-US" sz="5600" dirty="0">
                <a:solidFill>
                  <a:schemeClr val="accent4"/>
                </a:solidFill>
              </a:rPr>
              <a:t>exit</a:t>
            </a:r>
            <a:r>
              <a:rPr lang="zh-CN" altLang="en-US" sz="5600" dirty="0">
                <a:solidFill>
                  <a:schemeClr val="accent4"/>
                </a:solidFill>
              </a:rPr>
              <a:t>退出</a:t>
            </a:r>
            <a:r>
              <a:rPr lang="en-US" sz="5600" dirty="0">
                <a:solidFill>
                  <a:schemeClr val="accent4"/>
                </a:solidFill>
                <a:sym typeface="Symbol"/>
              </a:rPr>
              <a:t></a:t>
            </a:r>
            <a:r>
              <a:rPr lang="en-US" sz="5600" dirty="0">
                <a:solidFill>
                  <a:schemeClr val="accent4"/>
                </a:solidFill>
              </a:rPr>
              <a:t>/</a:t>
            </a:r>
          </a:p>
          <a:p>
            <a:pPr marL="0" indent="0">
              <a:buNone/>
            </a:pPr>
            <a:r>
              <a:rPr lang="en-US" sz="5600" dirty="0">
                <a:solidFill>
                  <a:schemeClr val="accent4"/>
                </a:solidFill>
              </a:rPr>
              <a:t>   }</a:t>
            </a:r>
          </a:p>
          <a:p>
            <a:pPr marL="0" indent="0">
              <a:buNone/>
            </a:pPr>
            <a:r>
              <a:rPr lang="en-US" sz="5600" dirty="0">
                <a:solidFill>
                  <a:schemeClr val="accent4"/>
                </a:solidFill>
              </a:rPr>
              <a:t>   if(</a:t>
            </a:r>
            <a:r>
              <a:rPr lang="en-US" sz="5600" dirty="0" err="1">
                <a:solidFill>
                  <a:schemeClr val="accent4"/>
                </a:solidFill>
              </a:rPr>
              <a:t>fclose</a:t>
            </a:r>
            <a:r>
              <a:rPr lang="en-US" sz="5600" dirty="0">
                <a:solidFill>
                  <a:schemeClr val="accent4"/>
                </a:solidFill>
              </a:rPr>
              <a:t>(fp2))   /</a:t>
            </a:r>
            <a:r>
              <a:rPr lang="en-US" sz="5600" dirty="0">
                <a:solidFill>
                  <a:schemeClr val="accent4"/>
                </a:solidFill>
                <a:sym typeface="Symbol"/>
              </a:rPr>
              <a:t></a:t>
            </a:r>
            <a:r>
              <a:rPr lang="zh-CN" altLang="en-US" sz="5600" dirty="0">
                <a:solidFill>
                  <a:schemeClr val="accent4"/>
                </a:solidFill>
              </a:rPr>
              <a:t>关闭文件指针</a:t>
            </a:r>
            <a:r>
              <a:rPr lang="en-US" sz="5600" dirty="0">
                <a:solidFill>
                  <a:schemeClr val="accent4"/>
                </a:solidFill>
              </a:rPr>
              <a:t>fp2</a:t>
            </a:r>
            <a:r>
              <a:rPr lang="zh-CN" altLang="en-US" sz="5600" dirty="0">
                <a:solidFill>
                  <a:schemeClr val="accent4"/>
                </a:solidFill>
              </a:rPr>
              <a:t>所指向的文件</a:t>
            </a:r>
            <a:r>
              <a:rPr lang="en-US" sz="5600" dirty="0">
                <a:solidFill>
                  <a:schemeClr val="accent4"/>
                </a:solidFill>
                <a:sym typeface="Symbol"/>
              </a:rPr>
              <a:t></a:t>
            </a:r>
            <a:r>
              <a:rPr lang="en-US" sz="5600" dirty="0">
                <a:solidFill>
                  <a:schemeClr val="accent4"/>
                </a:solidFill>
              </a:rPr>
              <a:t>/</a:t>
            </a:r>
          </a:p>
          <a:p>
            <a:pPr marL="0" indent="0">
              <a:buNone/>
            </a:pPr>
            <a:r>
              <a:rPr lang="en-US" sz="5600" dirty="0">
                <a:solidFill>
                  <a:schemeClr val="accent4"/>
                </a:solidFill>
              </a:rPr>
              <a:t>   {</a:t>
            </a:r>
          </a:p>
          <a:p>
            <a:pPr marL="0" indent="0">
              <a:buNone/>
            </a:pPr>
            <a:r>
              <a:rPr lang="en-US" sz="5600" dirty="0">
                <a:solidFill>
                  <a:schemeClr val="accent4"/>
                </a:solidFill>
              </a:rPr>
              <a:t>    </a:t>
            </a:r>
            <a:r>
              <a:rPr lang="en-US" sz="5600" dirty="0" err="1">
                <a:solidFill>
                  <a:schemeClr val="accent4"/>
                </a:solidFill>
              </a:rPr>
              <a:t>printf</a:t>
            </a:r>
            <a:r>
              <a:rPr lang="en-US" sz="5600" dirty="0">
                <a:solidFill>
                  <a:schemeClr val="accent4"/>
                </a:solidFill>
              </a:rPr>
              <a:t>("Can not close file f2.txt\n");</a:t>
            </a:r>
          </a:p>
          <a:p>
            <a:pPr marL="0" indent="0">
              <a:buNone/>
            </a:pPr>
            <a:r>
              <a:rPr lang="en-US" sz="5600" dirty="0">
                <a:solidFill>
                  <a:schemeClr val="accent4"/>
                </a:solidFill>
              </a:rPr>
              <a:t>    exit(1);       /</a:t>
            </a:r>
            <a:r>
              <a:rPr lang="en-US" sz="5600" dirty="0">
                <a:solidFill>
                  <a:schemeClr val="accent4"/>
                </a:solidFill>
                <a:sym typeface="Symbol"/>
              </a:rPr>
              <a:t></a:t>
            </a:r>
            <a:r>
              <a:rPr lang="zh-CN" altLang="en-US" sz="5600" dirty="0">
                <a:solidFill>
                  <a:schemeClr val="accent4"/>
                </a:solidFill>
              </a:rPr>
              <a:t>若关闭操作发生错误，则调用函数</a:t>
            </a:r>
            <a:r>
              <a:rPr lang="en-US" sz="5600" dirty="0">
                <a:solidFill>
                  <a:schemeClr val="accent4"/>
                </a:solidFill>
              </a:rPr>
              <a:t>exit</a:t>
            </a:r>
            <a:r>
              <a:rPr lang="zh-CN" altLang="en-US" sz="5600" dirty="0">
                <a:solidFill>
                  <a:schemeClr val="accent4"/>
                </a:solidFill>
              </a:rPr>
              <a:t>退出</a:t>
            </a:r>
            <a:r>
              <a:rPr lang="en-US" sz="5600" dirty="0">
                <a:solidFill>
                  <a:schemeClr val="accent4"/>
                </a:solidFill>
                <a:sym typeface="Symbol"/>
              </a:rPr>
              <a:t></a:t>
            </a:r>
            <a:r>
              <a:rPr lang="en-US" sz="5600" dirty="0">
                <a:solidFill>
                  <a:schemeClr val="accent4"/>
                </a:solidFill>
              </a:rPr>
              <a:t>/</a:t>
            </a:r>
          </a:p>
          <a:p>
            <a:pPr marL="0" indent="0">
              <a:buNone/>
            </a:pPr>
            <a:r>
              <a:rPr lang="en-US" sz="5600" dirty="0">
                <a:solidFill>
                  <a:schemeClr val="accent4"/>
                </a:solidFill>
              </a:rPr>
              <a:t>   }</a:t>
            </a:r>
          </a:p>
          <a:p>
            <a:pPr marL="0" indent="0">
              <a:buNone/>
            </a:pPr>
            <a:r>
              <a:rPr lang="en-US" sz="5600" dirty="0">
                <a:solidFill>
                  <a:schemeClr val="accent4"/>
                </a:solidFill>
              </a:rPr>
              <a:t>}</a:t>
            </a:r>
          </a:p>
          <a:p>
            <a:pPr marL="0" indent="0">
              <a:buNone/>
            </a:pPr>
            <a:endParaRPr lang="en-US" dirty="0"/>
          </a:p>
          <a:p>
            <a:pPr marL="0" indent="0">
              <a:buNone/>
            </a:pPr>
            <a:endParaRPr lang="en-US" dirty="0"/>
          </a:p>
        </p:txBody>
      </p:sp>
      <p:sp>
        <p:nvSpPr>
          <p:cNvPr id="4" name="Text Placeholder 3"/>
          <p:cNvSpPr>
            <a:spLocks noGrp="1"/>
          </p:cNvSpPr>
          <p:nvPr>
            <p:ph type="body" sz="half" idx="2"/>
          </p:nvPr>
        </p:nvSpPr>
        <p:spPr/>
        <p:txBody>
          <a:bodyPr/>
          <a:lstStyle/>
          <a:p>
            <a:pPr fontAlgn="auto"/>
            <a:r>
              <a:rPr lang="en-US" dirty="0"/>
              <a:t>2</a:t>
            </a:r>
            <a:r>
              <a:rPr lang="zh-CN" altLang="en-US" dirty="0"/>
              <a:t>．文件关闭函数</a:t>
            </a:r>
            <a:r>
              <a:rPr lang="en-US" dirty="0" err="1"/>
              <a:t>fclose</a:t>
            </a:r>
            <a:r>
              <a:rPr lang="en-US" dirty="0"/>
              <a:t>()</a:t>
            </a:r>
          </a:p>
          <a:p>
            <a:pPr fontAlgn="auto"/>
            <a:r>
              <a:rPr lang="zh-CN" altLang="en-US" dirty="0">
                <a:solidFill>
                  <a:schemeClr val="accent4"/>
                </a:solidFill>
              </a:rPr>
              <a:t>格式：</a:t>
            </a:r>
            <a:r>
              <a:rPr lang="en-US" dirty="0" err="1">
                <a:solidFill>
                  <a:schemeClr val="accent4"/>
                </a:solidFill>
              </a:rPr>
              <a:t>fclose</a:t>
            </a:r>
            <a:r>
              <a:rPr lang="en-US" dirty="0">
                <a:solidFill>
                  <a:schemeClr val="accent4"/>
                </a:solidFill>
              </a:rPr>
              <a:t>(</a:t>
            </a:r>
            <a:r>
              <a:rPr lang="zh-CN" altLang="en-US" dirty="0">
                <a:solidFill>
                  <a:schemeClr val="accent4"/>
                </a:solidFill>
              </a:rPr>
              <a:t>文件指针</a:t>
            </a:r>
            <a:r>
              <a:rPr lang="en-US" dirty="0">
                <a:solidFill>
                  <a:schemeClr val="accent4"/>
                </a:solidFill>
              </a:rPr>
              <a:t>)</a:t>
            </a:r>
            <a:r>
              <a:rPr lang="zh-CN" altLang="en-US" dirty="0">
                <a:solidFill>
                  <a:schemeClr val="accent4"/>
                </a:solidFill>
              </a:rPr>
              <a:t>；</a:t>
            </a:r>
            <a:endParaRPr lang="en-US" dirty="0">
              <a:solidFill>
                <a:schemeClr val="accent4"/>
              </a:solidFill>
            </a:endParaRPr>
          </a:p>
          <a:p>
            <a:r>
              <a:rPr lang="zh-CN" altLang="en-US" dirty="0"/>
              <a:t>说明：</a:t>
            </a:r>
            <a:r>
              <a:rPr lang="en-US" dirty="0" err="1"/>
              <a:t>fclose</a:t>
            </a:r>
            <a:r>
              <a:rPr lang="en-US" dirty="0"/>
              <a:t>(</a:t>
            </a:r>
            <a:r>
              <a:rPr lang="zh-CN" altLang="en-US" dirty="0"/>
              <a:t>文件指针</a:t>
            </a:r>
            <a:r>
              <a:rPr lang="en-US" dirty="0"/>
              <a:t>)</a:t>
            </a:r>
            <a:r>
              <a:rPr lang="zh-CN" altLang="en-US" dirty="0"/>
              <a:t>中的文件指针应当是某一已用</a:t>
            </a:r>
            <a:r>
              <a:rPr lang="en-US" dirty="0" err="1"/>
              <a:t>fopen</a:t>
            </a:r>
            <a:r>
              <a:rPr lang="en-US" dirty="0"/>
              <a:t>()</a:t>
            </a:r>
            <a:r>
              <a:rPr lang="zh-CN" altLang="en-US" dirty="0"/>
              <a:t>函数打开的文件指针</a:t>
            </a:r>
            <a:endParaRPr lang="en-US" altLang="zh-CN" dirty="0"/>
          </a:p>
          <a:p>
            <a:r>
              <a:rPr lang="zh-CN" altLang="en-US" dirty="0"/>
              <a:t>在文件操作结束时，必须用</a:t>
            </a:r>
            <a:r>
              <a:rPr lang="en-US" dirty="0" err="1"/>
              <a:t>fclose</a:t>
            </a:r>
            <a:r>
              <a:rPr lang="en-US" dirty="0"/>
              <a:t>()</a:t>
            </a:r>
            <a:r>
              <a:rPr lang="zh-CN" altLang="en-US" dirty="0"/>
              <a:t>及时关闭，否则，会遭遇到意想不到的损失</a:t>
            </a:r>
            <a:endParaRPr lang="en-US" dirty="0"/>
          </a:p>
        </p:txBody>
      </p:sp>
    </p:spTree>
    <p:extLst>
      <p:ext uri="{BB962C8B-B14F-4D97-AF65-F5344CB8AC3E}">
        <p14:creationId xmlns:p14="http://schemas.microsoft.com/office/powerpoint/2010/main" val="8672223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文件记录指针的顺序定位操作</a:t>
            </a:r>
            <a:br>
              <a:rPr lang="en-US" dirty="0"/>
            </a:br>
            <a:endParaRPr lang="en-US" dirty="0"/>
          </a:p>
        </p:txBody>
      </p:sp>
      <p:sp>
        <p:nvSpPr>
          <p:cNvPr id="3" name="Content Placeholder 2"/>
          <p:cNvSpPr>
            <a:spLocks noGrp="1"/>
          </p:cNvSpPr>
          <p:nvPr>
            <p:ph idx="1"/>
          </p:nvPr>
        </p:nvSpPr>
        <p:spPr>
          <a:xfrm>
            <a:off x="3803650" y="381000"/>
            <a:ext cx="5111750" cy="5334000"/>
          </a:xfrm>
        </p:spPr>
        <p:txBody>
          <a:bodyPr>
            <a:normAutofit fontScale="47500" lnSpcReduction="20000"/>
          </a:bodyPr>
          <a:lstStyle/>
          <a:p>
            <a:pPr marL="0" indent="0" fontAlgn="auto">
              <a:lnSpc>
                <a:spcPct val="120000"/>
              </a:lnSpc>
              <a:buNone/>
            </a:pPr>
            <a:r>
              <a:rPr lang="zh-CN" altLang="en-US" dirty="0"/>
              <a:t>（</a:t>
            </a:r>
            <a:r>
              <a:rPr lang="en-US" dirty="0"/>
              <a:t>1</a:t>
            </a:r>
            <a:r>
              <a:rPr lang="zh-CN" altLang="en-US" dirty="0"/>
              <a:t>）函数</a:t>
            </a:r>
            <a:r>
              <a:rPr lang="en-US" dirty="0" err="1"/>
              <a:t>fputc</a:t>
            </a:r>
            <a:r>
              <a:rPr lang="en-US" dirty="0"/>
              <a:t>()</a:t>
            </a:r>
          </a:p>
          <a:p>
            <a:pPr marL="0" indent="0" fontAlgn="auto">
              <a:lnSpc>
                <a:spcPct val="120000"/>
              </a:lnSpc>
              <a:buNone/>
            </a:pPr>
            <a:r>
              <a:rPr lang="zh-CN" altLang="en-US" dirty="0"/>
              <a:t>格式：</a:t>
            </a:r>
            <a:r>
              <a:rPr lang="en-US" dirty="0" err="1">
                <a:solidFill>
                  <a:schemeClr val="accent4"/>
                </a:solidFill>
              </a:rPr>
              <a:t>int</a:t>
            </a:r>
            <a:r>
              <a:rPr lang="en-US" dirty="0">
                <a:solidFill>
                  <a:schemeClr val="accent4"/>
                </a:solidFill>
              </a:rPr>
              <a:t> </a:t>
            </a:r>
            <a:r>
              <a:rPr lang="en-US" dirty="0" err="1">
                <a:solidFill>
                  <a:schemeClr val="accent4"/>
                </a:solidFill>
              </a:rPr>
              <a:t>fputc</a:t>
            </a:r>
            <a:r>
              <a:rPr lang="en-US" dirty="0">
                <a:solidFill>
                  <a:schemeClr val="accent4"/>
                </a:solidFill>
              </a:rPr>
              <a:t>(</a:t>
            </a:r>
            <a:r>
              <a:rPr lang="en-US" dirty="0" err="1">
                <a:solidFill>
                  <a:schemeClr val="accent4"/>
                </a:solidFill>
              </a:rPr>
              <a:t>int</a:t>
            </a:r>
            <a:r>
              <a:rPr lang="en-US" dirty="0">
                <a:solidFill>
                  <a:schemeClr val="accent4"/>
                </a:solidFill>
              </a:rPr>
              <a:t>  </a:t>
            </a:r>
            <a:r>
              <a:rPr lang="en-US" dirty="0" err="1">
                <a:solidFill>
                  <a:schemeClr val="accent4"/>
                </a:solidFill>
              </a:rPr>
              <a:t>ch</a:t>
            </a:r>
            <a:r>
              <a:rPr lang="en-US" dirty="0">
                <a:solidFill>
                  <a:schemeClr val="accent4"/>
                </a:solidFill>
              </a:rPr>
              <a:t> </a:t>
            </a:r>
            <a:r>
              <a:rPr lang="zh-CN" altLang="en-US" dirty="0">
                <a:solidFill>
                  <a:schemeClr val="accent4"/>
                </a:solidFill>
              </a:rPr>
              <a:t>，</a:t>
            </a:r>
            <a:r>
              <a:rPr lang="en-US" dirty="0">
                <a:solidFill>
                  <a:schemeClr val="accent4"/>
                </a:solidFill>
              </a:rPr>
              <a:t>FILE  *</a:t>
            </a:r>
            <a:r>
              <a:rPr lang="en-US" dirty="0" err="1">
                <a:solidFill>
                  <a:schemeClr val="accent4"/>
                </a:solidFill>
              </a:rPr>
              <a:t>fp</a:t>
            </a:r>
            <a:r>
              <a:rPr lang="en-US" dirty="0">
                <a:solidFill>
                  <a:schemeClr val="accent4"/>
                </a:solidFill>
              </a:rPr>
              <a:t>)</a:t>
            </a:r>
          </a:p>
          <a:p>
            <a:pPr marL="0" indent="0" fontAlgn="auto">
              <a:lnSpc>
                <a:spcPct val="120000"/>
              </a:lnSpc>
              <a:buNone/>
            </a:pPr>
            <a:r>
              <a:rPr lang="zh-CN" altLang="en-US" dirty="0"/>
              <a:t>功能：向</a:t>
            </a:r>
            <a:r>
              <a:rPr lang="en-US" dirty="0" err="1"/>
              <a:t>fp</a:t>
            </a:r>
            <a:r>
              <a:rPr lang="zh-CN" altLang="en-US" dirty="0"/>
              <a:t>代表的文件写入一个字符</a:t>
            </a:r>
            <a:r>
              <a:rPr lang="en-US" dirty="0" err="1"/>
              <a:t>ch</a:t>
            </a:r>
            <a:r>
              <a:rPr lang="zh-CN" altLang="en-US" dirty="0"/>
              <a:t>，若成功，返回所写字符的</a:t>
            </a:r>
            <a:r>
              <a:rPr lang="en-US" dirty="0"/>
              <a:t>ASCII</a:t>
            </a:r>
            <a:r>
              <a:rPr lang="zh-CN" altLang="en-US" dirty="0"/>
              <a:t>码值，且记录指针向文件尾方向移动一个字节；若失败，返回</a:t>
            </a:r>
            <a:r>
              <a:rPr lang="en-US" dirty="0"/>
              <a:t>EOF</a:t>
            </a:r>
            <a:r>
              <a:rPr lang="zh-CN" altLang="en-US" dirty="0"/>
              <a:t>文件结束。</a:t>
            </a:r>
            <a:endParaRPr lang="en-US" dirty="0"/>
          </a:p>
          <a:p>
            <a:pPr marL="0" indent="0" fontAlgn="auto">
              <a:lnSpc>
                <a:spcPct val="120000"/>
              </a:lnSpc>
              <a:buNone/>
            </a:pPr>
            <a:r>
              <a:rPr lang="zh-CN" altLang="en-US" dirty="0"/>
              <a:t>说明：</a:t>
            </a:r>
            <a:r>
              <a:rPr lang="en-US" dirty="0"/>
              <a:t>EOF</a:t>
            </a:r>
            <a:r>
              <a:rPr lang="zh-CN" altLang="en-US" dirty="0"/>
              <a:t>为符号常量，是</a:t>
            </a:r>
            <a:r>
              <a:rPr lang="en-US" dirty="0"/>
              <a:t>End Of File</a:t>
            </a:r>
            <a:r>
              <a:rPr lang="zh-CN" altLang="en-US" dirty="0"/>
              <a:t>的缩写，在</a:t>
            </a:r>
            <a:r>
              <a:rPr lang="en-US" dirty="0" err="1"/>
              <a:t>stdio.h</a:t>
            </a:r>
            <a:r>
              <a:rPr lang="zh-CN" altLang="en-US" dirty="0"/>
              <a:t>中定义，大小为－</a:t>
            </a:r>
            <a:r>
              <a:rPr lang="en-US" dirty="0"/>
              <a:t>1</a:t>
            </a:r>
            <a:r>
              <a:rPr lang="zh-CN" altLang="en-US" dirty="0"/>
              <a:t>。</a:t>
            </a:r>
            <a:endParaRPr lang="en-US" altLang="zh-CN" dirty="0"/>
          </a:p>
          <a:p>
            <a:pPr marL="0" indent="0" fontAlgn="auto">
              <a:lnSpc>
                <a:spcPct val="120000"/>
              </a:lnSpc>
              <a:buNone/>
            </a:pPr>
            <a:endParaRPr lang="en-US" dirty="0"/>
          </a:p>
          <a:p>
            <a:pPr marL="0" indent="0" fontAlgn="auto">
              <a:lnSpc>
                <a:spcPct val="120000"/>
              </a:lnSpc>
              <a:buNone/>
            </a:pPr>
            <a:r>
              <a:rPr lang="zh-CN" altLang="en-US" dirty="0"/>
              <a:t>（</a:t>
            </a:r>
            <a:r>
              <a:rPr lang="en-US" dirty="0"/>
              <a:t>2</a:t>
            </a:r>
            <a:r>
              <a:rPr lang="zh-CN" altLang="en-US" dirty="0"/>
              <a:t>）函数</a:t>
            </a:r>
            <a:r>
              <a:rPr lang="en-US" dirty="0" err="1"/>
              <a:t>fputs</a:t>
            </a:r>
            <a:r>
              <a:rPr lang="en-US" dirty="0"/>
              <a:t>()</a:t>
            </a:r>
          </a:p>
          <a:p>
            <a:pPr marL="0" indent="0" fontAlgn="auto">
              <a:lnSpc>
                <a:spcPct val="120000"/>
              </a:lnSpc>
              <a:buNone/>
            </a:pPr>
            <a:r>
              <a:rPr lang="zh-CN" altLang="en-US" dirty="0"/>
              <a:t>格式：</a:t>
            </a:r>
            <a:r>
              <a:rPr lang="en-US" dirty="0" err="1">
                <a:solidFill>
                  <a:schemeClr val="accent4"/>
                </a:solidFill>
              </a:rPr>
              <a:t>int</a:t>
            </a:r>
            <a:r>
              <a:rPr lang="en-US" dirty="0">
                <a:solidFill>
                  <a:schemeClr val="accent4"/>
                </a:solidFill>
              </a:rPr>
              <a:t> </a:t>
            </a:r>
            <a:r>
              <a:rPr lang="en-US" dirty="0" err="1">
                <a:solidFill>
                  <a:schemeClr val="accent4"/>
                </a:solidFill>
              </a:rPr>
              <a:t>fputs</a:t>
            </a:r>
            <a:r>
              <a:rPr lang="en-US" dirty="0">
                <a:solidFill>
                  <a:schemeClr val="accent4"/>
                </a:solidFill>
              </a:rPr>
              <a:t>(char  *string </a:t>
            </a:r>
            <a:r>
              <a:rPr lang="zh-CN" altLang="en-US" dirty="0">
                <a:solidFill>
                  <a:schemeClr val="accent4"/>
                </a:solidFill>
              </a:rPr>
              <a:t>，</a:t>
            </a:r>
            <a:r>
              <a:rPr lang="en-US" dirty="0">
                <a:solidFill>
                  <a:schemeClr val="accent4"/>
                </a:solidFill>
              </a:rPr>
              <a:t>FILE  *</a:t>
            </a:r>
            <a:r>
              <a:rPr lang="en-US" dirty="0" err="1">
                <a:solidFill>
                  <a:schemeClr val="accent4"/>
                </a:solidFill>
              </a:rPr>
              <a:t>fp</a:t>
            </a:r>
            <a:r>
              <a:rPr lang="en-US" dirty="0">
                <a:solidFill>
                  <a:schemeClr val="accent4"/>
                </a:solidFill>
              </a:rPr>
              <a:t>)</a:t>
            </a:r>
          </a:p>
          <a:p>
            <a:pPr marL="0" indent="0" fontAlgn="auto">
              <a:lnSpc>
                <a:spcPct val="120000"/>
              </a:lnSpc>
              <a:buNone/>
            </a:pPr>
            <a:r>
              <a:rPr lang="zh-CN" altLang="en-US" dirty="0"/>
              <a:t>功能：向</a:t>
            </a:r>
            <a:r>
              <a:rPr lang="en-US" dirty="0" err="1"/>
              <a:t>fp</a:t>
            </a:r>
            <a:r>
              <a:rPr lang="zh-CN" altLang="en-US" dirty="0"/>
              <a:t>代表的文件写入字符串</a:t>
            </a:r>
            <a:r>
              <a:rPr lang="en-US" dirty="0"/>
              <a:t>string</a:t>
            </a:r>
            <a:r>
              <a:rPr lang="zh-CN" altLang="en-US" dirty="0"/>
              <a:t>，若成功，返回</a:t>
            </a:r>
            <a:r>
              <a:rPr lang="en-US" dirty="0"/>
              <a:t>0</a:t>
            </a:r>
            <a:r>
              <a:rPr lang="zh-CN" altLang="en-US" dirty="0"/>
              <a:t>，且记录指针向文件尾方向移动</a:t>
            </a:r>
            <a:r>
              <a:rPr lang="en-US" dirty="0" err="1"/>
              <a:t>strlen</a:t>
            </a:r>
            <a:r>
              <a:rPr lang="en-US" dirty="0"/>
              <a:t>(string)</a:t>
            </a:r>
            <a:r>
              <a:rPr lang="zh-CN" altLang="en-US" dirty="0"/>
              <a:t>个字节；若失败，返回非</a:t>
            </a:r>
            <a:r>
              <a:rPr lang="en-US" dirty="0"/>
              <a:t>0</a:t>
            </a:r>
            <a:r>
              <a:rPr lang="zh-CN" altLang="en-US" dirty="0"/>
              <a:t>。</a:t>
            </a:r>
            <a:endParaRPr lang="en-US" altLang="zh-CN" dirty="0"/>
          </a:p>
          <a:p>
            <a:pPr marL="0" indent="0" fontAlgn="auto">
              <a:lnSpc>
                <a:spcPct val="120000"/>
              </a:lnSpc>
              <a:buNone/>
            </a:pPr>
            <a:endParaRPr lang="en-US" dirty="0"/>
          </a:p>
          <a:p>
            <a:pPr marL="0" indent="0" fontAlgn="auto">
              <a:lnSpc>
                <a:spcPct val="120000"/>
              </a:lnSpc>
              <a:buNone/>
            </a:pPr>
            <a:r>
              <a:rPr lang="zh-CN" altLang="en-US" dirty="0"/>
              <a:t>（</a:t>
            </a:r>
            <a:r>
              <a:rPr lang="en-US" dirty="0"/>
              <a:t>3</a:t>
            </a:r>
            <a:r>
              <a:rPr lang="zh-CN" altLang="en-US" dirty="0"/>
              <a:t>）函数</a:t>
            </a:r>
            <a:r>
              <a:rPr lang="en-US" dirty="0" err="1"/>
              <a:t>fprintf</a:t>
            </a:r>
            <a:r>
              <a:rPr lang="en-US" dirty="0"/>
              <a:t>()</a:t>
            </a:r>
          </a:p>
          <a:p>
            <a:pPr marL="0" indent="0" fontAlgn="auto">
              <a:lnSpc>
                <a:spcPct val="120000"/>
              </a:lnSpc>
              <a:buNone/>
            </a:pPr>
            <a:r>
              <a:rPr lang="zh-CN" altLang="en-US" dirty="0"/>
              <a:t>格式：</a:t>
            </a:r>
            <a:r>
              <a:rPr lang="en-US" dirty="0" err="1">
                <a:solidFill>
                  <a:schemeClr val="accent4"/>
                </a:solidFill>
              </a:rPr>
              <a:t>int</a:t>
            </a:r>
            <a:r>
              <a:rPr lang="en-US" dirty="0">
                <a:solidFill>
                  <a:schemeClr val="accent4"/>
                </a:solidFill>
              </a:rPr>
              <a:t> </a:t>
            </a:r>
            <a:r>
              <a:rPr lang="en-US" dirty="0" err="1">
                <a:solidFill>
                  <a:schemeClr val="accent4"/>
                </a:solidFill>
              </a:rPr>
              <a:t>fprintf</a:t>
            </a:r>
            <a:r>
              <a:rPr lang="en-US" dirty="0">
                <a:solidFill>
                  <a:schemeClr val="accent4"/>
                </a:solidFill>
              </a:rPr>
              <a:t>(FILE *</a:t>
            </a:r>
            <a:r>
              <a:rPr lang="en-US" dirty="0" err="1">
                <a:solidFill>
                  <a:schemeClr val="accent4"/>
                </a:solidFill>
              </a:rPr>
              <a:t>fp</a:t>
            </a:r>
            <a:r>
              <a:rPr lang="zh-CN" altLang="en-US" dirty="0">
                <a:solidFill>
                  <a:schemeClr val="accent4"/>
                </a:solidFill>
              </a:rPr>
              <a:t>，</a:t>
            </a:r>
            <a:r>
              <a:rPr lang="en-US" dirty="0">
                <a:solidFill>
                  <a:schemeClr val="accent4"/>
                </a:solidFill>
              </a:rPr>
              <a:t>"</a:t>
            </a:r>
            <a:r>
              <a:rPr lang="zh-CN" altLang="en-US" dirty="0">
                <a:solidFill>
                  <a:schemeClr val="accent4"/>
                </a:solidFill>
              </a:rPr>
              <a:t>输出格式</a:t>
            </a:r>
            <a:r>
              <a:rPr lang="en-US" dirty="0">
                <a:solidFill>
                  <a:schemeClr val="accent4"/>
                </a:solidFill>
              </a:rPr>
              <a:t>"</a:t>
            </a:r>
            <a:r>
              <a:rPr lang="zh-CN" altLang="en-US" dirty="0">
                <a:solidFill>
                  <a:schemeClr val="accent4"/>
                </a:solidFill>
              </a:rPr>
              <a:t>，输出列表</a:t>
            </a:r>
            <a:r>
              <a:rPr lang="en-US" dirty="0">
                <a:solidFill>
                  <a:schemeClr val="accent4"/>
                </a:solidFill>
              </a:rPr>
              <a:t>)</a:t>
            </a:r>
          </a:p>
          <a:p>
            <a:pPr marL="0" indent="0" fontAlgn="auto">
              <a:lnSpc>
                <a:spcPct val="120000"/>
              </a:lnSpc>
              <a:buNone/>
            </a:pPr>
            <a:r>
              <a:rPr lang="zh-CN" altLang="en-US" dirty="0"/>
              <a:t>功能：向</a:t>
            </a:r>
            <a:r>
              <a:rPr lang="en-US" dirty="0" err="1"/>
              <a:t>fp</a:t>
            </a:r>
            <a:r>
              <a:rPr lang="zh-CN" altLang="en-US" dirty="0"/>
              <a:t>代表的文件按</a:t>
            </a:r>
            <a:r>
              <a:rPr lang="en-US" dirty="0"/>
              <a:t>"</a:t>
            </a:r>
            <a:r>
              <a:rPr lang="zh-CN" altLang="en-US" dirty="0"/>
              <a:t>输出格式</a:t>
            </a:r>
            <a:r>
              <a:rPr lang="en-US" dirty="0"/>
              <a:t>"</a:t>
            </a:r>
            <a:r>
              <a:rPr lang="zh-CN" altLang="en-US" dirty="0"/>
              <a:t>写入输出列表对应的各项数据，返回值为实际写入的记录数。记录指针向文件尾方向移动，移动的字节数为实际写入的字节数；若失败，则返回一个负数。</a:t>
            </a:r>
            <a:endParaRPr lang="en-US" dirty="0"/>
          </a:p>
          <a:p>
            <a:pPr marL="0" indent="0" fontAlgn="auto">
              <a:lnSpc>
                <a:spcPct val="120000"/>
              </a:lnSpc>
              <a:buNone/>
            </a:pPr>
            <a:r>
              <a:rPr lang="zh-CN" altLang="en-US" dirty="0"/>
              <a:t>说明：函数</a:t>
            </a:r>
            <a:r>
              <a:rPr lang="en-US" dirty="0" err="1"/>
              <a:t>fprintf</a:t>
            </a:r>
            <a:r>
              <a:rPr lang="en-US" dirty="0"/>
              <a:t>()</a:t>
            </a:r>
            <a:r>
              <a:rPr lang="zh-CN" altLang="en-US" dirty="0"/>
              <a:t>中的</a:t>
            </a:r>
            <a:r>
              <a:rPr lang="en-US" dirty="0"/>
              <a:t>"</a:t>
            </a:r>
            <a:r>
              <a:rPr lang="zh-CN" altLang="en-US" dirty="0"/>
              <a:t>输出格式</a:t>
            </a:r>
            <a:r>
              <a:rPr lang="en-US" dirty="0"/>
              <a:t>"</a:t>
            </a:r>
            <a:r>
              <a:rPr lang="zh-CN" altLang="en-US" dirty="0"/>
              <a:t>和输出列表与</a:t>
            </a:r>
            <a:r>
              <a:rPr lang="en-US" dirty="0" err="1"/>
              <a:t>printf</a:t>
            </a:r>
            <a:r>
              <a:rPr lang="en-US" dirty="0"/>
              <a:t>("</a:t>
            </a:r>
            <a:r>
              <a:rPr lang="zh-CN" altLang="en-US" dirty="0"/>
              <a:t>输出格式</a:t>
            </a:r>
            <a:r>
              <a:rPr lang="en-US" dirty="0"/>
              <a:t>"</a:t>
            </a:r>
            <a:r>
              <a:rPr lang="zh-CN" altLang="en-US" dirty="0"/>
              <a:t>，输出列表</a:t>
            </a:r>
            <a:r>
              <a:rPr lang="en-US" dirty="0"/>
              <a:t>)</a:t>
            </a:r>
            <a:r>
              <a:rPr lang="zh-CN" altLang="en-US" dirty="0"/>
              <a:t>一样。</a:t>
            </a:r>
            <a:endParaRPr lang="en-US" altLang="zh-CN" dirty="0"/>
          </a:p>
          <a:p>
            <a:pPr marL="0" indent="0" fontAlgn="auto">
              <a:lnSpc>
                <a:spcPct val="120000"/>
              </a:lnSpc>
              <a:buNone/>
            </a:pPr>
            <a:endParaRPr lang="en-US" dirty="0"/>
          </a:p>
          <a:p>
            <a:pPr marL="0" indent="0" fontAlgn="auto">
              <a:lnSpc>
                <a:spcPct val="120000"/>
              </a:lnSpc>
              <a:buNone/>
            </a:pPr>
            <a:r>
              <a:rPr lang="zh-CN" altLang="en-US" dirty="0"/>
              <a:t>以上的</a:t>
            </a:r>
            <a:r>
              <a:rPr lang="en-US" dirty="0"/>
              <a:t>3</a:t>
            </a:r>
            <a:r>
              <a:rPr lang="zh-CN" altLang="en-US" dirty="0"/>
              <a:t>个函数中，</a:t>
            </a:r>
            <a:r>
              <a:rPr lang="en-US" dirty="0" err="1"/>
              <a:t>fprintf</a:t>
            </a:r>
            <a:r>
              <a:rPr lang="en-US" dirty="0"/>
              <a:t>()</a:t>
            </a:r>
            <a:r>
              <a:rPr lang="zh-CN" altLang="en-US" dirty="0"/>
              <a:t>功能最强，既可写入字符和字符串，又可写入数值。</a:t>
            </a: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．文件的顺序写操作函数</a:t>
            </a:r>
            <a:endParaRPr lang="en-US" dirty="0"/>
          </a:p>
          <a:p>
            <a:r>
              <a:rPr lang="zh-CN" altLang="en-US" dirty="0"/>
              <a:t>功能：将内存中指定的信息写入文件。</a:t>
            </a:r>
            <a:endParaRPr lang="en-US" dirty="0"/>
          </a:p>
          <a:p>
            <a:pPr marL="285750" indent="-285750">
              <a:buFont typeface="Wingdings" pitchFamily="2" charset="2"/>
              <a:buChar char="Ø"/>
            </a:pPr>
            <a:r>
              <a:rPr lang="zh-CN" altLang="en-US" dirty="0"/>
              <a:t>函数</a:t>
            </a:r>
            <a:r>
              <a:rPr lang="en-US" dirty="0" err="1"/>
              <a:t>fputc</a:t>
            </a:r>
            <a:r>
              <a:rPr lang="en-US" dirty="0"/>
              <a:t>()</a:t>
            </a:r>
          </a:p>
          <a:p>
            <a:pPr marL="285750" indent="-285750">
              <a:buFont typeface="Wingdings" pitchFamily="2" charset="2"/>
              <a:buChar char="Ø"/>
            </a:pPr>
            <a:r>
              <a:rPr lang="zh-CN" altLang="en-US" dirty="0"/>
              <a:t>函数</a:t>
            </a:r>
            <a:r>
              <a:rPr lang="en-US" dirty="0" err="1"/>
              <a:t>fputs</a:t>
            </a:r>
            <a:r>
              <a:rPr lang="en-US" dirty="0"/>
              <a:t>()</a:t>
            </a:r>
          </a:p>
          <a:p>
            <a:pPr marL="285750" indent="-285750">
              <a:buFont typeface="Wingdings" pitchFamily="2" charset="2"/>
              <a:buChar char="Ø"/>
            </a:pPr>
            <a:r>
              <a:rPr lang="zh-CN" altLang="en-US" dirty="0"/>
              <a:t>函数</a:t>
            </a:r>
            <a:r>
              <a:rPr lang="en-US" dirty="0" err="1"/>
              <a:t>fprintf</a:t>
            </a:r>
            <a:r>
              <a:rPr lang="en-US" dirty="0"/>
              <a:t>()</a:t>
            </a:r>
          </a:p>
          <a:p>
            <a:endParaRPr lang="en-US" dirty="0"/>
          </a:p>
        </p:txBody>
      </p:sp>
    </p:spTree>
    <p:extLst>
      <p:ext uri="{BB962C8B-B14F-4D97-AF65-F5344CB8AC3E}">
        <p14:creationId xmlns:p14="http://schemas.microsoft.com/office/powerpoint/2010/main" val="273350958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文件记录指针的顺序定位操作</a:t>
            </a:r>
            <a:br>
              <a:rPr lang="en-US" altLang="zh-CN" dirty="0"/>
            </a:br>
            <a:endParaRPr lang="en-US" dirty="0"/>
          </a:p>
        </p:txBody>
      </p:sp>
      <p:sp>
        <p:nvSpPr>
          <p:cNvPr id="3" name="Content Placeholder 2"/>
          <p:cNvSpPr>
            <a:spLocks noGrp="1"/>
          </p:cNvSpPr>
          <p:nvPr>
            <p:ph idx="1"/>
          </p:nvPr>
        </p:nvSpPr>
        <p:spPr>
          <a:xfrm>
            <a:off x="3803650" y="609600"/>
            <a:ext cx="5111750" cy="5486400"/>
          </a:xfrm>
        </p:spPr>
        <p:txBody>
          <a:bodyPr>
            <a:normAutofit fontScale="55000" lnSpcReduction="20000"/>
          </a:bodyPr>
          <a:lstStyle/>
          <a:p>
            <a:pPr marL="0" indent="0" fontAlgn="auto">
              <a:lnSpc>
                <a:spcPct val="120000"/>
              </a:lnSpc>
              <a:buNone/>
            </a:pPr>
            <a:r>
              <a:rPr lang="zh-CN" altLang="en-US" dirty="0"/>
              <a:t>（</a:t>
            </a:r>
            <a:r>
              <a:rPr lang="en-US" dirty="0"/>
              <a:t>1</a:t>
            </a:r>
            <a:r>
              <a:rPr lang="zh-CN" altLang="en-US" dirty="0"/>
              <a:t>）函数</a:t>
            </a:r>
            <a:r>
              <a:rPr lang="en-US" dirty="0" err="1"/>
              <a:t>fgetc</a:t>
            </a:r>
            <a:r>
              <a:rPr lang="en-US" dirty="0"/>
              <a:t>()</a:t>
            </a:r>
          </a:p>
          <a:p>
            <a:pPr marL="0" indent="0" fontAlgn="auto">
              <a:lnSpc>
                <a:spcPct val="120000"/>
              </a:lnSpc>
              <a:buNone/>
            </a:pPr>
            <a:r>
              <a:rPr lang="zh-CN" altLang="en-US" dirty="0"/>
              <a:t>格式：</a:t>
            </a:r>
            <a:r>
              <a:rPr lang="en-US" dirty="0" err="1">
                <a:solidFill>
                  <a:schemeClr val="accent4"/>
                </a:solidFill>
              </a:rPr>
              <a:t>int</a:t>
            </a:r>
            <a:r>
              <a:rPr lang="en-US" dirty="0">
                <a:solidFill>
                  <a:schemeClr val="accent4"/>
                </a:solidFill>
              </a:rPr>
              <a:t> </a:t>
            </a:r>
            <a:r>
              <a:rPr lang="en-US" dirty="0" err="1">
                <a:solidFill>
                  <a:schemeClr val="accent4"/>
                </a:solidFill>
              </a:rPr>
              <a:t>fgetc</a:t>
            </a:r>
            <a:r>
              <a:rPr lang="en-US" dirty="0">
                <a:solidFill>
                  <a:schemeClr val="accent4"/>
                </a:solidFill>
              </a:rPr>
              <a:t>(FILE  *</a:t>
            </a:r>
            <a:r>
              <a:rPr lang="en-US" dirty="0" err="1">
                <a:solidFill>
                  <a:schemeClr val="accent4"/>
                </a:solidFill>
              </a:rPr>
              <a:t>fp</a:t>
            </a:r>
            <a:r>
              <a:rPr lang="en-US" dirty="0">
                <a:solidFill>
                  <a:schemeClr val="accent4"/>
                </a:solidFill>
              </a:rPr>
              <a:t>)</a:t>
            </a:r>
          </a:p>
          <a:p>
            <a:pPr marL="0" indent="0" fontAlgn="auto">
              <a:lnSpc>
                <a:spcPct val="120000"/>
              </a:lnSpc>
              <a:buNone/>
            </a:pPr>
            <a:r>
              <a:rPr lang="zh-CN" altLang="en-US" dirty="0"/>
              <a:t>功能：从</a:t>
            </a:r>
            <a:r>
              <a:rPr lang="en-US" dirty="0" err="1"/>
              <a:t>fp</a:t>
            </a:r>
            <a:r>
              <a:rPr lang="zh-CN" altLang="en-US" dirty="0"/>
              <a:t>代表的文件当前位置处读出一个字符</a:t>
            </a:r>
            <a:r>
              <a:rPr lang="en-US" dirty="0" err="1"/>
              <a:t>ch</a:t>
            </a:r>
            <a:r>
              <a:rPr lang="zh-CN" altLang="en-US" dirty="0"/>
              <a:t>，若成功，返回所读字符的</a:t>
            </a:r>
            <a:r>
              <a:rPr lang="en-US" dirty="0"/>
              <a:t>ASCII</a:t>
            </a:r>
            <a:r>
              <a:rPr lang="zh-CN" altLang="en-US" dirty="0"/>
              <a:t>码值，且记录指针向文件尾方向移动一个字节；若失败，返回</a:t>
            </a:r>
            <a:r>
              <a:rPr lang="en-US" dirty="0"/>
              <a:t>EOF</a:t>
            </a:r>
            <a:r>
              <a:rPr lang="zh-CN" altLang="en-US" dirty="0"/>
              <a:t>文件结束。</a:t>
            </a:r>
            <a:endParaRPr lang="en-US" altLang="zh-CN" dirty="0"/>
          </a:p>
          <a:p>
            <a:pPr marL="0" indent="0" fontAlgn="auto">
              <a:lnSpc>
                <a:spcPct val="120000"/>
              </a:lnSpc>
              <a:buNone/>
            </a:pPr>
            <a:endParaRPr lang="en-US" dirty="0"/>
          </a:p>
          <a:p>
            <a:pPr marL="0" indent="0" fontAlgn="auto">
              <a:lnSpc>
                <a:spcPct val="120000"/>
              </a:lnSpc>
              <a:buNone/>
            </a:pPr>
            <a:r>
              <a:rPr lang="zh-CN" altLang="en-US" dirty="0"/>
              <a:t>（</a:t>
            </a:r>
            <a:r>
              <a:rPr lang="en-US" dirty="0"/>
              <a:t>2</a:t>
            </a:r>
            <a:r>
              <a:rPr lang="zh-CN" altLang="en-US" dirty="0"/>
              <a:t>）函数</a:t>
            </a:r>
            <a:r>
              <a:rPr lang="en-US" dirty="0" err="1"/>
              <a:t>fgets</a:t>
            </a:r>
            <a:r>
              <a:rPr lang="en-US" dirty="0"/>
              <a:t>()</a:t>
            </a:r>
          </a:p>
          <a:p>
            <a:pPr marL="0" indent="0" fontAlgn="auto">
              <a:lnSpc>
                <a:spcPct val="120000"/>
              </a:lnSpc>
              <a:buNone/>
            </a:pPr>
            <a:r>
              <a:rPr lang="zh-CN" altLang="en-US" dirty="0"/>
              <a:t>格式：</a:t>
            </a:r>
            <a:r>
              <a:rPr lang="en-US" dirty="0">
                <a:solidFill>
                  <a:schemeClr val="accent4"/>
                </a:solidFill>
              </a:rPr>
              <a:t>char * </a:t>
            </a:r>
            <a:r>
              <a:rPr lang="en-US" dirty="0" err="1">
                <a:solidFill>
                  <a:schemeClr val="accent4"/>
                </a:solidFill>
              </a:rPr>
              <a:t>fgets</a:t>
            </a:r>
            <a:r>
              <a:rPr lang="en-US" dirty="0">
                <a:solidFill>
                  <a:schemeClr val="accent4"/>
                </a:solidFill>
              </a:rPr>
              <a:t>(char  *string </a:t>
            </a:r>
            <a:r>
              <a:rPr lang="zh-CN" altLang="en-US" dirty="0">
                <a:solidFill>
                  <a:schemeClr val="accent4"/>
                </a:solidFill>
              </a:rPr>
              <a:t>，</a:t>
            </a:r>
            <a:r>
              <a:rPr lang="en-US" dirty="0" err="1">
                <a:solidFill>
                  <a:schemeClr val="accent4"/>
                </a:solidFill>
              </a:rPr>
              <a:t>int</a:t>
            </a:r>
            <a:r>
              <a:rPr lang="en-US" dirty="0">
                <a:solidFill>
                  <a:schemeClr val="accent4"/>
                </a:solidFill>
              </a:rPr>
              <a:t> n</a:t>
            </a:r>
            <a:r>
              <a:rPr lang="zh-CN" altLang="en-US" dirty="0">
                <a:solidFill>
                  <a:schemeClr val="accent4"/>
                </a:solidFill>
              </a:rPr>
              <a:t>，</a:t>
            </a:r>
            <a:r>
              <a:rPr lang="en-US" dirty="0">
                <a:solidFill>
                  <a:schemeClr val="accent4"/>
                </a:solidFill>
              </a:rPr>
              <a:t>FILE  *</a:t>
            </a:r>
            <a:r>
              <a:rPr lang="en-US" dirty="0" err="1">
                <a:solidFill>
                  <a:schemeClr val="accent4"/>
                </a:solidFill>
              </a:rPr>
              <a:t>fp</a:t>
            </a:r>
            <a:r>
              <a:rPr lang="en-US" dirty="0">
                <a:solidFill>
                  <a:schemeClr val="accent4"/>
                </a:solidFill>
              </a:rPr>
              <a:t>)</a:t>
            </a:r>
          </a:p>
          <a:p>
            <a:pPr marL="0" indent="0" fontAlgn="auto">
              <a:lnSpc>
                <a:spcPct val="120000"/>
              </a:lnSpc>
              <a:buNone/>
            </a:pPr>
            <a:r>
              <a:rPr lang="zh-CN" altLang="en-US" dirty="0"/>
              <a:t>功能：从</a:t>
            </a:r>
            <a:r>
              <a:rPr lang="en-US" dirty="0" err="1"/>
              <a:t>fp</a:t>
            </a:r>
            <a:r>
              <a:rPr lang="zh-CN" altLang="en-US" dirty="0"/>
              <a:t>代表的文件当前位置读出若干个字符置于字符串</a:t>
            </a:r>
            <a:r>
              <a:rPr lang="en-US" dirty="0"/>
              <a:t>string</a:t>
            </a:r>
            <a:r>
              <a:rPr lang="zh-CN" altLang="en-US" dirty="0"/>
              <a:t>中，满足下列条件之一时，读取结束：</a:t>
            </a:r>
            <a:endParaRPr lang="en-US" dirty="0"/>
          </a:p>
          <a:p>
            <a:pPr marL="0" indent="0" fontAlgn="auto">
              <a:lnSpc>
                <a:spcPct val="120000"/>
              </a:lnSpc>
              <a:buNone/>
            </a:pPr>
            <a:r>
              <a:rPr lang="zh-CN" altLang="en-US" dirty="0"/>
              <a:t>① 已经读取了</a:t>
            </a:r>
            <a:r>
              <a:rPr lang="en-US" dirty="0"/>
              <a:t>n-1</a:t>
            </a:r>
            <a:r>
              <a:rPr lang="zh-CN" altLang="en-US" dirty="0"/>
              <a:t>个字符；</a:t>
            </a:r>
            <a:endParaRPr lang="en-US" dirty="0"/>
          </a:p>
          <a:p>
            <a:pPr marL="0" indent="0" fontAlgn="auto">
              <a:lnSpc>
                <a:spcPct val="120000"/>
              </a:lnSpc>
              <a:buNone/>
            </a:pPr>
            <a:r>
              <a:rPr lang="zh-CN" altLang="en-US" dirty="0"/>
              <a:t>② 读取到回车符；</a:t>
            </a:r>
            <a:endParaRPr lang="en-US" dirty="0"/>
          </a:p>
          <a:p>
            <a:pPr marL="0" indent="0" fontAlgn="auto">
              <a:lnSpc>
                <a:spcPct val="120000"/>
              </a:lnSpc>
              <a:buNone/>
            </a:pPr>
            <a:r>
              <a:rPr lang="zh-CN" altLang="en-US" dirty="0"/>
              <a:t>③ 检知记录指针到了文件尾。</a:t>
            </a:r>
            <a:r>
              <a:rPr lang="en-US" dirty="0"/>
              <a:t> </a:t>
            </a:r>
          </a:p>
          <a:p>
            <a:pPr marL="0" indent="0" fontAlgn="auto">
              <a:lnSpc>
                <a:spcPct val="120000"/>
              </a:lnSpc>
              <a:buNone/>
            </a:pPr>
            <a:endParaRPr lang="en-US" dirty="0"/>
          </a:p>
          <a:p>
            <a:pPr marL="0" indent="0" fontAlgn="auto">
              <a:lnSpc>
                <a:spcPct val="120000"/>
              </a:lnSpc>
              <a:buNone/>
            </a:pPr>
            <a:r>
              <a:rPr lang="zh-CN" altLang="en-US" dirty="0"/>
              <a:t>（</a:t>
            </a:r>
            <a:r>
              <a:rPr lang="en-US" dirty="0"/>
              <a:t>3</a:t>
            </a:r>
            <a:r>
              <a:rPr lang="zh-CN" altLang="en-US" dirty="0"/>
              <a:t>）函数</a:t>
            </a:r>
            <a:r>
              <a:rPr lang="en-US" dirty="0" err="1"/>
              <a:t>fscanf</a:t>
            </a:r>
            <a:r>
              <a:rPr lang="en-US" dirty="0"/>
              <a:t>()</a:t>
            </a:r>
          </a:p>
          <a:p>
            <a:pPr marL="0" indent="0" fontAlgn="auto">
              <a:lnSpc>
                <a:spcPct val="120000"/>
              </a:lnSpc>
              <a:buNone/>
            </a:pPr>
            <a:r>
              <a:rPr lang="zh-CN" altLang="en-US" dirty="0"/>
              <a:t>格式：</a:t>
            </a:r>
            <a:r>
              <a:rPr lang="en-US" dirty="0" err="1">
                <a:solidFill>
                  <a:schemeClr val="accent4"/>
                </a:solidFill>
              </a:rPr>
              <a:t>int</a:t>
            </a:r>
            <a:r>
              <a:rPr lang="en-US" dirty="0">
                <a:solidFill>
                  <a:schemeClr val="accent4"/>
                </a:solidFill>
              </a:rPr>
              <a:t> </a:t>
            </a:r>
            <a:r>
              <a:rPr lang="en-US" dirty="0" err="1">
                <a:solidFill>
                  <a:schemeClr val="accent4"/>
                </a:solidFill>
              </a:rPr>
              <a:t>fscanf</a:t>
            </a:r>
            <a:r>
              <a:rPr lang="en-US" dirty="0">
                <a:solidFill>
                  <a:schemeClr val="accent4"/>
                </a:solidFill>
              </a:rPr>
              <a:t>(FILE  *</a:t>
            </a:r>
            <a:r>
              <a:rPr lang="en-US" dirty="0" err="1">
                <a:solidFill>
                  <a:schemeClr val="accent4"/>
                </a:solidFill>
              </a:rPr>
              <a:t>fp</a:t>
            </a:r>
            <a:r>
              <a:rPr lang="en-US" dirty="0">
                <a:solidFill>
                  <a:schemeClr val="accent4"/>
                </a:solidFill>
              </a:rPr>
              <a:t> </a:t>
            </a:r>
            <a:r>
              <a:rPr lang="zh-CN" altLang="en-US" dirty="0">
                <a:solidFill>
                  <a:schemeClr val="accent4"/>
                </a:solidFill>
              </a:rPr>
              <a:t>，</a:t>
            </a:r>
            <a:r>
              <a:rPr lang="en-US" dirty="0">
                <a:solidFill>
                  <a:schemeClr val="accent4"/>
                </a:solidFill>
              </a:rPr>
              <a:t>"</a:t>
            </a:r>
            <a:r>
              <a:rPr lang="zh-CN" altLang="en-US" dirty="0">
                <a:solidFill>
                  <a:schemeClr val="accent4"/>
                </a:solidFill>
              </a:rPr>
              <a:t>读入格式</a:t>
            </a:r>
            <a:r>
              <a:rPr lang="en-US" dirty="0">
                <a:solidFill>
                  <a:schemeClr val="accent4"/>
                </a:solidFill>
              </a:rPr>
              <a:t>"</a:t>
            </a:r>
            <a:r>
              <a:rPr lang="zh-CN" altLang="en-US" dirty="0">
                <a:solidFill>
                  <a:schemeClr val="accent4"/>
                </a:solidFill>
              </a:rPr>
              <a:t>，读入列表</a:t>
            </a:r>
            <a:r>
              <a:rPr lang="en-US" dirty="0">
                <a:solidFill>
                  <a:schemeClr val="accent4"/>
                </a:solidFill>
              </a:rPr>
              <a:t>)</a:t>
            </a:r>
          </a:p>
          <a:p>
            <a:pPr marL="0" indent="0" fontAlgn="auto">
              <a:lnSpc>
                <a:spcPct val="120000"/>
              </a:lnSpc>
              <a:buNone/>
            </a:pPr>
            <a:r>
              <a:rPr lang="zh-CN" altLang="en-US" dirty="0"/>
              <a:t>功能：从</a:t>
            </a:r>
            <a:r>
              <a:rPr lang="en-US" dirty="0" err="1"/>
              <a:t>fp</a:t>
            </a:r>
            <a:r>
              <a:rPr lang="zh-CN" altLang="en-US" dirty="0"/>
              <a:t>代表的文件按</a:t>
            </a:r>
            <a:r>
              <a:rPr lang="en-US" dirty="0"/>
              <a:t>"</a:t>
            </a:r>
            <a:r>
              <a:rPr lang="zh-CN" altLang="en-US" dirty="0"/>
              <a:t>读入格式</a:t>
            </a:r>
            <a:r>
              <a:rPr lang="en-US" dirty="0"/>
              <a:t>"</a:t>
            </a:r>
            <a:r>
              <a:rPr lang="zh-CN" altLang="en-US" dirty="0"/>
              <a:t>读数据至内存中；若失败，则返回－</a:t>
            </a:r>
            <a:r>
              <a:rPr lang="en-US" dirty="0"/>
              <a:t>1</a:t>
            </a:r>
            <a:r>
              <a:rPr lang="zh-CN" altLang="en-US" dirty="0"/>
              <a:t>。</a:t>
            </a:r>
            <a:endParaRPr lang="en-US" dirty="0"/>
          </a:p>
          <a:p>
            <a:pPr marL="0" indent="0" fontAlgn="auto">
              <a:lnSpc>
                <a:spcPct val="120000"/>
              </a:lnSpc>
              <a:buNone/>
            </a:pPr>
            <a:r>
              <a:rPr lang="zh-CN" altLang="en-US" dirty="0"/>
              <a:t>说明：函数</a:t>
            </a:r>
            <a:r>
              <a:rPr lang="en-US" dirty="0" err="1"/>
              <a:t>fscanf</a:t>
            </a:r>
            <a:r>
              <a:rPr lang="en-US" dirty="0"/>
              <a:t>()</a:t>
            </a:r>
            <a:r>
              <a:rPr lang="zh-CN" altLang="en-US" dirty="0"/>
              <a:t>语法与</a:t>
            </a:r>
            <a:r>
              <a:rPr lang="en-US" dirty="0" err="1"/>
              <a:t>scanf</a:t>
            </a:r>
            <a:r>
              <a:rPr lang="en-US" dirty="0"/>
              <a:t>()</a:t>
            </a:r>
            <a:r>
              <a:rPr lang="zh-CN" altLang="en-US" dirty="0"/>
              <a:t>函数相似。</a:t>
            </a: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en-US" dirty="0"/>
              <a:t>2</a:t>
            </a:r>
            <a:r>
              <a:rPr lang="zh-CN" altLang="en-US" dirty="0"/>
              <a:t>．文件的顺序读操作函数</a:t>
            </a:r>
            <a:endParaRPr lang="en-US" dirty="0"/>
          </a:p>
          <a:p>
            <a:r>
              <a:rPr lang="zh-CN" altLang="en-US" dirty="0"/>
              <a:t>功能：将文件中的信息读入到内存中以备处理。</a:t>
            </a:r>
            <a:endParaRPr lang="en-US" dirty="0"/>
          </a:p>
          <a:p>
            <a:pPr marL="285750" indent="-285750">
              <a:buFont typeface="Wingdings" pitchFamily="2" charset="2"/>
              <a:buChar char="Ø"/>
            </a:pPr>
            <a:r>
              <a:rPr lang="zh-CN" altLang="en-US" dirty="0"/>
              <a:t>函数</a:t>
            </a:r>
            <a:r>
              <a:rPr lang="en-US" dirty="0" err="1"/>
              <a:t>fgetc</a:t>
            </a:r>
            <a:r>
              <a:rPr lang="en-US" dirty="0"/>
              <a:t>()</a:t>
            </a:r>
          </a:p>
          <a:p>
            <a:pPr marL="285750" indent="-285750">
              <a:buFont typeface="Wingdings" pitchFamily="2" charset="2"/>
              <a:buChar char="Ø"/>
            </a:pPr>
            <a:r>
              <a:rPr lang="zh-CN" altLang="en-US" dirty="0"/>
              <a:t>函数</a:t>
            </a:r>
            <a:r>
              <a:rPr lang="en-US" dirty="0" err="1"/>
              <a:t>fgets</a:t>
            </a:r>
            <a:r>
              <a:rPr lang="en-US" dirty="0"/>
              <a:t>()</a:t>
            </a:r>
          </a:p>
          <a:p>
            <a:pPr marL="285750" indent="-285750">
              <a:buFont typeface="Wingdings" pitchFamily="2" charset="2"/>
              <a:buChar char="Ø"/>
            </a:pPr>
            <a:r>
              <a:rPr lang="zh-CN" altLang="en-US" dirty="0"/>
              <a:t>函数</a:t>
            </a:r>
            <a:r>
              <a:rPr lang="en-US" dirty="0" err="1"/>
              <a:t>fscanf</a:t>
            </a:r>
            <a:r>
              <a:rPr lang="en-US" dirty="0"/>
              <a:t>()</a:t>
            </a:r>
          </a:p>
          <a:p>
            <a:endParaRPr lang="en-US" dirty="0"/>
          </a:p>
        </p:txBody>
      </p:sp>
    </p:spTree>
    <p:extLst>
      <p:ext uri="{BB962C8B-B14F-4D97-AF65-F5344CB8AC3E}">
        <p14:creationId xmlns:p14="http://schemas.microsoft.com/office/powerpoint/2010/main" val="148800668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文件记录指针的随机定位操作</a:t>
            </a:r>
            <a:br>
              <a:rPr lang="en-US" dirty="0"/>
            </a:br>
            <a:endParaRPr lang="en-US" dirty="0"/>
          </a:p>
        </p:txBody>
      </p:sp>
      <p:sp>
        <p:nvSpPr>
          <p:cNvPr id="3" name="Content Placeholder 2"/>
          <p:cNvSpPr>
            <a:spLocks noGrp="1"/>
          </p:cNvSpPr>
          <p:nvPr>
            <p:ph idx="1"/>
          </p:nvPr>
        </p:nvSpPr>
        <p:spPr>
          <a:xfrm>
            <a:off x="3803650" y="609600"/>
            <a:ext cx="5111750" cy="3352800"/>
          </a:xfrm>
        </p:spPr>
        <p:txBody>
          <a:bodyPr>
            <a:normAutofit fontScale="40000" lnSpcReduction="20000"/>
          </a:bodyPr>
          <a:lstStyle/>
          <a:p>
            <a:pPr marL="0" indent="0" fontAlgn="auto">
              <a:lnSpc>
                <a:spcPct val="120000"/>
              </a:lnSpc>
              <a:buNone/>
            </a:pPr>
            <a:r>
              <a:rPr lang="zh-CN" altLang="en-US" dirty="0"/>
              <a:t>（</a:t>
            </a:r>
            <a:r>
              <a:rPr lang="en-US" dirty="0"/>
              <a:t>1</a:t>
            </a:r>
            <a:r>
              <a:rPr lang="zh-CN" altLang="en-US" dirty="0"/>
              <a:t>）</a:t>
            </a:r>
            <a:r>
              <a:rPr lang="en-US" dirty="0"/>
              <a:t>rewind()</a:t>
            </a:r>
            <a:r>
              <a:rPr lang="zh-CN" altLang="en-US" dirty="0"/>
              <a:t>函数</a:t>
            </a:r>
            <a:endParaRPr lang="en-US" dirty="0"/>
          </a:p>
          <a:p>
            <a:pPr marL="0" indent="0" fontAlgn="auto">
              <a:lnSpc>
                <a:spcPct val="120000"/>
              </a:lnSpc>
              <a:buNone/>
            </a:pPr>
            <a:r>
              <a:rPr lang="zh-CN" altLang="en-US" dirty="0"/>
              <a:t>格式：</a:t>
            </a:r>
            <a:r>
              <a:rPr lang="en-US" dirty="0" err="1">
                <a:solidFill>
                  <a:schemeClr val="accent4"/>
                </a:solidFill>
              </a:rPr>
              <a:t>int</a:t>
            </a:r>
            <a:r>
              <a:rPr lang="en-US" dirty="0">
                <a:solidFill>
                  <a:schemeClr val="accent4"/>
                </a:solidFill>
              </a:rPr>
              <a:t>   rewind(FILE  *</a:t>
            </a:r>
            <a:r>
              <a:rPr lang="en-US" dirty="0" err="1">
                <a:solidFill>
                  <a:schemeClr val="accent4"/>
                </a:solidFill>
              </a:rPr>
              <a:t>fp</a:t>
            </a:r>
            <a:r>
              <a:rPr lang="en-US" dirty="0">
                <a:solidFill>
                  <a:schemeClr val="accent4"/>
                </a:solidFill>
              </a:rPr>
              <a:t>)</a:t>
            </a:r>
          </a:p>
          <a:p>
            <a:pPr marL="0" indent="0" fontAlgn="auto">
              <a:lnSpc>
                <a:spcPct val="120000"/>
              </a:lnSpc>
              <a:buNone/>
            </a:pPr>
            <a:r>
              <a:rPr lang="zh-CN" altLang="en-US" dirty="0"/>
              <a:t>功能：用于将记录指针所指位置移到文件开头，操作成功时返回</a:t>
            </a:r>
            <a:r>
              <a:rPr lang="en-US" dirty="0"/>
              <a:t>0</a:t>
            </a:r>
            <a:r>
              <a:rPr lang="zh-CN" altLang="en-US" dirty="0"/>
              <a:t>，失败则返回一个非</a:t>
            </a:r>
            <a:r>
              <a:rPr lang="en-US" dirty="0"/>
              <a:t>0</a:t>
            </a:r>
            <a:r>
              <a:rPr lang="zh-CN" altLang="en-US" dirty="0"/>
              <a:t>值。</a:t>
            </a:r>
            <a:endParaRPr lang="en-US" altLang="zh-CN" dirty="0"/>
          </a:p>
          <a:p>
            <a:pPr marL="0" indent="0" fontAlgn="auto">
              <a:lnSpc>
                <a:spcPct val="120000"/>
              </a:lnSpc>
              <a:buNone/>
            </a:pPr>
            <a:endParaRPr lang="en-US" dirty="0"/>
          </a:p>
          <a:p>
            <a:pPr marL="0" indent="0" fontAlgn="auto">
              <a:lnSpc>
                <a:spcPct val="120000"/>
              </a:lnSpc>
              <a:buNone/>
            </a:pPr>
            <a:r>
              <a:rPr lang="zh-CN" altLang="en-US" dirty="0"/>
              <a:t>（</a:t>
            </a:r>
            <a:r>
              <a:rPr lang="en-US" dirty="0"/>
              <a:t>2</a:t>
            </a:r>
            <a:r>
              <a:rPr lang="zh-CN" altLang="en-US" dirty="0"/>
              <a:t>）随机定位函数</a:t>
            </a:r>
            <a:r>
              <a:rPr lang="en-US" dirty="0" err="1"/>
              <a:t>fseek</a:t>
            </a:r>
            <a:r>
              <a:rPr lang="en-US" dirty="0"/>
              <a:t>()</a:t>
            </a:r>
          </a:p>
          <a:p>
            <a:pPr marL="0" indent="0" fontAlgn="auto">
              <a:lnSpc>
                <a:spcPct val="120000"/>
              </a:lnSpc>
              <a:buNone/>
            </a:pPr>
            <a:r>
              <a:rPr lang="zh-CN" altLang="en-US" dirty="0"/>
              <a:t>格式：</a:t>
            </a:r>
            <a:r>
              <a:rPr lang="en-US" dirty="0" err="1">
                <a:solidFill>
                  <a:schemeClr val="accent4"/>
                </a:solidFill>
              </a:rPr>
              <a:t>int</a:t>
            </a:r>
            <a:r>
              <a:rPr lang="en-US" dirty="0">
                <a:solidFill>
                  <a:schemeClr val="accent4"/>
                </a:solidFill>
              </a:rPr>
              <a:t> </a:t>
            </a:r>
            <a:r>
              <a:rPr lang="en-US" dirty="0" err="1">
                <a:solidFill>
                  <a:schemeClr val="accent4"/>
                </a:solidFill>
              </a:rPr>
              <a:t>fseek</a:t>
            </a:r>
            <a:r>
              <a:rPr lang="en-US" dirty="0">
                <a:solidFill>
                  <a:schemeClr val="accent4"/>
                </a:solidFill>
              </a:rPr>
              <a:t>(FILE  *</a:t>
            </a:r>
            <a:r>
              <a:rPr lang="en-US" dirty="0" err="1">
                <a:solidFill>
                  <a:schemeClr val="accent4"/>
                </a:solidFill>
              </a:rPr>
              <a:t>fp</a:t>
            </a:r>
            <a:r>
              <a:rPr lang="zh-CN" altLang="en-US" dirty="0">
                <a:solidFill>
                  <a:schemeClr val="accent4"/>
                </a:solidFill>
              </a:rPr>
              <a:t>，</a:t>
            </a:r>
            <a:r>
              <a:rPr lang="en-US" dirty="0">
                <a:solidFill>
                  <a:schemeClr val="accent4"/>
                </a:solidFill>
              </a:rPr>
              <a:t>long  offset </a:t>
            </a:r>
            <a:r>
              <a:rPr lang="zh-CN" altLang="en-US" dirty="0">
                <a:solidFill>
                  <a:schemeClr val="accent4"/>
                </a:solidFill>
              </a:rPr>
              <a:t>，</a:t>
            </a:r>
            <a:r>
              <a:rPr lang="en-US" dirty="0" err="1">
                <a:solidFill>
                  <a:schemeClr val="accent4"/>
                </a:solidFill>
              </a:rPr>
              <a:t>int</a:t>
            </a:r>
            <a:r>
              <a:rPr lang="en-US" dirty="0">
                <a:solidFill>
                  <a:schemeClr val="accent4"/>
                </a:solidFill>
              </a:rPr>
              <a:t>  </a:t>
            </a:r>
            <a:r>
              <a:rPr lang="en-US" dirty="0" err="1">
                <a:solidFill>
                  <a:schemeClr val="accent4"/>
                </a:solidFill>
              </a:rPr>
              <a:t>fromwhere</a:t>
            </a:r>
            <a:r>
              <a:rPr lang="en-US" dirty="0">
                <a:solidFill>
                  <a:schemeClr val="accent4"/>
                </a:solidFill>
              </a:rPr>
              <a:t>)</a:t>
            </a:r>
          </a:p>
          <a:p>
            <a:pPr marL="0" indent="0" fontAlgn="auto">
              <a:lnSpc>
                <a:spcPct val="120000"/>
              </a:lnSpc>
              <a:buNone/>
            </a:pPr>
            <a:r>
              <a:rPr lang="zh-CN" altLang="en-US" dirty="0"/>
              <a:t>功能：将文件记录指针定位到从</a:t>
            </a:r>
            <a:r>
              <a:rPr lang="en-US" dirty="0" err="1"/>
              <a:t>fromwhere</a:t>
            </a:r>
            <a:r>
              <a:rPr lang="zh-CN" altLang="en-US" dirty="0"/>
              <a:t>开始的第</a:t>
            </a:r>
            <a:r>
              <a:rPr lang="en-US" dirty="0"/>
              <a:t>offset</a:t>
            </a:r>
            <a:r>
              <a:rPr lang="zh-CN" altLang="en-US" dirty="0"/>
              <a:t>字节的位置处。</a:t>
            </a:r>
            <a:endParaRPr lang="en-US" altLang="zh-CN" dirty="0"/>
          </a:p>
          <a:p>
            <a:pPr marL="0" indent="0" fontAlgn="auto">
              <a:lnSpc>
                <a:spcPct val="120000"/>
              </a:lnSpc>
              <a:buNone/>
            </a:pPr>
            <a:r>
              <a:rPr lang="zh-CN" altLang="en-US" dirty="0"/>
              <a:t>“</a:t>
            </a:r>
            <a:r>
              <a:rPr lang="en-US" dirty="0" err="1"/>
              <a:t>fromwhere</a:t>
            </a:r>
            <a:r>
              <a:rPr lang="zh-CN" altLang="en-US" dirty="0"/>
              <a:t>”表示起始点，即从何处开始计算位移量，规定的起始点有</a:t>
            </a:r>
            <a:r>
              <a:rPr lang="en-US" dirty="0"/>
              <a:t>3</a:t>
            </a:r>
            <a:r>
              <a:rPr lang="zh-CN" altLang="en-US" dirty="0"/>
              <a:t>种：文件头、当前位置和文件尾。其表示方法见下表。</a:t>
            </a:r>
            <a:endParaRPr lang="en-US" altLang="zh-CN" dirty="0"/>
          </a:p>
          <a:p>
            <a:pPr marL="0" indent="0" fontAlgn="auto">
              <a:lnSpc>
                <a:spcPct val="120000"/>
              </a:lnSpc>
              <a:buNone/>
            </a:pPr>
            <a:r>
              <a:rPr lang="zh-CN" altLang="en-US" dirty="0"/>
              <a:t>“</a:t>
            </a:r>
            <a:r>
              <a:rPr lang="en-US" dirty="0"/>
              <a:t>offset</a:t>
            </a:r>
            <a:r>
              <a:rPr lang="zh-CN" altLang="en-US" dirty="0"/>
              <a:t>”表示位移量，即移动的字节数，要求位移量是</a:t>
            </a:r>
            <a:r>
              <a:rPr lang="en-US" dirty="0"/>
              <a:t>long</a:t>
            </a:r>
            <a:r>
              <a:rPr lang="zh-CN" altLang="en-US" dirty="0"/>
              <a:t>型数据，以便在文件长度大于</a:t>
            </a:r>
            <a:r>
              <a:rPr lang="en-US" dirty="0"/>
              <a:t>64KB</a:t>
            </a:r>
            <a:r>
              <a:rPr lang="zh-CN" altLang="en-US" dirty="0"/>
              <a:t>时不会出错。当用常量表示位移量时，要求加后缀“</a:t>
            </a:r>
            <a:r>
              <a:rPr lang="en-US" dirty="0"/>
              <a:t>L</a:t>
            </a:r>
            <a:r>
              <a:rPr lang="zh-CN" altLang="en-US" dirty="0"/>
              <a:t>”。</a:t>
            </a:r>
            <a:endParaRPr lang="en-US" dirty="0"/>
          </a:p>
          <a:p>
            <a:pPr marL="0" indent="0" fontAlgn="auto">
              <a:lnSpc>
                <a:spcPct val="120000"/>
              </a:lnSpc>
              <a:buNone/>
            </a:pPr>
            <a:r>
              <a:rPr lang="zh-CN" altLang="en-US" dirty="0"/>
              <a:t>说明：当函数返回</a:t>
            </a:r>
            <a:r>
              <a:rPr lang="en-US" dirty="0"/>
              <a:t>0</a:t>
            </a:r>
            <a:r>
              <a:rPr lang="zh-CN" altLang="en-US" dirty="0"/>
              <a:t>时，定位操作成功，非</a:t>
            </a:r>
            <a:r>
              <a:rPr lang="en-US" dirty="0"/>
              <a:t>0</a:t>
            </a:r>
            <a:r>
              <a:rPr lang="zh-CN" altLang="en-US" dirty="0"/>
              <a:t>时定位操作失败。</a:t>
            </a: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．文件的定位</a:t>
            </a:r>
            <a:endParaRPr lang="en-US" dirty="0"/>
          </a:p>
          <a:p>
            <a:r>
              <a:rPr lang="zh-CN" altLang="en-US" dirty="0"/>
              <a:t>移动文件内部位置指针的函数主要有两个，即</a:t>
            </a:r>
            <a:r>
              <a:rPr lang="en-US" dirty="0"/>
              <a:t>rewind</a:t>
            </a:r>
            <a:r>
              <a:rPr lang="zh-CN" altLang="en-US" dirty="0"/>
              <a:t>函数和</a:t>
            </a:r>
            <a:r>
              <a:rPr lang="en-US" dirty="0" err="1"/>
              <a:t>fseek</a:t>
            </a:r>
            <a:r>
              <a:rPr lang="zh-CN" altLang="en-US" dirty="0"/>
              <a:t>函数。</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08959252"/>
              </p:ext>
            </p:extLst>
          </p:nvPr>
        </p:nvGraphicFramePr>
        <p:xfrm>
          <a:off x="3810000" y="4343400"/>
          <a:ext cx="5040629" cy="1066800"/>
        </p:xfrm>
        <a:graphic>
          <a:graphicData uri="http://schemas.openxmlformats.org/drawingml/2006/table">
            <a:tbl>
              <a:tblPr>
                <a:effectLst>
                  <a:reflection blurRad="6350" stA="50000" endA="300" endPos="55500" dist="50800" dir="5400000" sy="-100000" algn="bl" rotWithShape="0"/>
                </a:effectLst>
              </a:tblPr>
              <a:tblGrid>
                <a:gridCol w="1550963">
                  <a:extLst>
                    <a:ext uri="{9D8B030D-6E8A-4147-A177-3AD203B41FA5}">
                      <a16:colId xmlns:a16="http://schemas.microsoft.com/office/drawing/2014/main" val="20000"/>
                    </a:ext>
                  </a:extLst>
                </a:gridCol>
                <a:gridCol w="904728">
                  <a:extLst>
                    <a:ext uri="{9D8B030D-6E8A-4147-A177-3AD203B41FA5}">
                      <a16:colId xmlns:a16="http://schemas.microsoft.com/office/drawing/2014/main" val="20001"/>
                    </a:ext>
                  </a:extLst>
                </a:gridCol>
                <a:gridCol w="2584938">
                  <a:extLst>
                    <a:ext uri="{9D8B030D-6E8A-4147-A177-3AD203B41FA5}">
                      <a16:colId xmlns:a16="http://schemas.microsoft.com/office/drawing/2014/main" val="20002"/>
                    </a:ext>
                  </a:extLst>
                </a:gridCol>
              </a:tblGrid>
              <a:tr h="266700">
                <a:tc>
                  <a:txBody>
                    <a:bodyPr/>
                    <a:lstStyle/>
                    <a:p>
                      <a:pPr marL="0" marR="0" indent="0" algn="ctr" fontAlgn="auto">
                        <a:spcBef>
                          <a:spcPts val="250"/>
                        </a:spcBef>
                        <a:spcAft>
                          <a:spcPts val="250"/>
                        </a:spcAft>
                      </a:pPr>
                      <a:r>
                        <a:rPr lang="zh-CN" sz="1000" b="1" kern="0" dirty="0">
                          <a:solidFill>
                            <a:srgbClr val="000000"/>
                          </a:solidFill>
                          <a:effectLst/>
                          <a:latin typeface="Times New Roman"/>
                          <a:ea typeface="宋体"/>
                        </a:rPr>
                        <a:t>符号常量</a:t>
                      </a:r>
                      <a:endParaRPr lang="en-US" sz="1000" b="1" kern="105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250"/>
                        </a:spcBef>
                        <a:spcAft>
                          <a:spcPts val="250"/>
                        </a:spcAft>
                      </a:pPr>
                      <a:r>
                        <a:rPr lang="zh-CN" sz="1000" b="1" kern="0" dirty="0">
                          <a:solidFill>
                            <a:srgbClr val="000000"/>
                          </a:solidFill>
                          <a:effectLst/>
                          <a:latin typeface="Times New Roman"/>
                          <a:ea typeface="宋体"/>
                        </a:rPr>
                        <a:t>数</a:t>
                      </a:r>
                      <a:r>
                        <a:rPr lang="en-US" sz="1000" b="1" kern="0" dirty="0">
                          <a:solidFill>
                            <a:srgbClr val="000000"/>
                          </a:solidFill>
                          <a:effectLst/>
                          <a:latin typeface="Times New Roman"/>
                          <a:ea typeface="宋体"/>
                        </a:rPr>
                        <a:t>    </a:t>
                      </a:r>
                      <a:r>
                        <a:rPr lang="zh-CN" sz="1000" b="1" kern="0" dirty="0">
                          <a:solidFill>
                            <a:srgbClr val="000000"/>
                          </a:solidFill>
                          <a:effectLst/>
                          <a:latin typeface="Times New Roman"/>
                          <a:ea typeface="宋体"/>
                        </a:rPr>
                        <a:t>值</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250"/>
                        </a:spcBef>
                        <a:spcAft>
                          <a:spcPts val="250"/>
                        </a:spcAft>
                      </a:pPr>
                      <a:r>
                        <a:rPr lang="zh-CN" sz="1000" b="1" kern="0">
                          <a:solidFill>
                            <a:srgbClr val="000000"/>
                          </a:solidFill>
                          <a:effectLst/>
                          <a:latin typeface="Times New Roman"/>
                          <a:ea typeface="宋体"/>
                        </a:rPr>
                        <a:t>含</a:t>
                      </a:r>
                      <a:r>
                        <a:rPr lang="en-US" sz="1000" b="1" kern="0">
                          <a:solidFill>
                            <a:srgbClr val="000000"/>
                          </a:solidFill>
                          <a:effectLst/>
                          <a:latin typeface="Times New Roman"/>
                          <a:ea typeface="宋体"/>
                        </a:rPr>
                        <a:t>    </a:t>
                      </a:r>
                      <a:r>
                        <a:rPr lang="zh-CN" sz="1000" b="1" kern="0">
                          <a:solidFill>
                            <a:srgbClr val="000000"/>
                          </a:solidFill>
                          <a:effectLst/>
                          <a:latin typeface="Times New Roman"/>
                          <a:ea typeface="宋体"/>
                        </a:rPr>
                        <a:t>义</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66700">
                <a:tc>
                  <a:txBody>
                    <a:bodyPr/>
                    <a:lstStyle/>
                    <a:p>
                      <a:pPr marL="0" marR="0" indent="0" algn="ctr" fontAlgn="auto">
                        <a:spcBef>
                          <a:spcPts val="250"/>
                        </a:spcBef>
                        <a:spcAft>
                          <a:spcPts val="250"/>
                        </a:spcAft>
                      </a:pPr>
                      <a:r>
                        <a:rPr lang="en-US" sz="1000" b="1" kern="0">
                          <a:solidFill>
                            <a:srgbClr val="000000"/>
                          </a:solidFill>
                          <a:effectLst/>
                          <a:latin typeface="Times New Roman"/>
                          <a:ea typeface="宋体"/>
                        </a:rPr>
                        <a:t>SEEK_SET</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250"/>
                        </a:spcBef>
                        <a:spcAft>
                          <a:spcPts val="250"/>
                        </a:spcAft>
                      </a:pPr>
                      <a:r>
                        <a:rPr lang="en-US" sz="1000" b="1" kern="0">
                          <a:solidFill>
                            <a:srgbClr val="000000"/>
                          </a:solidFill>
                          <a:effectLst/>
                          <a:latin typeface="Times New Roman"/>
                          <a:ea typeface="宋体"/>
                        </a:rPr>
                        <a:t>0</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250"/>
                        </a:spcBef>
                        <a:spcAft>
                          <a:spcPts val="250"/>
                        </a:spcAft>
                      </a:pPr>
                      <a:r>
                        <a:rPr lang="zh-CN" sz="1000" b="1" kern="0">
                          <a:solidFill>
                            <a:srgbClr val="000000"/>
                          </a:solidFill>
                          <a:effectLst/>
                          <a:latin typeface="Times New Roman"/>
                          <a:ea typeface="宋体"/>
                        </a:rPr>
                        <a:t>文件开头</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66700">
                <a:tc>
                  <a:txBody>
                    <a:bodyPr/>
                    <a:lstStyle/>
                    <a:p>
                      <a:pPr marL="0" marR="0" indent="0" algn="ctr" fontAlgn="auto">
                        <a:spcBef>
                          <a:spcPts val="250"/>
                        </a:spcBef>
                        <a:spcAft>
                          <a:spcPts val="250"/>
                        </a:spcAft>
                      </a:pPr>
                      <a:r>
                        <a:rPr lang="en-US" sz="1000" b="1" kern="0">
                          <a:solidFill>
                            <a:srgbClr val="000000"/>
                          </a:solidFill>
                          <a:effectLst/>
                          <a:latin typeface="Times New Roman"/>
                          <a:ea typeface="宋体"/>
                        </a:rPr>
                        <a:t>SEEK_CUR</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250"/>
                        </a:spcBef>
                        <a:spcAft>
                          <a:spcPts val="250"/>
                        </a:spcAft>
                      </a:pPr>
                      <a:r>
                        <a:rPr lang="en-US" sz="1000" b="1" kern="0">
                          <a:solidFill>
                            <a:srgbClr val="000000"/>
                          </a:solidFill>
                          <a:effectLst/>
                          <a:latin typeface="Times New Roman"/>
                          <a:ea typeface="宋体"/>
                        </a:rPr>
                        <a:t>1</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250"/>
                        </a:spcBef>
                        <a:spcAft>
                          <a:spcPts val="250"/>
                        </a:spcAft>
                      </a:pPr>
                      <a:r>
                        <a:rPr lang="zh-CN" sz="1000" b="1" kern="0">
                          <a:solidFill>
                            <a:srgbClr val="000000"/>
                          </a:solidFill>
                          <a:effectLst/>
                          <a:latin typeface="Times New Roman"/>
                          <a:ea typeface="宋体"/>
                        </a:rPr>
                        <a:t>文件记录指针的当前位置</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266700">
                <a:tc>
                  <a:txBody>
                    <a:bodyPr/>
                    <a:lstStyle/>
                    <a:p>
                      <a:pPr marL="0" marR="0" indent="0" algn="ctr" fontAlgn="auto">
                        <a:spcBef>
                          <a:spcPts val="250"/>
                        </a:spcBef>
                        <a:spcAft>
                          <a:spcPts val="250"/>
                        </a:spcAft>
                      </a:pPr>
                      <a:r>
                        <a:rPr lang="en-US" sz="1000" b="1" kern="0" dirty="0">
                          <a:solidFill>
                            <a:srgbClr val="000000"/>
                          </a:solidFill>
                          <a:effectLst/>
                          <a:latin typeface="Times New Roman"/>
                          <a:ea typeface="宋体"/>
                        </a:rPr>
                        <a:t>SEEK_END</a:t>
                      </a:r>
                      <a:endParaRPr lang="en-US" sz="1000" b="1" kern="105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250"/>
                        </a:spcBef>
                        <a:spcAft>
                          <a:spcPts val="250"/>
                        </a:spcAft>
                      </a:pPr>
                      <a:r>
                        <a:rPr lang="en-US" sz="1000" b="1" kern="0">
                          <a:solidFill>
                            <a:srgbClr val="000000"/>
                          </a:solidFill>
                          <a:effectLst/>
                          <a:latin typeface="Times New Roman"/>
                          <a:ea typeface="宋体"/>
                        </a:rPr>
                        <a:t>2</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250"/>
                        </a:spcBef>
                        <a:spcAft>
                          <a:spcPts val="250"/>
                        </a:spcAft>
                      </a:pPr>
                      <a:r>
                        <a:rPr lang="zh-CN" sz="1000" b="1" kern="0" dirty="0">
                          <a:solidFill>
                            <a:srgbClr val="000000"/>
                          </a:solidFill>
                          <a:effectLst/>
                          <a:latin typeface="Times New Roman"/>
                          <a:ea typeface="宋体"/>
                        </a:rPr>
                        <a:t>文件尾</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7047383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文件记录指针的随机定位操作</a:t>
            </a:r>
            <a:br>
              <a:rPr lang="en-US" altLang="zh-CN" dirty="0"/>
            </a:br>
            <a:endParaRPr lang="en-US" dirty="0"/>
          </a:p>
        </p:txBody>
      </p:sp>
      <p:sp>
        <p:nvSpPr>
          <p:cNvPr id="3" name="Content Placeholder 2"/>
          <p:cNvSpPr>
            <a:spLocks noGrp="1"/>
          </p:cNvSpPr>
          <p:nvPr>
            <p:ph idx="1"/>
          </p:nvPr>
        </p:nvSpPr>
        <p:spPr/>
        <p:txBody>
          <a:bodyPr>
            <a:normAutofit fontScale="47500" lnSpcReduction="20000"/>
          </a:bodyPr>
          <a:lstStyle/>
          <a:p>
            <a:pPr marL="0" indent="0" fontAlgn="auto">
              <a:lnSpc>
                <a:spcPct val="120000"/>
              </a:lnSpc>
              <a:buNone/>
            </a:pPr>
            <a:r>
              <a:rPr lang="zh-CN" altLang="en-US" dirty="0"/>
              <a:t>（</a:t>
            </a:r>
            <a:r>
              <a:rPr lang="en-US" dirty="0"/>
              <a:t>1</a:t>
            </a:r>
            <a:r>
              <a:rPr lang="zh-CN" altLang="en-US" dirty="0"/>
              <a:t>）随机读函数</a:t>
            </a:r>
            <a:r>
              <a:rPr lang="en-US" dirty="0" err="1"/>
              <a:t>fread</a:t>
            </a:r>
            <a:r>
              <a:rPr lang="en-US" dirty="0"/>
              <a:t>()</a:t>
            </a:r>
          </a:p>
          <a:p>
            <a:pPr marL="0" indent="0" fontAlgn="auto">
              <a:lnSpc>
                <a:spcPct val="120000"/>
              </a:lnSpc>
              <a:buNone/>
            </a:pPr>
            <a:r>
              <a:rPr lang="zh-CN" altLang="en-US" dirty="0"/>
              <a:t>格式：</a:t>
            </a:r>
            <a:r>
              <a:rPr lang="en-US" dirty="0" err="1">
                <a:solidFill>
                  <a:schemeClr val="accent4"/>
                </a:solidFill>
              </a:rPr>
              <a:t>int</a:t>
            </a:r>
            <a:r>
              <a:rPr lang="en-US" dirty="0">
                <a:solidFill>
                  <a:schemeClr val="accent4"/>
                </a:solidFill>
              </a:rPr>
              <a:t> </a:t>
            </a:r>
            <a:r>
              <a:rPr lang="en-US" dirty="0" err="1">
                <a:solidFill>
                  <a:schemeClr val="accent4"/>
                </a:solidFill>
              </a:rPr>
              <a:t>fread</a:t>
            </a:r>
            <a:r>
              <a:rPr lang="en-US" dirty="0">
                <a:solidFill>
                  <a:schemeClr val="accent4"/>
                </a:solidFill>
              </a:rPr>
              <a:t>(void  *</a:t>
            </a:r>
            <a:r>
              <a:rPr lang="en-US" dirty="0" err="1">
                <a:solidFill>
                  <a:schemeClr val="accent4"/>
                </a:solidFill>
              </a:rPr>
              <a:t>buf</a:t>
            </a:r>
            <a:r>
              <a:rPr lang="zh-CN" altLang="en-US" dirty="0">
                <a:solidFill>
                  <a:schemeClr val="accent4"/>
                </a:solidFill>
              </a:rPr>
              <a:t>，</a:t>
            </a:r>
            <a:r>
              <a:rPr lang="en-US" dirty="0" err="1">
                <a:solidFill>
                  <a:schemeClr val="accent4"/>
                </a:solidFill>
              </a:rPr>
              <a:t>int</a:t>
            </a:r>
            <a:r>
              <a:rPr lang="en-US" dirty="0">
                <a:solidFill>
                  <a:schemeClr val="accent4"/>
                </a:solidFill>
              </a:rPr>
              <a:t>  size </a:t>
            </a:r>
            <a:r>
              <a:rPr lang="zh-CN" altLang="en-US" dirty="0">
                <a:solidFill>
                  <a:schemeClr val="accent4"/>
                </a:solidFill>
              </a:rPr>
              <a:t>，</a:t>
            </a:r>
            <a:r>
              <a:rPr lang="en-US" dirty="0" err="1">
                <a:solidFill>
                  <a:schemeClr val="accent4"/>
                </a:solidFill>
              </a:rPr>
              <a:t>int</a:t>
            </a:r>
            <a:r>
              <a:rPr lang="en-US" dirty="0">
                <a:solidFill>
                  <a:schemeClr val="accent4"/>
                </a:solidFill>
              </a:rPr>
              <a:t>  count</a:t>
            </a:r>
            <a:r>
              <a:rPr lang="zh-CN" altLang="en-US" dirty="0">
                <a:solidFill>
                  <a:schemeClr val="accent4"/>
                </a:solidFill>
              </a:rPr>
              <a:t>，</a:t>
            </a:r>
            <a:r>
              <a:rPr lang="en-US" dirty="0">
                <a:solidFill>
                  <a:schemeClr val="accent4"/>
                </a:solidFill>
              </a:rPr>
              <a:t>FILE  *</a:t>
            </a:r>
            <a:r>
              <a:rPr lang="en-US" dirty="0" err="1">
                <a:solidFill>
                  <a:schemeClr val="accent4"/>
                </a:solidFill>
              </a:rPr>
              <a:t>fp</a:t>
            </a:r>
            <a:r>
              <a:rPr lang="en-US" dirty="0">
                <a:solidFill>
                  <a:schemeClr val="accent4"/>
                </a:solidFill>
              </a:rPr>
              <a:t>)</a:t>
            </a:r>
          </a:p>
          <a:p>
            <a:pPr marL="0" indent="0" fontAlgn="auto">
              <a:lnSpc>
                <a:spcPct val="120000"/>
              </a:lnSpc>
              <a:buNone/>
            </a:pPr>
            <a:r>
              <a:rPr lang="zh-CN" altLang="en-US" dirty="0"/>
              <a:t>功能：</a:t>
            </a:r>
            <a:r>
              <a:rPr lang="en-US" dirty="0" err="1"/>
              <a:t>fread</a:t>
            </a:r>
            <a:r>
              <a:rPr lang="en-US" dirty="0"/>
              <a:t>()</a:t>
            </a:r>
            <a:r>
              <a:rPr lang="zh-CN" altLang="en-US" dirty="0"/>
              <a:t>函数从</a:t>
            </a:r>
            <a:r>
              <a:rPr lang="en-US" dirty="0" err="1"/>
              <a:t>fp</a:t>
            </a:r>
            <a:r>
              <a:rPr lang="zh-CN" altLang="en-US" dirty="0"/>
              <a:t>所联系的文件中读取</a:t>
            </a:r>
            <a:r>
              <a:rPr lang="en-US" dirty="0"/>
              <a:t>count*size</a:t>
            </a:r>
            <a:r>
              <a:rPr lang="zh-CN" altLang="en-US" dirty="0"/>
              <a:t>个字节的数据（</a:t>
            </a:r>
            <a:r>
              <a:rPr lang="en-US" dirty="0"/>
              <a:t>count</a:t>
            </a:r>
            <a:r>
              <a:rPr lang="zh-CN" altLang="en-US" dirty="0"/>
              <a:t>个数据段，每个数据段长度是</a:t>
            </a:r>
            <a:r>
              <a:rPr lang="en-US" dirty="0"/>
              <a:t>size</a:t>
            </a:r>
            <a:r>
              <a:rPr lang="zh-CN" altLang="en-US" dirty="0"/>
              <a:t>个字节），并将它们存放于</a:t>
            </a:r>
            <a:r>
              <a:rPr lang="en-US" dirty="0" err="1"/>
              <a:t>buf</a:t>
            </a:r>
            <a:r>
              <a:rPr lang="zh-CN" altLang="en-US" dirty="0"/>
              <a:t>所指的连续内存区中。函数返回实际从文件中读到的数据项个数。</a:t>
            </a:r>
            <a:endParaRPr lang="en-US" altLang="zh-CN" dirty="0"/>
          </a:p>
          <a:p>
            <a:pPr marL="0" indent="0" fontAlgn="auto">
              <a:lnSpc>
                <a:spcPct val="120000"/>
              </a:lnSpc>
              <a:buNone/>
            </a:pPr>
            <a:endParaRPr lang="en-US" dirty="0"/>
          </a:p>
          <a:p>
            <a:pPr marL="0" indent="0" fontAlgn="auto">
              <a:lnSpc>
                <a:spcPct val="120000"/>
              </a:lnSpc>
              <a:buNone/>
            </a:pPr>
            <a:r>
              <a:rPr lang="zh-CN" altLang="en-US" dirty="0"/>
              <a:t>（</a:t>
            </a:r>
            <a:r>
              <a:rPr lang="en-US" dirty="0"/>
              <a:t>2</a:t>
            </a:r>
            <a:r>
              <a:rPr lang="zh-CN" altLang="en-US" dirty="0"/>
              <a:t>）随机写函数</a:t>
            </a:r>
            <a:r>
              <a:rPr lang="en-US" dirty="0" err="1"/>
              <a:t>fwrite</a:t>
            </a:r>
            <a:r>
              <a:rPr lang="en-US" dirty="0"/>
              <a:t>()</a:t>
            </a:r>
          </a:p>
          <a:p>
            <a:pPr marL="0" indent="0" fontAlgn="auto">
              <a:lnSpc>
                <a:spcPct val="120000"/>
              </a:lnSpc>
              <a:buNone/>
            </a:pPr>
            <a:r>
              <a:rPr lang="zh-CN" altLang="en-US" dirty="0"/>
              <a:t>格式：</a:t>
            </a:r>
            <a:r>
              <a:rPr lang="en-US" dirty="0" err="1">
                <a:solidFill>
                  <a:schemeClr val="accent4"/>
                </a:solidFill>
              </a:rPr>
              <a:t>int</a:t>
            </a:r>
            <a:r>
              <a:rPr lang="en-US" dirty="0">
                <a:solidFill>
                  <a:schemeClr val="accent4"/>
                </a:solidFill>
              </a:rPr>
              <a:t> </a:t>
            </a:r>
            <a:r>
              <a:rPr lang="en-US" dirty="0" err="1">
                <a:solidFill>
                  <a:schemeClr val="accent4"/>
                </a:solidFill>
              </a:rPr>
              <a:t>fwrite</a:t>
            </a:r>
            <a:r>
              <a:rPr lang="en-US" dirty="0">
                <a:solidFill>
                  <a:schemeClr val="accent4"/>
                </a:solidFill>
              </a:rPr>
              <a:t>(void  *</a:t>
            </a:r>
            <a:r>
              <a:rPr lang="en-US" dirty="0" err="1">
                <a:solidFill>
                  <a:schemeClr val="accent4"/>
                </a:solidFill>
              </a:rPr>
              <a:t>buf</a:t>
            </a:r>
            <a:r>
              <a:rPr lang="zh-CN" altLang="en-US" dirty="0">
                <a:solidFill>
                  <a:schemeClr val="accent4"/>
                </a:solidFill>
              </a:rPr>
              <a:t>，</a:t>
            </a:r>
            <a:r>
              <a:rPr lang="en-US" dirty="0" err="1">
                <a:solidFill>
                  <a:schemeClr val="accent4"/>
                </a:solidFill>
              </a:rPr>
              <a:t>int</a:t>
            </a:r>
            <a:r>
              <a:rPr lang="en-US" dirty="0">
                <a:solidFill>
                  <a:schemeClr val="accent4"/>
                </a:solidFill>
              </a:rPr>
              <a:t>  size </a:t>
            </a:r>
            <a:r>
              <a:rPr lang="zh-CN" altLang="en-US" dirty="0">
                <a:solidFill>
                  <a:schemeClr val="accent4"/>
                </a:solidFill>
              </a:rPr>
              <a:t>，</a:t>
            </a:r>
            <a:r>
              <a:rPr lang="en-US" dirty="0" err="1">
                <a:solidFill>
                  <a:schemeClr val="accent4"/>
                </a:solidFill>
              </a:rPr>
              <a:t>int</a:t>
            </a:r>
            <a:r>
              <a:rPr lang="en-US" dirty="0">
                <a:solidFill>
                  <a:schemeClr val="accent4"/>
                </a:solidFill>
              </a:rPr>
              <a:t>  count</a:t>
            </a:r>
            <a:r>
              <a:rPr lang="zh-CN" altLang="en-US" dirty="0">
                <a:solidFill>
                  <a:schemeClr val="accent4"/>
                </a:solidFill>
              </a:rPr>
              <a:t>，</a:t>
            </a:r>
            <a:r>
              <a:rPr lang="en-US" dirty="0">
                <a:solidFill>
                  <a:schemeClr val="accent4"/>
                </a:solidFill>
              </a:rPr>
              <a:t>FILE  *</a:t>
            </a:r>
            <a:r>
              <a:rPr lang="en-US" dirty="0" err="1">
                <a:solidFill>
                  <a:schemeClr val="accent4"/>
                </a:solidFill>
              </a:rPr>
              <a:t>fp</a:t>
            </a:r>
            <a:r>
              <a:rPr lang="en-US" dirty="0">
                <a:solidFill>
                  <a:schemeClr val="accent4"/>
                </a:solidFill>
              </a:rPr>
              <a:t>)</a:t>
            </a:r>
          </a:p>
          <a:p>
            <a:pPr marL="0" indent="0" fontAlgn="auto">
              <a:lnSpc>
                <a:spcPct val="120000"/>
              </a:lnSpc>
              <a:buNone/>
            </a:pPr>
            <a:r>
              <a:rPr lang="zh-CN" altLang="en-US" dirty="0"/>
              <a:t>功能：</a:t>
            </a:r>
            <a:r>
              <a:rPr lang="en-US" dirty="0" err="1"/>
              <a:t>fwrite</a:t>
            </a:r>
            <a:r>
              <a:rPr lang="en-US" dirty="0"/>
              <a:t>()</a:t>
            </a:r>
            <a:r>
              <a:rPr lang="zh-CN" altLang="en-US" dirty="0"/>
              <a:t>函数将</a:t>
            </a:r>
            <a:r>
              <a:rPr lang="en-US" dirty="0" err="1"/>
              <a:t>buf</a:t>
            </a:r>
            <a:r>
              <a:rPr lang="zh-CN" altLang="en-US" dirty="0"/>
              <a:t>所指的连续内存区中的</a:t>
            </a:r>
            <a:r>
              <a:rPr lang="en-US" dirty="0"/>
              <a:t>count*size</a:t>
            </a:r>
            <a:r>
              <a:rPr lang="zh-CN" altLang="en-US" dirty="0"/>
              <a:t>个字节的数据（</a:t>
            </a:r>
            <a:r>
              <a:rPr lang="en-US" dirty="0"/>
              <a:t>count</a:t>
            </a:r>
            <a:r>
              <a:rPr lang="zh-CN" altLang="en-US" dirty="0"/>
              <a:t>个数据段，每个数据段的长度是</a:t>
            </a:r>
            <a:r>
              <a:rPr lang="en-US" dirty="0"/>
              <a:t>size</a:t>
            </a:r>
            <a:r>
              <a:rPr lang="zh-CN" altLang="en-US" dirty="0"/>
              <a:t>个字节）写入</a:t>
            </a:r>
            <a:r>
              <a:rPr lang="en-US" dirty="0" err="1"/>
              <a:t>fp</a:t>
            </a:r>
            <a:r>
              <a:rPr lang="zh-CN" altLang="en-US" dirty="0"/>
              <a:t>所联系的文件中。函数返回实际写入文件中的数据项个数。</a:t>
            </a:r>
            <a:endParaRPr lang="en-US" altLang="zh-CN" dirty="0"/>
          </a:p>
          <a:p>
            <a:pPr marL="0" indent="0" fontAlgn="auto">
              <a:lnSpc>
                <a:spcPct val="120000"/>
              </a:lnSpc>
              <a:buNone/>
            </a:pPr>
            <a:endParaRPr lang="en-US" altLang="zh-CN" dirty="0"/>
          </a:p>
          <a:p>
            <a:pPr marL="0" indent="0">
              <a:lnSpc>
                <a:spcPct val="120000"/>
              </a:lnSpc>
              <a:buNone/>
            </a:pPr>
            <a:r>
              <a:rPr lang="en-US" dirty="0" err="1"/>
              <a:t>buf</a:t>
            </a:r>
            <a:r>
              <a:rPr lang="zh-CN" altLang="en-US" dirty="0"/>
              <a:t>是一个指针，在</a:t>
            </a:r>
            <a:r>
              <a:rPr lang="en-US" dirty="0" err="1"/>
              <a:t>fread</a:t>
            </a:r>
            <a:r>
              <a:rPr lang="zh-CN" altLang="en-US" dirty="0"/>
              <a:t>函数中，它表示存放输入数据的首地址。在</a:t>
            </a:r>
            <a:r>
              <a:rPr lang="en-US" dirty="0" err="1"/>
              <a:t>fwrite</a:t>
            </a:r>
            <a:r>
              <a:rPr lang="zh-CN" altLang="en-US" dirty="0"/>
              <a:t>函数中，它表示存放输出数据的首地址。</a:t>
            </a:r>
            <a:r>
              <a:rPr lang="en-US" dirty="0"/>
              <a:t>size</a:t>
            </a:r>
            <a:r>
              <a:rPr lang="zh-CN" altLang="en-US" dirty="0"/>
              <a:t>表示数据块的字节数</a:t>
            </a:r>
            <a:r>
              <a:rPr lang="en-US" altLang="zh-CN" dirty="0"/>
              <a:t>;</a:t>
            </a:r>
          </a:p>
          <a:p>
            <a:pPr marL="0" indent="0">
              <a:lnSpc>
                <a:spcPct val="120000"/>
              </a:lnSpc>
              <a:buNone/>
            </a:pPr>
            <a:r>
              <a:rPr lang="en-US" dirty="0"/>
              <a:t>count</a:t>
            </a:r>
            <a:r>
              <a:rPr lang="zh-CN" altLang="en-US" dirty="0"/>
              <a:t>表示要读写的数据块块数</a:t>
            </a:r>
            <a:r>
              <a:rPr lang="en-US" altLang="zh-CN" dirty="0"/>
              <a:t>;</a:t>
            </a:r>
          </a:p>
          <a:p>
            <a:pPr marL="0" indent="0">
              <a:lnSpc>
                <a:spcPct val="120000"/>
              </a:lnSpc>
              <a:buNone/>
            </a:pPr>
            <a:r>
              <a:rPr lang="en-US" dirty="0" err="1"/>
              <a:t>fp</a:t>
            </a:r>
            <a:r>
              <a:rPr lang="zh-CN" altLang="en-US" dirty="0"/>
              <a:t>表示文件指针。</a:t>
            </a:r>
            <a:endParaRPr lang="en-US" dirty="0"/>
          </a:p>
          <a:p>
            <a:pPr marL="0" indent="0" fontAlgn="auto">
              <a:lnSpc>
                <a:spcPct val="120000"/>
              </a:lnSpc>
              <a:buNone/>
            </a:pPr>
            <a:endParaRPr lang="en-US" dirty="0"/>
          </a:p>
          <a:p>
            <a:pPr marL="0" indent="0" fontAlgn="auto">
              <a:lnSpc>
                <a:spcPct val="120000"/>
              </a:lnSpc>
              <a:buNone/>
            </a:pPr>
            <a:r>
              <a:rPr lang="zh-CN" altLang="en-US" dirty="0"/>
              <a:t>注意：</a:t>
            </a:r>
            <a:endParaRPr lang="en-US" altLang="zh-CN" dirty="0"/>
          </a:p>
          <a:p>
            <a:pPr marL="0" indent="0" fontAlgn="auto">
              <a:lnSpc>
                <a:spcPct val="120000"/>
              </a:lnSpc>
              <a:buNone/>
            </a:pPr>
            <a:r>
              <a:rPr lang="zh-CN" altLang="en-US" dirty="0"/>
              <a:t>以上两个函数的读写操作中，记录指针随着它们读写的字节总数自动地向文件尾方向移动同样多的字节总数。往往用它们配合</a:t>
            </a:r>
            <a:r>
              <a:rPr lang="en-US" dirty="0" err="1"/>
              <a:t>fseek</a:t>
            </a:r>
            <a:r>
              <a:rPr lang="en-US" dirty="0"/>
              <a:t>()</a:t>
            </a:r>
            <a:r>
              <a:rPr lang="zh-CN" altLang="en-US" dirty="0"/>
              <a:t>函数实现对二进制文件的处理。</a:t>
            </a: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en-US" dirty="0"/>
              <a:t>2</a:t>
            </a:r>
            <a:r>
              <a:rPr lang="zh-CN" altLang="en-US" dirty="0"/>
              <a:t>．随机读写函数</a:t>
            </a:r>
            <a:r>
              <a:rPr lang="en-US" dirty="0" err="1"/>
              <a:t>fread</a:t>
            </a:r>
            <a:r>
              <a:rPr lang="en-US" dirty="0"/>
              <a:t>()</a:t>
            </a:r>
            <a:r>
              <a:rPr lang="zh-CN" altLang="en-US" dirty="0"/>
              <a:t>、</a:t>
            </a:r>
            <a:r>
              <a:rPr lang="en-US" dirty="0" err="1"/>
              <a:t>fwrite</a:t>
            </a:r>
            <a:r>
              <a:rPr lang="en-US" dirty="0"/>
              <a:t>()</a:t>
            </a:r>
            <a:r>
              <a:rPr lang="zh-CN" altLang="en-US" dirty="0"/>
              <a:t>（一般用于二进制文件读写）</a:t>
            </a:r>
            <a:endParaRPr lang="en-US" dirty="0"/>
          </a:p>
          <a:p>
            <a:endParaRPr lang="en-US" dirty="0"/>
          </a:p>
        </p:txBody>
      </p:sp>
    </p:spTree>
    <p:extLst>
      <p:ext uri="{BB962C8B-B14F-4D97-AF65-F5344CB8AC3E}">
        <p14:creationId xmlns:p14="http://schemas.microsoft.com/office/powerpoint/2010/main" val="207399503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文件记录指针的随机定位操作</a:t>
            </a:r>
            <a:br>
              <a:rPr lang="en-US" altLang="zh-CN" dirty="0"/>
            </a:br>
            <a:endParaRPr lang="en-US" dirty="0"/>
          </a:p>
        </p:txBody>
      </p:sp>
      <p:sp>
        <p:nvSpPr>
          <p:cNvPr id="3" name="Content Placeholder 2"/>
          <p:cNvSpPr>
            <a:spLocks noGrp="1"/>
          </p:cNvSpPr>
          <p:nvPr>
            <p:ph idx="1"/>
          </p:nvPr>
        </p:nvSpPr>
        <p:spPr>
          <a:xfrm>
            <a:off x="3803650" y="609600"/>
            <a:ext cx="5111750" cy="4724400"/>
          </a:xfrm>
        </p:spPr>
        <p:txBody>
          <a:bodyPr>
            <a:normAutofit fontScale="55000" lnSpcReduction="20000"/>
          </a:bodyPr>
          <a:lstStyle/>
          <a:p>
            <a:pPr marL="0" indent="0" fontAlgn="auto">
              <a:lnSpc>
                <a:spcPct val="120000"/>
              </a:lnSpc>
              <a:buNone/>
            </a:pPr>
            <a:r>
              <a:rPr lang="zh-CN" altLang="en-US" dirty="0"/>
              <a:t>（</a:t>
            </a:r>
            <a:r>
              <a:rPr lang="en-US" dirty="0"/>
              <a:t>1</a:t>
            </a:r>
            <a:r>
              <a:rPr lang="zh-CN" altLang="en-US" dirty="0"/>
              <a:t>）获取当前位置指针函数</a:t>
            </a:r>
            <a:r>
              <a:rPr lang="en-US" dirty="0" err="1"/>
              <a:t>ftell</a:t>
            </a:r>
            <a:r>
              <a:rPr lang="en-US" dirty="0"/>
              <a:t>()</a:t>
            </a:r>
          </a:p>
          <a:p>
            <a:pPr marL="0" indent="0" fontAlgn="auto">
              <a:lnSpc>
                <a:spcPct val="120000"/>
              </a:lnSpc>
              <a:buNone/>
            </a:pPr>
            <a:r>
              <a:rPr lang="zh-CN" altLang="en-US" dirty="0"/>
              <a:t>格式：</a:t>
            </a:r>
            <a:r>
              <a:rPr lang="en-US" dirty="0">
                <a:solidFill>
                  <a:schemeClr val="accent4"/>
                </a:solidFill>
              </a:rPr>
              <a:t>long  </a:t>
            </a:r>
            <a:r>
              <a:rPr lang="en-US" dirty="0" err="1">
                <a:solidFill>
                  <a:schemeClr val="accent4"/>
                </a:solidFill>
              </a:rPr>
              <a:t>ftell</a:t>
            </a:r>
            <a:r>
              <a:rPr lang="en-US" dirty="0">
                <a:solidFill>
                  <a:schemeClr val="accent4"/>
                </a:solidFill>
              </a:rPr>
              <a:t>(FILE  *</a:t>
            </a:r>
            <a:r>
              <a:rPr lang="en-US" dirty="0" err="1">
                <a:solidFill>
                  <a:schemeClr val="accent4"/>
                </a:solidFill>
              </a:rPr>
              <a:t>fp</a:t>
            </a:r>
            <a:r>
              <a:rPr lang="en-US" dirty="0">
                <a:solidFill>
                  <a:schemeClr val="accent4"/>
                </a:solidFill>
              </a:rPr>
              <a:t>)</a:t>
            </a:r>
          </a:p>
          <a:p>
            <a:pPr marL="0" indent="0" fontAlgn="auto">
              <a:lnSpc>
                <a:spcPct val="120000"/>
              </a:lnSpc>
              <a:buNone/>
            </a:pPr>
            <a:r>
              <a:rPr lang="zh-CN" altLang="en-US" dirty="0"/>
              <a:t>功能：</a:t>
            </a:r>
            <a:r>
              <a:rPr lang="en-US" dirty="0" err="1"/>
              <a:t>ftell</a:t>
            </a:r>
            <a:r>
              <a:rPr lang="en-US" dirty="0"/>
              <a:t>()</a:t>
            </a:r>
            <a:r>
              <a:rPr lang="zh-CN" altLang="en-US" dirty="0"/>
              <a:t>函数返回记录指针所指位置的当前值，这个值是以文件开头为起点开始算起的字节数。返回值为－</a:t>
            </a:r>
            <a:r>
              <a:rPr lang="en-US" dirty="0"/>
              <a:t>1</a:t>
            </a:r>
            <a:r>
              <a:rPr lang="zh-CN" altLang="en-US" dirty="0"/>
              <a:t>时则失败。通过这个函数，可以知道记录指针所指的当前位置。</a:t>
            </a:r>
            <a:endParaRPr lang="en-US" altLang="zh-CN" dirty="0"/>
          </a:p>
          <a:p>
            <a:pPr marL="0" indent="0" fontAlgn="auto">
              <a:lnSpc>
                <a:spcPct val="120000"/>
              </a:lnSpc>
              <a:buNone/>
            </a:pPr>
            <a:endParaRPr lang="en-US" dirty="0"/>
          </a:p>
          <a:p>
            <a:pPr marL="0" indent="0" fontAlgn="auto">
              <a:lnSpc>
                <a:spcPct val="120000"/>
              </a:lnSpc>
              <a:buNone/>
            </a:pPr>
            <a:r>
              <a:rPr lang="zh-CN" altLang="en-US" dirty="0"/>
              <a:t>（</a:t>
            </a:r>
            <a:r>
              <a:rPr lang="en-US" dirty="0"/>
              <a:t>2</a:t>
            </a:r>
            <a:r>
              <a:rPr lang="zh-CN" altLang="en-US" dirty="0"/>
              <a:t>）文件结束检测函数</a:t>
            </a:r>
            <a:r>
              <a:rPr lang="en-US" dirty="0" err="1"/>
              <a:t>feof</a:t>
            </a:r>
            <a:r>
              <a:rPr lang="en-US" dirty="0"/>
              <a:t>()</a:t>
            </a:r>
          </a:p>
          <a:p>
            <a:pPr marL="0" indent="0" fontAlgn="auto">
              <a:lnSpc>
                <a:spcPct val="120000"/>
              </a:lnSpc>
              <a:buNone/>
            </a:pPr>
            <a:r>
              <a:rPr lang="zh-CN" altLang="en-US" dirty="0"/>
              <a:t>格式：</a:t>
            </a:r>
            <a:r>
              <a:rPr lang="en-US" dirty="0" err="1">
                <a:solidFill>
                  <a:schemeClr val="accent4"/>
                </a:solidFill>
              </a:rPr>
              <a:t>int</a:t>
            </a:r>
            <a:r>
              <a:rPr lang="en-US" dirty="0">
                <a:solidFill>
                  <a:schemeClr val="accent4"/>
                </a:solidFill>
              </a:rPr>
              <a:t>   </a:t>
            </a:r>
            <a:r>
              <a:rPr lang="en-US" dirty="0" err="1">
                <a:solidFill>
                  <a:schemeClr val="accent4"/>
                </a:solidFill>
              </a:rPr>
              <a:t>feof</a:t>
            </a:r>
            <a:r>
              <a:rPr lang="en-US" dirty="0">
                <a:solidFill>
                  <a:schemeClr val="accent4"/>
                </a:solidFill>
              </a:rPr>
              <a:t>(FILE  *</a:t>
            </a:r>
            <a:r>
              <a:rPr lang="en-US" dirty="0" err="1">
                <a:solidFill>
                  <a:schemeClr val="accent4"/>
                </a:solidFill>
              </a:rPr>
              <a:t>fp</a:t>
            </a:r>
            <a:r>
              <a:rPr lang="en-US" dirty="0">
                <a:solidFill>
                  <a:schemeClr val="accent4"/>
                </a:solidFill>
              </a:rPr>
              <a:t>)</a:t>
            </a:r>
          </a:p>
          <a:p>
            <a:pPr marL="0" indent="0" fontAlgn="auto">
              <a:lnSpc>
                <a:spcPct val="120000"/>
              </a:lnSpc>
              <a:buNone/>
            </a:pPr>
            <a:r>
              <a:rPr lang="zh-CN" altLang="en-US" dirty="0"/>
              <a:t>功能：当记录指针所指位置在文件尾上时，</a:t>
            </a:r>
            <a:r>
              <a:rPr lang="en-US" dirty="0" err="1"/>
              <a:t>feof</a:t>
            </a:r>
            <a:r>
              <a:rPr lang="en-US" dirty="0"/>
              <a:t>()</a:t>
            </a:r>
            <a:r>
              <a:rPr lang="zh-CN" altLang="en-US" dirty="0"/>
              <a:t>函数返回一个非</a:t>
            </a:r>
            <a:r>
              <a:rPr lang="en-US" dirty="0"/>
              <a:t>0</a:t>
            </a:r>
            <a:r>
              <a:rPr lang="zh-CN" altLang="en-US" dirty="0"/>
              <a:t>值，若在文件开头和文件尾之间，则返回</a:t>
            </a:r>
            <a:r>
              <a:rPr lang="en-US" dirty="0"/>
              <a:t>0</a:t>
            </a:r>
            <a:r>
              <a:rPr lang="zh-CN" altLang="en-US" dirty="0"/>
              <a:t>值。</a:t>
            </a:r>
            <a:endParaRPr lang="en-US" altLang="zh-CN" dirty="0"/>
          </a:p>
          <a:p>
            <a:pPr marL="0" indent="0" fontAlgn="auto">
              <a:lnSpc>
                <a:spcPct val="120000"/>
              </a:lnSpc>
              <a:buNone/>
            </a:pPr>
            <a:endParaRPr lang="en-US" dirty="0"/>
          </a:p>
          <a:p>
            <a:pPr marL="0" indent="0" fontAlgn="auto">
              <a:lnSpc>
                <a:spcPct val="120000"/>
              </a:lnSpc>
              <a:buNone/>
            </a:pPr>
            <a:r>
              <a:rPr lang="zh-CN" altLang="en-US" dirty="0"/>
              <a:t>注意：</a:t>
            </a:r>
            <a:endParaRPr lang="en-US" altLang="zh-CN" dirty="0"/>
          </a:p>
          <a:p>
            <a:pPr marL="0" indent="0" fontAlgn="auto">
              <a:lnSpc>
                <a:spcPct val="120000"/>
              </a:lnSpc>
              <a:buNone/>
            </a:pPr>
            <a:r>
              <a:rPr lang="zh-CN" altLang="en-US" dirty="0"/>
              <a:t>在二进制文件操作中，应当用</a:t>
            </a:r>
            <a:r>
              <a:rPr lang="en-US" dirty="0" err="1"/>
              <a:t>feof</a:t>
            </a:r>
            <a:r>
              <a:rPr lang="en-US" dirty="0"/>
              <a:t>()</a:t>
            </a:r>
            <a:r>
              <a:rPr lang="zh-CN" altLang="en-US" dirty="0"/>
              <a:t>判别文件是否结束，而文本文件操作中，可用所读的字节是否等于</a:t>
            </a:r>
            <a:r>
              <a:rPr lang="en-US" dirty="0"/>
              <a:t>EOF</a:t>
            </a:r>
            <a:r>
              <a:rPr lang="zh-CN" altLang="en-US" dirty="0"/>
              <a:t>来判别文件结束，也可用</a:t>
            </a:r>
            <a:r>
              <a:rPr lang="en-US" dirty="0" err="1"/>
              <a:t>feof</a:t>
            </a:r>
            <a:r>
              <a:rPr lang="en-US" dirty="0"/>
              <a:t>()</a:t>
            </a:r>
            <a:r>
              <a:rPr lang="zh-CN" altLang="en-US" dirty="0"/>
              <a:t>函数来判别。</a:t>
            </a:r>
            <a:endParaRPr lang="en-US" altLang="zh-CN" dirty="0"/>
          </a:p>
          <a:p>
            <a:pPr marL="0" indent="0" fontAlgn="auto">
              <a:lnSpc>
                <a:spcPct val="120000"/>
              </a:lnSpc>
              <a:buNone/>
            </a:pP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en-US" dirty="0"/>
              <a:t>3</a:t>
            </a:r>
            <a:r>
              <a:rPr lang="zh-CN" altLang="en-US" dirty="0"/>
              <a:t>．文件操作的辅助函数</a:t>
            </a:r>
            <a:r>
              <a:rPr lang="en-US" dirty="0" err="1"/>
              <a:t>ftell</a:t>
            </a:r>
            <a:r>
              <a:rPr lang="en-US" dirty="0"/>
              <a:t>()</a:t>
            </a:r>
            <a:r>
              <a:rPr lang="zh-CN" altLang="en-US" dirty="0"/>
              <a:t>、</a:t>
            </a:r>
            <a:r>
              <a:rPr lang="en-US" dirty="0" err="1"/>
              <a:t>feof</a:t>
            </a:r>
            <a:r>
              <a:rPr lang="en-US" dirty="0"/>
              <a:t>()</a:t>
            </a:r>
          </a:p>
          <a:p>
            <a:endParaRPr lang="en-US" dirty="0"/>
          </a:p>
          <a:p>
            <a:endParaRPr lang="en-US" dirty="0"/>
          </a:p>
        </p:txBody>
      </p:sp>
    </p:spTree>
    <p:extLst>
      <p:ext uri="{BB962C8B-B14F-4D97-AF65-F5344CB8AC3E}">
        <p14:creationId xmlns:p14="http://schemas.microsoft.com/office/powerpoint/2010/main" val="2321639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zh-CN" altLang="en-US" dirty="0"/>
              <a:t>程序的结构特点</a:t>
            </a:r>
            <a:endParaRPr lang="en-US" dirty="0"/>
          </a:p>
        </p:txBody>
      </p:sp>
      <p:sp>
        <p:nvSpPr>
          <p:cNvPr id="3" name="Content Placeholder 2"/>
          <p:cNvSpPr>
            <a:spLocks noGrp="1"/>
          </p:cNvSpPr>
          <p:nvPr>
            <p:ph idx="1"/>
          </p:nvPr>
        </p:nvSpPr>
        <p:spPr>
          <a:xfrm>
            <a:off x="3803650" y="533400"/>
            <a:ext cx="5111750" cy="6096000"/>
          </a:xfrm>
        </p:spPr>
        <p:txBody>
          <a:bodyPr>
            <a:normAutofit fontScale="47500" lnSpcReduction="20000"/>
          </a:bodyPr>
          <a:lstStyle/>
          <a:p>
            <a:pPr marL="0" indent="0">
              <a:buNone/>
            </a:pPr>
            <a:r>
              <a:rPr lang="en-US" altLang="zh-CN" dirty="0"/>
              <a:t>【</a:t>
            </a:r>
            <a:r>
              <a:rPr lang="zh-CN" altLang="en-US" dirty="0"/>
              <a:t>例</a:t>
            </a:r>
            <a:r>
              <a:rPr lang="en-US" altLang="zh-CN" dirty="0"/>
              <a:t>2】</a:t>
            </a:r>
            <a:r>
              <a:rPr lang="zh-CN" altLang="en-US" dirty="0"/>
              <a:t>已知半径求圆面积。</a:t>
            </a:r>
            <a:r>
              <a:rPr lang="en-US" dirty="0"/>
              <a:t> </a:t>
            </a:r>
          </a:p>
          <a:p>
            <a:pPr marL="0" indent="0">
              <a:buNone/>
            </a:pPr>
            <a:r>
              <a:rPr lang="en-US" dirty="0">
                <a:solidFill>
                  <a:schemeClr val="accent4"/>
                </a:solidFill>
              </a:rPr>
              <a:t>#include&lt;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void main()</a:t>
            </a:r>
          </a:p>
          <a:p>
            <a:pPr marL="0" indent="0">
              <a:buNone/>
            </a:pPr>
            <a:r>
              <a:rPr lang="en-US" dirty="0">
                <a:solidFill>
                  <a:schemeClr val="accent4"/>
                </a:solidFill>
              </a:rPr>
              <a:t>{</a:t>
            </a:r>
          </a:p>
          <a:p>
            <a:pPr marL="0" indent="0">
              <a:buNone/>
            </a:pPr>
            <a:r>
              <a:rPr lang="en-US" dirty="0">
                <a:solidFill>
                  <a:schemeClr val="accent4"/>
                </a:solidFill>
              </a:rPr>
              <a:t>   float PI=3.14159;</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s,r</a:t>
            </a:r>
            <a:r>
              <a:rPr lang="en-US" dirty="0">
                <a:solidFill>
                  <a:schemeClr val="accent4"/>
                </a:solidFill>
              </a:rPr>
              <a:t>=5;</a:t>
            </a:r>
          </a:p>
          <a:p>
            <a:pPr marL="0" indent="0">
              <a:buNone/>
            </a:pPr>
            <a:r>
              <a:rPr lang="en-US" dirty="0">
                <a:solidFill>
                  <a:schemeClr val="accent4"/>
                </a:solidFill>
              </a:rPr>
              <a:t>   </a:t>
            </a:r>
            <a:r>
              <a:rPr lang="pt-BR" dirty="0">
                <a:solidFill>
                  <a:schemeClr val="accent4"/>
                </a:solidFill>
              </a:rPr>
              <a:t>s=r</a:t>
            </a:r>
            <a:r>
              <a:rPr lang="en-US" dirty="0">
                <a:solidFill>
                  <a:schemeClr val="accent4"/>
                </a:solidFill>
                <a:sym typeface="Symbol"/>
              </a:rPr>
              <a:t></a:t>
            </a:r>
            <a:r>
              <a:rPr lang="pt-BR" dirty="0">
                <a:solidFill>
                  <a:schemeClr val="accent4"/>
                </a:solidFill>
              </a:rPr>
              <a:t>r</a:t>
            </a:r>
            <a:r>
              <a:rPr lang="en-US" dirty="0">
                <a:solidFill>
                  <a:schemeClr val="accent4"/>
                </a:solidFill>
                <a:sym typeface="Symbol"/>
              </a:rPr>
              <a:t></a:t>
            </a:r>
            <a:r>
              <a:rPr lang="pt-BR" dirty="0">
                <a:solidFill>
                  <a:schemeClr val="accent4"/>
                </a:solidFill>
              </a:rPr>
              <a:t>PI</a:t>
            </a:r>
            <a:r>
              <a:rPr lang="en-US" dirty="0">
                <a:solidFill>
                  <a:schemeClr val="accent4"/>
                </a:solidFill>
              </a:rPr>
              <a:t>;</a:t>
            </a:r>
          </a:p>
          <a:p>
            <a:pPr marL="0" indent="0">
              <a:buNone/>
            </a:pPr>
            <a:r>
              <a:rPr lang="en-US" dirty="0">
                <a:solidFill>
                  <a:schemeClr val="accent4"/>
                </a:solidFill>
              </a:rPr>
              <a:t>   </a:t>
            </a:r>
            <a:r>
              <a:rPr lang="pt-BR" dirty="0">
                <a:solidFill>
                  <a:schemeClr val="accent4"/>
                </a:solidFill>
              </a:rPr>
              <a:t>printf("s=%d\n"</a:t>
            </a:r>
            <a:r>
              <a:rPr lang="en-US" dirty="0">
                <a:solidFill>
                  <a:schemeClr val="accent4"/>
                </a:solidFill>
              </a:rPr>
              <a:t>, </a:t>
            </a:r>
            <a:r>
              <a:rPr lang="pt-BR" dirty="0">
                <a:solidFill>
                  <a:schemeClr val="accent4"/>
                </a:solidFill>
              </a:rPr>
              <a:t>s)</a:t>
            </a:r>
            <a:r>
              <a:rPr lang="en-US" dirty="0">
                <a:solidFill>
                  <a:schemeClr val="accent4"/>
                </a:solidFill>
              </a:rPr>
              <a:t>;</a:t>
            </a:r>
          </a:p>
          <a:p>
            <a:pPr marL="0" indent="0">
              <a:buNone/>
            </a:pPr>
            <a:r>
              <a:rPr lang="en-US" dirty="0">
                <a:solidFill>
                  <a:schemeClr val="accent4"/>
                </a:solidFill>
              </a:rPr>
              <a:t>}</a:t>
            </a:r>
          </a:p>
          <a:p>
            <a:pPr marL="0" indent="0">
              <a:buNone/>
            </a:pPr>
            <a:r>
              <a:rPr lang="en-US" dirty="0"/>
              <a:t> </a:t>
            </a:r>
          </a:p>
          <a:p>
            <a:pPr marL="0" indent="0">
              <a:buNone/>
            </a:pPr>
            <a:r>
              <a:rPr lang="zh-CN" altLang="en-US" dirty="0"/>
              <a:t>程序运行结果如下：</a:t>
            </a:r>
            <a:r>
              <a:rPr lang="en-US" dirty="0"/>
              <a:t> </a:t>
            </a:r>
          </a:p>
          <a:p>
            <a:pPr marL="0" indent="0">
              <a:buNone/>
            </a:pPr>
            <a:r>
              <a:rPr lang="en-US" dirty="0">
                <a:solidFill>
                  <a:schemeClr val="accent4"/>
                </a:solidFill>
              </a:rPr>
              <a:t>s=78</a:t>
            </a:r>
          </a:p>
          <a:p>
            <a:pPr marL="0" indent="0">
              <a:buNone/>
            </a:pPr>
            <a:endParaRPr lang="en-US" altLang="zh-CN" dirty="0"/>
          </a:p>
          <a:p>
            <a:pPr marL="0" indent="0">
              <a:buNone/>
            </a:pPr>
            <a:r>
              <a:rPr lang="en-US" altLang="zh-CN" dirty="0"/>
              <a:t>【</a:t>
            </a:r>
            <a:r>
              <a:rPr lang="zh-CN" altLang="en-US" dirty="0"/>
              <a:t>例</a:t>
            </a:r>
            <a:r>
              <a:rPr lang="en-US" altLang="zh-CN" dirty="0"/>
              <a:t>3】</a:t>
            </a:r>
            <a:r>
              <a:rPr lang="zh-CN" altLang="en-US" dirty="0"/>
              <a:t>字符变量参与数值运算。</a:t>
            </a:r>
            <a:r>
              <a:rPr lang="en-US" dirty="0"/>
              <a:t> </a:t>
            </a:r>
          </a:p>
          <a:p>
            <a:pPr marL="0" indent="0">
              <a:buNone/>
            </a:pPr>
            <a:r>
              <a:rPr lang="en-US" dirty="0">
                <a:solidFill>
                  <a:schemeClr val="accent4"/>
                </a:solidFill>
              </a:rPr>
              <a:t>#include&lt;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void main()</a:t>
            </a:r>
          </a:p>
          <a:p>
            <a:pPr marL="0" indent="0">
              <a:buNone/>
            </a:pPr>
            <a:r>
              <a:rPr lang="pt-BR" dirty="0">
                <a:solidFill>
                  <a:schemeClr val="accent4"/>
                </a:solidFill>
              </a:rPr>
              <a:t>{</a:t>
            </a:r>
            <a:endParaRPr lang="en-US" dirty="0">
              <a:solidFill>
                <a:schemeClr val="accent4"/>
              </a:solidFill>
            </a:endParaRPr>
          </a:p>
          <a:p>
            <a:pPr marL="0" indent="0">
              <a:buNone/>
            </a:pPr>
            <a:r>
              <a:rPr lang="pt-BR" dirty="0">
                <a:solidFill>
                  <a:schemeClr val="accent4"/>
                </a:solidFill>
              </a:rPr>
              <a:t>   char a,b</a:t>
            </a:r>
            <a:r>
              <a:rPr lang="en-US" dirty="0">
                <a:solidFill>
                  <a:schemeClr val="accent4"/>
                </a:solidFill>
              </a:rPr>
              <a:t>;</a:t>
            </a:r>
          </a:p>
          <a:p>
            <a:pPr marL="0" indent="0">
              <a:buNone/>
            </a:pPr>
            <a:r>
              <a:rPr lang="pt-BR" dirty="0">
                <a:solidFill>
                  <a:schemeClr val="accent4"/>
                </a:solidFill>
              </a:rPr>
              <a:t>   a='a'</a:t>
            </a:r>
            <a:r>
              <a:rPr lang="en-US" dirty="0">
                <a:solidFill>
                  <a:schemeClr val="accent4"/>
                </a:solidFill>
              </a:rPr>
              <a:t>;</a:t>
            </a:r>
          </a:p>
          <a:p>
            <a:pPr marL="0" indent="0">
              <a:buNone/>
            </a:pPr>
            <a:r>
              <a:rPr lang="pt-BR" dirty="0">
                <a:solidFill>
                  <a:schemeClr val="accent4"/>
                </a:solidFill>
              </a:rPr>
              <a:t>   b='b'</a:t>
            </a:r>
            <a:r>
              <a:rPr lang="en-US" dirty="0">
                <a:solidFill>
                  <a:schemeClr val="accent4"/>
                </a:solidFill>
              </a:rPr>
              <a:t>;</a:t>
            </a:r>
          </a:p>
          <a:p>
            <a:pPr marL="0" indent="0">
              <a:buNone/>
            </a:pPr>
            <a:r>
              <a:rPr lang="pt-BR" dirty="0">
                <a:solidFill>
                  <a:schemeClr val="accent4"/>
                </a:solidFill>
              </a:rPr>
              <a:t>   a=a-32;</a:t>
            </a:r>
            <a:endParaRPr lang="en-US" dirty="0">
              <a:solidFill>
                <a:schemeClr val="accent4"/>
              </a:solidFill>
            </a:endParaRPr>
          </a:p>
          <a:p>
            <a:pPr marL="0" indent="0">
              <a:buNone/>
            </a:pPr>
            <a:r>
              <a:rPr lang="pt-BR" dirty="0">
                <a:solidFill>
                  <a:schemeClr val="accent4"/>
                </a:solidFill>
              </a:rPr>
              <a:t>   b=b-32;</a:t>
            </a:r>
            <a:endParaRPr lang="en-US" dirty="0">
              <a:solidFill>
                <a:schemeClr val="accent4"/>
              </a:solidFill>
            </a:endParaRPr>
          </a:p>
          <a:p>
            <a:pPr marL="0" indent="0">
              <a:buNone/>
            </a:pPr>
            <a:r>
              <a:rPr lang="pt-BR" dirty="0">
                <a:solidFill>
                  <a:schemeClr val="accent4"/>
                </a:solidFill>
              </a:rPr>
              <a:t>   printf("%c,%c\n%d,%d\n"</a:t>
            </a:r>
            <a:r>
              <a:rPr lang="zh-CN" altLang="en-US" dirty="0">
                <a:solidFill>
                  <a:schemeClr val="accent4"/>
                </a:solidFill>
              </a:rPr>
              <a:t>，</a:t>
            </a:r>
            <a:r>
              <a:rPr lang="pt-BR" dirty="0">
                <a:solidFill>
                  <a:schemeClr val="accent4"/>
                </a:solidFill>
              </a:rPr>
              <a:t>a,b,a,b)</a:t>
            </a:r>
            <a:r>
              <a:rPr lang="en-US" dirty="0">
                <a:solidFill>
                  <a:schemeClr val="accent4"/>
                </a:solidFill>
              </a:rPr>
              <a:t>;</a:t>
            </a:r>
          </a:p>
          <a:p>
            <a:pPr marL="0" indent="0">
              <a:buNone/>
            </a:pPr>
            <a:r>
              <a:rPr lang="en-US" dirty="0">
                <a:solidFill>
                  <a:schemeClr val="accent4"/>
                </a:solidFill>
              </a:rPr>
              <a:t>}</a:t>
            </a:r>
          </a:p>
          <a:p>
            <a:pPr marL="0" indent="0">
              <a:buNone/>
            </a:pPr>
            <a:r>
              <a:rPr lang="en-US" dirty="0"/>
              <a:t> </a:t>
            </a:r>
          </a:p>
          <a:p>
            <a:pPr marL="0" indent="0">
              <a:buNone/>
            </a:pPr>
            <a:r>
              <a:rPr lang="zh-CN" altLang="en-US" dirty="0"/>
              <a:t>程序运行结果如下：</a:t>
            </a:r>
            <a:r>
              <a:rPr lang="en-US" dirty="0"/>
              <a:t> </a:t>
            </a:r>
          </a:p>
          <a:p>
            <a:pPr marL="0" indent="0">
              <a:buNone/>
            </a:pPr>
            <a:r>
              <a:rPr lang="en-US" dirty="0">
                <a:solidFill>
                  <a:schemeClr val="accent4"/>
                </a:solidFill>
              </a:rPr>
              <a:t>B</a:t>
            </a:r>
          </a:p>
          <a:p>
            <a:pPr marL="0" indent="0">
              <a:buNone/>
            </a:pPr>
            <a:r>
              <a:rPr lang="en-US" dirty="0">
                <a:solidFill>
                  <a:schemeClr val="accent4"/>
                </a:solidFill>
              </a:rPr>
              <a:t>A,</a:t>
            </a:r>
          </a:p>
          <a:p>
            <a:pPr marL="0" indent="0">
              <a:buNone/>
            </a:pPr>
            <a:r>
              <a:rPr lang="en-US" dirty="0">
                <a:solidFill>
                  <a:schemeClr val="accent4"/>
                </a:solidFill>
              </a:rPr>
              <a:t>65, 66</a:t>
            </a:r>
          </a:p>
          <a:p>
            <a:pPr marL="0" indent="0">
              <a:buNone/>
            </a:pPr>
            <a:endParaRPr lang="en-US" dirty="0"/>
          </a:p>
        </p:txBody>
      </p:sp>
      <p:sp>
        <p:nvSpPr>
          <p:cNvPr id="4" name="Text Placeholder 3"/>
          <p:cNvSpPr>
            <a:spLocks noGrp="1"/>
          </p:cNvSpPr>
          <p:nvPr>
            <p:ph type="body" sz="half" idx="2"/>
          </p:nvPr>
        </p:nvSpPr>
        <p:spPr/>
        <p:txBody>
          <a:bodyPr>
            <a:normAutofit/>
          </a:bodyPr>
          <a:lstStyle/>
          <a:p>
            <a:pPr marL="342900" indent="-342900">
              <a:buFont typeface="Wingdings" pitchFamily="2" charset="2"/>
              <a:buChar char="Ø"/>
            </a:pPr>
            <a:r>
              <a:rPr lang="zh-CN" altLang="en-US" sz="2000" dirty="0"/>
              <a:t>书写规则</a:t>
            </a:r>
            <a:endParaRPr lang="en-US" altLang="zh-CN" sz="2000" dirty="0"/>
          </a:p>
          <a:p>
            <a:pPr marL="285750" indent="-285750">
              <a:buFont typeface="Wingdings" pitchFamily="2" charset="2"/>
              <a:buChar char="§"/>
            </a:pPr>
            <a:r>
              <a:rPr lang="zh-CN" altLang="en-US" dirty="0"/>
              <a:t>一个说明或一个语句占一行。</a:t>
            </a:r>
            <a:endParaRPr lang="en-US" dirty="0"/>
          </a:p>
          <a:p>
            <a:pPr marL="285750" indent="-285750">
              <a:buFont typeface="Wingdings" pitchFamily="2" charset="2"/>
              <a:buChar char="§"/>
            </a:pPr>
            <a:r>
              <a:rPr lang="zh-CN" altLang="en-US" dirty="0"/>
              <a:t>用</a:t>
            </a:r>
            <a:r>
              <a:rPr lang="en-US" dirty="0"/>
              <a:t>{}</a:t>
            </a:r>
            <a:r>
              <a:rPr lang="zh-CN" altLang="en-US" dirty="0"/>
              <a:t>括起来的部分，通常表示程序的某一层次结构。</a:t>
            </a:r>
            <a:r>
              <a:rPr lang="en-US" dirty="0"/>
              <a:t>{}</a:t>
            </a:r>
            <a:r>
              <a:rPr lang="zh-CN" altLang="en-US" dirty="0"/>
              <a:t>一般与该结构语句的第一个字母对齐，并单独占一行。</a:t>
            </a:r>
            <a:endParaRPr lang="en-US" dirty="0"/>
          </a:p>
          <a:p>
            <a:pPr marL="285750" indent="-285750">
              <a:buFont typeface="Wingdings" pitchFamily="2" charset="2"/>
              <a:buChar char="§"/>
            </a:pPr>
            <a:r>
              <a:rPr lang="zh-CN" altLang="en-US" dirty="0"/>
              <a:t>低一层次的语句或说明可比高一层次的语句或说明缩进若干格后书写，以便看起来更加清晰，增加程序的可读性。</a:t>
            </a:r>
            <a:endParaRPr lang="en-US" dirty="0"/>
          </a:p>
          <a:p>
            <a:endParaRPr lang="en-US" dirty="0"/>
          </a:p>
        </p:txBody>
      </p:sp>
    </p:spTree>
    <p:extLst>
      <p:ext uri="{BB962C8B-B14F-4D97-AF65-F5344CB8AC3E}">
        <p14:creationId xmlns:p14="http://schemas.microsoft.com/office/powerpoint/2010/main" val="187542697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总结提高</a:t>
            </a:r>
            <a:endParaRPr lang="en-US" dirty="0"/>
          </a:p>
        </p:txBody>
      </p:sp>
      <p:sp>
        <p:nvSpPr>
          <p:cNvPr id="3" name="Content Placeholder 2"/>
          <p:cNvSpPr>
            <a:spLocks noGrp="1"/>
          </p:cNvSpPr>
          <p:nvPr>
            <p:ph idx="1"/>
          </p:nvPr>
        </p:nvSpPr>
        <p:spPr>
          <a:xfrm>
            <a:off x="457200" y="1371600"/>
            <a:ext cx="8229600" cy="4525963"/>
          </a:xfrm>
        </p:spPr>
        <p:txBody>
          <a:bodyPr>
            <a:normAutofit fontScale="55000" lnSpcReduction="20000"/>
          </a:bodyPr>
          <a:lstStyle/>
          <a:p>
            <a:pPr>
              <a:buFont typeface="Wingdings" pitchFamily="2" charset="2"/>
              <a:buChar char="Ø"/>
            </a:pPr>
            <a:r>
              <a:rPr lang="zh-CN" altLang="en-US" dirty="0"/>
              <a:t>文件的打开与关闭</a:t>
            </a:r>
            <a:endParaRPr lang="en-US" altLang="zh-CN" dirty="0"/>
          </a:p>
          <a:p>
            <a:pPr marL="400050" lvl="1" indent="0">
              <a:buNone/>
            </a:pPr>
            <a:r>
              <a:rPr lang="zh-CN" altLang="en-US" dirty="0"/>
              <a:t>文件打开函数</a:t>
            </a:r>
            <a:r>
              <a:rPr lang="en-US" dirty="0" err="1"/>
              <a:t>fopen</a:t>
            </a:r>
            <a:r>
              <a:rPr lang="en-US" dirty="0"/>
              <a:t>()</a:t>
            </a:r>
          </a:p>
          <a:p>
            <a:pPr marL="400050" lvl="1" indent="0">
              <a:buNone/>
            </a:pPr>
            <a:r>
              <a:rPr lang="zh-CN" altLang="en-US" dirty="0"/>
              <a:t>文件关闭函数</a:t>
            </a:r>
            <a:r>
              <a:rPr lang="en-US" dirty="0" err="1"/>
              <a:t>fclose</a:t>
            </a:r>
            <a:r>
              <a:rPr lang="en-US" dirty="0"/>
              <a:t>()</a:t>
            </a:r>
          </a:p>
          <a:p>
            <a:pPr marL="0" indent="0">
              <a:buNone/>
            </a:pPr>
            <a:endParaRPr lang="en-US" dirty="0"/>
          </a:p>
          <a:p>
            <a:pPr>
              <a:buFont typeface="Wingdings" pitchFamily="2" charset="2"/>
              <a:buChar char="Ø"/>
            </a:pPr>
            <a:r>
              <a:rPr lang="zh-CN" altLang="en-US" dirty="0"/>
              <a:t>对文件的读和写是最常用的文件操作</a:t>
            </a:r>
            <a:endParaRPr lang="en-US" altLang="zh-CN" dirty="0"/>
          </a:p>
          <a:p>
            <a:pPr marL="400050" lvl="1" indent="0">
              <a:buNone/>
            </a:pPr>
            <a:r>
              <a:rPr lang="zh-CN" altLang="en-US" dirty="0"/>
              <a:t> 字符读写函数：</a:t>
            </a:r>
            <a:r>
              <a:rPr lang="en-US" dirty="0" err="1"/>
              <a:t>fgetc</a:t>
            </a:r>
            <a:r>
              <a:rPr lang="zh-CN" altLang="en-US" dirty="0"/>
              <a:t>和</a:t>
            </a:r>
            <a:r>
              <a:rPr lang="en-US" dirty="0" err="1"/>
              <a:t>fputc</a:t>
            </a:r>
            <a:r>
              <a:rPr lang="zh-CN" altLang="en-US" dirty="0"/>
              <a:t>；</a:t>
            </a:r>
            <a:endParaRPr lang="en-US" dirty="0"/>
          </a:p>
          <a:p>
            <a:pPr marL="400050" lvl="1" indent="0">
              <a:buNone/>
            </a:pPr>
            <a:r>
              <a:rPr lang="zh-CN" altLang="en-US" dirty="0"/>
              <a:t> 字符串读写函数：</a:t>
            </a:r>
            <a:r>
              <a:rPr lang="en-US" dirty="0" err="1"/>
              <a:t>fgets</a:t>
            </a:r>
            <a:r>
              <a:rPr lang="zh-CN" altLang="en-US" dirty="0"/>
              <a:t>和</a:t>
            </a:r>
            <a:r>
              <a:rPr lang="en-US" dirty="0" err="1"/>
              <a:t>fputs</a:t>
            </a:r>
            <a:r>
              <a:rPr lang="zh-CN" altLang="en-US" dirty="0"/>
              <a:t>；</a:t>
            </a:r>
            <a:endParaRPr lang="en-US" dirty="0"/>
          </a:p>
          <a:p>
            <a:pPr marL="400050" lvl="1" indent="0">
              <a:buNone/>
            </a:pPr>
            <a:r>
              <a:rPr lang="zh-CN" altLang="en-US" dirty="0"/>
              <a:t> 数据块读写函数：</a:t>
            </a:r>
            <a:r>
              <a:rPr lang="en-US" dirty="0"/>
              <a:t>freed</a:t>
            </a:r>
            <a:r>
              <a:rPr lang="zh-CN" altLang="en-US" dirty="0"/>
              <a:t>和</a:t>
            </a:r>
            <a:r>
              <a:rPr lang="en-US" dirty="0" err="1"/>
              <a:t>fwrite</a:t>
            </a:r>
            <a:r>
              <a:rPr lang="zh-CN" altLang="en-US" dirty="0"/>
              <a:t>；</a:t>
            </a:r>
            <a:endParaRPr lang="en-US" dirty="0"/>
          </a:p>
          <a:p>
            <a:pPr marL="400050" lvl="1" indent="0">
              <a:buNone/>
            </a:pPr>
            <a:r>
              <a:rPr lang="zh-CN" altLang="en-US" dirty="0"/>
              <a:t> 格式化读写函数：</a:t>
            </a:r>
            <a:r>
              <a:rPr lang="en-US" dirty="0" err="1"/>
              <a:t>fscanf</a:t>
            </a:r>
            <a:r>
              <a:rPr lang="zh-CN" altLang="en-US" dirty="0"/>
              <a:t>和</a:t>
            </a:r>
            <a:r>
              <a:rPr lang="en-US" dirty="0" err="1"/>
              <a:t>fprinf</a:t>
            </a:r>
            <a:r>
              <a:rPr lang="zh-CN" altLang="en-US" dirty="0"/>
              <a:t>。</a:t>
            </a:r>
            <a:endParaRPr lang="en-US" dirty="0"/>
          </a:p>
          <a:p>
            <a:pPr>
              <a:buFont typeface="Wingdings" pitchFamily="2" charset="2"/>
              <a:buChar char="Ø"/>
            </a:pPr>
            <a:endParaRPr lang="en-US" dirty="0"/>
          </a:p>
          <a:p>
            <a:pPr>
              <a:buFont typeface="Wingdings" pitchFamily="2" charset="2"/>
              <a:buChar char="Ø"/>
            </a:pPr>
            <a:r>
              <a:rPr lang="zh-CN" altLang="en-US" dirty="0"/>
              <a:t>文件的定位</a:t>
            </a:r>
            <a:endParaRPr lang="en-US" altLang="zh-CN" dirty="0"/>
          </a:p>
          <a:p>
            <a:pPr marL="400050" lvl="1" indent="0">
              <a:buNone/>
            </a:pPr>
            <a:r>
              <a:rPr lang="zh-CN" altLang="en-US" dirty="0"/>
              <a:t> </a:t>
            </a:r>
            <a:r>
              <a:rPr lang="en-US" dirty="0"/>
              <a:t>rewind</a:t>
            </a:r>
            <a:r>
              <a:rPr lang="zh-CN" altLang="en-US" dirty="0"/>
              <a:t>：重返文件头函数；</a:t>
            </a:r>
            <a:endParaRPr lang="en-US" dirty="0"/>
          </a:p>
          <a:p>
            <a:pPr marL="400050" lvl="1" indent="0">
              <a:buNone/>
            </a:pPr>
            <a:r>
              <a:rPr lang="zh-CN" altLang="en-US" dirty="0"/>
              <a:t> </a:t>
            </a:r>
            <a:r>
              <a:rPr lang="en-US" dirty="0" err="1"/>
              <a:t>fseek</a:t>
            </a:r>
            <a:r>
              <a:rPr lang="zh-CN" altLang="en-US" dirty="0"/>
              <a:t>：位置指针移动函数；</a:t>
            </a:r>
            <a:endParaRPr lang="en-US" dirty="0"/>
          </a:p>
          <a:p>
            <a:pPr marL="400050" lvl="1" indent="0">
              <a:buNone/>
            </a:pPr>
            <a:r>
              <a:rPr lang="zh-CN" altLang="en-US" dirty="0"/>
              <a:t> </a:t>
            </a:r>
            <a:r>
              <a:rPr lang="en-US" dirty="0" err="1"/>
              <a:t>ftell</a:t>
            </a:r>
            <a:r>
              <a:rPr lang="zh-CN" altLang="en-US" dirty="0"/>
              <a:t>：获取当前位置指针函数</a:t>
            </a:r>
            <a:endParaRPr lang="en-US" altLang="zh-CN" dirty="0"/>
          </a:p>
          <a:p>
            <a:pPr marL="0" indent="0">
              <a:buNone/>
            </a:pPr>
            <a:endParaRPr lang="en-US" dirty="0"/>
          </a:p>
          <a:p>
            <a:pPr>
              <a:buFont typeface="Wingdings" pitchFamily="2" charset="2"/>
              <a:buChar char="Ø"/>
            </a:pPr>
            <a:r>
              <a:rPr lang="zh-CN" altLang="en-US" dirty="0"/>
              <a:t>其他相关函数</a:t>
            </a:r>
            <a:endParaRPr lang="en-US" altLang="zh-CN" dirty="0"/>
          </a:p>
          <a:p>
            <a:pPr marL="400050" lvl="1" indent="0">
              <a:buNone/>
            </a:pPr>
            <a:r>
              <a:rPr lang="zh-CN" altLang="en-US" dirty="0"/>
              <a:t>读写文件出错检测函数</a:t>
            </a:r>
            <a:r>
              <a:rPr lang="en-US" dirty="0" err="1"/>
              <a:t>ferror</a:t>
            </a:r>
            <a:r>
              <a:rPr lang="en-US" dirty="0"/>
              <a:t> ()</a:t>
            </a:r>
          </a:p>
          <a:p>
            <a:pPr marL="400050" lvl="1" indent="0">
              <a:buNone/>
            </a:pPr>
            <a:r>
              <a:rPr lang="zh-CN" altLang="en-US" dirty="0"/>
              <a:t>文件出错标志和文件结束标志置</a:t>
            </a:r>
            <a:r>
              <a:rPr lang="en-US" dirty="0"/>
              <a:t>0</a:t>
            </a:r>
            <a:r>
              <a:rPr lang="zh-CN" altLang="en-US" dirty="0"/>
              <a:t>函数</a:t>
            </a:r>
            <a:r>
              <a:rPr lang="en-US" dirty="0" err="1"/>
              <a:t>clearerr</a:t>
            </a:r>
            <a:r>
              <a:rPr lang="en-US" dirty="0"/>
              <a:t> ()</a:t>
            </a:r>
          </a:p>
          <a:p>
            <a:pPr>
              <a:buFont typeface="Wingdings" pitchFamily="2" charset="2"/>
              <a:buChar char="Ø"/>
            </a:pPr>
            <a:endParaRPr lang="en-US" dirty="0"/>
          </a:p>
          <a:p>
            <a:endParaRPr lang="en-US" dirty="0"/>
          </a:p>
        </p:txBody>
      </p:sp>
    </p:spTree>
    <p:extLst>
      <p:ext uri="{BB962C8B-B14F-4D97-AF65-F5344CB8AC3E}">
        <p14:creationId xmlns:p14="http://schemas.microsoft.com/office/powerpoint/2010/main" val="216632963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技能训练</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自主训练</a:t>
            </a:r>
            <a:endParaRPr lang="en-US" altLang="zh-CN" dirty="0"/>
          </a:p>
          <a:p>
            <a:pPr>
              <a:buFont typeface="Wingdings" pitchFamily="2" charset="2"/>
              <a:buChar char="Ø"/>
            </a:pPr>
            <a:r>
              <a:rPr lang="zh-CN" altLang="en-US" dirty="0"/>
              <a:t>拓展训练</a:t>
            </a:r>
            <a:endParaRPr lang="en-US" dirty="0"/>
          </a:p>
        </p:txBody>
      </p:sp>
    </p:spTree>
    <p:extLst>
      <p:ext uri="{BB962C8B-B14F-4D97-AF65-F5344CB8AC3E}">
        <p14:creationId xmlns:p14="http://schemas.microsoft.com/office/powerpoint/2010/main" val="6452232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自主训练</a:t>
            </a:r>
            <a:br>
              <a:rPr lang="en-US" altLang="zh-CN" dirty="0"/>
            </a:br>
            <a:endParaRPr lang="en-US" dirty="0"/>
          </a:p>
        </p:txBody>
      </p:sp>
      <p:sp>
        <p:nvSpPr>
          <p:cNvPr id="3" name="Content Placeholder 2"/>
          <p:cNvSpPr>
            <a:spLocks noGrp="1"/>
          </p:cNvSpPr>
          <p:nvPr>
            <p:ph idx="1"/>
          </p:nvPr>
        </p:nvSpPr>
        <p:spPr>
          <a:xfrm>
            <a:off x="3803650" y="609600"/>
            <a:ext cx="5111750" cy="4800600"/>
          </a:xfrm>
        </p:spPr>
        <p:txBody>
          <a:bodyPr>
            <a:normAutofit fontScale="70000" lnSpcReduction="20000"/>
          </a:bodyPr>
          <a:lstStyle/>
          <a:p>
            <a:pPr marL="0" indent="0" fontAlgn="auto">
              <a:buNone/>
            </a:pPr>
            <a:r>
              <a:rPr lang="zh-CN" altLang="en-US" sz="4000" dirty="0"/>
              <a:t>提示：</a:t>
            </a:r>
            <a:endParaRPr lang="en-US" sz="4000" dirty="0"/>
          </a:p>
          <a:p>
            <a:pPr marL="0" indent="0" fontAlgn="auto">
              <a:buNone/>
            </a:pPr>
            <a:r>
              <a:rPr lang="en-US" dirty="0"/>
              <a:t>1</a:t>
            </a:r>
            <a:r>
              <a:rPr lang="zh-CN" altLang="en-US" dirty="0"/>
              <a:t>）学生信息选用结构体数组存放。</a:t>
            </a:r>
            <a:endParaRPr lang="en-US" dirty="0"/>
          </a:p>
          <a:p>
            <a:pPr marL="0" indent="0" fontAlgn="auto">
              <a:buNone/>
            </a:pPr>
            <a:r>
              <a:rPr lang="en-US" dirty="0"/>
              <a:t>2</a:t>
            </a:r>
            <a:r>
              <a:rPr lang="zh-CN" altLang="en-US" dirty="0"/>
              <a:t>）排序文件中的数据分</a:t>
            </a:r>
            <a:r>
              <a:rPr lang="en-US" dirty="0"/>
              <a:t>3</a:t>
            </a:r>
            <a:r>
              <a:rPr lang="zh-CN" altLang="en-US" dirty="0"/>
              <a:t>步进行：</a:t>
            </a:r>
            <a:endParaRPr lang="en-US" dirty="0"/>
          </a:p>
          <a:p>
            <a:pPr marL="0" indent="0" fontAlgn="auto">
              <a:buNone/>
            </a:pPr>
            <a:r>
              <a:rPr lang="zh-CN" altLang="en-US" dirty="0"/>
              <a:t>首先，将文本文件中的数据读入到结构体数组中；</a:t>
            </a:r>
            <a:endParaRPr lang="en-US" dirty="0"/>
          </a:p>
          <a:p>
            <a:pPr marL="0" indent="0" fontAlgn="auto">
              <a:buNone/>
            </a:pPr>
            <a:r>
              <a:rPr lang="zh-CN" altLang="en-US" dirty="0"/>
              <a:t>其次，对数组中的数据排序；</a:t>
            </a:r>
            <a:endParaRPr lang="en-US" dirty="0"/>
          </a:p>
          <a:p>
            <a:pPr marL="0" indent="0" fontAlgn="auto">
              <a:buNone/>
            </a:pPr>
            <a:r>
              <a:rPr lang="zh-CN" altLang="en-US" dirty="0"/>
              <a:t>最后，将排序后的数据写到文本文件中。</a:t>
            </a:r>
            <a:endParaRPr lang="en-US" altLang="zh-CN" dirty="0"/>
          </a:p>
          <a:p>
            <a:pPr marL="0" indent="0" fontAlgn="auto">
              <a:buNone/>
            </a:pPr>
            <a:endParaRPr lang="en-US" dirty="0"/>
          </a:p>
          <a:p>
            <a:pPr marL="0" indent="0" fontAlgn="auto">
              <a:buNone/>
            </a:pPr>
            <a:r>
              <a:rPr lang="zh-CN" altLang="en-US" dirty="0"/>
              <a:t>步骤</a:t>
            </a:r>
            <a:r>
              <a:rPr lang="en-US" dirty="0"/>
              <a:t>1</a:t>
            </a:r>
            <a:r>
              <a:rPr lang="zh-CN" altLang="en-US" dirty="0"/>
              <a:t>：定义班级通讯录记录的结构体数据类型</a:t>
            </a:r>
            <a:r>
              <a:rPr lang="en-US" dirty="0" err="1"/>
              <a:t>txl</a:t>
            </a:r>
            <a:r>
              <a:rPr lang="zh-CN" altLang="en-US" dirty="0"/>
              <a:t>；</a:t>
            </a:r>
            <a:endParaRPr lang="en-US" dirty="0"/>
          </a:p>
          <a:p>
            <a:pPr marL="0" indent="0" fontAlgn="auto">
              <a:buNone/>
            </a:pPr>
            <a:r>
              <a:rPr lang="zh-CN" altLang="en-US" dirty="0"/>
              <a:t>步骤</a:t>
            </a:r>
            <a:r>
              <a:rPr lang="en-US" dirty="0"/>
              <a:t>2</a:t>
            </a:r>
            <a:r>
              <a:rPr lang="zh-CN" altLang="en-US" dirty="0"/>
              <a:t>：将结构体数组中的数据写入通讯录</a:t>
            </a:r>
            <a:r>
              <a:rPr lang="en-US" dirty="0"/>
              <a:t>txl.txt</a:t>
            </a:r>
            <a:r>
              <a:rPr lang="zh-CN" altLang="en-US" dirty="0"/>
              <a:t>文件中；</a:t>
            </a:r>
            <a:endParaRPr lang="en-US" dirty="0"/>
          </a:p>
          <a:p>
            <a:pPr marL="0" indent="0" fontAlgn="auto">
              <a:buNone/>
            </a:pPr>
            <a:r>
              <a:rPr lang="zh-CN" altLang="en-US" dirty="0"/>
              <a:t>步骤</a:t>
            </a:r>
            <a:r>
              <a:rPr lang="en-US" dirty="0"/>
              <a:t>3</a:t>
            </a:r>
            <a:r>
              <a:rPr lang="zh-CN" altLang="en-US" dirty="0"/>
              <a:t>：对通讯录文件中的数据进行排序；</a:t>
            </a:r>
            <a:endParaRPr lang="en-US" dirty="0"/>
          </a:p>
          <a:p>
            <a:pPr marL="0" indent="0" fontAlgn="auto">
              <a:buNone/>
            </a:pPr>
            <a:r>
              <a:rPr lang="zh-CN" altLang="en-US" dirty="0"/>
              <a:t>步骤</a:t>
            </a:r>
            <a:r>
              <a:rPr lang="en-US" dirty="0"/>
              <a:t>4</a:t>
            </a:r>
            <a:r>
              <a:rPr lang="zh-CN" altLang="en-US" dirty="0"/>
              <a:t>：输出通讯录文件中的信息；</a:t>
            </a:r>
            <a:endParaRPr lang="en-US" dirty="0"/>
          </a:p>
          <a:p>
            <a:pPr marL="0" indent="0" fontAlgn="auto">
              <a:buNone/>
            </a:pPr>
            <a:r>
              <a:rPr lang="zh-CN" altLang="en-US" dirty="0"/>
              <a:t>步骤</a:t>
            </a:r>
            <a:r>
              <a:rPr lang="en-US" dirty="0"/>
              <a:t>5</a:t>
            </a:r>
            <a:r>
              <a:rPr lang="zh-CN" altLang="en-US" dirty="0"/>
              <a:t>：编写主函数；</a:t>
            </a:r>
            <a:endParaRPr lang="en-US" dirty="0"/>
          </a:p>
          <a:p>
            <a:endParaRPr lang="en-US" dirty="0"/>
          </a:p>
        </p:txBody>
      </p:sp>
      <p:sp>
        <p:nvSpPr>
          <p:cNvPr id="4" name="Text Placeholder 3"/>
          <p:cNvSpPr>
            <a:spLocks noGrp="1"/>
          </p:cNvSpPr>
          <p:nvPr>
            <p:ph type="body" sz="half" idx="2"/>
          </p:nvPr>
        </p:nvSpPr>
        <p:spPr/>
        <p:txBody>
          <a:bodyPr/>
          <a:lstStyle/>
          <a:p>
            <a:pPr fontAlgn="auto"/>
            <a:r>
              <a:rPr lang="zh-CN" altLang="en-US" dirty="0"/>
              <a:t>训练内容：班级通讯录管理程序。</a:t>
            </a:r>
            <a:endParaRPr lang="en-US" dirty="0"/>
          </a:p>
          <a:p>
            <a:pPr fontAlgn="auto"/>
            <a:r>
              <a:rPr lang="zh-CN" altLang="en-US" dirty="0"/>
              <a:t>说明：学生信息包括学号、姓名和联系电话，要求建立班级通讯录的文本文件，再按姓名升序的排序对通讯录文件中的信息重新排序。</a:t>
            </a:r>
            <a:endParaRPr lang="en-US" dirty="0"/>
          </a:p>
          <a:p>
            <a:endParaRPr lang="en-US" dirty="0"/>
          </a:p>
        </p:txBody>
      </p:sp>
    </p:spTree>
    <p:extLst>
      <p:ext uri="{BB962C8B-B14F-4D97-AF65-F5344CB8AC3E}">
        <p14:creationId xmlns:p14="http://schemas.microsoft.com/office/powerpoint/2010/main" val="51396410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拓展训练</a:t>
            </a:r>
            <a:br>
              <a:rPr lang="en-US" dirty="0"/>
            </a:br>
            <a:endParaRPr lang="en-US" dirty="0"/>
          </a:p>
        </p:txBody>
      </p:sp>
      <p:sp>
        <p:nvSpPr>
          <p:cNvPr id="3" name="Content Placeholder 2"/>
          <p:cNvSpPr>
            <a:spLocks noGrp="1"/>
          </p:cNvSpPr>
          <p:nvPr>
            <p:ph idx="1"/>
          </p:nvPr>
        </p:nvSpPr>
        <p:spPr>
          <a:xfrm>
            <a:off x="3803650" y="609600"/>
            <a:ext cx="5111750" cy="3581400"/>
          </a:xfrm>
        </p:spPr>
        <p:txBody>
          <a:bodyPr>
            <a:normAutofit fontScale="77500" lnSpcReduction="20000"/>
          </a:bodyPr>
          <a:lstStyle/>
          <a:p>
            <a:pPr marL="0" indent="0" fontAlgn="auto">
              <a:buNone/>
            </a:pPr>
            <a:r>
              <a:rPr lang="zh-CN" altLang="en-US" sz="3600" dirty="0"/>
              <a:t>提示：</a:t>
            </a:r>
            <a:endParaRPr lang="en-US" altLang="zh-CN" sz="3600" dirty="0"/>
          </a:p>
          <a:p>
            <a:pPr marL="0" indent="0" fontAlgn="auto">
              <a:buNone/>
            </a:pPr>
            <a:endParaRPr lang="en-US" altLang="zh-CN" dirty="0"/>
          </a:p>
          <a:p>
            <a:pPr marL="0" indent="0" fontAlgn="auto">
              <a:buNone/>
            </a:pPr>
            <a:r>
              <a:rPr lang="zh-CN" altLang="en-US" dirty="0"/>
              <a:t>步骤</a:t>
            </a:r>
            <a:r>
              <a:rPr lang="en-US" dirty="0"/>
              <a:t>1</a:t>
            </a:r>
            <a:r>
              <a:rPr lang="zh-CN" altLang="en-US" dirty="0"/>
              <a:t>：定义结构体数据类型、定义符号常量、定义变量；</a:t>
            </a:r>
            <a:endParaRPr lang="en-US" dirty="0"/>
          </a:p>
          <a:p>
            <a:pPr marL="0" indent="0" fontAlgn="auto">
              <a:buNone/>
            </a:pPr>
            <a:r>
              <a:rPr lang="zh-CN" altLang="en-US" dirty="0"/>
              <a:t>步骤</a:t>
            </a:r>
            <a:r>
              <a:rPr lang="en-US" dirty="0"/>
              <a:t>2</a:t>
            </a:r>
            <a:r>
              <a:rPr lang="zh-CN" altLang="en-US" dirty="0"/>
              <a:t>：从指定文件读入一个记录；</a:t>
            </a:r>
            <a:endParaRPr lang="en-US" dirty="0"/>
          </a:p>
          <a:p>
            <a:pPr marL="0" indent="0" fontAlgn="auto">
              <a:buNone/>
            </a:pPr>
            <a:r>
              <a:rPr lang="zh-CN" altLang="en-US" dirty="0"/>
              <a:t>步骤</a:t>
            </a:r>
            <a:r>
              <a:rPr lang="en-US" dirty="0"/>
              <a:t>3</a:t>
            </a:r>
            <a:r>
              <a:rPr lang="zh-CN" altLang="en-US" dirty="0"/>
              <a:t>：对指定文件写入一个记录；</a:t>
            </a:r>
            <a:endParaRPr lang="en-US" dirty="0"/>
          </a:p>
          <a:p>
            <a:pPr marL="0" indent="0" fontAlgn="auto">
              <a:buNone/>
            </a:pPr>
            <a:r>
              <a:rPr lang="zh-CN" altLang="en-US" dirty="0"/>
              <a:t>步骤</a:t>
            </a:r>
            <a:r>
              <a:rPr lang="en-US" dirty="0"/>
              <a:t>4</a:t>
            </a:r>
            <a:r>
              <a:rPr lang="zh-CN" altLang="en-US" dirty="0"/>
              <a:t>：显示学生记录；</a:t>
            </a:r>
            <a:endParaRPr lang="en-US" dirty="0"/>
          </a:p>
          <a:p>
            <a:pPr marL="0" indent="0" fontAlgn="auto">
              <a:buNone/>
            </a:pPr>
            <a:r>
              <a:rPr lang="zh-CN" altLang="en-US" dirty="0"/>
              <a:t>步骤</a:t>
            </a:r>
            <a:r>
              <a:rPr lang="en-US" dirty="0"/>
              <a:t>5</a:t>
            </a:r>
            <a:r>
              <a:rPr lang="zh-CN" altLang="en-US" dirty="0"/>
              <a:t>：列表显示学生信息；</a:t>
            </a:r>
            <a:endParaRPr lang="en-US" dirty="0"/>
          </a:p>
          <a:p>
            <a:pPr marL="0" indent="0" fontAlgn="auto">
              <a:buNone/>
            </a:pPr>
            <a:r>
              <a:rPr lang="zh-CN" altLang="en-US" dirty="0"/>
              <a:t>步骤</a:t>
            </a:r>
            <a:r>
              <a:rPr lang="en-US" dirty="0"/>
              <a:t>6</a:t>
            </a:r>
            <a:r>
              <a:rPr lang="zh-CN" altLang="en-US" dirty="0"/>
              <a:t>：计算各单科总分；</a:t>
            </a:r>
            <a:endParaRPr lang="en-US" dirty="0"/>
          </a:p>
          <a:p>
            <a:pPr marL="0" indent="0" fontAlgn="auto">
              <a:buNone/>
            </a:pPr>
            <a:r>
              <a:rPr lang="zh-CN" altLang="en-US" dirty="0"/>
              <a:t>步骤</a:t>
            </a:r>
            <a:r>
              <a:rPr lang="en-US" dirty="0"/>
              <a:t>7</a:t>
            </a:r>
            <a:r>
              <a:rPr lang="zh-CN" altLang="en-US" dirty="0"/>
              <a:t>：编写主函数。</a:t>
            </a:r>
            <a:endParaRPr lang="en-US" dirty="0"/>
          </a:p>
          <a:p>
            <a:endParaRPr lang="en-US" dirty="0"/>
          </a:p>
        </p:txBody>
      </p:sp>
      <p:sp>
        <p:nvSpPr>
          <p:cNvPr id="4" name="Text Placeholder 3"/>
          <p:cNvSpPr>
            <a:spLocks noGrp="1"/>
          </p:cNvSpPr>
          <p:nvPr>
            <p:ph type="body" sz="half" idx="2"/>
          </p:nvPr>
        </p:nvSpPr>
        <p:spPr/>
        <p:txBody>
          <a:bodyPr/>
          <a:lstStyle/>
          <a:p>
            <a:pPr fontAlgn="auto"/>
            <a:r>
              <a:rPr lang="zh-CN" altLang="en-US" dirty="0"/>
              <a:t>训练内容：学生成绩信息管理程序。</a:t>
            </a:r>
            <a:endParaRPr lang="en-US" dirty="0"/>
          </a:p>
          <a:p>
            <a:pPr fontAlgn="auto"/>
            <a:r>
              <a:rPr lang="zh-CN" altLang="en-US" dirty="0"/>
              <a:t>说明：设学生成绩以一个学生一个记录的形式存储在文件中，每位学生记录包含的信息有：姓名，学号和各门功课的成绩。具有以下几项功能：求出各门课程的总分、平均分，浏览全部学生成绩等。</a:t>
            </a:r>
            <a:endParaRPr lang="en-US" dirty="0"/>
          </a:p>
          <a:p>
            <a:endParaRPr lang="en-US" dirty="0"/>
          </a:p>
        </p:txBody>
      </p:sp>
    </p:spTree>
    <p:extLst>
      <p:ext uri="{BB962C8B-B14F-4D97-AF65-F5344CB8AC3E}">
        <p14:creationId xmlns:p14="http://schemas.microsoft.com/office/powerpoint/2010/main" val="371517547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项目</a:t>
            </a:r>
            <a:r>
              <a:rPr lang="en-US" altLang="zh-CN" dirty="0"/>
              <a:t>10  </a:t>
            </a:r>
            <a:r>
              <a:rPr lang="zh-CN" altLang="en-US" dirty="0"/>
              <a:t>运动会计分程序</a:t>
            </a:r>
            <a:endParaRPr lang="en-US" dirty="0"/>
          </a:p>
        </p:txBody>
      </p:sp>
      <p:sp>
        <p:nvSpPr>
          <p:cNvPr id="3" name="Content Placeholder 2"/>
          <p:cNvSpPr>
            <a:spLocks noGrp="1"/>
          </p:cNvSpPr>
          <p:nvPr>
            <p:ph sz="half" idx="1"/>
          </p:nvPr>
        </p:nvSpPr>
        <p:spPr/>
        <p:txBody>
          <a:bodyPr/>
          <a:lstStyle/>
          <a:p>
            <a:r>
              <a:rPr lang="zh-CN" altLang="en-US" dirty="0"/>
              <a:t>学习情境</a:t>
            </a:r>
            <a:endParaRPr lang="en-US" altLang="zh-CN" dirty="0"/>
          </a:p>
          <a:p>
            <a:r>
              <a:rPr lang="zh-CN" altLang="en-US" dirty="0"/>
              <a:t>项目分析</a:t>
            </a:r>
            <a:endParaRPr lang="en-US" altLang="zh-CN" dirty="0"/>
          </a:p>
          <a:p>
            <a:r>
              <a:rPr lang="zh-CN" altLang="en-US" dirty="0"/>
              <a:t>项目目标</a:t>
            </a:r>
            <a:endParaRPr lang="en-US" altLang="zh-CN" dirty="0"/>
          </a:p>
          <a:p>
            <a:r>
              <a:rPr lang="zh-CN" altLang="en-US" dirty="0"/>
              <a:t>项目实现</a:t>
            </a:r>
            <a:endParaRPr lang="en-US" dirty="0"/>
          </a:p>
        </p:txBody>
      </p:sp>
      <p:sp>
        <p:nvSpPr>
          <p:cNvPr id="4" name="Content Placeholder 3"/>
          <p:cNvSpPr>
            <a:spLocks noGrp="1"/>
          </p:cNvSpPr>
          <p:nvPr>
            <p:ph sz="half" idx="2"/>
          </p:nvPr>
        </p:nvSpPr>
        <p:spPr/>
        <p:txBody>
          <a:bodyPr/>
          <a:lstStyle/>
          <a:p>
            <a:r>
              <a:rPr lang="zh-CN" altLang="en-US" dirty="0"/>
              <a:t>相关知识</a:t>
            </a:r>
            <a:endParaRPr lang="en-US" altLang="zh-CN" dirty="0"/>
          </a:p>
          <a:p>
            <a:r>
              <a:rPr lang="zh-CN" altLang="en-US" dirty="0"/>
              <a:t>总结提高</a:t>
            </a:r>
            <a:endParaRPr lang="en-US" altLang="zh-CN" dirty="0"/>
          </a:p>
          <a:p>
            <a:r>
              <a:rPr lang="zh-CN" altLang="en-US" dirty="0"/>
              <a:t>技能训练</a:t>
            </a:r>
            <a:endParaRPr lang="en-US" altLang="zh-CN" dirty="0"/>
          </a:p>
          <a:p>
            <a:endParaRPr lang="en-US" dirty="0"/>
          </a:p>
        </p:txBody>
      </p:sp>
    </p:spTree>
    <p:extLst>
      <p:ext uri="{BB962C8B-B14F-4D97-AF65-F5344CB8AC3E}">
        <p14:creationId xmlns:p14="http://schemas.microsoft.com/office/powerpoint/2010/main" val="23553859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学习情境</a:t>
            </a:r>
            <a:endParaRPr lang="en-US" dirty="0"/>
          </a:p>
        </p:txBody>
      </p:sp>
      <p:sp>
        <p:nvSpPr>
          <p:cNvPr id="3" name="Content Placeholder 2"/>
          <p:cNvSpPr>
            <a:spLocks noGrp="1"/>
          </p:cNvSpPr>
          <p:nvPr>
            <p:ph idx="1"/>
          </p:nvPr>
        </p:nvSpPr>
        <p:spPr>
          <a:xfrm>
            <a:off x="533400" y="1371601"/>
            <a:ext cx="8229600" cy="2209800"/>
          </a:xfrm>
        </p:spPr>
        <p:txBody>
          <a:bodyPr>
            <a:normAutofit fontScale="55000" lnSpcReduction="20000"/>
          </a:bodyPr>
          <a:lstStyle/>
          <a:p>
            <a:pPr marL="0" indent="0">
              <a:lnSpc>
                <a:spcPct val="120000"/>
              </a:lnSpc>
              <a:buNone/>
            </a:pPr>
            <a:r>
              <a:rPr lang="zh-CN" altLang="en-US" dirty="0"/>
              <a:t>某地区有</a:t>
            </a:r>
            <a:r>
              <a:rPr lang="en-US" dirty="0"/>
              <a:t>5</a:t>
            </a:r>
            <a:r>
              <a:rPr lang="zh-CN" altLang="en-US" dirty="0"/>
              <a:t>所高校举行运动会，学校编号为</a:t>
            </a:r>
            <a:r>
              <a:rPr lang="en-US" dirty="0"/>
              <a:t>college1</a:t>
            </a:r>
            <a:r>
              <a:rPr lang="zh-CN" altLang="en-US" dirty="0"/>
              <a:t>至</a:t>
            </a:r>
            <a:r>
              <a:rPr lang="en-US" dirty="0"/>
              <a:t>college5</a:t>
            </a:r>
            <a:r>
              <a:rPr lang="zh-CN" altLang="en-US" dirty="0"/>
              <a:t>。比赛分成</a:t>
            </a:r>
            <a:r>
              <a:rPr lang="en-US" dirty="0"/>
              <a:t>3</a:t>
            </a:r>
            <a:r>
              <a:rPr lang="zh-CN" altLang="en-US" dirty="0"/>
              <a:t>个项目，项目编号为</a:t>
            </a:r>
            <a:r>
              <a:rPr lang="en-US" dirty="0"/>
              <a:t>item1</a:t>
            </a:r>
            <a:r>
              <a:rPr lang="zh-CN" altLang="en-US" dirty="0"/>
              <a:t>至</a:t>
            </a:r>
            <a:r>
              <a:rPr lang="en-US" dirty="0"/>
              <a:t>item3</a:t>
            </a:r>
            <a:r>
              <a:rPr lang="zh-CN" altLang="en-US" dirty="0"/>
              <a:t>。每个项目取前三名，积分分别为：</a:t>
            </a:r>
            <a:r>
              <a:rPr lang="en-US" dirty="0"/>
              <a:t>5</a:t>
            </a:r>
            <a:r>
              <a:rPr lang="zh-CN" altLang="en-US" dirty="0"/>
              <a:t>、</a:t>
            </a:r>
            <a:r>
              <a:rPr lang="en-US" dirty="0"/>
              <a:t>3</a:t>
            </a:r>
            <a:r>
              <a:rPr lang="zh-CN" altLang="en-US" dirty="0"/>
              <a:t>、</a:t>
            </a:r>
            <a:r>
              <a:rPr lang="en-US" dirty="0"/>
              <a:t>1</a:t>
            </a:r>
            <a:r>
              <a:rPr lang="zh-CN" altLang="en-US" dirty="0"/>
              <a:t>。</a:t>
            </a:r>
            <a:endParaRPr lang="en-US" dirty="0"/>
          </a:p>
          <a:p>
            <a:pPr marL="0" indent="0">
              <a:lnSpc>
                <a:spcPct val="120000"/>
              </a:lnSpc>
              <a:buNone/>
            </a:pPr>
            <a:r>
              <a:rPr lang="zh-CN" altLang="en-US" dirty="0"/>
              <a:t>功能要求：</a:t>
            </a:r>
            <a:endParaRPr lang="en-US" dirty="0"/>
          </a:p>
          <a:p>
            <a:pPr marL="0" indent="0">
              <a:lnSpc>
                <a:spcPct val="120000"/>
              </a:lnSpc>
              <a:buNone/>
            </a:pPr>
            <a:r>
              <a:rPr lang="en-US" dirty="0"/>
              <a:t>1</a:t>
            </a:r>
            <a:r>
              <a:rPr lang="zh-CN" altLang="en-US" dirty="0"/>
              <a:t>）可以输入各个项目的成绩，格式为：项目编号</a:t>
            </a:r>
            <a:r>
              <a:rPr lang="en-US" dirty="0"/>
              <a:t>  </a:t>
            </a:r>
            <a:r>
              <a:rPr lang="zh-CN" altLang="en-US" dirty="0"/>
              <a:t>学校编号</a:t>
            </a:r>
            <a:r>
              <a:rPr lang="en-US" dirty="0"/>
              <a:t>  </a:t>
            </a:r>
            <a:r>
              <a:rPr lang="zh-CN" altLang="en-US" dirty="0"/>
              <a:t>积分</a:t>
            </a:r>
            <a:endParaRPr lang="en-US" dirty="0"/>
          </a:p>
          <a:p>
            <a:pPr marL="0" indent="0">
              <a:lnSpc>
                <a:spcPct val="120000"/>
              </a:lnSpc>
              <a:buNone/>
            </a:pPr>
            <a:r>
              <a:rPr lang="en-US" dirty="0"/>
              <a:t>2</a:t>
            </a:r>
            <a:r>
              <a:rPr lang="zh-CN" altLang="en-US" dirty="0"/>
              <a:t>）能统计各学校总分并按降序输出。</a:t>
            </a:r>
            <a:endParaRPr lang="en-US" dirty="0"/>
          </a:p>
          <a:p>
            <a:pPr marL="0" indent="0">
              <a:lnSpc>
                <a:spcPct val="120000"/>
              </a:lnSpc>
              <a:buNone/>
            </a:pPr>
            <a:r>
              <a:rPr lang="zh-CN" altLang="en-US" dirty="0"/>
              <a:t>效果如下图所示。</a:t>
            </a:r>
            <a:endParaRPr lang="en-US" dirty="0"/>
          </a:p>
          <a:p>
            <a:pPr>
              <a:lnSpc>
                <a:spcPct val="120000"/>
              </a:lnSpc>
            </a:pP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863" y="3962400"/>
            <a:ext cx="4304522"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91410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项目分析</a:t>
            </a:r>
            <a:endParaRPr lang="en-US" dirty="0"/>
          </a:p>
        </p:txBody>
      </p:sp>
      <p:sp>
        <p:nvSpPr>
          <p:cNvPr id="3" name="Content Placeholder 2"/>
          <p:cNvSpPr>
            <a:spLocks noGrp="1"/>
          </p:cNvSpPr>
          <p:nvPr>
            <p:ph idx="1"/>
          </p:nvPr>
        </p:nvSpPr>
        <p:spPr>
          <a:xfrm>
            <a:off x="457200" y="1600201"/>
            <a:ext cx="8229600" cy="3124200"/>
          </a:xfrm>
        </p:spPr>
        <p:txBody>
          <a:bodyPr>
            <a:normAutofit fontScale="92500"/>
          </a:bodyPr>
          <a:lstStyle/>
          <a:p>
            <a:pPr marL="0" indent="0">
              <a:buNone/>
            </a:pPr>
            <a:r>
              <a:rPr lang="zh-CN" altLang="en-US" dirty="0"/>
              <a:t>程序设计关键是设计的思路，即如何合理地实现，其中的每一个细节都必须考虑到位，否则就有可能出错。为了便于输入，可以先将数据保存在一个文本文件中，然后让程序读取这个文件中的数据。由于涉及的数据较多，还需要在程序中设计一种存储数据的模型，用来保存数据。</a:t>
            </a:r>
            <a:endParaRPr lang="en-US" dirty="0"/>
          </a:p>
          <a:p>
            <a:endParaRPr lang="en-US" dirty="0"/>
          </a:p>
        </p:txBody>
      </p:sp>
    </p:spTree>
    <p:extLst>
      <p:ext uri="{BB962C8B-B14F-4D97-AF65-F5344CB8AC3E}">
        <p14:creationId xmlns:p14="http://schemas.microsoft.com/office/powerpoint/2010/main" val="53366345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项目目标</a:t>
            </a:r>
            <a:endParaRPr lang="en-US" dirty="0"/>
          </a:p>
        </p:txBody>
      </p:sp>
      <p:sp>
        <p:nvSpPr>
          <p:cNvPr id="3" name="Content Placeholder 2"/>
          <p:cNvSpPr>
            <a:spLocks noGrp="1"/>
          </p:cNvSpPr>
          <p:nvPr>
            <p:ph idx="1"/>
          </p:nvPr>
        </p:nvSpPr>
        <p:spPr>
          <a:xfrm>
            <a:off x="457200" y="1600201"/>
            <a:ext cx="8229600" cy="2362199"/>
          </a:xfrm>
        </p:spPr>
        <p:txBody>
          <a:bodyPr>
            <a:normAutofit fontScale="55000" lnSpcReduction="20000"/>
          </a:bodyPr>
          <a:lstStyle/>
          <a:p>
            <a:pPr>
              <a:lnSpc>
                <a:spcPct val="120000"/>
              </a:lnSpc>
              <a:buFont typeface="Wingdings" pitchFamily="2" charset="2"/>
              <a:buChar char="Ø"/>
            </a:pPr>
            <a:r>
              <a:rPr lang="zh-CN" altLang="en-US" sz="3400" b="1" dirty="0"/>
              <a:t>知识目标</a:t>
            </a:r>
            <a:endParaRPr lang="en-US" sz="3400" b="1" dirty="0"/>
          </a:p>
          <a:p>
            <a:pPr marL="0" indent="0">
              <a:lnSpc>
                <a:spcPct val="120000"/>
              </a:lnSpc>
              <a:buNone/>
            </a:pPr>
            <a:r>
              <a:rPr lang="zh-CN" altLang="en-US" sz="2900" dirty="0"/>
              <a:t>     了解链表的概念，掌握链表的使用方法。</a:t>
            </a:r>
            <a:r>
              <a:rPr lang="en-US" dirty="0"/>
              <a:t> </a:t>
            </a:r>
          </a:p>
          <a:p>
            <a:pPr>
              <a:lnSpc>
                <a:spcPct val="120000"/>
              </a:lnSpc>
              <a:buFont typeface="Wingdings" pitchFamily="2" charset="2"/>
              <a:buChar char="Ø"/>
            </a:pPr>
            <a:r>
              <a:rPr lang="zh-CN" altLang="en-US" sz="3400" b="1" dirty="0"/>
              <a:t>能力目标</a:t>
            </a:r>
            <a:endParaRPr lang="en-US" sz="3400" b="1" dirty="0"/>
          </a:p>
          <a:p>
            <a:pPr marL="0" indent="0">
              <a:lnSpc>
                <a:spcPct val="120000"/>
              </a:lnSpc>
              <a:buNone/>
            </a:pPr>
            <a:r>
              <a:rPr lang="zh-CN" altLang="en-US" sz="2900" dirty="0"/>
              <a:t>      培养学生使用集成开发环境进行软件开发、调试的综合能力。</a:t>
            </a:r>
            <a:endParaRPr lang="en-US" sz="2900" dirty="0"/>
          </a:p>
          <a:p>
            <a:pPr>
              <a:lnSpc>
                <a:spcPct val="120000"/>
              </a:lnSpc>
              <a:buFont typeface="Wingdings" pitchFamily="2" charset="2"/>
              <a:buChar char="Ø"/>
            </a:pPr>
            <a:r>
              <a:rPr lang="zh-CN" altLang="en-US" sz="3400" b="1" dirty="0"/>
              <a:t>素质目标</a:t>
            </a:r>
            <a:endParaRPr lang="en-US" sz="3400" b="1" dirty="0"/>
          </a:p>
          <a:p>
            <a:pPr marL="0" indent="0">
              <a:lnSpc>
                <a:spcPct val="120000"/>
              </a:lnSpc>
              <a:buNone/>
            </a:pPr>
            <a:r>
              <a:rPr lang="zh-CN" altLang="en-US" sz="2900" dirty="0"/>
              <a:t>      使学生养成良好的编程习惯，具有团结协作的团队精神，具备岗位需要的职业能力。</a:t>
            </a:r>
            <a:endParaRPr lang="en-US" sz="2900" dirty="0"/>
          </a:p>
          <a:p>
            <a:pPr>
              <a:lnSpc>
                <a:spcPct val="120000"/>
              </a:lnSpc>
            </a:pPr>
            <a:endParaRPr lang="en-US" dirty="0"/>
          </a:p>
        </p:txBody>
      </p:sp>
    </p:spTree>
    <p:extLst>
      <p:ext uri="{BB962C8B-B14F-4D97-AF65-F5344CB8AC3E}">
        <p14:creationId xmlns:p14="http://schemas.microsoft.com/office/powerpoint/2010/main" val="2397426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项目实现</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任务一：设计项目中的数据结构</a:t>
            </a:r>
            <a:endParaRPr lang="en-US" dirty="0"/>
          </a:p>
          <a:p>
            <a:pPr>
              <a:buFont typeface="Wingdings" pitchFamily="2" charset="2"/>
              <a:buChar char="Ø"/>
            </a:pPr>
            <a:r>
              <a:rPr lang="zh-CN" altLang="en-US" dirty="0"/>
              <a:t>任务二：数据验证</a:t>
            </a:r>
            <a:endParaRPr lang="en-US" dirty="0"/>
          </a:p>
          <a:p>
            <a:pPr>
              <a:buFont typeface="Wingdings" pitchFamily="2" charset="2"/>
              <a:buChar char="Ø"/>
            </a:pPr>
            <a:r>
              <a:rPr lang="zh-CN" altLang="en-US" dirty="0"/>
              <a:t>任务三：函数的编写</a:t>
            </a:r>
            <a:endParaRPr lang="en-US" dirty="0"/>
          </a:p>
          <a:p>
            <a:pPr>
              <a:buFont typeface="Wingdings" pitchFamily="2" charset="2"/>
              <a:buChar char="Ø"/>
            </a:pPr>
            <a:r>
              <a:rPr lang="zh-CN" altLang="en-US" dirty="0"/>
              <a:t>任务四：主函数的编写</a:t>
            </a:r>
            <a:endParaRPr lang="en-US" dirty="0"/>
          </a:p>
          <a:p>
            <a:endParaRPr lang="en-US" dirty="0"/>
          </a:p>
        </p:txBody>
      </p:sp>
    </p:spTree>
    <p:extLst>
      <p:ext uri="{BB962C8B-B14F-4D97-AF65-F5344CB8AC3E}">
        <p14:creationId xmlns:p14="http://schemas.microsoft.com/office/powerpoint/2010/main" val="201126640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任务一：设计项目中的数据结构</a:t>
            </a:r>
            <a:br>
              <a:rPr lang="en-US" dirty="0"/>
            </a:br>
            <a:endParaRPr lang="en-US" dirty="0"/>
          </a:p>
        </p:txBody>
      </p:sp>
      <p:sp>
        <p:nvSpPr>
          <p:cNvPr id="3" name="Content Placeholder 2"/>
          <p:cNvSpPr>
            <a:spLocks noGrp="1"/>
          </p:cNvSpPr>
          <p:nvPr>
            <p:ph idx="1"/>
          </p:nvPr>
        </p:nvSpPr>
        <p:spPr>
          <a:xfrm>
            <a:off x="3803650" y="609600"/>
            <a:ext cx="5111750" cy="3810000"/>
          </a:xfrm>
        </p:spPr>
        <p:txBody>
          <a:bodyPr>
            <a:normAutofit fontScale="70000" lnSpcReduction="20000"/>
          </a:bodyPr>
          <a:lstStyle/>
          <a:p>
            <a:pPr marL="0" indent="0">
              <a:lnSpc>
                <a:spcPct val="120000"/>
              </a:lnSpc>
              <a:buNone/>
            </a:pPr>
            <a:r>
              <a:rPr lang="zh-CN" altLang="en-US" dirty="0"/>
              <a:t>任务分析与实现</a:t>
            </a:r>
            <a:endParaRPr lang="en-US" dirty="0"/>
          </a:p>
          <a:p>
            <a:pPr marL="0" indent="0">
              <a:lnSpc>
                <a:spcPct val="120000"/>
              </a:lnSpc>
              <a:buNone/>
            </a:pPr>
            <a:r>
              <a:rPr lang="zh-CN" altLang="en-US" dirty="0"/>
              <a:t>结点结构：一个结点中应该包含项目编号、此项目的得分、指向下一结点的指针。</a:t>
            </a:r>
            <a:endParaRPr lang="en-US" altLang="zh-CN" dirty="0"/>
          </a:p>
          <a:p>
            <a:pPr marL="0" indent="0">
              <a:lnSpc>
                <a:spcPct val="120000"/>
              </a:lnSpc>
              <a:buNone/>
            </a:pPr>
            <a:r>
              <a:rPr lang="zh-CN" altLang="en-US" dirty="0"/>
              <a:t>数组元素结构：由于数组中每个元素要记录学校编号、总分、指向下一结点指针，因此，我们采用结构体数组并进行初始化。</a:t>
            </a:r>
            <a:endParaRPr lang="en-US" altLang="zh-CN" dirty="0"/>
          </a:p>
          <a:p>
            <a:pPr marL="0" indent="0">
              <a:lnSpc>
                <a:spcPct val="120000"/>
              </a:lnSpc>
              <a:buNone/>
            </a:pPr>
            <a:r>
              <a:rPr lang="zh-CN" altLang="en-US" dirty="0"/>
              <a:t>整体结构：根据项目需求，将结点结构与数组结合起来，就构成了数据组织的整体结构。</a:t>
            </a:r>
            <a:endParaRPr lang="en-US" dirty="0"/>
          </a:p>
          <a:p>
            <a:pPr marL="0" indent="0">
              <a:lnSpc>
                <a:spcPct val="120000"/>
              </a:lnSpc>
              <a:buNone/>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．任务描述</a:t>
            </a:r>
            <a:endParaRPr lang="en-US" dirty="0"/>
          </a:p>
          <a:p>
            <a:r>
              <a:rPr lang="zh-CN" altLang="en-US" dirty="0"/>
              <a:t>定义能够完成项目要求的数据结构</a:t>
            </a:r>
            <a:endParaRPr lang="en-US" dirty="0"/>
          </a:p>
          <a:p>
            <a:r>
              <a:rPr lang="en-US" dirty="0"/>
              <a:t>2</a:t>
            </a:r>
            <a:r>
              <a:rPr lang="zh-CN" altLang="en-US" dirty="0"/>
              <a:t>．任务涉及的知识要点</a:t>
            </a:r>
            <a:endParaRPr lang="en-US" dirty="0"/>
          </a:p>
          <a:p>
            <a:r>
              <a:rPr lang="zh-CN" altLang="en-US" dirty="0"/>
              <a:t>数组：同类数据元素的集合称为数组。</a:t>
            </a:r>
            <a:endParaRPr lang="en-US" dirty="0"/>
          </a:p>
          <a:p>
            <a:r>
              <a:rPr lang="zh-CN" altLang="en-US" dirty="0"/>
              <a:t>链表：链表是一种物理存储单元上非连续、非顺序的存储结构、数据元素的逻辑顺序是通过链表中的指针链接次序实现的。</a:t>
            </a:r>
            <a:endParaRPr lang="en-US" dirty="0"/>
          </a:p>
          <a:p>
            <a:endParaRPr lang="en-US" dirty="0"/>
          </a:p>
        </p:txBody>
      </p:sp>
    </p:spTree>
    <p:extLst>
      <p:ext uri="{BB962C8B-B14F-4D97-AF65-F5344CB8AC3E}">
        <p14:creationId xmlns:p14="http://schemas.microsoft.com/office/powerpoint/2010/main" val="81940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zh-CN" altLang="en-US" sz="4000" dirty="0">
                <a:solidFill>
                  <a:schemeClr val="tx1">
                    <a:lumMod val="50000"/>
                    <a:lumOff val="50000"/>
                  </a:schemeClr>
                </a:solidFill>
                <a:latin typeface="+mj-lt"/>
                <a:cs typeface="Arial" pitchFamily="34" charset="0"/>
              </a:rPr>
              <a:t>目录</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0" y="5132767"/>
            <a:ext cx="7973935" cy="400110"/>
          </a:xfrm>
          <a:prstGeom prst="rect">
            <a:avLst/>
          </a:prstGeom>
          <a:noFill/>
        </p:spPr>
        <p:txBody>
          <a:bodyPr wrap="none" rtlCol="0">
            <a:normAutofit/>
          </a:bodyPr>
          <a:lstStyle/>
          <a:p>
            <a:pPr algn="r"/>
            <a:r>
              <a:rPr lang="zh-CN" altLang="en-US" sz="2000" b="1" dirty="0">
                <a:solidFill>
                  <a:schemeClr val="tx1">
                    <a:lumMod val="75000"/>
                    <a:lumOff val="25000"/>
                  </a:schemeClr>
                </a:solidFill>
              </a:rPr>
              <a:t>由浅入深的知识点介绍，循序渐进的技能培养</a:t>
            </a:r>
            <a:endParaRPr lang="en-US" sz="20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grpSp>
        <p:nvGrpSpPr>
          <p:cNvPr id="26" name="Group 25"/>
          <p:cNvGrpSpPr/>
          <p:nvPr/>
        </p:nvGrpSpPr>
        <p:grpSpPr>
          <a:xfrm>
            <a:off x="770364" y="1582592"/>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dirty="0">
                  <a:solidFill>
                    <a:srgbClr val="F26200">
                      <a:alpha val="40000"/>
                    </a:srgbClr>
                  </a:solidFill>
                  <a:latin typeface="+mj-lt"/>
                  <a:cs typeface="Arial" pitchFamily="34" charset="0"/>
                </a:rPr>
                <a:t>1</a:t>
              </a:r>
            </a:p>
          </p:txBody>
        </p:sp>
        <p:sp>
          <p:nvSpPr>
            <p:cNvPr id="13" name="TextBox 12"/>
            <p:cNvSpPr txBox="1"/>
            <p:nvPr/>
          </p:nvSpPr>
          <p:spPr>
            <a:xfrm>
              <a:off x="794023" y="2804093"/>
              <a:ext cx="1931160" cy="341632"/>
            </a:xfrm>
            <a:prstGeom prst="rect">
              <a:avLst/>
            </a:prstGeom>
            <a:noFill/>
          </p:spPr>
          <p:txBody>
            <a:bodyPr wrap="square" rtlCol="0">
              <a:normAutofit fontScale="92500" lnSpcReduction="10000"/>
            </a:bodyPr>
            <a:lstStyle/>
            <a:p>
              <a:pPr algn="ctr">
                <a:lnSpc>
                  <a:spcPct val="80000"/>
                </a:lnSpc>
              </a:pPr>
              <a:r>
                <a:rPr lang="zh-CN" altLang="en-US" sz="2400" b="1" dirty="0">
                  <a:solidFill>
                    <a:schemeClr val="bg1"/>
                  </a:solidFill>
                  <a:effectLst>
                    <a:outerShdw blurRad="50800" dist="25400" dir="5400000" algn="t" rotWithShape="0">
                      <a:prstClr val="black">
                        <a:alpha val="15000"/>
                      </a:prstClr>
                    </a:outerShdw>
                  </a:effectLst>
                </a:rPr>
                <a:t>基础篇</a:t>
              </a:r>
              <a:endParaRPr lang="en-US" sz="2400" b="1" dirty="0">
                <a:solidFill>
                  <a:schemeClr val="bg1"/>
                </a:solidFill>
                <a:effectLst>
                  <a:outerShdw blurRad="50800" dist="25400" dir="5400000" algn="t" rotWithShape="0">
                    <a:prstClr val="black">
                      <a:alpha val="15000"/>
                    </a:prstClr>
                  </a:outerShdw>
                </a:effectLst>
              </a:endParaRPr>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grpSp>
        <p:nvGrpSpPr>
          <p:cNvPr id="23" name="Group 22"/>
          <p:cNvGrpSpPr/>
          <p:nvPr/>
        </p:nvGrpSpPr>
        <p:grpSpPr>
          <a:xfrm>
            <a:off x="3543300" y="1591943"/>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a:solidFill>
                    <a:srgbClr val="2A7A9E">
                      <a:alpha val="40000"/>
                    </a:srgbClr>
                  </a:solidFill>
                  <a:latin typeface="+mj-lt"/>
                  <a:cs typeface="Arial" pitchFamily="34" charset="0"/>
                </a:rPr>
                <a:t>2</a:t>
              </a:r>
            </a:p>
          </p:txBody>
        </p:sp>
        <p:sp>
          <p:nvSpPr>
            <p:cNvPr id="16" name="TextBox 15"/>
            <p:cNvSpPr txBox="1"/>
            <p:nvPr/>
          </p:nvSpPr>
          <p:spPr>
            <a:xfrm>
              <a:off x="3601872" y="2788349"/>
              <a:ext cx="1931160" cy="422815"/>
            </a:xfrm>
            <a:prstGeom prst="rect">
              <a:avLst/>
            </a:prstGeom>
            <a:noFill/>
          </p:spPr>
          <p:txBody>
            <a:bodyPr wrap="square" rtlCol="0">
              <a:normAutofit/>
            </a:bodyPr>
            <a:lstStyle/>
            <a:p>
              <a:pPr algn="ctr">
                <a:lnSpc>
                  <a:spcPct val="80000"/>
                </a:lnSpc>
              </a:pPr>
              <a:r>
                <a:rPr lang="zh-CN" altLang="en-US" sz="2300" b="1" spc="60" dirty="0">
                  <a:solidFill>
                    <a:schemeClr val="bg1"/>
                  </a:solidFill>
                  <a:effectLst>
                    <a:outerShdw blurRad="50800" dist="25400" dir="5400000" algn="t" rotWithShape="0">
                      <a:prstClr val="black">
                        <a:alpha val="15000"/>
                      </a:prstClr>
                    </a:outerShdw>
                  </a:effectLst>
                </a:rPr>
                <a:t>提高篇</a:t>
              </a:r>
              <a:endParaRPr lang="en-US" sz="2300" b="1" dirty="0">
                <a:solidFill>
                  <a:schemeClr val="bg1"/>
                </a:solidFill>
                <a:effectLst>
                  <a:outerShdw blurRad="50800" dist="25400" dir="5400000" algn="t" rotWithShape="0">
                    <a:prstClr val="black">
                      <a:alpha val="15000"/>
                    </a:prstClr>
                  </a:outerShdw>
                </a:effectLst>
              </a:endParaRP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grpSp>
        <p:nvGrpSpPr>
          <p:cNvPr id="24" name="Group 23"/>
          <p:cNvGrpSpPr/>
          <p:nvPr/>
        </p:nvGrpSpPr>
        <p:grpSpPr>
          <a:xfrm>
            <a:off x="6324600" y="1587511"/>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a:solidFill>
                    <a:srgbClr val="65B131">
                      <a:alpha val="64000"/>
                    </a:srgbClr>
                  </a:solidFill>
                  <a:latin typeface="+mj-lt"/>
                  <a:cs typeface="Arial" pitchFamily="34" charset="0"/>
                </a:rPr>
                <a:t>3</a:t>
              </a:r>
            </a:p>
          </p:txBody>
        </p:sp>
        <p:sp>
          <p:nvSpPr>
            <p:cNvPr id="18" name="TextBox 17"/>
            <p:cNvSpPr txBox="1"/>
            <p:nvPr/>
          </p:nvSpPr>
          <p:spPr>
            <a:xfrm>
              <a:off x="6411810" y="2807878"/>
              <a:ext cx="1931160" cy="348930"/>
            </a:xfrm>
            <a:prstGeom prst="rect">
              <a:avLst/>
            </a:prstGeom>
            <a:noFill/>
          </p:spPr>
          <p:txBody>
            <a:bodyPr wrap="square" rtlCol="0">
              <a:normAutofit lnSpcReduction="10000"/>
            </a:bodyPr>
            <a:lstStyle/>
            <a:p>
              <a:pPr algn="ctr">
                <a:lnSpc>
                  <a:spcPct val="80000"/>
                </a:lnSpc>
              </a:pPr>
              <a:r>
                <a:rPr lang="zh-CN" altLang="en-US" sz="2300" b="1" spc="60" dirty="0">
                  <a:solidFill>
                    <a:schemeClr val="bg1"/>
                  </a:solidFill>
                  <a:effectLst>
                    <a:outerShdw blurRad="50800" dist="25400" dir="5400000" algn="t" rotWithShape="0">
                      <a:prstClr val="black">
                        <a:alpha val="15000"/>
                      </a:prstClr>
                    </a:outerShdw>
                  </a:effectLst>
                </a:rPr>
                <a:t>综合应用篇</a:t>
              </a:r>
              <a:endParaRPr lang="en-US" sz="2300" b="1" dirty="0">
                <a:solidFill>
                  <a:schemeClr val="bg1"/>
                </a:solidFill>
                <a:effectLst>
                  <a:outerShdw blurRad="50800" dist="25400" dir="5400000" algn="t" rotWithShape="0">
                    <a:prstClr val="black">
                      <a:alpha val="15000"/>
                    </a:prstClr>
                  </a:outerShdw>
                </a:effectLst>
              </a:endParaRP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zh-CN" altLang="en-US" dirty="0"/>
              <a:t>程序输入输出操作</a:t>
            </a:r>
            <a:endParaRPr lang="en-US" dirty="0"/>
          </a:p>
        </p:txBody>
      </p:sp>
      <p:sp>
        <p:nvSpPr>
          <p:cNvPr id="4" name="Text Placeholder 3"/>
          <p:cNvSpPr>
            <a:spLocks noGrp="1"/>
          </p:cNvSpPr>
          <p:nvPr>
            <p:ph type="body" sz="half" idx="2"/>
          </p:nvPr>
        </p:nvSpPr>
        <p:spPr/>
        <p:txBody>
          <a:bodyPr>
            <a:normAutofit/>
          </a:bodyPr>
          <a:lstStyle/>
          <a:p>
            <a:r>
              <a:rPr lang="en-US" sz="1800" dirty="0"/>
              <a:t>1</a:t>
            </a:r>
            <a:r>
              <a:rPr lang="zh-CN" altLang="en-US" sz="1800" dirty="0"/>
              <a:t>．赋值语句</a:t>
            </a:r>
            <a:endParaRPr lang="en-US" sz="1800" dirty="0"/>
          </a:p>
          <a:p>
            <a:r>
              <a:rPr lang="zh-CN" altLang="en-US" dirty="0"/>
              <a:t>在赋值表达式的尾部加上“；”就构成了赋值语句。</a:t>
            </a:r>
            <a:endParaRPr lang="en-US" altLang="zh-CN" dirty="0"/>
          </a:p>
          <a:p>
            <a:r>
              <a:rPr lang="zh-CN" altLang="en-US" b="1" dirty="0"/>
              <a:t>注意：</a:t>
            </a:r>
            <a:endParaRPr lang="en-US" altLang="zh-CN" b="1" dirty="0"/>
          </a:p>
          <a:p>
            <a:r>
              <a:rPr lang="en-US" dirty="0"/>
              <a:t>1</a:t>
            </a:r>
            <a:r>
              <a:rPr lang="zh-CN" altLang="en-US" dirty="0"/>
              <a:t>）赋值符“</a:t>
            </a:r>
            <a:r>
              <a:rPr lang="en-US" dirty="0"/>
              <a:t>=</a:t>
            </a:r>
            <a:r>
              <a:rPr lang="zh-CN" altLang="en-US" dirty="0"/>
              <a:t>”右边的表达式也可以又是一个赋值表达式。</a:t>
            </a:r>
            <a:endParaRPr lang="en-US" dirty="0"/>
          </a:p>
          <a:p>
            <a:r>
              <a:rPr lang="en-US" dirty="0"/>
              <a:t>2</a:t>
            </a:r>
            <a:r>
              <a:rPr lang="zh-CN" altLang="en-US" dirty="0"/>
              <a:t>）给变量赋初值是变量说明的一部分，赋初值后的变量与其后的其他同类变量之间仍必须用逗号间隔，而赋值语句则必须用分号结尾。</a:t>
            </a:r>
            <a:endParaRPr lang="en-US" dirty="0"/>
          </a:p>
          <a:p>
            <a:r>
              <a:rPr lang="en-US" dirty="0"/>
              <a:t>3</a:t>
            </a:r>
            <a:r>
              <a:rPr lang="zh-CN" altLang="en-US" dirty="0"/>
              <a:t>）在变量说明中，不允许连续给多个变量赋初值。</a:t>
            </a:r>
            <a:endParaRPr lang="en-US" dirty="0"/>
          </a:p>
          <a:p>
            <a:r>
              <a:rPr lang="en-US" dirty="0"/>
              <a:t>4</a:t>
            </a:r>
            <a:r>
              <a:rPr lang="zh-CN" altLang="en-US" dirty="0"/>
              <a:t>）赋值表达式是可以出现在任何允许表达式出现的地方，而赋值语句则不能。</a:t>
            </a:r>
            <a:endParaRPr lang="en-US" dirty="0"/>
          </a:p>
          <a:p>
            <a:endParaRPr lang="en-US" altLang="zh-CN" b="1" dirty="0"/>
          </a:p>
          <a:p>
            <a:endParaRPr lang="en-US" dirty="0"/>
          </a:p>
          <a:p>
            <a:endParaRPr lang="en-US" dirty="0"/>
          </a:p>
        </p:txBody>
      </p:sp>
      <p:sp>
        <p:nvSpPr>
          <p:cNvPr id="5" name="Content Placeholder 4"/>
          <p:cNvSpPr>
            <a:spLocks noGrp="1"/>
          </p:cNvSpPr>
          <p:nvPr>
            <p:ph idx="1"/>
          </p:nvPr>
        </p:nvSpPr>
        <p:spPr/>
        <p:txBody>
          <a:bodyPr>
            <a:normAutofit fontScale="85000" lnSpcReduction="20000"/>
          </a:bodyPr>
          <a:lstStyle/>
          <a:p>
            <a:pPr marL="0" indent="0">
              <a:buNone/>
            </a:pPr>
            <a:r>
              <a:rPr lang="en-US" dirty="0"/>
              <a:t>a=b=c=d=e=5;</a:t>
            </a:r>
          </a:p>
          <a:p>
            <a:pPr marL="0" indent="0">
              <a:buNone/>
            </a:pPr>
            <a:r>
              <a:rPr lang="zh-CN" altLang="en-US" dirty="0"/>
              <a:t>按照赋值运算符的右接合性，因此实际上等效于：</a:t>
            </a:r>
            <a:endParaRPr lang="en-US" dirty="0"/>
          </a:p>
          <a:p>
            <a:pPr marL="0" indent="0">
              <a:buNone/>
            </a:pPr>
            <a:r>
              <a:rPr lang="en-US" dirty="0"/>
              <a:t>e=5;</a:t>
            </a:r>
          </a:p>
          <a:p>
            <a:pPr marL="0" indent="0">
              <a:buNone/>
            </a:pPr>
            <a:r>
              <a:rPr lang="en-US" dirty="0"/>
              <a:t>d=e;</a:t>
            </a:r>
          </a:p>
          <a:p>
            <a:pPr marL="0" indent="0">
              <a:buNone/>
            </a:pPr>
            <a:r>
              <a:rPr lang="en-US" dirty="0"/>
              <a:t>c=d;</a:t>
            </a:r>
          </a:p>
          <a:p>
            <a:pPr marL="0" indent="0">
              <a:buNone/>
            </a:pPr>
            <a:r>
              <a:rPr lang="en-US" dirty="0"/>
              <a:t>b=c;</a:t>
            </a:r>
          </a:p>
          <a:p>
            <a:pPr marL="0" indent="0">
              <a:buNone/>
            </a:pPr>
            <a:r>
              <a:rPr lang="en-US" dirty="0"/>
              <a:t>a=b;</a:t>
            </a:r>
          </a:p>
          <a:p>
            <a:pPr marL="0" indent="0">
              <a:buNone/>
            </a:pPr>
            <a:endParaRPr lang="en-US" altLang="zh-CN" dirty="0"/>
          </a:p>
          <a:p>
            <a:pPr marL="0" indent="0">
              <a:buNone/>
            </a:pPr>
            <a:r>
              <a:rPr lang="zh-CN" altLang="en-US" dirty="0"/>
              <a:t>“</a:t>
            </a:r>
            <a:r>
              <a:rPr lang="en-US" dirty="0"/>
              <a:t>if((x=y+5)&gt;0) z=x;</a:t>
            </a:r>
            <a:r>
              <a:rPr lang="zh-CN" altLang="en-US" dirty="0"/>
              <a:t>”，它的功能是若表达式“</a:t>
            </a:r>
            <a:r>
              <a:rPr lang="en-US" dirty="0"/>
              <a:t>x=y+5</a:t>
            </a:r>
            <a:r>
              <a:rPr lang="zh-CN" altLang="en-US" dirty="0"/>
              <a:t>”大于</a:t>
            </a:r>
            <a:r>
              <a:rPr lang="en-US" dirty="0"/>
              <a:t>0</a:t>
            </a:r>
            <a:r>
              <a:rPr lang="zh-CN" altLang="en-US" dirty="0"/>
              <a:t>则</a:t>
            </a:r>
            <a:r>
              <a:rPr lang="en-US" dirty="0"/>
              <a:t>z=x</a:t>
            </a:r>
            <a:r>
              <a:rPr lang="zh-CN" altLang="en-US" dirty="0"/>
              <a:t>。</a:t>
            </a:r>
            <a:endParaRPr lang="en-US" altLang="zh-CN" dirty="0"/>
          </a:p>
          <a:p>
            <a:pPr marL="0" indent="0">
              <a:buNone/>
            </a:pPr>
            <a:r>
              <a:rPr lang="zh-CN" altLang="en-US" dirty="0"/>
              <a:t>下述语句是非法的：“</a:t>
            </a:r>
            <a:r>
              <a:rPr lang="en-US" dirty="0"/>
              <a:t>if((x=y+5;)&gt;0) z=x;</a:t>
            </a:r>
            <a:r>
              <a:rPr lang="zh-CN" altLang="en-US" dirty="0"/>
              <a:t>”，因为“</a:t>
            </a:r>
            <a:r>
              <a:rPr lang="en-US" dirty="0"/>
              <a:t>x=y+5;</a:t>
            </a:r>
            <a:r>
              <a:rPr lang="zh-CN" altLang="en-US" dirty="0"/>
              <a:t>”是赋值语句，不能出现在表达式中。</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27312899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任务二：数据验证</a:t>
            </a:r>
            <a:br>
              <a:rPr lang="en-US" dirty="0"/>
            </a:br>
            <a:endParaRPr lang="en-US" dirty="0"/>
          </a:p>
        </p:txBody>
      </p:sp>
      <p:sp>
        <p:nvSpPr>
          <p:cNvPr id="3" name="Content Placeholder 2"/>
          <p:cNvSpPr>
            <a:spLocks noGrp="1"/>
          </p:cNvSpPr>
          <p:nvPr>
            <p:ph idx="1"/>
          </p:nvPr>
        </p:nvSpPr>
        <p:spPr>
          <a:xfrm>
            <a:off x="3803650" y="609600"/>
            <a:ext cx="4883150" cy="3810000"/>
          </a:xfrm>
        </p:spPr>
        <p:txBody>
          <a:bodyPr>
            <a:normAutofit fontScale="62500" lnSpcReduction="20000"/>
          </a:bodyPr>
          <a:lstStyle/>
          <a:p>
            <a:pPr marL="0" indent="0">
              <a:lnSpc>
                <a:spcPct val="120000"/>
              </a:lnSpc>
              <a:buNone/>
            </a:pPr>
            <a:r>
              <a:rPr lang="zh-CN" altLang="en-US" sz="3600" dirty="0"/>
              <a:t>任务分析与实现</a:t>
            </a:r>
            <a:endParaRPr lang="en-US" altLang="zh-CN" sz="3600" dirty="0"/>
          </a:p>
          <a:p>
            <a:pPr marL="0" indent="0">
              <a:lnSpc>
                <a:spcPct val="120000"/>
              </a:lnSpc>
              <a:buNone/>
            </a:pPr>
            <a:endParaRPr lang="en-US" dirty="0"/>
          </a:p>
          <a:p>
            <a:pPr marL="0" indent="0">
              <a:lnSpc>
                <a:spcPct val="120000"/>
              </a:lnSpc>
              <a:buNone/>
            </a:pPr>
            <a:r>
              <a:rPr lang="zh-CN" altLang="en-US" dirty="0"/>
              <a:t>首先，我们要搞清楚到底要验证什么。一个运动项目编号有</a:t>
            </a:r>
            <a:r>
              <a:rPr lang="en-US" dirty="0"/>
              <a:t>3</a:t>
            </a:r>
            <a:r>
              <a:rPr lang="zh-CN" altLang="en-US" dirty="0"/>
              <a:t>个成绩，对应</a:t>
            </a:r>
            <a:r>
              <a:rPr lang="en-US" dirty="0"/>
              <a:t>3</a:t>
            </a:r>
            <a:r>
              <a:rPr lang="zh-CN" altLang="en-US" dirty="0"/>
              <a:t>所学校，</a:t>
            </a:r>
            <a:r>
              <a:rPr lang="en-US" dirty="0"/>
              <a:t>3</a:t>
            </a:r>
            <a:r>
              <a:rPr lang="zh-CN" altLang="en-US" dirty="0"/>
              <a:t>个项目编号共计</a:t>
            </a:r>
            <a:r>
              <a:rPr lang="en-US" dirty="0"/>
              <a:t>9</a:t>
            </a:r>
            <a:r>
              <a:rPr lang="zh-CN" altLang="en-US" dirty="0"/>
              <a:t>条输入记录，而输入的格式已规定，所以我们需要验证：</a:t>
            </a:r>
            <a:endParaRPr lang="en-US" dirty="0"/>
          </a:p>
          <a:p>
            <a:pPr marL="0" indent="0">
              <a:lnSpc>
                <a:spcPct val="120000"/>
              </a:lnSpc>
              <a:buNone/>
            </a:pPr>
            <a:r>
              <a:rPr lang="zh-CN" altLang="en-US" dirty="0"/>
              <a:t>① 每个字段是不是在相应的范围内；</a:t>
            </a:r>
            <a:endParaRPr lang="en-US" dirty="0"/>
          </a:p>
          <a:p>
            <a:pPr marL="0" indent="0">
              <a:lnSpc>
                <a:spcPct val="120000"/>
              </a:lnSpc>
              <a:buNone/>
            </a:pPr>
            <a:r>
              <a:rPr lang="zh-CN" altLang="en-US" dirty="0"/>
              <a:t>②</a:t>
            </a:r>
            <a:r>
              <a:rPr lang="en-US" dirty="0"/>
              <a:t> 9</a:t>
            </a:r>
            <a:r>
              <a:rPr lang="zh-CN" altLang="en-US" dirty="0"/>
              <a:t>条记录中每个项目编号有且只能出现</a:t>
            </a:r>
            <a:r>
              <a:rPr lang="en-US" dirty="0"/>
              <a:t>3</a:t>
            </a:r>
            <a:r>
              <a:rPr lang="zh-CN" altLang="en-US" dirty="0"/>
              <a:t>次；</a:t>
            </a:r>
            <a:endParaRPr lang="en-US" dirty="0"/>
          </a:p>
          <a:p>
            <a:pPr marL="0" indent="0">
              <a:lnSpc>
                <a:spcPct val="120000"/>
              </a:lnSpc>
              <a:buNone/>
            </a:pPr>
            <a:r>
              <a:rPr lang="zh-CN" altLang="en-US" dirty="0"/>
              <a:t>③ 每个项目编号的不同积分有且只能出现</a:t>
            </a:r>
            <a:r>
              <a:rPr lang="en-US" dirty="0"/>
              <a:t>1</a:t>
            </a:r>
            <a:r>
              <a:rPr lang="zh-CN" altLang="en-US" dirty="0"/>
              <a:t>次。</a:t>
            </a:r>
            <a:endParaRPr lang="en-US" altLang="zh-CN" dirty="0"/>
          </a:p>
          <a:p>
            <a:pPr marL="0" indent="0">
              <a:lnSpc>
                <a:spcPct val="120000"/>
              </a:lnSpc>
              <a:buNone/>
            </a:pPr>
            <a:endParaRPr lang="en-US" dirty="0"/>
          </a:p>
          <a:p>
            <a:pPr marL="0" indent="0">
              <a:lnSpc>
                <a:spcPct val="120000"/>
              </a:lnSpc>
              <a:buNone/>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．任务描述</a:t>
            </a:r>
            <a:endParaRPr lang="en-US" dirty="0"/>
          </a:p>
          <a:p>
            <a:r>
              <a:rPr lang="zh-CN" altLang="en-US" dirty="0"/>
              <a:t>输入的格式为：项目编号</a:t>
            </a:r>
            <a:r>
              <a:rPr lang="en-US" dirty="0"/>
              <a:t>  </a:t>
            </a:r>
            <a:r>
              <a:rPr lang="zh-CN" altLang="en-US" dirty="0"/>
              <a:t>学校编号</a:t>
            </a:r>
            <a:r>
              <a:rPr lang="en-US" dirty="0"/>
              <a:t>  </a:t>
            </a:r>
            <a:r>
              <a:rPr lang="zh-CN" altLang="en-US" dirty="0"/>
              <a:t>积分，其中项目编号为</a:t>
            </a:r>
            <a:r>
              <a:rPr lang="en-US" dirty="0"/>
              <a:t>item1- item3</a:t>
            </a:r>
            <a:r>
              <a:rPr lang="zh-CN" altLang="en-US" dirty="0"/>
              <a:t>，学校编号为</a:t>
            </a:r>
            <a:r>
              <a:rPr lang="en-US" dirty="0"/>
              <a:t>college1-college5</a:t>
            </a:r>
            <a:r>
              <a:rPr lang="zh-CN" altLang="en-US" dirty="0"/>
              <a:t>，积分为</a:t>
            </a:r>
            <a:r>
              <a:rPr lang="en-US" dirty="0"/>
              <a:t>5</a:t>
            </a:r>
            <a:r>
              <a:rPr lang="zh-CN" altLang="en-US" dirty="0"/>
              <a:t>、</a:t>
            </a:r>
            <a:r>
              <a:rPr lang="en-US" dirty="0"/>
              <a:t>3</a:t>
            </a:r>
            <a:r>
              <a:rPr lang="zh-CN" altLang="en-US" dirty="0"/>
              <a:t>、</a:t>
            </a:r>
            <a:r>
              <a:rPr lang="en-US" dirty="0"/>
              <a:t>1</a:t>
            </a:r>
            <a:r>
              <a:rPr lang="zh-CN" altLang="en-US" dirty="0"/>
              <a:t>，如何验证？</a:t>
            </a:r>
            <a:endParaRPr lang="en-US" dirty="0"/>
          </a:p>
          <a:p>
            <a:r>
              <a:rPr lang="en-US" dirty="0"/>
              <a:t>2</a:t>
            </a:r>
            <a:r>
              <a:rPr lang="zh-CN" altLang="en-US" dirty="0"/>
              <a:t>．任务涉及的知识要点</a:t>
            </a:r>
            <a:endParaRPr lang="en-US" dirty="0"/>
          </a:p>
          <a:p>
            <a:r>
              <a:rPr lang="zh-CN" altLang="en-US" dirty="0"/>
              <a:t>该任务涉及的知识要点包括循环和二维数组。</a:t>
            </a:r>
            <a:endParaRPr lang="en-US" dirty="0"/>
          </a:p>
          <a:p>
            <a:endParaRPr lang="en-US" dirty="0"/>
          </a:p>
        </p:txBody>
      </p:sp>
    </p:spTree>
    <p:extLst>
      <p:ext uri="{BB962C8B-B14F-4D97-AF65-F5344CB8AC3E}">
        <p14:creationId xmlns:p14="http://schemas.microsoft.com/office/powerpoint/2010/main" val="183829068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任务三：函数的编写</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lnSpc>
                <a:spcPct val="120000"/>
              </a:lnSpc>
              <a:buNone/>
            </a:pPr>
            <a:r>
              <a:rPr lang="zh-CN" altLang="en-US" sz="3600" dirty="0"/>
              <a:t>任务分析与实现</a:t>
            </a:r>
            <a:endParaRPr lang="en-US" altLang="zh-CN" sz="3600" dirty="0"/>
          </a:p>
          <a:p>
            <a:pPr marL="0" indent="0">
              <a:lnSpc>
                <a:spcPct val="120000"/>
              </a:lnSpc>
              <a:buNone/>
            </a:pPr>
            <a:endParaRPr lang="en-US" altLang="zh-CN" dirty="0"/>
          </a:p>
          <a:p>
            <a:pPr marL="0" indent="0">
              <a:lnSpc>
                <a:spcPct val="120000"/>
              </a:lnSpc>
              <a:buNone/>
            </a:pPr>
            <a:r>
              <a:rPr lang="zh-CN" altLang="en-US" dirty="0"/>
              <a:t>（</a:t>
            </a:r>
            <a:r>
              <a:rPr lang="en-US" dirty="0"/>
              <a:t>1</a:t>
            </a:r>
            <a:r>
              <a:rPr lang="zh-CN" altLang="en-US" dirty="0"/>
              <a:t>）</a:t>
            </a:r>
            <a:r>
              <a:rPr lang="en-US" dirty="0"/>
              <a:t>insert</a:t>
            </a:r>
            <a:r>
              <a:rPr lang="zh-CN" altLang="en-US" dirty="0"/>
              <a:t>函数</a:t>
            </a:r>
            <a:endParaRPr lang="en-US" dirty="0"/>
          </a:p>
          <a:p>
            <a:pPr marL="0" indent="0">
              <a:lnSpc>
                <a:spcPct val="120000"/>
              </a:lnSpc>
              <a:buNone/>
            </a:pPr>
            <a:r>
              <a:rPr lang="en-US" dirty="0"/>
              <a:t>insert</a:t>
            </a:r>
            <a:r>
              <a:rPr lang="zh-CN" altLang="en-US" dirty="0"/>
              <a:t>函数需要</a:t>
            </a:r>
            <a:r>
              <a:rPr lang="en-US" dirty="0" err="1"/>
              <a:t>str</a:t>
            </a:r>
            <a:r>
              <a:rPr lang="en-US" dirty="0"/>
              <a:t>[</a:t>
            </a:r>
            <a:r>
              <a:rPr lang="en-US" dirty="0" err="1"/>
              <a:t>i</a:t>
            </a:r>
            <a:r>
              <a:rPr lang="en-US" dirty="0"/>
              <a:t>]</a:t>
            </a:r>
            <a:r>
              <a:rPr lang="zh-CN" altLang="en-US" dirty="0"/>
              <a:t>中的数据，然后根据传递过来的数据进行处理。具体分析如下：由于输入的格式是项目编号</a:t>
            </a:r>
            <a:r>
              <a:rPr lang="en-US" dirty="0"/>
              <a:t>  </a:t>
            </a:r>
            <a:r>
              <a:rPr lang="zh-CN" altLang="en-US" dirty="0"/>
              <a:t>学校编号</a:t>
            </a:r>
            <a:r>
              <a:rPr lang="en-US" dirty="0"/>
              <a:t>  </a:t>
            </a:r>
            <a:r>
              <a:rPr lang="zh-CN" altLang="en-US" dirty="0"/>
              <a:t>积分，应将传递过来的学校编号与</a:t>
            </a:r>
            <a:r>
              <a:rPr lang="en-US" dirty="0" err="1"/>
              <a:t>sch</a:t>
            </a:r>
            <a:r>
              <a:rPr lang="en-US" dirty="0"/>
              <a:t>[</a:t>
            </a:r>
            <a:r>
              <a:rPr lang="en-US" dirty="0" err="1"/>
              <a:t>i</a:t>
            </a:r>
            <a:r>
              <a:rPr lang="en-US" dirty="0"/>
              <a:t>]</a:t>
            </a:r>
            <a:r>
              <a:rPr lang="zh-CN" altLang="en-US" dirty="0"/>
              <a:t>中的</a:t>
            </a:r>
            <a:r>
              <a:rPr lang="en-US" dirty="0"/>
              <a:t>name</a:t>
            </a:r>
            <a:r>
              <a:rPr lang="zh-CN" altLang="en-US" dirty="0"/>
              <a:t>字段进行比较，如果相等，就要将项目编号与积分放在元素</a:t>
            </a:r>
            <a:r>
              <a:rPr lang="en-US" dirty="0" err="1"/>
              <a:t>sch</a:t>
            </a:r>
            <a:r>
              <a:rPr lang="en-US" dirty="0"/>
              <a:t>[</a:t>
            </a:r>
            <a:r>
              <a:rPr lang="en-US" dirty="0" err="1"/>
              <a:t>i</a:t>
            </a:r>
            <a:r>
              <a:rPr lang="en-US" dirty="0"/>
              <a:t>]</a:t>
            </a:r>
            <a:r>
              <a:rPr lang="zh-CN" altLang="en-US" dirty="0"/>
              <a:t>后面的结点中。这里要用到链表中结点的插入，插入的结点始终在</a:t>
            </a:r>
            <a:r>
              <a:rPr lang="en-US" dirty="0" err="1"/>
              <a:t>sch</a:t>
            </a:r>
            <a:r>
              <a:rPr lang="en-US" dirty="0"/>
              <a:t>[</a:t>
            </a:r>
            <a:r>
              <a:rPr lang="en-US" dirty="0" err="1"/>
              <a:t>i</a:t>
            </a:r>
            <a:r>
              <a:rPr lang="en-US" dirty="0"/>
              <a:t>]</a:t>
            </a:r>
            <a:r>
              <a:rPr lang="zh-CN" altLang="en-US" dirty="0"/>
              <a:t>的后面。</a:t>
            </a:r>
            <a:endParaRPr lang="en-US" altLang="zh-CN" dirty="0"/>
          </a:p>
          <a:p>
            <a:pPr marL="0" indent="0">
              <a:lnSpc>
                <a:spcPct val="120000"/>
              </a:lnSpc>
              <a:buNone/>
            </a:pPr>
            <a:r>
              <a:rPr lang="zh-CN" altLang="en-US" dirty="0"/>
              <a:t>（</a:t>
            </a:r>
            <a:r>
              <a:rPr lang="en-US" dirty="0"/>
              <a:t>2</a:t>
            </a:r>
            <a:r>
              <a:rPr lang="zh-CN" altLang="en-US" dirty="0"/>
              <a:t>）</a:t>
            </a:r>
            <a:r>
              <a:rPr lang="en-US" dirty="0"/>
              <a:t>update </a:t>
            </a:r>
            <a:r>
              <a:rPr lang="en-US" dirty="0" err="1"/>
              <a:t>TotalScore</a:t>
            </a:r>
            <a:r>
              <a:rPr lang="zh-CN" altLang="en-US" dirty="0"/>
              <a:t>函数</a:t>
            </a:r>
            <a:endParaRPr lang="en-US" dirty="0"/>
          </a:p>
          <a:p>
            <a:pPr marL="0" indent="0">
              <a:lnSpc>
                <a:spcPct val="120000"/>
              </a:lnSpc>
              <a:buNone/>
            </a:pPr>
            <a:r>
              <a:rPr lang="en-US" dirty="0" err="1"/>
              <a:t>updateTotalScore</a:t>
            </a:r>
            <a:r>
              <a:rPr lang="zh-CN" altLang="en-US" dirty="0"/>
              <a:t>函数是当所有的数据添加完以后，需要更新</a:t>
            </a:r>
            <a:r>
              <a:rPr lang="en-US" dirty="0"/>
              <a:t> </a:t>
            </a:r>
            <a:r>
              <a:rPr lang="en-US" dirty="0" err="1"/>
              <a:t>sch</a:t>
            </a:r>
            <a:r>
              <a:rPr lang="en-US" dirty="0"/>
              <a:t>[</a:t>
            </a:r>
            <a:r>
              <a:rPr lang="en-US" dirty="0" err="1"/>
              <a:t>i</a:t>
            </a:r>
            <a:r>
              <a:rPr lang="en-US" dirty="0"/>
              <a:t>]</a:t>
            </a:r>
            <a:r>
              <a:rPr lang="zh-CN" altLang="en-US" dirty="0"/>
              <a:t>中的</a:t>
            </a:r>
            <a:r>
              <a:rPr lang="en-US" dirty="0"/>
              <a:t>total</a:t>
            </a:r>
            <a:r>
              <a:rPr lang="zh-CN" altLang="en-US" dirty="0"/>
              <a:t>字段，</a:t>
            </a:r>
            <a:r>
              <a:rPr lang="en-US" dirty="0"/>
              <a:t>total</a:t>
            </a:r>
            <a:r>
              <a:rPr lang="zh-CN" altLang="en-US" dirty="0"/>
              <a:t>表示的是每个学校的总分，初值为</a:t>
            </a:r>
            <a:r>
              <a:rPr lang="en-US" dirty="0"/>
              <a:t>0</a:t>
            </a:r>
            <a:r>
              <a:rPr lang="zh-CN" altLang="en-US" dirty="0"/>
              <a:t>。当然这要访问</a:t>
            </a:r>
            <a:r>
              <a:rPr lang="en-US" dirty="0" err="1"/>
              <a:t>sch</a:t>
            </a:r>
            <a:r>
              <a:rPr lang="en-US" dirty="0"/>
              <a:t>[</a:t>
            </a:r>
            <a:r>
              <a:rPr lang="en-US" dirty="0" err="1"/>
              <a:t>i</a:t>
            </a:r>
            <a:r>
              <a:rPr lang="en-US" dirty="0"/>
              <a:t>]</a:t>
            </a:r>
            <a:r>
              <a:rPr lang="zh-CN" altLang="en-US" dirty="0"/>
              <a:t>后面的每个结点。</a:t>
            </a:r>
            <a:endParaRPr lang="en-US" dirty="0"/>
          </a:p>
          <a:p>
            <a:pPr marL="0" indent="0">
              <a:lnSpc>
                <a:spcPct val="120000"/>
              </a:lnSpc>
              <a:buNone/>
            </a:pPr>
            <a:r>
              <a:rPr lang="zh-CN" altLang="en-US" dirty="0"/>
              <a:t>（</a:t>
            </a:r>
            <a:r>
              <a:rPr lang="en-US" dirty="0"/>
              <a:t>3</a:t>
            </a:r>
            <a:r>
              <a:rPr lang="zh-CN" altLang="en-US" dirty="0"/>
              <a:t>）</a:t>
            </a:r>
            <a:r>
              <a:rPr lang="en-US" dirty="0"/>
              <a:t>sort</a:t>
            </a:r>
            <a:r>
              <a:rPr lang="zh-CN" altLang="en-US" dirty="0"/>
              <a:t>函数</a:t>
            </a:r>
            <a:endParaRPr lang="en-US" dirty="0"/>
          </a:p>
          <a:p>
            <a:pPr marL="0" indent="0">
              <a:lnSpc>
                <a:spcPct val="120000"/>
              </a:lnSpc>
              <a:buNone/>
            </a:pPr>
            <a:r>
              <a:rPr lang="en-US" dirty="0"/>
              <a:t>sort</a:t>
            </a:r>
            <a:r>
              <a:rPr lang="zh-CN" altLang="en-US" dirty="0"/>
              <a:t>函数是将总分按由高到低排序，采用的选择排序法。由于</a:t>
            </a:r>
            <a:r>
              <a:rPr lang="en-US" dirty="0" err="1"/>
              <a:t>sch</a:t>
            </a:r>
            <a:r>
              <a:rPr lang="en-US" dirty="0"/>
              <a:t>[</a:t>
            </a:r>
            <a:r>
              <a:rPr lang="en-US" dirty="0" err="1"/>
              <a:t>i</a:t>
            </a:r>
            <a:r>
              <a:rPr lang="en-US" dirty="0"/>
              <a:t>]</a:t>
            </a:r>
            <a:r>
              <a:rPr lang="zh-CN" altLang="en-US" dirty="0"/>
              <a:t>中存放的是</a:t>
            </a:r>
            <a:r>
              <a:rPr lang="en-US" dirty="0"/>
              <a:t>school</a:t>
            </a:r>
            <a:r>
              <a:rPr lang="zh-CN" altLang="en-US" dirty="0"/>
              <a:t>型结构体，其实质存放的是指向</a:t>
            </a:r>
            <a:r>
              <a:rPr lang="en-US" dirty="0"/>
              <a:t>school</a:t>
            </a:r>
            <a:r>
              <a:rPr lang="zh-CN" altLang="en-US" dirty="0"/>
              <a:t>型结构体的指针，因此交换的是指针，不会影响到这个结构体后面的链表。</a:t>
            </a:r>
            <a:endParaRPr lang="en-US" altLang="zh-CN" dirty="0"/>
          </a:p>
          <a:p>
            <a:pPr marL="0" indent="0">
              <a:lnSpc>
                <a:spcPct val="120000"/>
              </a:lnSpc>
              <a:buNone/>
            </a:pPr>
            <a:r>
              <a:rPr lang="zh-CN" altLang="en-US" dirty="0"/>
              <a:t>（</a:t>
            </a:r>
            <a:r>
              <a:rPr lang="en-US" dirty="0"/>
              <a:t>4</a:t>
            </a:r>
            <a:r>
              <a:rPr lang="zh-CN" altLang="en-US" dirty="0"/>
              <a:t>）</a:t>
            </a:r>
            <a:r>
              <a:rPr lang="en-US" dirty="0"/>
              <a:t>print</a:t>
            </a:r>
            <a:r>
              <a:rPr lang="zh-CN" altLang="en-US" dirty="0"/>
              <a:t>函数</a:t>
            </a:r>
            <a:endParaRPr lang="en-US" dirty="0"/>
          </a:p>
          <a:p>
            <a:pPr marL="0" indent="0">
              <a:lnSpc>
                <a:spcPct val="120000"/>
              </a:lnSpc>
              <a:buNone/>
            </a:pPr>
            <a:r>
              <a:rPr lang="en-US" dirty="0"/>
              <a:t>print</a:t>
            </a:r>
            <a:r>
              <a:rPr lang="zh-CN" altLang="en-US" dirty="0"/>
              <a:t>函数负责显示结果，在这里按总分由高到低的顺序显示学校编号、总分及每所学校哪些项目得了分。由于</a:t>
            </a:r>
            <a:r>
              <a:rPr lang="en-US" dirty="0"/>
              <a:t>print</a:t>
            </a:r>
            <a:r>
              <a:rPr lang="zh-CN" altLang="en-US" dirty="0"/>
              <a:t>函数在</a:t>
            </a:r>
            <a:r>
              <a:rPr lang="en-US" dirty="0"/>
              <a:t>sort</a:t>
            </a:r>
            <a:r>
              <a:rPr lang="zh-CN" altLang="en-US" dirty="0"/>
              <a:t>函数后执行，所以此时数据模型中的数据已经排序了，只需要将数据模型中的数据输出就可以了。</a:t>
            </a: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．任务描述</a:t>
            </a:r>
            <a:endParaRPr lang="en-US" dirty="0"/>
          </a:p>
          <a:p>
            <a:r>
              <a:rPr lang="zh-CN" altLang="en-US" dirty="0"/>
              <a:t>该任务需要编写的函数</a:t>
            </a:r>
            <a:endParaRPr lang="en-US" altLang="zh-CN" dirty="0"/>
          </a:p>
          <a:p>
            <a:r>
              <a:rPr lang="en-US" dirty="0"/>
              <a:t>insert( )</a:t>
            </a:r>
          </a:p>
          <a:p>
            <a:r>
              <a:rPr lang="en-US" dirty="0" err="1"/>
              <a:t>updateTotalScore</a:t>
            </a:r>
            <a:r>
              <a:rPr lang="en-US" dirty="0"/>
              <a:t>( )</a:t>
            </a:r>
          </a:p>
          <a:p>
            <a:r>
              <a:rPr lang="en-US" dirty="0"/>
              <a:t>sort( )</a:t>
            </a:r>
          </a:p>
          <a:p>
            <a:r>
              <a:rPr lang="en-US" dirty="0"/>
              <a:t>print( )</a:t>
            </a:r>
            <a:endParaRPr lang="en-US" altLang="zh-CN" dirty="0"/>
          </a:p>
          <a:p>
            <a:r>
              <a:rPr lang="en-US" dirty="0"/>
              <a:t>2</a:t>
            </a:r>
            <a:r>
              <a:rPr lang="zh-CN" altLang="en-US" dirty="0"/>
              <a:t>．任务涉及的知识要点</a:t>
            </a:r>
            <a:endParaRPr lang="en-US" dirty="0"/>
          </a:p>
          <a:p>
            <a:r>
              <a:rPr lang="zh-CN" altLang="en-US" dirty="0"/>
              <a:t>该任务涉及函数与链表。</a:t>
            </a:r>
            <a:endParaRPr lang="en-US" dirty="0"/>
          </a:p>
          <a:p>
            <a:endParaRPr lang="en-US" dirty="0"/>
          </a:p>
        </p:txBody>
      </p:sp>
    </p:spTree>
    <p:extLst>
      <p:ext uri="{BB962C8B-B14F-4D97-AF65-F5344CB8AC3E}">
        <p14:creationId xmlns:p14="http://schemas.microsoft.com/office/powerpoint/2010/main" val="172425007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任务四：主函数的编写</a:t>
            </a:r>
            <a:br>
              <a:rPr lang="en-US" dirty="0"/>
            </a:br>
            <a:endParaRPr lang="en-US" dirty="0"/>
          </a:p>
        </p:txBody>
      </p:sp>
      <p:sp>
        <p:nvSpPr>
          <p:cNvPr id="3" name="Content Placeholder 2"/>
          <p:cNvSpPr>
            <a:spLocks noGrp="1"/>
          </p:cNvSpPr>
          <p:nvPr>
            <p:ph idx="1"/>
          </p:nvPr>
        </p:nvSpPr>
        <p:spPr>
          <a:xfrm>
            <a:off x="3803650" y="609600"/>
            <a:ext cx="5111750" cy="5029200"/>
          </a:xfrm>
        </p:spPr>
        <p:txBody>
          <a:bodyPr>
            <a:normAutofit fontScale="62500" lnSpcReduction="20000"/>
          </a:bodyPr>
          <a:lstStyle/>
          <a:p>
            <a:pPr marL="0" indent="0">
              <a:lnSpc>
                <a:spcPct val="120000"/>
              </a:lnSpc>
              <a:buNone/>
            </a:pPr>
            <a:r>
              <a:rPr lang="zh-CN" altLang="en-US" sz="3600" dirty="0"/>
              <a:t>任务分析与实现</a:t>
            </a:r>
            <a:endParaRPr lang="en-US" sz="3600" dirty="0"/>
          </a:p>
          <a:p>
            <a:pPr marL="0" indent="0">
              <a:lnSpc>
                <a:spcPct val="120000"/>
              </a:lnSpc>
              <a:buNone/>
            </a:pPr>
            <a:endParaRPr lang="en-US" altLang="zh-CN" dirty="0"/>
          </a:p>
          <a:p>
            <a:pPr marL="0" indent="0">
              <a:lnSpc>
                <a:spcPct val="120000"/>
              </a:lnSpc>
              <a:buNone/>
            </a:pPr>
            <a:r>
              <a:rPr lang="zh-CN" altLang="en-US" dirty="0"/>
              <a:t>主函数的作用是将输入、验证及各个功能函数连接起来，这个过程是有序的。</a:t>
            </a:r>
            <a:endParaRPr lang="en-US" dirty="0"/>
          </a:p>
          <a:p>
            <a:pPr marL="0" indent="0">
              <a:lnSpc>
                <a:spcPct val="120000"/>
              </a:lnSpc>
              <a:buNone/>
            </a:pPr>
            <a:r>
              <a:rPr lang="en-US" dirty="0"/>
              <a:t>main</a:t>
            </a:r>
            <a:r>
              <a:rPr lang="zh-CN" altLang="en-US" dirty="0"/>
              <a:t>函数的程序片段如下：</a:t>
            </a:r>
            <a:endParaRPr lang="en-US" dirty="0"/>
          </a:p>
          <a:p>
            <a:pPr marL="0" indent="0">
              <a:lnSpc>
                <a:spcPct val="120000"/>
              </a:lnSpc>
              <a:buNone/>
            </a:pPr>
            <a:r>
              <a:rPr lang="en-US" dirty="0"/>
              <a:t> </a:t>
            </a:r>
          </a:p>
          <a:p>
            <a:pPr marL="0" indent="0">
              <a:lnSpc>
                <a:spcPct val="120000"/>
              </a:lnSpc>
              <a:buNone/>
            </a:pPr>
            <a:r>
              <a:rPr lang="en-US" dirty="0">
                <a:solidFill>
                  <a:schemeClr val="accent4"/>
                </a:solidFill>
              </a:rPr>
              <a:t>for(</a:t>
            </a:r>
            <a:r>
              <a:rPr lang="en-US" dirty="0" err="1">
                <a:solidFill>
                  <a:schemeClr val="accent4"/>
                </a:solidFill>
              </a:rPr>
              <a:t>i</a:t>
            </a:r>
            <a:r>
              <a:rPr lang="en-US" dirty="0">
                <a:solidFill>
                  <a:schemeClr val="accent4"/>
                </a:solidFill>
              </a:rPr>
              <a:t>=1;i&lt;=25;i=i+3)</a:t>
            </a:r>
          </a:p>
          <a:p>
            <a:pPr marL="0" indent="0">
              <a:lnSpc>
                <a:spcPct val="120000"/>
              </a:lnSpc>
              <a:buNone/>
            </a:pPr>
            <a:r>
              <a:rPr lang="en-US" dirty="0">
                <a:solidFill>
                  <a:schemeClr val="accent4"/>
                </a:solidFill>
              </a:rPr>
              <a:t>    {</a:t>
            </a:r>
          </a:p>
          <a:p>
            <a:pPr marL="0" indent="0">
              <a:lnSpc>
                <a:spcPct val="120000"/>
              </a:lnSpc>
              <a:buNone/>
            </a:pPr>
            <a:r>
              <a:rPr lang="en-US" dirty="0">
                <a:solidFill>
                  <a:schemeClr val="accent4"/>
                </a:solidFill>
              </a:rPr>
              <a:t>     	 </a:t>
            </a:r>
            <a:r>
              <a:rPr lang="en-US" dirty="0" err="1">
                <a:solidFill>
                  <a:schemeClr val="accent4"/>
                </a:solidFill>
              </a:rPr>
              <a:t>int</a:t>
            </a:r>
            <a:r>
              <a:rPr lang="en-US" dirty="0">
                <a:solidFill>
                  <a:schemeClr val="accent4"/>
                </a:solidFill>
              </a:rPr>
              <a:t> convert=</a:t>
            </a:r>
            <a:r>
              <a:rPr lang="en-US" dirty="0" err="1">
                <a:solidFill>
                  <a:schemeClr val="accent4"/>
                </a:solidFill>
              </a:rPr>
              <a:t>atoi</a:t>
            </a:r>
            <a:r>
              <a:rPr lang="en-US" dirty="0">
                <a:solidFill>
                  <a:schemeClr val="accent4"/>
                </a:solidFill>
              </a:rPr>
              <a:t>(</a:t>
            </a:r>
            <a:r>
              <a:rPr lang="en-US" dirty="0" err="1">
                <a:solidFill>
                  <a:schemeClr val="accent4"/>
                </a:solidFill>
              </a:rPr>
              <a:t>str</a:t>
            </a:r>
            <a:r>
              <a:rPr lang="en-US" dirty="0">
                <a:solidFill>
                  <a:schemeClr val="accent4"/>
                </a:solidFill>
              </a:rPr>
              <a:t>[i+1]);  </a:t>
            </a:r>
          </a:p>
          <a:p>
            <a:pPr marL="0" indent="0">
              <a:lnSpc>
                <a:spcPct val="120000"/>
              </a:lnSpc>
              <a:buNone/>
            </a:pPr>
            <a:r>
              <a:rPr lang="en-US" dirty="0">
                <a:solidFill>
                  <a:schemeClr val="accent4"/>
                </a:solidFill>
              </a:rPr>
              <a:t>  	</a:t>
            </a:r>
            <a:r>
              <a:rPr lang="it-IT" dirty="0">
                <a:solidFill>
                  <a:schemeClr val="accent4"/>
                </a:solidFill>
              </a:rPr>
              <a:t>    insert(str[i-1],str[i],convert);	</a:t>
            </a:r>
            <a:endParaRPr lang="en-US" dirty="0">
              <a:solidFill>
                <a:schemeClr val="accent4"/>
              </a:solidFill>
            </a:endParaRPr>
          </a:p>
          <a:p>
            <a:pPr marL="0" indent="0">
              <a:lnSpc>
                <a:spcPct val="120000"/>
              </a:lnSpc>
              <a:buNone/>
            </a:pPr>
            <a:r>
              <a:rPr lang="it-IT" dirty="0">
                <a:solidFill>
                  <a:schemeClr val="accent4"/>
                </a:solidFill>
              </a:rPr>
              <a:t> </a:t>
            </a:r>
            <a:r>
              <a:rPr lang="en-US" dirty="0">
                <a:solidFill>
                  <a:schemeClr val="accent4"/>
                </a:solidFill>
              </a:rPr>
              <a:t>   </a:t>
            </a:r>
            <a:r>
              <a:rPr lang="it-IT" dirty="0">
                <a:solidFill>
                  <a:schemeClr val="accent4"/>
                </a:solidFill>
              </a:rPr>
              <a:t>}</a:t>
            </a:r>
            <a:endParaRPr lang="en-US" dirty="0">
              <a:solidFill>
                <a:schemeClr val="accent4"/>
              </a:solidFill>
            </a:endParaRPr>
          </a:p>
          <a:p>
            <a:pPr marL="0" indent="0">
              <a:lnSpc>
                <a:spcPct val="120000"/>
              </a:lnSpc>
              <a:buNone/>
            </a:pPr>
            <a:r>
              <a:rPr lang="it-IT" dirty="0">
                <a:solidFill>
                  <a:schemeClr val="accent4"/>
                </a:solidFill>
              </a:rPr>
              <a:t>   updateTotalScore( );</a:t>
            </a:r>
            <a:endParaRPr lang="en-US" dirty="0">
              <a:solidFill>
                <a:schemeClr val="accent4"/>
              </a:solidFill>
            </a:endParaRPr>
          </a:p>
          <a:p>
            <a:pPr marL="0" indent="0">
              <a:lnSpc>
                <a:spcPct val="120000"/>
              </a:lnSpc>
              <a:buNone/>
            </a:pPr>
            <a:r>
              <a:rPr lang="it-IT" dirty="0">
                <a:solidFill>
                  <a:schemeClr val="accent4"/>
                </a:solidFill>
              </a:rPr>
              <a:t>   sort( );</a:t>
            </a:r>
            <a:endParaRPr lang="en-US" dirty="0">
              <a:solidFill>
                <a:schemeClr val="accent4"/>
              </a:solidFill>
            </a:endParaRPr>
          </a:p>
          <a:p>
            <a:pPr marL="0" indent="0">
              <a:lnSpc>
                <a:spcPct val="120000"/>
              </a:lnSpc>
              <a:buNone/>
            </a:pPr>
            <a:r>
              <a:rPr lang="it-IT" dirty="0">
                <a:solidFill>
                  <a:schemeClr val="accent4"/>
                </a:solidFill>
              </a:rPr>
              <a:t>   print( );   </a:t>
            </a:r>
            <a:endParaRPr lang="en-US" dirty="0">
              <a:solidFill>
                <a:schemeClr val="accent4"/>
              </a:solidFill>
            </a:endParaRPr>
          </a:p>
          <a:p>
            <a:pPr>
              <a:lnSpc>
                <a:spcPct val="120000"/>
              </a:lnSpc>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．任务描述</a:t>
            </a:r>
            <a:endParaRPr lang="en-US" dirty="0"/>
          </a:p>
          <a:p>
            <a:r>
              <a:rPr lang="zh-CN" altLang="en-US" dirty="0"/>
              <a:t>按一定顺序调用各功能函数，串起整个程序，实现系统所有功能。</a:t>
            </a:r>
            <a:endParaRPr lang="en-US" dirty="0"/>
          </a:p>
          <a:p>
            <a:r>
              <a:rPr lang="en-US" dirty="0"/>
              <a:t>2</a:t>
            </a:r>
            <a:r>
              <a:rPr lang="zh-CN" altLang="en-US" dirty="0"/>
              <a:t>．任务涉及的知识要点</a:t>
            </a:r>
            <a:endParaRPr lang="en-US" dirty="0"/>
          </a:p>
          <a:p>
            <a:r>
              <a:rPr lang="zh-CN" altLang="en-US" dirty="0"/>
              <a:t>本任务涉及函数与链表。</a:t>
            </a:r>
            <a:endParaRPr lang="en-US" dirty="0"/>
          </a:p>
          <a:p>
            <a:endParaRPr lang="en-US" dirty="0"/>
          </a:p>
        </p:txBody>
      </p:sp>
    </p:spTree>
    <p:extLst>
      <p:ext uri="{BB962C8B-B14F-4D97-AF65-F5344CB8AC3E}">
        <p14:creationId xmlns:p14="http://schemas.microsoft.com/office/powerpoint/2010/main" val="61694467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相关知识</a:t>
            </a:r>
            <a:endParaRPr lang="en-US" dirty="0"/>
          </a:p>
        </p:txBody>
      </p:sp>
      <p:sp>
        <p:nvSpPr>
          <p:cNvPr id="3" name="Content Placeholder 2"/>
          <p:cNvSpPr>
            <a:spLocks noGrp="1"/>
          </p:cNvSpPr>
          <p:nvPr>
            <p:ph idx="1"/>
          </p:nvPr>
        </p:nvSpPr>
        <p:spPr>
          <a:xfrm>
            <a:off x="457200" y="990600"/>
            <a:ext cx="8229600" cy="4525963"/>
          </a:xfrm>
        </p:spPr>
        <p:txBody>
          <a:bodyPr>
            <a:normAutofit fontScale="55000" lnSpcReduction="20000"/>
          </a:bodyPr>
          <a:lstStyle/>
          <a:p>
            <a:pPr>
              <a:lnSpc>
                <a:spcPct val="120000"/>
              </a:lnSpc>
              <a:buFont typeface="Wingdings" pitchFamily="2" charset="2"/>
              <a:buChar char="Ø"/>
            </a:pPr>
            <a:r>
              <a:rPr lang="zh-CN" altLang="en-US" dirty="0"/>
              <a:t>单链表的查找</a:t>
            </a:r>
            <a:endParaRPr lang="en-US" altLang="zh-CN" dirty="0"/>
          </a:p>
          <a:p>
            <a:pPr marL="400050" lvl="1" indent="0">
              <a:lnSpc>
                <a:spcPct val="120000"/>
              </a:lnSpc>
              <a:buNone/>
            </a:pPr>
            <a:r>
              <a:rPr lang="zh-CN" altLang="en-US" dirty="0"/>
              <a:t>对单链表的结点依次扫描，检测其数据域是否是我们所要查好的值，若是返回该结点的指针，否则返回</a:t>
            </a:r>
            <a:r>
              <a:rPr lang="en-US" dirty="0"/>
              <a:t>NULL</a:t>
            </a:r>
            <a:r>
              <a:rPr lang="zh-CN" altLang="en-US" dirty="0"/>
              <a:t>。</a:t>
            </a:r>
            <a:endParaRPr lang="en-US" altLang="zh-CN" dirty="0"/>
          </a:p>
          <a:p>
            <a:pPr marL="400050" lvl="1" indent="0">
              <a:lnSpc>
                <a:spcPct val="120000"/>
              </a:lnSpc>
              <a:buNone/>
            </a:pPr>
            <a:endParaRPr lang="en-US" dirty="0"/>
          </a:p>
          <a:p>
            <a:pPr>
              <a:lnSpc>
                <a:spcPct val="120000"/>
              </a:lnSpc>
              <a:buFont typeface="Wingdings" pitchFamily="2" charset="2"/>
              <a:buChar char="Ø"/>
            </a:pPr>
            <a:r>
              <a:rPr lang="zh-CN" altLang="en-US" dirty="0"/>
              <a:t>单链表的插入</a:t>
            </a:r>
            <a:endParaRPr lang="en-US" altLang="zh-CN" dirty="0"/>
          </a:p>
          <a:p>
            <a:pPr marL="400050" lvl="1" indent="0">
              <a:lnSpc>
                <a:spcPct val="120000"/>
              </a:lnSpc>
              <a:buNone/>
            </a:pPr>
            <a:r>
              <a:rPr lang="zh-CN" altLang="en-US" dirty="0"/>
              <a:t>在一个单链表中存在两个连续结点</a:t>
            </a:r>
            <a:r>
              <a:rPr lang="en-US" dirty="0"/>
              <a:t>p</a:t>
            </a:r>
            <a:r>
              <a:rPr lang="zh-CN" altLang="en-US" dirty="0"/>
              <a:t>、</a:t>
            </a:r>
            <a:r>
              <a:rPr lang="en-US" dirty="0"/>
              <a:t>q</a:t>
            </a:r>
            <a:r>
              <a:rPr lang="zh-CN" altLang="en-US" dirty="0"/>
              <a:t>（其中</a:t>
            </a:r>
            <a:r>
              <a:rPr lang="en-US" dirty="0"/>
              <a:t>p</a:t>
            </a:r>
            <a:r>
              <a:rPr lang="zh-CN" altLang="en-US" dirty="0"/>
              <a:t>为</a:t>
            </a:r>
            <a:r>
              <a:rPr lang="en-US" dirty="0"/>
              <a:t>q</a:t>
            </a:r>
            <a:r>
              <a:rPr lang="zh-CN" altLang="en-US" dirty="0"/>
              <a:t>的直接前驱），之间插入一个新结点</a:t>
            </a:r>
            <a:r>
              <a:rPr lang="en-US" dirty="0"/>
              <a:t>s</a:t>
            </a:r>
            <a:r>
              <a:rPr lang="zh-CN" altLang="en-US" dirty="0"/>
              <a:t>。</a:t>
            </a:r>
            <a:endParaRPr lang="en-US" altLang="zh-CN" dirty="0"/>
          </a:p>
          <a:p>
            <a:pPr marL="400050" lvl="1" indent="0">
              <a:lnSpc>
                <a:spcPct val="120000"/>
              </a:lnSpc>
              <a:buNone/>
            </a:pPr>
            <a:r>
              <a:rPr lang="zh-CN" altLang="en-US" dirty="0"/>
              <a:t>用语句为：</a:t>
            </a:r>
            <a:r>
              <a:rPr lang="en-US" dirty="0">
                <a:solidFill>
                  <a:schemeClr val="accent4"/>
                </a:solidFill>
              </a:rPr>
              <a:t>p-&gt;next=</a:t>
            </a:r>
            <a:r>
              <a:rPr lang="en-US" dirty="0" err="1">
                <a:solidFill>
                  <a:schemeClr val="accent4"/>
                </a:solidFill>
              </a:rPr>
              <a:t>s;s</a:t>
            </a:r>
            <a:r>
              <a:rPr lang="en-US" dirty="0">
                <a:solidFill>
                  <a:schemeClr val="accent4"/>
                </a:solidFill>
              </a:rPr>
              <a:t>-&gt;next=q;</a:t>
            </a:r>
          </a:p>
          <a:p>
            <a:pPr marL="400050" lvl="1" indent="0">
              <a:lnSpc>
                <a:spcPct val="120000"/>
              </a:lnSpc>
              <a:buNone/>
            </a:pPr>
            <a:endParaRPr lang="en-US" altLang="zh-CN" dirty="0">
              <a:solidFill>
                <a:schemeClr val="accent4"/>
              </a:solidFill>
            </a:endParaRPr>
          </a:p>
          <a:p>
            <a:pPr>
              <a:lnSpc>
                <a:spcPct val="120000"/>
              </a:lnSpc>
              <a:buFont typeface="Wingdings" pitchFamily="2" charset="2"/>
              <a:buChar char="Ø"/>
            </a:pPr>
            <a:r>
              <a:rPr lang="zh-CN" altLang="en-US" dirty="0"/>
              <a:t>单链表的删除</a:t>
            </a:r>
            <a:endParaRPr lang="en-US" altLang="zh-CN" dirty="0"/>
          </a:p>
          <a:p>
            <a:pPr marL="400050" lvl="1" indent="0">
              <a:lnSpc>
                <a:spcPct val="120000"/>
              </a:lnSpc>
              <a:buNone/>
            </a:pPr>
            <a:r>
              <a:rPr lang="zh-CN" altLang="en-US" dirty="0"/>
              <a:t>如果已经知道了要删除的结点</a:t>
            </a:r>
            <a:r>
              <a:rPr lang="en-US" dirty="0"/>
              <a:t>q</a:t>
            </a:r>
            <a:r>
              <a:rPr lang="zh-CN" altLang="en-US" dirty="0"/>
              <a:t>的位置，</a:t>
            </a:r>
            <a:r>
              <a:rPr lang="en-US" dirty="0"/>
              <a:t>p</a:t>
            </a:r>
            <a:r>
              <a:rPr lang="zh-CN" altLang="en-US" dirty="0"/>
              <a:t>为</a:t>
            </a:r>
            <a:r>
              <a:rPr lang="en-US" dirty="0"/>
              <a:t>q</a:t>
            </a:r>
            <a:r>
              <a:rPr lang="zh-CN" altLang="en-US" dirty="0"/>
              <a:t>的直接前驱，那么要删除</a:t>
            </a:r>
            <a:r>
              <a:rPr lang="en-US" dirty="0"/>
              <a:t>q</a:t>
            </a:r>
            <a:r>
              <a:rPr lang="zh-CN" altLang="en-US" dirty="0"/>
              <a:t>结点时，只要令</a:t>
            </a:r>
            <a:r>
              <a:rPr lang="en-US" dirty="0"/>
              <a:t>p</a:t>
            </a:r>
            <a:r>
              <a:rPr lang="zh-CN" altLang="en-US" dirty="0"/>
              <a:t>结点的链域由存储</a:t>
            </a:r>
            <a:r>
              <a:rPr lang="en-US" dirty="0"/>
              <a:t>q</a:t>
            </a:r>
            <a:r>
              <a:rPr lang="zh-CN" altLang="en-US" dirty="0"/>
              <a:t>结点的地址改为存储</a:t>
            </a:r>
            <a:r>
              <a:rPr lang="en-US" dirty="0"/>
              <a:t>q</a:t>
            </a:r>
            <a:r>
              <a:rPr lang="zh-CN" altLang="en-US" dirty="0"/>
              <a:t>的后继结点的地址，并回收</a:t>
            </a:r>
            <a:r>
              <a:rPr lang="en-US" dirty="0"/>
              <a:t>q</a:t>
            </a:r>
            <a:r>
              <a:rPr lang="zh-CN" altLang="en-US" dirty="0"/>
              <a:t>结点即可。</a:t>
            </a:r>
            <a:endParaRPr lang="en-US" altLang="zh-CN" dirty="0"/>
          </a:p>
          <a:p>
            <a:pPr marL="400050" lvl="1" indent="0">
              <a:lnSpc>
                <a:spcPct val="120000"/>
              </a:lnSpc>
              <a:buNone/>
            </a:pPr>
            <a:r>
              <a:rPr lang="zh-CN" altLang="en-US" dirty="0"/>
              <a:t>用语句为</a:t>
            </a:r>
            <a:r>
              <a:rPr lang="zh-CN" altLang="en-US" dirty="0">
                <a:solidFill>
                  <a:schemeClr val="accent4"/>
                </a:solidFill>
              </a:rPr>
              <a:t>： </a:t>
            </a:r>
            <a:r>
              <a:rPr lang="en-US" dirty="0">
                <a:solidFill>
                  <a:schemeClr val="accent4"/>
                </a:solidFill>
              </a:rPr>
              <a:t>p-&gt;next=q-&gt;next;</a:t>
            </a:r>
          </a:p>
          <a:p>
            <a:pPr marL="400050" lvl="1" indent="0">
              <a:lnSpc>
                <a:spcPct val="120000"/>
              </a:lnSpc>
              <a:buNone/>
            </a:pPr>
            <a:endParaRPr lang="en-US" dirty="0"/>
          </a:p>
          <a:p>
            <a:pPr>
              <a:lnSpc>
                <a:spcPct val="120000"/>
              </a:lnSpc>
            </a:pPr>
            <a:endParaRPr lang="en-US" dirty="0"/>
          </a:p>
          <a:p>
            <a:pPr>
              <a:lnSpc>
                <a:spcPct val="120000"/>
              </a:lnSpc>
            </a:pPr>
            <a:endParaRPr lang="en-US" dirty="0"/>
          </a:p>
        </p:txBody>
      </p:sp>
    </p:spTree>
    <p:extLst>
      <p:ext uri="{BB962C8B-B14F-4D97-AF65-F5344CB8AC3E}">
        <p14:creationId xmlns:p14="http://schemas.microsoft.com/office/powerpoint/2010/main" val="374182068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总结提高</a:t>
            </a:r>
            <a:endParaRPr lang="en-US" dirty="0"/>
          </a:p>
        </p:txBody>
      </p:sp>
      <p:sp>
        <p:nvSpPr>
          <p:cNvPr id="3" name="Content Placeholder 2"/>
          <p:cNvSpPr>
            <a:spLocks noGrp="1"/>
          </p:cNvSpPr>
          <p:nvPr>
            <p:ph idx="1"/>
          </p:nvPr>
        </p:nvSpPr>
        <p:spPr>
          <a:xfrm>
            <a:off x="457200" y="1295401"/>
            <a:ext cx="8229600" cy="4038600"/>
          </a:xfrm>
        </p:spPr>
        <p:txBody>
          <a:bodyPr>
            <a:normAutofit fontScale="92500"/>
          </a:bodyPr>
          <a:lstStyle/>
          <a:p>
            <a:pPr>
              <a:buFont typeface="Wingdings" pitchFamily="2" charset="2"/>
              <a:buChar char="Ø"/>
            </a:pPr>
            <a:r>
              <a:rPr lang="zh-CN" altLang="en-US" dirty="0"/>
              <a:t>循环链表</a:t>
            </a:r>
            <a:endParaRPr lang="en-US" altLang="zh-CN" dirty="0"/>
          </a:p>
          <a:p>
            <a:pPr marL="400050" lvl="1" indent="0">
              <a:buNone/>
            </a:pPr>
            <a:r>
              <a:rPr lang="zh-CN" altLang="en-US" dirty="0"/>
              <a:t>循环链表是与单链表一样，是一种链式的存储结构，不同的是，循环链表的最后一个结点的指针是指向该循环链表的第一个结点或者表头结点，从而构成一个环形的链。</a:t>
            </a:r>
            <a:endParaRPr lang="en-US" dirty="0"/>
          </a:p>
          <a:p>
            <a:pPr>
              <a:buFont typeface="Wingdings" pitchFamily="2" charset="2"/>
              <a:buChar char="Ø"/>
            </a:pPr>
            <a:r>
              <a:rPr lang="zh-CN" altLang="en-US" dirty="0"/>
              <a:t>双向链表</a:t>
            </a:r>
            <a:endParaRPr lang="en-US" altLang="zh-CN" dirty="0"/>
          </a:p>
          <a:p>
            <a:pPr marL="400050" lvl="1" indent="0">
              <a:buNone/>
            </a:pPr>
            <a:r>
              <a:rPr lang="zh-CN" altLang="en-US" dirty="0"/>
              <a:t>在双向链表中，结点除含有数据域外，还有两个链域，一个存储直接后继结点地址，一般称之为右链域；一个存储直接前驱结点地址，一般称之为左链域。</a:t>
            </a:r>
            <a:endParaRPr lang="en-US" dirty="0"/>
          </a:p>
          <a:p>
            <a:endParaRPr lang="en-US" dirty="0"/>
          </a:p>
        </p:txBody>
      </p:sp>
    </p:spTree>
    <p:extLst>
      <p:ext uri="{BB962C8B-B14F-4D97-AF65-F5344CB8AC3E}">
        <p14:creationId xmlns:p14="http://schemas.microsoft.com/office/powerpoint/2010/main" val="21663296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技能训练</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自主训练</a:t>
            </a:r>
            <a:endParaRPr lang="en-US" altLang="zh-CN" dirty="0"/>
          </a:p>
          <a:p>
            <a:pPr>
              <a:buFont typeface="Wingdings" pitchFamily="2" charset="2"/>
              <a:buChar char="Ø"/>
            </a:pPr>
            <a:r>
              <a:rPr lang="zh-CN" altLang="en-US" dirty="0"/>
              <a:t>拓展训练</a:t>
            </a:r>
            <a:endParaRPr lang="en-US" dirty="0"/>
          </a:p>
        </p:txBody>
      </p:sp>
    </p:spTree>
    <p:extLst>
      <p:ext uri="{BB962C8B-B14F-4D97-AF65-F5344CB8AC3E}">
        <p14:creationId xmlns:p14="http://schemas.microsoft.com/office/powerpoint/2010/main" val="64522321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自主训练</a:t>
            </a:r>
            <a:br>
              <a:rPr lang="en-US" altLang="zh-CN"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03650" y="609600"/>
                <a:ext cx="5111750" cy="2209800"/>
              </a:xfrm>
            </p:spPr>
            <p:txBody>
              <a:bodyPr>
                <a:normAutofit fontScale="55000" lnSpcReduction="20000"/>
              </a:bodyPr>
              <a:lstStyle/>
              <a:p>
                <a:pPr marL="0" indent="0">
                  <a:lnSpc>
                    <a:spcPct val="120000"/>
                  </a:lnSpc>
                  <a:buNone/>
                </a:pPr>
                <a:r>
                  <a:rPr lang="zh-CN" altLang="en-US" dirty="0"/>
                  <a:t>提示：可以采用单链表，链表中的每个结点记录系数及指数。当然，指数应按由小到大的顺序输入。</a:t>
                </a:r>
                <a:endParaRPr lang="en-US" dirty="0"/>
              </a:p>
              <a:p>
                <a:pPr marL="0" indent="0" fontAlgn="auto">
                  <a:lnSpc>
                    <a:spcPct val="120000"/>
                  </a:lnSpc>
                  <a:buNone/>
                </a:pPr>
                <a:r>
                  <a:rPr lang="zh-CN" altLang="en-US" dirty="0"/>
                  <a:t>例如：</a:t>
                </a:r>
                <a14:m>
                  <m:oMath xmlns:m="http://schemas.openxmlformats.org/officeDocument/2006/math">
                    <m:r>
                      <a:rPr lang="en-US" altLang="zh-CN" i="1">
                        <a:latin typeface="Cambria Math"/>
                      </a:rPr>
                      <m:t>𝐴</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=7+3</m:t>
                    </m:r>
                    <m:r>
                      <a:rPr lang="en-US" altLang="zh-CN" i="1">
                        <a:latin typeface="Cambria Math"/>
                      </a:rPr>
                      <m:t>𝑥</m:t>
                    </m:r>
                    <m:r>
                      <a:rPr lang="en-US" altLang="zh-CN" i="1">
                        <a:latin typeface="Cambria Math"/>
                      </a:rPr>
                      <m:t>+9</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8</m:t>
                        </m:r>
                      </m:sup>
                    </m:sSup>
                    <m:r>
                      <a:rPr lang="en-US" altLang="zh-CN" i="1">
                        <a:latin typeface="Cambria Math"/>
                      </a:rPr>
                      <m:t>+5</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17</m:t>
                        </m:r>
                      </m:sup>
                    </m:sSup>
                  </m:oMath>
                </a14:m>
                <a:r>
                  <a:rPr lang="en-US" dirty="0"/>
                  <a:t> </a:t>
                </a:r>
                <a:r>
                  <a:rPr lang="zh-CN" altLang="en-US" dirty="0"/>
                  <a:t>，</a:t>
                </a:r>
                <a:r>
                  <a:rPr lang="en-US" altLang="zh-CN" dirty="0"/>
                  <a:t> B</a:t>
                </a:r>
                <a14:m>
                  <m:oMath xmlns:m="http://schemas.openxmlformats.org/officeDocument/2006/math">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r>
                      <a:rPr lang="en-US" altLang="zh-CN" b="0" i="1" smtClean="0">
                        <a:latin typeface="Cambria Math"/>
                      </a:rPr>
                      <m:t>8</m:t>
                    </m:r>
                    <m:r>
                      <a:rPr lang="en-US" altLang="zh-CN" i="1">
                        <a:latin typeface="Cambria Math"/>
                      </a:rPr>
                      <m:t>𝑥</m:t>
                    </m:r>
                    <m:r>
                      <a:rPr lang="en-US" altLang="zh-CN" i="1">
                        <a:latin typeface="Cambria Math"/>
                      </a:rPr>
                      <m:t>+22</m:t>
                    </m:r>
                    <m:sSup>
                      <m:sSupPr>
                        <m:ctrlPr>
                          <a:rPr lang="en-US" altLang="zh-CN" i="1">
                            <a:latin typeface="Cambria Math" panose="02040503050406030204" pitchFamily="18" charset="0"/>
                          </a:rPr>
                        </m:ctrlPr>
                      </m:sSupPr>
                      <m:e>
                        <m:r>
                          <a:rPr lang="en-US" altLang="zh-CN" i="1">
                            <a:latin typeface="Cambria Math"/>
                          </a:rPr>
                          <m:t>𝑥</m:t>
                        </m:r>
                      </m:e>
                      <m:sup>
                        <m:r>
                          <a:rPr lang="en-US" altLang="zh-CN" b="0" i="1" smtClean="0">
                            <a:latin typeface="Cambria Math"/>
                          </a:rPr>
                          <m:t>7</m:t>
                        </m:r>
                      </m:sup>
                    </m:sSup>
                    <m:r>
                      <a:rPr lang="en-US" altLang="zh-CN" b="0" i="1" smtClean="0">
                        <a:latin typeface="Cambria Math"/>
                      </a:rPr>
                      <m:t>−9</m:t>
                    </m:r>
                    <m:sSup>
                      <m:sSupPr>
                        <m:ctrlPr>
                          <a:rPr lang="en-US" altLang="zh-CN" i="1">
                            <a:latin typeface="Cambria Math" panose="02040503050406030204" pitchFamily="18" charset="0"/>
                          </a:rPr>
                        </m:ctrlPr>
                      </m:sSupPr>
                      <m:e>
                        <m:r>
                          <a:rPr lang="en-US" altLang="zh-CN" i="1">
                            <a:latin typeface="Cambria Math"/>
                          </a:rPr>
                          <m:t>𝑥</m:t>
                        </m:r>
                      </m:e>
                      <m:sup>
                        <m:r>
                          <a:rPr lang="en-US" altLang="zh-CN" b="0" i="1" smtClean="0">
                            <a:latin typeface="Cambria Math"/>
                          </a:rPr>
                          <m:t>8</m:t>
                        </m:r>
                      </m:sup>
                    </m:sSup>
                  </m:oMath>
                </a14:m>
                <a:r>
                  <a:rPr lang="en-US" dirty="0"/>
                  <a:t> </a:t>
                </a:r>
                <a:r>
                  <a:rPr lang="zh-CN" altLang="en-US" dirty="0"/>
                  <a:t>，</a:t>
                </a:r>
                <a:endParaRPr lang="en-US" dirty="0"/>
              </a:p>
              <a:p>
                <a:pPr marL="0" indent="0" fontAlgn="auto">
                  <a:lnSpc>
                    <a:spcPct val="120000"/>
                  </a:lnSpc>
                  <a:buNone/>
                </a:pPr>
                <a:r>
                  <a:rPr lang="zh-CN" altLang="en-US" dirty="0"/>
                  <a:t>结果为：</a:t>
                </a:r>
                <a:r>
                  <a:rPr lang="en-US" altLang="zh-CN" dirty="0"/>
                  <a:t> C</a:t>
                </a:r>
                <a14:m>
                  <m:oMath xmlns:m="http://schemas.openxmlformats.org/officeDocument/2006/math">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=7+</m:t>
                    </m:r>
                    <m:r>
                      <a:rPr lang="en-US" altLang="zh-CN" b="0" i="1" smtClean="0">
                        <a:latin typeface="Cambria Math"/>
                      </a:rPr>
                      <m:t>11</m:t>
                    </m:r>
                    <m:r>
                      <a:rPr lang="en-US" altLang="zh-CN" i="1">
                        <a:latin typeface="Cambria Math"/>
                      </a:rPr>
                      <m:t>𝑥</m:t>
                    </m:r>
                    <m:r>
                      <a:rPr lang="en-US" altLang="zh-CN" i="1">
                        <a:latin typeface="Cambria Math"/>
                      </a:rPr>
                      <m:t>+22</m:t>
                    </m:r>
                    <m:sSup>
                      <m:sSupPr>
                        <m:ctrlPr>
                          <a:rPr lang="en-US" altLang="zh-CN" i="1">
                            <a:latin typeface="Cambria Math" panose="02040503050406030204" pitchFamily="18" charset="0"/>
                          </a:rPr>
                        </m:ctrlPr>
                      </m:sSupPr>
                      <m:e>
                        <m:r>
                          <a:rPr lang="en-US" altLang="zh-CN" i="1">
                            <a:latin typeface="Cambria Math"/>
                          </a:rPr>
                          <m:t>𝑥</m:t>
                        </m:r>
                      </m:e>
                      <m:sup>
                        <m:r>
                          <a:rPr lang="en-US" altLang="zh-CN" b="0" i="1" smtClean="0">
                            <a:latin typeface="Cambria Math"/>
                          </a:rPr>
                          <m:t>7</m:t>
                        </m:r>
                      </m:sup>
                    </m:sSup>
                    <m:r>
                      <a:rPr lang="en-US" altLang="zh-CN" i="1">
                        <a:latin typeface="Cambria Math"/>
                      </a:rPr>
                      <m:t>+5</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17</m:t>
                        </m:r>
                      </m:sup>
                    </m:sSup>
                  </m:oMath>
                </a14:m>
                <a:r>
                  <a:rPr lang="en-US" dirty="0"/>
                  <a:t> </a:t>
                </a:r>
              </a:p>
              <a:p>
                <a:pPr marL="0" indent="0">
                  <a:lnSpc>
                    <a:spcPct val="120000"/>
                  </a:lnSpc>
                  <a:buNone/>
                </a:pPr>
                <a:endParaRPr lang="en-US" altLang="zh-CN" dirty="0"/>
              </a:p>
              <a:p>
                <a:pPr marL="0" indent="0">
                  <a:lnSpc>
                    <a:spcPct val="120000"/>
                  </a:lnSpc>
                  <a:buNone/>
                </a:pPr>
                <a:r>
                  <a:rPr lang="zh-CN" altLang="en-US" dirty="0"/>
                  <a:t>存储结构如下：</a:t>
                </a:r>
                <a:endParaRPr lang="en-US" dirty="0"/>
              </a:p>
              <a:p>
                <a:pPr>
                  <a:lnSpc>
                    <a:spcPct val="12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03650" y="609600"/>
                <a:ext cx="5111750" cy="2209800"/>
              </a:xfrm>
              <a:blipFill>
                <a:blip r:embed="rId3"/>
                <a:stretch>
                  <a:fillRect l="-746" t="-575"/>
                </a:stretch>
              </a:blipFill>
            </p:spPr>
            <p:txBody>
              <a:bodyPr/>
              <a:lstStyle/>
              <a:p>
                <a:r>
                  <a:rPr lang="en-US">
                    <a:noFill/>
                  </a:rPr>
                  <a:t> </a:t>
                </a:r>
              </a:p>
            </p:txBody>
          </p:sp>
        </mc:Fallback>
      </mc:AlternateContent>
      <p:sp>
        <p:nvSpPr>
          <p:cNvPr id="4" name="Text Placeholder 3"/>
          <p:cNvSpPr>
            <a:spLocks noGrp="1"/>
          </p:cNvSpPr>
          <p:nvPr>
            <p:ph type="body" sz="half" idx="2"/>
          </p:nvPr>
        </p:nvSpPr>
        <p:spPr/>
        <p:txBody>
          <a:bodyPr/>
          <a:lstStyle/>
          <a:p>
            <a:r>
              <a:rPr lang="zh-CN" altLang="en-US" dirty="0"/>
              <a:t>训练内容：编写程序实现两个一元多项式相加。</a:t>
            </a:r>
            <a:endParaRPr lang="en-US" dirty="0"/>
          </a:p>
          <a:p>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0" y="0"/>
          <a:ext cx="1409700" cy="212725"/>
        </p:xfrm>
        <a:graphic>
          <a:graphicData uri="http://schemas.openxmlformats.org/presentationml/2006/ole">
            <mc:AlternateContent xmlns:mc="http://schemas.openxmlformats.org/markup-compatibility/2006">
              <mc:Choice xmlns:v="urn:schemas-microsoft-com:vml" Requires="v">
                <p:oleObj spid="_x0000_s13436" r:id="rId4" imgW="1409088" imgH="215806" progId="Equation.DSMT4">
                  <p:embed/>
                </p:oleObj>
              </mc:Choice>
              <mc:Fallback>
                <p:oleObj r:id="rId4" imgW="1409088" imgH="215806"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09700" cy="21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4" name="Group 73"/>
          <p:cNvGrpSpPr/>
          <p:nvPr/>
        </p:nvGrpSpPr>
        <p:grpSpPr>
          <a:xfrm>
            <a:off x="3657600" y="3810000"/>
            <a:ext cx="5105400" cy="1566187"/>
            <a:chOff x="3657600" y="2911488"/>
            <a:chExt cx="5105400" cy="1566187"/>
          </a:xfrm>
        </p:grpSpPr>
        <p:sp>
          <p:nvSpPr>
            <p:cNvPr id="7" name="TextBox 6"/>
            <p:cNvSpPr txBox="1"/>
            <p:nvPr/>
          </p:nvSpPr>
          <p:spPr>
            <a:xfrm>
              <a:off x="3657600" y="3016664"/>
              <a:ext cx="542136" cy="261610"/>
            </a:xfrm>
            <a:prstGeom prst="rect">
              <a:avLst/>
            </a:prstGeom>
            <a:noFill/>
          </p:spPr>
          <p:txBody>
            <a:bodyPr wrap="none" rtlCol="0">
              <a:spAutoFit/>
            </a:bodyPr>
            <a:lstStyle/>
            <a:p>
              <a:r>
                <a:rPr lang="en-US" sz="1050" dirty="0">
                  <a:solidFill>
                    <a:schemeClr val="bg1"/>
                  </a:solidFill>
                </a:rPr>
                <a:t>head1</a:t>
              </a:r>
            </a:p>
          </p:txBody>
        </p:sp>
        <p:cxnSp>
          <p:nvCxnSpPr>
            <p:cNvPr id="9" name="Straight Arrow Connector 8"/>
            <p:cNvCxnSpPr/>
            <p:nvPr/>
          </p:nvCxnSpPr>
          <p:spPr>
            <a:xfrm>
              <a:off x="4282787" y="3166417"/>
              <a:ext cx="4257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708538" y="2911488"/>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7</a:t>
              </a:r>
            </a:p>
          </p:txBody>
        </p:sp>
        <p:sp>
          <p:nvSpPr>
            <p:cNvPr id="22" name="Rectangle 21"/>
            <p:cNvSpPr/>
            <p:nvPr/>
          </p:nvSpPr>
          <p:spPr>
            <a:xfrm>
              <a:off x="4968356" y="2911488"/>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0</a:t>
              </a:r>
            </a:p>
          </p:txBody>
        </p:sp>
        <p:sp>
          <p:nvSpPr>
            <p:cNvPr id="23" name="Rectangle 22"/>
            <p:cNvSpPr/>
            <p:nvPr/>
          </p:nvSpPr>
          <p:spPr>
            <a:xfrm>
              <a:off x="5206341" y="2911488"/>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cxnSp>
          <p:nvCxnSpPr>
            <p:cNvPr id="24" name="Straight Arrow Connector 23"/>
            <p:cNvCxnSpPr/>
            <p:nvPr/>
          </p:nvCxnSpPr>
          <p:spPr>
            <a:xfrm>
              <a:off x="5410076" y="3099670"/>
              <a:ext cx="2831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693223" y="2911488"/>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sp>
          <p:nvSpPr>
            <p:cNvPr id="26" name="Rectangle 25"/>
            <p:cNvSpPr/>
            <p:nvPr/>
          </p:nvSpPr>
          <p:spPr>
            <a:xfrm>
              <a:off x="5953042" y="2911488"/>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27" name="Rectangle 26"/>
            <p:cNvSpPr/>
            <p:nvPr/>
          </p:nvSpPr>
          <p:spPr>
            <a:xfrm>
              <a:off x="6191026" y="2911488"/>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cxnSp>
          <p:nvCxnSpPr>
            <p:cNvPr id="28" name="Straight Arrow Connector 27"/>
            <p:cNvCxnSpPr/>
            <p:nvPr/>
          </p:nvCxnSpPr>
          <p:spPr>
            <a:xfrm>
              <a:off x="6394762" y="3099670"/>
              <a:ext cx="2831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677910" y="2911488"/>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9</a:t>
              </a:r>
            </a:p>
          </p:txBody>
        </p:sp>
        <p:sp>
          <p:nvSpPr>
            <p:cNvPr id="30" name="Rectangle 29"/>
            <p:cNvSpPr/>
            <p:nvPr/>
          </p:nvSpPr>
          <p:spPr>
            <a:xfrm>
              <a:off x="6937728" y="2911488"/>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8</a:t>
              </a:r>
            </a:p>
          </p:txBody>
        </p:sp>
        <p:sp>
          <p:nvSpPr>
            <p:cNvPr id="31" name="Rectangle 30"/>
            <p:cNvSpPr/>
            <p:nvPr/>
          </p:nvSpPr>
          <p:spPr>
            <a:xfrm>
              <a:off x="7175712" y="2911488"/>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cxnSp>
          <p:nvCxnSpPr>
            <p:cNvPr id="32" name="Straight Arrow Connector 31"/>
            <p:cNvCxnSpPr/>
            <p:nvPr/>
          </p:nvCxnSpPr>
          <p:spPr>
            <a:xfrm>
              <a:off x="7401281" y="3107259"/>
              <a:ext cx="2831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684429" y="2919077"/>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5</a:t>
              </a:r>
            </a:p>
          </p:txBody>
        </p:sp>
        <p:sp>
          <p:nvSpPr>
            <p:cNvPr id="34" name="Rectangle 33"/>
            <p:cNvSpPr/>
            <p:nvPr/>
          </p:nvSpPr>
          <p:spPr>
            <a:xfrm>
              <a:off x="7944247" y="2919077"/>
              <a:ext cx="320951"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17</a:t>
              </a:r>
            </a:p>
          </p:txBody>
        </p:sp>
        <p:sp>
          <p:nvSpPr>
            <p:cNvPr id="35" name="Rectangle 34"/>
            <p:cNvSpPr/>
            <p:nvPr/>
          </p:nvSpPr>
          <p:spPr>
            <a:xfrm>
              <a:off x="8265199" y="2919077"/>
              <a:ext cx="497801"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a:p>
              <a:pPr algn="ctr"/>
              <a:r>
                <a:rPr lang="en-US" sz="1050" dirty="0">
                  <a:solidFill>
                    <a:schemeClr val="tx1"/>
                  </a:solidFill>
                </a:rPr>
                <a:t>Null</a:t>
              </a:r>
            </a:p>
            <a:p>
              <a:pPr algn="ctr"/>
              <a:endParaRPr lang="en-US" sz="1050" dirty="0">
                <a:solidFill>
                  <a:schemeClr val="tx1"/>
                </a:solidFill>
              </a:endParaRPr>
            </a:p>
          </p:txBody>
        </p:sp>
        <p:sp>
          <p:nvSpPr>
            <p:cNvPr id="39" name="TextBox 38"/>
            <p:cNvSpPr txBox="1"/>
            <p:nvPr/>
          </p:nvSpPr>
          <p:spPr>
            <a:xfrm>
              <a:off x="3795151" y="4179877"/>
              <a:ext cx="542136" cy="261610"/>
            </a:xfrm>
            <a:prstGeom prst="rect">
              <a:avLst/>
            </a:prstGeom>
            <a:noFill/>
          </p:spPr>
          <p:txBody>
            <a:bodyPr wrap="none" rtlCol="0">
              <a:spAutoFit/>
            </a:bodyPr>
            <a:lstStyle/>
            <a:p>
              <a:r>
                <a:rPr lang="en-US" sz="1050" dirty="0">
                  <a:solidFill>
                    <a:schemeClr val="bg1"/>
                  </a:solidFill>
                </a:rPr>
                <a:t>head2</a:t>
              </a:r>
            </a:p>
          </p:txBody>
        </p:sp>
        <p:cxnSp>
          <p:nvCxnSpPr>
            <p:cNvPr id="40" name="Straight Arrow Connector 39"/>
            <p:cNvCxnSpPr/>
            <p:nvPr/>
          </p:nvCxnSpPr>
          <p:spPr>
            <a:xfrm>
              <a:off x="4412696" y="4356240"/>
              <a:ext cx="4257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838447" y="4101311"/>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8</a:t>
              </a:r>
            </a:p>
          </p:txBody>
        </p:sp>
        <p:sp>
          <p:nvSpPr>
            <p:cNvPr id="42" name="Rectangle 41"/>
            <p:cNvSpPr/>
            <p:nvPr/>
          </p:nvSpPr>
          <p:spPr>
            <a:xfrm>
              <a:off x="5098265" y="4101311"/>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43" name="Rectangle 42"/>
            <p:cNvSpPr/>
            <p:nvPr/>
          </p:nvSpPr>
          <p:spPr>
            <a:xfrm>
              <a:off x="5336249" y="4101311"/>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cxnSp>
          <p:nvCxnSpPr>
            <p:cNvPr id="44" name="Straight Arrow Connector 43"/>
            <p:cNvCxnSpPr/>
            <p:nvPr/>
          </p:nvCxnSpPr>
          <p:spPr>
            <a:xfrm>
              <a:off x="5539984" y="4289494"/>
              <a:ext cx="2831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823131" y="4101311"/>
              <a:ext cx="367895"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22</a:t>
              </a:r>
            </a:p>
          </p:txBody>
        </p:sp>
        <p:sp>
          <p:nvSpPr>
            <p:cNvPr id="46" name="Rectangle 45"/>
            <p:cNvSpPr/>
            <p:nvPr/>
          </p:nvSpPr>
          <p:spPr>
            <a:xfrm>
              <a:off x="6191026" y="4101311"/>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7</a:t>
              </a:r>
            </a:p>
          </p:txBody>
        </p:sp>
        <p:sp>
          <p:nvSpPr>
            <p:cNvPr id="47" name="Rectangle 46"/>
            <p:cNvSpPr/>
            <p:nvPr/>
          </p:nvSpPr>
          <p:spPr>
            <a:xfrm>
              <a:off x="6429010" y="4101311"/>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p:txBody>
        </p:sp>
        <p:cxnSp>
          <p:nvCxnSpPr>
            <p:cNvPr id="48" name="Straight Arrow Connector 47"/>
            <p:cNvCxnSpPr/>
            <p:nvPr/>
          </p:nvCxnSpPr>
          <p:spPr>
            <a:xfrm>
              <a:off x="6677910" y="4310682"/>
              <a:ext cx="2831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948440" y="4101311"/>
              <a:ext cx="355478"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-9</a:t>
              </a:r>
            </a:p>
          </p:txBody>
        </p:sp>
        <p:sp>
          <p:nvSpPr>
            <p:cNvPr id="50" name="Rectangle 49"/>
            <p:cNvSpPr/>
            <p:nvPr/>
          </p:nvSpPr>
          <p:spPr>
            <a:xfrm>
              <a:off x="7303919" y="4101311"/>
              <a:ext cx="237984"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8</a:t>
              </a:r>
            </a:p>
          </p:txBody>
        </p:sp>
        <p:sp>
          <p:nvSpPr>
            <p:cNvPr id="73" name="Rectangle 72"/>
            <p:cNvSpPr/>
            <p:nvPr/>
          </p:nvSpPr>
          <p:spPr>
            <a:xfrm>
              <a:off x="7555956" y="4101311"/>
              <a:ext cx="497801" cy="376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endParaRPr>
            </a:p>
            <a:p>
              <a:pPr algn="ctr"/>
              <a:r>
                <a:rPr lang="en-US" sz="1050" dirty="0">
                  <a:solidFill>
                    <a:schemeClr val="tx1"/>
                  </a:solidFill>
                </a:rPr>
                <a:t>Null</a:t>
              </a:r>
            </a:p>
            <a:p>
              <a:pPr algn="ctr"/>
              <a:endParaRPr lang="en-US" sz="1050" dirty="0">
                <a:solidFill>
                  <a:schemeClr val="tx1"/>
                </a:solidFill>
              </a:endParaRPr>
            </a:p>
          </p:txBody>
        </p:sp>
      </p:grpSp>
    </p:spTree>
    <p:extLst>
      <p:ext uri="{BB962C8B-B14F-4D97-AF65-F5344CB8AC3E}">
        <p14:creationId xmlns:p14="http://schemas.microsoft.com/office/powerpoint/2010/main" val="30632011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拓展训练</a:t>
            </a:r>
            <a:br>
              <a:rPr lang="en-US" dirty="0"/>
            </a:br>
            <a:endParaRPr lang="en-US" dirty="0"/>
          </a:p>
        </p:txBody>
      </p:sp>
      <p:sp>
        <p:nvSpPr>
          <p:cNvPr id="3" name="Content Placeholder 2"/>
          <p:cNvSpPr>
            <a:spLocks noGrp="1"/>
          </p:cNvSpPr>
          <p:nvPr>
            <p:ph idx="1"/>
          </p:nvPr>
        </p:nvSpPr>
        <p:spPr/>
        <p:txBody>
          <a:bodyPr/>
          <a:lstStyle/>
          <a:p>
            <a:pPr marL="0" indent="0">
              <a:buNone/>
            </a:pPr>
            <a:r>
              <a:rPr lang="zh-CN" altLang="en-US" dirty="0"/>
              <a:t>提示：可以使用循环链表。</a:t>
            </a:r>
            <a:endParaRPr lang="en-US" dirty="0"/>
          </a:p>
          <a:p>
            <a:endParaRPr lang="en-US" dirty="0"/>
          </a:p>
        </p:txBody>
      </p:sp>
      <p:sp>
        <p:nvSpPr>
          <p:cNvPr id="4" name="Text Placeholder 3"/>
          <p:cNvSpPr>
            <a:spLocks noGrp="1"/>
          </p:cNvSpPr>
          <p:nvPr>
            <p:ph type="body" sz="half" idx="2"/>
          </p:nvPr>
        </p:nvSpPr>
        <p:spPr/>
        <p:txBody>
          <a:bodyPr/>
          <a:lstStyle/>
          <a:p>
            <a:r>
              <a:rPr lang="zh-CN" altLang="en-US" dirty="0"/>
              <a:t>训练内容：约瑟夫问题。</a:t>
            </a:r>
            <a:endParaRPr lang="en-US" dirty="0"/>
          </a:p>
          <a:p>
            <a:r>
              <a:rPr lang="zh-CN" altLang="en-US" dirty="0"/>
              <a:t>说明：</a:t>
            </a:r>
            <a:r>
              <a:rPr lang="en-US" dirty="0"/>
              <a:t>n</a:t>
            </a:r>
            <a:r>
              <a:rPr lang="zh-CN" altLang="en-US" dirty="0"/>
              <a:t>位小朋友围成一圈，从某位小朋友开始，依次编号为</a:t>
            </a:r>
            <a:r>
              <a:rPr lang="en-US" dirty="0"/>
              <a:t>1</a:t>
            </a:r>
            <a:r>
              <a:rPr lang="zh-CN" altLang="en-US" dirty="0"/>
              <a:t>到</a:t>
            </a:r>
            <a:r>
              <a:rPr lang="en-US" dirty="0"/>
              <a:t>n</a:t>
            </a:r>
            <a:r>
              <a:rPr lang="zh-CN" altLang="en-US" dirty="0"/>
              <a:t>，从编号为</a:t>
            </a:r>
            <a:r>
              <a:rPr lang="en-US" dirty="0"/>
              <a:t>1</a:t>
            </a:r>
            <a:r>
              <a:rPr lang="zh-CN" altLang="en-US" dirty="0"/>
              <a:t>的开始</a:t>
            </a:r>
            <a:r>
              <a:rPr lang="en-US" dirty="0"/>
              <a:t>1-3</a:t>
            </a:r>
            <a:r>
              <a:rPr lang="zh-CN" altLang="en-US" dirty="0"/>
              <a:t>报数，数到</a:t>
            </a:r>
            <a:r>
              <a:rPr lang="en-US" dirty="0"/>
              <a:t>3</a:t>
            </a:r>
            <a:r>
              <a:rPr lang="zh-CN" altLang="en-US" dirty="0"/>
              <a:t>的退出圈子，这样不断循环下去，问最后剩下的人编号是多少？</a:t>
            </a:r>
            <a:endParaRPr lang="en-US" dirty="0"/>
          </a:p>
          <a:p>
            <a:endParaRPr lang="en-US" dirty="0"/>
          </a:p>
        </p:txBody>
      </p:sp>
    </p:spTree>
    <p:extLst>
      <p:ext uri="{BB962C8B-B14F-4D97-AF65-F5344CB8AC3E}">
        <p14:creationId xmlns:p14="http://schemas.microsoft.com/office/powerpoint/2010/main" val="230510326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项目</a:t>
            </a:r>
            <a:r>
              <a:rPr lang="en-US" altLang="zh-CN" dirty="0"/>
              <a:t>11  </a:t>
            </a:r>
            <a:r>
              <a:rPr lang="zh-CN" altLang="en-US" dirty="0"/>
              <a:t>基本图形编辑</a:t>
            </a:r>
            <a:endParaRPr lang="en-US" dirty="0"/>
          </a:p>
        </p:txBody>
      </p:sp>
      <p:sp>
        <p:nvSpPr>
          <p:cNvPr id="3" name="Content Placeholder 2"/>
          <p:cNvSpPr>
            <a:spLocks noGrp="1"/>
          </p:cNvSpPr>
          <p:nvPr>
            <p:ph sz="half" idx="1"/>
          </p:nvPr>
        </p:nvSpPr>
        <p:spPr/>
        <p:txBody>
          <a:bodyPr/>
          <a:lstStyle/>
          <a:p>
            <a:r>
              <a:rPr lang="zh-CN" altLang="en-US" dirty="0"/>
              <a:t>学习情境</a:t>
            </a:r>
            <a:endParaRPr lang="en-US" altLang="zh-CN" dirty="0"/>
          </a:p>
          <a:p>
            <a:r>
              <a:rPr lang="zh-CN" altLang="en-US" dirty="0"/>
              <a:t>项目分析</a:t>
            </a:r>
            <a:endParaRPr lang="en-US" altLang="zh-CN" dirty="0"/>
          </a:p>
          <a:p>
            <a:r>
              <a:rPr lang="zh-CN" altLang="en-US" dirty="0"/>
              <a:t>项目目标</a:t>
            </a:r>
            <a:endParaRPr lang="en-US" altLang="zh-CN" dirty="0"/>
          </a:p>
          <a:p>
            <a:r>
              <a:rPr lang="zh-CN" altLang="en-US" dirty="0"/>
              <a:t>项目实现</a:t>
            </a:r>
            <a:endParaRPr lang="en-US" dirty="0"/>
          </a:p>
        </p:txBody>
      </p:sp>
      <p:sp>
        <p:nvSpPr>
          <p:cNvPr id="4" name="Content Placeholder 3"/>
          <p:cNvSpPr>
            <a:spLocks noGrp="1"/>
          </p:cNvSpPr>
          <p:nvPr>
            <p:ph sz="half" idx="2"/>
          </p:nvPr>
        </p:nvSpPr>
        <p:spPr/>
        <p:txBody>
          <a:bodyPr/>
          <a:lstStyle/>
          <a:p>
            <a:r>
              <a:rPr lang="zh-CN" altLang="en-US" dirty="0"/>
              <a:t>相关知识</a:t>
            </a:r>
            <a:endParaRPr lang="en-US" altLang="zh-CN" dirty="0"/>
          </a:p>
          <a:p>
            <a:r>
              <a:rPr lang="zh-CN" altLang="en-US" dirty="0"/>
              <a:t>总结提高</a:t>
            </a:r>
            <a:endParaRPr lang="en-US" altLang="zh-CN" dirty="0"/>
          </a:p>
          <a:p>
            <a:r>
              <a:rPr lang="zh-CN" altLang="en-US" dirty="0"/>
              <a:t>技能训练</a:t>
            </a:r>
            <a:endParaRPr lang="en-US" altLang="zh-CN" dirty="0"/>
          </a:p>
          <a:p>
            <a:endParaRPr lang="en-US" dirty="0"/>
          </a:p>
        </p:txBody>
      </p:sp>
    </p:spTree>
    <p:extLst>
      <p:ext uri="{BB962C8B-B14F-4D97-AF65-F5344CB8AC3E}">
        <p14:creationId xmlns:p14="http://schemas.microsoft.com/office/powerpoint/2010/main" val="23553859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学习情境</a:t>
            </a:r>
            <a:endParaRPr lang="en-US" dirty="0"/>
          </a:p>
        </p:txBody>
      </p:sp>
      <p:sp>
        <p:nvSpPr>
          <p:cNvPr id="3" name="Content Placeholder 2"/>
          <p:cNvSpPr>
            <a:spLocks noGrp="1"/>
          </p:cNvSpPr>
          <p:nvPr>
            <p:ph idx="1"/>
          </p:nvPr>
        </p:nvSpPr>
        <p:spPr/>
        <p:txBody>
          <a:bodyPr/>
          <a:lstStyle/>
          <a:p>
            <a:pPr marL="0" indent="0">
              <a:buNone/>
            </a:pPr>
            <a:r>
              <a:rPr lang="zh-CN" altLang="en-US" dirty="0"/>
              <a:t>本项目学会用</a:t>
            </a:r>
            <a:r>
              <a:rPr lang="en-US" dirty="0"/>
              <a:t>Turbo C</a:t>
            </a:r>
            <a:r>
              <a:rPr lang="zh-CN" altLang="en-US" dirty="0"/>
              <a:t>在屏幕上的任意位置绘制出简单的图形。</a:t>
            </a:r>
            <a:endParaRPr lang="en-US" dirty="0"/>
          </a:p>
          <a:p>
            <a:endParaRPr lang="en-US" dirty="0"/>
          </a:p>
        </p:txBody>
      </p:sp>
    </p:spTree>
    <p:extLst>
      <p:ext uri="{BB962C8B-B14F-4D97-AF65-F5344CB8AC3E}">
        <p14:creationId xmlns:p14="http://schemas.microsoft.com/office/powerpoint/2010/main" val="3475914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zh-CN" altLang="en-US" dirty="0"/>
              <a:t>程序输入输出操作</a:t>
            </a:r>
            <a:endParaRPr lang="en-US" dirty="0"/>
          </a:p>
        </p:txBody>
      </p:sp>
      <p:sp>
        <p:nvSpPr>
          <p:cNvPr id="3" name="Content Placeholder 2"/>
          <p:cNvSpPr>
            <a:spLocks noGrp="1"/>
          </p:cNvSpPr>
          <p:nvPr>
            <p:ph idx="1"/>
          </p:nvPr>
        </p:nvSpPr>
        <p:spPr>
          <a:xfrm>
            <a:off x="3803650" y="609600"/>
            <a:ext cx="5111750" cy="5486400"/>
          </a:xfrm>
        </p:spPr>
        <p:txBody>
          <a:bodyPr>
            <a:normAutofit fontScale="47500" lnSpcReduction="20000"/>
          </a:bodyPr>
          <a:lstStyle/>
          <a:p>
            <a:pPr>
              <a:buFont typeface="Wingdings" pitchFamily="2" charset="2"/>
              <a:buChar char="Ø"/>
            </a:pPr>
            <a:r>
              <a:rPr lang="zh-CN" altLang="en-US" dirty="0"/>
              <a:t>输出格式控制是用双引号括起来的字符串，主要作用如下：</a:t>
            </a:r>
          </a:p>
          <a:p>
            <a:pPr marL="0" indent="0">
              <a:buNone/>
            </a:pPr>
            <a:r>
              <a:rPr lang="en-US" altLang="zh-CN" dirty="0"/>
              <a:t>          1</a:t>
            </a:r>
            <a:r>
              <a:rPr lang="zh-CN" altLang="en-US" dirty="0"/>
              <a:t>） 格式说明，将要输出的数据转换为指定的格式输出。</a:t>
            </a:r>
            <a:endParaRPr lang="en-US" altLang="zh-CN" dirty="0"/>
          </a:p>
          <a:p>
            <a:pPr marL="0" indent="0">
              <a:buNone/>
            </a:pPr>
            <a:r>
              <a:rPr lang="en-US" altLang="zh-CN" dirty="0"/>
              <a:t>          </a:t>
            </a:r>
            <a:r>
              <a:rPr lang="zh-CN" altLang="en-US" dirty="0"/>
              <a:t>格式说明总是由“</a:t>
            </a:r>
            <a:r>
              <a:rPr lang="en-US" altLang="zh-CN" dirty="0"/>
              <a:t>%”</a:t>
            </a:r>
            <a:r>
              <a:rPr lang="zh-CN" altLang="en-US" dirty="0"/>
              <a:t>字符开始的，后跟一格式字符， 例如“</a:t>
            </a:r>
            <a:r>
              <a:rPr lang="en-US" altLang="zh-CN" dirty="0"/>
              <a:t>%</a:t>
            </a:r>
            <a:r>
              <a:rPr lang="en-US" dirty="0"/>
              <a:t>d”。</a:t>
            </a:r>
          </a:p>
          <a:p>
            <a:pPr marL="0" indent="0">
              <a:buNone/>
            </a:pPr>
            <a:r>
              <a:rPr lang="en-US" altLang="zh-CN" dirty="0"/>
              <a:t>          2</a:t>
            </a:r>
            <a:r>
              <a:rPr lang="zh-CN" altLang="en-US" dirty="0"/>
              <a:t>）提供需要原样输出的文字或字符。</a:t>
            </a:r>
          </a:p>
          <a:p>
            <a:pPr marL="0" indent="0">
              <a:buNone/>
            </a:pPr>
            <a:r>
              <a:rPr lang="zh-CN" altLang="en-US" dirty="0"/>
              <a:t>         调用</a:t>
            </a:r>
            <a:r>
              <a:rPr lang="en-US" dirty="0" err="1"/>
              <a:t>printf</a:t>
            </a:r>
            <a:r>
              <a:rPr lang="zh-CN" altLang="en-US" dirty="0"/>
              <a:t>函数时，格式控制符与输出表列从左到右在类型上一一匹 配。如果想输出字符“</a:t>
            </a:r>
            <a:r>
              <a:rPr lang="en-US" altLang="zh-CN" dirty="0"/>
              <a:t>%”</a:t>
            </a:r>
            <a:r>
              <a:rPr lang="zh-CN" altLang="en-US" dirty="0"/>
              <a:t>，那么应该在格式控制字符串中用连续两个</a:t>
            </a:r>
            <a:r>
              <a:rPr lang="en-US" altLang="zh-CN" dirty="0"/>
              <a:t>%</a:t>
            </a:r>
            <a:r>
              <a:rPr lang="zh-CN" altLang="en-US" dirty="0"/>
              <a:t>表示。例如：“</a:t>
            </a:r>
            <a:r>
              <a:rPr lang="en-US" dirty="0" err="1"/>
              <a:t>printf</a:t>
            </a:r>
            <a:r>
              <a:rPr lang="en-US" dirty="0"/>
              <a:t>("%f%",1.0/3);”</a:t>
            </a:r>
            <a:r>
              <a:rPr lang="zh-CN" altLang="en-US" dirty="0"/>
              <a:t>则输出</a:t>
            </a:r>
            <a:r>
              <a:rPr lang="en-US" altLang="zh-CN" dirty="0"/>
              <a:t>0.333333%</a:t>
            </a:r>
            <a:r>
              <a:rPr lang="zh-CN" altLang="en-US" dirty="0"/>
              <a:t>。</a:t>
            </a:r>
            <a:endParaRPr lang="en-US" altLang="zh-CN" dirty="0"/>
          </a:p>
          <a:p>
            <a:pPr marL="0" indent="0">
              <a:buNone/>
            </a:pPr>
            <a:endParaRPr lang="en-US" altLang="zh-CN" dirty="0"/>
          </a:p>
          <a:p>
            <a:pPr marL="0" indent="0">
              <a:buNone/>
            </a:pPr>
            <a:endParaRPr lang="en-US" altLang="zh-CN" dirty="0"/>
          </a:p>
          <a:p>
            <a:pPr>
              <a:buFont typeface="Wingdings" pitchFamily="2" charset="2"/>
              <a:buChar char="Ø"/>
            </a:pPr>
            <a:r>
              <a:rPr lang="zh-CN" altLang="en-US" dirty="0"/>
              <a:t>输入格式控制是指定数据输入的转换格式，输入地址表列必须是合法的地址表达式，在使用</a:t>
            </a:r>
            <a:r>
              <a:rPr lang="en-US" altLang="zh-CN" dirty="0" err="1"/>
              <a:t>scanf</a:t>
            </a:r>
            <a:r>
              <a:rPr lang="zh-CN" altLang="en-US" dirty="0"/>
              <a:t>函数时应注意：</a:t>
            </a:r>
          </a:p>
          <a:p>
            <a:pPr marL="0" indent="0">
              <a:buNone/>
            </a:pPr>
            <a:r>
              <a:rPr lang="en-US" altLang="zh-CN" dirty="0"/>
              <a:t>          1</a:t>
            </a:r>
            <a:r>
              <a:rPr lang="zh-CN" altLang="en-US" dirty="0"/>
              <a:t>）输入地址表列应是变量地址，而不是变量名。</a:t>
            </a:r>
          </a:p>
          <a:p>
            <a:pPr marL="0" indent="0">
              <a:buNone/>
            </a:pPr>
            <a:r>
              <a:rPr lang="en-US" altLang="zh-CN" dirty="0"/>
              <a:t>          2</a:t>
            </a:r>
            <a:r>
              <a:rPr lang="zh-CN" altLang="en-US" dirty="0"/>
              <a:t>） 若要输入</a:t>
            </a:r>
            <a:r>
              <a:rPr lang="en-US" altLang="zh-CN" dirty="0"/>
              <a:t>long</a:t>
            </a:r>
            <a:r>
              <a:rPr lang="zh-CN" altLang="en-US" dirty="0"/>
              <a:t>型数据，在</a:t>
            </a:r>
            <a:r>
              <a:rPr lang="en-US" altLang="zh-CN" dirty="0"/>
              <a:t>%</a:t>
            </a:r>
            <a:r>
              <a:rPr lang="zh-CN" altLang="en-US" dirty="0"/>
              <a:t>和</a:t>
            </a:r>
            <a:r>
              <a:rPr lang="en-US" altLang="zh-CN" dirty="0"/>
              <a:t>d</a:t>
            </a:r>
            <a:r>
              <a:rPr lang="zh-CN" altLang="en-US" dirty="0"/>
              <a:t>之前必须加</a:t>
            </a:r>
            <a:r>
              <a:rPr lang="en-US" altLang="zh-CN" dirty="0"/>
              <a:t>1</a:t>
            </a:r>
            <a:r>
              <a:rPr lang="zh-CN" altLang="en-US" dirty="0"/>
              <a:t>，输入</a:t>
            </a:r>
            <a:r>
              <a:rPr lang="en-US" altLang="zh-CN" dirty="0"/>
              <a:t>double</a:t>
            </a:r>
            <a:r>
              <a:rPr lang="zh-CN" altLang="en-US" dirty="0"/>
              <a:t>型数据时，在</a:t>
            </a:r>
            <a:r>
              <a:rPr lang="en-US" altLang="zh-CN" dirty="0"/>
              <a:t>%</a:t>
            </a:r>
            <a:r>
              <a:rPr lang="zh-CN" altLang="en-US" dirty="0"/>
              <a:t>和</a:t>
            </a:r>
            <a:r>
              <a:rPr lang="en-US" altLang="zh-CN" dirty="0"/>
              <a:t>f(e)</a:t>
            </a:r>
            <a:r>
              <a:rPr lang="zh-CN" altLang="en-US" dirty="0"/>
              <a:t>之间也必须加</a:t>
            </a:r>
            <a:r>
              <a:rPr lang="en-US" altLang="zh-CN" dirty="0"/>
              <a:t>1</a:t>
            </a:r>
            <a:r>
              <a:rPr lang="zh-CN" altLang="en-US" dirty="0"/>
              <a:t>，否则得不到正确的数据。</a:t>
            </a:r>
          </a:p>
          <a:p>
            <a:pPr marL="0" indent="0">
              <a:buNone/>
            </a:pPr>
            <a:r>
              <a:rPr lang="en-US" altLang="zh-CN" dirty="0"/>
              <a:t>          3</a:t>
            </a:r>
            <a:r>
              <a:rPr lang="zh-CN" altLang="en-US" dirty="0"/>
              <a:t>）格式说明的类型与输入对象在类型上应该一一对应匹配，个数也应相同。</a:t>
            </a:r>
          </a:p>
          <a:p>
            <a:pPr marL="0" indent="0">
              <a:buNone/>
            </a:pPr>
            <a:r>
              <a:rPr lang="en-US" altLang="zh-CN" dirty="0"/>
              <a:t>          4</a:t>
            </a:r>
            <a:r>
              <a:rPr lang="zh-CN" altLang="en-US" dirty="0"/>
              <a:t>） 格式字符前可用一个整数指定输入数据所占宽度，但不能对实型数指定小数位宽度。</a:t>
            </a:r>
          </a:p>
          <a:p>
            <a:pPr marL="0" indent="0">
              <a:buNone/>
            </a:pPr>
            <a:r>
              <a:rPr lang="en-US" altLang="zh-CN" dirty="0"/>
              <a:t>          5</a:t>
            </a:r>
            <a:r>
              <a:rPr lang="zh-CN" altLang="en-US" dirty="0"/>
              <a:t>）用</a:t>
            </a:r>
            <a:r>
              <a:rPr lang="en-US" altLang="zh-CN" dirty="0" err="1"/>
              <a:t>scanf</a:t>
            </a:r>
            <a:r>
              <a:rPr lang="zh-CN" altLang="en-US" dirty="0"/>
              <a:t>函数输入多个数值型数据时，数据之间用分隔符隔开，可以是空格符、回车符或制表符（</a:t>
            </a:r>
            <a:r>
              <a:rPr lang="en-US" altLang="zh-CN" dirty="0"/>
              <a:t>Tab</a:t>
            </a:r>
            <a:r>
              <a:rPr lang="zh-CN" altLang="en-US" dirty="0"/>
              <a:t>键）。</a:t>
            </a:r>
          </a:p>
          <a:p>
            <a:pPr marL="0" indent="0">
              <a:buNone/>
            </a:pPr>
            <a:r>
              <a:rPr lang="en-US" altLang="zh-CN" dirty="0"/>
              <a:t>          6</a:t>
            </a:r>
            <a:r>
              <a:rPr lang="zh-CN" altLang="en-US" dirty="0"/>
              <a:t>）如在格式控制符字符串中有格式字符以外的字符，那么在组织数据输入时必须原样输入。</a:t>
            </a:r>
            <a:endParaRPr lang="en-US" altLang="zh-CN" dirty="0"/>
          </a:p>
          <a:p>
            <a:pPr marL="0" indent="0">
              <a:buNone/>
            </a:pPr>
            <a:r>
              <a:rPr lang="en-US" altLang="zh-CN" dirty="0"/>
              <a:t>         7</a:t>
            </a:r>
            <a:r>
              <a:rPr lang="zh-CN" altLang="en-US" dirty="0"/>
              <a:t>）</a:t>
            </a:r>
            <a:r>
              <a:rPr lang="en-US" altLang="zh-CN" dirty="0"/>
              <a:t> </a:t>
            </a:r>
            <a:r>
              <a:rPr lang="zh-CN" altLang="en-US" dirty="0"/>
              <a:t>用</a:t>
            </a:r>
            <a:r>
              <a:rPr lang="en-US" altLang="zh-CN" dirty="0" err="1"/>
              <a:t>scanf</a:t>
            </a:r>
            <a:r>
              <a:rPr lang="zh-CN" altLang="en-US" dirty="0"/>
              <a:t>函数输入多个字符型数据时，当输入数据少于变量数时，空格符、回车符、制表符都将作为间隔符读入。</a:t>
            </a:r>
          </a:p>
          <a:p>
            <a:pPr marL="0" indent="0">
              <a:buNone/>
            </a:pPr>
            <a:endParaRPr lang="en-US" altLang="zh-CN" dirty="0"/>
          </a:p>
          <a:p>
            <a:pPr marL="0" indent="0">
              <a:buNone/>
            </a:pPr>
            <a:endParaRPr lang="zh-CN" altLang="en-US" dirty="0"/>
          </a:p>
          <a:p>
            <a:endParaRPr lang="en-US" dirty="0"/>
          </a:p>
        </p:txBody>
      </p:sp>
      <p:sp>
        <p:nvSpPr>
          <p:cNvPr id="4" name="Text Placeholder 3"/>
          <p:cNvSpPr>
            <a:spLocks noGrp="1"/>
          </p:cNvSpPr>
          <p:nvPr>
            <p:ph type="body" sz="half" idx="2"/>
          </p:nvPr>
        </p:nvSpPr>
        <p:spPr/>
        <p:txBody>
          <a:bodyPr/>
          <a:lstStyle/>
          <a:p>
            <a:r>
              <a:rPr lang="en-US" sz="1800" dirty="0"/>
              <a:t>2</a:t>
            </a:r>
            <a:r>
              <a:rPr lang="zh-CN" altLang="en-US" sz="1800" dirty="0"/>
              <a:t>．输入</a:t>
            </a:r>
            <a:r>
              <a:rPr lang="en-US" sz="1800" dirty="0"/>
              <a:t>/</a:t>
            </a:r>
            <a:r>
              <a:rPr lang="zh-CN" altLang="en-US" sz="1800" dirty="0"/>
              <a:t>输出语句</a:t>
            </a:r>
            <a:endParaRPr lang="en-US" sz="1800" dirty="0"/>
          </a:p>
          <a:p>
            <a:r>
              <a:rPr lang="en-US" dirty="0"/>
              <a:t>C</a:t>
            </a:r>
            <a:r>
              <a:rPr lang="zh-CN" altLang="en-US" dirty="0"/>
              <a:t>语言通过调用标准库函数提供的输入和输出函数实现数据的输入与输出。</a:t>
            </a:r>
            <a:endParaRPr lang="en-US" dirty="0"/>
          </a:p>
          <a:p>
            <a:r>
              <a:rPr lang="zh-CN" altLang="en-US" b="1" dirty="0"/>
              <a:t>（</a:t>
            </a:r>
            <a:r>
              <a:rPr lang="en-US" b="1" dirty="0"/>
              <a:t>1</a:t>
            </a:r>
            <a:r>
              <a:rPr lang="zh-CN" altLang="en-US" b="1" dirty="0"/>
              <a:t>）格式化输入输出函数</a:t>
            </a:r>
            <a:endParaRPr lang="en-US" b="1" dirty="0"/>
          </a:p>
          <a:p>
            <a:r>
              <a:rPr lang="zh-CN" altLang="en-US" dirty="0"/>
              <a:t>输出函数</a:t>
            </a:r>
            <a:r>
              <a:rPr lang="en-US" dirty="0" err="1"/>
              <a:t>printf</a:t>
            </a:r>
            <a:r>
              <a:rPr lang="en-US" dirty="0"/>
              <a:t>()</a:t>
            </a:r>
            <a:r>
              <a:rPr lang="zh-CN" altLang="en-US" dirty="0"/>
              <a:t>，一般调用形式如下：</a:t>
            </a:r>
            <a:endParaRPr lang="en-US" altLang="zh-CN" dirty="0"/>
          </a:p>
          <a:p>
            <a:r>
              <a:rPr lang="en-US" b="1" dirty="0" err="1">
                <a:solidFill>
                  <a:schemeClr val="accent4">
                    <a:lumMod val="75000"/>
                  </a:schemeClr>
                </a:solidFill>
              </a:rPr>
              <a:t>printf</a:t>
            </a:r>
            <a:r>
              <a:rPr lang="en-US" b="1" dirty="0">
                <a:solidFill>
                  <a:schemeClr val="accent4">
                    <a:lumMod val="75000"/>
                  </a:schemeClr>
                </a:solidFill>
              </a:rPr>
              <a:t> ("</a:t>
            </a:r>
            <a:r>
              <a:rPr lang="zh-CN" altLang="en-US" b="1" dirty="0">
                <a:solidFill>
                  <a:schemeClr val="accent4">
                    <a:lumMod val="75000"/>
                  </a:schemeClr>
                </a:solidFill>
              </a:rPr>
              <a:t>输出格式控制</a:t>
            </a:r>
            <a:r>
              <a:rPr lang="en-US" b="1" dirty="0">
                <a:solidFill>
                  <a:schemeClr val="accent4">
                    <a:lumMod val="75000"/>
                  </a:schemeClr>
                </a:solidFill>
              </a:rPr>
              <a:t>", </a:t>
            </a:r>
            <a:r>
              <a:rPr lang="zh-CN" altLang="en-US" b="1" dirty="0">
                <a:solidFill>
                  <a:schemeClr val="accent4">
                    <a:lumMod val="75000"/>
                  </a:schemeClr>
                </a:solidFill>
              </a:rPr>
              <a:t>输出表列</a:t>
            </a:r>
            <a:r>
              <a:rPr lang="en-US" b="1" dirty="0">
                <a:solidFill>
                  <a:schemeClr val="accent4">
                    <a:lumMod val="75000"/>
                  </a:schemeClr>
                </a:solidFill>
              </a:rPr>
              <a:t>);</a:t>
            </a:r>
            <a:endParaRPr lang="en-US" altLang="zh-CN" dirty="0">
              <a:solidFill>
                <a:schemeClr val="accent4">
                  <a:lumMod val="75000"/>
                </a:schemeClr>
              </a:solidFill>
            </a:endParaRPr>
          </a:p>
          <a:p>
            <a:endParaRPr lang="en-US" altLang="zh-CN" dirty="0"/>
          </a:p>
          <a:p>
            <a:r>
              <a:rPr lang="zh-CN" altLang="en-US" dirty="0"/>
              <a:t>输入函数</a:t>
            </a:r>
            <a:r>
              <a:rPr lang="en-US" dirty="0" err="1"/>
              <a:t>scanf</a:t>
            </a:r>
            <a:r>
              <a:rPr lang="en-US" dirty="0"/>
              <a:t> ()</a:t>
            </a:r>
            <a:r>
              <a:rPr lang="zh-CN" altLang="en-US" dirty="0"/>
              <a:t>，一般调用形式如下：</a:t>
            </a:r>
            <a:endParaRPr lang="en-US" altLang="zh-CN" dirty="0"/>
          </a:p>
          <a:p>
            <a:r>
              <a:rPr lang="en-US" b="1" dirty="0" err="1">
                <a:solidFill>
                  <a:schemeClr val="accent4">
                    <a:lumMod val="75000"/>
                  </a:schemeClr>
                </a:solidFill>
              </a:rPr>
              <a:t>scanf</a:t>
            </a:r>
            <a:r>
              <a:rPr lang="en-US" b="1" dirty="0">
                <a:solidFill>
                  <a:schemeClr val="accent4">
                    <a:lumMod val="75000"/>
                  </a:schemeClr>
                </a:solidFill>
              </a:rPr>
              <a:t> ("</a:t>
            </a:r>
            <a:r>
              <a:rPr lang="zh-CN" altLang="en-US" b="1" dirty="0">
                <a:solidFill>
                  <a:schemeClr val="accent4">
                    <a:lumMod val="75000"/>
                  </a:schemeClr>
                </a:solidFill>
              </a:rPr>
              <a:t>输入格式控制</a:t>
            </a:r>
            <a:r>
              <a:rPr lang="en-US" b="1" dirty="0">
                <a:solidFill>
                  <a:schemeClr val="accent4">
                    <a:lumMod val="75000"/>
                  </a:schemeClr>
                </a:solidFill>
              </a:rPr>
              <a:t>", </a:t>
            </a:r>
            <a:r>
              <a:rPr lang="zh-CN" altLang="en-US" b="1" dirty="0">
                <a:solidFill>
                  <a:schemeClr val="accent4">
                    <a:lumMod val="75000"/>
                  </a:schemeClr>
                </a:solidFill>
              </a:rPr>
              <a:t>输入地址表列</a:t>
            </a:r>
            <a:r>
              <a:rPr lang="en-US" b="1" dirty="0">
                <a:solidFill>
                  <a:schemeClr val="accent4">
                    <a:lumMod val="75000"/>
                  </a:schemeClr>
                </a:solidFill>
              </a:rPr>
              <a:t>);</a:t>
            </a:r>
            <a:endParaRPr lang="en-US" dirty="0">
              <a:solidFill>
                <a:schemeClr val="accent4">
                  <a:lumMod val="75000"/>
                </a:schemeClr>
              </a:solidFill>
            </a:endParaRPr>
          </a:p>
          <a:p>
            <a:endParaRPr lang="en-US" dirty="0"/>
          </a:p>
        </p:txBody>
      </p:sp>
    </p:spTree>
    <p:extLst>
      <p:ext uri="{BB962C8B-B14F-4D97-AF65-F5344CB8AC3E}">
        <p14:creationId xmlns:p14="http://schemas.microsoft.com/office/powerpoint/2010/main" val="3298058438"/>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项目分析</a:t>
            </a:r>
            <a:endParaRPr lang="en-US" dirty="0"/>
          </a:p>
        </p:txBody>
      </p:sp>
      <p:sp>
        <p:nvSpPr>
          <p:cNvPr id="3" name="Content Placeholder 2"/>
          <p:cNvSpPr>
            <a:spLocks noGrp="1"/>
          </p:cNvSpPr>
          <p:nvPr>
            <p:ph idx="1"/>
          </p:nvPr>
        </p:nvSpPr>
        <p:spPr/>
        <p:txBody>
          <a:bodyPr/>
          <a:lstStyle/>
          <a:p>
            <a:pPr marL="0" indent="0">
              <a:buNone/>
            </a:pPr>
            <a:r>
              <a:rPr lang="en-US" dirty="0"/>
              <a:t>Turbo C</a:t>
            </a:r>
            <a:r>
              <a:rPr lang="zh-CN" altLang="en-US" dirty="0"/>
              <a:t>具有强大的图形处理功能，使用函数可以绘制出各种图形；通过本项目了解图形模式及图形函数的使用。</a:t>
            </a:r>
            <a:endParaRPr lang="en-US" dirty="0"/>
          </a:p>
          <a:p>
            <a:endParaRPr lang="en-US" dirty="0"/>
          </a:p>
        </p:txBody>
      </p:sp>
    </p:spTree>
    <p:extLst>
      <p:ext uri="{BB962C8B-B14F-4D97-AF65-F5344CB8AC3E}">
        <p14:creationId xmlns:p14="http://schemas.microsoft.com/office/powerpoint/2010/main" val="53366345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项目目标</a:t>
            </a:r>
            <a:endParaRPr lang="en-US" dirty="0"/>
          </a:p>
        </p:txBody>
      </p:sp>
      <p:sp>
        <p:nvSpPr>
          <p:cNvPr id="3" name="Content Placeholder 2"/>
          <p:cNvSpPr>
            <a:spLocks noGrp="1"/>
          </p:cNvSpPr>
          <p:nvPr>
            <p:ph idx="1"/>
          </p:nvPr>
        </p:nvSpPr>
        <p:spPr>
          <a:xfrm>
            <a:off x="457200" y="1600201"/>
            <a:ext cx="8229600" cy="2590799"/>
          </a:xfrm>
        </p:spPr>
        <p:txBody>
          <a:bodyPr>
            <a:normAutofit fontScale="70000" lnSpcReduction="20000"/>
          </a:bodyPr>
          <a:lstStyle/>
          <a:p>
            <a:pPr>
              <a:lnSpc>
                <a:spcPct val="120000"/>
              </a:lnSpc>
              <a:buFont typeface="Wingdings" pitchFamily="2" charset="2"/>
              <a:buChar char="Ø"/>
            </a:pPr>
            <a:r>
              <a:rPr lang="zh-CN" altLang="en-US" sz="2800" b="1" dirty="0"/>
              <a:t>知识目标</a:t>
            </a:r>
            <a:endParaRPr lang="en-US" sz="2800" b="1" dirty="0"/>
          </a:p>
          <a:p>
            <a:pPr marL="0" indent="0">
              <a:lnSpc>
                <a:spcPct val="120000"/>
              </a:lnSpc>
              <a:buNone/>
            </a:pPr>
            <a:r>
              <a:rPr lang="zh-CN" altLang="en-US" sz="2400" dirty="0"/>
              <a:t>     了解图形模式的概念，了解一些常用图形函数的使用方法，熟练掌握绘图函数的功能及其调用方法。</a:t>
            </a:r>
            <a:endParaRPr lang="en-US" sz="2400" dirty="0"/>
          </a:p>
          <a:p>
            <a:pPr>
              <a:lnSpc>
                <a:spcPct val="120000"/>
              </a:lnSpc>
              <a:buFont typeface="Wingdings" pitchFamily="2" charset="2"/>
              <a:buChar char="Ø"/>
            </a:pPr>
            <a:r>
              <a:rPr lang="zh-CN" altLang="en-US" sz="2800" b="1" dirty="0"/>
              <a:t>能力目标</a:t>
            </a:r>
            <a:endParaRPr lang="en-US" sz="2800" b="1" dirty="0"/>
          </a:p>
          <a:p>
            <a:pPr marL="0" indent="0">
              <a:lnSpc>
                <a:spcPct val="120000"/>
              </a:lnSpc>
              <a:buNone/>
            </a:pPr>
            <a:r>
              <a:rPr lang="zh-CN" altLang="en-US" sz="2400" dirty="0"/>
              <a:t>      培养绘制各种基本图形能力。</a:t>
            </a:r>
            <a:endParaRPr lang="en-US" sz="2400" dirty="0"/>
          </a:p>
          <a:p>
            <a:pPr>
              <a:lnSpc>
                <a:spcPct val="120000"/>
              </a:lnSpc>
              <a:buFont typeface="Wingdings" pitchFamily="2" charset="2"/>
              <a:buChar char="Ø"/>
            </a:pPr>
            <a:r>
              <a:rPr lang="zh-CN" altLang="en-US" sz="2800" b="1" dirty="0"/>
              <a:t>素质目标</a:t>
            </a:r>
            <a:endParaRPr lang="en-US" sz="2800" b="1" dirty="0"/>
          </a:p>
          <a:p>
            <a:pPr marL="0" indent="0">
              <a:lnSpc>
                <a:spcPct val="120000"/>
              </a:lnSpc>
              <a:buNone/>
            </a:pPr>
            <a:r>
              <a:rPr lang="zh-CN" altLang="en-US" sz="2400" dirty="0"/>
              <a:t>      使学生养成良好的编程习惯，具有团结协作的团队精神，具备岗位需要的职业能力。</a:t>
            </a:r>
            <a:endParaRPr lang="en-US" sz="2400" dirty="0"/>
          </a:p>
          <a:p>
            <a:pPr>
              <a:lnSpc>
                <a:spcPct val="120000"/>
              </a:lnSpc>
            </a:pPr>
            <a:endParaRPr lang="en-US" dirty="0"/>
          </a:p>
        </p:txBody>
      </p:sp>
    </p:spTree>
    <p:extLst>
      <p:ext uri="{BB962C8B-B14F-4D97-AF65-F5344CB8AC3E}">
        <p14:creationId xmlns:p14="http://schemas.microsoft.com/office/powerpoint/2010/main" val="2397426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项目实现</a:t>
            </a:r>
            <a:endParaRPr lang="en-US" dirty="0"/>
          </a:p>
        </p:txBody>
      </p:sp>
      <p:sp>
        <p:nvSpPr>
          <p:cNvPr id="3" name="Content Placeholder 2"/>
          <p:cNvSpPr>
            <a:spLocks noGrp="1"/>
          </p:cNvSpPr>
          <p:nvPr>
            <p:ph idx="1"/>
          </p:nvPr>
        </p:nvSpPr>
        <p:spPr>
          <a:xfrm>
            <a:off x="457200" y="1143000"/>
            <a:ext cx="8229600" cy="4191000"/>
          </a:xfrm>
        </p:spPr>
        <p:txBody>
          <a:bodyPr>
            <a:normAutofit fontScale="85000" lnSpcReduction="20000"/>
          </a:bodyPr>
          <a:lstStyle/>
          <a:p>
            <a:pPr>
              <a:lnSpc>
                <a:spcPct val="110000"/>
              </a:lnSpc>
              <a:buFont typeface="Wingdings" pitchFamily="2" charset="2"/>
              <a:buChar char="Ø"/>
            </a:pPr>
            <a:r>
              <a:rPr lang="zh-CN" altLang="en-US" dirty="0"/>
              <a:t>任务一：用白色的背景，红色的画笔，以点（</a:t>
            </a:r>
            <a:r>
              <a:rPr lang="en-US" dirty="0"/>
              <a:t>100</a:t>
            </a:r>
            <a:r>
              <a:rPr lang="zh-CN" altLang="en-US" dirty="0"/>
              <a:t>，</a:t>
            </a:r>
            <a:r>
              <a:rPr lang="en-US" dirty="0"/>
              <a:t>100</a:t>
            </a:r>
            <a:r>
              <a:rPr lang="zh-CN" altLang="en-US" dirty="0"/>
              <a:t>）为圆心，</a:t>
            </a:r>
            <a:r>
              <a:rPr lang="en-US" dirty="0"/>
              <a:t>50</a:t>
            </a:r>
            <a:r>
              <a:rPr lang="zh-CN" altLang="en-US" dirty="0"/>
              <a:t>为半径作一个圆</a:t>
            </a:r>
            <a:endParaRPr lang="en-US" dirty="0"/>
          </a:p>
          <a:p>
            <a:pPr>
              <a:lnSpc>
                <a:spcPct val="110000"/>
              </a:lnSpc>
              <a:buFont typeface="Wingdings" pitchFamily="2" charset="2"/>
              <a:buChar char="Ø"/>
            </a:pPr>
            <a:r>
              <a:rPr lang="zh-CN" altLang="en-US" dirty="0"/>
              <a:t>任务二：以（</a:t>
            </a:r>
            <a:r>
              <a:rPr lang="en-US" dirty="0"/>
              <a:t>100</a:t>
            </a:r>
            <a:r>
              <a:rPr lang="zh-CN" altLang="en-US" dirty="0"/>
              <a:t>，</a:t>
            </a:r>
            <a:r>
              <a:rPr lang="en-US" dirty="0"/>
              <a:t>20</a:t>
            </a:r>
            <a:r>
              <a:rPr lang="zh-CN" altLang="en-US" dirty="0"/>
              <a:t>）为左上角，（</a:t>
            </a:r>
            <a:r>
              <a:rPr lang="en-US" dirty="0"/>
              <a:t>200</a:t>
            </a:r>
            <a:r>
              <a:rPr lang="zh-CN" altLang="en-US" dirty="0"/>
              <a:t>，</a:t>
            </a:r>
            <a:r>
              <a:rPr lang="en-US" dirty="0"/>
              <a:t>50</a:t>
            </a:r>
            <a:r>
              <a:rPr lang="zh-CN" altLang="en-US" dirty="0"/>
              <a:t>）为右下角画一矩形，接着又以（</a:t>
            </a:r>
            <a:r>
              <a:rPr lang="en-US" dirty="0"/>
              <a:t>100</a:t>
            </a:r>
            <a:r>
              <a:rPr lang="zh-CN" altLang="en-US" dirty="0"/>
              <a:t>，</a:t>
            </a:r>
            <a:r>
              <a:rPr lang="en-US" dirty="0"/>
              <a:t>80</a:t>
            </a:r>
            <a:r>
              <a:rPr lang="zh-CN" altLang="en-US" dirty="0"/>
              <a:t>）为左上角，（</a:t>
            </a:r>
            <a:r>
              <a:rPr lang="en-US" dirty="0"/>
              <a:t>150</a:t>
            </a:r>
            <a:r>
              <a:rPr lang="zh-CN" altLang="en-US" dirty="0"/>
              <a:t>，</a:t>
            </a:r>
            <a:r>
              <a:rPr lang="en-US" dirty="0"/>
              <a:t>180</a:t>
            </a:r>
            <a:r>
              <a:rPr lang="zh-CN" altLang="en-US" dirty="0"/>
              <a:t>）为右下角画一实形条状图，用默认颜色（白色）填充</a:t>
            </a:r>
            <a:endParaRPr lang="en-US" dirty="0"/>
          </a:p>
          <a:p>
            <a:pPr>
              <a:lnSpc>
                <a:spcPct val="110000"/>
              </a:lnSpc>
              <a:buFont typeface="Wingdings" pitchFamily="2" charset="2"/>
              <a:buChar char="Ø"/>
            </a:pPr>
            <a:r>
              <a:rPr lang="en-US" dirty="0"/>
              <a:t> </a:t>
            </a:r>
            <a:r>
              <a:rPr lang="zh-CN" altLang="en-US" dirty="0"/>
              <a:t>任务三：以中心为（</a:t>
            </a:r>
            <a:r>
              <a:rPr lang="en-US" dirty="0"/>
              <a:t>320</a:t>
            </a:r>
            <a:r>
              <a:rPr lang="zh-CN" altLang="en-US" dirty="0"/>
              <a:t>，</a:t>
            </a:r>
            <a:r>
              <a:rPr lang="en-US" dirty="0"/>
              <a:t>100</a:t>
            </a:r>
            <a:r>
              <a:rPr lang="zh-CN" altLang="en-US" dirty="0"/>
              <a:t>），起始角为</a:t>
            </a:r>
            <a:r>
              <a:rPr lang="en-US" dirty="0"/>
              <a:t>0</a:t>
            </a:r>
            <a:r>
              <a:rPr lang="en-US" altLang="zh-CN" dirty="0"/>
              <a:t>°</a:t>
            </a:r>
            <a:r>
              <a:rPr lang="zh-CN" altLang="en-US" dirty="0"/>
              <a:t>，结束角为</a:t>
            </a:r>
            <a:r>
              <a:rPr lang="en-US" dirty="0"/>
              <a:t>360</a:t>
            </a:r>
            <a:r>
              <a:rPr lang="en-US" altLang="zh-CN" dirty="0"/>
              <a:t>°</a:t>
            </a:r>
            <a:r>
              <a:rPr lang="zh-CN" altLang="en-US" dirty="0"/>
              <a:t>，</a:t>
            </a:r>
            <a:r>
              <a:rPr lang="en-US" dirty="0"/>
              <a:t>X</a:t>
            </a:r>
            <a:r>
              <a:rPr lang="zh-CN" altLang="en-US" dirty="0"/>
              <a:t>轴半径为</a:t>
            </a:r>
            <a:r>
              <a:rPr lang="en-US" dirty="0"/>
              <a:t>75</a:t>
            </a:r>
            <a:r>
              <a:rPr lang="zh-CN" altLang="en-US" dirty="0"/>
              <a:t>，</a:t>
            </a:r>
            <a:r>
              <a:rPr lang="en-US" dirty="0"/>
              <a:t>Y</a:t>
            </a:r>
            <a:r>
              <a:rPr lang="zh-CN" altLang="en-US" dirty="0"/>
              <a:t>轴半径为</a:t>
            </a:r>
            <a:r>
              <a:rPr lang="en-US" dirty="0"/>
              <a:t>50</a:t>
            </a:r>
            <a:r>
              <a:rPr lang="zh-CN" altLang="en-US" dirty="0"/>
              <a:t>画一椭圆，以（</a:t>
            </a:r>
            <a:r>
              <a:rPr lang="en-US" dirty="0"/>
              <a:t>320</a:t>
            </a:r>
            <a:r>
              <a:rPr lang="zh-CN" altLang="en-US" dirty="0"/>
              <a:t>，</a:t>
            </a:r>
            <a:r>
              <a:rPr lang="en-US" dirty="0"/>
              <a:t>220</a:t>
            </a:r>
            <a:r>
              <a:rPr lang="zh-CN" altLang="en-US" dirty="0"/>
              <a:t>）为圆心，以半径为</a:t>
            </a:r>
            <a:r>
              <a:rPr lang="en-US" dirty="0"/>
              <a:t>50</a:t>
            </a:r>
            <a:r>
              <a:rPr lang="zh-CN" altLang="en-US" dirty="0"/>
              <a:t>画圆。然后分别在下方画出一扇形图和椭圆弧及圆弧</a:t>
            </a:r>
            <a:endParaRPr lang="en-US" dirty="0"/>
          </a:p>
          <a:p>
            <a:pPr>
              <a:lnSpc>
                <a:spcPct val="110000"/>
              </a:lnSpc>
            </a:pPr>
            <a:endParaRPr lang="en-US" dirty="0"/>
          </a:p>
          <a:p>
            <a:pPr>
              <a:lnSpc>
                <a:spcPct val="110000"/>
              </a:lnSpc>
            </a:pPr>
            <a:endParaRPr lang="en-US" dirty="0"/>
          </a:p>
        </p:txBody>
      </p:sp>
    </p:spTree>
    <p:extLst>
      <p:ext uri="{BB962C8B-B14F-4D97-AF65-F5344CB8AC3E}">
        <p14:creationId xmlns:p14="http://schemas.microsoft.com/office/powerpoint/2010/main" val="201126640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任务一</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solidFill>
                  <a:schemeClr val="accent4"/>
                </a:solidFill>
              </a:rPr>
              <a:t>#include&lt;</a:t>
            </a:r>
            <a:r>
              <a:rPr lang="en-US" dirty="0" err="1">
                <a:solidFill>
                  <a:schemeClr val="accent4"/>
                </a:solidFill>
              </a:rPr>
              <a:t>graphics.H</a:t>
            </a:r>
            <a:r>
              <a:rPr lang="en-US" dirty="0">
                <a:solidFill>
                  <a:schemeClr val="accent4"/>
                </a:solidFill>
              </a:rPr>
              <a:t>&gt;</a:t>
            </a:r>
          </a:p>
          <a:p>
            <a:pPr marL="0" indent="0">
              <a:buNone/>
            </a:pPr>
            <a:r>
              <a:rPr lang="en-US" dirty="0">
                <a:solidFill>
                  <a:schemeClr val="accent4"/>
                </a:solidFill>
              </a:rPr>
              <a:t>main()</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graphdriver</a:t>
            </a:r>
            <a:r>
              <a:rPr lang="en-US" dirty="0">
                <a:solidFill>
                  <a:schemeClr val="accent4"/>
                </a:solidFill>
              </a:rPr>
              <a:t>=</a:t>
            </a:r>
            <a:r>
              <a:rPr lang="en-US" dirty="0" err="1">
                <a:solidFill>
                  <a:schemeClr val="accent4"/>
                </a:solidFill>
              </a:rPr>
              <a:t>DETECT,graphmode</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initgraph</a:t>
            </a:r>
            <a:r>
              <a:rPr lang="en-US" dirty="0">
                <a:solidFill>
                  <a:schemeClr val="accent4"/>
                </a:solidFill>
              </a:rPr>
              <a:t>(&amp;</a:t>
            </a:r>
            <a:r>
              <a:rPr lang="en-US" dirty="0" err="1">
                <a:solidFill>
                  <a:schemeClr val="accent4"/>
                </a:solidFill>
              </a:rPr>
              <a:t>graphdriver</a:t>
            </a:r>
            <a:r>
              <a:rPr lang="en-US" dirty="0">
                <a:solidFill>
                  <a:schemeClr val="accent4"/>
                </a:solidFill>
              </a:rPr>
              <a:t>, &amp;</a:t>
            </a:r>
            <a:r>
              <a:rPr lang="en-US" dirty="0" err="1">
                <a:solidFill>
                  <a:schemeClr val="accent4"/>
                </a:solidFill>
              </a:rPr>
              <a:t>graphmode</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Setbkcolor</a:t>
            </a:r>
            <a:r>
              <a:rPr lang="en-US" dirty="0">
                <a:solidFill>
                  <a:schemeClr val="accent4"/>
                </a:solidFill>
              </a:rPr>
              <a:t> (WHITE);</a:t>
            </a:r>
          </a:p>
          <a:p>
            <a:pPr marL="0" indent="0">
              <a:buNone/>
            </a:pPr>
            <a:r>
              <a:rPr lang="en-US" dirty="0">
                <a:solidFill>
                  <a:schemeClr val="accent4"/>
                </a:solidFill>
              </a:rPr>
              <a:t>     </a:t>
            </a:r>
            <a:r>
              <a:rPr lang="en-US" dirty="0" err="1">
                <a:solidFill>
                  <a:schemeClr val="accent4"/>
                </a:solidFill>
              </a:rPr>
              <a:t>Setcolor</a:t>
            </a:r>
            <a:r>
              <a:rPr lang="en-US" dirty="0">
                <a:solidFill>
                  <a:schemeClr val="accent4"/>
                </a:solidFill>
              </a:rPr>
              <a:t> (RED);</a:t>
            </a:r>
          </a:p>
          <a:p>
            <a:pPr marL="0" indent="0">
              <a:buNone/>
            </a:pPr>
            <a:r>
              <a:rPr lang="en-US" dirty="0">
                <a:solidFill>
                  <a:schemeClr val="accent4"/>
                </a:solidFill>
              </a:rPr>
              <a:t>     circle(100,100,50);</a:t>
            </a:r>
          </a:p>
          <a:p>
            <a:pPr marL="0" indent="0">
              <a:buNone/>
            </a:pPr>
            <a:r>
              <a:rPr lang="en-US" dirty="0">
                <a:solidFill>
                  <a:schemeClr val="accent4"/>
                </a:solidFill>
              </a:rPr>
              <a:t>     </a:t>
            </a:r>
            <a:r>
              <a:rPr lang="en-US" dirty="0" err="1">
                <a:solidFill>
                  <a:schemeClr val="accent4"/>
                </a:solidFill>
              </a:rPr>
              <a:t>getch</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closegraph</a:t>
            </a: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r>
              <a:rPr lang="zh-CN" altLang="en-US" dirty="0"/>
              <a:t>用白色的背景，红色的画笔，以点（</a:t>
            </a:r>
            <a:r>
              <a:rPr lang="en-US" dirty="0"/>
              <a:t>100</a:t>
            </a:r>
            <a:r>
              <a:rPr lang="zh-CN" altLang="en-US" dirty="0"/>
              <a:t>，</a:t>
            </a:r>
            <a:r>
              <a:rPr lang="en-US" dirty="0"/>
              <a:t>100</a:t>
            </a:r>
            <a:r>
              <a:rPr lang="zh-CN" altLang="en-US" dirty="0"/>
              <a:t>）为圆心，</a:t>
            </a:r>
            <a:r>
              <a:rPr lang="en-US" dirty="0"/>
              <a:t>50</a:t>
            </a:r>
            <a:r>
              <a:rPr lang="zh-CN" altLang="en-US" dirty="0"/>
              <a:t>为半径作一个圆</a:t>
            </a:r>
            <a:endParaRPr lang="en-US" dirty="0"/>
          </a:p>
          <a:p>
            <a:endParaRPr lang="en-US" dirty="0"/>
          </a:p>
        </p:txBody>
      </p:sp>
    </p:spTree>
    <p:extLst>
      <p:ext uri="{BB962C8B-B14F-4D97-AF65-F5344CB8AC3E}">
        <p14:creationId xmlns:p14="http://schemas.microsoft.com/office/powerpoint/2010/main" val="173930389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任务二</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chemeClr val="accent4"/>
                </a:solidFill>
              </a:rPr>
              <a:t>#include&lt;</a:t>
            </a:r>
            <a:r>
              <a:rPr lang="en-US" dirty="0" err="1">
                <a:solidFill>
                  <a:schemeClr val="accent4"/>
                </a:solidFill>
              </a:rPr>
              <a:t>graphics.h</a:t>
            </a:r>
            <a:r>
              <a:rPr lang="en-US" dirty="0">
                <a:solidFill>
                  <a:schemeClr val="accent4"/>
                </a:solidFill>
              </a:rPr>
              <a:t>&gt;</a:t>
            </a:r>
          </a:p>
          <a:p>
            <a:pPr marL="0" indent="0">
              <a:buNone/>
            </a:pPr>
            <a:r>
              <a:rPr lang="en-US" dirty="0">
                <a:solidFill>
                  <a:schemeClr val="accent4"/>
                </a:solidFill>
              </a:rPr>
              <a:t>    main()</a:t>
            </a:r>
          </a:p>
          <a:p>
            <a:pPr marL="0" indent="0">
              <a:buNone/>
            </a:pPr>
            <a:r>
              <a:rPr lang="en-US" dirty="0">
                <a:solidFill>
                  <a:schemeClr val="accent4"/>
                </a:solidFill>
              </a:rPr>
              <a:t>   { </a:t>
            </a:r>
            <a:r>
              <a:rPr lang="en-US" dirty="0" err="1">
                <a:solidFill>
                  <a:schemeClr val="accent4"/>
                </a:solidFill>
              </a:rPr>
              <a:t>int</a:t>
            </a:r>
            <a:r>
              <a:rPr lang="en-US" dirty="0">
                <a:solidFill>
                  <a:schemeClr val="accent4"/>
                </a:solidFill>
              </a:rPr>
              <a:t> </a:t>
            </a:r>
            <a:r>
              <a:rPr lang="en-US" dirty="0" err="1">
                <a:solidFill>
                  <a:schemeClr val="accent4"/>
                </a:solidFill>
              </a:rPr>
              <a:t>graphdriver</a:t>
            </a:r>
            <a:r>
              <a:rPr lang="en-US" dirty="0">
                <a:solidFill>
                  <a:schemeClr val="accent4"/>
                </a:solidFill>
              </a:rPr>
              <a:t>=DETECT;</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graphmode</a:t>
            </a:r>
            <a:r>
              <a:rPr lang="en-US" dirty="0">
                <a:solidFill>
                  <a:schemeClr val="accent4"/>
                </a:solidFill>
              </a:rPr>
              <a:t> ,x ;</a:t>
            </a:r>
          </a:p>
          <a:p>
            <a:pPr marL="0" indent="0">
              <a:buNone/>
            </a:pPr>
            <a:r>
              <a:rPr lang="en-US" dirty="0">
                <a:solidFill>
                  <a:schemeClr val="accent4"/>
                </a:solidFill>
              </a:rPr>
              <a:t>    </a:t>
            </a:r>
            <a:r>
              <a:rPr lang="en-US" dirty="0" err="1">
                <a:solidFill>
                  <a:schemeClr val="accent4"/>
                </a:solidFill>
              </a:rPr>
              <a:t>initgraph</a:t>
            </a:r>
            <a:r>
              <a:rPr lang="en-US" dirty="0">
                <a:solidFill>
                  <a:schemeClr val="accent4"/>
                </a:solidFill>
              </a:rPr>
              <a:t>(&amp;</a:t>
            </a:r>
            <a:r>
              <a:rPr lang="en-US" dirty="0" err="1">
                <a:solidFill>
                  <a:schemeClr val="accent4"/>
                </a:solidFill>
              </a:rPr>
              <a:t>graphdriver</a:t>
            </a:r>
            <a:r>
              <a:rPr lang="en-US" dirty="0">
                <a:solidFill>
                  <a:schemeClr val="accent4"/>
                </a:solidFill>
              </a:rPr>
              <a:t>, &amp;</a:t>
            </a:r>
            <a:r>
              <a:rPr lang="en-US" dirty="0" err="1">
                <a:solidFill>
                  <a:schemeClr val="accent4"/>
                </a:solidFill>
              </a:rPr>
              <a:t>graphmode</a:t>
            </a: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cleardevice</a:t>
            </a:r>
            <a:r>
              <a:rPr lang="en-US" dirty="0">
                <a:solidFill>
                  <a:schemeClr val="accent4"/>
                </a:solidFill>
              </a:rPr>
              <a:t>();</a:t>
            </a:r>
          </a:p>
          <a:p>
            <a:pPr marL="0" indent="0">
              <a:buNone/>
            </a:pPr>
            <a:r>
              <a:rPr lang="en-US" dirty="0">
                <a:solidFill>
                  <a:schemeClr val="accent4"/>
                </a:solidFill>
              </a:rPr>
              <a:t>    rectangle(100,20,200,50);</a:t>
            </a:r>
          </a:p>
          <a:p>
            <a:pPr marL="0" indent="0">
              <a:buNone/>
            </a:pPr>
            <a:r>
              <a:rPr lang="en-US" dirty="0">
                <a:solidFill>
                  <a:schemeClr val="accent4"/>
                </a:solidFill>
              </a:rPr>
              <a:t>    bar(100,80,150,180);</a:t>
            </a:r>
          </a:p>
          <a:p>
            <a:pPr marL="0" indent="0">
              <a:buNone/>
            </a:pPr>
            <a:r>
              <a:rPr lang="en-US" dirty="0">
                <a:solidFill>
                  <a:schemeClr val="accent4"/>
                </a:solidFill>
              </a:rPr>
              <a:t>    </a:t>
            </a:r>
            <a:r>
              <a:rPr lang="en-US" dirty="0" err="1">
                <a:solidFill>
                  <a:schemeClr val="accent4"/>
                </a:solidFill>
              </a:rPr>
              <a:t>getch</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closegraph</a:t>
            </a:r>
            <a:r>
              <a:rPr lang="en-US" dirty="0">
                <a:solidFill>
                  <a:schemeClr val="accent4"/>
                </a:solidFill>
              </a:rPr>
              <a:t>();</a:t>
            </a:r>
          </a:p>
          <a:p>
            <a:pPr marL="0" indent="0">
              <a:buNone/>
            </a:pPr>
            <a:r>
              <a:rPr lang="en-US" dirty="0">
                <a:solidFill>
                  <a:schemeClr val="accent4"/>
                </a:solidFill>
              </a:rPr>
              <a:t>    }</a:t>
            </a:r>
          </a:p>
          <a:p>
            <a:pPr marL="0" indent="0">
              <a:buNone/>
            </a:pPr>
            <a:r>
              <a:rPr lang="en-US" dirty="0">
                <a:solidFill>
                  <a:schemeClr val="accent4"/>
                </a:solidFill>
              </a:rPr>
              <a:t> </a:t>
            </a:r>
          </a:p>
        </p:txBody>
      </p:sp>
      <p:sp>
        <p:nvSpPr>
          <p:cNvPr id="4" name="Text Placeholder 3"/>
          <p:cNvSpPr>
            <a:spLocks noGrp="1"/>
          </p:cNvSpPr>
          <p:nvPr>
            <p:ph type="body" sz="half" idx="2"/>
          </p:nvPr>
        </p:nvSpPr>
        <p:spPr>
          <a:xfrm>
            <a:off x="228600" y="1447800"/>
            <a:ext cx="3008313" cy="3822699"/>
          </a:xfrm>
        </p:spPr>
        <p:txBody>
          <a:bodyPr/>
          <a:lstStyle/>
          <a:p>
            <a:r>
              <a:rPr lang="zh-CN" altLang="en-US" dirty="0"/>
              <a:t>以（</a:t>
            </a:r>
            <a:r>
              <a:rPr lang="en-US" dirty="0"/>
              <a:t>100</a:t>
            </a:r>
            <a:r>
              <a:rPr lang="zh-CN" altLang="en-US" dirty="0"/>
              <a:t>，</a:t>
            </a:r>
            <a:r>
              <a:rPr lang="en-US" dirty="0"/>
              <a:t>20</a:t>
            </a:r>
            <a:r>
              <a:rPr lang="zh-CN" altLang="en-US" dirty="0"/>
              <a:t>）为左上角，（</a:t>
            </a:r>
            <a:r>
              <a:rPr lang="en-US" dirty="0"/>
              <a:t>200</a:t>
            </a:r>
            <a:r>
              <a:rPr lang="zh-CN" altLang="en-US" dirty="0"/>
              <a:t>，</a:t>
            </a:r>
            <a:r>
              <a:rPr lang="en-US" dirty="0"/>
              <a:t>50</a:t>
            </a:r>
            <a:r>
              <a:rPr lang="zh-CN" altLang="en-US" dirty="0"/>
              <a:t>）为右下角画一矩形，接着又以（</a:t>
            </a:r>
            <a:r>
              <a:rPr lang="en-US" dirty="0"/>
              <a:t>100</a:t>
            </a:r>
            <a:r>
              <a:rPr lang="zh-CN" altLang="en-US" dirty="0"/>
              <a:t>，</a:t>
            </a:r>
            <a:r>
              <a:rPr lang="en-US" dirty="0"/>
              <a:t>80</a:t>
            </a:r>
            <a:r>
              <a:rPr lang="zh-CN" altLang="en-US" dirty="0"/>
              <a:t>）为左上角，（</a:t>
            </a:r>
            <a:r>
              <a:rPr lang="en-US" dirty="0"/>
              <a:t>150</a:t>
            </a:r>
            <a:r>
              <a:rPr lang="zh-CN" altLang="en-US" dirty="0"/>
              <a:t>，</a:t>
            </a:r>
            <a:r>
              <a:rPr lang="en-US" dirty="0"/>
              <a:t>180</a:t>
            </a:r>
            <a:r>
              <a:rPr lang="zh-CN" altLang="en-US" dirty="0"/>
              <a:t>）为右下角画一实形条状图，用默认颜色（白色）填充</a:t>
            </a:r>
            <a:endParaRPr lang="en-US" dirty="0"/>
          </a:p>
          <a:p>
            <a:endParaRPr lang="en-US" dirty="0"/>
          </a:p>
        </p:txBody>
      </p:sp>
    </p:spTree>
    <p:extLst>
      <p:ext uri="{BB962C8B-B14F-4D97-AF65-F5344CB8AC3E}">
        <p14:creationId xmlns:p14="http://schemas.microsoft.com/office/powerpoint/2010/main" val="310292702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任务三</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chemeClr val="accent4"/>
                </a:solidFill>
              </a:rPr>
              <a:t>#include&lt;</a:t>
            </a:r>
            <a:r>
              <a:rPr lang="en-US" dirty="0" err="1">
                <a:solidFill>
                  <a:schemeClr val="accent4"/>
                </a:solidFill>
              </a:rPr>
              <a:t>graphics.h</a:t>
            </a:r>
            <a:r>
              <a:rPr lang="en-US" dirty="0">
                <a:solidFill>
                  <a:schemeClr val="accent4"/>
                </a:solidFill>
              </a:rPr>
              <a:t>&gt;</a:t>
            </a:r>
          </a:p>
          <a:p>
            <a:pPr marL="0" indent="0">
              <a:buNone/>
            </a:pPr>
            <a:r>
              <a:rPr lang="en-US" dirty="0">
                <a:solidFill>
                  <a:schemeClr val="accent4"/>
                </a:solidFill>
              </a:rPr>
              <a:t>    main()</a:t>
            </a:r>
          </a:p>
          <a:p>
            <a:pPr marL="0" indent="0">
              <a:buNone/>
            </a:pPr>
            <a:r>
              <a:rPr lang="en-US" dirty="0">
                <a:solidFill>
                  <a:schemeClr val="accent4"/>
                </a:solidFill>
              </a:rPr>
              <a:t>   { </a:t>
            </a:r>
            <a:r>
              <a:rPr lang="en-US" dirty="0" err="1">
                <a:solidFill>
                  <a:schemeClr val="accent4"/>
                </a:solidFill>
              </a:rPr>
              <a:t>int</a:t>
            </a:r>
            <a:r>
              <a:rPr lang="en-US" dirty="0">
                <a:solidFill>
                  <a:schemeClr val="accent4"/>
                </a:solidFill>
              </a:rPr>
              <a:t> </a:t>
            </a:r>
            <a:r>
              <a:rPr lang="en-US" dirty="0" err="1">
                <a:solidFill>
                  <a:schemeClr val="accent4"/>
                </a:solidFill>
              </a:rPr>
              <a:t>graphdriver</a:t>
            </a:r>
            <a:r>
              <a:rPr lang="en-US" dirty="0">
                <a:solidFill>
                  <a:schemeClr val="accent4"/>
                </a:solidFill>
              </a:rPr>
              <a:t>=DETECT;</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graphmode,x</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initgraph</a:t>
            </a:r>
            <a:r>
              <a:rPr lang="en-US" dirty="0">
                <a:solidFill>
                  <a:schemeClr val="accent4"/>
                </a:solidFill>
              </a:rPr>
              <a:t>(&amp;</a:t>
            </a:r>
            <a:r>
              <a:rPr lang="en-US" dirty="0" err="1">
                <a:solidFill>
                  <a:schemeClr val="accent4"/>
                </a:solidFill>
              </a:rPr>
              <a:t>graphdriver</a:t>
            </a:r>
            <a:r>
              <a:rPr lang="en-US" dirty="0">
                <a:solidFill>
                  <a:schemeClr val="accent4"/>
                </a:solidFill>
              </a:rPr>
              <a:t>, &amp;</a:t>
            </a:r>
            <a:r>
              <a:rPr lang="en-US" dirty="0" err="1">
                <a:solidFill>
                  <a:schemeClr val="accent4"/>
                </a:solidFill>
              </a:rPr>
              <a:t>graphmode</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cleardevice</a:t>
            </a:r>
            <a:r>
              <a:rPr lang="en-US" dirty="0">
                <a:solidFill>
                  <a:schemeClr val="accent4"/>
                </a:solidFill>
              </a:rPr>
              <a:t>();</a:t>
            </a:r>
          </a:p>
          <a:p>
            <a:pPr marL="0" indent="0">
              <a:buNone/>
            </a:pPr>
            <a:r>
              <a:rPr lang="en-US" dirty="0">
                <a:solidFill>
                  <a:schemeClr val="accent4"/>
                </a:solidFill>
              </a:rPr>
              <a:t>    ellipse(320,100,0,360,75,50);</a:t>
            </a:r>
          </a:p>
          <a:p>
            <a:pPr marL="0" indent="0">
              <a:buNone/>
            </a:pPr>
            <a:r>
              <a:rPr lang="en-US" dirty="0">
                <a:solidFill>
                  <a:schemeClr val="accent4"/>
                </a:solidFill>
              </a:rPr>
              <a:t>    circle(320,220,50);</a:t>
            </a:r>
          </a:p>
          <a:p>
            <a:pPr marL="0" indent="0">
              <a:buNone/>
            </a:pPr>
            <a:r>
              <a:rPr lang="en-US" dirty="0">
                <a:solidFill>
                  <a:schemeClr val="accent4"/>
                </a:solidFill>
              </a:rPr>
              <a:t>    </a:t>
            </a:r>
            <a:r>
              <a:rPr lang="en-US" dirty="0" err="1">
                <a:solidFill>
                  <a:schemeClr val="accent4"/>
                </a:solidFill>
              </a:rPr>
              <a:t>pieslice</a:t>
            </a:r>
            <a:r>
              <a:rPr lang="en-US" dirty="0">
                <a:solidFill>
                  <a:schemeClr val="accent4"/>
                </a:solidFill>
              </a:rPr>
              <a:t>(320,340,3 0,150,50);</a:t>
            </a:r>
          </a:p>
          <a:p>
            <a:pPr marL="0" indent="0">
              <a:buNone/>
            </a:pPr>
            <a:r>
              <a:rPr lang="en-US" dirty="0">
                <a:solidFill>
                  <a:schemeClr val="accent4"/>
                </a:solidFill>
              </a:rPr>
              <a:t>    </a:t>
            </a:r>
            <a:r>
              <a:rPr lang="pt-BR" dirty="0">
                <a:solidFill>
                  <a:schemeClr val="accent4"/>
                </a:solidFill>
              </a:rPr>
              <a:t>e11ipse(320</a:t>
            </a:r>
            <a:r>
              <a:rPr lang="en-US" dirty="0">
                <a:solidFill>
                  <a:schemeClr val="accent4"/>
                </a:solidFill>
              </a:rPr>
              <a:t>,</a:t>
            </a:r>
            <a:r>
              <a:rPr lang="pt-BR" dirty="0">
                <a:solidFill>
                  <a:schemeClr val="accent4"/>
                </a:solidFill>
              </a:rPr>
              <a:t>400,0,180,100,35)</a:t>
            </a:r>
            <a:r>
              <a:rPr lang="en-US" dirty="0">
                <a:solidFill>
                  <a:schemeClr val="accent4"/>
                </a:solidFill>
              </a:rPr>
              <a:t>;</a:t>
            </a:r>
          </a:p>
          <a:p>
            <a:pPr marL="0" indent="0">
              <a:buNone/>
            </a:pPr>
            <a:r>
              <a:rPr lang="pt-BR" dirty="0">
                <a:solidFill>
                  <a:schemeClr val="accent4"/>
                </a:solidFill>
              </a:rPr>
              <a:t>    arc(320,4 00,1 80,3 60,50)</a:t>
            </a:r>
            <a:r>
              <a:rPr lang="en-US" dirty="0">
                <a:solidFill>
                  <a:schemeClr val="accent4"/>
                </a:solidFill>
              </a:rPr>
              <a:t>;</a:t>
            </a:r>
          </a:p>
          <a:p>
            <a:pPr marL="0" indent="0">
              <a:buNone/>
            </a:pPr>
            <a:r>
              <a:rPr lang="pt-BR" dirty="0">
                <a:solidFill>
                  <a:schemeClr val="accent4"/>
                </a:solidFill>
              </a:rPr>
              <a:t>    getch()</a:t>
            </a:r>
            <a:r>
              <a:rPr lang="en-US" dirty="0">
                <a:solidFill>
                  <a:schemeClr val="accent4"/>
                </a:solidFill>
              </a:rPr>
              <a:t>;</a:t>
            </a:r>
          </a:p>
          <a:p>
            <a:pPr marL="0" indent="0">
              <a:buNone/>
            </a:pPr>
            <a:r>
              <a:rPr lang="pt-BR" dirty="0">
                <a:solidFill>
                  <a:schemeClr val="accent4"/>
                </a:solidFill>
              </a:rPr>
              <a:t>    closegraph()</a:t>
            </a:r>
            <a:r>
              <a:rPr lang="en-US" dirty="0">
                <a:solidFill>
                  <a:schemeClr val="accent4"/>
                </a:solidFill>
              </a:rPr>
              <a:t>;</a:t>
            </a:r>
          </a:p>
          <a:p>
            <a:pPr marL="0" indent="0">
              <a:buNone/>
            </a:pPr>
            <a:r>
              <a:rPr lang="pt-BR" dirty="0">
                <a:solidFill>
                  <a:schemeClr val="accent4"/>
                </a:solidFill>
              </a:rPr>
              <a:t>    }</a:t>
            </a:r>
            <a:endParaRPr lang="en-US" dirty="0">
              <a:solidFill>
                <a:schemeClr val="accent4"/>
              </a:solidFill>
            </a:endParaRPr>
          </a:p>
        </p:txBody>
      </p:sp>
      <p:sp>
        <p:nvSpPr>
          <p:cNvPr id="4" name="Text Placeholder 3"/>
          <p:cNvSpPr>
            <a:spLocks noGrp="1"/>
          </p:cNvSpPr>
          <p:nvPr>
            <p:ph type="body" sz="half" idx="2"/>
          </p:nvPr>
        </p:nvSpPr>
        <p:spPr/>
        <p:txBody>
          <a:bodyPr/>
          <a:lstStyle/>
          <a:p>
            <a:r>
              <a:rPr lang="zh-CN" altLang="en-US" dirty="0"/>
              <a:t>以中心为（</a:t>
            </a:r>
            <a:r>
              <a:rPr lang="en-US" dirty="0"/>
              <a:t>320</a:t>
            </a:r>
            <a:r>
              <a:rPr lang="zh-CN" altLang="en-US" dirty="0"/>
              <a:t>，</a:t>
            </a:r>
            <a:r>
              <a:rPr lang="en-US" dirty="0"/>
              <a:t>100</a:t>
            </a:r>
            <a:r>
              <a:rPr lang="zh-CN" altLang="en-US" dirty="0"/>
              <a:t>），起始角为</a:t>
            </a:r>
            <a:r>
              <a:rPr lang="en-US" dirty="0"/>
              <a:t>0</a:t>
            </a:r>
            <a:r>
              <a:rPr lang="en-US" altLang="zh-CN" dirty="0"/>
              <a:t>°</a:t>
            </a:r>
            <a:r>
              <a:rPr lang="zh-CN" altLang="en-US" dirty="0"/>
              <a:t>，结束角为</a:t>
            </a:r>
            <a:r>
              <a:rPr lang="en-US" dirty="0"/>
              <a:t>360</a:t>
            </a:r>
            <a:r>
              <a:rPr lang="en-US" altLang="zh-CN" dirty="0"/>
              <a:t>°</a:t>
            </a:r>
            <a:r>
              <a:rPr lang="zh-CN" altLang="en-US" dirty="0"/>
              <a:t>，</a:t>
            </a:r>
            <a:r>
              <a:rPr lang="en-US" dirty="0"/>
              <a:t>X</a:t>
            </a:r>
            <a:r>
              <a:rPr lang="zh-CN" altLang="en-US" dirty="0"/>
              <a:t>轴半径为</a:t>
            </a:r>
            <a:r>
              <a:rPr lang="en-US" dirty="0"/>
              <a:t>75</a:t>
            </a:r>
            <a:r>
              <a:rPr lang="zh-CN" altLang="en-US" dirty="0"/>
              <a:t>，</a:t>
            </a:r>
            <a:r>
              <a:rPr lang="en-US" dirty="0"/>
              <a:t>Y</a:t>
            </a:r>
            <a:r>
              <a:rPr lang="zh-CN" altLang="en-US" dirty="0"/>
              <a:t>轴半径为</a:t>
            </a:r>
            <a:r>
              <a:rPr lang="en-US" dirty="0"/>
              <a:t>50</a:t>
            </a:r>
            <a:r>
              <a:rPr lang="zh-CN" altLang="en-US" dirty="0"/>
              <a:t>画一椭圆，以（</a:t>
            </a:r>
            <a:r>
              <a:rPr lang="en-US" dirty="0"/>
              <a:t>320</a:t>
            </a:r>
            <a:r>
              <a:rPr lang="zh-CN" altLang="en-US" dirty="0"/>
              <a:t>，</a:t>
            </a:r>
            <a:r>
              <a:rPr lang="en-US" dirty="0"/>
              <a:t>220</a:t>
            </a:r>
            <a:r>
              <a:rPr lang="zh-CN" altLang="en-US" dirty="0"/>
              <a:t>）为圆心，以半径为</a:t>
            </a:r>
            <a:r>
              <a:rPr lang="en-US" dirty="0"/>
              <a:t>50</a:t>
            </a:r>
            <a:r>
              <a:rPr lang="zh-CN" altLang="en-US" dirty="0"/>
              <a:t>画圆。然后分别在下方画出一扇形图和椭圆弧及圆弧</a:t>
            </a:r>
            <a:endParaRPr lang="en-US" dirty="0"/>
          </a:p>
        </p:txBody>
      </p:sp>
    </p:spTree>
    <p:extLst>
      <p:ext uri="{BB962C8B-B14F-4D97-AF65-F5344CB8AC3E}">
        <p14:creationId xmlns:p14="http://schemas.microsoft.com/office/powerpoint/2010/main" val="76943814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相关知识</a:t>
            </a:r>
            <a:endParaRPr lang="en-US" dirty="0"/>
          </a:p>
        </p:txBody>
      </p:sp>
      <p:sp>
        <p:nvSpPr>
          <p:cNvPr id="3" name="Content Placeholder 2"/>
          <p:cNvSpPr>
            <a:spLocks noGrp="1"/>
          </p:cNvSpPr>
          <p:nvPr>
            <p:ph idx="1"/>
          </p:nvPr>
        </p:nvSpPr>
        <p:spPr>
          <a:xfrm>
            <a:off x="533400" y="1143000"/>
            <a:ext cx="8077200" cy="1524000"/>
          </a:xfrm>
        </p:spPr>
        <p:txBody>
          <a:bodyPr>
            <a:normAutofit fontScale="47500" lnSpcReduction="20000"/>
          </a:bodyPr>
          <a:lstStyle/>
          <a:p>
            <a:pPr>
              <a:lnSpc>
                <a:spcPct val="120000"/>
              </a:lnSpc>
              <a:buFont typeface="Wingdings" pitchFamily="2" charset="2"/>
              <a:buChar char="Ø"/>
            </a:pPr>
            <a:r>
              <a:rPr lang="pt-BR" dirty="0"/>
              <a:t> Turbo C</a:t>
            </a:r>
            <a:r>
              <a:rPr lang="zh-CN" altLang="en-US" dirty="0"/>
              <a:t>提供了非常丰富的图形函数，这些函数主要划分见下表。所有图形函数的原型均包括在</a:t>
            </a:r>
            <a:r>
              <a:rPr lang="pt-BR" dirty="0" err="1"/>
              <a:t>graphics.h</a:t>
            </a:r>
            <a:r>
              <a:rPr lang="zh-CN" altLang="en-US" dirty="0"/>
              <a:t>中。</a:t>
            </a:r>
            <a:endParaRPr lang="en-US" altLang="zh-CN" dirty="0"/>
          </a:p>
          <a:p>
            <a:pPr>
              <a:lnSpc>
                <a:spcPct val="120000"/>
              </a:lnSpc>
              <a:buFont typeface="Wingdings" pitchFamily="2" charset="2"/>
              <a:buChar char="Ø"/>
            </a:pPr>
            <a:r>
              <a:rPr lang="zh-CN" altLang="en-US" dirty="0"/>
              <a:t>图形系统的初始化和关闭</a:t>
            </a:r>
            <a:endParaRPr lang="en-US" altLang="zh-CN" dirty="0"/>
          </a:p>
          <a:p>
            <a:pPr>
              <a:lnSpc>
                <a:spcPct val="120000"/>
              </a:lnSpc>
              <a:buFont typeface="Wingdings" pitchFamily="2" charset="2"/>
              <a:buChar char="Ø"/>
            </a:pPr>
            <a:r>
              <a:rPr lang="zh-CN" altLang="en-US" dirty="0"/>
              <a:t>背景色和作图色的设置</a:t>
            </a:r>
            <a:endParaRPr lang="en-US" dirty="0"/>
          </a:p>
          <a:p>
            <a:pPr>
              <a:lnSpc>
                <a:spcPct val="120000"/>
              </a:lnSpc>
              <a:buFont typeface="Wingdings" pitchFamily="2" charset="2"/>
              <a:buChar char="Ø"/>
            </a:pPr>
            <a:r>
              <a:rPr lang="zh-CN" altLang="en-US" dirty="0"/>
              <a:t>基本绘图函数</a:t>
            </a:r>
            <a:endParaRPr lang="en-US" dirty="0"/>
          </a:p>
          <a:p>
            <a:pPr>
              <a:lnSpc>
                <a:spcPct val="120000"/>
              </a:lnSpc>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6467901"/>
              </p:ext>
            </p:extLst>
          </p:nvPr>
        </p:nvGraphicFramePr>
        <p:xfrm>
          <a:off x="1219200" y="3047999"/>
          <a:ext cx="6248400" cy="1981202"/>
        </p:xfrm>
        <a:graphic>
          <a:graphicData uri="http://schemas.openxmlformats.org/drawingml/2006/table">
            <a:tbl>
              <a:tblPr firstRow="1" firstCol="1" lastRow="1" lastCol="1" bandRow="1" bandCol="1">
                <a:effectLst>
                  <a:reflection blurRad="6350" stA="50000" endA="300" endPos="55500" dist="50800" dir="5400000" sy="-100000" algn="bl" rotWithShape="0"/>
                </a:effectLst>
              </a:tblPr>
              <a:tblGrid>
                <a:gridCol w="1771088">
                  <a:extLst>
                    <a:ext uri="{9D8B030D-6E8A-4147-A177-3AD203B41FA5}">
                      <a16:colId xmlns:a16="http://schemas.microsoft.com/office/drawing/2014/main" val="20000"/>
                    </a:ext>
                  </a:extLst>
                </a:gridCol>
                <a:gridCol w="4477312">
                  <a:extLst>
                    <a:ext uri="{9D8B030D-6E8A-4147-A177-3AD203B41FA5}">
                      <a16:colId xmlns:a16="http://schemas.microsoft.com/office/drawing/2014/main" val="20001"/>
                    </a:ext>
                  </a:extLst>
                </a:gridCol>
              </a:tblGrid>
              <a:tr h="180109">
                <a:tc>
                  <a:txBody>
                    <a:bodyPr/>
                    <a:lstStyle/>
                    <a:p>
                      <a:pPr marL="0" marR="0" indent="0" algn="ctr">
                        <a:spcBef>
                          <a:spcPts val="300"/>
                        </a:spcBef>
                        <a:spcAft>
                          <a:spcPts val="300"/>
                        </a:spcAft>
                      </a:pPr>
                      <a:r>
                        <a:rPr lang="zh-CN" sz="1000" b="1" kern="1050" dirty="0">
                          <a:solidFill>
                            <a:srgbClr val="000000"/>
                          </a:solidFill>
                          <a:effectLst/>
                          <a:latin typeface="Times New Roman"/>
                          <a:ea typeface="宋体"/>
                        </a:rPr>
                        <a:t>函数类型</a:t>
                      </a:r>
                      <a:endParaRPr lang="en-US" sz="1000" b="1" kern="105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作　　用</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60219">
                <a:tc>
                  <a:txBody>
                    <a:bodyPr/>
                    <a:lstStyle/>
                    <a:p>
                      <a:pPr marL="0" marR="0" indent="125730" algn="just">
                        <a:spcBef>
                          <a:spcPts val="300"/>
                        </a:spcBef>
                        <a:spcAft>
                          <a:spcPts val="300"/>
                        </a:spcAft>
                      </a:pPr>
                      <a:r>
                        <a:rPr lang="en-US" sz="1000" b="1" kern="1050">
                          <a:solidFill>
                            <a:srgbClr val="000000"/>
                          </a:solidFill>
                          <a:effectLst/>
                          <a:latin typeface="Times New Roman"/>
                          <a:ea typeface="宋体"/>
                        </a:rPr>
                        <a:t>1. </a:t>
                      </a:r>
                      <a:r>
                        <a:rPr lang="zh-CN" sz="1000" b="1" kern="1050">
                          <a:solidFill>
                            <a:srgbClr val="000000"/>
                          </a:solidFill>
                          <a:effectLst/>
                          <a:latin typeface="Times New Roman"/>
                          <a:ea typeface="宋体"/>
                        </a:rPr>
                        <a:t>图形系统控制函数</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125730" algn="just">
                        <a:spcBef>
                          <a:spcPts val="300"/>
                        </a:spcBef>
                        <a:spcAft>
                          <a:spcPts val="300"/>
                        </a:spcAft>
                      </a:pPr>
                      <a:r>
                        <a:rPr lang="zh-CN" sz="1000" b="1" kern="1050" dirty="0">
                          <a:solidFill>
                            <a:srgbClr val="000000"/>
                          </a:solidFill>
                          <a:effectLst/>
                          <a:latin typeface="Times New Roman"/>
                          <a:ea typeface="宋体"/>
                        </a:rPr>
                        <a:t>实现图形系统初始化，将硬件置于图形方式、改变图形模式、关闭图形系统等</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540328">
                <a:tc>
                  <a:txBody>
                    <a:bodyPr/>
                    <a:lstStyle/>
                    <a:p>
                      <a:pPr marL="0" marR="0" indent="125730" algn="just">
                        <a:spcBef>
                          <a:spcPts val="300"/>
                        </a:spcBef>
                        <a:spcAft>
                          <a:spcPts val="300"/>
                        </a:spcAft>
                      </a:pPr>
                      <a:r>
                        <a:rPr lang="en-US" sz="1000" b="1" kern="1050">
                          <a:solidFill>
                            <a:srgbClr val="000000"/>
                          </a:solidFill>
                          <a:effectLst/>
                          <a:latin typeface="Times New Roman"/>
                          <a:ea typeface="宋体"/>
                        </a:rPr>
                        <a:t>2. </a:t>
                      </a:r>
                      <a:r>
                        <a:rPr lang="zh-CN" sz="1000" b="1" kern="1050">
                          <a:solidFill>
                            <a:srgbClr val="000000"/>
                          </a:solidFill>
                          <a:effectLst/>
                          <a:latin typeface="Times New Roman"/>
                          <a:ea typeface="宋体"/>
                        </a:rPr>
                        <a:t>绘图及填充函数</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125730" algn="just">
                        <a:spcBef>
                          <a:spcPts val="300"/>
                        </a:spcBef>
                        <a:spcAft>
                          <a:spcPts val="300"/>
                        </a:spcAft>
                      </a:pPr>
                      <a:r>
                        <a:rPr lang="zh-CN" sz="1000" b="1" kern="1050">
                          <a:solidFill>
                            <a:srgbClr val="000000"/>
                          </a:solidFill>
                          <a:effectLst/>
                          <a:latin typeface="Times New Roman"/>
                          <a:ea typeface="宋体"/>
                        </a:rPr>
                        <a:t>实现绘制彩色的线、弧、圆、矩形、扇形、多边形和三维直方图等，可以改变线型、线粗细，还可根据预定义模式或自定义模式填充任何有界区域</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180109">
                <a:tc>
                  <a:txBody>
                    <a:bodyPr/>
                    <a:lstStyle/>
                    <a:p>
                      <a:pPr marL="0" marR="0" indent="125730" algn="just">
                        <a:spcBef>
                          <a:spcPts val="300"/>
                        </a:spcBef>
                        <a:spcAft>
                          <a:spcPts val="300"/>
                        </a:spcAft>
                      </a:pPr>
                      <a:r>
                        <a:rPr lang="en-US" sz="1000" b="1" kern="1050">
                          <a:solidFill>
                            <a:srgbClr val="000000"/>
                          </a:solidFill>
                          <a:effectLst/>
                          <a:latin typeface="Times New Roman"/>
                          <a:ea typeface="宋体"/>
                        </a:rPr>
                        <a:t>3. </a:t>
                      </a:r>
                      <a:r>
                        <a:rPr lang="zh-CN" sz="1000" b="1" kern="1050">
                          <a:solidFill>
                            <a:srgbClr val="000000"/>
                          </a:solidFill>
                          <a:effectLst/>
                          <a:latin typeface="Times New Roman"/>
                          <a:ea typeface="宋体"/>
                        </a:rPr>
                        <a:t>屏幕及视窗管理函数</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125730" algn="just">
                        <a:spcBef>
                          <a:spcPts val="300"/>
                        </a:spcBef>
                        <a:spcAft>
                          <a:spcPts val="300"/>
                        </a:spcAft>
                      </a:pPr>
                      <a:r>
                        <a:rPr lang="zh-CN" sz="1000" b="1" kern="1050">
                          <a:solidFill>
                            <a:srgbClr val="000000"/>
                          </a:solidFill>
                          <a:effectLst/>
                          <a:latin typeface="Times New Roman"/>
                          <a:ea typeface="宋体"/>
                        </a:rPr>
                        <a:t>管理屏幕、视窗、图像及像素等</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180109">
                <a:tc>
                  <a:txBody>
                    <a:bodyPr/>
                    <a:lstStyle/>
                    <a:p>
                      <a:pPr marL="0" marR="0" indent="125730" algn="just">
                        <a:spcBef>
                          <a:spcPts val="300"/>
                        </a:spcBef>
                        <a:spcAft>
                          <a:spcPts val="300"/>
                        </a:spcAft>
                      </a:pPr>
                      <a:r>
                        <a:rPr lang="en-US" sz="1000" b="1" kern="1050">
                          <a:solidFill>
                            <a:srgbClr val="000000"/>
                          </a:solidFill>
                          <a:effectLst/>
                          <a:latin typeface="Times New Roman"/>
                          <a:ea typeface="宋体"/>
                        </a:rPr>
                        <a:t>4. </a:t>
                      </a:r>
                      <a:r>
                        <a:rPr lang="zh-CN" sz="1000" b="1" kern="1050">
                          <a:solidFill>
                            <a:srgbClr val="000000"/>
                          </a:solidFill>
                          <a:effectLst/>
                          <a:latin typeface="Times New Roman"/>
                          <a:ea typeface="宋体"/>
                        </a:rPr>
                        <a:t>颜色控制函数</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125730" algn="just">
                        <a:spcBef>
                          <a:spcPts val="300"/>
                        </a:spcBef>
                        <a:spcAft>
                          <a:spcPts val="300"/>
                        </a:spcAft>
                      </a:pPr>
                      <a:r>
                        <a:rPr lang="zh-CN" sz="1000" b="1" kern="1050">
                          <a:solidFill>
                            <a:srgbClr val="000000"/>
                          </a:solidFill>
                          <a:effectLst/>
                          <a:latin typeface="Times New Roman"/>
                          <a:ea typeface="宋体"/>
                        </a:rPr>
                        <a:t>获取颜色信息并设置颜色</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r h="360219">
                <a:tc>
                  <a:txBody>
                    <a:bodyPr/>
                    <a:lstStyle/>
                    <a:p>
                      <a:pPr marL="0" marR="0" indent="125730" algn="just">
                        <a:spcBef>
                          <a:spcPts val="300"/>
                        </a:spcBef>
                        <a:spcAft>
                          <a:spcPts val="300"/>
                        </a:spcAft>
                      </a:pPr>
                      <a:r>
                        <a:rPr lang="en-US" sz="1000" b="1" kern="1050">
                          <a:solidFill>
                            <a:srgbClr val="000000"/>
                          </a:solidFill>
                          <a:effectLst/>
                          <a:latin typeface="Times New Roman"/>
                          <a:ea typeface="宋体"/>
                        </a:rPr>
                        <a:t>5. </a:t>
                      </a:r>
                      <a:r>
                        <a:rPr lang="zh-CN" sz="1000" b="1" kern="1050">
                          <a:solidFill>
                            <a:srgbClr val="000000"/>
                          </a:solidFill>
                          <a:effectLst/>
                          <a:latin typeface="Times New Roman"/>
                          <a:ea typeface="宋体"/>
                        </a:rPr>
                        <a:t>图形方式正文输出函数</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125730" algn="just">
                        <a:spcBef>
                          <a:spcPts val="300"/>
                        </a:spcBef>
                        <a:spcAft>
                          <a:spcPts val="300"/>
                        </a:spcAft>
                      </a:pPr>
                      <a:r>
                        <a:rPr lang="zh-CN" sz="1000" b="1" kern="1050">
                          <a:solidFill>
                            <a:srgbClr val="000000"/>
                          </a:solidFill>
                          <a:effectLst/>
                          <a:latin typeface="Times New Roman"/>
                          <a:ea typeface="宋体"/>
                        </a:rPr>
                        <a:t>获取</a:t>
                      </a:r>
                      <a:r>
                        <a:rPr lang="en-US" sz="1000" b="1" kern="1050">
                          <a:solidFill>
                            <a:srgbClr val="000000"/>
                          </a:solidFill>
                          <a:effectLst/>
                          <a:latin typeface="Times New Roman"/>
                          <a:ea typeface="宋体"/>
                        </a:rPr>
                        <a:t>/</a:t>
                      </a:r>
                      <a:r>
                        <a:rPr lang="zh-CN" sz="1000" b="1" kern="1050">
                          <a:solidFill>
                            <a:srgbClr val="000000"/>
                          </a:solidFill>
                          <a:effectLst/>
                          <a:latin typeface="Times New Roman"/>
                          <a:ea typeface="宋体"/>
                        </a:rPr>
                        <a:t>设置正文的字体、大小、对齐方式等</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5"/>
                  </a:ext>
                </a:extLst>
              </a:tr>
              <a:tr h="180109">
                <a:tc>
                  <a:txBody>
                    <a:bodyPr/>
                    <a:lstStyle/>
                    <a:p>
                      <a:pPr marL="0" marR="0" indent="125730" algn="just">
                        <a:spcBef>
                          <a:spcPts val="300"/>
                        </a:spcBef>
                        <a:spcAft>
                          <a:spcPts val="300"/>
                        </a:spcAft>
                      </a:pPr>
                      <a:r>
                        <a:rPr lang="en-US" sz="1000" b="1" kern="1050">
                          <a:solidFill>
                            <a:srgbClr val="000000"/>
                          </a:solidFill>
                          <a:effectLst/>
                          <a:latin typeface="Times New Roman"/>
                          <a:ea typeface="宋体"/>
                        </a:rPr>
                        <a:t>6. </a:t>
                      </a:r>
                      <a:r>
                        <a:rPr lang="zh-CN" sz="1000" b="1" kern="1050">
                          <a:solidFill>
                            <a:srgbClr val="000000"/>
                          </a:solidFill>
                          <a:effectLst/>
                          <a:latin typeface="Times New Roman"/>
                          <a:ea typeface="宋体"/>
                        </a:rPr>
                        <a:t>状态查询函数</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125730" algn="just">
                        <a:spcBef>
                          <a:spcPts val="300"/>
                        </a:spcBef>
                        <a:spcAft>
                          <a:spcPts val="300"/>
                        </a:spcAft>
                      </a:pPr>
                      <a:r>
                        <a:rPr lang="zh-CN" sz="1000" b="1" kern="1050" dirty="0">
                          <a:solidFill>
                            <a:srgbClr val="000000"/>
                          </a:solidFill>
                          <a:effectLst/>
                          <a:latin typeface="Times New Roman"/>
                          <a:ea typeface="宋体"/>
                        </a:rPr>
                        <a:t>报告出错代码及相应的信息</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4182068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图形系统的初始化和关闭</a:t>
            </a:r>
            <a:br>
              <a:rPr lang="en-US" altLang="zh-CN" dirty="0"/>
            </a:br>
            <a:endParaRPr lang="en-US" dirty="0"/>
          </a:p>
        </p:txBody>
      </p:sp>
      <p:sp>
        <p:nvSpPr>
          <p:cNvPr id="3" name="Content Placeholder 2"/>
          <p:cNvSpPr>
            <a:spLocks noGrp="1"/>
          </p:cNvSpPr>
          <p:nvPr>
            <p:ph idx="1"/>
          </p:nvPr>
        </p:nvSpPr>
        <p:spPr>
          <a:xfrm>
            <a:off x="3803650" y="457200"/>
            <a:ext cx="5111750" cy="5791200"/>
          </a:xfrm>
        </p:spPr>
        <p:txBody>
          <a:bodyPr>
            <a:normAutofit fontScale="40000" lnSpcReduction="20000"/>
          </a:bodyPr>
          <a:lstStyle/>
          <a:p>
            <a:pPr marL="0" indent="0">
              <a:lnSpc>
                <a:spcPct val="120000"/>
              </a:lnSpc>
              <a:buNone/>
            </a:pPr>
            <a:r>
              <a:rPr lang="en-US" dirty="0"/>
              <a:t>1</a:t>
            </a:r>
            <a:r>
              <a:rPr lang="zh-CN" altLang="en-US" dirty="0"/>
              <a:t>．图形系统的初始化函数</a:t>
            </a:r>
            <a:endParaRPr lang="en-US" dirty="0"/>
          </a:p>
          <a:p>
            <a:pPr marL="0" indent="0">
              <a:lnSpc>
                <a:spcPct val="120000"/>
              </a:lnSpc>
              <a:buNone/>
            </a:pPr>
            <a:r>
              <a:rPr lang="en-US" dirty="0">
                <a:solidFill>
                  <a:schemeClr val="accent4"/>
                </a:solidFill>
              </a:rPr>
              <a:t>void far </a:t>
            </a:r>
            <a:r>
              <a:rPr lang="en-US" dirty="0" err="1">
                <a:solidFill>
                  <a:schemeClr val="accent4"/>
                </a:solidFill>
              </a:rPr>
              <a:t>initgraph</a:t>
            </a:r>
            <a:r>
              <a:rPr lang="en-US" dirty="0">
                <a:solidFill>
                  <a:schemeClr val="accent4"/>
                </a:solidFill>
              </a:rPr>
              <a:t>(</a:t>
            </a:r>
            <a:r>
              <a:rPr lang="en-US" dirty="0" err="1">
                <a:solidFill>
                  <a:schemeClr val="accent4"/>
                </a:solidFill>
              </a:rPr>
              <a:t>int</a:t>
            </a:r>
            <a:r>
              <a:rPr lang="en-US" dirty="0">
                <a:solidFill>
                  <a:schemeClr val="accent4"/>
                </a:solidFill>
              </a:rPr>
              <a:t> far*</a:t>
            </a:r>
            <a:r>
              <a:rPr lang="en-US" dirty="0" err="1">
                <a:solidFill>
                  <a:schemeClr val="accent4"/>
                </a:solidFill>
              </a:rPr>
              <a:t>graphdriver</a:t>
            </a:r>
            <a:r>
              <a:rPr lang="zh-CN" altLang="en-US" dirty="0">
                <a:solidFill>
                  <a:schemeClr val="accent4"/>
                </a:solidFill>
              </a:rPr>
              <a:t>，</a:t>
            </a:r>
            <a:r>
              <a:rPr lang="en-US" dirty="0" err="1">
                <a:solidFill>
                  <a:schemeClr val="accent4"/>
                </a:solidFill>
              </a:rPr>
              <a:t>int</a:t>
            </a:r>
            <a:r>
              <a:rPr lang="en-US" dirty="0">
                <a:solidFill>
                  <a:schemeClr val="accent4"/>
                </a:solidFill>
              </a:rPr>
              <a:t> far *</a:t>
            </a:r>
            <a:r>
              <a:rPr lang="en-US" dirty="0" err="1">
                <a:solidFill>
                  <a:schemeClr val="accent4"/>
                </a:solidFill>
              </a:rPr>
              <a:t>graphmode</a:t>
            </a:r>
            <a:r>
              <a:rPr lang="zh-CN" altLang="en-US" dirty="0">
                <a:solidFill>
                  <a:schemeClr val="accent4"/>
                </a:solidFill>
              </a:rPr>
              <a:t>，</a:t>
            </a:r>
            <a:r>
              <a:rPr lang="en-US" dirty="0">
                <a:solidFill>
                  <a:schemeClr val="accent4"/>
                </a:solidFill>
              </a:rPr>
              <a:t>char *path)</a:t>
            </a:r>
            <a:r>
              <a:rPr lang="zh-CN" altLang="en-US" dirty="0">
                <a:solidFill>
                  <a:schemeClr val="accent4"/>
                </a:solidFill>
              </a:rPr>
              <a:t>；</a:t>
            </a:r>
            <a:endParaRPr lang="en-US" dirty="0">
              <a:solidFill>
                <a:schemeClr val="accent4"/>
              </a:solidFill>
            </a:endParaRPr>
          </a:p>
          <a:p>
            <a:pPr marL="0" indent="0">
              <a:lnSpc>
                <a:spcPct val="120000"/>
              </a:lnSpc>
              <a:buNone/>
            </a:pPr>
            <a:r>
              <a:rPr lang="zh-CN" altLang="en-US" dirty="0"/>
              <a:t>其中，</a:t>
            </a:r>
            <a:r>
              <a:rPr lang="en-US" dirty="0" err="1"/>
              <a:t>graphdriver</a:t>
            </a:r>
            <a:r>
              <a:rPr lang="zh-CN" altLang="en-US" dirty="0"/>
              <a:t>和</a:t>
            </a:r>
            <a:r>
              <a:rPr lang="en-US" dirty="0" err="1"/>
              <a:t>graphmode</a:t>
            </a:r>
            <a:r>
              <a:rPr lang="zh-CN" altLang="en-US" dirty="0"/>
              <a:t>分别表示图形驱动器和模式，</a:t>
            </a:r>
            <a:r>
              <a:rPr lang="en-US" dirty="0"/>
              <a:t>path</a:t>
            </a:r>
            <a:r>
              <a:rPr lang="zh-CN" altLang="en-US" dirty="0"/>
              <a:t>是指图形驱动程序所在的目录路径。</a:t>
            </a:r>
            <a:endParaRPr lang="en-US" altLang="zh-CN" dirty="0"/>
          </a:p>
          <a:p>
            <a:pPr marL="0" indent="0">
              <a:lnSpc>
                <a:spcPct val="120000"/>
              </a:lnSpc>
              <a:buNone/>
            </a:pPr>
            <a:endParaRPr lang="en-US" dirty="0"/>
          </a:p>
          <a:p>
            <a:pPr marL="0" indent="0">
              <a:lnSpc>
                <a:spcPct val="120000"/>
              </a:lnSpc>
              <a:buNone/>
            </a:pPr>
            <a:r>
              <a:rPr lang="en-US" dirty="0"/>
              <a:t>2</a:t>
            </a:r>
            <a:r>
              <a:rPr lang="zh-CN" altLang="en-US" dirty="0"/>
              <a:t>．图形系统检测函数</a:t>
            </a:r>
            <a:endParaRPr lang="en-US" dirty="0"/>
          </a:p>
          <a:p>
            <a:pPr marL="0" indent="0">
              <a:lnSpc>
                <a:spcPct val="120000"/>
              </a:lnSpc>
              <a:buNone/>
            </a:pPr>
            <a:r>
              <a:rPr lang="en-US" dirty="0">
                <a:solidFill>
                  <a:schemeClr val="accent4"/>
                </a:solidFill>
              </a:rPr>
              <a:t>void far </a:t>
            </a:r>
            <a:r>
              <a:rPr lang="en-US" dirty="0" err="1">
                <a:solidFill>
                  <a:schemeClr val="accent4"/>
                </a:solidFill>
              </a:rPr>
              <a:t>detectgraph</a:t>
            </a:r>
            <a:r>
              <a:rPr lang="en-US" dirty="0">
                <a:solidFill>
                  <a:schemeClr val="accent4"/>
                </a:solidFill>
              </a:rPr>
              <a:t>(</a:t>
            </a:r>
            <a:r>
              <a:rPr lang="en-US" dirty="0" err="1">
                <a:solidFill>
                  <a:schemeClr val="accent4"/>
                </a:solidFill>
              </a:rPr>
              <a:t>int</a:t>
            </a:r>
            <a:r>
              <a:rPr lang="en-US" dirty="0">
                <a:solidFill>
                  <a:schemeClr val="accent4"/>
                </a:solidFill>
              </a:rPr>
              <a:t> far*</a:t>
            </a:r>
            <a:r>
              <a:rPr lang="en-US" dirty="0" err="1">
                <a:solidFill>
                  <a:schemeClr val="accent4"/>
                </a:solidFill>
              </a:rPr>
              <a:t>graphdriver</a:t>
            </a:r>
            <a:r>
              <a:rPr lang="zh-CN" altLang="en-US" dirty="0">
                <a:solidFill>
                  <a:schemeClr val="accent4"/>
                </a:solidFill>
              </a:rPr>
              <a:t>，</a:t>
            </a:r>
            <a:r>
              <a:rPr lang="en-US" dirty="0" err="1">
                <a:solidFill>
                  <a:schemeClr val="accent4"/>
                </a:solidFill>
              </a:rPr>
              <a:t>int</a:t>
            </a:r>
            <a:r>
              <a:rPr lang="en-US" dirty="0">
                <a:solidFill>
                  <a:schemeClr val="accent4"/>
                </a:solidFill>
              </a:rPr>
              <a:t> far*</a:t>
            </a:r>
            <a:r>
              <a:rPr lang="en-US" dirty="0" err="1">
                <a:solidFill>
                  <a:schemeClr val="accent4"/>
                </a:solidFill>
              </a:rPr>
              <a:t>graphmode</a:t>
            </a:r>
            <a:r>
              <a:rPr lang="en-US" dirty="0">
                <a:solidFill>
                  <a:schemeClr val="accent4"/>
                </a:solidFill>
              </a:rPr>
              <a:t>);</a:t>
            </a:r>
          </a:p>
          <a:p>
            <a:pPr marL="0" indent="0">
              <a:lnSpc>
                <a:spcPct val="120000"/>
              </a:lnSpc>
              <a:buNone/>
            </a:pPr>
            <a:endParaRPr lang="en-US" dirty="0">
              <a:solidFill>
                <a:schemeClr val="accent4"/>
              </a:solidFill>
            </a:endParaRPr>
          </a:p>
          <a:p>
            <a:pPr marL="0" indent="0">
              <a:lnSpc>
                <a:spcPct val="120000"/>
              </a:lnSpc>
              <a:buNone/>
            </a:pPr>
            <a:r>
              <a:rPr lang="en-US" dirty="0"/>
              <a:t>3</a:t>
            </a:r>
            <a:r>
              <a:rPr lang="zh-CN" altLang="en-US" dirty="0"/>
              <a:t>．清屏和恢复显示方式的函数</a:t>
            </a:r>
            <a:endParaRPr lang="en-US" dirty="0"/>
          </a:p>
          <a:p>
            <a:pPr marL="0" indent="0">
              <a:lnSpc>
                <a:spcPct val="120000"/>
              </a:lnSpc>
              <a:buNone/>
            </a:pPr>
            <a:r>
              <a:rPr lang="zh-CN" altLang="en-US" dirty="0"/>
              <a:t>（</a:t>
            </a:r>
            <a:r>
              <a:rPr lang="en-US" dirty="0"/>
              <a:t>1</a:t>
            </a:r>
            <a:r>
              <a:rPr lang="zh-CN" altLang="en-US" dirty="0"/>
              <a:t>）清屏函数</a:t>
            </a:r>
            <a:endParaRPr lang="en-US" dirty="0"/>
          </a:p>
          <a:p>
            <a:pPr marL="0" indent="0">
              <a:lnSpc>
                <a:spcPct val="120000"/>
              </a:lnSpc>
              <a:buNone/>
            </a:pPr>
            <a:r>
              <a:rPr lang="en-US" dirty="0">
                <a:solidFill>
                  <a:schemeClr val="accent4"/>
                </a:solidFill>
              </a:rPr>
              <a:t>void far </a:t>
            </a:r>
            <a:r>
              <a:rPr lang="en-US" dirty="0" err="1">
                <a:solidFill>
                  <a:schemeClr val="accent4"/>
                </a:solidFill>
              </a:rPr>
              <a:t>cleardevice</a:t>
            </a:r>
            <a:r>
              <a:rPr lang="en-US" dirty="0">
                <a:solidFill>
                  <a:schemeClr val="accent4"/>
                </a:solidFill>
              </a:rPr>
              <a:t> (void);</a:t>
            </a:r>
          </a:p>
          <a:p>
            <a:pPr marL="0" indent="0">
              <a:lnSpc>
                <a:spcPct val="120000"/>
              </a:lnSpc>
              <a:buNone/>
            </a:pPr>
            <a:r>
              <a:rPr lang="zh-CN" altLang="en-US" dirty="0"/>
              <a:t>（</a:t>
            </a:r>
            <a:r>
              <a:rPr lang="en-US" dirty="0"/>
              <a:t>2</a:t>
            </a:r>
            <a:r>
              <a:rPr lang="zh-CN" altLang="en-US" dirty="0"/>
              <a:t>）清除图形视口函数</a:t>
            </a:r>
            <a:endParaRPr lang="en-US" dirty="0"/>
          </a:p>
          <a:p>
            <a:pPr marL="0" indent="0">
              <a:lnSpc>
                <a:spcPct val="120000"/>
              </a:lnSpc>
              <a:buNone/>
            </a:pPr>
            <a:r>
              <a:rPr lang="en-US" dirty="0">
                <a:solidFill>
                  <a:schemeClr val="accent4"/>
                </a:solidFill>
              </a:rPr>
              <a:t>void far </a:t>
            </a:r>
            <a:r>
              <a:rPr lang="en-US" dirty="0" err="1">
                <a:solidFill>
                  <a:schemeClr val="accent4"/>
                </a:solidFill>
              </a:rPr>
              <a:t>clearviewport</a:t>
            </a:r>
            <a:r>
              <a:rPr lang="en-US" dirty="0">
                <a:solidFill>
                  <a:schemeClr val="accent4"/>
                </a:solidFill>
              </a:rPr>
              <a:t> (void);</a:t>
            </a:r>
          </a:p>
          <a:p>
            <a:pPr marL="0" indent="0">
              <a:lnSpc>
                <a:spcPct val="120000"/>
              </a:lnSpc>
              <a:buNone/>
            </a:pPr>
            <a:r>
              <a:rPr lang="zh-CN" altLang="en-US" dirty="0"/>
              <a:t>（</a:t>
            </a:r>
            <a:r>
              <a:rPr lang="en-US" dirty="0"/>
              <a:t>3</a:t>
            </a:r>
            <a:r>
              <a:rPr lang="zh-CN" altLang="en-US" dirty="0"/>
              <a:t>）关闭图形系统函数</a:t>
            </a:r>
            <a:endParaRPr lang="en-US" dirty="0"/>
          </a:p>
          <a:p>
            <a:pPr marL="0" indent="0">
              <a:lnSpc>
                <a:spcPct val="120000"/>
              </a:lnSpc>
              <a:buNone/>
            </a:pPr>
            <a:r>
              <a:rPr lang="en-US" dirty="0">
                <a:solidFill>
                  <a:schemeClr val="accent4"/>
                </a:solidFill>
              </a:rPr>
              <a:t>void far </a:t>
            </a:r>
            <a:r>
              <a:rPr lang="en-US" dirty="0" err="1">
                <a:solidFill>
                  <a:schemeClr val="accent4"/>
                </a:solidFill>
              </a:rPr>
              <a:t>closegraph</a:t>
            </a:r>
            <a:r>
              <a:rPr lang="en-US" dirty="0">
                <a:solidFill>
                  <a:schemeClr val="accent4"/>
                </a:solidFill>
              </a:rPr>
              <a:t> (void);</a:t>
            </a:r>
          </a:p>
          <a:p>
            <a:pPr marL="0" indent="0">
              <a:lnSpc>
                <a:spcPct val="120000"/>
              </a:lnSpc>
              <a:buNone/>
            </a:pPr>
            <a:r>
              <a:rPr lang="zh-CN" altLang="en-US" dirty="0"/>
              <a:t>为了在画图程序结束后恢复原来的最初状况，一般在画图程序结束前调用该函数，使其恢复到文本方式。</a:t>
            </a:r>
            <a:endParaRPr lang="en-US" altLang="zh-CN" dirty="0"/>
          </a:p>
          <a:p>
            <a:pPr marL="0" indent="0">
              <a:lnSpc>
                <a:spcPct val="120000"/>
              </a:lnSpc>
              <a:buNone/>
            </a:pPr>
            <a:endParaRPr lang="en-US" altLang="zh-CN" dirty="0"/>
          </a:p>
          <a:p>
            <a:pPr marL="0" indent="0">
              <a:lnSpc>
                <a:spcPct val="120000"/>
              </a:lnSpc>
              <a:buNone/>
            </a:pPr>
            <a:r>
              <a:rPr lang="en-US" dirty="0"/>
              <a:t>4</a:t>
            </a:r>
            <a:r>
              <a:rPr lang="zh-CN" altLang="en-US" dirty="0"/>
              <a:t>．屏幕文本模式和图形模式之间的切换函数</a:t>
            </a:r>
            <a:endParaRPr lang="en-US" dirty="0"/>
          </a:p>
          <a:p>
            <a:pPr marL="0" indent="0">
              <a:lnSpc>
                <a:spcPct val="120000"/>
              </a:lnSpc>
              <a:buNone/>
            </a:pPr>
            <a:r>
              <a:rPr lang="zh-CN" altLang="en-US" dirty="0"/>
              <a:t>（</a:t>
            </a:r>
            <a:r>
              <a:rPr lang="en-US" dirty="0"/>
              <a:t>1</a:t>
            </a:r>
            <a:r>
              <a:rPr lang="zh-CN" altLang="en-US" dirty="0"/>
              <a:t>）</a:t>
            </a:r>
            <a:r>
              <a:rPr lang="en-US" dirty="0" err="1">
                <a:solidFill>
                  <a:schemeClr val="accent4"/>
                </a:solidFill>
              </a:rPr>
              <a:t>int</a:t>
            </a:r>
            <a:r>
              <a:rPr lang="en-US" dirty="0">
                <a:solidFill>
                  <a:schemeClr val="accent4"/>
                </a:solidFill>
              </a:rPr>
              <a:t> far gel </a:t>
            </a:r>
            <a:r>
              <a:rPr lang="en-US" dirty="0" err="1">
                <a:solidFill>
                  <a:schemeClr val="accent4"/>
                </a:solidFill>
              </a:rPr>
              <a:t>praphmode</a:t>
            </a:r>
            <a:r>
              <a:rPr lang="en-US" dirty="0">
                <a:solidFill>
                  <a:schemeClr val="accent4"/>
                </a:solidFill>
              </a:rPr>
              <a:t> (void);</a:t>
            </a:r>
          </a:p>
          <a:p>
            <a:pPr marL="0" indent="0">
              <a:lnSpc>
                <a:spcPct val="120000"/>
              </a:lnSpc>
              <a:buNone/>
            </a:pPr>
            <a:r>
              <a:rPr lang="zh-CN" altLang="en-US" dirty="0"/>
              <a:t>这个函数的功能是返回当前图形模式，前提是之前已经成功调用了</a:t>
            </a:r>
            <a:r>
              <a:rPr lang="en-US" dirty="0" err="1"/>
              <a:t>initgraph</a:t>
            </a:r>
            <a:r>
              <a:rPr lang="en-US" dirty="0"/>
              <a:t>()</a:t>
            </a:r>
            <a:r>
              <a:rPr lang="zh-CN" altLang="en-US" dirty="0"/>
              <a:t>函数。</a:t>
            </a:r>
            <a:endParaRPr lang="en-US" dirty="0"/>
          </a:p>
          <a:p>
            <a:pPr marL="0" indent="0">
              <a:lnSpc>
                <a:spcPct val="120000"/>
              </a:lnSpc>
              <a:buNone/>
            </a:pPr>
            <a:r>
              <a:rPr lang="zh-CN" altLang="en-US" dirty="0"/>
              <a:t>（</a:t>
            </a:r>
            <a:r>
              <a:rPr lang="en-US" dirty="0"/>
              <a:t>2</a:t>
            </a:r>
            <a:r>
              <a:rPr lang="zh-CN" altLang="en-US" dirty="0"/>
              <a:t>）</a:t>
            </a:r>
            <a:r>
              <a:rPr lang="en-US" dirty="0">
                <a:solidFill>
                  <a:schemeClr val="accent4"/>
                </a:solidFill>
              </a:rPr>
              <a:t>void far </a:t>
            </a:r>
            <a:r>
              <a:rPr lang="en-US" dirty="0" err="1">
                <a:solidFill>
                  <a:schemeClr val="accent4"/>
                </a:solidFill>
              </a:rPr>
              <a:t>restorecrtmode</a:t>
            </a:r>
            <a:r>
              <a:rPr lang="en-US" dirty="0">
                <a:solidFill>
                  <a:schemeClr val="accent4"/>
                </a:solidFill>
              </a:rPr>
              <a:t> (void);</a:t>
            </a:r>
          </a:p>
          <a:p>
            <a:pPr marL="0" indent="0">
              <a:lnSpc>
                <a:spcPct val="120000"/>
              </a:lnSpc>
              <a:buNone/>
            </a:pPr>
            <a:r>
              <a:rPr lang="zh-CN" altLang="en-US" dirty="0"/>
              <a:t>这个函数的功能是将屏幕模式恢复为图形初始化前的模式。</a:t>
            </a:r>
            <a:endParaRPr lang="en-US" dirty="0"/>
          </a:p>
          <a:p>
            <a:pPr marL="0" indent="0">
              <a:lnSpc>
                <a:spcPct val="120000"/>
              </a:lnSpc>
              <a:buNone/>
            </a:pPr>
            <a:r>
              <a:rPr lang="zh-CN" altLang="en-US" dirty="0"/>
              <a:t>（</a:t>
            </a:r>
            <a:r>
              <a:rPr lang="en-US" dirty="0"/>
              <a:t>3</a:t>
            </a:r>
            <a:r>
              <a:rPr lang="zh-CN" altLang="en-US" dirty="0"/>
              <a:t>）</a:t>
            </a:r>
            <a:r>
              <a:rPr lang="en-US" dirty="0">
                <a:solidFill>
                  <a:schemeClr val="accent4"/>
                </a:solidFill>
              </a:rPr>
              <a:t>void far </a:t>
            </a:r>
            <a:r>
              <a:rPr lang="en-US" dirty="0" err="1">
                <a:solidFill>
                  <a:schemeClr val="accent4"/>
                </a:solidFill>
              </a:rPr>
              <a:t>setgraphmode</a:t>
            </a:r>
            <a:r>
              <a:rPr lang="en-US" dirty="0">
                <a:solidFill>
                  <a:schemeClr val="accent4"/>
                </a:solidFill>
              </a:rPr>
              <a:t> (</a:t>
            </a:r>
            <a:r>
              <a:rPr lang="en-US" dirty="0" err="1">
                <a:solidFill>
                  <a:schemeClr val="accent4"/>
                </a:solidFill>
              </a:rPr>
              <a:t>int</a:t>
            </a:r>
            <a:r>
              <a:rPr lang="en-US" dirty="0">
                <a:solidFill>
                  <a:schemeClr val="accent4"/>
                </a:solidFill>
              </a:rPr>
              <a:t> mode);</a:t>
            </a:r>
          </a:p>
          <a:p>
            <a:pPr marL="0" indent="0">
              <a:lnSpc>
                <a:spcPct val="120000"/>
              </a:lnSpc>
              <a:buNone/>
            </a:pPr>
            <a:r>
              <a:rPr lang="zh-CN" altLang="en-US" dirty="0"/>
              <a:t>这个函数的功能是将系统设置成指定的图形模式并清屏</a:t>
            </a:r>
            <a:endParaRPr lang="en-US" dirty="0">
              <a:solidFill>
                <a:schemeClr val="accent4"/>
              </a:solidFill>
            </a:endParaRPr>
          </a:p>
          <a:p>
            <a:pPr>
              <a:lnSpc>
                <a:spcPct val="120000"/>
              </a:lnSpc>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．图形系统的初始化函数</a:t>
            </a:r>
            <a:endParaRPr lang="en-US" dirty="0"/>
          </a:p>
          <a:p>
            <a:r>
              <a:rPr lang="en-US" dirty="0"/>
              <a:t>2</a:t>
            </a:r>
            <a:r>
              <a:rPr lang="zh-CN" altLang="en-US" dirty="0"/>
              <a:t>．图形系统检测函数</a:t>
            </a:r>
            <a:endParaRPr lang="en-US" dirty="0"/>
          </a:p>
          <a:p>
            <a:r>
              <a:rPr lang="en-US" dirty="0"/>
              <a:t>3</a:t>
            </a:r>
            <a:r>
              <a:rPr lang="zh-CN" altLang="en-US" dirty="0"/>
              <a:t>．清屏和恢复显示方式的函数</a:t>
            </a:r>
            <a:endParaRPr lang="en-US" dirty="0"/>
          </a:p>
          <a:p>
            <a:r>
              <a:rPr lang="en-US" dirty="0"/>
              <a:t>4</a:t>
            </a:r>
            <a:r>
              <a:rPr lang="zh-CN" altLang="en-US" dirty="0"/>
              <a:t>．屏幕文本模式和图形模式之间的切换函数</a:t>
            </a:r>
            <a:endParaRPr lang="en-US" dirty="0"/>
          </a:p>
          <a:p>
            <a:endParaRPr lang="en-US" dirty="0"/>
          </a:p>
        </p:txBody>
      </p:sp>
    </p:spTree>
    <p:extLst>
      <p:ext uri="{BB962C8B-B14F-4D97-AF65-F5344CB8AC3E}">
        <p14:creationId xmlns:p14="http://schemas.microsoft.com/office/powerpoint/2010/main" val="219495854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背景色和作图色的设置</a:t>
            </a:r>
            <a:br>
              <a:rPr lang="en-US" dirty="0"/>
            </a:br>
            <a:endParaRPr lang="en-US" dirty="0"/>
          </a:p>
        </p:txBody>
      </p:sp>
      <p:sp>
        <p:nvSpPr>
          <p:cNvPr id="4" name="Text Placeholder 3"/>
          <p:cNvSpPr>
            <a:spLocks noGrp="1"/>
          </p:cNvSpPr>
          <p:nvPr>
            <p:ph type="body" sz="half" idx="2"/>
          </p:nvPr>
        </p:nvSpPr>
        <p:spPr/>
        <p:txBody>
          <a:bodyPr/>
          <a:lstStyle/>
          <a:p>
            <a:r>
              <a:rPr lang="zh-CN" altLang="en-US" dirty="0"/>
              <a:t>背景色的设置函数</a:t>
            </a:r>
            <a:r>
              <a:rPr lang="en-US" dirty="0" err="1"/>
              <a:t>setbkcolor</a:t>
            </a:r>
            <a:r>
              <a:rPr lang="en-US" dirty="0"/>
              <a:t>(</a:t>
            </a:r>
            <a:r>
              <a:rPr lang="en-US" dirty="0" err="1"/>
              <a:t>int</a:t>
            </a:r>
            <a:r>
              <a:rPr lang="en-US" dirty="0"/>
              <a:t> color)</a:t>
            </a:r>
            <a:r>
              <a:rPr lang="zh-CN" altLang="en-US" dirty="0"/>
              <a:t>，</a:t>
            </a:r>
            <a:endParaRPr lang="en-US" altLang="zh-CN" dirty="0"/>
          </a:p>
          <a:p>
            <a:r>
              <a:rPr lang="zh-CN" altLang="en-US" dirty="0"/>
              <a:t>作图色的设置函数</a:t>
            </a:r>
            <a:r>
              <a:rPr lang="en-US" dirty="0" err="1"/>
              <a:t>setcolor</a:t>
            </a:r>
            <a:r>
              <a:rPr lang="en-US" dirty="0"/>
              <a:t>(</a:t>
            </a:r>
            <a:r>
              <a:rPr lang="en-US" dirty="0" err="1"/>
              <a:t>int</a:t>
            </a:r>
            <a:r>
              <a:rPr lang="en-US" dirty="0"/>
              <a:t> color)</a:t>
            </a:r>
            <a:r>
              <a:rPr lang="zh-CN" altLang="en-US" dirty="0"/>
              <a:t>，</a:t>
            </a:r>
            <a:endParaRPr lang="en-US" dirty="0"/>
          </a:p>
          <a:p>
            <a:r>
              <a:rPr lang="zh-CN" altLang="en-US" dirty="0"/>
              <a:t>两个函数的形参</a:t>
            </a:r>
            <a:r>
              <a:rPr lang="en-US" dirty="0"/>
              <a:t>color</a:t>
            </a:r>
            <a:r>
              <a:rPr lang="zh-CN" altLang="en-US" dirty="0"/>
              <a:t>为整型数据，其取值范围为</a:t>
            </a:r>
            <a:r>
              <a:rPr lang="en-US" dirty="0"/>
              <a:t>0</a:t>
            </a:r>
            <a:r>
              <a:rPr lang="zh-CN" altLang="en-US" dirty="0"/>
              <a:t>～</a:t>
            </a:r>
            <a:r>
              <a:rPr lang="en-US" dirty="0"/>
              <a:t>15</a:t>
            </a:r>
            <a:r>
              <a:rPr lang="zh-CN" altLang="en-US" dirty="0"/>
              <a:t>。</a:t>
            </a:r>
            <a:endParaRPr lang="en-US" altLang="zh-CN" dirty="0"/>
          </a:p>
          <a:p>
            <a:r>
              <a:rPr lang="en-US" dirty="0"/>
              <a:t>color</a:t>
            </a:r>
            <a:r>
              <a:rPr lang="zh-CN" altLang="en-US" dirty="0"/>
              <a:t>的每一个值代表不同的颜色，见右表。</a:t>
            </a:r>
            <a:endParaRPr lang="en-US" dirty="0"/>
          </a:p>
          <a:p>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1060486"/>
              </p:ext>
            </p:extLst>
          </p:nvPr>
        </p:nvGraphicFramePr>
        <p:xfrm>
          <a:off x="3837305" y="2209803"/>
          <a:ext cx="5044440" cy="1924047"/>
        </p:xfrm>
        <a:graphic>
          <a:graphicData uri="http://schemas.openxmlformats.org/drawingml/2006/table">
            <a:tbl>
              <a:tblPr firstRow="1" firstCol="1" lastRow="1" lastCol="1" bandRow="1" bandCol="1">
                <a:effectLst>
                  <a:reflection blurRad="6350" stA="50000" endA="300" endPos="55500" dist="50800" dir="5400000" sy="-100000" algn="bl" rotWithShape="0"/>
                </a:effectLst>
              </a:tblPr>
              <a:tblGrid>
                <a:gridCol w="633306">
                  <a:extLst>
                    <a:ext uri="{9D8B030D-6E8A-4147-A177-3AD203B41FA5}">
                      <a16:colId xmlns:a16="http://schemas.microsoft.com/office/drawing/2014/main" val="20000"/>
                    </a:ext>
                  </a:extLst>
                </a:gridCol>
                <a:gridCol w="702756">
                  <a:extLst>
                    <a:ext uri="{9D8B030D-6E8A-4147-A177-3AD203B41FA5}">
                      <a16:colId xmlns:a16="http://schemas.microsoft.com/office/drawing/2014/main" val="20001"/>
                    </a:ext>
                  </a:extLst>
                </a:gridCol>
                <a:gridCol w="1145588">
                  <a:extLst>
                    <a:ext uri="{9D8B030D-6E8A-4147-A177-3AD203B41FA5}">
                      <a16:colId xmlns:a16="http://schemas.microsoft.com/office/drawing/2014/main" val="20002"/>
                    </a:ext>
                  </a:extLst>
                </a:gridCol>
                <a:gridCol w="644995">
                  <a:extLst>
                    <a:ext uri="{9D8B030D-6E8A-4147-A177-3AD203B41FA5}">
                      <a16:colId xmlns:a16="http://schemas.microsoft.com/office/drawing/2014/main" val="20003"/>
                    </a:ext>
                  </a:extLst>
                </a:gridCol>
                <a:gridCol w="759829">
                  <a:extLst>
                    <a:ext uri="{9D8B030D-6E8A-4147-A177-3AD203B41FA5}">
                      <a16:colId xmlns:a16="http://schemas.microsoft.com/office/drawing/2014/main" val="20004"/>
                    </a:ext>
                  </a:extLst>
                </a:gridCol>
                <a:gridCol w="1157966">
                  <a:extLst>
                    <a:ext uri="{9D8B030D-6E8A-4147-A177-3AD203B41FA5}">
                      <a16:colId xmlns:a16="http://schemas.microsoft.com/office/drawing/2014/main" val="20005"/>
                    </a:ext>
                  </a:extLst>
                </a:gridCol>
              </a:tblGrid>
              <a:tr h="213783">
                <a:tc>
                  <a:txBody>
                    <a:bodyPr/>
                    <a:lstStyle/>
                    <a:p>
                      <a:pPr marL="0" marR="0" indent="0" algn="ctr">
                        <a:spcBef>
                          <a:spcPts val="250"/>
                        </a:spcBef>
                        <a:spcAft>
                          <a:spcPts val="250"/>
                        </a:spcAft>
                      </a:pPr>
                      <a:r>
                        <a:rPr lang="zh-CN" sz="1000" b="1" kern="1050">
                          <a:solidFill>
                            <a:srgbClr val="000000"/>
                          </a:solidFill>
                          <a:effectLst/>
                          <a:latin typeface="Times New Roman"/>
                          <a:ea typeface="宋体"/>
                        </a:rPr>
                        <a:t>颜色数值</a:t>
                      </a:r>
                      <a:endParaRPr lang="en-US" sz="10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含　　义</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符号表示</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颜色数值</a:t>
                      </a:r>
                      <a:endParaRPr lang="en-US" sz="1000" b="1" kern="105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含　　义</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符号表示</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13783">
                <a:tc>
                  <a:txBody>
                    <a:bodyPr/>
                    <a:lstStyle/>
                    <a:p>
                      <a:pPr marL="0" marR="0" indent="0" algn="ctr">
                        <a:spcBef>
                          <a:spcPts val="250"/>
                        </a:spcBef>
                        <a:spcAft>
                          <a:spcPts val="250"/>
                        </a:spcAft>
                      </a:pPr>
                      <a:r>
                        <a:rPr lang="en-US" sz="1000" b="1" kern="1050">
                          <a:solidFill>
                            <a:srgbClr val="000000"/>
                          </a:solidFill>
                          <a:effectLst/>
                          <a:latin typeface="Times New Roman"/>
                          <a:ea typeface="宋体"/>
                        </a:rPr>
                        <a:t>0</a:t>
                      </a:r>
                      <a:endParaRPr lang="en-US" sz="10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黑色</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BLACK</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8</a:t>
                      </a:r>
                      <a:endParaRPr lang="en-US" sz="1000" b="1" kern="105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深灰</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DARKGRAY</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13783">
                <a:tc>
                  <a:txBody>
                    <a:bodyPr/>
                    <a:lstStyle/>
                    <a:p>
                      <a:pPr marL="0" marR="0" indent="0" algn="ctr">
                        <a:spcBef>
                          <a:spcPts val="250"/>
                        </a:spcBef>
                        <a:spcAft>
                          <a:spcPts val="250"/>
                        </a:spcAft>
                      </a:pPr>
                      <a:r>
                        <a:rPr lang="en-US" sz="1000" b="1" kern="1050">
                          <a:solidFill>
                            <a:srgbClr val="000000"/>
                          </a:solidFill>
                          <a:effectLst/>
                          <a:latin typeface="Times New Roman"/>
                          <a:ea typeface="宋体"/>
                        </a:rPr>
                        <a:t>1</a:t>
                      </a:r>
                      <a:endParaRPr lang="en-US" sz="10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蓝色</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BLUE</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9</a:t>
                      </a:r>
                      <a:endParaRPr lang="en-US" sz="1000" b="1" kern="105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淡蓝</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LJGHTBLUE</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213783">
                <a:tc>
                  <a:txBody>
                    <a:bodyPr/>
                    <a:lstStyle/>
                    <a:p>
                      <a:pPr marL="0" marR="0" indent="0" algn="ctr">
                        <a:spcBef>
                          <a:spcPts val="250"/>
                        </a:spcBef>
                        <a:spcAft>
                          <a:spcPts val="250"/>
                        </a:spcAft>
                      </a:pPr>
                      <a:r>
                        <a:rPr lang="en-US" sz="1000" b="1" kern="1050">
                          <a:solidFill>
                            <a:srgbClr val="000000"/>
                          </a:solidFill>
                          <a:effectLst/>
                          <a:latin typeface="Times New Roman"/>
                          <a:ea typeface="宋体"/>
                        </a:rPr>
                        <a:t>2</a:t>
                      </a:r>
                      <a:endParaRPr lang="en-US" sz="10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绿色</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GREEN</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10</a:t>
                      </a:r>
                      <a:endParaRPr lang="en-US" sz="1000" b="1" kern="105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淡绿</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LIGHTGREEN</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213783">
                <a:tc>
                  <a:txBody>
                    <a:bodyPr/>
                    <a:lstStyle/>
                    <a:p>
                      <a:pPr marL="0" marR="0" indent="0" algn="ctr">
                        <a:spcBef>
                          <a:spcPts val="250"/>
                        </a:spcBef>
                        <a:spcAft>
                          <a:spcPts val="250"/>
                        </a:spcAft>
                      </a:pPr>
                      <a:r>
                        <a:rPr lang="en-US" sz="1000" b="1" kern="1050">
                          <a:solidFill>
                            <a:srgbClr val="000000"/>
                          </a:solidFill>
                          <a:effectLst/>
                          <a:latin typeface="Times New Roman"/>
                          <a:ea typeface="宋体"/>
                        </a:rPr>
                        <a:t>3</a:t>
                      </a:r>
                      <a:endParaRPr lang="en-US" sz="10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青色</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CYAN</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11</a:t>
                      </a:r>
                      <a:endParaRPr lang="en-US" sz="1000" b="1" kern="105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淡青</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LIGHTCYAN</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r h="213783">
                <a:tc>
                  <a:txBody>
                    <a:bodyPr/>
                    <a:lstStyle/>
                    <a:p>
                      <a:pPr marL="0" marR="0" indent="0" algn="ctr">
                        <a:spcBef>
                          <a:spcPts val="250"/>
                        </a:spcBef>
                        <a:spcAft>
                          <a:spcPts val="250"/>
                        </a:spcAft>
                      </a:pPr>
                      <a:r>
                        <a:rPr lang="en-US" sz="1000" b="1" kern="1050">
                          <a:solidFill>
                            <a:srgbClr val="000000"/>
                          </a:solidFill>
                          <a:effectLst/>
                          <a:latin typeface="Times New Roman"/>
                          <a:ea typeface="宋体"/>
                        </a:rPr>
                        <a:t>4</a:t>
                      </a:r>
                      <a:endParaRPr lang="en-US" sz="10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红色</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RED</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12</a:t>
                      </a:r>
                      <a:endParaRPr lang="en-US" sz="1000" b="1" kern="105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淡红</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UGHTRED</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5"/>
                  </a:ext>
                </a:extLst>
              </a:tr>
              <a:tr h="213783">
                <a:tc>
                  <a:txBody>
                    <a:bodyPr/>
                    <a:lstStyle/>
                    <a:p>
                      <a:pPr marL="0" marR="0" indent="0" algn="ctr">
                        <a:spcBef>
                          <a:spcPts val="250"/>
                        </a:spcBef>
                        <a:spcAft>
                          <a:spcPts val="250"/>
                        </a:spcAft>
                      </a:pPr>
                      <a:r>
                        <a:rPr lang="en-US" sz="1000" b="1" kern="1050">
                          <a:solidFill>
                            <a:srgbClr val="000000"/>
                          </a:solidFill>
                          <a:effectLst/>
                          <a:latin typeface="Times New Roman"/>
                          <a:ea typeface="宋体"/>
                        </a:rPr>
                        <a:t>5</a:t>
                      </a:r>
                      <a:endParaRPr lang="en-US" sz="10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洋红</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MAGENTA</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13</a:t>
                      </a:r>
                      <a:endParaRPr lang="en-US" sz="1000" b="1" kern="105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淡洋红</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LIGHTMAGENTA</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6"/>
                  </a:ext>
                </a:extLst>
              </a:tr>
              <a:tr h="213783">
                <a:tc>
                  <a:txBody>
                    <a:bodyPr/>
                    <a:lstStyle/>
                    <a:p>
                      <a:pPr marL="0" marR="0" indent="0" algn="ctr">
                        <a:spcBef>
                          <a:spcPts val="250"/>
                        </a:spcBef>
                        <a:spcAft>
                          <a:spcPts val="250"/>
                        </a:spcAft>
                      </a:pPr>
                      <a:r>
                        <a:rPr lang="en-US" sz="1000" b="1" kern="1050">
                          <a:solidFill>
                            <a:srgbClr val="000000"/>
                          </a:solidFill>
                          <a:effectLst/>
                          <a:latin typeface="Times New Roman"/>
                          <a:ea typeface="宋体"/>
                        </a:rPr>
                        <a:t>6</a:t>
                      </a:r>
                      <a:endParaRPr lang="en-US" sz="10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棕色</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BROWN</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14</a:t>
                      </a:r>
                      <a:endParaRPr lang="en-US" sz="1000" b="1" kern="105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黄色</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YELLOW</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7"/>
                  </a:ext>
                </a:extLst>
              </a:tr>
              <a:tr h="213783">
                <a:tc>
                  <a:txBody>
                    <a:bodyPr/>
                    <a:lstStyle/>
                    <a:p>
                      <a:pPr marL="0" marR="0" indent="0" algn="ctr">
                        <a:spcBef>
                          <a:spcPts val="250"/>
                        </a:spcBef>
                        <a:spcAft>
                          <a:spcPts val="250"/>
                        </a:spcAft>
                      </a:pPr>
                      <a:r>
                        <a:rPr lang="en-US" sz="1000" b="1" kern="1050">
                          <a:solidFill>
                            <a:srgbClr val="000000"/>
                          </a:solidFill>
                          <a:effectLst/>
                          <a:latin typeface="Times New Roman"/>
                          <a:ea typeface="宋体"/>
                        </a:rPr>
                        <a:t>7</a:t>
                      </a:r>
                      <a:endParaRPr lang="en-US" sz="1000" b="1" kern="1050">
                        <a:effectLst/>
                        <a:latin typeface="Times New Roman"/>
                        <a:ea typeface="宋体"/>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淡灰</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LIGHTGRAY</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15</a:t>
                      </a:r>
                      <a:endParaRPr lang="en-US" sz="1000" b="1" kern="1050">
                        <a:effectLst/>
                        <a:latin typeface="Times New Roman"/>
                        <a:ea typeface="宋体"/>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白色</a:t>
                      </a:r>
                      <a:endParaRPr lang="en-US" sz="1000" b="1" kern="105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dirty="0">
                          <a:solidFill>
                            <a:srgbClr val="000000"/>
                          </a:solidFill>
                          <a:effectLst/>
                          <a:latin typeface="Times New Roman"/>
                          <a:ea typeface="宋体"/>
                        </a:rPr>
                        <a:t>WHITE</a:t>
                      </a:r>
                      <a:endParaRPr lang="en-US" sz="1000" b="1" kern="1050" dirty="0">
                        <a:effectLst/>
                        <a:latin typeface="Times New Roman"/>
                        <a:ea typeface="宋体"/>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2546975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基本绘图函数</a:t>
            </a:r>
            <a:br>
              <a:rPr lang="en-US" dirty="0"/>
            </a:br>
            <a:endParaRPr lang="en-US" dirty="0"/>
          </a:p>
        </p:txBody>
      </p:sp>
      <p:sp>
        <p:nvSpPr>
          <p:cNvPr id="3" name="Content Placeholder 2"/>
          <p:cNvSpPr>
            <a:spLocks noGrp="1"/>
          </p:cNvSpPr>
          <p:nvPr>
            <p:ph idx="1"/>
          </p:nvPr>
        </p:nvSpPr>
        <p:spPr>
          <a:xfrm>
            <a:off x="3810000" y="609600"/>
            <a:ext cx="5111750" cy="5334000"/>
          </a:xfrm>
        </p:spPr>
        <p:txBody>
          <a:bodyPr>
            <a:normAutofit fontScale="47500" lnSpcReduction="20000"/>
          </a:bodyPr>
          <a:lstStyle/>
          <a:p>
            <a:pPr marL="0" indent="0">
              <a:lnSpc>
                <a:spcPct val="120000"/>
              </a:lnSpc>
              <a:buNone/>
            </a:pPr>
            <a:r>
              <a:rPr lang="en-US" dirty="0"/>
              <a:t>1</a:t>
            </a:r>
            <a:r>
              <a:rPr lang="zh-CN" altLang="en-US" dirty="0"/>
              <a:t>．画点函数</a:t>
            </a:r>
            <a:endParaRPr lang="en-US" dirty="0"/>
          </a:p>
          <a:p>
            <a:pPr marL="0" indent="0">
              <a:lnSpc>
                <a:spcPct val="120000"/>
              </a:lnSpc>
              <a:buNone/>
            </a:pPr>
            <a:r>
              <a:rPr lang="zh-CN" altLang="en-US" dirty="0"/>
              <a:t>（</a:t>
            </a:r>
            <a:r>
              <a:rPr lang="en-US" dirty="0"/>
              <a:t>1</a:t>
            </a:r>
            <a:r>
              <a:rPr lang="zh-CN" altLang="en-US" dirty="0"/>
              <a:t>）</a:t>
            </a:r>
            <a:r>
              <a:rPr lang="en-US" dirty="0">
                <a:solidFill>
                  <a:schemeClr val="accent4"/>
                </a:solidFill>
              </a:rPr>
              <a:t>void far </a:t>
            </a:r>
            <a:r>
              <a:rPr lang="en-US" dirty="0" err="1">
                <a:solidFill>
                  <a:schemeClr val="accent4"/>
                </a:solidFill>
              </a:rPr>
              <a:t>putpixel</a:t>
            </a:r>
            <a:r>
              <a:rPr lang="en-US" dirty="0">
                <a:solidFill>
                  <a:schemeClr val="accent4"/>
                </a:solidFill>
              </a:rPr>
              <a:t> (</a:t>
            </a:r>
            <a:r>
              <a:rPr lang="en-US" dirty="0" err="1">
                <a:solidFill>
                  <a:schemeClr val="accent4"/>
                </a:solidFill>
              </a:rPr>
              <a:t>int</a:t>
            </a:r>
            <a:r>
              <a:rPr lang="en-US" dirty="0">
                <a:solidFill>
                  <a:schemeClr val="accent4"/>
                </a:solidFill>
              </a:rPr>
              <a:t> x</a:t>
            </a:r>
            <a:r>
              <a:rPr lang="zh-CN" altLang="en-US" dirty="0">
                <a:solidFill>
                  <a:schemeClr val="accent4"/>
                </a:solidFill>
              </a:rPr>
              <a:t>，</a:t>
            </a:r>
            <a:r>
              <a:rPr lang="en-US" dirty="0" err="1">
                <a:solidFill>
                  <a:schemeClr val="accent4"/>
                </a:solidFill>
              </a:rPr>
              <a:t>int</a:t>
            </a:r>
            <a:r>
              <a:rPr lang="en-US" dirty="0">
                <a:solidFill>
                  <a:schemeClr val="accent4"/>
                </a:solidFill>
              </a:rPr>
              <a:t> y</a:t>
            </a:r>
            <a:r>
              <a:rPr lang="zh-CN" altLang="en-US" dirty="0">
                <a:solidFill>
                  <a:schemeClr val="accent4"/>
                </a:solidFill>
              </a:rPr>
              <a:t>，</a:t>
            </a:r>
            <a:r>
              <a:rPr lang="en-US" dirty="0" err="1">
                <a:solidFill>
                  <a:schemeClr val="accent4"/>
                </a:solidFill>
              </a:rPr>
              <a:t>int</a:t>
            </a:r>
            <a:r>
              <a:rPr lang="en-US" dirty="0">
                <a:solidFill>
                  <a:schemeClr val="accent4"/>
                </a:solidFill>
              </a:rPr>
              <a:t> color)</a:t>
            </a:r>
          </a:p>
          <a:p>
            <a:pPr marL="0" indent="0">
              <a:lnSpc>
                <a:spcPct val="120000"/>
              </a:lnSpc>
              <a:buNone/>
            </a:pPr>
            <a:r>
              <a:rPr lang="zh-CN" altLang="en-US" dirty="0"/>
              <a:t>该函数表示在指定的</a:t>
            </a:r>
            <a:r>
              <a:rPr lang="en-US" dirty="0" err="1"/>
              <a:t>x,y</a:t>
            </a:r>
            <a:r>
              <a:rPr lang="zh-CN" altLang="en-US" dirty="0"/>
              <a:t>位置画一点，点的显示颜色由设置的</a:t>
            </a:r>
            <a:r>
              <a:rPr lang="en-US" dirty="0"/>
              <a:t>color</a:t>
            </a:r>
            <a:r>
              <a:rPr lang="zh-CN" altLang="en-US" dirty="0"/>
              <a:t>值决定。</a:t>
            </a:r>
            <a:endParaRPr lang="en-US" dirty="0"/>
          </a:p>
          <a:p>
            <a:pPr marL="0" indent="0">
              <a:lnSpc>
                <a:spcPct val="120000"/>
              </a:lnSpc>
              <a:buNone/>
            </a:pPr>
            <a:r>
              <a:rPr lang="zh-CN" altLang="en-US" dirty="0"/>
              <a:t>（</a:t>
            </a:r>
            <a:r>
              <a:rPr lang="en-US" dirty="0"/>
              <a:t>2</a:t>
            </a:r>
            <a:r>
              <a:rPr lang="zh-CN" altLang="en-US" dirty="0"/>
              <a:t>）</a:t>
            </a:r>
            <a:r>
              <a:rPr lang="en-US" dirty="0" err="1">
                <a:solidFill>
                  <a:schemeClr val="accent4"/>
                </a:solidFill>
              </a:rPr>
              <a:t>int</a:t>
            </a:r>
            <a:r>
              <a:rPr lang="en-US" dirty="0">
                <a:solidFill>
                  <a:schemeClr val="accent4"/>
                </a:solidFill>
              </a:rPr>
              <a:t> far </a:t>
            </a:r>
            <a:r>
              <a:rPr lang="en-US" dirty="0" err="1">
                <a:solidFill>
                  <a:schemeClr val="accent4"/>
                </a:solidFill>
              </a:rPr>
              <a:t>getpixel</a:t>
            </a:r>
            <a:r>
              <a:rPr lang="en-US" dirty="0">
                <a:solidFill>
                  <a:schemeClr val="accent4"/>
                </a:solidFill>
              </a:rPr>
              <a:t> (</a:t>
            </a:r>
            <a:r>
              <a:rPr lang="en-US" dirty="0" err="1">
                <a:solidFill>
                  <a:schemeClr val="accent4"/>
                </a:solidFill>
              </a:rPr>
              <a:t>int</a:t>
            </a:r>
            <a:r>
              <a:rPr lang="en-US" dirty="0">
                <a:solidFill>
                  <a:schemeClr val="accent4"/>
                </a:solidFill>
              </a:rPr>
              <a:t> x</a:t>
            </a:r>
            <a:r>
              <a:rPr lang="zh-CN" altLang="en-US" dirty="0">
                <a:solidFill>
                  <a:schemeClr val="accent4"/>
                </a:solidFill>
              </a:rPr>
              <a:t>，</a:t>
            </a:r>
            <a:r>
              <a:rPr lang="en-US" dirty="0" err="1">
                <a:solidFill>
                  <a:schemeClr val="accent4"/>
                </a:solidFill>
              </a:rPr>
              <a:t>int</a:t>
            </a:r>
            <a:r>
              <a:rPr lang="en-US" dirty="0">
                <a:solidFill>
                  <a:schemeClr val="accent4"/>
                </a:solidFill>
              </a:rPr>
              <a:t> y)</a:t>
            </a:r>
          </a:p>
          <a:p>
            <a:pPr marL="0" indent="0">
              <a:lnSpc>
                <a:spcPct val="120000"/>
              </a:lnSpc>
              <a:buNone/>
            </a:pPr>
            <a:r>
              <a:rPr lang="zh-CN" altLang="en-US" dirty="0"/>
              <a:t>该函数与</a:t>
            </a:r>
            <a:r>
              <a:rPr lang="en-US" dirty="0" err="1"/>
              <a:t>putpixel</a:t>
            </a:r>
            <a:r>
              <a:rPr lang="en-US" dirty="0"/>
              <a:t>()</a:t>
            </a:r>
            <a:r>
              <a:rPr lang="zh-CN" altLang="en-US" dirty="0"/>
              <a:t>相对应，它得到在</a:t>
            </a:r>
            <a:r>
              <a:rPr lang="en-US" dirty="0"/>
              <a:t>(x</a:t>
            </a:r>
            <a:r>
              <a:rPr lang="zh-CN" altLang="en-US" dirty="0"/>
              <a:t>，</a:t>
            </a:r>
            <a:r>
              <a:rPr lang="en-US" dirty="0"/>
              <a:t>y)</a:t>
            </a:r>
            <a:r>
              <a:rPr lang="zh-CN" altLang="en-US" dirty="0"/>
              <a:t>点位置上的像素的颜色值。</a:t>
            </a:r>
            <a:endParaRPr lang="en-US" altLang="zh-CN" dirty="0"/>
          </a:p>
          <a:p>
            <a:pPr marL="0" indent="0">
              <a:lnSpc>
                <a:spcPct val="120000"/>
              </a:lnSpc>
              <a:buNone/>
            </a:pPr>
            <a:endParaRPr lang="en-US" dirty="0"/>
          </a:p>
          <a:p>
            <a:pPr marL="0" indent="0">
              <a:lnSpc>
                <a:spcPct val="120000"/>
              </a:lnSpc>
              <a:buNone/>
            </a:pPr>
            <a:r>
              <a:rPr lang="en-US" dirty="0"/>
              <a:t>2</a:t>
            </a:r>
            <a:r>
              <a:rPr lang="zh-CN" altLang="en-US" dirty="0"/>
              <a:t>．有关画图坐标位置的函数</a:t>
            </a:r>
            <a:endParaRPr lang="en-US" dirty="0"/>
          </a:p>
          <a:p>
            <a:pPr marL="0" indent="0">
              <a:lnSpc>
                <a:spcPct val="120000"/>
              </a:lnSpc>
              <a:buNone/>
            </a:pPr>
            <a:r>
              <a:rPr lang="zh-CN" altLang="en-US" dirty="0"/>
              <a:t>（</a:t>
            </a:r>
            <a:r>
              <a:rPr lang="en-US" dirty="0"/>
              <a:t>1</a:t>
            </a:r>
            <a:r>
              <a:rPr lang="zh-CN" altLang="en-US" dirty="0"/>
              <a:t>）</a:t>
            </a:r>
            <a:r>
              <a:rPr lang="en-US" dirty="0">
                <a:solidFill>
                  <a:schemeClr val="accent4"/>
                </a:solidFill>
              </a:rPr>
              <a:t>void far </a:t>
            </a:r>
            <a:r>
              <a:rPr lang="en-US" dirty="0" err="1">
                <a:solidFill>
                  <a:schemeClr val="accent4"/>
                </a:solidFill>
              </a:rPr>
              <a:t>moveto</a:t>
            </a:r>
            <a:r>
              <a:rPr lang="en-US" dirty="0">
                <a:solidFill>
                  <a:schemeClr val="accent4"/>
                </a:solidFill>
              </a:rPr>
              <a:t> (</a:t>
            </a:r>
            <a:r>
              <a:rPr lang="en-US" dirty="0" err="1">
                <a:solidFill>
                  <a:schemeClr val="accent4"/>
                </a:solidFill>
              </a:rPr>
              <a:t>int</a:t>
            </a:r>
            <a:r>
              <a:rPr lang="en-US" dirty="0">
                <a:solidFill>
                  <a:schemeClr val="accent4"/>
                </a:solidFill>
              </a:rPr>
              <a:t> x</a:t>
            </a:r>
            <a:r>
              <a:rPr lang="zh-CN" altLang="en-US" dirty="0">
                <a:solidFill>
                  <a:schemeClr val="accent4"/>
                </a:solidFill>
              </a:rPr>
              <a:t>，</a:t>
            </a:r>
            <a:r>
              <a:rPr lang="en-US" dirty="0" err="1">
                <a:solidFill>
                  <a:schemeClr val="accent4"/>
                </a:solidFill>
              </a:rPr>
              <a:t>int</a:t>
            </a:r>
            <a:r>
              <a:rPr lang="en-US" dirty="0">
                <a:solidFill>
                  <a:schemeClr val="accent4"/>
                </a:solidFill>
              </a:rPr>
              <a:t> y)</a:t>
            </a:r>
          </a:p>
          <a:p>
            <a:pPr marL="0" indent="0">
              <a:lnSpc>
                <a:spcPct val="120000"/>
              </a:lnSpc>
              <a:buNone/>
            </a:pPr>
            <a:r>
              <a:rPr lang="zh-CN" altLang="en-US" dirty="0"/>
              <a:t>移动画笔到指定的（</a:t>
            </a:r>
            <a:r>
              <a:rPr lang="en-US" dirty="0"/>
              <a:t>x</a:t>
            </a:r>
            <a:r>
              <a:rPr lang="zh-CN" altLang="en-US" dirty="0"/>
              <a:t>，</a:t>
            </a:r>
            <a:r>
              <a:rPr lang="en-US" dirty="0"/>
              <a:t>y</a:t>
            </a:r>
            <a:r>
              <a:rPr lang="zh-CN" altLang="en-US" dirty="0"/>
              <a:t>）位置，移动过程不画。</a:t>
            </a:r>
            <a:r>
              <a:rPr lang="en-US" dirty="0"/>
              <a:t> </a:t>
            </a:r>
          </a:p>
          <a:p>
            <a:pPr marL="0" indent="0">
              <a:lnSpc>
                <a:spcPct val="120000"/>
              </a:lnSpc>
              <a:buNone/>
            </a:pPr>
            <a:r>
              <a:rPr lang="zh-CN" altLang="en-US" dirty="0"/>
              <a:t>（</a:t>
            </a:r>
            <a:r>
              <a:rPr lang="en-US" dirty="0"/>
              <a:t>2</a:t>
            </a:r>
            <a:r>
              <a:rPr lang="zh-CN" altLang="en-US" dirty="0"/>
              <a:t>）</a:t>
            </a:r>
            <a:r>
              <a:rPr lang="en-US" dirty="0">
                <a:solidFill>
                  <a:schemeClr val="accent4"/>
                </a:solidFill>
              </a:rPr>
              <a:t>void far </a:t>
            </a:r>
            <a:r>
              <a:rPr lang="en-US" dirty="0" err="1">
                <a:solidFill>
                  <a:schemeClr val="accent4"/>
                </a:solidFill>
              </a:rPr>
              <a:t>moverel</a:t>
            </a:r>
            <a:r>
              <a:rPr lang="en-US" dirty="0">
                <a:solidFill>
                  <a:schemeClr val="accent4"/>
                </a:solidFill>
              </a:rPr>
              <a:t> (</a:t>
            </a:r>
            <a:r>
              <a:rPr lang="en-US" dirty="0" err="1">
                <a:solidFill>
                  <a:schemeClr val="accent4"/>
                </a:solidFill>
              </a:rPr>
              <a:t>int</a:t>
            </a:r>
            <a:r>
              <a:rPr lang="en-US" dirty="0">
                <a:solidFill>
                  <a:schemeClr val="accent4"/>
                </a:solidFill>
              </a:rPr>
              <a:t> dx</a:t>
            </a:r>
            <a:r>
              <a:rPr lang="zh-CN" altLang="en-US" dirty="0">
                <a:solidFill>
                  <a:schemeClr val="accent4"/>
                </a:solidFill>
              </a:rPr>
              <a:t>，</a:t>
            </a:r>
            <a:r>
              <a:rPr lang="en-US" dirty="0" err="1">
                <a:solidFill>
                  <a:schemeClr val="accent4"/>
                </a:solidFill>
              </a:rPr>
              <a:t>int</a:t>
            </a:r>
            <a:r>
              <a:rPr lang="en-US" dirty="0">
                <a:solidFill>
                  <a:schemeClr val="accent4"/>
                </a:solidFill>
              </a:rPr>
              <a:t> </a:t>
            </a:r>
            <a:r>
              <a:rPr lang="en-US" dirty="0" err="1">
                <a:solidFill>
                  <a:schemeClr val="accent4"/>
                </a:solidFill>
              </a:rPr>
              <a:t>dy</a:t>
            </a:r>
            <a:r>
              <a:rPr lang="en-US" dirty="0">
                <a:solidFill>
                  <a:schemeClr val="accent4"/>
                </a:solidFill>
              </a:rPr>
              <a:t>)</a:t>
            </a:r>
          </a:p>
          <a:p>
            <a:pPr marL="0" indent="0">
              <a:lnSpc>
                <a:spcPct val="120000"/>
              </a:lnSpc>
              <a:buNone/>
            </a:pPr>
            <a:r>
              <a:rPr lang="zh-CN" altLang="en-US" dirty="0"/>
              <a:t>画笔从现行位置（</a:t>
            </a:r>
            <a:r>
              <a:rPr lang="en-US" dirty="0"/>
              <a:t>x</a:t>
            </a:r>
            <a:r>
              <a:rPr lang="zh-CN" altLang="en-US" dirty="0"/>
              <a:t>，</a:t>
            </a:r>
            <a:r>
              <a:rPr lang="en-US" dirty="0"/>
              <a:t>y</a:t>
            </a:r>
            <a:r>
              <a:rPr lang="zh-CN" altLang="en-US" dirty="0"/>
              <a:t>）处移到一位置增量处（</a:t>
            </a:r>
            <a:r>
              <a:rPr lang="en-US" dirty="0" err="1"/>
              <a:t>x+dx</a:t>
            </a:r>
            <a:r>
              <a:rPr lang="zh-CN" altLang="en-US" dirty="0"/>
              <a:t>，</a:t>
            </a:r>
            <a:r>
              <a:rPr lang="en-US" dirty="0" err="1"/>
              <a:t>y+dx</a:t>
            </a:r>
            <a:r>
              <a:rPr lang="zh-CN" altLang="en-US" dirty="0"/>
              <a:t>），移动过程不画。</a:t>
            </a:r>
            <a:r>
              <a:rPr lang="en-US" dirty="0"/>
              <a:t> </a:t>
            </a:r>
          </a:p>
          <a:p>
            <a:pPr marL="0" indent="0">
              <a:lnSpc>
                <a:spcPct val="120000"/>
              </a:lnSpc>
              <a:buNone/>
            </a:pPr>
            <a:r>
              <a:rPr lang="zh-CN" altLang="en-US" dirty="0"/>
              <a:t>（</a:t>
            </a:r>
            <a:r>
              <a:rPr lang="en-US" dirty="0"/>
              <a:t>3</a:t>
            </a:r>
            <a:r>
              <a:rPr lang="zh-CN" altLang="en-US" dirty="0"/>
              <a:t>）</a:t>
            </a:r>
            <a:r>
              <a:rPr lang="en-US" dirty="0" err="1">
                <a:solidFill>
                  <a:schemeClr val="accent4"/>
                </a:solidFill>
              </a:rPr>
              <a:t>int</a:t>
            </a:r>
            <a:r>
              <a:rPr lang="en-US" dirty="0">
                <a:solidFill>
                  <a:schemeClr val="accent4"/>
                </a:solidFill>
              </a:rPr>
              <a:t> far </a:t>
            </a:r>
            <a:r>
              <a:rPr lang="en-US" dirty="0" err="1">
                <a:solidFill>
                  <a:schemeClr val="accent4"/>
                </a:solidFill>
              </a:rPr>
              <a:t>getx</a:t>
            </a:r>
            <a:r>
              <a:rPr lang="en-US" dirty="0">
                <a:solidFill>
                  <a:schemeClr val="accent4"/>
                </a:solidFill>
              </a:rPr>
              <a:t> (void)</a:t>
            </a:r>
          </a:p>
          <a:p>
            <a:pPr marL="0" indent="0">
              <a:lnSpc>
                <a:spcPct val="120000"/>
              </a:lnSpc>
              <a:buNone/>
            </a:pPr>
            <a:r>
              <a:rPr lang="zh-CN" altLang="en-US" dirty="0"/>
              <a:t>得到当前画笔的</a:t>
            </a:r>
            <a:r>
              <a:rPr lang="en-US" dirty="0"/>
              <a:t>x</a:t>
            </a:r>
            <a:r>
              <a:rPr lang="zh-CN" altLang="en-US" dirty="0"/>
              <a:t>位置。</a:t>
            </a:r>
            <a:endParaRPr lang="en-US" dirty="0"/>
          </a:p>
          <a:p>
            <a:pPr marL="0" indent="0">
              <a:lnSpc>
                <a:spcPct val="120000"/>
              </a:lnSpc>
              <a:buNone/>
            </a:pPr>
            <a:r>
              <a:rPr lang="zh-CN" altLang="en-US" dirty="0"/>
              <a:t>（</a:t>
            </a:r>
            <a:r>
              <a:rPr lang="en-US" dirty="0"/>
              <a:t>4</a:t>
            </a:r>
            <a:r>
              <a:rPr lang="zh-CN" altLang="en-US" dirty="0"/>
              <a:t>）</a:t>
            </a:r>
            <a:r>
              <a:rPr lang="en-US" dirty="0" err="1">
                <a:solidFill>
                  <a:schemeClr val="accent4"/>
                </a:solidFill>
              </a:rPr>
              <a:t>int</a:t>
            </a:r>
            <a:r>
              <a:rPr lang="en-US" dirty="0">
                <a:solidFill>
                  <a:schemeClr val="accent4"/>
                </a:solidFill>
              </a:rPr>
              <a:t> far </a:t>
            </a:r>
            <a:r>
              <a:rPr lang="en-US" dirty="0" err="1">
                <a:solidFill>
                  <a:schemeClr val="accent4"/>
                </a:solidFill>
              </a:rPr>
              <a:t>gety</a:t>
            </a:r>
            <a:r>
              <a:rPr lang="en-US" dirty="0">
                <a:solidFill>
                  <a:schemeClr val="accent4"/>
                </a:solidFill>
              </a:rPr>
              <a:t> (void)</a:t>
            </a:r>
          </a:p>
          <a:p>
            <a:pPr marL="0" indent="0">
              <a:lnSpc>
                <a:spcPct val="120000"/>
              </a:lnSpc>
              <a:buNone/>
            </a:pPr>
            <a:r>
              <a:rPr lang="zh-CN" altLang="en-US" dirty="0"/>
              <a:t>得到当前画笔的</a:t>
            </a:r>
            <a:r>
              <a:rPr lang="en-US" dirty="0"/>
              <a:t>y</a:t>
            </a:r>
            <a:r>
              <a:rPr lang="zh-CN" altLang="en-US" dirty="0"/>
              <a:t>位置。</a:t>
            </a:r>
            <a:endParaRPr lang="en-US" dirty="0"/>
          </a:p>
          <a:p>
            <a:pPr marL="0" indent="0">
              <a:lnSpc>
                <a:spcPct val="120000"/>
              </a:lnSpc>
              <a:buNone/>
            </a:pPr>
            <a:r>
              <a:rPr lang="zh-CN" altLang="en-US" dirty="0"/>
              <a:t>（</a:t>
            </a:r>
            <a:r>
              <a:rPr lang="en-US" dirty="0"/>
              <a:t>5</a:t>
            </a:r>
            <a:r>
              <a:rPr lang="zh-CN" altLang="en-US" dirty="0"/>
              <a:t>）</a:t>
            </a:r>
            <a:r>
              <a:rPr lang="en-US" dirty="0" err="1">
                <a:solidFill>
                  <a:schemeClr val="accent4"/>
                </a:solidFill>
              </a:rPr>
              <a:t>int</a:t>
            </a:r>
            <a:r>
              <a:rPr lang="en-US" dirty="0">
                <a:solidFill>
                  <a:schemeClr val="accent4"/>
                </a:solidFill>
              </a:rPr>
              <a:t> far </a:t>
            </a:r>
            <a:r>
              <a:rPr lang="en-US" dirty="0" err="1">
                <a:solidFill>
                  <a:schemeClr val="accent4"/>
                </a:solidFill>
              </a:rPr>
              <a:t>getmaxx</a:t>
            </a:r>
            <a:r>
              <a:rPr lang="en-US" dirty="0">
                <a:solidFill>
                  <a:schemeClr val="accent4"/>
                </a:solidFill>
              </a:rPr>
              <a:t> (void)</a:t>
            </a:r>
          </a:p>
          <a:p>
            <a:pPr marL="0" indent="0">
              <a:lnSpc>
                <a:spcPct val="120000"/>
              </a:lnSpc>
              <a:buNone/>
            </a:pPr>
            <a:r>
              <a:rPr lang="zh-CN" altLang="en-US" dirty="0"/>
              <a:t>获取屏幕最大的</a:t>
            </a:r>
            <a:r>
              <a:rPr lang="en-US" dirty="0"/>
              <a:t>x</a:t>
            </a:r>
            <a:r>
              <a:rPr lang="zh-CN" altLang="en-US" dirty="0"/>
              <a:t>值。</a:t>
            </a:r>
            <a:endParaRPr lang="en-US" dirty="0"/>
          </a:p>
          <a:p>
            <a:pPr marL="0" indent="0">
              <a:lnSpc>
                <a:spcPct val="120000"/>
              </a:lnSpc>
              <a:buNone/>
            </a:pPr>
            <a:r>
              <a:rPr lang="zh-CN" altLang="en-US" dirty="0"/>
              <a:t>（</a:t>
            </a:r>
            <a:r>
              <a:rPr lang="en-US" dirty="0"/>
              <a:t>6</a:t>
            </a:r>
            <a:r>
              <a:rPr lang="zh-CN" altLang="en-US" dirty="0"/>
              <a:t>）</a:t>
            </a:r>
            <a:r>
              <a:rPr lang="en-US" dirty="0" err="1">
                <a:solidFill>
                  <a:schemeClr val="accent4"/>
                </a:solidFill>
              </a:rPr>
              <a:t>int</a:t>
            </a:r>
            <a:r>
              <a:rPr lang="en-US" dirty="0">
                <a:solidFill>
                  <a:schemeClr val="accent4"/>
                </a:solidFill>
              </a:rPr>
              <a:t> far </a:t>
            </a:r>
            <a:r>
              <a:rPr lang="en-US" dirty="0" err="1">
                <a:solidFill>
                  <a:schemeClr val="accent4"/>
                </a:solidFill>
              </a:rPr>
              <a:t>getmaxy</a:t>
            </a:r>
            <a:r>
              <a:rPr lang="en-US" dirty="0">
                <a:solidFill>
                  <a:schemeClr val="accent4"/>
                </a:solidFill>
              </a:rPr>
              <a:t> (void)</a:t>
            </a:r>
          </a:p>
          <a:p>
            <a:pPr marL="0" indent="0">
              <a:lnSpc>
                <a:spcPct val="120000"/>
              </a:lnSpc>
              <a:buNone/>
            </a:pPr>
            <a:r>
              <a:rPr lang="zh-CN" altLang="en-US" dirty="0"/>
              <a:t>获取屏幕最大的</a:t>
            </a:r>
            <a:r>
              <a:rPr lang="en-US" dirty="0"/>
              <a:t>y</a:t>
            </a:r>
            <a:r>
              <a:rPr lang="zh-CN" altLang="en-US" dirty="0"/>
              <a:t>值。</a:t>
            </a: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．画点函数</a:t>
            </a:r>
            <a:endParaRPr lang="en-US" altLang="zh-CN" dirty="0"/>
          </a:p>
          <a:p>
            <a:r>
              <a:rPr lang="en-US" dirty="0"/>
              <a:t>2</a:t>
            </a:r>
            <a:r>
              <a:rPr lang="zh-CN" altLang="en-US" dirty="0"/>
              <a:t>．有关画图坐标位置的函数</a:t>
            </a:r>
            <a:endParaRPr lang="en-US" dirty="0"/>
          </a:p>
          <a:p>
            <a:endParaRPr lang="en-US" dirty="0"/>
          </a:p>
          <a:p>
            <a:endParaRPr lang="en-US" dirty="0"/>
          </a:p>
        </p:txBody>
      </p:sp>
    </p:spTree>
    <p:extLst>
      <p:ext uri="{BB962C8B-B14F-4D97-AF65-F5344CB8AC3E}">
        <p14:creationId xmlns:p14="http://schemas.microsoft.com/office/powerpoint/2010/main" val="1360683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zh-CN" altLang="en-US" dirty="0"/>
              <a:t>程序输入输出操作</a:t>
            </a:r>
            <a:endParaRPr lang="en-US" dirty="0"/>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Ø"/>
            </a:pPr>
            <a:r>
              <a:rPr lang="en-US" dirty="0" err="1"/>
              <a:t>putchar</a:t>
            </a:r>
            <a:r>
              <a:rPr lang="zh-CN" altLang="en-US" dirty="0"/>
              <a:t>函数只能向终端输出一个字符。</a:t>
            </a:r>
            <a:endParaRPr lang="en-US" altLang="zh-CN" dirty="0"/>
          </a:p>
          <a:p>
            <a:pPr marL="0" indent="0">
              <a:buNone/>
            </a:pPr>
            <a:r>
              <a:rPr lang="en-US" altLang="zh-CN" dirty="0"/>
              <a:t>【</a:t>
            </a:r>
            <a:r>
              <a:rPr lang="zh-CN" altLang="en-US" dirty="0"/>
              <a:t>例</a:t>
            </a:r>
            <a:r>
              <a:rPr lang="en-US" altLang="zh-CN" dirty="0"/>
              <a:t>】</a:t>
            </a:r>
            <a:endParaRPr lang="en-US" dirty="0"/>
          </a:p>
          <a:p>
            <a:pPr marL="0" indent="0">
              <a:buNone/>
            </a:pPr>
            <a:r>
              <a:rPr lang="en-US" dirty="0">
                <a:solidFill>
                  <a:schemeClr val="accent4"/>
                </a:solidFill>
              </a:rPr>
              <a:t>#include &lt;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void main()</a:t>
            </a:r>
          </a:p>
          <a:p>
            <a:pPr marL="0" indent="0">
              <a:buNone/>
            </a:pPr>
            <a:r>
              <a:rPr lang="en-US" dirty="0">
                <a:solidFill>
                  <a:schemeClr val="accent4"/>
                </a:solidFill>
              </a:rPr>
              <a:t>{</a:t>
            </a:r>
          </a:p>
          <a:p>
            <a:pPr marL="0" indent="0">
              <a:buNone/>
            </a:pPr>
            <a:r>
              <a:rPr lang="en-US" dirty="0">
                <a:solidFill>
                  <a:schemeClr val="accent4"/>
                </a:solidFill>
              </a:rPr>
              <a:t>   char a='</a:t>
            </a:r>
            <a:r>
              <a:rPr lang="en-US" dirty="0" err="1">
                <a:solidFill>
                  <a:schemeClr val="accent4"/>
                </a:solidFill>
              </a:rPr>
              <a:t>B',b</a:t>
            </a:r>
            <a:r>
              <a:rPr lang="en-US" dirty="0">
                <a:solidFill>
                  <a:schemeClr val="accent4"/>
                </a:solidFill>
              </a:rPr>
              <a:t>='</a:t>
            </a:r>
            <a:r>
              <a:rPr lang="en-US" dirty="0" err="1">
                <a:solidFill>
                  <a:schemeClr val="accent4"/>
                </a:solidFill>
              </a:rPr>
              <a:t>o',c</a:t>
            </a:r>
            <a:r>
              <a:rPr lang="en-US" dirty="0">
                <a:solidFill>
                  <a:schemeClr val="accent4"/>
                </a:solidFill>
              </a:rPr>
              <a:t>='k';   </a:t>
            </a:r>
          </a:p>
          <a:p>
            <a:pPr marL="0" indent="0">
              <a:buNone/>
            </a:pPr>
            <a:r>
              <a:rPr lang="en-US" dirty="0">
                <a:solidFill>
                  <a:schemeClr val="accent4"/>
                </a:solidFill>
              </a:rPr>
              <a:t>   </a:t>
            </a:r>
            <a:r>
              <a:rPr lang="en-US" dirty="0" err="1">
                <a:solidFill>
                  <a:schemeClr val="accent4"/>
                </a:solidFill>
              </a:rPr>
              <a:t>putchar</a:t>
            </a:r>
            <a:r>
              <a:rPr lang="en-US" dirty="0">
                <a:solidFill>
                  <a:schemeClr val="accent4"/>
                </a:solidFill>
              </a:rPr>
              <a:t>(a);</a:t>
            </a:r>
            <a:r>
              <a:rPr lang="en-US" dirty="0" err="1">
                <a:solidFill>
                  <a:schemeClr val="accent4"/>
                </a:solidFill>
              </a:rPr>
              <a:t>putchar</a:t>
            </a:r>
            <a:r>
              <a:rPr lang="en-US" dirty="0">
                <a:solidFill>
                  <a:schemeClr val="accent4"/>
                </a:solidFill>
              </a:rPr>
              <a:t>(b);</a:t>
            </a:r>
            <a:r>
              <a:rPr lang="en-US" dirty="0" err="1">
                <a:solidFill>
                  <a:schemeClr val="accent4"/>
                </a:solidFill>
              </a:rPr>
              <a:t>putchar</a:t>
            </a:r>
            <a:r>
              <a:rPr lang="en-US" dirty="0">
                <a:solidFill>
                  <a:schemeClr val="accent4"/>
                </a:solidFill>
              </a:rPr>
              <a:t>(b);</a:t>
            </a:r>
            <a:r>
              <a:rPr lang="en-US" dirty="0" err="1">
                <a:solidFill>
                  <a:schemeClr val="accent4"/>
                </a:solidFill>
              </a:rPr>
              <a:t>putchar</a:t>
            </a:r>
            <a:r>
              <a:rPr lang="en-US" dirty="0">
                <a:solidFill>
                  <a:schemeClr val="accent4"/>
                </a:solidFill>
              </a:rPr>
              <a:t>(c);</a:t>
            </a:r>
            <a:r>
              <a:rPr lang="en-US" dirty="0" err="1">
                <a:solidFill>
                  <a:schemeClr val="accent4"/>
                </a:solidFill>
              </a:rPr>
              <a:t>putchar</a:t>
            </a:r>
            <a:r>
              <a:rPr lang="en-US" dirty="0">
                <a:solidFill>
                  <a:schemeClr val="accent4"/>
                </a:solidFill>
              </a:rPr>
              <a:t>('\t');</a:t>
            </a:r>
          </a:p>
          <a:p>
            <a:pPr marL="0" indent="0">
              <a:buNone/>
            </a:pPr>
            <a:r>
              <a:rPr lang="en-US" dirty="0">
                <a:solidFill>
                  <a:schemeClr val="accent4"/>
                </a:solidFill>
              </a:rPr>
              <a:t>   </a:t>
            </a:r>
            <a:r>
              <a:rPr lang="en-US" dirty="0" err="1">
                <a:solidFill>
                  <a:schemeClr val="accent4"/>
                </a:solidFill>
              </a:rPr>
              <a:t>putchar</a:t>
            </a:r>
            <a:r>
              <a:rPr lang="en-US" dirty="0">
                <a:solidFill>
                  <a:schemeClr val="accent4"/>
                </a:solidFill>
              </a:rPr>
              <a:t>(a);</a:t>
            </a:r>
            <a:r>
              <a:rPr lang="en-US" dirty="0" err="1">
                <a:solidFill>
                  <a:schemeClr val="accent4"/>
                </a:solidFill>
              </a:rPr>
              <a:t>putchar</a:t>
            </a:r>
            <a:r>
              <a:rPr lang="en-US" dirty="0">
                <a:solidFill>
                  <a:schemeClr val="accent4"/>
                </a:solidFill>
              </a:rPr>
              <a:t>(b);</a:t>
            </a:r>
          </a:p>
          <a:p>
            <a:pPr marL="0" indent="0">
              <a:buNone/>
            </a:pPr>
            <a:r>
              <a:rPr lang="en-US" dirty="0">
                <a:solidFill>
                  <a:schemeClr val="accent4"/>
                </a:solidFill>
              </a:rPr>
              <a:t>   </a:t>
            </a:r>
            <a:r>
              <a:rPr lang="en-US" dirty="0" err="1">
                <a:solidFill>
                  <a:schemeClr val="accent4"/>
                </a:solidFill>
              </a:rPr>
              <a:t>putchar</a:t>
            </a:r>
            <a:r>
              <a:rPr lang="en-US" dirty="0">
                <a:solidFill>
                  <a:schemeClr val="accent4"/>
                </a:solidFill>
              </a:rPr>
              <a:t>('\n');</a:t>
            </a:r>
          </a:p>
          <a:p>
            <a:pPr marL="0" indent="0">
              <a:buNone/>
            </a:pPr>
            <a:r>
              <a:rPr lang="en-US" dirty="0">
                <a:solidFill>
                  <a:schemeClr val="accent4"/>
                </a:solidFill>
              </a:rPr>
              <a:t>   </a:t>
            </a:r>
            <a:r>
              <a:rPr lang="en-US" dirty="0" err="1">
                <a:solidFill>
                  <a:schemeClr val="accent4"/>
                </a:solidFill>
              </a:rPr>
              <a:t>putchar</a:t>
            </a:r>
            <a:r>
              <a:rPr lang="en-US" dirty="0">
                <a:solidFill>
                  <a:schemeClr val="accent4"/>
                </a:solidFill>
              </a:rPr>
              <a:t>(b);</a:t>
            </a:r>
            <a:r>
              <a:rPr lang="en-US" dirty="0" err="1">
                <a:solidFill>
                  <a:schemeClr val="accent4"/>
                </a:solidFill>
              </a:rPr>
              <a:t>putchar</a:t>
            </a:r>
            <a:r>
              <a:rPr lang="en-US" dirty="0">
                <a:solidFill>
                  <a:schemeClr val="accent4"/>
                </a:solidFill>
              </a:rPr>
              <a:t>(c);</a:t>
            </a:r>
          </a:p>
          <a:p>
            <a:pPr marL="0" indent="0">
              <a:buNone/>
            </a:pPr>
            <a:r>
              <a:rPr lang="en-US" dirty="0">
                <a:solidFill>
                  <a:schemeClr val="accent4"/>
                </a:solidFill>
              </a:rPr>
              <a:t>}</a:t>
            </a:r>
          </a:p>
          <a:p>
            <a:pPr marL="0" indent="0">
              <a:buNone/>
            </a:pPr>
            <a:endParaRPr lang="en-US" altLang="zh-CN" dirty="0"/>
          </a:p>
          <a:p>
            <a:pPr>
              <a:buFont typeface="Wingdings" pitchFamily="2" charset="2"/>
              <a:buChar char="Ø"/>
            </a:pPr>
            <a:r>
              <a:rPr lang="en-US" dirty="0" err="1"/>
              <a:t>getchar</a:t>
            </a:r>
            <a:r>
              <a:rPr lang="zh-CN" altLang="en-US" dirty="0"/>
              <a:t>函数只能从输入终端接收一个字符。在输入时，空格符、回车符、制表符都将作为字符读入，只有当输入回车键时，读入才开始执行。</a:t>
            </a:r>
            <a:endParaRPr lang="en-US" dirty="0"/>
          </a:p>
          <a:p>
            <a:pPr marL="0" indent="0">
              <a:buNone/>
            </a:pPr>
            <a:endParaRPr lang="en-US" altLang="zh-CN" dirty="0"/>
          </a:p>
          <a:p>
            <a:pPr marL="0" indent="0">
              <a:buNone/>
            </a:pPr>
            <a:r>
              <a:rPr lang="zh-CN" altLang="en-US" dirty="0"/>
              <a:t>使用</a:t>
            </a:r>
            <a:r>
              <a:rPr lang="en-US" dirty="0" err="1"/>
              <a:t>getchar</a:t>
            </a:r>
            <a:r>
              <a:rPr lang="zh-CN" altLang="en-US" dirty="0"/>
              <a:t>函数还应注意几个问题：</a:t>
            </a:r>
            <a:endParaRPr lang="en-US" dirty="0"/>
          </a:p>
          <a:p>
            <a:pPr marL="0" indent="0">
              <a:buNone/>
            </a:pPr>
            <a:r>
              <a:rPr lang="en-US" altLang="zh-CN" dirty="0"/>
              <a:t>1</a:t>
            </a:r>
            <a:r>
              <a:rPr lang="zh-CN" altLang="en-US" dirty="0"/>
              <a:t>）</a:t>
            </a:r>
            <a:r>
              <a:rPr lang="en-US" dirty="0"/>
              <a:t> </a:t>
            </a:r>
            <a:r>
              <a:rPr lang="en-US" dirty="0" err="1"/>
              <a:t>getchar</a:t>
            </a:r>
            <a:r>
              <a:rPr lang="zh-CN" altLang="en-US" dirty="0"/>
              <a:t>函数只能接受单个字符，</a:t>
            </a:r>
            <a:endParaRPr lang="en-US" dirty="0"/>
          </a:p>
          <a:p>
            <a:pPr marL="0" indent="0">
              <a:buNone/>
            </a:pPr>
            <a:r>
              <a:rPr lang="en-US" dirty="0"/>
              <a:t>2</a:t>
            </a:r>
            <a:r>
              <a:rPr lang="zh-CN" altLang="en-US" dirty="0"/>
              <a:t>）在</a:t>
            </a:r>
            <a:r>
              <a:rPr lang="en-US" dirty="0"/>
              <a:t>TC</a:t>
            </a:r>
            <a:r>
              <a:rPr lang="zh-CN" altLang="en-US" dirty="0"/>
              <a:t>屏幕下运行含本函数程序时，将退出</a:t>
            </a:r>
            <a:r>
              <a:rPr lang="en-US" dirty="0"/>
              <a:t>TC</a:t>
            </a:r>
            <a:r>
              <a:rPr lang="zh-CN" altLang="en-US" dirty="0"/>
              <a:t>屏幕进入用户屏幕等待用户输入。输入完毕再返回</a:t>
            </a:r>
            <a:r>
              <a:rPr lang="en-US" dirty="0"/>
              <a:t>TC</a:t>
            </a:r>
            <a:r>
              <a:rPr lang="zh-CN" altLang="en-US" dirty="0"/>
              <a:t>屏幕。</a:t>
            </a:r>
            <a:endParaRPr lang="en-US" dirty="0"/>
          </a:p>
          <a:p>
            <a:pPr marL="0" indent="0">
              <a:buNone/>
            </a:pPr>
            <a:endParaRPr lang="en-US" dirty="0"/>
          </a:p>
          <a:p>
            <a:endParaRPr lang="en-US" dirty="0"/>
          </a:p>
        </p:txBody>
      </p:sp>
      <p:sp>
        <p:nvSpPr>
          <p:cNvPr id="4" name="Text Placeholder 3"/>
          <p:cNvSpPr>
            <a:spLocks noGrp="1"/>
          </p:cNvSpPr>
          <p:nvPr>
            <p:ph type="body" sz="half" idx="2"/>
          </p:nvPr>
        </p:nvSpPr>
        <p:spPr/>
        <p:txBody>
          <a:bodyPr>
            <a:normAutofit/>
          </a:bodyPr>
          <a:lstStyle/>
          <a:p>
            <a:r>
              <a:rPr lang="en-US" sz="1800" dirty="0"/>
              <a:t>2</a:t>
            </a:r>
            <a:r>
              <a:rPr lang="zh-CN" altLang="en-US" sz="1800" dirty="0"/>
              <a:t>．输入</a:t>
            </a:r>
            <a:r>
              <a:rPr lang="en-US" sz="1800" dirty="0"/>
              <a:t>/</a:t>
            </a:r>
            <a:r>
              <a:rPr lang="zh-CN" altLang="en-US" sz="1800" dirty="0"/>
              <a:t>输出语句</a:t>
            </a:r>
            <a:endParaRPr lang="en-US" sz="1800" dirty="0"/>
          </a:p>
          <a:p>
            <a:r>
              <a:rPr lang="zh-CN" altLang="en-US" b="1" dirty="0"/>
              <a:t>（</a:t>
            </a:r>
            <a:r>
              <a:rPr lang="en-US" b="1" dirty="0"/>
              <a:t>2</a:t>
            </a:r>
            <a:r>
              <a:rPr lang="zh-CN" altLang="en-US" b="1" dirty="0"/>
              <a:t>）字符输入输出函数</a:t>
            </a:r>
            <a:endParaRPr lang="en-US" b="1" dirty="0"/>
          </a:p>
          <a:p>
            <a:r>
              <a:rPr lang="zh-CN" altLang="en-US" dirty="0"/>
              <a:t>实现字符的输入与输出，注意在使用前必须在程序文件开始加上</a:t>
            </a:r>
            <a:r>
              <a:rPr lang="en-US" b="1" dirty="0">
                <a:solidFill>
                  <a:schemeClr val="accent4">
                    <a:lumMod val="75000"/>
                  </a:schemeClr>
                </a:solidFill>
              </a:rPr>
              <a:t>"#include &lt;</a:t>
            </a:r>
            <a:r>
              <a:rPr lang="en-US" b="1" dirty="0" err="1">
                <a:solidFill>
                  <a:schemeClr val="accent4">
                    <a:lumMod val="75000"/>
                  </a:schemeClr>
                </a:solidFill>
              </a:rPr>
              <a:t>stdio.h</a:t>
            </a:r>
            <a:r>
              <a:rPr lang="en-US" b="1" dirty="0">
                <a:solidFill>
                  <a:schemeClr val="accent4">
                    <a:lumMod val="75000"/>
                  </a:schemeClr>
                </a:solidFill>
              </a:rPr>
              <a:t>&gt;"</a:t>
            </a:r>
            <a:r>
              <a:rPr lang="zh-CN" altLang="en-US" dirty="0"/>
              <a:t>。</a:t>
            </a:r>
            <a:endParaRPr lang="en-US" altLang="zh-CN" dirty="0"/>
          </a:p>
          <a:p>
            <a:endParaRPr lang="en-US" dirty="0"/>
          </a:p>
          <a:p>
            <a:r>
              <a:rPr lang="zh-CN" altLang="en-US" dirty="0"/>
              <a:t>输出函数</a:t>
            </a:r>
            <a:r>
              <a:rPr lang="en-US" dirty="0" err="1"/>
              <a:t>putchar</a:t>
            </a:r>
            <a:r>
              <a:rPr lang="en-US" dirty="0"/>
              <a:t> ()</a:t>
            </a:r>
            <a:r>
              <a:rPr lang="zh-CN" altLang="en-US" dirty="0"/>
              <a:t>，一般调用形式如下：</a:t>
            </a:r>
            <a:r>
              <a:rPr lang="en-US" dirty="0"/>
              <a:t> </a:t>
            </a:r>
          </a:p>
          <a:p>
            <a:r>
              <a:rPr lang="en-US" b="1" dirty="0" err="1">
                <a:solidFill>
                  <a:schemeClr val="accent4">
                    <a:lumMod val="75000"/>
                  </a:schemeClr>
                </a:solidFill>
              </a:rPr>
              <a:t>putchar</a:t>
            </a:r>
            <a:r>
              <a:rPr lang="en-US" b="1" dirty="0">
                <a:solidFill>
                  <a:schemeClr val="accent4">
                    <a:lumMod val="75000"/>
                  </a:schemeClr>
                </a:solidFill>
              </a:rPr>
              <a:t>(</a:t>
            </a:r>
            <a:r>
              <a:rPr lang="zh-CN" altLang="en-US" b="1" dirty="0">
                <a:solidFill>
                  <a:schemeClr val="accent4">
                    <a:lumMod val="75000"/>
                  </a:schemeClr>
                </a:solidFill>
              </a:rPr>
              <a:t>输出项</a:t>
            </a:r>
            <a:r>
              <a:rPr lang="en-US" b="1" dirty="0">
                <a:solidFill>
                  <a:schemeClr val="accent4">
                    <a:lumMod val="75000"/>
                  </a:schemeClr>
                </a:solidFill>
              </a:rPr>
              <a:t>);</a:t>
            </a:r>
            <a:r>
              <a:rPr lang="en-US" dirty="0">
                <a:solidFill>
                  <a:schemeClr val="accent4">
                    <a:lumMod val="75000"/>
                  </a:schemeClr>
                </a:solidFill>
              </a:rPr>
              <a:t> </a:t>
            </a:r>
          </a:p>
          <a:p>
            <a:endParaRPr lang="en-US" dirty="0">
              <a:solidFill>
                <a:schemeClr val="accent4">
                  <a:lumMod val="75000"/>
                </a:schemeClr>
              </a:solidFill>
            </a:endParaRPr>
          </a:p>
          <a:p>
            <a:r>
              <a:rPr lang="zh-CN" altLang="en-US" dirty="0"/>
              <a:t>输入函数</a:t>
            </a:r>
            <a:r>
              <a:rPr lang="en-US" dirty="0" err="1"/>
              <a:t>getchar</a:t>
            </a:r>
            <a:r>
              <a:rPr lang="en-US" dirty="0"/>
              <a:t>()</a:t>
            </a:r>
            <a:r>
              <a:rPr lang="zh-CN" altLang="en-US" dirty="0"/>
              <a:t>，一般调用形式如下：</a:t>
            </a:r>
            <a:r>
              <a:rPr lang="en-US" dirty="0"/>
              <a:t> </a:t>
            </a:r>
          </a:p>
          <a:p>
            <a:r>
              <a:rPr lang="en-US" b="1" dirty="0">
                <a:solidFill>
                  <a:schemeClr val="accent4">
                    <a:lumMod val="75000"/>
                  </a:schemeClr>
                </a:solidFill>
              </a:rPr>
              <a:t>char </a:t>
            </a:r>
            <a:r>
              <a:rPr lang="en-US" b="1" dirty="0" err="1">
                <a:solidFill>
                  <a:schemeClr val="accent4">
                    <a:lumMod val="75000"/>
                  </a:schemeClr>
                </a:solidFill>
              </a:rPr>
              <a:t>ch</a:t>
            </a:r>
            <a:r>
              <a:rPr lang="en-US" b="1" dirty="0">
                <a:solidFill>
                  <a:schemeClr val="accent4">
                    <a:lumMod val="75000"/>
                  </a:schemeClr>
                </a:solidFill>
              </a:rPr>
              <a:t>; </a:t>
            </a:r>
            <a:r>
              <a:rPr lang="en-US" b="1" dirty="0" err="1">
                <a:solidFill>
                  <a:schemeClr val="accent4">
                    <a:lumMod val="75000"/>
                  </a:schemeClr>
                </a:solidFill>
              </a:rPr>
              <a:t>ch</a:t>
            </a:r>
            <a:r>
              <a:rPr lang="en-US" b="1" dirty="0">
                <a:solidFill>
                  <a:schemeClr val="accent4">
                    <a:lumMod val="75000"/>
                  </a:schemeClr>
                </a:solidFill>
              </a:rPr>
              <a:t>=</a:t>
            </a:r>
            <a:r>
              <a:rPr lang="en-US" b="1" dirty="0" err="1">
                <a:solidFill>
                  <a:schemeClr val="accent4">
                    <a:lumMod val="75000"/>
                  </a:schemeClr>
                </a:solidFill>
              </a:rPr>
              <a:t>getchar</a:t>
            </a:r>
            <a:r>
              <a:rPr lang="en-US" b="1" dirty="0">
                <a:solidFill>
                  <a:schemeClr val="accent4">
                    <a:lumMod val="75000"/>
                  </a:schemeClr>
                </a:solidFill>
              </a:rPr>
              <a:t>();</a:t>
            </a:r>
          </a:p>
          <a:p>
            <a:endParaRPr lang="en-US" dirty="0"/>
          </a:p>
        </p:txBody>
      </p:sp>
    </p:spTree>
    <p:extLst>
      <p:ext uri="{BB962C8B-B14F-4D97-AF65-F5344CB8AC3E}">
        <p14:creationId xmlns:p14="http://schemas.microsoft.com/office/powerpoint/2010/main" val="293227487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基本绘图函数</a:t>
            </a:r>
            <a:br>
              <a:rPr lang="en-US" altLang="zh-CN" dirty="0"/>
            </a:br>
            <a:endParaRPr lang="en-US" dirty="0"/>
          </a:p>
        </p:txBody>
      </p:sp>
      <p:sp>
        <p:nvSpPr>
          <p:cNvPr id="3" name="Content Placeholder 2"/>
          <p:cNvSpPr>
            <a:spLocks noGrp="1"/>
          </p:cNvSpPr>
          <p:nvPr>
            <p:ph idx="1"/>
          </p:nvPr>
        </p:nvSpPr>
        <p:spPr/>
        <p:txBody>
          <a:bodyPr>
            <a:normAutofit fontScale="55000" lnSpcReduction="20000"/>
          </a:bodyPr>
          <a:lstStyle/>
          <a:p>
            <a:pPr marL="0" indent="0">
              <a:lnSpc>
                <a:spcPct val="120000"/>
              </a:lnSpc>
              <a:buNone/>
            </a:pPr>
            <a:r>
              <a:rPr lang="en-US" dirty="0"/>
              <a:t>3</a:t>
            </a:r>
            <a:r>
              <a:rPr lang="zh-CN" altLang="en-US" dirty="0"/>
              <a:t>．画线函数</a:t>
            </a:r>
            <a:endParaRPr lang="en-US" dirty="0"/>
          </a:p>
          <a:p>
            <a:pPr marL="0" indent="0">
              <a:lnSpc>
                <a:spcPct val="120000"/>
              </a:lnSpc>
              <a:buNone/>
            </a:pPr>
            <a:r>
              <a:rPr lang="zh-CN" altLang="en-US" dirty="0"/>
              <a:t>（</a:t>
            </a:r>
            <a:r>
              <a:rPr lang="en-US" dirty="0"/>
              <a:t>1</a:t>
            </a:r>
            <a:r>
              <a:rPr lang="zh-CN" altLang="en-US" dirty="0"/>
              <a:t>）</a:t>
            </a:r>
            <a:r>
              <a:rPr lang="en-US" dirty="0">
                <a:solidFill>
                  <a:schemeClr val="accent4"/>
                </a:solidFill>
              </a:rPr>
              <a:t>void far line (</a:t>
            </a:r>
            <a:r>
              <a:rPr lang="en-US" dirty="0" err="1">
                <a:solidFill>
                  <a:schemeClr val="accent4"/>
                </a:solidFill>
              </a:rPr>
              <a:t>int</a:t>
            </a:r>
            <a:r>
              <a:rPr lang="en-US" dirty="0">
                <a:solidFill>
                  <a:schemeClr val="accent4"/>
                </a:solidFill>
              </a:rPr>
              <a:t> x0</a:t>
            </a:r>
            <a:r>
              <a:rPr lang="zh-CN" altLang="en-US" dirty="0">
                <a:solidFill>
                  <a:schemeClr val="accent4"/>
                </a:solidFill>
              </a:rPr>
              <a:t>，</a:t>
            </a:r>
            <a:r>
              <a:rPr lang="en-US" dirty="0" err="1">
                <a:solidFill>
                  <a:schemeClr val="accent4"/>
                </a:solidFill>
              </a:rPr>
              <a:t>int</a:t>
            </a:r>
            <a:r>
              <a:rPr lang="en-US" dirty="0">
                <a:solidFill>
                  <a:schemeClr val="accent4"/>
                </a:solidFill>
              </a:rPr>
              <a:t> y0</a:t>
            </a:r>
            <a:r>
              <a:rPr lang="zh-CN" altLang="en-US" dirty="0">
                <a:solidFill>
                  <a:schemeClr val="accent4"/>
                </a:solidFill>
              </a:rPr>
              <a:t>，</a:t>
            </a:r>
            <a:r>
              <a:rPr lang="en-US" dirty="0" err="1">
                <a:solidFill>
                  <a:schemeClr val="accent4"/>
                </a:solidFill>
              </a:rPr>
              <a:t>int</a:t>
            </a:r>
            <a:r>
              <a:rPr lang="en-US" dirty="0">
                <a:solidFill>
                  <a:schemeClr val="accent4"/>
                </a:solidFill>
              </a:rPr>
              <a:t> xl</a:t>
            </a:r>
            <a:r>
              <a:rPr lang="zh-CN" altLang="en-US" dirty="0">
                <a:solidFill>
                  <a:schemeClr val="accent4"/>
                </a:solidFill>
              </a:rPr>
              <a:t>，</a:t>
            </a:r>
            <a:r>
              <a:rPr lang="en-US" dirty="0" err="1">
                <a:solidFill>
                  <a:schemeClr val="accent4"/>
                </a:solidFill>
              </a:rPr>
              <a:t>int</a:t>
            </a:r>
            <a:r>
              <a:rPr lang="en-US" dirty="0">
                <a:solidFill>
                  <a:schemeClr val="accent4"/>
                </a:solidFill>
              </a:rPr>
              <a:t> y1)</a:t>
            </a:r>
          </a:p>
          <a:p>
            <a:pPr marL="0" indent="0">
              <a:lnSpc>
                <a:spcPct val="120000"/>
              </a:lnSpc>
              <a:buNone/>
            </a:pPr>
            <a:r>
              <a:rPr lang="zh-CN" altLang="en-US" dirty="0"/>
              <a:t>从</a:t>
            </a:r>
            <a:r>
              <a:rPr lang="en-US" dirty="0"/>
              <a:t>(x0</a:t>
            </a:r>
            <a:r>
              <a:rPr lang="zh-CN" altLang="en-US" dirty="0"/>
              <a:t>，</a:t>
            </a:r>
            <a:r>
              <a:rPr lang="en-US" dirty="0"/>
              <a:t>y0)</a:t>
            </a:r>
            <a:r>
              <a:rPr lang="zh-CN" altLang="en-US" dirty="0"/>
              <a:t>点到</a:t>
            </a:r>
            <a:r>
              <a:rPr lang="en-US" dirty="0"/>
              <a:t>(x1</a:t>
            </a:r>
            <a:r>
              <a:rPr lang="zh-CN" altLang="en-US" dirty="0"/>
              <a:t>，</a:t>
            </a:r>
            <a:r>
              <a:rPr lang="en-US" dirty="0"/>
              <a:t>y1)</a:t>
            </a:r>
            <a:r>
              <a:rPr lang="zh-CN" altLang="en-US" dirty="0"/>
              <a:t>点画一直线。</a:t>
            </a:r>
            <a:endParaRPr lang="en-US" dirty="0"/>
          </a:p>
          <a:p>
            <a:pPr marL="0" indent="0">
              <a:lnSpc>
                <a:spcPct val="120000"/>
              </a:lnSpc>
              <a:buNone/>
            </a:pPr>
            <a:r>
              <a:rPr lang="zh-CN" altLang="en-US" dirty="0"/>
              <a:t>（</a:t>
            </a:r>
            <a:r>
              <a:rPr lang="en-US" dirty="0"/>
              <a:t>2</a:t>
            </a:r>
            <a:r>
              <a:rPr lang="zh-CN" altLang="en-US" dirty="0"/>
              <a:t>）</a:t>
            </a:r>
            <a:r>
              <a:rPr lang="en-US" dirty="0">
                <a:solidFill>
                  <a:schemeClr val="accent4"/>
                </a:solidFill>
              </a:rPr>
              <a:t>void far </a:t>
            </a:r>
            <a:r>
              <a:rPr lang="en-US" dirty="0" err="1">
                <a:solidFill>
                  <a:schemeClr val="accent4"/>
                </a:solidFill>
              </a:rPr>
              <a:t>lineto</a:t>
            </a:r>
            <a:r>
              <a:rPr lang="en-US" dirty="0">
                <a:solidFill>
                  <a:schemeClr val="accent4"/>
                </a:solidFill>
              </a:rPr>
              <a:t> (</a:t>
            </a:r>
            <a:r>
              <a:rPr lang="en-US" dirty="0" err="1">
                <a:solidFill>
                  <a:schemeClr val="accent4"/>
                </a:solidFill>
              </a:rPr>
              <a:t>int</a:t>
            </a:r>
            <a:r>
              <a:rPr lang="en-US" dirty="0">
                <a:solidFill>
                  <a:schemeClr val="accent4"/>
                </a:solidFill>
              </a:rPr>
              <a:t> x</a:t>
            </a:r>
            <a:r>
              <a:rPr lang="zh-CN" altLang="en-US" dirty="0">
                <a:solidFill>
                  <a:schemeClr val="accent4"/>
                </a:solidFill>
              </a:rPr>
              <a:t>，</a:t>
            </a:r>
            <a:r>
              <a:rPr lang="en-US" dirty="0" err="1">
                <a:solidFill>
                  <a:schemeClr val="accent4"/>
                </a:solidFill>
              </a:rPr>
              <a:t>int</a:t>
            </a:r>
            <a:r>
              <a:rPr lang="en-US" dirty="0">
                <a:solidFill>
                  <a:schemeClr val="accent4"/>
                </a:solidFill>
              </a:rPr>
              <a:t> y)</a:t>
            </a:r>
          </a:p>
          <a:p>
            <a:pPr marL="0" indent="0">
              <a:lnSpc>
                <a:spcPct val="120000"/>
              </a:lnSpc>
              <a:buNone/>
            </a:pPr>
            <a:r>
              <a:rPr lang="zh-CN" altLang="en-US" dirty="0"/>
              <a:t>将从现行画笔位置到（</a:t>
            </a:r>
            <a:r>
              <a:rPr lang="en-US" dirty="0"/>
              <a:t>x</a:t>
            </a:r>
            <a:r>
              <a:rPr lang="zh-CN" altLang="en-US" dirty="0"/>
              <a:t>，</a:t>
            </a:r>
            <a:r>
              <a:rPr lang="en-US" dirty="0"/>
              <a:t>y</a:t>
            </a:r>
            <a:r>
              <a:rPr lang="zh-CN" altLang="en-US" dirty="0"/>
              <a:t>）点画一直线。</a:t>
            </a:r>
            <a:endParaRPr lang="en-US" dirty="0"/>
          </a:p>
          <a:p>
            <a:pPr marL="0" indent="0">
              <a:lnSpc>
                <a:spcPct val="120000"/>
              </a:lnSpc>
              <a:buNone/>
            </a:pPr>
            <a:r>
              <a:rPr lang="zh-CN" altLang="en-US" dirty="0"/>
              <a:t>（</a:t>
            </a:r>
            <a:r>
              <a:rPr lang="en-US" dirty="0"/>
              <a:t>3</a:t>
            </a:r>
            <a:r>
              <a:rPr lang="zh-CN" altLang="en-US" dirty="0"/>
              <a:t>）</a:t>
            </a:r>
            <a:r>
              <a:rPr lang="en-US" dirty="0">
                <a:solidFill>
                  <a:schemeClr val="accent4"/>
                </a:solidFill>
              </a:rPr>
              <a:t>void far </a:t>
            </a:r>
            <a:r>
              <a:rPr lang="en-US" dirty="0" err="1">
                <a:solidFill>
                  <a:schemeClr val="accent4"/>
                </a:solidFill>
              </a:rPr>
              <a:t>linerel</a:t>
            </a:r>
            <a:r>
              <a:rPr lang="en-US" dirty="0">
                <a:solidFill>
                  <a:schemeClr val="accent4"/>
                </a:solidFill>
              </a:rPr>
              <a:t> (</a:t>
            </a:r>
            <a:r>
              <a:rPr lang="en-US" dirty="0" err="1">
                <a:solidFill>
                  <a:schemeClr val="accent4"/>
                </a:solidFill>
              </a:rPr>
              <a:t>int</a:t>
            </a:r>
            <a:r>
              <a:rPr lang="en-US" dirty="0">
                <a:solidFill>
                  <a:schemeClr val="accent4"/>
                </a:solidFill>
              </a:rPr>
              <a:t> dx</a:t>
            </a:r>
            <a:r>
              <a:rPr lang="zh-CN" altLang="en-US" dirty="0">
                <a:solidFill>
                  <a:schemeClr val="accent4"/>
                </a:solidFill>
              </a:rPr>
              <a:t>，</a:t>
            </a:r>
            <a:r>
              <a:rPr lang="en-US" dirty="0" err="1">
                <a:solidFill>
                  <a:schemeClr val="accent4"/>
                </a:solidFill>
              </a:rPr>
              <a:t>int</a:t>
            </a:r>
            <a:r>
              <a:rPr lang="en-US" dirty="0">
                <a:solidFill>
                  <a:schemeClr val="accent4"/>
                </a:solidFill>
              </a:rPr>
              <a:t> </a:t>
            </a:r>
            <a:r>
              <a:rPr lang="en-US" dirty="0" err="1">
                <a:solidFill>
                  <a:schemeClr val="accent4"/>
                </a:solidFill>
              </a:rPr>
              <a:t>dy</a:t>
            </a:r>
            <a:r>
              <a:rPr lang="en-US" dirty="0">
                <a:solidFill>
                  <a:schemeClr val="accent4"/>
                </a:solidFill>
              </a:rPr>
              <a:t>)</a:t>
            </a:r>
          </a:p>
          <a:p>
            <a:pPr marL="0" indent="0">
              <a:lnSpc>
                <a:spcPct val="120000"/>
              </a:lnSpc>
              <a:buNone/>
            </a:pPr>
            <a:r>
              <a:rPr lang="zh-CN" altLang="en-US" dirty="0"/>
              <a:t>将从现行画笔位置</a:t>
            </a:r>
            <a:r>
              <a:rPr lang="en-US" dirty="0"/>
              <a:t>(x</a:t>
            </a:r>
            <a:r>
              <a:rPr lang="zh-CN" altLang="en-US" dirty="0"/>
              <a:t>，</a:t>
            </a:r>
            <a:r>
              <a:rPr lang="en-US" dirty="0"/>
              <a:t>y)</a:t>
            </a:r>
            <a:r>
              <a:rPr lang="zh-CN" altLang="en-US" dirty="0"/>
              <a:t>到位置增量处</a:t>
            </a:r>
            <a:r>
              <a:rPr lang="en-US" dirty="0"/>
              <a:t>(</a:t>
            </a:r>
            <a:r>
              <a:rPr lang="en-US" dirty="0" err="1"/>
              <a:t>x+dx</a:t>
            </a:r>
            <a:r>
              <a:rPr lang="zh-CN" altLang="en-US" dirty="0"/>
              <a:t>，</a:t>
            </a:r>
            <a:r>
              <a:rPr lang="en-US" dirty="0" err="1"/>
              <a:t>y+dy</a:t>
            </a:r>
            <a:r>
              <a:rPr lang="en-US" dirty="0"/>
              <a:t>)</a:t>
            </a:r>
            <a:r>
              <a:rPr lang="zh-CN" altLang="en-US" dirty="0"/>
              <a:t>画一直线。</a:t>
            </a:r>
            <a:endParaRPr lang="en-US" altLang="zh-CN" dirty="0"/>
          </a:p>
          <a:p>
            <a:pPr marL="0" indent="0">
              <a:lnSpc>
                <a:spcPct val="120000"/>
              </a:lnSpc>
              <a:buNone/>
            </a:pPr>
            <a:endParaRPr lang="en-US" altLang="zh-CN" dirty="0"/>
          </a:p>
          <a:p>
            <a:pPr marL="0" indent="0">
              <a:lnSpc>
                <a:spcPct val="120000"/>
              </a:lnSpc>
              <a:buNone/>
            </a:pPr>
            <a:r>
              <a:rPr lang="en-US" dirty="0"/>
              <a:t>4</a:t>
            </a:r>
            <a:r>
              <a:rPr lang="zh-CN" altLang="en-US" dirty="0"/>
              <a:t>．画矩形和条形图函数</a:t>
            </a:r>
            <a:endParaRPr lang="en-US" dirty="0"/>
          </a:p>
          <a:p>
            <a:pPr marL="0" indent="0">
              <a:lnSpc>
                <a:spcPct val="120000"/>
              </a:lnSpc>
              <a:buNone/>
            </a:pPr>
            <a:r>
              <a:rPr lang="zh-CN" altLang="en-US" dirty="0"/>
              <a:t>画矩形函数</a:t>
            </a:r>
            <a:r>
              <a:rPr lang="en-US" dirty="0"/>
              <a:t>rectangle()</a:t>
            </a:r>
            <a:r>
              <a:rPr lang="zh-CN" altLang="en-US" dirty="0"/>
              <a:t>将画出一个矩形框，而画条形函数</a:t>
            </a:r>
            <a:r>
              <a:rPr lang="en-US" dirty="0"/>
              <a:t>bar()</a:t>
            </a:r>
            <a:r>
              <a:rPr lang="zh-CN" altLang="en-US" dirty="0"/>
              <a:t>将以给定的填充模式和填充颜色画出一个条形图，而不是一个条形框。</a:t>
            </a:r>
            <a:endParaRPr lang="en-US" dirty="0"/>
          </a:p>
          <a:p>
            <a:pPr marL="0" indent="0">
              <a:lnSpc>
                <a:spcPct val="120000"/>
              </a:lnSpc>
              <a:buNone/>
            </a:pPr>
            <a:r>
              <a:rPr lang="zh-CN" altLang="en-US" dirty="0"/>
              <a:t>（</a:t>
            </a:r>
            <a:r>
              <a:rPr lang="en-US" dirty="0"/>
              <a:t>1</a:t>
            </a:r>
            <a:r>
              <a:rPr lang="zh-CN" altLang="en-US" dirty="0"/>
              <a:t>）</a:t>
            </a:r>
            <a:r>
              <a:rPr lang="en-US" dirty="0">
                <a:solidFill>
                  <a:schemeClr val="accent4"/>
                </a:solidFill>
              </a:rPr>
              <a:t>void far rectangle(</a:t>
            </a:r>
            <a:r>
              <a:rPr lang="en-US" dirty="0" err="1">
                <a:solidFill>
                  <a:schemeClr val="accent4"/>
                </a:solidFill>
              </a:rPr>
              <a:t>int</a:t>
            </a:r>
            <a:r>
              <a:rPr lang="en-US" dirty="0">
                <a:solidFill>
                  <a:schemeClr val="accent4"/>
                </a:solidFill>
              </a:rPr>
              <a:t> xl</a:t>
            </a:r>
            <a:r>
              <a:rPr lang="zh-CN" altLang="en-US" dirty="0">
                <a:solidFill>
                  <a:schemeClr val="accent4"/>
                </a:solidFill>
              </a:rPr>
              <a:t>，</a:t>
            </a:r>
            <a:r>
              <a:rPr lang="en-US" dirty="0" err="1">
                <a:solidFill>
                  <a:schemeClr val="accent4"/>
                </a:solidFill>
              </a:rPr>
              <a:t>int</a:t>
            </a:r>
            <a:r>
              <a:rPr lang="en-US" dirty="0">
                <a:solidFill>
                  <a:schemeClr val="accent4"/>
                </a:solidFill>
              </a:rPr>
              <a:t> </a:t>
            </a:r>
            <a:r>
              <a:rPr lang="en-US" dirty="0" err="1">
                <a:solidFill>
                  <a:schemeClr val="accent4"/>
                </a:solidFill>
              </a:rPr>
              <a:t>yl</a:t>
            </a:r>
            <a:r>
              <a:rPr lang="zh-CN" altLang="en-US" dirty="0">
                <a:solidFill>
                  <a:schemeClr val="accent4"/>
                </a:solidFill>
              </a:rPr>
              <a:t>，</a:t>
            </a:r>
            <a:r>
              <a:rPr lang="en-US" dirty="0" err="1">
                <a:solidFill>
                  <a:schemeClr val="accent4"/>
                </a:solidFill>
              </a:rPr>
              <a:t>int</a:t>
            </a:r>
            <a:r>
              <a:rPr lang="en-US" dirty="0">
                <a:solidFill>
                  <a:schemeClr val="accent4"/>
                </a:solidFill>
              </a:rPr>
              <a:t> x2</a:t>
            </a:r>
            <a:r>
              <a:rPr lang="zh-CN" altLang="en-US" dirty="0">
                <a:solidFill>
                  <a:schemeClr val="accent4"/>
                </a:solidFill>
              </a:rPr>
              <a:t>，</a:t>
            </a:r>
            <a:r>
              <a:rPr lang="en-US" dirty="0" err="1">
                <a:solidFill>
                  <a:schemeClr val="accent4"/>
                </a:solidFill>
              </a:rPr>
              <a:t>int</a:t>
            </a:r>
            <a:r>
              <a:rPr lang="en-US" dirty="0">
                <a:solidFill>
                  <a:schemeClr val="accent4"/>
                </a:solidFill>
              </a:rPr>
              <a:t> y2)</a:t>
            </a:r>
          </a:p>
          <a:p>
            <a:pPr marL="0" indent="0">
              <a:lnSpc>
                <a:spcPct val="120000"/>
              </a:lnSpc>
              <a:buNone/>
            </a:pPr>
            <a:r>
              <a:rPr lang="zh-CN" altLang="en-US" dirty="0"/>
              <a:t>该函数将以</a:t>
            </a:r>
            <a:r>
              <a:rPr lang="en-US" dirty="0"/>
              <a:t>(x1</a:t>
            </a:r>
            <a:r>
              <a:rPr lang="zh-CN" altLang="en-US" dirty="0"/>
              <a:t>，</a:t>
            </a:r>
            <a:r>
              <a:rPr lang="en-US" dirty="0"/>
              <a:t>y1)</a:t>
            </a:r>
            <a:r>
              <a:rPr lang="zh-CN" altLang="en-US" dirty="0"/>
              <a:t>为左上角，</a:t>
            </a:r>
            <a:r>
              <a:rPr lang="en-US" dirty="0"/>
              <a:t>(x2</a:t>
            </a:r>
            <a:r>
              <a:rPr lang="zh-CN" altLang="en-US" dirty="0"/>
              <a:t>，</a:t>
            </a:r>
            <a:r>
              <a:rPr lang="en-US" dirty="0"/>
              <a:t>y2)</a:t>
            </a:r>
            <a:r>
              <a:rPr lang="zh-CN" altLang="en-US" dirty="0"/>
              <a:t>为右下角画一矩形框。</a:t>
            </a:r>
            <a:endParaRPr lang="en-US" dirty="0"/>
          </a:p>
          <a:p>
            <a:pPr marL="0" indent="0">
              <a:lnSpc>
                <a:spcPct val="120000"/>
              </a:lnSpc>
              <a:buNone/>
            </a:pPr>
            <a:r>
              <a:rPr lang="zh-CN" altLang="en-US" dirty="0"/>
              <a:t>（</a:t>
            </a:r>
            <a:r>
              <a:rPr lang="en-US" dirty="0"/>
              <a:t>2</a:t>
            </a:r>
            <a:r>
              <a:rPr lang="zh-CN" altLang="en-US" dirty="0"/>
              <a:t>）</a:t>
            </a:r>
            <a:r>
              <a:rPr lang="en-US" dirty="0">
                <a:solidFill>
                  <a:schemeClr val="accent4"/>
                </a:solidFill>
              </a:rPr>
              <a:t>void bar(</a:t>
            </a:r>
            <a:r>
              <a:rPr lang="en-US" dirty="0" err="1">
                <a:solidFill>
                  <a:schemeClr val="accent4"/>
                </a:solidFill>
              </a:rPr>
              <a:t>int</a:t>
            </a:r>
            <a:r>
              <a:rPr lang="en-US" dirty="0">
                <a:solidFill>
                  <a:schemeClr val="accent4"/>
                </a:solidFill>
              </a:rPr>
              <a:t> xl</a:t>
            </a:r>
            <a:r>
              <a:rPr lang="zh-CN" altLang="en-US" dirty="0">
                <a:solidFill>
                  <a:schemeClr val="accent4"/>
                </a:solidFill>
              </a:rPr>
              <a:t>，</a:t>
            </a:r>
            <a:r>
              <a:rPr lang="en-US" dirty="0" err="1">
                <a:solidFill>
                  <a:schemeClr val="accent4"/>
                </a:solidFill>
              </a:rPr>
              <a:t>int</a:t>
            </a:r>
            <a:r>
              <a:rPr lang="en-US" dirty="0">
                <a:solidFill>
                  <a:schemeClr val="accent4"/>
                </a:solidFill>
              </a:rPr>
              <a:t> </a:t>
            </a:r>
            <a:r>
              <a:rPr lang="en-US" dirty="0" err="1">
                <a:solidFill>
                  <a:schemeClr val="accent4"/>
                </a:solidFill>
              </a:rPr>
              <a:t>yl</a:t>
            </a:r>
            <a:r>
              <a:rPr lang="zh-CN" altLang="en-US" dirty="0">
                <a:solidFill>
                  <a:schemeClr val="accent4"/>
                </a:solidFill>
              </a:rPr>
              <a:t>，</a:t>
            </a:r>
            <a:r>
              <a:rPr lang="en-US" dirty="0" err="1">
                <a:solidFill>
                  <a:schemeClr val="accent4"/>
                </a:solidFill>
              </a:rPr>
              <a:t>int</a:t>
            </a:r>
            <a:r>
              <a:rPr lang="en-US" dirty="0">
                <a:solidFill>
                  <a:schemeClr val="accent4"/>
                </a:solidFill>
              </a:rPr>
              <a:t> x2</a:t>
            </a:r>
            <a:r>
              <a:rPr lang="zh-CN" altLang="en-US" dirty="0">
                <a:solidFill>
                  <a:schemeClr val="accent4"/>
                </a:solidFill>
              </a:rPr>
              <a:t>，</a:t>
            </a:r>
            <a:r>
              <a:rPr lang="en-US" dirty="0" err="1">
                <a:solidFill>
                  <a:schemeClr val="accent4"/>
                </a:solidFill>
              </a:rPr>
              <a:t>int</a:t>
            </a:r>
            <a:r>
              <a:rPr lang="en-US" dirty="0">
                <a:solidFill>
                  <a:schemeClr val="accent4"/>
                </a:solidFill>
              </a:rPr>
              <a:t> y2)</a:t>
            </a:r>
          </a:p>
          <a:p>
            <a:pPr marL="0" indent="0">
              <a:lnSpc>
                <a:spcPct val="120000"/>
              </a:lnSpc>
              <a:buNone/>
            </a:pPr>
            <a:r>
              <a:rPr lang="zh-CN" altLang="en-US" dirty="0"/>
              <a:t>该函数将以</a:t>
            </a:r>
            <a:r>
              <a:rPr lang="en-US" dirty="0"/>
              <a:t>(xl</a:t>
            </a:r>
            <a:r>
              <a:rPr lang="zh-CN" altLang="en-US" dirty="0"/>
              <a:t>，</a:t>
            </a:r>
            <a:r>
              <a:rPr lang="en-US" dirty="0"/>
              <a:t>y1)</a:t>
            </a:r>
            <a:r>
              <a:rPr lang="zh-CN" altLang="en-US" dirty="0"/>
              <a:t>为左上角，</a:t>
            </a:r>
            <a:r>
              <a:rPr lang="en-US" dirty="0"/>
              <a:t>(x2</a:t>
            </a:r>
            <a:r>
              <a:rPr lang="zh-CN" altLang="en-US" dirty="0"/>
              <a:t>，</a:t>
            </a:r>
            <a:r>
              <a:rPr lang="en-US" dirty="0"/>
              <a:t>y2)</a:t>
            </a:r>
            <a:r>
              <a:rPr lang="zh-CN" altLang="en-US" dirty="0"/>
              <a:t>为右下角画一实形条状图，没有边框，图的颜色和填充模式可以设定。若没有设定，则使用默认模式。</a:t>
            </a:r>
            <a:endParaRPr lang="en-US" dirty="0"/>
          </a:p>
          <a:p>
            <a:pPr marL="0" indent="0">
              <a:lnSpc>
                <a:spcPct val="120000"/>
              </a:lnSpc>
              <a:buNone/>
            </a:pP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en-US" dirty="0"/>
              <a:t>3</a:t>
            </a:r>
            <a:r>
              <a:rPr lang="zh-CN" altLang="en-US" dirty="0"/>
              <a:t>．画线函数</a:t>
            </a:r>
            <a:endParaRPr lang="en-US" dirty="0"/>
          </a:p>
          <a:p>
            <a:r>
              <a:rPr lang="en-US" dirty="0"/>
              <a:t>4</a:t>
            </a:r>
            <a:r>
              <a:rPr lang="zh-CN" altLang="en-US" dirty="0"/>
              <a:t>．画矩形和条形图函数</a:t>
            </a:r>
            <a:endParaRPr lang="en-US" dirty="0"/>
          </a:p>
          <a:p>
            <a:endParaRPr lang="en-US" dirty="0"/>
          </a:p>
        </p:txBody>
      </p:sp>
    </p:spTree>
    <p:extLst>
      <p:ext uri="{BB962C8B-B14F-4D97-AF65-F5344CB8AC3E}">
        <p14:creationId xmlns:p14="http://schemas.microsoft.com/office/powerpoint/2010/main" val="239147568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基本绘图函数</a:t>
            </a:r>
            <a:br>
              <a:rPr lang="en-US" altLang="zh-CN" dirty="0"/>
            </a:br>
            <a:endParaRPr lang="en-US" dirty="0"/>
          </a:p>
        </p:txBody>
      </p:sp>
      <p:sp>
        <p:nvSpPr>
          <p:cNvPr id="3" name="Content Placeholder 2"/>
          <p:cNvSpPr>
            <a:spLocks noGrp="1"/>
          </p:cNvSpPr>
          <p:nvPr>
            <p:ph idx="1"/>
          </p:nvPr>
        </p:nvSpPr>
        <p:spPr>
          <a:xfrm>
            <a:off x="3803650" y="609600"/>
            <a:ext cx="5111750" cy="5029200"/>
          </a:xfrm>
        </p:spPr>
        <p:txBody>
          <a:bodyPr>
            <a:normAutofit fontScale="47500" lnSpcReduction="20000"/>
          </a:bodyPr>
          <a:lstStyle/>
          <a:p>
            <a:pPr marL="0" indent="0">
              <a:lnSpc>
                <a:spcPct val="120000"/>
              </a:lnSpc>
              <a:buNone/>
            </a:pPr>
            <a:r>
              <a:rPr lang="en-US" dirty="0"/>
              <a:t>5</a:t>
            </a:r>
            <a:r>
              <a:rPr lang="zh-CN" altLang="en-US" dirty="0"/>
              <a:t>．画椭圆、圆和扇形图函数</a:t>
            </a:r>
            <a:endParaRPr lang="en-US" dirty="0"/>
          </a:p>
          <a:p>
            <a:pPr marL="0" indent="0">
              <a:lnSpc>
                <a:spcPct val="120000"/>
              </a:lnSpc>
              <a:buNone/>
            </a:pPr>
            <a:r>
              <a:rPr lang="zh-CN" altLang="en-US" dirty="0"/>
              <a:t>（</a:t>
            </a:r>
            <a:r>
              <a:rPr lang="en-US" dirty="0"/>
              <a:t>1</a:t>
            </a:r>
            <a:r>
              <a:rPr lang="zh-CN" altLang="en-US" dirty="0"/>
              <a:t>）</a:t>
            </a:r>
            <a:r>
              <a:rPr lang="en-US" dirty="0">
                <a:solidFill>
                  <a:schemeClr val="accent4"/>
                </a:solidFill>
              </a:rPr>
              <a:t>void ellipse(</a:t>
            </a:r>
            <a:r>
              <a:rPr lang="en-US" dirty="0" err="1">
                <a:solidFill>
                  <a:schemeClr val="accent4"/>
                </a:solidFill>
              </a:rPr>
              <a:t>int</a:t>
            </a:r>
            <a:r>
              <a:rPr lang="en-US" dirty="0">
                <a:solidFill>
                  <a:schemeClr val="accent4"/>
                </a:solidFill>
              </a:rPr>
              <a:t> x</a:t>
            </a:r>
            <a:r>
              <a:rPr lang="zh-CN" altLang="en-US" dirty="0">
                <a:solidFill>
                  <a:schemeClr val="accent4"/>
                </a:solidFill>
              </a:rPr>
              <a:t>，</a:t>
            </a:r>
            <a:r>
              <a:rPr lang="en-US" dirty="0" err="1">
                <a:solidFill>
                  <a:schemeClr val="accent4"/>
                </a:solidFill>
              </a:rPr>
              <a:t>int</a:t>
            </a:r>
            <a:r>
              <a:rPr lang="en-US" dirty="0">
                <a:solidFill>
                  <a:schemeClr val="accent4"/>
                </a:solidFill>
              </a:rPr>
              <a:t> y, </a:t>
            </a:r>
            <a:r>
              <a:rPr lang="en-US" dirty="0" err="1">
                <a:solidFill>
                  <a:schemeClr val="accent4"/>
                </a:solidFill>
              </a:rPr>
              <a:t>int</a:t>
            </a:r>
            <a:r>
              <a:rPr lang="en-US" dirty="0">
                <a:solidFill>
                  <a:schemeClr val="accent4"/>
                </a:solidFill>
              </a:rPr>
              <a:t> </a:t>
            </a:r>
            <a:r>
              <a:rPr lang="en-US" dirty="0" err="1">
                <a:solidFill>
                  <a:schemeClr val="accent4"/>
                </a:solidFill>
              </a:rPr>
              <a:t>stangle</a:t>
            </a: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endangel</a:t>
            </a:r>
            <a:r>
              <a:rPr lang="en-US" dirty="0">
                <a:solidFill>
                  <a:schemeClr val="accent4"/>
                </a:solidFill>
              </a:rPr>
              <a:t>, </a:t>
            </a:r>
            <a:r>
              <a:rPr lang="en-US" dirty="0" err="1">
                <a:solidFill>
                  <a:schemeClr val="accent4"/>
                </a:solidFill>
              </a:rPr>
              <a:t>int</a:t>
            </a:r>
            <a:r>
              <a:rPr lang="en-US" dirty="0">
                <a:solidFill>
                  <a:schemeClr val="accent4"/>
                </a:solidFill>
              </a:rPr>
              <a:t> xradius.int </a:t>
            </a:r>
            <a:r>
              <a:rPr lang="en-US" dirty="0" err="1">
                <a:solidFill>
                  <a:schemeClr val="accent4"/>
                </a:solidFill>
              </a:rPr>
              <a:t>yradius</a:t>
            </a:r>
            <a:r>
              <a:rPr lang="en-US" dirty="0">
                <a:solidFill>
                  <a:schemeClr val="accent4"/>
                </a:solidFill>
              </a:rPr>
              <a:t>)</a:t>
            </a:r>
          </a:p>
          <a:p>
            <a:pPr marL="0" indent="0">
              <a:lnSpc>
                <a:spcPct val="120000"/>
              </a:lnSpc>
              <a:buNone/>
            </a:pPr>
            <a:r>
              <a:rPr lang="zh-CN" altLang="en-US" dirty="0"/>
              <a:t>该函数将以</a:t>
            </a:r>
            <a:r>
              <a:rPr lang="en-US" dirty="0"/>
              <a:t>(x</a:t>
            </a:r>
            <a:r>
              <a:rPr lang="zh-CN" altLang="en-US" dirty="0"/>
              <a:t>，</a:t>
            </a:r>
            <a:r>
              <a:rPr lang="en-US" dirty="0"/>
              <a:t>y)</a:t>
            </a:r>
            <a:r>
              <a:rPr lang="zh-CN" altLang="en-US" dirty="0"/>
              <a:t>为中心，以</a:t>
            </a:r>
            <a:r>
              <a:rPr lang="en-US" dirty="0" err="1"/>
              <a:t>xradius</a:t>
            </a:r>
            <a:r>
              <a:rPr lang="zh-CN" altLang="en-US" dirty="0"/>
              <a:t>和</a:t>
            </a:r>
            <a:r>
              <a:rPr lang="en-US" dirty="0" err="1"/>
              <a:t>yradius</a:t>
            </a:r>
            <a:r>
              <a:rPr lang="zh-CN" altLang="en-US" dirty="0"/>
              <a:t>为</a:t>
            </a:r>
            <a:r>
              <a:rPr lang="en-US" dirty="0"/>
              <a:t>x</a:t>
            </a:r>
            <a:r>
              <a:rPr lang="zh-CN" altLang="en-US" dirty="0"/>
              <a:t>轴和</a:t>
            </a:r>
            <a:r>
              <a:rPr lang="en-US" dirty="0"/>
              <a:t>y</a:t>
            </a:r>
            <a:r>
              <a:rPr lang="zh-CN" altLang="en-US" dirty="0"/>
              <a:t>轴半径，从起始角</a:t>
            </a:r>
            <a:r>
              <a:rPr lang="en-US" dirty="0" err="1"/>
              <a:t>stangle</a:t>
            </a:r>
            <a:r>
              <a:rPr lang="zh-CN" altLang="en-US" dirty="0"/>
              <a:t>开始到</a:t>
            </a:r>
            <a:r>
              <a:rPr lang="en-US" dirty="0" err="1"/>
              <a:t>endangle</a:t>
            </a:r>
            <a:r>
              <a:rPr lang="zh-CN" altLang="en-US" dirty="0"/>
              <a:t>角结束，画一椭圆线。当</a:t>
            </a:r>
            <a:r>
              <a:rPr lang="en-US" dirty="0" err="1"/>
              <a:t>stangle</a:t>
            </a:r>
            <a:r>
              <a:rPr lang="en-US" dirty="0"/>
              <a:t>=0</a:t>
            </a:r>
            <a:r>
              <a:rPr lang="zh-CN" altLang="en-US" dirty="0"/>
              <a:t>，</a:t>
            </a:r>
            <a:r>
              <a:rPr lang="en-US" dirty="0" err="1"/>
              <a:t>endangle</a:t>
            </a:r>
            <a:r>
              <a:rPr lang="en-US" dirty="0"/>
              <a:t>=360</a:t>
            </a:r>
            <a:r>
              <a:rPr lang="zh-CN" altLang="en-US" dirty="0"/>
              <a:t>时，则画出的是一个完整的椭圆，否则画出的将是椭圆弧。</a:t>
            </a:r>
            <a:endParaRPr lang="en-US" altLang="zh-CN" dirty="0"/>
          </a:p>
          <a:p>
            <a:pPr marL="0" indent="0">
              <a:lnSpc>
                <a:spcPct val="120000"/>
              </a:lnSpc>
              <a:buNone/>
            </a:pPr>
            <a:endParaRPr lang="en-US" dirty="0"/>
          </a:p>
          <a:p>
            <a:pPr marL="0" indent="0">
              <a:lnSpc>
                <a:spcPct val="120000"/>
              </a:lnSpc>
              <a:buNone/>
            </a:pPr>
            <a:r>
              <a:rPr lang="zh-CN" altLang="en-US" dirty="0"/>
              <a:t>（</a:t>
            </a:r>
            <a:r>
              <a:rPr lang="en-US" dirty="0"/>
              <a:t>2</a:t>
            </a:r>
            <a:r>
              <a:rPr lang="zh-CN" altLang="en-US" dirty="0"/>
              <a:t>）</a:t>
            </a:r>
            <a:r>
              <a:rPr lang="en-US" dirty="0">
                <a:solidFill>
                  <a:schemeClr val="accent4"/>
                </a:solidFill>
              </a:rPr>
              <a:t>void far circle (</a:t>
            </a:r>
            <a:r>
              <a:rPr lang="en-US" dirty="0" err="1">
                <a:solidFill>
                  <a:schemeClr val="accent4"/>
                </a:solidFill>
              </a:rPr>
              <a:t>int</a:t>
            </a:r>
            <a:r>
              <a:rPr lang="en-US" dirty="0">
                <a:solidFill>
                  <a:schemeClr val="accent4"/>
                </a:solidFill>
              </a:rPr>
              <a:t> x, </a:t>
            </a:r>
            <a:r>
              <a:rPr lang="en-US" dirty="0" err="1">
                <a:solidFill>
                  <a:schemeClr val="accent4"/>
                </a:solidFill>
              </a:rPr>
              <a:t>int</a:t>
            </a:r>
            <a:r>
              <a:rPr lang="en-US" dirty="0">
                <a:solidFill>
                  <a:schemeClr val="accent4"/>
                </a:solidFill>
              </a:rPr>
              <a:t> y, </a:t>
            </a:r>
            <a:r>
              <a:rPr lang="en-US" dirty="0" err="1">
                <a:solidFill>
                  <a:schemeClr val="accent4"/>
                </a:solidFill>
              </a:rPr>
              <a:t>int</a:t>
            </a:r>
            <a:r>
              <a:rPr lang="en-US" dirty="0">
                <a:solidFill>
                  <a:schemeClr val="accent4"/>
                </a:solidFill>
              </a:rPr>
              <a:t> radius)</a:t>
            </a:r>
          </a:p>
          <a:p>
            <a:pPr marL="0" indent="0">
              <a:lnSpc>
                <a:spcPct val="120000"/>
              </a:lnSpc>
              <a:buNone/>
            </a:pPr>
            <a:r>
              <a:rPr lang="zh-CN" altLang="en-US" dirty="0"/>
              <a:t>该函数将以</a:t>
            </a:r>
            <a:r>
              <a:rPr lang="en-US" dirty="0"/>
              <a:t>(x</a:t>
            </a:r>
            <a:r>
              <a:rPr lang="zh-CN" altLang="en-US" dirty="0"/>
              <a:t>，</a:t>
            </a:r>
            <a:r>
              <a:rPr lang="en-US" dirty="0"/>
              <a:t>y)</a:t>
            </a:r>
            <a:r>
              <a:rPr lang="zh-CN" altLang="en-US" dirty="0"/>
              <a:t>为圆心，</a:t>
            </a:r>
            <a:r>
              <a:rPr lang="en-US" dirty="0"/>
              <a:t>radius</a:t>
            </a:r>
            <a:r>
              <a:rPr lang="zh-CN" altLang="en-US" dirty="0"/>
              <a:t>为半径画个圆。</a:t>
            </a:r>
            <a:endParaRPr lang="en-US" altLang="zh-CN" dirty="0"/>
          </a:p>
          <a:p>
            <a:pPr marL="0" indent="0">
              <a:lnSpc>
                <a:spcPct val="120000"/>
              </a:lnSpc>
              <a:buNone/>
            </a:pPr>
            <a:endParaRPr lang="en-US" dirty="0"/>
          </a:p>
          <a:p>
            <a:pPr marL="0" indent="0">
              <a:lnSpc>
                <a:spcPct val="120000"/>
              </a:lnSpc>
              <a:buNone/>
            </a:pPr>
            <a:r>
              <a:rPr lang="zh-CN" altLang="en-US" dirty="0"/>
              <a:t>（</a:t>
            </a:r>
            <a:r>
              <a:rPr lang="en-US" dirty="0"/>
              <a:t>3</a:t>
            </a:r>
            <a:r>
              <a:rPr lang="zh-CN" altLang="en-US" dirty="0"/>
              <a:t>）</a:t>
            </a:r>
            <a:r>
              <a:rPr lang="en-US" dirty="0">
                <a:solidFill>
                  <a:schemeClr val="accent4"/>
                </a:solidFill>
              </a:rPr>
              <a:t>void far arc (</a:t>
            </a:r>
            <a:r>
              <a:rPr lang="en-US" dirty="0" err="1">
                <a:solidFill>
                  <a:schemeClr val="accent4"/>
                </a:solidFill>
              </a:rPr>
              <a:t>int</a:t>
            </a:r>
            <a:r>
              <a:rPr lang="en-US" dirty="0">
                <a:solidFill>
                  <a:schemeClr val="accent4"/>
                </a:solidFill>
              </a:rPr>
              <a:t> x, </a:t>
            </a:r>
            <a:r>
              <a:rPr lang="en-US" dirty="0" err="1">
                <a:solidFill>
                  <a:schemeClr val="accent4"/>
                </a:solidFill>
              </a:rPr>
              <a:t>int</a:t>
            </a:r>
            <a:r>
              <a:rPr lang="en-US" dirty="0">
                <a:solidFill>
                  <a:schemeClr val="accent4"/>
                </a:solidFill>
              </a:rPr>
              <a:t> y, </a:t>
            </a:r>
            <a:r>
              <a:rPr lang="en-US" dirty="0" err="1">
                <a:solidFill>
                  <a:schemeClr val="accent4"/>
                </a:solidFill>
              </a:rPr>
              <a:t>int</a:t>
            </a:r>
            <a:r>
              <a:rPr lang="en-US" dirty="0">
                <a:solidFill>
                  <a:schemeClr val="accent4"/>
                </a:solidFill>
              </a:rPr>
              <a:t> </a:t>
            </a:r>
            <a:r>
              <a:rPr lang="en-US" dirty="0" err="1">
                <a:solidFill>
                  <a:schemeClr val="accent4"/>
                </a:solidFill>
              </a:rPr>
              <a:t>stangle</a:t>
            </a: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endangle</a:t>
            </a:r>
            <a:r>
              <a:rPr lang="en-US" dirty="0">
                <a:solidFill>
                  <a:schemeClr val="accent4"/>
                </a:solidFill>
              </a:rPr>
              <a:t>, </a:t>
            </a:r>
            <a:r>
              <a:rPr lang="en-US" dirty="0" err="1">
                <a:solidFill>
                  <a:schemeClr val="accent4"/>
                </a:solidFill>
              </a:rPr>
              <a:t>int</a:t>
            </a:r>
            <a:r>
              <a:rPr lang="en-US" dirty="0">
                <a:solidFill>
                  <a:schemeClr val="accent4"/>
                </a:solidFill>
              </a:rPr>
              <a:t> radius)</a:t>
            </a:r>
          </a:p>
          <a:p>
            <a:pPr marL="0" indent="0">
              <a:lnSpc>
                <a:spcPct val="120000"/>
              </a:lnSpc>
              <a:buNone/>
            </a:pPr>
            <a:r>
              <a:rPr lang="zh-CN" altLang="en-US" dirty="0"/>
              <a:t>该函数将以</a:t>
            </a:r>
            <a:r>
              <a:rPr lang="en-US" dirty="0"/>
              <a:t>(x</a:t>
            </a:r>
            <a:r>
              <a:rPr lang="zh-CN" altLang="en-US" dirty="0"/>
              <a:t>，</a:t>
            </a:r>
            <a:r>
              <a:rPr lang="en-US" dirty="0"/>
              <a:t>y)</a:t>
            </a:r>
            <a:r>
              <a:rPr lang="zh-CN" altLang="en-US" dirty="0"/>
              <a:t>为圆心，</a:t>
            </a:r>
            <a:r>
              <a:rPr lang="en-US" dirty="0"/>
              <a:t>radius</a:t>
            </a:r>
            <a:r>
              <a:rPr lang="zh-CN" altLang="en-US" dirty="0"/>
              <a:t>为半径，从</a:t>
            </a:r>
            <a:r>
              <a:rPr lang="en-US" dirty="0" err="1"/>
              <a:t>stangle</a:t>
            </a:r>
            <a:r>
              <a:rPr lang="zh-CN" altLang="en-US" dirty="0"/>
              <a:t>为起始角开始，到</a:t>
            </a:r>
            <a:r>
              <a:rPr lang="en-US" dirty="0" err="1"/>
              <a:t>endangle</a:t>
            </a:r>
            <a:r>
              <a:rPr lang="zh-CN" altLang="en-US" dirty="0"/>
              <a:t>为结束角画一圆弧。</a:t>
            </a:r>
            <a:endParaRPr lang="en-US" altLang="zh-CN" dirty="0"/>
          </a:p>
          <a:p>
            <a:pPr marL="0" indent="0">
              <a:lnSpc>
                <a:spcPct val="120000"/>
              </a:lnSpc>
              <a:buNone/>
            </a:pPr>
            <a:endParaRPr lang="en-US" dirty="0"/>
          </a:p>
          <a:p>
            <a:pPr marL="0" indent="0">
              <a:lnSpc>
                <a:spcPct val="120000"/>
              </a:lnSpc>
              <a:buNone/>
            </a:pPr>
            <a:r>
              <a:rPr lang="zh-CN" altLang="en-US" dirty="0"/>
              <a:t>（</a:t>
            </a:r>
            <a:r>
              <a:rPr lang="en-US" dirty="0"/>
              <a:t>4</a:t>
            </a:r>
            <a:r>
              <a:rPr lang="zh-CN" altLang="en-US" dirty="0"/>
              <a:t>）</a:t>
            </a:r>
            <a:r>
              <a:rPr lang="en-US" dirty="0">
                <a:solidFill>
                  <a:schemeClr val="accent4"/>
                </a:solidFill>
              </a:rPr>
              <a:t>void far </a:t>
            </a:r>
            <a:r>
              <a:rPr lang="en-US" dirty="0" err="1">
                <a:solidFill>
                  <a:schemeClr val="accent4"/>
                </a:solidFill>
              </a:rPr>
              <a:t>pieslice</a:t>
            </a:r>
            <a:r>
              <a:rPr lang="en-US" dirty="0">
                <a:solidFill>
                  <a:schemeClr val="accent4"/>
                </a:solidFill>
              </a:rPr>
              <a:t> (</a:t>
            </a:r>
            <a:r>
              <a:rPr lang="en-US" dirty="0" err="1">
                <a:solidFill>
                  <a:schemeClr val="accent4"/>
                </a:solidFill>
              </a:rPr>
              <a:t>int</a:t>
            </a:r>
            <a:r>
              <a:rPr lang="en-US" dirty="0">
                <a:solidFill>
                  <a:schemeClr val="accent4"/>
                </a:solidFill>
              </a:rPr>
              <a:t> x, </a:t>
            </a:r>
            <a:r>
              <a:rPr lang="en-US" dirty="0" err="1">
                <a:solidFill>
                  <a:schemeClr val="accent4"/>
                </a:solidFill>
              </a:rPr>
              <a:t>int</a:t>
            </a:r>
            <a:r>
              <a:rPr lang="en-US" dirty="0">
                <a:solidFill>
                  <a:schemeClr val="accent4"/>
                </a:solidFill>
              </a:rPr>
              <a:t> y, </a:t>
            </a:r>
            <a:r>
              <a:rPr lang="en-US" dirty="0" err="1">
                <a:solidFill>
                  <a:schemeClr val="accent4"/>
                </a:solidFill>
              </a:rPr>
              <a:t>int</a:t>
            </a:r>
            <a:r>
              <a:rPr lang="en-US" dirty="0">
                <a:solidFill>
                  <a:schemeClr val="accent4"/>
                </a:solidFill>
              </a:rPr>
              <a:t> </a:t>
            </a:r>
            <a:r>
              <a:rPr lang="en-US" dirty="0" err="1">
                <a:solidFill>
                  <a:schemeClr val="accent4"/>
                </a:solidFill>
              </a:rPr>
              <a:t>stangle</a:t>
            </a: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endangle</a:t>
            </a:r>
            <a:r>
              <a:rPr lang="en-US" dirty="0">
                <a:solidFill>
                  <a:schemeClr val="accent4"/>
                </a:solidFill>
              </a:rPr>
              <a:t>, </a:t>
            </a:r>
            <a:r>
              <a:rPr lang="en-US" dirty="0" err="1">
                <a:solidFill>
                  <a:schemeClr val="accent4"/>
                </a:solidFill>
              </a:rPr>
              <a:t>int</a:t>
            </a:r>
            <a:r>
              <a:rPr lang="en-US" dirty="0">
                <a:solidFill>
                  <a:schemeClr val="accent4"/>
                </a:solidFill>
              </a:rPr>
              <a:t> radius)</a:t>
            </a:r>
          </a:p>
          <a:p>
            <a:pPr marL="0" indent="0">
              <a:lnSpc>
                <a:spcPct val="120000"/>
              </a:lnSpc>
              <a:buNone/>
            </a:pPr>
            <a:r>
              <a:rPr lang="zh-CN" altLang="en-US" dirty="0"/>
              <a:t>该函数将以</a:t>
            </a:r>
            <a:r>
              <a:rPr lang="en-US" dirty="0"/>
              <a:t>(x</a:t>
            </a:r>
            <a:r>
              <a:rPr lang="zh-CN" altLang="en-US" dirty="0"/>
              <a:t>，</a:t>
            </a:r>
            <a:r>
              <a:rPr lang="en-US" dirty="0"/>
              <a:t>y)</a:t>
            </a:r>
            <a:r>
              <a:rPr lang="zh-CN" altLang="en-US" dirty="0"/>
              <a:t>为圆心，</a:t>
            </a:r>
            <a:r>
              <a:rPr lang="en-US" dirty="0"/>
              <a:t>radius</a:t>
            </a:r>
            <a:r>
              <a:rPr lang="zh-CN" altLang="en-US" dirty="0"/>
              <a:t>为半径，以</a:t>
            </a:r>
            <a:r>
              <a:rPr lang="en-US" dirty="0" err="1"/>
              <a:t>stangle</a:t>
            </a:r>
            <a:r>
              <a:rPr lang="zh-CN" altLang="en-US" dirty="0"/>
              <a:t>为起始角，</a:t>
            </a:r>
            <a:r>
              <a:rPr lang="en-US" dirty="0" err="1"/>
              <a:t>endangle</a:t>
            </a:r>
            <a:r>
              <a:rPr lang="zh-CN" altLang="en-US" dirty="0"/>
              <a:t>为结束角，画一扇形图，扇形图的填充模式和填充颜色可以事先设定，否则以默认模式进行。</a:t>
            </a: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en-US" dirty="0"/>
              <a:t>5</a:t>
            </a:r>
            <a:r>
              <a:rPr lang="zh-CN" altLang="en-US" dirty="0"/>
              <a:t>．画椭圆、圆和扇形图函数</a:t>
            </a:r>
            <a:endParaRPr lang="en-US" dirty="0"/>
          </a:p>
          <a:p>
            <a:endParaRPr lang="en-US" dirty="0"/>
          </a:p>
        </p:txBody>
      </p:sp>
    </p:spTree>
    <p:extLst>
      <p:ext uri="{BB962C8B-B14F-4D97-AF65-F5344CB8AC3E}">
        <p14:creationId xmlns:p14="http://schemas.microsoft.com/office/powerpoint/2010/main" val="19512365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总结提高</a:t>
            </a:r>
            <a:endParaRPr lang="en-US" dirty="0"/>
          </a:p>
        </p:txBody>
      </p:sp>
      <p:sp>
        <p:nvSpPr>
          <p:cNvPr id="3" name="Content Placeholder 2"/>
          <p:cNvSpPr>
            <a:spLocks noGrp="1"/>
          </p:cNvSpPr>
          <p:nvPr>
            <p:ph idx="1"/>
          </p:nvPr>
        </p:nvSpPr>
        <p:spPr>
          <a:xfrm>
            <a:off x="457200" y="1600201"/>
            <a:ext cx="8229600" cy="3352799"/>
          </a:xfrm>
        </p:spPr>
        <p:txBody>
          <a:bodyPr>
            <a:normAutofit lnSpcReduction="10000"/>
          </a:bodyPr>
          <a:lstStyle/>
          <a:p>
            <a:pPr marL="0" indent="0">
              <a:buNone/>
            </a:pPr>
            <a:r>
              <a:rPr lang="zh-CN" altLang="en-US" sz="3600" b="1" dirty="0"/>
              <a:t>简单的动画设计</a:t>
            </a:r>
            <a:endParaRPr lang="en-US" sz="3600" b="1" dirty="0"/>
          </a:p>
          <a:p>
            <a:pPr marL="0" indent="0">
              <a:buNone/>
            </a:pPr>
            <a:r>
              <a:rPr lang="zh-CN" altLang="en-US" dirty="0"/>
              <a:t>产生动画的常用方法有</a:t>
            </a:r>
            <a:r>
              <a:rPr lang="en-US" dirty="0"/>
              <a:t>4</a:t>
            </a:r>
            <a:r>
              <a:rPr lang="zh-CN" altLang="en-US" dirty="0"/>
              <a:t>种：</a:t>
            </a:r>
            <a:endParaRPr lang="en-US" dirty="0"/>
          </a:p>
          <a:p>
            <a:pPr>
              <a:buFont typeface="Wingdings" pitchFamily="2" charset="2"/>
              <a:buChar char="Ø"/>
            </a:pPr>
            <a:r>
              <a:rPr lang="zh-CN" altLang="en-US" dirty="0"/>
              <a:t>清除法</a:t>
            </a:r>
            <a:endParaRPr lang="en-US" dirty="0"/>
          </a:p>
          <a:p>
            <a:pPr>
              <a:buFont typeface="Wingdings" pitchFamily="2" charset="2"/>
              <a:buChar char="Ø"/>
            </a:pPr>
            <a:r>
              <a:rPr lang="zh-CN" altLang="en-US" dirty="0"/>
              <a:t>动态窗口法</a:t>
            </a:r>
            <a:endParaRPr lang="en-US" dirty="0"/>
          </a:p>
          <a:p>
            <a:pPr>
              <a:buFont typeface="Wingdings" pitchFamily="2" charset="2"/>
              <a:buChar char="Ø"/>
            </a:pPr>
            <a:r>
              <a:rPr lang="zh-CN" altLang="en-US" dirty="0"/>
              <a:t>存储再现法</a:t>
            </a:r>
            <a:endParaRPr lang="en-US" dirty="0"/>
          </a:p>
          <a:p>
            <a:pPr>
              <a:buFont typeface="Wingdings" pitchFamily="2" charset="2"/>
              <a:buChar char="Ø"/>
            </a:pPr>
            <a:r>
              <a:rPr lang="zh-CN" altLang="en-US" dirty="0"/>
              <a:t>页交替法</a:t>
            </a:r>
            <a:endParaRPr lang="en-US" dirty="0"/>
          </a:p>
          <a:p>
            <a:endParaRPr lang="en-US" dirty="0"/>
          </a:p>
        </p:txBody>
      </p:sp>
    </p:spTree>
    <p:extLst>
      <p:ext uri="{BB962C8B-B14F-4D97-AF65-F5344CB8AC3E}">
        <p14:creationId xmlns:p14="http://schemas.microsoft.com/office/powerpoint/2010/main" val="216632963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清除法</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altLang="zh-CN" dirty="0"/>
              <a:t>【</a:t>
            </a:r>
            <a:r>
              <a:rPr lang="zh-CN" altLang="en-US" dirty="0"/>
              <a:t>例</a:t>
            </a:r>
            <a:r>
              <a:rPr lang="en-US" altLang="zh-CN" dirty="0"/>
              <a:t>】</a:t>
            </a:r>
            <a:r>
              <a:rPr lang="zh-CN" altLang="en-US" dirty="0"/>
              <a:t>画一个半径为</a:t>
            </a:r>
            <a:r>
              <a:rPr lang="en-US" dirty="0"/>
              <a:t>60</a:t>
            </a:r>
            <a:r>
              <a:rPr lang="zh-CN" altLang="en-US" dirty="0"/>
              <a:t>像素的圆，并让它从屏幕左边水平移动到屏幕右边。</a:t>
            </a:r>
            <a:endParaRPr lang="en-US" dirty="0"/>
          </a:p>
          <a:p>
            <a:pPr marL="0" indent="0">
              <a:buNone/>
            </a:pPr>
            <a:r>
              <a:rPr lang="en-US" dirty="0"/>
              <a:t> </a:t>
            </a:r>
          </a:p>
          <a:p>
            <a:pPr marL="0" indent="0">
              <a:buNone/>
            </a:pPr>
            <a:r>
              <a:rPr lang="en-US" dirty="0">
                <a:solidFill>
                  <a:schemeClr val="accent4"/>
                </a:solidFill>
              </a:rPr>
              <a:t>#include &lt;</a:t>
            </a:r>
            <a:r>
              <a:rPr lang="en-US" dirty="0" err="1">
                <a:solidFill>
                  <a:schemeClr val="accent4"/>
                </a:solidFill>
              </a:rPr>
              <a:t>graphics.h</a:t>
            </a:r>
            <a:r>
              <a:rPr lang="en-US" dirty="0">
                <a:solidFill>
                  <a:schemeClr val="accent4"/>
                </a:solidFill>
              </a:rPr>
              <a:t>&gt;</a:t>
            </a:r>
          </a:p>
          <a:p>
            <a:pPr marL="0" indent="0">
              <a:buNone/>
            </a:pPr>
            <a:r>
              <a:rPr lang="en-US" dirty="0">
                <a:solidFill>
                  <a:schemeClr val="accent4"/>
                </a:solidFill>
              </a:rPr>
              <a:t>void main()</a:t>
            </a:r>
          </a:p>
          <a:p>
            <a:pPr marL="0" indent="0">
              <a:buNone/>
            </a:pP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x</a:t>
            </a:r>
            <a:r>
              <a:rPr lang="pt-BR" dirty="0">
                <a:solidFill>
                  <a:schemeClr val="accent4"/>
                </a:solidFill>
              </a:rPr>
              <a:t>,</a:t>
            </a:r>
            <a:r>
              <a:rPr lang="en-US" dirty="0">
                <a:solidFill>
                  <a:schemeClr val="accent4"/>
                </a:solidFill>
              </a:rPr>
              <a:t>driver = DETECT</a:t>
            </a:r>
            <a:r>
              <a:rPr lang="pt-BR" dirty="0">
                <a:solidFill>
                  <a:schemeClr val="accent4"/>
                </a:solidFill>
              </a:rPr>
              <a:t>,</a:t>
            </a:r>
            <a:r>
              <a:rPr lang="en-US" dirty="0">
                <a:solidFill>
                  <a:schemeClr val="accent4"/>
                </a:solidFill>
              </a:rPr>
              <a:t>mode=0;</a:t>
            </a:r>
          </a:p>
          <a:p>
            <a:pPr marL="0" indent="0">
              <a:buNone/>
            </a:pPr>
            <a:r>
              <a:rPr lang="en-US" dirty="0">
                <a:solidFill>
                  <a:schemeClr val="accent4"/>
                </a:solidFill>
              </a:rPr>
              <a:t>   </a:t>
            </a:r>
            <a:r>
              <a:rPr lang="en-US" dirty="0" err="1">
                <a:solidFill>
                  <a:schemeClr val="accent4"/>
                </a:solidFill>
              </a:rPr>
              <a:t>initgraph</a:t>
            </a:r>
            <a:r>
              <a:rPr lang="en-US" dirty="0">
                <a:solidFill>
                  <a:schemeClr val="accent4"/>
                </a:solidFill>
              </a:rPr>
              <a:t>(&amp;driver</a:t>
            </a:r>
            <a:r>
              <a:rPr lang="pt-BR" dirty="0">
                <a:solidFill>
                  <a:schemeClr val="accent4"/>
                </a:solidFill>
              </a:rPr>
              <a:t>,</a:t>
            </a:r>
            <a:r>
              <a:rPr lang="en-US" dirty="0">
                <a:solidFill>
                  <a:schemeClr val="accent4"/>
                </a:solidFill>
              </a:rPr>
              <a:t> &amp;mode</a:t>
            </a:r>
            <a:r>
              <a:rPr lang="pt-BR" dirty="0">
                <a:solidFill>
                  <a:schemeClr val="accent4"/>
                </a:solidFill>
              </a:rPr>
              <a:t>,</a:t>
            </a:r>
            <a:r>
              <a:rPr lang="en-US" dirty="0">
                <a:solidFill>
                  <a:schemeClr val="accent4"/>
                </a:solidFill>
              </a:rPr>
              <a:t>"");   	/</a:t>
            </a:r>
            <a:r>
              <a:rPr lang="en-US" dirty="0">
                <a:solidFill>
                  <a:schemeClr val="accent4"/>
                </a:solidFill>
                <a:sym typeface="Symbol"/>
              </a:rPr>
              <a:t></a:t>
            </a:r>
            <a:r>
              <a:rPr lang="en-US" dirty="0">
                <a:solidFill>
                  <a:schemeClr val="accent4"/>
                </a:solidFill>
              </a:rPr>
              <a:t> </a:t>
            </a:r>
            <a:r>
              <a:rPr lang="zh-CN" altLang="en-US" dirty="0">
                <a:solidFill>
                  <a:schemeClr val="accent4"/>
                </a:solidFill>
              </a:rPr>
              <a:t>图形模式初始化 </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cleardevice</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setcolor</a:t>
            </a:r>
            <a:r>
              <a:rPr lang="en-US" dirty="0">
                <a:solidFill>
                  <a:schemeClr val="accent4"/>
                </a:solidFill>
              </a:rPr>
              <a:t>(RED);</a:t>
            </a:r>
          </a:p>
          <a:p>
            <a:pPr marL="0" indent="0">
              <a:buNone/>
            </a:pPr>
            <a:r>
              <a:rPr lang="en-US" dirty="0">
                <a:solidFill>
                  <a:schemeClr val="accent4"/>
                </a:solidFill>
              </a:rPr>
              <a:t>   for ( x = 100; x &lt;= 500; x++ ) 	/</a:t>
            </a:r>
            <a:r>
              <a:rPr lang="en-US" dirty="0">
                <a:solidFill>
                  <a:schemeClr val="accent4"/>
                </a:solidFill>
                <a:sym typeface="Symbol"/>
              </a:rPr>
              <a:t></a:t>
            </a:r>
            <a:r>
              <a:rPr lang="en-US" dirty="0">
                <a:solidFill>
                  <a:schemeClr val="accent4"/>
                </a:solidFill>
              </a:rPr>
              <a:t> </a:t>
            </a:r>
            <a:r>
              <a:rPr lang="zh-CN" altLang="en-US" dirty="0">
                <a:solidFill>
                  <a:schemeClr val="accent4"/>
                </a:solidFill>
              </a:rPr>
              <a:t>控制圆心坐标的变化 </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a:t>
            </a:r>
          </a:p>
          <a:p>
            <a:pPr marL="0" indent="0">
              <a:buNone/>
            </a:pPr>
            <a:r>
              <a:rPr lang="en-US" dirty="0">
                <a:solidFill>
                  <a:schemeClr val="accent4"/>
                </a:solidFill>
              </a:rPr>
              <a:t>       circle(x</a:t>
            </a:r>
            <a:r>
              <a:rPr lang="zh-CN" altLang="en-US" dirty="0">
                <a:solidFill>
                  <a:schemeClr val="accent4"/>
                </a:solidFill>
              </a:rPr>
              <a:t>，</a:t>
            </a:r>
            <a:r>
              <a:rPr lang="en-US" dirty="0">
                <a:solidFill>
                  <a:schemeClr val="accent4"/>
                </a:solidFill>
              </a:rPr>
              <a:t>200</a:t>
            </a:r>
            <a:r>
              <a:rPr lang="zh-CN" altLang="en-US" dirty="0">
                <a:solidFill>
                  <a:schemeClr val="accent4"/>
                </a:solidFill>
              </a:rPr>
              <a:t>，</a:t>
            </a:r>
            <a:r>
              <a:rPr lang="en-US" dirty="0">
                <a:solidFill>
                  <a:schemeClr val="accent4"/>
                </a:solidFill>
              </a:rPr>
              <a:t>60);	          /</a:t>
            </a:r>
            <a:r>
              <a:rPr lang="en-US" dirty="0">
                <a:solidFill>
                  <a:schemeClr val="accent4"/>
                </a:solidFill>
                <a:sym typeface="Symbol"/>
              </a:rPr>
              <a:t></a:t>
            </a:r>
            <a:r>
              <a:rPr lang="en-US" dirty="0">
                <a:solidFill>
                  <a:schemeClr val="accent4"/>
                </a:solidFill>
              </a:rPr>
              <a:t> </a:t>
            </a:r>
            <a:r>
              <a:rPr lang="zh-CN" altLang="en-US" dirty="0">
                <a:solidFill>
                  <a:schemeClr val="accent4"/>
                </a:solidFill>
              </a:rPr>
              <a:t>画一个半径为</a:t>
            </a:r>
            <a:r>
              <a:rPr lang="en-US" dirty="0">
                <a:solidFill>
                  <a:schemeClr val="accent4"/>
                </a:solidFill>
              </a:rPr>
              <a:t>60</a:t>
            </a:r>
            <a:r>
              <a:rPr lang="zh-CN" altLang="en-US" dirty="0">
                <a:solidFill>
                  <a:schemeClr val="accent4"/>
                </a:solidFill>
              </a:rPr>
              <a:t>像素的圆 </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delay(800);         		/</a:t>
            </a:r>
            <a:r>
              <a:rPr lang="en-US" dirty="0">
                <a:solidFill>
                  <a:schemeClr val="accent4"/>
                </a:solidFill>
                <a:sym typeface="Symbol"/>
              </a:rPr>
              <a:t></a:t>
            </a:r>
            <a:r>
              <a:rPr lang="en-US" dirty="0">
                <a:solidFill>
                  <a:schemeClr val="accent4"/>
                </a:solidFill>
              </a:rPr>
              <a:t> </a:t>
            </a:r>
            <a:r>
              <a:rPr lang="zh-CN" altLang="en-US" dirty="0">
                <a:solidFill>
                  <a:schemeClr val="accent4"/>
                </a:solidFill>
              </a:rPr>
              <a:t>延时</a:t>
            </a:r>
            <a:r>
              <a:rPr lang="en-US" dirty="0">
                <a:solidFill>
                  <a:schemeClr val="accent4"/>
                </a:solidFill>
              </a:rPr>
              <a:t>800</a:t>
            </a:r>
            <a:r>
              <a:rPr lang="zh-CN" altLang="en-US" dirty="0">
                <a:solidFill>
                  <a:schemeClr val="accent4"/>
                </a:solidFill>
              </a:rPr>
              <a:t>毫秒 </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cleardevice</a:t>
            </a:r>
            <a:r>
              <a:rPr lang="en-US" dirty="0">
                <a:solidFill>
                  <a:schemeClr val="accent4"/>
                </a:solidFill>
              </a:rPr>
              <a:t>();      			/</a:t>
            </a:r>
            <a:r>
              <a:rPr lang="en-US" dirty="0">
                <a:solidFill>
                  <a:schemeClr val="accent4"/>
                </a:solidFill>
                <a:sym typeface="Symbol"/>
              </a:rPr>
              <a:t></a:t>
            </a:r>
            <a:r>
              <a:rPr lang="en-US" dirty="0">
                <a:solidFill>
                  <a:schemeClr val="accent4"/>
                </a:solidFill>
              </a:rPr>
              <a:t> </a:t>
            </a:r>
            <a:r>
              <a:rPr lang="zh-CN" altLang="en-US" dirty="0">
                <a:solidFill>
                  <a:schemeClr val="accent4"/>
                </a:solidFill>
              </a:rPr>
              <a:t>清屏 </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closegraph</a:t>
            </a:r>
            <a:r>
              <a:rPr lang="en-US" dirty="0">
                <a:solidFill>
                  <a:schemeClr val="accent4"/>
                </a:solidFill>
              </a:rPr>
              <a:t>();</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r>
              <a:rPr lang="zh-CN" altLang="en-US" dirty="0"/>
              <a:t>本方法利用</a:t>
            </a:r>
            <a:r>
              <a:rPr lang="en-US" dirty="0" err="1"/>
              <a:t>cleardevice</a:t>
            </a:r>
            <a:r>
              <a:rPr lang="en-US" dirty="0"/>
              <a:t> ()</a:t>
            </a:r>
            <a:r>
              <a:rPr lang="zh-CN" altLang="en-US" dirty="0"/>
              <a:t>和</a:t>
            </a:r>
            <a:r>
              <a:rPr lang="en-US" dirty="0"/>
              <a:t>delay ()</a:t>
            </a:r>
            <a:r>
              <a:rPr lang="zh-CN" altLang="en-US" dirty="0"/>
              <a:t>函数相互配合，先画一幅图形，让它延迟一定时间，然后清屏，再画另一幅，如此反复，形成动画效果。</a:t>
            </a:r>
            <a:endParaRPr lang="en-US" dirty="0"/>
          </a:p>
          <a:p>
            <a:endParaRPr lang="en-US" dirty="0"/>
          </a:p>
        </p:txBody>
      </p:sp>
    </p:spTree>
    <p:extLst>
      <p:ext uri="{BB962C8B-B14F-4D97-AF65-F5344CB8AC3E}">
        <p14:creationId xmlns:p14="http://schemas.microsoft.com/office/powerpoint/2010/main" val="218046533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动态窗口法</a:t>
            </a:r>
            <a:br>
              <a:rPr lang="en-US" dirty="0"/>
            </a:br>
            <a:endParaRPr lang="en-US" dirty="0"/>
          </a:p>
        </p:txBody>
      </p:sp>
      <p:sp>
        <p:nvSpPr>
          <p:cNvPr id="3" name="Content Placeholder 2"/>
          <p:cNvSpPr>
            <a:spLocks noGrp="1"/>
          </p:cNvSpPr>
          <p:nvPr>
            <p:ph idx="1"/>
          </p:nvPr>
        </p:nvSpPr>
        <p:spPr>
          <a:xfrm>
            <a:off x="3803650" y="381000"/>
            <a:ext cx="5111750" cy="5638800"/>
          </a:xfrm>
        </p:spPr>
        <p:txBody>
          <a:bodyPr>
            <a:normAutofit fontScale="40000" lnSpcReduction="20000"/>
          </a:bodyPr>
          <a:lstStyle/>
          <a:p>
            <a:pPr marL="0" indent="0">
              <a:lnSpc>
                <a:spcPct val="120000"/>
              </a:lnSpc>
              <a:buNone/>
            </a:pPr>
            <a:r>
              <a:rPr lang="en-US" altLang="zh-CN" sz="3500" dirty="0"/>
              <a:t>【</a:t>
            </a:r>
            <a:r>
              <a:rPr lang="zh-CN" altLang="en-US" sz="3500" dirty="0"/>
              <a:t>例</a:t>
            </a:r>
            <a:r>
              <a:rPr lang="en-US" altLang="zh-CN" sz="3500" dirty="0"/>
              <a:t>】</a:t>
            </a:r>
            <a:r>
              <a:rPr lang="zh-CN" altLang="en-US" sz="3500" dirty="0"/>
              <a:t>设计一个不断变化颜色的立方体，沿屏幕从左往右移动。</a:t>
            </a:r>
            <a:endParaRPr lang="en-US" sz="3500" dirty="0"/>
          </a:p>
          <a:p>
            <a:pPr marL="0" indent="0">
              <a:lnSpc>
                <a:spcPct val="120000"/>
              </a:lnSpc>
              <a:buNone/>
            </a:pPr>
            <a:r>
              <a:rPr lang="en-US" dirty="0"/>
              <a:t> </a:t>
            </a:r>
          </a:p>
          <a:p>
            <a:pPr marL="0" indent="0">
              <a:lnSpc>
                <a:spcPct val="120000"/>
              </a:lnSpc>
              <a:buNone/>
            </a:pPr>
            <a:r>
              <a:rPr lang="en-US" dirty="0">
                <a:solidFill>
                  <a:schemeClr val="accent4"/>
                </a:solidFill>
              </a:rPr>
              <a:t>#include &lt;</a:t>
            </a:r>
            <a:r>
              <a:rPr lang="en-US" dirty="0" err="1">
                <a:solidFill>
                  <a:schemeClr val="accent4"/>
                </a:solidFill>
              </a:rPr>
              <a:t>graphics.h</a:t>
            </a:r>
            <a:r>
              <a:rPr lang="en-US" dirty="0">
                <a:solidFill>
                  <a:schemeClr val="accent4"/>
                </a:solidFill>
              </a:rPr>
              <a:t>&gt; </a:t>
            </a:r>
          </a:p>
          <a:p>
            <a:pPr marL="0" indent="0">
              <a:lnSpc>
                <a:spcPct val="120000"/>
              </a:lnSpc>
              <a:buNone/>
            </a:pPr>
            <a:r>
              <a:rPr lang="en-US" dirty="0">
                <a:solidFill>
                  <a:schemeClr val="accent4"/>
                </a:solidFill>
              </a:rPr>
              <a:t>#include &lt;</a:t>
            </a:r>
            <a:r>
              <a:rPr lang="en-US" dirty="0" err="1">
                <a:solidFill>
                  <a:schemeClr val="accent4"/>
                </a:solidFill>
              </a:rPr>
              <a:t>dos.h</a:t>
            </a:r>
            <a:r>
              <a:rPr lang="en-US" dirty="0">
                <a:solidFill>
                  <a:schemeClr val="accent4"/>
                </a:solidFill>
              </a:rPr>
              <a:t>&gt; </a:t>
            </a:r>
          </a:p>
          <a:p>
            <a:pPr marL="0" indent="0">
              <a:lnSpc>
                <a:spcPct val="120000"/>
              </a:lnSpc>
              <a:buNone/>
            </a:pPr>
            <a:r>
              <a:rPr lang="en-US" dirty="0">
                <a:solidFill>
                  <a:schemeClr val="accent4"/>
                </a:solidFill>
              </a:rPr>
              <a:t>void main() </a:t>
            </a:r>
          </a:p>
          <a:p>
            <a:pPr marL="0" indent="0">
              <a:lnSpc>
                <a:spcPct val="120000"/>
              </a:lnSpc>
              <a:buNone/>
            </a:pPr>
            <a:r>
              <a:rPr lang="en-US" dirty="0">
                <a:solidFill>
                  <a:schemeClr val="accent4"/>
                </a:solidFill>
              </a:rPr>
              <a:t>{ </a:t>
            </a:r>
          </a:p>
          <a:p>
            <a:pPr marL="0" indent="0">
              <a:lnSpc>
                <a:spcPct val="120000"/>
              </a:lnSpc>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i</a:t>
            </a:r>
            <a:r>
              <a:rPr lang="pt-BR" dirty="0">
                <a:solidFill>
                  <a:schemeClr val="accent4"/>
                </a:solidFill>
              </a:rPr>
              <a:t>,</a:t>
            </a:r>
            <a:r>
              <a:rPr lang="en-US" dirty="0" err="1">
                <a:solidFill>
                  <a:schemeClr val="accent4"/>
                </a:solidFill>
              </a:rPr>
              <a:t>graphdriver</a:t>
            </a:r>
            <a:r>
              <a:rPr lang="en-US" dirty="0">
                <a:solidFill>
                  <a:schemeClr val="accent4"/>
                </a:solidFill>
              </a:rPr>
              <a:t> = DETECT</a:t>
            </a:r>
            <a:r>
              <a:rPr lang="pt-BR" dirty="0">
                <a:solidFill>
                  <a:schemeClr val="accent4"/>
                </a:solidFill>
              </a:rPr>
              <a:t>,</a:t>
            </a:r>
            <a:r>
              <a:rPr lang="en-US" dirty="0" err="1">
                <a:solidFill>
                  <a:schemeClr val="accent4"/>
                </a:solidFill>
              </a:rPr>
              <a:t>graphmode</a:t>
            </a:r>
            <a:r>
              <a:rPr lang="en-US" dirty="0">
                <a:solidFill>
                  <a:schemeClr val="accent4"/>
                </a:solidFill>
              </a:rPr>
              <a:t>;</a:t>
            </a:r>
          </a:p>
          <a:p>
            <a:pPr marL="0" indent="0">
              <a:lnSpc>
                <a:spcPct val="120000"/>
              </a:lnSpc>
              <a:buNone/>
            </a:pPr>
            <a:r>
              <a:rPr lang="en-US" dirty="0" err="1">
                <a:solidFill>
                  <a:schemeClr val="accent4"/>
                </a:solidFill>
              </a:rPr>
              <a:t>initgraph</a:t>
            </a:r>
            <a:r>
              <a:rPr lang="en-US" dirty="0">
                <a:solidFill>
                  <a:schemeClr val="accent4"/>
                </a:solidFill>
              </a:rPr>
              <a:t>(&amp;</a:t>
            </a:r>
            <a:r>
              <a:rPr lang="en-US" dirty="0" err="1">
                <a:solidFill>
                  <a:schemeClr val="accent4"/>
                </a:solidFill>
              </a:rPr>
              <a:t>graphdriver</a:t>
            </a:r>
            <a:r>
              <a:rPr lang="pt-BR" dirty="0">
                <a:solidFill>
                  <a:schemeClr val="accent4"/>
                </a:solidFill>
              </a:rPr>
              <a:t>,</a:t>
            </a:r>
            <a:r>
              <a:rPr lang="en-US" dirty="0">
                <a:solidFill>
                  <a:schemeClr val="accent4"/>
                </a:solidFill>
              </a:rPr>
              <a:t> &amp;</a:t>
            </a:r>
            <a:r>
              <a:rPr lang="en-US" dirty="0" err="1">
                <a:solidFill>
                  <a:schemeClr val="accent4"/>
                </a:solidFill>
              </a:rPr>
              <a:t>graphmode</a:t>
            </a:r>
            <a:r>
              <a:rPr lang="en-US" dirty="0">
                <a:solidFill>
                  <a:schemeClr val="accent4"/>
                </a:solidFill>
              </a:rPr>
              <a:t>,"");/ </a:t>
            </a:r>
            <a:r>
              <a:rPr lang="en-US" dirty="0">
                <a:solidFill>
                  <a:schemeClr val="accent4"/>
                </a:solidFill>
                <a:sym typeface="Symbol"/>
              </a:rPr>
              <a:t></a:t>
            </a:r>
            <a:r>
              <a:rPr lang="en-US" dirty="0">
                <a:solidFill>
                  <a:schemeClr val="accent4"/>
                </a:solidFill>
              </a:rPr>
              <a:t> </a:t>
            </a:r>
            <a:r>
              <a:rPr lang="zh-CN" altLang="en-US" dirty="0">
                <a:solidFill>
                  <a:schemeClr val="accent4"/>
                </a:solidFill>
              </a:rPr>
              <a:t>图形界面初始化 </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for (</a:t>
            </a:r>
            <a:r>
              <a:rPr lang="en-US" dirty="0" err="1">
                <a:solidFill>
                  <a:schemeClr val="accent4"/>
                </a:solidFill>
              </a:rPr>
              <a:t>i</a:t>
            </a:r>
            <a:r>
              <a:rPr lang="en-US" dirty="0">
                <a:solidFill>
                  <a:schemeClr val="accent4"/>
                </a:solidFill>
              </a:rPr>
              <a:t>=0;i &lt; 50; </a:t>
            </a:r>
            <a:r>
              <a:rPr lang="en-US" dirty="0" err="1">
                <a:solidFill>
                  <a:schemeClr val="accent4"/>
                </a:solidFill>
              </a:rPr>
              <a:t>i</a:t>
            </a:r>
            <a:r>
              <a:rPr lang="en-US" dirty="0">
                <a:solidFill>
                  <a:schemeClr val="accent4"/>
                </a:solidFill>
              </a:rPr>
              <a:t>++ )/ </a:t>
            </a:r>
            <a:r>
              <a:rPr lang="en-US" dirty="0">
                <a:solidFill>
                  <a:schemeClr val="accent4"/>
                </a:solidFill>
                <a:sym typeface="Symbol"/>
              </a:rPr>
              <a:t></a:t>
            </a:r>
            <a:r>
              <a:rPr lang="en-US" dirty="0">
                <a:solidFill>
                  <a:schemeClr val="accent4"/>
                </a:solidFill>
              </a:rPr>
              <a:t> </a:t>
            </a:r>
            <a:r>
              <a:rPr lang="zh-CN" altLang="en-US" dirty="0">
                <a:solidFill>
                  <a:schemeClr val="accent4"/>
                </a:solidFill>
              </a:rPr>
              <a:t>在不同的坐标位置调用</a:t>
            </a:r>
            <a:r>
              <a:rPr lang="en-US" dirty="0" err="1">
                <a:solidFill>
                  <a:schemeClr val="accent4"/>
                </a:solidFill>
              </a:rPr>
              <a:t>movebar</a:t>
            </a:r>
            <a:r>
              <a:rPr lang="en-US" dirty="0">
                <a:solidFill>
                  <a:schemeClr val="accent4"/>
                </a:solidFill>
              </a:rPr>
              <a:t>()</a:t>
            </a:r>
            <a:r>
              <a:rPr lang="zh-CN" altLang="en-US" dirty="0">
                <a:solidFill>
                  <a:schemeClr val="accent4"/>
                </a:solidFill>
              </a:rPr>
              <a:t>函数 </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 </a:t>
            </a:r>
          </a:p>
          <a:p>
            <a:pPr marL="0" indent="0">
              <a:lnSpc>
                <a:spcPct val="120000"/>
              </a:lnSpc>
              <a:buNone/>
            </a:pPr>
            <a:r>
              <a:rPr lang="en-US" dirty="0">
                <a:solidFill>
                  <a:schemeClr val="accent4"/>
                </a:solidFill>
              </a:rPr>
              <a:t>      </a:t>
            </a:r>
            <a:r>
              <a:rPr lang="en-US" dirty="0" err="1">
                <a:solidFill>
                  <a:schemeClr val="accent4"/>
                </a:solidFill>
              </a:rPr>
              <a:t>setfillstyle</a:t>
            </a:r>
            <a:r>
              <a:rPr lang="en-US" dirty="0">
                <a:solidFill>
                  <a:schemeClr val="accent4"/>
                </a:solidFill>
              </a:rPr>
              <a:t>(1</a:t>
            </a:r>
            <a:r>
              <a:rPr lang="pt-BR" dirty="0">
                <a:solidFill>
                  <a:schemeClr val="accent4"/>
                </a:solidFill>
              </a:rPr>
              <a:t>,</a:t>
            </a:r>
            <a:r>
              <a:rPr lang="en-US" dirty="0" err="1">
                <a:solidFill>
                  <a:schemeClr val="accent4"/>
                </a:solidFill>
              </a:rPr>
              <a:t>i</a:t>
            </a:r>
            <a:r>
              <a:rPr lang="en-US" dirty="0">
                <a:solidFill>
                  <a:schemeClr val="accent4"/>
                </a:solidFill>
              </a:rPr>
              <a:t>); </a:t>
            </a:r>
          </a:p>
          <a:p>
            <a:pPr marL="0" indent="0">
              <a:lnSpc>
                <a:spcPct val="120000"/>
              </a:lnSpc>
              <a:buNone/>
            </a:pPr>
            <a:r>
              <a:rPr lang="en-US" dirty="0">
                <a:solidFill>
                  <a:schemeClr val="accent4"/>
                </a:solidFill>
              </a:rPr>
              <a:t>      </a:t>
            </a:r>
            <a:r>
              <a:rPr lang="en-US" dirty="0" err="1">
                <a:solidFill>
                  <a:schemeClr val="accent4"/>
                </a:solidFill>
              </a:rPr>
              <a:t>movebar</a:t>
            </a:r>
            <a:r>
              <a:rPr lang="en-US" dirty="0">
                <a:solidFill>
                  <a:schemeClr val="accent4"/>
                </a:solidFill>
              </a:rPr>
              <a:t>(</a:t>
            </a:r>
            <a:r>
              <a:rPr lang="en-US" dirty="0" err="1">
                <a:solidFill>
                  <a:schemeClr val="accent4"/>
                </a:solidFill>
              </a:rPr>
              <a:t>i</a:t>
            </a:r>
            <a:r>
              <a:rPr lang="en-US" dirty="0">
                <a:solidFill>
                  <a:schemeClr val="accent4"/>
                </a:solidFill>
              </a:rPr>
              <a:t> </a:t>
            </a:r>
            <a:r>
              <a:rPr lang="en-US" dirty="0">
                <a:solidFill>
                  <a:schemeClr val="accent4"/>
                </a:solidFill>
                <a:sym typeface="Symbol"/>
              </a:rPr>
              <a:t></a:t>
            </a:r>
            <a:r>
              <a:rPr lang="en-US" dirty="0">
                <a:solidFill>
                  <a:schemeClr val="accent4"/>
                </a:solidFill>
              </a:rPr>
              <a:t> 10); </a:t>
            </a:r>
          </a:p>
          <a:p>
            <a:pPr marL="0" indent="0">
              <a:lnSpc>
                <a:spcPct val="120000"/>
              </a:lnSpc>
              <a:buNone/>
            </a:pPr>
            <a:r>
              <a:rPr lang="en-US" dirty="0">
                <a:solidFill>
                  <a:schemeClr val="accent4"/>
                </a:solidFill>
              </a:rPr>
              <a:t>   } </a:t>
            </a:r>
          </a:p>
          <a:p>
            <a:pPr marL="0" indent="0">
              <a:lnSpc>
                <a:spcPct val="120000"/>
              </a:lnSpc>
              <a:buNone/>
            </a:pPr>
            <a:r>
              <a:rPr lang="en-US" dirty="0">
                <a:solidFill>
                  <a:schemeClr val="accent4"/>
                </a:solidFill>
              </a:rPr>
              <a:t>   </a:t>
            </a:r>
            <a:r>
              <a:rPr lang="en-US" dirty="0" err="1">
                <a:solidFill>
                  <a:schemeClr val="accent4"/>
                </a:solidFill>
              </a:rPr>
              <a:t>closegraph</a:t>
            </a:r>
            <a:r>
              <a:rPr lang="en-US" dirty="0">
                <a:solidFill>
                  <a:schemeClr val="accent4"/>
                </a:solidFill>
              </a:rPr>
              <a:t>(); </a:t>
            </a:r>
          </a:p>
          <a:p>
            <a:pPr marL="0" indent="0">
              <a:lnSpc>
                <a:spcPct val="120000"/>
              </a:lnSpc>
              <a:buNone/>
            </a:pPr>
            <a:r>
              <a:rPr lang="en-US" dirty="0">
                <a:solidFill>
                  <a:schemeClr val="accent4"/>
                </a:solidFill>
              </a:rPr>
              <a:t>} </a:t>
            </a:r>
          </a:p>
          <a:p>
            <a:pPr marL="0" indent="0">
              <a:lnSpc>
                <a:spcPct val="120000"/>
              </a:lnSpc>
              <a:buNone/>
            </a:pPr>
            <a:r>
              <a:rPr lang="en-US" dirty="0">
                <a:solidFill>
                  <a:schemeClr val="accent4"/>
                </a:solidFill>
              </a:rPr>
              <a:t> </a:t>
            </a:r>
          </a:p>
          <a:p>
            <a:pPr marL="0" indent="0">
              <a:lnSpc>
                <a:spcPct val="120000"/>
              </a:lnSpc>
              <a:buNone/>
            </a:pPr>
            <a:r>
              <a:rPr lang="en-US" dirty="0">
                <a:solidFill>
                  <a:schemeClr val="accent4"/>
                </a:solidFill>
              </a:rPr>
              <a:t>void </a:t>
            </a:r>
            <a:r>
              <a:rPr lang="en-US" dirty="0" err="1">
                <a:solidFill>
                  <a:schemeClr val="accent4"/>
                </a:solidFill>
              </a:rPr>
              <a:t>movebar</a:t>
            </a:r>
            <a:r>
              <a:rPr lang="en-US" dirty="0">
                <a:solidFill>
                  <a:schemeClr val="accent4"/>
                </a:solidFill>
              </a:rPr>
              <a:t>(</a:t>
            </a:r>
            <a:r>
              <a:rPr lang="en-US" dirty="0" err="1">
                <a:solidFill>
                  <a:schemeClr val="accent4"/>
                </a:solidFill>
              </a:rPr>
              <a:t>int</a:t>
            </a:r>
            <a:r>
              <a:rPr lang="en-US" dirty="0">
                <a:solidFill>
                  <a:schemeClr val="accent4"/>
                </a:solidFill>
              </a:rPr>
              <a:t> </a:t>
            </a:r>
            <a:r>
              <a:rPr lang="en-US" dirty="0" err="1">
                <a:solidFill>
                  <a:schemeClr val="accent4"/>
                </a:solidFill>
              </a:rPr>
              <a:t>xorig</a:t>
            </a:r>
            <a:r>
              <a:rPr lang="en-US" dirty="0">
                <a:solidFill>
                  <a:schemeClr val="accent4"/>
                </a:solidFill>
              </a:rPr>
              <a:t>)              	/</a:t>
            </a:r>
            <a:r>
              <a:rPr lang="en-US" dirty="0">
                <a:solidFill>
                  <a:schemeClr val="accent4"/>
                </a:solidFill>
                <a:sym typeface="Symbol"/>
              </a:rPr>
              <a:t></a:t>
            </a:r>
            <a:r>
              <a:rPr lang="zh-CN" altLang="en-US" dirty="0">
                <a:solidFill>
                  <a:schemeClr val="accent4"/>
                </a:solidFill>
              </a:rPr>
              <a:t>设窗口并画填色小立方体</a:t>
            </a:r>
            <a:r>
              <a:rPr lang="en-US" dirty="0">
                <a:solidFill>
                  <a:schemeClr val="accent4"/>
                </a:solidFill>
                <a:sym typeface="Symbol"/>
              </a:rPr>
              <a:t></a:t>
            </a:r>
            <a:r>
              <a:rPr lang="en-US" dirty="0">
                <a:solidFill>
                  <a:schemeClr val="accent4"/>
                </a:solidFill>
              </a:rPr>
              <a:t>/ </a:t>
            </a:r>
          </a:p>
          <a:p>
            <a:pPr marL="0" indent="0">
              <a:lnSpc>
                <a:spcPct val="120000"/>
              </a:lnSpc>
              <a:buNone/>
            </a:pPr>
            <a:r>
              <a:rPr lang="en-US" dirty="0">
                <a:solidFill>
                  <a:schemeClr val="accent4"/>
                </a:solidFill>
              </a:rPr>
              <a:t>{ </a:t>
            </a:r>
          </a:p>
          <a:p>
            <a:pPr marL="0" indent="0">
              <a:lnSpc>
                <a:spcPct val="120000"/>
              </a:lnSpc>
              <a:buNone/>
            </a:pPr>
            <a:r>
              <a:rPr lang="en-US" dirty="0">
                <a:solidFill>
                  <a:schemeClr val="accent4"/>
                </a:solidFill>
              </a:rPr>
              <a:t>   </a:t>
            </a:r>
            <a:r>
              <a:rPr lang="en-US" dirty="0" err="1">
                <a:solidFill>
                  <a:schemeClr val="accent4"/>
                </a:solidFill>
              </a:rPr>
              <a:t>setviewport</a:t>
            </a:r>
            <a:r>
              <a:rPr lang="en-US" dirty="0">
                <a:solidFill>
                  <a:schemeClr val="accent4"/>
                </a:solidFill>
              </a:rPr>
              <a:t>(</a:t>
            </a:r>
            <a:r>
              <a:rPr lang="en-US" dirty="0" err="1">
                <a:solidFill>
                  <a:schemeClr val="accent4"/>
                </a:solidFill>
              </a:rPr>
              <a:t>xorig</a:t>
            </a:r>
            <a:r>
              <a:rPr lang="pt-BR" dirty="0">
                <a:solidFill>
                  <a:schemeClr val="accent4"/>
                </a:solidFill>
              </a:rPr>
              <a:t>,</a:t>
            </a:r>
            <a:r>
              <a:rPr lang="en-US" dirty="0">
                <a:solidFill>
                  <a:schemeClr val="accent4"/>
                </a:solidFill>
              </a:rPr>
              <a:t>0</a:t>
            </a:r>
            <a:r>
              <a:rPr lang="pt-BR" dirty="0">
                <a:solidFill>
                  <a:schemeClr val="accent4"/>
                </a:solidFill>
              </a:rPr>
              <a:t>,</a:t>
            </a:r>
            <a:r>
              <a:rPr lang="en-US" dirty="0">
                <a:solidFill>
                  <a:schemeClr val="accent4"/>
                </a:solidFill>
              </a:rPr>
              <a:t>639</a:t>
            </a:r>
            <a:r>
              <a:rPr lang="pt-BR" dirty="0">
                <a:solidFill>
                  <a:schemeClr val="accent4"/>
                </a:solidFill>
              </a:rPr>
              <a:t>,</a:t>
            </a:r>
            <a:r>
              <a:rPr lang="en-US" dirty="0">
                <a:solidFill>
                  <a:schemeClr val="accent4"/>
                </a:solidFill>
              </a:rPr>
              <a:t>199</a:t>
            </a:r>
            <a:r>
              <a:rPr lang="pt-BR" dirty="0">
                <a:solidFill>
                  <a:schemeClr val="accent4"/>
                </a:solidFill>
              </a:rPr>
              <a:t>,</a:t>
            </a:r>
            <a:r>
              <a:rPr lang="en-US" dirty="0">
                <a:solidFill>
                  <a:schemeClr val="accent4"/>
                </a:solidFill>
              </a:rPr>
              <a:t>1); 	/</a:t>
            </a:r>
            <a:r>
              <a:rPr lang="en-US" dirty="0">
                <a:solidFill>
                  <a:schemeClr val="accent4"/>
                </a:solidFill>
                <a:sym typeface="Symbol"/>
              </a:rPr>
              <a:t></a:t>
            </a:r>
            <a:r>
              <a:rPr lang="zh-CN" altLang="en-US" dirty="0">
                <a:solidFill>
                  <a:schemeClr val="accent4"/>
                </a:solidFill>
              </a:rPr>
              <a:t>设置图形窗口</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a:t>
            </a:r>
            <a:r>
              <a:rPr lang="en-US" dirty="0" err="1">
                <a:solidFill>
                  <a:schemeClr val="accent4"/>
                </a:solidFill>
              </a:rPr>
              <a:t>setcolor</a:t>
            </a:r>
            <a:r>
              <a:rPr lang="en-US" dirty="0">
                <a:solidFill>
                  <a:schemeClr val="accent4"/>
                </a:solidFill>
              </a:rPr>
              <a:t>(5); </a:t>
            </a:r>
          </a:p>
          <a:p>
            <a:pPr marL="0" indent="0">
              <a:lnSpc>
                <a:spcPct val="120000"/>
              </a:lnSpc>
              <a:buNone/>
            </a:pPr>
            <a:r>
              <a:rPr lang="en-US" dirty="0">
                <a:solidFill>
                  <a:schemeClr val="accent4"/>
                </a:solidFill>
              </a:rPr>
              <a:t>   bar3d(10</a:t>
            </a:r>
            <a:r>
              <a:rPr lang="pt-BR" dirty="0">
                <a:solidFill>
                  <a:schemeClr val="accent4"/>
                </a:solidFill>
              </a:rPr>
              <a:t>,</a:t>
            </a:r>
            <a:r>
              <a:rPr lang="en-US" dirty="0">
                <a:solidFill>
                  <a:schemeClr val="accent4"/>
                </a:solidFill>
              </a:rPr>
              <a:t>120</a:t>
            </a:r>
            <a:r>
              <a:rPr lang="pt-BR" dirty="0">
                <a:solidFill>
                  <a:schemeClr val="accent4"/>
                </a:solidFill>
              </a:rPr>
              <a:t>,</a:t>
            </a:r>
            <a:r>
              <a:rPr lang="en-US" dirty="0">
                <a:solidFill>
                  <a:schemeClr val="accent4"/>
                </a:solidFill>
              </a:rPr>
              <a:t>60</a:t>
            </a:r>
            <a:r>
              <a:rPr lang="pt-BR" dirty="0">
                <a:solidFill>
                  <a:schemeClr val="accent4"/>
                </a:solidFill>
              </a:rPr>
              <a:t>,</a:t>
            </a:r>
            <a:r>
              <a:rPr lang="en-US" dirty="0">
                <a:solidFill>
                  <a:schemeClr val="accent4"/>
                </a:solidFill>
              </a:rPr>
              <a:t>150</a:t>
            </a:r>
            <a:r>
              <a:rPr lang="pt-BR" dirty="0">
                <a:solidFill>
                  <a:schemeClr val="accent4"/>
                </a:solidFill>
              </a:rPr>
              <a:t>,</a:t>
            </a:r>
            <a:r>
              <a:rPr lang="en-US" dirty="0">
                <a:solidFill>
                  <a:schemeClr val="accent4"/>
                </a:solidFill>
              </a:rPr>
              <a:t>40</a:t>
            </a:r>
            <a:r>
              <a:rPr lang="pt-BR" dirty="0">
                <a:solidFill>
                  <a:schemeClr val="accent4"/>
                </a:solidFill>
              </a:rPr>
              <a:t>,</a:t>
            </a:r>
            <a:r>
              <a:rPr lang="en-US" dirty="0">
                <a:solidFill>
                  <a:schemeClr val="accent4"/>
                </a:solidFill>
              </a:rPr>
              <a:t>1);      	/</a:t>
            </a:r>
            <a:r>
              <a:rPr lang="en-US" dirty="0">
                <a:solidFill>
                  <a:schemeClr val="accent4"/>
                </a:solidFill>
                <a:sym typeface="Symbol"/>
              </a:rPr>
              <a:t></a:t>
            </a:r>
            <a:r>
              <a:rPr lang="zh-CN" altLang="en-US" dirty="0">
                <a:solidFill>
                  <a:schemeClr val="accent4"/>
                </a:solidFill>
              </a:rPr>
              <a:t>画三维矩形</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a:t>
            </a:r>
            <a:r>
              <a:rPr lang="en-US" dirty="0" err="1">
                <a:solidFill>
                  <a:schemeClr val="accent4"/>
                </a:solidFill>
              </a:rPr>
              <a:t>floodfill</a:t>
            </a:r>
            <a:r>
              <a:rPr lang="en-US" dirty="0">
                <a:solidFill>
                  <a:schemeClr val="accent4"/>
                </a:solidFill>
              </a:rPr>
              <a:t>(70</a:t>
            </a:r>
            <a:r>
              <a:rPr lang="pt-BR" dirty="0">
                <a:solidFill>
                  <a:schemeClr val="accent4"/>
                </a:solidFill>
              </a:rPr>
              <a:t>,</a:t>
            </a:r>
            <a:r>
              <a:rPr lang="en-US" dirty="0">
                <a:solidFill>
                  <a:schemeClr val="accent4"/>
                </a:solidFill>
              </a:rPr>
              <a:t>130</a:t>
            </a:r>
            <a:r>
              <a:rPr lang="pt-BR" dirty="0">
                <a:solidFill>
                  <a:schemeClr val="accent4"/>
                </a:solidFill>
              </a:rPr>
              <a:t>,</a:t>
            </a:r>
            <a:r>
              <a:rPr lang="en-US" dirty="0">
                <a:solidFill>
                  <a:schemeClr val="accent4"/>
                </a:solidFill>
              </a:rPr>
              <a:t>5);              	/</a:t>
            </a:r>
            <a:r>
              <a:rPr lang="en-US" dirty="0">
                <a:solidFill>
                  <a:schemeClr val="accent4"/>
                </a:solidFill>
                <a:sym typeface="Symbol"/>
              </a:rPr>
              <a:t></a:t>
            </a:r>
            <a:r>
              <a:rPr lang="zh-CN" altLang="en-US" dirty="0">
                <a:solidFill>
                  <a:schemeClr val="accent4"/>
                </a:solidFill>
              </a:rPr>
              <a:t>填充颜色</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a:t>
            </a:r>
            <a:r>
              <a:rPr lang="en-US" dirty="0" err="1">
                <a:solidFill>
                  <a:schemeClr val="accent4"/>
                </a:solidFill>
              </a:rPr>
              <a:t>floodfill</a:t>
            </a:r>
            <a:r>
              <a:rPr lang="en-US" dirty="0">
                <a:solidFill>
                  <a:schemeClr val="accent4"/>
                </a:solidFill>
              </a:rPr>
              <a:t>(30</a:t>
            </a:r>
            <a:r>
              <a:rPr lang="pt-BR" dirty="0">
                <a:solidFill>
                  <a:schemeClr val="accent4"/>
                </a:solidFill>
              </a:rPr>
              <a:t>,</a:t>
            </a:r>
            <a:r>
              <a:rPr lang="en-US" dirty="0">
                <a:solidFill>
                  <a:schemeClr val="accent4"/>
                </a:solidFill>
              </a:rPr>
              <a:t>110</a:t>
            </a:r>
            <a:r>
              <a:rPr lang="pt-BR" dirty="0">
                <a:solidFill>
                  <a:schemeClr val="accent4"/>
                </a:solidFill>
              </a:rPr>
              <a:t>,</a:t>
            </a:r>
            <a:r>
              <a:rPr lang="en-US" dirty="0">
                <a:solidFill>
                  <a:schemeClr val="accent4"/>
                </a:solidFill>
              </a:rPr>
              <a:t>5);              	/</a:t>
            </a:r>
            <a:r>
              <a:rPr lang="en-US" dirty="0">
                <a:solidFill>
                  <a:schemeClr val="accent4"/>
                </a:solidFill>
                <a:sym typeface="Symbol"/>
              </a:rPr>
              <a:t></a:t>
            </a:r>
            <a:r>
              <a:rPr lang="zh-CN" altLang="en-US" dirty="0">
                <a:solidFill>
                  <a:schemeClr val="accent4"/>
                </a:solidFill>
              </a:rPr>
              <a:t>填充颜色</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delay(25000);                     	/</a:t>
            </a:r>
            <a:r>
              <a:rPr lang="en-US" dirty="0">
                <a:solidFill>
                  <a:schemeClr val="accent4"/>
                </a:solidFill>
                <a:sym typeface="Symbol"/>
              </a:rPr>
              <a:t></a:t>
            </a:r>
            <a:r>
              <a:rPr lang="zh-CN" altLang="en-US" dirty="0">
                <a:solidFill>
                  <a:schemeClr val="accent4"/>
                </a:solidFill>
              </a:rPr>
              <a:t>延时</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a:t>
            </a:r>
            <a:r>
              <a:rPr lang="en-US" dirty="0" err="1">
                <a:solidFill>
                  <a:schemeClr val="accent4"/>
                </a:solidFill>
              </a:rPr>
              <a:t>clearviewport</a:t>
            </a:r>
            <a:r>
              <a:rPr lang="en-US" dirty="0">
                <a:solidFill>
                  <a:schemeClr val="accent4"/>
                </a:solidFill>
              </a:rPr>
              <a:t>();              		/</a:t>
            </a:r>
            <a:r>
              <a:rPr lang="en-US" dirty="0">
                <a:solidFill>
                  <a:schemeClr val="accent4"/>
                </a:solidFill>
                <a:sym typeface="Symbol"/>
              </a:rPr>
              <a:t></a:t>
            </a:r>
            <a:r>
              <a:rPr lang="zh-CN" altLang="en-US" dirty="0">
                <a:solidFill>
                  <a:schemeClr val="accent4"/>
                </a:solidFill>
              </a:rPr>
              <a:t>清除图形窗口</a:t>
            </a:r>
            <a:r>
              <a:rPr lang="en-US" dirty="0">
                <a:solidFill>
                  <a:schemeClr val="accent4"/>
                </a:solidFill>
                <a:sym typeface="Symbol"/>
              </a:rPr>
              <a:t></a:t>
            </a:r>
            <a:r>
              <a:rPr lang="en-US" dirty="0">
                <a:solidFill>
                  <a:schemeClr val="accent4"/>
                </a:solidFill>
              </a:rPr>
              <a:t>/</a:t>
            </a:r>
          </a:p>
          <a:p>
            <a:pPr marL="0" indent="0">
              <a:lnSpc>
                <a:spcPct val="120000"/>
              </a:lnSpc>
              <a:buNone/>
            </a:pPr>
            <a:r>
              <a:rPr lang="en-US" dirty="0">
                <a:solidFill>
                  <a:schemeClr val="accent4"/>
                </a:solidFill>
              </a:rPr>
              <a:t>} </a:t>
            </a:r>
          </a:p>
          <a:p>
            <a:pPr marL="0" indent="0">
              <a:lnSpc>
                <a:spcPct val="120000"/>
              </a:lnSpc>
              <a:buNone/>
            </a:pPr>
            <a:endParaRPr lang="en-US" dirty="0"/>
          </a:p>
        </p:txBody>
      </p:sp>
      <p:sp>
        <p:nvSpPr>
          <p:cNvPr id="4" name="Text Placeholder 3"/>
          <p:cNvSpPr>
            <a:spLocks noGrp="1"/>
          </p:cNvSpPr>
          <p:nvPr>
            <p:ph type="body" sz="half" idx="2"/>
          </p:nvPr>
        </p:nvSpPr>
        <p:spPr/>
        <p:txBody>
          <a:bodyPr/>
          <a:lstStyle/>
          <a:p>
            <a:r>
              <a:rPr lang="zh-CN" altLang="en-US" dirty="0"/>
              <a:t>利用图形窗口设置技术实现动画效果，主要思想是：在不同图形窗口设置同样的图像，而让窗口沿</a:t>
            </a:r>
            <a:r>
              <a:rPr lang="en-US" dirty="0"/>
              <a:t>x</a:t>
            </a:r>
            <a:r>
              <a:rPr lang="zh-CN" altLang="en-US" dirty="0"/>
              <a:t>轴方向移动，每次新窗口出现前清除上次窗口，从而出现图像沿</a:t>
            </a:r>
            <a:r>
              <a:rPr lang="en-US" dirty="0"/>
              <a:t>x</a:t>
            </a:r>
            <a:r>
              <a:rPr lang="zh-CN" altLang="en-US" dirty="0"/>
              <a:t>轴移动之效果。</a:t>
            </a:r>
            <a:endParaRPr lang="en-US" dirty="0"/>
          </a:p>
          <a:p>
            <a:endParaRPr lang="en-US" dirty="0"/>
          </a:p>
        </p:txBody>
      </p:sp>
    </p:spTree>
    <p:extLst>
      <p:ext uri="{BB962C8B-B14F-4D97-AF65-F5344CB8AC3E}">
        <p14:creationId xmlns:p14="http://schemas.microsoft.com/office/powerpoint/2010/main" val="237282299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存储再现法</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78611318"/>
              </p:ext>
            </p:extLst>
          </p:nvPr>
        </p:nvGraphicFramePr>
        <p:xfrm>
          <a:off x="3733800" y="2209800"/>
          <a:ext cx="5040630" cy="1790700"/>
        </p:xfrm>
        <a:graphic>
          <a:graphicData uri="http://schemas.openxmlformats.org/drawingml/2006/table">
            <a:tbl>
              <a:tblPr firstRow="1" firstCol="1" lastRow="1" lastCol="1" bandRow="1" bandCol="1">
                <a:effectLst>
                  <a:reflection blurRad="6350" stA="50000" endA="300" endPos="55500" dist="50800" dir="5400000" sy="-100000" algn="bl" rotWithShape="0"/>
                </a:effectLst>
              </a:tblPr>
              <a:tblGrid>
                <a:gridCol w="762000">
                  <a:extLst>
                    <a:ext uri="{9D8B030D-6E8A-4147-A177-3AD203B41FA5}">
                      <a16:colId xmlns:a16="http://schemas.microsoft.com/office/drawing/2014/main" val="20000"/>
                    </a:ext>
                  </a:extLst>
                </a:gridCol>
                <a:gridCol w="2713990">
                  <a:extLst>
                    <a:ext uri="{9D8B030D-6E8A-4147-A177-3AD203B41FA5}">
                      <a16:colId xmlns:a16="http://schemas.microsoft.com/office/drawing/2014/main" val="20001"/>
                    </a:ext>
                  </a:extLst>
                </a:gridCol>
                <a:gridCol w="1564640">
                  <a:extLst>
                    <a:ext uri="{9D8B030D-6E8A-4147-A177-3AD203B41FA5}">
                      <a16:colId xmlns:a16="http://schemas.microsoft.com/office/drawing/2014/main" val="20002"/>
                    </a:ext>
                  </a:extLst>
                </a:gridCol>
              </a:tblGrid>
              <a:tr h="255814">
                <a:tc>
                  <a:txBody>
                    <a:bodyPr/>
                    <a:lstStyle/>
                    <a:p>
                      <a:pPr marL="0" marR="0" indent="0" algn="ctr">
                        <a:spcBef>
                          <a:spcPts val="300"/>
                        </a:spcBef>
                        <a:spcAft>
                          <a:spcPts val="300"/>
                        </a:spcAft>
                      </a:pPr>
                      <a:r>
                        <a:rPr lang="zh-CN" sz="1000" b="1" kern="1050" dirty="0">
                          <a:solidFill>
                            <a:srgbClr val="000000"/>
                          </a:solidFill>
                          <a:effectLst/>
                          <a:latin typeface="Times New Roman"/>
                          <a:ea typeface="宋体"/>
                        </a:rPr>
                        <a:t>函数名</a:t>
                      </a:r>
                      <a:endParaRPr lang="en-US" sz="1000" b="1" kern="105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dirty="0">
                          <a:solidFill>
                            <a:srgbClr val="000000"/>
                          </a:solidFill>
                          <a:effectLst/>
                          <a:latin typeface="Times New Roman"/>
                          <a:ea typeface="宋体"/>
                        </a:rPr>
                        <a:t>格</a:t>
                      </a:r>
                      <a:r>
                        <a:rPr lang="en-US" sz="1000" b="1" kern="1050" dirty="0">
                          <a:solidFill>
                            <a:srgbClr val="000000"/>
                          </a:solidFill>
                          <a:effectLst/>
                          <a:latin typeface="Times New Roman"/>
                          <a:ea typeface="宋体"/>
                        </a:rPr>
                        <a:t>    </a:t>
                      </a:r>
                      <a:r>
                        <a:rPr lang="zh-CN" sz="1000" b="1" kern="1050" dirty="0">
                          <a:solidFill>
                            <a:srgbClr val="000000"/>
                          </a:solidFill>
                          <a:effectLst/>
                          <a:latin typeface="Times New Roman"/>
                          <a:ea typeface="宋体"/>
                        </a:rPr>
                        <a:t>式</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功</a:t>
                      </a:r>
                      <a:r>
                        <a:rPr lang="en-US" sz="1000" b="1" kern="1050">
                          <a:solidFill>
                            <a:srgbClr val="000000"/>
                          </a:solidFill>
                          <a:effectLst/>
                          <a:latin typeface="Times New Roman"/>
                          <a:ea typeface="宋体"/>
                        </a:rPr>
                        <a:t>    </a:t>
                      </a:r>
                      <a:r>
                        <a:rPr lang="zh-CN" sz="1000" b="1" kern="1050">
                          <a:solidFill>
                            <a:srgbClr val="000000"/>
                          </a:solidFill>
                          <a:effectLst/>
                          <a:latin typeface="Times New Roman"/>
                          <a:ea typeface="宋体"/>
                        </a:rPr>
                        <a:t>能</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5814">
                <a:tc>
                  <a:txBody>
                    <a:bodyPr/>
                    <a:lstStyle/>
                    <a:p>
                      <a:pPr marL="0" marR="0" indent="0" algn="ctr">
                        <a:spcBef>
                          <a:spcPts val="300"/>
                        </a:spcBef>
                        <a:spcAft>
                          <a:spcPts val="300"/>
                        </a:spcAft>
                      </a:pPr>
                      <a:r>
                        <a:rPr lang="en-US" sz="1000" b="1" kern="1050">
                          <a:solidFill>
                            <a:srgbClr val="000000"/>
                          </a:solidFill>
                          <a:effectLst/>
                          <a:latin typeface="Times New Roman"/>
                          <a:ea typeface="宋体"/>
                        </a:rPr>
                        <a:t>getimage</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en-US" sz="1000" b="1" kern="1050">
                          <a:solidFill>
                            <a:srgbClr val="000000"/>
                          </a:solidFill>
                          <a:effectLst/>
                          <a:latin typeface="Times New Roman"/>
                          <a:ea typeface="宋体"/>
                        </a:rPr>
                        <a:t>getimage (int x1, int y1, int x2, int y2, *bitmap)</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将图像保存到内存中</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511629">
                <a:tc>
                  <a:txBody>
                    <a:bodyPr/>
                    <a:lstStyle/>
                    <a:p>
                      <a:pPr marL="0" marR="0" indent="0" algn="ctr">
                        <a:spcBef>
                          <a:spcPts val="300"/>
                        </a:spcBef>
                        <a:spcAft>
                          <a:spcPts val="300"/>
                        </a:spcAft>
                      </a:pPr>
                      <a:r>
                        <a:rPr lang="en-US" sz="1000" b="1" kern="1050">
                          <a:solidFill>
                            <a:srgbClr val="000000"/>
                          </a:solidFill>
                          <a:effectLst/>
                          <a:latin typeface="Times New Roman"/>
                          <a:ea typeface="宋体"/>
                        </a:rPr>
                        <a:t>imagesize</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en-US" sz="1000" b="1" kern="1050">
                          <a:solidFill>
                            <a:srgbClr val="000000"/>
                          </a:solidFill>
                          <a:effectLst/>
                          <a:latin typeface="Times New Roman"/>
                          <a:ea typeface="宋体"/>
                        </a:rPr>
                        <a:t>imagesize (int x1, int y1, int x2, int y2)</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测定图像所占字节数</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255814">
                <a:tc>
                  <a:txBody>
                    <a:bodyPr/>
                    <a:lstStyle/>
                    <a:p>
                      <a:pPr marL="0" marR="0" indent="0" algn="ctr">
                        <a:spcBef>
                          <a:spcPts val="300"/>
                        </a:spcBef>
                        <a:spcAft>
                          <a:spcPts val="300"/>
                        </a:spcAft>
                      </a:pPr>
                      <a:r>
                        <a:rPr lang="en-US" sz="1000" b="1" kern="1050">
                          <a:solidFill>
                            <a:srgbClr val="000000"/>
                          </a:solidFill>
                          <a:effectLst/>
                          <a:latin typeface="Times New Roman"/>
                          <a:ea typeface="宋体"/>
                        </a:rPr>
                        <a:t>putimage</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en-US" sz="1000" b="1" kern="1050">
                          <a:solidFill>
                            <a:srgbClr val="000000"/>
                          </a:solidFill>
                          <a:effectLst/>
                          <a:latin typeface="Times New Roman"/>
                          <a:ea typeface="宋体"/>
                        </a:rPr>
                        <a:t>putimage (int x1, int y1, *bitmap, int op)</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300"/>
                        </a:spcBef>
                        <a:spcAft>
                          <a:spcPts val="300"/>
                        </a:spcAft>
                      </a:pPr>
                      <a:r>
                        <a:rPr lang="zh-CN" sz="1000" b="1" kern="1050">
                          <a:solidFill>
                            <a:srgbClr val="000000"/>
                          </a:solidFill>
                          <a:effectLst/>
                          <a:latin typeface="Times New Roman"/>
                          <a:ea typeface="宋体"/>
                        </a:rPr>
                        <a:t>将前面保存的图像重现</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511629">
                <a:tc>
                  <a:txBody>
                    <a:bodyPr/>
                    <a:lstStyle/>
                    <a:p>
                      <a:pPr marL="0" marR="0" indent="0" algn="ctr">
                        <a:spcBef>
                          <a:spcPts val="300"/>
                        </a:spcBef>
                        <a:spcAft>
                          <a:spcPts val="300"/>
                        </a:spcAft>
                      </a:pPr>
                      <a:r>
                        <a:rPr lang="zh-CN" sz="1000" b="1" kern="1050">
                          <a:solidFill>
                            <a:srgbClr val="000000"/>
                          </a:solidFill>
                          <a:effectLst/>
                          <a:latin typeface="Times New Roman"/>
                          <a:ea typeface="宋体"/>
                        </a:rPr>
                        <a:t>参数说明</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gridSpan="2">
                  <a:txBody>
                    <a:bodyPr/>
                    <a:lstStyle/>
                    <a:p>
                      <a:pPr marL="0" marR="0" indent="95250" algn="just">
                        <a:spcBef>
                          <a:spcPts val="300"/>
                        </a:spcBef>
                        <a:spcAft>
                          <a:spcPts val="300"/>
                        </a:spcAft>
                      </a:pPr>
                      <a:r>
                        <a:rPr lang="en-US" sz="1000" b="1" kern="1050" dirty="0">
                          <a:solidFill>
                            <a:srgbClr val="000000"/>
                          </a:solidFill>
                          <a:effectLst/>
                          <a:latin typeface="Times New Roman"/>
                          <a:ea typeface="宋体"/>
                        </a:rPr>
                        <a:t>(x1,y1)</a:t>
                      </a:r>
                      <a:r>
                        <a:rPr lang="zh-CN" sz="1000" b="1" kern="1050" dirty="0">
                          <a:solidFill>
                            <a:srgbClr val="000000"/>
                          </a:solidFill>
                          <a:effectLst/>
                          <a:latin typeface="Times New Roman"/>
                          <a:ea typeface="宋体"/>
                        </a:rPr>
                        <a:t>为图形左上角坐标；</a:t>
                      </a:r>
                      <a:r>
                        <a:rPr lang="en-US" sz="1000" b="1" kern="1050" dirty="0">
                          <a:solidFill>
                            <a:srgbClr val="000000"/>
                          </a:solidFill>
                          <a:effectLst/>
                          <a:latin typeface="Times New Roman"/>
                          <a:ea typeface="宋体"/>
                        </a:rPr>
                        <a:t>(x2,y2)</a:t>
                      </a:r>
                      <a:r>
                        <a:rPr lang="zh-CN" sz="1000" b="1" kern="1050" dirty="0">
                          <a:solidFill>
                            <a:srgbClr val="000000"/>
                          </a:solidFill>
                          <a:effectLst/>
                          <a:latin typeface="Times New Roman"/>
                          <a:ea typeface="宋体"/>
                        </a:rPr>
                        <a:t>为图形右下角坐标；</a:t>
                      </a:r>
                      <a:r>
                        <a:rPr lang="en-US" sz="1000" b="1" kern="1050" dirty="0">
                          <a:solidFill>
                            <a:srgbClr val="000000"/>
                          </a:solidFill>
                          <a:effectLst/>
                          <a:latin typeface="Times New Roman"/>
                          <a:ea typeface="宋体"/>
                        </a:rPr>
                        <a:t>*bitmap</a:t>
                      </a:r>
                      <a:r>
                        <a:rPr lang="zh-CN" sz="1000" b="1" kern="1050" dirty="0">
                          <a:solidFill>
                            <a:srgbClr val="000000"/>
                          </a:solidFill>
                          <a:effectLst/>
                          <a:latin typeface="Times New Roman"/>
                          <a:ea typeface="宋体"/>
                        </a:rPr>
                        <a:t>为保存图形的缓冲区首地址指针；</a:t>
                      </a:r>
                      <a:r>
                        <a:rPr lang="en-US" sz="1000" b="1" kern="1050" dirty="0">
                          <a:solidFill>
                            <a:srgbClr val="000000"/>
                          </a:solidFill>
                          <a:effectLst/>
                          <a:latin typeface="Times New Roman"/>
                          <a:ea typeface="宋体"/>
                        </a:rPr>
                        <a:t>op</a:t>
                      </a:r>
                      <a:r>
                        <a:rPr lang="zh-CN" sz="1000" b="1" kern="1050" dirty="0">
                          <a:solidFill>
                            <a:srgbClr val="000000"/>
                          </a:solidFill>
                          <a:effectLst/>
                          <a:latin typeface="Times New Roman"/>
                          <a:ea typeface="宋体"/>
                        </a:rPr>
                        <a:t>为图形重现方式，具体取值见表</a:t>
                      </a:r>
                      <a:r>
                        <a:rPr lang="en-US" sz="1000" b="1" kern="1050" dirty="0">
                          <a:solidFill>
                            <a:srgbClr val="000000"/>
                          </a:solidFill>
                          <a:effectLst/>
                          <a:latin typeface="Times New Roman"/>
                          <a:ea typeface="宋体"/>
                        </a:rPr>
                        <a:t>11.4</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4" name="Text Placeholder 3"/>
          <p:cNvSpPr>
            <a:spLocks noGrp="1"/>
          </p:cNvSpPr>
          <p:nvPr>
            <p:ph type="body" sz="half" idx="2"/>
          </p:nvPr>
        </p:nvSpPr>
        <p:spPr/>
        <p:txBody>
          <a:bodyPr/>
          <a:lstStyle/>
          <a:p>
            <a:r>
              <a:rPr lang="zh-CN" altLang="en-US" dirty="0"/>
              <a:t>先在屏幕上作出图形，再将其保存到内存缓冲区中，待清屏后再在新位置重现该图形。</a:t>
            </a:r>
            <a:endParaRPr lang="en-US" altLang="zh-CN" dirty="0"/>
          </a:p>
          <a:p>
            <a:r>
              <a:rPr lang="zh-CN" altLang="en-US" dirty="0"/>
              <a:t>这种方法是比较好的动画设计方法，相关的几个函数见变右表。</a:t>
            </a:r>
            <a:endParaRPr lang="en-US" dirty="0"/>
          </a:p>
          <a:p>
            <a:endParaRPr lang="en-US" dirty="0"/>
          </a:p>
        </p:txBody>
      </p:sp>
    </p:spTree>
    <p:extLst>
      <p:ext uri="{BB962C8B-B14F-4D97-AF65-F5344CB8AC3E}">
        <p14:creationId xmlns:p14="http://schemas.microsoft.com/office/powerpoint/2010/main" val="225687005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页交替法</a:t>
            </a:r>
            <a:br>
              <a:rPr lang="en-US" dirty="0"/>
            </a:br>
            <a:endParaRPr lang="en-US" dirty="0"/>
          </a:p>
        </p:txBody>
      </p:sp>
      <p:sp>
        <p:nvSpPr>
          <p:cNvPr id="3" name="Content Placeholder 2"/>
          <p:cNvSpPr>
            <a:spLocks noGrp="1"/>
          </p:cNvSpPr>
          <p:nvPr>
            <p:ph idx="1"/>
          </p:nvPr>
        </p:nvSpPr>
        <p:spPr>
          <a:xfrm>
            <a:off x="3803650" y="609600"/>
            <a:ext cx="5111750" cy="5943600"/>
          </a:xfrm>
        </p:spPr>
        <p:txBody>
          <a:bodyPr>
            <a:normAutofit fontScale="25000" lnSpcReduction="20000"/>
          </a:bodyPr>
          <a:lstStyle/>
          <a:p>
            <a:pPr marL="0" indent="0">
              <a:buNone/>
            </a:pPr>
            <a:r>
              <a:rPr lang="en-US" altLang="zh-CN" sz="5600" dirty="0"/>
              <a:t>【</a:t>
            </a:r>
            <a:r>
              <a:rPr lang="zh-CN" altLang="en-US" sz="5600" dirty="0"/>
              <a:t>例</a:t>
            </a:r>
            <a:r>
              <a:rPr lang="en-US" altLang="zh-CN" sz="5600" dirty="0"/>
              <a:t>】</a:t>
            </a:r>
            <a:r>
              <a:rPr lang="zh-CN" altLang="en-US" sz="5600" dirty="0"/>
              <a:t>在屏幕上交替显示一个圆和方块。</a:t>
            </a:r>
            <a:endParaRPr lang="en-US" sz="5600" dirty="0"/>
          </a:p>
          <a:p>
            <a:pPr marL="0" indent="0">
              <a:buNone/>
            </a:pPr>
            <a:r>
              <a:rPr lang="en-US" dirty="0"/>
              <a:t> </a:t>
            </a:r>
          </a:p>
          <a:p>
            <a:pPr marL="0" indent="0">
              <a:buNone/>
            </a:pPr>
            <a:r>
              <a:rPr lang="en-US" sz="4800" dirty="0">
                <a:solidFill>
                  <a:schemeClr val="accent4"/>
                </a:solidFill>
              </a:rPr>
              <a:t>#include &lt;</a:t>
            </a:r>
            <a:r>
              <a:rPr lang="en-US" sz="4800" dirty="0" err="1">
                <a:solidFill>
                  <a:schemeClr val="accent4"/>
                </a:solidFill>
              </a:rPr>
              <a:t>graphics.h</a:t>
            </a:r>
            <a:r>
              <a:rPr lang="en-US" sz="4800" dirty="0">
                <a:solidFill>
                  <a:schemeClr val="accent4"/>
                </a:solidFill>
              </a:rPr>
              <a:t>&gt;</a:t>
            </a:r>
          </a:p>
          <a:p>
            <a:pPr marL="0" indent="0">
              <a:buNone/>
            </a:pPr>
            <a:r>
              <a:rPr lang="en-US" sz="4800" dirty="0">
                <a:solidFill>
                  <a:schemeClr val="accent4"/>
                </a:solidFill>
              </a:rPr>
              <a:t>void main()</a:t>
            </a:r>
          </a:p>
          <a:p>
            <a:pPr marL="0" indent="0">
              <a:buNone/>
            </a:pPr>
            <a:r>
              <a:rPr lang="en-US" sz="4800" dirty="0">
                <a:solidFill>
                  <a:schemeClr val="accent4"/>
                </a:solidFill>
              </a:rPr>
              <a:t>{</a:t>
            </a:r>
          </a:p>
          <a:p>
            <a:pPr marL="0" indent="0">
              <a:buNone/>
            </a:pPr>
            <a:r>
              <a:rPr lang="en-US" sz="4800" dirty="0">
                <a:solidFill>
                  <a:schemeClr val="accent4"/>
                </a:solidFill>
              </a:rPr>
              <a:t>    </a:t>
            </a:r>
            <a:r>
              <a:rPr lang="en-US" sz="4800" dirty="0" err="1">
                <a:solidFill>
                  <a:schemeClr val="accent4"/>
                </a:solidFill>
              </a:rPr>
              <a:t>int</a:t>
            </a:r>
            <a:r>
              <a:rPr lang="en-US" sz="4800" dirty="0">
                <a:solidFill>
                  <a:schemeClr val="accent4"/>
                </a:solidFill>
              </a:rPr>
              <a:t> </a:t>
            </a:r>
            <a:r>
              <a:rPr lang="en-US" sz="4800" dirty="0" err="1">
                <a:solidFill>
                  <a:schemeClr val="accent4"/>
                </a:solidFill>
              </a:rPr>
              <a:t>i,graphdriver</a:t>
            </a:r>
            <a:r>
              <a:rPr lang="en-US" sz="4800" dirty="0">
                <a:solidFill>
                  <a:schemeClr val="accent4"/>
                </a:solidFill>
              </a:rPr>
              <a:t> = </a:t>
            </a:r>
            <a:r>
              <a:rPr lang="en-US" sz="4800" dirty="0" err="1">
                <a:solidFill>
                  <a:schemeClr val="accent4"/>
                </a:solidFill>
              </a:rPr>
              <a:t>DETECT,graphmode</a:t>
            </a:r>
            <a:r>
              <a:rPr lang="pt-BR" sz="4800" dirty="0">
                <a:solidFill>
                  <a:schemeClr val="accent4"/>
                </a:solidFill>
              </a:rPr>
              <a:t>,</a:t>
            </a:r>
            <a:r>
              <a:rPr lang="en-US" sz="4800" dirty="0">
                <a:solidFill>
                  <a:schemeClr val="accent4"/>
                </a:solidFill>
              </a:rPr>
              <a:t>size</a:t>
            </a:r>
            <a:r>
              <a:rPr lang="pt-BR" sz="4800" dirty="0">
                <a:solidFill>
                  <a:schemeClr val="accent4"/>
                </a:solidFill>
              </a:rPr>
              <a:t>,</a:t>
            </a:r>
            <a:r>
              <a:rPr lang="en-US" sz="4800" dirty="0">
                <a:solidFill>
                  <a:schemeClr val="accent4"/>
                </a:solidFill>
              </a:rPr>
              <a:t>page ;</a:t>
            </a:r>
          </a:p>
          <a:p>
            <a:pPr marL="0" indent="0">
              <a:buNone/>
            </a:pPr>
            <a:r>
              <a:rPr lang="en-US" sz="4800" dirty="0">
                <a:solidFill>
                  <a:schemeClr val="accent4"/>
                </a:solidFill>
              </a:rPr>
              <a:t>    </a:t>
            </a:r>
            <a:r>
              <a:rPr lang="en-US" sz="4800" dirty="0" err="1">
                <a:solidFill>
                  <a:schemeClr val="accent4"/>
                </a:solidFill>
              </a:rPr>
              <a:t>initgraph</a:t>
            </a:r>
            <a:r>
              <a:rPr lang="en-US" sz="4800" dirty="0">
                <a:solidFill>
                  <a:schemeClr val="accent4"/>
                </a:solidFill>
              </a:rPr>
              <a:t>(&amp;</a:t>
            </a:r>
            <a:r>
              <a:rPr lang="en-US" sz="4800" dirty="0" err="1">
                <a:solidFill>
                  <a:schemeClr val="accent4"/>
                </a:solidFill>
              </a:rPr>
              <a:t>graphdriver</a:t>
            </a:r>
            <a:r>
              <a:rPr lang="pt-BR" sz="4800" dirty="0">
                <a:solidFill>
                  <a:schemeClr val="accent4"/>
                </a:solidFill>
              </a:rPr>
              <a:t>,</a:t>
            </a:r>
            <a:r>
              <a:rPr lang="en-US" sz="4800" dirty="0">
                <a:solidFill>
                  <a:schemeClr val="accent4"/>
                </a:solidFill>
              </a:rPr>
              <a:t> &amp;</a:t>
            </a:r>
            <a:r>
              <a:rPr lang="en-US" sz="4800" dirty="0" err="1">
                <a:solidFill>
                  <a:schemeClr val="accent4"/>
                </a:solidFill>
              </a:rPr>
              <a:t>graphmode</a:t>
            </a:r>
            <a:r>
              <a:rPr lang="pt-BR" sz="4800" dirty="0">
                <a:solidFill>
                  <a:schemeClr val="accent4"/>
                </a:solidFill>
              </a:rPr>
              <a:t>,</a:t>
            </a:r>
            <a:r>
              <a:rPr lang="en-US" sz="4800" dirty="0">
                <a:solidFill>
                  <a:schemeClr val="accent4"/>
                </a:solidFill>
              </a:rPr>
              <a:t>"");</a:t>
            </a:r>
          </a:p>
          <a:p>
            <a:pPr marL="0" indent="0">
              <a:buNone/>
            </a:pPr>
            <a:r>
              <a:rPr lang="en-US" sz="4800" dirty="0">
                <a:solidFill>
                  <a:schemeClr val="accent4"/>
                </a:solidFill>
              </a:rPr>
              <a:t>    </a:t>
            </a:r>
            <a:r>
              <a:rPr lang="en-US" sz="4800" dirty="0" err="1">
                <a:solidFill>
                  <a:schemeClr val="accent4"/>
                </a:solidFill>
              </a:rPr>
              <a:t>cleardevice</a:t>
            </a:r>
            <a:r>
              <a:rPr lang="en-US" sz="4800" dirty="0">
                <a:solidFill>
                  <a:schemeClr val="accent4"/>
                </a:solidFill>
              </a:rPr>
              <a:t>();</a:t>
            </a:r>
          </a:p>
          <a:p>
            <a:pPr marL="0" indent="0">
              <a:buNone/>
            </a:pPr>
            <a:r>
              <a:rPr lang="en-US" sz="4800" dirty="0">
                <a:solidFill>
                  <a:schemeClr val="accent4"/>
                </a:solidFill>
              </a:rPr>
              <a:t>    </a:t>
            </a:r>
            <a:r>
              <a:rPr lang="en-US" sz="4800" dirty="0" err="1">
                <a:solidFill>
                  <a:schemeClr val="accent4"/>
                </a:solidFill>
              </a:rPr>
              <a:t>setactivepage</a:t>
            </a:r>
            <a:r>
              <a:rPr lang="en-US" sz="4800" dirty="0">
                <a:solidFill>
                  <a:schemeClr val="accent4"/>
                </a:solidFill>
              </a:rPr>
              <a:t>(1);         	/</a:t>
            </a:r>
            <a:r>
              <a:rPr lang="en-US" sz="4800" dirty="0">
                <a:solidFill>
                  <a:schemeClr val="accent4"/>
                </a:solidFill>
                <a:sym typeface="Symbol"/>
              </a:rPr>
              <a:t></a:t>
            </a:r>
            <a:r>
              <a:rPr lang="en-US" sz="4800" dirty="0">
                <a:solidFill>
                  <a:schemeClr val="accent4"/>
                </a:solidFill>
              </a:rPr>
              <a:t> </a:t>
            </a:r>
            <a:r>
              <a:rPr lang="zh-CN" altLang="en-US" sz="4800" dirty="0">
                <a:solidFill>
                  <a:schemeClr val="accent4"/>
                </a:solidFill>
              </a:rPr>
              <a:t>设置</a:t>
            </a:r>
            <a:r>
              <a:rPr lang="en-US" sz="4800" dirty="0">
                <a:solidFill>
                  <a:schemeClr val="accent4"/>
                </a:solidFill>
              </a:rPr>
              <a:t>l</a:t>
            </a:r>
            <a:r>
              <a:rPr lang="zh-CN" altLang="en-US" sz="4800" dirty="0">
                <a:solidFill>
                  <a:schemeClr val="accent4"/>
                </a:solidFill>
              </a:rPr>
              <a:t>页为编辑页 </a:t>
            </a:r>
            <a:r>
              <a:rPr lang="en-US" sz="4800" dirty="0">
                <a:solidFill>
                  <a:schemeClr val="accent4"/>
                </a:solidFill>
                <a:sym typeface="Symbol"/>
              </a:rPr>
              <a:t></a:t>
            </a:r>
            <a:r>
              <a:rPr lang="en-US" sz="4800" dirty="0">
                <a:solidFill>
                  <a:schemeClr val="accent4"/>
                </a:solidFill>
              </a:rPr>
              <a:t>/</a:t>
            </a:r>
          </a:p>
          <a:p>
            <a:pPr marL="0" indent="0">
              <a:buNone/>
            </a:pPr>
            <a:r>
              <a:rPr lang="en-US" sz="4800" dirty="0">
                <a:solidFill>
                  <a:schemeClr val="accent4"/>
                </a:solidFill>
              </a:rPr>
              <a:t>    </a:t>
            </a:r>
            <a:r>
              <a:rPr lang="en-US" sz="4800" dirty="0" err="1">
                <a:solidFill>
                  <a:schemeClr val="accent4"/>
                </a:solidFill>
              </a:rPr>
              <a:t>setbkcolor</a:t>
            </a:r>
            <a:r>
              <a:rPr lang="en-US" sz="4800" dirty="0">
                <a:solidFill>
                  <a:schemeClr val="accent4"/>
                </a:solidFill>
              </a:rPr>
              <a:t>(BLUE);</a:t>
            </a:r>
          </a:p>
          <a:p>
            <a:pPr marL="0" indent="0">
              <a:buNone/>
            </a:pPr>
            <a:r>
              <a:rPr lang="en-US" sz="4800" dirty="0">
                <a:solidFill>
                  <a:schemeClr val="accent4"/>
                </a:solidFill>
              </a:rPr>
              <a:t>    </a:t>
            </a:r>
            <a:r>
              <a:rPr lang="en-US" sz="4800" dirty="0" err="1">
                <a:solidFill>
                  <a:schemeClr val="accent4"/>
                </a:solidFill>
              </a:rPr>
              <a:t>setcolor</a:t>
            </a:r>
            <a:r>
              <a:rPr lang="en-US" sz="4800" dirty="0">
                <a:solidFill>
                  <a:schemeClr val="accent4"/>
                </a:solidFill>
              </a:rPr>
              <a:t>(RED);</a:t>
            </a:r>
          </a:p>
          <a:p>
            <a:pPr marL="0" indent="0">
              <a:buNone/>
            </a:pPr>
            <a:r>
              <a:rPr lang="en-US" sz="4800" dirty="0">
                <a:solidFill>
                  <a:schemeClr val="accent4"/>
                </a:solidFill>
              </a:rPr>
              <a:t>    </a:t>
            </a:r>
            <a:r>
              <a:rPr lang="en-US" sz="4800" dirty="0" err="1">
                <a:solidFill>
                  <a:schemeClr val="accent4"/>
                </a:solidFill>
              </a:rPr>
              <a:t>setfillstyle</a:t>
            </a:r>
            <a:r>
              <a:rPr lang="en-US" sz="4800" dirty="0">
                <a:solidFill>
                  <a:schemeClr val="accent4"/>
                </a:solidFill>
              </a:rPr>
              <a:t>(1</a:t>
            </a:r>
            <a:r>
              <a:rPr lang="pt-BR" sz="4800" dirty="0">
                <a:solidFill>
                  <a:schemeClr val="accent4"/>
                </a:solidFill>
              </a:rPr>
              <a:t>,</a:t>
            </a:r>
            <a:r>
              <a:rPr lang="en-US" sz="4800" dirty="0">
                <a:solidFill>
                  <a:schemeClr val="accent4"/>
                </a:solidFill>
              </a:rPr>
              <a:t>10);</a:t>
            </a:r>
          </a:p>
          <a:p>
            <a:pPr marL="0" indent="0">
              <a:buNone/>
            </a:pPr>
            <a:r>
              <a:rPr lang="en-US" sz="4800" dirty="0">
                <a:solidFill>
                  <a:schemeClr val="accent4"/>
                </a:solidFill>
              </a:rPr>
              <a:t>    circle(130</a:t>
            </a:r>
            <a:r>
              <a:rPr lang="pt-BR" sz="4800" dirty="0">
                <a:solidFill>
                  <a:schemeClr val="accent4"/>
                </a:solidFill>
              </a:rPr>
              <a:t>,</a:t>
            </a:r>
            <a:r>
              <a:rPr lang="en-US" sz="4800" dirty="0">
                <a:solidFill>
                  <a:schemeClr val="accent4"/>
                </a:solidFill>
              </a:rPr>
              <a:t>270</a:t>
            </a:r>
            <a:r>
              <a:rPr lang="pt-BR" sz="4800" dirty="0">
                <a:solidFill>
                  <a:schemeClr val="accent4"/>
                </a:solidFill>
              </a:rPr>
              <a:t>,</a:t>
            </a:r>
            <a:r>
              <a:rPr lang="en-US" sz="4800" dirty="0">
                <a:solidFill>
                  <a:schemeClr val="accent4"/>
                </a:solidFill>
              </a:rPr>
              <a:t>30);       	/</a:t>
            </a:r>
            <a:r>
              <a:rPr lang="en-US" sz="4800" dirty="0">
                <a:solidFill>
                  <a:schemeClr val="accent4"/>
                </a:solidFill>
                <a:sym typeface="Symbol"/>
              </a:rPr>
              <a:t></a:t>
            </a:r>
            <a:r>
              <a:rPr lang="en-US" sz="4800" dirty="0">
                <a:solidFill>
                  <a:schemeClr val="accent4"/>
                </a:solidFill>
              </a:rPr>
              <a:t> </a:t>
            </a:r>
            <a:r>
              <a:rPr lang="zh-CN" altLang="en-US" sz="4800" dirty="0">
                <a:solidFill>
                  <a:schemeClr val="accent4"/>
                </a:solidFill>
              </a:rPr>
              <a:t>画圆 </a:t>
            </a:r>
            <a:r>
              <a:rPr lang="en-US" sz="4800" dirty="0">
                <a:solidFill>
                  <a:schemeClr val="accent4"/>
                </a:solidFill>
                <a:sym typeface="Symbol"/>
              </a:rPr>
              <a:t></a:t>
            </a:r>
            <a:r>
              <a:rPr lang="en-US" sz="4800" dirty="0">
                <a:solidFill>
                  <a:schemeClr val="accent4"/>
                </a:solidFill>
              </a:rPr>
              <a:t>/</a:t>
            </a:r>
          </a:p>
          <a:p>
            <a:pPr marL="0" indent="0">
              <a:buNone/>
            </a:pPr>
            <a:r>
              <a:rPr lang="en-US" sz="4800" dirty="0">
                <a:solidFill>
                  <a:schemeClr val="accent4"/>
                </a:solidFill>
              </a:rPr>
              <a:t>    </a:t>
            </a:r>
            <a:r>
              <a:rPr lang="en-US" sz="4800" dirty="0" err="1">
                <a:solidFill>
                  <a:schemeClr val="accent4"/>
                </a:solidFill>
              </a:rPr>
              <a:t>floodfill</a:t>
            </a:r>
            <a:r>
              <a:rPr lang="en-US" sz="4800" dirty="0">
                <a:solidFill>
                  <a:schemeClr val="accent4"/>
                </a:solidFill>
              </a:rPr>
              <a:t>(130</a:t>
            </a:r>
            <a:r>
              <a:rPr lang="pt-BR" sz="4800" dirty="0">
                <a:solidFill>
                  <a:schemeClr val="accent4"/>
                </a:solidFill>
              </a:rPr>
              <a:t>,</a:t>
            </a:r>
            <a:r>
              <a:rPr lang="en-US" sz="4800" dirty="0">
                <a:solidFill>
                  <a:schemeClr val="accent4"/>
                </a:solidFill>
              </a:rPr>
              <a:t>270</a:t>
            </a:r>
            <a:r>
              <a:rPr lang="pt-BR" sz="4800" dirty="0">
                <a:solidFill>
                  <a:schemeClr val="accent4"/>
                </a:solidFill>
              </a:rPr>
              <a:t>,</a:t>
            </a:r>
            <a:r>
              <a:rPr lang="en-US" sz="4800" dirty="0">
                <a:solidFill>
                  <a:schemeClr val="accent4"/>
                </a:solidFill>
              </a:rPr>
              <a:t>4);     	/</a:t>
            </a:r>
            <a:r>
              <a:rPr lang="en-US" sz="4800" dirty="0">
                <a:solidFill>
                  <a:schemeClr val="accent4"/>
                </a:solidFill>
                <a:sym typeface="Symbol"/>
              </a:rPr>
              <a:t></a:t>
            </a:r>
            <a:r>
              <a:rPr lang="en-US" sz="4800" dirty="0">
                <a:solidFill>
                  <a:schemeClr val="accent4"/>
                </a:solidFill>
              </a:rPr>
              <a:t> </a:t>
            </a:r>
            <a:r>
              <a:rPr lang="zh-CN" altLang="en-US" sz="4800" dirty="0">
                <a:solidFill>
                  <a:schemeClr val="accent4"/>
                </a:solidFill>
              </a:rPr>
              <a:t>用淡绿色填充圆 </a:t>
            </a:r>
            <a:r>
              <a:rPr lang="en-US" sz="4800" dirty="0">
                <a:solidFill>
                  <a:schemeClr val="accent4"/>
                </a:solidFill>
                <a:sym typeface="Symbol"/>
              </a:rPr>
              <a:t></a:t>
            </a:r>
            <a:r>
              <a:rPr lang="en-US" sz="4800" dirty="0">
                <a:solidFill>
                  <a:schemeClr val="accent4"/>
                </a:solidFill>
              </a:rPr>
              <a:t>/</a:t>
            </a:r>
          </a:p>
          <a:p>
            <a:pPr marL="0" indent="0">
              <a:buNone/>
            </a:pPr>
            <a:r>
              <a:rPr lang="en-US" sz="4800" dirty="0">
                <a:solidFill>
                  <a:schemeClr val="accent4"/>
                </a:solidFill>
              </a:rPr>
              <a:t>    </a:t>
            </a:r>
            <a:r>
              <a:rPr lang="en-US" sz="4800" dirty="0" err="1">
                <a:solidFill>
                  <a:schemeClr val="accent4"/>
                </a:solidFill>
              </a:rPr>
              <a:t>setactivepage</a:t>
            </a:r>
            <a:r>
              <a:rPr lang="en-US" sz="4800" dirty="0">
                <a:solidFill>
                  <a:schemeClr val="accent4"/>
                </a:solidFill>
              </a:rPr>
              <a:t>(0);           	/</a:t>
            </a:r>
            <a:r>
              <a:rPr lang="en-US" sz="4800" dirty="0">
                <a:solidFill>
                  <a:schemeClr val="accent4"/>
                </a:solidFill>
                <a:sym typeface="Symbol"/>
              </a:rPr>
              <a:t></a:t>
            </a:r>
            <a:r>
              <a:rPr lang="en-US" sz="4800" dirty="0">
                <a:solidFill>
                  <a:schemeClr val="accent4"/>
                </a:solidFill>
              </a:rPr>
              <a:t> </a:t>
            </a:r>
            <a:r>
              <a:rPr lang="zh-CN" altLang="en-US" sz="4800" dirty="0">
                <a:solidFill>
                  <a:schemeClr val="accent4"/>
                </a:solidFill>
              </a:rPr>
              <a:t>设置</a:t>
            </a:r>
            <a:r>
              <a:rPr lang="en-US" sz="4800" dirty="0">
                <a:solidFill>
                  <a:schemeClr val="accent4"/>
                </a:solidFill>
              </a:rPr>
              <a:t>0</a:t>
            </a:r>
            <a:r>
              <a:rPr lang="zh-CN" altLang="en-US" sz="4800" dirty="0">
                <a:solidFill>
                  <a:schemeClr val="accent4"/>
                </a:solidFill>
              </a:rPr>
              <a:t>页为编辑页 </a:t>
            </a:r>
            <a:r>
              <a:rPr lang="en-US" sz="4800" dirty="0">
                <a:solidFill>
                  <a:schemeClr val="accent4"/>
                </a:solidFill>
                <a:sym typeface="Symbol"/>
              </a:rPr>
              <a:t></a:t>
            </a:r>
            <a:r>
              <a:rPr lang="en-US" sz="4800" dirty="0">
                <a:solidFill>
                  <a:schemeClr val="accent4"/>
                </a:solidFill>
              </a:rPr>
              <a:t>/</a:t>
            </a:r>
          </a:p>
          <a:p>
            <a:pPr marL="0" indent="0">
              <a:buNone/>
            </a:pPr>
            <a:r>
              <a:rPr lang="en-US" sz="4800" dirty="0">
                <a:solidFill>
                  <a:schemeClr val="accent4"/>
                </a:solidFill>
              </a:rPr>
              <a:t>    </a:t>
            </a:r>
            <a:r>
              <a:rPr lang="en-US" sz="4800" dirty="0" err="1">
                <a:solidFill>
                  <a:schemeClr val="accent4"/>
                </a:solidFill>
              </a:rPr>
              <a:t>cleardevice</a:t>
            </a:r>
            <a:r>
              <a:rPr lang="en-US" sz="4800" dirty="0">
                <a:solidFill>
                  <a:schemeClr val="accent4"/>
                </a:solidFill>
              </a:rPr>
              <a:t>();              	/</a:t>
            </a:r>
            <a:r>
              <a:rPr lang="en-US" sz="4800" dirty="0">
                <a:solidFill>
                  <a:schemeClr val="accent4"/>
                </a:solidFill>
                <a:sym typeface="Symbol"/>
              </a:rPr>
              <a:t></a:t>
            </a:r>
            <a:r>
              <a:rPr lang="en-US" sz="4800" dirty="0">
                <a:solidFill>
                  <a:schemeClr val="accent4"/>
                </a:solidFill>
              </a:rPr>
              <a:t> </a:t>
            </a:r>
            <a:r>
              <a:rPr lang="zh-CN" altLang="en-US" sz="4800" dirty="0">
                <a:solidFill>
                  <a:schemeClr val="accent4"/>
                </a:solidFill>
              </a:rPr>
              <a:t>清</a:t>
            </a:r>
            <a:r>
              <a:rPr lang="en-US" sz="4800" dirty="0">
                <a:solidFill>
                  <a:schemeClr val="accent4"/>
                </a:solidFill>
              </a:rPr>
              <a:t>0</a:t>
            </a:r>
            <a:r>
              <a:rPr lang="zh-CN" altLang="en-US" sz="4800" dirty="0">
                <a:solidFill>
                  <a:schemeClr val="accent4"/>
                </a:solidFill>
              </a:rPr>
              <a:t>页 </a:t>
            </a:r>
            <a:r>
              <a:rPr lang="en-US" sz="4800" dirty="0">
                <a:solidFill>
                  <a:schemeClr val="accent4"/>
                </a:solidFill>
                <a:sym typeface="Symbol"/>
              </a:rPr>
              <a:t></a:t>
            </a:r>
            <a:r>
              <a:rPr lang="en-US" sz="4800" dirty="0">
                <a:solidFill>
                  <a:schemeClr val="accent4"/>
                </a:solidFill>
              </a:rPr>
              <a:t>/</a:t>
            </a:r>
          </a:p>
          <a:p>
            <a:pPr marL="0" indent="0">
              <a:buNone/>
            </a:pPr>
            <a:r>
              <a:rPr lang="en-US" sz="4800" dirty="0">
                <a:solidFill>
                  <a:schemeClr val="accent4"/>
                </a:solidFill>
              </a:rPr>
              <a:t>    </a:t>
            </a:r>
            <a:r>
              <a:rPr lang="en-US" sz="4800" dirty="0" err="1">
                <a:solidFill>
                  <a:schemeClr val="accent4"/>
                </a:solidFill>
              </a:rPr>
              <a:t>setfillstyle</a:t>
            </a:r>
            <a:r>
              <a:rPr lang="en-US" sz="4800" dirty="0">
                <a:solidFill>
                  <a:schemeClr val="accent4"/>
                </a:solidFill>
              </a:rPr>
              <a:t>(1</a:t>
            </a:r>
            <a:r>
              <a:rPr lang="pt-BR" sz="4800" dirty="0">
                <a:solidFill>
                  <a:schemeClr val="accent4"/>
                </a:solidFill>
              </a:rPr>
              <a:t>,</a:t>
            </a:r>
            <a:r>
              <a:rPr lang="en-US" sz="4800" dirty="0">
                <a:solidFill>
                  <a:schemeClr val="accent4"/>
                </a:solidFill>
              </a:rPr>
              <a:t>5);</a:t>
            </a:r>
          </a:p>
          <a:p>
            <a:pPr marL="0" indent="0">
              <a:buNone/>
            </a:pPr>
            <a:r>
              <a:rPr lang="en-US" sz="4800" dirty="0">
                <a:solidFill>
                  <a:schemeClr val="accent4"/>
                </a:solidFill>
              </a:rPr>
              <a:t>    bar(100</a:t>
            </a:r>
            <a:r>
              <a:rPr lang="pt-BR" sz="4800" dirty="0">
                <a:solidFill>
                  <a:schemeClr val="accent4"/>
                </a:solidFill>
              </a:rPr>
              <a:t>,</a:t>
            </a:r>
            <a:r>
              <a:rPr lang="en-US" sz="4800" dirty="0">
                <a:solidFill>
                  <a:schemeClr val="accent4"/>
                </a:solidFill>
              </a:rPr>
              <a:t>210</a:t>
            </a:r>
            <a:r>
              <a:rPr lang="pt-BR" sz="4800" dirty="0">
                <a:solidFill>
                  <a:schemeClr val="accent4"/>
                </a:solidFill>
              </a:rPr>
              <a:t>,</a:t>
            </a:r>
            <a:r>
              <a:rPr lang="en-US" sz="4800" dirty="0">
                <a:solidFill>
                  <a:schemeClr val="accent4"/>
                </a:solidFill>
              </a:rPr>
              <a:t>160</a:t>
            </a:r>
            <a:r>
              <a:rPr lang="pt-BR" sz="4800" dirty="0">
                <a:solidFill>
                  <a:schemeClr val="accent4"/>
                </a:solidFill>
              </a:rPr>
              <a:t>,</a:t>
            </a:r>
            <a:r>
              <a:rPr lang="en-US" sz="4800" dirty="0">
                <a:solidFill>
                  <a:schemeClr val="accent4"/>
                </a:solidFill>
              </a:rPr>
              <a:t>270);    	/</a:t>
            </a:r>
            <a:r>
              <a:rPr lang="en-US" sz="4800" dirty="0">
                <a:solidFill>
                  <a:schemeClr val="accent4"/>
                </a:solidFill>
                <a:sym typeface="Symbol"/>
              </a:rPr>
              <a:t></a:t>
            </a:r>
            <a:r>
              <a:rPr lang="en-US" sz="4800" dirty="0">
                <a:solidFill>
                  <a:schemeClr val="accent4"/>
                </a:solidFill>
              </a:rPr>
              <a:t> </a:t>
            </a:r>
            <a:r>
              <a:rPr lang="zh-CN" altLang="en-US" sz="4800" dirty="0">
                <a:solidFill>
                  <a:schemeClr val="accent4"/>
                </a:solidFill>
              </a:rPr>
              <a:t>画方块并填充洋红色 </a:t>
            </a:r>
            <a:r>
              <a:rPr lang="en-US" sz="4800" dirty="0">
                <a:solidFill>
                  <a:schemeClr val="accent4"/>
                </a:solidFill>
                <a:sym typeface="Symbol"/>
              </a:rPr>
              <a:t></a:t>
            </a:r>
            <a:r>
              <a:rPr lang="en-US" sz="4800" dirty="0">
                <a:solidFill>
                  <a:schemeClr val="accent4"/>
                </a:solidFill>
              </a:rPr>
              <a:t>/</a:t>
            </a:r>
          </a:p>
          <a:p>
            <a:pPr marL="0" indent="0">
              <a:buNone/>
            </a:pPr>
            <a:r>
              <a:rPr lang="en-US" sz="4800" dirty="0">
                <a:solidFill>
                  <a:schemeClr val="accent4"/>
                </a:solidFill>
              </a:rPr>
              <a:t>    </a:t>
            </a:r>
            <a:r>
              <a:rPr lang="en-US" sz="4800" dirty="0" err="1">
                <a:solidFill>
                  <a:schemeClr val="accent4"/>
                </a:solidFill>
              </a:rPr>
              <a:t>setvisualpage</a:t>
            </a:r>
            <a:r>
              <a:rPr lang="en-US" sz="4800" dirty="0">
                <a:solidFill>
                  <a:schemeClr val="accent4"/>
                </a:solidFill>
              </a:rPr>
              <a:t>(0);         	/</a:t>
            </a:r>
            <a:r>
              <a:rPr lang="en-US" sz="4800" dirty="0">
                <a:solidFill>
                  <a:schemeClr val="accent4"/>
                </a:solidFill>
                <a:sym typeface="Symbol"/>
              </a:rPr>
              <a:t></a:t>
            </a:r>
            <a:r>
              <a:rPr lang="en-US" sz="4800" dirty="0">
                <a:solidFill>
                  <a:schemeClr val="accent4"/>
                </a:solidFill>
              </a:rPr>
              <a:t> </a:t>
            </a:r>
            <a:r>
              <a:rPr lang="zh-CN" altLang="en-US" sz="4800" dirty="0">
                <a:solidFill>
                  <a:schemeClr val="accent4"/>
                </a:solidFill>
              </a:rPr>
              <a:t>设置</a:t>
            </a:r>
            <a:r>
              <a:rPr lang="en-US" sz="4800" dirty="0">
                <a:solidFill>
                  <a:schemeClr val="accent4"/>
                </a:solidFill>
              </a:rPr>
              <a:t> 0 </a:t>
            </a:r>
            <a:r>
              <a:rPr lang="zh-CN" altLang="en-US" sz="4800" dirty="0">
                <a:solidFill>
                  <a:schemeClr val="accent4"/>
                </a:solidFill>
              </a:rPr>
              <a:t>页为可视页 </a:t>
            </a:r>
            <a:r>
              <a:rPr lang="en-US" sz="4800" dirty="0">
                <a:solidFill>
                  <a:schemeClr val="accent4"/>
                </a:solidFill>
                <a:sym typeface="Symbol"/>
              </a:rPr>
              <a:t></a:t>
            </a:r>
            <a:r>
              <a:rPr lang="en-US" sz="4800" dirty="0">
                <a:solidFill>
                  <a:schemeClr val="accent4"/>
                </a:solidFill>
              </a:rPr>
              <a:t>/</a:t>
            </a:r>
          </a:p>
          <a:p>
            <a:pPr marL="0" indent="0">
              <a:buNone/>
            </a:pPr>
            <a:r>
              <a:rPr lang="en-US" sz="4800" dirty="0">
                <a:solidFill>
                  <a:schemeClr val="accent4"/>
                </a:solidFill>
              </a:rPr>
              <a:t>    page = 1 ;</a:t>
            </a:r>
          </a:p>
          <a:p>
            <a:pPr marL="0" indent="0">
              <a:buNone/>
            </a:pPr>
            <a:r>
              <a:rPr lang="en-US" sz="4800" dirty="0">
                <a:solidFill>
                  <a:schemeClr val="accent4"/>
                </a:solidFill>
              </a:rPr>
              <a:t>    do </a:t>
            </a:r>
          </a:p>
          <a:p>
            <a:pPr marL="0" indent="0">
              <a:buNone/>
            </a:pPr>
            <a:r>
              <a:rPr lang="en-US" sz="4800" dirty="0">
                <a:solidFill>
                  <a:schemeClr val="accent4"/>
                </a:solidFill>
              </a:rPr>
              <a:t>    {</a:t>
            </a:r>
          </a:p>
          <a:p>
            <a:pPr marL="0" indent="0">
              <a:buNone/>
            </a:pPr>
            <a:r>
              <a:rPr lang="en-US" sz="4800" dirty="0">
                <a:solidFill>
                  <a:schemeClr val="accent4"/>
                </a:solidFill>
              </a:rPr>
              <a:t>       </a:t>
            </a:r>
            <a:r>
              <a:rPr lang="en-US" sz="4800" dirty="0" err="1">
                <a:solidFill>
                  <a:schemeClr val="accent4"/>
                </a:solidFill>
              </a:rPr>
              <a:t>setvisualpage</a:t>
            </a:r>
            <a:r>
              <a:rPr lang="en-US" sz="4800" dirty="0">
                <a:solidFill>
                  <a:schemeClr val="accent4"/>
                </a:solidFill>
              </a:rPr>
              <a:t>(page);   	/</a:t>
            </a:r>
            <a:r>
              <a:rPr lang="en-US" sz="4800" dirty="0">
                <a:solidFill>
                  <a:schemeClr val="accent4"/>
                </a:solidFill>
                <a:sym typeface="Symbol"/>
              </a:rPr>
              <a:t></a:t>
            </a:r>
            <a:r>
              <a:rPr lang="zh-CN" altLang="en-US" sz="4800" dirty="0">
                <a:solidFill>
                  <a:schemeClr val="accent4"/>
                </a:solidFill>
              </a:rPr>
              <a:t>显示设定页的图像 </a:t>
            </a:r>
            <a:r>
              <a:rPr lang="en-US" sz="4800" dirty="0">
                <a:solidFill>
                  <a:schemeClr val="accent4"/>
                </a:solidFill>
                <a:sym typeface="Symbol"/>
              </a:rPr>
              <a:t></a:t>
            </a:r>
            <a:r>
              <a:rPr lang="en-US" sz="4800" dirty="0">
                <a:solidFill>
                  <a:schemeClr val="accent4"/>
                </a:solidFill>
              </a:rPr>
              <a:t>/</a:t>
            </a:r>
          </a:p>
          <a:p>
            <a:pPr marL="0" indent="0">
              <a:buNone/>
            </a:pPr>
            <a:r>
              <a:rPr lang="en-US" sz="4800" dirty="0">
                <a:solidFill>
                  <a:schemeClr val="accent4"/>
                </a:solidFill>
              </a:rPr>
              <a:t>       delay(15000);            	/</a:t>
            </a:r>
            <a:r>
              <a:rPr lang="en-US" sz="4800" dirty="0">
                <a:solidFill>
                  <a:schemeClr val="accent4"/>
                </a:solidFill>
                <a:sym typeface="Symbol"/>
              </a:rPr>
              <a:t></a:t>
            </a:r>
            <a:r>
              <a:rPr lang="zh-CN" altLang="en-US" sz="4800" dirty="0">
                <a:solidFill>
                  <a:schemeClr val="accent4"/>
                </a:solidFill>
              </a:rPr>
              <a:t>延迟</a:t>
            </a:r>
            <a:r>
              <a:rPr lang="en-US" sz="4800" dirty="0">
                <a:solidFill>
                  <a:schemeClr val="accent4"/>
                </a:solidFill>
              </a:rPr>
              <a:t> 15000ms</a:t>
            </a:r>
            <a:r>
              <a:rPr lang="en-US" sz="4800" dirty="0">
                <a:solidFill>
                  <a:schemeClr val="accent4"/>
                </a:solidFill>
                <a:sym typeface="Symbol"/>
              </a:rPr>
              <a:t></a:t>
            </a:r>
            <a:r>
              <a:rPr lang="en-US" sz="4800" dirty="0">
                <a:solidFill>
                  <a:schemeClr val="accent4"/>
                </a:solidFill>
              </a:rPr>
              <a:t>/</a:t>
            </a:r>
          </a:p>
          <a:p>
            <a:pPr marL="0" indent="0">
              <a:buNone/>
            </a:pPr>
            <a:r>
              <a:rPr lang="en-US" sz="4800" dirty="0">
                <a:solidFill>
                  <a:schemeClr val="accent4"/>
                </a:solidFill>
              </a:rPr>
              <a:t>       page = page - 1 ;</a:t>
            </a:r>
          </a:p>
          <a:p>
            <a:pPr marL="0" indent="0">
              <a:buNone/>
            </a:pPr>
            <a:r>
              <a:rPr lang="en-US" sz="4800" dirty="0">
                <a:solidFill>
                  <a:schemeClr val="accent4"/>
                </a:solidFill>
              </a:rPr>
              <a:t>       if ( page &lt; 0 )</a:t>
            </a:r>
          </a:p>
          <a:p>
            <a:pPr marL="0" indent="0">
              <a:buNone/>
            </a:pPr>
            <a:r>
              <a:rPr lang="en-US" sz="4800" dirty="0">
                <a:solidFill>
                  <a:schemeClr val="accent4"/>
                </a:solidFill>
              </a:rPr>
              <a:t>         page = 1 ;</a:t>
            </a:r>
          </a:p>
          <a:p>
            <a:pPr marL="0" indent="0">
              <a:buNone/>
            </a:pPr>
            <a:r>
              <a:rPr lang="en-US" sz="4800" dirty="0">
                <a:solidFill>
                  <a:schemeClr val="accent4"/>
                </a:solidFill>
              </a:rPr>
              <a:t>    } while ( ! </a:t>
            </a:r>
            <a:r>
              <a:rPr lang="en-US" sz="4800" dirty="0" err="1">
                <a:solidFill>
                  <a:schemeClr val="accent4"/>
                </a:solidFill>
              </a:rPr>
              <a:t>kbhit</a:t>
            </a:r>
            <a:r>
              <a:rPr lang="en-US" sz="4800" dirty="0">
                <a:solidFill>
                  <a:schemeClr val="accent4"/>
                </a:solidFill>
              </a:rPr>
              <a:t>() );      /</a:t>
            </a:r>
            <a:r>
              <a:rPr lang="en-US" sz="4800" dirty="0">
                <a:solidFill>
                  <a:schemeClr val="accent4"/>
                </a:solidFill>
                <a:sym typeface="Symbol"/>
              </a:rPr>
              <a:t></a:t>
            </a:r>
            <a:r>
              <a:rPr lang="en-US" sz="4800" dirty="0">
                <a:solidFill>
                  <a:schemeClr val="accent4"/>
                </a:solidFill>
              </a:rPr>
              <a:t> </a:t>
            </a:r>
            <a:r>
              <a:rPr lang="zh-CN" altLang="en-US" sz="4800" dirty="0">
                <a:solidFill>
                  <a:schemeClr val="accent4"/>
                </a:solidFill>
              </a:rPr>
              <a:t>按下任意键时结束程序运行 </a:t>
            </a:r>
            <a:r>
              <a:rPr lang="en-US" sz="4800" dirty="0">
                <a:solidFill>
                  <a:schemeClr val="accent4"/>
                </a:solidFill>
                <a:sym typeface="Symbol"/>
              </a:rPr>
              <a:t></a:t>
            </a:r>
            <a:r>
              <a:rPr lang="en-US" sz="4800" dirty="0">
                <a:solidFill>
                  <a:schemeClr val="accent4"/>
                </a:solidFill>
              </a:rPr>
              <a:t>/</a:t>
            </a:r>
          </a:p>
          <a:p>
            <a:pPr marL="0" indent="0">
              <a:buNone/>
            </a:pPr>
            <a:r>
              <a:rPr lang="en-US" sz="4800" dirty="0">
                <a:solidFill>
                  <a:schemeClr val="accent4"/>
                </a:solidFill>
              </a:rPr>
              <a:t>    </a:t>
            </a:r>
            <a:r>
              <a:rPr lang="en-US" sz="4800" dirty="0" err="1">
                <a:solidFill>
                  <a:schemeClr val="accent4"/>
                </a:solidFill>
              </a:rPr>
              <a:t>closegraph</a:t>
            </a:r>
            <a:r>
              <a:rPr lang="en-US" sz="4800" dirty="0">
                <a:solidFill>
                  <a:schemeClr val="accent4"/>
                </a:solidFill>
              </a:rPr>
              <a:t>();</a:t>
            </a:r>
          </a:p>
          <a:p>
            <a:pPr marL="0" indent="0">
              <a:buNone/>
            </a:pPr>
            <a:r>
              <a:rPr lang="en-US" sz="4800" dirty="0">
                <a:solidFill>
                  <a:schemeClr val="accent4"/>
                </a:solidFill>
              </a:rPr>
              <a:t>}</a:t>
            </a:r>
          </a:p>
          <a:p>
            <a:endParaRPr lang="en-US" sz="4000" dirty="0"/>
          </a:p>
        </p:txBody>
      </p:sp>
      <p:sp>
        <p:nvSpPr>
          <p:cNvPr id="4" name="Text Placeholder 3"/>
          <p:cNvSpPr>
            <a:spLocks noGrp="1"/>
          </p:cNvSpPr>
          <p:nvPr>
            <p:ph type="body" sz="half" idx="2"/>
          </p:nvPr>
        </p:nvSpPr>
        <p:spPr/>
        <p:txBody>
          <a:bodyPr/>
          <a:lstStyle/>
          <a:p>
            <a:r>
              <a:rPr lang="zh-CN" altLang="en-US" dirty="0"/>
              <a:t>设置激活页和显示页的函数如下： </a:t>
            </a:r>
            <a:endParaRPr lang="en-US" dirty="0"/>
          </a:p>
          <a:p>
            <a:r>
              <a:rPr lang="en-US" dirty="0"/>
              <a:t> </a:t>
            </a:r>
          </a:p>
          <a:p>
            <a:r>
              <a:rPr lang="en-US" dirty="0">
                <a:solidFill>
                  <a:schemeClr val="accent4"/>
                </a:solidFill>
              </a:rPr>
              <a:t>void far </a:t>
            </a:r>
            <a:r>
              <a:rPr lang="en-US" dirty="0" err="1">
                <a:solidFill>
                  <a:schemeClr val="accent4"/>
                </a:solidFill>
              </a:rPr>
              <a:t>setactivepage</a:t>
            </a:r>
            <a:r>
              <a:rPr lang="en-US" dirty="0">
                <a:solidFill>
                  <a:schemeClr val="accent4"/>
                </a:solidFill>
              </a:rPr>
              <a:t>(</a:t>
            </a:r>
            <a:r>
              <a:rPr lang="en-US" dirty="0" err="1">
                <a:solidFill>
                  <a:schemeClr val="accent4"/>
                </a:solidFill>
              </a:rPr>
              <a:t>int</a:t>
            </a:r>
            <a:r>
              <a:rPr lang="en-US" dirty="0">
                <a:solidFill>
                  <a:schemeClr val="accent4"/>
                </a:solidFill>
              </a:rPr>
              <a:t> </a:t>
            </a:r>
            <a:r>
              <a:rPr lang="en-US" dirty="0" err="1">
                <a:solidFill>
                  <a:schemeClr val="accent4"/>
                </a:solidFill>
              </a:rPr>
              <a:t>pagenum</a:t>
            </a:r>
            <a:r>
              <a:rPr lang="en-US" dirty="0">
                <a:solidFill>
                  <a:schemeClr val="accent4"/>
                </a:solidFill>
              </a:rPr>
              <a:t>); </a:t>
            </a:r>
            <a:r>
              <a:rPr lang="en-US" dirty="0"/>
              <a:t>/</a:t>
            </a:r>
            <a:r>
              <a:rPr lang="en-US" dirty="0">
                <a:sym typeface="Symbol"/>
              </a:rPr>
              <a:t></a:t>
            </a:r>
            <a:r>
              <a:rPr lang="zh-CN" altLang="en-US" dirty="0"/>
              <a:t>设置</a:t>
            </a:r>
            <a:r>
              <a:rPr lang="en-US" dirty="0" err="1"/>
              <a:t>pagenum</a:t>
            </a:r>
            <a:r>
              <a:rPr lang="zh-CN" altLang="en-US" dirty="0"/>
              <a:t>为编辑页 </a:t>
            </a:r>
            <a:r>
              <a:rPr lang="en-US" dirty="0">
                <a:sym typeface="Symbol"/>
              </a:rPr>
              <a:t></a:t>
            </a:r>
            <a:r>
              <a:rPr lang="en-US" dirty="0"/>
              <a:t>/</a:t>
            </a:r>
          </a:p>
          <a:p>
            <a:r>
              <a:rPr lang="en-US" dirty="0">
                <a:solidFill>
                  <a:schemeClr val="accent4"/>
                </a:solidFill>
              </a:rPr>
              <a:t>void far </a:t>
            </a:r>
            <a:r>
              <a:rPr lang="en-US" dirty="0" err="1">
                <a:solidFill>
                  <a:schemeClr val="accent4"/>
                </a:solidFill>
              </a:rPr>
              <a:t>setvisualpage</a:t>
            </a:r>
            <a:r>
              <a:rPr lang="en-US" dirty="0">
                <a:solidFill>
                  <a:schemeClr val="accent4"/>
                </a:solidFill>
              </a:rPr>
              <a:t>(</a:t>
            </a:r>
            <a:r>
              <a:rPr lang="en-US" dirty="0" err="1">
                <a:solidFill>
                  <a:schemeClr val="accent4"/>
                </a:solidFill>
              </a:rPr>
              <a:t>int</a:t>
            </a:r>
            <a:r>
              <a:rPr lang="en-US" dirty="0">
                <a:solidFill>
                  <a:schemeClr val="accent4"/>
                </a:solidFill>
              </a:rPr>
              <a:t> </a:t>
            </a:r>
            <a:r>
              <a:rPr lang="en-US" dirty="0" err="1">
                <a:solidFill>
                  <a:schemeClr val="accent4"/>
                </a:solidFill>
              </a:rPr>
              <a:t>pagenum</a:t>
            </a:r>
            <a:r>
              <a:rPr lang="en-US" dirty="0">
                <a:solidFill>
                  <a:schemeClr val="accent4"/>
                </a:solidFill>
              </a:rPr>
              <a:t>);</a:t>
            </a:r>
          </a:p>
          <a:p>
            <a:r>
              <a:rPr lang="en-US" dirty="0"/>
              <a:t>/</a:t>
            </a:r>
            <a:r>
              <a:rPr lang="en-US" dirty="0">
                <a:sym typeface="Symbol"/>
              </a:rPr>
              <a:t></a:t>
            </a:r>
            <a:r>
              <a:rPr lang="zh-CN" altLang="en-US" dirty="0"/>
              <a:t>设置</a:t>
            </a:r>
            <a:r>
              <a:rPr lang="en-US" dirty="0" err="1"/>
              <a:t>pagenum</a:t>
            </a:r>
            <a:r>
              <a:rPr lang="zh-CN" altLang="en-US" dirty="0"/>
              <a:t>为显示页 </a:t>
            </a:r>
            <a:r>
              <a:rPr lang="en-US" dirty="0">
                <a:sym typeface="Symbol"/>
              </a:rPr>
              <a:t></a:t>
            </a:r>
            <a:r>
              <a:rPr lang="en-US" dirty="0"/>
              <a:t>/</a:t>
            </a:r>
          </a:p>
          <a:p>
            <a:endParaRPr lang="en-US" altLang="zh-CN" dirty="0"/>
          </a:p>
          <a:p>
            <a:r>
              <a:rPr lang="zh-CN" altLang="en-US" dirty="0"/>
              <a:t>这两个函数只适用于</a:t>
            </a:r>
            <a:r>
              <a:rPr lang="en-US" dirty="0"/>
              <a:t>EGA</a:t>
            </a:r>
            <a:r>
              <a:rPr lang="zh-CN" altLang="en-US" dirty="0"/>
              <a:t>、</a:t>
            </a:r>
            <a:r>
              <a:rPr lang="en-US" dirty="0"/>
              <a:t>VGA</a:t>
            </a:r>
            <a:r>
              <a:rPr lang="zh-CN" altLang="en-US" dirty="0"/>
              <a:t>等显示适配器。</a:t>
            </a:r>
            <a:endParaRPr lang="en-US" dirty="0"/>
          </a:p>
          <a:p>
            <a:endParaRPr lang="en-US" dirty="0"/>
          </a:p>
        </p:txBody>
      </p:sp>
    </p:spTree>
    <p:extLst>
      <p:ext uri="{BB962C8B-B14F-4D97-AF65-F5344CB8AC3E}">
        <p14:creationId xmlns:p14="http://schemas.microsoft.com/office/powerpoint/2010/main" val="67401671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技能训练</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自主训练</a:t>
            </a:r>
            <a:endParaRPr lang="en-US" altLang="zh-CN" dirty="0"/>
          </a:p>
          <a:p>
            <a:pPr>
              <a:buFont typeface="Wingdings" pitchFamily="2" charset="2"/>
              <a:buChar char="Ø"/>
            </a:pPr>
            <a:r>
              <a:rPr lang="zh-CN" altLang="en-US" dirty="0"/>
              <a:t>拓展训练</a:t>
            </a:r>
            <a:endParaRPr lang="en-US" dirty="0"/>
          </a:p>
        </p:txBody>
      </p:sp>
    </p:spTree>
    <p:extLst>
      <p:ext uri="{BB962C8B-B14F-4D97-AF65-F5344CB8AC3E}">
        <p14:creationId xmlns:p14="http://schemas.microsoft.com/office/powerpoint/2010/main" val="64522321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自主训练</a:t>
            </a:r>
            <a:br>
              <a:rPr lang="en-US" altLang="zh-CN" dirty="0"/>
            </a:br>
            <a:endParaRPr lang="en-US" dirty="0"/>
          </a:p>
        </p:txBody>
      </p:sp>
      <p:sp>
        <p:nvSpPr>
          <p:cNvPr id="4" name="Text Placeholder 3"/>
          <p:cNvSpPr>
            <a:spLocks noGrp="1"/>
          </p:cNvSpPr>
          <p:nvPr>
            <p:ph type="body" sz="half" idx="2"/>
          </p:nvPr>
        </p:nvSpPr>
        <p:spPr/>
        <p:txBody>
          <a:bodyPr/>
          <a:lstStyle/>
          <a:p>
            <a:r>
              <a:rPr lang="zh-CN" altLang="en-US" dirty="0"/>
              <a:t>训练</a:t>
            </a:r>
            <a:r>
              <a:rPr lang="en-US" dirty="0"/>
              <a:t> 1</a:t>
            </a:r>
            <a:r>
              <a:rPr lang="zh-CN" altLang="en-US" dirty="0"/>
              <a:t>：用蓝色的背景，红色的画笔，以点（</a:t>
            </a:r>
            <a:r>
              <a:rPr lang="en-US" dirty="0"/>
              <a:t>100</a:t>
            </a:r>
            <a:r>
              <a:rPr lang="zh-CN" altLang="en-US" dirty="0"/>
              <a:t>，</a:t>
            </a:r>
            <a:r>
              <a:rPr lang="en-US" dirty="0"/>
              <a:t>100</a:t>
            </a:r>
            <a:r>
              <a:rPr lang="zh-CN" altLang="en-US" dirty="0"/>
              <a:t>）为圆心，</a:t>
            </a:r>
            <a:r>
              <a:rPr lang="en-US" dirty="0"/>
              <a:t>60</a:t>
            </a:r>
            <a:r>
              <a:rPr lang="zh-CN" altLang="en-US" dirty="0"/>
              <a:t>为半径作一个圆。</a:t>
            </a:r>
            <a:endParaRPr lang="en-US" dirty="0"/>
          </a:p>
          <a:p>
            <a:endParaRPr lang="en-US" altLang="zh-CN" dirty="0"/>
          </a:p>
          <a:p>
            <a:r>
              <a:rPr lang="zh-CN" altLang="en-US" dirty="0"/>
              <a:t>训练</a:t>
            </a:r>
            <a:r>
              <a:rPr lang="en-US" dirty="0"/>
              <a:t>2</a:t>
            </a:r>
            <a:r>
              <a:rPr lang="zh-CN" altLang="en-US" dirty="0"/>
              <a:t>：画如右图所示的小车。</a:t>
            </a:r>
            <a:endParaRPr lang="en-US" dirty="0"/>
          </a:p>
          <a:p>
            <a:endParaRPr 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1600" y="1752600"/>
            <a:ext cx="1723810" cy="1209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723685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拓展训练</a:t>
            </a:r>
            <a:br>
              <a:rPr lang="en-US" dirty="0"/>
            </a:br>
            <a:endParaRPr lang="en-US" dirty="0"/>
          </a:p>
        </p:txBody>
      </p:sp>
      <p:sp>
        <p:nvSpPr>
          <p:cNvPr id="3" name="Content Placeholder 2"/>
          <p:cNvSpPr>
            <a:spLocks noGrp="1"/>
          </p:cNvSpPr>
          <p:nvPr>
            <p:ph idx="1"/>
          </p:nvPr>
        </p:nvSpPr>
        <p:spPr>
          <a:xfrm>
            <a:off x="3803650" y="533400"/>
            <a:ext cx="5111750" cy="3581400"/>
          </a:xfrm>
        </p:spPr>
        <p:txBody>
          <a:bodyPr>
            <a:normAutofit fontScale="40000" lnSpcReduction="20000"/>
          </a:bodyPr>
          <a:lstStyle/>
          <a:p>
            <a:pPr marL="0" indent="0">
              <a:lnSpc>
                <a:spcPct val="120000"/>
              </a:lnSpc>
              <a:buNone/>
            </a:pPr>
            <a:r>
              <a:rPr lang="zh-CN" altLang="en-US" dirty="0"/>
              <a:t>程序说明：</a:t>
            </a:r>
            <a:endParaRPr lang="en-US" dirty="0"/>
          </a:p>
          <a:p>
            <a:pPr marL="0" indent="0">
              <a:lnSpc>
                <a:spcPct val="120000"/>
              </a:lnSpc>
              <a:buNone/>
            </a:pPr>
            <a:r>
              <a:rPr lang="en-US" sz="2900" dirty="0"/>
              <a:t>1</a:t>
            </a:r>
            <a:r>
              <a:rPr lang="zh-CN" altLang="en-US" sz="2900" dirty="0"/>
              <a:t>．函数</a:t>
            </a:r>
            <a:r>
              <a:rPr lang="en-US" sz="2900" dirty="0"/>
              <a:t>bar</a:t>
            </a:r>
          </a:p>
          <a:p>
            <a:pPr marL="0" indent="0">
              <a:lnSpc>
                <a:spcPct val="120000"/>
              </a:lnSpc>
              <a:buNone/>
            </a:pPr>
            <a:r>
              <a:rPr lang="zh-CN" altLang="en-US" sz="2900" dirty="0"/>
              <a:t>调用格式：</a:t>
            </a:r>
            <a:r>
              <a:rPr lang="en-US" sz="2900" dirty="0">
                <a:solidFill>
                  <a:schemeClr val="accent4"/>
                </a:solidFill>
              </a:rPr>
              <a:t>void far bar (</a:t>
            </a:r>
            <a:r>
              <a:rPr lang="en-US" sz="2900" dirty="0" err="1">
                <a:solidFill>
                  <a:schemeClr val="accent4"/>
                </a:solidFill>
              </a:rPr>
              <a:t>int</a:t>
            </a:r>
            <a:r>
              <a:rPr lang="en-US" sz="2900" dirty="0">
                <a:solidFill>
                  <a:schemeClr val="accent4"/>
                </a:solidFill>
              </a:rPr>
              <a:t> x1, </a:t>
            </a:r>
            <a:r>
              <a:rPr lang="en-US" sz="2900" dirty="0" err="1">
                <a:solidFill>
                  <a:schemeClr val="accent4"/>
                </a:solidFill>
              </a:rPr>
              <a:t>int</a:t>
            </a:r>
            <a:r>
              <a:rPr lang="en-US" sz="2900" dirty="0">
                <a:solidFill>
                  <a:schemeClr val="accent4"/>
                </a:solidFill>
              </a:rPr>
              <a:t> y1, </a:t>
            </a:r>
            <a:r>
              <a:rPr lang="en-US" sz="2900" dirty="0" err="1">
                <a:solidFill>
                  <a:schemeClr val="accent4"/>
                </a:solidFill>
              </a:rPr>
              <a:t>int</a:t>
            </a:r>
            <a:r>
              <a:rPr lang="en-US" sz="2900" dirty="0">
                <a:solidFill>
                  <a:schemeClr val="accent4"/>
                </a:solidFill>
              </a:rPr>
              <a:t> x2, </a:t>
            </a:r>
            <a:r>
              <a:rPr lang="en-US" sz="2900" dirty="0" err="1">
                <a:solidFill>
                  <a:schemeClr val="accent4"/>
                </a:solidFill>
              </a:rPr>
              <a:t>int</a:t>
            </a:r>
            <a:r>
              <a:rPr lang="en-US" sz="2900" dirty="0">
                <a:solidFill>
                  <a:schemeClr val="accent4"/>
                </a:solidFill>
              </a:rPr>
              <a:t> y2);</a:t>
            </a:r>
          </a:p>
          <a:p>
            <a:pPr marL="0" indent="0">
              <a:lnSpc>
                <a:spcPct val="120000"/>
              </a:lnSpc>
              <a:buNone/>
            </a:pPr>
            <a:r>
              <a:rPr lang="zh-CN" altLang="en-US" sz="2900" dirty="0"/>
              <a:t>作用：确定一个以（</a:t>
            </a:r>
            <a:r>
              <a:rPr lang="en-US" sz="2900" dirty="0"/>
              <a:t>x1,y1</a:t>
            </a:r>
            <a:r>
              <a:rPr lang="zh-CN" altLang="en-US" sz="2900" dirty="0"/>
              <a:t>）为左上角、（</a:t>
            </a:r>
            <a:r>
              <a:rPr lang="en-US" sz="2900" dirty="0"/>
              <a:t>x2,y2</a:t>
            </a:r>
            <a:r>
              <a:rPr lang="zh-CN" altLang="en-US" sz="2900" dirty="0"/>
              <a:t>）为右下角的矩形窗口，再按规定图模和颜色填充。</a:t>
            </a:r>
            <a:endParaRPr lang="en-US" sz="2900" dirty="0"/>
          </a:p>
          <a:p>
            <a:pPr marL="0" indent="0">
              <a:lnSpc>
                <a:spcPct val="120000"/>
              </a:lnSpc>
              <a:buNone/>
            </a:pPr>
            <a:r>
              <a:rPr lang="zh-CN" altLang="en-US" sz="2900" dirty="0"/>
              <a:t>说明：此函数不画出边框，所以填充色的边缘即相当于边框。</a:t>
            </a:r>
            <a:endParaRPr lang="en-US" sz="2900" dirty="0"/>
          </a:p>
          <a:p>
            <a:pPr marL="0" indent="0">
              <a:lnSpc>
                <a:spcPct val="120000"/>
              </a:lnSpc>
              <a:buNone/>
            </a:pPr>
            <a:r>
              <a:rPr lang="en-US" sz="2900" dirty="0"/>
              <a:t>2</a:t>
            </a:r>
            <a:r>
              <a:rPr lang="zh-CN" altLang="en-US" sz="2900" dirty="0"/>
              <a:t>．函数</a:t>
            </a:r>
            <a:r>
              <a:rPr lang="en-US" sz="2900" dirty="0"/>
              <a:t>bar3d</a:t>
            </a:r>
          </a:p>
          <a:p>
            <a:pPr marL="0" indent="0">
              <a:lnSpc>
                <a:spcPct val="120000"/>
              </a:lnSpc>
              <a:buNone/>
            </a:pPr>
            <a:r>
              <a:rPr lang="zh-CN" altLang="en-US" sz="2900" dirty="0"/>
              <a:t>调用格式：</a:t>
            </a:r>
            <a:r>
              <a:rPr lang="en-US" sz="2900" dirty="0">
                <a:solidFill>
                  <a:schemeClr val="accent4"/>
                </a:solidFill>
              </a:rPr>
              <a:t>void far bar3d (</a:t>
            </a:r>
            <a:r>
              <a:rPr lang="en-US" sz="2900" dirty="0" err="1">
                <a:solidFill>
                  <a:schemeClr val="accent4"/>
                </a:solidFill>
              </a:rPr>
              <a:t>int</a:t>
            </a:r>
            <a:r>
              <a:rPr lang="en-US" sz="2900" dirty="0">
                <a:solidFill>
                  <a:schemeClr val="accent4"/>
                </a:solidFill>
              </a:rPr>
              <a:t> x1, </a:t>
            </a:r>
            <a:r>
              <a:rPr lang="en-US" sz="2900" dirty="0" err="1">
                <a:solidFill>
                  <a:schemeClr val="accent4"/>
                </a:solidFill>
              </a:rPr>
              <a:t>int</a:t>
            </a:r>
            <a:r>
              <a:rPr lang="en-US" sz="2900" dirty="0">
                <a:solidFill>
                  <a:schemeClr val="accent4"/>
                </a:solidFill>
              </a:rPr>
              <a:t> y1, </a:t>
            </a:r>
            <a:r>
              <a:rPr lang="en-US" sz="2900" dirty="0" err="1">
                <a:solidFill>
                  <a:schemeClr val="accent4"/>
                </a:solidFill>
              </a:rPr>
              <a:t>int</a:t>
            </a:r>
            <a:r>
              <a:rPr lang="en-US" sz="2900" dirty="0">
                <a:solidFill>
                  <a:schemeClr val="accent4"/>
                </a:solidFill>
              </a:rPr>
              <a:t> x2, </a:t>
            </a:r>
            <a:r>
              <a:rPr lang="en-US" sz="2900" dirty="0" err="1">
                <a:solidFill>
                  <a:schemeClr val="accent4"/>
                </a:solidFill>
              </a:rPr>
              <a:t>int</a:t>
            </a:r>
            <a:r>
              <a:rPr lang="en-US" sz="2900" dirty="0">
                <a:solidFill>
                  <a:schemeClr val="accent4"/>
                </a:solidFill>
              </a:rPr>
              <a:t> y2, </a:t>
            </a:r>
            <a:r>
              <a:rPr lang="en-US" sz="2900" dirty="0" err="1">
                <a:solidFill>
                  <a:schemeClr val="accent4"/>
                </a:solidFill>
              </a:rPr>
              <a:t>int</a:t>
            </a:r>
            <a:r>
              <a:rPr lang="en-US" sz="2900" dirty="0">
                <a:solidFill>
                  <a:schemeClr val="accent4"/>
                </a:solidFill>
              </a:rPr>
              <a:t> depth, </a:t>
            </a:r>
            <a:r>
              <a:rPr lang="en-US" sz="2900" dirty="0" err="1">
                <a:solidFill>
                  <a:schemeClr val="accent4"/>
                </a:solidFill>
              </a:rPr>
              <a:t>int</a:t>
            </a:r>
            <a:r>
              <a:rPr lang="en-US" sz="2900" dirty="0">
                <a:solidFill>
                  <a:schemeClr val="accent4"/>
                </a:solidFill>
              </a:rPr>
              <a:t> </a:t>
            </a:r>
            <a:r>
              <a:rPr lang="en-US" sz="2900" dirty="0" err="1">
                <a:solidFill>
                  <a:schemeClr val="accent4"/>
                </a:solidFill>
              </a:rPr>
              <a:t>topflag</a:t>
            </a:r>
            <a:r>
              <a:rPr lang="en-US" sz="2900" dirty="0">
                <a:solidFill>
                  <a:schemeClr val="accent4"/>
                </a:solidFill>
              </a:rPr>
              <a:t>);</a:t>
            </a:r>
          </a:p>
          <a:p>
            <a:pPr marL="0" indent="0">
              <a:lnSpc>
                <a:spcPct val="120000"/>
              </a:lnSpc>
              <a:buNone/>
            </a:pPr>
            <a:r>
              <a:rPr lang="zh-CN" altLang="en-US" sz="2900" dirty="0"/>
              <a:t>作用：当</a:t>
            </a:r>
            <a:r>
              <a:rPr lang="en-US" sz="2900" dirty="0" err="1"/>
              <a:t>topflag</a:t>
            </a:r>
            <a:r>
              <a:rPr lang="zh-CN" altLang="en-US" sz="2900" dirty="0"/>
              <a:t>为非</a:t>
            </a:r>
            <a:r>
              <a:rPr lang="en-US" sz="2900" dirty="0"/>
              <a:t>0</a:t>
            </a:r>
            <a:r>
              <a:rPr lang="zh-CN" altLang="en-US" sz="2900" dirty="0"/>
              <a:t>时，画出一个三维的长方体。当</a:t>
            </a:r>
            <a:r>
              <a:rPr lang="en-US" sz="2900" dirty="0" err="1"/>
              <a:t>topflag</a:t>
            </a:r>
            <a:r>
              <a:rPr lang="zh-CN" altLang="en-US" sz="2900" dirty="0"/>
              <a:t>为</a:t>
            </a:r>
            <a:r>
              <a:rPr lang="en-US" sz="2900" dirty="0"/>
              <a:t>0</a:t>
            </a:r>
            <a:r>
              <a:rPr lang="zh-CN" altLang="en-US" sz="2900" dirty="0"/>
              <a:t>时，三维图形不封顶，实际上很少这样使用。</a:t>
            </a:r>
            <a:endParaRPr lang="en-US" sz="2900" dirty="0"/>
          </a:p>
          <a:p>
            <a:pPr marL="0" indent="0">
              <a:lnSpc>
                <a:spcPct val="120000"/>
              </a:lnSpc>
              <a:buNone/>
            </a:pPr>
            <a:r>
              <a:rPr lang="zh-CN" altLang="en-US" sz="2900" dirty="0"/>
              <a:t>说明：</a:t>
            </a:r>
            <a:r>
              <a:rPr lang="en-US" sz="2900" dirty="0"/>
              <a:t>bar3d()</a:t>
            </a:r>
            <a:r>
              <a:rPr lang="zh-CN" altLang="en-US" sz="2900" dirty="0"/>
              <a:t>函数中，长方体第三维的方向不随任何参数而变，即始终为</a:t>
            </a:r>
            <a:r>
              <a:rPr lang="en-US" sz="2900" dirty="0"/>
              <a:t>45</a:t>
            </a:r>
            <a:r>
              <a:rPr lang="en-US" altLang="zh-CN" sz="2900" dirty="0"/>
              <a:t>°</a:t>
            </a:r>
            <a:r>
              <a:rPr lang="zh-CN" altLang="en-US" sz="2900" dirty="0"/>
              <a:t>的方向。</a:t>
            </a:r>
            <a:r>
              <a:rPr lang="en-US" sz="2900" dirty="0"/>
              <a:t> </a:t>
            </a:r>
          </a:p>
          <a:p>
            <a:pPr marL="0" indent="0">
              <a:lnSpc>
                <a:spcPct val="120000"/>
              </a:lnSpc>
              <a:buNone/>
            </a:pPr>
            <a:r>
              <a:rPr lang="en-US" sz="2900" dirty="0"/>
              <a:t>3</a:t>
            </a:r>
            <a:r>
              <a:rPr lang="zh-CN" altLang="en-US" sz="2900" dirty="0"/>
              <a:t>．填充函数</a:t>
            </a:r>
            <a:endParaRPr lang="en-US" sz="2900" dirty="0"/>
          </a:p>
          <a:p>
            <a:pPr marL="0" indent="0">
              <a:lnSpc>
                <a:spcPct val="120000"/>
              </a:lnSpc>
              <a:buNone/>
            </a:pPr>
            <a:r>
              <a:rPr lang="zh-CN" altLang="en-US" sz="2900" dirty="0"/>
              <a:t>调用格式：</a:t>
            </a:r>
            <a:r>
              <a:rPr lang="en-US" sz="2900" dirty="0">
                <a:solidFill>
                  <a:schemeClr val="accent4"/>
                </a:solidFill>
              </a:rPr>
              <a:t>void far </a:t>
            </a:r>
            <a:r>
              <a:rPr lang="en-US" sz="2900" dirty="0" err="1">
                <a:solidFill>
                  <a:schemeClr val="accent4"/>
                </a:solidFill>
              </a:rPr>
              <a:t>setfillstyle</a:t>
            </a:r>
            <a:r>
              <a:rPr lang="en-US" sz="2900" dirty="0">
                <a:solidFill>
                  <a:schemeClr val="accent4"/>
                </a:solidFill>
              </a:rPr>
              <a:t> (</a:t>
            </a:r>
            <a:r>
              <a:rPr lang="en-US" sz="2900" dirty="0" err="1">
                <a:solidFill>
                  <a:schemeClr val="accent4"/>
                </a:solidFill>
              </a:rPr>
              <a:t>int</a:t>
            </a:r>
            <a:r>
              <a:rPr lang="en-US" sz="2900" dirty="0">
                <a:solidFill>
                  <a:schemeClr val="accent4"/>
                </a:solidFill>
              </a:rPr>
              <a:t> pattern, </a:t>
            </a:r>
            <a:r>
              <a:rPr lang="en-US" sz="2900" dirty="0" err="1">
                <a:solidFill>
                  <a:schemeClr val="accent4"/>
                </a:solidFill>
              </a:rPr>
              <a:t>int</a:t>
            </a:r>
            <a:r>
              <a:rPr lang="en-US" sz="2900" dirty="0">
                <a:solidFill>
                  <a:schemeClr val="accent4"/>
                </a:solidFill>
              </a:rPr>
              <a:t> color) ;</a:t>
            </a:r>
          </a:p>
          <a:p>
            <a:pPr marL="0" indent="0">
              <a:lnSpc>
                <a:spcPct val="120000"/>
              </a:lnSpc>
              <a:buNone/>
            </a:pPr>
            <a:r>
              <a:rPr lang="zh-CN" altLang="en-US" sz="2900" dirty="0"/>
              <a:t>说明：</a:t>
            </a:r>
            <a:r>
              <a:rPr lang="en-US" sz="2900" dirty="0"/>
              <a:t>color</a:t>
            </a:r>
            <a:r>
              <a:rPr lang="zh-CN" altLang="en-US" sz="2900" dirty="0"/>
              <a:t>表示填充颜色；</a:t>
            </a:r>
            <a:r>
              <a:rPr lang="en-US" sz="2900" dirty="0"/>
              <a:t>pattern</a:t>
            </a:r>
            <a:r>
              <a:rPr lang="zh-CN" altLang="en-US" sz="2900" dirty="0"/>
              <a:t>表示填充模式，共</a:t>
            </a:r>
            <a:r>
              <a:rPr lang="en-US" sz="2900" dirty="0"/>
              <a:t>13</a:t>
            </a:r>
            <a:r>
              <a:rPr lang="zh-CN" altLang="en-US" sz="2900" dirty="0"/>
              <a:t>种，见下表。</a:t>
            </a: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r>
              <a:rPr lang="zh-CN" altLang="en-US" dirty="0"/>
              <a:t>训练：程序运行时，显示一个立方体，以白色为填充色，当按下键盘上的任意键时，矩形发生改变；当再按一下键盘上的任意键时，这个立方体图案又发生了改变；当再按一下键盘上任意键时，会发现矩形区域中的线条变粗了；当再按一下键盘上的任意一个键时，则就会发现屏幕图案改变。</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9805224"/>
              </p:ext>
            </p:extLst>
          </p:nvPr>
        </p:nvGraphicFramePr>
        <p:xfrm>
          <a:off x="3733800" y="4724400"/>
          <a:ext cx="5040630" cy="1676400"/>
        </p:xfrm>
        <a:graphic>
          <a:graphicData uri="http://schemas.openxmlformats.org/drawingml/2006/table">
            <a:tbl>
              <a:tblPr firstRow="1" firstCol="1" lastRow="1" lastCol="1" bandRow="1" bandCol="1">
                <a:effectLst>
                  <a:reflection blurRad="6350" stA="50000" endA="300" endPos="55500" dist="50800" dir="5400000" sy="-100000" algn="bl" rotWithShape="0"/>
                </a:effectLst>
              </a:tblPr>
              <a:tblGrid>
                <a:gridCol w="1259840">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gridCol w="1259840">
                  <a:extLst>
                    <a:ext uri="{9D8B030D-6E8A-4147-A177-3AD203B41FA5}">
                      <a16:colId xmlns:a16="http://schemas.microsoft.com/office/drawing/2014/main" val="20002"/>
                    </a:ext>
                  </a:extLst>
                </a:gridCol>
                <a:gridCol w="1260475">
                  <a:extLst>
                    <a:ext uri="{9D8B030D-6E8A-4147-A177-3AD203B41FA5}">
                      <a16:colId xmlns:a16="http://schemas.microsoft.com/office/drawing/2014/main" val="20003"/>
                    </a:ext>
                  </a:extLst>
                </a:gridCol>
              </a:tblGrid>
              <a:tr h="0">
                <a:tc>
                  <a:txBody>
                    <a:bodyPr/>
                    <a:lstStyle/>
                    <a:p>
                      <a:pPr marL="0" marR="0" indent="0" algn="ctr">
                        <a:spcBef>
                          <a:spcPts val="250"/>
                        </a:spcBef>
                        <a:spcAft>
                          <a:spcPts val="250"/>
                        </a:spcAft>
                      </a:pPr>
                      <a:r>
                        <a:rPr lang="zh-CN" sz="1000" b="1" kern="1050">
                          <a:solidFill>
                            <a:srgbClr val="000000"/>
                          </a:solidFill>
                          <a:effectLst/>
                          <a:latin typeface="Times New Roman"/>
                          <a:ea typeface="宋体"/>
                        </a:rPr>
                        <a:t>填 充 常 量</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填 充 样 式</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填 充 常 量</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填 充 样 式</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0">
                <a:tc>
                  <a:txBody>
                    <a:bodyPr/>
                    <a:lstStyle/>
                    <a:p>
                      <a:pPr marL="0" marR="0" indent="0" algn="ctr">
                        <a:spcBef>
                          <a:spcPts val="250"/>
                        </a:spcBef>
                        <a:spcAft>
                          <a:spcPts val="250"/>
                        </a:spcAft>
                      </a:pPr>
                      <a:r>
                        <a:rPr lang="en-US" sz="1000" b="1" kern="1050">
                          <a:solidFill>
                            <a:srgbClr val="000000"/>
                          </a:solidFill>
                          <a:effectLst/>
                          <a:latin typeface="Times New Roman"/>
                          <a:ea typeface="宋体"/>
                        </a:rPr>
                        <a:t>EMPTY_FILL</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背景色填充</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LTBKSLASH_FILL</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反斜线填充</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0">
                <a:tc>
                  <a:txBody>
                    <a:bodyPr/>
                    <a:lstStyle/>
                    <a:p>
                      <a:pPr marL="0" marR="0" indent="0" algn="ctr">
                        <a:spcBef>
                          <a:spcPts val="250"/>
                        </a:spcBef>
                        <a:spcAft>
                          <a:spcPts val="250"/>
                        </a:spcAft>
                      </a:pPr>
                      <a:r>
                        <a:rPr lang="en-US" sz="1000" b="1" kern="1050">
                          <a:solidFill>
                            <a:srgbClr val="000000"/>
                          </a:solidFill>
                          <a:effectLst/>
                          <a:latin typeface="Times New Roman"/>
                          <a:ea typeface="宋体"/>
                        </a:rPr>
                        <a:t>SOLID_FILL</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实填充</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HATCH_FILL</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网格填充</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0">
                <a:tc>
                  <a:txBody>
                    <a:bodyPr/>
                    <a:lstStyle/>
                    <a:p>
                      <a:pPr marL="0" marR="0" indent="0" algn="ctr">
                        <a:spcBef>
                          <a:spcPts val="250"/>
                        </a:spcBef>
                        <a:spcAft>
                          <a:spcPts val="250"/>
                        </a:spcAft>
                      </a:pPr>
                      <a:r>
                        <a:rPr lang="en-US" sz="1000" b="1" kern="1050">
                          <a:solidFill>
                            <a:srgbClr val="000000"/>
                          </a:solidFill>
                          <a:effectLst/>
                          <a:latin typeface="Times New Roman"/>
                          <a:ea typeface="宋体"/>
                        </a:rPr>
                        <a:t>LINE_FILL</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a:t>
                      </a:r>
                      <a:r>
                        <a:rPr lang="zh-CN" sz="1000" b="1" kern="1050">
                          <a:solidFill>
                            <a:srgbClr val="000000"/>
                          </a:solidFill>
                          <a:effectLst/>
                          <a:latin typeface="Times New Roman"/>
                          <a:ea typeface="宋体"/>
                        </a:rPr>
                        <a:t>线填充</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XHATCH_FILL</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斜网格填充</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0">
                <a:tc>
                  <a:txBody>
                    <a:bodyPr/>
                    <a:lstStyle/>
                    <a:p>
                      <a:pPr marL="0" marR="0" indent="0" algn="ctr">
                        <a:spcBef>
                          <a:spcPts val="250"/>
                        </a:spcBef>
                        <a:spcAft>
                          <a:spcPts val="250"/>
                        </a:spcAft>
                      </a:pPr>
                      <a:r>
                        <a:rPr lang="en-US" sz="1000" b="1" kern="1050">
                          <a:solidFill>
                            <a:srgbClr val="000000"/>
                          </a:solidFill>
                          <a:effectLst/>
                          <a:latin typeface="Times New Roman"/>
                          <a:ea typeface="宋体"/>
                        </a:rPr>
                        <a:t>LTSLASH_FILL</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斜线填充</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INTERLEAVE_FILL</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间隔点线填充</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r h="0">
                <a:tc>
                  <a:txBody>
                    <a:bodyPr/>
                    <a:lstStyle/>
                    <a:p>
                      <a:pPr marL="0" marR="0" indent="0" algn="ctr">
                        <a:spcBef>
                          <a:spcPts val="250"/>
                        </a:spcBef>
                        <a:spcAft>
                          <a:spcPts val="250"/>
                        </a:spcAft>
                      </a:pPr>
                      <a:r>
                        <a:rPr lang="en-US" sz="1000" b="1" kern="1050">
                          <a:solidFill>
                            <a:srgbClr val="000000"/>
                          </a:solidFill>
                          <a:effectLst/>
                          <a:latin typeface="Times New Roman"/>
                          <a:ea typeface="宋体"/>
                        </a:rPr>
                        <a:t>SLASH_FILL</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粗斜线填充</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WIDE_DOT_FILL</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稀疏点填充</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5"/>
                  </a:ext>
                </a:extLst>
              </a:tr>
              <a:tr h="0">
                <a:tc>
                  <a:txBody>
                    <a:bodyPr/>
                    <a:lstStyle/>
                    <a:p>
                      <a:pPr marL="0" marR="0" indent="0" algn="ctr">
                        <a:spcBef>
                          <a:spcPts val="250"/>
                        </a:spcBef>
                        <a:spcAft>
                          <a:spcPts val="250"/>
                        </a:spcAft>
                      </a:pPr>
                      <a:r>
                        <a:rPr lang="en-US" sz="1000" b="1" kern="1050">
                          <a:solidFill>
                            <a:srgbClr val="000000"/>
                          </a:solidFill>
                          <a:effectLst/>
                          <a:latin typeface="Times New Roman"/>
                          <a:ea typeface="宋体"/>
                        </a:rPr>
                        <a:t>BKSLASH_FILL</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反粗斜线填充</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CLOSE_DOT_FILL</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密集点填充</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6"/>
                  </a:ext>
                </a:extLst>
              </a:tr>
              <a:tr h="0">
                <a:tc>
                  <a:txBody>
                    <a:bodyPr/>
                    <a:lstStyle/>
                    <a:p>
                      <a:pPr marL="0" marR="0" indent="0" algn="ctr">
                        <a:spcBef>
                          <a:spcPts val="250"/>
                        </a:spcBef>
                        <a:spcAft>
                          <a:spcPts val="250"/>
                        </a:spcAft>
                      </a:pPr>
                      <a:r>
                        <a:rPr lang="en-US" sz="1000" b="1" kern="1050">
                          <a:solidFill>
                            <a:srgbClr val="000000"/>
                          </a:solidFill>
                          <a:effectLst/>
                          <a:latin typeface="Times New Roman"/>
                          <a:ea typeface="宋体"/>
                        </a:rPr>
                        <a:t>USER_FILL</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zh-CN" sz="1000" b="1" kern="1050">
                          <a:solidFill>
                            <a:srgbClr val="000000"/>
                          </a:solidFill>
                          <a:effectLst/>
                          <a:latin typeface="Times New Roman"/>
                          <a:ea typeface="宋体"/>
                        </a:rPr>
                        <a:t>用户自定义填充</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a:solidFill>
                            <a:srgbClr val="000000"/>
                          </a:solidFill>
                          <a:effectLst/>
                          <a:latin typeface="Times New Roman"/>
                          <a:ea typeface="宋体"/>
                        </a:rPr>
                        <a:t> </a:t>
                      </a:r>
                      <a:endParaRPr lang="en-US" sz="1000" b="1" kern="105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a:spcBef>
                          <a:spcPts val="250"/>
                        </a:spcBef>
                        <a:spcAft>
                          <a:spcPts val="250"/>
                        </a:spcAft>
                      </a:pPr>
                      <a:r>
                        <a:rPr lang="en-US" sz="1000" b="1" kern="1050" dirty="0">
                          <a:solidFill>
                            <a:srgbClr val="000000"/>
                          </a:solidFill>
                          <a:effectLst/>
                          <a:latin typeface="Times New Roman"/>
                          <a:ea typeface="宋体"/>
                        </a:rPr>
                        <a:t> </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62132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zh-CN" altLang="en-US" dirty="0"/>
              <a:t>程序输入输出操作</a:t>
            </a:r>
            <a:endParaRPr lang="en-US" dirty="0"/>
          </a:p>
        </p:txBody>
      </p:sp>
      <p:sp>
        <p:nvSpPr>
          <p:cNvPr id="3" name="Content Placeholder 2"/>
          <p:cNvSpPr>
            <a:spLocks noGrp="1"/>
          </p:cNvSpPr>
          <p:nvPr>
            <p:ph idx="1"/>
          </p:nvPr>
        </p:nvSpPr>
        <p:spPr/>
        <p:txBody>
          <a:bodyPr/>
          <a:lstStyle/>
          <a:p>
            <a:pPr marL="0" indent="0">
              <a:buNone/>
            </a:pPr>
            <a:r>
              <a:rPr lang="en-US" altLang="zh-CN" dirty="0"/>
              <a:t>gets</a:t>
            </a:r>
            <a:r>
              <a:rPr lang="zh-CN" altLang="en-US" dirty="0"/>
              <a:t>输入函数说明：</a:t>
            </a:r>
            <a:endParaRPr lang="en-US" altLang="zh-CN" dirty="0"/>
          </a:p>
          <a:p>
            <a:pPr marL="0" indent="0">
              <a:buNone/>
            </a:pPr>
            <a:r>
              <a:rPr lang="zh-CN" altLang="en-US" dirty="0"/>
              <a:t>从键盘输入的字符串内容可以含有空格，按回车键则结束串的输入。</a:t>
            </a:r>
            <a:endParaRPr lang="en-US" dirty="0"/>
          </a:p>
          <a:p>
            <a:endParaRPr lang="en-US" dirty="0"/>
          </a:p>
        </p:txBody>
      </p:sp>
      <p:sp>
        <p:nvSpPr>
          <p:cNvPr id="4" name="Text Placeholder 3"/>
          <p:cNvSpPr>
            <a:spLocks noGrp="1"/>
          </p:cNvSpPr>
          <p:nvPr>
            <p:ph type="body" sz="half" idx="2"/>
          </p:nvPr>
        </p:nvSpPr>
        <p:spPr/>
        <p:txBody>
          <a:bodyPr>
            <a:normAutofit/>
          </a:bodyPr>
          <a:lstStyle/>
          <a:p>
            <a:r>
              <a:rPr lang="en-US" sz="1800" dirty="0"/>
              <a:t>2</a:t>
            </a:r>
            <a:r>
              <a:rPr lang="zh-CN" altLang="en-US" sz="1800" dirty="0"/>
              <a:t>．输入</a:t>
            </a:r>
            <a:r>
              <a:rPr lang="en-US" sz="1800" dirty="0"/>
              <a:t>/</a:t>
            </a:r>
            <a:r>
              <a:rPr lang="zh-CN" altLang="en-US" sz="1800" dirty="0"/>
              <a:t>输出语句</a:t>
            </a:r>
            <a:endParaRPr lang="en-US" sz="1800" dirty="0"/>
          </a:p>
          <a:p>
            <a:r>
              <a:rPr lang="zh-CN" altLang="en-US" b="1" dirty="0"/>
              <a:t>（</a:t>
            </a:r>
            <a:r>
              <a:rPr lang="en-US" b="1" dirty="0"/>
              <a:t>3</a:t>
            </a:r>
            <a:r>
              <a:rPr lang="zh-CN" altLang="en-US" b="1" dirty="0"/>
              <a:t>）字符串的输入输出函数</a:t>
            </a:r>
            <a:endParaRPr lang="en-US" b="1" dirty="0"/>
          </a:p>
          <a:p>
            <a:r>
              <a:rPr lang="en-US" dirty="0"/>
              <a:t>gets</a:t>
            </a:r>
            <a:r>
              <a:rPr lang="zh-CN" altLang="en-US" dirty="0"/>
              <a:t>输入函数，等待用户从键盘输入一个字符串给计算机，形式如下：</a:t>
            </a:r>
            <a:endParaRPr lang="en-US" dirty="0"/>
          </a:p>
          <a:p>
            <a:r>
              <a:rPr lang="en-US" b="1" dirty="0">
                <a:solidFill>
                  <a:schemeClr val="accent4">
                    <a:lumMod val="75000"/>
                  </a:schemeClr>
                </a:solidFill>
              </a:rPr>
              <a:t>gets(</a:t>
            </a:r>
            <a:r>
              <a:rPr lang="zh-CN" altLang="en-US" b="1" dirty="0">
                <a:solidFill>
                  <a:schemeClr val="accent4">
                    <a:lumMod val="75000"/>
                  </a:schemeClr>
                </a:solidFill>
              </a:rPr>
              <a:t>字符型数组名或字符型指针名</a:t>
            </a:r>
            <a:r>
              <a:rPr lang="en-US" b="1" dirty="0">
                <a:solidFill>
                  <a:schemeClr val="accent4">
                    <a:lumMod val="75000"/>
                  </a:schemeClr>
                </a:solidFill>
              </a:rPr>
              <a:t>)</a:t>
            </a:r>
            <a:r>
              <a:rPr lang="zh-CN" altLang="en-US" b="1" dirty="0">
                <a:solidFill>
                  <a:schemeClr val="accent4">
                    <a:lumMod val="75000"/>
                  </a:schemeClr>
                </a:solidFill>
              </a:rPr>
              <a:t>；</a:t>
            </a:r>
            <a:endParaRPr lang="en-US" b="1" dirty="0">
              <a:solidFill>
                <a:schemeClr val="accent4">
                  <a:lumMod val="75000"/>
                </a:schemeClr>
              </a:solidFill>
            </a:endParaRPr>
          </a:p>
          <a:p>
            <a:endParaRPr lang="en-US" dirty="0"/>
          </a:p>
          <a:p>
            <a:r>
              <a:rPr lang="en-US" dirty="0"/>
              <a:t>puts</a:t>
            </a:r>
            <a:r>
              <a:rPr lang="zh-CN" altLang="en-US" dirty="0"/>
              <a:t>输出函数，将字符型数组名或字符型指针名指示的内存空间存放的字符串内容显示于屏幕当前光标处。形式如下：</a:t>
            </a:r>
            <a:endParaRPr lang="en-US" dirty="0"/>
          </a:p>
          <a:p>
            <a:r>
              <a:rPr lang="en-US" b="1" dirty="0">
                <a:solidFill>
                  <a:schemeClr val="accent4">
                    <a:lumMod val="75000"/>
                  </a:schemeClr>
                </a:solidFill>
              </a:rPr>
              <a:t>puts(</a:t>
            </a:r>
            <a:r>
              <a:rPr lang="zh-CN" altLang="en-US" b="1" dirty="0">
                <a:solidFill>
                  <a:schemeClr val="accent4">
                    <a:lumMod val="75000"/>
                  </a:schemeClr>
                </a:solidFill>
              </a:rPr>
              <a:t>字符型数组名或字符型指针名或字符串常量</a:t>
            </a:r>
            <a:r>
              <a:rPr lang="en-US" b="1" dirty="0">
                <a:solidFill>
                  <a:schemeClr val="accent4">
                    <a:lumMod val="75000"/>
                  </a:schemeClr>
                </a:solidFill>
              </a:rPr>
              <a:t>)</a:t>
            </a:r>
            <a:r>
              <a:rPr lang="zh-CN" altLang="en-US" b="1" dirty="0">
                <a:solidFill>
                  <a:schemeClr val="accent4">
                    <a:lumMod val="75000"/>
                  </a:schemeClr>
                </a:solidFill>
              </a:rPr>
              <a:t>；</a:t>
            </a:r>
            <a:endParaRPr lang="en-US" b="1" dirty="0">
              <a:solidFill>
                <a:schemeClr val="accent4">
                  <a:lumMod val="75000"/>
                </a:schemeClr>
              </a:solidFill>
            </a:endParaRPr>
          </a:p>
          <a:p>
            <a:endParaRPr lang="en-US" dirty="0"/>
          </a:p>
        </p:txBody>
      </p:sp>
    </p:spTree>
    <p:extLst>
      <p:ext uri="{BB962C8B-B14F-4D97-AF65-F5344CB8AC3E}">
        <p14:creationId xmlns:p14="http://schemas.microsoft.com/office/powerpoint/2010/main" val="320802341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667000"/>
            <a:ext cx="2848858"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The  END</a:t>
            </a:r>
          </a:p>
        </p:txBody>
      </p:sp>
    </p:spTree>
    <p:extLst>
      <p:ext uri="{BB962C8B-B14F-4D97-AF65-F5344CB8AC3E}">
        <p14:creationId xmlns:p14="http://schemas.microsoft.com/office/powerpoint/2010/main" val="6176620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zh-CN" altLang="en-US" dirty="0"/>
              <a:t>程序的开发过程及环境</a:t>
            </a:r>
            <a:endParaRPr lang="en-US" dirty="0"/>
          </a:p>
        </p:txBody>
      </p:sp>
      <p:sp>
        <p:nvSpPr>
          <p:cNvPr id="4" name="Text Placeholder 3"/>
          <p:cNvSpPr>
            <a:spLocks noGrp="1"/>
          </p:cNvSpPr>
          <p:nvPr>
            <p:ph type="body" sz="half" idx="2"/>
          </p:nvPr>
        </p:nvSpPr>
        <p:spPr/>
        <p:txBody>
          <a:bodyPr/>
          <a:lstStyle/>
          <a:p>
            <a:r>
              <a:rPr lang="en-US" dirty="0"/>
              <a:t>C</a:t>
            </a:r>
            <a:r>
              <a:rPr lang="zh-CN" altLang="en-US" dirty="0"/>
              <a:t>语言编程平台</a:t>
            </a:r>
            <a:endParaRPr lang="en-US" altLang="zh-CN" dirty="0"/>
          </a:p>
          <a:p>
            <a:r>
              <a:rPr lang="en-US" dirty="0" err="1"/>
              <a:t>codeblock</a:t>
            </a:r>
            <a:endParaRPr lang="en-US" dirty="0"/>
          </a:p>
          <a:p>
            <a:endParaRPr lang="en-US" dirty="0"/>
          </a:p>
        </p:txBody>
      </p:sp>
    </p:spTree>
    <p:extLst>
      <p:ext uri="{BB962C8B-B14F-4D97-AF65-F5344CB8AC3E}">
        <p14:creationId xmlns:p14="http://schemas.microsoft.com/office/powerpoint/2010/main" val="519600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总结提高</a:t>
            </a:r>
            <a:endParaRPr lang="en-US" dirty="0"/>
          </a:p>
        </p:txBody>
      </p:sp>
      <p:sp>
        <p:nvSpPr>
          <p:cNvPr id="3" name="Content Placeholder 2"/>
          <p:cNvSpPr>
            <a:spLocks noGrp="1"/>
          </p:cNvSpPr>
          <p:nvPr>
            <p:ph idx="1"/>
          </p:nvPr>
        </p:nvSpPr>
        <p:spPr>
          <a:xfrm>
            <a:off x="457200" y="1600201"/>
            <a:ext cx="8229600" cy="1295400"/>
          </a:xfrm>
        </p:spPr>
        <p:txBody>
          <a:bodyPr/>
          <a:lstStyle/>
          <a:p>
            <a:pPr>
              <a:buFont typeface="Wingdings" pitchFamily="2" charset="2"/>
              <a:buChar char="Ø"/>
            </a:pPr>
            <a:r>
              <a:rPr lang="en-US" dirty="0" err="1"/>
              <a:t>printf</a:t>
            </a:r>
            <a:r>
              <a:rPr lang="zh-CN" altLang="en-US" dirty="0"/>
              <a:t>格式控制符的完整格式</a:t>
            </a:r>
            <a:endParaRPr lang="en-US" altLang="zh-CN" dirty="0"/>
          </a:p>
          <a:p>
            <a:pPr>
              <a:buFont typeface="Wingdings" pitchFamily="2" charset="2"/>
              <a:buChar char="Ø"/>
            </a:pPr>
            <a:r>
              <a:rPr lang="en-US" dirty="0" err="1"/>
              <a:t>scanf</a:t>
            </a:r>
            <a:r>
              <a:rPr lang="zh-CN" altLang="en-US" dirty="0"/>
              <a:t>格式控制符的完整格式</a:t>
            </a:r>
            <a:r>
              <a:rPr lang="en-US" dirty="0"/>
              <a:t> </a:t>
            </a:r>
          </a:p>
          <a:p>
            <a:endParaRPr lang="en-US" dirty="0"/>
          </a:p>
        </p:txBody>
      </p:sp>
    </p:spTree>
    <p:extLst>
      <p:ext uri="{BB962C8B-B14F-4D97-AF65-F5344CB8AC3E}">
        <p14:creationId xmlns:p14="http://schemas.microsoft.com/office/powerpoint/2010/main" val="1422795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printf</a:t>
            </a:r>
            <a:r>
              <a:rPr lang="zh-CN" altLang="en-US" dirty="0"/>
              <a:t>格式控制符的完整格式</a:t>
            </a:r>
            <a:endParaRPr lang="en-US" dirty="0"/>
          </a:p>
        </p:txBody>
      </p:sp>
      <p:sp>
        <p:nvSpPr>
          <p:cNvPr id="3" name="Content Placeholder 2"/>
          <p:cNvSpPr>
            <a:spLocks noGrp="1"/>
          </p:cNvSpPr>
          <p:nvPr>
            <p:ph idx="1"/>
          </p:nvPr>
        </p:nvSpPr>
        <p:spPr>
          <a:xfrm>
            <a:off x="3803650" y="609600"/>
            <a:ext cx="5111750" cy="6019800"/>
          </a:xfrm>
        </p:spPr>
        <p:txBody>
          <a:bodyPr>
            <a:normAutofit fontScale="47500" lnSpcReduction="20000"/>
          </a:bodyPr>
          <a:lstStyle/>
          <a:p>
            <a:pPr marL="0" indent="0">
              <a:buNone/>
            </a:pPr>
            <a:r>
              <a:rPr lang="zh-CN" altLang="en-US" dirty="0"/>
              <a:t>（</a:t>
            </a:r>
            <a:r>
              <a:rPr lang="en-US" dirty="0"/>
              <a:t>1</a:t>
            </a:r>
            <a:r>
              <a:rPr lang="zh-CN" altLang="en-US" dirty="0"/>
              <a:t>）完整格式</a:t>
            </a:r>
            <a:endParaRPr lang="en-US" dirty="0"/>
          </a:p>
          <a:p>
            <a:pPr marL="0" indent="0">
              <a:buNone/>
            </a:pPr>
            <a:r>
              <a:rPr lang="zh-CN" altLang="en-US" dirty="0"/>
              <a:t>格式字符：</a:t>
            </a:r>
            <a:r>
              <a:rPr lang="en-US" dirty="0"/>
              <a:t>%</a:t>
            </a:r>
            <a:r>
              <a:rPr lang="zh-CN" altLang="en-US" dirty="0"/>
              <a:t>、</a:t>
            </a:r>
            <a:r>
              <a:rPr lang="en-US" dirty="0"/>
              <a:t>-</a:t>
            </a:r>
            <a:r>
              <a:rPr lang="zh-CN" altLang="en-US" dirty="0"/>
              <a:t>、</a:t>
            </a:r>
            <a:r>
              <a:rPr lang="en-US" dirty="0"/>
              <a:t>0</a:t>
            </a:r>
            <a:r>
              <a:rPr lang="zh-CN" altLang="en-US" dirty="0"/>
              <a:t>、</a:t>
            </a:r>
            <a:r>
              <a:rPr lang="en-US" dirty="0" err="1"/>
              <a:t>m.n</a:t>
            </a:r>
            <a:r>
              <a:rPr lang="zh-CN" altLang="en-US" dirty="0"/>
              <a:t>、</a:t>
            </a:r>
            <a:r>
              <a:rPr lang="en-US" dirty="0"/>
              <a:t>l</a:t>
            </a:r>
            <a:r>
              <a:rPr lang="zh-CN" altLang="en-US" dirty="0"/>
              <a:t>或</a:t>
            </a:r>
            <a:r>
              <a:rPr lang="en-US" dirty="0"/>
              <a:t>h</a:t>
            </a:r>
            <a:r>
              <a:rPr lang="zh-CN" altLang="en-US" dirty="0"/>
              <a:t>。</a:t>
            </a:r>
            <a:endParaRPr lang="en-US" altLang="zh-CN" dirty="0"/>
          </a:p>
          <a:p>
            <a:pPr marL="0" indent="0">
              <a:buNone/>
            </a:pPr>
            <a:r>
              <a:rPr lang="en-US" dirty="0"/>
              <a:t>1</a:t>
            </a:r>
            <a:r>
              <a:rPr lang="zh-CN" altLang="en-US" dirty="0"/>
              <a:t>）</a:t>
            </a:r>
            <a:r>
              <a:rPr lang="en-US" dirty="0"/>
              <a:t> %</a:t>
            </a:r>
            <a:r>
              <a:rPr lang="zh-CN" altLang="en-US" dirty="0"/>
              <a:t>：表示格式说明的起始符号，不可缺少。</a:t>
            </a:r>
            <a:endParaRPr lang="en-US" dirty="0"/>
          </a:p>
          <a:p>
            <a:pPr marL="0" indent="0">
              <a:buNone/>
            </a:pPr>
            <a:r>
              <a:rPr lang="en-US" dirty="0"/>
              <a:t>2</a:t>
            </a:r>
            <a:r>
              <a:rPr lang="zh-CN" altLang="en-US" dirty="0"/>
              <a:t>）</a:t>
            </a:r>
            <a:r>
              <a:rPr lang="en-US" dirty="0"/>
              <a:t>-</a:t>
            </a:r>
            <a:r>
              <a:rPr lang="zh-CN" altLang="en-US" dirty="0"/>
              <a:t>：有</a:t>
            </a:r>
            <a:r>
              <a:rPr lang="en-US" dirty="0"/>
              <a:t>-</a:t>
            </a:r>
            <a:r>
              <a:rPr lang="zh-CN" altLang="en-US" dirty="0"/>
              <a:t>表示左对齐输出，如省略表示右对齐输出。</a:t>
            </a:r>
            <a:endParaRPr lang="en-US" dirty="0"/>
          </a:p>
          <a:p>
            <a:pPr marL="0" indent="0">
              <a:buNone/>
            </a:pPr>
            <a:r>
              <a:rPr lang="en-US" dirty="0"/>
              <a:t>3</a:t>
            </a:r>
            <a:r>
              <a:rPr lang="zh-CN" altLang="en-US" dirty="0"/>
              <a:t>）</a:t>
            </a:r>
            <a:r>
              <a:rPr lang="en-US" dirty="0"/>
              <a:t>0</a:t>
            </a:r>
            <a:r>
              <a:rPr lang="zh-CN" altLang="en-US" dirty="0"/>
              <a:t>：有</a:t>
            </a:r>
            <a:r>
              <a:rPr lang="en-US" dirty="0"/>
              <a:t>0</a:t>
            </a:r>
            <a:r>
              <a:rPr lang="zh-CN" altLang="en-US" dirty="0"/>
              <a:t>表示指定空位填</a:t>
            </a:r>
            <a:r>
              <a:rPr lang="en-US" dirty="0"/>
              <a:t>0</a:t>
            </a:r>
            <a:r>
              <a:rPr lang="zh-CN" altLang="en-US" dirty="0"/>
              <a:t>，如省略表示指定空位不填。</a:t>
            </a:r>
            <a:endParaRPr lang="en-US" dirty="0"/>
          </a:p>
          <a:p>
            <a:pPr marL="0" indent="0">
              <a:buNone/>
            </a:pPr>
            <a:r>
              <a:rPr lang="en-US" dirty="0"/>
              <a:t>4</a:t>
            </a:r>
            <a:r>
              <a:rPr lang="zh-CN" altLang="en-US" dirty="0"/>
              <a:t>）</a:t>
            </a:r>
            <a:r>
              <a:rPr lang="en-US" dirty="0" err="1"/>
              <a:t>m.n</a:t>
            </a:r>
            <a:r>
              <a:rPr lang="zh-CN" altLang="en-US" dirty="0"/>
              <a:t>：</a:t>
            </a:r>
            <a:r>
              <a:rPr lang="en-US" dirty="0"/>
              <a:t>m</a:t>
            </a:r>
            <a:r>
              <a:rPr lang="zh-CN" altLang="en-US" dirty="0"/>
              <a:t>指域宽，即对应的输出项在输出设备上所占的字符数。</a:t>
            </a:r>
            <a:r>
              <a:rPr lang="en-US" dirty="0"/>
              <a:t>n</a:t>
            </a:r>
            <a:r>
              <a:rPr lang="zh-CN" altLang="en-US" dirty="0"/>
              <a:t>指精度，用于说明输出的实型数的小数位数。未指定</a:t>
            </a:r>
            <a:r>
              <a:rPr lang="en-US" dirty="0"/>
              <a:t>n</a:t>
            </a:r>
            <a:r>
              <a:rPr lang="zh-CN" altLang="en-US" dirty="0"/>
              <a:t>时，隐含的精度为</a:t>
            </a:r>
            <a:r>
              <a:rPr lang="en-US" dirty="0"/>
              <a:t>n=6</a:t>
            </a:r>
            <a:r>
              <a:rPr lang="zh-CN" altLang="en-US" dirty="0"/>
              <a:t>位。</a:t>
            </a:r>
            <a:endParaRPr lang="en-US" dirty="0"/>
          </a:p>
          <a:p>
            <a:pPr marL="0" indent="0">
              <a:buNone/>
            </a:pPr>
            <a:r>
              <a:rPr lang="en-US" dirty="0"/>
              <a:t>5</a:t>
            </a:r>
            <a:r>
              <a:rPr lang="zh-CN" altLang="en-US" dirty="0"/>
              <a:t>）</a:t>
            </a:r>
            <a:r>
              <a:rPr lang="en-US" altLang="zh-CN" dirty="0"/>
              <a:t>l</a:t>
            </a:r>
            <a:r>
              <a:rPr lang="zh-CN" altLang="en-US" dirty="0"/>
              <a:t>或</a:t>
            </a:r>
            <a:r>
              <a:rPr lang="en-US" dirty="0"/>
              <a:t>h</a:t>
            </a:r>
            <a:r>
              <a:rPr lang="zh-CN" altLang="en-US" dirty="0"/>
              <a:t>：</a:t>
            </a:r>
            <a:r>
              <a:rPr lang="en-US" dirty="0"/>
              <a:t>l</a:t>
            </a:r>
            <a:r>
              <a:rPr lang="zh-CN" altLang="en-US" dirty="0"/>
              <a:t>对应整型指</a:t>
            </a:r>
            <a:r>
              <a:rPr lang="en-US" dirty="0"/>
              <a:t>long</a:t>
            </a:r>
            <a:r>
              <a:rPr lang="zh-CN" altLang="en-US" dirty="0"/>
              <a:t>型，对应实型指</a:t>
            </a:r>
            <a:r>
              <a:rPr lang="en-US" dirty="0"/>
              <a:t>double</a:t>
            </a:r>
            <a:r>
              <a:rPr lang="zh-CN" altLang="en-US" dirty="0"/>
              <a:t>型。</a:t>
            </a:r>
            <a:r>
              <a:rPr lang="en-US" dirty="0"/>
              <a:t>h</a:t>
            </a:r>
            <a:r>
              <a:rPr lang="zh-CN" altLang="en-US" dirty="0"/>
              <a:t>用于将整型的格式字符修正为</a:t>
            </a:r>
            <a:r>
              <a:rPr lang="en-US" dirty="0"/>
              <a:t>short</a:t>
            </a:r>
            <a:r>
              <a:rPr lang="zh-CN" altLang="en-US" dirty="0"/>
              <a:t>型。</a:t>
            </a:r>
            <a:endParaRPr lang="en-US" dirty="0"/>
          </a:p>
          <a:p>
            <a:pPr marL="0" indent="0">
              <a:buNone/>
            </a:pPr>
            <a:endParaRPr lang="en-US" dirty="0"/>
          </a:p>
          <a:p>
            <a:pPr marL="0" indent="0">
              <a:buNone/>
            </a:pPr>
            <a:r>
              <a:rPr lang="zh-CN" altLang="en-US" dirty="0"/>
              <a:t>（</a:t>
            </a:r>
            <a:r>
              <a:rPr lang="en-US" dirty="0"/>
              <a:t>2</a:t>
            </a:r>
            <a:r>
              <a:rPr lang="zh-CN" altLang="en-US" dirty="0"/>
              <a:t>）格式字符</a:t>
            </a:r>
            <a:endParaRPr lang="en-US" dirty="0"/>
          </a:p>
          <a:p>
            <a:pPr marL="0" indent="0">
              <a:buNone/>
            </a:pPr>
            <a:r>
              <a:rPr lang="zh-CN" altLang="en-US" dirty="0"/>
              <a:t>格式字符用以指定输出项的数据类型和输出格式。</a:t>
            </a:r>
            <a:endParaRPr lang="en-US" dirty="0"/>
          </a:p>
          <a:p>
            <a:pPr marL="0" indent="0">
              <a:buNone/>
            </a:pPr>
            <a:r>
              <a:rPr lang="en-US" dirty="0"/>
              <a:t>1</a:t>
            </a:r>
            <a:r>
              <a:rPr lang="zh-CN" altLang="en-US" dirty="0"/>
              <a:t>）</a:t>
            </a:r>
            <a:r>
              <a:rPr lang="en-US" dirty="0"/>
              <a:t>d</a:t>
            </a:r>
            <a:r>
              <a:rPr lang="zh-CN" altLang="en-US" dirty="0"/>
              <a:t>格式：用来输出十进制整数。</a:t>
            </a:r>
            <a:endParaRPr lang="en-US" dirty="0"/>
          </a:p>
          <a:p>
            <a:pPr marL="0" indent="0">
              <a:buNone/>
            </a:pPr>
            <a:r>
              <a:rPr lang="en-US" dirty="0"/>
              <a:t>2</a:t>
            </a:r>
            <a:r>
              <a:rPr lang="zh-CN" altLang="en-US" dirty="0"/>
              <a:t>）</a:t>
            </a:r>
            <a:r>
              <a:rPr lang="en-US" dirty="0"/>
              <a:t>o</a:t>
            </a:r>
            <a:r>
              <a:rPr lang="zh-CN" altLang="en-US" dirty="0"/>
              <a:t>格式，以无符号八进制形式输出整数。</a:t>
            </a:r>
            <a:endParaRPr lang="en-US" altLang="zh-CN" dirty="0"/>
          </a:p>
          <a:p>
            <a:pPr marL="0" indent="0">
              <a:buNone/>
            </a:pPr>
            <a:r>
              <a:rPr lang="en-US" dirty="0"/>
              <a:t>3</a:t>
            </a:r>
            <a:r>
              <a:rPr lang="zh-CN" altLang="en-US" dirty="0"/>
              <a:t>）</a:t>
            </a:r>
            <a:r>
              <a:rPr lang="en-US" dirty="0"/>
              <a:t>x</a:t>
            </a:r>
            <a:r>
              <a:rPr lang="zh-CN" altLang="en-US" dirty="0"/>
              <a:t>格式，以无符号十六进制形式输出整数。</a:t>
            </a:r>
            <a:endParaRPr lang="en-US" dirty="0"/>
          </a:p>
          <a:p>
            <a:pPr marL="0" indent="0">
              <a:buNone/>
            </a:pPr>
            <a:r>
              <a:rPr lang="en-US" dirty="0"/>
              <a:t>4</a:t>
            </a:r>
            <a:r>
              <a:rPr lang="zh-CN" altLang="en-US" dirty="0"/>
              <a:t>）</a:t>
            </a:r>
            <a:r>
              <a:rPr lang="en-US" dirty="0"/>
              <a:t>u</a:t>
            </a:r>
            <a:r>
              <a:rPr lang="zh-CN" altLang="en-US" dirty="0"/>
              <a:t>格式，以无符号十进制形式输出整数。</a:t>
            </a:r>
            <a:endParaRPr lang="en-US" altLang="zh-CN" dirty="0"/>
          </a:p>
          <a:p>
            <a:pPr marL="0" indent="0">
              <a:buNone/>
            </a:pPr>
            <a:r>
              <a:rPr lang="en-US" dirty="0"/>
              <a:t>5</a:t>
            </a:r>
            <a:r>
              <a:rPr lang="zh-CN" altLang="en-US" dirty="0"/>
              <a:t>）</a:t>
            </a:r>
            <a:r>
              <a:rPr lang="en-US" dirty="0"/>
              <a:t>c</a:t>
            </a:r>
            <a:r>
              <a:rPr lang="zh-CN" altLang="en-US" dirty="0"/>
              <a:t>格式，输出一个字符。</a:t>
            </a:r>
            <a:endParaRPr lang="en-US" dirty="0"/>
          </a:p>
          <a:p>
            <a:pPr marL="0" indent="0">
              <a:buNone/>
            </a:pPr>
            <a:r>
              <a:rPr lang="en-US" dirty="0"/>
              <a:t>6</a:t>
            </a:r>
            <a:r>
              <a:rPr lang="zh-CN" altLang="en-US" dirty="0"/>
              <a:t>）</a:t>
            </a:r>
            <a:r>
              <a:rPr lang="en-US" dirty="0"/>
              <a:t>s</a:t>
            </a:r>
            <a:r>
              <a:rPr lang="zh-CN" altLang="en-US" dirty="0"/>
              <a:t>格式，用来输出一个串。</a:t>
            </a:r>
            <a:endParaRPr lang="en-US" dirty="0"/>
          </a:p>
          <a:p>
            <a:pPr marL="0" indent="0">
              <a:buNone/>
            </a:pPr>
            <a:r>
              <a:rPr lang="en-US" dirty="0"/>
              <a:t>7</a:t>
            </a:r>
            <a:r>
              <a:rPr lang="zh-CN" altLang="en-US" dirty="0"/>
              <a:t>）</a:t>
            </a:r>
            <a:r>
              <a:rPr lang="en-US" dirty="0"/>
              <a:t>f</a:t>
            </a:r>
            <a:r>
              <a:rPr lang="zh-CN" altLang="en-US" dirty="0"/>
              <a:t>格式，用来输出实数（包括单、双精度），以小数形式输出。</a:t>
            </a:r>
            <a:endParaRPr lang="en-US" dirty="0"/>
          </a:p>
          <a:p>
            <a:pPr marL="0" indent="0">
              <a:buNone/>
            </a:pPr>
            <a:r>
              <a:rPr lang="en-US" dirty="0"/>
              <a:t>8</a:t>
            </a:r>
            <a:r>
              <a:rPr lang="zh-CN" altLang="en-US" dirty="0"/>
              <a:t>）</a:t>
            </a:r>
            <a:r>
              <a:rPr lang="en-US" dirty="0"/>
              <a:t>e</a:t>
            </a:r>
            <a:r>
              <a:rPr lang="zh-CN" altLang="en-US" dirty="0"/>
              <a:t>格式，以指数形式输出实数。</a:t>
            </a:r>
            <a:endParaRPr lang="en-US" dirty="0"/>
          </a:p>
          <a:p>
            <a:pPr marL="0" indent="0">
              <a:buNone/>
            </a:pPr>
            <a:r>
              <a:rPr lang="en-US" dirty="0"/>
              <a:t>9</a:t>
            </a:r>
            <a:r>
              <a:rPr lang="zh-CN" altLang="en-US" dirty="0"/>
              <a:t>）</a:t>
            </a:r>
            <a:r>
              <a:rPr lang="en-US" dirty="0"/>
              <a:t>g</a:t>
            </a:r>
            <a:r>
              <a:rPr lang="zh-CN" altLang="en-US" dirty="0"/>
              <a:t>格式，自动选</a:t>
            </a:r>
            <a:r>
              <a:rPr lang="en-US" dirty="0"/>
              <a:t>f</a:t>
            </a:r>
            <a:r>
              <a:rPr lang="zh-CN" altLang="en-US" dirty="0"/>
              <a:t>格式或</a:t>
            </a:r>
            <a:r>
              <a:rPr lang="en-US" dirty="0"/>
              <a:t>e</a:t>
            </a:r>
            <a:r>
              <a:rPr lang="zh-CN" altLang="en-US" dirty="0"/>
              <a:t>格式中较短的一种输出，且不输出无意义的零。</a:t>
            </a:r>
            <a:endParaRPr lang="en-US" dirty="0"/>
          </a:p>
          <a:p>
            <a:pPr marL="0" indent="0">
              <a:buNone/>
            </a:pPr>
            <a:endParaRPr lang="en-US" altLang="zh-CN" dirty="0"/>
          </a:p>
          <a:p>
            <a:pPr marL="0" indent="0">
              <a:buNone/>
            </a:pPr>
            <a:r>
              <a:rPr lang="zh-CN" altLang="en-US" dirty="0"/>
              <a:t>关于</a:t>
            </a:r>
            <a:r>
              <a:rPr lang="en-US" dirty="0" err="1"/>
              <a:t>printf</a:t>
            </a:r>
            <a:r>
              <a:rPr lang="zh-CN" altLang="en-US" dirty="0"/>
              <a:t>函数的进一步说明：</a:t>
            </a:r>
            <a:endParaRPr lang="en-US" dirty="0"/>
          </a:p>
          <a:p>
            <a:pPr marL="0" indent="0">
              <a:buNone/>
            </a:pPr>
            <a:r>
              <a:rPr lang="zh-CN" altLang="en-US" dirty="0"/>
              <a:t>对于单精度数，使用</a:t>
            </a:r>
            <a:r>
              <a:rPr lang="en-US" dirty="0"/>
              <a:t>%f</a:t>
            </a:r>
            <a:r>
              <a:rPr lang="zh-CN" altLang="en-US" dirty="0"/>
              <a:t>格式符输出时，仅前</a:t>
            </a:r>
            <a:r>
              <a:rPr lang="en-US" dirty="0"/>
              <a:t>7</a:t>
            </a:r>
            <a:r>
              <a:rPr lang="zh-CN" altLang="en-US" dirty="0"/>
              <a:t>位是有效数字，小数</a:t>
            </a:r>
            <a:r>
              <a:rPr lang="en-US" dirty="0"/>
              <a:t>6</a:t>
            </a:r>
            <a:r>
              <a:rPr lang="zh-CN" altLang="en-US" dirty="0"/>
              <a:t>位。</a:t>
            </a:r>
            <a:endParaRPr lang="en-US" dirty="0"/>
          </a:p>
          <a:p>
            <a:pPr marL="0" indent="0">
              <a:buNone/>
            </a:pPr>
            <a:r>
              <a:rPr lang="zh-CN" altLang="en-US" dirty="0"/>
              <a:t>对于双精度数，使用</a:t>
            </a:r>
            <a:r>
              <a:rPr lang="en-US" dirty="0"/>
              <a:t>%lf</a:t>
            </a:r>
            <a:r>
              <a:rPr lang="zh-CN" altLang="en-US" dirty="0"/>
              <a:t>格式符输出时，前</a:t>
            </a:r>
            <a:r>
              <a:rPr lang="en-US" dirty="0"/>
              <a:t>16</a:t>
            </a:r>
            <a:r>
              <a:rPr lang="zh-CN" altLang="en-US" dirty="0"/>
              <a:t>位是有效数字，小数</a:t>
            </a:r>
            <a:r>
              <a:rPr lang="en-US" dirty="0"/>
              <a:t>6</a:t>
            </a:r>
            <a:r>
              <a:rPr lang="zh-CN" altLang="en-US" dirty="0"/>
              <a:t>位。</a:t>
            </a:r>
            <a:endParaRPr lang="en-US" dirty="0"/>
          </a:p>
          <a:p>
            <a:endParaRPr lang="en-US" dirty="0"/>
          </a:p>
        </p:txBody>
      </p:sp>
      <p:sp>
        <p:nvSpPr>
          <p:cNvPr id="4" name="Text Placeholder 3"/>
          <p:cNvSpPr>
            <a:spLocks noGrp="1"/>
          </p:cNvSpPr>
          <p:nvPr>
            <p:ph type="body" sz="half" idx="2"/>
          </p:nvPr>
        </p:nvSpPr>
        <p:spPr/>
        <p:txBody>
          <a:bodyPr/>
          <a:lstStyle/>
          <a:p>
            <a:pPr marL="285750" indent="-285750">
              <a:buFont typeface="Wingdings" pitchFamily="2" charset="2"/>
              <a:buChar char="Ø"/>
            </a:pPr>
            <a:r>
              <a:rPr lang="zh-CN" altLang="en-US" dirty="0"/>
              <a:t>完整格式</a:t>
            </a:r>
            <a:endParaRPr lang="en-US" altLang="zh-CN" dirty="0"/>
          </a:p>
          <a:p>
            <a:pPr marL="285750" indent="-285750">
              <a:buFont typeface="Wingdings" pitchFamily="2" charset="2"/>
              <a:buChar char="Ø"/>
            </a:pPr>
            <a:r>
              <a:rPr lang="zh-CN" altLang="en-US" dirty="0"/>
              <a:t>格式字符</a:t>
            </a:r>
            <a:endParaRPr lang="en-US" dirty="0"/>
          </a:p>
          <a:p>
            <a:endParaRPr lang="en-US" dirty="0"/>
          </a:p>
          <a:p>
            <a:endParaRPr lang="en-US" dirty="0"/>
          </a:p>
        </p:txBody>
      </p:sp>
    </p:spTree>
    <p:extLst>
      <p:ext uri="{BB962C8B-B14F-4D97-AF65-F5344CB8AC3E}">
        <p14:creationId xmlns:p14="http://schemas.microsoft.com/office/powerpoint/2010/main" val="3656969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scanf</a:t>
            </a:r>
            <a:r>
              <a:rPr lang="zh-CN" altLang="en-US" dirty="0"/>
              <a:t>格式控制符的完整格式</a:t>
            </a:r>
            <a:endParaRPr lang="en-US" dirty="0"/>
          </a:p>
        </p:txBody>
      </p:sp>
      <p:sp>
        <p:nvSpPr>
          <p:cNvPr id="3" name="Content Placeholder 2"/>
          <p:cNvSpPr>
            <a:spLocks noGrp="1"/>
          </p:cNvSpPr>
          <p:nvPr>
            <p:ph idx="1"/>
          </p:nvPr>
        </p:nvSpPr>
        <p:spPr>
          <a:xfrm>
            <a:off x="3810000" y="762000"/>
            <a:ext cx="5111750" cy="5562600"/>
          </a:xfrm>
        </p:spPr>
        <p:txBody>
          <a:bodyPr>
            <a:normAutofit fontScale="47500" lnSpcReduction="20000"/>
          </a:bodyPr>
          <a:lstStyle/>
          <a:p>
            <a:pPr marL="0" indent="0">
              <a:buNone/>
            </a:pPr>
            <a:r>
              <a:rPr lang="zh-CN" altLang="en-US" dirty="0"/>
              <a:t>（</a:t>
            </a:r>
            <a:r>
              <a:rPr lang="en-US" dirty="0"/>
              <a:t>1</a:t>
            </a:r>
            <a:r>
              <a:rPr lang="zh-CN" altLang="en-US" dirty="0"/>
              <a:t>）完整格式</a:t>
            </a:r>
            <a:endParaRPr lang="en-US" dirty="0"/>
          </a:p>
          <a:p>
            <a:pPr marL="0" indent="0">
              <a:buNone/>
            </a:pPr>
            <a:r>
              <a:rPr lang="zh-CN" altLang="en-US" dirty="0"/>
              <a:t>格式字符：</a:t>
            </a:r>
            <a:r>
              <a:rPr lang="en-US" dirty="0"/>
              <a:t>%</a:t>
            </a:r>
            <a:r>
              <a:rPr lang="zh-CN" altLang="en-US" dirty="0"/>
              <a:t>、</a:t>
            </a:r>
            <a:r>
              <a:rPr lang="en-US" dirty="0">
                <a:sym typeface="Symbol"/>
              </a:rPr>
              <a:t></a:t>
            </a:r>
            <a:r>
              <a:rPr lang="zh-CN" altLang="en-US" dirty="0"/>
              <a:t>、</a:t>
            </a:r>
            <a:r>
              <a:rPr lang="en-US" dirty="0"/>
              <a:t>m</a:t>
            </a:r>
            <a:r>
              <a:rPr lang="zh-CN" altLang="en-US" dirty="0"/>
              <a:t>、</a:t>
            </a:r>
            <a:r>
              <a:rPr lang="en-US" dirty="0"/>
              <a:t>l</a:t>
            </a:r>
            <a:r>
              <a:rPr lang="zh-CN" altLang="en-US" dirty="0"/>
              <a:t>或</a:t>
            </a:r>
            <a:r>
              <a:rPr lang="en-US" dirty="0"/>
              <a:t>h</a:t>
            </a:r>
            <a:r>
              <a:rPr lang="zh-CN" altLang="en-US" dirty="0"/>
              <a:t>。</a:t>
            </a:r>
            <a:endParaRPr lang="en-US" altLang="zh-CN" dirty="0"/>
          </a:p>
          <a:p>
            <a:pPr marL="0" indent="0">
              <a:buNone/>
            </a:pPr>
            <a:r>
              <a:rPr lang="en-US" dirty="0"/>
              <a:t>1</a:t>
            </a:r>
            <a:r>
              <a:rPr lang="zh-CN" altLang="en-US" dirty="0"/>
              <a:t>）</a:t>
            </a:r>
            <a:r>
              <a:rPr lang="en-US" dirty="0"/>
              <a:t> </a:t>
            </a:r>
            <a:r>
              <a:rPr lang="zh-CN" altLang="en-US" dirty="0"/>
              <a:t>格式字符与</a:t>
            </a:r>
            <a:r>
              <a:rPr lang="en-US" dirty="0" err="1"/>
              <a:t>printf</a:t>
            </a:r>
            <a:r>
              <a:rPr lang="zh-CN" altLang="en-US" dirty="0"/>
              <a:t>函数中的使用方式相同，有</a:t>
            </a:r>
            <a:r>
              <a:rPr lang="en-US" dirty="0"/>
              <a:t>%d</a:t>
            </a:r>
            <a:r>
              <a:rPr lang="zh-CN" altLang="en-US" dirty="0"/>
              <a:t>、</a:t>
            </a:r>
            <a:r>
              <a:rPr lang="en-US" dirty="0"/>
              <a:t>%o</a:t>
            </a:r>
            <a:r>
              <a:rPr lang="zh-CN" altLang="en-US" dirty="0"/>
              <a:t>、</a:t>
            </a:r>
            <a:r>
              <a:rPr lang="en-US" dirty="0"/>
              <a:t>%x</a:t>
            </a:r>
            <a:r>
              <a:rPr lang="zh-CN" altLang="en-US" dirty="0"/>
              <a:t>、</a:t>
            </a:r>
            <a:r>
              <a:rPr lang="en-US" dirty="0"/>
              <a:t>%c</a:t>
            </a:r>
            <a:r>
              <a:rPr lang="zh-CN" altLang="en-US" dirty="0"/>
              <a:t>、</a:t>
            </a:r>
            <a:r>
              <a:rPr lang="en-US" dirty="0"/>
              <a:t>%s</a:t>
            </a:r>
            <a:r>
              <a:rPr lang="zh-CN" altLang="en-US" dirty="0"/>
              <a:t>、</a:t>
            </a:r>
            <a:r>
              <a:rPr lang="en-US" dirty="0"/>
              <a:t>%f</a:t>
            </a:r>
            <a:r>
              <a:rPr lang="zh-CN" altLang="en-US" dirty="0"/>
              <a:t>、</a:t>
            </a:r>
            <a:r>
              <a:rPr lang="en-US" dirty="0"/>
              <a:t>%e</a:t>
            </a:r>
            <a:r>
              <a:rPr lang="zh-CN" altLang="en-US" dirty="0"/>
              <a:t>，无</a:t>
            </a:r>
            <a:r>
              <a:rPr lang="en-US" dirty="0"/>
              <a:t>%u</a:t>
            </a:r>
            <a:r>
              <a:rPr lang="zh-CN" altLang="en-US" dirty="0"/>
              <a:t>格式、</a:t>
            </a:r>
            <a:r>
              <a:rPr lang="en-US" dirty="0"/>
              <a:t>%g</a:t>
            </a:r>
            <a:r>
              <a:rPr lang="zh-CN" altLang="en-US" dirty="0"/>
              <a:t>格式。</a:t>
            </a:r>
            <a:endParaRPr lang="en-US" dirty="0"/>
          </a:p>
          <a:p>
            <a:pPr marL="0" indent="0">
              <a:buNone/>
            </a:pPr>
            <a:r>
              <a:rPr lang="en-US" altLang="zh-CN" dirty="0"/>
              <a:t>2</a:t>
            </a:r>
            <a:r>
              <a:rPr lang="zh-CN" altLang="en-US" dirty="0"/>
              <a:t>）可以指定输入数据所占列宽，系统自动按它截取所需数据。</a:t>
            </a:r>
            <a:endParaRPr lang="en-US" altLang="zh-CN" dirty="0"/>
          </a:p>
          <a:p>
            <a:pPr marL="0" indent="0">
              <a:buNone/>
            </a:pPr>
            <a:r>
              <a:rPr lang="en-US" dirty="0"/>
              <a:t>3</a:t>
            </a:r>
            <a:r>
              <a:rPr lang="zh-CN" altLang="en-US" dirty="0"/>
              <a:t>）</a:t>
            </a:r>
            <a:r>
              <a:rPr lang="en-US" dirty="0"/>
              <a:t>%</a:t>
            </a:r>
            <a:r>
              <a:rPr lang="zh-CN" altLang="en-US" dirty="0"/>
              <a:t>后的“</a:t>
            </a:r>
            <a:r>
              <a:rPr lang="en-US" dirty="0">
                <a:sym typeface="Symbol"/>
              </a:rPr>
              <a:t></a:t>
            </a:r>
            <a:r>
              <a:rPr lang="zh-CN" altLang="en-US" dirty="0"/>
              <a:t>”为附加说明符，用来表示跳过它相应的数据。</a:t>
            </a:r>
            <a:endParaRPr lang="en-US" altLang="zh-CN" dirty="0"/>
          </a:p>
          <a:p>
            <a:pPr marL="0" indent="0">
              <a:buNone/>
            </a:pPr>
            <a:r>
              <a:rPr lang="en-US" altLang="zh-CN" dirty="0"/>
              <a:t>4</a:t>
            </a:r>
            <a:r>
              <a:rPr lang="zh-CN" altLang="en-US" dirty="0"/>
              <a:t>）输入数据时不能规定精度。</a:t>
            </a:r>
            <a:endParaRPr lang="en-US" altLang="zh-CN" dirty="0"/>
          </a:p>
          <a:p>
            <a:pPr marL="0" indent="0">
              <a:buNone/>
            </a:pPr>
            <a:endParaRPr lang="en-US" dirty="0"/>
          </a:p>
          <a:p>
            <a:pPr marL="0" indent="0">
              <a:buNone/>
            </a:pPr>
            <a:r>
              <a:rPr lang="zh-CN" altLang="en-US" dirty="0"/>
              <a:t>（</a:t>
            </a:r>
            <a:r>
              <a:rPr lang="en-US" dirty="0"/>
              <a:t>2</a:t>
            </a:r>
            <a:r>
              <a:rPr lang="zh-CN" altLang="en-US" dirty="0"/>
              <a:t>）输入数据流分隔</a:t>
            </a:r>
            <a:endParaRPr lang="en-US" dirty="0"/>
          </a:p>
          <a:p>
            <a:pPr marL="0" indent="0">
              <a:buNone/>
            </a:pPr>
            <a:r>
              <a:rPr lang="en-US" dirty="0"/>
              <a:t>1</a:t>
            </a:r>
            <a:r>
              <a:rPr lang="zh-CN" altLang="en-US" dirty="0"/>
              <a:t>）</a:t>
            </a:r>
            <a:r>
              <a:rPr lang="en-US" dirty="0"/>
              <a:t> </a:t>
            </a:r>
            <a:r>
              <a:rPr lang="zh-CN" altLang="en-US" dirty="0"/>
              <a:t>根据格式字符的含义从输入流中取得数据，当输入流中数据类型与格式字符要求不符时，就认为这一项结束。</a:t>
            </a:r>
            <a:endParaRPr lang="en-US" altLang="zh-CN" dirty="0"/>
          </a:p>
          <a:p>
            <a:pPr marL="0" indent="0">
              <a:buNone/>
            </a:pPr>
            <a:r>
              <a:rPr lang="en-US" altLang="zh-CN" dirty="0"/>
              <a:t>2</a:t>
            </a:r>
            <a:r>
              <a:rPr lang="zh-CN" altLang="en-US" dirty="0"/>
              <a:t>）根据格式项中指定的域宽分隔出数据项。。</a:t>
            </a:r>
            <a:endParaRPr lang="en-US" dirty="0"/>
          </a:p>
          <a:p>
            <a:pPr marL="0" indent="0">
              <a:buNone/>
            </a:pPr>
            <a:r>
              <a:rPr lang="en-US" altLang="zh-CN" dirty="0"/>
              <a:t>3</a:t>
            </a:r>
            <a:r>
              <a:rPr lang="zh-CN" altLang="en-US" dirty="0"/>
              <a:t>）隐示分隔符：空格、跳格符（</a:t>
            </a:r>
            <a:r>
              <a:rPr lang="en-US" dirty="0"/>
              <a:t>'\t'</a:t>
            </a:r>
            <a:r>
              <a:rPr lang="zh-CN" altLang="en-US" dirty="0"/>
              <a:t>）、换行符（</a:t>
            </a:r>
            <a:r>
              <a:rPr lang="en-US" dirty="0"/>
              <a:t>'\n'</a:t>
            </a:r>
            <a:r>
              <a:rPr lang="zh-CN" altLang="en-US" dirty="0"/>
              <a:t>）都是</a:t>
            </a:r>
            <a:r>
              <a:rPr lang="en-US" dirty="0"/>
              <a:t>C</a:t>
            </a:r>
            <a:r>
              <a:rPr lang="zh-CN" altLang="en-US" dirty="0"/>
              <a:t>语言认定的数据分隔符。</a:t>
            </a:r>
            <a:endParaRPr lang="en-US" dirty="0"/>
          </a:p>
          <a:p>
            <a:pPr marL="0" indent="0">
              <a:buNone/>
            </a:pPr>
            <a:r>
              <a:rPr lang="en-US" altLang="zh-CN" dirty="0"/>
              <a:t>4</a:t>
            </a:r>
            <a:r>
              <a:rPr lang="zh-CN" altLang="en-US" dirty="0"/>
              <a:t>）显示分隔符：在输入数据时，在两个数据之间必须以这一个或多个字符分隔，</a:t>
            </a:r>
            <a:endParaRPr lang="en-US" altLang="zh-CN" dirty="0"/>
          </a:p>
          <a:p>
            <a:pPr marL="0" indent="0">
              <a:buNone/>
            </a:pPr>
            <a:endParaRPr lang="en-US" altLang="zh-CN" dirty="0"/>
          </a:p>
          <a:p>
            <a:pPr marL="0" indent="0">
              <a:buNone/>
            </a:pPr>
            <a:r>
              <a:rPr lang="zh-CN" altLang="en-US" dirty="0"/>
              <a:t>关于</a:t>
            </a:r>
            <a:r>
              <a:rPr lang="en-US" dirty="0" err="1"/>
              <a:t>scanf</a:t>
            </a:r>
            <a:r>
              <a:rPr lang="zh-CN" altLang="en-US" dirty="0"/>
              <a:t>函数的进一步说明</a:t>
            </a:r>
            <a:endParaRPr lang="en-US" dirty="0"/>
          </a:p>
          <a:p>
            <a:pPr marL="0" indent="0">
              <a:buNone/>
            </a:pPr>
            <a:r>
              <a:rPr lang="en-US" dirty="0"/>
              <a:t>1</a:t>
            </a:r>
            <a:r>
              <a:rPr lang="zh-CN" altLang="en-US" dirty="0"/>
              <a:t>）</a:t>
            </a:r>
            <a:r>
              <a:rPr lang="en-US" dirty="0"/>
              <a:t> </a:t>
            </a:r>
            <a:r>
              <a:rPr lang="en-US" dirty="0" err="1"/>
              <a:t>scanf</a:t>
            </a:r>
            <a:r>
              <a:rPr lang="zh-CN" altLang="en-US" dirty="0"/>
              <a:t>函数中的</a:t>
            </a:r>
            <a:r>
              <a:rPr lang="en-US" dirty="0"/>
              <a:t>"</a:t>
            </a:r>
            <a:r>
              <a:rPr lang="zh-CN" altLang="en-US" dirty="0"/>
              <a:t>格式控制</a:t>
            </a:r>
            <a:r>
              <a:rPr lang="en-US" dirty="0"/>
              <a:t>"</a:t>
            </a:r>
            <a:r>
              <a:rPr lang="zh-CN" altLang="en-US" dirty="0"/>
              <a:t>后面应当是变量地址，而不应是变量名。</a:t>
            </a:r>
            <a:endParaRPr lang="en-US" dirty="0"/>
          </a:p>
          <a:p>
            <a:pPr marL="0" indent="0">
              <a:buNone/>
            </a:pPr>
            <a:r>
              <a:rPr lang="en-US" altLang="zh-CN" dirty="0"/>
              <a:t>2</a:t>
            </a:r>
            <a:r>
              <a:rPr lang="zh-CN" altLang="en-US" dirty="0"/>
              <a:t>）如果在</a:t>
            </a:r>
            <a:r>
              <a:rPr lang="en-US" dirty="0"/>
              <a:t>"</a:t>
            </a:r>
            <a:r>
              <a:rPr lang="zh-CN" altLang="en-US" dirty="0"/>
              <a:t>格式控制</a:t>
            </a:r>
            <a:r>
              <a:rPr lang="en-US" dirty="0"/>
              <a:t>"</a:t>
            </a:r>
            <a:r>
              <a:rPr lang="zh-CN" altLang="en-US" dirty="0"/>
              <a:t>字符串中除了格式说明以外还有其他字符，则在输入数据时应输入与这些字符相同的字符。</a:t>
            </a:r>
            <a:endParaRPr lang="en-US" dirty="0"/>
          </a:p>
          <a:p>
            <a:pPr marL="0" indent="0">
              <a:buNone/>
            </a:pPr>
            <a:r>
              <a:rPr lang="en-US" altLang="zh-CN" dirty="0"/>
              <a:t>3</a:t>
            </a:r>
            <a:r>
              <a:rPr lang="zh-CN" altLang="en-US" dirty="0"/>
              <a:t>）在用“</a:t>
            </a:r>
            <a:r>
              <a:rPr lang="en-US" dirty="0"/>
              <a:t>%c</a:t>
            </a:r>
            <a:r>
              <a:rPr lang="zh-CN" altLang="en-US" dirty="0"/>
              <a:t>”格式输入字符时，空格字符和转义字符都作为有效字符输入。</a:t>
            </a:r>
            <a:endParaRPr lang="en-US" dirty="0"/>
          </a:p>
          <a:p>
            <a:pPr marL="0" indent="0">
              <a:buNone/>
            </a:pPr>
            <a:r>
              <a:rPr lang="en-US" dirty="0"/>
              <a:t>4</a:t>
            </a:r>
            <a:r>
              <a:rPr lang="zh-CN" altLang="en-US" dirty="0"/>
              <a:t>）</a:t>
            </a:r>
            <a:r>
              <a:rPr lang="en-US" dirty="0" err="1"/>
              <a:t>scanf</a:t>
            </a:r>
            <a:r>
              <a:rPr lang="zh-CN" altLang="en-US" dirty="0"/>
              <a:t>中不使用</a:t>
            </a:r>
            <a:r>
              <a:rPr lang="en-US" dirty="0"/>
              <a:t>u</a:t>
            </a:r>
            <a:r>
              <a:rPr lang="zh-CN" altLang="en-US" dirty="0"/>
              <a:t>说明符，对</a:t>
            </a:r>
            <a:r>
              <a:rPr lang="en-US" dirty="0"/>
              <a:t>unsigned</a:t>
            </a:r>
            <a:r>
              <a:rPr lang="zh-CN" altLang="en-US" dirty="0"/>
              <a:t>型数据用</a:t>
            </a:r>
            <a:r>
              <a:rPr lang="en-US" dirty="0"/>
              <a:t>d</a:t>
            </a:r>
            <a:r>
              <a:rPr lang="zh-CN" altLang="en-US" dirty="0"/>
              <a:t>、</a:t>
            </a:r>
            <a:r>
              <a:rPr lang="en-US" dirty="0"/>
              <a:t>o</a:t>
            </a:r>
            <a:r>
              <a:rPr lang="zh-CN" altLang="en-US" dirty="0"/>
              <a:t>、</a:t>
            </a:r>
            <a:r>
              <a:rPr lang="en-US" dirty="0"/>
              <a:t>x</a:t>
            </a:r>
            <a:r>
              <a:rPr lang="zh-CN" altLang="en-US" dirty="0"/>
              <a:t>说明符输入。</a:t>
            </a:r>
            <a:endParaRPr lang="en-US" dirty="0"/>
          </a:p>
          <a:p>
            <a:pPr marL="0" indent="0">
              <a:buNone/>
            </a:pPr>
            <a:endParaRPr lang="en-US" dirty="0"/>
          </a:p>
          <a:p>
            <a:endParaRPr lang="en-US" dirty="0"/>
          </a:p>
        </p:txBody>
      </p:sp>
      <p:sp>
        <p:nvSpPr>
          <p:cNvPr id="4" name="Text Placeholder 3"/>
          <p:cNvSpPr>
            <a:spLocks noGrp="1"/>
          </p:cNvSpPr>
          <p:nvPr>
            <p:ph type="body" sz="half" idx="2"/>
          </p:nvPr>
        </p:nvSpPr>
        <p:spPr/>
        <p:txBody>
          <a:bodyPr/>
          <a:lstStyle/>
          <a:p>
            <a:pPr marL="285750" indent="-285750">
              <a:buFont typeface="Wingdings" pitchFamily="2" charset="2"/>
              <a:buChar char="Ø"/>
            </a:pPr>
            <a:r>
              <a:rPr lang="zh-CN" altLang="en-US" dirty="0"/>
              <a:t>完整格式</a:t>
            </a:r>
            <a:endParaRPr lang="en-US" altLang="zh-CN" dirty="0"/>
          </a:p>
          <a:p>
            <a:pPr marL="285750" indent="-285750">
              <a:buFont typeface="Wingdings" pitchFamily="2" charset="2"/>
              <a:buChar char="Ø"/>
            </a:pPr>
            <a:r>
              <a:rPr lang="zh-CN" altLang="en-US" dirty="0"/>
              <a:t>输入数据流分隔</a:t>
            </a:r>
            <a:endParaRPr lang="en-US" dirty="0"/>
          </a:p>
          <a:p>
            <a:endParaRPr lang="en-US" dirty="0"/>
          </a:p>
          <a:p>
            <a:endParaRPr lang="en-US" dirty="0"/>
          </a:p>
        </p:txBody>
      </p:sp>
    </p:spTree>
    <p:extLst>
      <p:ext uri="{BB962C8B-B14F-4D97-AF65-F5344CB8AC3E}">
        <p14:creationId xmlns:p14="http://schemas.microsoft.com/office/powerpoint/2010/main" val="1479201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技能训练</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自主训练</a:t>
            </a:r>
            <a:endParaRPr lang="en-US" altLang="zh-CN" dirty="0"/>
          </a:p>
          <a:p>
            <a:pPr>
              <a:buFont typeface="Wingdings" pitchFamily="2" charset="2"/>
              <a:buChar char="Ø"/>
            </a:pPr>
            <a:r>
              <a:rPr lang="zh-CN" altLang="en-US" dirty="0"/>
              <a:t>拓展训练</a:t>
            </a:r>
            <a:endParaRPr lang="en-US" dirty="0"/>
          </a:p>
        </p:txBody>
      </p:sp>
    </p:spTree>
    <p:extLst>
      <p:ext uri="{BB962C8B-B14F-4D97-AF65-F5344CB8AC3E}">
        <p14:creationId xmlns:p14="http://schemas.microsoft.com/office/powerpoint/2010/main" val="2479860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自主训练</a:t>
            </a:r>
            <a:endParaRPr lang="en-US" dirty="0"/>
          </a:p>
        </p:txBody>
      </p:sp>
      <p:sp>
        <p:nvSpPr>
          <p:cNvPr id="3" name="Content Placeholder 2"/>
          <p:cNvSpPr>
            <a:spLocks noGrp="1"/>
          </p:cNvSpPr>
          <p:nvPr>
            <p:ph idx="1"/>
          </p:nvPr>
        </p:nvSpPr>
        <p:spPr>
          <a:xfrm>
            <a:off x="3421970" y="587829"/>
            <a:ext cx="2597830" cy="5682342"/>
          </a:xfrm>
          <a:ln>
            <a:solidFill>
              <a:schemeClr val="accent1"/>
            </a:solidFill>
          </a:ln>
        </p:spPr>
        <p:txBody>
          <a:bodyPr>
            <a:normAutofit fontScale="40000" lnSpcReduction="20000"/>
          </a:bodyPr>
          <a:lstStyle/>
          <a:p>
            <a:pPr marL="0" indent="0">
              <a:buNone/>
            </a:pPr>
            <a:r>
              <a:rPr lang="en-US" dirty="0">
                <a:solidFill>
                  <a:schemeClr val="accent4"/>
                </a:solidFill>
              </a:rPr>
              <a:t>#include &lt;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void main()</a:t>
            </a:r>
          </a:p>
          <a:p>
            <a:pPr marL="0" indent="0">
              <a:buNone/>
            </a:pPr>
            <a:r>
              <a:rPr lang="en-US" dirty="0">
                <a:solidFill>
                  <a:schemeClr val="accent4"/>
                </a:solidFill>
              </a:rPr>
              <a:t>{</a:t>
            </a:r>
          </a:p>
          <a:p>
            <a:pPr marL="0" indent="0">
              <a:buNone/>
            </a:pPr>
            <a:r>
              <a:rPr lang="en-US" dirty="0">
                <a:solidFill>
                  <a:schemeClr val="accent4"/>
                </a:solidFill>
              </a:rPr>
              <a:t>      char name[10];      /</a:t>
            </a:r>
            <a:r>
              <a:rPr lang="en-US" dirty="0">
                <a:solidFill>
                  <a:schemeClr val="accent4"/>
                </a:solidFill>
                <a:sym typeface="Symbol"/>
              </a:rPr>
              <a:t></a:t>
            </a:r>
            <a:r>
              <a:rPr lang="zh-CN" altLang="en-US" dirty="0">
                <a:solidFill>
                  <a:schemeClr val="accent4"/>
                </a:solidFill>
              </a:rPr>
              <a:t>用来存放学生姓名</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char id[10];           /</a:t>
            </a:r>
            <a:r>
              <a:rPr lang="en-US" dirty="0">
                <a:solidFill>
                  <a:schemeClr val="accent4"/>
                </a:solidFill>
                <a:sym typeface="Symbol"/>
              </a:rPr>
              <a:t></a:t>
            </a:r>
            <a:r>
              <a:rPr lang="zh-CN" altLang="en-US" dirty="0">
                <a:solidFill>
                  <a:schemeClr val="accent4"/>
                </a:solidFill>
              </a:rPr>
              <a:t>用来存放学号</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float </a:t>
            </a:r>
            <a:r>
              <a:rPr lang="en-US" dirty="0" err="1">
                <a:solidFill>
                  <a:schemeClr val="accent4"/>
                </a:solidFill>
              </a:rPr>
              <a:t>yuwen</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yuwen</a:t>
            </a:r>
            <a:r>
              <a:rPr lang="en-US" dirty="0">
                <a:solidFill>
                  <a:schemeClr val="accent4"/>
                </a:solidFill>
              </a:rPr>
              <a:t>,</a:t>
            </a:r>
            <a:r>
              <a:rPr lang="zh-CN" altLang="en-US" dirty="0">
                <a:solidFill>
                  <a:schemeClr val="accent4"/>
                </a:solidFill>
              </a:rPr>
              <a:t>用来存放语文成绩</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float </a:t>
            </a:r>
            <a:r>
              <a:rPr lang="en-US" dirty="0" err="1">
                <a:solidFill>
                  <a:schemeClr val="accent4"/>
                </a:solidFill>
              </a:rPr>
              <a:t>yinyu</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yinyu</a:t>
            </a:r>
            <a:r>
              <a:rPr lang="en-US" dirty="0">
                <a:solidFill>
                  <a:schemeClr val="accent4"/>
                </a:solidFill>
              </a:rPr>
              <a:t>,</a:t>
            </a:r>
            <a:r>
              <a:rPr lang="zh-CN" altLang="en-US" dirty="0">
                <a:solidFill>
                  <a:schemeClr val="accent4"/>
                </a:solidFill>
              </a:rPr>
              <a:t>用来存放英语成绩</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float </a:t>
            </a:r>
            <a:r>
              <a:rPr lang="en-US" dirty="0" err="1">
                <a:solidFill>
                  <a:schemeClr val="accent4"/>
                </a:solidFill>
              </a:rPr>
              <a:t>shuxue</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shuxue</a:t>
            </a:r>
            <a:r>
              <a:rPr lang="en-US" dirty="0">
                <a:solidFill>
                  <a:schemeClr val="accent4"/>
                </a:solidFill>
              </a:rPr>
              <a:t>,</a:t>
            </a:r>
            <a:r>
              <a:rPr lang="zh-CN" altLang="en-US" dirty="0">
                <a:solidFill>
                  <a:schemeClr val="accent4"/>
                </a:solidFill>
              </a:rPr>
              <a:t>用来存放数学成绩</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float </a:t>
            </a:r>
            <a:r>
              <a:rPr lang="en-US" dirty="0" err="1">
                <a:solidFill>
                  <a:schemeClr val="accent4"/>
                </a:solidFill>
              </a:rPr>
              <a:t>jisuanji</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jisuanji</a:t>
            </a:r>
            <a:r>
              <a:rPr lang="en-US" dirty="0">
                <a:solidFill>
                  <a:schemeClr val="accent4"/>
                </a:solidFill>
              </a:rPr>
              <a:t>,</a:t>
            </a:r>
            <a:r>
              <a:rPr lang="zh-CN" altLang="en-US" dirty="0">
                <a:solidFill>
                  <a:schemeClr val="accent4"/>
                </a:solidFill>
              </a:rPr>
              <a:t>用来存放计算机成绩</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float </a:t>
            </a:r>
            <a:r>
              <a:rPr lang="en-US" dirty="0" err="1">
                <a:solidFill>
                  <a:schemeClr val="accent4"/>
                </a:solidFill>
              </a:rPr>
              <a:t>zhengzhi</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zhengzhi</a:t>
            </a:r>
            <a:r>
              <a:rPr lang="en-US" dirty="0">
                <a:solidFill>
                  <a:schemeClr val="accent4"/>
                </a:solidFill>
              </a:rPr>
              <a:t>,</a:t>
            </a:r>
            <a:r>
              <a:rPr lang="zh-CN" altLang="en-US" dirty="0">
                <a:solidFill>
                  <a:schemeClr val="accent4"/>
                </a:solidFill>
              </a:rPr>
              <a:t>用来存放政治成绩</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float </a:t>
            </a:r>
            <a:r>
              <a:rPr lang="en-US" dirty="0" err="1">
                <a:solidFill>
                  <a:schemeClr val="accent4"/>
                </a:solidFill>
              </a:rPr>
              <a:t>tiyu</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tiyu</a:t>
            </a:r>
            <a:r>
              <a:rPr lang="en-US" dirty="0">
                <a:solidFill>
                  <a:schemeClr val="accent4"/>
                </a:solidFill>
              </a:rPr>
              <a:t>,</a:t>
            </a:r>
            <a:r>
              <a:rPr lang="zh-CN" altLang="en-US" dirty="0">
                <a:solidFill>
                  <a:schemeClr val="accent4"/>
                </a:solidFill>
              </a:rPr>
              <a:t>用来存放体育成绩</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float </a:t>
            </a:r>
            <a:r>
              <a:rPr lang="en-US" dirty="0" err="1">
                <a:solidFill>
                  <a:schemeClr val="accent4"/>
                </a:solidFill>
              </a:rPr>
              <a:t>zongfen</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zongfen</a:t>
            </a:r>
            <a:r>
              <a:rPr lang="en-US" dirty="0">
                <a:solidFill>
                  <a:schemeClr val="accent4"/>
                </a:solidFill>
              </a:rPr>
              <a:t>,</a:t>
            </a:r>
            <a:r>
              <a:rPr lang="zh-CN" altLang="en-US" dirty="0">
                <a:solidFill>
                  <a:schemeClr val="accent4"/>
                </a:solidFill>
              </a:rPr>
              <a:t>用来存放总分</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float </a:t>
            </a:r>
            <a:r>
              <a:rPr lang="en-US" dirty="0" err="1">
                <a:solidFill>
                  <a:schemeClr val="accent4"/>
                </a:solidFill>
              </a:rPr>
              <a:t>pingjunfen</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pingjunfen</a:t>
            </a:r>
            <a:r>
              <a:rPr lang="en-US" dirty="0">
                <a:solidFill>
                  <a:schemeClr val="accent4"/>
                </a:solidFill>
              </a:rPr>
              <a:t>,</a:t>
            </a:r>
            <a:r>
              <a:rPr lang="zh-CN" altLang="en-US" dirty="0">
                <a:solidFill>
                  <a:schemeClr val="accent4"/>
                </a:solidFill>
              </a:rPr>
              <a:t>用来存放平均分</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system(“</a:t>
            </a:r>
            <a:r>
              <a:rPr lang="en-US" dirty="0" err="1">
                <a:solidFill>
                  <a:schemeClr val="accent4"/>
                </a:solidFill>
              </a:rPr>
              <a:t>cls</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("please input student’s name:\n");</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("%s", name);</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("please input student’s id:\n");</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("%s", id);</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("please input </a:t>
            </a:r>
            <a:r>
              <a:rPr lang="en-US" dirty="0" err="1">
                <a:solidFill>
                  <a:schemeClr val="accent4"/>
                </a:solidFill>
              </a:rPr>
              <a:t>yuwen</a:t>
            </a:r>
            <a:r>
              <a:rPr lang="en-US" dirty="0">
                <a:solidFill>
                  <a:schemeClr val="accent4"/>
                </a:solidFill>
              </a:rPr>
              <a:t>:\n");</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("%f", &amp;</a:t>
            </a:r>
            <a:r>
              <a:rPr lang="en-US" dirty="0" err="1">
                <a:solidFill>
                  <a:schemeClr val="accent4"/>
                </a:solidFill>
              </a:rPr>
              <a:t>yuwen</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("please input </a:t>
            </a:r>
            <a:r>
              <a:rPr lang="en-US" dirty="0" err="1">
                <a:solidFill>
                  <a:schemeClr val="accent4"/>
                </a:solidFill>
              </a:rPr>
              <a:t>yinyu</a:t>
            </a:r>
            <a:r>
              <a:rPr lang="en-US" dirty="0">
                <a:solidFill>
                  <a:schemeClr val="accent4"/>
                </a:solidFill>
              </a:rPr>
              <a:t>:\n");</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("%f", &amp;</a:t>
            </a:r>
            <a:r>
              <a:rPr lang="en-US" dirty="0" err="1">
                <a:solidFill>
                  <a:schemeClr val="accent4"/>
                </a:solidFill>
              </a:rPr>
              <a:t>yinyu</a:t>
            </a:r>
            <a:r>
              <a:rPr lang="en-US" dirty="0">
                <a:solidFill>
                  <a:schemeClr val="accent4"/>
                </a:solidFill>
              </a:rPr>
              <a:t>);</a:t>
            </a:r>
          </a:p>
          <a:p>
            <a:pPr marL="0" indent="0">
              <a:buNone/>
            </a:pPr>
            <a:endParaRPr lang="en-US" dirty="0">
              <a:solidFill>
                <a:schemeClr val="accent4"/>
              </a:solidFill>
            </a:endParaRPr>
          </a:p>
          <a:p>
            <a:pPr marL="0" indent="0">
              <a:buNone/>
            </a:pPr>
            <a:endParaRPr lang="en-US" dirty="0">
              <a:solidFill>
                <a:schemeClr val="accent4"/>
              </a:solidFill>
            </a:endParaRPr>
          </a:p>
        </p:txBody>
      </p:sp>
      <p:sp>
        <p:nvSpPr>
          <p:cNvPr id="4" name="Text Placeholder 3"/>
          <p:cNvSpPr>
            <a:spLocks noGrp="1"/>
          </p:cNvSpPr>
          <p:nvPr>
            <p:ph type="body" sz="half" idx="2"/>
          </p:nvPr>
        </p:nvSpPr>
        <p:spPr/>
        <p:txBody>
          <a:bodyPr/>
          <a:lstStyle/>
          <a:p>
            <a:r>
              <a:rPr lang="zh-CN" altLang="en-US" b="1" dirty="0"/>
              <a:t>训练内容：</a:t>
            </a:r>
            <a:r>
              <a:rPr lang="zh-CN" altLang="en-US" dirty="0"/>
              <a:t>输出学生成绩。</a:t>
            </a:r>
            <a:endParaRPr lang="en-US" altLang="zh-CN" dirty="0"/>
          </a:p>
          <a:p>
            <a:endParaRPr lang="en-US" dirty="0"/>
          </a:p>
          <a:p>
            <a:r>
              <a:rPr lang="zh-CN" altLang="en-US" b="1" dirty="0"/>
              <a:t>说明：</a:t>
            </a:r>
            <a:r>
              <a:rPr lang="zh-CN" altLang="en-US" dirty="0"/>
              <a:t>学生成绩包括学号、姓名以及各科成绩、总分和平均成绩 。首先定义字符型数组存放学生的姓名和学号，再定义多个实型变量用来存放学生各科成绩，最后利用输出变量值的方式来输出各科成绩，直接输出表达式值的方式来输出总分和平均分。</a:t>
            </a:r>
            <a:endParaRPr lang="en-US" dirty="0"/>
          </a:p>
          <a:p>
            <a:endParaRPr lang="en-US" altLang="zh-CN" dirty="0"/>
          </a:p>
          <a:p>
            <a:endParaRPr lang="en-US" dirty="0"/>
          </a:p>
        </p:txBody>
      </p:sp>
      <p:sp>
        <p:nvSpPr>
          <p:cNvPr id="5" name="Content Placeholder 2"/>
          <p:cNvSpPr txBox="1">
            <a:spLocks/>
          </p:cNvSpPr>
          <p:nvPr/>
        </p:nvSpPr>
        <p:spPr>
          <a:xfrm>
            <a:off x="6019800" y="587828"/>
            <a:ext cx="3124200" cy="5682341"/>
          </a:xfrm>
          <a:prstGeom prst="rect">
            <a:avLst/>
          </a:prstGeom>
          <a:ln>
            <a:solidFill>
              <a:schemeClr val="accent1"/>
            </a:solidFill>
          </a:ln>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00" dirty="0">
                <a:solidFill>
                  <a:schemeClr val="accent4"/>
                </a:solidFill>
              </a:rPr>
              <a:t>   </a:t>
            </a:r>
            <a:r>
              <a:rPr lang="en-US" sz="2300" dirty="0" err="1">
                <a:solidFill>
                  <a:schemeClr val="accent4"/>
                </a:solidFill>
              </a:rPr>
              <a:t>printf</a:t>
            </a:r>
            <a:r>
              <a:rPr lang="en-US" sz="2300" dirty="0">
                <a:solidFill>
                  <a:schemeClr val="accent4"/>
                </a:solidFill>
              </a:rPr>
              <a:t>("please input </a:t>
            </a:r>
            <a:r>
              <a:rPr lang="en-US" sz="2300" dirty="0" err="1">
                <a:solidFill>
                  <a:schemeClr val="accent4"/>
                </a:solidFill>
              </a:rPr>
              <a:t>shuxue</a:t>
            </a:r>
            <a:r>
              <a:rPr lang="en-US" sz="2300" dirty="0">
                <a:solidFill>
                  <a:schemeClr val="accent4"/>
                </a:solidFill>
              </a:rPr>
              <a:t>:\n");</a:t>
            </a:r>
          </a:p>
          <a:p>
            <a:pPr marL="0" indent="0">
              <a:buNone/>
            </a:pPr>
            <a:r>
              <a:rPr lang="en-US" sz="2300" dirty="0">
                <a:solidFill>
                  <a:schemeClr val="accent4"/>
                </a:solidFill>
              </a:rPr>
              <a:t>   </a:t>
            </a:r>
            <a:r>
              <a:rPr lang="en-US" sz="2300" dirty="0" err="1">
                <a:solidFill>
                  <a:schemeClr val="accent4"/>
                </a:solidFill>
              </a:rPr>
              <a:t>scanf</a:t>
            </a:r>
            <a:r>
              <a:rPr lang="en-US" sz="2300" dirty="0">
                <a:solidFill>
                  <a:schemeClr val="accent4"/>
                </a:solidFill>
              </a:rPr>
              <a:t>("%f", &amp;</a:t>
            </a:r>
            <a:r>
              <a:rPr lang="en-US" sz="2300" dirty="0" err="1">
                <a:solidFill>
                  <a:schemeClr val="accent4"/>
                </a:solidFill>
              </a:rPr>
              <a:t>shuxue</a:t>
            </a:r>
            <a:r>
              <a:rPr lang="en-US" sz="2300" dirty="0">
                <a:solidFill>
                  <a:schemeClr val="accent4"/>
                </a:solidFill>
              </a:rPr>
              <a:t>);</a:t>
            </a:r>
          </a:p>
          <a:p>
            <a:pPr marL="0" indent="0">
              <a:buNone/>
            </a:pPr>
            <a:r>
              <a:rPr lang="en-US" sz="2300" dirty="0">
                <a:solidFill>
                  <a:schemeClr val="accent4"/>
                </a:solidFill>
              </a:rPr>
              <a:t>   </a:t>
            </a:r>
            <a:r>
              <a:rPr lang="en-US" sz="2300" dirty="0" err="1">
                <a:solidFill>
                  <a:schemeClr val="accent4"/>
                </a:solidFill>
              </a:rPr>
              <a:t>printf</a:t>
            </a:r>
            <a:r>
              <a:rPr lang="en-US" sz="2300" dirty="0">
                <a:solidFill>
                  <a:schemeClr val="accent4"/>
                </a:solidFill>
              </a:rPr>
              <a:t>("please input </a:t>
            </a:r>
            <a:r>
              <a:rPr lang="en-US" sz="2300" dirty="0" err="1">
                <a:solidFill>
                  <a:schemeClr val="accent4"/>
                </a:solidFill>
              </a:rPr>
              <a:t>jisuanji</a:t>
            </a:r>
            <a:r>
              <a:rPr lang="en-US" sz="2300" dirty="0">
                <a:solidFill>
                  <a:schemeClr val="accent4"/>
                </a:solidFill>
              </a:rPr>
              <a:t>:\n");</a:t>
            </a:r>
          </a:p>
          <a:p>
            <a:pPr marL="0" indent="0">
              <a:buFont typeface="Arial" pitchFamily="34" charset="0"/>
              <a:buNone/>
            </a:pPr>
            <a:r>
              <a:rPr lang="en-US" sz="2300" dirty="0">
                <a:solidFill>
                  <a:schemeClr val="accent4"/>
                </a:solidFill>
              </a:rPr>
              <a:t>   </a:t>
            </a:r>
            <a:r>
              <a:rPr lang="en-US" sz="2300" dirty="0" err="1">
                <a:solidFill>
                  <a:schemeClr val="accent4"/>
                </a:solidFill>
              </a:rPr>
              <a:t>scanf</a:t>
            </a:r>
            <a:r>
              <a:rPr lang="en-US" sz="2300" dirty="0">
                <a:solidFill>
                  <a:schemeClr val="accent4"/>
                </a:solidFill>
              </a:rPr>
              <a:t>("%f", &amp;</a:t>
            </a:r>
            <a:r>
              <a:rPr lang="en-US" sz="2300" dirty="0" err="1">
                <a:solidFill>
                  <a:schemeClr val="accent4"/>
                </a:solidFill>
              </a:rPr>
              <a:t>jisuanji</a:t>
            </a:r>
            <a:r>
              <a:rPr lang="en-US" sz="2300" dirty="0">
                <a:solidFill>
                  <a:schemeClr val="accent4"/>
                </a:solidFill>
              </a:rPr>
              <a:t>);</a:t>
            </a:r>
          </a:p>
          <a:p>
            <a:pPr marL="0" indent="0">
              <a:buFont typeface="Arial" pitchFamily="34" charset="0"/>
              <a:buNone/>
            </a:pPr>
            <a:r>
              <a:rPr lang="en-US" sz="2300" dirty="0">
                <a:solidFill>
                  <a:schemeClr val="accent4"/>
                </a:solidFill>
              </a:rPr>
              <a:t>   </a:t>
            </a:r>
            <a:r>
              <a:rPr lang="en-US" sz="2300" dirty="0" err="1">
                <a:solidFill>
                  <a:schemeClr val="accent4"/>
                </a:solidFill>
              </a:rPr>
              <a:t>printf</a:t>
            </a:r>
            <a:r>
              <a:rPr lang="en-US" sz="2300" dirty="0">
                <a:solidFill>
                  <a:schemeClr val="accent4"/>
                </a:solidFill>
              </a:rPr>
              <a:t>("please input </a:t>
            </a:r>
            <a:r>
              <a:rPr lang="en-US" sz="2300" dirty="0" err="1">
                <a:solidFill>
                  <a:schemeClr val="accent4"/>
                </a:solidFill>
              </a:rPr>
              <a:t>zhengzhi</a:t>
            </a:r>
            <a:r>
              <a:rPr lang="en-US" sz="2300" dirty="0">
                <a:solidFill>
                  <a:schemeClr val="accent4"/>
                </a:solidFill>
              </a:rPr>
              <a:t>:\n");</a:t>
            </a:r>
          </a:p>
          <a:p>
            <a:pPr marL="0" indent="0">
              <a:buFont typeface="Arial" pitchFamily="34" charset="0"/>
              <a:buNone/>
            </a:pPr>
            <a:r>
              <a:rPr lang="en-US" sz="2300" dirty="0">
                <a:solidFill>
                  <a:schemeClr val="accent4"/>
                </a:solidFill>
              </a:rPr>
              <a:t>  </a:t>
            </a:r>
            <a:r>
              <a:rPr lang="en-US" sz="2300" dirty="0" err="1">
                <a:solidFill>
                  <a:schemeClr val="accent4"/>
                </a:solidFill>
              </a:rPr>
              <a:t>scanf</a:t>
            </a:r>
            <a:r>
              <a:rPr lang="en-US" sz="2300" dirty="0">
                <a:solidFill>
                  <a:schemeClr val="accent4"/>
                </a:solidFill>
              </a:rPr>
              <a:t>("%f", &amp;</a:t>
            </a:r>
            <a:r>
              <a:rPr lang="en-US" sz="2300" dirty="0" err="1">
                <a:solidFill>
                  <a:schemeClr val="accent4"/>
                </a:solidFill>
              </a:rPr>
              <a:t>zhengzhi</a:t>
            </a:r>
            <a:r>
              <a:rPr lang="en-US" sz="2300" dirty="0">
                <a:solidFill>
                  <a:schemeClr val="accent4"/>
                </a:solidFill>
              </a:rPr>
              <a:t>);</a:t>
            </a:r>
          </a:p>
          <a:p>
            <a:pPr marL="0" indent="0">
              <a:buFont typeface="Arial" pitchFamily="34" charset="0"/>
              <a:buNone/>
            </a:pPr>
            <a:r>
              <a:rPr lang="en-US" sz="2300" dirty="0">
                <a:solidFill>
                  <a:schemeClr val="accent4"/>
                </a:solidFill>
              </a:rPr>
              <a:t>  </a:t>
            </a:r>
            <a:r>
              <a:rPr lang="en-US" sz="2300" dirty="0" err="1">
                <a:solidFill>
                  <a:schemeClr val="accent4"/>
                </a:solidFill>
              </a:rPr>
              <a:t>printf</a:t>
            </a:r>
            <a:r>
              <a:rPr lang="en-US" sz="2300" dirty="0">
                <a:solidFill>
                  <a:schemeClr val="accent4"/>
                </a:solidFill>
              </a:rPr>
              <a:t>("please input </a:t>
            </a:r>
            <a:r>
              <a:rPr lang="en-US" sz="2300" dirty="0" err="1">
                <a:solidFill>
                  <a:schemeClr val="accent4"/>
                </a:solidFill>
              </a:rPr>
              <a:t>tiyu</a:t>
            </a:r>
            <a:r>
              <a:rPr lang="en-US" sz="2300" dirty="0">
                <a:solidFill>
                  <a:schemeClr val="accent4"/>
                </a:solidFill>
              </a:rPr>
              <a:t>:\n");</a:t>
            </a:r>
          </a:p>
          <a:p>
            <a:pPr marL="0" indent="0">
              <a:buFont typeface="Arial" pitchFamily="34" charset="0"/>
              <a:buNone/>
            </a:pPr>
            <a:r>
              <a:rPr lang="en-US" sz="2300" dirty="0">
                <a:solidFill>
                  <a:schemeClr val="accent4"/>
                </a:solidFill>
              </a:rPr>
              <a:t>  </a:t>
            </a:r>
            <a:r>
              <a:rPr lang="en-US" sz="2300" dirty="0" err="1">
                <a:solidFill>
                  <a:schemeClr val="accent4"/>
                </a:solidFill>
              </a:rPr>
              <a:t>scanf</a:t>
            </a:r>
            <a:r>
              <a:rPr lang="en-US" sz="2300" dirty="0">
                <a:solidFill>
                  <a:schemeClr val="accent4"/>
                </a:solidFill>
              </a:rPr>
              <a:t>("%f", &amp;</a:t>
            </a:r>
            <a:r>
              <a:rPr lang="en-US" sz="2300" dirty="0" err="1">
                <a:solidFill>
                  <a:schemeClr val="accent4"/>
                </a:solidFill>
              </a:rPr>
              <a:t>tiyu</a:t>
            </a:r>
            <a:r>
              <a:rPr lang="en-US" sz="2300" dirty="0">
                <a:solidFill>
                  <a:schemeClr val="accent4"/>
                </a:solidFill>
              </a:rPr>
              <a:t>);</a:t>
            </a:r>
          </a:p>
          <a:p>
            <a:pPr marL="0" indent="0">
              <a:buFont typeface="Arial" pitchFamily="34" charset="0"/>
              <a:buNone/>
            </a:pPr>
            <a:r>
              <a:rPr lang="en-US" sz="2300" dirty="0">
                <a:solidFill>
                  <a:schemeClr val="accent4"/>
                </a:solidFill>
              </a:rPr>
              <a:t>  </a:t>
            </a:r>
            <a:r>
              <a:rPr lang="en-US" sz="2300" dirty="0" err="1">
                <a:solidFill>
                  <a:schemeClr val="accent4"/>
                </a:solidFill>
              </a:rPr>
              <a:t>zongfen</a:t>
            </a:r>
            <a:r>
              <a:rPr lang="en-US" sz="2300" dirty="0">
                <a:solidFill>
                  <a:schemeClr val="accent4"/>
                </a:solidFill>
              </a:rPr>
              <a:t>=</a:t>
            </a:r>
            <a:r>
              <a:rPr lang="en-US" sz="2300" dirty="0" err="1">
                <a:solidFill>
                  <a:schemeClr val="accent4"/>
                </a:solidFill>
              </a:rPr>
              <a:t>yuwen+yinyu+shuxue+jisuanji+zhengzhi+tiyu</a:t>
            </a:r>
            <a:r>
              <a:rPr lang="en-US" sz="2300" dirty="0">
                <a:solidFill>
                  <a:schemeClr val="accent4"/>
                </a:solidFill>
              </a:rPr>
              <a:t>;</a:t>
            </a:r>
          </a:p>
          <a:p>
            <a:pPr marL="0" indent="0">
              <a:buFont typeface="Arial" pitchFamily="34" charset="0"/>
              <a:buNone/>
            </a:pPr>
            <a:r>
              <a:rPr lang="en-US" sz="2300" dirty="0" err="1">
                <a:solidFill>
                  <a:schemeClr val="accent4"/>
                </a:solidFill>
              </a:rPr>
              <a:t>pingjunfen</a:t>
            </a:r>
            <a:r>
              <a:rPr lang="en-US" sz="2300" dirty="0">
                <a:solidFill>
                  <a:schemeClr val="accent4"/>
                </a:solidFill>
              </a:rPr>
              <a:t>=</a:t>
            </a:r>
            <a:r>
              <a:rPr lang="en-US" sz="2300" dirty="0" err="1">
                <a:solidFill>
                  <a:schemeClr val="accent4"/>
                </a:solidFill>
              </a:rPr>
              <a:t>zongfen</a:t>
            </a:r>
            <a:r>
              <a:rPr lang="en-US" sz="2300" dirty="0">
                <a:solidFill>
                  <a:schemeClr val="accent4"/>
                </a:solidFill>
              </a:rPr>
              <a:t>/6;</a:t>
            </a:r>
          </a:p>
          <a:p>
            <a:pPr marL="0" indent="0">
              <a:buFont typeface="Arial" pitchFamily="34" charset="0"/>
              <a:buNone/>
            </a:pPr>
            <a:r>
              <a:rPr lang="en-US" sz="2300" dirty="0" err="1">
                <a:solidFill>
                  <a:schemeClr val="accent4"/>
                </a:solidFill>
              </a:rPr>
              <a:t>printf</a:t>
            </a:r>
            <a:r>
              <a:rPr lang="en-US" sz="2300" dirty="0">
                <a:solidFill>
                  <a:schemeClr val="accent4"/>
                </a:solidFill>
              </a:rPr>
              <a:t>("</a:t>
            </a:r>
            <a:r>
              <a:rPr lang="en-US" sz="2300" dirty="0">
                <a:solidFill>
                  <a:schemeClr val="accent4"/>
                </a:solidFill>
                <a:sym typeface="Symbol"/>
              </a:rPr>
              <a:t></a:t>
            </a:r>
            <a:r>
              <a:rPr lang="en-US" sz="2300" dirty="0">
                <a:solidFill>
                  <a:schemeClr val="accent4"/>
                </a:solidFill>
              </a:rPr>
              <a:t>\n");</a:t>
            </a:r>
          </a:p>
          <a:p>
            <a:pPr marL="0" indent="0">
              <a:buFont typeface="Arial" pitchFamily="34" charset="0"/>
              <a:buNone/>
            </a:pPr>
            <a:r>
              <a:rPr lang="en-US" sz="2300" dirty="0" err="1">
                <a:solidFill>
                  <a:schemeClr val="accent4"/>
                </a:solidFill>
              </a:rPr>
              <a:t>printf</a:t>
            </a:r>
            <a:r>
              <a:rPr lang="en-US" sz="2300" dirty="0">
                <a:solidFill>
                  <a:schemeClr val="accent4"/>
                </a:solidFill>
              </a:rPr>
              <a:t>("name:\</a:t>
            </a:r>
            <a:r>
              <a:rPr lang="en-US" sz="2300" dirty="0" err="1">
                <a:solidFill>
                  <a:schemeClr val="accent4"/>
                </a:solidFill>
              </a:rPr>
              <a:t>t%s</a:t>
            </a:r>
            <a:r>
              <a:rPr lang="en-US" sz="2300" dirty="0">
                <a:solidFill>
                  <a:schemeClr val="accent4"/>
                </a:solidFill>
              </a:rPr>
              <a:t>\n", name);</a:t>
            </a:r>
          </a:p>
          <a:p>
            <a:pPr marL="0" indent="0">
              <a:buFont typeface="Arial" pitchFamily="34" charset="0"/>
              <a:buNone/>
            </a:pPr>
            <a:r>
              <a:rPr lang="en-US" sz="2300" dirty="0" err="1">
                <a:solidFill>
                  <a:schemeClr val="accent4"/>
                </a:solidFill>
              </a:rPr>
              <a:t>printf</a:t>
            </a:r>
            <a:r>
              <a:rPr lang="en-US" sz="2300" dirty="0">
                <a:solidFill>
                  <a:schemeClr val="accent4"/>
                </a:solidFill>
              </a:rPr>
              <a:t>("id:\</a:t>
            </a:r>
            <a:r>
              <a:rPr lang="en-US" sz="2300" dirty="0" err="1">
                <a:solidFill>
                  <a:schemeClr val="accent4"/>
                </a:solidFill>
              </a:rPr>
              <a:t>t%s</a:t>
            </a:r>
            <a:r>
              <a:rPr lang="en-US" sz="2300" dirty="0">
                <a:solidFill>
                  <a:schemeClr val="accent4"/>
                </a:solidFill>
              </a:rPr>
              <a:t>\</a:t>
            </a:r>
            <a:r>
              <a:rPr lang="en-US" sz="2300" dirty="0" err="1">
                <a:solidFill>
                  <a:schemeClr val="accent4"/>
                </a:solidFill>
              </a:rPr>
              <a:t>n",id</a:t>
            </a:r>
            <a:r>
              <a:rPr lang="en-US" sz="2300" dirty="0">
                <a:solidFill>
                  <a:schemeClr val="accent4"/>
                </a:solidFill>
              </a:rPr>
              <a:t>);</a:t>
            </a:r>
          </a:p>
          <a:p>
            <a:pPr marL="0" indent="0">
              <a:buFont typeface="Arial" pitchFamily="34" charset="0"/>
              <a:buNone/>
            </a:pPr>
            <a:r>
              <a:rPr lang="en-US" sz="2300" dirty="0" err="1">
                <a:solidFill>
                  <a:schemeClr val="accent4"/>
                </a:solidFill>
              </a:rPr>
              <a:t>printf</a:t>
            </a:r>
            <a:r>
              <a:rPr lang="en-US" sz="2300" dirty="0">
                <a:solidFill>
                  <a:schemeClr val="accent4"/>
                </a:solidFill>
              </a:rPr>
              <a:t>("</a:t>
            </a:r>
            <a:r>
              <a:rPr lang="en-US" sz="2300" dirty="0" err="1">
                <a:solidFill>
                  <a:schemeClr val="accent4"/>
                </a:solidFill>
              </a:rPr>
              <a:t>yuwen</a:t>
            </a:r>
            <a:r>
              <a:rPr lang="en-US" sz="2300" dirty="0">
                <a:solidFill>
                  <a:schemeClr val="accent4"/>
                </a:solidFill>
              </a:rPr>
              <a:t>:\</a:t>
            </a:r>
            <a:r>
              <a:rPr lang="en-US" sz="2300" dirty="0" err="1">
                <a:solidFill>
                  <a:schemeClr val="accent4"/>
                </a:solidFill>
              </a:rPr>
              <a:t>t%f</a:t>
            </a:r>
            <a:r>
              <a:rPr lang="en-US" sz="2300" dirty="0">
                <a:solidFill>
                  <a:schemeClr val="accent4"/>
                </a:solidFill>
              </a:rPr>
              <a:t>\n",</a:t>
            </a:r>
            <a:r>
              <a:rPr lang="en-US" sz="2300" dirty="0" err="1">
                <a:solidFill>
                  <a:schemeClr val="accent4"/>
                </a:solidFill>
              </a:rPr>
              <a:t>yuwen</a:t>
            </a:r>
            <a:r>
              <a:rPr lang="en-US" sz="2300" dirty="0">
                <a:solidFill>
                  <a:schemeClr val="accent4"/>
                </a:solidFill>
              </a:rPr>
              <a:t>);</a:t>
            </a:r>
          </a:p>
          <a:p>
            <a:pPr marL="0" indent="0">
              <a:buFont typeface="Arial" pitchFamily="34" charset="0"/>
              <a:buNone/>
            </a:pPr>
            <a:r>
              <a:rPr lang="en-US" sz="2300" dirty="0" err="1">
                <a:solidFill>
                  <a:schemeClr val="accent4"/>
                </a:solidFill>
              </a:rPr>
              <a:t>printf</a:t>
            </a:r>
            <a:r>
              <a:rPr lang="en-US" sz="2300" dirty="0">
                <a:solidFill>
                  <a:schemeClr val="accent4"/>
                </a:solidFill>
              </a:rPr>
              <a:t>("</a:t>
            </a:r>
            <a:r>
              <a:rPr lang="en-US" sz="2300" dirty="0" err="1">
                <a:solidFill>
                  <a:schemeClr val="accent4"/>
                </a:solidFill>
              </a:rPr>
              <a:t>yinyu</a:t>
            </a:r>
            <a:r>
              <a:rPr lang="en-US" sz="2300" dirty="0">
                <a:solidFill>
                  <a:schemeClr val="accent4"/>
                </a:solidFill>
              </a:rPr>
              <a:t>:\</a:t>
            </a:r>
            <a:r>
              <a:rPr lang="en-US" sz="2300" dirty="0" err="1">
                <a:solidFill>
                  <a:schemeClr val="accent4"/>
                </a:solidFill>
              </a:rPr>
              <a:t>t%f</a:t>
            </a:r>
            <a:r>
              <a:rPr lang="en-US" sz="2300" dirty="0">
                <a:solidFill>
                  <a:schemeClr val="accent4"/>
                </a:solidFill>
              </a:rPr>
              <a:t>\n",</a:t>
            </a:r>
            <a:r>
              <a:rPr lang="en-US" sz="2300" dirty="0" err="1">
                <a:solidFill>
                  <a:schemeClr val="accent4"/>
                </a:solidFill>
              </a:rPr>
              <a:t>yinyu</a:t>
            </a:r>
            <a:r>
              <a:rPr lang="en-US" sz="2300" dirty="0">
                <a:solidFill>
                  <a:schemeClr val="accent4"/>
                </a:solidFill>
              </a:rPr>
              <a:t>);</a:t>
            </a:r>
          </a:p>
          <a:p>
            <a:pPr marL="0" indent="0">
              <a:buFont typeface="Arial" pitchFamily="34" charset="0"/>
              <a:buNone/>
            </a:pPr>
            <a:r>
              <a:rPr lang="en-US" sz="2300" dirty="0" err="1">
                <a:solidFill>
                  <a:schemeClr val="accent4"/>
                </a:solidFill>
              </a:rPr>
              <a:t>printf</a:t>
            </a:r>
            <a:r>
              <a:rPr lang="en-US" sz="2300" dirty="0">
                <a:solidFill>
                  <a:schemeClr val="accent4"/>
                </a:solidFill>
              </a:rPr>
              <a:t>("</a:t>
            </a:r>
            <a:r>
              <a:rPr lang="en-US" sz="2300" dirty="0" err="1">
                <a:solidFill>
                  <a:schemeClr val="accent4"/>
                </a:solidFill>
              </a:rPr>
              <a:t>shuxue</a:t>
            </a:r>
            <a:r>
              <a:rPr lang="en-US" sz="2300" dirty="0">
                <a:solidFill>
                  <a:schemeClr val="accent4"/>
                </a:solidFill>
              </a:rPr>
              <a:t>:\</a:t>
            </a:r>
            <a:r>
              <a:rPr lang="en-US" sz="2300" dirty="0" err="1">
                <a:solidFill>
                  <a:schemeClr val="accent4"/>
                </a:solidFill>
              </a:rPr>
              <a:t>t%f</a:t>
            </a:r>
            <a:r>
              <a:rPr lang="en-US" sz="2300" dirty="0">
                <a:solidFill>
                  <a:schemeClr val="accent4"/>
                </a:solidFill>
              </a:rPr>
              <a:t>\n",</a:t>
            </a:r>
            <a:r>
              <a:rPr lang="en-US" sz="2300" dirty="0" err="1">
                <a:solidFill>
                  <a:schemeClr val="accent4"/>
                </a:solidFill>
              </a:rPr>
              <a:t>shuxue</a:t>
            </a:r>
            <a:r>
              <a:rPr lang="en-US" sz="2300" dirty="0">
                <a:solidFill>
                  <a:schemeClr val="accent4"/>
                </a:solidFill>
              </a:rPr>
              <a:t>);</a:t>
            </a:r>
          </a:p>
          <a:p>
            <a:pPr marL="0" indent="0">
              <a:buFont typeface="Arial" pitchFamily="34" charset="0"/>
              <a:buNone/>
            </a:pPr>
            <a:r>
              <a:rPr lang="pt-BR" sz="2300" dirty="0">
                <a:solidFill>
                  <a:schemeClr val="accent4"/>
                </a:solidFill>
              </a:rPr>
              <a:t>printf("jisuanji:\t%f\n",jisuanji);</a:t>
            </a:r>
            <a:endParaRPr lang="en-US" sz="2300" dirty="0">
              <a:solidFill>
                <a:schemeClr val="accent4"/>
              </a:solidFill>
            </a:endParaRPr>
          </a:p>
          <a:p>
            <a:pPr marL="0" indent="0">
              <a:buFont typeface="Arial" pitchFamily="34" charset="0"/>
              <a:buNone/>
            </a:pPr>
            <a:r>
              <a:rPr lang="pt-BR" sz="2300" dirty="0">
                <a:solidFill>
                  <a:schemeClr val="accent4"/>
                </a:solidFill>
              </a:rPr>
              <a:t>printf("zhengzhi:\t%f\n",zhengzhi);</a:t>
            </a:r>
            <a:endParaRPr lang="en-US" sz="2300" dirty="0">
              <a:solidFill>
                <a:schemeClr val="accent4"/>
              </a:solidFill>
            </a:endParaRPr>
          </a:p>
          <a:p>
            <a:pPr marL="0" indent="0">
              <a:buFont typeface="Arial" pitchFamily="34" charset="0"/>
              <a:buNone/>
            </a:pPr>
            <a:r>
              <a:rPr lang="pt-BR" sz="2300" dirty="0">
                <a:solidFill>
                  <a:schemeClr val="accent4"/>
                </a:solidFill>
              </a:rPr>
              <a:t>printf("tiyu:\t%f\n",tiyu);</a:t>
            </a:r>
            <a:endParaRPr lang="en-US" sz="2300" dirty="0">
              <a:solidFill>
                <a:schemeClr val="accent4"/>
              </a:solidFill>
            </a:endParaRPr>
          </a:p>
          <a:p>
            <a:pPr marL="0" indent="0">
              <a:buFont typeface="Arial" pitchFamily="34" charset="0"/>
              <a:buNone/>
            </a:pPr>
            <a:r>
              <a:rPr lang="pt-BR" sz="2300" dirty="0">
                <a:solidFill>
                  <a:schemeClr val="accent4"/>
                </a:solidFill>
              </a:rPr>
              <a:t>printf("zongfen:\t%f\n",zongfen);</a:t>
            </a:r>
            <a:endParaRPr lang="en-US" sz="2300" dirty="0">
              <a:solidFill>
                <a:schemeClr val="accent4"/>
              </a:solidFill>
            </a:endParaRPr>
          </a:p>
          <a:p>
            <a:pPr marL="0" indent="0">
              <a:buFont typeface="Arial" pitchFamily="34" charset="0"/>
              <a:buNone/>
            </a:pPr>
            <a:r>
              <a:rPr lang="en-US" sz="2300" dirty="0" err="1">
                <a:solidFill>
                  <a:schemeClr val="accent4"/>
                </a:solidFill>
              </a:rPr>
              <a:t>printf</a:t>
            </a:r>
            <a:r>
              <a:rPr lang="en-US" sz="2300" dirty="0">
                <a:solidFill>
                  <a:schemeClr val="accent4"/>
                </a:solidFill>
              </a:rPr>
              <a:t>("</a:t>
            </a:r>
            <a:r>
              <a:rPr lang="en-US" sz="2300" dirty="0" err="1">
                <a:solidFill>
                  <a:schemeClr val="accent4"/>
                </a:solidFill>
              </a:rPr>
              <a:t>pingjunfen</a:t>
            </a:r>
            <a:r>
              <a:rPr lang="en-US" sz="2300" dirty="0">
                <a:solidFill>
                  <a:schemeClr val="accent4"/>
                </a:solidFill>
              </a:rPr>
              <a:t>:\</a:t>
            </a:r>
            <a:r>
              <a:rPr lang="en-US" sz="2300" dirty="0" err="1">
                <a:solidFill>
                  <a:schemeClr val="accent4"/>
                </a:solidFill>
              </a:rPr>
              <a:t>t%f</a:t>
            </a:r>
            <a:r>
              <a:rPr lang="en-US" sz="2300" dirty="0">
                <a:solidFill>
                  <a:schemeClr val="accent4"/>
                </a:solidFill>
              </a:rPr>
              <a:t>\n",</a:t>
            </a:r>
            <a:r>
              <a:rPr lang="en-US" sz="2300" dirty="0" err="1">
                <a:solidFill>
                  <a:schemeClr val="accent4"/>
                </a:solidFill>
              </a:rPr>
              <a:t>pingjunfen</a:t>
            </a:r>
            <a:r>
              <a:rPr lang="en-US" sz="2300" dirty="0">
                <a:solidFill>
                  <a:schemeClr val="accent4"/>
                </a:solidFill>
              </a:rPr>
              <a:t>);</a:t>
            </a:r>
          </a:p>
          <a:p>
            <a:pPr marL="0" indent="0">
              <a:buFont typeface="Arial" pitchFamily="34" charset="0"/>
              <a:buNone/>
            </a:pPr>
            <a:r>
              <a:rPr lang="en-US" sz="2300" dirty="0" err="1">
                <a:solidFill>
                  <a:schemeClr val="accent4"/>
                </a:solidFill>
              </a:rPr>
              <a:t>printf</a:t>
            </a:r>
            <a:r>
              <a:rPr lang="en-US" sz="2300" dirty="0">
                <a:solidFill>
                  <a:schemeClr val="accent4"/>
                </a:solidFill>
              </a:rPr>
              <a:t>("</a:t>
            </a:r>
            <a:r>
              <a:rPr lang="en-US" sz="2300" dirty="0">
                <a:solidFill>
                  <a:schemeClr val="accent4"/>
                </a:solidFill>
                <a:sym typeface="Symbol"/>
              </a:rPr>
              <a:t></a:t>
            </a:r>
            <a:r>
              <a:rPr lang="en-US" sz="2300" dirty="0">
                <a:solidFill>
                  <a:schemeClr val="accent4"/>
                </a:solidFill>
              </a:rPr>
              <a:t>\n");</a:t>
            </a:r>
          </a:p>
          <a:p>
            <a:pPr marL="0" indent="0">
              <a:buFont typeface="Arial" pitchFamily="34" charset="0"/>
              <a:buNone/>
            </a:pPr>
            <a:r>
              <a:rPr lang="en-US" sz="2300" dirty="0">
                <a:solidFill>
                  <a:schemeClr val="accent4"/>
                </a:solidFill>
              </a:rPr>
              <a:t>}</a:t>
            </a:r>
          </a:p>
          <a:p>
            <a:endParaRPr lang="en-US" dirty="0"/>
          </a:p>
        </p:txBody>
      </p:sp>
    </p:spTree>
    <p:extLst>
      <p:ext uri="{BB962C8B-B14F-4D97-AF65-F5344CB8AC3E}">
        <p14:creationId xmlns:p14="http://schemas.microsoft.com/office/powerpoint/2010/main" val="5216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2155250"/>
            <a:ext cx="5867400" cy="1349950"/>
          </a:xfrm>
        </p:spPr>
        <p:txBody>
          <a:bodyPr>
            <a:noAutofit/>
          </a:bodyPr>
          <a:lstStyle/>
          <a:p>
            <a:pPr lvl="0">
              <a:spcBef>
                <a:spcPts val="0"/>
              </a:spcBef>
            </a:pPr>
            <a:r>
              <a:rPr lang="zh-CN" altLang="en-US" sz="4000" cap="none" dirty="0">
                <a:solidFill>
                  <a:prstClr val="black">
                    <a:lumMod val="85000"/>
                    <a:lumOff val="15000"/>
                  </a:prstClr>
                </a:solidFill>
                <a:ea typeface="+mn-ea"/>
                <a:cs typeface="+mn-cs"/>
              </a:rPr>
              <a:t>基础篇</a:t>
            </a:r>
            <a:endParaRPr lang="en-US" sz="2400" dirty="0"/>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a:solidFill>
                  <a:srgbClr val="F26200">
                    <a:alpha val="40000"/>
                  </a:srgbClr>
                </a:solidFill>
                <a:cs typeface="Arial" pitchFamily="34" charset="0"/>
              </a:rPr>
              <a:t>1</a:t>
            </a:r>
          </a:p>
        </p:txBody>
      </p:sp>
      <p:sp>
        <p:nvSpPr>
          <p:cNvPr id="2" name="TextBox 1"/>
          <p:cNvSpPr txBox="1"/>
          <p:nvPr/>
        </p:nvSpPr>
        <p:spPr>
          <a:xfrm>
            <a:off x="3581400" y="3200400"/>
            <a:ext cx="5029200" cy="1323439"/>
          </a:xfrm>
          <a:prstGeom prst="rect">
            <a:avLst/>
          </a:prstGeom>
          <a:noFill/>
        </p:spPr>
        <p:txBody>
          <a:bodyPr wrap="square" rtlCol="0">
            <a:spAutoFit/>
          </a:bodyPr>
          <a:lstStyle/>
          <a:p>
            <a:pPr marL="342900" indent="-342900">
              <a:buFont typeface="Arial" pitchFamily="34" charset="0"/>
              <a:buChar char="•"/>
            </a:pPr>
            <a:r>
              <a:rPr lang="zh-CN" altLang="en-US" sz="2000" b="1" dirty="0">
                <a:solidFill>
                  <a:schemeClr val="accent1"/>
                </a:solidFill>
                <a:latin typeface="+mj-ea"/>
                <a:ea typeface="+mj-ea"/>
                <a:hlinkClick r:id="rId3" action="ppaction://hlinksldjump"/>
              </a:rPr>
              <a:t>项目</a:t>
            </a:r>
            <a:r>
              <a:rPr lang="en-US" altLang="zh-CN" sz="2000" b="1" dirty="0">
                <a:solidFill>
                  <a:schemeClr val="accent1"/>
                </a:solidFill>
                <a:latin typeface="+mj-ea"/>
                <a:ea typeface="+mj-ea"/>
                <a:hlinkClick r:id="rId3" action="ppaction://hlinksldjump"/>
              </a:rPr>
              <a:t>1  </a:t>
            </a:r>
            <a:r>
              <a:rPr lang="zh-CN" altLang="en-US" sz="2000" b="1" dirty="0">
                <a:solidFill>
                  <a:schemeClr val="accent1"/>
                </a:solidFill>
                <a:latin typeface="+mj-ea"/>
                <a:ea typeface="+mj-ea"/>
                <a:hlinkClick r:id="rId3" action="ppaction://hlinksldjump"/>
              </a:rPr>
              <a:t>通讯录信息输出</a:t>
            </a:r>
            <a:endParaRPr lang="en-US" altLang="zh-CN" sz="2000" b="1" dirty="0">
              <a:solidFill>
                <a:schemeClr val="accent1"/>
              </a:solidFill>
              <a:latin typeface="+mj-ea"/>
              <a:ea typeface="+mj-ea"/>
            </a:endParaRPr>
          </a:p>
          <a:p>
            <a:pPr marL="342900" indent="-342900">
              <a:buFont typeface="Arial" pitchFamily="34" charset="0"/>
              <a:buChar char="•"/>
            </a:pPr>
            <a:r>
              <a:rPr lang="zh-CN" altLang="en-US" sz="2000" b="1" dirty="0">
                <a:solidFill>
                  <a:schemeClr val="accent1"/>
                </a:solidFill>
                <a:latin typeface="+mj-ea"/>
                <a:ea typeface="+mj-ea"/>
                <a:hlinkClick r:id="rId4" action="ppaction://hlinksldjump"/>
              </a:rPr>
              <a:t>项目</a:t>
            </a:r>
            <a:r>
              <a:rPr lang="en-US" altLang="zh-CN" sz="2000" b="1" dirty="0">
                <a:solidFill>
                  <a:schemeClr val="accent1"/>
                </a:solidFill>
                <a:latin typeface="+mj-ea"/>
                <a:ea typeface="+mj-ea"/>
                <a:hlinkClick r:id="rId4" action="ppaction://hlinksldjump"/>
              </a:rPr>
              <a:t>2  </a:t>
            </a:r>
            <a:r>
              <a:rPr lang="zh-CN" altLang="en-US" sz="2000" b="1" dirty="0">
                <a:solidFill>
                  <a:schemeClr val="accent1"/>
                </a:solidFill>
                <a:latin typeface="+mj-ea"/>
                <a:ea typeface="+mj-ea"/>
                <a:hlinkClick r:id="rId4" action="ppaction://hlinksldjump"/>
              </a:rPr>
              <a:t>个人所得税计算</a:t>
            </a:r>
            <a:endParaRPr lang="en-US" altLang="zh-CN" sz="2000" b="1" dirty="0">
              <a:solidFill>
                <a:schemeClr val="accent1"/>
              </a:solidFill>
              <a:latin typeface="+mj-ea"/>
              <a:ea typeface="+mj-ea"/>
            </a:endParaRPr>
          </a:p>
          <a:p>
            <a:pPr marL="342900" indent="-342900">
              <a:buFont typeface="Arial" pitchFamily="34" charset="0"/>
              <a:buChar char="•"/>
            </a:pPr>
            <a:r>
              <a:rPr lang="zh-CN" altLang="en-US" sz="2000" b="1" dirty="0">
                <a:solidFill>
                  <a:schemeClr val="accent1"/>
                </a:solidFill>
                <a:latin typeface="+mj-ea"/>
                <a:ea typeface="+mj-ea"/>
                <a:hlinkClick r:id="rId5" action="ppaction://hlinksldjump"/>
              </a:rPr>
              <a:t>项目</a:t>
            </a:r>
            <a:r>
              <a:rPr lang="en-US" altLang="zh-CN" sz="2000" b="1" dirty="0">
                <a:solidFill>
                  <a:schemeClr val="accent1"/>
                </a:solidFill>
                <a:latin typeface="+mj-ea"/>
                <a:ea typeface="+mj-ea"/>
                <a:hlinkClick r:id="rId5" action="ppaction://hlinksldjump"/>
              </a:rPr>
              <a:t>3  </a:t>
            </a:r>
            <a:r>
              <a:rPr lang="zh-CN" altLang="en-US" sz="2000" b="1" dirty="0">
                <a:solidFill>
                  <a:schemeClr val="accent1"/>
                </a:solidFill>
                <a:latin typeface="+mj-ea"/>
                <a:ea typeface="+mj-ea"/>
                <a:hlinkClick r:id="rId5" action="ppaction://hlinksldjump"/>
              </a:rPr>
              <a:t>计算器设计</a:t>
            </a:r>
            <a:endParaRPr lang="en-US" altLang="zh-CN" sz="2000" b="1" dirty="0">
              <a:solidFill>
                <a:schemeClr val="accent1"/>
              </a:solidFill>
              <a:latin typeface="+mj-ea"/>
              <a:ea typeface="+mj-ea"/>
            </a:endParaRPr>
          </a:p>
          <a:p>
            <a:pPr marL="342900" indent="-342900">
              <a:buFont typeface="Arial" pitchFamily="34" charset="0"/>
              <a:buChar char="•"/>
            </a:pPr>
            <a:r>
              <a:rPr lang="zh-CN" altLang="en-US" sz="2000" b="1" dirty="0">
                <a:solidFill>
                  <a:schemeClr val="accent1"/>
                </a:solidFill>
                <a:latin typeface="+mj-ea"/>
                <a:ea typeface="+mj-ea"/>
                <a:hlinkClick r:id="rId6" action="ppaction://hlinksldjump"/>
              </a:rPr>
              <a:t>项目</a:t>
            </a:r>
            <a:r>
              <a:rPr lang="en-US" altLang="zh-CN" sz="2000" b="1" dirty="0">
                <a:solidFill>
                  <a:schemeClr val="accent1"/>
                </a:solidFill>
                <a:latin typeface="+mj-ea"/>
                <a:ea typeface="+mj-ea"/>
                <a:hlinkClick r:id="rId6" action="ppaction://hlinksldjump"/>
              </a:rPr>
              <a:t>4  </a:t>
            </a:r>
            <a:r>
              <a:rPr lang="zh-CN" altLang="en-US" sz="2000" b="1" dirty="0">
                <a:solidFill>
                  <a:schemeClr val="accent1"/>
                </a:solidFill>
                <a:latin typeface="+mj-ea"/>
                <a:ea typeface="+mj-ea"/>
                <a:hlinkClick r:id="rId6" action="ppaction://hlinksldjump"/>
              </a:rPr>
              <a:t>猜数字游戏</a:t>
            </a:r>
            <a:endParaRPr lang="en-US" sz="2000" b="1" dirty="0">
              <a:solidFill>
                <a:schemeClr val="accent1"/>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拓展训练</a:t>
            </a:r>
            <a:endParaRPr lang="en-US" dirty="0"/>
          </a:p>
        </p:txBody>
      </p:sp>
      <p:sp>
        <p:nvSpPr>
          <p:cNvPr id="3" name="Content Placeholder 2"/>
          <p:cNvSpPr>
            <a:spLocks noGrp="1"/>
          </p:cNvSpPr>
          <p:nvPr>
            <p:ph idx="1"/>
          </p:nvPr>
        </p:nvSpPr>
        <p:spPr>
          <a:xfrm>
            <a:off x="3505200" y="609600"/>
            <a:ext cx="2819400" cy="5715000"/>
          </a:xfrm>
          <a:ln>
            <a:solidFill>
              <a:schemeClr val="accent1"/>
            </a:solidFill>
          </a:ln>
        </p:spPr>
        <p:txBody>
          <a:bodyPr>
            <a:normAutofit fontScale="47500" lnSpcReduction="20000"/>
          </a:bodyPr>
          <a:lstStyle/>
          <a:p>
            <a:pPr marL="0" indent="0">
              <a:buNone/>
            </a:pPr>
            <a:r>
              <a:rPr lang="en-US" dirty="0">
                <a:solidFill>
                  <a:schemeClr val="accent4"/>
                </a:solidFill>
              </a:rPr>
              <a:t>#include &lt;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void main()</a:t>
            </a:r>
          </a:p>
          <a:p>
            <a:pPr marL="0" indent="0">
              <a:buNone/>
            </a:pPr>
            <a:r>
              <a:rPr lang="en-US" dirty="0">
                <a:solidFill>
                  <a:schemeClr val="accent4"/>
                </a:solidFill>
              </a:rPr>
              <a:t>{</a:t>
            </a:r>
          </a:p>
          <a:p>
            <a:pPr marL="0" indent="0">
              <a:buNone/>
            </a:pPr>
            <a:r>
              <a:rPr lang="en-US" dirty="0">
                <a:solidFill>
                  <a:schemeClr val="accent4"/>
                </a:solidFill>
              </a:rPr>
              <a:t>char name[10];       /</a:t>
            </a:r>
            <a:r>
              <a:rPr lang="en-US" dirty="0">
                <a:solidFill>
                  <a:schemeClr val="accent4"/>
                </a:solidFill>
                <a:sym typeface="Symbol"/>
              </a:rPr>
              <a:t></a:t>
            </a:r>
            <a:r>
              <a:rPr lang="zh-CN" altLang="en-US" dirty="0">
                <a:solidFill>
                  <a:schemeClr val="accent4"/>
                </a:solidFill>
              </a:rPr>
              <a:t>用来存放职工姓名</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char id[10];            /</a:t>
            </a:r>
            <a:r>
              <a:rPr lang="en-US" dirty="0">
                <a:solidFill>
                  <a:schemeClr val="accent4"/>
                </a:solidFill>
                <a:sym typeface="Symbol"/>
              </a:rPr>
              <a:t></a:t>
            </a:r>
            <a:r>
              <a:rPr lang="zh-CN" altLang="en-US" dirty="0">
                <a:solidFill>
                  <a:schemeClr val="accent4"/>
                </a:solidFill>
              </a:rPr>
              <a:t>用来存放职工编号</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float </a:t>
            </a:r>
            <a:r>
              <a:rPr lang="en-US" dirty="0" err="1">
                <a:solidFill>
                  <a:schemeClr val="accent4"/>
                </a:solidFill>
              </a:rPr>
              <a:t>jbgz</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jbgz</a:t>
            </a:r>
            <a:r>
              <a:rPr lang="en-US" dirty="0">
                <a:solidFill>
                  <a:schemeClr val="accent4"/>
                </a:solidFill>
              </a:rPr>
              <a:t>,</a:t>
            </a:r>
            <a:r>
              <a:rPr lang="zh-CN" altLang="en-US" dirty="0">
                <a:solidFill>
                  <a:schemeClr val="accent4"/>
                </a:solidFill>
              </a:rPr>
              <a:t>用来存放基本工资</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float </a:t>
            </a:r>
            <a:r>
              <a:rPr lang="en-US" dirty="0" err="1">
                <a:solidFill>
                  <a:schemeClr val="accent4"/>
                </a:solidFill>
              </a:rPr>
              <a:t>gwjt</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gwjt</a:t>
            </a:r>
            <a:r>
              <a:rPr lang="en-US" dirty="0">
                <a:solidFill>
                  <a:schemeClr val="accent4"/>
                </a:solidFill>
              </a:rPr>
              <a:t>,</a:t>
            </a:r>
            <a:r>
              <a:rPr lang="zh-CN" altLang="en-US" dirty="0">
                <a:solidFill>
                  <a:schemeClr val="accent4"/>
                </a:solidFill>
              </a:rPr>
              <a:t>用来存放岗位津贴</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float </a:t>
            </a:r>
            <a:r>
              <a:rPr lang="en-US" dirty="0" err="1">
                <a:solidFill>
                  <a:schemeClr val="accent4"/>
                </a:solidFill>
              </a:rPr>
              <a:t>jbf</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jbf</a:t>
            </a:r>
            <a:r>
              <a:rPr lang="en-US" dirty="0">
                <a:solidFill>
                  <a:schemeClr val="accent4"/>
                </a:solidFill>
              </a:rPr>
              <a:t>,</a:t>
            </a:r>
            <a:r>
              <a:rPr lang="zh-CN" altLang="en-US" dirty="0">
                <a:solidFill>
                  <a:schemeClr val="accent4"/>
                </a:solidFill>
              </a:rPr>
              <a:t>用来存放加班费</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float </a:t>
            </a:r>
            <a:r>
              <a:rPr lang="en-US" dirty="0" err="1">
                <a:solidFill>
                  <a:schemeClr val="accent4"/>
                </a:solidFill>
              </a:rPr>
              <a:t>jj</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jj</a:t>
            </a:r>
            <a:r>
              <a:rPr lang="en-US" dirty="0">
                <a:solidFill>
                  <a:schemeClr val="accent4"/>
                </a:solidFill>
              </a:rPr>
              <a:t>,</a:t>
            </a:r>
            <a:r>
              <a:rPr lang="zh-CN" altLang="en-US" dirty="0">
                <a:solidFill>
                  <a:schemeClr val="accent4"/>
                </a:solidFill>
              </a:rPr>
              <a:t>用来存放奖金</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float </a:t>
            </a:r>
            <a:r>
              <a:rPr lang="en-US" dirty="0" err="1">
                <a:solidFill>
                  <a:schemeClr val="accent4"/>
                </a:solidFill>
              </a:rPr>
              <a:t>sdf</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sdf</a:t>
            </a:r>
            <a:r>
              <a:rPr lang="en-US" dirty="0">
                <a:solidFill>
                  <a:schemeClr val="accent4"/>
                </a:solidFill>
              </a:rPr>
              <a:t>,</a:t>
            </a:r>
            <a:r>
              <a:rPr lang="zh-CN" altLang="en-US" dirty="0">
                <a:solidFill>
                  <a:schemeClr val="accent4"/>
                </a:solidFill>
              </a:rPr>
              <a:t>用来存放水电费</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float </a:t>
            </a:r>
            <a:r>
              <a:rPr lang="en-US" dirty="0" err="1">
                <a:solidFill>
                  <a:schemeClr val="accent4"/>
                </a:solidFill>
              </a:rPr>
              <a:t>grsds</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grsds</a:t>
            </a:r>
            <a:r>
              <a:rPr lang="en-US" dirty="0">
                <a:solidFill>
                  <a:schemeClr val="accent4"/>
                </a:solidFill>
              </a:rPr>
              <a:t>,</a:t>
            </a:r>
            <a:r>
              <a:rPr lang="zh-CN" altLang="en-US" dirty="0">
                <a:solidFill>
                  <a:schemeClr val="accent4"/>
                </a:solidFill>
              </a:rPr>
              <a:t>用来存放个人所得税</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float </a:t>
            </a:r>
            <a:r>
              <a:rPr lang="en-US" dirty="0" err="1">
                <a:solidFill>
                  <a:schemeClr val="accent4"/>
                </a:solidFill>
              </a:rPr>
              <a:t>sfgz</a:t>
            </a:r>
            <a:r>
              <a:rPr lang="en-US" dirty="0">
                <a:solidFill>
                  <a:schemeClr val="accent4"/>
                </a:solidFill>
              </a:rPr>
              <a:t>;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实型变量</a:t>
            </a:r>
            <a:r>
              <a:rPr lang="en-US" dirty="0" err="1">
                <a:solidFill>
                  <a:schemeClr val="accent4"/>
                </a:solidFill>
              </a:rPr>
              <a:t>sfgz</a:t>
            </a:r>
            <a:r>
              <a:rPr lang="en-US" dirty="0">
                <a:solidFill>
                  <a:schemeClr val="accent4"/>
                </a:solidFill>
              </a:rPr>
              <a:t>,</a:t>
            </a:r>
            <a:r>
              <a:rPr lang="zh-CN" altLang="en-US" dirty="0">
                <a:solidFill>
                  <a:schemeClr val="accent4"/>
                </a:solidFill>
              </a:rPr>
              <a:t>用来存放实发工资</a:t>
            </a:r>
            <a:r>
              <a:rPr lang="en-US" dirty="0">
                <a:solidFill>
                  <a:schemeClr val="accent4"/>
                </a:solidFill>
                <a:sym typeface="Symbol"/>
              </a:rPr>
              <a:t></a:t>
            </a:r>
            <a:r>
              <a:rPr lang="en-US" dirty="0">
                <a:solidFill>
                  <a:schemeClr val="accent4"/>
                </a:solidFill>
              </a:rPr>
              <a:t>/</a:t>
            </a:r>
          </a:p>
          <a:p>
            <a:pPr marL="0" indent="0">
              <a:buNone/>
            </a:pPr>
            <a:r>
              <a:rPr lang="en-US" dirty="0" err="1">
                <a:solidFill>
                  <a:schemeClr val="accent4"/>
                </a:solidFill>
              </a:rPr>
              <a:t>printf</a:t>
            </a:r>
            <a:r>
              <a:rPr lang="en-US" dirty="0">
                <a:solidFill>
                  <a:schemeClr val="accent4"/>
                </a:solidFill>
              </a:rPr>
              <a:t>("please input name:\n");</a:t>
            </a:r>
          </a:p>
          <a:p>
            <a:pPr marL="0" indent="0">
              <a:buNone/>
            </a:pPr>
            <a:r>
              <a:rPr lang="en-US" dirty="0" err="1">
                <a:solidFill>
                  <a:schemeClr val="accent4"/>
                </a:solidFill>
              </a:rPr>
              <a:t>scanf</a:t>
            </a:r>
            <a:r>
              <a:rPr lang="en-US" dirty="0">
                <a:solidFill>
                  <a:schemeClr val="accent4"/>
                </a:solidFill>
              </a:rPr>
              <a:t>("%s", name);</a:t>
            </a:r>
          </a:p>
          <a:p>
            <a:pPr marL="0" indent="0">
              <a:buNone/>
            </a:pPr>
            <a:r>
              <a:rPr lang="en-US" dirty="0" err="1">
                <a:solidFill>
                  <a:schemeClr val="accent4"/>
                </a:solidFill>
              </a:rPr>
              <a:t>printf</a:t>
            </a:r>
            <a:r>
              <a:rPr lang="en-US" dirty="0">
                <a:solidFill>
                  <a:schemeClr val="accent4"/>
                </a:solidFill>
              </a:rPr>
              <a:t>("please input id:\n");</a:t>
            </a:r>
          </a:p>
          <a:p>
            <a:pPr marL="0" indent="0">
              <a:buNone/>
            </a:pPr>
            <a:r>
              <a:rPr lang="en-US" dirty="0" err="1">
                <a:solidFill>
                  <a:schemeClr val="accent4"/>
                </a:solidFill>
              </a:rPr>
              <a:t>scanf</a:t>
            </a:r>
            <a:r>
              <a:rPr lang="en-US" dirty="0">
                <a:solidFill>
                  <a:schemeClr val="accent4"/>
                </a:solidFill>
              </a:rPr>
              <a:t>("%s", id);</a:t>
            </a:r>
          </a:p>
          <a:p>
            <a:endParaRPr lang="en-US" dirty="0"/>
          </a:p>
        </p:txBody>
      </p:sp>
      <p:sp>
        <p:nvSpPr>
          <p:cNvPr id="4" name="Text Placeholder 3"/>
          <p:cNvSpPr>
            <a:spLocks noGrp="1"/>
          </p:cNvSpPr>
          <p:nvPr>
            <p:ph type="body" sz="half" idx="2"/>
          </p:nvPr>
        </p:nvSpPr>
        <p:spPr/>
        <p:txBody>
          <a:bodyPr/>
          <a:lstStyle/>
          <a:p>
            <a:r>
              <a:rPr lang="zh-CN" altLang="en-US" b="1" dirty="0"/>
              <a:t>训练内容：</a:t>
            </a:r>
            <a:r>
              <a:rPr lang="zh-CN" altLang="en-US" dirty="0"/>
              <a:t>输出职工工资表。</a:t>
            </a:r>
            <a:endParaRPr lang="en-US" altLang="zh-CN" dirty="0"/>
          </a:p>
          <a:p>
            <a:endParaRPr lang="en-US" dirty="0"/>
          </a:p>
          <a:p>
            <a:r>
              <a:rPr lang="zh-CN" altLang="en-US" b="1" dirty="0"/>
              <a:t>说明：</a:t>
            </a:r>
            <a:r>
              <a:rPr lang="zh-CN" altLang="en-US" dirty="0"/>
              <a:t>职工工资的计算方法是基本工资、岗位津贴、加班费和奖金</a:t>
            </a:r>
            <a:r>
              <a:rPr lang="en-US" dirty="0"/>
              <a:t>4</a:t>
            </a:r>
            <a:r>
              <a:rPr lang="zh-CN" altLang="en-US" dirty="0"/>
              <a:t>个项目的和，再扣除水电费和个人所得税。</a:t>
            </a:r>
            <a:endParaRPr lang="en-US" dirty="0"/>
          </a:p>
          <a:p>
            <a:endParaRPr lang="en-US" dirty="0"/>
          </a:p>
        </p:txBody>
      </p:sp>
      <p:sp>
        <p:nvSpPr>
          <p:cNvPr id="5" name="Content Placeholder 2"/>
          <p:cNvSpPr txBox="1">
            <a:spLocks/>
          </p:cNvSpPr>
          <p:nvPr/>
        </p:nvSpPr>
        <p:spPr>
          <a:xfrm>
            <a:off x="6400800" y="609600"/>
            <a:ext cx="2667000" cy="5715000"/>
          </a:xfrm>
          <a:prstGeom prst="rect">
            <a:avLst/>
          </a:prstGeom>
          <a:ln>
            <a:solidFill>
              <a:schemeClr val="accent1"/>
            </a:solidFill>
          </a:ln>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300" dirty="0" err="1">
                <a:solidFill>
                  <a:schemeClr val="accent4"/>
                </a:solidFill>
              </a:rPr>
              <a:t>printf</a:t>
            </a:r>
            <a:r>
              <a:rPr lang="en-US" sz="3300" dirty="0">
                <a:solidFill>
                  <a:schemeClr val="accent4"/>
                </a:solidFill>
              </a:rPr>
              <a:t>("please input </a:t>
            </a:r>
            <a:r>
              <a:rPr lang="en-US" sz="3300" dirty="0" err="1">
                <a:solidFill>
                  <a:schemeClr val="accent4"/>
                </a:solidFill>
              </a:rPr>
              <a:t>jbgz</a:t>
            </a:r>
            <a:r>
              <a:rPr lang="en-US" sz="3300" dirty="0">
                <a:solidFill>
                  <a:schemeClr val="accent4"/>
                </a:solidFill>
              </a:rPr>
              <a:t>:\n");</a:t>
            </a:r>
          </a:p>
          <a:p>
            <a:pPr marL="0" indent="0">
              <a:buNone/>
            </a:pPr>
            <a:r>
              <a:rPr lang="en-US" sz="3300" dirty="0" err="1">
                <a:solidFill>
                  <a:schemeClr val="accent4"/>
                </a:solidFill>
              </a:rPr>
              <a:t>scanf</a:t>
            </a:r>
            <a:r>
              <a:rPr lang="en-US" sz="3300" dirty="0">
                <a:solidFill>
                  <a:schemeClr val="accent4"/>
                </a:solidFill>
              </a:rPr>
              <a:t>("%f", &amp;</a:t>
            </a:r>
            <a:r>
              <a:rPr lang="en-US" sz="3300" dirty="0" err="1">
                <a:solidFill>
                  <a:schemeClr val="accent4"/>
                </a:solidFill>
              </a:rPr>
              <a:t>jbgz</a:t>
            </a:r>
            <a:r>
              <a:rPr lang="en-US" sz="3300" dirty="0">
                <a:solidFill>
                  <a:schemeClr val="accent4"/>
                </a:solidFill>
              </a:rPr>
              <a:t>);</a:t>
            </a:r>
          </a:p>
          <a:p>
            <a:pPr marL="0" indent="0">
              <a:buNone/>
            </a:pPr>
            <a:r>
              <a:rPr lang="en-US" sz="3300" dirty="0" err="1">
                <a:solidFill>
                  <a:schemeClr val="accent4"/>
                </a:solidFill>
              </a:rPr>
              <a:t>printf</a:t>
            </a:r>
            <a:r>
              <a:rPr lang="en-US" sz="3300" dirty="0">
                <a:solidFill>
                  <a:schemeClr val="accent4"/>
                </a:solidFill>
              </a:rPr>
              <a:t>("please input </a:t>
            </a:r>
            <a:r>
              <a:rPr lang="en-US" sz="3300" dirty="0" err="1">
                <a:solidFill>
                  <a:schemeClr val="accent4"/>
                </a:solidFill>
              </a:rPr>
              <a:t>gwjt</a:t>
            </a:r>
            <a:r>
              <a:rPr lang="en-US" sz="3300" dirty="0">
                <a:solidFill>
                  <a:schemeClr val="accent4"/>
                </a:solidFill>
              </a:rPr>
              <a:t>:\n");</a:t>
            </a:r>
          </a:p>
          <a:p>
            <a:pPr marL="0" indent="0">
              <a:buNone/>
            </a:pPr>
            <a:r>
              <a:rPr lang="en-US" sz="3300" dirty="0" err="1">
                <a:solidFill>
                  <a:schemeClr val="accent4"/>
                </a:solidFill>
              </a:rPr>
              <a:t>scanf</a:t>
            </a:r>
            <a:r>
              <a:rPr lang="en-US" sz="3300" dirty="0">
                <a:solidFill>
                  <a:schemeClr val="accent4"/>
                </a:solidFill>
              </a:rPr>
              <a:t>("%f", &amp;</a:t>
            </a:r>
            <a:r>
              <a:rPr lang="en-US" sz="3300" dirty="0" err="1">
                <a:solidFill>
                  <a:schemeClr val="accent4"/>
                </a:solidFill>
              </a:rPr>
              <a:t>gwjt</a:t>
            </a:r>
            <a:r>
              <a:rPr lang="en-US" sz="3300" dirty="0">
                <a:solidFill>
                  <a:schemeClr val="accent4"/>
                </a:solidFill>
              </a:rPr>
              <a:t>);</a:t>
            </a:r>
          </a:p>
          <a:p>
            <a:pPr marL="0" indent="0">
              <a:buNone/>
            </a:pPr>
            <a:r>
              <a:rPr lang="en-US" sz="3300" dirty="0" err="1">
                <a:solidFill>
                  <a:schemeClr val="accent4"/>
                </a:solidFill>
              </a:rPr>
              <a:t>printf</a:t>
            </a:r>
            <a:r>
              <a:rPr lang="en-US" sz="3300" dirty="0">
                <a:solidFill>
                  <a:schemeClr val="accent4"/>
                </a:solidFill>
              </a:rPr>
              <a:t>("please input </a:t>
            </a:r>
            <a:r>
              <a:rPr lang="en-US" sz="3300" dirty="0" err="1">
                <a:solidFill>
                  <a:schemeClr val="accent4"/>
                </a:solidFill>
              </a:rPr>
              <a:t>jbf</a:t>
            </a:r>
            <a:r>
              <a:rPr lang="en-US" sz="3300" dirty="0">
                <a:solidFill>
                  <a:schemeClr val="accent4"/>
                </a:solidFill>
              </a:rPr>
              <a:t>:\n");</a:t>
            </a:r>
          </a:p>
          <a:p>
            <a:pPr marL="0" indent="0">
              <a:buNone/>
            </a:pPr>
            <a:r>
              <a:rPr lang="en-US" sz="3300" dirty="0" err="1">
                <a:solidFill>
                  <a:schemeClr val="accent4"/>
                </a:solidFill>
              </a:rPr>
              <a:t>scanf</a:t>
            </a:r>
            <a:r>
              <a:rPr lang="en-US" sz="3300" dirty="0">
                <a:solidFill>
                  <a:schemeClr val="accent4"/>
                </a:solidFill>
              </a:rPr>
              <a:t>("%f", &amp;</a:t>
            </a:r>
            <a:r>
              <a:rPr lang="en-US" sz="3300" dirty="0" err="1">
                <a:solidFill>
                  <a:schemeClr val="accent4"/>
                </a:solidFill>
              </a:rPr>
              <a:t>jbf</a:t>
            </a:r>
            <a:r>
              <a:rPr lang="en-US" sz="3300" dirty="0">
                <a:solidFill>
                  <a:schemeClr val="accent4"/>
                </a:solidFill>
              </a:rPr>
              <a:t>);</a:t>
            </a:r>
          </a:p>
          <a:p>
            <a:pPr marL="0" indent="0">
              <a:buFont typeface="Arial" pitchFamily="34" charset="0"/>
              <a:buNone/>
            </a:pPr>
            <a:r>
              <a:rPr lang="en-US" sz="3300" dirty="0" err="1">
                <a:solidFill>
                  <a:schemeClr val="accent4"/>
                </a:solidFill>
              </a:rPr>
              <a:t>printf</a:t>
            </a:r>
            <a:r>
              <a:rPr lang="en-US" sz="3300" dirty="0">
                <a:solidFill>
                  <a:schemeClr val="accent4"/>
                </a:solidFill>
              </a:rPr>
              <a:t>("please input </a:t>
            </a:r>
            <a:r>
              <a:rPr lang="en-US" sz="3300" dirty="0" err="1">
                <a:solidFill>
                  <a:schemeClr val="accent4"/>
                </a:solidFill>
              </a:rPr>
              <a:t>jj</a:t>
            </a:r>
            <a:r>
              <a:rPr lang="en-US" sz="3300" dirty="0">
                <a:solidFill>
                  <a:schemeClr val="accent4"/>
                </a:solidFill>
              </a:rPr>
              <a:t>:\n");</a:t>
            </a:r>
          </a:p>
          <a:p>
            <a:pPr marL="0" indent="0">
              <a:buFont typeface="Arial" pitchFamily="34" charset="0"/>
              <a:buNone/>
            </a:pPr>
            <a:r>
              <a:rPr lang="en-US" sz="3300" dirty="0" err="1">
                <a:solidFill>
                  <a:schemeClr val="accent4"/>
                </a:solidFill>
              </a:rPr>
              <a:t>scanf</a:t>
            </a:r>
            <a:r>
              <a:rPr lang="en-US" sz="3300" dirty="0">
                <a:solidFill>
                  <a:schemeClr val="accent4"/>
                </a:solidFill>
              </a:rPr>
              <a:t>("%f", &amp;</a:t>
            </a:r>
            <a:r>
              <a:rPr lang="en-US" sz="3300" dirty="0" err="1">
                <a:solidFill>
                  <a:schemeClr val="accent4"/>
                </a:solidFill>
              </a:rPr>
              <a:t>jj</a:t>
            </a:r>
            <a:r>
              <a:rPr lang="en-US" sz="3300" dirty="0">
                <a:solidFill>
                  <a:schemeClr val="accent4"/>
                </a:solidFill>
              </a:rPr>
              <a:t>);</a:t>
            </a:r>
          </a:p>
          <a:p>
            <a:pPr marL="0" indent="0">
              <a:buFont typeface="Arial" pitchFamily="34" charset="0"/>
              <a:buNone/>
            </a:pPr>
            <a:r>
              <a:rPr lang="en-US" sz="3300" dirty="0" err="1">
                <a:solidFill>
                  <a:schemeClr val="accent4"/>
                </a:solidFill>
              </a:rPr>
              <a:t>printf</a:t>
            </a:r>
            <a:r>
              <a:rPr lang="en-US" sz="3300" dirty="0">
                <a:solidFill>
                  <a:schemeClr val="accent4"/>
                </a:solidFill>
              </a:rPr>
              <a:t>("please input </a:t>
            </a:r>
            <a:r>
              <a:rPr lang="en-US" sz="3300" dirty="0" err="1">
                <a:solidFill>
                  <a:schemeClr val="accent4"/>
                </a:solidFill>
              </a:rPr>
              <a:t>sdf</a:t>
            </a:r>
            <a:r>
              <a:rPr lang="en-US" sz="3300" dirty="0">
                <a:solidFill>
                  <a:schemeClr val="accent4"/>
                </a:solidFill>
              </a:rPr>
              <a:t>:\n");</a:t>
            </a:r>
          </a:p>
          <a:p>
            <a:pPr marL="0" indent="0">
              <a:buFont typeface="Arial" pitchFamily="34" charset="0"/>
              <a:buNone/>
            </a:pPr>
            <a:r>
              <a:rPr lang="en-US" sz="3300" dirty="0" err="1">
                <a:solidFill>
                  <a:schemeClr val="accent4"/>
                </a:solidFill>
              </a:rPr>
              <a:t>scanf</a:t>
            </a:r>
            <a:r>
              <a:rPr lang="en-US" sz="3300" dirty="0">
                <a:solidFill>
                  <a:schemeClr val="accent4"/>
                </a:solidFill>
              </a:rPr>
              <a:t>("%f", &amp;</a:t>
            </a:r>
            <a:r>
              <a:rPr lang="en-US" sz="3300" dirty="0" err="1">
                <a:solidFill>
                  <a:schemeClr val="accent4"/>
                </a:solidFill>
              </a:rPr>
              <a:t>sdf</a:t>
            </a:r>
            <a:r>
              <a:rPr lang="en-US" sz="3300" dirty="0">
                <a:solidFill>
                  <a:schemeClr val="accent4"/>
                </a:solidFill>
              </a:rPr>
              <a:t>);</a:t>
            </a:r>
          </a:p>
          <a:p>
            <a:pPr marL="0" indent="0">
              <a:buFont typeface="Arial" pitchFamily="34" charset="0"/>
              <a:buNone/>
            </a:pPr>
            <a:r>
              <a:rPr lang="en-US" sz="3300" dirty="0" err="1">
                <a:solidFill>
                  <a:schemeClr val="accent4"/>
                </a:solidFill>
              </a:rPr>
              <a:t>printf</a:t>
            </a:r>
            <a:r>
              <a:rPr lang="en-US" sz="3300" dirty="0">
                <a:solidFill>
                  <a:schemeClr val="accent4"/>
                </a:solidFill>
              </a:rPr>
              <a:t>("please input </a:t>
            </a:r>
            <a:r>
              <a:rPr lang="en-US" sz="3300" dirty="0" err="1">
                <a:solidFill>
                  <a:schemeClr val="accent4"/>
                </a:solidFill>
              </a:rPr>
              <a:t>grsds</a:t>
            </a:r>
            <a:r>
              <a:rPr lang="en-US" sz="3300" dirty="0">
                <a:solidFill>
                  <a:schemeClr val="accent4"/>
                </a:solidFill>
              </a:rPr>
              <a:t>:\n");</a:t>
            </a:r>
          </a:p>
          <a:p>
            <a:pPr marL="0" indent="0">
              <a:buFont typeface="Arial" pitchFamily="34" charset="0"/>
              <a:buNone/>
            </a:pPr>
            <a:r>
              <a:rPr lang="en-US" sz="3300" dirty="0" err="1">
                <a:solidFill>
                  <a:schemeClr val="accent4"/>
                </a:solidFill>
              </a:rPr>
              <a:t>scanf</a:t>
            </a:r>
            <a:r>
              <a:rPr lang="en-US" sz="3300" dirty="0">
                <a:solidFill>
                  <a:schemeClr val="accent4"/>
                </a:solidFill>
              </a:rPr>
              <a:t>("%f", &amp;</a:t>
            </a:r>
            <a:r>
              <a:rPr lang="en-US" sz="3300" dirty="0" err="1">
                <a:solidFill>
                  <a:schemeClr val="accent4"/>
                </a:solidFill>
              </a:rPr>
              <a:t>grsds</a:t>
            </a:r>
            <a:r>
              <a:rPr lang="en-US" sz="3300" dirty="0">
                <a:solidFill>
                  <a:schemeClr val="accent4"/>
                </a:solidFill>
              </a:rPr>
              <a:t>);</a:t>
            </a:r>
          </a:p>
          <a:p>
            <a:pPr marL="0" indent="0">
              <a:buFont typeface="Arial" pitchFamily="34" charset="0"/>
              <a:buNone/>
            </a:pPr>
            <a:r>
              <a:rPr lang="en-US" sz="3300" dirty="0" err="1">
                <a:solidFill>
                  <a:schemeClr val="accent4"/>
                </a:solidFill>
              </a:rPr>
              <a:t>sfgz</a:t>
            </a:r>
            <a:r>
              <a:rPr lang="en-US" sz="3300" dirty="0">
                <a:solidFill>
                  <a:schemeClr val="accent4"/>
                </a:solidFill>
              </a:rPr>
              <a:t>=</a:t>
            </a:r>
            <a:r>
              <a:rPr lang="en-US" sz="3300" dirty="0" err="1">
                <a:solidFill>
                  <a:schemeClr val="accent4"/>
                </a:solidFill>
              </a:rPr>
              <a:t>jbgz+gwjt+jbf+jj-sdf-grsds</a:t>
            </a:r>
            <a:r>
              <a:rPr lang="en-US" sz="3300" dirty="0">
                <a:solidFill>
                  <a:schemeClr val="accent4"/>
                </a:solidFill>
              </a:rPr>
              <a:t>;</a:t>
            </a:r>
          </a:p>
          <a:p>
            <a:pPr marL="0" indent="0">
              <a:buFont typeface="Arial" pitchFamily="34" charset="0"/>
              <a:buNone/>
            </a:pPr>
            <a:r>
              <a:rPr lang="en-US" sz="3300" dirty="0" err="1">
                <a:solidFill>
                  <a:schemeClr val="accent4"/>
                </a:solidFill>
              </a:rPr>
              <a:t>printf</a:t>
            </a:r>
            <a:r>
              <a:rPr lang="en-US" sz="3300" dirty="0">
                <a:solidFill>
                  <a:schemeClr val="accent4"/>
                </a:solidFill>
              </a:rPr>
              <a:t>("</a:t>
            </a:r>
            <a:r>
              <a:rPr lang="en-US" sz="3300" dirty="0">
                <a:solidFill>
                  <a:schemeClr val="accent4"/>
                </a:solidFill>
                <a:sym typeface="Symbol"/>
              </a:rPr>
              <a:t></a:t>
            </a:r>
            <a:r>
              <a:rPr lang="en-US" sz="3300" dirty="0">
                <a:solidFill>
                  <a:schemeClr val="accent4"/>
                </a:solidFill>
              </a:rPr>
              <a:t>\n");</a:t>
            </a:r>
          </a:p>
          <a:p>
            <a:pPr marL="0" indent="0">
              <a:buFont typeface="Arial" pitchFamily="34" charset="0"/>
              <a:buNone/>
            </a:pPr>
            <a:r>
              <a:rPr lang="en-US" sz="3300" dirty="0" err="1">
                <a:solidFill>
                  <a:schemeClr val="accent4"/>
                </a:solidFill>
              </a:rPr>
              <a:t>printf</a:t>
            </a:r>
            <a:r>
              <a:rPr lang="en-US" sz="3300" dirty="0">
                <a:solidFill>
                  <a:schemeClr val="accent4"/>
                </a:solidFill>
              </a:rPr>
              <a:t>("name:\</a:t>
            </a:r>
            <a:r>
              <a:rPr lang="en-US" sz="3300" dirty="0" err="1">
                <a:solidFill>
                  <a:schemeClr val="accent4"/>
                </a:solidFill>
              </a:rPr>
              <a:t>t%s</a:t>
            </a:r>
            <a:r>
              <a:rPr lang="en-US" sz="3300" dirty="0">
                <a:solidFill>
                  <a:schemeClr val="accent4"/>
                </a:solidFill>
              </a:rPr>
              <a:t>\n", name);</a:t>
            </a:r>
          </a:p>
          <a:p>
            <a:pPr marL="0" indent="0">
              <a:buFont typeface="Arial" pitchFamily="34" charset="0"/>
              <a:buNone/>
            </a:pPr>
            <a:r>
              <a:rPr lang="en-US" sz="3300" dirty="0" err="1">
                <a:solidFill>
                  <a:schemeClr val="accent4"/>
                </a:solidFill>
              </a:rPr>
              <a:t>printf</a:t>
            </a:r>
            <a:r>
              <a:rPr lang="en-US" sz="3300" dirty="0">
                <a:solidFill>
                  <a:schemeClr val="accent4"/>
                </a:solidFill>
              </a:rPr>
              <a:t>("id:\</a:t>
            </a:r>
            <a:r>
              <a:rPr lang="en-US" sz="3300" dirty="0" err="1">
                <a:solidFill>
                  <a:schemeClr val="accent4"/>
                </a:solidFill>
              </a:rPr>
              <a:t>t%s</a:t>
            </a:r>
            <a:r>
              <a:rPr lang="en-US" sz="3300" dirty="0">
                <a:solidFill>
                  <a:schemeClr val="accent4"/>
                </a:solidFill>
              </a:rPr>
              <a:t>\</a:t>
            </a:r>
            <a:r>
              <a:rPr lang="en-US" sz="3300" dirty="0" err="1">
                <a:solidFill>
                  <a:schemeClr val="accent4"/>
                </a:solidFill>
              </a:rPr>
              <a:t>n",id</a:t>
            </a:r>
            <a:r>
              <a:rPr lang="en-US" sz="3300" dirty="0">
                <a:solidFill>
                  <a:schemeClr val="accent4"/>
                </a:solidFill>
              </a:rPr>
              <a:t>);</a:t>
            </a:r>
          </a:p>
          <a:p>
            <a:pPr marL="0" indent="0">
              <a:buFont typeface="Arial" pitchFamily="34" charset="0"/>
              <a:buNone/>
            </a:pPr>
            <a:r>
              <a:rPr lang="en-US" sz="3300" dirty="0" err="1">
                <a:solidFill>
                  <a:schemeClr val="accent4"/>
                </a:solidFill>
              </a:rPr>
              <a:t>printf</a:t>
            </a:r>
            <a:r>
              <a:rPr lang="en-US" sz="3300" dirty="0">
                <a:solidFill>
                  <a:schemeClr val="accent4"/>
                </a:solidFill>
              </a:rPr>
              <a:t>("</a:t>
            </a:r>
            <a:r>
              <a:rPr lang="en-US" sz="3300" dirty="0" err="1">
                <a:solidFill>
                  <a:schemeClr val="accent4"/>
                </a:solidFill>
              </a:rPr>
              <a:t>jbgz</a:t>
            </a:r>
            <a:r>
              <a:rPr lang="en-US" sz="3300" dirty="0">
                <a:solidFill>
                  <a:schemeClr val="accent4"/>
                </a:solidFill>
              </a:rPr>
              <a:t>:\</a:t>
            </a:r>
            <a:r>
              <a:rPr lang="en-US" sz="3300" dirty="0" err="1">
                <a:solidFill>
                  <a:schemeClr val="accent4"/>
                </a:solidFill>
              </a:rPr>
              <a:t>t%f</a:t>
            </a:r>
            <a:r>
              <a:rPr lang="en-US" sz="3300" dirty="0">
                <a:solidFill>
                  <a:schemeClr val="accent4"/>
                </a:solidFill>
              </a:rPr>
              <a:t>\n",</a:t>
            </a:r>
            <a:r>
              <a:rPr lang="en-US" sz="3300" dirty="0" err="1">
                <a:solidFill>
                  <a:schemeClr val="accent4"/>
                </a:solidFill>
              </a:rPr>
              <a:t>jbgz</a:t>
            </a:r>
            <a:r>
              <a:rPr lang="en-US" sz="3300" dirty="0">
                <a:solidFill>
                  <a:schemeClr val="accent4"/>
                </a:solidFill>
              </a:rPr>
              <a:t>);</a:t>
            </a:r>
          </a:p>
          <a:p>
            <a:pPr marL="0" indent="0">
              <a:buFont typeface="Arial" pitchFamily="34" charset="0"/>
              <a:buNone/>
            </a:pPr>
            <a:r>
              <a:rPr lang="en-US" sz="3300" dirty="0" err="1">
                <a:solidFill>
                  <a:schemeClr val="accent4"/>
                </a:solidFill>
              </a:rPr>
              <a:t>printf</a:t>
            </a:r>
            <a:r>
              <a:rPr lang="en-US" sz="3300" dirty="0">
                <a:solidFill>
                  <a:schemeClr val="accent4"/>
                </a:solidFill>
              </a:rPr>
              <a:t>("</a:t>
            </a:r>
            <a:r>
              <a:rPr lang="en-US" sz="3300" dirty="0" err="1">
                <a:solidFill>
                  <a:schemeClr val="accent4"/>
                </a:solidFill>
              </a:rPr>
              <a:t>gwjt</a:t>
            </a:r>
            <a:r>
              <a:rPr lang="en-US" sz="3300" dirty="0">
                <a:solidFill>
                  <a:schemeClr val="accent4"/>
                </a:solidFill>
              </a:rPr>
              <a:t>:\</a:t>
            </a:r>
            <a:r>
              <a:rPr lang="en-US" sz="3300" dirty="0" err="1">
                <a:solidFill>
                  <a:schemeClr val="accent4"/>
                </a:solidFill>
              </a:rPr>
              <a:t>t%f</a:t>
            </a:r>
            <a:r>
              <a:rPr lang="en-US" sz="3300" dirty="0">
                <a:solidFill>
                  <a:schemeClr val="accent4"/>
                </a:solidFill>
              </a:rPr>
              <a:t>\n",</a:t>
            </a:r>
            <a:r>
              <a:rPr lang="en-US" sz="3300" dirty="0" err="1">
                <a:solidFill>
                  <a:schemeClr val="accent4"/>
                </a:solidFill>
              </a:rPr>
              <a:t>gwjt</a:t>
            </a:r>
            <a:r>
              <a:rPr lang="en-US" sz="3300" dirty="0">
                <a:solidFill>
                  <a:schemeClr val="accent4"/>
                </a:solidFill>
              </a:rPr>
              <a:t>);</a:t>
            </a:r>
          </a:p>
          <a:p>
            <a:pPr marL="0" indent="0">
              <a:buFont typeface="Arial" pitchFamily="34" charset="0"/>
              <a:buNone/>
            </a:pPr>
            <a:r>
              <a:rPr lang="en-US" sz="3300" dirty="0" err="1">
                <a:solidFill>
                  <a:schemeClr val="accent4"/>
                </a:solidFill>
              </a:rPr>
              <a:t>printf</a:t>
            </a:r>
            <a:r>
              <a:rPr lang="en-US" sz="3300" dirty="0">
                <a:solidFill>
                  <a:schemeClr val="accent4"/>
                </a:solidFill>
              </a:rPr>
              <a:t>("</a:t>
            </a:r>
            <a:r>
              <a:rPr lang="en-US" sz="3300" dirty="0" err="1">
                <a:solidFill>
                  <a:schemeClr val="accent4"/>
                </a:solidFill>
              </a:rPr>
              <a:t>jbf</a:t>
            </a:r>
            <a:r>
              <a:rPr lang="en-US" sz="3300" dirty="0">
                <a:solidFill>
                  <a:schemeClr val="accent4"/>
                </a:solidFill>
              </a:rPr>
              <a:t>:\</a:t>
            </a:r>
            <a:r>
              <a:rPr lang="en-US" sz="3300" dirty="0" err="1">
                <a:solidFill>
                  <a:schemeClr val="accent4"/>
                </a:solidFill>
              </a:rPr>
              <a:t>t%f</a:t>
            </a:r>
            <a:r>
              <a:rPr lang="en-US" sz="3300" dirty="0">
                <a:solidFill>
                  <a:schemeClr val="accent4"/>
                </a:solidFill>
              </a:rPr>
              <a:t>\n",</a:t>
            </a:r>
            <a:r>
              <a:rPr lang="en-US" sz="3300" dirty="0" err="1">
                <a:solidFill>
                  <a:schemeClr val="accent4"/>
                </a:solidFill>
              </a:rPr>
              <a:t>jbf</a:t>
            </a:r>
            <a:r>
              <a:rPr lang="en-US" sz="3300" dirty="0">
                <a:solidFill>
                  <a:schemeClr val="accent4"/>
                </a:solidFill>
              </a:rPr>
              <a:t>);</a:t>
            </a:r>
          </a:p>
          <a:p>
            <a:pPr marL="0" indent="0">
              <a:buFont typeface="Arial" pitchFamily="34" charset="0"/>
              <a:buNone/>
            </a:pPr>
            <a:r>
              <a:rPr lang="en-US" sz="3300" dirty="0" err="1">
                <a:solidFill>
                  <a:schemeClr val="accent4"/>
                </a:solidFill>
              </a:rPr>
              <a:t>printf</a:t>
            </a:r>
            <a:r>
              <a:rPr lang="en-US" sz="3300" dirty="0">
                <a:solidFill>
                  <a:schemeClr val="accent4"/>
                </a:solidFill>
              </a:rPr>
              <a:t>("</a:t>
            </a:r>
            <a:r>
              <a:rPr lang="en-US" sz="3300" dirty="0" err="1">
                <a:solidFill>
                  <a:schemeClr val="accent4"/>
                </a:solidFill>
              </a:rPr>
              <a:t>jj</a:t>
            </a:r>
            <a:r>
              <a:rPr lang="en-US" sz="3300" dirty="0">
                <a:solidFill>
                  <a:schemeClr val="accent4"/>
                </a:solidFill>
              </a:rPr>
              <a:t>:\</a:t>
            </a:r>
            <a:r>
              <a:rPr lang="en-US" sz="3300" dirty="0" err="1">
                <a:solidFill>
                  <a:schemeClr val="accent4"/>
                </a:solidFill>
              </a:rPr>
              <a:t>t%f</a:t>
            </a:r>
            <a:r>
              <a:rPr lang="en-US" sz="3300" dirty="0">
                <a:solidFill>
                  <a:schemeClr val="accent4"/>
                </a:solidFill>
              </a:rPr>
              <a:t>\n",</a:t>
            </a:r>
            <a:r>
              <a:rPr lang="en-US" sz="3300" dirty="0" err="1">
                <a:solidFill>
                  <a:schemeClr val="accent4"/>
                </a:solidFill>
              </a:rPr>
              <a:t>jj</a:t>
            </a:r>
            <a:r>
              <a:rPr lang="en-US" sz="3300" dirty="0">
                <a:solidFill>
                  <a:schemeClr val="accent4"/>
                </a:solidFill>
              </a:rPr>
              <a:t>);</a:t>
            </a:r>
          </a:p>
          <a:p>
            <a:pPr marL="0" indent="0">
              <a:buFont typeface="Arial" pitchFamily="34" charset="0"/>
              <a:buNone/>
            </a:pPr>
            <a:r>
              <a:rPr lang="en-US" sz="3300" dirty="0" err="1">
                <a:solidFill>
                  <a:schemeClr val="accent4"/>
                </a:solidFill>
              </a:rPr>
              <a:t>printf</a:t>
            </a:r>
            <a:r>
              <a:rPr lang="en-US" sz="3300" dirty="0">
                <a:solidFill>
                  <a:schemeClr val="accent4"/>
                </a:solidFill>
              </a:rPr>
              <a:t>("</a:t>
            </a:r>
            <a:r>
              <a:rPr lang="en-US" sz="3300" dirty="0" err="1">
                <a:solidFill>
                  <a:schemeClr val="accent4"/>
                </a:solidFill>
              </a:rPr>
              <a:t>sdf</a:t>
            </a:r>
            <a:r>
              <a:rPr lang="en-US" sz="3300" dirty="0">
                <a:solidFill>
                  <a:schemeClr val="accent4"/>
                </a:solidFill>
              </a:rPr>
              <a:t>:\</a:t>
            </a:r>
            <a:r>
              <a:rPr lang="en-US" sz="3300" dirty="0" err="1">
                <a:solidFill>
                  <a:schemeClr val="accent4"/>
                </a:solidFill>
              </a:rPr>
              <a:t>t%f</a:t>
            </a:r>
            <a:r>
              <a:rPr lang="en-US" sz="3300" dirty="0">
                <a:solidFill>
                  <a:schemeClr val="accent4"/>
                </a:solidFill>
              </a:rPr>
              <a:t>\n",</a:t>
            </a:r>
            <a:r>
              <a:rPr lang="en-US" sz="3300" dirty="0" err="1">
                <a:solidFill>
                  <a:schemeClr val="accent4"/>
                </a:solidFill>
              </a:rPr>
              <a:t>sdf</a:t>
            </a:r>
            <a:r>
              <a:rPr lang="en-US" sz="3300" dirty="0">
                <a:solidFill>
                  <a:schemeClr val="accent4"/>
                </a:solidFill>
              </a:rPr>
              <a:t>);</a:t>
            </a:r>
          </a:p>
          <a:p>
            <a:pPr marL="0" indent="0">
              <a:buFont typeface="Arial" pitchFamily="34" charset="0"/>
              <a:buNone/>
            </a:pPr>
            <a:r>
              <a:rPr lang="en-US" sz="3300" dirty="0" err="1">
                <a:solidFill>
                  <a:schemeClr val="accent4"/>
                </a:solidFill>
              </a:rPr>
              <a:t>printf</a:t>
            </a:r>
            <a:r>
              <a:rPr lang="en-US" sz="3300" dirty="0">
                <a:solidFill>
                  <a:schemeClr val="accent4"/>
                </a:solidFill>
              </a:rPr>
              <a:t>("</a:t>
            </a:r>
            <a:r>
              <a:rPr lang="en-US" sz="3300" dirty="0" err="1">
                <a:solidFill>
                  <a:schemeClr val="accent4"/>
                </a:solidFill>
              </a:rPr>
              <a:t>grsds</a:t>
            </a:r>
            <a:r>
              <a:rPr lang="en-US" sz="3300" dirty="0">
                <a:solidFill>
                  <a:schemeClr val="accent4"/>
                </a:solidFill>
              </a:rPr>
              <a:t>:\</a:t>
            </a:r>
            <a:r>
              <a:rPr lang="en-US" sz="3300" dirty="0" err="1">
                <a:solidFill>
                  <a:schemeClr val="accent4"/>
                </a:solidFill>
              </a:rPr>
              <a:t>t%f</a:t>
            </a:r>
            <a:r>
              <a:rPr lang="en-US" sz="3300" dirty="0">
                <a:solidFill>
                  <a:schemeClr val="accent4"/>
                </a:solidFill>
              </a:rPr>
              <a:t>\n",</a:t>
            </a:r>
            <a:r>
              <a:rPr lang="en-US" sz="3300" dirty="0" err="1">
                <a:solidFill>
                  <a:schemeClr val="accent4"/>
                </a:solidFill>
              </a:rPr>
              <a:t>grsds</a:t>
            </a:r>
            <a:r>
              <a:rPr lang="en-US" sz="3300" dirty="0">
                <a:solidFill>
                  <a:schemeClr val="accent4"/>
                </a:solidFill>
              </a:rPr>
              <a:t>);</a:t>
            </a:r>
          </a:p>
          <a:p>
            <a:pPr marL="0" indent="0">
              <a:buFont typeface="Arial" pitchFamily="34" charset="0"/>
              <a:buNone/>
            </a:pPr>
            <a:r>
              <a:rPr lang="pt-BR" sz="3300" dirty="0">
                <a:solidFill>
                  <a:schemeClr val="accent4"/>
                </a:solidFill>
              </a:rPr>
              <a:t>printf("sfgz:\t%f\n",sfgz);</a:t>
            </a:r>
            <a:endParaRPr lang="en-US" sz="3300" dirty="0">
              <a:solidFill>
                <a:schemeClr val="accent4"/>
              </a:solidFill>
            </a:endParaRPr>
          </a:p>
          <a:p>
            <a:pPr marL="0" indent="0">
              <a:buFont typeface="Arial" pitchFamily="34" charset="0"/>
              <a:buNone/>
            </a:pPr>
            <a:r>
              <a:rPr lang="en-US" sz="3300" dirty="0" err="1">
                <a:solidFill>
                  <a:schemeClr val="accent4"/>
                </a:solidFill>
              </a:rPr>
              <a:t>printf</a:t>
            </a:r>
            <a:r>
              <a:rPr lang="en-US" sz="3300" dirty="0">
                <a:solidFill>
                  <a:schemeClr val="accent4"/>
                </a:solidFill>
              </a:rPr>
              <a:t>("</a:t>
            </a:r>
            <a:r>
              <a:rPr lang="en-US" sz="3300" dirty="0">
                <a:solidFill>
                  <a:schemeClr val="accent4"/>
                </a:solidFill>
                <a:sym typeface="Symbol"/>
              </a:rPr>
              <a:t></a:t>
            </a:r>
            <a:r>
              <a:rPr lang="en-US" sz="3300" dirty="0">
                <a:solidFill>
                  <a:schemeClr val="accent4"/>
                </a:solidFill>
              </a:rPr>
              <a:t>\n");</a:t>
            </a:r>
          </a:p>
          <a:p>
            <a:pPr marL="0" indent="0">
              <a:buFont typeface="Arial" pitchFamily="34" charset="0"/>
              <a:buNone/>
            </a:pPr>
            <a:r>
              <a:rPr lang="en-US" sz="3300" dirty="0">
                <a:solidFill>
                  <a:schemeClr val="accent4"/>
                </a:solidFill>
              </a:rPr>
              <a:t>}</a:t>
            </a:r>
          </a:p>
          <a:p>
            <a:pPr marL="0" indent="0">
              <a:buFont typeface="Arial" pitchFamily="34" charset="0"/>
              <a:buNone/>
            </a:pPr>
            <a:r>
              <a:rPr lang="en-US" sz="3300" dirty="0"/>
              <a:t> </a:t>
            </a:r>
          </a:p>
          <a:p>
            <a:endParaRPr lang="en-US" dirty="0"/>
          </a:p>
        </p:txBody>
      </p:sp>
    </p:spTree>
    <p:extLst>
      <p:ext uri="{BB962C8B-B14F-4D97-AF65-F5344CB8AC3E}">
        <p14:creationId xmlns:p14="http://schemas.microsoft.com/office/powerpoint/2010/main" val="2896412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a:t>
            </a:r>
            <a:r>
              <a:rPr lang="en-US" altLang="zh-CN" dirty="0"/>
              <a:t>2  </a:t>
            </a:r>
            <a:r>
              <a:rPr lang="zh-CN" altLang="en-US" dirty="0"/>
              <a:t>个人所得税计算</a:t>
            </a:r>
            <a:endParaRPr lang="en-US" dirty="0"/>
          </a:p>
        </p:txBody>
      </p:sp>
      <p:sp>
        <p:nvSpPr>
          <p:cNvPr id="3" name="Content Placeholder 2"/>
          <p:cNvSpPr>
            <a:spLocks noGrp="1"/>
          </p:cNvSpPr>
          <p:nvPr>
            <p:ph sz="half" idx="1"/>
          </p:nvPr>
        </p:nvSpPr>
        <p:spPr/>
        <p:txBody>
          <a:bodyPr/>
          <a:lstStyle/>
          <a:p>
            <a:r>
              <a:rPr lang="zh-CN" altLang="en-US" dirty="0"/>
              <a:t>学习情境</a:t>
            </a:r>
            <a:endParaRPr lang="en-US" altLang="zh-CN" dirty="0"/>
          </a:p>
          <a:p>
            <a:r>
              <a:rPr lang="zh-CN" altLang="en-US" dirty="0"/>
              <a:t>项目分析</a:t>
            </a:r>
            <a:endParaRPr lang="en-US" altLang="zh-CN" dirty="0"/>
          </a:p>
          <a:p>
            <a:r>
              <a:rPr lang="zh-CN" altLang="en-US" dirty="0"/>
              <a:t>项目目标</a:t>
            </a:r>
            <a:endParaRPr lang="en-US" altLang="zh-CN" dirty="0"/>
          </a:p>
          <a:p>
            <a:r>
              <a:rPr lang="zh-CN" altLang="en-US" dirty="0"/>
              <a:t>项目实现</a:t>
            </a:r>
            <a:endParaRPr lang="en-US" dirty="0"/>
          </a:p>
        </p:txBody>
      </p:sp>
      <p:sp>
        <p:nvSpPr>
          <p:cNvPr id="4" name="Content Placeholder 3"/>
          <p:cNvSpPr>
            <a:spLocks noGrp="1"/>
          </p:cNvSpPr>
          <p:nvPr>
            <p:ph sz="half" idx="2"/>
          </p:nvPr>
        </p:nvSpPr>
        <p:spPr/>
        <p:txBody>
          <a:bodyPr/>
          <a:lstStyle/>
          <a:p>
            <a:r>
              <a:rPr lang="zh-CN" altLang="en-US" dirty="0"/>
              <a:t>相关知识</a:t>
            </a:r>
            <a:endParaRPr lang="en-US" altLang="zh-CN" dirty="0"/>
          </a:p>
          <a:p>
            <a:r>
              <a:rPr lang="zh-CN" altLang="en-US" dirty="0"/>
              <a:t>总结提高</a:t>
            </a:r>
            <a:endParaRPr lang="en-US" altLang="zh-CN" dirty="0"/>
          </a:p>
          <a:p>
            <a:r>
              <a:rPr lang="zh-CN" altLang="en-US" dirty="0"/>
              <a:t>技能训练</a:t>
            </a:r>
            <a:endParaRPr lang="en-US" altLang="zh-CN" dirty="0"/>
          </a:p>
          <a:p>
            <a:endParaRPr lang="en-US" dirty="0"/>
          </a:p>
        </p:txBody>
      </p:sp>
    </p:spTree>
    <p:extLst>
      <p:ext uri="{BB962C8B-B14F-4D97-AF65-F5344CB8AC3E}">
        <p14:creationId xmlns:p14="http://schemas.microsoft.com/office/powerpoint/2010/main" val="3875660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学习情境</a:t>
            </a:r>
            <a:endParaRPr lang="en-US" dirty="0"/>
          </a:p>
        </p:txBody>
      </p:sp>
      <p:sp>
        <p:nvSpPr>
          <p:cNvPr id="3" name="Content Placeholder 2"/>
          <p:cNvSpPr>
            <a:spLocks noGrp="1"/>
          </p:cNvSpPr>
          <p:nvPr>
            <p:ph idx="1"/>
          </p:nvPr>
        </p:nvSpPr>
        <p:spPr>
          <a:xfrm>
            <a:off x="533400" y="1295400"/>
            <a:ext cx="8229600" cy="685800"/>
          </a:xfrm>
        </p:spPr>
        <p:txBody>
          <a:bodyPr>
            <a:normAutofit fontScale="62500" lnSpcReduction="20000"/>
          </a:bodyPr>
          <a:lstStyle/>
          <a:p>
            <a:pPr>
              <a:buFont typeface="Wingdings" pitchFamily="2" charset="2"/>
              <a:buChar char="Ø"/>
            </a:pPr>
            <a:r>
              <a:rPr lang="zh-CN" altLang="en-US" dirty="0"/>
              <a:t>本项目要求提示用户输入个人的收入后，给出纳税额度和税后工资。</a:t>
            </a:r>
            <a:endParaRPr lang="en-US" altLang="zh-CN" dirty="0"/>
          </a:p>
          <a:p>
            <a:pPr>
              <a:buFont typeface="Wingdings" pitchFamily="2" charset="2"/>
              <a:buChar char="Ø"/>
            </a:pPr>
            <a:r>
              <a:rPr lang="zh-CN" altLang="en-US" dirty="0"/>
              <a:t>个人所得税税率表</a:t>
            </a:r>
            <a:endParaRPr lang="en-US" altLang="zh-CN"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9517393"/>
              </p:ext>
            </p:extLst>
          </p:nvPr>
        </p:nvGraphicFramePr>
        <p:xfrm>
          <a:off x="1066799" y="2133599"/>
          <a:ext cx="6248400" cy="2743200"/>
        </p:xfrm>
        <a:graphic>
          <a:graphicData uri="http://schemas.openxmlformats.org/drawingml/2006/table">
            <a:tbl>
              <a:tblPr firstRow="1" firstCol="1" lastRow="1" lastCol="1" bandRow="1" bandCol="1">
                <a:effectLst>
                  <a:reflection blurRad="6350" stA="50000" endA="300" endPos="55500" dist="50800" dir="5400000" sy="-100000" algn="bl" rotWithShape="0"/>
                </a:effectLst>
              </a:tblPr>
              <a:tblGrid>
                <a:gridCol w="764433">
                  <a:extLst>
                    <a:ext uri="{9D8B030D-6E8A-4147-A177-3AD203B41FA5}">
                      <a16:colId xmlns:a16="http://schemas.microsoft.com/office/drawing/2014/main" val="20000"/>
                    </a:ext>
                  </a:extLst>
                </a:gridCol>
                <a:gridCol w="2825073">
                  <a:extLst>
                    <a:ext uri="{9D8B030D-6E8A-4147-A177-3AD203B41FA5}">
                      <a16:colId xmlns:a16="http://schemas.microsoft.com/office/drawing/2014/main" val="20001"/>
                    </a:ext>
                  </a:extLst>
                </a:gridCol>
                <a:gridCol w="997086">
                  <a:extLst>
                    <a:ext uri="{9D8B030D-6E8A-4147-A177-3AD203B41FA5}">
                      <a16:colId xmlns:a16="http://schemas.microsoft.com/office/drawing/2014/main" val="20002"/>
                    </a:ext>
                  </a:extLst>
                </a:gridCol>
                <a:gridCol w="1661808">
                  <a:extLst>
                    <a:ext uri="{9D8B030D-6E8A-4147-A177-3AD203B41FA5}">
                      <a16:colId xmlns:a16="http://schemas.microsoft.com/office/drawing/2014/main" val="20003"/>
                    </a:ext>
                  </a:extLst>
                </a:gridCol>
              </a:tblGrid>
              <a:tr h="274320">
                <a:tc>
                  <a:txBody>
                    <a:bodyPr/>
                    <a:lstStyle/>
                    <a:p>
                      <a:pPr marL="0" marR="0" indent="0" algn="ctr" fontAlgn="auto">
                        <a:spcBef>
                          <a:spcPts val="180"/>
                        </a:spcBef>
                        <a:spcAft>
                          <a:spcPts val="180"/>
                        </a:spcAft>
                      </a:pPr>
                      <a:r>
                        <a:rPr lang="zh-CN" sz="1000" b="1" kern="0">
                          <a:effectLst/>
                          <a:latin typeface="Times New Roman"/>
                          <a:ea typeface="宋体"/>
                        </a:rPr>
                        <a:t>级数</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zh-CN" sz="1000" b="1" kern="0">
                          <a:effectLst/>
                          <a:latin typeface="Times New Roman"/>
                          <a:ea typeface="宋体"/>
                        </a:rPr>
                        <a:t>全月应纳税所得额</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zh-CN" sz="1000" b="1" kern="0">
                          <a:effectLst/>
                          <a:latin typeface="Times New Roman"/>
                          <a:ea typeface="宋体"/>
                        </a:rPr>
                        <a:t>税率（</a:t>
                      </a:r>
                      <a:r>
                        <a:rPr lang="en-US" sz="1000" b="1" kern="0">
                          <a:effectLst/>
                          <a:latin typeface="Times New Roman"/>
                          <a:ea typeface="宋体"/>
                        </a:rPr>
                        <a:t>%</a:t>
                      </a:r>
                      <a:r>
                        <a:rPr lang="zh-CN" sz="1000" b="1" kern="0">
                          <a:effectLst/>
                          <a:latin typeface="Times New Roman"/>
                          <a:ea typeface="宋体"/>
                        </a:rPr>
                        <a:t>）</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zh-CN" sz="1000" b="1" kern="0">
                          <a:effectLst/>
                          <a:latin typeface="Times New Roman"/>
                          <a:ea typeface="宋体"/>
                        </a:rPr>
                        <a:t>速算扣除法（元）</a:t>
                      </a:r>
                      <a:r>
                        <a:rPr lang="en-US" sz="1000" b="1" kern="0">
                          <a:effectLst/>
                          <a:latin typeface="Times New Roman"/>
                          <a:ea typeface="宋体"/>
                        </a:rPr>
                        <a:t> </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74320">
                <a:tc>
                  <a:txBody>
                    <a:bodyPr/>
                    <a:lstStyle/>
                    <a:p>
                      <a:pPr marL="0" marR="0" indent="0" algn="ctr" fontAlgn="auto">
                        <a:spcBef>
                          <a:spcPts val="180"/>
                        </a:spcBef>
                        <a:spcAft>
                          <a:spcPts val="180"/>
                        </a:spcAft>
                      </a:pPr>
                      <a:r>
                        <a:rPr lang="en-US" sz="1000" b="1" kern="0">
                          <a:effectLst/>
                          <a:latin typeface="Times New Roman"/>
                          <a:ea typeface="宋体"/>
                        </a:rPr>
                        <a:t>1</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88265" algn="just" fontAlgn="auto">
                        <a:spcBef>
                          <a:spcPts val="180"/>
                        </a:spcBef>
                        <a:spcAft>
                          <a:spcPts val="180"/>
                        </a:spcAft>
                      </a:pPr>
                      <a:r>
                        <a:rPr lang="zh-CN" sz="1000" b="1" kern="0">
                          <a:solidFill>
                            <a:srgbClr val="000000"/>
                          </a:solidFill>
                          <a:effectLst/>
                          <a:latin typeface="Times New Roman"/>
                          <a:ea typeface="宋体"/>
                        </a:rPr>
                        <a:t>不超过</a:t>
                      </a:r>
                      <a:r>
                        <a:rPr lang="en-US" sz="1000" b="1" kern="0">
                          <a:solidFill>
                            <a:srgbClr val="000000"/>
                          </a:solidFill>
                          <a:effectLst/>
                          <a:latin typeface="Times New Roman"/>
                          <a:ea typeface="宋体"/>
                        </a:rPr>
                        <a:t>500</a:t>
                      </a:r>
                      <a:r>
                        <a:rPr lang="zh-CN" sz="1000" b="1" kern="0">
                          <a:solidFill>
                            <a:srgbClr val="000000"/>
                          </a:solidFill>
                          <a:effectLst/>
                          <a:latin typeface="Times New Roman"/>
                          <a:ea typeface="宋体"/>
                        </a:rPr>
                        <a:t>元的</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solidFill>
                            <a:srgbClr val="000000"/>
                          </a:solidFill>
                          <a:effectLst/>
                          <a:latin typeface="Times New Roman"/>
                          <a:ea typeface="宋体"/>
                        </a:rPr>
                        <a:t>5</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0</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274320">
                <a:tc>
                  <a:txBody>
                    <a:bodyPr/>
                    <a:lstStyle/>
                    <a:p>
                      <a:pPr marL="0" marR="0" indent="0" algn="ctr" fontAlgn="auto">
                        <a:spcBef>
                          <a:spcPts val="180"/>
                        </a:spcBef>
                        <a:spcAft>
                          <a:spcPts val="180"/>
                        </a:spcAft>
                      </a:pPr>
                      <a:r>
                        <a:rPr lang="en-US" sz="1000" b="1" kern="0">
                          <a:effectLst/>
                          <a:latin typeface="Times New Roman"/>
                          <a:ea typeface="宋体"/>
                        </a:rPr>
                        <a:t>2</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88265" algn="just" fontAlgn="auto">
                        <a:spcBef>
                          <a:spcPts val="180"/>
                        </a:spcBef>
                        <a:spcAft>
                          <a:spcPts val="180"/>
                        </a:spcAft>
                      </a:pPr>
                      <a:r>
                        <a:rPr lang="zh-CN" sz="1000" b="1" kern="0">
                          <a:solidFill>
                            <a:srgbClr val="000000"/>
                          </a:solidFill>
                          <a:effectLst/>
                          <a:latin typeface="Times New Roman"/>
                          <a:ea typeface="宋体"/>
                        </a:rPr>
                        <a:t>超过</a:t>
                      </a:r>
                      <a:r>
                        <a:rPr lang="en-US" sz="1000" b="1" kern="0">
                          <a:solidFill>
                            <a:srgbClr val="000000"/>
                          </a:solidFill>
                          <a:effectLst/>
                          <a:latin typeface="Times New Roman"/>
                          <a:ea typeface="宋体"/>
                        </a:rPr>
                        <a:t>500</a:t>
                      </a:r>
                      <a:r>
                        <a:rPr lang="zh-CN" sz="1000" b="1" kern="0">
                          <a:solidFill>
                            <a:srgbClr val="000000"/>
                          </a:solidFill>
                          <a:effectLst/>
                          <a:latin typeface="Times New Roman"/>
                          <a:ea typeface="宋体"/>
                        </a:rPr>
                        <a:t>元至</a:t>
                      </a:r>
                      <a:r>
                        <a:rPr lang="en-US" sz="1000" b="1" kern="0">
                          <a:solidFill>
                            <a:srgbClr val="000000"/>
                          </a:solidFill>
                          <a:effectLst/>
                          <a:latin typeface="Times New Roman"/>
                          <a:ea typeface="宋体"/>
                        </a:rPr>
                        <a:t>2000</a:t>
                      </a:r>
                      <a:r>
                        <a:rPr lang="zh-CN" sz="1000" b="1" kern="0">
                          <a:solidFill>
                            <a:srgbClr val="000000"/>
                          </a:solidFill>
                          <a:effectLst/>
                          <a:latin typeface="Times New Roman"/>
                          <a:ea typeface="宋体"/>
                        </a:rPr>
                        <a:t>元的部分</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solidFill>
                            <a:srgbClr val="000000"/>
                          </a:solidFill>
                          <a:effectLst/>
                          <a:latin typeface="Times New Roman"/>
                          <a:ea typeface="宋体"/>
                        </a:rPr>
                        <a:t>10</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25</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274320">
                <a:tc>
                  <a:txBody>
                    <a:bodyPr/>
                    <a:lstStyle/>
                    <a:p>
                      <a:pPr marL="0" marR="0" indent="0" algn="ctr" fontAlgn="auto">
                        <a:spcBef>
                          <a:spcPts val="180"/>
                        </a:spcBef>
                        <a:spcAft>
                          <a:spcPts val="180"/>
                        </a:spcAft>
                      </a:pPr>
                      <a:r>
                        <a:rPr lang="en-US" sz="1000" b="1" kern="0">
                          <a:effectLst/>
                          <a:latin typeface="Times New Roman"/>
                          <a:ea typeface="宋体"/>
                        </a:rPr>
                        <a:t>3</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88265" algn="just" fontAlgn="auto">
                        <a:spcBef>
                          <a:spcPts val="180"/>
                        </a:spcBef>
                        <a:spcAft>
                          <a:spcPts val="180"/>
                        </a:spcAft>
                      </a:pPr>
                      <a:r>
                        <a:rPr lang="zh-CN" sz="1000" b="1" kern="0">
                          <a:solidFill>
                            <a:srgbClr val="000000"/>
                          </a:solidFill>
                          <a:effectLst/>
                          <a:latin typeface="Times New Roman"/>
                          <a:ea typeface="宋体"/>
                        </a:rPr>
                        <a:t>超过</a:t>
                      </a:r>
                      <a:r>
                        <a:rPr lang="en-US" sz="1000" b="1" kern="0">
                          <a:solidFill>
                            <a:srgbClr val="000000"/>
                          </a:solidFill>
                          <a:effectLst/>
                          <a:latin typeface="Times New Roman"/>
                          <a:ea typeface="宋体"/>
                        </a:rPr>
                        <a:t>2000</a:t>
                      </a:r>
                      <a:r>
                        <a:rPr lang="zh-CN" sz="1000" b="1" kern="0">
                          <a:solidFill>
                            <a:srgbClr val="000000"/>
                          </a:solidFill>
                          <a:effectLst/>
                          <a:latin typeface="Times New Roman"/>
                          <a:ea typeface="宋体"/>
                        </a:rPr>
                        <a:t>元至</a:t>
                      </a:r>
                      <a:r>
                        <a:rPr lang="en-US" sz="1000" b="1" kern="0">
                          <a:solidFill>
                            <a:srgbClr val="000000"/>
                          </a:solidFill>
                          <a:effectLst/>
                          <a:latin typeface="Times New Roman"/>
                          <a:ea typeface="宋体"/>
                        </a:rPr>
                        <a:t>5000</a:t>
                      </a:r>
                      <a:r>
                        <a:rPr lang="zh-CN" sz="1000" b="1" kern="0">
                          <a:solidFill>
                            <a:srgbClr val="000000"/>
                          </a:solidFill>
                          <a:effectLst/>
                          <a:latin typeface="Times New Roman"/>
                          <a:ea typeface="宋体"/>
                        </a:rPr>
                        <a:t>元的部分</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15</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125</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274320">
                <a:tc>
                  <a:txBody>
                    <a:bodyPr/>
                    <a:lstStyle/>
                    <a:p>
                      <a:pPr marL="0" marR="0" indent="0" algn="ctr" fontAlgn="auto">
                        <a:spcBef>
                          <a:spcPts val="180"/>
                        </a:spcBef>
                        <a:spcAft>
                          <a:spcPts val="180"/>
                        </a:spcAft>
                      </a:pPr>
                      <a:r>
                        <a:rPr lang="en-US" sz="1000" b="1" kern="0">
                          <a:effectLst/>
                          <a:latin typeface="Times New Roman"/>
                          <a:ea typeface="宋体"/>
                        </a:rPr>
                        <a:t>4</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88265" algn="just" fontAlgn="auto">
                        <a:spcBef>
                          <a:spcPts val="180"/>
                        </a:spcBef>
                        <a:spcAft>
                          <a:spcPts val="180"/>
                        </a:spcAft>
                      </a:pPr>
                      <a:r>
                        <a:rPr lang="zh-CN" sz="1000" b="1" kern="0">
                          <a:solidFill>
                            <a:srgbClr val="000000"/>
                          </a:solidFill>
                          <a:effectLst/>
                          <a:latin typeface="Times New Roman"/>
                          <a:ea typeface="宋体"/>
                        </a:rPr>
                        <a:t>超过</a:t>
                      </a:r>
                      <a:r>
                        <a:rPr lang="en-US" sz="1000" b="1" kern="0">
                          <a:solidFill>
                            <a:srgbClr val="000000"/>
                          </a:solidFill>
                          <a:effectLst/>
                          <a:latin typeface="Times New Roman"/>
                          <a:ea typeface="宋体"/>
                        </a:rPr>
                        <a:t>5000</a:t>
                      </a:r>
                      <a:r>
                        <a:rPr lang="zh-CN" sz="1000" b="1" kern="0">
                          <a:solidFill>
                            <a:srgbClr val="000000"/>
                          </a:solidFill>
                          <a:effectLst/>
                          <a:latin typeface="Times New Roman"/>
                          <a:ea typeface="宋体"/>
                        </a:rPr>
                        <a:t>元至</a:t>
                      </a:r>
                      <a:r>
                        <a:rPr lang="en-US" sz="1000" b="1" kern="0">
                          <a:solidFill>
                            <a:srgbClr val="000000"/>
                          </a:solidFill>
                          <a:effectLst/>
                          <a:latin typeface="Times New Roman"/>
                          <a:ea typeface="宋体"/>
                        </a:rPr>
                        <a:t>20000</a:t>
                      </a:r>
                      <a:r>
                        <a:rPr lang="zh-CN" sz="1000" b="1" kern="0">
                          <a:solidFill>
                            <a:srgbClr val="000000"/>
                          </a:solidFill>
                          <a:effectLst/>
                          <a:latin typeface="Times New Roman"/>
                          <a:ea typeface="宋体"/>
                        </a:rPr>
                        <a:t>元的部分</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20</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375</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r h="274320">
                <a:tc>
                  <a:txBody>
                    <a:bodyPr/>
                    <a:lstStyle/>
                    <a:p>
                      <a:pPr marL="0" marR="0" indent="0" algn="ctr" fontAlgn="auto">
                        <a:spcBef>
                          <a:spcPts val="180"/>
                        </a:spcBef>
                        <a:spcAft>
                          <a:spcPts val="180"/>
                        </a:spcAft>
                      </a:pPr>
                      <a:r>
                        <a:rPr lang="en-US" sz="1000" b="1" kern="0">
                          <a:effectLst/>
                          <a:latin typeface="Times New Roman"/>
                          <a:ea typeface="宋体"/>
                        </a:rPr>
                        <a:t>5</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88265" algn="just" fontAlgn="auto">
                        <a:spcBef>
                          <a:spcPts val="180"/>
                        </a:spcBef>
                        <a:spcAft>
                          <a:spcPts val="180"/>
                        </a:spcAft>
                      </a:pPr>
                      <a:r>
                        <a:rPr lang="zh-CN" sz="1000" b="1" kern="0">
                          <a:solidFill>
                            <a:srgbClr val="000000"/>
                          </a:solidFill>
                          <a:effectLst/>
                          <a:latin typeface="Times New Roman"/>
                          <a:ea typeface="宋体"/>
                        </a:rPr>
                        <a:t>超过</a:t>
                      </a:r>
                      <a:r>
                        <a:rPr lang="en-US" sz="1000" b="1" kern="0">
                          <a:solidFill>
                            <a:srgbClr val="000000"/>
                          </a:solidFill>
                          <a:effectLst/>
                          <a:latin typeface="Times New Roman"/>
                          <a:ea typeface="宋体"/>
                        </a:rPr>
                        <a:t>20000</a:t>
                      </a:r>
                      <a:r>
                        <a:rPr lang="zh-CN" sz="1000" b="1" kern="0">
                          <a:solidFill>
                            <a:srgbClr val="000000"/>
                          </a:solidFill>
                          <a:effectLst/>
                          <a:latin typeface="Times New Roman"/>
                          <a:ea typeface="宋体"/>
                        </a:rPr>
                        <a:t>元至</a:t>
                      </a:r>
                      <a:r>
                        <a:rPr lang="en-US" sz="1000" b="1" kern="0">
                          <a:solidFill>
                            <a:srgbClr val="000000"/>
                          </a:solidFill>
                          <a:effectLst/>
                          <a:latin typeface="Times New Roman"/>
                          <a:ea typeface="宋体"/>
                        </a:rPr>
                        <a:t>40000</a:t>
                      </a:r>
                      <a:r>
                        <a:rPr lang="zh-CN" sz="1000" b="1" kern="0">
                          <a:solidFill>
                            <a:srgbClr val="000000"/>
                          </a:solidFill>
                          <a:effectLst/>
                          <a:latin typeface="Times New Roman"/>
                          <a:ea typeface="宋体"/>
                        </a:rPr>
                        <a:t>元的部分</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25</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1375</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5"/>
                  </a:ext>
                </a:extLst>
              </a:tr>
              <a:tr h="274320">
                <a:tc>
                  <a:txBody>
                    <a:bodyPr/>
                    <a:lstStyle/>
                    <a:p>
                      <a:pPr marL="0" marR="0" indent="0" algn="ctr" fontAlgn="auto">
                        <a:spcBef>
                          <a:spcPts val="180"/>
                        </a:spcBef>
                        <a:spcAft>
                          <a:spcPts val="180"/>
                        </a:spcAft>
                      </a:pPr>
                      <a:r>
                        <a:rPr lang="en-US" sz="1000" b="1" kern="0">
                          <a:effectLst/>
                          <a:latin typeface="Times New Roman"/>
                          <a:ea typeface="宋体"/>
                        </a:rPr>
                        <a:t>6</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88265" algn="just" fontAlgn="auto">
                        <a:spcBef>
                          <a:spcPts val="180"/>
                        </a:spcBef>
                        <a:spcAft>
                          <a:spcPts val="180"/>
                        </a:spcAft>
                      </a:pPr>
                      <a:r>
                        <a:rPr lang="zh-CN" sz="1000" b="1" kern="0">
                          <a:solidFill>
                            <a:srgbClr val="000000"/>
                          </a:solidFill>
                          <a:effectLst/>
                          <a:latin typeface="Times New Roman"/>
                          <a:ea typeface="宋体"/>
                        </a:rPr>
                        <a:t>超过</a:t>
                      </a:r>
                      <a:r>
                        <a:rPr lang="en-US" sz="1000" b="1" kern="0">
                          <a:solidFill>
                            <a:srgbClr val="000000"/>
                          </a:solidFill>
                          <a:effectLst/>
                          <a:latin typeface="Times New Roman"/>
                          <a:ea typeface="宋体"/>
                        </a:rPr>
                        <a:t>40000</a:t>
                      </a:r>
                      <a:r>
                        <a:rPr lang="zh-CN" sz="1000" b="1" kern="0">
                          <a:solidFill>
                            <a:srgbClr val="000000"/>
                          </a:solidFill>
                          <a:effectLst/>
                          <a:latin typeface="Times New Roman"/>
                          <a:ea typeface="宋体"/>
                        </a:rPr>
                        <a:t>元至</a:t>
                      </a:r>
                      <a:r>
                        <a:rPr lang="en-US" sz="1000" b="1" kern="0">
                          <a:solidFill>
                            <a:srgbClr val="000000"/>
                          </a:solidFill>
                          <a:effectLst/>
                          <a:latin typeface="Times New Roman"/>
                          <a:ea typeface="宋体"/>
                        </a:rPr>
                        <a:t>60000</a:t>
                      </a:r>
                      <a:r>
                        <a:rPr lang="zh-CN" sz="1000" b="1" kern="0">
                          <a:solidFill>
                            <a:srgbClr val="000000"/>
                          </a:solidFill>
                          <a:effectLst/>
                          <a:latin typeface="Times New Roman"/>
                          <a:ea typeface="宋体"/>
                        </a:rPr>
                        <a:t>元的部分</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30</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3375</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6"/>
                  </a:ext>
                </a:extLst>
              </a:tr>
              <a:tr h="274320">
                <a:tc>
                  <a:txBody>
                    <a:bodyPr/>
                    <a:lstStyle/>
                    <a:p>
                      <a:pPr marL="0" marR="0" indent="0" algn="ctr" fontAlgn="auto">
                        <a:spcBef>
                          <a:spcPts val="180"/>
                        </a:spcBef>
                        <a:spcAft>
                          <a:spcPts val="180"/>
                        </a:spcAft>
                      </a:pPr>
                      <a:r>
                        <a:rPr lang="en-US" sz="1000" b="1" kern="0">
                          <a:effectLst/>
                          <a:latin typeface="Times New Roman"/>
                          <a:ea typeface="宋体"/>
                        </a:rPr>
                        <a:t>7</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88265" algn="just" fontAlgn="auto">
                        <a:spcBef>
                          <a:spcPts val="180"/>
                        </a:spcBef>
                        <a:spcAft>
                          <a:spcPts val="180"/>
                        </a:spcAft>
                      </a:pPr>
                      <a:r>
                        <a:rPr lang="zh-CN" sz="1000" b="1" kern="0">
                          <a:solidFill>
                            <a:srgbClr val="000000"/>
                          </a:solidFill>
                          <a:effectLst/>
                          <a:latin typeface="Times New Roman"/>
                          <a:ea typeface="宋体"/>
                        </a:rPr>
                        <a:t>超过</a:t>
                      </a:r>
                      <a:r>
                        <a:rPr lang="en-US" sz="1000" b="1" kern="0">
                          <a:solidFill>
                            <a:srgbClr val="000000"/>
                          </a:solidFill>
                          <a:effectLst/>
                          <a:latin typeface="Times New Roman"/>
                          <a:ea typeface="宋体"/>
                        </a:rPr>
                        <a:t>60000</a:t>
                      </a:r>
                      <a:r>
                        <a:rPr lang="zh-CN" sz="1000" b="1" kern="0">
                          <a:solidFill>
                            <a:srgbClr val="000000"/>
                          </a:solidFill>
                          <a:effectLst/>
                          <a:latin typeface="Times New Roman"/>
                          <a:ea typeface="宋体"/>
                        </a:rPr>
                        <a:t>元至</a:t>
                      </a:r>
                      <a:r>
                        <a:rPr lang="en-US" sz="1000" b="1" kern="0">
                          <a:solidFill>
                            <a:srgbClr val="000000"/>
                          </a:solidFill>
                          <a:effectLst/>
                          <a:latin typeface="Times New Roman"/>
                          <a:ea typeface="宋体"/>
                        </a:rPr>
                        <a:t>80000</a:t>
                      </a:r>
                      <a:r>
                        <a:rPr lang="zh-CN" sz="1000" b="1" kern="0">
                          <a:solidFill>
                            <a:srgbClr val="000000"/>
                          </a:solidFill>
                          <a:effectLst/>
                          <a:latin typeface="Times New Roman"/>
                          <a:ea typeface="宋体"/>
                        </a:rPr>
                        <a:t>元的部分</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35</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6375</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7"/>
                  </a:ext>
                </a:extLst>
              </a:tr>
              <a:tr h="274320">
                <a:tc>
                  <a:txBody>
                    <a:bodyPr/>
                    <a:lstStyle/>
                    <a:p>
                      <a:pPr marL="0" marR="0" indent="0" algn="ctr" fontAlgn="auto">
                        <a:spcBef>
                          <a:spcPts val="180"/>
                        </a:spcBef>
                        <a:spcAft>
                          <a:spcPts val="180"/>
                        </a:spcAft>
                      </a:pPr>
                      <a:r>
                        <a:rPr lang="en-US" sz="1000" b="1" kern="0">
                          <a:effectLst/>
                          <a:latin typeface="Times New Roman"/>
                          <a:ea typeface="宋体"/>
                        </a:rPr>
                        <a:t>8</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88265" algn="just" fontAlgn="auto">
                        <a:spcBef>
                          <a:spcPts val="180"/>
                        </a:spcBef>
                        <a:spcAft>
                          <a:spcPts val="180"/>
                        </a:spcAft>
                      </a:pPr>
                      <a:r>
                        <a:rPr lang="zh-CN" sz="1000" b="1" kern="0">
                          <a:solidFill>
                            <a:srgbClr val="000000"/>
                          </a:solidFill>
                          <a:effectLst/>
                          <a:latin typeface="Times New Roman"/>
                          <a:ea typeface="宋体"/>
                        </a:rPr>
                        <a:t>超过</a:t>
                      </a:r>
                      <a:r>
                        <a:rPr lang="en-US" sz="1000" b="1" kern="0">
                          <a:solidFill>
                            <a:srgbClr val="000000"/>
                          </a:solidFill>
                          <a:effectLst/>
                          <a:latin typeface="Times New Roman"/>
                          <a:ea typeface="宋体"/>
                        </a:rPr>
                        <a:t>80000</a:t>
                      </a:r>
                      <a:r>
                        <a:rPr lang="zh-CN" sz="1000" b="1" kern="0">
                          <a:solidFill>
                            <a:srgbClr val="000000"/>
                          </a:solidFill>
                          <a:effectLst/>
                          <a:latin typeface="Times New Roman"/>
                          <a:ea typeface="宋体"/>
                        </a:rPr>
                        <a:t>元至</a:t>
                      </a:r>
                      <a:r>
                        <a:rPr lang="en-US" sz="1000" b="1" kern="0">
                          <a:solidFill>
                            <a:srgbClr val="000000"/>
                          </a:solidFill>
                          <a:effectLst/>
                          <a:latin typeface="Times New Roman"/>
                          <a:ea typeface="宋体"/>
                        </a:rPr>
                        <a:t>100000</a:t>
                      </a:r>
                      <a:r>
                        <a:rPr lang="zh-CN" sz="1000" b="1" kern="0">
                          <a:solidFill>
                            <a:srgbClr val="000000"/>
                          </a:solidFill>
                          <a:effectLst/>
                          <a:latin typeface="Times New Roman"/>
                          <a:ea typeface="宋体"/>
                        </a:rPr>
                        <a:t>元的部分</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40</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10375</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r h="274320">
                <a:tc>
                  <a:txBody>
                    <a:bodyPr/>
                    <a:lstStyle/>
                    <a:p>
                      <a:pPr marL="0" marR="0" indent="0" algn="ctr" fontAlgn="auto">
                        <a:spcBef>
                          <a:spcPts val="180"/>
                        </a:spcBef>
                        <a:spcAft>
                          <a:spcPts val="180"/>
                        </a:spcAft>
                      </a:pPr>
                      <a:r>
                        <a:rPr lang="en-US" sz="1000" b="1" kern="0">
                          <a:effectLst/>
                          <a:latin typeface="Times New Roman"/>
                          <a:ea typeface="宋体"/>
                        </a:rPr>
                        <a:t>9</a:t>
                      </a:r>
                      <a:endParaRPr lang="en-US" sz="1000" b="1" kern="105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88265" algn="just" fontAlgn="auto">
                        <a:spcBef>
                          <a:spcPts val="180"/>
                        </a:spcBef>
                        <a:spcAft>
                          <a:spcPts val="180"/>
                        </a:spcAft>
                      </a:pPr>
                      <a:r>
                        <a:rPr lang="zh-CN" sz="1000" b="1" kern="0">
                          <a:solidFill>
                            <a:srgbClr val="000000"/>
                          </a:solidFill>
                          <a:effectLst/>
                          <a:latin typeface="Times New Roman"/>
                          <a:ea typeface="宋体"/>
                        </a:rPr>
                        <a:t>超过</a:t>
                      </a:r>
                      <a:r>
                        <a:rPr lang="en-US" sz="1000" b="1" kern="0">
                          <a:solidFill>
                            <a:srgbClr val="000000"/>
                          </a:solidFill>
                          <a:effectLst/>
                          <a:latin typeface="Times New Roman"/>
                          <a:ea typeface="宋体"/>
                        </a:rPr>
                        <a:t>100000</a:t>
                      </a:r>
                      <a:r>
                        <a:rPr lang="zh-CN" sz="1000" b="1" kern="0">
                          <a:solidFill>
                            <a:srgbClr val="000000"/>
                          </a:solidFill>
                          <a:effectLst/>
                          <a:latin typeface="Times New Roman"/>
                          <a:ea typeface="宋体"/>
                        </a:rPr>
                        <a:t>元的部分</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a:effectLst/>
                          <a:latin typeface="Times New Roman"/>
                          <a:ea typeface="宋体"/>
                        </a:rPr>
                        <a:t>45</a:t>
                      </a:r>
                      <a:endParaRPr lang="en-US" sz="1000" b="1" kern="105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fontAlgn="auto">
                        <a:spcBef>
                          <a:spcPts val="180"/>
                        </a:spcBef>
                        <a:spcAft>
                          <a:spcPts val="180"/>
                        </a:spcAft>
                      </a:pPr>
                      <a:r>
                        <a:rPr lang="en-US" sz="1000" b="1" kern="0" dirty="0">
                          <a:effectLst/>
                          <a:latin typeface="Times New Roman"/>
                          <a:ea typeface="宋体"/>
                        </a:rPr>
                        <a:t>15375</a:t>
                      </a:r>
                      <a:endParaRPr lang="en-US" sz="1000" b="1" kern="105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19783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项目分析</a:t>
            </a:r>
            <a:endParaRPr lang="en-US" dirty="0"/>
          </a:p>
        </p:txBody>
      </p:sp>
      <p:sp>
        <p:nvSpPr>
          <p:cNvPr id="3" name="Content Placeholder 2"/>
          <p:cNvSpPr>
            <a:spLocks noGrp="1"/>
          </p:cNvSpPr>
          <p:nvPr>
            <p:ph idx="1"/>
          </p:nvPr>
        </p:nvSpPr>
        <p:spPr>
          <a:xfrm>
            <a:off x="457200" y="1600201"/>
            <a:ext cx="8229600" cy="1523999"/>
          </a:xfrm>
        </p:spPr>
        <p:txBody>
          <a:bodyPr>
            <a:normAutofit fontScale="55000" lnSpcReduction="20000"/>
          </a:bodyPr>
          <a:lstStyle/>
          <a:p>
            <a:pPr>
              <a:buFont typeface="Wingdings" pitchFamily="2" charset="2"/>
              <a:buChar char="Ø"/>
            </a:pPr>
            <a:r>
              <a:rPr lang="zh-CN" altLang="en-US" dirty="0"/>
              <a:t>在</a:t>
            </a:r>
            <a:r>
              <a:rPr lang="en-US" dirty="0"/>
              <a:t>C</a:t>
            </a:r>
            <a:r>
              <a:rPr lang="zh-CN" altLang="en-US" dirty="0"/>
              <a:t>语言中使用</a:t>
            </a:r>
            <a:r>
              <a:rPr lang="en-US" dirty="0"/>
              <a:t>if</a:t>
            </a:r>
            <a:r>
              <a:rPr lang="zh-CN" altLang="en-US" dirty="0"/>
              <a:t>语句解决有分支的情况，多分支情况下</a:t>
            </a:r>
            <a:r>
              <a:rPr lang="en-US" dirty="0"/>
              <a:t>if</a:t>
            </a:r>
            <a:r>
              <a:rPr lang="zh-CN" altLang="en-US" dirty="0"/>
              <a:t>语句嵌套使用。</a:t>
            </a:r>
            <a:endParaRPr lang="en-US" altLang="zh-CN" dirty="0"/>
          </a:p>
          <a:p>
            <a:pPr marL="0" indent="0">
              <a:buNone/>
            </a:pPr>
            <a:endParaRPr lang="en-US" dirty="0"/>
          </a:p>
          <a:p>
            <a:pPr>
              <a:lnSpc>
                <a:spcPct val="170000"/>
              </a:lnSpc>
              <a:buFont typeface="Wingdings" pitchFamily="2" charset="2"/>
              <a:buChar char="Ø"/>
            </a:pPr>
            <a:r>
              <a:rPr lang="zh-CN" altLang="en-US" dirty="0"/>
              <a:t>本项目首先从键盘输入个人全部工资，根据工资情况，分别利用超额累进税率的计算方法计算应交个人所得税额。</a:t>
            </a:r>
            <a:endParaRPr lang="en-US" dirty="0"/>
          </a:p>
          <a:p>
            <a:endParaRPr lang="en-US" dirty="0"/>
          </a:p>
        </p:txBody>
      </p:sp>
    </p:spTree>
    <p:extLst>
      <p:ext uri="{BB962C8B-B14F-4D97-AF65-F5344CB8AC3E}">
        <p14:creationId xmlns:p14="http://schemas.microsoft.com/office/powerpoint/2010/main" val="460937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项目目标</a:t>
            </a:r>
            <a:endParaRPr lang="en-US" dirty="0"/>
          </a:p>
        </p:txBody>
      </p:sp>
      <p:sp>
        <p:nvSpPr>
          <p:cNvPr id="3" name="Content Placeholder 2"/>
          <p:cNvSpPr>
            <a:spLocks noGrp="1"/>
          </p:cNvSpPr>
          <p:nvPr>
            <p:ph idx="1"/>
          </p:nvPr>
        </p:nvSpPr>
        <p:spPr>
          <a:xfrm>
            <a:off x="457200" y="1600201"/>
            <a:ext cx="8229600" cy="2971799"/>
          </a:xfrm>
        </p:spPr>
        <p:txBody>
          <a:bodyPr>
            <a:normAutofit fontScale="77500" lnSpcReduction="20000"/>
          </a:bodyPr>
          <a:lstStyle/>
          <a:p>
            <a:pPr fontAlgn="auto">
              <a:lnSpc>
                <a:spcPct val="120000"/>
              </a:lnSpc>
              <a:buFont typeface="Wingdings" pitchFamily="2" charset="2"/>
              <a:buChar char="Ø"/>
            </a:pPr>
            <a:r>
              <a:rPr lang="zh-CN" altLang="en-US" sz="2600" b="1" dirty="0"/>
              <a:t>知识目标</a:t>
            </a:r>
            <a:endParaRPr lang="en-US" sz="2600" b="1" dirty="0"/>
          </a:p>
          <a:p>
            <a:pPr marL="0" indent="0" fontAlgn="auto">
              <a:lnSpc>
                <a:spcPct val="120000"/>
              </a:lnSpc>
              <a:buNone/>
            </a:pPr>
            <a:r>
              <a:rPr lang="zh-CN" altLang="en-US" sz="2400" dirty="0"/>
              <a:t>      掌握</a:t>
            </a:r>
            <a:r>
              <a:rPr lang="en-US" sz="2400" dirty="0"/>
              <a:t>C</a:t>
            </a:r>
            <a:r>
              <a:rPr lang="zh-CN" altLang="en-US" sz="2400" dirty="0"/>
              <a:t>语言程序设计知识。熟悉选择结构程序设计的方法，</a:t>
            </a:r>
            <a:r>
              <a:rPr lang="en-US" sz="2400" dirty="0"/>
              <a:t>if</a:t>
            </a:r>
            <a:r>
              <a:rPr lang="zh-CN" altLang="en-US" sz="2400" dirty="0"/>
              <a:t>语句及嵌套使用。进一步熟悉</a:t>
            </a:r>
            <a:r>
              <a:rPr lang="en-US" sz="2400" dirty="0"/>
              <a:t>TC</a:t>
            </a:r>
            <a:r>
              <a:rPr lang="zh-CN" altLang="en-US" sz="2400" dirty="0"/>
              <a:t>集成环境的程序编辑、编译、链接、运行和调试方法。</a:t>
            </a:r>
            <a:endParaRPr lang="en-US" sz="2400" dirty="0"/>
          </a:p>
          <a:p>
            <a:pPr fontAlgn="auto">
              <a:lnSpc>
                <a:spcPct val="120000"/>
              </a:lnSpc>
              <a:buFont typeface="Wingdings" pitchFamily="2" charset="2"/>
              <a:buChar char="Ø"/>
            </a:pPr>
            <a:r>
              <a:rPr lang="zh-CN" altLang="en-US" sz="2800" b="1" dirty="0"/>
              <a:t>能力目标</a:t>
            </a:r>
            <a:endParaRPr lang="en-US" sz="2800" b="1" dirty="0"/>
          </a:p>
          <a:p>
            <a:pPr marL="0" indent="0" fontAlgn="auto">
              <a:lnSpc>
                <a:spcPct val="120000"/>
              </a:lnSpc>
              <a:buNone/>
            </a:pPr>
            <a:r>
              <a:rPr lang="zh-CN" altLang="en-US" sz="2400" dirty="0"/>
              <a:t>      培养学生使用集成开发环境进行软件开发、调试的综合能力。</a:t>
            </a:r>
            <a:endParaRPr lang="en-US" sz="2400" dirty="0"/>
          </a:p>
          <a:p>
            <a:pPr>
              <a:lnSpc>
                <a:spcPct val="120000"/>
              </a:lnSpc>
              <a:buFont typeface="Wingdings" pitchFamily="2" charset="2"/>
              <a:buChar char="Ø"/>
            </a:pPr>
            <a:r>
              <a:rPr lang="zh-CN" altLang="en-US" sz="2800" b="1" dirty="0"/>
              <a:t>素质目标</a:t>
            </a:r>
            <a:endParaRPr lang="en-US" sz="2800" b="1" dirty="0"/>
          </a:p>
          <a:p>
            <a:pPr marL="0" indent="0" fontAlgn="auto">
              <a:lnSpc>
                <a:spcPct val="120000"/>
              </a:lnSpc>
              <a:buNone/>
            </a:pPr>
            <a:r>
              <a:rPr lang="zh-CN" altLang="en-US" sz="2400" dirty="0"/>
              <a:t>       使学生养成良好的编程习惯，具有团结协作的团队精神，具备岗位需要的职业能力。</a:t>
            </a:r>
            <a:endParaRPr lang="en-US" sz="2400" dirty="0"/>
          </a:p>
          <a:p>
            <a:pPr marL="0" indent="0">
              <a:lnSpc>
                <a:spcPct val="120000"/>
              </a:lnSpc>
              <a:buNone/>
            </a:pPr>
            <a:endParaRPr lang="en-US" dirty="0"/>
          </a:p>
        </p:txBody>
      </p:sp>
    </p:spTree>
    <p:extLst>
      <p:ext uri="{BB962C8B-B14F-4D97-AF65-F5344CB8AC3E}">
        <p14:creationId xmlns:p14="http://schemas.microsoft.com/office/powerpoint/2010/main" val="3555897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项目实现</a:t>
            </a:r>
            <a:endParaRPr lang="en-US" dirty="0"/>
          </a:p>
        </p:txBody>
      </p:sp>
      <p:sp>
        <p:nvSpPr>
          <p:cNvPr id="4" name="Content Placeholder 2"/>
          <p:cNvSpPr>
            <a:spLocks noGrp="1"/>
          </p:cNvSpPr>
          <p:nvPr>
            <p:ph idx="1"/>
          </p:nvPr>
        </p:nvSpPr>
        <p:spPr>
          <a:xfrm>
            <a:off x="457200" y="1600201"/>
            <a:ext cx="8229600" cy="762000"/>
          </a:xfrm>
        </p:spPr>
        <p:txBody>
          <a:bodyPr>
            <a:normAutofit/>
          </a:bodyPr>
          <a:lstStyle/>
          <a:p>
            <a:pPr>
              <a:buFont typeface="Wingdings" pitchFamily="2" charset="2"/>
              <a:buChar char="Ø"/>
            </a:pPr>
            <a:r>
              <a:rPr lang="zh-CN" altLang="en-US" sz="2000" dirty="0">
                <a:latin typeface="+mn-ea"/>
              </a:rPr>
              <a:t>任务一：</a:t>
            </a:r>
            <a:r>
              <a:rPr lang="zh-CN" altLang="en-US" sz="2000" dirty="0"/>
              <a:t>定义项目中的数据结构</a:t>
            </a:r>
            <a:endParaRPr lang="en-US" sz="2000" dirty="0">
              <a:latin typeface="+mn-ea"/>
            </a:endParaRPr>
          </a:p>
          <a:p>
            <a:pPr>
              <a:buFont typeface="Wingdings" pitchFamily="2" charset="2"/>
              <a:buChar char="Ø"/>
            </a:pPr>
            <a:r>
              <a:rPr lang="zh-CN" altLang="en-US" sz="2000" dirty="0">
                <a:latin typeface="+mn-ea"/>
              </a:rPr>
              <a:t>任务二：</a:t>
            </a:r>
            <a:r>
              <a:rPr lang="zh-CN" altLang="en-US" sz="2000" dirty="0"/>
              <a:t>实现显示不同的个人收入及不同的所得税额</a:t>
            </a:r>
            <a:endParaRPr lang="en-US" sz="2000" dirty="0"/>
          </a:p>
        </p:txBody>
      </p:sp>
    </p:spTree>
    <p:extLst>
      <p:ext uri="{BB962C8B-B14F-4D97-AF65-F5344CB8AC3E}">
        <p14:creationId xmlns:p14="http://schemas.microsoft.com/office/powerpoint/2010/main" val="155719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mn-ea"/>
              </a:rPr>
              <a:t>任务一：</a:t>
            </a:r>
            <a:r>
              <a:rPr lang="zh-CN" altLang="en-US" dirty="0"/>
              <a:t>定义项目中的数据结构</a:t>
            </a:r>
            <a:endParaRPr lang="en-US" dirty="0"/>
          </a:p>
        </p:txBody>
      </p:sp>
      <p:sp>
        <p:nvSpPr>
          <p:cNvPr id="3" name="Content Placeholder 2"/>
          <p:cNvSpPr>
            <a:spLocks noGrp="1"/>
          </p:cNvSpPr>
          <p:nvPr>
            <p:ph idx="1"/>
          </p:nvPr>
        </p:nvSpPr>
        <p:spPr>
          <a:xfrm>
            <a:off x="3803650" y="609600"/>
            <a:ext cx="5111750" cy="1600200"/>
          </a:xfrm>
        </p:spPr>
        <p:txBody>
          <a:bodyPr>
            <a:normAutofit fontScale="70000" lnSpcReduction="20000"/>
          </a:bodyPr>
          <a:lstStyle/>
          <a:p>
            <a:pPr marL="0" indent="0">
              <a:buNone/>
            </a:pPr>
            <a:r>
              <a:rPr lang="en-US" dirty="0">
                <a:solidFill>
                  <a:schemeClr val="accent4"/>
                </a:solidFill>
              </a:rPr>
              <a:t>#include&lt;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main() </a:t>
            </a:r>
          </a:p>
          <a:p>
            <a:pPr marL="0" indent="0">
              <a:buNone/>
            </a:pPr>
            <a:r>
              <a:rPr lang="en-US" dirty="0">
                <a:solidFill>
                  <a:schemeClr val="accent4"/>
                </a:solidFill>
              </a:rPr>
              <a:t>{    double income,</a:t>
            </a:r>
            <a:r>
              <a:rPr lang="zh-CN" altLang="en-US" dirty="0">
                <a:solidFill>
                  <a:schemeClr val="accent4"/>
                </a:solidFill>
              </a:rPr>
              <a:t> </a:t>
            </a:r>
            <a:r>
              <a:rPr lang="en-US" dirty="0" err="1">
                <a:solidFill>
                  <a:schemeClr val="accent4"/>
                </a:solidFill>
              </a:rPr>
              <a:t>taxincome</a:t>
            </a:r>
            <a:r>
              <a:rPr lang="en-US" dirty="0">
                <a:solidFill>
                  <a:schemeClr val="accent4"/>
                </a:solidFill>
              </a:rPr>
              <a:t>,</a:t>
            </a:r>
            <a:r>
              <a:rPr lang="zh-CN" altLang="en-US" dirty="0">
                <a:solidFill>
                  <a:schemeClr val="accent4"/>
                </a:solidFill>
              </a:rPr>
              <a:t> </a:t>
            </a:r>
            <a:r>
              <a:rPr lang="en-US" dirty="0">
                <a:solidFill>
                  <a:schemeClr val="accent4"/>
                </a:solidFill>
              </a:rPr>
              <a:t>tax;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定义变量收入、应税所得、个人所得税</a:t>
            </a:r>
            <a:r>
              <a:rPr lang="en-US" dirty="0">
                <a:solidFill>
                  <a:schemeClr val="accent4"/>
                </a:solidFill>
                <a:sym typeface="Symbol"/>
              </a:rPr>
              <a:t></a:t>
            </a:r>
            <a:r>
              <a:rPr lang="en-US" dirty="0">
                <a:solidFill>
                  <a:schemeClr val="accent4"/>
                </a:solidFill>
              </a:rPr>
              <a:t>/ </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normAutofit/>
          </a:bodyPr>
          <a:lstStyle/>
          <a:p>
            <a:pPr fontAlgn="auto"/>
            <a:r>
              <a:rPr lang="en-US" dirty="0"/>
              <a:t>1</a:t>
            </a:r>
            <a:r>
              <a:rPr lang="zh-CN" altLang="en-US" dirty="0"/>
              <a:t>．任务描述</a:t>
            </a:r>
            <a:endParaRPr lang="en-US" dirty="0"/>
          </a:p>
          <a:p>
            <a:pPr fontAlgn="auto"/>
            <a:r>
              <a:rPr lang="zh-CN" altLang="en-US" dirty="0"/>
              <a:t>定义个人收入、交税后应得、个人所得税的数据类型</a:t>
            </a:r>
            <a:r>
              <a:rPr lang="en-US" dirty="0"/>
              <a:t>double</a:t>
            </a:r>
            <a:r>
              <a:rPr lang="zh-CN" altLang="en-US" dirty="0"/>
              <a:t>。</a:t>
            </a:r>
            <a:endParaRPr lang="en-US" dirty="0"/>
          </a:p>
          <a:p>
            <a:pPr fontAlgn="auto"/>
            <a:r>
              <a:rPr lang="en-US" dirty="0"/>
              <a:t>2</a:t>
            </a:r>
            <a:r>
              <a:rPr lang="zh-CN" altLang="en-US" dirty="0"/>
              <a:t>．任务涉及的知识要点</a:t>
            </a:r>
            <a:endParaRPr lang="en-US" dirty="0"/>
          </a:p>
          <a:p>
            <a:pPr fontAlgn="auto"/>
            <a:r>
              <a:rPr lang="zh-CN" altLang="en-US" dirty="0"/>
              <a:t>分析个人所得税项目中由于涉及不同的数值，用实型（双精度型）数据类型合适。</a:t>
            </a:r>
            <a:endParaRPr lang="en-US" dirty="0"/>
          </a:p>
          <a:p>
            <a:pPr fontAlgn="auto"/>
            <a:r>
              <a:rPr lang="en-US" dirty="0"/>
              <a:t>3</a:t>
            </a:r>
            <a:r>
              <a:rPr lang="zh-CN" altLang="en-US" dirty="0"/>
              <a:t>．任务分析与实现</a:t>
            </a:r>
            <a:endParaRPr lang="en-US" dirty="0"/>
          </a:p>
          <a:p>
            <a:pPr fontAlgn="auto"/>
            <a:r>
              <a:rPr lang="zh-CN" altLang="en-US" dirty="0"/>
              <a:t>个人所得税项目包含</a:t>
            </a:r>
            <a:r>
              <a:rPr lang="en-US" dirty="0"/>
              <a:t>3</a:t>
            </a:r>
            <a:r>
              <a:rPr lang="zh-CN" altLang="en-US" dirty="0"/>
              <a:t>个变量：个人具体收入、交税后应得收入和所扣除的具体所得税。</a:t>
            </a:r>
            <a:endParaRPr lang="en-US" dirty="0"/>
          </a:p>
          <a:p>
            <a:endParaRPr lang="en-US" dirty="0"/>
          </a:p>
        </p:txBody>
      </p:sp>
    </p:spTree>
    <p:extLst>
      <p:ext uri="{BB962C8B-B14F-4D97-AF65-F5344CB8AC3E}">
        <p14:creationId xmlns:p14="http://schemas.microsoft.com/office/powerpoint/2010/main" val="4009419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latin typeface="+mn-ea"/>
              </a:rPr>
              <a:t>任务二：</a:t>
            </a:r>
            <a:r>
              <a:rPr lang="zh-CN" altLang="en-US" dirty="0"/>
              <a:t>实现显示不同的个人收入及不同的所得税额</a:t>
            </a:r>
            <a:endParaRPr lang="en-US" dirty="0"/>
          </a:p>
        </p:txBody>
      </p:sp>
      <p:sp>
        <p:nvSpPr>
          <p:cNvPr id="3" name="Content Placeholder 2"/>
          <p:cNvSpPr>
            <a:spLocks noGrp="1"/>
          </p:cNvSpPr>
          <p:nvPr>
            <p:ph idx="1"/>
          </p:nvPr>
        </p:nvSpPr>
        <p:spPr>
          <a:xfrm>
            <a:off x="3803650" y="609600"/>
            <a:ext cx="5111750" cy="5791200"/>
          </a:xfrm>
        </p:spPr>
        <p:txBody>
          <a:bodyPr>
            <a:normAutofit fontScale="47500" lnSpcReduction="20000"/>
          </a:bodyPr>
          <a:lstStyle/>
          <a:p>
            <a:pPr marL="0" indent="0">
              <a:buNone/>
            </a:pPr>
            <a:r>
              <a:rPr lang="en-US" dirty="0" err="1">
                <a:solidFill>
                  <a:schemeClr val="accent4"/>
                </a:solidFill>
              </a:rPr>
              <a:t>printf</a:t>
            </a:r>
            <a:r>
              <a:rPr lang="en-US" dirty="0">
                <a:solidFill>
                  <a:schemeClr val="accent4"/>
                </a:solidFill>
              </a:rPr>
              <a:t>("please input your income\n"); </a:t>
            </a:r>
          </a:p>
          <a:p>
            <a:pPr marL="0" indent="0">
              <a:buNone/>
            </a:pPr>
            <a:r>
              <a:rPr lang="en-US" dirty="0" err="1">
                <a:solidFill>
                  <a:schemeClr val="accent4"/>
                </a:solidFill>
              </a:rPr>
              <a:t>scanf</a:t>
            </a:r>
            <a:r>
              <a:rPr lang="en-US" dirty="0">
                <a:solidFill>
                  <a:schemeClr val="accent4"/>
                </a:solidFill>
              </a:rPr>
              <a:t>("%</a:t>
            </a:r>
            <a:r>
              <a:rPr lang="en-US" dirty="0" err="1">
                <a:solidFill>
                  <a:schemeClr val="accent4"/>
                </a:solidFill>
              </a:rPr>
              <a:t>g",&amp;income</a:t>
            </a:r>
            <a:r>
              <a:rPr lang="en-US" dirty="0">
                <a:solidFill>
                  <a:schemeClr val="accent4"/>
                </a:solidFill>
              </a:rPr>
              <a:t>); </a:t>
            </a:r>
          </a:p>
          <a:p>
            <a:pPr marL="0" indent="0">
              <a:buNone/>
            </a:pPr>
            <a:r>
              <a:rPr lang="en-US" dirty="0" err="1">
                <a:solidFill>
                  <a:schemeClr val="accent4"/>
                </a:solidFill>
              </a:rPr>
              <a:t>taxincome</a:t>
            </a:r>
            <a:r>
              <a:rPr lang="en-US" dirty="0">
                <a:solidFill>
                  <a:schemeClr val="accent4"/>
                </a:solidFill>
              </a:rPr>
              <a:t>=income-1600; </a:t>
            </a:r>
          </a:p>
          <a:p>
            <a:pPr marL="0" indent="0">
              <a:buNone/>
            </a:pPr>
            <a:r>
              <a:rPr lang="en-US" dirty="0">
                <a:solidFill>
                  <a:schemeClr val="accent4"/>
                </a:solidFill>
              </a:rPr>
              <a:t> </a:t>
            </a:r>
          </a:p>
          <a:p>
            <a:pPr marL="0" indent="0">
              <a:buNone/>
            </a:pPr>
            <a:r>
              <a:rPr lang="en-US" dirty="0">
                <a:solidFill>
                  <a:schemeClr val="accent4"/>
                </a:solidFill>
              </a:rPr>
              <a:t>if(</a:t>
            </a:r>
            <a:r>
              <a:rPr lang="en-US" dirty="0" err="1">
                <a:solidFill>
                  <a:schemeClr val="accent4"/>
                </a:solidFill>
              </a:rPr>
              <a:t>taxincome</a:t>
            </a:r>
            <a:r>
              <a:rPr lang="en-US" dirty="0">
                <a:solidFill>
                  <a:schemeClr val="accent4"/>
                </a:solidFill>
              </a:rPr>
              <a:t>&lt;=0) </a:t>
            </a:r>
          </a:p>
          <a:p>
            <a:pPr marL="0" indent="0">
              <a:buNone/>
            </a:pPr>
            <a:r>
              <a:rPr lang="en-US" dirty="0">
                <a:solidFill>
                  <a:schemeClr val="accent4"/>
                </a:solidFill>
              </a:rPr>
              <a:t>   tax=0; </a:t>
            </a:r>
          </a:p>
          <a:p>
            <a:pPr marL="0" indent="0">
              <a:buNone/>
            </a:pPr>
            <a:r>
              <a:rPr lang="en-US" dirty="0">
                <a:solidFill>
                  <a:schemeClr val="accent4"/>
                </a:solidFill>
              </a:rPr>
              <a:t>if(</a:t>
            </a:r>
            <a:r>
              <a:rPr lang="en-US" dirty="0" err="1">
                <a:solidFill>
                  <a:schemeClr val="accent4"/>
                </a:solidFill>
              </a:rPr>
              <a:t>taxincome</a:t>
            </a:r>
            <a:r>
              <a:rPr lang="en-US" dirty="0">
                <a:solidFill>
                  <a:schemeClr val="accent4"/>
                </a:solidFill>
              </a:rPr>
              <a:t>&lt;=500) </a:t>
            </a:r>
          </a:p>
          <a:p>
            <a:pPr marL="0" indent="0">
              <a:buNone/>
            </a:pPr>
            <a:r>
              <a:rPr lang="en-US" dirty="0">
                <a:solidFill>
                  <a:schemeClr val="accent4"/>
                </a:solidFill>
              </a:rPr>
              <a:t>   tax=taxincome</a:t>
            </a:r>
            <a:r>
              <a:rPr lang="en-US" dirty="0">
                <a:solidFill>
                  <a:schemeClr val="accent4"/>
                </a:solidFill>
                <a:sym typeface="Symbol"/>
              </a:rPr>
              <a:t></a:t>
            </a:r>
            <a:r>
              <a:rPr lang="en-US" dirty="0">
                <a:solidFill>
                  <a:schemeClr val="accent4"/>
                </a:solidFill>
              </a:rPr>
              <a:t>0.05; </a:t>
            </a:r>
          </a:p>
          <a:p>
            <a:pPr marL="0" indent="0">
              <a:buNone/>
            </a:pPr>
            <a:r>
              <a:rPr lang="en-US" dirty="0">
                <a:solidFill>
                  <a:schemeClr val="accent4"/>
                </a:solidFill>
              </a:rPr>
              <a:t>if(</a:t>
            </a:r>
            <a:r>
              <a:rPr lang="en-US" dirty="0" err="1">
                <a:solidFill>
                  <a:schemeClr val="accent4"/>
                </a:solidFill>
              </a:rPr>
              <a:t>taxincome</a:t>
            </a:r>
            <a:r>
              <a:rPr lang="en-US" dirty="0">
                <a:solidFill>
                  <a:schemeClr val="accent4"/>
                </a:solidFill>
              </a:rPr>
              <a:t>&gt;500 &amp;&amp; </a:t>
            </a:r>
            <a:r>
              <a:rPr lang="en-US" dirty="0" err="1">
                <a:solidFill>
                  <a:schemeClr val="accent4"/>
                </a:solidFill>
              </a:rPr>
              <a:t>taxincome</a:t>
            </a:r>
            <a:r>
              <a:rPr lang="en-US" dirty="0">
                <a:solidFill>
                  <a:schemeClr val="accent4"/>
                </a:solidFill>
              </a:rPr>
              <a:t>&lt;=2000) </a:t>
            </a:r>
          </a:p>
          <a:p>
            <a:pPr marL="0" indent="0">
              <a:buNone/>
            </a:pPr>
            <a:r>
              <a:rPr lang="en-US" dirty="0">
                <a:solidFill>
                  <a:schemeClr val="accent4"/>
                </a:solidFill>
              </a:rPr>
              <a:t>   tax=taxincome</a:t>
            </a:r>
            <a:r>
              <a:rPr lang="en-US" dirty="0">
                <a:solidFill>
                  <a:schemeClr val="accent4"/>
                </a:solidFill>
                <a:sym typeface="Symbol"/>
              </a:rPr>
              <a:t></a:t>
            </a:r>
            <a:r>
              <a:rPr lang="en-US" dirty="0">
                <a:solidFill>
                  <a:schemeClr val="accent4"/>
                </a:solidFill>
              </a:rPr>
              <a:t>0.1-25; </a:t>
            </a:r>
          </a:p>
          <a:p>
            <a:pPr marL="0" indent="0">
              <a:buNone/>
            </a:pPr>
            <a:r>
              <a:rPr lang="en-US" dirty="0">
                <a:solidFill>
                  <a:schemeClr val="accent4"/>
                </a:solidFill>
              </a:rPr>
              <a:t>if(</a:t>
            </a:r>
            <a:r>
              <a:rPr lang="en-US" dirty="0" err="1">
                <a:solidFill>
                  <a:schemeClr val="accent4"/>
                </a:solidFill>
              </a:rPr>
              <a:t>taxincome</a:t>
            </a:r>
            <a:r>
              <a:rPr lang="en-US" dirty="0">
                <a:solidFill>
                  <a:schemeClr val="accent4"/>
                </a:solidFill>
              </a:rPr>
              <a:t>&gt;2000 &amp;&amp; </a:t>
            </a:r>
            <a:r>
              <a:rPr lang="en-US" dirty="0" err="1">
                <a:solidFill>
                  <a:schemeClr val="accent4"/>
                </a:solidFill>
              </a:rPr>
              <a:t>taxincome</a:t>
            </a:r>
            <a:r>
              <a:rPr lang="en-US" dirty="0">
                <a:solidFill>
                  <a:schemeClr val="accent4"/>
                </a:solidFill>
              </a:rPr>
              <a:t>&lt;=5000) </a:t>
            </a:r>
          </a:p>
          <a:p>
            <a:pPr marL="0" indent="0">
              <a:buNone/>
            </a:pPr>
            <a:r>
              <a:rPr lang="en-US" dirty="0">
                <a:solidFill>
                  <a:schemeClr val="accent4"/>
                </a:solidFill>
              </a:rPr>
              <a:t>   tax=taxincome</a:t>
            </a:r>
            <a:r>
              <a:rPr lang="en-US" dirty="0">
                <a:solidFill>
                  <a:schemeClr val="accent4"/>
                </a:solidFill>
                <a:sym typeface="Symbol"/>
              </a:rPr>
              <a:t></a:t>
            </a:r>
            <a:r>
              <a:rPr lang="en-US" dirty="0">
                <a:solidFill>
                  <a:schemeClr val="accent4"/>
                </a:solidFill>
              </a:rPr>
              <a:t>0.15-125; </a:t>
            </a:r>
          </a:p>
          <a:p>
            <a:pPr marL="0" indent="0">
              <a:buNone/>
            </a:pPr>
            <a:r>
              <a:rPr lang="en-US" dirty="0">
                <a:solidFill>
                  <a:schemeClr val="accent4"/>
                </a:solidFill>
              </a:rPr>
              <a:t>if(</a:t>
            </a:r>
            <a:r>
              <a:rPr lang="en-US" dirty="0" err="1">
                <a:solidFill>
                  <a:schemeClr val="accent4"/>
                </a:solidFill>
              </a:rPr>
              <a:t>taxincome</a:t>
            </a:r>
            <a:r>
              <a:rPr lang="en-US" dirty="0">
                <a:solidFill>
                  <a:schemeClr val="accent4"/>
                </a:solidFill>
              </a:rPr>
              <a:t>&gt;5000 &amp;&amp; </a:t>
            </a:r>
            <a:r>
              <a:rPr lang="en-US" dirty="0" err="1">
                <a:solidFill>
                  <a:schemeClr val="accent4"/>
                </a:solidFill>
              </a:rPr>
              <a:t>taxincome</a:t>
            </a:r>
            <a:r>
              <a:rPr lang="en-US" dirty="0">
                <a:solidFill>
                  <a:schemeClr val="accent4"/>
                </a:solidFill>
              </a:rPr>
              <a:t>&lt;=20000) </a:t>
            </a:r>
          </a:p>
          <a:p>
            <a:pPr marL="0" indent="0">
              <a:buNone/>
            </a:pPr>
            <a:r>
              <a:rPr lang="en-US" dirty="0">
                <a:solidFill>
                  <a:schemeClr val="accent4"/>
                </a:solidFill>
              </a:rPr>
              <a:t>   tax=taxincome</a:t>
            </a:r>
            <a:r>
              <a:rPr lang="en-US" dirty="0">
                <a:solidFill>
                  <a:schemeClr val="accent4"/>
                </a:solidFill>
                <a:sym typeface="Symbol"/>
              </a:rPr>
              <a:t></a:t>
            </a:r>
            <a:r>
              <a:rPr lang="en-US" dirty="0">
                <a:solidFill>
                  <a:schemeClr val="accent4"/>
                </a:solidFill>
              </a:rPr>
              <a:t>0.2-375; </a:t>
            </a:r>
          </a:p>
          <a:p>
            <a:pPr marL="0" indent="0">
              <a:buNone/>
            </a:pPr>
            <a:r>
              <a:rPr lang="en-US" dirty="0">
                <a:solidFill>
                  <a:schemeClr val="accent4"/>
                </a:solidFill>
              </a:rPr>
              <a:t>if(</a:t>
            </a:r>
            <a:r>
              <a:rPr lang="en-US" dirty="0" err="1">
                <a:solidFill>
                  <a:schemeClr val="accent4"/>
                </a:solidFill>
              </a:rPr>
              <a:t>taxincome</a:t>
            </a:r>
            <a:r>
              <a:rPr lang="en-US" dirty="0">
                <a:solidFill>
                  <a:schemeClr val="accent4"/>
                </a:solidFill>
              </a:rPr>
              <a:t>&gt;20000 &amp;&amp; </a:t>
            </a:r>
            <a:r>
              <a:rPr lang="en-US" dirty="0" err="1">
                <a:solidFill>
                  <a:schemeClr val="accent4"/>
                </a:solidFill>
              </a:rPr>
              <a:t>taxincome</a:t>
            </a:r>
            <a:r>
              <a:rPr lang="en-US" dirty="0">
                <a:solidFill>
                  <a:schemeClr val="accent4"/>
                </a:solidFill>
              </a:rPr>
              <a:t>&lt;=40000) </a:t>
            </a:r>
          </a:p>
          <a:p>
            <a:pPr marL="0" indent="0">
              <a:buNone/>
            </a:pPr>
            <a:r>
              <a:rPr lang="en-US" dirty="0">
                <a:solidFill>
                  <a:schemeClr val="accent4"/>
                </a:solidFill>
              </a:rPr>
              <a:t>   tax=taxincome</a:t>
            </a:r>
            <a:r>
              <a:rPr lang="en-US" dirty="0">
                <a:solidFill>
                  <a:schemeClr val="accent4"/>
                </a:solidFill>
                <a:sym typeface="Symbol"/>
              </a:rPr>
              <a:t></a:t>
            </a:r>
            <a:r>
              <a:rPr lang="en-US" dirty="0">
                <a:solidFill>
                  <a:schemeClr val="accent4"/>
                </a:solidFill>
              </a:rPr>
              <a:t>0.25-1375; </a:t>
            </a:r>
          </a:p>
          <a:p>
            <a:pPr marL="0" indent="0">
              <a:buNone/>
            </a:pPr>
            <a:r>
              <a:rPr lang="en-US" dirty="0">
                <a:solidFill>
                  <a:schemeClr val="accent4"/>
                </a:solidFill>
              </a:rPr>
              <a:t>if(</a:t>
            </a:r>
            <a:r>
              <a:rPr lang="en-US" dirty="0" err="1">
                <a:solidFill>
                  <a:schemeClr val="accent4"/>
                </a:solidFill>
              </a:rPr>
              <a:t>taxincome</a:t>
            </a:r>
            <a:r>
              <a:rPr lang="en-US" dirty="0">
                <a:solidFill>
                  <a:schemeClr val="accent4"/>
                </a:solidFill>
              </a:rPr>
              <a:t>&gt;40000 &amp;&amp; </a:t>
            </a:r>
            <a:r>
              <a:rPr lang="en-US" dirty="0" err="1">
                <a:solidFill>
                  <a:schemeClr val="accent4"/>
                </a:solidFill>
              </a:rPr>
              <a:t>taxincome</a:t>
            </a:r>
            <a:r>
              <a:rPr lang="en-US" dirty="0">
                <a:solidFill>
                  <a:schemeClr val="accent4"/>
                </a:solidFill>
              </a:rPr>
              <a:t>&lt;=60000) </a:t>
            </a:r>
          </a:p>
          <a:p>
            <a:pPr marL="0" indent="0">
              <a:buNone/>
            </a:pPr>
            <a:r>
              <a:rPr lang="en-US" dirty="0">
                <a:solidFill>
                  <a:schemeClr val="accent4"/>
                </a:solidFill>
              </a:rPr>
              <a:t>   tax=taxincome</a:t>
            </a:r>
            <a:r>
              <a:rPr lang="en-US" dirty="0">
                <a:solidFill>
                  <a:schemeClr val="accent4"/>
                </a:solidFill>
                <a:sym typeface="Symbol"/>
              </a:rPr>
              <a:t></a:t>
            </a:r>
            <a:r>
              <a:rPr lang="en-US" dirty="0">
                <a:solidFill>
                  <a:schemeClr val="accent4"/>
                </a:solidFill>
              </a:rPr>
              <a:t>0.3-3375; </a:t>
            </a:r>
          </a:p>
          <a:p>
            <a:pPr marL="0" indent="0">
              <a:buNone/>
            </a:pPr>
            <a:r>
              <a:rPr lang="en-US" dirty="0">
                <a:solidFill>
                  <a:schemeClr val="accent4"/>
                </a:solidFill>
              </a:rPr>
              <a:t>if(</a:t>
            </a:r>
            <a:r>
              <a:rPr lang="en-US" dirty="0" err="1">
                <a:solidFill>
                  <a:schemeClr val="accent4"/>
                </a:solidFill>
              </a:rPr>
              <a:t>taxincome</a:t>
            </a:r>
            <a:r>
              <a:rPr lang="en-US" dirty="0">
                <a:solidFill>
                  <a:schemeClr val="accent4"/>
                </a:solidFill>
              </a:rPr>
              <a:t>&gt;60000 &amp;&amp; </a:t>
            </a:r>
            <a:r>
              <a:rPr lang="en-US" dirty="0" err="1">
                <a:solidFill>
                  <a:schemeClr val="accent4"/>
                </a:solidFill>
              </a:rPr>
              <a:t>taxincome</a:t>
            </a:r>
            <a:r>
              <a:rPr lang="en-US" dirty="0">
                <a:solidFill>
                  <a:schemeClr val="accent4"/>
                </a:solidFill>
              </a:rPr>
              <a:t>&lt;=80000) </a:t>
            </a:r>
          </a:p>
          <a:p>
            <a:pPr marL="0" indent="0">
              <a:buNone/>
            </a:pPr>
            <a:r>
              <a:rPr lang="en-US" dirty="0">
                <a:solidFill>
                  <a:schemeClr val="accent4"/>
                </a:solidFill>
              </a:rPr>
              <a:t>   tax=taxincome</a:t>
            </a:r>
            <a:r>
              <a:rPr lang="en-US" dirty="0">
                <a:solidFill>
                  <a:schemeClr val="accent4"/>
                </a:solidFill>
                <a:sym typeface="Symbol"/>
              </a:rPr>
              <a:t></a:t>
            </a:r>
            <a:r>
              <a:rPr lang="en-US" dirty="0">
                <a:solidFill>
                  <a:schemeClr val="accent4"/>
                </a:solidFill>
              </a:rPr>
              <a:t>0.35-6375; </a:t>
            </a:r>
          </a:p>
          <a:p>
            <a:pPr marL="0" indent="0">
              <a:buNone/>
            </a:pPr>
            <a:r>
              <a:rPr lang="en-US" dirty="0">
                <a:solidFill>
                  <a:schemeClr val="accent4"/>
                </a:solidFill>
              </a:rPr>
              <a:t>if(</a:t>
            </a:r>
            <a:r>
              <a:rPr lang="en-US" dirty="0" err="1">
                <a:solidFill>
                  <a:schemeClr val="accent4"/>
                </a:solidFill>
              </a:rPr>
              <a:t>taxincome</a:t>
            </a:r>
            <a:r>
              <a:rPr lang="en-US" dirty="0">
                <a:solidFill>
                  <a:schemeClr val="accent4"/>
                </a:solidFill>
              </a:rPr>
              <a:t>&gt;80000 &amp;&amp; </a:t>
            </a:r>
            <a:r>
              <a:rPr lang="en-US" dirty="0" err="1">
                <a:solidFill>
                  <a:schemeClr val="accent4"/>
                </a:solidFill>
              </a:rPr>
              <a:t>taxincome</a:t>
            </a:r>
            <a:r>
              <a:rPr lang="en-US" dirty="0">
                <a:solidFill>
                  <a:schemeClr val="accent4"/>
                </a:solidFill>
              </a:rPr>
              <a:t>&lt;=100000) </a:t>
            </a:r>
          </a:p>
          <a:p>
            <a:pPr marL="0" indent="0">
              <a:buNone/>
            </a:pPr>
            <a:r>
              <a:rPr lang="en-US" dirty="0">
                <a:solidFill>
                  <a:schemeClr val="accent4"/>
                </a:solidFill>
              </a:rPr>
              <a:t>   tax=taxincome</a:t>
            </a:r>
            <a:r>
              <a:rPr lang="en-US" dirty="0">
                <a:solidFill>
                  <a:schemeClr val="accent4"/>
                </a:solidFill>
                <a:sym typeface="Symbol"/>
              </a:rPr>
              <a:t></a:t>
            </a:r>
            <a:r>
              <a:rPr lang="en-US" dirty="0">
                <a:solidFill>
                  <a:schemeClr val="accent4"/>
                </a:solidFill>
              </a:rPr>
              <a:t>0.4-10375; </a:t>
            </a:r>
          </a:p>
          <a:p>
            <a:pPr marL="0" indent="0">
              <a:buNone/>
            </a:pPr>
            <a:r>
              <a:rPr lang="en-US" dirty="0">
                <a:solidFill>
                  <a:schemeClr val="accent4"/>
                </a:solidFill>
              </a:rPr>
              <a:t>if(</a:t>
            </a:r>
            <a:r>
              <a:rPr lang="en-US" dirty="0" err="1">
                <a:solidFill>
                  <a:schemeClr val="accent4"/>
                </a:solidFill>
              </a:rPr>
              <a:t>taxincome</a:t>
            </a:r>
            <a:r>
              <a:rPr lang="en-US" dirty="0">
                <a:solidFill>
                  <a:schemeClr val="accent4"/>
                </a:solidFill>
              </a:rPr>
              <a:t>&gt;100000) </a:t>
            </a:r>
          </a:p>
          <a:p>
            <a:pPr marL="0" indent="0">
              <a:buNone/>
            </a:pPr>
            <a:r>
              <a:rPr lang="en-US" dirty="0">
                <a:solidFill>
                  <a:schemeClr val="accent4"/>
                </a:solidFill>
              </a:rPr>
              <a:t>   tax=taxincome</a:t>
            </a:r>
            <a:r>
              <a:rPr lang="en-US" dirty="0">
                <a:solidFill>
                  <a:schemeClr val="accent4"/>
                </a:solidFill>
                <a:sym typeface="Symbol"/>
              </a:rPr>
              <a:t></a:t>
            </a:r>
            <a:r>
              <a:rPr lang="en-US" dirty="0">
                <a:solidFill>
                  <a:schemeClr val="accent4"/>
                </a:solidFill>
              </a:rPr>
              <a:t>0.45-15375; </a:t>
            </a:r>
          </a:p>
          <a:p>
            <a:pPr marL="0" indent="0">
              <a:buNone/>
            </a:pPr>
            <a:r>
              <a:rPr lang="en-US" dirty="0" err="1">
                <a:solidFill>
                  <a:schemeClr val="accent4"/>
                </a:solidFill>
              </a:rPr>
              <a:t>printf</a:t>
            </a:r>
            <a:r>
              <a:rPr lang="en-US" dirty="0">
                <a:solidFill>
                  <a:schemeClr val="accent4"/>
                </a:solidFill>
              </a:rPr>
              <a:t>("your income is:%g\</a:t>
            </a:r>
            <a:r>
              <a:rPr lang="en-US" dirty="0" err="1">
                <a:solidFill>
                  <a:schemeClr val="accent4"/>
                </a:solidFill>
              </a:rPr>
              <a:t>n",income</a:t>
            </a:r>
            <a:r>
              <a:rPr lang="en-US" dirty="0">
                <a:solidFill>
                  <a:schemeClr val="accent4"/>
                </a:solidFill>
              </a:rPr>
              <a:t>); </a:t>
            </a:r>
          </a:p>
          <a:p>
            <a:pPr marL="0" indent="0">
              <a:buNone/>
            </a:pPr>
            <a:r>
              <a:rPr lang="en-US" dirty="0" err="1">
                <a:solidFill>
                  <a:schemeClr val="accent4"/>
                </a:solidFill>
              </a:rPr>
              <a:t>printf</a:t>
            </a:r>
            <a:r>
              <a:rPr lang="en-US" dirty="0">
                <a:solidFill>
                  <a:schemeClr val="accent4"/>
                </a:solidFill>
              </a:rPr>
              <a:t>("your income tax is:%</a:t>
            </a:r>
            <a:r>
              <a:rPr lang="en-US" dirty="0" err="1">
                <a:solidFill>
                  <a:schemeClr val="accent4"/>
                </a:solidFill>
              </a:rPr>
              <a:t>g",tax</a:t>
            </a:r>
            <a:r>
              <a:rPr lang="en-US" dirty="0">
                <a:solidFill>
                  <a:schemeClr val="accent4"/>
                </a:solidFill>
              </a:rPr>
              <a:t>); </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pPr fontAlgn="auto"/>
            <a:r>
              <a:rPr lang="en-US" dirty="0"/>
              <a:t>1</a:t>
            </a:r>
            <a:r>
              <a:rPr lang="zh-CN" altLang="en-US" dirty="0"/>
              <a:t>．任务描述</a:t>
            </a:r>
            <a:endParaRPr lang="en-US" dirty="0"/>
          </a:p>
          <a:p>
            <a:pPr fontAlgn="auto"/>
            <a:r>
              <a:rPr lang="zh-CN" altLang="en-US" dirty="0"/>
              <a:t>首先显示用户所要输入的具体的工资数，运行后输入显示交税后应得收入及扣除的具体所得税数目。</a:t>
            </a:r>
            <a:endParaRPr lang="en-US" dirty="0"/>
          </a:p>
          <a:p>
            <a:pPr fontAlgn="auto"/>
            <a:r>
              <a:rPr lang="en-US" dirty="0"/>
              <a:t>2</a:t>
            </a:r>
            <a:r>
              <a:rPr lang="zh-CN" altLang="en-US" dirty="0"/>
              <a:t>．任务涉及的知识要点</a:t>
            </a:r>
            <a:endParaRPr lang="en-US" dirty="0"/>
          </a:p>
          <a:p>
            <a:pPr fontAlgn="auto"/>
            <a:r>
              <a:rPr lang="zh-CN" altLang="en-US" dirty="0"/>
              <a:t>该任务涉及格式化输入、输出函数及</a:t>
            </a:r>
            <a:r>
              <a:rPr lang="en-US" dirty="0"/>
              <a:t>if</a:t>
            </a:r>
            <a:r>
              <a:rPr lang="zh-CN" altLang="en-US" dirty="0"/>
              <a:t>选择结构的使用。</a:t>
            </a:r>
            <a:endParaRPr lang="en-US" dirty="0"/>
          </a:p>
          <a:p>
            <a:pPr fontAlgn="auto"/>
            <a:r>
              <a:rPr lang="en-US" dirty="0"/>
              <a:t>3</a:t>
            </a:r>
            <a:r>
              <a:rPr lang="zh-CN" altLang="en-US" dirty="0"/>
              <a:t>．任务分析与实现</a:t>
            </a:r>
            <a:endParaRPr lang="en-US" dirty="0"/>
          </a:p>
          <a:p>
            <a:r>
              <a:rPr lang="zh-CN" altLang="en-US" dirty="0"/>
              <a:t>首先系统显示要随机输入的个人所得收入值，通过运行后，在系统界面上显示个人要交纳的个人所得税额以及个人除税后的金额。</a:t>
            </a:r>
            <a:endParaRPr lang="en-US" dirty="0"/>
          </a:p>
          <a:p>
            <a:endParaRPr lang="en-US" dirty="0"/>
          </a:p>
        </p:txBody>
      </p:sp>
    </p:spTree>
    <p:extLst>
      <p:ext uri="{BB962C8B-B14F-4D97-AF65-F5344CB8AC3E}">
        <p14:creationId xmlns:p14="http://schemas.microsoft.com/office/powerpoint/2010/main" val="2262838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相关知识</a:t>
            </a:r>
            <a:endParaRPr lang="en-US" dirty="0"/>
          </a:p>
        </p:txBody>
      </p:sp>
      <p:sp>
        <p:nvSpPr>
          <p:cNvPr id="3" name="Content Placeholder 2"/>
          <p:cNvSpPr>
            <a:spLocks noGrp="1"/>
          </p:cNvSpPr>
          <p:nvPr>
            <p:ph idx="1"/>
          </p:nvPr>
        </p:nvSpPr>
        <p:spPr>
          <a:xfrm>
            <a:off x="457200" y="1600201"/>
            <a:ext cx="8229600" cy="1676399"/>
          </a:xfrm>
        </p:spPr>
        <p:txBody>
          <a:bodyPr>
            <a:normAutofit fontScale="47500" lnSpcReduction="20000"/>
          </a:bodyPr>
          <a:lstStyle/>
          <a:p>
            <a:pPr>
              <a:lnSpc>
                <a:spcPct val="120000"/>
              </a:lnSpc>
              <a:buFont typeface="Wingdings" pitchFamily="2" charset="2"/>
              <a:buChar char="Ø"/>
            </a:pPr>
            <a:r>
              <a:rPr lang="en-US" dirty="0"/>
              <a:t>C</a:t>
            </a:r>
            <a:r>
              <a:rPr lang="zh-CN" altLang="en-US" dirty="0"/>
              <a:t>运算符概述</a:t>
            </a:r>
            <a:endParaRPr lang="en-US" altLang="zh-CN" dirty="0"/>
          </a:p>
          <a:p>
            <a:pPr>
              <a:lnSpc>
                <a:spcPct val="120000"/>
              </a:lnSpc>
              <a:buFont typeface="Wingdings" pitchFamily="2" charset="2"/>
              <a:buChar char="Ø"/>
            </a:pPr>
            <a:r>
              <a:rPr lang="zh-CN" altLang="en-US" dirty="0"/>
              <a:t>算术运算符与算术表达式</a:t>
            </a:r>
            <a:endParaRPr lang="en-US" dirty="0"/>
          </a:p>
          <a:p>
            <a:pPr>
              <a:lnSpc>
                <a:spcPct val="120000"/>
              </a:lnSpc>
              <a:buFont typeface="Wingdings" pitchFamily="2" charset="2"/>
              <a:buChar char="Ø"/>
            </a:pPr>
            <a:r>
              <a:rPr lang="zh-CN" altLang="en-US" dirty="0"/>
              <a:t>表达式中数据间的混合运算与类型转换</a:t>
            </a:r>
            <a:endParaRPr lang="en-US" dirty="0"/>
          </a:p>
          <a:p>
            <a:pPr>
              <a:lnSpc>
                <a:spcPct val="120000"/>
              </a:lnSpc>
              <a:buFont typeface="Wingdings" pitchFamily="2" charset="2"/>
              <a:buChar char="Ø"/>
            </a:pPr>
            <a:r>
              <a:rPr lang="zh-CN" altLang="en-US" dirty="0"/>
              <a:t>赋值运算符与赋值表达式</a:t>
            </a:r>
            <a:endParaRPr lang="en-US" dirty="0"/>
          </a:p>
          <a:p>
            <a:pPr>
              <a:lnSpc>
                <a:spcPct val="120000"/>
              </a:lnSpc>
              <a:buFont typeface="Wingdings" pitchFamily="2" charset="2"/>
              <a:buChar char="Ø"/>
            </a:pPr>
            <a:r>
              <a:rPr lang="zh-CN" altLang="en-US" dirty="0"/>
              <a:t>逗号运算符和逗号表达式</a:t>
            </a:r>
            <a:endParaRPr lang="en-US" dirty="0"/>
          </a:p>
          <a:p>
            <a:pPr>
              <a:lnSpc>
                <a:spcPct val="120000"/>
              </a:lnSpc>
            </a:pPr>
            <a:endParaRPr lang="en-US" dirty="0"/>
          </a:p>
        </p:txBody>
      </p:sp>
    </p:spTree>
    <p:extLst>
      <p:ext uri="{BB962C8B-B14F-4D97-AF65-F5344CB8AC3E}">
        <p14:creationId xmlns:p14="http://schemas.microsoft.com/office/powerpoint/2010/main" val="3138541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zh-CN" altLang="en-US" dirty="0"/>
              <a:t>运算符概述</a:t>
            </a:r>
            <a:endParaRPr lang="en-US" dirty="0"/>
          </a:p>
        </p:txBody>
      </p:sp>
      <p:sp>
        <p:nvSpPr>
          <p:cNvPr id="3" name="Content Placeholder 2"/>
          <p:cNvSpPr>
            <a:spLocks noGrp="1"/>
          </p:cNvSpPr>
          <p:nvPr>
            <p:ph idx="1"/>
          </p:nvPr>
        </p:nvSpPr>
        <p:spPr>
          <a:xfrm>
            <a:off x="3810000" y="838200"/>
            <a:ext cx="5111750" cy="5334000"/>
          </a:xfrm>
        </p:spPr>
        <p:txBody>
          <a:bodyPr>
            <a:normAutofit fontScale="47500" lnSpcReduction="20000"/>
          </a:bodyPr>
          <a:lstStyle/>
          <a:p>
            <a:pPr marL="0" indent="0" fontAlgn="auto">
              <a:buNone/>
            </a:pPr>
            <a:r>
              <a:rPr lang="en-US" sz="2900" b="1" dirty="0"/>
              <a:t>1</a:t>
            </a:r>
            <a:r>
              <a:rPr lang="zh-CN" altLang="en-US" sz="2900" b="1" dirty="0"/>
              <a:t>．按照其功能分类</a:t>
            </a:r>
            <a:endParaRPr lang="en-US" sz="2900" b="1" dirty="0"/>
          </a:p>
          <a:p>
            <a:pPr marL="0" indent="0" fontAlgn="auto">
              <a:buNone/>
            </a:pPr>
            <a:r>
              <a:rPr lang="en-US" dirty="0"/>
              <a:t>1</a:t>
            </a:r>
            <a:r>
              <a:rPr lang="zh-CN" altLang="en-US" dirty="0"/>
              <a:t>）算术运算符：“</a:t>
            </a:r>
            <a:r>
              <a:rPr lang="en-US" dirty="0"/>
              <a:t>+</a:t>
            </a:r>
            <a:r>
              <a:rPr lang="zh-CN" altLang="en-US" dirty="0"/>
              <a:t>”“</a:t>
            </a:r>
            <a:r>
              <a:rPr lang="en-US" dirty="0"/>
              <a:t>-</a:t>
            </a:r>
            <a:r>
              <a:rPr lang="zh-CN" altLang="en-US" dirty="0"/>
              <a:t>”“</a:t>
            </a:r>
            <a:r>
              <a:rPr lang="en-US" dirty="0">
                <a:sym typeface="Symbol"/>
              </a:rPr>
              <a:t></a:t>
            </a:r>
            <a:r>
              <a:rPr lang="zh-CN" altLang="en-US" dirty="0"/>
              <a:t>”“</a:t>
            </a:r>
            <a:r>
              <a:rPr lang="en-US" dirty="0"/>
              <a:t>/</a:t>
            </a:r>
            <a:r>
              <a:rPr lang="zh-CN" altLang="en-US" dirty="0"/>
              <a:t>”“</a:t>
            </a:r>
            <a:r>
              <a:rPr lang="en-US" dirty="0"/>
              <a:t>%</a:t>
            </a:r>
            <a:r>
              <a:rPr lang="zh-CN" altLang="en-US" dirty="0"/>
              <a:t>”“</a:t>
            </a:r>
            <a:r>
              <a:rPr lang="en-US" dirty="0"/>
              <a:t>++</a:t>
            </a:r>
            <a:r>
              <a:rPr lang="zh-CN" altLang="en-US" dirty="0"/>
              <a:t>”“</a:t>
            </a:r>
            <a:r>
              <a:rPr lang="en-US" dirty="0"/>
              <a:t>--</a:t>
            </a:r>
            <a:r>
              <a:rPr lang="zh-CN" altLang="en-US" dirty="0"/>
              <a:t>”。</a:t>
            </a:r>
            <a:endParaRPr lang="en-US" dirty="0"/>
          </a:p>
          <a:p>
            <a:pPr marL="0" indent="0" fontAlgn="auto">
              <a:buNone/>
            </a:pPr>
            <a:r>
              <a:rPr lang="en-US" dirty="0"/>
              <a:t>2</a:t>
            </a:r>
            <a:r>
              <a:rPr lang="zh-CN" altLang="en-US" dirty="0"/>
              <a:t>）关系运算符：“</a:t>
            </a:r>
            <a:r>
              <a:rPr lang="en-US" dirty="0"/>
              <a:t>&gt;</a:t>
            </a:r>
            <a:r>
              <a:rPr lang="zh-CN" altLang="en-US" dirty="0"/>
              <a:t>”“</a:t>
            </a:r>
            <a:r>
              <a:rPr lang="en-US" dirty="0"/>
              <a:t>&gt;=</a:t>
            </a:r>
            <a:r>
              <a:rPr lang="zh-CN" altLang="en-US" dirty="0"/>
              <a:t>”“</a:t>
            </a:r>
            <a:r>
              <a:rPr lang="en-US" dirty="0"/>
              <a:t>&lt;</a:t>
            </a:r>
            <a:r>
              <a:rPr lang="zh-CN" altLang="en-US" dirty="0"/>
              <a:t>”“</a:t>
            </a:r>
            <a:r>
              <a:rPr lang="en-US" dirty="0"/>
              <a:t>&lt;=</a:t>
            </a:r>
            <a:r>
              <a:rPr lang="zh-CN" altLang="en-US" dirty="0"/>
              <a:t>”“</a:t>
            </a:r>
            <a:r>
              <a:rPr lang="en-US" dirty="0"/>
              <a:t>==</a:t>
            </a:r>
            <a:r>
              <a:rPr lang="zh-CN" altLang="en-US" dirty="0"/>
              <a:t>”“</a:t>
            </a:r>
            <a:r>
              <a:rPr lang="en-US" dirty="0"/>
              <a:t>!=</a:t>
            </a:r>
            <a:r>
              <a:rPr lang="zh-CN" altLang="en-US" dirty="0"/>
              <a:t>”。</a:t>
            </a:r>
            <a:endParaRPr lang="en-US" dirty="0"/>
          </a:p>
          <a:p>
            <a:pPr marL="0" indent="0" fontAlgn="auto">
              <a:buNone/>
            </a:pPr>
            <a:r>
              <a:rPr lang="en-US" dirty="0"/>
              <a:t>3</a:t>
            </a:r>
            <a:r>
              <a:rPr lang="zh-CN" altLang="en-US" dirty="0"/>
              <a:t>）逻辑运算符：“</a:t>
            </a:r>
            <a:r>
              <a:rPr lang="en-US" dirty="0"/>
              <a:t>!</a:t>
            </a:r>
            <a:r>
              <a:rPr lang="zh-CN" altLang="en-US" dirty="0"/>
              <a:t>”“</a:t>
            </a:r>
            <a:r>
              <a:rPr lang="en-US" dirty="0"/>
              <a:t>&amp;&amp;</a:t>
            </a:r>
            <a:r>
              <a:rPr lang="zh-CN" altLang="en-US" dirty="0"/>
              <a:t>”“</a:t>
            </a:r>
            <a:r>
              <a:rPr lang="en-US" dirty="0"/>
              <a:t>||</a:t>
            </a:r>
            <a:r>
              <a:rPr lang="zh-CN" altLang="en-US" dirty="0"/>
              <a:t>”。</a:t>
            </a:r>
            <a:endParaRPr lang="en-US" dirty="0"/>
          </a:p>
          <a:p>
            <a:pPr marL="0" indent="0" fontAlgn="auto">
              <a:buNone/>
            </a:pPr>
            <a:r>
              <a:rPr lang="en-US" dirty="0"/>
              <a:t>4</a:t>
            </a:r>
            <a:r>
              <a:rPr lang="zh-CN" altLang="en-US" dirty="0"/>
              <a:t>）位运算符：“</a:t>
            </a:r>
            <a:r>
              <a:rPr lang="en-US" dirty="0"/>
              <a:t>&lt;&lt;</a:t>
            </a:r>
            <a:r>
              <a:rPr lang="zh-CN" altLang="en-US" dirty="0"/>
              <a:t>”“</a:t>
            </a:r>
            <a:r>
              <a:rPr lang="en-US" dirty="0"/>
              <a:t>&gt;&gt;</a:t>
            </a:r>
            <a:r>
              <a:rPr lang="zh-CN" altLang="en-US" dirty="0"/>
              <a:t>”“</a:t>
            </a:r>
            <a:r>
              <a:rPr lang="en-US" dirty="0"/>
              <a:t>~</a:t>
            </a:r>
            <a:r>
              <a:rPr lang="zh-CN" altLang="en-US" dirty="0"/>
              <a:t>”“</a:t>
            </a:r>
            <a:r>
              <a:rPr lang="en-US" dirty="0"/>
              <a:t>|</a:t>
            </a:r>
            <a:r>
              <a:rPr lang="zh-CN" altLang="en-US" dirty="0"/>
              <a:t>”“</a:t>
            </a:r>
            <a:r>
              <a:rPr lang="en-US" dirty="0"/>
              <a:t>&amp;</a:t>
            </a:r>
            <a:r>
              <a:rPr lang="zh-CN" altLang="en-US" dirty="0"/>
              <a:t>”“</a:t>
            </a:r>
            <a:r>
              <a:rPr lang="en-US" dirty="0"/>
              <a:t>^</a:t>
            </a:r>
            <a:r>
              <a:rPr lang="zh-CN" altLang="en-US" dirty="0"/>
              <a:t>”。</a:t>
            </a:r>
            <a:endParaRPr lang="en-US" dirty="0"/>
          </a:p>
          <a:p>
            <a:pPr marL="0" indent="0" fontAlgn="auto">
              <a:buNone/>
            </a:pPr>
            <a:r>
              <a:rPr lang="en-US" dirty="0"/>
              <a:t>5</a:t>
            </a:r>
            <a:r>
              <a:rPr lang="zh-CN" altLang="en-US" dirty="0"/>
              <a:t>）赋值运算符：“</a:t>
            </a:r>
            <a:r>
              <a:rPr lang="en-US" dirty="0"/>
              <a:t>=</a:t>
            </a:r>
            <a:r>
              <a:rPr lang="zh-CN" altLang="en-US" dirty="0"/>
              <a:t>”及复合赋值运算符。</a:t>
            </a:r>
            <a:endParaRPr lang="en-US" dirty="0"/>
          </a:p>
          <a:p>
            <a:pPr marL="0" indent="0" fontAlgn="auto">
              <a:buNone/>
            </a:pPr>
            <a:r>
              <a:rPr lang="en-US" dirty="0"/>
              <a:t>6</a:t>
            </a:r>
            <a:r>
              <a:rPr lang="zh-CN" altLang="en-US" dirty="0"/>
              <a:t>）条件运算符：“？：”。</a:t>
            </a:r>
            <a:endParaRPr lang="en-US" dirty="0"/>
          </a:p>
          <a:p>
            <a:pPr marL="0" indent="0" fontAlgn="auto">
              <a:buNone/>
            </a:pPr>
            <a:r>
              <a:rPr lang="en-US" dirty="0"/>
              <a:t>7</a:t>
            </a:r>
            <a:r>
              <a:rPr lang="zh-CN" altLang="en-US" dirty="0"/>
              <a:t>）逗号运算符：“，”。</a:t>
            </a:r>
            <a:endParaRPr lang="en-US" dirty="0"/>
          </a:p>
          <a:p>
            <a:pPr marL="0" indent="0" fontAlgn="auto">
              <a:buNone/>
            </a:pPr>
            <a:r>
              <a:rPr lang="en-US" dirty="0"/>
              <a:t>8</a:t>
            </a:r>
            <a:r>
              <a:rPr lang="zh-CN" altLang="en-US" dirty="0"/>
              <a:t>）指针运算符：“</a:t>
            </a:r>
            <a:r>
              <a:rPr lang="en-US" dirty="0">
                <a:sym typeface="Symbol"/>
              </a:rPr>
              <a:t></a:t>
            </a:r>
            <a:r>
              <a:rPr lang="zh-CN" altLang="en-US" dirty="0"/>
              <a:t>”“</a:t>
            </a:r>
            <a:r>
              <a:rPr lang="en-US" dirty="0"/>
              <a:t>&amp;</a:t>
            </a:r>
            <a:r>
              <a:rPr lang="zh-CN" altLang="en-US" dirty="0"/>
              <a:t>”。</a:t>
            </a:r>
            <a:endParaRPr lang="en-US" dirty="0"/>
          </a:p>
          <a:p>
            <a:pPr marL="0" indent="0" fontAlgn="auto">
              <a:buNone/>
            </a:pPr>
            <a:r>
              <a:rPr lang="en-US" dirty="0"/>
              <a:t>9</a:t>
            </a:r>
            <a:r>
              <a:rPr lang="zh-CN" altLang="en-US" dirty="0"/>
              <a:t>）求字节数运算符：“</a:t>
            </a:r>
            <a:r>
              <a:rPr lang="en-US" dirty="0" err="1"/>
              <a:t>sizeof</a:t>
            </a:r>
            <a:r>
              <a:rPr lang="zh-CN" altLang="en-US" dirty="0"/>
              <a:t>”。</a:t>
            </a:r>
            <a:endParaRPr lang="en-US" dirty="0"/>
          </a:p>
          <a:p>
            <a:pPr marL="0" indent="0" fontAlgn="auto">
              <a:buNone/>
            </a:pPr>
            <a:r>
              <a:rPr lang="en-US" dirty="0"/>
              <a:t>10</a:t>
            </a:r>
            <a:r>
              <a:rPr lang="zh-CN" altLang="en-US" dirty="0"/>
              <a:t>）强制类型转换运算符：“（类型标识符）”。</a:t>
            </a:r>
            <a:endParaRPr lang="en-US" dirty="0"/>
          </a:p>
          <a:p>
            <a:pPr marL="0" indent="0" fontAlgn="auto">
              <a:buNone/>
            </a:pPr>
            <a:r>
              <a:rPr lang="en-US" dirty="0"/>
              <a:t>11</a:t>
            </a:r>
            <a:r>
              <a:rPr lang="zh-CN" altLang="en-US" dirty="0"/>
              <a:t>）分量运算符：“</a:t>
            </a:r>
            <a:r>
              <a:rPr lang="en-US" dirty="0"/>
              <a:t>.</a:t>
            </a:r>
            <a:r>
              <a:rPr lang="zh-CN" altLang="en-US" dirty="0"/>
              <a:t>”“</a:t>
            </a:r>
            <a:r>
              <a:rPr lang="en-US" dirty="0"/>
              <a:t>→</a:t>
            </a:r>
            <a:r>
              <a:rPr lang="zh-CN" altLang="en-US" dirty="0"/>
              <a:t>”。</a:t>
            </a:r>
            <a:endParaRPr lang="en-US" dirty="0"/>
          </a:p>
          <a:p>
            <a:pPr marL="0" indent="0" fontAlgn="auto">
              <a:buNone/>
            </a:pPr>
            <a:r>
              <a:rPr lang="en-US" dirty="0"/>
              <a:t>12</a:t>
            </a:r>
            <a:r>
              <a:rPr lang="zh-CN" altLang="en-US" dirty="0"/>
              <a:t>）下标运算符：“</a:t>
            </a:r>
            <a:r>
              <a:rPr lang="en-US" dirty="0"/>
              <a:t>[]</a:t>
            </a:r>
            <a:r>
              <a:rPr lang="zh-CN" altLang="en-US" dirty="0"/>
              <a:t>”。</a:t>
            </a:r>
            <a:endParaRPr lang="en-US" dirty="0"/>
          </a:p>
          <a:p>
            <a:pPr marL="0" indent="0" fontAlgn="auto">
              <a:buNone/>
            </a:pPr>
            <a:r>
              <a:rPr lang="en-US" dirty="0"/>
              <a:t>13</a:t>
            </a:r>
            <a:r>
              <a:rPr lang="zh-CN" altLang="en-US" dirty="0"/>
              <a:t>）其他运算符有函数调用运算符“</a:t>
            </a:r>
            <a:r>
              <a:rPr lang="en-US" dirty="0"/>
              <a:t>()</a:t>
            </a:r>
            <a:r>
              <a:rPr lang="zh-CN" altLang="en-US" dirty="0"/>
              <a:t>”等。</a:t>
            </a:r>
            <a:endParaRPr lang="en-US" altLang="zh-CN" dirty="0"/>
          </a:p>
          <a:p>
            <a:pPr marL="0" indent="0" fontAlgn="auto">
              <a:buNone/>
            </a:pPr>
            <a:endParaRPr lang="en-US" dirty="0"/>
          </a:p>
          <a:p>
            <a:pPr marL="0" indent="0" fontAlgn="auto">
              <a:buNone/>
            </a:pPr>
            <a:r>
              <a:rPr lang="en-US" sz="2900" b="1" dirty="0"/>
              <a:t>2</a:t>
            </a:r>
            <a:r>
              <a:rPr lang="zh-CN" altLang="en-US" sz="2900" b="1" dirty="0"/>
              <a:t>．按其连接运算对象的个数分类</a:t>
            </a:r>
            <a:endParaRPr lang="en-US" sz="2900" b="1" dirty="0"/>
          </a:p>
          <a:p>
            <a:pPr marL="0" indent="0" fontAlgn="auto">
              <a:buNone/>
            </a:pPr>
            <a:r>
              <a:rPr lang="en-US" dirty="0"/>
              <a:t>1</a:t>
            </a:r>
            <a:r>
              <a:rPr lang="zh-CN" altLang="en-US" dirty="0"/>
              <a:t>）单目运算符（仅对一个运算对象进行操作）：</a:t>
            </a:r>
            <a:endParaRPr lang="en-US" dirty="0"/>
          </a:p>
          <a:p>
            <a:pPr marL="0" indent="0" fontAlgn="auto">
              <a:buNone/>
            </a:pPr>
            <a:r>
              <a:rPr lang="zh-CN" altLang="en-US" dirty="0"/>
              <a:t>“！”“</a:t>
            </a:r>
            <a:r>
              <a:rPr lang="en-US" dirty="0"/>
              <a:t>~</a:t>
            </a:r>
            <a:r>
              <a:rPr lang="zh-CN" altLang="en-US" dirty="0"/>
              <a:t>”“</a:t>
            </a:r>
            <a:r>
              <a:rPr lang="en-US" dirty="0"/>
              <a:t>++</a:t>
            </a:r>
            <a:r>
              <a:rPr lang="zh-CN" altLang="en-US" dirty="0"/>
              <a:t>”“</a:t>
            </a:r>
            <a:r>
              <a:rPr lang="en-US" dirty="0"/>
              <a:t>--</a:t>
            </a:r>
            <a:r>
              <a:rPr lang="zh-CN" altLang="en-US" dirty="0"/>
              <a:t>”“</a:t>
            </a:r>
            <a:r>
              <a:rPr lang="en-US" dirty="0"/>
              <a:t>-</a:t>
            </a:r>
            <a:r>
              <a:rPr lang="zh-CN" altLang="en-US" dirty="0"/>
              <a:t>”（取负号）“（类型标识符）”“</a:t>
            </a:r>
            <a:r>
              <a:rPr lang="en-US" dirty="0">
                <a:sym typeface="Symbol"/>
              </a:rPr>
              <a:t></a:t>
            </a:r>
            <a:r>
              <a:rPr lang="zh-CN" altLang="en-US" dirty="0"/>
              <a:t>”“＆”“</a:t>
            </a:r>
            <a:r>
              <a:rPr lang="en-US" dirty="0" err="1"/>
              <a:t>sizeof</a:t>
            </a:r>
            <a:r>
              <a:rPr lang="zh-CN" altLang="en-US" dirty="0"/>
              <a:t>”。</a:t>
            </a:r>
            <a:endParaRPr lang="en-US" dirty="0"/>
          </a:p>
          <a:p>
            <a:pPr marL="0" indent="0" fontAlgn="auto">
              <a:buNone/>
            </a:pPr>
            <a:r>
              <a:rPr lang="en-US" dirty="0"/>
              <a:t>2</a:t>
            </a:r>
            <a:r>
              <a:rPr lang="zh-CN" altLang="en-US" dirty="0"/>
              <a:t>）双目运算符（连接两个运算对象）：</a:t>
            </a:r>
            <a:endParaRPr lang="en-US" dirty="0"/>
          </a:p>
          <a:p>
            <a:pPr marL="0" indent="0" fontAlgn="auto">
              <a:buNone/>
            </a:pPr>
            <a:r>
              <a:rPr lang="zh-CN" altLang="en-US" dirty="0"/>
              <a:t>“</a:t>
            </a:r>
            <a:r>
              <a:rPr lang="en-US" dirty="0"/>
              <a:t>+</a:t>
            </a:r>
            <a:r>
              <a:rPr lang="zh-CN" altLang="en-US" dirty="0"/>
              <a:t>”“</a:t>
            </a:r>
            <a:r>
              <a:rPr lang="en-US" dirty="0"/>
              <a:t>-</a:t>
            </a:r>
            <a:r>
              <a:rPr lang="zh-CN" altLang="en-US" dirty="0"/>
              <a:t>”“</a:t>
            </a:r>
            <a:r>
              <a:rPr lang="en-US" dirty="0">
                <a:sym typeface="Symbol"/>
              </a:rPr>
              <a:t></a:t>
            </a:r>
            <a:r>
              <a:rPr lang="zh-CN" altLang="en-US" dirty="0"/>
              <a:t>”“</a:t>
            </a:r>
            <a:r>
              <a:rPr lang="en-US" dirty="0"/>
              <a:t>/</a:t>
            </a:r>
            <a:r>
              <a:rPr lang="zh-CN" altLang="en-US" dirty="0"/>
              <a:t>”“</a:t>
            </a:r>
            <a:r>
              <a:rPr lang="en-US" dirty="0"/>
              <a:t>%</a:t>
            </a:r>
            <a:r>
              <a:rPr lang="zh-CN" altLang="en-US" dirty="0"/>
              <a:t>”“</a:t>
            </a:r>
            <a:r>
              <a:rPr lang="en-US" dirty="0"/>
              <a:t>&lt;</a:t>
            </a:r>
            <a:r>
              <a:rPr lang="zh-CN" altLang="en-US" dirty="0"/>
              <a:t>”“</a:t>
            </a:r>
            <a:r>
              <a:rPr lang="en-US" dirty="0"/>
              <a:t>&lt;=</a:t>
            </a:r>
            <a:r>
              <a:rPr lang="zh-CN" altLang="en-US" dirty="0"/>
              <a:t>”“</a:t>
            </a:r>
            <a:r>
              <a:rPr lang="en-US" dirty="0"/>
              <a:t>&gt;</a:t>
            </a:r>
            <a:r>
              <a:rPr lang="zh-CN" altLang="en-US" dirty="0"/>
              <a:t>”“</a:t>
            </a:r>
            <a:r>
              <a:rPr lang="en-US" dirty="0"/>
              <a:t>&gt;=</a:t>
            </a:r>
            <a:r>
              <a:rPr lang="zh-CN" altLang="en-US" dirty="0"/>
              <a:t>”“</a:t>
            </a:r>
            <a:r>
              <a:rPr lang="en-US" dirty="0"/>
              <a:t>==</a:t>
            </a:r>
            <a:r>
              <a:rPr lang="zh-CN" altLang="en-US" dirty="0"/>
              <a:t>”“</a:t>
            </a:r>
            <a:r>
              <a:rPr lang="en-US" dirty="0"/>
              <a:t>!=</a:t>
            </a:r>
            <a:r>
              <a:rPr lang="zh-CN" altLang="en-US" dirty="0"/>
              <a:t>”“</a:t>
            </a:r>
            <a:r>
              <a:rPr lang="en-US" dirty="0"/>
              <a:t>&lt;&lt;</a:t>
            </a:r>
            <a:r>
              <a:rPr lang="zh-CN" altLang="en-US" dirty="0"/>
              <a:t>”“</a:t>
            </a:r>
            <a:r>
              <a:rPr lang="en-US" dirty="0"/>
              <a:t>&gt;&gt;</a:t>
            </a:r>
            <a:r>
              <a:rPr lang="zh-CN" altLang="en-US" dirty="0"/>
              <a:t>”“</a:t>
            </a:r>
            <a:r>
              <a:rPr lang="en-US" dirty="0"/>
              <a:t>&amp;</a:t>
            </a:r>
            <a:r>
              <a:rPr lang="zh-CN" altLang="en-US" dirty="0"/>
              <a:t>”“</a:t>
            </a:r>
            <a:r>
              <a:rPr lang="en-US" dirty="0"/>
              <a:t>^</a:t>
            </a:r>
            <a:r>
              <a:rPr lang="zh-CN" altLang="en-US" dirty="0"/>
              <a:t>”“</a:t>
            </a:r>
            <a:r>
              <a:rPr lang="en-US" dirty="0"/>
              <a:t>|</a:t>
            </a:r>
            <a:r>
              <a:rPr lang="zh-CN" altLang="en-US" dirty="0"/>
              <a:t>”“</a:t>
            </a:r>
            <a:r>
              <a:rPr lang="en-US" dirty="0"/>
              <a:t>&amp;&amp;</a:t>
            </a:r>
            <a:r>
              <a:rPr lang="zh-CN" altLang="en-US" dirty="0"/>
              <a:t>”“</a:t>
            </a:r>
            <a:r>
              <a:rPr lang="en-US" dirty="0"/>
              <a:t>||</a:t>
            </a:r>
            <a:r>
              <a:rPr lang="zh-CN" altLang="en-US" dirty="0"/>
              <a:t>”“</a:t>
            </a:r>
            <a:r>
              <a:rPr lang="en-US" dirty="0"/>
              <a:t>=</a:t>
            </a:r>
            <a:r>
              <a:rPr lang="zh-CN" altLang="en-US" dirty="0"/>
              <a:t>”及复合赋值运算符。</a:t>
            </a:r>
            <a:endParaRPr lang="en-US" dirty="0"/>
          </a:p>
          <a:p>
            <a:pPr marL="0" indent="0" fontAlgn="auto">
              <a:buNone/>
            </a:pPr>
            <a:r>
              <a:rPr lang="en-US" dirty="0"/>
              <a:t>3</a:t>
            </a:r>
            <a:r>
              <a:rPr lang="zh-CN" altLang="en-US" dirty="0"/>
              <a:t>）三目运算符（连接三个运算对象）：“？：”。</a:t>
            </a:r>
            <a:endParaRPr lang="en-US" dirty="0"/>
          </a:p>
          <a:p>
            <a:pPr marL="0" indent="0" fontAlgn="auto">
              <a:buNone/>
            </a:pPr>
            <a:r>
              <a:rPr lang="en-US" dirty="0"/>
              <a:t>4</a:t>
            </a:r>
            <a:r>
              <a:rPr lang="zh-CN" altLang="en-US" dirty="0"/>
              <a:t>）其他运算符：“</a:t>
            </a:r>
            <a:r>
              <a:rPr lang="en-US" dirty="0"/>
              <a:t>()</a:t>
            </a:r>
            <a:r>
              <a:rPr lang="zh-CN" altLang="en-US" dirty="0"/>
              <a:t>”“</a:t>
            </a:r>
            <a:r>
              <a:rPr lang="en-US" dirty="0"/>
              <a:t>[]</a:t>
            </a:r>
            <a:r>
              <a:rPr lang="zh-CN" altLang="en-US" dirty="0"/>
              <a:t>”“</a:t>
            </a:r>
            <a:r>
              <a:rPr lang="en-US" dirty="0"/>
              <a:t>.</a:t>
            </a:r>
            <a:r>
              <a:rPr lang="zh-CN" altLang="en-US" dirty="0"/>
              <a:t>”“</a:t>
            </a:r>
            <a:r>
              <a:rPr lang="en-US" dirty="0"/>
              <a:t>→</a:t>
            </a:r>
            <a:r>
              <a:rPr lang="zh-CN" altLang="en-US" dirty="0"/>
              <a:t>”。</a:t>
            </a:r>
            <a:endParaRPr lang="en-US" dirty="0"/>
          </a:p>
          <a:p>
            <a:endParaRPr lang="en-US" dirty="0"/>
          </a:p>
        </p:txBody>
      </p:sp>
      <p:sp>
        <p:nvSpPr>
          <p:cNvPr id="4" name="Text Placeholder 3"/>
          <p:cNvSpPr>
            <a:spLocks noGrp="1"/>
          </p:cNvSpPr>
          <p:nvPr>
            <p:ph type="body" sz="half" idx="2"/>
          </p:nvPr>
        </p:nvSpPr>
        <p:spPr/>
        <p:txBody>
          <a:bodyPr/>
          <a:lstStyle/>
          <a:p>
            <a:r>
              <a:rPr lang="en-US" dirty="0"/>
              <a:t>1</a:t>
            </a:r>
            <a:r>
              <a:rPr lang="zh-CN" altLang="en-US" dirty="0"/>
              <a:t>．按照其功能分类</a:t>
            </a:r>
            <a:endParaRPr lang="en-US" altLang="zh-CN" dirty="0"/>
          </a:p>
          <a:p>
            <a:r>
              <a:rPr lang="en-US" dirty="0"/>
              <a:t>2</a:t>
            </a:r>
            <a:r>
              <a:rPr lang="zh-CN" altLang="en-US" dirty="0"/>
              <a:t>．按其连接运算对象的个数分类</a:t>
            </a:r>
            <a:endParaRPr lang="en-US" dirty="0"/>
          </a:p>
          <a:p>
            <a:endParaRPr lang="en-US" dirty="0"/>
          </a:p>
          <a:p>
            <a:endParaRPr lang="en-US" dirty="0"/>
          </a:p>
        </p:txBody>
      </p:sp>
    </p:spTree>
    <p:extLst>
      <p:ext uri="{BB962C8B-B14F-4D97-AF65-F5344CB8AC3E}">
        <p14:creationId xmlns:p14="http://schemas.microsoft.com/office/powerpoint/2010/main" val="299829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a:t>
            </a:r>
            <a:r>
              <a:rPr lang="en-US" altLang="zh-CN" dirty="0"/>
              <a:t>1  </a:t>
            </a:r>
            <a:r>
              <a:rPr lang="zh-CN" altLang="en-US" dirty="0"/>
              <a:t>通讯录信息输出</a:t>
            </a:r>
            <a:endParaRPr lang="en-US" dirty="0"/>
          </a:p>
        </p:txBody>
      </p:sp>
      <p:sp>
        <p:nvSpPr>
          <p:cNvPr id="3" name="Content Placeholder 2"/>
          <p:cNvSpPr>
            <a:spLocks noGrp="1"/>
          </p:cNvSpPr>
          <p:nvPr>
            <p:ph sz="half" idx="1"/>
          </p:nvPr>
        </p:nvSpPr>
        <p:spPr/>
        <p:txBody>
          <a:bodyPr/>
          <a:lstStyle/>
          <a:p>
            <a:r>
              <a:rPr lang="zh-CN" altLang="en-US" dirty="0"/>
              <a:t>学习情境</a:t>
            </a:r>
            <a:endParaRPr lang="en-US" altLang="zh-CN" dirty="0"/>
          </a:p>
          <a:p>
            <a:r>
              <a:rPr lang="zh-CN" altLang="en-US" dirty="0"/>
              <a:t>项目分析</a:t>
            </a:r>
            <a:endParaRPr lang="en-US" altLang="zh-CN" dirty="0"/>
          </a:p>
          <a:p>
            <a:r>
              <a:rPr lang="zh-CN" altLang="en-US" dirty="0"/>
              <a:t>项目目标</a:t>
            </a:r>
            <a:endParaRPr lang="en-US" altLang="zh-CN" dirty="0"/>
          </a:p>
          <a:p>
            <a:r>
              <a:rPr lang="zh-CN" altLang="en-US" dirty="0"/>
              <a:t>项目实现</a:t>
            </a:r>
            <a:endParaRPr lang="en-US" dirty="0"/>
          </a:p>
        </p:txBody>
      </p:sp>
      <p:sp>
        <p:nvSpPr>
          <p:cNvPr id="4" name="Content Placeholder 3"/>
          <p:cNvSpPr>
            <a:spLocks noGrp="1"/>
          </p:cNvSpPr>
          <p:nvPr>
            <p:ph sz="half" idx="2"/>
          </p:nvPr>
        </p:nvSpPr>
        <p:spPr/>
        <p:txBody>
          <a:bodyPr/>
          <a:lstStyle/>
          <a:p>
            <a:r>
              <a:rPr lang="zh-CN" altLang="en-US" dirty="0"/>
              <a:t>相关知识</a:t>
            </a:r>
            <a:endParaRPr lang="en-US" altLang="zh-CN" dirty="0"/>
          </a:p>
          <a:p>
            <a:r>
              <a:rPr lang="zh-CN" altLang="en-US" dirty="0"/>
              <a:t>总结提高</a:t>
            </a:r>
            <a:endParaRPr lang="en-US" altLang="zh-CN" dirty="0"/>
          </a:p>
          <a:p>
            <a:r>
              <a:rPr lang="zh-CN" altLang="en-US" dirty="0"/>
              <a:t>技能训练</a:t>
            </a:r>
            <a:endParaRPr lang="en-US" altLang="zh-CN" dirty="0"/>
          </a:p>
          <a:p>
            <a:endParaRPr lang="en-US" dirty="0"/>
          </a:p>
        </p:txBody>
      </p:sp>
    </p:spTree>
    <p:extLst>
      <p:ext uri="{BB962C8B-B14F-4D97-AF65-F5344CB8AC3E}">
        <p14:creationId xmlns:p14="http://schemas.microsoft.com/office/powerpoint/2010/main" val="35476725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算术运算符与算术表达式</a:t>
            </a:r>
            <a:endParaRPr lang="en-US" dirty="0"/>
          </a:p>
        </p:txBody>
      </p:sp>
      <p:sp>
        <p:nvSpPr>
          <p:cNvPr id="3" name="Content Placeholder 2"/>
          <p:cNvSpPr>
            <a:spLocks noGrp="1"/>
          </p:cNvSpPr>
          <p:nvPr>
            <p:ph idx="1"/>
          </p:nvPr>
        </p:nvSpPr>
        <p:spPr>
          <a:xfrm>
            <a:off x="3810000" y="838200"/>
            <a:ext cx="5111750" cy="4495800"/>
          </a:xfrm>
        </p:spPr>
        <p:txBody>
          <a:bodyPr>
            <a:normAutofit fontScale="55000" lnSpcReduction="20000"/>
          </a:bodyPr>
          <a:lstStyle/>
          <a:p>
            <a:pPr marL="0" indent="0" fontAlgn="auto">
              <a:buNone/>
            </a:pPr>
            <a:r>
              <a:rPr lang="en-US" b="1" dirty="0"/>
              <a:t>1</a:t>
            </a:r>
            <a:r>
              <a:rPr lang="zh-CN" altLang="en-US" b="1" dirty="0"/>
              <a:t>．算术运算符</a:t>
            </a:r>
            <a:endParaRPr lang="en-US" b="1" dirty="0"/>
          </a:p>
          <a:p>
            <a:pPr marL="0" indent="0" fontAlgn="auto">
              <a:buNone/>
            </a:pPr>
            <a:r>
              <a:rPr lang="en-US" dirty="0"/>
              <a:t>1</a:t>
            </a:r>
            <a:r>
              <a:rPr lang="zh-CN" altLang="en-US" dirty="0"/>
              <a:t>）单目运算符：“</a:t>
            </a:r>
            <a:r>
              <a:rPr lang="en-US" dirty="0"/>
              <a:t>-</a:t>
            </a:r>
            <a:r>
              <a:rPr lang="zh-CN" altLang="en-US" dirty="0"/>
              <a:t>”（取负），“</a:t>
            </a:r>
            <a:r>
              <a:rPr lang="en-US" dirty="0"/>
              <a:t>+</a:t>
            </a:r>
            <a:r>
              <a:rPr lang="zh-CN" altLang="en-US" dirty="0"/>
              <a:t>”（取正）</a:t>
            </a:r>
            <a:endParaRPr lang="en-US" dirty="0"/>
          </a:p>
          <a:p>
            <a:pPr marL="0" indent="0" fontAlgn="auto">
              <a:buNone/>
            </a:pPr>
            <a:r>
              <a:rPr lang="en-US" dirty="0"/>
              <a:t>2</a:t>
            </a:r>
            <a:r>
              <a:rPr lang="zh-CN" altLang="en-US" dirty="0"/>
              <a:t>）双目运算符：“</a:t>
            </a:r>
            <a:r>
              <a:rPr lang="en-US" dirty="0"/>
              <a:t>+</a:t>
            </a:r>
            <a:r>
              <a:rPr lang="zh-CN" altLang="en-US" dirty="0"/>
              <a:t>”（相加），“</a:t>
            </a:r>
            <a:r>
              <a:rPr lang="en-US" dirty="0"/>
              <a:t>-</a:t>
            </a:r>
            <a:r>
              <a:rPr lang="zh-CN" altLang="en-US" dirty="0"/>
              <a:t>”（相减），“</a:t>
            </a:r>
            <a:r>
              <a:rPr lang="en-US" dirty="0">
                <a:sym typeface="Symbol"/>
              </a:rPr>
              <a:t></a:t>
            </a:r>
            <a:r>
              <a:rPr lang="zh-CN" altLang="en-US" dirty="0"/>
              <a:t>”（相乘），“</a:t>
            </a:r>
            <a:r>
              <a:rPr lang="en-US" dirty="0"/>
              <a:t>/</a:t>
            </a:r>
            <a:r>
              <a:rPr lang="zh-CN" altLang="en-US" dirty="0"/>
              <a:t>”（相除），“</a:t>
            </a:r>
            <a:r>
              <a:rPr lang="en-US" dirty="0"/>
              <a:t>%</a:t>
            </a:r>
            <a:r>
              <a:rPr lang="zh-CN" altLang="en-US" dirty="0"/>
              <a:t>”（取余数）</a:t>
            </a:r>
            <a:endParaRPr lang="en-US" altLang="zh-CN" dirty="0"/>
          </a:p>
          <a:p>
            <a:pPr marL="0" indent="0" fontAlgn="auto">
              <a:buNone/>
            </a:pPr>
            <a:endParaRPr lang="en-US" dirty="0"/>
          </a:p>
          <a:p>
            <a:pPr marL="0" indent="0" fontAlgn="auto">
              <a:buNone/>
            </a:pPr>
            <a:r>
              <a:rPr lang="en-US" b="1" dirty="0"/>
              <a:t>2</a:t>
            </a:r>
            <a:r>
              <a:rPr lang="zh-CN" altLang="en-US" b="1" dirty="0"/>
              <a:t>．自增与自减运算符（</a:t>
            </a:r>
            <a:r>
              <a:rPr lang="en-US" b="1" dirty="0"/>
              <a:t>++</a:t>
            </a:r>
            <a:r>
              <a:rPr lang="zh-CN" altLang="en-US" b="1" dirty="0"/>
              <a:t>与</a:t>
            </a:r>
            <a:r>
              <a:rPr lang="en-US" b="1" dirty="0"/>
              <a:t>- -</a:t>
            </a:r>
            <a:r>
              <a:rPr lang="zh-CN" altLang="en-US" b="1" dirty="0"/>
              <a:t>）</a:t>
            </a:r>
            <a:endParaRPr lang="en-US" b="1" dirty="0"/>
          </a:p>
          <a:p>
            <a:pPr marL="0" indent="0" fontAlgn="auto">
              <a:buNone/>
            </a:pPr>
            <a:r>
              <a:rPr lang="zh-CN" altLang="en-US" dirty="0"/>
              <a:t>       作用：使变量的值增１或减１。</a:t>
            </a:r>
            <a:endParaRPr lang="en-US" dirty="0"/>
          </a:p>
          <a:p>
            <a:pPr marL="0" indent="0" fontAlgn="auto">
              <a:buNone/>
            </a:pPr>
            <a:r>
              <a:rPr lang="en-US" dirty="0"/>
              <a:t>1</a:t>
            </a:r>
            <a:r>
              <a:rPr lang="zh-CN" altLang="en-US" dirty="0"/>
              <a:t>）</a:t>
            </a:r>
            <a:r>
              <a:rPr lang="en-US" dirty="0"/>
              <a:t>++</a:t>
            </a:r>
            <a:r>
              <a:rPr lang="en-US" dirty="0" err="1"/>
              <a:t>i</a:t>
            </a:r>
            <a:r>
              <a:rPr lang="en-US" dirty="0"/>
              <a:t> ,  --</a:t>
            </a:r>
            <a:r>
              <a:rPr lang="en-US" dirty="0" err="1"/>
              <a:t>i</a:t>
            </a:r>
            <a:r>
              <a:rPr lang="en-US" dirty="0"/>
              <a:t>  </a:t>
            </a:r>
            <a:r>
              <a:rPr lang="zh-CN" altLang="en-US" dirty="0"/>
              <a:t>使用之前，先使</a:t>
            </a:r>
            <a:r>
              <a:rPr lang="en-US" dirty="0" err="1"/>
              <a:t>i</a:t>
            </a:r>
            <a:r>
              <a:rPr lang="zh-CN" altLang="en-US" dirty="0"/>
              <a:t>的值加（减）</a:t>
            </a:r>
            <a:r>
              <a:rPr lang="en-US" dirty="0"/>
              <a:t>1</a:t>
            </a:r>
          </a:p>
          <a:p>
            <a:pPr marL="0" indent="0" fontAlgn="auto">
              <a:buNone/>
            </a:pPr>
            <a:r>
              <a:rPr lang="en-US" dirty="0"/>
              <a:t>2</a:t>
            </a:r>
            <a:r>
              <a:rPr lang="zh-CN" altLang="en-US" dirty="0"/>
              <a:t>）</a:t>
            </a:r>
            <a:r>
              <a:rPr lang="en-US" dirty="0" err="1"/>
              <a:t>i</a:t>
            </a:r>
            <a:r>
              <a:rPr lang="en-US" dirty="0"/>
              <a:t>++,  </a:t>
            </a:r>
            <a:r>
              <a:rPr lang="en-US" dirty="0" err="1"/>
              <a:t>i</a:t>
            </a:r>
            <a:r>
              <a:rPr lang="en-US" dirty="0"/>
              <a:t>--   </a:t>
            </a:r>
            <a:r>
              <a:rPr lang="zh-CN" altLang="en-US" dirty="0"/>
              <a:t>使用之后，使</a:t>
            </a:r>
            <a:r>
              <a:rPr lang="en-US" dirty="0" err="1"/>
              <a:t>i</a:t>
            </a:r>
            <a:r>
              <a:rPr lang="zh-CN" altLang="en-US" dirty="0"/>
              <a:t>的值加（减）</a:t>
            </a:r>
            <a:r>
              <a:rPr lang="en-US" dirty="0"/>
              <a:t>1      </a:t>
            </a:r>
          </a:p>
          <a:p>
            <a:pPr marL="0" indent="0">
              <a:buNone/>
            </a:pPr>
            <a:r>
              <a:rPr lang="en-US" dirty="0"/>
              <a:t> </a:t>
            </a:r>
          </a:p>
          <a:p>
            <a:pPr marL="0" indent="0" fontAlgn="auto">
              <a:buNone/>
            </a:pPr>
            <a:r>
              <a:rPr lang="en-US" b="1" dirty="0"/>
              <a:t>3</a:t>
            </a:r>
            <a:r>
              <a:rPr lang="zh-CN" altLang="en-US" b="1" dirty="0"/>
              <a:t>．算术表达式和运算符的优先级与结合性</a:t>
            </a:r>
            <a:endParaRPr lang="en-US" b="1" dirty="0"/>
          </a:p>
          <a:p>
            <a:pPr marL="0" indent="0" fontAlgn="auto">
              <a:buNone/>
            </a:pPr>
            <a:r>
              <a:rPr lang="en-US" dirty="0"/>
              <a:t>1</a:t>
            </a:r>
            <a:r>
              <a:rPr lang="zh-CN" altLang="en-US" dirty="0"/>
              <a:t>）算术表达式</a:t>
            </a:r>
            <a:endParaRPr lang="en-US" dirty="0"/>
          </a:p>
          <a:p>
            <a:pPr marL="0" indent="0" fontAlgn="auto">
              <a:buNone/>
            </a:pPr>
            <a:r>
              <a:rPr lang="zh-CN" altLang="en-US" dirty="0"/>
              <a:t>用算术运算符和括号将操作数连接起来的，符合</a:t>
            </a:r>
            <a:r>
              <a:rPr lang="en-US" dirty="0"/>
              <a:t>C</a:t>
            </a:r>
            <a:r>
              <a:rPr lang="zh-CN" altLang="en-US" dirty="0"/>
              <a:t>语法规则的式子。</a:t>
            </a:r>
            <a:endParaRPr lang="en-US" dirty="0"/>
          </a:p>
          <a:p>
            <a:pPr marL="0" indent="0" fontAlgn="auto">
              <a:buNone/>
            </a:pPr>
            <a:r>
              <a:rPr lang="en-US" dirty="0"/>
              <a:t>2</a:t>
            </a:r>
            <a:r>
              <a:rPr lang="zh-CN" altLang="en-US" dirty="0"/>
              <a:t>）优先级：</a:t>
            </a:r>
            <a:r>
              <a:rPr lang="en-US" dirty="0"/>
              <a:t>*</a:t>
            </a:r>
            <a:r>
              <a:rPr lang="zh-CN" altLang="en-US" dirty="0"/>
              <a:t>　／　</a:t>
            </a:r>
            <a:r>
              <a:rPr lang="en-US" dirty="0"/>
              <a:t>%</a:t>
            </a:r>
            <a:r>
              <a:rPr lang="zh-CN" altLang="en-US" dirty="0"/>
              <a:t>　高于　＋　　－</a:t>
            </a:r>
            <a:endParaRPr lang="en-US" dirty="0"/>
          </a:p>
          <a:p>
            <a:pPr marL="0" indent="0" fontAlgn="auto">
              <a:buNone/>
            </a:pPr>
            <a:r>
              <a:rPr lang="en-US" dirty="0"/>
              <a:t>3</a:t>
            </a:r>
            <a:r>
              <a:rPr lang="zh-CN" altLang="en-US" dirty="0"/>
              <a:t>）结合性：按自左至右的结合方向。</a:t>
            </a:r>
            <a:endParaRPr lang="en-US" dirty="0"/>
          </a:p>
          <a:p>
            <a:endParaRPr lang="en-US" dirty="0"/>
          </a:p>
        </p:txBody>
      </p:sp>
      <p:sp>
        <p:nvSpPr>
          <p:cNvPr id="4" name="Text Placeholder 3"/>
          <p:cNvSpPr>
            <a:spLocks noGrp="1"/>
          </p:cNvSpPr>
          <p:nvPr>
            <p:ph type="body" sz="half" idx="2"/>
          </p:nvPr>
        </p:nvSpPr>
        <p:spPr/>
        <p:txBody>
          <a:bodyPr/>
          <a:lstStyle/>
          <a:p>
            <a:r>
              <a:rPr lang="en-US" dirty="0"/>
              <a:t>1</a:t>
            </a:r>
            <a:r>
              <a:rPr lang="zh-CN" altLang="en-US" dirty="0"/>
              <a:t>．算术运算符</a:t>
            </a:r>
            <a:endParaRPr lang="en-US" altLang="zh-CN" dirty="0"/>
          </a:p>
          <a:p>
            <a:r>
              <a:rPr lang="en-US" dirty="0"/>
              <a:t>2</a:t>
            </a:r>
            <a:r>
              <a:rPr lang="zh-CN" altLang="en-US" dirty="0"/>
              <a:t>．自增与自减运算符（</a:t>
            </a:r>
            <a:r>
              <a:rPr lang="en-US" dirty="0"/>
              <a:t>++</a:t>
            </a:r>
            <a:r>
              <a:rPr lang="zh-CN" altLang="en-US" dirty="0"/>
              <a:t>与</a:t>
            </a:r>
            <a:r>
              <a:rPr lang="en-US" dirty="0"/>
              <a:t>- -</a:t>
            </a:r>
            <a:r>
              <a:rPr lang="zh-CN" altLang="en-US" dirty="0"/>
              <a:t>）</a:t>
            </a:r>
            <a:endParaRPr lang="en-US" altLang="zh-CN" dirty="0"/>
          </a:p>
          <a:p>
            <a:r>
              <a:rPr lang="en-US" dirty="0"/>
              <a:t>3</a:t>
            </a:r>
            <a:r>
              <a:rPr lang="zh-CN" altLang="en-US" dirty="0"/>
              <a:t>．算术表达式和运算符的优先级与结合性</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315832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表达式中数据间的混合运算与类型转换</a:t>
            </a:r>
            <a:endParaRPr lang="en-US" dirty="0"/>
          </a:p>
        </p:txBody>
      </p:sp>
      <p:sp>
        <p:nvSpPr>
          <p:cNvPr id="3" name="Content Placeholder 2"/>
          <p:cNvSpPr>
            <a:spLocks noGrp="1"/>
          </p:cNvSpPr>
          <p:nvPr>
            <p:ph idx="1"/>
          </p:nvPr>
        </p:nvSpPr>
        <p:spPr>
          <a:xfrm>
            <a:off x="3803650" y="609600"/>
            <a:ext cx="5111750" cy="5562600"/>
          </a:xfrm>
        </p:spPr>
        <p:txBody>
          <a:bodyPr>
            <a:normAutofit fontScale="47500" lnSpcReduction="20000"/>
          </a:bodyPr>
          <a:lstStyle/>
          <a:p>
            <a:pPr marL="0" indent="0" fontAlgn="auto">
              <a:buNone/>
            </a:pPr>
            <a:r>
              <a:rPr lang="en-US" sz="2900" b="1" dirty="0"/>
              <a:t>1</a:t>
            </a:r>
            <a:r>
              <a:rPr lang="zh-CN" altLang="en-US" sz="2900" b="1" dirty="0"/>
              <a:t>．显式强制类型转换</a:t>
            </a:r>
            <a:endParaRPr lang="en-US" sz="2900" b="1" dirty="0"/>
          </a:p>
          <a:p>
            <a:pPr marL="0" indent="0" fontAlgn="auto">
              <a:buNone/>
            </a:pPr>
            <a:r>
              <a:rPr lang="zh-CN" altLang="en-US" dirty="0"/>
              <a:t>其一般形式为：</a:t>
            </a:r>
            <a:r>
              <a:rPr lang="en-US" dirty="0"/>
              <a:t>(</a:t>
            </a:r>
            <a:r>
              <a:rPr lang="zh-CN" altLang="en-US" dirty="0"/>
              <a:t>类型标识符</a:t>
            </a:r>
            <a:r>
              <a:rPr lang="en-US" dirty="0"/>
              <a:t>)(</a:t>
            </a:r>
            <a:r>
              <a:rPr lang="zh-CN" altLang="en-US" dirty="0"/>
              <a:t>表达式</a:t>
            </a:r>
            <a:r>
              <a:rPr lang="en-US" dirty="0"/>
              <a:t>) </a:t>
            </a:r>
          </a:p>
          <a:p>
            <a:pPr marL="0" indent="0" fontAlgn="auto">
              <a:buNone/>
            </a:pPr>
            <a:endParaRPr lang="en-US" dirty="0"/>
          </a:p>
          <a:p>
            <a:pPr marL="0" indent="0" fontAlgn="auto">
              <a:buNone/>
            </a:pPr>
            <a:r>
              <a:rPr lang="en-US" sz="2900" b="1" dirty="0"/>
              <a:t>2</a:t>
            </a:r>
            <a:r>
              <a:rPr lang="zh-CN" altLang="en-US" sz="2900" b="1" dirty="0"/>
              <a:t>．隐式强制类型转换</a:t>
            </a:r>
            <a:endParaRPr lang="en-US" sz="2900" b="1" dirty="0"/>
          </a:p>
          <a:p>
            <a:pPr marL="0" indent="0" fontAlgn="auto">
              <a:buNone/>
            </a:pPr>
            <a:r>
              <a:rPr lang="en-US" altLang="zh-CN" dirty="0"/>
              <a:t>1</a:t>
            </a:r>
            <a:r>
              <a:rPr lang="zh-CN" altLang="en-US" dirty="0"/>
              <a:t>）运用赋值运算符，</a:t>
            </a:r>
            <a:endParaRPr lang="en-US" altLang="zh-CN" dirty="0"/>
          </a:p>
          <a:p>
            <a:pPr marL="0" indent="0" fontAlgn="auto">
              <a:buNone/>
            </a:pPr>
            <a:r>
              <a:rPr lang="en-US" altLang="zh-CN" dirty="0"/>
              <a:t>2</a:t>
            </a:r>
            <a:r>
              <a:rPr lang="zh-CN" altLang="en-US" dirty="0"/>
              <a:t>）在函数有返回值时总是将</a:t>
            </a:r>
            <a:r>
              <a:rPr lang="en-US" dirty="0"/>
              <a:t>return</a:t>
            </a:r>
            <a:r>
              <a:rPr lang="zh-CN" altLang="en-US" dirty="0"/>
              <a:t>后面的表达式值强制转换为函数的类型（当两者类型不一致时）。</a:t>
            </a:r>
            <a:endParaRPr lang="en-US" dirty="0"/>
          </a:p>
          <a:p>
            <a:pPr marL="0" indent="0" fontAlgn="auto">
              <a:buNone/>
            </a:pPr>
            <a:r>
              <a:rPr lang="zh-CN" altLang="en-US" dirty="0"/>
              <a:t>形式：</a:t>
            </a:r>
            <a:r>
              <a:rPr lang="en-US" altLang="zh-CN" dirty="0"/>
              <a:t>(</a:t>
            </a:r>
            <a:r>
              <a:rPr lang="zh-CN" altLang="en-US" dirty="0"/>
              <a:t>类型名</a:t>
            </a:r>
            <a:r>
              <a:rPr lang="en-US" altLang="zh-CN" dirty="0"/>
              <a:t>)(</a:t>
            </a:r>
            <a:r>
              <a:rPr lang="zh-CN" altLang="en-US" dirty="0"/>
              <a:t>表达式</a:t>
            </a:r>
            <a:r>
              <a:rPr lang="en-US" altLang="zh-CN" dirty="0"/>
              <a:t>)</a:t>
            </a:r>
            <a:endParaRPr lang="en-US" dirty="0"/>
          </a:p>
          <a:p>
            <a:pPr marL="0" indent="0">
              <a:buNone/>
            </a:pPr>
            <a:endParaRPr lang="en-US" altLang="zh-CN" dirty="0"/>
          </a:p>
          <a:p>
            <a:pPr marL="0" indent="0">
              <a:buNone/>
            </a:pPr>
            <a:r>
              <a:rPr lang="zh-CN" altLang="en-US" b="1" dirty="0"/>
              <a:t>注意：</a:t>
            </a:r>
            <a:r>
              <a:rPr lang="zh-CN" altLang="en-US" dirty="0"/>
              <a:t>强制类型转换后并不改变原来变量的类型。</a:t>
            </a:r>
            <a:endParaRPr lang="en-US" altLang="zh-CN" dirty="0"/>
          </a:p>
          <a:p>
            <a:pPr marL="0" indent="0">
              <a:buNone/>
            </a:pPr>
            <a:endParaRPr lang="en-US" altLang="zh-CN" dirty="0"/>
          </a:p>
          <a:p>
            <a:pPr marL="0" indent="0">
              <a:buNone/>
            </a:pPr>
            <a:r>
              <a:rPr lang="en-US" altLang="zh-CN" dirty="0"/>
              <a:t>【</a:t>
            </a:r>
            <a:r>
              <a:rPr lang="zh-CN" altLang="en-US" dirty="0"/>
              <a:t>例</a:t>
            </a:r>
            <a:r>
              <a:rPr lang="en-US" altLang="zh-CN" dirty="0"/>
              <a:t>】</a:t>
            </a:r>
          </a:p>
          <a:p>
            <a:pPr marL="0" indent="0">
              <a:buNone/>
            </a:pPr>
            <a:r>
              <a:rPr lang="en-US" dirty="0">
                <a:solidFill>
                  <a:schemeClr val="accent4"/>
                </a:solidFill>
              </a:rPr>
              <a:t>main()</a:t>
            </a:r>
          </a:p>
          <a:p>
            <a:pPr marL="0" indent="0">
              <a:buNone/>
            </a:pPr>
            <a:r>
              <a:rPr lang="en-US" dirty="0">
                <a:solidFill>
                  <a:schemeClr val="accent4"/>
                </a:solidFill>
              </a:rPr>
              <a:t>{  </a:t>
            </a:r>
          </a:p>
          <a:p>
            <a:pPr marL="0" indent="0">
              <a:buNone/>
            </a:pPr>
            <a:r>
              <a:rPr lang="en-US" dirty="0">
                <a:solidFill>
                  <a:schemeClr val="accent4"/>
                </a:solidFill>
              </a:rPr>
              <a:t>    float x;</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x=3.6;</a:t>
            </a:r>
          </a:p>
          <a:p>
            <a:pPr marL="0" indent="0">
              <a:buNone/>
            </a:pPr>
            <a:r>
              <a:rPr lang="en-US" dirty="0">
                <a:solidFill>
                  <a:schemeClr val="accent4"/>
                </a:solidFill>
              </a:rPr>
              <a:t>     </a:t>
            </a:r>
            <a:r>
              <a:rPr lang="en-US" dirty="0" err="1">
                <a:solidFill>
                  <a:schemeClr val="accent4"/>
                </a:solidFill>
              </a:rPr>
              <a:t>i</a:t>
            </a:r>
            <a:r>
              <a:rPr lang="en-US" dirty="0">
                <a:solidFill>
                  <a:schemeClr val="accent4"/>
                </a:solidFill>
              </a:rPr>
              <a:t>=(</a:t>
            </a:r>
            <a:r>
              <a:rPr lang="en-US" dirty="0" err="1">
                <a:solidFill>
                  <a:schemeClr val="accent4"/>
                </a:solidFill>
              </a:rPr>
              <a:t>int</a:t>
            </a:r>
            <a:r>
              <a:rPr lang="en-US" dirty="0">
                <a:solidFill>
                  <a:schemeClr val="accent4"/>
                </a:solidFill>
              </a:rPr>
              <a:t>)x;</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(“x=%f, </a:t>
            </a:r>
            <a:r>
              <a:rPr lang="en-US" dirty="0" err="1">
                <a:solidFill>
                  <a:schemeClr val="accent4"/>
                </a:solidFill>
              </a:rPr>
              <a:t>i</a:t>
            </a:r>
            <a:r>
              <a:rPr lang="en-US" dirty="0">
                <a:solidFill>
                  <a:schemeClr val="accent4"/>
                </a:solidFill>
              </a:rPr>
              <a:t>=%d”,</a:t>
            </a:r>
            <a:r>
              <a:rPr lang="en-US" dirty="0" err="1">
                <a:solidFill>
                  <a:schemeClr val="accent4"/>
                </a:solidFill>
              </a:rPr>
              <a:t>x,i</a:t>
            </a:r>
            <a:r>
              <a:rPr lang="en-US" dirty="0">
                <a:solidFill>
                  <a:schemeClr val="accent4"/>
                </a:solidFill>
              </a:rPr>
              <a:t>);</a:t>
            </a:r>
          </a:p>
          <a:p>
            <a:pPr marL="0" indent="0">
              <a:buNone/>
            </a:pPr>
            <a:r>
              <a:rPr lang="en-US" dirty="0">
                <a:solidFill>
                  <a:schemeClr val="accent4"/>
                </a:solidFill>
              </a:rPr>
              <a:t>}</a:t>
            </a:r>
          </a:p>
          <a:p>
            <a:pPr marL="0" indent="0">
              <a:buNone/>
            </a:pPr>
            <a:r>
              <a:rPr lang="en-US" dirty="0"/>
              <a:t> </a:t>
            </a:r>
          </a:p>
          <a:p>
            <a:pPr marL="0" indent="0" fontAlgn="auto">
              <a:buNone/>
            </a:pPr>
            <a:r>
              <a:rPr lang="zh-CN" altLang="en-US" dirty="0"/>
              <a:t>输出结果：</a:t>
            </a:r>
            <a:r>
              <a:rPr lang="en-US" dirty="0">
                <a:solidFill>
                  <a:schemeClr val="accent4"/>
                </a:solidFill>
              </a:rPr>
              <a:t>x=3.600000,  </a:t>
            </a:r>
            <a:r>
              <a:rPr lang="en-US" dirty="0" err="1">
                <a:solidFill>
                  <a:schemeClr val="accent4"/>
                </a:solidFill>
              </a:rPr>
              <a:t>i</a:t>
            </a:r>
            <a:r>
              <a:rPr lang="en-US" dirty="0">
                <a:solidFill>
                  <a:schemeClr val="accent4"/>
                </a:solidFill>
              </a:rPr>
              <a:t>=3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fontAlgn="auto">
              <a:buNone/>
            </a:pPr>
            <a:r>
              <a:rPr lang="zh-CN" altLang="en-US" dirty="0"/>
              <a:t>　</a:t>
            </a:r>
            <a:endParaRPr lang="en-US" dirty="0"/>
          </a:p>
          <a:p>
            <a:endParaRPr lang="en-US" dirty="0"/>
          </a:p>
        </p:txBody>
      </p:sp>
      <p:sp>
        <p:nvSpPr>
          <p:cNvPr id="4" name="Text Placeholder 3"/>
          <p:cNvSpPr>
            <a:spLocks noGrp="1"/>
          </p:cNvSpPr>
          <p:nvPr>
            <p:ph type="body" sz="half" idx="2"/>
          </p:nvPr>
        </p:nvSpPr>
        <p:spPr/>
        <p:txBody>
          <a:bodyPr/>
          <a:lstStyle/>
          <a:p>
            <a:r>
              <a:rPr lang="en-US" dirty="0"/>
              <a:t>1</a:t>
            </a:r>
            <a:r>
              <a:rPr lang="zh-CN" altLang="en-US" dirty="0"/>
              <a:t>．显式强制类型转换</a:t>
            </a:r>
            <a:endParaRPr lang="en-US" altLang="zh-CN" dirty="0"/>
          </a:p>
          <a:p>
            <a:r>
              <a:rPr lang="en-US" dirty="0"/>
              <a:t>2</a:t>
            </a:r>
            <a:r>
              <a:rPr lang="zh-CN" altLang="en-US" dirty="0"/>
              <a:t>．隐式强制类型转换</a:t>
            </a:r>
            <a:endParaRPr lang="en-US" dirty="0"/>
          </a:p>
          <a:p>
            <a:endParaRPr lang="en-US" dirty="0"/>
          </a:p>
          <a:p>
            <a:endParaRPr lang="en-US" dirty="0"/>
          </a:p>
        </p:txBody>
      </p:sp>
    </p:spTree>
    <p:extLst>
      <p:ext uri="{BB962C8B-B14F-4D97-AF65-F5344CB8AC3E}">
        <p14:creationId xmlns:p14="http://schemas.microsoft.com/office/powerpoint/2010/main" val="1970891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赋值运算符与赋值表达式</a:t>
            </a:r>
            <a:endParaRPr lang="en-US" dirty="0"/>
          </a:p>
        </p:txBody>
      </p:sp>
      <p:sp>
        <p:nvSpPr>
          <p:cNvPr id="3" name="Content Placeholder 2"/>
          <p:cNvSpPr>
            <a:spLocks noGrp="1"/>
          </p:cNvSpPr>
          <p:nvPr>
            <p:ph idx="1"/>
          </p:nvPr>
        </p:nvSpPr>
        <p:spPr/>
        <p:txBody>
          <a:bodyPr>
            <a:normAutofit fontScale="55000" lnSpcReduction="20000"/>
          </a:bodyPr>
          <a:lstStyle/>
          <a:p>
            <a:pPr marL="0" indent="0" fontAlgn="auto">
              <a:buNone/>
            </a:pPr>
            <a:r>
              <a:rPr lang="en-US" b="1" dirty="0"/>
              <a:t>1</a:t>
            </a:r>
            <a:r>
              <a:rPr lang="zh-CN" altLang="en-US" b="1" dirty="0"/>
              <a:t>．赋值运算符（</a:t>
            </a:r>
            <a:r>
              <a:rPr lang="en-US" b="1" dirty="0"/>
              <a:t>=</a:t>
            </a:r>
            <a:r>
              <a:rPr lang="zh-CN" altLang="en-US" b="1" dirty="0"/>
              <a:t>）</a:t>
            </a:r>
            <a:endParaRPr lang="en-US" b="1" dirty="0"/>
          </a:p>
          <a:p>
            <a:pPr marL="0" indent="0" fontAlgn="auto">
              <a:buNone/>
            </a:pPr>
            <a:r>
              <a:rPr lang="zh-CN" altLang="en-US" dirty="0"/>
              <a:t>形式：变量名</a:t>
            </a:r>
            <a:r>
              <a:rPr lang="en-US" dirty="0"/>
              <a:t>=</a:t>
            </a:r>
            <a:r>
              <a:rPr lang="zh-CN" altLang="en-US" dirty="0"/>
              <a:t>常量或表达式</a:t>
            </a:r>
            <a:endParaRPr lang="en-US" dirty="0"/>
          </a:p>
          <a:p>
            <a:pPr marL="0" indent="0" fontAlgn="auto">
              <a:buNone/>
            </a:pPr>
            <a:r>
              <a:rPr lang="zh-CN" altLang="en-US" dirty="0"/>
              <a:t>作用：将右边常量或表达式的值赋给左边的变量。</a:t>
            </a:r>
            <a:endParaRPr lang="en-US" dirty="0"/>
          </a:p>
          <a:p>
            <a:pPr marL="0" indent="0" fontAlgn="auto">
              <a:buNone/>
            </a:pPr>
            <a:r>
              <a:rPr lang="zh-CN" altLang="en-US" dirty="0"/>
              <a:t>要求：如果表达式类型与左边的变量的类型不匹配，自动进行类型转换。</a:t>
            </a:r>
            <a:endParaRPr lang="en-US" altLang="zh-CN" dirty="0"/>
          </a:p>
          <a:p>
            <a:pPr marL="0" indent="0" fontAlgn="auto">
              <a:buNone/>
            </a:pPr>
            <a:endParaRPr lang="en-US" b="1" dirty="0"/>
          </a:p>
          <a:p>
            <a:pPr marL="0" indent="0" fontAlgn="auto">
              <a:buNone/>
            </a:pPr>
            <a:r>
              <a:rPr lang="en-US" b="1" dirty="0"/>
              <a:t>2</a:t>
            </a:r>
            <a:r>
              <a:rPr lang="zh-CN" altLang="en-US" b="1" dirty="0"/>
              <a:t>．复合赋值运算符</a:t>
            </a:r>
            <a:endParaRPr lang="en-US" b="1" dirty="0"/>
          </a:p>
          <a:p>
            <a:pPr marL="0" indent="0" fontAlgn="auto">
              <a:buNone/>
            </a:pPr>
            <a:r>
              <a:rPr lang="zh-CN" altLang="en-US" dirty="0"/>
              <a:t>在赋值符“</a:t>
            </a:r>
            <a:r>
              <a:rPr lang="en-US" dirty="0"/>
              <a:t>=</a:t>
            </a:r>
            <a:r>
              <a:rPr lang="zh-CN" altLang="en-US" dirty="0"/>
              <a:t>”之前加上其他运算符，共有</a:t>
            </a:r>
            <a:r>
              <a:rPr lang="en-US" dirty="0"/>
              <a:t>10</a:t>
            </a:r>
            <a:r>
              <a:rPr lang="zh-CN" altLang="en-US" dirty="0"/>
              <a:t>种复合赋值运算符：</a:t>
            </a:r>
            <a:endParaRPr lang="en-US" dirty="0"/>
          </a:p>
          <a:p>
            <a:pPr marL="0" indent="0" fontAlgn="auto">
              <a:buNone/>
            </a:pPr>
            <a:r>
              <a:rPr lang="en-US" dirty="0"/>
              <a:t>+=</a:t>
            </a:r>
            <a:r>
              <a:rPr lang="zh-CN" altLang="en-US" dirty="0"/>
              <a:t>，</a:t>
            </a:r>
            <a:r>
              <a:rPr lang="en-US" dirty="0"/>
              <a:t>-=</a:t>
            </a:r>
            <a:r>
              <a:rPr lang="zh-CN" altLang="en-US" dirty="0"/>
              <a:t>，</a:t>
            </a:r>
            <a:r>
              <a:rPr lang="en-US" dirty="0">
                <a:sym typeface="Symbol"/>
              </a:rPr>
              <a:t></a:t>
            </a:r>
            <a:r>
              <a:rPr lang="en-US" dirty="0"/>
              <a:t>=</a:t>
            </a:r>
            <a:r>
              <a:rPr lang="zh-CN" altLang="en-US" dirty="0"/>
              <a:t>，</a:t>
            </a:r>
            <a:r>
              <a:rPr lang="en-US" dirty="0"/>
              <a:t>/=</a:t>
            </a:r>
            <a:r>
              <a:rPr lang="zh-CN" altLang="en-US" dirty="0"/>
              <a:t>，</a:t>
            </a:r>
            <a:r>
              <a:rPr lang="en-US" dirty="0"/>
              <a:t>%=</a:t>
            </a:r>
            <a:r>
              <a:rPr lang="zh-CN" altLang="en-US" dirty="0"/>
              <a:t>，</a:t>
            </a:r>
            <a:endParaRPr lang="en-US" dirty="0"/>
          </a:p>
          <a:p>
            <a:pPr marL="0" indent="0" fontAlgn="auto">
              <a:buNone/>
            </a:pPr>
            <a:r>
              <a:rPr lang="en-US" dirty="0"/>
              <a:t>&lt;&lt;=</a:t>
            </a:r>
            <a:r>
              <a:rPr lang="zh-CN" altLang="en-US" dirty="0"/>
              <a:t>，</a:t>
            </a:r>
            <a:r>
              <a:rPr lang="en-US" dirty="0"/>
              <a:t>&gt;&gt;=</a:t>
            </a:r>
            <a:r>
              <a:rPr lang="zh-CN" altLang="en-US" dirty="0"/>
              <a:t>，</a:t>
            </a:r>
            <a:r>
              <a:rPr lang="en-US" dirty="0"/>
              <a:t>&amp;=</a:t>
            </a:r>
            <a:r>
              <a:rPr lang="zh-CN" altLang="en-US" dirty="0"/>
              <a:t>，</a:t>
            </a:r>
            <a:r>
              <a:rPr lang="en-US" dirty="0"/>
              <a:t>^=</a:t>
            </a:r>
            <a:r>
              <a:rPr lang="zh-CN" altLang="en-US" dirty="0"/>
              <a:t>，</a:t>
            </a:r>
            <a:r>
              <a:rPr lang="en-US" dirty="0"/>
              <a:t>|=</a:t>
            </a:r>
          </a:p>
          <a:p>
            <a:pPr marL="0" indent="0" fontAlgn="auto">
              <a:buNone/>
            </a:pPr>
            <a:endParaRPr lang="en-US" dirty="0"/>
          </a:p>
          <a:p>
            <a:pPr marL="0" indent="0" fontAlgn="auto">
              <a:buNone/>
            </a:pPr>
            <a:r>
              <a:rPr lang="en-US" b="1" dirty="0"/>
              <a:t>3</a:t>
            </a:r>
            <a:r>
              <a:rPr lang="zh-CN" altLang="en-US" b="1" dirty="0"/>
              <a:t>．赋值表达式</a:t>
            </a:r>
            <a:endParaRPr lang="en-US" b="1" dirty="0"/>
          </a:p>
          <a:p>
            <a:pPr marL="0" indent="0" fontAlgn="auto">
              <a:buNone/>
            </a:pPr>
            <a:r>
              <a:rPr lang="zh-CN" altLang="en-US" dirty="0"/>
              <a:t>定义：由赋值运算符将一个变量和一个表达式连接起来的式子。</a:t>
            </a:r>
            <a:endParaRPr lang="en-US" dirty="0"/>
          </a:p>
          <a:p>
            <a:pPr marL="0" indent="0" fontAlgn="auto">
              <a:buNone/>
            </a:pPr>
            <a:r>
              <a:rPr lang="zh-CN" altLang="en-US" dirty="0"/>
              <a:t>形式：变量</a:t>
            </a:r>
            <a:r>
              <a:rPr lang="en-US" dirty="0"/>
              <a:t> = </a:t>
            </a:r>
            <a:r>
              <a:rPr lang="zh-CN" altLang="en-US" dirty="0"/>
              <a:t>表达式</a:t>
            </a:r>
            <a:endParaRPr lang="en-US" dirty="0"/>
          </a:p>
          <a:p>
            <a:pPr marL="0" indent="0" fontAlgn="auto">
              <a:buNone/>
            </a:pPr>
            <a:r>
              <a:rPr lang="zh-CN" altLang="en-US" dirty="0"/>
              <a:t>说明：赋值表达式的值为被赋值的变量的值。</a:t>
            </a:r>
            <a:endParaRPr lang="en-US" altLang="zh-CN" dirty="0"/>
          </a:p>
          <a:p>
            <a:pPr marL="0" indent="0" fontAlgn="auto">
              <a:buNone/>
            </a:pPr>
            <a:endParaRPr lang="en-US" dirty="0"/>
          </a:p>
          <a:p>
            <a:pPr marL="0" indent="0" fontAlgn="auto">
              <a:buNone/>
            </a:pPr>
            <a:r>
              <a:rPr lang="zh-CN" altLang="en-US" dirty="0"/>
              <a:t>赋值表达式中可以包含复合赋值运算符。</a:t>
            </a:r>
            <a:endParaRPr lang="en-US" altLang="zh-CN" dirty="0"/>
          </a:p>
          <a:p>
            <a:pPr marL="0" indent="0" fontAlgn="auto">
              <a:buNone/>
            </a:pPr>
            <a:endParaRPr lang="en-US" altLang="zh-CN" dirty="0"/>
          </a:p>
          <a:p>
            <a:pPr marL="0" indent="0" fontAlgn="auto">
              <a:buNone/>
            </a:pPr>
            <a:r>
              <a:rPr lang="en-US" altLang="zh-CN" dirty="0"/>
              <a:t>【</a:t>
            </a:r>
            <a:r>
              <a:rPr lang="zh-CN" altLang="en-US" dirty="0"/>
              <a:t>例</a:t>
            </a:r>
            <a:r>
              <a:rPr lang="en-US" altLang="zh-CN" dirty="0"/>
              <a:t>】</a:t>
            </a:r>
            <a:r>
              <a:rPr lang="zh-CN" altLang="en-US" dirty="0"/>
              <a:t>若</a:t>
            </a:r>
            <a:r>
              <a:rPr lang="en-US" dirty="0"/>
              <a:t>a=12</a:t>
            </a:r>
            <a:r>
              <a:rPr lang="zh-CN" altLang="en-US" dirty="0"/>
              <a:t>，计算表达式</a:t>
            </a:r>
            <a:r>
              <a:rPr lang="en-US" dirty="0"/>
              <a:t>a+=a</a:t>
            </a:r>
            <a:r>
              <a:rPr lang="zh-CN" altLang="en-US" dirty="0"/>
              <a:t>－</a:t>
            </a:r>
            <a:r>
              <a:rPr lang="en-US" dirty="0"/>
              <a:t>=</a:t>
            </a:r>
            <a:r>
              <a:rPr lang="en-US" dirty="0" err="1"/>
              <a:t>a</a:t>
            </a:r>
            <a:r>
              <a:rPr lang="en-US" dirty="0" err="1">
                <a:sym typeface="Symbol"/>
              </a:rPr>
              <a:t></a:t>
            </a:r>
            <a:r>
              <a:rPr lang="en-US" dirty="0" err="1"/>
              <a:t>a</a:t>
            </a:r>
            <a:r>
              <a:rPr lang="zh-CN" altLang="en-US" dirty="0"/>
              <a:t>运算后</a:t>
            </a:r>
            <a:r>
              <a:rPr lang="en-US" dirty="0"/>
              <a:t>a</a:t>
            </a:r>
            <a:r>
              <a:rPr lang="zh-CN" altLang="en-US" dirty="0"/>
              <a:t>的值。</a:t>
            </a:r>
            <a:endParaRPr lang="en-US" dirty="0"/>
          </a:p>
          <a:p>
            <a:pPr marL="0" indent="0" fontAlgn="auto">
              <a:buNone/>
            </a:pPr>
            <a:r>
              <a:rPr lang="zh-CN" altLang="en-US" dirty="0"/>
              <a:t>第一步：</a:t>
            </a:r>
            <a:r>
              <a:rPr lang="en-US" dirty="0"/>
              <a:t>a</a:t>
            </a:r>
            <a:r>
              <a:rPr lang="zh-CN" altLang="en-US" dirty="0"/>
              <a:t>－＝</a:t>
            </a:r>
            <a:r>
              <a:rPr lang="en-US" dirty="0" err="1"/>
              <a:t>a</a:t>
            </a:r>
            <a:r>
              <a:rPr lang="en-US" dirty="0" err="1">
                <a:sym typeface="Symbol"/>
              </a:rPr>
              <a:t></a:t>
            </a:r>
            <a:r>
              <a:rPr lang="en-US" dirty="0" err="1"/>
              <a:t>a</a:t>
            </a:r>
            <a:r>
              <a:rPr lang="en-US" dirty="0"/>
              <a:t>        a=</a:t>
            </a:r>
            <a:r>
              <a:rPr lang="en-US" dirty="0" err="1"/>
              <a:t>a-a</a:t>
            </a:r>
            <a:r>
              <a:rPr lang="en-US" dirty="0" err="1">
                <a:sym typeface="Symbol"/>
              </a:rPr>
              <a:t></a:t>
            </a:r>
            <a:r>
              <a:rPr lang="en-US" dirty="0" err="1"/>
              <a:t>a</a:t>
            </a:r>
            <a:r>
              <a:rPr lang="en-US" dirty="0"/>
              <a:t>=12</a:t>
            </a:r>
            <a:r>
              <a:rPr lang="zh-CN" altLang="en-US" dirty="0"/>
              <a:t>－</a:t>
            </a:r>
            <a:r>
              <a:rPr lang="en-US" dirty="0"/>
              <a:t>12</a:t>
            </a:r>
            <a:r>
              <a:rPr lang="en-US" dirty="0">
                <a:sym typeface="Symbol"/>
              </a:rPr>
              <a:t></a:t>
            </a:r>
            <a:r>
              <a:rPr lang="en-US" dirty="0"/>
              <a:t>12=</a:t>
            </a:r>
            <a:r>
              <a:rPr lang="zh-CN" altLang="en-US" dirty="0"/>
              <a:t>－</a:t>
            </a:r>
            <a:r>
              <a:rPr lang="en-US" dirty="0"/>
              <a:t>132</a:t>
            </a:r>
          </a:p>
          <a:p>
            <a:pPr marL="0" indent="0" fontAlgn="auto">
              <a:buNone/>
            </a:pPr>
            <a:r>
              <a:rPr lang="zh-CN" altLang="en-US" dirty="0"/>
              <a:t>第二步：</a:t>
            </a:r>
            <a:r>
              <a:rPr lang="en-US" dirty="0"/>
              <a:t>a+=</a:t>
            </a:r>
            <a:r>
              <a:rPr lang="zh-CN" altLang="en-US" dirty="0"/>
              <a:t>－</a:t>
            </a:r>
            <a:r>
              <a:rPr lang="en-US" dirty="0"/>
              <a:t>132       	a=a+(</a:t>
            </a:r>
            <a:r>
              <a:rPr lang="zh-CN" altLang="en-US" dirty="0"/>
              <a:t>－</a:t>
            </a:r>
            <a:r>
              <a:rPr lang="en-US" dirty="0"/>
              <a:t>132)=</a:t>
            </a:r>
            <a:r>
              <a:rPr lang="zh-CN" altLang="en-US" dirty="0"/>
              <a:t>－</a:t>
            </a:r>
            <a:r>
              <a:rPr lang="en-US" dirty="0"/>
              <a:t>264</a:t>
            </a:r>
          </a:p>
          <a:p>
            <a:endParaRPr lang="en-US" dirty="0"/>
          </a:p>
        </p:txBody>
      </p:sp>
      <p:sp>
        <p:nvSpPr>
          <p:cNvPr id="4" name="Text Placeholder 3"/>
          <p:cNvSpPr>
            <a:spLocks noGrp="1"/>
          </p:cNvSpPr>
          <p:nvPr>
            <p:ph type="body" sz="half" idx="2"/>
          </p:nvPr>
        </p:nvSpPr>
        <p:spPr/>
        <p:txBody>
          <a:bodyPr/>
          <a:lstStyle/>
          <a:p>
            <a:r>
              <a:rPr lang="en-US" dirty="0"/>
              <a:t>1</a:t>
            </a:r>
            <a:r>
              <a:rPr lang="zh-CN" altLang="en-US" dirty="0"/>
              <a:t>．赋值运算符（</a:t>
            </a:r>
            <a:r>
              <a:rPr lang="en-US" dirty="0"/>
              <a:t>=</a:t>
            </a:r>
            <a:r>
              <a:rPr lang="zh-CN" altLang="en-US" dirty="0"/>
              <a:t>）</a:t>
            </a:r>
            <a:endParaRPr lang="en-US" altLang="zh-CN" dirty="0"/>
          </a:p>
          <a:p>
            <a:r>
              <a:rPr lang="en-US" dirty="0"/>
              <a:t>2</a:t>
            </a:r>
            <a:r>
              <a:rPr lang="zh-CN" altLang="en-US" dirty="0"/>
              <a:t>．复合赋值运算符</a:t>
            </a:r>
            <a:endParaRPr lang="en-US" dirty="0"/>
          </a:p>
          <a:p>
            <a:r>
              <a:rPr lang="en-US" dirty="0"/>
              <a:t>3</a:t>
            </a:r>
            <a:r>
              <a:rPr lang="zh-CN" altLang="en-US" dirty="0"/>
              <a:t>．赋值表达式</a:t>
            </a:r>
            <a:endParaRPr lang="en-US" dirty="0"/>
          </a:p>
          <a:p>
            <a:endParaRPr lang="en-US" dirty="0"/>
          </a:p>
          <a:p>
            <a:endParaRPr lang="en-US" dirty="0"/>
          </a:p>
        </p:txBody>
      </p:sp>
    </p:spTree>
    <p:extLst>
      <p:ext uri="{BB962C8B-B14F-4D97-AF65-F5344CB8AC3E}">
        <p14:creationId xmlns:p14="http://schemas.microsoft.com/office/powerpoint/2010/main" val="3790411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逗号运算符和逗号表达式</a:t>
            </a:r>
            <a:endParaRPr lang="en-US" dirty="0"/>
          </a:p>
        </p:txBody>
      </p:sp>
      <p:sp>
        <p:nvSpPr>
          <p:cNvPr id="3" name="Content Placeholder 2"/>
          <p:cNvSpPr>
            <a:spLocks noGrp="1"/>
          </p:cNvSpPr>
          <p:nvPr>
            <p:ph idx="1"/>
          </p:nvPr>
        </p:nvSpPr>
        <p:spPr>
          <a:xfrm>
            <a:off x="3810000" y="990600"/>
            <a:ext cx="5111750" cy="2743200"/>
          </a:xfrm>
        </p:spPr>
        <p:txBody>
          <a:bodyPr>
            <a:normAutofit fontScale="70000" lnSpcReduction="20000"/>
          </a:bodyPr>
          <a:lstStyle/>
          <a:p>
            <a:pPr marL="0" indent="0" fontAlgn="auto">
              <a:buNone/>
            </a:pPr>
            <a:r>
              <a:rPr lang="en-US" b="1" dirty="0"/>
              <a:t>1</a:t>
            </a:r>
            <a:r>
              <a:rPr lang="zh-CN" altLang="en-US" b="1" dirty="0"/>
              <a:t>．逗号运算符</a:t>
            </a:r>
            <a:endParaRPr lang="en-US" b="1" dirty="0"/>
          </a:p>
          <a:p>
            <a:pPr marL="0" indent="0" fontAlgn="auto">
              <a:buNone/>
            </a:pPr>
            <a:r>
              <a:rPr lang="zh-CN" altLang="en-US" dirty="0"/>
              <a:t>逗号运算符即</a:t>
            </a:r>
            <a:r>
              <a:rPr lang="en-US" dirty="0"/>
              <a:t>"</a:t>
            </a:r>
            <a:r>
              <a:rPr lang="zh-CN" altLang="en-US" dirty="0"/>
              <a:t>，</a:t>
            </a:r>
            <a:r>
              <a:rPr lang="en-US" dirty="0"/>
              <a:t>"</a:t>
            </a:r>
            <a:r>
              <a:rPr lang="zh-CN" altLang="en-US" dirty="0"/>
              <a:t>，优先级为所有运算符中级别最低的。</a:t>
            </a:r>
            <a:endParaRPr lang="en-US" altLang="zh-CN" dirty="0"/>
          </a:p>
          <a:p>
            <a:pPr marL="0" indent="0" fontAlgn="auto">
              <a:buNone/>
            </a:pPr>
            <a:endParaRPr lang="en-US" dirty="0"/>
          </a:p>
          <a:p>
            <a:pPr marL="0" indent="0" fontAlgn="auto">
              <a:buNone/>
            </a:pPr>
            <a:r>
              <a:rPr lang="en-US" b="1" dirty="0"/>
              <a:t>2</a:t>
            </a:r>
            <a:r>
              <a:rPr lang="zh-CN" altLang="en-US" b="1" dirty="0"/>
              <a:t>．逗号表达式</a:t>
            </a:r>
            <a:endParaRPr lang="en-US" b="1" dirty="0"/>
          </a:p>
          <a:p>
            <a:pPr marL="0" indent="0" fontAlgn="auto">
              <a:buNone/>
            </a:pPr>
            <a:r>
              <a:rPr lang="zh-CN" altLang="en-US" dirty="0"/>
              <a:t>形式：表达式</a:t>
            </a:r>
            <a:r>
              <a:rPr lang="en-US" dirty="0"/>
              <a:t>1</a:t>
            </a:r>
            <a:r>
              <a:rPr lang="zh-CN" altLang="en-US" dirty="0"/>
              <a:t>，表达式</a:t>
            </a:r>
            <a:r>
              <a:rPr lang="en-US" dirty="0"/>
              <a:t>2</a:t>
            </a:r>
            <a:r>
              <a:rPr lang="zh-CN" altLang="en-US" dirty="0"/>
              <a:t>，</a:t>
            </a:r>
            <a:r>
              <a:rPr lang="en-US" dirty="0"/>
              <a:t>…</a:t>
            </a:r>
            <a:r>
              <a:rPr lang="zh-CN" altLang="en-US" dirty="0"/>
              <a:t>，表达式</a:t>
            </a:r>
            <a:r>
              <a:rPr lang="en-US" dirty="0"/>
              <a:t>n</a:t>
            </a:r>
          </a:p>
          <a:p>
            <a:pPr marL="0" indent="0" fontAlgn="auto">
              <a:buNone/>
            </a:pPr>
            <a:r>
              <a:rPr lang="zh-CN" altLang="en-US" dirty="0"/>
              <a:t>求解过程：顺次求解表达式</a:t>
            </a:r>
            <a:r>
              <a:rPr lang="en-US" dirty="0"/>
              <a:t>1</a:t>
            </a:r>
            <a:r>
              <a:rPr lang="zh-CN" altLang="en-US" dirty="0"/>
              <a:t>，表达式</a:t>
            </a:r>
            <a:r>
              <a:rPr lang="en-US" dirty="0"/>
              <a:t>2</a:t>
            </a:r>
            <a:r>
              <a:rPr lang="zh-CN" altLang="en-US" dirty="0"/>
              <a:t>，</a:t>
            </a:r>
            <a:r>
              <a:rPr lang="en-US" dirty="0"/>
              <a:t>…</a:t>
            </a:r>
            <a:r>
              <a:rPr lang="zh-CN" altLang="en-US" dirty="0"/>
              <a:t>，最后求解表达式</a:t>
            </a:r>
            <a:r>
              <a:rPr lang="en-US" dirty="0"/>
              <a:t>n</a:t>
            </a:r>
            <a:r>
              <a:rPr lang="zh-CN" altLang="en-US" dirty="0"/>
              <a:t>。</a:t>
            </a:r>
            <a:endParaRPr lang="en-US" dirty="0"/>
          </a:p>
          <a:p>
            <a:pPr marL="0" indent="0" fontAlgn="auto">
              <a:buNone/>
            </a:pPr>
            <a:r>
              <a:rPr lang="zh-CN" altLang="en-US" dirty="0"/>
              <a:t>逗号表达式的值为表达式</a:t>
            </a:r>
            <a:r>
              <a:rPr lang="en-US" dirty="0"/>
              <a:t>n</a:t>
            </a:r>
            <a:r>
              <a:rPr lang="zh-CN" altLang="en-US" dirty="0"/>
              <a:t>的值。</a:t>
            </a:r>
            <a:endParaRPr lang="en-US" dirty="0"/>
          </a:p>
          <a:p>
            <a:pPr marL="0" indent="0">
              <a:buNone/>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．逗号运算符</a:t>
            </a:r>
            <a:endParaRPr lang="en-US" dirty="0"/>
          </a:p>
          <a:p>
            <a:r>
              <a:rPr lang="en-US" dirty="0"/>
              <a:t>2</a:t>
            </a:r>
            <a:r>
              <a:rPr lang="zh-CN" altLang="en-US" dirty="0"/>
              <a:t>．逗号表达式</a:t>
            </a:r>
            <a:endParaRPr lang="en-US" dirty="0"/>
          </a:p>
          <a:p>
            <a:endParaRPr lang="en-US" dirty="0"/>
          </a:p>
        </p:txBody>
      </p:sp>
    </p:spTree>
    <p:extLst>
      <p:ext uri="{BB962C8B-B14F-4D97-AF65-F5344CB8AC3E}">
        <p14:creationId xmlns:p14="http://schemas.microsoft.com/office/powerpoint/2010/main" val="4200850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总结提高</a:t>
            </a:r>
            <a:endParaRPr lang="en-US" dirty="0"/>
          </a:p>
        </p:txBody>
      </p:sp>
      <p:sp>
        <p:nvSpPr>
          <p:cNvPr id="3" name="Content Placeholder 2"/>
          <p:cNvSpPr>
            <a:spLocks noGrp="1"/>
          </p:cNvSpPr>
          <p:nvPr>
            <p:ph idx="1"/>
          </p:nvPr>
        </p:nvSpPr>
        <p:spPr>
          <a:xfrm>
            <a:off x="457200" y="1600201"/>
            <a:ext cx="8229600" cy="1066799"/>
          </a:xfrm>
        </p:spPr>
        <p:txBody>
          <a:bodyPr>
            <a:normAutofit fontScale="70000" lnSpcReduction="20000"/>
          </a:bodyPr>
          <a:lstStyle/>
          <a:p>
            <a:pPr>
              <a:buFont typeface="Wingdings" pitchFamily="2" charset="2"/>
              <a:buChar char="Ø"/>
            </a:pPr>
            <a:r>
              <a:rPr lang="en-US" dirty="0"/>
              <a:t>if</a:t>
            </a:r>
            <a:r>
              <a:rPr lang="zh-CN" altLang="en-US" dirty="0"/>
              <a:t>语句的三种基本形式</a:t>
            </a:r>
            <a:endParaRPr lang="en-US" altLang="zh-CN" dirty="0"/>
          </a:p>
          <a:p>
            <a:pPr>
              <a:buFont typeface="Wingdings" pitchFamily="2" charset="2"/>
              <a:buChar char="Ø"/>
            </a:pPr>
            <a:endParaRPr lang="en-US" dirty="0"/>
          </a:p>
          <a:p>
            <a:pPr>
              <a:buFont typeface="Wingdings" pitchFamily="2" charset="2"/>
              <a:buChar char="Ø"/>
            </a:pPr>
            <a:r>
              <a:rPr lang="zh-CN" altLang="en-US" dirty="0"/>
              <a:t>选择结构是根据给定条件来决定语句是否执行</a:t>
            </a:r>
            <a:endParaRPr lang="en-US" dirty="0"/>
          </a:p>
          <a:p>
            <a:endParaRPr lang="en-US" dirty="0"/>
          </a:p>
        </p:txBody>
      </p:sp>
    </p:spTree>
    <p:extLst>
      <p:ext uri="{BB962C8B-B14F-4D97-AF65-F5344CB8AC3E}">
        <p14:creationId xmlns:p14="http://schemas.microsoft.com/office/powerpoint/2010/main" val="448173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a:t>
            </a:r>
            <a:r>
              <a:rPr lang="zh-CN" altLang="en-US" dirty="0"/>
              <a:t>语句的三种基本形式</a:t>
            </a:r>
            <a:endParaRPr lang="en-US" dirty="0"/>
          </a:p>
        </p:txBody>
      </p:sp>
      <p:sp>
        <p:nvSpPr>
          <p:cNvPr id="3" name="Content Placeholder 2"/>
          <p:cNvSpPr>
            <a:spLocks noGrp="1"/>
          </p:cNvSpPr>
          <p:nvPr>
            <p:ph idx="1"/>
          </p:nvPr>
        </p:nvSpPr>
        <p:spPr>
          <a:xfrm>
            <a:off x="3733800" y="914400"/>
            <a:ext cx="5111750" cy="4114800"/>
          </a:xfrm>
        </p:spPr>
        <p:txBody>
          <a:bodyPr>
            <a:normAutofit fontScale="70000" lnSpcReduction="20000"/>
          </a:bodyPr>
          <a:lstStyle/>
          <a:p>
            <a:pPr marL="0" indent="0" fontAlgn="auto">
              <a:buNone/>
            </a:pPr>
            <a:r>
              <a:rPr lang="zh-CN" altLang="en-US" b="1" dirty="0"/>
              <a:t>最基本的形式：</a:t>
            </a:r>
            <a:endParaRPr lang="en-US" b="1" dirty="0"/>
          </a:p>
          <a:p>
            <a:pPr marL="0" indent="0" fontAlgn="auto">
              <a:buNone/>
            </a:pPr>
            <a:r>
              <a:rPr lang="en-US" sz="2600" dirty="0"/>
              <a:t>if(</a:t>
            </a:r>
            <a:r>
              <a:rPr lang="zh-CN" altLang="en-US" sz="2600" dirty="0"/>
              <a:t>表达式</a:t>
            </a:r>
            <a:r>
              <a:rPr lang="en-US" sz="2600" dirty="0"/>
              <a:t>)</a:t>
            </a:r>
            <a:r>
              <a:rPr lang="zh-CN" altLang="en-US" sz="2600" dirty="0"/>
              <a:t>语句</a:t>
            </a:r>
            <a:r>
              <a:rPr lang="en-US" sz="2600" dirty="0"/>
              <a:t>1 </a:t>
            </a:r>
          </a:p>
          <a:p>
            <a:pPr marL="0" indent="0" fontAlgn="auto">
              <a:buNone/>
            </a:pPr>
            <a:r>
              <a:rPr lang="en-US" sz="2600" dirty="0"/>
              <a:t>else </a:t>
            </a:r>
            <a:r>
              <a:rPr lang="zh-CN" altLang="en-US" sz="2600" dirty="0"/>
              <a:t>语句</a:t>
            </a:r>
            <a:r>
              <a:rPr lang="en-US" sz="2600" dirty="0"/>
              <a:t>2</a:t>
            </a:r>
          </a:p>
          <a:p>
            <a:pPr marL="0" indent="0" fontAlgn="auto">
              <a:buNone/>
            </a:pPr>
            <a:endParaRPr lang="en-US" dirty="0"/>
          </a:p>
          <a:p>
            <a:pPr marL="0" indent="0" fontAlgn="auto">
              <a:buNone/>
            </a:pPr>
            <a:r>
              <a:rPr lang="zh-CN" altLang="en-US" b="1" dirty="0"/>
              <a:t>最简单的形式：</a:t>
            </a:r>
            <a:endParaRPr lang="en-US" b="1" dirty="0"/>
          </a:p>
          <a:p>
            <a:pPr marL="0" indent="0" fontAlgn="auto">
              <a:buNone/>
            </a:pPr>
            <a:r>
              <a:rPr lang="en-US" sz="2600" dirty="0"/>
              <a:t>if(</a:t>
            </a:r>
            <a:r>
              <a:rPr lang="zh-CN" altLang="en-US" sz="2600" dirty="0"/>
              <a:t>表达式</a:t>
            </a:r>
            <a:r>
              <a:rPr lang="en-US" sz="2600" dirty="0"/>
              <a:t>) </a:t>
            </a:r>
            <a:r>
              <a:rPr lang="zh-CN" altLang="en-US" sz="2600" dirty="0"/>
              <a:t>语句</a:t>
            </a:r>
            <a:endParaRPr lang="en-US" altLang="zh-CN" sz="2600" dirty="0"/>
          </a:p>
          <a:p>
            <a:pPr marL="0" indent="0" fontAlgn="auto">
              <a:buNone/>
            </a:pPr>
            <a:endParaRPr lang="en-US" dirty="0"/>
          </a:p>
          <a:p>
            <a:pPr marL="0" indent="0" fontAlgn="auto">
              <a:buNone/>
            </a:pPr>
            <a:r>
              <a:rPr lang="zh-CN" altLang="en-US" b="1" dirty="0"/>
              <a:t>层次形式：</a:t>
            </a:r>
            <a:endParaRPr lang="en-US" b="1" dirty="0"/>
          </a:p>
          <a:p>
            <a:pPr marL="0" indent="0" fontAlgn="auto">
              <a:buNone/>
            </a:pPr>
            <a:r>
              <a:rPr lang="en-US" sz="2600" dirty="0"/>
              <a:t>if(</a:t>
            </a:r>
            <a:r>
              <a:rPr lang="zh-CN" altLang="en-US" sz="2600" dirty="0"/>
              <a:t>表达式</a:t>
            </a:r>
            <a:r>
              <a:rPr lang="en-US" sz="2600" dirty="0"/>
              <a:t>1)</a:t>
            </a:r>
            <a:r>
              <a:rPr lang="zh-CN" altLang="en-US" sz="2600" dirty="0"/>
              <a:t>语句</a:t>
            </a:r>
            <a:r>
              <a:rPr lang="en-US" sz="2600" dirty="0"/>
              <a:t>1</a:t>
            </a:r>
          </a:p>
          <a:p>
            <a:pPr marL="0" indent="0" fontAlgn="auto">
              <a:buNone/>
            </a:pPr>
            <a:r>
              <a:rPr lang="en-US" sz="2600" dirty="0"/>
              <a:t>    else if(</a:t>
            </a:r>
            <a:r>
              <a:rPr lang="zh-CN" altLang="en-US" sz="2600" dirty="0"/>
              <a:t>表达式</a:t>
            </a:r>
            <a:r>
              <a:rPr lang="en-US" sz="2600" dirty="0"/>
              <a:t>2)</a:t>
            </a:r>
            <a:r>
              <a:rPr lang="zh-CN" altLang="en-US" sz="2600" dirty="0"/>
              <a:t>语句</a:t>
            </a:r>
            <a:r>
              <a:rPr lang="en-US" sz="2600" dirty="0"/>
              <a:t>2</a:t>
            </a:r>
          </a:p>
          <a:p>
            <a:pPr marL="0" indent="0" fontAlgn="auto">
              <a:buNone/>
            </a:pPr>
            <a:r>
              <a:rPr lang="en-US" sz="2600" dirty="0"/>
              <a:t>            else if(</a:t>
            </a:r>
            <a:r>
              <a:rPr lang="zh-CN" altLang="en-US" sz="2600" dirty="0"/>
              <a:t>表达式</a:t>
            </a:r>
            <a:r>
              <a:rPr lang="en-US" sz="2600" dirty="0"/>
              <a:t>3)</a:t>
            </a:r>
            <a:r>
              <a:rPr lang="zh-CN" altLang="en-US" sz="2600" dirty="0"/>
              <a:t>语句</a:t>
            </a:r>
            <a:r>
              <a:rPr lang="en-US" sz="2600" dirty="0"/>
              <a:t>3 </a:t>
            </a:r>
          </a:p>
          <a:p>
            <a:pPr marL="0" indent="0" fontAlgn="auto">
              <a:buNone/>
            </a:pPr>
            <a:r>
              <a:rPr lang="en-US" sz="2600" dirty="0"/>
              <a:t>                   else if(</a:t>
            </a:r>
            <a:r>
              <a:rPr lang="zh-CN" altLang="en-US" sz="2600" dirty="0"/>
              <a:t>表达式</a:t>
            </a:r>
            <a:r>
              <a:rPr lang="en-US" sz="2600" dirty="0"/>
              <a:t>4)</a:t>
            </a:r>
            <a:r>
              <a:rPr lang="zh-CN" altLang="en-US" sz="2600" dirty="0"/>
              <a:t>语句</a:t>
            </a:r>
            <a:r>
              <a:rPr lang="en-US" sz="2600" dirty="0"/>
              <a:t>4 </a:t>
            </a:r>
          </a:p>
          <a:p>
            <a:pPr marL="0" indent="0" fontAlgn="auto">
              <a:buNone/>
            </a:pPr>
            <a:r>
              <a:rPr lang="en-US" sz="2600" dirty="0"/>
              <a:t>                          else </a:t>
            </a:r>
            <a:r>
              <a:rPr lang="zh-CN" altLang="en-US" sz="2600" dirty="0"/>
              <a:t>表达式</a:t>
            </a:r>
            <a:r>
              <a:rPr lang="en-US" sz="2600" dirty="0"/>
              <a:t>5 </a:t>
            </a:r>
          </a:p>
        </p:txBody>
      </p:sp>
      <p:sp>
        <p:nvSpPr>
          <p:cNvPr id="4" name="Text Placeholder 3"/>
          <p:cNvSpPr>
            <a:spLocks noGrp="1"/>
          </p:cNvSpPr>
          <p:nvPr>
            <p:ph type="body" sz="half" idx="2"/>
          </p:nvPr>
        </p:nvSpPr>
        <p:spPr/>
        <p:txBody>
          <a:bodyPr/>
          <a:lstStyle/>
          <a:p>
            <a:pPr marL="285750" indent="-285750">
              <a:buFont typeface="Wingdings" pitchFamily="2" charset="2"/>
              <a:buChar char="Ø"/>
            </a:pPr>
            <a:r>
              <a:rPr lang="zh-CN" altLang="en-US" dirty="0"/>
              <a:t>最基本的形式</a:t>
            </a:r>
            <a:endParaRPr lang="en-US" altLang="zh-CN" dirty="0"/>
          </a:p>
          <a:p>
            <a:pPr marL="285750" indent="-285750">
              <a:buFont typeface="Wingdings" pitchFamily="2" charset="2"/>
              <a:buChar char="Ø"/>
            </a:pPr>
            <a:r>
              <a:rPr lang="zh-CN" altLang="en-US" dirty="0"/>
              <a:t>最简单的形式</a:t>
            </a:r>
            <a:endParaRPr lang="en-US" altLang="zh-CN" dirty="0"/>
          </a:p>
          <a:p>
            <a:pPr marL="285750" indent="-285750">
              <a:buFont typeface="Wingdings" pitchFamily="2" charset="2"/>
              <a:buChar char="Ø"/>
            </a:pPr>
            <a:r>
              <a:rPr lang="zh-CN" altLang="en-US" dirty="0"/>
              <a:t>层次形式</a:t>
            </a:r>
            <a:endParaRPr lang="en-US" altLang="zh-CN" dirty="0"/>
          </a:p>
          <a:p>
            <a:endParaRPr lang="en-US" dirty="0"/>
          </a:p>
        </p:txBody>
      </p:sp>
    </p:spTree>
    <p:extLst>
      <p:ext uri="{BB962C8B-B14F-4D97-AF65-F5344CB8AC3E}">
        <p14:creationId xmlns:p14="http://schemas.microsoft.com/office/powerpoint/2010/main" val="2777253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选择结构是根据给定条件来决定语句是否执行</a:t>
            </a:r>
            <a:endParaRPr lang="en-US" dirty="0"/>
          </a:p>
        </p:txBody>
      </p:sp>
      <p:sp>
        <p:nvSpPr>
          <p:cNvPr id="3" name="Content Placeholder 2"/>
          <p:cNvSpPr>
            <a:spLocks noGrp="1"/>
          </p:cNvSpPr>
          <p:nvPr>
            <p:ph idx="1"/>
          </p:nvPr>
        </p:nvSpPr>
        <p:spPr/>
        <p:txBody>
          <a:bodyPr>
            <a:normAutofit fontScale="62500" lnSpcReduction="20000"/>
          </a:bodyPr>
          <a:lstStyle/>
          <a:p>
            <a:pPr marL="0" indent="0" fontAlgn="auto">
              <a:buNone/>
            </a:pPr>
            <a:r>
              <a:rPr lang="en-US" sz="3200" b="1" dirty="0"/>
              <a:t>1</a:t>
            </a:r>
            <a:r>
              <a:rPr lang="zh-CN" altLang="en-US" sz="3200" b="1" dirty="0"/>
              <a:t>．单分支选择结构</a:t>
            </a:r>
            <a:endParaRPr lang="en-US" sz="3200" b="1" dirty="0"/>
          </a:p>
          <a:p>
            <a:pPr marL="0" indent="0" fontAlgn="auto">
              <a:buNone/>
            </a:pPr>
            <a:r>
              <a:rPr lang="zh-CN" altLang="en-US" dirty="0"/>
              <a:t>条件为真时执行指定的语句，否则就跳过这些语句。</a:t>
            </a:r>
            <a:endParaRPr lang="en-US" altLang="zh-CN" dirty="0"/>
          </a:p>
          <a:p>
            <a:pPr marL="0" indent="0" fontAlgn="auto">
              <a:buNone/>
            </a:pPr>
            <a:r>
              <a:rPr lang="zh-CN" altLang="en-US" dirty="0"/>
              <a:t>在</a:t>
            </a:r>
            <a:r>
              <a:rPr lang="en-US" dirty="0"/>
              <a:t>C</a:t>
            </a:r>
            <a:r>
              <a:rPr lang="zh-CN" altLang="en-US" dirty="0"/>
              <a:t>语言中，用</a:t>
            </a:r>
            <a:r>
              <a:rPr lang="en-US" dirty="0"/>
              <a:t>if</a:t>
            </a:r>
            <a:r>
              <a:rPr lang="zh-CN" altLang="en-US" dirty="0"/>
              <a:t>语句来描述单分支选择结构。</a:t>
            </a:r>
            <a:endParaRPr lang="en-US" dirty="0"/>
          </a:p>
          <a:p>
            <a:pPr marL="0" indent="0" fontAlgn="auto">
              <a:buNone/>
            </a:pPr>
            <a:endParaRPr lang="en-US" dirty="0"/>
          </a:p>
          <a:p>
            <a:pPr marL="0" indent="0" fontAlgn="auto">
              <a:buNone/>
            </a:pPr>
            <a:r>
              <a:rPr lang="en-US" sz="3200" b="1" dirty="0"/>
              <a:t>2</a:t>
            </a:r>
            <a:r>
              <a:rPr lang="zh-CN" altLang="en-US" sz="3200" b="1" dirty="0"/>
              <a:t>．双分支选择结构</a:t>
            </a:r>
            <a:endParaRPr lang="en-US" sz="3200" b="1" dirty="0"/>
          </a:p>
          <a:p>
            <a:pPr marL="0" indent="0" fontAlgn="auto">
              <a:buNone/>
            </a:pPr>
            <a:r>
              <a:rPr lang="zh-CN" altLang="en-US" dirty="0"/>
              <a:t>在条件为直或假时，分别执行指定的不同语句。</a:t>
            </a:r>
            <a:endParaRPr lang="en-US" altLang="zh-CN" dirty="0"/>
          </a:p>
          <a:p>
            <a:pPr marL="0" indent="0" fontAlgn="auto">
              <a:buNone/>
            </a:pPr>
            <a:r>
              <a:rPr lang="zh-CN" altLang="en-US" dirty="0"/>
              <a:t>在</a:t>
            </a:r>
            <a:r>
              <a:rPr lang="en-US" dirty="0"/>
              <a:t>C</a:t>
            </a:r>
            <a:r>
              <a:rPr lang="zh-CN" altLang="en-US" dirty="0"/>
              <a:t>语言中，用</a:t>
            </a:r>
            <a:r>
              <a:rPr lang="en-US" dirty="0"/>
              <a:t>if-else</a:t>
            </a:r>
            <a:r>
              <a:rPr lang="zh-CN" altLang="en-US" dirty="0"/>
              <a:t>语句来描述双分支选择结构。</a:t>
            </a:r>
            <a:endParaRPr lang="en-US" dirty="0"/>
          </a:p>
          <a:p>
            <a:pPr marL="0" indent="0" fontAlgn="auto">
              <a:buNone/>
            </a:pPr>
            <a:endParaRPr lang="en-US" dirty="0"/>
          </a:p>
          <a:p>
            <a:pPr marL="0" indent="0" fontAlgn="auto">
              <a:buNone/>
            </a:pPr>
            <a:r>
              <a:rPr lang="en-US" sz="3200" b="1" dirty="0"/>
              <a:t>3</a:t>
            </a:r>
            <a:r>
              <a:rPr lang="zh-CN" altLang="en-US" sz="3200" b="1" dirty="0"/>
              <a:t>．</a:t>
            </a:r>
            <a:r>
              <a:rPr lang="en-US" sz="3200" b="1" dirty="0"/>
              <a:t>if</a:t>
            </a:r>
            <a:r>
              <a:rPr lang="zh-CN" altLang="en-US" sz="3200" b="1" dirty="0"/>
              <a:t>语句的嵌套</a:t>
            </a:r>
            <a:endParaRPr lang="en-US" sz="3200" b="1" dirty="0"/>
          </a:p>
          <a:p>
            <a:pPr marL="0" indent="0" fontAlgn="auto">
              <a:buNone/>
            </a:pPr>
            <a:r>
              <a:rPr lang="zh-CN" altLang="en-US" dirty="0"/>
              <a:t>在</a:t>
            </a:r>
            <a:r>
              <a:rPr lang="en-US" dirty="0"/>
              <a:t>if</a:t>
            </a:r>
            <a:r>
              <a:rPr lang="zh-CN" altLang="en-US" dirty="0"/>
              <a:t>（或</a:t>
            </a:r>
            <a:r>
              <a:rPr lang="en-US" dirty="0"/>
              <a:t>if-else</a:t>
            </a:r>
            <a:r>
              <a:rPr lang="zh-CN" altLang="en-US" dirty="0"/>
              <a:t>）语句中，又包含一个或多个</a:t>
            </a:r>
            <a:r>
              <a:rPr lang="en-US" dirty="0"/>
              <a:t>if</a:t>
            </a:r>
            <a:r>
              <a:rPr lang="zh-CN" altLang="en-US" dirty="0"/>
              <a:t>（或</a:t>
            </a:r>
            <a:r>
              <a:rPr lang="en-US" dirty="0"/>
              <a:t>if-else</a:t>
            </a:r>
            <a:r>
              <a:rPr lang="zh-CN" altLang="en-US" dirty="0"/>
              <a:t>）语句。</a:t>
            </a:r>
            <a:endParaRPr lang="en-US" dirty="0"/>
          </a:p>
          <a:p>
            <a:pPr marL="0" indent="0" fontAlgn="auto">
              <a:buNone/>
            </a:pPr>
            <a:endParaRPr lang="en-US" dirty="0"/>
          </a:p>
          <a:p>
            <a:pPr marL="0" indent="0" fontAlgn="auto">
              <a:buNone/>
            </a:pPr>
            <a:r>
              <a:rPr lang="en-US" sz="3200" b="1" dirty="0"/>
              <a:t>4</a:t>
            </a:r>
            <a:r>
              <a:rPr lang="zh-CN" altLang="en-US" sz="3200" b="1" dirty="0"/>
              <a:t>．多分支选择结构</a:t>
            </a:r>
            <a:endParaRPr lang="en-US" sz="3200" b="1" dirty="0"/>
          </a:p>
          <a:p>
            <a:pPr marL="0" indent="0" fontAlgn="auto">
              <a:buNone/>
            </a:pPr>
            <a:r>
              <a:rPr lang="zh-CN" altLang="en-US" dirty="0"/>
              <a:t>依据一个表达式所取不同的值，分别执行指定的不同语句。</a:t>
            </a:r>
            <a:endParaRPr lang="en-US" altLang="zh-CN" dirty="0"/>
          </a:p>
          <a:p>
            <a:pPr marL="0" indent="0" fontAlgn="auto">
              <a:buNone/>
            </a:pPr>
            <a:r>
              <a:rPr lang="zh-CN" altLang="en-US" dirty="0"/>
              <a:t>在</a:t>
            </a:r>
            <a:r>
              <a:rPr lang="en-US" dirty="0"/>
              <a:t>C</a:t>
            </a:r>
            <a:r>
              <a:rPr lang="zh-CN" altLang="en-US" dirty="0"/>
              <a:t>语言中，用</a:t>
            </a:r>
            <a:r>
              <a:rPr lang="en-US" dirty="0"/>
              <a:t>switch</a:t>
            </a:r>
            <a:r>
              <a:rPr lang="zh-CN" altLang="en-US" dirty="0"/>
              <a:t>语句来描述多分支选择结构。</a:t>
            </a:r>
            <a:endParaRPr lang="en-US" dirty="0"/>
          </a:p>
          <a:p>
            <a:endParaRPr lang="en-US" dirty="0"/>
          </a:p>
        </p:txBody>
      </p:sp>
      <p:sp>
        <p:nvSpPr>
          <p:cNvPr id="4" name="Text Placeholder 3"/>
          <p:cNvSpPr>
            <a:spLocks noGrp="1"/>
          </p:cNvSpPr>
          <p:nvPr>
            <p:ph type="body" sz="half" idx="2"/>
          </p:nvPr>
        </p:nvSpPr>
        <p:spPr/>
        <p:txBody>
          <a:bodyPr/>
          <a:lstStyle/>
          <a:p>
            <a:pPr marL="285750" indent="-285750">
              <a:buFont typeface="Wingdings" pitchFamily="2" charset="2"/>
              <a:buChar char="Ø"/>
            </a:pPr>
            <a:r>
              <a:rPr lang="zh-CN" altLang="en-US" dirty="0"/>
              <a:t>单分支选择结构</a:t>
            </a:r>
            <a:endParaRPr lang="en-US" altLang="zh-CN" dirty="0"/>
          </a:p>
          <a:p>
            <a:pPr marL="285750" indent="-285750">
              <a:buFont typeface="Wingdings" pitchFamily="2" charset="2"/>
              <a:buChar char="Ø"/>
            </a:pPr>
            <a:r>
              <a:rPr lang="zh-CN" altLang="en-US" dirty="0"/>
              <a:t>双分支选择结构</a:t>
            </a:r>
            <a:endParaRPr lang="en-US" altLang="zh-CN" dirty="0"/>
          </a:p>
          <a:p>
            <a:pPr marL="285750" indent="-285750">
              <a:buFont typeface="Wingdings" pitchFamily="2" charset="2"/>
              <a:buChar char="Ø"/>
            </a:pPr>
            <a:r>
              <a:rPr lang="en-US" dirty="0"/>
              <a:t>if</a:t>
            </a:r>
            <a:r>
              <a:rPr lang="zh-CN" altLang="en-US" dirty="0"/>
              <a:t>语句的嵌套</a:t>
            </a:r>
            <a:endParaRPr lang="en-US" altLang="zh-CN" dirty="0"/>
          </a:p>
          <a:p>
            <a:pPr marL="285750" indent="-285750">
              <a:buFont typeface="Wingdings" pitchFamily="2" charset="2"/>
              <a:buChar char="Ø"/>
            </a:pPr>
            <a:r>
              <a:rPr lang="zh-CN" altLang="en-US" dirty="0"/>
              <a:t>多分支选择结构</a:t>
            </a:r>
            <a:endParaRPr lang="en-US" dirty="0"/>
          </a:p>
        </p:txBody>
      </p:sp>
    </p:spTree>
    <p:extLst>
      <p:ext uri="{BB962C8B-B14F-4D97-AF65-F5344CB8AC3E}">
        <p14:creationId xmlns:p14="http://schemas.microsoft.com/office/powerpoint/2010/main" val="208161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技能训练</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自主训练</a:t>
            </a:r>
            <a:endParaRPr lang="en-US" altLang="zh-CN" dirty="0"/>
          </a:p>
          <a:p>
            <a:pPr>
              <a:buFont typeface="Wingdings" pitchFamily="2" charset="2"/>
              <a:buChar char="Ø"/>
            </a:pPr>
            <a:r>
              <a:rPr lang="zh-CN" altLang="en-US" dirty="0"/>
              <a:t>拓展训练</a:t>
            </a:r>
            <a:endParaRPr lang="en-US" dirty="0"/>
          </a:p>
          <a:p>
            <a:pPr marL="0" indent="0">
              <a:buNone/>
            </a:pPr>
            <a:endParaRPr lang="en-US" dirty="0"/>
          </a:p>
        </p:txBody>
      </p:sp>
    </p:spTree>
    <p:extLst>
      <p:ext uri="{BB962C8B-B14F-4D97-AF65-F5344CB8AC3E}">
        <p14:creationId xmlns:p14="http://schemas.microsoft.com/office/powerpoint/2010/main" val="537841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自主训练</a:t>
            </a:r>
            <a:endParaRPr lang="en-US" dirty="0"/>
          </a:p>
        </p:txBody>
      </p:sp>
      <p:sp>
        <p:nvSpPr>
          <p:cNvPr id="3" name="Content Placeholder 2"/>
          <p:cNvSpPr>
            <a:spLocks noGrp="1"/>
          </p:cNvSpPr>
          <p:nvPr>
            <p:ph idx="1"/>
          </p:nvPr>
        </p:nvSpPr>
        <p:spPr>
          <a:xfrm>
            <a:off x="3810000" y="1143000"/>
            <a:ext cx="5111750" cy="2971800"/>
          </a:xfrm>
        </p:spPr>
        <p:txBody>
          <a:bodyPr>
            <a:normAutofit fontScale="55000" lnSpcReduction="20000"/>
          </a:bodyPr>
          <a:lstStyle/>
          <a:p>
            <a:pPr marL="0" indent="0" fontAlgn="auto">
              <a:lnSpc>
                <a:spcPct val="120000"/>
              </a:lnSpc>
              <a:buNone/>
            </a:pPr>
            <a:r>
              <a:rPr lang="zh-CN" altLang="en-US" sz="3200" b="1" dirty="0"/>
              <a:t>训练提示：</a:t>
            </a:r>
            <a:endParaRPr lang="en-US" altLang="zh-CN" sz="3200" b="1" dirty="0"/>
          </a:p>
          <a:p>
            <a:pPr marL="0" indent="0" fontAlgn="auto">
              <a:lnSpc>
                <a:spcPct val="120000"/>
              </a:lnSpc>
              <a:buNone/>
            </a:pPr>
            <a:endParaRPr lang="en-US" altLang="zh-CN" dirty="0"/>
          </a:p>
          <a:p>
            <a:pPr marL="0" indent="0" fontAlgn="auto">
              <a:lnSpc>
                <a:spcPct val="120000"/>
              </a:lnSpc>
              <a:buNone/>
            </a:pPr>
            <a:r>
              <a:rPr lang="zh-CN" altLang="en-US" dirty="0"/>
              <a:t>编程从键盘输入小孩的性别（用字符型变量</a:t>
            </a:r>
            <a:r>
              <a:rPr lang="en-US" dirty="0"/>
              <a:t>s</a:t>
            </a:r>
            <a:r>
              <a:rPr lang="zh-CN" altLang="en-US" dirty="0"/>
              <a:t>存储，输入字符</a:t>
            </a:r>
            <a:r>
              <a:rPr lang="en-US" dirty="0"/>
              <a:t>W</a:t>
            </a:r>
            <a:r>
              <a:rPr lang="zh-CN" altLang="en-US" dirty="0"/>
              <a:t>表示女性，输入字符</a:t>
            </a:r>
            <a:r>
              <a:rPr lang="en-US" dirty="0"/>
              <a:t>M</a:t>
            </a:r>
            <a:r>
              <a:rPr lang="zh-CN" altLang="en-US" dirty="0"/>
              <a:t>表示男性）、父母身高（用实型变量存储，</a:t>
            </a:r>
            <a:r>
              <a:rPr lang="en-US" dirty="0" err="1"/>
              <a:t>f_h</a:t>
            </a:r>
            <a:r>
              <a:rPr lang="zh-CN" altLang="en-US" dirty="0"/>
              <a:t>为其父身高，</a:t>
            </a:r>
            <a:r>
              <a:rPr lang="en-US" dirty="0" err="1"/>
              <a:t>m_h</a:t>
            </a:r>
            <a:r>
              <a:rPr lang="zh-CN" altLang="en-US" dirty="0"/>
              <a:t>为其母身高）、是否喜爱体育锻炼（用字符型变量</a:t>
            </a:r>
            <a:r>
              <a:rPr lang="en-US" dirty="0"/>
              <a:t>sport</a:t>
            </a:r>
            <a:r>
              <a:rPr lang="zh-CN" altLang="en-US" dirty="0"/>
              <a:t>存储，输入字符</a:t>
            </a:r>
            <a:r>
              <a:rPr lang="en-US" dirty="0"/>
              <a:t>Y</a:t>
            </a:r>
            <a:r>
              <a:rPr lang="zh-CN" altLang="en-US" dirty="0"/>
              <a:t>表示喜爱，输入字符</a:t>
            </a:r>
            <a:r>
              <a:rPr lang="en-US" dirty="0"/>
              <a:t>N</a:t>
            </a:r>
            <a:r>
              <a:rPr lang="zh-CN" altLang="en-US" dirty="0"/>
              <a:t>表示不喜爱）、是否有良好的饮食习惯等条件（用字符型变量</a:t>
            </a:r>
            <a:r>
              <a:rPr lang="en-US" dirty="0"/>
              <a:t>diet</a:t>
            </a:r>
            <a:r>
              <a:rPr lang="zh-CN" altLang="en-US" dirty="0"/>
              <a:t>存储，输入字符</a:t>
            </a:r>
            <a:r>
              <a:rPr lang="en-US" dirty="0"/>
              <a:t>Y</a:t>
            </a:r>
            <a:r>
              <a:rPr lang="zh-CN" altLang="en-US" dirty="0"/>
              <a:t>表示喜爱，输入字符</a:t>
            </a:r>
            <a:r>
              <a:rPr lang="en-US" dirty="0"/>
              <a:t>N</a:t>
            </a:r>
            <a:r>
              <a:rPr lang="zh-CN" altLang="en-US" dirty="0"/>
              <a:t>表示不喜爱），利用给定公式和身高预测方法对小孩的身高进行预测。</a:t>
            </a:r>
            <a:endParaRPr lang="en-US" dirty="0"/>
          </a:p>
          <a:p>
            <a:pPr marL="0" indent="0">
              <a:lnSpc>
                <a:spcPct val="120000"/>
              </a:lnSpc>
              <a:buNone/>
            </a:pPr>
            <a:endParaRPr lang="en-US" dirty="0"/>
          </a:p>
        </p:txBody>
      </p:sp>
      <p:sp>
        <p:nvSpPr>
          <p:cNvPr id="4" name="Text Placeholder 3"/>
          <p:cNvSpPr>
            <a:spLocks noGrp="1"/>
          </p:cNvSpPr>
          <p:nvPr>
            <p:ph type="body" sz="half" idx="2"/>
          </p:nvPr>
        </p:nvSpPr>
        <p:spPr/>
        <p:txBody>
          <a:bodyPr/>
          <a:lstStyle/>
          <a:p>
            <a:r>
              <a:rPr lang="zh-CN" altLang="en-US" dirty="0"/>
              <a:t>训练内容：身高的预测。</a:t>
            </a:r>
            <a:endParaRPr lang="en-US" altLang="zh-CN" dirty="0"/>
          </a:p>
          <a:p>
            <a:endParaRPr lang="en-US" dirty="0"/>
          </a:p>
          <a:p>
            <a:r>
              <a:rPr lang="zh-CN" altLang="en-US" dirty="0"/>
              <a:t>设</a:t>
            </a:r>
            <a:r>
              <a:rPr lang="en-US" dirty="0" err="1"/>
              <a:t>f_h</a:t>
            </a:r>
            <a:r>
              <a:rPr lang="zh-CN" altLang="en-US" dirty="0"/>
              <a:t>为其父身高，</a:t>
            </a:r>
            <a:r>
              <a:rPr lang="en-US" dirty="0" err="1"/>
              <a:t>m_h</a:t>
            </a:r>
            <a:r>
              <a:rPr lang="zh-CN" altLang="en-US" dirty="0"/>
              <a:t>为其母身高，身高预测公式为</a:t>
            </a:r>
            <a:endParaRPr lang="en-US" dirty="0"/>
          </a:p>
          <a:p>
            <a:r>
              <a:rPr lang="zh-CN" altLang="en-US" dirty="0"/>
              <a:t>男性成人时身高</a:t>
            </a:r>
            <a:r>
              <a:rPr lang="en-US" dirty="0"/>
              <a:t> = (</a:t>
            </a:r>
            <a:r>
              <a:rPr lang="en-US" dirty="0" err="1"/>
              <a:t>f_h</a:t>
            </a:r>
            <a:r>
              <a:rPr lang="en-US" dirty="0"/>
              <a:t> + </a:t>
            </a:r>
            <a:r>
              <a:rPr lang="en-US" dirty="0" err="1"/>
              <a:t>m_h</a:t>
            </a:r>
            <a:r>
              <a:rPr lang="en-US" dirty="0"/>
              <a:t>) </a:t>
            </a:r>
            <a:r>
              <a:rPr lang="en-US" dirty="0">
                <a:sym typeface="Symbol"/>
              </a:rPr>
              <a:t></a:t>
            </a:r>
            <a:r>
              <a:rPr lang="en-US" dirty="0"/>
              <a:t> 0.54(cm)</a:t>
            </a:r>
          </a:p>
          <a:p>
            <a:r>
              <a:rPr lang="zh-CN" altLang="en-US" dirty="0"/>
              <a:t>女性成人时身高</a:t>
            </a:r>
            <a:r>
              <a:rPr lang="en-US" dirty="0"/>
              <a:t> = (</a:t>
            </a:r>
            <a:r>
              <a:rPr lang="en-US" dirty="0" err="1"/>
              <a:t>f_h</a:t>
            </a:r>
            <a:r>
              <a:rPr lang="en-US" dirty="0"/>
              <a:t> </a:t>
            </a:r>
            <a:r>
              <a:rPr lang="en-US" dirty="0">
                <a:sym typeface="Symbol"/>
              </a:rPr>
              <a:t></a:t>
            </a:r>
            <a:r>
              <a:rPr lang="en-US" dirty="0"/>
              <a:t> 0.923 + </a:t>
            </a:r>
            <a:r>
              <a:rPr lang="en-US" dirty="0" err="1"/>
              <a:t>m_h</a:t>
            </a:r>
            <a:r>
              <a:rPr lang="en-US" dirty="0"/>
              <a:t>) / 2(cm)</a:t>
            </a:r>
          </a:p>
          <a:p>
            <a:r>
              <a:rPr lang="zh-CN" altLang="en-US" dirty="0"/>
              <a:t>此外，如果喜爱体育锻炼，那么可增加身高</a:t>
            </a:r>
            <a:r>
              <a:rPr lang="en-US" dirty="0"/>
              <a:t>2%</a:t>
            </a:r>
            <a:r>
              <a:rPr lang="zh-CN" altLang="en-US" dirty="0"/>
              <a:t>；如果有良好的卫生饮食习惯，那么可增加身高</a:t>
            </a:r>
            <a:r>
              <a:rPr lang="en-US" dirty="0"/>
              <a:t>1.5%</a:t>
            </a:r>
            <a:r>
              <a:rPr lang="zh-CN" altLang="en-US" dirty="0"/>
              <a:t>。</a:t>
            </a:r>
            <a:endParaRPr lang="en-US" dirty="0"/>
          </a:p>
          <a:p>
            <a:endParaRPr lang="en-US" dirty="0"/>
          </a:p>
        </p:txBody>
      </p:sp>
    </p:spTree>
    <p:extLst>
      <p:ext uri="{BB962C8B-B14F-4D97-AF65-F5344CB8AC3E}">
        <p14:creationId xmlns:p14="http://schemas.microsoft.com/office/powerpoint/2010/main" val="2550874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拓展训练</a:t>
            </a:r>
            <a:endParaRPr lang="en-US" dirty="0"/>
          </a:p>
        </p:txBody>
      </p:sp>
      <p:sp>
        <p:nvSpPr>
          <p:cNvPr id="3" name="Content Placeholder 2"/>
          <p:cNvSpPr>
            <a:spLocks noGrp="1"/>
          </p:cNvSpPr>
          <p:nvPr>
            <p:ph idx="1"/>
          </p:nvPr>
        </p:nvSpPr>
        <p:spPr/>
        <p:txBody>
          <a:bodyPr>
            <a:normAutofit fontScale="47500" lnSpcReduction="20000"/>
          </a:bodyPr>
          <a:lstStyle/>
          <a:p>
            <a:pPr marL="0" indent="0" fontAlgn="auto">
              <a:buNone/>
            </a:pPr>
            <a:r>
              <a:rPr lang="zh-CN" altLang="en-US" dirty="0"/>
              <a:t>根据用户输入的年龄计算他（她）的胖瘦程度并告诉用户，具体方法如下。</a:t>
            </a:r>
            <a:endParaRPr lang="en-US" dirty="0"/>
          </a:p>
          <a:p>
            <a:pPr marL="0" indent="0" fontAlgn="auto">
              <a:buNone/>
            </a:pPr>
            <a:r>
              <a:rPr lang="zh-CN" altLang="en-US" dirty="0"/>
              <a:t>（</a:t>
            </a:r>
            <a:r>
              <a:rPr lang="en-US" dirty="0"/>
              <a:t>1</a:t>
            </a:r>
            <a:r>
              <a:rPr lang="zh-CN" altLang="en-US" dirty="0"/>
              <a:t>）成人</a:t>
            </a:r>
            <a:endParaRPr lang="en-US" dirty="0"/>
          </a:p>
          <a:p>
            <a:pPr marL="0" indent="0" fontAlgn="auto">
              <a:buNone/>
            </a:pPr>
            <a:r>
              <a:rPr lang="zh-CN" altLang="en-US" dirty="0"/>
              <a:t>体重指数（</a:t>
            </a:r>
            <a:r>
              <a:rPr lang="en-US" dirty="0"/>
              <a:t>kg/m</a:t>
            </a:r>
            <a:r>
              <a:rPr lang="en-US" baseline="30000" dirty="0"/>
              <a:t>2</a:t>
            </a:r>
            <a:r>
              <a:rPr lang="zh-CN" altLang="en-US" dirty="0"/>
              <a:t>）＝体重（</a:t>
            </a:r>
            <a:r>
              <a:rPr lang="en-US" dirty="0"/>
              <a:t>kg</a:t>
            </a:r>
            <a:r>
              <a:rPr lang="zh-CN" altLang="en-US" dirty="0"/>
              <a:t>）</a:t>
            </a:r>
            <a:r>
              <a:rPr lang="en-US" dirty="0"/>
              <a:t>/</a:t>
            </a:r>
            <a:r>
              <a:rPr lang="zh-CN" altLang="en-US" dirty="0"/>
              <a:t>身高（</a:t>
            </a:r>
            <a:r>
              <a:rPr lang="en-US" dirty="0"/>
              <a:t>m</a:t>
            </a:r>
            <a:r>
              <a:rPr lang="zh-CN" altLang="en-US" dirty="0"/>
              <a:t>）的平方</a:t>
            </a:r>
            <a:r>
              <a:rPr lang="en-US" dirty="0"/>
              <a:t>  </a:t>
            </a:r>
          </a:p>
          <a:p>
            <a:pPr marL="0" indent="0" fontAlgn="auto">
              <a:buNone/>
            </a:pPr>
            <a:r>
              <a:rPr lang="zh-CN" altLang="en-US" dirty="0"/>
              <a:t>超重：体重指数</a:t>
            </a:r>
            <a:r>
              <a:rPr lang="en-US" dirty="0"/>
              <a:t>=25</a:t>
            </a:r>
            <a:r>
              <a:rPr lang="zh-CN" altLang="en-US" dirty="0"/>
              <a:t>～</a:t>
            </a:r>
            <a:r>
              <a:rPr lang="en-US" dirty="0"/>
              <a:t>30 </a:t>
            </a:r>
          </a:p>
          <a:p>
            <a:pPr marL="0" indent="0" fontAlgn="auto">
              <a:buNone/>
            </a:pPr>
            <a:r>
              <a:rPr lang="zh-CN" altLang="en-US" dirty="0"/>
              <a:t>轻度肥胖：体重指数＞</a:t>
            </a:r>
            <a:r>
              <a:rPr lang="en-US" dirty="0"/>
              <a:t>30 </a:t>
            </a:r>
          </a:p>
          <a:p>
            <a:pPr marL="0" indent="0" fontAlgn="auto">
              <a:buNone/>
            </a:pPr>
            <a:r>
              <a:rPr lang="zh-CN" altLang="en-US" dirty="0"/>
              <a:t>中度肥胖：体重指数＞</a:t>
            </a:r>
            <a:r>
              <a:rPr lang="en-US" dirty="0"/>
              <a:t>35</a:t>
            </a:r>
          </a:p>
          <a:p>
            <a:pPr marL="0" indent="0" fontAlgn="auto">
              <a:buNone/>
            </a:pPr>
            <a:r>
              <a:rPr lang="zh-CN" altLang="en-US" dirty="0"/>
              <a:t>重度肥胖：体重指数＞</a:t>
            </a:r>
            <a:r>
              <a:rPr lang="en-US" dirty="0"/>
              <a:t>40  </a:t>
            </a:r>
          </a:p>
          <a:p>
            <a:pPr marL="0" indent="0" fontAlgn="auto">
              <a:buNone/>
            </a:pPr>
            <a:endParaRPr lang="en-US" dirty="0"/>
          </a:p>
          <a:p>
            <a:pPr marL="0" indent="0" fontAlgn="auto">
              <a:buNone/>
            </a:pPr>
            <a:r>
              <a:rPr lang="zh-CN" altLang="en-US" dirty="0"/>
              <a:t>（</a:t>
            </a:r>
            <a:r>
              <a:rPr lang="en-US" dirty="0"/>
              <a:t>2</a:t>
            </a:r>
            <a:r>
              <a:rPr lang="zh-CN" altLang="en-US" dirty="0"/>
              <a:t>）儿童（</a:t>
            </a:r>
            <a:r>
              <a:rPr lang="en-US" dirty="0"/>
              <a:t>7</a:t>
            </a:r>
            <a:r>
              <a:rPr lang="zh-CN" altLang="en-US" dirty="0"/>
              <a:t>～</a:t>
            </a:r>
            <a:r>
              <a:rPr lang="en-US" dirty="0"/>
              <a:t>16</a:t>
            </a:r>
            <a:r>
              <a:rPr lang="zh-CN" altLang="en-US" dirty="0"/>
              <a:t>岁）</a:t>
            </a:r>
            <a:endParaRPr lang="en-US" dirty="0"/>
          </a:p>
          <a:p>
            <a:pPr marL="0" indent="0" fontAlgn="auto">
              <a:buNone/>
            </a:pPr>
            <a:r>
              <a:rPr lang="zh-CN" altLang="en-US" dirty="0"/>
              <a:t>标准体重</a:t>
            </a:r>
            <a:r>
              <a:rPr lang="en-US" dirty="0"/>
              <a:t>=</a:t>
            </a:r>
            <a:r>
              <a:rPr lang="zh-CN" altLang="en-US" dirty="0"/>
              <a:t>年龄</a:t>
            </a:r>
            <a:r>
              <a:rPr lang="en-US" altLang="zh-CN" dirty="0"/>
              <a:t>×</a:t>
            </a:r>
            <a:r>
              <a:rPr lang="en-US" dirty="0"/>
              <a:t>2</a:t>
            </a:r>
            <a:r>
              <a:rPr lang="zh-CN" altLang="en-US" dirty="0"/>
              <a:t>＋</a:t>
            </a:r>
            <a:r>
              <a:rPr lang="en-US" dirty="0"/>
              <a:t>8</a:t>
            </a:r>
          </a:p>
          <a:p>
            <a:pPr marL="0" indent="0" fontAlgn="auto">
              <a:buNone/>
            </a:pPr>
            <a:r>
              <a:rPr lang="zh-CN" altLang="en-US" dirty="0"/>
              <a:t>轻度肥胖：超过标准体重</a:t>
            </a:r>
            <a:r>
              <a:rPr lang="en-US" dirty="0"/>
              <a:t>20%</a:t>
            </a:r>
            <a:r>
              <a:rPr lang="zh-CN" altLang="en-US" dirty="0"/>
              <a:t>～</a:t>
            </a:r>
            <a:r>
              <a:rPr lang="en-US" dirty="0"/>
              <a:t>30%</a:t>
            </a:r>
          </a:p>
          <a:p>
            <a:pPr marL="0" indent="0" fontAlgn="auto">
              <a:buNone/>
            </a:pPr>
            <a:r>
              <a:rPr lang="zh-CN" altLang="en-US" dirty="0"/>
              <a:t>中度肥胖：超过标准体重</a:t>
            </a:r>
            <a:r>
              <a:rPr lang="en-US" dirty="0"/>
              <a:t>40%</a:t>
            </a:r>
            <a:r>
              <a:rPr lang="zh-CN" altLang="en-US" dirty="0"/>
              <a:t>～</a:t>
            </a:r>
            <a:r>
              <a:rPr lang="en-US" dirty="0"/>
              <a:t>50% </a:t>
            </a:r>
          </a:p>
          <a:p>
            <a:pPr marL="0" indent="0" fontAlgn="auto">
              <a:buNone/>
            </a:pPr>
            <a:r>
              <a:rPr lang="zh-CN" altLang="en-US" dirty="0"/>
              <a:t>重度肥胖：超过标准体重</a:t>
            </a:r>
            <a:r>
              <a:rPr lang="en-US" dirty="0"/>
              <a:t>50%</a:t>
            </a:r>
            <a:r>
              <a:rPr lang="zh-CN" altLang="en-US" dirty="0"/>
              <a:t>以上</a:t>
            </a:r>
            <a:endParaRPr lang="en-US" altLang="zh-CN" dirty="0"/>
          </a:p>
          <a:p>
            <a:pPr marL="0" indent="0" fontAlgn="auto">
              <a:buNone/>
            </a:pPr>
            <a:endParaRPr lang="en-US" dirty="0"/>
          </a:p>
          <a:p>
            <a:pPr marL="0" indent="0" fontAlgn="auto">
              <a:buNone/>
            </a:pPr>
            <a:r>
              <a:rPr lang="zh-CN" altLang="en-US" dirty="0"/>
              <a:t>（</a:t>
            </a:r>
            <a:r>
              <a:rPr lang="en-US" dirty="0"/>
              <a:t>3</a:t>
            </a:r>
            <a:r>
              <a:rPr lang="zh-CN" altLang="en-US" dirty="0"/>
              <a:t>）幼儿（</a:t>
            </a:r>
            <a:r>
              <a:rPr lang="en-US" dirty="0"/>
              <a:t>7</a:t>
            </a:r>
            <a:r>
              <a:rPr lang="zh-CN" altLang="en-US" dirty="0"/>
              <a:t>岁以下）</a:t>
            </a:r>
            <a:endParaRPr lang="en-US" dirty="0"/>
          </a:p>
          <a:p>
            <a:pPr marL="0" indent="0" fontAlgn="auto">
              <a:buNone/>
            </a:pPr>
            <a:r>
              <a:rPr lang="zh-CN" altLang="en-US" dirty="0"/>
              <a:t>体重指数（</a:t>
            </a:r>
            <a:r>
              <a:rPr lang="en-US" dirty="0"/>
              <a:t>kg/m</a:t>
            </a:r>
            <a:r>
              <a:rPr lang="en-US" baseline="30000" dirty="0"/>
              <a:t>2</a:t>
            </a:r>
            <a:r>
              <a:rPr lang="zh-CN" altLang="en-US" dirty="0"/>
              <a:t>）＝体重（</a:t>
            </a:r>
            <a:r>
              <a:rPr lang="en-US" dirty="0"/>
              <a:t>kg</a:t>
            </a:r>
            <a:r>
              <a:rPr lang="zh-CN" altLang="en-US" dirty="0"/>
              <a:t>）</a:t>
            </a:r>
            <a:r>
              <a:rPr lang="en-US" dirty="0"/>
              <a:t>/</a:t>
            </a:r>
            <a:r>
              <a:rPr lang="zh-CN" altLang="en-US" dirty="0"/>
              <a:t>身高（</a:t>
            </a:r>
            <a:r>
              <a:rPr lang="en-US" dirty="0"/>
              <a:t>m</a:t>
            </a:r>
            <a:r>
              <a:rPr lang="zh-CN" altLang="en-US" dirty="0"/>
              <a:t>）的平方</a:t>
            </a:r>
            <a:r>
              <a:rPr lang="en-US" dirty="0"/>
              <a:t> </a:t>
            </a:r>
            <a:endParaRPr lang="en-US" altLang="zh-CN" dirty="0"/>
          </a:p>
          <a:p>
            <a:pPr marL="0" indent="0" fontAlgn="auto">
              <a:buNone/>
            </a:pPr>
            <a:r>
              <a:rPr lang="zh-CN" altLang="en-US" dirty="0"/>
              <a:t>正常：</a:t>
            </a:r>
            <a:r>
              <a:rPr lang="en-US" dirty="0"/>
              <a:t>          15</a:t>
            </a:r>
            <a:r>
              <a:rPr lang="zh-CN" altLang="en-US" dirty="0"/>
              <a:t>～</a:t>
            </a:r>
            <a:r>
              <a:rPr lang="en-US" dirty="0"/>
              <a:t>18 </a:t>
            </a:r>
          </a:p>
          <a:p>
            <a:pPr marL="0" indent="0" fontAlgn="auto">
              <a:buNone/>
            </a:pPr>
            <a:r>
              <a:rPr lang="zh-CN" altLang="en-US" dirty="0"/>
              <a:t>超重：</a:t>
            </a:r>
            <a:r>
              <a:rPr lang="en-US" dirty="0"/>
              <a:t>          18</a:t>
            </a:r>
            <a:r>
              <a:rPr lang="zh-CN" altLang="en-US" dirty="0"/>
              <a:t>～</a:t>
            </a:r>
            <a:r>
              <a:rPr lang="en-US" dirty="0"/>
              <a:t>20 </a:t>
            </a:r>
          </a:p>
          <a:p>
            <a:pPr marL="0" indent="0" fontAlgn="auto">
              <a:buNone/>
            </a:pPr>
            <a:r>
              <a:rPr lang="zh-CN" altLang="en-US" dirty="0"/>
              <a:t>轻度肥胖： </a:t>
            </a:r>
            <a:r>
              <a:rPr lang="en-US" dirty="0"/>
              <a:t> 20</a:t>
            </a:r>
            <a:r>
              <a:rPr lang="zh-CN" altLang="en-US" dirty="0"/>
              <a:t>～</a:t>
            </a:r>
            <a:r>
              <a:rPr lang="en-US" dirty="0"/>
              <a:t>22 </a:t>
            </a:r>
          </a:p>
          <a:p>
            <a:pPr marL="0" indent="0" fontAlgn="auto">
              <a:buNone/>
            </a:pPr>
            <a:r>
              <a:rPr lang="zh-CN" altLang="en-US" dirty="0"/>
              <a:t>中度肥胖：</a:t>
            </a:r>
            <a:r>
              <a:rPr lang="en-US" dirty="0"/>
              <a:t>  22</a:t>
            </a:r>
            <a:r>
              <a:rPr lang="zh-CN" altLang="en-US" dirty="0"/>
              <a:t>～</a:t>
            </a:r>
            <a:r>
              <a:rPr lang="en-US" dirty="0"/>
              <a:t>25 </a:t>
            </a:r>
          </a:p>
          <a:p>
            <a:pPr marL="0" indent="0">
              <a:buNone/>
            </a:pPr>
            <a:r>
              <a:rPr lang="zh-CN" altLang="en-US" dirty="0"/>
              <a:t>重度肥胖</a:t>
            </a:r>
            <a:r>
              <a:rPr lang="en-US" dirty="0"/>
              <a:t> </a:t>
            </a:r>
            <a:r>
              <a:rPr lang="zh-CN" altLang="en-US" dirty="0"/>
              <a:t>： </a:t>
            </a:r>
            <a:r>
              <a:rPr lang="en-US" dirty="0"/>
              <a:t>25</a:t>
            </a:r>
            <a:r>
              <a:rPr lang="zh-CN" altLang="en-US" dirty="0"/>
              <a:t>以上</a:t>
            </a:r>
            <a:endParaRPr lang="en-US" dirty="0"/>
          </a:p>
          <a:p>
            <a:pPr marL="0" indent="0" fontAlgn="auto">
              <a:buNone/>
            </a:pPr>
            <a:endParaRPr lang="en-US" dirty="0"/>
          </a:p>
          <a:p>
            <a:pPr marL="0" indent="0" fontAlgn="auto">
              <a:buNone/>
            </a:pPr>
            <a:endParaRPr lang="en-US" dirty="0"/>
          </a:p>
          <a:p>
            <a:pPr fontAlgn="auto"/>
            <a:r>
              <a:rPr lang="en-US" dirty="0"/>
              <a:t> </a:t>
            </a:r>
          </a:p>
          <a:p>
            <a:endParaRPr lang="en-US" dirty="0"/>
          </a:p>
        </p:txBody>
      </p:sp>
      <p:sp>
        <p:nvSpPr>
          <p:cNvPr id="4" name="Text Placeholder 3"/>
          <p:cNvSpPr>
            <a:spLocks noGrp="1"/>
          </p:cNvSpPr>
          <p:nvPr>
            <p:ph type="body" sz="half" idx="2"/>
          </p:nvPr>
        </p:nvSpPr>
        <p:spPr/>
        <p:txBody>
          <a:bodyPr/>
          <a:lstStyle/>
          <a:p>
            <a:r>
              <a:rPr lang="zh-CN" altLang="en-US" dirty="0"/>
              <a:t>训练内容：判断胖瘦。</a:t>
            </a:r>
            <a:endParaRPr lang="en-US" dirty="0"/>
          </a:p>
          <a:p>
            <a:r>
              <a:rPr lang="zh-CN" altLang="en-US" dirty="0"/>
              <a:t>根据数据进行编程，要求程序可根据个人身高与实际体重，得出个人标准体重及体重是否正常的信息</a:t>
            </a:r>
            <a:endParaRPr lang="en-US" dirty="0"/>
          </a:p>
        </p:txBody>
      </p:sp>
    </p:spTree>
    <p:extLst>
      <p:ext uri="{BB962C8B-B14F-4D97-AF65-F5344CB8AC3E}">
        <p14:creationId xmlns:p14="http://schemas.microsoft.com/office/powerpoint/2010/main" val="191312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学习情境</a:t>
            </a:r>
            <a:endParaRPr lang="en-US" dirty="0"/>
          </a:p>
        </p:txBody>
      </p:sp>
      <p:sp>
        <p:nvSpPr>
          <p:cNvPr id="3" name="Content Placeholder 2"/>
          <p:cNvSpPr>
            <a:spLocks noGrp="1"/>
          </p:cNvSpPr>
          <p:nvPr>
            <p:ph idx="1"/>
          </p:nvPr>
        </p:nvSpPr>
        <p:spPr>
          <a:xfrm>
            <a:off x="457200" y="990600"/>
            <a:ext cx="8229600" cy="1524001"/>
          </a:xfrm>
        </p:spPr>
        <p:txBody>
          <a:bodyPr>
            <a:normAutofit/>
          </a:bodyPr>
          <a:lstStyle/>
          <a:p>
            <a:pPr marL="0" indent="0">
              <a:buNone/>
            </a:pPr>
            <a:r>
              <a:rPr lang="zh-CN" altLang="en-US" sz="2000" dirty="0"/>
              <a:t>通讯录主要是为方便记录、查询同学、朋友、同事和亲戚等的联系方式、通讯地址，便于联系而建立的。</a:t>
            </a:r>
            <a:endParaRPr lang="en-US" altLang="zh-CN" sz="2000" dirty="0"/>
          </a:p>
          <a:p>
            <a:pPr marL="0" indent="0">
              <a:buNone/>
            </a:pPr>
            <a:r>
              <a:rPr lang="zh-CN" altLang="en-US" sz="2000" dirty="0"/>
              <a:t>在这个项目里我们主要学习</a:t>
            </a:r>
            <a:r>
              <a:rPr lang="en-US" sz="2000" dirty="0"/>
              <a:t>C</a:t>
            </a:r>
            <a:r>
              <a:rPr lang="zh-CN" altLang="en-US" sz="2000" dirty="0"/>
              <a:t>程序的编写格式、运行方法以及输入</a:t>
            </a:r>
            <a:r>
              <a:rPr lang="en-US" sz="2000" dirty="0"/>
              <a:t>/</a:t>
            </a:r>
            <a:r>
              <a:rPr lang="zh-CN" altLang="en-US" sz="2000" dirty="0"/>
              <a:t>输出函数的使用。</a:t>
            </a:r>
            <a:endParaRPr lang="en-US" altLang="zh-CN" sz="2000" dirty="0">
              <a:latin typeface="+mn-ea"/>
            </a:endParaRP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30905"/>
            <a:ext cx="2819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619" y="2667000"/>
            <a:ext cx="2963779"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5410200"/>
            <a:ext cx="2492990" cy="369332"/>
          </a:xfrm>
          <a:prstGeom prst="rect">
            <a:avLst/>
          </a:prstGeom>
          <a:noFill/>
        </p:spPr>
        <p:txBody>
          <a:bodyPr wrap="none" rtlCol="0">
            <a:spAutoFit/>
          </a:bodyPr>
          <a:lstStyle/>
          <a:p>
            <a:r>
              <a:rPr lang="zh-CN" altLang="en-US" dirty="0"/>
              <a:t>通讯录信息输出主界面</a:t>
            </a:r>
            <a:endParaRPr lang="en-US" dirty="0"/>
          </a:p>
        </p:txBody>
      </p:sp>
      <p:sp>
        <p:nvSpPr>
          <p:cNvPr id="8" name="TextBox 7"/>
          <p:cNvSpPr txBox="1"/>
          <p:nvPr/>
        </p:nvSpPr>
        <p:spPr>
          <a:xfrm>
            <a:off x="4953000" y="5410200"/>
            <a:ext cx="2723823" cy="369332"/>
          </a:xfrm>
          <a:prstGeom prst="rect">
            <a:avLst/>
          </a:prstGeom>
          <a:noFill/>
        </p:spPr>
        <p:txBody>
          <a:bodyPr wrap="none" rtlCol="0">
            <a:spAutoFit/>
          </a:bodyPr>
          <a:lstStyle/>
          <a:p>
            <a:r>
              <a:rPr lang="zh-CN" altLang="en-US" dirty="0"/>
              <a:t>通讯录信息输出显示结果</a:t>
            </a:r>
            <a:endParaRPr lang="en-US" dirty="0"/>
          </a:p>
        </p:txBody>
      </p:sp>
      <p:sp>
        <p:nvSpPr>
          <p:cNvPr id="5" name="Right Arrow 4"/>
          <p:cNvSpPr/>
          <p:nvPr/>
        </p:nvSpPr>
        <p:spPr>
          <a:xfrm>
            <a:off x="3733800" y="3619500"/>
            <a:ext cx="8382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3581400" y="5486400"/>
            <a:ext cx="1227219" cy="154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1726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a:t>
            </a:r>
            <a:r>
              <a:rPr lang="en-US" altLang="zh-CN" dirty="0"/>
              <a:t>3  </a:t>
            </a:r>
            <a:r>
              <a:rPr lang="zh-CN" altLang="en-US" dirty="0"/>
              <a:t>计算器设计</a:t>
            </a:r>
            <a:endParaRPr lang="en-US" dirty="0"/>
          </a:p>
        </p:txBody>
      </p:sp>
      <p:sp>
        <p:nvSpPr>
          <p:cNvPr id="3" name="Content Placeholder 2"/>
          <p:cNvSpPr>
            <a:spLocks noGrp="1"/>
          </p:cNvSpPr>
          <p:nvPr>
            <p:ph sz="half" idx="1"/>
          </p:nvPr>
        </p:nvSpPr>
        <p:spPr/>
        <p:txBody>
          <a:bodyPr/>
          <a:lstStyle/>
          <a:p>
            <a:r>
              <a:rPr lang="zh-CN" altLang="en-US" dirty="0"/>
              <a:t>学习情境</a:t>
            </a:r>
            <a:endParaRPr lang="en-US" altLang="zh-CN" dirty="0"/>
          </a:p>
          <a:p>
            <a:r>
              <a:rPr lang="zh-CN" altLang="en-US" dirty="0"/>
              <a:t>项目分析</a:t>
            </a:r>
            <a:endParaRPr lang="en-US" altLang="zh-CN" dirty="0"/>
          </a:p>
          <a:p>
            <a:r>
              <a:rPr lang="zh-CN" altLang="en-US" dirty="0"/>
              <a:t>项目目标</a:t>
            </a:r>
            <a:endParaRPr lang="en-US" altLang="zh-CN" dirty="0"/>
          </a:p>
          <a:p>
            <a:r>
              <a:rPr lang="zh-CN" altLang="en-US" dirty="0"/>
              <a:t>项目实现</a:t>
            </a:r>
            <a:endParaRPr lang="en-US" dirty="0"/>
          </a:p>
        </p:txBody>
      </p:sp>
      <p:sp>
        <p:nvSpPr>
          <p:cNvPr id="4" name="Content Placeholder 3"/>
          <p:cNvSpPr>
            <a:spLocks noGrp="1"/>
          </p:cNvSpPr>
          <p:nvPr>
            <p:ph sz="half" idx="2"/>
          </p:nvPr>
        </p:nvSpPr>
        <p:spPr/>
        <p:txBody>
          <a:bodyPr/>
          <a:lstStyle/>
          <a:p>
            <a:r>
              <a:rPr lang="zh-CN" altLang="en-US" dirty="0"/>
              <a:t>相关知识</a:t>
            </a:r>
            <a:endParaRPr lang="en-US" altLang="zh-CN" dirty="0"/>
          </a:p>
          <a:p>
            <a:r>
              <a:rPr lang="zh-CN" altLang="en-US" dirty="0"/>
              <a:t>总结提高</a:t>
            </a:r>
            <a:endParaRPr lang="en-US" altLang="zh-CN" dirty="0"/>
          </a:p>
          <a:p>
            <a:r>
              <a:rPr lang="zh-CN" altLang="en-US" dirty="0"/>
              <a:t>技能训练</a:t>
            </a:r>
            <a:endParaRPr lang="en-US" altLang="zh-CN" dirty="0"/>
          </a:p>
          <a:p>
            <a:endParaRPr lang="en-US" dirty="0"/>
          </a:p>
        </p:txBody>
      </p:sp>
    </p:spTree>
    <p:extLst>
      <p:ext uri="{BB962C8B-B14F-4D97-AF65-F5344CB8AC3E}">
        <p14:creationId xmlns:p14="http://schemas.microsoft.com/office/powerpoint/2010/main" val="3875660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学习情境</a:t>
            </a:r>
            <a:endParaRPr lang="en-US" dirty="0"/>
          </a:p>
        </p:txBody>
      </p:sp>
      <p:sp>
        <p:nvSpPr>
          <p:cNvPr id="3" name="Content Placeholder 2"/>
          <p:cNvSpPr>
            <a:spLocks noGrp="1"/>
          </p:cNvSpPr>
          <p:nvPr>
            <p:ph idx="1"/>
          </p:nvPr>
        </p:nvSpPr>
        <p:spPr>
          <a:xfrm>
            <a:off x="457200" y="1295400"/>
            <a:ext cx="8229600" cy="914400"/>
          </a:xfrm>
        </p:spPr>
        <p:txBody>
          <a:bodyPr>
            <a:normAutofit fontScale="62500" lnSpcReduction="20000"/>
          </a:bodyPr>
          <a:lstStyle/>
          <a:p>
            <a:pPr>
              <a:buFont typeface="Wingdings" pitchFamily="2" charset="2"/>
              <a:buChar char="Ø"/>
            </a:pPr>
            <a:r>
              <a:rPr lang="zh-CN" altLang="en-US" dirty="0"/>
              <a:t>开发简单的计算器程序，以便用于自己的学习工作。</a:t>
            </a:r>
            <a:endParaRPr lang="en-US" altLang="zh-CN" dirty="0"/>
          </a:p>
          <a:p>
            <a:pPr>
              <a:buFont typeface="Wingdings" pitchFamily="2" charset="2"/>
              <a:buChar char="Ø"/>
            </a:pPr>
            <a:r>
              <a:rPr lang="zh-CN" altLang="en-US" dirty="0"/>
              <a:t>本项目主要实现两数据的加、减、乘、除、求余等多种情况的计算，效果如图所示。</a:t>
            </a:r>
            <a:endParaRPr lang="en-US" dirty="0"/>
          </a:p>
          <a:p>
            <a:endParaRPr lang="en-US" dirty="0"/>
          </a:p>
        </p:txBody>
      </p:sp>
      <p:sp>
        <p:nvSpPr>
          <p:cNvPr id="4" name="TextBox 3"/>
          <p:cNvSpPr txBox="1"/>
          <p:nvPr/>
        </p:nvSpPr>
        <p:spPr>
          <a:xfrm>
            <a:off x="947603" y="5269832"/>
            <a:ext cx="1800493" cy="369332"/>
          </a:xfrm>
          <a:prstGeom prst="rect">
            <a:avLst/>
          </a:prstGeom>
          <a:solidFill>
            <a:schemeClr val="accent1"/>
          </a:solidFill>
        </p:spPr>
        <p:txBody>
          <a:bodyPr wrap="none" rtlCol="0">
            <a:spAutoFit/>
          </a:bodyPr>
          <a:lstStyle/>
          <a:p>
            <a:r>
              <a:rPr lang="zh-CN" altLang="en-US" dirty="0"/>
              <a:t>计算器的主界面</a:t>
            </a:r>
            <a:endParaRPr lang="en-US" dirty="0"/>
          </a:p>
        </p:txBody>
      </p:sp>
      <p:sp>
        <p:nvSpPr>
          <p:cNvPr id="8" name="TextBox 7"/>
          <p:cNvSpPr txBox="1"/>
          <p:nvPr/>
        </p:nvSpPr>
        <p:spPr>
          <a:xfrm>
            <a:off x="3630615" y="5286056"/>
            <a:ext cx="2031325" cy="369332"/>
          </a:xfrm>
          <a:prstGeom prst="rect">
            <a:avLst/>
          </a:prstGeom>
          <a:solidFill>
            <a:schemeClr val="accent1"/>
          </a:solidFill>
        </p:spPr>
        <p:txBody>
          <a:bodyPr wrap="none" rtlCol="0">
            <a:spAutoFit/>
          </a:bodyPr>
          <a:lstStyle/>
          <a:p>
            <a:r>
              <a:rPr lang="zh-CN" altLang="en-US" dirty="0"/>
              <a:t>计算器的运行界面</a:t>
            </a:r>
            <a:endParaRPr lang="en-US" dirty="0"/>
          </a:p>
        </p:txBody>
      </p:sp>
      <p:sp>
        <p:nvSpPr>
          <p:cNvPr id="9" name="TextBox 8"/>
          <p:cNvSpPr txBox="1"/>
          <p:nvPr/>
        </p:nvSpPr>
        <p:spPr>
          <a:xfrm>
            <a:off x="6488073" y="5269832"/>
            <a:ext cx="2031325" cy="369332"/>
          </a:xfrm>
          <a:prstGeom prst="rect">
            <a:avLst/>
          </a:prstGeom>
          <a:solidFill>
            <a:schemeClr val="accent1"/>
          </a:solidFill>
        </p:spPr>
        <p:txBody>
          <a:bodyPr wrap="none" rtlCol="0">
            <a:spAutoFit/>
          </a:bodyPr>
          <a:lstStyle/>
          <a:p>
            <a:r>
              <a:rPr lang="zh-CN" altLang="en-US" dirty="0"/>
              <a:t>计算器的退出界面</a:t>
            </a:r>
            <a:endParaRPr lang="en-US" dirty="0"/>
          </a:p>
        </p:txBody>
      </p:sp>
      <p:sp>
        <p:nvSpPr>
          <p:cNvPr id="5" name="Up Arrow 4"/>
          <p:cNvSpPr/>
          <p:nvPr/>
        </p:nvSpPr>
        <p:spPr>
          <a:xfrm>
            <a:off x="1663366" y="4868739"/>
            <a:ext cx="304800" cy="4010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4493878" y="4868738"/>
            <a:ext cx="304800" cy="4010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a:off x="7351336" y="4868737"/>
            <a:ext cx="304800" cy="4010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6" y="3429000"/>
            <a:ext cx="2333625" cy="1471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6139" y="2782764"/>
            <a:ext cx="22002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4535" y="3199859"/>
            <a:ext cx="24384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914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项目分析</a:t>
            </a:r>
            <a:endParaRPr lang="en-US" dirty="0"/>
          </a:p>
        </p:txBody>
      </p:sp>
      <p:sp>
        <p:nvSpPr>
          <p:cNvPr id="3" name="Content Placeholder 2"/>
          <p:cNvSpPr>
            <a:spLocks noGrp="1"/>
          </p:cNvSpPr>
          <p:nvPr>
            <p:ph idx="1"/>
          </p:nvPr>
        </p:nvSpPr>
        <p:spPr>
          <a:xfrm>
            <a:off x="457200" y="1600201"/>
            <a:ext cx="8077200" cy="2362199"/>
          </a:xfrm>
        </p:spPr>
        <p:txBody>
          <a:bodyPr>
            <a:normAutofit fontScale="62500" lnSpcReduction="20000"/>
          </a:bodyPr>
          <a:lstStyle/>
          <a:p>
            <a:pPr>
              <a:buFont typeface="Wingdings" pitchFamily="2" charset="2"/>
              <a:buChar char="Ø"/>
            </a:pPr>
            <a:r>
              <a:rPr lang="zh-CN" altLang="en-US" dirty="0"/>
              <a:t>用键盘输入需要计算的数据，将结果输出到显示器或打印机上。</a:t>
            </a:r>
            <a:endParaRPr lang="en-US" altLang="zh-CN" dirty="0"/>
          </a:p>
          <a:p>
            <a:pPr>
              <a:buFont typeface="Wingdings" pitchFamily="2" charset="2"/>
              <a:buChar char="Ø"/>
            </a:pPr>
            <a:endParaRPr lang="en-US" altLang="zh-CN" dirty="0"/>
          </a:p>
          <a:p>
            <a:pPr>
              <a:buFont typeface="Wingdings" pitchFamily="2" charset="2"/>
              <a:buChar char="Ø"/>
            </a:pPr>
            <a:r>
              <a:rPr lang="zh-CN" altLang="en-US" dirty="0"/>
              <a:t>现实生活中经常会遇到多分支的情况，这些问题都可以用嵌套的</a:t>
            </a:r>
            <a:r>
              <a:rPr lang="en-US" dirty="0"/>
              <a:t>if</a:t>
            </a:r>
            <a:r>
              <a:rPr lang="zh-CN" altLang="en-US" dirty="0"/>
              <a:t>语句来处理，但如果分支较多，就显得嵌套的层次太多，程序冗长且可读性降低。</a:t>
            </a:r>
            <a:endParaRPr lang="en-US" altLang="zh-CN" dirty="0"/>
          </a:p>
          <a:p>
            <a:pPr>
              <a:buFont typeface="Wingdings" pitchFamily="2" charset="2"/>
              <a:buChar char="Ø"/>
            </a:pPr>
            <a:endParaRPr lang="en-US" altLang="zh-CN" dirty="0"/>
          </a:p>
          <a:p>
            <a:pPr>
              <a:buFont typeface="Wingdings" pitchFamily="2" charset="2"/>
              <a:buChar char="Ø"/>
            </a:pPr>
            <a:r>
              <a:rPr lang="en-US" dirty="0"/>
              <a:t>switch</a:t>
            </a:r>
            <a:r>
              <a:rPr lang="zh-CN" altLang="en-US" dirty="0"/>
              <a:t>语句就是专门为了解决多分支的问题而设计的。本例就是利用</a:t>
            </a:r>
            <a:r>
              <a:rPr lang="en-US" dirty="0"/>
              <a:t>switch</a:t>
            </a:r>
            <a:r>
              <a:rPr lang="zh-CN" altLang="en-US" dirty="0"/>
              <a:t>语句对各种选择进行判断和相应处理，实现计算器程序设计。</a:t>
            </a:r>
            <a:endParaRPr lang="en-US" dirty="0"/>
          </a:p>
          <a:p>
            <a:endParaRPr lang="en-US" dirty="0"/>
          </a:p>
        </p:txBody>
      </p:sp>
    </p:spTree>
    <p:extLst>
      <p:ext uri="{BB962C8B-B14F-4D97-AF65-F5344CB8AC3E}">
        <p14:creationId xmlns:p14="http://schemas.microsoft.com/office/powerpoint/2010/main" val="533663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项目目标</a:t>
            </a:r>
            <a:endParaRPr lang="en-US" dirty="0"/>
          </a:p>
        </p:txBody>
      </p:sp>
      <p:sp>
        <p:nvSpPr>
          <p:cNvPr id="3" name="Content Placeholder 2"/>
          <p:cNvSpPr>
            <a:spLocks noGrp="1"/>
          </p:cNvSpPr>
          <p:nvPr>
            <p:ph idx="1"/>
          </p:nvPr>
        </p:nvSpPr>
        <p:spPr>
          <a:xfrm>
            <a:off x="457200" y="1600201"/>
            <a:ext cx="8229600" cy="2971799"/>
          </a:xfrm>
        </p:spPr>
        <p:txBody>
          <a:bodyPr>
            <a:normAutofit fontScale="62500" lnSpcReduction="20000"/>
          </a:bodyPr>
          <a:lstStyle/>
          <a:p>
            <a:pPr fontAlgn="auto">
              <a:lnSpc>
                <a:spcPct val="120000"/>
              </a:lnSpc>
              <a:buFont typeface="Wingdings" pitchFamily="2" charset="2"/>
              <a:buChar char="Ø"/>
            </a:pPr>
            <a:r>
              <a:rPr lang="zh-CN" altLang="en-US" sz="3100" b="1" dirty="0"/>
              <a:t>知识目标</a:t>
            </a:r>
            <a:endParaRPr lang="en-US" sz="3100" b="1" dirty="0"/>
          </a:p>
          <a:p>
            <a:pPr marL="0" indent="0" fontAlgn="auto">
              <a:lnSpc>
                <a:spcPct val="120000"/>
              </a:lnSpc>
              <a:buNone/>
            </a:pPr>
            <a:r>
              <a:rPr lang="zh-CN" altLang="en-US" sz="2600" dirty="0"/>
              <a:t>掌握分支结构程序设计，掌握</a:t>
            </a:r>
            <a:r>
              <a:rPr lang="en-US" sz="2600" dirty="0"/>
              <a:t>switch</a:t>
            </a:r>
            <a:r>
              <a:rPr lang="zh-CN" altLang="en-US" sz="2600" dirty="0"/>
              <a:t>语句，</a:t>
            </a:r>
            <a:r>
              <a:rPr lang="en-US" sz="2600" dirty="0"/>
              <a:t>do…while</a:t>
            </a:r>
            <a:r>
              <a:rPr lang="zh-CN" altLang="en-US" sz="2600" dirty="0"/>
              <a:t>循环语句使用。</a:t>
            </a:r>
            <a:endParaRPr lang="en-US" altLang="zh-CN" sz="2600" dirty="0"/>
          </a:p>
          <a:p>
            <a:pPr marL="0" indent="0" fontAlgn="auto">
              <a:lnSpc>
                <a:spcPct val="120000"/>
              </a:lnSpc>
              <a:buNone/>
            </a:pPr>
            <a:endParaRPr lang="en-US" sz="2600" dirty="0"/>
          </a:p>
          <a:p>
            <a:pPr fontAlgn="auto">
              <a:lnSpc>
                <a:spcPct val="120000"/>
              </a:lnSpc>
              <a:buFont typeface="Wingdings" pitchFamily="2" charset="2"/>
              <a:buChar char="Ø"/>
            </a:pPr>
            <a:r>
              <a:rPr lang="zh-CN" altLang="en-US" sz="3100" b="1" dirty="0"/>
              <a:t>能力目标</a:t>
            </a:r>
            <a:endParaRPr lang="en-US" sz="3100" b="1" dirty="0"/>
          </a:p>
          <a:p>
            <a:pPr marL="0" indent="0" fontAlgn="auto">
              <a:lnSpc>
                <a:spcPct val="120000"/>
              </a:lnSpc>
              <a:buNone/>
            </a:pPr>
            <a:r>
              <a:rPr lang="zh-CN" altLang="en-US" sz="2600" dirty="0"/>
              <a:t>培养学生使用开关语句开发程序，解决多分支情况。</a:t>
            </a:r>
            <a:r>
              <a:rPr lang="en-US" sz="2600" dirty="0"/>
              <a:t> </a:t>
            </a:r>
          </a:p>
          <a:p>
            <a:pPr marL="0" indent="0" fontAlgn="auto">
              <a:lnSpc>
                <a:spcPct val="120000"/>
              </a:lnSpc>
              <a:buNone/>
            </a:pPr>
            <a:endParaRPr lang="en-US" sz="2600" dirty="0"/>
          </a:p>
          <a:p>
            <a:pPr fontAlgn="auto">
              <a:lnSpc>
                <a:spcPct val="120000"/>
              </a:lnSpc>
              <a:buFont typeface="Wingdings" pitchFamily="2" charset="2"/>
              <a:buChar char="Ø"/>
            </a:pPr>
            <a:r>
              <a:rPr lang="zh-CN" altLang="en-US" sz="3100" b="1" dirty="0"/>
              <a:t>素质目标</a:t>
            </a:r>
            <a:endParaRPr lang="en-US" sz="3100" b="1" dirty="0"/>
          </a:p>
          <a:p>
            <a:pPr marL="0" indent="0">
              <a:lnSpc>
                <a:spcPct val="120000"/>
              </a:lnSpc>
              <a:buNone/>
            </a:pPr>
            <a:r>
              <a:rPr lang="zh-CN" altLang="en-US" sz="2600" dirty="0"/>
              <a:t>使学生养成良好的编程习惯，具有团结协作的团队精神，具备岗位需要的职业能力</a:t>
            </a:r>
            <a:endParaRPr lang="en-US" sz="2600" dirty="0"/>
          </a:p>
        </p:txBody>
      </p:sp>
    </p:spTree>
    <p:extLst>
      <p:ext uri="{BB962C8B-B14F-4D97-AF65-F5344CB8AC3E}">
        <p14:creationId xmlns:p14="http://schemas.microsoft.com/office/powerpoint/2010/main" val="239742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项目实现</a:t>
            </a:r>
            <a:endParaRPr lang="en-US" dirty="0"/>
          </a:p>
        </p:txBody>
      </p:sp>
      <p:sp>
        <p:nvSpPr>
          <p:cNvPr id="3" name="Content Placeholder 2"/>
          <p:cNvSpPr>
            <a:spLocks noGrp="1"/>
          </p:cNvSpPr>
          <p:nvPr>
            <p:ph idx="1"/>
          </p:nvPr>
        </p:nvSpPr>
        <p:spPr>
          <a:xfrm>
            <a:off x="381000" y="1905000"/>
            <a:ext cx="8229600" cy="381000"/>
          </a:xfrm>
        </p:spPr>
        <p:txBody>
          <a:bodyPr>
            <a:normAutofit fontScale="70000" lnSpcReduction="20000"/>
          </a:bodyPr>
          <a:lstStyle/>
          <a:p>
            <a:pPr>
              <a:buFont typeface="Wingdings" pitchFamily="2" charset="2"/>
              <a:buChar char="Ø"/>
            </a:pPr>
            <a:r>
              <a:rPr lang="zh-CN" altLang="en-US" dirty="0"/>
              <a:t>任务：设计测试主界面（</a:t>
            </a:r>
            <a:r>
              <a:rPr lang="en-US" dirty="0"/>
              <a:t>6</a:t>
            </a:r>
            <a:r>
              <a:rPr lang="zh-CN" altLang="en-US" dirty="0"/>
              <a:t>种情况）</a:t>
            </a:r>
            <a:endParaRPr lang="en-US" dirty="0"/>
          </a:p>
          <a:p>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844800"/>
            <a:ext cx="289560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12664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任务：设计测试主界面（</a:t>
            </a:r>
            <a:r>
              <a:rPr lang="en-US" dirty="0"/>
              <a:t>6</a:t>
            </a:r>
            <a:r>
              <a:rPr lang="zh-CN" altLang="en-US" dirty="0"/>
              <a:t>种情况）</a:t>
            </a:r>
            <a:endParaRPr lang="en-US" dirty="0"/>
          </a:p>
        </p:txBody>
      </p:sp>
      <p:sp>
        <p:nvSpPr>
          <p:cNvPr id="3" name="Content Placeholder 2"/>
          <p:cNvSpPr>
            <a:spLocks noGrp="1"/>
          </p:cNvSpPr>
          <p:nvPr>
            <p:ph idx="1"/>
          </p:nvPr>
        </p:nvSpPr>
        <p:spPr/>
        <p:txBody>
          <a:bodyPr>
            <a:normAutofit fontScale="55000" lnSpcReduction="20000"/>
          </a:bodyPr>
          <a:lstStyle/>
          <a:p>
            <a:pPr marL="0" indent="0" fontAlgn="auto">
              <a:buNone/>
            </a:pPr>
            <a:r>
              <a:rPr lang="zh-CN" altLang="en-US" dirty="0"/>
              <a:t>主要代码如下：</a:t>
            </a:r>
            <a:endParaRPr lang="en-US" dirty="0"/>
          </a:p>
          <a:p>
            <a:pPr marL="0" indent="0">
              <a:buNone/>
            </a:pPr>
            <a:r>
              <a:rPr lang="en-US" dirty="0"/>
              <a:t> </a:t>
            </a:r>
          </a:p>
          <a:p>
            <a:pPr marL="0" indent="0">
              <a:buNone/>
            </a:pPr>
            <a:r>
              <a:rPr lang="en-US" dirty="0" err="1">
                <a:solidFill>
                  <a:schemeClr val="accent4"/>
                </a:solidFill>
              </a:rPr>
              <a:t>printf</a:t>
            </a:r>
            <a:r>
              <a:rPr lang="en-US" dirty="0">
                <a:solidFill>
                  <a:schemeClr val="accent4"/>
                </a:solidFill>
              </a:rPr>
              <a:t>("  \n\t</a:t>
            </a:r>
            <a:r>
              <a:rPr lang="zh-CN" altLang="en-US" dirty="0">
                <a:solidFill>
                  <a:schemeClr val="accent4"/>
                </a:solidFill>
              </a:rPr>
              <a:t>欢迎使用计算器</a:t>
            </a:r>
            <a:r>
              <a:rPr lang="en-US" dirty="0">
                <a:solidFill>
                  <a:schemeClr val="accent4"/>
                </a:solidFill>
              </a:rPr>
              <a:t> \n        ");</a:t>
            </a:r>
          </a:p>
          <a:p>
            <a:pPr marL="0" indent="0">
              <a:buNone/>
            </a:pPr>
            <a:r>
              <a:rPr lang="en-US" dirty="0" err="1">
                <a:solidFill>
                  <a:schemeClr val="accent4"/>
                </a:solidFill>
              </a:rPr>
              <a:t>printf</a:t>
            </a:r>
            <a:r>
              <a:rPr lang="en-US" dirty="0">
                <a:solidFill>
                  <a:schemeClr val="accent4"/>
                </a:solidFill>
              </a:rPr>
              <a:t>(" \n----------------------------------\n");</a:t>
            </a:r>
          </a:p>
          <a:p>
            <a:pPr marL="0" indent="0">
              <a:buNone/>
            </a:pPr>
            <a:r>
              <a:rPr lang="en-US" dirty="0" err="1">
                <a:solidFill>
                  <a:schemeClr val="accent4"/>
                </a:solidFill>
              </a:rPr>
              <a:t>printf</a:t>
            </a:r>
            <a:r>
              <a:rPr lang="en-US" dirty="0">
                <a:solidFill>
                  <a:schemeClr val="accent4"/>
                </a:solidFill>
              </a:rPr>
              <a:t>("    1.</a:t>
            </a:r>
            <a:r>
              <a:rPr lang="zh-CN" altLang="en-US" dirty="0">
                <a:solidFill>
                  <a:schemeClr val="accent4"/>
                </a:solidFill>
              </a:rPr>
              <a:t>加法</a:t>
            </a:r>
            <a:r>
              <a:rPr lang="en-US" dirty="0">
                <a:solidFill>
                  <a:schemeClr val="accent4"/>
                </a:solidFill>
              </a:rPr>
              <a:t>        2.</a:t>
            </a:r>
            <a:r>
              <a:rPr lang="zh-CN" altLang="en-US" dirty="0">
                <a:solidFill>
                  <a:schemeClr val="accent4"/>
                </a:solidFill>
              </a:rPr>
              <a:t>减法</a:t>
            </a:r>
            <a:r>
              <a:rPr lang="en-US" dirty="0">
                <a:solidFill>
                  <a:schemeClr val="accent4"/>
                </a:solidFill>
              </a:rPr>
              <a:t>\n");</a:t>
            </a:r>
          </a:p>
          <a:p>
            <a:pPr marL="0" indent="0">
              <a:buNone/>
            </a:pPr>
            <a:r>
              <a:rPr lang="en-US" dirty="0" err="1">
                <a:solidFill>
                  <a:schemeClr val="accent4"/>
                </a:solidFill>
              </a:rPr>
              <a:t>printf</a:t>
            </a:r>
            <a:r>
              <a:rPr lang="en-US" dirty="0">
                <a:solidFill>
                  <a:schemeClr val="accent4"/>
                </a:solidFill>
              </a:rPr>
              <a:t>("    3.</a:t>
            </a:r>
            <a:r>
              <a:rPr lang="zh-CN" altLang="en-US" dirty="0">
                <a:solidFill>
                  <a:schemeClr val="accent4"/>
                </a:solidFill>
              </a:rPr>
              <a:t>乘法</a:t>
            </a:r>
            <a:r>
              <a:rPr lang="en-US" dirty="0">
                <a:solidFill>
                  <a:schemeClr val="accent4"/>
                </a:solidFill>
              </a:rPr>
              <a:t>        4.</a:t>
            </a:r>
            <a:r>
              <a:rPr lang="zh-CN" altLang="en-US" dirty="0">
                <a:solidFill>
                  <a:schemeClr val="accent4"/>
                </a:solidFill>
              </a:rPr>
              <a:t>除法</a:t>
            </a:r>
            <a:r>
              <a:rPr lang="en-US" dirty="0">
                <a:solidFill>
                  <a:schemeClr val="accent4"/>
                </a:solidFill>
              </a:rPr>
              <a:t>\n");</a:t>
            </a:r>
          </a:p>
          <a:p>
            <a:pPr marL="0" indent="0">
              <a:buNone/>
            </a:pPr>
            <a:r>
              <a:rPr lang="en-US" dirty="0" err="1">
                <a:solidFill>
                  <a:schemeClr val="accent4"/>
                </a:solidFill>
              </a:rPr>
              <a:t>printf</a:t>
            </a:r>
            <a:r>
              <a:rPr lang="en-US" dirty="0">
                <a:solidFill>
                  <a:schemeClr val="accent4"/>
                </a:solidFill>
              </a:rPr>
              <a:t>("    5.</a:t>
            </a:r>
            <a:r>
              <a:rPr lang="zh-CN" altLang="en-US" dirty="0">
                <a:solidFill>
                  <a:schemeClr val="accent4"/>
                </a:solidFill>
              </a:rPr>
              <a:t>余数</a:t>
            </a:r>
            <a:r>
              <a:rPr lang="en-US" dirty="0">
                <a:solidFill>
                  <a:schemeClr val="accent4"/>
                </a:solidFill>
              </a:rPr>
              <a:t>        6.</a:t>
            </a:r>
            <a:r>
              <a:rPr lang="zh-CN" altLang="en-US" dirty="0">
                <a:solidFill>
                  <a:schemeClr val="accent4"/>
                </a:solidFill>
              </a:rPr>
              <a:t>退出</a:t>
            </a:r>
            <a:r>
              <a:rPr lang="en-US" dirty="0">
                <a:solidFill>
                  <a:schemeClr val="accent4"/>
                </a:solidFill>
              </a:rPr>
              <a:t>\n");</a:t>
            </a:r>
          </a:p>
          <a:p>
            <a:pPr marL="0" indent="0">
              <a:buNone/>
            </a:pPr>
            <a:r>
              <a:rPr lang="en-US" dirty="0" err="1">
                <a:solidFill>
                  <a:schemeClr val="accent4"/>
                </a:solidFill>
              </a:rPr>
              <a:t>printf</a:t>
            </a:r>
            <a:r>
              <a:rPr lang="en-US" dirty="0">
                <a:solidFill>
                  <a:schemeClr val="accent4"/>
                </a:solidFill>
              </a:rPr>
              <a:t>(" ----------------------------------\n");</a:t>
            </a:r>
          </a:p>
          <a:p>
            <a:pPr marL="0" indent="0">
              <a:buNone/>
            </a:pPr>
            <a:r>
              <a:rPr lang="en-US" dirty="0" err="1">
                <a:solidFill>
                  <a:schemeClr val="accent4"/>
                </a:solidFill>
              </a:rPr>
              <a:t>printf</a:t>
            </a:r>
            <a:r>
              <a:rPr lang="en-US" dirty="0">
                <a:solidFill>
                  <a:schemeClr val="accent4"/>
                </a:solidFill>
              </a:rPr>
              <a:t>("\n\t</a:t>
            </a:r>
            <a:r>
              <a:rPr lang="zh-CN" altLang="en-US" dirty="0">
                <a:solidFill>
                  <a:schemeClr val="accent4"/>
                </a:solidFill>
              </a:rPr>
              <a:t>请选择</a:t>
            </a:r>
            <a:r>
              <a:rPr lang="en-US" dirty="0">
                <a:solidFill>
                  <a:schemeClr val="accent4"/>
                </a:solidFill>
              </a:rPr>
              <a:t> 1-6:\n");</a:t>
            </a:r>
          </a:p>
          <a:p>
            <a:pPr marL="0" indent="0">
              <a:buNone/>
            </a:pPr>
            <a:r>
              <a:rPr lang="en-US" dirty="0" err="1">
                <a:solidFill>
                  <a:schemeClr val="accent4"/>
                </a:solidFill>
              </a:rPr>
              <a:t>scanf</a:t>
            </a:r>
            <a:r>
              <a:rPr lang="en-US" dirty="0">
                <a:solidFill>
                  <a:schemeClr val="accent4"/>
                </a:solidFill>
              </a:rPr>
              <a:t>("%</a:t>
            </a:r>
            <a:r>
              <a:rPr lang="en-US" dirty="0" err="1">
                <a:solidFill>
                  <a:schemeClr val="accent4"/>
                </a:solidFill>
              </a:rPr>
              <a:t>d",&amp;a</a:t>
            </a:r>
            <a:r>
              <a:rPr lang="en-US" dirty="0">
                <a:solidFill>
                  <a:schemeClr val="accent4"/>
                </a:solidFill>
              </a:rPr>
              <a:t>);</a:t>
            </a:r>
          </a:p>
          <a:p>
            <a:pPr marL="0" indent="0">
              <a:buNone/>
            </a:pPr>
            <a:r>
              <a:rPr lang="en-US" dirty="0">
                <a:solidFill>
                  <a:schemeClr val="accent4"/>
                </a:solidFill>
              </a:rPr>
              <a:t>switch(a)</a:t>
            </a:r>
          </a:p>
          <a:p>
            <a:pPr marL="0" indent="0">
              <a:buNone/>
            </a:pPr>
            <a:r>
              <a:rPr lang="en-US" dirty="0">
                <a:solidFill>
                  <a:schemeClr val="accent4"/>
                </a:solidFill>
              </a:rPr>
              <a:t>{</a:t>
            </a:r>
          </a:p>
          <a:p>
            <a:pPr marL="0" indent="0">
              <a:buNone/>
            </a:pPr>
            <a:r>
              <a:rPr lang="en-US" dirty="0">
                <a:solidFill>
                  <a:schemeClr val="accent4"/>
                </a:solidFill>
              </a:rPr>
              <a:t>case 1:printf("%d+%d=%d",</a:t>
            </a:r>
            <a:r>
              <a:rPr lang="en-US" dirty="0" err="1">
                <a:solidFill>
                  <a:schemeClr val="accent4"/>
                </a:solidFill>
              </a:rPr>
              <a:t>b,c,b+c</a:t>
            </a:r>
            <a:r>
              <a:rPr lang="en-US" dirty="0">
                <a:solidFill>
                  <a:schemeClr val="accent4"/>
                </a:solidFill>
              </a:rPr>
              <a:t>);  	break;   	/</a:t>
            </a:r>
            <a:r>
              <a:rPr lang="en-US" dirty="0">
                <a:solidFill>
                  <a:schemeClr val="accent4"/>
                </a:solidFill>
                <a:sym typeface="Symbol"/>
              </a:rPr>
              <a:t></a:t>
            </a:r>
            <a:r>
              <a:rPr lang="zh-CN" altLang="en-US" dirty="0">
                <a:solidFill>
                  <a:schemeClr val="accent4"/>
                </a:solidFill>
              </a:rPr>
              <a:t>加法运算</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case 2:printf("%d-%d=%d",</a:t>
            </a:r>
            <a:r>
              <a:rPr lang="en-US" dirty="0" err="1">
                <a:solidFill>
                  <a:schemeClr val="accent4"/>
                </a:solidFill>
              </a:rPr>
              <a:t>b,c,b</a:t>
            </a:r>
            <a:r>
              <a:rPr lang="en-US" dirty="0">
                <a:solidFill>
                  <a:schemeClr val="accent4"/>
                </a:solidFill>
              </a:rPr>
              <a:t>-c);  	break; 	/</a:t>
            </a:r>
            <a:r>
              <a:rPr lang="en-US" dirty="0">
                <a:solidFill>
                  <a:schemeClr val="accent4"/>
                </a:solidFill>
                <a:sym typeface="Symbol"/>
              </a:rPr>
              <a:t></a:t>
            </a:r>
            <a:r>
              <a:rPr lang="zh-CN" altLang="en-US" dirty="0">
                <a:solidFill>
                  <a:schemeClr val="accent4"/>
                </a:solidFill>
              </a:rPr>
              <a:t>减法运算</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case 3:printf("%d</a:t>
            </a:r>
            <a:r>
              <a:rPr lang="en-US" dirty="0">
                <a:solidFill>
                  <a:schemeClr val="accent4"/>
                </a:solidFill>
                <a:sym typeface="Symbol"/>
              </a:rPr>
              <a:t></a:t>
            </a:r>
            <a:r>
              <a:rPr lang="en-US" dirty="0">
                <a:solidFill>
                  <a:schemeClr val="accent4"/>
                </a:solidFill>
              </a:rPr>
              <a:t>%d=%d",</a:t>
            </a:r>
            <a:r>
              <a:rPr lang="en-US" dirty="0" err="1">
                <a:solidFill>
                  <a:schemeClr val="accent4"/>
                </a:solidFill>
              </a:rPr>
              <a:t>b,c,b</a:t>
            </a:r>
            <a:r>
              <a:rPr lang="en-US" dirty="0" err="1">
                <a:solidFill>
                  <a:schemeClr val="accent4"/>
                </a:solidFill>
                <a:sym typeface="Symbol"/>
              </a:rPr>
              <a:t></a:t>
            </a:r>
            <a:r>
              <a:rPr lang="en-US" dirty="0" err="1">
                <a:solidFill>
                  <a:schemeClr val="accent4"/>
                </a:solidFill>
              </a:rPr>
              <a:t>c</a:t>
            </a:r>
            <a:r>
              <a:rPr lang="en-US" dirty="0">
                <a:solidFill>
                  <a:schemeClr val="accent4"/>
                </a:solidFill>
              </a:rPr>
              <a:t>); 	break; 	/</a:t>
            </a:r>
            <a:r>
              <a:rPr lang="en-US" dirty="0">
                <a:solidFill>
                  <a:schemeClr val="accent4"/>
                </a:solidFill>
                <a:sym typeface="Symbol"/>
              </a:rPr>
              <a:t></a:t>
            </a:r>
            <a:r>
              <a:rPr lang="zh-CN" altLang="en-US" dirty="0">
                <a:solidFill>
                  <a:schemeClr val="accent4"/>
                </a:solidFill>
              </a:rPr>
              <a:t>乘法运算</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case 4:printf("%d/%d=%d",</a:t>
            </a:r>
            <a:r>
              <a:rPr lang="en-US" dirty="0" err="1">
                <a:solidFill>
                  <a:schemeClr val="accent4"/>
                </a:solidFill>
              </a:rPr>
              <a:t>b,c,b</a:t>
            </a:r>
            <a:r>
              <a:rPr lang="en-US" dirty="0">
                <a:solidFill>
                  <a:schemeClr val="accent4"/>
                </a:solidFill>
              </a:rPr>
              <a:t>/c);	break; 	/</a:t>
            </a:r>
            <a:r>
              <a:rPr lang="en-US" dirty="0">
                <a:solidFill>
                  <a:schemeClr val="accent4"/>
                </a:solidFill>
                <a:sym typeface="Symbol"/>
              </a:rPr>
              <a:t></a:t>
            </a:r>
            <a:r>
              <a:rPr lang="zh-CN" altLang="en-US" dirty="0">
                <a:solidFill>
                  <a:schemeClr val="accent4"/>
                </a:solidFill>
              </a:rPr>
              <a:t>除法运算</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case 5:printf("%d%%%d=%d",</a:t>
            </a:r>
            <a:r>
              <a:rPr lang="en-US" dirty="0" err="1">
                <a:solidFill>
                  <a:schemeClr val="accent4"/>
                </a:solidFill>
              </a:rPr>
              <a:t>b,c,b%c</a:t>
            </a:r>
            <a:r>
              <a:rPr lang="en-US" dirty="0">
                <a:solidFill>
                  <a:schemeClr val="accent4"/>
                </a:solidFill>
              </a:rPr>
              <a:t>);	break;  	/</a:t>
            </a:r>
            <a:r>
              <a:rPr lang="en-US" dirty="0">
                <a:solidFill>
                  <a:schemeClr val="accent4"/>
                </a:solidFill>
                <a:sym typeface="Symbol"/>
              </a:rPr>
              <a:t></a:t>
            </a:r>
            <a:r>
              <a:rPr lang="zh-CN" altLang="en-US" dirty="0">
                <a:solidFill>
                  <a:schemeClr val="accent4"/>
                </a:solidFill>
              </a:rPr>
              <a:t>求余运算</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case 6:printf("exit system");                    	/</a:t>
            </a:r>
            <a:r>
              <a:rPr lang="en-US" dirty="0">
                <a:solidFill>
                  <a:schemeClr val="accent4"/>
                </a:solidFill>
                <a:sym typeface="Symbol"/>
              </a:rPr>
              <a:t></a:t>
            </a:r>
            <a:r>
              <a:rPr lang="zh-CN" altLang="en-US" dirty="0">
                <a:solidFill>
                  <a:schemeClr val="accent4"/>
                </a:solidFill>
              </a:rPr>
              <a:t>退出系统</a:t>
            </a:r>
            <a:r>
              <a:rPr lang="en-US" dirty="0">
                <a:solidFill>
                  <a:schemeClr val="accent4"/>
                </a:solidFill>
                <a:sym typeface="Symbol"/>
              </a:rPr>
              <a:t></a:t>
            </a:r>
            <a:r>
              <a:rPr lang="en-US" dirty="0">
                <a:solidFill>
                  <a:schemeClr val="accent4"/>
                </a:solidFill>
              </a:rPr>
              <a:t>/ </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pPr fontAlgn="auto"/>
            <a:r>
              <a:rPr lang="en-US" altLang="zh-CN" dirty="0"/>
              <a:t>1</a:t>
            </a:r>
            <a:r>
              <a:rPr lang="zh-CN" altLang="en-US" dirty="0"/>
              <a:t>、直接使用</a:t>
            </a:r>
            <a:r>
              <a:rPr lang="en-US" dirty="0" err="1"/>
              <a:t>printf</a:t>
            </a:r>
            <a:r>
              <a:rPr lang="zh-CN" altLang="en-US" dirty="0"/>
              <a:t>函数，其双引号内容原样输出。</a:t>
            </a:r>
            <a:endParaRPr lang="en-US" altLang="zh-CN" dirty="0"/>
          </a:p>
          <a:p>
            <a:pPr fontAlgn="auto"/>
            <a:r>
              <a:rPr lang="en-US" altLang="zh-CN" dirty="0"/>
              <a:t>2</a:t>
            </a:r>
            <a:r>
              <a:rPr lang="zh-CN" altLang="en-US" dirty="0"/>
              <a:t>、显示提示信息，由用户选择执行不同的操作。</a:t>
            </a:r>
            <a:endParaRPr lang="en-US" dirty="0"/>
          </a:p>
          <a:p>
            <a:endParaRPr lang="en-US" dirty="0"/>
          </a:p>
        </p:txBody>
      </p:sp>
    </p:spTree>
    <p:extLst>
      <p:ext uri="{BB962C8B-B14F-4D97-AF65-F5344CB8AC3E}">
        <p14:creationId xmlns:p14="http://schemas.microsoft.com/office/powerpoint/2010/main" val="3178707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相关知识</a:t>
            </a:r>
            <a:endParaRPr lang="en-US" dirty="0"/>
          </a:p>
        </p:txBody>
      </p:sp>
      <p:sp>
        <p:nvSpPr>
          <p:cNvPr id="3" name="Content Placeholder 2"/>
          <p:cNvSpPr>
            <a:spLocks noGrp="1"/>
          </p:cNvSpPr>
          <p:nvPr>
            <p:ph idx="1"/>
          </p:nvPr>
        </p:nvSpPr>
        <p:spPr>
          <a:xfrm>
            <a:off x="457200" y="1600201"/>
            <a:ext cx="5943600" cy="990599"/>
          </a:xfrm>
        </p:spPr>
        <p:txBody>
          <a:bodyPr>
            <a:normAutofit fontScale="62500" lnSpcReduction="20000"/>
          </a:bodyPr>
          <a:lstStyle/>
          <a:p>
            <a:pPr fontAlgn="auto">
              <a:buFont typeface="Wingdings" pitchFamily="2" charset="2"/>
              <a:buChar char="Ø"/>
            </a:pPr>
            <a:r>
              <a:rPr lang="en-US" dirty="0"/>
              <a:t>switch</a:t>
            </a:r>
            <a:r>
              <a:rPr lang="zh-CN" altLang="en-US" dirty="0"/>
              <a:t>语句</a:t>
            </a:r>
            <a:endParaRPr lang="en-US" altLang="zh-CN" dirty="0"/>
          </a:p>
          <a:p>
            <a:pPr fontAlgn="auto">
              <a:buFont typeface="Wingdings" pitchFamily="2" charset="2"/>
              <a:buChar char="Ø"/>
            </a:pPr>
            <a:endParaRPr lang="en-US" altLang="zh-CN" dirty="0"/>
          </a:p>
          <a:p>
            <a:pPr>
              <a:buFont typeface="Wingdings" pitchFamily="2" charset="2"/>
              <a:buChar char="Ø"/>
            </a:pPr>
            <a:r>
              <a:rPr lang="en-US" dirty="0"/>
              <a:t>break</a:t>
            </a:r>
            <a:r>
              <a:rPr lang="zh-CN" altLang="en-US" dirty="0"/>
              <a:t>语句</a:t>
            </a:r>
            <a:endParaRPr lang="en-US" dirty="0"/>
          </a:p>
          <a:p>
            <a:pPr marL="0" indent="0" fontAlgn="auto">
              <a:buNone/>
            </a:pPr>
            <a:endParaRPr lang="en-US" dirty="0"/>
          </a:p>
          <a:p>
            <a:pPr marL="0" indent="0">
              <a:buNone/>
            </a:pPr>
            <a:endParaRPr lang="en-US" dirty="0"/>
          </a:p>
        </p:txBody>
      </p:sp>
    </p:spTree>
    <p:extLst>
      <p:ext uri="{BB962C8B-B14F-4D97-AF65-F5344CB8AC3E}">
        <p14:creationId xmlns:p14="http://schemas.microsoft.com/office/powerpoint/2010/main" val="3741820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a:t>
            </a:r>
            <a:r>
              <a:rPr lang="zh-CN" altLang="en-US" dirty="0"/>
              <a:t>语句</a:t>
            </a:r>
            <a:endParaRPr lang="en-US" dirty="0"/>
          </a:p>
        </p:txBody>
      </p:sp>
      <p:sp>
        <p:nvSpPr>
          <p:cNvPr id="3" name="Content Placeholder 2"/>
          <p:cNvSpPr>
            <a:spLocks noGrp="1"/>
          </p:cNvSpPr>
          <p:nvPr>
            <p:ph idx="1"/>
          </p:nvPr>
        </p:nvSpPr>
        <p:spPr>
          <a:xfrm>
            <a:off x="3803650" y="609600"/>
            <a:ext cx="5111750" cy="5029200"/>
          </a:xfrm>
        </p:spPr>
        <p:txBody>
          <a:bodyPr>
            <a:normAutofit fontScale="47500" lnSpcReduction="20000"/>
          </a:bodyPr>
          <a:lstStyle/>
          <a:p>
            <a:pPr marL="0" indent="0" fontAlgn="auto">
              <a:lnSpc>
                <a:spcPct val="120000"/>
              </a:lnSpc>
              <a:buNone/>
            </a:pPr>
            <a:r>
              <a:rPr lang="en-US" altLang="zh-CN" sz="3300" dirty="0"/>
              <a:t>Switch</a:t>
            </a:r>
            <a:r>
              <a:rPr lang="zh-CN" altLang="en-US" sz="3300" dirty="0"/>
              <a:t>语句说明：</a:t>
            </a:r>
            <a:endParaRPr lang="en-US" altLang="zh-CN" sz="3300" dirty="0"/>
          </a:p>
          <a:p>
            <a:pPr marL="0" indent="0" fontAlgn="auto">
              <a:lnSpc>
                <a:spcPct val="120000"/>
              </a:lnSpc>
              <a:buNone/>
            </a:pPr>
            <a:endParaRPr lang="en-US" altLang="zh-CN" dirty="0"/>
          </a:p>
          <a:p>
            <a:pPr marL="0" indent="0" fontAlgn="auto">
              <a:lnSpc>
                <a:spcPct val="120000"/>
              </a:lnSpc>
              <a:buNone/>
            </a:pPr>
            <a:r>
              <a:rPr lang="en-US" altLang="zh-CN" dirty="0"/>
              <a:t>1</a:t>
            </a:r>
            <a:r>
              <a:rPr lang="zh-CN" altLang="en-US" dirty="0"/>
              <a:t>）计算表达式的值，当表达式的值与某个常量表达式的值相等时，即执行其后的语句，但不能在执行完该标号的语句后自动跳出整个</a:t>
            </a:r>
            <a:r>
              <a:rPr lang="en-US" dirty="0"/>
              <a:t>switch</a:t>
            </a:r>
            <a:r>
              <a:rPr lang="zh-CN" altLang="en-US" dirty="0"/>
              <a:t>语句，而继续执行后面所有</a:t>
            </a:r>
            <a:r>
              <a:rPr lang="en-US" dirty="0"/>
              <a:t>case</a:t>
            </a:r>
            <a:r>
              <a:rPr lang="zh-CN" altLang="en-US" dirty="0"/>
              <a:t>后的语句。如表达式的值与所有</a:t>
            </a:r>
            <a:r>
              <a:rPr lang="en-US" dirty="0"/>
              <a:t>case</a:t>
            </a:r>
            <a:r>
              <a:rPr lang="zh-CN" altLang="en-US" dirty="0"/>
              <a:t>后的常量表达式均不相同时，则执行</a:t>
            </a:r>
            <a:r>
              <a:rPr lang="en-US" dirty="0"/>
              <a:t>default</a:t>
            </a:r>
            <a:r>
              <a:rPr lang="zh-CN" altLang="en-US" dirty="0"/>
              <a:t>后的语句。</a:t>
            </a:r>
            <a:r>
              <a:rPr lang="en-US" dirty="0"/>
              <a:t> </a:t>
            </a:r>
          </a:p>
          <a:p>
            <a:pPr marL="0" indent="0" fontAlgn="auto">
              <a:lnSpc>
                <a:spcPct val="120000"/>
              </a:lnSpc>
              <a:buNone/>
            </a:pPr>
            <a:endParaRPr lang="en-US" dirty="0"/>
          </a:p>
          <a:p>
            <a:pPr marL="0" indent="0" fontAlgn="auto">
              <a:lnSpc>
                <a:spcPct val="120000"/>
              </a:lnSpc>
              <a:buNone/>
            </a:pPr>
            <a:r>
              <a:rPr lang="en-US" dirty="0"/>
              <a:t>2</a:t>
            </a:r>
            <a:r>
              <a:rPr lang="zh-CN" altLang="en-US" dirty="0"/>
              <a:t>）</a:t>
            </a:r>
            <a:r>
              <a:rPr lang="en-US" dirty="0"/>
              <a:t>switch</a:t>
            </a:r>
            <a:r>
              <a:rPr lang="zh-CN" altLang="en-US" dirty="0"/>
              <a:t>后面圆括号内的表达式的值和</a:t>
            </a:r>
            <a:r>
              <a:rPr lang="en-US" dirty="0"/>
              <a:t>case</a:t>
            </a:r>
            <a:r>
              <a:rPr lang="zh-CN" altLang="en-US" dirty="0"/>
              <a:t>后面的常量表达式的值只能是整型或字符型。</a:t>
            </a:r>
            <a:endParaRPr lang="en-US" altLang="zh-CN" dirty="0"/>
          </a:p>
          <a:p>
            <a:pPr marL="0" indent="0" fontAlgn="auto">
              <a:lnSpc>
                <a:spcPct val="120000"/>
              </a:lnSpc>
              <a:buNone/>
            </a:pPr>
            <a:endParaRPr lang="en-US" dirty="0"/>
          </a:p>
          <a:p>
            <a:pPr marL="0" indent="0" fontAlgn="auto">
              <a:lnSpc>
                <a:spcPct val="120000"/>
              </a:lnSpc>
              <a:buNone/>
            </a:pPr>
            <a:r>
              <a:rPr lang="en-US" dirty="0"/>
              <a:t>3</a:t>
            </a:r>
            <a:r>
              <a:rPr lang="zh-CN" altLang="en-US" dirty="0"/>
              <a:t>）同一个子</a:t>
            </a:r>
            <a:r>
              <a:rPr lang="en-US" dirty="0"/>
              <a:t>switch</a:t>
            </a:r>
            <a:r>
              <a:rPr lang="zh-CN" altLang="en-US" dirty="0"/>
              <a:t>语句中，</a:t>
            </a:r>
            <a:r>
              <a:rPr lang="en-US" dirty="0"/>
              <a:t>case</a:t>
            </a:r>
            <a:r>
              <a:rPr lang="zh-CN" altLang="en-US" dirty="0"/>
              <a:t>后的各常量表达式的值不能相同。</a:t>
            </a:r>
            <a:endParaRPr lang="en-US" altLang="zh-CN" dirty="0"/>
          </a:p>
          <a:p>
            <a:pPr marL="0" indent="0" fontAlgn="auto">
              <a:lnSpc>
                <a:spcPct val="120000"/>
              </a:lnSpc>
              <a:buNone/>
            </a:pPr>
            <a:endParaRPr lang="en-US" dirty="0"/>
          </a:p>
          <a:p>
            <a:pPr marL="0" indent="0" fontAlgn="auto">
              <a:lnSpc>
                <a:spcPct val="120000"/>
              </a:lnSpc>
              <a:buNone/>
            </a:pPr>
            <a:r>
              <a:rPr lang="en-US" dirty="0"/>
              <a:t>4</a:t>
            </a:r>
            <a:r>
              <a:rPr lang="zh-CN" altLang="en-US" dirty="0"/>
              <a:t>）在</a:t>
            </a:r>
            <a:r>
              <a:rPr lang="en-US" dirty="0"/>
              <a:t>case</a:t>
            </a:r>
            <a:r>
              <a:rPr lang="zh-CN" altLang="en-US" dirty="0"/>
              <a:t>后允许有多个语句，可以不用</a:t>
            </a:r>
            <a:r>
              <a:rPr lang="en-US" dirty="0"/>
              <a:t>{}</a:t>
            </a:r>
            <a:r>
              <a:rPr lang="zh-CN" altLang="en-US" dirty="0"/>
              <a:t>括起来。</a:t>
            </a:r>
            <a:endParaRPr lang="en-US" altLang="zh-CN" dirty="0"/>
          </a:p>
          <a:p>
            <a:pPr marL="0" indent="0" fontAlgn="auto">
              <a:lnSpc>
                <a:spcPct val="120000"/>
              </a:lnSpc>
              <a:buNone/>
            </a:pPr>
            <a:endParaRPr lang="en-US" dirty="0"/>
          </a:p>
          <a:p>
            <a:pPr marL="0" indent="0" fontAlgn="auto">
              <a:lnSpc>
                <a:spcPct val="120000"/>
              </a:lnSpc>
              <a:buNone/>
            </a:pPr>
            <a:r>
              <a:rPr lang="en-US" dirty="0"/>
              <a:t>5</a:t>
            </a:r>
            <a:r>
              <a:rPr lang="zh-CN" altLang="en-US" dirty="0"/>
              <a:t>）各</a:t>
            </a:r>
            <a:r>
              <a:rPr lang="en-US" dirty="0"/>
              <a:t>case</a:t>
            </a:r>
            <a:r>
              <a:rPr lang="zh-CN" altLang="en-US" dirty="0"/>
              <a:t>和</a:t>
            </a:r>
            <a:r>
              <a:rPr lang="en-US" dirty="0"/>
              <a:t>default</a:t>
            </a:r>
            <a:r>
              <a:rPr lang="zh-CN" altLang="en-US" dirty="0"/>
              <a:t>子句的先后顺序可以变动，不会影响程序执行结果，</a:t>
            </a:r>
            <a:r>
              <a:rPr lang="en-US" dirty="0"/>
              <a:t>default</a:t>
            </a:r>
            <a:r>
              <a:rPr lang="zh-CN" altLang="en-US" dirty="0"/>
              <a:t>语句可以省略。</a:t>
            </a:r>
            <a:endParaRPr lang="en-US" altLang="zh-CN" dirty="0"/>
          </a:p>
          <a:p>
            <a:pPr marL="0" indent="0" fontAlgn="auto">
              <a:lnSpc>
                <a:spcPct val="120000"/>
              </a:lnSpc>
              <a:buNone/>
            </a:pPr>
            <a:endParaRPr lang="en-US" dirty="0"/>
          </a:p>
          <a:p>
            <a:pPr marL="0" indent="0">
              <a:lnSpc>
                <a:spcPct val="120000"/>
              </a:lnSpc>
              <a:buNone/>
            </a:pPr>
            <a:r>
              <a:rPr lang="en-US" dirty="0"/>
              <a:t>6</a:t>
            </a:r>
            <a:r>
              <a:rPr lang="zh-CN" altLang="en-US" dirty="0"/>
              <a:t>）在需要用</a:t>
            </a:r>
            <a:r>
              <a:rPr lang="en-US" dirty="0"/>
              <a:t>switch</a:t>
            </a:r>
            <a:r>
              <a:rPr lang="zh-CN" altLang="en-US" dirty="0"/>
              <a:t>语句选择关系型运行条件的时候，应先用</a:t>
            </a:r>
            <a:r>
              <a:rPr lang="en-US" dirty="0"/>
              <a:t>if</a:t>
            </a:r>
            <a:r>
              <a:rPr lang="zh-CN" altLang="en-US" dirty="0"/>
              <a:t>进行判断。</a:t>
            </a:r>
            <a:endParaRPr lang="en-US" dirty="0"/>
          </a:p>
          <a:p>
            <a:pPr>
              <a:lnSpc>
                <a:spcPct val="120000"/>
              </a:lnSpc>
            </a:pPr>
            <a:endParaRPr lang="en-US" dirty="0"/>
          </a:p>
        </p:txBody>
      </p:sp>
      <p:sp>
        <p:nvSpPr>
          <p:cNvPr id="4" name="Text Placeholder 3"/>
          <p:cNvSpPr>
            <a:spLocks noGrp="1"/>
          </p:cNvSpPr>
          <p:nvPr>
            <p:ph type="body" sz="half" idx="2"/>
          </p:nvPr>
        </p:nvSpPr>
        <p:spPr/>
        <p:txBody>
          <a:bodyPr/>
          <a:lstStyle/>
          <a:p>
            <a:pPr fontAlgn="auto"/>
            <a:r>
              <a:rPr lang="en-US" dirty="0"/>
              <a:t>switch (</a:t>
            </a:r>
            <a:r>
              <a:rPr lang="zh-CN" altLang="en-US" dirty="0"/>
              <a:t>表达式</a:t>
            </a:r>
            <a:r>
              <a:rPr lang="en-US" dirty="0"/>
              <a:t>)</a:t>
            </a:r>
          </a:p>
          <a:p>
            <a:pPr fontAlgn="auto"/>
            <a:r>
              <a:rPr lang="en-US" dirty="0"/>
              <a:t>{   </a:t>
            </a:r>
          </a:p>
          <a:p>
            <a:pPr fontAlgn="auto"/>
            <a:r>
              <a:rPr lang="en-US" dirty="0"/>
              <a:t>   case</a:t>
            </a:r>
            <a:r>
              <a:rPr lang="zh-CN" altLang="en-US" dirty="0"/>
              <a:t>常量表达式</a:t>
            </a:r>
            <a:r>
              <a:rPr lang="en-US" dirty="0"/>
              <a:t>1: </a:t>
            </a:r>
            <a:r>
              <a:rPr lang="zh-CN" altLang="en-US" dirty="0"/>
              <a:t>语句</a:t>
            </a:r>
            <a:r>
              <a:rPr lang="en-US" dirty="0"/>
              <a:t>1; </a:t>
            </a:r>
          </a:p>
          <a:p>
            <a:pPr fontAlgn="auto"/>
            <a:r>
              <a:rPr lang="en-US" dirty="0"/>
              <a:t>   case</a:t>
            </a:r>
            <a:r>
              <a:rPr lang="zh-CN" altLang="en-US" dirty="0"/>
              <a:t>常量表达式</a:t>
            </a:r>
            <a:r>
              <a:rPr lang="en-US" dirty="0"/>
              <a:t>2: </a:t>
            </a:r>
            <a:r>
              <a:rPr lang="zh-CN" altLang="en-US" dirty="0"/>
              <a:t>语句</a:t>
            </a:r>
            <a:r>
              <a:rPr lang="en-US" dirty="0"/>
              <a:t>2; </a:t>
            </a:r>
          </a:p>
          <a:p>
            <a:pPr fontAlgn="auto"/>
            <a:r>
              <a:rPr lang="en-US" dirty="0"/>
              <a:t>   … </a:t>
            </a:r>
          </a:p>
          <a:p>
            <a:pPr fontAlgn="auto"/>
            <a:r>
              <a:rPr lang="en-US" dirty="0"/>
              <a:t>   case</a:t>
            </a:r>
            <a:r>
              <a:rPr lang="zh-CN" altLang="en-US" dirty="0"/>
              <a:t>常量表达式</a:t>
            </a:r>
            <a:r>
              <a:rPr lang="en-US" dirty="0"/>
              <a:t>n: </a:t>
            </a:r>
            <a:r>
              <a:rPr lang="zh-CN" altLang="en-US" dirty="0"/>
              <a:t>语句</a:t>
            </a:r>
            <a:r>
              <a:rPr lang="en-US" dirty="0"/>
              <a:t>n; </a:t>
            </a:r>
          </a:p>
          <a:p>
            <a:pPr fontAlgn="auto"/>
            <a:r>
              <a:rPr lang="en-US" dirty="0"/>
              <a:t>   default : </a:t>
            </a:r>
            <a:r>
              <a:rPr lang="zh-CN" altLang="en-US" dirty="0"/>
              <a:t>语句</a:t>
            </a:r>
            <a:r>
              <a:rPr lang="en-US" dirty="0"/>
              <a:t>n+1; </a:t>
            </a:r>
          </a:p>
          <a:p>
            <a:pPr fontAlgn="auto"/>
            <a:r>
              <a:rPr lang="en-US" dirty="0"/>
              <a:t>} </a:t>
            </a:r>
          </a:p>
          <a:p>
            <a:endParaRPr lang="en-US" dirty="0"/>
          </a:p>
        </p:txBody>
      </p:sp>
    </p:spTree>
    <p:extLst>
      <p:ext uri="{BB962C8B-B14F-4D97-AF65-F5344CB8AC3E}">
        <p14:creationId xmlns:p14="http://schemas.microsoft.com/office/powerpoint/2010/main" val="9711518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r>
              <a:rPr lang="zh-CN" altLang="en-US" dirty="0"/>
              <a:t>语句</a:t>
            </a:r>
            <a:endParaRPr lang="en-US" dirty="0"/>
          </a:p>
        </p:txBody>
      </p:sp>
      <p:sp>
        <p:nvSpPr>
          <p:cNvPr id="3" name="Content Placeholder 2"/>
          <p:cNvSpPr>
            <a:spLocks noGrp="1"/>
          </p:cNvSpPr>
          <p:nvPr>
            <p:ph idx="1"/>
          </p:nvPr>
        </p:nvSpPr>
        <p:spPr/>
        <p:txBody>
          <a:bodyPr>
            <a:normAutofit fontScale="55000" lnSpcReduction="20000"/>
          </a:bodyPr>
          <a:lstStyle/>
          <a:p>
            <a:pPr marL="0" indent="0" fontAlgn="auto">
              <a:buNone/>
            </a:pPr>
            <a:r>
              <a:rPr lang="en-US" altLang="zh-CN" dirty="0"/>
              <a:t>【</a:t>
            </a:r>
            <a:r>
              <a:rPr lang="zh-CN" altLang="en-US" dirty="0"/>
              <a:t>例</a:t>
            </a:r>
            <a:r>
              <a:rPr lang="en-US" altLang="zh-CN" dirty="0"/>
              <a:t>】</a:t>
            </a:r>
          </a:p>
          <a:p>
            <a:pPr marL="0" indent="0" fontAlgn="auto">
              <a:buNone/>
            </a:pPr>
            <a:r>
              <a:rPr lang="zh-CN" altLang="en-US" dirty="0"/>
              <a:t>给出百分制成绩，要求输出成绩等级</a:t>
            </a:r>
            <a:r>
              <a:rPr lang="en-US" dirty="0"/>
              <a:t>A</a:t>
            </a:r>
            <a:r>
              <a:rPr lang="zh-CN" altLang="en-US" dirty="0"/>
              <a:t>、</a:t>
            </a:r>
            <a:r>
              <a:rPr lang="en-US" dirty="0"/>
              <a:t>B</a:t>
            </a:r>
            <a:r>
              <a:rPr lang="zh-CN" altLang="en-US" dirty="0"/>
              <a:t>、</a:t>
            </a:r>
            <a:r>
              <a:rPr lang="en-US" dirty="0"/>
              <a:t>C</a:t>
            </a:r>
            <a:r>
              <a:rPr lang="zh-CN" altLang="en-US" dirty="0"/>
              <a:t>、</a:t>
            </a:r>
            <a:r>
              <a:rPr lang="en-US" dirty="0"/>
              <a:t>D</a:t>
            </a:r>
            <a:r>
              <a:rPr lang="zh-CN" altLang="en-US" dirty="0"/>
              <a:t>、</a:t>
            </a:r>
            <a:r>
              <a:rPr lang="en-US" dirty="0"/>
              <a:t>E</a:t>
            </a:r>
            <a:r>
              <a:rPr lang="zh-CN" altLang="en-US" dirty="0"/>
              <a:t>。</a:t>
            </a:r>
            <a:r>
              <a:rPr lang="en-US" dirty="0"/>
              <a:t>90</a:t>
            </a:r>
            <a:r>
              <a:rPr lang="zh-CN" altLang="en-US" dirty="0"/>
              <a:t>分以上为</a:t>
            </a:r>
            <a:r>
              <a:rPr lang="en-US" dirty="0"/>
              <a:t>A</a:t>
            </a:r>
            <a:r>
              <a:rPr lang="zh-CN" altLang="en-US" dirty="0"/>
              <a:t>，</a:t>
            </a:r>
            <a:r>
              <a:rPr lang="en-US" dirty="0"/>
              <a:t>80</a:t>
            </a:r>
            <a:r>
              <a:rPr lang="zh-CN" altLang="en-US" dirty="0"/>
              <a:t>～</a:t>
            </a:r>
            <a:r>
              <a:rPr lang="en-US" dirty="0"/>
              <a:t>89</a:t>
            </a:r>
            <a:r>
              <a:rPr lang="zh-CN" altLang="en-US" dirty="0"/>
              <a:t>为</a:t>
            </a:r>
            <a:r>
              <a:rPr lang="en-US" dirty="0"/>
              <a:t>B</a:t>
            </a:r>
            <a:r>
              <a:rPr lang="zh-CN" altLang="en-US" dirty="0"/>
              <a:t>，</a:t>
            </a:r>
            <a:r>
              <a:rPr lang="en-US" dirty="0"/>
              <a:t>70</a:t>
            </a:r>
            <a:r>
              <a:rPr lang="zh-CN" altLang="en-US" dirty="0"/>
              <a:t>～</a:t>
            </a:r>
            <a:r>
              <a:rPr lang="en-US" dirty="0"/>
              <a:t>79</a:t>
            </a:r>
            <a:r>
              <a:rPr lang="zh-CN" altLang="en-US" dirty="0"/>
              <a:t>分为</a:t>
            </a:r>
            <a:r>
              <a:rPr lang="en-US" dirty="0"/>
              <a:t>C</a:t>
            </a:r>
            <a:r>
              <a:rPr lang="zh-CN" altLang="en-US" dirty="0"/>
              <a:t>，</a:t>
            </a:r>
            <a:r>
              <a:rPr lang="en-US" dirty="0"/>
              <a:t>60</a:t>
            </a:r>
            <a:r>
              <a:rPr lang="zh-CN" altLang="en-US" dirty="0"/>
              <a:t>～</a:t>
            </a:r>
            <a:r>
              <a:rPr lang="en-US" dirty="0"/>
              <a:t>69</a:t>
            </a:r>
            <a:r>
              <a:rPr lang="zh-CN" altLang="en-US" dirty="0"/>
              <a:t>分为</a:t>
            </a:r>
            <a:r>
              <a:rPr lang="en-US" dirty="0"/>
              <a:t>D</a:t>
            </a:r>
            <a:r>
              <a:rPr lang="zh-CN" altLang="en-US" dirty="0"/>
              <a:t>，</a:t>
            </a:r>
            <a:r>
              <a:rPr lang="en-US" dirty="0"/>
              <a:t>60</a:t>
            </a:r>
            <a:r>
              <a:rPr lang="zh-CN" altLang="en-US" dirty="0"/>
              <a:t>分以下为</a:t>
            </a:r>
            <a:r>
              <a:rPr lang="en-US" dirty="0"/>
              <a:t>E</a:t>
            </a:r>
            <a:r>
              <a:rPr lang="zh-CN" altLang="en-US" dirty="0"/>
              <a:t>。</a:t>
            </a:r>
            <a:endParaRPr lang="en-US" dirty="0"/>
          </a:p>
          <a:p>
            <a:pPr marL="0" indent="0">
              <a:buNone/>
            </a:pPr>
            <a:r>
              <a:rPr lang="en-US" dirty="0"/>
              <a:t> </a:t>
            </a:r>
          </a:p>
          <a:p>
            <a:pPr marL="0" indent="0">
              <a:buNone/>
            </a:pPr>
            <a:r>
              <a:rPr lang="en-US" dirty="0">
                <a:solidFill>
                  <a:schemeClr val="accent4"/>
                </a:solidFill>
              </a:rPr>
              <a:t>#include &lt;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main()</a:t>
            </a:r>
          </a:p>
          <a:p>
            <a:pPr marL="0" indent="0">
              <a:buNone/>
            </a:pPr>
            <a:r>
              <a:rPr lang="en-US" dirty="0">
                <a:solidFill>
                  <a:schemeClr val="accent4"/>
                </a:solidFill>
              </a:rPr>
              <a:t>{   </a:t>
            </a:r>
          </a:p>
          <a:p>
            <a:pPr marL="0" indent="0">
              <a:buNone/>
            </a:pPr>
            <a:r>
              <a:rPr lang="en-US" dirty="0">
                <a:solidFill>
                  <a:schemeClr val="accent4"/>
                </a:solidFill>
              </a:rPr>
              <a:t>  int a;</a:t>
            </a:r>
          </a:p>
          <a:p>
            <a:pPr marL="0" indent="0">
              <a:buNone/>
            </a:pPr>
            <a:r>
              <a:rPr lang="en-US" dirty="0">
                <a:solidFill>
                  <a:schemeClr val="accent4"/>
                </a:solidFill>
              </a:rPr>
              <a:t>  </a:t>
            </a:r>
            <a:r>
              <a:rPr lang="en-US" dirty="0" err="1">
                <a:solidFill>
                  <a:schemeClr val="accent4"/>
                </a:solidFill>
              </a:rPr>
              <a:t>scanf</a:t>
            </a:r>
            <a:r>
              <a:rPr lang="en-US" dirty="0">
                <a:solidFill>
                  <a:schemeClr val="accent4"/>
                </a:solidFill>
              </a:rPr>
              <a:t>("%</a:t>
            </a:r>
            <a:r>
              <a:rPr lang="en-US" dirty="0" err="1">
                <a:solidFill>
                  <a:schemeClr val="accent4"/>
                </a:solidFill>
              </a:rPr>
              <a:t>d",&amp;a</a:t>
            </a:r>
            <a:r>
              <a:rPr lang="en-US" dirty="0">
                <a:solidFill>
                  <a:schemeClr val="accent4"/>
                </a:solidFill>
              </a:rPr>
              <a:t>);</a:t>
            </a:r>
          </a:p>
          <a:p>
            <a:pPr marL="0" indent="0">
              <a:buNone/>
            </a:pPr>
            <a:r>
              <a:rPr lang="en-US" dirty="0">
                <a:solidFill>
                  <a:schemeClr val="accent4"/>
                </a:solidFill>
              </a:rPr>
              <a:t>  switch(a/10)</a:t>
            </a:r>
          </a:p>
          <a:p>
            <a:pPr marL="0" indent="0">
              <a:buNone/>
            </a:pPr>
            <a:r>
              <a:rPr lang="en-US" dirty="0">
                <a:solidFill>
                  <a:schemeClr val="accent4"/>
                </a:solidFill>
              </a:rPr>
              <a:t>{  </a:t>
            </a:r>
          </a:p>
          <a:p>
            <a:pPr marL="0" indent="0">
              <a:buNone/>
            </a:pPr>
            <a:r>
              <a:rPr lang="en-US" dirty="0">
                <a:solidFill>
                  <a:schemeClr val="accent4"/>
                </a:solidFill>
              </a:rPr>
              <a:t>  case 10:printf("A");break;</a:t>
            </a:r>
          </a:p>
          <a:p>
            <a:pPr marL="0" indent="0">
              <a:buNone/>
            </a:pPr>
            <a:r>
              <a:rPr lang="en-US" dirty="0">
                <a:solidFill>
                  <a:schemeClr val="accent4"/>
                </a:solidFill>
              </a:rPr>
              <a:t>  case 9:printf("A");break;</a:t>
            </a:r>
          </a:p>
          <a:p>
            <a:pPr marL="0" indent="0">
              <a:buNone/>
            </a:pPr>
            <a:r>
              <a:rPr lang="en-US" dirty="0">
                <a:solidFill>
                  <a:schemeClr val="accent4"/>
                </a:solidFill>
              </a:rPr>
              <a:t>  case 8:printf("B");break;</a:t>
            </a:r>
          </a:p>
          <a:p>
            <a:pPr marL="0" indent="0">
              <a:buNone/>
            </a:pPr>
            <a:r>
              <a:rPr lang="en-US" dirty="0">
                <a:solidFill>
                  <a:schemeClr val="accent4"/>
                </a:solidFill>
              </a:rPr>
              <a:t>  case 7:printf("C");break;</a:t>
            </a:r>
          </a:p>
          <a:p>
            <a:pPr marL="0" indent="0">
              <a:buNone/>
            </a:pPr>
            <a:r>
              <a:rPr lang="en-US" dirty="0">
                <a:solidFill>
                  <a:schemeClr val="accent4"/>
                </a:solidFill>
              </a:rPr>
              <a:t>  case 6:printf("D");break;</a:t>
            </a:r>
          </a:p>
          <a:p>
            <a:pPr marL="0" indent="0">
              <a:buNone/>
            </a:pPr>
            <a:r>
              <a:rPr lang="en-US" dirty="0">
                <a:solidFill>
                  <a:schemeClr val="accent4"/>
                </a:solidFill>
              </a:rPr>
              <a:t>  </a:t>
            </a:r>
            <a:r>
              <a:rPr lang="en-US" dirty="0" err="1">
                <a:solidFill>
                  <a:schemeClr val="accent4"/>
                </a:solidFill>
              </a:rPr>
              <a:t>default:printf</a:t>
            </a:r>
            <a:r>
              <a:rPr lang="en-US" dirty="0">
                <a:solidFill>
                  <a:schemeClr val="accent4"/>
                </a:solidFill>
              </a:rPr>
              <a:t>("E");</a:t>
            </a:r>
          </a:p>
          <a:p>
            <a:pPr marL="0" indent="0">
              <a:buNone/>
            </a:pPr>
            <a:r>
              <a:rPr lang="en-US" dirty="0">
                <a:solidFill>
                  <a:schemeClr val="accent4"/>
                </a:solidFill>
              </a:rPr>
              <a:t>}</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r>
              <a:rPr lang="en-US" dirty="0"/>
              <a:t>1</a:t>
            </a:r>
            <a:r>
              <a:rPr lang="zh-CN" altLang="en-US" dirty="0"/>
              <a:t>、</a:t>
            </a:r>
            <a:r>
              <a:rPr lang="en-US" dirty="0"/>
              <a:t>break</a:t>
            </a:r>
            <a:r>
              <a:rPr lang="zh-CN" altLang="en-US" dirty="0"/>
              <a:t>语句，专用于跳出</a:t>
            </a:r>
            <a:r>
              <a:rPr lang="en-US" dirty="0"/>
              <a:t>switch</a:t>
            </a:r>
            <a:r>
              <a:rPr lang="zh-CN" altLang="en-US" dirty="0"/>
              <a:t>语句。</a:t>
            </a:r>
            <a:endParaRPr lang="en-US" altLang="zh-CN" dirty="0"/>
          </a:p>
          <a:p>
            <a:r>
              <a:rPr lang="en-US" dirty="0"/>
              <a:t>2</a:t>
            </a:r>
            <a:r>
              <a:rPr lang="zh-CN" altLang="en-US" dirty="0"/>
              <a:t>、</a:t>
            </a:r>
            <a:r>
              <a:rPr lang="en-US" dirty="0"/>
              <a:t>break </a:t>
            </a:r>
            <a:r>
              <a:rPr lang="zh-CN" altLang="en-US" dirty="0"/>
              <a:t>语句只有关键字</a:t>
            </a:r>
            <a:r>
              <a:rPr lang="en-US" dirty="0"/>
              <a:t>break</a:t>
            </a:r>
            <a:r>
              <a:rPr lang="zh-CN" altLang="en-US" dirty="0"/>
              <a:t>，没有参数。</a:t>
            </a:r>
            <a:endParaRPr lang="en-US" altLang="zh-CN" dirty="0"/>
          </a:p>
          <a:p>
            <a:r>
              <a:rPr lang="en-US" altLang="zh-CN" dirty="0"/>
              <a:t>3</a:t>
            </a:r>
            <a:r>
              <a:rPr lang="zh-CN" altLang="en-US" dirty="0"/>
              <a:t>、在每一</a:t>
            </a:r>
            <a:r>
              <a:rPr lang="en-US" dirty="0"/>
              <a:t>case</a:t>
            </a:r>
            <a:r>
              <a:rPr lang="zh-CN" altLang="en-US" dirty="0"/>
              <a:t>语句之后增加</a:t>
            </a:r>
            <a:r>
              <a:rPr lang="en-US" dirty="0"/>
              <a:t>break </a:t>
            </a:r>
            <a:r>
              <a:rPr lang="zh-CN" altLang="en-US" dirty="0"/>
              <a:t>语句， 使每一次执行之后均可跳出</a:t>
            </a:r>
            <a:r>
              <a:rPr lang="en-US" dirty="0"/>
              <a:t>switch</a:t>
            </a:r>
            <a:r>
              <a:rPr lang="zh-CN" altLang="en-US" dirty="0"/>
              <a:t>语句，从而避免输出不应有的结果。</a:t>
            </a:r>
            <a:endParaRPr lang="en-US" dirty="0"/>
          </a:p>
          <a:p>
            <a:endParaRPr lang="en-US" dirty="0"/>
          </a:p>
        </p:txBody>
      </p:sp>
    </p:spTree>
    <p:extLst>
      <p:ext uri="{BB962C8B-B14F-4D97-AF65-F5344CB8AC3E}">
        <p14:creationId xmlns:p14="http://schemas.microsoft.com/office/powerpoint/2010/main" val="2023180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总结提高</a:t>
            </a:r>
            <a:endParaRPr lang="en-US" dirty="0"/>
          </a:p>
        </p:txBody>
      </p:sp>
      <p:sp>
        <p:nvSpPr>
          <p:cNvPr id="3" name="Content Placeholder 2"/>
          <p:cNvSpPr>
            <a:spLocks noGrp="1"/>
          </p:cNvSpPr>
          <p:nvPr>
            <p:ph idx="1"/>
          </p:nvPr>
        </p:nvSpPr>
        <p:spPr>
          <a:xfrm>
            <a:off x="457200" y="1219200"/>
            <a:ext cx="8229600" cy="3886200"/>
          </a:xfrm>
        </p:spPr>
        <p:txBody>
          <a:bodyPr>
            <a:normAutofit fontScale="62500" lnSpcReduction="20000"/>
          </a:bodyPr>
          <a:lstStyle/>
          <a:p>
            <a:pPr fontAlgn="auto">
              <a:lnSpc>
                <a:spcPct val="120000"/>
              </a:lnSpc>
              <a:buFont typeface="Wingdings" pitchFamily="2" charset="2"/>
              <a:buChar char="Ø"/>
            </a:pPr>
            <a:r>
              <a:rPr lang="zh-CN" altLang="en-US" dirty="0"/>
              <a:t>在编写程序时，经常会碰到按不同情况分转的多路问题，这时可用</a:t>
            </a:r>
            <a:r>
              <a:rPr lang="en-US" dirty="0"/>
              <a:t>if</a:t>
            </a:r>
            <a:r>
              <a:rPr lang="zh-CN" altLang="en-US" dirty="0"/>
              <a:t>嵌套实现；但是若嵌套层次太多，容易出错，所以这时一般使用</a:t>
            </a:r>
            <a:r>
              <a:rPr lang="en-US" dirty="0"/>
              <a:t>switch</a:t>
            </a:r>
            <a:r>
              <a:rPr lang="zh-CN" altLang="en-US" dirty="0"/>
              <a:t>语句解决。</a:t>
            </a:r>
            <a:endParaRPr lang="en-US" altLang="zh-CN" dirty="0"/>
          </a:p>
          <a:p>
            <a:pPr fontAlgn="auto">
              <a:lnSpc>
                <a:spcPct val="120000"/>
              </a:lnSpc>
              <a:buFont typeface="Wingdings" pitchFamily="2" charset="2"/>
              <a:buChar char="Ø"/>
            </a:pPr>
            <a:endParaRPr lang="en-US" dirty="0"/>
          </a:p>
          <a:p>
            <a:pPr fontAlgn="auto">
              <a:lnSpc>
                <a:spcPct val="120000"/>
              </a:lnSpc>
              <a:buFont typeface="Wingdings" pitchFamily="2" charset="2"/>
              <a:buChar char="Ø"/>
            </a:pPr>
            <a:r>
              <a:rPr lang="zh-CN" altLang="en-US" dirty="0"/>
              <a:t>为了在每次执行</a:t>
            </a:r>
            <a:r>
              <a:rPr lang="en-US" dirty="0"/>
              <a:t>case</a:t>
            </a:r>
            <a:r>
              <a:rPr lang="zh-CN" altLang="en-US" dirty="0"/>
              <a:t>语句后跳出</a:t>
            </a:r>
            <a:r>
              <a:rPr lang="en-US" dirty="0"/>
              <a:t>switch</a:t>
            </a:r>
            <a:r>
              <a:rPr lang="zh-CN" altLang="en-US" dirty="0"/>
              <a:t>语句，不要忘记使用</a:t>
            </a:r>
            <a:r>
              <a:rPr lang="en-US" dirty="0"/>
              <a:t>break</a:t>
            </a:r>
            <a:r>
              <a:rPr lang="zh-CN" altLang="en-US" dirty="0"/>
              <a:t>语句；</a:t>
            </a:r>
            <a:r>
              <a:rPr lang="en-US" dirty="0"/>
              <a:t>switch</a:t>
            </a:r>
            <a:r>
              <a:rPr lang="zh-CN" altLang="en-US" dirty="0"/>
              <a:t>也可以嵌套，</a:t>
            </a:r>
            <a:r>
              <a:rPr lang="en-US" dirty="0"/>
              <a:t>break</a:t>
            </a:r>
            <a:r>
              <a:rPr lang="zh-CN" altLang="en-US" dirty="0"/>
              <a:t>语句只跳出它所在的</a:t>
            </a:r>
            <a:r>
              <a:rPr lang="en-US" dirty="0"/>
              <a:t>switch</a:t>
            </a:r>
            <a:r>
              <a:rPr lang="zh-CN" altLang="en-US" dirty="0"/>
              <a:t>语句。</a:t>
            </a:r>
            <a:endParaRPr lang="en-US" altLang="zh-CN" dirty="0"/>
          </a:p>
          <a:p>
            <a:pPr fontAlgn="auto">
              <a:lnSpc>
                <a:spcPct val="120000"/>
              </a:lnSpc>
              <a:buFont typeface="Wingdings" pitchFamily="2" charset="2"/>
              <a:buChar char="Ø"/>
            </a:pPr>
            <a:endParaRPr lang="en-US" dirty="0"/>
          </a:p>
          <a:p>
            <a:pPr fontAlgn="auto">
              <a:lnSpc>
                <a:spcPct val="120000"/>
              </a:lnSpc>
              <a:buFont typeface="Wingdings" pitchFamily="2" charset="2"/>
              <a:buChar char="Ø"/>
            </a:pPr>
            <a:r>
              <a:rPr lang="en-US" dirty="0"/>
              <a:t>switch</a:t>
            </a:r>
            <a:r>
              <a:rPr lang="zh-CN" altLang="en-US" dirty="0"/>
              <a:t>语句后的表达式不能有分号。</a:t>
            </a:r>
            <a:endParaRPr lang="en-US" altLang="zh-CN" dirty="0"/>
          </a:p>
          <a:p>
            <a:pPr fontAlgn="auto">
              <a:lnSpc>
                <a:spcPct val="120000"/>
              </a:lnSpc>
              <a:buFont typeface="Wingdings" pitchFamily="2" charset="2"/>
              <a:buChar char="Ø"/>
            </a:pPr>
            <a:endParaRPr lang="en-US" dirty="0"/>
          </a:p>
          <a:p>
            <a:pPr fontAlgn="auto">
              <a:lnSpc>
                <a:spcPct val="120000"/>
              </a:lnSpc>
              <a:buFont typeface="Wingdings" pitchFamily="2" charset="2"/>
              <a:buChar char="Ø"/>
            </a:pPr>
            <a:r>
              <a:rPr lang="zh-CN" altLang="en-US" dirty="0"/>
              <a:t>在使用时，</a:t>
            </a:r>
            <a:r>
              <a:rPr lang="en-US" dirty="0"/>
              <a:t>case</a:t>
            </a:r>
            <a:r>
              <a:rPr lang="zh-CN" altLang="en-US" dirty="0"/>
              <a:t>及</a:t>
            </a:r>
            <a:r>
              <a:rPr lang="en-US" dirty="0"/>
              <a:t>default</a:t>
            </a:r>
            <a:r>
              <a:rPr lang="zh-CN" altLang="en-US" dirty="0"/>
              <a:t>与其后面的常量表达式间至少要有一个空格。</a:t>
            </a:r>
            <a:endParaRPr lang="en-US" dirty="0"/>
          </a:p>
          <a:p>
            <a:pPr>
              <a:lnSpc>
                <a:spcPct val="120000"/>
              </a:lnSpc>
            </a:pPr>
            <a:endParaRPr lang="en-US" dirty="0"/>
          </a:p>
        </p:txBody>
      </p:sp>
    </p:spTree>
    <p:extLst>
      <p:ext uri="{BB962C8B-B14F-4D97-AF65-F5344CB8AC3E}">
        <p14:creationId xmlns:p14="http://schemas.microsoft.com/office/powerpoint/2010/main" val="216632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项目分析</a:t>
            </a:r>
            <a:endParaRPr lang="en-US" dirty="0"/>
          </a:p>
        </p:txBody>
      </p:sp>
      <p:sp>
        <p:nvSpPr>
          <p:cNvPr id="3" name="Content Placeholder 2"/>
          <p:cNvSpPr>
            <a:spLocks noGrp="1"/>
          </p:cNvSpPr>
          <p:nvPr>
            <p:ph idx="1"/>
          </p:nvPr>
        </p:nvSpPr>
        <p:spPr>
          <a:xfrm>
            <a:off x="533400" y="1066800"/>
            <a:ext cx="8229600" cy="4678363"/>
          </a:xfrm>
        </p:spPr>
        <p:txBody>
          <a:bodyPr>
            <a:normAutofit fontScale="62500" lnSpcReduction="20000"/>
          </a:bodyPr>
          <a:lstStyle/>
          <a:p>
            <a:pPr>
              <a:lnSpc>
                <a:spcPct val="120000"/>
              </a:lnSpc>
              <a:buFont typeface="Wingdings" pitchFamily="2" charset="2"/>
              <a:buChar char="Ø"/>
            </a:pPr>
            <a:r>
              <a:rPr lang="zh-CN" altLang="en-US" dirty="0">
                <a:solidFill>
                  <a:schemeClr val="tx1"/>
                </a:solidFill>
              </a:rPr>
              <a:t>本项目根据通讯录的具体情况，分析出需要输出的数据及数据类型，定义变量。根据提示录入通讯录信息，最后在屏幕上显示输出通讯录信息。</a:t>
            </a:r>
            <a:endParaRPr lang="en-US" dirty="0">
              <a:solidFill>
                <a:schemeClr val="tx1"/>
              </a:solidFill>
            </a:endParaRPr>
          </a:p>
          <a:p>
            <a:pPr marL="0" indent="0">
              <a:buNone/>
            </a:pPr>
            <a:endParaRPr lang="en-US" altLang="zh-CN" dirty="0">
              <a:solidFill>
                <a:schemeClr val="tx1"/>
              </a:solidFill>
            </a:endParaRPr>
          </a:p>
          <a:p>
            <a:pPr>
              <a:buFont typeface="Wingdings" pitchFamily="2" charset="2"/>
              <a:buChar char="Ø"/>
            </a:pPr>
            <a:r>
              <a:rPr lang="zh-CN" altLang="en-US" dirty="0">
                <a:solidFill>
                  <a:schemeClr val="tx1"/>
                </a:solidFill>
              </a:rPr>
              <a:t>程序结构设计如下： </a:t>
            </a:r>
            <a:endParaRPr lang="en-US" dirty="0">
              <a:solidFill>
                <a:schemeClr val="tx1"/>
              </a:solidFill>
            </a:endParaRPr>
          </a:p>
          <a:p>
            <a:pPr marL="0" indent="0">
              <a:buNone/>
            </a:pPr>
            <a:r>
              <a:rPr lang="en-US" dirty="0"/>
              <a:t> </a:t>
            </a:r>
          </a:p>
          <a:p>
            <a:pPr marL="0" indent="0">
              <a:buNone/>
            </a:pPr>
            <a:r>
              <a:rPr lang="zh-CN" altLang="en-US" b="1" dirty="0">
                <a:solidFill>
                  <a:schemeClr val="accent4">
                    <a:lumMod val="75000"/>
                  </a:schemeClr>
                </a:solidFill>
              </a:rPr>
              <a:t>主函数</a:t>
            </a:r>
            <a:r>
              <a:rPr lang="en-US" b="1" dirty="0">
                <a:solidFill>
                  <a:schemeClr val="accent4">
                    <a:lumMod val="75000"/>
                  </a:schemeClr>
                </a:solidFill>
              </a:rPr>
              <a:t>()</a:t>
            </a:r>
          </a:p>
          <a:p>
            <a:pPr marL="0" indent="0">
              <a:buNone/>
            </a:pPr>
            <a:r>
              <a:rPr lang="en-US" b="1" dirty="0">
                <a:solidFill>
                  <a:schemeClr val="accent4">
                    <a:lumMod val="75000"/>
                  </a:schemeClr>
                </a:solidFill>
              </a:rPr>
              <a:t>{ </a:t>
            </a:r>
          </a:p>
          <a:p>
            <a:pPr marL="0" indent="0">
              <a:buNone/>
            </a:pPr>
            <a:r>
              <a:rPr lang="zh-CN" altLang="en-US" b="1" dirty="0">
                <a:solidFill>
                  <a:schemeClr val="accent4">
                    <a:lumMod val="75000"/>
                  </a:schemeClr>
                </a:solidFill>
              </a:rPr>
              <a:t>声明变量、变量赋值</a:t>
            </a:r>
            <a:r>
              <a:rPr lang="en-US" b="1" dirty="0">
                <a:solidFill>
                  <a:schemeClr val="accent4">
                    <a:lumMod val="75000"/>
                  </a:schemeClr>
                </a:solidFill>
              </a:rPr>
              <a:t>;</a:t>
            </a:r>
          </a:p>
          <a:p>
            <a:pPr marL="0" indent="0">
              <a:buNone/>
            </a:pPr>
            <a:r>
              <a:rPr lang="zh-CN" altLang="en-US" b="1" dirty="0">
                <a:solidFill>
                  <a:schemeClr val="accent4">
                    <a:lumMod val="75000"/>
                  </a:schemeClr>
                </a:solidFill>
              </a:rPr>
              <a:t>根据提示录入通讯录信息</a:t>
            </a:r>
            <a:r>
              <a:rPr lang="en-US" b="1" dirty="0">
                <a:solidFill>
                  <a:schemeClr val="accent4">
                    <a:lumMod val="75000"/>
                  </a:schemeClr>
                </a:solidFill>
              </a:rPr>
              <a:t>;</a:t>
            </a:r>
          </a:p>
          <a:p>
            <a:pPr marL="0" indent="0">
              <a:buNone/>
            </a:pPr>
            <a:r>
              <a:rPr lang="zh-CN" altLang="en-US" b="1" dirty="0">
                <a:solidFill>
                  <a:schemeClr val="accent4">
                    <a:lumMod val="75000"/>
                  </a:schemeClr>
                </a:solidFill>
              </a:rPr>
              <a:t>在屏幕上显示输出通讯录信息</a:t>
            </a:r>
            <a:r>
              <a:rPr lang="en-US" b="1" dirty="0">
                <a:solidFill>
                  <a:schemeClr val="accent4">
                    <a:lumMod val="75000"/>
                  </a:schemeClr>
                </a:solidFill>
              </a:rPr>
              <a:t>;</a:t>
            </a:r>
          </a:p>
          <a:p>
            <a:pPr marL="0" indent="0">
              <a:buNone/>
            </a:pPr>
            <a:r>
              <a:rPr lang="en-US" b="1" dirty="0">
                <a:solidFill>
                  <a:schemeClr val="accent4">
                    <a:lumMod val="75000"/>
                  </a:schemeClr>
                </a:solidFill>
              </a:rPr>
              <a:t>}</a:t>
            </a:r>
          </a:p>
          <a:p>
            <a:pPr marL="0" indent="0">
              <a:buNone/>
            </a:pPr>
            <a:r>
              <a:rPr lang="en-US" dirty="0"/>
              <a:t> </a:t>
            </a:r>
          </a:p>
          <a:p>
            <a:pPr>
              <a:buFont typeface="Wingdings" pitchFamily="2" charset="2"/>
              <a:buChar char="Ø"/>
            </a:pPr>
            <a:r>
              <a:rPr lang="zh-CN" altLang="en-US" dirty="0">
                <a:solidFill>
                  <a:schemeClr val="tx1"/>
                </a:solidFill>
              </a:rPr>
              <a:t>该程序的结构是顺序结构。使用格式化输入输出函数，实现录入及显示不同格式的通讯录信息。</a:t>
            </a:r>
            <a:r>
              <a:rPr lang="en-US" dirty="0">
                <a:solidFill>
                  <a:schemeClr val="tx1"/>
                </a:solidFill>
              </a:rPr>
              <a:t> </a:t>
            </a:r>
          </a:p>
          <a:p>
            <a:endParaRPr lang="en-US" dirty="0"/>
          </a:p>
        </p:txBody>
      </p:sp>
    </p:spTree>
    <p:extLst>
      <p:ext uri="{BB962C8B-B14F-4D97-AF65-F5344CB8AC3E}">
        <p14:creationId xmlns:p14="http://schemas.microsoft.com/office/powerpoint/2010/main" val="9096701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技能训练</a:t>
            </a:r>
            <a:endParaRPr lang="en-US" dirty="0"/>
          </a:p>
        </p:txBody>
      </p:sp>
      <p:sp>
        <p:nvSpPr>
          <p:cNvPr id="3" name="Content Placeholder 2"/>
          <p:cNvSpPr>
            <a:spLocks noGrp="1"/>
          </p:cNvSpPr>
          <p:nvPr>
            <p:ph idx="1"/>
          </p:nvPr>
        </p:nvSpPr>
        <p:spPr>
          <a:xfrm>
            <a:off x="457200" y="1600200"/>
            <a:ext cx="8229600" cy="1295399"/>
          </a:xfrm>
        </p:spPr>
        <p:txBody>
          <a:bodyPr>
            <a:normAutofit/>
          </a:bodyPr>
          <a:lstStyle/>
          <a:p>
            <a:pPr>
              <a:buFont typeface="Wingdings" pitchFamily="2" charset="2"/>
              <a:buChar char="Ø"/>
            </a:pPr>
            <a:r>
              <a:rPr lang="zh-CN" altLang="en-US" dirty="0"/>
              <a:t>自主训练</a:t>
            </a:r>
            <a:endParaRPr lang="en-US" altLang="zh-CN" dirty="0"/>
          </a:p>
          <a:p>
            <a:pPr>
              <a:buFont typeface="Wingdings" pitchFamily="2" charset="2"/>
              <a:buChar char="Ø"/>
            </a:pPr>
            <a:r>
              <a:rPr lang="zh-CN" altLang="en-US" dirty="0"/>
              <a:t>拓展训练</a:t>
            </a:r>
            <a:endParaRPr lang="en-US" dirty="0"/>
          </a:p>
        </p:txBody>
      </p:sp>
    </p:spTree>
    <p:extLst>
      <p:ext uri="{BB962C8B-B14F-4D97-AF65-F5344CB8AC3E}">
        <p14:creationId xmlns:p14="http://schemas.microsoft.com/office/powerpoint/2010/main" val="645223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自主训练</a:t>
            </a:r>
            <a:endParaRPr lang="en-US" dirty="0"/>
          </a:p>
        </p:txBody>
      </p:sp>
      <p:sp>
        <p:nvSpPr>
          <p:cNvPr id="3" name="Content Placeholder 2"/>
          <p:cNvSpPr>
            <a:spLocks noGrp="1"/>
          </p:cNvSpPr>
          <p:nvPr>
            <p:ph idx="1"/>
          </p:nvPr>
        </p:nvSpPr>
        <p:spPr>
          <a:xfrm>
            <a:off x="3803650" y="609600"/>
            <a:ext cx="5111750" cy="4876800"/>
          </a:xfrm>
        </p:spPr>
        <p:txBody>
          <a:bodyPr>
            <a:normAutofit fontScale="85000" lnSpcReduction="10000"/>
          </a:bodyPr>
          <a:lstStyle/>
          <a:p>
            <a:pPr marL="0" indent="0" fontAlgn="auto">
              <a:buNone/>
            </a:pPr>
            <a:r>
              <a:rPr lang="zh-CN" altLang="en-US" dirty="0"/>
              <a:t>说明：</a:t>
            </a:r>
            <a:endParaRPr lang="en-US" altLang="zh-CN" dirty="0"/>
          </a:p>
          <a:p>
            <a:pPr marL="0" indent="0" fontAlgn="auto">
              <a:buNone/>
            </a:pPr>
            <a:r>
              <a:rPr lang="en-US" dirty="0"/>
              <a:t>switch</a:t>
            </a:r>
            <a:r>
              <a:rPr lang="zh-CN" altLang="en-US" dirty="0"/>
              <a:t>语句是用于处理多分支的语句。需要注意的是，</a:t>
            </a:r>
            <a:r>
              <a:rPr lang="en-US" dirty="0"/>
              <a:t>case</a:t>
            </a:r>
            <a:r>
              <a:rPr lang="zh-CN" altLang="en-US" dirty="0"/>
              <a:t>后的表达式必须是一个常量表达式，所以在用</a:t>
            </a:r>
            <a:r>
              <a:rPr lang="en-US" dirty="0"/>
              <a:t>switch</a:t>
            </a:r>
            <a:r>
              <a:rPr lang="zh-CN" altLang="en-US" dirty="0"/>
              <a:t>语句之前，必须把</a:t>
            </a:r>
            <a:r>
              <a:rPr lang="en-US" dirty="0"/>
              <a:t>0</a:t>
            </a:r>
            <a:r>
              <a:rPr lang="zh-CN" altLang="en-US" dirty="0"/>
              <a:t>～</a:t>
            </a:r>
            <a:r>
              <a:rPr lang="en-US" dirty="0"/>
              <a:t>150</a:t>
            </a:r>
            <a:r>
              <a:rPr lang="zh-CN" altLang="en-US" dirty="0"/>
              <a:t>之间的积分分别化成相关的常量。</a:t>
            </a:r>
            <a:endParaRPr lang="en-US" altLang="zh-CN" dirty="0"/>
          </a:p>
          <a:p>
            <a:pPr marL="0" indent="0" fontAlgn="auto">
              <a:buNone/>
            </a:pPr>
            <a:endParaRPr lang="en-US" dirty="0"/>
          </a:p>
          <a:p>
            <a:pPr marL="0" indent="0" fontAlgn="auto">
              <a:buNone/>
            </a:pPr>
            <a:r>
              <a:rPr lang="zh-CN" altLang="en-US" dirty="0"/>
              <a:t>提示：</a:t>
            </a:r>
            <a:endParaRPr lang="en-US" dirty="0"/>
          </a:p>
          <a:p>
            <a:pPr marL="0" indent="0" fontAlgn="auto">
              <a:buNone/>
            </a:pPr>
            <a:r>
              <a:rPr lang="en-US" dirty="0"/>
              <a:t>1</a:t>
            </a:r>
            <a:r>
              <a:rPr lang="zh-CN" altLang="en-US" dirty="0"/>
              <a:t>）直接使用</a:t>
            </a:r>
            <a:r>
              <a:rPr lang="en-US" dirty="0" err="1"/>
              <a:t>printf</a:t>
            </a:r>
            <a:r>
              <a:rPr lang="zh-CN" altLang="en-US" dirty="0"/>
              <a:t>函数对界面进行设计。</a:t>
            </a:r>
            <a:endParaRPr lang="en-US" dirty="0"/>
          </a:p>
          <a:p>
            <a:pPr marL="0" indent="0" fontAlgn="auto">
              <a:buNone/>
            </a:pPr>
            <a:r>
              <a:rPr lang="en-US" dirty="0"/>
              <a:t>2</a:t>
            </a:r>
            <a:r>
              <a:rPr lang="zh-CN" altLang="en-US" dirty="0"/>
              <a:t>）把</a:t>
            </a:r>
            <a:r>
              <a:rPr lang="en-US" dirty="0"/>
              <a:t>0</a:t>
            </a:r>
            <a:r>
              <a:rPr lang="zh-CN" altLang="en-US" dirty="0"/>
              <a:t>～</a:t>
            </a:r>
            <a:r>
              <a:rPr lang="en-US" dirty="0"/>
              <a:t>150</a:t>
            </a:r>
            <a:r>
              <a:rPr lang="zh-CN" altLang="en-US" dirty="0"/>
              <a:t>之间的积分分别化成相关的常量，可采用除</a:t>
            </a:r>
            <a:r>
              <a:rPr lang="en-US" dirty="0"/>
              <a:t>10</a:t>
            </a:r>
            <a:r>
              <a:rPr lang="zh-CN" altLang="en-US" dirty="0"/>
              <a:t>取整的方法。</a:t>
            </a:r>
            <a:endParaRPr lang="en-US" dirty="0"/>
          </a:p>
          <a:p>
            <a:pPr marL="0" indent="0" fontAlgn="auto">
              <a:buNone/>
            </a:pPr>
            <a:r>
              <a:rPr lang="en-US" dirty="0"/>
              <a:t>3</a:t>
            </a:r>
            <a:r>
              <a:rPr lang="zh-CN" altLang="en-US" dirty="0"/>
              <a:t>）使用</a:t>
            </a:r>
            <a:r>
              <a:rPr lang="en-US" dirty="0"/>
              <a:t>switch</a:t>
            </a:r>
            <a:r>
              <a:rPr lang="zh-CN" altLang="en-US" dirty="0"/>
              <a:t>处理多分支语句。</a:t>
            </a:r>
            <a:endParaRPr lang="en-US" dirty="0"/>
          </a:p>
          <a:p>
            <a:endParaRPr lang="en-US" dirty="0"/>
          </a:p>
        </p:txBody>
      </p:sp>
      <p:sp>
        <p:nvSpPr>
          <p:cNvPr id="4" name="Text Placeholder 3"/>
          <p:cNvSpPr>
            <a:spLocks noGrp="1"/>
          </p:cNvSpPr>
          <p:nvPr>
            <p:ph type="body" sz="half" idx="2"/>
          </p:nvPr>
        </p:nvSpPr>
        <p:spPr/>
        <p:txBody>
          <a:bodyPr/>
          <a:lstStyle/>
          <a:p>
            <a:r>
              <a:rPr lang="zh-CN" altLang="en-US" dirty="0"/>
              <a:t>训练内容：企业员工年终奖管理程序。</a:t>
            </a:r>
            <a:endParaRPr lang="en-US" dirty="0"/>
          </a:p>
          <a:p>
            <a:r>
              <a:rPr lang="zh-CN" altLang="en-US" dirty="0"/>
              <a:t>某企业发放的年终奖金根据职工该年的积分计算。积分等于或低于</a:t>
            </a:r>
            <a:r>
              <a:rPr lang="en-US" dirty="0"/>
              <a:t>0</a:t>
            </a:r>
            <a:r>
              <a:rPr lang="zh-CN" altLang="en-US" dirty="0"/>
              <a:t>分的，奖金为</a:t>
            </a:r>
            <a:r>
              <a:rPr lang="en-US" dirty="0"/>
              <a:t>0</a:t>
            </a:r>
            <a:r>
              <a:rPr lang="zh-CN" altLang="en-US" dirty="0"/>
              <a:t>；积分在</a:t>
            </a:r>
            <a:r>
              <a:rPr lang="en-US" dirty="0"/>
              <a:t>1</a:t>
            </a:r>
            <a:r>
              <a:rPr lang="zh-CN" altLang="en-US" dirty="0"/>
              <a:t>～</a:t>
            </a:r>
            <a:r>
              <a:rPr lang="en-US" dirty="0"/>
              <a:t>19</a:t>
            </a:r>
            <a:r>
              <a:rPr lang="zh-CN" altLang="en-US" dirty="0"/>
              <a:t>分之间的，奖金为积分数乘以</a:t>
            </a:r>
            <a:r>
              <a:rPr lang="en-US" dirty="0"/>
              <a:t>100</a:t>
            </a:r>
            <a:r>
              <a:rPr lang="zh-CN" altLang="en-US" dirty="0"/>
              <a:t>；积分在</a:t>
            </a:r>
            <a:r>
              <a:rPr lang="en-US" dirty="0"/>
              <a:t>20</a:t>
            </a:r>
            <a:r>
              <a:rPr lang="zh-CN" altLang="en-US" dirty="0"/>
              <a:t>～</a:t>
            </a:r>
            <a:r>
              <a:rPr lang="en-US" dirty="0"/>
              <a:t>29</a:t>
            </a:r>
            <a:r>
              <a:rPr lang="zh-CN" altLang="en-US" dirty="0"/>
              <a:t>之间的，奖金为积分数乘以</a:t>
            </a:r>
            <a:r>
              <a:rPr lang="en-US" dirty="0"/>
              <a:t>150</a:t>
            </a:r>
            <a:r>
              <a:rPr lang="zh-CN" altLang="en-US" dirty="0"/>
              <a:t>；积分在</a:t>
            </a:r>
            <a:r>
              <a:rPr lang="en-US" dirty="0"/>
              <a:t>30</a:t>
            </a:r>
            <a:r>
              <a:rPr lang="zh-CN" altLang="en-US" dirty="0"/>
              <a:t>～</a:t>
            </a:r>
            <a:r>
              <a:rPr lang="en-US" dirty="0"/>
              <a:t>39</a:t>
            </a:r>
            <a:r>
              <a:rPr lang="zh-CN" altLang="en-US" dirty="0"/>
              <a:t>之间的，奖金为积分数乘以</a:t>
            </a:r>
            <a:r>
              <a:rPr lang="en-US" dirty="0"/>
              <a:t>200</a:t>
            </a:r>
            <a:r>
              <a:rPr lang="zh-CN" altLang="en-US" dirty="0"/>
              <a:t>；积分在</a:t>
            </a:r>
            <a:r>
              <a:rPr lang="en-US" dirty="0"/>
              <a:t>40</a:t>
            </a:r>
            <a:r>
              <a:rPr lang="zh-CN" altLang="en-US" dirty="0"/>
              <a:t>～</a:t>
            </a:r>
            <a:r>
              <a:rPr lang="en-US" dirty="0"/>
              <a:t>49</a:t>
            </a:r>
            <a:r>
              <a:rPr lang="zh-CN" altLang="en-US" dirty="0"/>
              <a:t>分之间的，奖金为积分数乘以</a:t>
            </a:r>
            <a:r>
              <a:rPr lang="en-US" dirty="0"/>
              <a:t>250</a:t>
            </a:r>
            <a:r>
              <a:rPr lang="zh-CN" altLang="en-US" dirty="0"/>
              <a:t>；积分在</a:t>
            </a:r>
            <a:r>
              <a:rPr lang="en-US" dirty="0"/>
              <a:t>50</a:t>
            </a:r>
            <a:r>
              <a:rPr lang="zh-CN" altLang="en-US" dirty="0"/>
              <a:t>分以上的，奖金都为积分数乘以</a:t>
            </a:r>
            <a:r>
              <a:rPr lang="en-US" dirty="0"/>
              <a:t>300</a:t>
            </a:r>
            <a:r>
              <a:rPr lang="zh-CN" altLang="en-US" dirty="0"/>
              <a:t>。编写一程序，从键盘输入积分数，可以求出该职工的年终奖。</a:t>
            </a:r>
            <a:endParaRPr lang="en-US" dirty="0"/>
          </a:p>
          <a:p>
            <a:endParaRPr lang="en-US" dirty="0"/>
          </a:p>
        </p:txBody>
      </p:sp>
    </p:spTree>
    <p:extLst>
      <p:ext uri="{BB962C8B-B14F-4D97-AF65-F5344CB8AC3E}">
        <p14:creationId xmlns:p14="http://schemas.microsoft.com/office/powerpoint/2010/main" val="3363277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拓展训练</a:t>
            </a:r>
            <a:endParaRPr lang="en-US" dirty="0"/>
          </a:p>
        </p:txBody>
      </p:sp>
      <p:sp>
        <p:nvSpPr>
          <p:cNvPr id="3" name="Content Placeholder 2"/>
          <p:cNvSpPr>
            <a:spLocks noGrp="1"/>
          </p:cNvSpPr>
          <p:nvPr>
            <p:ph idx="1"/>
          </p:nvPr>
        </p:nvSpPr>
        <p:spPr>
          <a:xfrm>
            <a:off x="3810000" y="838200"/>
            <a:ext cx="5111750" cy="2590800"/>
          </a:xfrm>
        </p:spPr>
        <p:txBody>
          <a:bodyPr>
            <a:normAutofit fontScale="77500" lnSpcReduction="20000"/>
          </a:bodyPr>
          <a:lstStyle/>
          <a:p>
            <a:pPr marL="0" indent="0" fontAlgn="auto">
              <a:lnSpc>
                <a:spcPct val="120000"/>
              </a:lnSpc>
              <a:buNone/>
            </a:pPr>
            <a:r>
              <a:rPr lang="zh-CN" altLang="en-US" dirty="0"/>
              <a:t>说明：</a:t>
            </a:r>
            <a:endParaRPr lang="en-US" altLang="zh-CN" dirty="0"/>
          </a:p>
          <a:p>
            <a:pPr marL="0" indent="0" fontAlgn="auto">
              <a:lnSpc>
                <a:spcPct val="120000"/>
              </a:lnSpc>
              <a:buNone/>
            </a:pPr>
            <a:r>
              <a:rPr lang="en-US" dirty="0"/>
              <a:t>switch</a:t>
            </a:r>
            <a:r>
              <a:rPr lang="zh-CN" altLang="en-US" dirty="0"/>
              <a:t>语句是用于处理多分支的语句。需要注意的是，</a:t>
            </a:r>
            <a:r>
              <a:rPr lang="en-US" dirty="0"/>
              <a:t>case</a:t>
            </a:r>
            <a:r>
              <a:rPr lang="zh-CN" altLang="en-US" dirty="0"/>
              <a:t>后的表达式必须是一个常量表达式，所以在用</a:t>
            </a:r>
            <a:r>
              <a:rPr lang="en-US" dirty="0"/>
              <a:t>switch</a:t>
            </a:r>
            <a:r>
              <a:rPr lang="zh-CN" altLang="en-US" dirty="0"/>
              <a:t>语句之前，必须把利润化成相关的常量。</a:t>
            </a:r>
            <a:endParaRPr lang="en-US" dirty="0"/>
          </a:p>
          <a:p>
            <a:pPr marL="0" indent="0">
              <a:lnSpc>
                <a:spcPct val="120000"/>
              </a:lnSpc>
              <a:buNone/>
            </a:pPr>
            <a:r>
              <a:rPr lang="en-US" dirty="0"/>
              <a:t> </a:t>
            </a:r>
          </a:p>
          <a:p>
            <a:pPr>
              <a:lnSpc>
                <a:spcPct val="120000"/>
              </a:lnSpc>
            </a:pPr>
            <a:endParaRPr lang="en-US" dirty="0"/>
          </a:p>
        </p:txBody>
      </p:sp>
      <p:sp>
        <p:nvSpPr>
          <p:cNvPr id="4" name="Text Placeholder 3"/>
          <p:cNvSpPr>
            <a:spLocks noGrp="1"/>
          </p:cNvSpPr>
          <p:nvPr>
            <p:ph type="body" sz="half" idx="2"/>
          </p:nvPr>
        </p:nvSpPr>
        <p:spPr/>
        <p:txBody>
          <a:bodyPr/>
          <a:lstStyle/>
          <a:p>
            <a:r>
              <a:rPr lang="zh-CN" altLang="en-US" dirty="0"/>
              <a:t>训练内容：企业员工工资等级管理程序。</a:t>
            </a:r>
            <a:endParaRPr lang="en-US" dirty="0"/>
          </a:p>
          <a:p>
            <a:r>
              <a:rPr lang="zh-CN" altLang="en-US" dirty="0"/>
              <a:t>企业根据员工创造的利润将工资分为</a:t>
            </a:r>
            <a:r>
              <a:rPr lang="en-US" dirty="0"/>
              <a:t>5</a:t>
            </a:r>
            <a:r>
              <a:rPr lang="zh-CN" altLang="en-US" dirty="0"/>
              <a:t>个等级。利润低于或等于</a:t>
            </a:r>
            <a:r>
              <a:rPr lang="en-US" dirty="0"/>
              <a:t>10</a:t>
            </a:r>
            <a:r>
              <a:rPr lang="zh-CN" altLang="en-US" dirty="0"/>
              <a:t>万元时，为五等；利润高于</a:t>
            </a:r>
            <a:r>
              <a:rPr lang="en-US" dirty="0"/>
              <a:t>10</a:t>
            </a:r>
            <a:r>
              <a:rPr lang="zh-CN" altLang="en-US" dirty="0"/>
              <a:t>万元，低于</a:t>
            </a:r>
            <a:r>
              <a:rPr lang="en-US" dirty="0"/>
              <a:t>20</a:t>
            </a:r>
            <a:r>
              <a:rPr lang="zh-CN" altLang="en-US" dirty="0"/>
              <a:t>万元时，为四等；</a:t>
            </a:r>
            <a:r>
              <a:rPr lang="en-US" dirty="0"/>
              <a:t>20</a:t>
            </a:r>
            <a:r>
              <a:rPr lang="zh-CN" altLang="en-US" dirty="0"/>
              <a:t>～</a:t>
            </a:r>
            <a:r>
              <a:rPr lang="en-US" dirty="0"/>
              <a:t>40</a:t>
            </a:r>
            <a:r>
              <a:rPr lang="zh-CN" altLang="en-US" dirty="0"/>
              <a:t>万元之间时，为三等；</a:t>
            </a:r>
            <a:r>
              <a:rPr lang="en-US" dirty="0"/>
              <a:t>40</a:t>
            </a:r>
            <a:r>
              <a:rPr lang="zh-CN" altLang="en-US" dirty="0"/>
              <a:t>～</a:t>
            </a:r>
            <a:r>
              <a:rPr lang="en-US" dirty="0"/>
              <a:t>100</a:t>
            </a:r>
            <a:r>
              <a:rPr lang="zh-CN" altLang="en-US" dirty="0"/>
              <a:t>万元之间时，为二等；超过</a:t>
            </a:r>
            <a:r>
              <a:rPr lang="en-US" dirty="0"/>
              <a:t>100</a:t>
            </a:r>
            <a:r>
              <a:rPr lang="zh-CN" altLang="en-US" dirty="0"/>
              <a:t>万元时，为一等。从键盘中输入员工创造的利润，输出其工资等级。</a:t>
            </a:r>
            <a:endParaRPr lang="en-US" dirty="0"/>
          </a:p>
          <a:p>
            <a:endParaRPr lang="en-US" dirty="0"/>
          </a:p>
        </p:txBody>
      </p:sp>
    </p:spTree>
    <p:extLst>
      <p:ext uri="{BB962C8B-B14F-4D97-AF65-F5344CB8AC3E}">
        <p14:creationId xmlns:p14="http://schemas.microsoft.com/office/powerpoint/2010/main" val="39124851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a:t>
            </a:r>
            <a:r>
              <a:rPr lang="en-US" altLang="zh-CN" dirty="0"/>
              <a:t>4  </a:t>
            </a:r>
            <a:r>
              <a:rPr lang="zh-CN" altLang="en-US" dirty="0"/>
              <a:t>猜数字游戏</a:t>
            </a:r>
            <a:endParaRPr lang="en-US" dirty="0"/>
          </a:p>
        </p:txBody>
      </p:sp>
      <p:sp>
        <p:nvSpPr>
          <p:cNvPr id="3" name="Content Placeholder 2"/>
          <p:cNvSpPr>
            <a:spLocks noGrp="1"/>
          </p:cNvSpPr>
          <p:nvPr>
            <p:ph sz="half" idx="1"/>
          </p:nvPr>
        </p:nvSpPr>
        <p:spPr/>
        <p:txBody>
          <a:bodyPr/>
          <a:lstStyle/>
          <a:p>
            <a:r>
              <a:rPr lang="zh-CN" altLang="en-US" dirty="0"/>
              <a:t>学习情境</a:t>
            </a:r>
            <a:endParaRPr lang="en-US" altLang="zh-CN" dirty="0"/>
          </a:p>
          <a:p>
            <a:r>
              <a:rPr lang="zh-CN" altLang="en-US" dirty="0"/>
              <a:t>项目分析</a:t>
            </a:r>
            <a:endParaRPr lang="en-US" altLang="zh-CN" dirty="0"/>
          </a:p>
          <a:p>
            <a:r>
              <a:rPr lang="zh-CN" altLang="en-US" dirty="0"/>
              <a:t>项目目标</a:t>
            </a:r>
            <a:endParaRPr lang="en-US" altLang="zh-CN" dirty="0"/>
          </a:p>
          <a:p>
            <a:r>
              <a:rPr lang="zh-CN" altLang="en-US" dirty="0"/>
              <a:t>项目实现</a:t>
            </a:r>
            <a:endParaRPr lang="en-US" dirty="0"/>
          </a:p>
        </p:txBody>
      </p:sp>
      <p:sp>
        <p:nvSpPr>
          <p:cNvPr id="4" name="Content Placeholder 3"/>
          <p:cNvSpPr>
            <a:spLocks noGrp="1"/>
          </p:cNvSpPr>
          <p:nvPr>
            <p:ph sz="half" idx="2"/>
          </p:nvPr>
        </p:nvSpPr>
        <p:spPr/>
        <p:txBody>
          <a:bodyPr/>
          <a:lstStyle/>
          <a:p>
            <a:r>
              <a:rPr lang="zh-CN" altLang="en-US" dirty="0"/>
              <a:t>相关知识</a:t>
            </a:r>
            <a:endParaRPr lang="en-US" altLang="zh-CN" dirty="0"/>
          </a:p>
          <a:p>
            <a:r>
              <a:rPr lang="zh-CN" altLang="en-US" dirty="0"/>
              <a:t>总结提高</a:t>
            </a:r>
            <a:endParaRPr lang="en-US" altLang="zh-CN" dirty="0"/>
          </a:p>
          <a:p>
            <a:r>
              <a:rPr lang="zh-CN" altLang="en-US" dirty="0"/>
              <a:t>技能训练</a:t>
            </a:r>
            <a:endParaRPr lang="en-US" altLang="zh-CN" dirty="0"/>
          </a:p>
          <a:p>
            <a:endParaRPr lang="en-US" dirty="0"/>
          </a:p>
        </p:txBody>
      </p:sp>
    </p:spTree>
    <p:extLst>
      <p:ext uri="{BB962C8B-B14F-4D97-AF65-F5344CB8AC3E}">
        <p14:creationId xmlns:p14="http://schemas.microsoft.com/office/powerpoint/2010/main" val="3875660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学习情境</a:t>
            </a:r>
            <a:endParaRPr lang="en-US" dirty="0"/>
          </a:p>
        </p:txBody>
      </p:sp>
      <p:sp>
        <p:nvSpPr>
          <p:cNvPr id="3" name="Content Placeholder 2"/>
          <p:cNvSpPr>
            <a:spLocks noGrp="1"/>
          </p:cNvSpPr>
          <p:nvPr>
            <p:ph idx="1"/>
          </p:nvPr>
        </p:nvSpPr>
        <p:spPr>
          <a:xfrm>
            <a:off x="533400" y="1295400"/>
            <a:ext cx="8229600" cy="1447800"/>
          </a:xfrm>
        </p:spPr>
        <p:txBody>
          <a:bodyPr>
            <a:normAutofit fontScale="62500" lnSpcReduction="20000"/>
          </a:bodyPr>
          <a:lstStyle/>
          <a:p>
            <a:pPr>
              <a:buFont typeface="Wingdings" pitchFamily="2" charset="2"/>
              <a:buChar char="Ø"/>
            </a:pPr>
            <a:r>
              <a:rPr lang="zh-CN" altLang="en-US" dirty="0"/>
              <a:t>猜数字游戏是一种简单、轻松的休闲游戏。</a:t>
            </a:r>
            <a:endParaRPr lang="en-US" altLang="zh-CN" dirty="0"/>
          </a:p>
          <a:p>
            <a:pPr>
              <a:buFont typeface="Wingdings" pitchFamily="2" charset="2"/>
              <a:buChar char="Ø"/>
            </a:pPr>
            <a:r>
              <a:rPr lang="zh-CN" altLang="en-US" dirty="0"/>
              <a:t>输入数字，与猜数比较，若不相等，根据提示（太大、太小、稍大、稍小）等情况，重新输入数字，与猜数进行比较，直至与猜数相等为止。</a:t>
            </a:r>
            <a:endParaRPr lang="en-US" altLang="zh-CN" dirty="0"/>
          </a:p>
          <a:p>
            <a:pPr>
              <a:buFont typeface="Wingdings" pitchFamily="2" charset="2"/>
              <a:buChar char="Ø"/>
            </a:pPr>
            <a:r>
              <a:rPr lang="zh-CN" altLang="en-US" dirty="0"/>
              <a:t>猜数字游戏程序的主界面如下所示。</a:t>
            </a:r>
            <a:endParaRPr lang="en-US" dirty="0"/>
          </a:p>
        </p:txBody>
      </p:sp>
      <p:pic>
        <p:nvPicPr>
          <p:cNvPr id="4098" name="Picture 2" descr="1"/>
          <p:cNvPicPr>
            <a:picLocks noChangeAspect="1" noChangeArrowheads="1"/>
          </p:cNvPicPr>
          <p:nvPr/>
        </p:nvPicPr>
        <p:blipFill>
          <a:blip r:embed="rId2" cstate="email">
            <a:lum bright="12000"/>
            <a:extLst>
              <a:ext uri="{28A0092B-C50C-407E-A947-70E740481C1C}">
                <a14:useLocalDpi xmlns:a14="http://schemas.microsoft.com/office/drawing/2010/main" val="0"/>
              </a:ext>
            </a:extLst>
          </a:blip>
          <a:srcRect/>
          <a:stretch>
            <a:fillRect/>
          </a:stretch>
        </p:blipFill>
        <p:spPr bwMode="auto">
          <a:xfrm>
            <a:off x="2197768" y="3276600"/>
            <a:ext cx="3429000" cy="262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59141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项目分析</a:t>
            </a:r>
            <a:endParaRPr lang="en-US" dirty="0"/>
          </a:p>
        </p:txBody>
      </p:sp>
      <p:sp>
        <p:nvSpPr>
          <p:cNvPr id="3" name="Content Placeholder 2"/>
          <p:cNvSpPr>
            <a:spLocks noGrp="1"/>
          </p:cNvSpPr>
          <p:nvPr>
            <p:ph idx="1"/>
          </p:nvPr>
        </p:nvSpPr>
        <p:spPr>
          <a:xfrm>
            <a:off x="457200" y="1219200"/>
            <a:ext cx="8229600" cy="3962399"/>
          </a:xfrm>
        </p:spPr>
        <p:txBody>
          <a:bodyPr>
            <a:normAutofit fontScale="47500" lnSpcReduction="20000"/>
          </a:bodyPr>
          <a:lstStyle/>
          <a:p>
            <a:pPr>
              <a:lnSpc>
                <a:spcPct val="120000"/>
              </a:lnSpc>
              <a:buFont typeface="Wingdings" pitchFamily="2" charset="2"/>
              <a:buChar char="Ø"/>
            </a:pPr>
            <a:r>
              <a:rPr lang="zh-CN" altLang="en-US" dirty="0"/>
              <a:t>本项目运用选择结构、循环结构程序设计的方法，开发猜数字游戏。</a:t>
            </a:r>
            <a:endParaRPr lang="en-US" altLang="zh-CN" dirty="0"/>
          </a:p>
          <a:p>
            <a:pPr>
              <a:lnSpc>
                <a:spcPct val="120000"/>
              </a:lnSpc>
              <a:buFont typeface="Wingdings" pitchFamily="2" charset="2"/>
              <a:buChar char="Ø"/>
            </a:pPr>
            <a:endParaRPr lang="en-US" dirty="0"/>
          </a:p>
          <a:p>
            <a:pPr>
              <a:lnSpc>
                <a:spcPct val="120000"/>
              </a:lnSpc>
              <a:buFont typeface="Wingdings" pitchFamily="2" charset="2"/>
              <a:buChar char="Ø"/>
            </a:pPr>
            <a:r>
              <a:rPr lang="en-US" dirty="0"/>
              <a:t>while</a:t>
            </a:r>
            <a:r>
              <a:rPr lang="zh-CN" altLang="en-US" dirty="0"/>
              <a:t>、</a:t>
            </a:r>
            <a:r>
              <a:rPr lang="en-US" dirty="0"/>
              <a:t>do-while</a:t>
            </a:r>
            <a:r>
              <a:rPr lang="zh-CN" altLang="en-US" dirty="0"/>
              <a:t>和</a:t>
            </a:r>
            <a:r>
              <a:rPr lang="en-US" dirty="0"/>
              <a:t>for</a:t>
            </a:r>
            <a:r>
              <a:rPr lang="zh-CN" altLang="en-US" dirty="0"/>
              <a:t>语句用于循环结构。</a:t>
            </a:r>
            <a:endParaRPr lang="en-US" altLang="zh-CN" dirty="0"/>
          </a:p>
          <a:p>
            <a:pPr>
              <a:lnSpc>
                <a:spcPct val="120000"/>
              </a:lnSpc>
              <a:buFont typeface="Wingdings" pitchFamily="2" charset="2"/>
              <a:buChar char="Ø"/>
            </a:pPr>
            <a:endParaRPr lang="en-US" altLang="zh-CN" dirty="0"/>
          </a:p>
          <a:p>
            <a:pPr>
              <a:lnSpc>
                <a:spcPct val="120000"/>
              </a:lnSpc>
              <a:buFont typeface="Wingdings" pitchFamily="2" charset="2"/>
              <a:buChar char="Ø"/>
            </a:pPr>
            <a:r>
              <a:rPr lang="en-US" dirty="0"/>
              <a:t>while</a:t>
            </a:r>
            <a:r>
              <a:rPr lang="zh-CN" altLang="en-US" dirty="0"/>
              <a:t>和</a:t>
            </a:r>
            <a:r>
              <a:rPr lang="en-US" dirty="0"/>
              <a:t>for</a:t>
            </a:r>
            <a:r>
              <a:rPr lang="zh-CN" altLang="en-US" dirty="0"/>
              <a:t>语句是在循环顶部进行循环条件测试，如果循环条件第一次测试就为假，则循环体一次也不执行。</a:t>
            </a:r>
            <a:endParaRPr lang="en-US" altLang="zh-CN" dirty="0"/>
          </a:p>
          <a:p>
            <a:pPr>
              <a:lnSpc>
                <a:spcPct val="120000"/>
              </a:lnSpc>
              <a:buFont typeface="Wingdings" pitchFamily="2" charset="2"/>
              <a:buChar char="Ø"/>
            </a:pPr>
            <a:endParaRPr lang="en-US" altLang="zh-CN" dirty="0"/>
          </a:p>
          <a:p>
            <a:pPr>
              <a:lnSpc>
                <a:spcPct val="120000"/>
              </a:lnSpc>
              <a:buFont typeface="Wingdings" pitchFamily="2" charset="2"/>
              <a:buChar char="Ø"/>
            </a:pPr>
            <a:r>
              <a:rPr lang="en-US" dirty="0"/>
              <a:t>do-while</a:t>
            </a:r>
            <a:r>
              <a:rPr lang="zh-CN" altLang="en-US" dirty="0"/>
              <a:t>语句是在循环底部进行循环条件测试，因此，</a:t>
            </a:r>
            <a:r>
              <a:rPr lang="en-US" dirty="0"/>
              <a:t>do-while</a:t>
            </a:r>
            <a:r>
              <a:rPr lang="zh-CN" altLang="en-US" dirty="0"/>
              <a:t>循环至少执行一次。</a:t>
            </a:r>
            <a:endParaRPr lang="en-US" altLang="zh-CN" dirty="0"/>
          </a:p>
          <a:p>
            <a:pPr>
              <a:lnSpc>
                <a:spcPct val="120000"/>
              </a:lnSpc>
              <a:buFont typeface="Wingdings" pitchFamily="2" charset="2"/>
              <a:buChar char="Ø"/>
            </a:pPr>
            <a:endParaRPr lang="en-US" altLang="zh-CN" dirty="0"/>
          </a:p>
          <a:p>
            <a:pPr>
              <a:lnSpc>
                <a:spcPct val="120000"/>
              </a:lnSpc>
              <a:buFont typeface="Wingdings" pitchFamily="2" charset="2"/>
              <a:buChar char="Ø"/>
            </a:pPr>
            <a:r>
              <a:rPr lang="en-US" dirty="0"/>
              <a:t>do-while</a:t>
            </a:r>
            <a:r>
              <a:rPr lang="zh-CN" altLang="en-US" dirty="0"/>
              <a:t>语句适合于构造菜单子程序，因为菜单子程序至少要执行一次，用户键入有效响应时，菜单子程序采取相应动作，键入无效响应时，则提示重新输入。</a:t>
            </a:r>
            <a:endParaRPr lang="en-US" dirty="0"/>
          </a:p>
          <a:p>
            <a:pPr>
              <a:lnSpc>
                <a:spcPct val="120000"/>
              </a:lnSpc>
            </a:pPr>
            <a:endParaRPr lang="en-US" dirty="0"/>
          </a:p>
        </p:txBody>
      </p:sp>
    </p:spTree>
    <p:extLst>
      <p:ext uri="{BB962C8B-B14F-4D97-AF65-F5344CB8AC3E}">
        <p14:creationId xmlns:p14="http://schemas.microsoft.com/office/powerpoint/2010/main" val="5336634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项目目标</a:t>
            </a:r>
            <a:endParaRPr lang="en-US" dirty="0"/>
          </a:p>
        </p:txBody>
      </p:sp>
      <p:sp>
        <p:nvSpPr>
          <p:cNvPr id="3" name="Content Placeholder 2"/>
          <p:cNvSpPr>
            <a:spLocks noGrp="1"/>
          </p:cNvSpPr>
          <p:nvPr>
            <p:ph idx="1"/>
          </p:nvPr>
        </p:nvSpPr>
        <p:spPr>
          <a:xfrm>
            <a:off x="457200" y="1600201"/>
            <a:ext cx="8229600" cy="3505199"/>
          </a:xfrm>
        </p:spPr>
        <p:txBody>
          <a:bodyPr>
            <a:normAutofit/>
          </a:bodyPr>
          <a:lstStyle/>
          <a:p>
            <a:pPr>
              <a:buFont typeface="Wingdings" pitchFamily="2" charset="2"/>
              <a:buChar char="Ø"/>
            </a:pPr>
            <a:r>
              <a:rPr lang="zh-CN" altLang="en-US" sz="2400" dirty="0"/>
              <a:t>知识目标</a:t>
            </a:r>
            <a:endParaRPr lang="en-US" sz="2400" dirty="0"/>
          </a:p>
          <a:p>
            <a:pPr marL="0" indent="0">
              <a:buNone/>
            </a:pPr>
            <a:r>
              <a:rPr lang="zh-CN" altLang="en-US" sz="2000" dirty="0"/>
              <a:t>     掌握选择、循环结构程序设计的方法，以及使用条件语句和各种循环语句。</a:t>
            </a:r>
            <a:endParaRPr lang="en-US" sz="2000" dirty="0"/>
          </a:p>
          <a:p>
            <a:pPr>
              <a:buFont typeface="Wingdings" pitchFamily="2" charset="2"/>
              <a:buChar char="Ø"/>
            </a:pPr>
            <a:r>
              <a:rPr lang="zh-CN" altLang="en-US" sz="2400" dirty="0"/>
              <a:t>能力目标</a:t>
            </a:r>
            <a:endParaRPr lang="en-US" sz="2400" dirty="0"/>
          </a:p>
          <a:p>
            <a:pPr marL="0" indent="0">
              <a:buNone/>
            </a:pPr>
            <a:r>
              <a:rPr lang="zh-CN" altLang="en-US" sz="2000" dirty="0"/>
              <a:t>     培养学生使用集成开发环境进行软件开发、调试的综合能力。</a:t>
            </a:r>
            <a:endParaRPr lang="en-US" sz="2000" dirty="0"/>
          </a:p>
          <a:p>
            <a:pPr>
              <a:buFont typeface="Wingdings" pitchFamily="2" charset="2"/>
              <a:buChar char="Ø"/>
            </a:pPr>
            <a:r>
              <a:rPr lang="zh-CN" altLang="en-US" sz="2400" dirty="0"/>
              <a:t>素质目标</a:t>
            </a:r>
            <a:endParaRPr lang="en-US" sz="2400" dirty="0"/>
          </a:p>
          <a:p>
            <a:pPr marL="0" indent="0">
              <a:buNone/>
            </a:pPr>
            <a:r>
              <a:rPr lang="zh-CN" altLang="en-US" sz="2000" dirty="0"/>
              <a:t>     使学生养成良好的编程习惯，具有团结协作的团队精神，具备岗位需要的职业能力。</a:t>
            </a:r>
            <a:endParaRPr lang="en-US" sz="2000" dirty="0"/>
          </a:p>
          <a:p>
            <a:endParaRPr lang="en-US" dirty="0"/>
          </a:p>
        </p:txBody>
      </p:sp>
    </p:spTree>
    <p:extLst>
      <p:ext uri="{BB962C8B-B14F-4D97-AF65-F5344CB8AC3E}">
        <p14:creationId xmlns:p14="http://schemas.microsoft.com/office/powerpoint/2010/main" val="2397426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项目实现</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任务：猜数字功能</a:t>
            </a:r>
            <a:endParaRPr lang="en-US" dirty="0"/>
          </a:p>
          <a:p>
            <a:endParaRPr lang="en-US" dirty="0"/>
          </a:p>
        </p:txBody>
      </p:sp>
    </p:spTree>
    <p:extLst>
      <p:ext uri="{BB962C8B-B14F-4D97-AF65-F5344CB8AC3E}">
        <p14:creationId xmlns:p14="http://schemas.microsoft.com/office/powerpoint/2010/main" val="2011266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任务：猜数字功能</a:t>
            </a:r>
            <a:endParaRPr lang="en-US" dirty="0"/>
          </a:p>
        </p:txBody>
      </p:sp>
      <p:sp>
        <p:nvSpPr>
          <p:cNvPr id="3" name="Content Placeholder 2"/>
          <p:cNvSpPr>
            <a:spLocks noGrp="1"/>
          </p:cNvSpPr>
          <p:nvPr>
            <p:ph idx="1"/>
          </p:nvPr>
        </p:nvSpPr>
        <p:spPr>
          <a:xfrm>
            <a:off x="3657600" y="685800"/>
            <a:ext cx="2514600" cy="5638800"/>
          </a:xfrm>
          <a:ln>
            <a:solidFill>
              <a:schemeClr val="accent1"/>
            </a:solidFill>
          </a:ln>
        </p:spPr>
        <p:txBody>
          <a:bodyPr>
            <a:normAutofit fontScale="40000" lnSpcReduction="20000"/>
          </a:bodyPr>
          <a:lstStyle/>
          <a:p>
            <a:pPr marL="0" indent="0">
              <a:buNone/>
            </a:pPr>
            <a:r>
              <a:rPr lang="en-US" dirty="0">
                <a:solidFill>
                  <a:schemeClr val="accent4"/>
                </a:solidFill>
              </a:rPr>
              <a:t>#include&lt;</a:t>
            </a:r>
            <a:r>
              <a:rPr lang="en-US" dirty="0" err="1">
                <a:solidFill>
                  <a:schemeClr val="accent4"/>
                </a:solidFill>
              </a:rPr>
              <a:t>stdio.h</a:t>
            </a:r>
            <a:r>
              <a:rPr lang="en-US" dirty="0">
                <a:solidFill>
                  <a:schemeClr val="accent4"/>
                </a:solidFill>
              </a:rPr>
              <a:t>&gt; </a:t>
            </a:r>
          </a:p>
          <a:p>
            <a:pPr marL="0" indent="0">
              <a:buNone/>
            </a:pPr>
            <a:r>
              <a:rPr lang="en-US" dirty="0">
                <a:solidFill>
                  <a:schemeClr val="accent4"/>
                </a:solidFill>
              </a:rPr>
              <a:t>#include &lt;</a:t>
            </a:r>
            <a:r>
              <a:rPr lang="en-US" dirty="0" err="1">
                <a:solidFill>
                  <a:schemeClr val="accent4"/>
                </a:solidFill>
              </a:rPr>
              <a:t>stdlib.h</a:t>
            </a:r>
            <a:r>
              <a:rPr lang="en-US" dirty="0">
                <a:solidFill>
                  <a:schemeClr val="accent4"/>
                </a:solidFill>
              </a:rPr>
              <a:t>&gt; </a:t>
            </a:r>
          </a:p>
          <a:p>
            <a:pPr marL="0" indent="0">
              <a:buNone/>
            </a:pPr>
            <a:r>
              <a:rPr lang="en-US" dirty="0">
                <a:solidFill>
                  <a:schemeClr val="accent4"/>
                </a:solidFill>
              </a:rPr>
              <a:t>#include &lt;</a:t>
            </a:r>
            <a:r>
              <a:rPr lang="en-US" dirty="0" err="1">
                <a:solidFill>
                  <a:schemeClr val="accent4"/>
                </a:solidFill>
              </a:rPr>
              <a:t>time.h</a:t>
            </a:r>
            <a:r>
              <a:rPr lang="en-US" dirty="0">
                <a:solidFill>
                  <a:schemeClr val="accent4"/>
                </a:solidFill>
              </a:rPr>
              <a:t>&gt; </a:t>
            </a:r>
          </a:p>
          <a:p>
            <a:pPr marL="0" indent="0">
              <a:buNone/>
            </a:pPr>
            <a:r>
              <a:rPr lang="en-US" dirty="0">
                <a:solidFill>
                  <a:schemeClr val="accent4"/>
                </a:solidFill>
              </a:rPr>
              <a:t>void main() </a:t>
            </a:r>
          </a:p>
          <a:p>
            <a:pPr marL="0" indent="0">
              <a:buNone/>
            </a:pPr>
            <a:r>
              <a:rPr lang="en-US" dirty="0">
                <a:solidFill>
                  <a:schemeClr val="accent4"/>
                </a:solidFill>
              </a:rPr>
              <a:t>{ </a:t>
            </a:r>
          </a:p>
          <a:p>
            <a:pPr marL="0" indent="0">
              <a:buNone/>
            </a:pPr>
            <a:r>
              <a:rPr lang="en-US" dirty="0" err="1">
                <a:solidFill>
                  <a:schemeClr val="accent4"/>
                </a:solidFill>
              </a:rPr>
              <a:t>int</a:t>
            </a:r>
            <a:r>
              <a:rPr lang="en-US" dirty="0">
                <a:solidFill>
                  <a:schemeClr val="accent4"/>
                </a:solidFill>
              </a:rPr>
              <a:t> c; </a:t>
            </a:r>
          </a:p>
          <a:p>
            <a:pPr marL="0" indent="0">
              <a:buNone/>
            </a:pPr>
            <a:r>
              <a:rPr lang="en-US" dirty="0" err="1">
                <a:solidFill>
                  <a:schemeClr val="accent4"/>
                </a:solidFill>
              </a:rPr>
              <a:t>int</a:t>
            </a:r>
            <a:r>
              <a:rPr lang="en-US" dirty="0">
                <a:solidFill>
                  <a:schemeClr val="accent4"/>
                </a:solidFill>
              </a:rPr>
              <a:t> number; </a:t>
            </a:r>
          </a:p>
          <a:p>
            <a:pPr marL="0" indent="0">
              <a:buNone/>
            </a:pPr>
            <a:r>
              <a:rPr lang="en-US" dirty="0" err="1">
                <a:solidFill>
                  <a:schemeClr val="accent4"/>
                </a:solidFill>
              </a:rPr>
              <a:t>int</a:t>
            </a:r>
            <a:r>
              <a:rPr lang="en-US" dirty="0">
                <a:solidFill>
                  <a:schemeClr val="accent4"/>
                </a:solidFill>
              </a:rPr>
              <a:t> guess; </a:t>
            </a:r>
          </a:p>
          <a:p>
            <a:pPr marL="0" indent="0">
              <a:buNone/>
            </a:pPr>
            <a:r>
              <a:rPr lang="en-US" dirty="0">
                <a:solidFill>
                  <a:schemeClr val="accent4"/>
                </a:solidFill>
              </a:rPr>
              <a:t>char </a:t>
            </a:r>
            <a:r>
              <a:rPr lang="en-US" dirty="0" err="1">
                <a:solidFill>
                  <a:schemeClr val="accent4"/>
                </a:solidFill>
              </a:rPr>
              <a:t>ans</a:t>
            </a:r>
            <a:r>
              <a:rPr lang="en-US" dirty="0">
                <a:solidFill>
                  <a:schemeClr val="accent4"/>
                </a:solidFill>
              </a:rPr>
              <a:t>;  </a:t>
            </a:r>
          </a:p>
          <a:p>
            <a:pPr marL="0" indent="0">
              <a:buNone/>
            </a:pPr>
            <a:r>
              <a:rPr lang="en-US" dirty="0" err="1">
                <a:solidFill>
                  <a:schemeClr val="accent4"/>
                </a:solidFill>
              </a:rPr>
              <a:t>printf</a:t>
            </a:r>
            <a:r>
              <a:rPr lang="en-US" dirty="0">
                <a:solidFill>
                  <a:schemeClr val="accent4"/>
                </a:solidFill>
              </a:rPr>
              <a:t>("</a:t>
            </a:r>
            <a:r>
              <a:rPr lang="en-US" dirty="0">
                <a:solidFill>
                  <a:schemeClr val="accent4"/>
                </a:solidFill>
                <a:sym typeface="Symbol"/>
              </a:rPr>
              <a:t></a:t>
            </a:r>
            <a:r>
              <a:rPr lang="zh-CN" altLang="en-US" dirty="0">
                <a:solidFill>
                  <a:schemeClr val="accent4"/>
                </a:solidFill>
              </a:rPr>
              <a:t>游戏说明</a:t>
            </a:r>
            <a:r>
              <a:rPr lang="en-US" dirty="0">
                <a:solidFill>
                  <a:schemeClr val="accent4"/>
                </a:solidFill>
                <a:sym typeface="Symbol"/>
              </a:rPr>
              <a:t></a:t>
            </a:r>
            <a:r>
              <a:rPr lang="en-US" dirty="0">
                <a:solidFill>
                  <a:schemeClr val="accent4"/>
                </a:solidFill>
              </a:rPr>
              <a:t>\n\n"); </a:t>
            </a:r>
          </a:p>
          <a:p>
            <a:pPr marL="0" indent="0">
              <a:buNone/>
            </a:pPr>
            <a:r>
              <a:rPr lang="en-US" dirty="0" err="1">
                <a:solidFill>
                  <a:schemeClr val="accent4"/>
                </a:solidFill>
              </a:rPr>
              <a:t>printf</a:t>
            </a:r>
            <a:r>
              <a:rPr lang="en-US" dirty="0">
                <a:solidFill>
                  <a:schemeClr val="accent4"/>
                </a:solidFill>
              </a:rPr>
              <a:t>("</a:t>
            </a:r>
            <a:r>
              <a:rPr lang="zh-CN" altLang="en-US" dirty="0">
                <a:solidFill>
                  <a:schemeClr val="accent4"/>
                </a:solidFill>
              </a:rPr>
              <a:t>这是一个猜数字游戏</a:t>
            </a:r>
            <a:r>
              <a:rPr lang="en-US" dirty="0">
                <a:solidFill>
                  <a:schemeClr val="accent4"/>
                </a:solidFill>
              </a:rPr>
              <a:t>,</a:t>
            </a:r>
            <a:r>
              <a:rPr lang="zh-CN" altLang="en-US" dirty="0">
                <a:solidFill>
                  <a:schemeClr val="accent4"/>
                </a:solidFill>
              </a:rPr>
              <a:t>希望大家喜欢。本游戏将随机产生一个数</a:t>
            </a:r>
            <a:r>
              <a:rPr lang="en-US" dirty="0">
                <a:solidFill>
                  <a:schemeClr val="accent4"/>
                </a:solidFill>
              </a:rPr>
              <a:t>,</a:t>
            </a:r>
            <a:r>
              <a:rPr lang="zh-CN" altLang="en-US" dirty="0">
                <a:solidFill>
                  <a:schemeClr val="accent4"/>
                </a:solidFill>
              </a:rPr>
              <a:t>需</a:t>
            </a:r>
            <a:r>
              <a:rPr lang="en-US" dirty="0">
                <a:solidFill>
                  <a:schemeClr val="accent4"/>
                </a:solidFill>
              </a:rPr>
              <a:t>\n"); </a:t>
            </a:r>
          </a:p>
          <a:p>
            <a:pPr marL="0" indent="0">
              <a:buNone/>
            </a:pPr>
            <a:r>
              <a:rPr lang="en-US" dirty="0" err="1">
                <a:solidFill>
                  <a:schemeClr val="accent4"/>
                </a:solidFill>
              </a:rPr>
              <a:t>printf</a:t>
            </a:r>
            <a:r>
              <a:rPr lang="en-US" dirty="0">
                <a:solidFill>
                  <a:schemeClr val="accent4"/>
                </a:solidFill>
              </a:rPr>
              <a:t>("</a:t>
            </a:r>
            <a:r>
              <a:rPr lang="zh-CN" altLang="en-US" dirty="0">
                <a:solidFill>
                  <a:schemeClr val="accent4"/>
                </a:solidFill>
              </a:rPr>
              <a:t>要你猜出这个数</a:t>
            </a:r>
            <a:r>
              <a:rPr lang="en-US" dirty="0">
                <a:solidFill>
                  <a:schemeClr val="accent4"/>
                </a:solidFill>
              </a:rPr>
              <a:t>,</a:t>
            </a:r>
            <a:r>
              <a:rPr lang="zh-CN" altLang="en-US" dirty="0">
                <a:solidFill>
                  <a:schemeClr val="accent4"/>
                </a:solidFill>
              </a:rPr>
              <a:t>当然我们不可能让你乱猜的</a:t>
            </a:r>
            <a:r>
              <a:rPr lang="en-US" dirty="0">
                <a:solidFill>
                  <a:schemeClr val="accent4"/>
                </a:solidFill>
              </a:rPr>
              <a:t>,</a:t>
            </a:r>
            <a:r>
              <a:rPr lang="zh-CN" altLang="en-US" dirty="0">
                <a:solidFill>
                  <a:schemeClr val="accent4"/>
                </a:solidFill>
              </a:rPr>
              <a:t>我们会在每次猜测之后</a:t>
            </a:r>
            <a:r>
              <a:rPr lang="en-US" dirty="0">
                <a:solidFill>
                  <a:schemeClr val="accent4"/>
                </a:solidFill>
              </a:rPr>
              <a:t>\n"); </a:t>
            </a:r>
          </a:p>
          <a:p>
            <a:pPr marL="0" indent="0">
              <a:buNone/>
            </a:pPr>
            <a:r>
              <a:rPr lang="en-US" dirty="0" err="1">
                <a:solidFill>
                  <a:schemeClr val="accent4"/>
                </a:solidFill>
              </a:rPr>
              <a:t>printf</a:t>
            </a:r>
            <a:r>
              <a:rPr lang="en-US" dirty="0">
                <a:solidFill>
                  <a:schemeClr val="accent4"/>
                </a:solidFill>
              </a:rPr>
              <a:t>("</a:t>
            </a:r>
            <a:r>
              <a:rPr lang="zh-CN" altLang="en-US" dirty="0">
                <a:solidFill>
                  <a:schemeClr val="accent4"/>
                </a:solidFill>
              </a:rPr>
              <a:t>给出提示</a:t>
            </a:r>
            <a:r>
              <a:rPr lang="en-US" dirty="0">
                <a:solidFill>
                  <a:schemeClr val="accent4"/>
                </a:solidFill>
              </a:rPr>
              <a:t>,</a:t>
            </a:r>
            <a:r>
              <a:rPr lang="zh-CN" altLang="en-US" dirty="0">
                <a:solidFill>
                  <a:schemeClr val="accent4"/>
                </a:solidFill>
              </a:rPr>
              <a:t>你的猜测结果大了还是小了</a:t>
            </a:r>
            <a:r>
              <a:rPr lang="en-US" dirty="0">
                <a:solidFill>
                  <a:schemeClr val="accent4"/>
                </a:solidFill>
              </a:rPr>
              <a:t>.\n"); </a:t>
            </a:r>
          </a:p>
          <a:p>
            <a:pPr marL="0" indent="0">
              <a:buNone/>
            </a:pPr>
            <a:r>
              <a:rPr lang="en-US" dirty="0" err="1">
                <a:solidFill>
                  <a:schemeClr val="accent4"/>
                </a:solidFill>
              </a:rPr>
              <a:t>printf</a:t>
            </a:r>
            <a:r>
              <a:rPr lang="en-US" dirty="0">
                <a:solidFill>
                  <a:schemeClr val="accent4"/>
                </a:solidFill>
              </a:rPr>
              <a:t>("</a:t>
            </a:r>
            <a:r>
              <a:rPr lang="zh-CN" altLang="en-US" dirty="0">
                <a:solidFill>
                  <a:schemeClr val="accent4"/>
                </a:solidFill>
              </a:rPr>
              <a:t>希望大家喜欢</a:t>
            </a:r>
            <a:r>
              <a:rPr lang="en-US" dirty="0">
                <a:solidFill>
                  <a:schemeClr val="accent4"/>
                </a:solidFill>
              </a:rPr>
              <a:t>.</a:t>
            </a:r>
            <a:r>
              <a:rPr lang="zh-CN" altLang="en-US" dirty="0">
                <a:solidFill>
                  <a:schemeClr val="accent4"/>
                </a:solidFill>
              </a:rPr>
              <a:t>谢谢</a:t>
            </a:r>
            <a:r>
              <a:rPr lang="en-US" dirty="0">
                <a:solidFill>
                  <a:schemeClr val="accent4"/>
                </a:solidFill>
              </a:rPr>
              <a:t>!\n\n"); </a:t>
            </a:r>
          </a:p>
          <a:p>
            <a:pPr marL="0" indent="0">
              <a:buNone/>
            </a:pPr>
            <a:r>
              <a:rPr lang="en-US" dirty="0">
                <a:solidFill>
                  <a:schemeClr val="accent4"/>
                </a:solidFill>
              </a:rPr>
              <a:t>do </a:t>
            </a:r>
          </a:p>
          <a:p>
            <a:pPr marL="0" indent="0">
              <a:buNone/>
            </a:pPr>
            <a:r>
              <a:rPr lang="en-US" dirty="0">
                <a:solidFill>
                  <a:schemeClr val="accent4"/>
                </a:solidFill>
              </a:rPr>
              <a:t>{ </a:t>
            </a:r>
          </a:p>
          <a:p>
            <a:pPr marL="0" indent="0">
              <a:buNone/>
            </a:pPr>
            <a:r>
              <a:rPr lang="en-US" dirty="0" err="1">
                <a:solidFill>
                  <a:schemeClr val="accent4"/>
                </a:solidFill>
              </a:rPr>
              <a:t>srand</a:t>
            </a:r>
            <a:r>
              <a:rPr lang="en-US" dirty="0">
                <a:solidFill>
                  <a:schemeClr val="accent4"/>
                </a:solidFill>
              </a:rPr>
              <a:t>((unsigned)time(NULL));	</a:t>
            </a:r>
          </a:p>
          <a:p>
            <a:pPr marL="0" indent="0">
              <a:buNone/>
            </a:pPr>
            <a:r>
              <a:rPr lang="en-US" dirty="0">
                <a:solidFill>
                  <a:schemeClr val="accent4"/>
                </a:solidFill>
              </a:rPr>
              <a:t>number = rand()%100; 	</a:t>
            </a:r>
          </a:p>
          <a:p>
            <a:pPr marL="0" indent="0">
              <a:buNone/>
            </a:pPr>
            <a:r>
              <a:rPr lang="en-US" dirty="0">
                <a:solidFill>
                  <a:schemeClr val="accent4"/>
                </a:solidFill>
              </a:rPr>
              <a:t>/</a:t>
            </a:r>
            <a:r>
              <a:rPr lang="en-US" dirty="0">
                <a:solidFill>
                  <a:schemeClr val="accent4"/>
                </a:solidFill>
                <a:sym typeface="Symbol"/>
              </a:rPr>
              <a:t></a:t>
            </a:r>
            <a:r>
              <a:rPr lang="zh-CN" altLang="en-US" dirty="0">
                <a:solidFill>
                  <a:schemeClr val="accent4"/>
                </a:solidFill>
              </a:rPr>
              <a:t>产生</a:t>
            </a:r>
            <a:r>
              <a:rPr lang="en-US" dirty="0">
                <a:solidFill>
                  <a:schemeClr val="accent4"/>
                </a:solidFill>
              </a:rPr>
              <a:t>0</a:t>
            </a:r>
            <a:r>
              <a:rPr lang="zh-CN" altLang="en-US" dirty="0">
                <a:solidFill>
                  <a:schemeClr val="accent4"/>
                </a:solidFill>
              </a:rPr>
              <a:t>～</a:t>
            </a:r>
            <a:r>
              <a:rPr lang="en-US" dirty="0">
                <a:solidFill>
                  <a:schemeClr val="accent4"/>
                </a:solidFill>
              </a:rPr>
              <a:t>99</a:t>
            </a:r>
            <a:r>
              <a:rPr lang="zh-CN" altLang="en-US" dirty="0">
                <a:solidFill>
                  <a:schemeClr val="accent4"/>
                </a:solidFill>
              </a:rPr>
              <a:t>之间的随机数。</a:t>
            </a:r>
            <a:r>
              <a:rPr lang="en-US" dirty="0">
                <a:solidFill>
                  <a:schemeClr val="accent4"/>
                </a:solidFill>
                <a:sym typeface="Symbol"/>
              </a:rPr>
              <a:t></a:t>
            </a:r>
            <a:r>
              <a:rPr lang="en-US" dirty="0">
                <a:solidFill>
                  <a:schemeClr val="accent4"/>
                </a:solidFill>
              </a:rPr>
              <a:t>/ </a:t>
            </a:r>
          </a:p>
          <a:p>
            <a:pPr marL="0" indent="0">
              <a:buNone/>
            </a:pPr>
            <a:r>
              <a:rPr lang="en-US" dirty="0">
                <a:solidFill>
                  <a:schemeClr val="accent4"/>
                </a:solidFill>
              </a:rPr>
              <a:t>do   </a:t>
            </a:r>
          </a:p>
          <a:p>
            <a:pPr marL="0" indent="0">
              <a:buNone/>
            </a:pPr>
            <a:r>
              <a:rPr lang="en-US" dirty="0">
                <a:solidFill>
                  <a:schemeClr val="accent4"/>
                </a:solidFill>
              </a:rPr>
              <a:t>{ </a:t>
            </a:r>
          </a:p>
          <a:p>
            <a:pPr marL="0" indent="0">
              <a:buNone/>
            </a:pPr>
            <a:r>
              <a:rPr lang="en-US" dirty="0" err="1">
                <a:solidFill>
                  <a:schemeClr val="accent4"/>
                </a:solidFill>
              </a:rPr>
              <a:t>printf</a:t>
            </a:r>
            <a:r>
              <a:rPr lang="en-US" dirty="0">
                <a:solidFill>
                  <a:schemeClr val="accent4"/>
                </a:solidFill>
              </a:rPr>
              <a:t>("\n</a:t>
            </a:r>
            <a:r>
              <a:rPr lang="zh-CN" altLang="en-US" dirty="0">
                <a:solidFill>
                  <a:schemeClr val="accent4"/>
                </a:solidFill>
              </a:rPr>
              <a:t>请您输入数字：</a:t>
            </a:r>
            <a:r>
              <a:rPr lang="en-US" dirty="0">
                <a:solidFill>
                  <a:schemeClr val="accent4"/>
                </a:solidFill>
              </a:rPr>
              <a:t>\n"); </a:t>
            </a:r>
          </a:p>
          <a:p>
            <a:pPr marL="0" indent="0">
              <a:buNone/>
            </a:pPr>
            <a:r>
              <a:rPr lang="en-US" dirty="0">
                <a:solidFill>
                  <a:schemeClr val="accent4"/>
                </a:solidFill>
              </a:rPr>
              <a:t> </a:t>
            </a:r>
            <a:r>
              <a:rPr lang="en-US" dirty="0" err="1">
                <a:solidFill>
                  <a:schemeClr val="accent4"/>
                </a:solidFill>
              </a:rPr>
              <a:t>fflush</a:t>
            </a:r>
            <a:r>
              <a:rPr lang="en-US" dirty="0">
                <a:solidFill>
                  <a:schemeClr val="accent4"/>
                </a:solidFill>
              </a:rPr>
              <a:t>(</a:t>
            </a:r>
            <a:r>
              <a:rPr lang="en-US" dirty="0" err="1">
                <a:solidFill>
                  <a:schemeClr val="accent4"/>
                </a:solidFill>
              </a:rPr>
              <a:t>stdin</a:t>
            </a:r>
            <a:r>
              <a:rPr lang="en-US" dirty="0">
                <a:solidFill>
                  <a:schemeClr val="accent4"/>
                </a:solidFill>
              </a:rPr>
              <a:t>);   </a:t>
            </a:r>
          </a:p>
          <a:p>
            <a:pPr marL="0" indent="0">
              <a:buNone/>
            </a:pPr>
            <a:r>
              <a:rPr lang="en-US" dirty="0" err="1">
                <a:solidFill>
                  <a:schemeClr val="accent4"/>
                </a:solidFill>
              </a:rPr>
              <a:t>scanf</a:t>
            </a:r>
            <a:r>
              <a:rPr lang="en-US" dirty="0">
                <a:solidFill>
                  <a:schemeClr val="accent4"/>
                </a:solidFill>
              </a:rPr>
              <a:t>("%d", &amp;guess); </a:t>
            </a:r>
          </a:p>
          <a:p>
            <a:endParaRPr lang="en-US" dirty="0"/>
          </a:p>
        </p:txBody>
      </p:sp>
      <p:sp>
        <p:nvSpPr>
          <p:cNvPr id="4" name="Text Placeholder 3"/>
          <p:cNvSpPr>
            <a:spLocks noGrp="1"/>
          </p:cNvSpPr>
          <p:nvPr>
            <p:ph type="body" sz="half" idx="2"/>
          </p:nvPr>
        </p:nvSpPr>
        <p:spPr/>
        <p:txBody>
          <a:bodyPr>
            <a:normAutofit/>
          </a:bodyPr>
          <a:lstStyle/>
          <a:p>
            <a:r>
              <a:rPr lang="zh-CN" altLang="en-US" dirty="0"/>
              <a:t>在此任务中，使用两层</a:t>
            </a:r>
            <a:r>
              <a:rPr lang="en-US" dirty="0"/>
              <a:t>do-while</a:t>
            </a:r>
            <a:r>
              <a:rPr lang="zh-CN" altLang="en-US" dirty="0"/>
              <a:t>语句来实现。</a:t>
            </a:r>
            <a:endParaRPr lang="en-US" altLang="zh-CN" dirty="0"/>
          </a:p>
          <a:p>
            <a:r>
              <a:rPr lang="zh-CN" altLang="en-US" dirty="0"/>
              <a:t>外层</a:t>
            </a:r>
            <a:r>
              <a:rPr lang="en-US" dirty="0"/>
              <a:t>do-while</a:t>
            </a:r>
            <a:r>
              <a:rPr lang="zh-CN" altLang="en-US" dirty="0"/>
              <a:t>语句控制是继续进行游戏还是输入</a:t>
            </a:r>
            <a:r>
              <a:rPr lang="en-US" dirty="0"/>
              <a:t>N</a:t>
            </a:r>
            <a:r>
              <a:rPr lang="zh-CN" altLang="en-US" dirty="0"/>
              <a:t>退出。</a:t>
            </a:r>
            <a:endParaRPr lang="en-US" altLang="zh-CN" dirty="0"/>
          </a:p>
          <a:p>
            <a:r>
              <a:rPr lang="zh-CN" altLang="en-US" dirty="0"/>
              <a:t>内层</a:t>
            </a:r>
            <a:r>
              <a:rPr lang="en-US" dirty="0"/>
              <a:t>do-while</a:t>
            </a:r>
            <a:r>
              <a:rPr lang="zh-CN" altLang="en-US" dirty="0"/>
              <a:t>语句控制输入的数值不等于程序给定的随机值（</a:t>
            </a:r>
            <a:r>
              <a:rPr lang="en-US" dirty="0"/>
              <a:t>1</a:t>
            </a:r>
            <a:r>
              <a:rPr lang="zh-CN" altLang="en-US" dirty="0"/>
              <a:t>～</a:t>
            </a:r>
            <a:r>
              <a:rPr lang="en-US" dirty="0"/>
              <a:t>100</a:t>
            </a:r>
            <a:r>
              <a:rPr lang="zh-CN" altLang="en-US" dirty="0"/>
              <a:t>之间），则程序一直循环运行下去，直到猜中给定的值。</a:t>
            </a:r>
            <a:endParaRPr lang="en-US" dirty="0"/>
          </a:p>
          <a:p>
            <a:r>
              <a:rPr lang="zh-CN" altLang="en-US" dirty="0"/>
              <a:t>在内层</a:t>
            </a:r>
            <a:r>
              <a:rPr lang="en-US" dirty="0"/>
              <a:t>do-while</a:t>
            </a:r>
            <a:r>
              <a:rPr lang="zh-CN" altLang="en-US" dirty="0"/>
              <a:t>语句中，使用</a:t>
            </a:r>
            <a:r>
              <a:rPr lang="en-US" dirty="0"/>
              <a:t>if-else</a:t>
            </a:r>
            <a:r>
              <a:rPr lang="zh-CN" altLang="en-US" dirty="0"/>
              <a:t>语句判断输入值的范围，并给出相应的提示信息（太大、太小、稍大、稍小），直到猜中给定值，程序结束。</a:t>
            </a:r>
            <a:endParaRPr lang="en-US" dirty="0"/>
          </a:p>
          <a:p>
            <a:endParaRPr lang="en-US" dirty="0"/>
          </a:p>
        </p:txBody>
      </p:sp>
      <p:sp>
        <p:nvSpPr>
          <p:cNvPr id="5" name="Content Placeholder 2"/>
          <p:cNvSpPr txBox="1">
            <a:spLocks/>
          </p:cNvSpPr>
          <p:nvPr/>
        </p:nvSpPr>
        <p:spPr>
          <a:xfrm>
            <a:off x="6400800" y="685800"/>
            <a:ext cx="2520950" cy="5638800"/>
          </a:xfrm>
          <a:prstGeom prst="rect">
            <a:avLst/>
          </a:prstGeom>
          <a:ln>
            <a:solidFill>
              <a:schemeClr val="accent1"/>
            </a:solidFill>
          </a:ln>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chemeClr val="accent4"/>
                </a:solidFill>
              </a:rPr>
              <a:t> if (guess-number &lt; -10) </a:t>
            </a:r>
          </a:p>
          <a:p>
            <a:pPr marL="0" indent="0">
              <a:buNone/>
            </a:pPr>
            <a:r>
              <a:rPr lang="en-US" dirty="0">
                <a:solidFill>
                  <a:schemeClr val="accent4"/>
                </a:solidFill>
              </a:rPr>
              <a:t> { </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zh-CN" altLang="en-US" dirty="0">
                <a:solidFill>
                  <a:schemeClr val="accent4"/>
                </a:solidFill>
              </a:rPr>
              <a:t>可惜</a:t>
            </a:r>
            <a:r>
              <a:rPr lang="en-US" dirty="0">
                <a:solidFill>
                  <a:schemeClr val="accent4"/>
                </a:solidFill>
              </a:rPr>
              <a:t>,</a:t>
            </a:r>
            <a:r>
              <a:rPr lang="zh-CN" altLang="en-US" dirty="0">
                <a:solidFill>
                  <a:schemeClr val="accent4"/>
                </a:solidFill>
              </a:rPr>
              <a:t>太小了</a:t>
            </a:r>
            <a:r>
              <a:rPr lang="en-US" dirty="0">
                <a:solidFill>
                  <a:schemeClr val="accent4"/>
                </a:solidFill>
              </a:rPr>
              <a:t>!\n"); </a:t>
            </a:r>
          </a:p>
          <a:p>
            <a:pPr marL="0" indent="0">
              <a:buNone/>
            </a:pPr>
            <a:r>
              <a:rPr lang="en-US" dirty="0">
                <a:solidFill>
                  <a:schemeClr val="accent4"/>
                </a:solidFill>
              </a:rPr>
              <a:t>} </a:t>
            </a:r>
          </a:p>
          <a:p>
            <a:pPr marL="0" indent="0">
              <a:buFont typeface="Arial" pitchFamily="34" charset="0"/>
              <a:buNone/>
            </a:pPr>
            <a:r>
              <a:rPr lang="en-US" dirty="0">
                <a:solidFill>
                  <a:schemeClr val="accent4"/>
                </a:solidFill>
              </a:rPr>
              <a:t>else if ((guess-number &gt;= -10) &amp;&amp; (guess-number &lt; 0)) </a:t>
            </a:r>
          </a:p>
          <a:p>
            <a:pPr marL="0" indent="0">
              <a:buFont typeface="Arial" pitchFamily="34" charset="0"/>
              <a:buNone/>
            </a:pPr>
            <a:r>
              <a:rPr lang="en-US" dirty="0">
                <a:solidFill>
                  <a:schemeClr val="accent4"/>
                </a:solidFill>
              </a:rPr>
              <a:t>{ </a:t>
            </a:r>
          </a:p>
          <a:p>
            <a:pPr marL="0" indent="0">
              <a:buFont typeface="Arial" pitchFamily="34" charse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zh-CN" altLang="en-US" dirty="0">
                <a:solidFill>
                  <a:schemeClr val="accent4"/>
                </a:solidFill>
              </a:rPr>
              <a:t>太可惜了</a:t>
            </a:r>
            <a:r>
              <a:rPr lang="en-US" dirty="0">
                <a:solidFill>
                  <a:schemeClr val="accent4"/>
                </a:solidFill>
              </a:rPr>
              <a:t>,</a:t>
            </a:r>
            <a:r>
              <a:rPr lang="zh-CN" altLang="en-US" dirty="0">
                <a:solidFill>
                  <a:schemeClr val="accent4"/>
                </a:solidFill>
              </a:rPr>
              <a:t>稍微小了点</a:t>
            </a:r>
            <a:r>
              <a:rPr lang="en-US" dirty="0">
                <a:solidFill>
                  <a:schemeClr val="accent4"/>
                </a:solidFill>
              </a:rPr>
              <a:t>!\n"); </a:t>
            </a:r>
          </a:p>
          <a:p>
            <a:pPr marL="0" indent="0">
              <a:buFont typeface="Arial" pitchFamily="34" charset="0"/>
              <a:buNone/>
            </a:pPr>
            <a:r>
              <a:rPr lang="en-US" dirty="0">
                <a:solidFill>
                  <a:schemeClr val="accent4"/>
                </a:solidFill>
              </a:rPr>
              <a:t>} </a:t>
            </a:r>
          </a:p>
          <a:p>
            <a:pPr marL="0" indent="0">
              <a:buFont typeface="Arial" pitchFamily="34" charset="0"/>
              <a:buNone/>
            </a:pPr>
            <a:r>
              <a:rPr lang="en-US" dirty="0">
                <a:solidFill>
                  <a:schemeClr val="accent4"/>
                </a:solidFill>
              </a:rPr>
              <a:t>else if ((guess-number &lt;= 10) &amp;&amp; (guess-number &gt; 0)) </a:t>
            </a:r>
          </a:p>
          <a:p>
            <a:pPr marL="0" indent="0">
              <a:buFont typeface="Arial" pitchFamily="34" charset="0"/>
              <a:buNone/>
            </a:pPr>
            <a:r>
              <a:rPr lang="en-US" dirty="0">
                <a:solidFill>
                  <a:schemeClr val="accent4"/>
                </a:solidFill>
              </a:rPr>
              <a:t>{ </a:t>
            </a:r>
          </a:p>
          <a:p>
            <a:pPr marL="0" indent="0">
              <a:buFont typeface="Arial" pitchFamily="34" charse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zh-CN" altLang="en-US" dirty="0">
                <a:solidFill>
                  <a:schemeClr val="accent4"/>
                </a:solidFill>
              </a:rPr>
              <a:t>太可惜了</a:t>
            </a:r>
            <a:r>
              <a:rPr lang="en-US" dirty="0">
                <a:solidFill>
                  <a:schemeClr val="accent4"/>
                </a:solidFill>
              </a:rPr>
              <a:t>,</a:t>
            </a:r>
            <a:r>
              <a:rPr lang="zh-CN" altLang="en-US" dirty="0">
                <a:solidFill>
                  <a:schemeClr val="accent4"/>
                </a:solidFill>
              </a:rPr>
              <a:t>稍微大了点</a:t>
            </a:r>
            <a:r>
              <a:rPr lang="en-US" dirty="0">
                <a:solidFill>
                  <a:schemeClr val="accent4"/>
                </a:solidFill>
              </a:rPr>
              <a:t>!\n"); </a:t>
            </a:r>
          </a:p>
          <a:p>
            <a:pPr marL="0" indent="0">
              <a:buFont typeface="Arial" pitchFamily="34" charset="0"/>
              <a:buNone/>
            </a:pPr>
            <a:r>
              <a:rPr lang="en-US" dirty="0">
                <a:solidFill>
                  <a:schemeClr val="accent4"/>
                </a:solidFill>
              </a:rPr>
              <a:t>} </a:t>
            </a:r>
          </a:p>
          <a:p>
            <a:pPr marL="0" indent="0">
              <a:buFont typeface="Arial" pitchFamily="34" charset="0"/>
              <a:buNone/>
            </a:pPr>
            <a:r>
              <a:rPr lang="en-US" dirty="0">
                <a:solidFill>
                  <a:schemeClr val="accent4"/>
                </a:solidFill>
              </a:rPr>
              <a:t>else if (guess-number &gt; 10) </a:t>
            </a:r>
          </a:p>
          <a:p>
            <a:pPr marL="0" indent="0">
              <a:buFont typeface="Arial" pitchFamily="34" charset="0"/>
              <a:buNone/>
            </a:pPr>
            <a:r>
              <a:rPr lang="en-US" dirty="0">
                <a:solidFill>
                  <a:schemeClr val="accent4"/>
                </a:solidFill>
              </a:rPr>
              <a:t>{ </a:t>
            </a:r>
          </a:p>
          <a:p>
            <a:pPr marL="0" indent="0">
              <a:buFont typeface="Arial" pitchFamily="34" charset="0"/>
              <a:buNone/>
            </a:pPr>
            <a:r>
              <a:rPr lang="en-US" dirty="0">
                <a:solidFill>
                  <a:schemeClr val="accent4"/>
                </a:solidFill>
              </a:rPr>
              <a:t> </a:t>
            </a:r>
            <a:r>
              <a:rPr lang="en-US" dirty="0" err="1">
                <a:solidFill>
                  <a:schemeClr val="accent4"/>
                </a:solidFill>
              </a:rPr>
              <a:t>printf</a:t>
            </a:r>
            <a:r>
              <a:rPr lang="en-US" dirty="0">
                <a:solidFill>
                  <a:schemeClr val="accent4"/>
                </a:solidFill>
              </a:rPr>
              <a:t>("</a:t>
            </a:r>
            <a:r>
              <a:rPr lang="zh-CN" altLang="en-US" dirty="0">
                <a:solidFill>
                  <a:schemeClr val="accent4"/>
                </a:solidFill>
              </a:rPr>
              <a:t>可惜</a:t>
            </a:r>
            <a:r>
              <a:rPr lang="en-US" dirty="0">
                <a:solidFill>
                  <a:schemeClr val="accent4"/>
                </a:solidFill>
              </a:rPr>
              <a:t>,</a:t>
            </a:r>
            <a:r>
              <a:rPr lang="zh-CN" altLang="en-US" dirty="0">
                <a:solidFill>
                  <a:schemeClr val="accent4"/>
                </a:solidFill>
              </a:rPr>
              <a:t>太大了</a:t>
            </a:r>
            <a:r>
              <a:rPr lang="en-US" dirty="0">
                <a:solidFill>
                  <a:schemeClr val="accent4"/>
                </a:solidFill>
              </a:rPr>
              <a:t>!\n"); </a:t>
            </a:r>
          </a:p>
          <a:p>
            <a:pPr marL="0" indent="0">
              <a:buFont typeface="Arial" pitchFamily="34" charset="0"/>
              <a:buNone/>
            </a:pPr>
            <a:r>
              <a:rPr lang="en-US" dirty="0">
                <a:solidFill>
                  <a:schemeClr val="accent4"/>
                </a:solidFill>
              </a:rPr>
              <a:t>} </a:t>
            </a:r>
          </a:p>
          <a:p>
            <a:pPr marL="0" indent="0">
              <a:buFont typeface="Arial" pitchFamily="34" charset="0"/>
              <a:buNone/>
            </a:pPr>
            <a:r>
              <a:rPr lang="en-US" dirty="0">
                <a:solidFill>
                  <a:schemeClr val="accent4"/>
                </a:solidFill>
              </a:rPr>
              <a:t>else  </a:t>
            </a:r>
          </a:p>
          <a:p>
            <a:pPr marL="0" indent="0">
              <a:buFont typeface="Arial" pitchFamily="34" charset="0"/>
              <a:buNone/>
            </a:pPr>
            <a:r>
              <a:rPr lang="en-US" dirty="0">
                <a:solidFill>
                  <a:schemeClr val="accent4"/>
                </a:solidFill>
              </a:rPr>
              <a:t>{ </a:t>
            </a:r>
          </a:p>
          <a:p>
            <a:pPr marL="0" indent="0">
              <a:buFont typeface="Arial" pitchFamily="34" charset="0"/>
              <a:buNone/>
            </a:pPr>
            <a:r>
              <a:rPr lang="en-US" dirty="0">
                <a:solidFill>
                  <a:schemeClr val="accent4"/>
                </a:solidFill>
              </a:rPr>
              <a:t> </a:t>
            </a:r>
            <a:r>
              <a:rPr lang="en-US" dirty="0" err="1">
                <a:solidFill>
                  <a:schemeClr val="accent4"/>
                </a:solidFill>
              </a:rPr>
              <a:t>printf</a:t>
            </a:r>
            <a:r>
              <a:rPr lang="en-US" dirty="0">
                <a:solidFill>
                  <a:schemeClr val="accent4"/>
                </a:solidFill>
              </a:rPr>
              <a:t>("\n</a:t>
            </a:r>
            <a:r>
              <a:rPr lang="zh-CN" altLang="en-US" dirty="0">
                <a:solidFill>
                  <a:schemeClr val="accent4"/>
                </a:solidFill>
              </a:rPr>
              <a:t>太棒了</a:t>
            </a:r>
            <a:r>
              <a:rPr lang="en-US" dirty="0">
                <a:solidFill>
                  <a:schemeClr val="accent4"/>
                </a:solidFill>
              </a:rPr>
              <a:t>,</a:t>
            </a:r>
            <a:r>
              <a:rPr lang="zh-CN" altLang="en-US" dirty="0">
                <a:solidFill>
                  <a:schemeClr val="accent4"/>
                </a:solidFill>
              </a:rPr>
              <a:t>您猜中了</a:t>
            </a:r>
            <a:r>
              <a:rPr lang="en-US" dirty="0">
                <a:solidFill>
                  <a:schemeClr val="accent4"/>
                </a:solidFill>
              </a:rPr>
              <a:t>!\n</a:t>
            </a:r>
            <a:r>
              <a:rPr lang="zh-CN" altLang="en-US" dirty="0">
                <a:solidFill>
                  <a:schemeClr val="accent4"/>
                </a:solidFill>
              </a:rPr>
              <a:t>答案正是</a:t>
            </a:r>
            <a:r>
              <a:rPr lang="en-US" dirty="0">
                <a:solidFill>
                  <a:schemeClr val="accent4"/>
                </a:solidFill>
              </a:rPr>
              <a:t>%d!\n", number);  </a:t>
            </a:r>
          </a:p>
          <a:p>
            <a:pPr marL="0" indent="0">
              <a:buFont typeface="Arial" pitchFamily="34" charset="0"/>
              <a:buNone/>
            </a:pPr>
            <a:r>
              <a:rPr lang="en-US" dirty="0">
                <a:solidFill>
                  <a:schemeClr val="accent4"/>
                </a:solidFill>
              </a:rPr>
              <a:t>} </a:t>
            </a:r>
          </a:p>
          <a:p>
            <a:pPr marL="0" indent="0">
              <a:buFont typeface="Arial" pitchFamily="34" charset="0"/>
              <a:buNone/>
            </a:pPr>
            <a:r>
              <a:rPr lang="en-US" dirty="0">
                <a:solidFill>
                  <a:schemeClr val="accent4"/>
                </a:solidFill>
              </a:rPr>
              <a:t>} </a:t>
            </a:r>
          </a:p>
          <a:p>
            <a:pPr marL="0" indent="0">
              <a:buFont typeface="Arial" pitchFamily="34" charset="0"/>
              <a:buNone/>
            </a:pPr>
            <a:r>
              <a:rPr lang="en-US" dirty="0">
                <a:solidFill>
                  <a:schemeClr val="accent4"/>
                </a:solidFill>
              </a:rPr>
              <a:t>while (guess!= number); </a:t>
            </a:r>
          </a:p>
          <a:p>
            <a:pPr marL="0" indent="0">
              <a:buFont typeface="Arial" pitchFamily="34" charset="0"/>
              <a:buNone/>
            </a:pPr>
            <a:r>
              <a:rPr lang="en-US" dirty="0" err="1">
                <a:solidFill>
                  <a:schemeClr val="accent4"/>
                </a:solidFill>
              </a:rPr>
              <a:t>printf</a:t>
            </a:r>
            <a:r>
              <a:rPr lang="en-US" dirty="0">
                <a:solidFill>
                  <a:schemeClr val="accent4"/>
                </a:solidFill>
              </a:rPr>
              <a:t>("\n(</a:t>
            </a:r>
            <a:r>
              <a:rPr lang="zh-CN" altLang="en-US" dirty="0">
                <a:solidFill>
                  <a:schemeClr val="accent4"/>
                </a:solidFill>
              </a:rPr>
              <a:t>默认设置为继续游戏</a:t>
            </a:r>
            <a:r>
              <a:rPr lang="en-US" dirty="0">
                <a:solidFill>
                  <a:schemeClr val="accent4"/>
                </a:solidFill>
              </a:rPr>
              <a:t>,</a:t>
            </a:r>
            <a:r>
              <a:rPr lang="zh-CN" altLang="en-US" dirty="0">
                <a:solidFill>
                  <a:schemeClr val="accent4"/>
                </a:solidFill>
              </a:rPr>
              <a:t>输入</a:t>
            </a:r>
            <a:r>
              <a:rPr lang="en-US" dirty="0">
                <a:solidFill>
                  <a:schemeClr val="accent4"/>
                </a:solidFill>
              </a:rPr>
              <a:t>n</a:t>
            </a:r>
            <a:r>
              <a:rPr lang="zh-CN" altLang="en-US" dirty="0">
                <a:solidFill>
                  <a:schemeClr val="accent4"/>
                </a:solidFill>
              </a:rPr>
              <a:t>离开游戏</a:t>
            </a:r>
            <a:r>
              <a:rPr lang="en-US" dirty="0">
                <a:solidFill>
                  <a:schemeClr val="accent4"/>
                </a:solidFill>
              </a:rPr>
              <a:t>!)\n"); </a:t>
            </a:r>
          </a:p>
          <a:p>
            <a:pPr marL="0" indent="0">
              <a:buFont typeface="Arial" pitchFamily="34" charset="0"/>
              <a:buNone/>
            </a:pPr>
            <a:r>
              <a:rPr lang="en-US" dirty="0" err="1">
                <a:solidFill>
                  <a:schemeClr val="accent4"/>
                </a:solidFill>
              </a:rPr>
              <a:t>printf</a:t>
            </a:r>
            <a:r>
              <a:rPr lang="en-US" dirty="0">
                <a:solidFill>
                  <a:schemeClr val="accent4"/>
                </a:solidFill>
              </a:rPr>
              <a:t>("</a:t>
            </a:r>
            <a:r>
              <a:rPr lang="zh-CN" altLang="en-US" dirty="0">
                <a:solidFill>
                  <a:schemeClr val="accent4"/>
                </a:solidFill>
              </a:rPr>
              <a:t>您是否还想再玩一次</a:t>
            </a:r>
            <a:r>
              <a:rPr lang="en-US" dirty="0">
                <a:solidFill>
                  <a:schemeClr val="accent4"/>
                </a:solidFill>
              </a:rPr>
              <a:t>?"); </a:t>
            </a:r>
          </a:p>
          <a:p>
            <a:pPr marL="0" indent="0">
              <a:buFont typeface="Arial" pitchFamily="34" charset="0"/>
              <a:buNone/>
            </a:pPr>
            <a:r>
              <a:rPr lang="en-US" dirty="0" err="1">
                <a:solidFill>
                  <a:schemeClr val="accent4"/>
                </a:solidFill>
              </a:rPr>
              <a:t>fflush</a:t>
            </a:r>
            <a:r>
              <a:rPr lang="en-US" dirty="0">
                <a:solidFill>
                  <a:schemeClr val="accent4"/>
                </a:solidFill>
              </a:rPr>
              <a:t>(</a:t>
            </a:r>
            <a:r>
              <a:rPr lang="en-US" dirty="0" err="1">
                <a:solidFill>
                  <a:schemeClr val="accent4"/>
                </a:solidFill>
              </a:rPr>
              <a:t>stdin</a:t>
            </a:r>
            <a:r>
              <a:rPr lang="en-US" dirty="0">
                <a:solidFill>
                  <a:schemeClr val="accent4"/>
                </a:solidFill>
              </a:rPr>
              <a:t>); </a:t>
            </a:r>
          </a:p>
          <a:p>
            <a:pPr marL="0" indent="0">
              <a:buFont typeface="Arial" pitchFamily="34" charset="0"/>
              <a:buNone/>
            </a:pPr>
            <a:r>
              <a:rPr lang="en-US" dirty="0" err="1">
                <a:solidFill>
                  <a:schemeClr val="accent4"/>
                </a:solidFill>
              </a:rPr>
              <a:t>ans</a:t>
            </a:r>
            <a:r>
              <a:rPr lang="en-US" dirty="0">
                <a:solidFill>
                  <a:schemeClr val="accent4"/>
                </a:solidFill>
              </a:rPr>
              <a:t> = </a:t>
            </a:r>
            <a:r>
              <a:rPr lang="en-US" dirty="0" err="1">
                <a:solidFill>
                  <a:schemeClr val="accent4"/>
                </a:solidFill>
              </a:rPr>
              <a:t>getchar</a:t>
            </a:r>
            <a:r>
              <a:rPr lang="en-US" dirty="0">
                <a:solidFill>
                  <a:schemeClr val="accent4"/>
                </a:solidFill>
              </a:rPr>
              <a:t>(); </a:t>
            </a:r>
          </a:p>
          <a:p>
            <a:pPr marL="0" indent="0">
              <a:buFont typeface="Arial" pitchFamily="34" charset="0"/>
              <a:buNone/>
            </a:pPr>
            <a:r>
              <a:rPr lang="en-US" dirty="0">
                <a:solidFill>
                  <a:schemeClr val="accent4"/>
                </a:solidFill>
              </a:rPr>
              <a:t>} while (</a:t>
            </a:r>
            <a:r>
              <a:rPr lang="en-US" dirty="0" err="1">
                <a:solidFill>
                  <a:schemeClr val="accent4"/>
                </a:solidFill>
              </a:rPr>
              <a:t>ans</a:t>
            </a:r>
            <a:r>
              <a:rPr lang="en-US" dirty="0">
                <a:solidFill>
                  <a:schemeClr val="accent4"/>
                </a:solidFill>
              </a:rPr>
              <a:t> !='n'&amp;&amp; </a:t>
            </a:r>
            <a:r>
              <a:rPr lang="en-US" dirty="0" err="1">
                <a:solidFill>
                  <a:schemeClr val="accent4"/>
                </a:solidFill>
              </a:rPr>
              <a:t>ans</a:t>
            </a:r>
            <a:r>
              <a:rPr lang="en-US" dirty="0">
                <a:solidFill>
                  <a:schemeClr val="accent4"/>
                </a:solidFill>
              </a:rPr>
              <a:t>!='N');</a:t>
            </a:r>
          </a:p>
          <a:p>
            <a:pPr marL="0" indent="0">
              <a:buFont typeface="Arial" pitchFamily="34" charset="0"/>
              <a:buNone/>
            </a:pPr>
            <a:r>
              <a:rPr lang="en-US" dirty="0" err="1">
                <a:solidFill>
                  <a:schemeClr val="accent4"/>
                </a:solidFill>
              </a:rPr>
              <a:t>printf</a:t>
            </a:r>
            <a:r>
              <a:rPr lang="en-US" dirty="0">
                <a:solidFill>
                  <a:schemeClr val="accent4"/>
                </a:solidFill>
              </a:rPr>
              <a:t>("\n</a:t>
            </a:r>
            <a:r>
              <a:rPr lang="zh-CN" altLang="en-US" dirty="0">
                <a:solidFill>
                  <a:schemeClr val="accent4"/>
                </a:solidFill>
              </a:rPr>
              <a:t>谢谢</a:t>
            </a:r>
            <a:r>
              <a:rPr lang="en-US" dirty="0">
                <a:solidFill>
                  <a:schemeClr val="accent4"/>
                </a:solidFill>
              </a:rPr>
              <a:t>,</a:t>
            </a:r>
            <a:r>
              <a:rPr lang="zh-CN" altLang="en-US" dirty="0">
                <a:solidFill>
                  <a:schemeClr val="accent4"/>
                </a:solidFill>
              </a:rPr>
              <a:t>再见</a:t>
            </a:r>
            <a:r>
              <a:rPr lang="en-US" dirty="0">
                <a:solidFill>
                  <a:schemeClr val="accent4"/>
                </a:solidFill>
              </a:rPr>
              <a:t>!\n"); </a:t>
            </a:r>
          </a:p>
          <a:p>
            <a:pPr marL="0" indent="0">
              <a:buFont typeface="Arial" pitchFamily="34" charset="0"/>
              <a:buNone/>
            </a:pPr>
            <a:r>
              <a:rPr lang="en-US" dirty="0">
                <a:solidFill>
                  <a:schemeClr val="accent4"/>
                </a:solidFill>
              </a:rPr>
              <a:t>}</a:t>
            </a:r>
          </a:p>
          <a:p>
            <a:endParaRPr lang="en-US" dirty="0"/>
          </a:p>
        </p:txBody>
      </p:sp>
    </p:spTree>
    <p:extLst>
      <p:ext uri="{BB962C8B-B14F-4D97-AF65-F5344CB8AC3E}">
        <p14:creationId xmlns:p14="http://schemas.microsoft.com/office/powerpoint/2010/main" val="22319062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相关知识</a:t>
            </a:r>
            <a:endParaRPr lang="en-US" dirty="0"/>
          </a:p>
        </p:txBody>
      </p:sp>
      <p:sp>
        <p:nvSpPr>
          <p:cNvPr id="3" name="Content Placeholder 2"/>
          <p:cNvSpPr>
            <a:spLocks noGrp="1"/>
          </p:cNvSpPr>
          <p:nvPr>
            <p:ph idx="1"/>
          </p:nvPr>
        </p:nvSpPr>
        <p:spPr>
          <a:xfrm>
            <a:off x="457200" y="1600201"/>
            <a:ext cx="8229600" cy="1981199"/>
          </a:xfrm>
        </p:spPr>
        <p:txBody>
          <a:bodyPr>
            <a:normAutofit fontScale="62500" lnSpcReduction="20000"/>
          </a:bodyPr>
          <a:lstStyle/>
          <a:p>
            <a:pPr>
              <a:buFont typeface="Wingdings" pitchFamily="2" charset="2"/>
              <a:buChar char="Ø"/>
            </a:pPr>
            <a:r>
              <a:rPr lang="en-US" dirty="0"/>
              <a:t>while</a:t>
            </a:r>
            <a:r>
              <a:rPr lang="zh-CN" altLang="en-US" dirty="0"/>
              <a:t>语句</a:t>
            </a:r>
            <a:endParaRPr lang="en-US" altLang="zh-CN" dirty="0"/>
          </a:p>
          <a:p>
            <a:pPr>
              <a:buFont typeface="Wingdings" pitchFamily="2" charset="2"/>
              <a:buChar char="Ø"/>
            </a:pPr>
            <a:r>
              <a:rPr lang="en-US" dirty="0"/>
              <a:t>do-while</a:t>
            </a:r>
            <a:r>
              <a:rPr lang="zh-CN" altLang="en-US" dirty="0"/>
              <a:t>语句</a:t>
            </a:r>
            <a:endParaRPr lang="en-US" dirty="0"/>
          </a:p>
          <a:p>
            <a:pPr>
              <a:buFont typeface="Wingdings" pitchFamily="2" charset="2"/>
              <a:buChar char="Ø"/>
            </a:pPr>
            <a:r>
              <a:rPr lang="en-US" dirty="0"/>
              <a:t>for</a:t>
            </a:r>
            <a:r>
              <a:rPr lang="zh-CN" altLang="en-US" dirty="0"/>
              <a:t>语句</a:t>
            </a:r>
            <a:endParaRPr lang="en-US" altLang="zh-CN" dirty="0"/>
          </a:p>
          <a:p>
            <a:pPr>
              <a:buFont typeface="Wingdings" pitchFamily="2" charset="2"/>
              <a:buChar char="Ø"/>
            </a:pPr>
            <a:r>
              <a:rPr lang="zh-CN" altLang="en-US" dirty="0"/>
              <a:t>循环的嵌套</a:t>
            </a:r>
            <a:endParaRPr lang="en-US" altLang="zh-CN" dirty="0"/>
          </a:p>
          <a:p>
            <a:pPr>
              <a:buFont typeface="Wingdings" pitchFamily="2" charset="2"/>
              <a:buChar char="Ø"/>
            </a:pPr>
            <a:r>
              <a:rPr lang="zh-CN" altLang="en-US" dirty="0"/>
              <a:t>几种循环的比较</a:t>
            </a:r>
            <a:endParaRPr lang="en-US" altLang="zh-CN" dirty="0"/>
          </a:p>
          <a:p>
            <a:pPr>
              <a:buFont typeface="Wingdings" pitchFamily="2" charset="2"/>
              <a:buChar char="Ø"/>
            </a:pPr>
            <a:r>
              <a:rPr lang="en-US" dirty="0"/>
              <a:t>break</a:t>
            </a:r>
            <a:r>
              <a:rPr lang="zh-CN" altLang="en-US" dirty="0"/>
              <a:t>语句和</a:t>
            </a:r>
            <a:r>
              <a:rPr lang="en-US" dirty="0"/>
              <a:t>continue</a:t>
            </a:r>
            <a:r>
              <a:rPr lang="zh-CN" altLang="en-US" dirty="0"/>
              <a:t>语句</a:t>
            </a:r>
            <a:endParaRPr lang="en-US" dirty="0"/>
          </a:p>
        </p:txBody>
      </p:sp>
    </p:spTree>
    <p:extLst>
      <p:ext uri="{BB962C8B-B14F-4D97-AF65-F5344CB8AC3E}">
        <p14:creationId xmlns:p14="http://schemas.microsoft.com/office/powerpoint/2010/main" val="3741820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项目目标</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pPr>
              <a:buFont typeface="Wingdings" pitchFamily="2" charset="2"/>
              <a:buChar char="Ø"/>
            </a:pPr>
            <a:r>
              <a:rPr lang="zh-CN" altLang="en-US" sz="2400" b="1" dirty="0">
                <a:latin typeface="+mn-ea"/>
              </a:rPr>
              <a:t>知识目标</a:t>
            </a:r>
            <a:endParaRPr lang="en-US" sz="2400" b="1" dirty="0">
              <a:latin typeface="+mn-ea"/>
            </a:endParaRPr>
          </a:p>
          <a:p>
            <a:pPr marL="0" indent="0">
              <a:buNone/>
            </a:pPr>
            <a:r>
              <a:rPr lang="zh-CN" altLang="en-US" sz="2000" dirty="0">
                <a:latin typeface="+mn-ea"/>
              </a:rPr>
              <a:t>   掌握</a:t>
            </a:r>
            <a:r>
              <a:rPr lang="en-US" sz="2000" dirty="0">
                <a:latin typeface="+mn-ea"/>
              </a:rPr>
              <a:t>C</a:t>
            </a:r>
            <a:r>
              <a:rPr lang="zh-CN" altLang="en-US" sz="2000" dirty="0">
                <a:latin typeface="+mn-ea"/>
              </a:rPr>
              <a:t>语言的基础知识，了解</a:t>
            </a:r>
            <a:r>
              <a:rPr lang="en-US" sz="2000" dirty="0">
                <a:latin typeface="+mn-ea"/>
              </a:rPr>
              <a:t>C</a:t>
            </a:r>
            <a:r>
              <a:rPr lang="zh-CN" altLang="en-US" sz="2000" dirty="0">
                <a:latin typeface="+mn-ea"/>
              </a:rPr>
              <a:t>语言的数据类型，了解常量和变量的概念，掌握变量的定义以及为它们赋值的方法，熟悉输入</a:t>
            </a:r>
            <a:r>
              <a:rPr lang="en-US" sz="2000" dirty="0">
                <a:latin typeface="+mn-ea"/>
              </a:rPr>
              <a:t>/</a:t>
            </a:r>
            <a:r>
              <a:rPr lang="zh-CN" altLang="en-US" sz="2000" dirty="0">
                <a:latin typeface="+mn-ea"/>
              </a:rPr>
              <a:t>输出函数、库函数的使用，了解</a:t>
            </a:r>
            <a:r>
              <a:rPr lang="en-US" sz="2000" dirty="0">
                <a:latin typeface="+mn-ea"/>
              </a:rPr>
              <a:t>C</a:t>
            </a:r>
            <a:r>
              <a:rPr lang="zh-CN" altLang="en-US" sz="2000" dirty="0">
                <a:latin typeface="+mn-ea"/>
              </a:rPr>
              <a:t>程序的特点，掌握编辑、编译、链接和运行一个</a:t>
            </a:r>
            <a:r>
              <a:rPr lang="en-US" sz="2000" dirty="0">
                <a:latin typeface="+mn-ea"/>
              </a:rPr>
              <a:t>C</a:t>
            </a:r>
            <a:r>
              <a:rPr lang="zh-CN" altLang="en-US" sz="2000" dirty="0">
                <a:latin typeface="+mn-ea"/>
              </a:rPr>
              <a:t>语言程序的方法和步骤。</a:t>
            </a:r>
            <a:endParaRPr lang="en-US" sz="2000" dirty="0">
              <a:latin typeface="+mn-ea"/>
            </a:endParaRPr>
          </a:p>
          <a:p>
            <a:pPr>
              <a:buFont typeface="Wingdings" pitchFamily="2" charset="2"/>
              <a:buChar char="Ø"/>
            </a:pPr>
            <a:r>
              <a:rPr lang="zh-CN" altLang="en-US" sz="2400" b="1" dirty="0">
                <a:latin typeface="+mn-ea"/>
              </a:rPr>
              <a:t>能力目标</a:t>
            </a:r>
            <a:endParaRPr lang="en-US" sz="2400" b="1" dirty="0">
              <a:latin typeface="+mn-ea"/>
            </a:endParaRPr>
          </a:p>
          <a:p>
            <a:pPr marL="0" indent="0">
              <a:buNone/>
            </a:pPr>
            <a:r>
              <a:rPr lang="zh-CN" altLang="en-US" sz="2000" dirty="0">
                <a:latin typeface="+mn-ea"/>
              </a:rPr>
              <a:t>   培养学生使用集成开发环境进行软件开发、调试的综合能力。</a:t>
            </a:r>
            <a:endParaRPr lang="en-US" sz="2000" dirty="0">
              <a:latin typeface="+mn-ea"/>
            </a:endParaRPr>
          </a:p>
          <a:p>
            <a:pPr>
              <a:buFont typeface="Wingdings" pitchFamily="2" charset="2"/>
              <a:buChar char="Ø"/>
            </a:pPr>
            <a:r>
              <a:rPr lang="zh-CN" altLang="en-US" sz="2400" b="1" dirty="0">
                <a:latin typeface="+mn-ea"/>
              </a:rPr>
              <a:t>素质目标</a:t>
            </a:r>
            <a:endParaRPr lang="en-US" sz="2400" b="1" dirty="0">
              <a:latin typeface="+mn-ea"/>
            </a:endParaRPr>
          </a:p>
          <a:p>
            <a:pPr marL="0" indent="0">
              <a:buNone/>
            </a:pPr>
            <a:r>
              <a:rPr lang="zh-CN" altLang="en-US" sz="2000" dirty="0">
                <a:latin typeface="+mn-ea"/>
              </a:rPr>
              <a:t>   使学生养成良好的编程习惯，具有团结协作的团队精神，具备岗位需要的职业能力。</a:t>
            </a:r>
            <a:endParaRPr lang="en-US" sz="2000" dirty="0">
              <a:latin typeface="+mn-ea"/>
            </a:endParaRPr>
          </a:p>
          <a:p>
            <a:endParaRPr lang="en-US" dirty="0"/>
          </a:p>
        </p:txBody>
      </p:sp>
    </p:spTree>
    <p:extLst>
      <p:ext uri="{BB962C8B-B14F-4D97-AF65-F5344CB8AC3E}">
        <p14:creationId xmlns:p14="http://schemas.microsoft.com/office/powerpoint/2010/main" val="27597899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a:t>
            </a:r>
            <a:r>
              <a:rPr lang="zh-CN" altLang="en-US" dirty="0"/>
              <a:t>语句</a:t>
            </a:r>
            <a:endParaRPr lang="en-US" dirty="0"/>
          </a:p>
        </p:txBody>
      </p:sp>
      <p:sp>
        <p:nvSpPr>
          <p:cNvPr id="3" name="Content Placeholder 2"/>
          <p:cNvSpPr>
            <a:spLocks noGrp="1"/>
          </p:cNvSpPr>
          <p:nvPr>
            <p:ph idx="1"/>
          </p:nvPr>
        </p:nvSpPr>
        <p:spPr>
          <a:xfrm>
            <a:off x="3803650" y="609600"/>
            <a:ext cx="5111750" cy="5029200"/>
          </a:xfrm>
        </p:spPr>
        <p:txBody>
          <a:bodyPr>
            <a:normAutofit fontScale="77500" lnSpcReduction="20000"/>
          </a:bodyPr>
          <a:lstStyle/>
          <a:p>
            <a:pPr marL="0" indent="0">
              <a:buNone/>
            </a:pPr>
            <a:r>
              <a:rPr lang="en-US" altLang="zh-CN" dirty="0"/>
              <a:t>【</a:t>
            </a:r>
            <a:r>
              <a:rPr lang="zh-CN" altLang="en-US" dirty="0"/>
              <a:t>例</a:t>
            </a:r>
            <a:r>
              <a:rPr lang="en-US" altLang="zh-CN" dirty="0"/>
              <a:t>】</a:t>
            </a:r>
            <a:r>
              <a:rPr lang="zh-CN" altLang="en-US" dirty="0"/>
              <a:t>用</a:t>
            </a:r>
            <a:r>
              <a:rPr lang="en-US" dirty="0"/>
              <a:t>while</a:t>
            </a:r>
            <a:r>
              <a:rPr lang="zh-CN" altLang="en-US" dirty="0"/>
              <a:t>语句求</a:t>
            </a:r>
            <a:r>
              <a:rPr lang="en-US" dirty="0"/>
              <a:t>1</a:t>
            </a:r>
            <a:r>
              <a:rPr lang="zh-CN" altLang="en-US" dirty="0"/>
              <a:t>～</a:t>
            </a:r>
            <a:r>
              <a:rPr lang="en-US" dirty="0"/>
              <a:t>100</a:t>
            </a:r>
            <a:r>
              <a:rPr lang="zh-CN" altLang="en-US" dirty="0"/>
              <a:t>之和。</a:t>
            </a:r>
            <a:endParaRPr lang="en-US" altLang="zh-CN" dirty="0"/>
          </a:p>
          <a:p>
            <a:pPr marL="0" indent="0">
              <a:buNone/>
            </a:pPr>
            <a:endParaRPr lang="en-US" dirty="0">
              <a:solidFill>
                <a:schemeClr val="accent4"/>
              </a:solidFill>
            </a:endParaRPr>
          </a:p>
          <a:p>
            <a:pPr marL="0" indent="0">
              <a:buNone/>
            </a:pPr>
            <a:r>
              <a:rPr lang="en-US" dirty="0">
                <a:solidFill>
                  <a:schemeClr val="accent4"/>
                </a:solidFill>
              </a:rPr>
              <a:t>#include&lt;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main()</a:t>
            </a: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i,sum</a:t>
            </a:r>
            <a:r>
              <a:rPr lang="en-US" dirty="0">
                <a:solidFill>
                  <a:schemeClr val="accent4"/>
                </a:solidFill>
              </a:rPr>
              <a:t>=0;</a:t>
            </a:r>
          </a:p>
          <a:p>
            <a:pPr marL="0" indent="0">
              <a:buNone/>
            </a:pPr>
            <a:r>
              <a:rPr lang="en-US" dirty="0">
                <a:solidFill>
                  <a:schemeClr val="accent4"/>
                </a:solidFill>
              </a:rPr>
              <a:t>   </a:t>
            </a:r>
            <a:r>
              <a:rPr lang="en-US" dirty="0" err="1">
                <a:solidFill>
                  <a:schemeClr val="accent4"/>
                </a:solidFill>
              </a:rPr>
              <a:t>i</a:t>
            </a:r>
            <a:r>
              <a:rPr lang="en-US" dirty="0">
                <a:solidFill>
                  <a:schemeClr val="accent4"/>
                </a:solidFill>
              </a:rPr>
              <a:t>=1;</a:t>
            </a:r>
          </a:p>
          <a:p>
            <a:pPr marL="0" indent="0">
              <a:buNone/>
            </a:pPr>
            <a:r>
              <a:rPr lang="en-US" dirty="0">
                <a:solidFill>
                  <a:schemeClr val="accent4"/>
                </a:solidFill>
              </a:rPr>
              <a:t>while(</a:t>
            </a:r>
            <a:r>
              <a:rPr lang="en-US" dirty="0" err="1">
                <a:solidFill>
                  <a:schemeClr val="accent4"/>
                </a:solidFill>
              </a:rPr>
              <a:t>i</a:t>
            </a:r>
            <a:r>
              <a:rPr lang="en-US" dirty="0">
                <a:solidFill>
                  <a:schemeClr val="accent4"/>
                </a:solidFill>
              </a:rPr>
              <a:t>&lt;=100)</a:t>
            </a:r>
          </a:p>
          <a:p>
            <a:pPr marL="0" indent="0">
              <a:buNone/>
            </a:pPr>
            <a:r>
              <a:rPr lang="en-US" dirty="0">
                <a:solidFill>
                  <a:schemeClr val="accent4"/>
                </a:solidFill>
              </a:rPr>
              <a:t>{</a:t>
            </a:r>
          </a:p>
          <a:p>
            <a:pPr marL="0" indent="0">
              <a:buNone/>
            </a:pPr>
            <a:r>
              <a:rPr lang="en-US" dirty="0">
                <a:solidFill>
                  <a:schemeClr val="accent4"/>
                </a:solidFill>
              </a:rPr>
              <a:t>   sum=</a:t>
            </a:r>
            <a:r>
              <a:rPr lang="en-US" dirty="0" err="1">
                <a:solidFill>
                  <a:schemeClr val="accent4"/>
                </a:solidFill>
              </a:rPr>
              <a:t>sum+i</a:t>
            </a: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("%d\</a:t>
            </a:r>
            <a:r>
              <a:rPr lang="en-US" dirty="0" err="1">
                <a:solidFill>
                  <a:schemeClr val="accent4"/>
                </a:solidFill>
              </a:rPr>
              <a:t>n",sum</a:t>
            </a:r>
            <a:r>
              <a:rPr lang="en-US" dirty="0">
                <a:solidFill>
                  <a:schemeClr val="accent4"/>
                </a:solidFill>
              </a:rPr>
              <a:t>);</a:t>
            </a:r>
          </a:p>
          <a:p>
            <a:pPr marL="0" indent="0">
              <a:buNone/>
            </a:pPr>
            <a:r>
              <a:rPr lang="en-US" dirty="0">
                <a:solidFill>
                  <a:schemeClr val="accent4"/>
                </a:solidFill>
              </a:rPr>
              <a:t>}</a:t>
            </a:r>
          </a:p>
          <a:p>
            <a:pPr marL="0" indent="0">
              <a:buNone/>
            </a:pPr>
            <a:endParaRPr lang="en-US" dirty="0"/>
          </a:p>
        </p:txBody>
      </p:sp>
      <p:sp>
        <p:nvSpPr>
          <p:cNvPr id="4" name="Text Placeholder 3"/>
          <p:cNvSpPr>
            <a:spLocks noGrp="1"/>
          </p:cNvSpPr>
          <p:nvPr>
            <p:ph type="body" sz="half" idx="2"/>
          </p:nvPr>
        </p:nvSpPr>
        <p:spPr/>
        <p:txBody>
          <a:bodyPr/>
          <a:lstStyle/>
          <a:p>
            <a:r>
              <a:rPr lang="en-US" dirty="0"/>
              <a:t>1</a:t>
            </a:r>
            <a:r>
              <a:rPr lang="zh-CN" altLang="en-US" dirty="0"/>
              <a:t>、</a:t>
            </a:r>
            <a:r>
              <a:rPr lang="en-US" dirty="0"/>
              <a:t>while</a:t>
            </a:r>
            <a:r>
              <a:rPr lang="zh-CN" altLang="en-US" dirty="0"/>
              <a:t>语句的一般形式：</a:t>
            </a:r>
            <a:endParaRPr lang="en-US" dirty="0"/>
          </a:p>
          <a:p>
            <a:r>
              <a:rPr lang="en-US" dirty="0">
                <a:solidFill>
                  <a:schemeClr val="accent4"/>
                </a:solidFill>
              </a:rPr>
              <a:t>while(</a:t>
            </a:r>
            <a:r>
              <a:rPr lang="zh-CN" altLang="en-US" dirty="0">
                <a:solidFill>
                  <a:schemeClr val="accent4"/>
                </a:solidFill>
              </a:rPr>
              <a:t>表达式</a:t>
            </a:r>
            <a:r>
              <a:rPr lang="en-US" dirty="0">
                <a:solidFill>
                  <a:schemeClr val="accent4"/>
                </a:solidFill>
              </a:rPr>
              <a:t>)</a:t>
            </a:r>
            <a:r>
              <a:rPr lang="zh-CN" altLang="en-US" dirty="0">
                <a:solidFill>
                  <a:schemeClr val="accent4"/>
                </a:solidFill>
              </a:rPr>
              <a:t>语句</a:t>
            </a:r>
            <a:endParaRPr lang="en-US" dirty="0">
              <a:solidFill>
                <a:schemeClr val="accent4"/>
              </a:solidFill>
            </a:endParaRPr>
          </a:p>
          <a:p>
            <a:r>
              <a:rPr lang="zh-CN" altLang="en-US" dirty="0"/>
              <a:t>其中，表达式是循环条件，语句为循环体。</a:t>
            </a:r>
            <a:endParaRPr lang="en-US" dirty="0"/>
          </a:p>
          <a:p>
            <a:endParaRPr lang="en-US" dirty="0"/>
          </a:p>
          <a:p>
            <a:r>
              <a:rPr lang="en-US" dirty="0"/>
              <a:t>2</a:t>
            </a:r>
            <a:r>
              <a:rPr lang="zh-CN" altLang="en-US" dirty="0"/>
              <a:t>、</a:t>
            </a:r>
            <a:r>
              <a:rPr lang="en-US" dirty="0"/>
              <a:t>while</a:t>
            </a:r>
            <a:r>
              <a:rPr lang="zh-CN" altLang="en-US" dirty="0"/>
              <a:t>语句的语义是：计算表达式的值，当值为真（非</a:t>
            </a:r>
            <a:r>
              <a:rPr lang="en-US" dirty="0"/>
              <a:t>0</a:t>
            </a:r>
            <a:r>
              <a:rPr lang="zh-CN" altLang="en-US" dirty="0"/>
              <a:t>）时，执行循环体语句。</a:t>
            </a:r>
            <a:endParaRPr lang="en-US" dirty="0"/>
          </a:p>
        </p:txBody>
      </p:sp>
    </p:spTree>
    <p:extLst>
      <p:ext uri="{BB962C8B-B14F-4D97-AF65-F5344CB8AC3E}">
        <p14:creationId xmlns:p14="http://schemas.microsoft.com/office/powerpoint/2010/main" val="17839133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a:t>
            </a:r>
            <a:r>
              <a:rPr lang="zh-CN" altLang="en-US" dirty="0"/>
              <a:t>语句</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altLang="zh-CN" dirty="0"/>
              <a:t>【</a:t>
            </a:r>
            <a:r>
              <a:rPr lang="zh-CN" altLang="en-US" dirty="0"/>
              <a:t>例</a:t>
            </a:r>
            <a:r>
              <a:rPr lang="en-US" altLang="zh-CN" dirty="0"/>
              <a:t>】</a:t>
            </a:r>
            <a:r>
              <a:rPr lang="zh-CN" altLang="en-US" dirty="0"/>
              <a:t>用</a:t>
            </a:r>
            <a:r>
              <a:rPr lang="en-US" dirty="0"/>
              <a:t>do-while</a:t>
            </a:r>
            <a:r>
              <a:rPr lang="zh-CN" altLang="en-US" dirty="0"/>
              <a:t>语句求</a:t>
            </a:r>
            <a:r>
              <a:rPr lang="en-US" dirty="0"/>
              <a:t>1</a:t>
            </a:r>
            <a:r>
              <a:rPr lang="zh-CN" altLang="en-US" dirty="0"/>
              <a:t>～</a:t>
            </a:r>
            <a:r>
              <a:rPr lang="en-US" dirty="0"/>
              <a:t>100</a:t>
            </a:r>
            <a:r>
              <a:rPr lang="zh-CN" altLang="en-US" dirty="0"/>
              <a:t>之和。</a:t>
            </a:r>
            <a:endParaRPr lang="en-US" altLang="zh-CN" dirty="0"/>
          </a:p>
          <a:p>
            <a:pPr marL="0" indent="0">
              <a:buNone/>
            </a:pPr>
            <a:endParaRPr lang="en-US" dirty="0">
              <a:solidFill>
                <a:schemeClr val="accent4"/>
              </a:solidFill>
            </a:endParaRPr>
          </a:p>
          <a:p>
            <a:pPr marL="0" indent="0">
              <a:buNone/>
            </a:pPr>
            <a:r>
              <a:rPr lang="en-US" dirty="0">
                <a:solidFill>
                  <a:schemeClr val="accent4"/>
                </a:solidFill>
              </a:rPr>
              <a:t>#include&lt;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main()</a:t>
            </a:r>
          </a:p>
          <a:p>
            <a:pPr marL="0" indent="0">
              <a:buNone/>
            </a:pP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i,sum</a:t>
            </a:r>
            <a:r>
              <a:rPr lang="en-US" dirty="0">
                <a:solidFill>
                  <a:schemeClr val="accent4"/>
                </a:solidFill>
              </a:rPr>
              <a:t>=0;</a:t>
            </a:r>
          </a:p>
          <a:p>
            <a:pPr marL="0" indent="0">
              <a:buNone/>
            </a:pPr>
            <a:r>
              <a:rPr lang="en-US" dirty="0">
                <a:solidFill>
                  <a:schemeClr val="accent4"/>
                </a:solidFill>
              </a:rPr>
              <a:t>   </a:t>
            </a:r>
            <a:r>
              <a:rPr lang="en-US" dirty="0" err="1">
                <a:solidFill>
                  <a:schemeClr val="accent4"/>
                </a:solidFill>
              </a:rPr>
              <a:t>i</a:t>
            </a:r>
            <a:r>
              <a:rPr lang="en-US" dirty="0">
                <a:solidFill>
                  <a:schemeClr val="accent4"/>
                </a:solidFill>
              </a:rPr>
              <a:t>=1;</a:t>
            </a:r>
          </a:p>
          <a:p>
            <a:pPr marL="0" indent="0">
              <a:buNone/>
            </a:pPr>
            <a:r>
              <a:rPr lang="en-US" dirty="0">
                <a:solidFill>
                  <a:schemeClr val="accent4"/>
                </a:solidFill>
              </a:rPr>
              <a:t>   do</a:t>
            </a:r>
          </a:p>
          <a:p>
            <a:pPr marL="0" indent="0">
              <a:buNone/>
            </a:pPr>
            <a:r>
              <a:rPr lang="en-US" dirty="0">
                <a:solidFill>
                  <a:schemeClr val="accent4"/>
                </a:solidFill>
              </a:rPr>
              <a:t>   {</a:t>
            </a:r>
          </a:p>
          <a:p>
            <a:pPr marL="0" indent="0">
              <a:buNone/>
            </a:pPr>
            <a:r>
              <a:rPr lang="en-US" dirty="0">
                <a:solidFill>
                  <a:schemeClr val="accent4"/>
                </a:solidFill>
              </a:rPr>
              <a:t>   sum=</a:t>
            </a:r>
            <a:r>
              <a:rPr lang="en-US" dirty="0" err="1">
                <a:solidFill>
                  <a:schemeClr val="accent4"/>
                </a:solidFill>
              </a:rPr>
              <a:t>sum+i</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i</a:t>
            </a:r>
            <a:r>
              <a:rPr lang="en-US" dirty="0">
                <a:solidFill>
                  <a:schemeClr val="accent4"/>
                </a:solidFill>
              </a:rPr>
              <a:t>++;</a:t>
            </a:r>
          </a:p>
          <a:p>
            <a:pPr marL="0" indent="0">
              <a:buNone/>
            </a:pPr>
            <a:r>
              <a:rPr lang="en-US" dirty="0">
                <a:solidFill>
                  <a:schemeClr val="accent4"/>
                </a:solidFill>
              </a:rPr>
              <a:t>   }</a:t>
            </a:r>
          </a:p>
          <a:p>
            <a:pPr marL="0" indent="0">
              <a:buNone/>
            </a:pPr>
            <a:r>
              <a:rPr lang="en-US" dirty="0">
                <a:solidFill>
                  <a:schemeClr val="accent4"/>
                </a:solidFill>
              </a:rPr>
              <a:t>   while(</a:t>
            </a:r>
            <a:r>
              <a:rPr lang="en-US" dirty="0" err="1">
                <a:solidFill>
                  <a:schemeClr val="accent4"/>
                </a:solidFill>
              </a:rPr>
              <a:t>i</a:t>
            </a:r>
            <a:r>
              <a:rPr lang="en-US" dirty="0">
                <a:solidFill>
                  <a:schemeClr val="accent4"/>
                </a:solidFill>
              </a:rPr>
              <a:t>&lt;=100);</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("%d\</a:t>
            </a:r>
            <a:r>
              <a:rPr lang="en-US" dirty="0" err="1">
                <a:solidFill>
                  <a:schemeClr val="accent4"/>
                </a:solidFill>
              </a:rPr>
              <a:t>n",sum</a:t>
            </a:r>
            <a:r>
              <a:rPr lang="en-US" dirty="0">
                <a:solidFill>
                  <a:schemeClr val="accent4"/>
                </a:solidFill>
              </a:rPr>
              <a:t>);</a:t>
            </a:r>
          </a:p>
          <a:p>
            <a:pPr marL="0" indent="0">
              <a:buNone/>
            </a:pPr>
            <a:r>
              <a:rPr lang="en-US" dirty="0">
                <a:solidFill>
                  <a:schemeClr val="accent4"/>
                </a:solidFill>
              </a:rPr>
              <a:t>}</a:t>
            </a:r>
          </a:p>
          <a:p>
            <a:pPr marL="0" indent="0">
              <a:buNone/>
            </a:pPr>
            <a:endParaRPr lang="en-US" dirty="0"/>
          </a:p>
          <a:p>
            <a:endParaRPr lang="en-US" dirty="0"/>
          </a:p>
        </p:txBody>
      </p:sp>
      <p:sp>
        <p:nvSpPr>
          <p:cNvPr id="4" name="Text Placeholder 3"/>
          <p:cNvSpPr>
            <a:spLocks noGrp="1"/>
          </p:cNvSpPr>
          <p:nvPr>
            <p:ph type="body" sz="half" idx="2"/>
          </p:nvPr>
        </p:nvSpPr>
        <p:spPr/>
        <p:txBody>
          <a:bodyPr/>
          <a:lstStyle/>
          <a:p>
            <a:r>
              <a:rPr lang="en-US" dirty="0"/>
              <a:t>1</a:t>
            </a:r>
            <a:r>
              <a:rPr lang="zh-CN" altLang="en-US" dirty="0"/>
              <a:t>、</a:t>
            </a:r>
            <a:r>
              <a:rPr lang="en-US" dirty="0"/>
              <a:t>do-while</a:t>
            </a:r>
            <a:r>
              <a:rPr lang="zh-CN" altLang="en-US" dirty="0"/>
              <a:t>语句的一般形式：</a:t>
            </a:r>
            <a:endParaRPr lang="en-US" dirty="0"/>
          </a:p>
          <a:p>
            <a:r>
              <a:rPr lang="en-US" dirty="0">
                <a:solidFill>
                  <a:schemeClr val="accent4"/>
                </a:solidFill>
              </a:rPr>
              <a:t>do</a:t>
            </a:r>
          </a:p>
          <a:p>
            <a:r>
              <a:rPr lang="zh-CN" altLang="en-US" dirty="0">
                <a:solidFill>
                  <a:schemeClr val="accent4"/>
                </a:solidFill>
              </a:rPr>
              <a:t>语句</a:t>
            </a:r>
            <a:endParaRPr lang="en-US" dirty="0">
              <a:solidFill>
                <a:schemeClr val="accent4"/>
              </a:solidFill>
            </a:endParaRPr>
          </a:p>
          <a:p>
            <a:r>
              <a:rPr lang="en-US" dirty="0">
                <a:solidFill>
                  <a:schemeClr val="accent4"/>
                </a:solidFill>
              </a:rPr>
              <a:t>while(</a:t>
            </a:r>
            <a:r>
              <a:rPr lang="zh-CN" altLang="en-US" dirty="0">
                <a:solidFill>
                  <a:schemeClr val="accent4"/>
                </a:solidFill>
              </a:rPr>
              <a:t>表达式</a:t>
            </a:r>
            <a:r>
              <a:rPr lang="en-US" dirty="0">
                <a:solidFill>
                  <a:schemeClr val="accent4"/>
                </a:solidFill>
              </a:rPr>
              <a:t>)</a:t>
            </a:r>
            <a:r>
              <a:rPr lang="zh-CN" altLang="en-US" dirty="0">
                <a:solidFill>
                  <a:schemeClr val="accent4"/>
                </a:solidFill>
              </a:rPr>
              <a:t>；</a:t>
            </a:r>
            <a:endParaRPr lang="en-US" dirty="0">
              <a:solidFill>
                <a:schemeClr val="accent4"/>
              </a:solidFill>
            </a:endParaRPr>
          </a:p>
          <a:p>
            <a:endParaRPr lang="en-US" dirty="0"/>
          </a:p>
          <a:p>
            <a:r>
              <a:rPr lang="en-US" dirty="0"/>
              <a:t>2</a:t>
            </a:r>
            <a:r>
              <a:rPr lang="zh-CN" altLang="en-US" dirty="0"/>
              <a:t>、</a:t>
            </a:r>
            <a:r>
              <a:rPr lang="en-US" dirty="0"/>
              <a:t>do-while</a:t>
            </a:r>
            <a:r>
              <a:rPr lang="zh-CN" altLang="en-US" dirty="0"/>
              <a:t>循环与</a:t>
            </a:r>
            <a:r>
              <a:rPr lang="en-US" dirty="0"/>
              <a:t>while</a:t>
            </a:r>
            <a:r>
              <a:rPr lang="zh-CN" altLang="en-US" dirty="0"/>
              <a:t>循环的不同在于：它先执行循环中的语句，然后再判断表达式是否为真，如果为真则继续循环；如果为假，则终止循环。因此，</a:t>
            </a:r>
            <a:r>
              <a:rPr lang="en-US" dirty="0"/>
              <a:t>do-while</a:t>
            </a:r>
            <a:r>
              <a:rPr lang="zh-CN" altLang="en-US" dirty="0"/>
              <a:t>循环至少要执行一次循环语句，</a:t>
            </a:r>
            <a:endParaRPr lang="en-US" dirty="0"/>
          </a:p>
        </p:txBody>
      </p:sp>
    </p:spTree>
    <p:extLst>
      <p:ext uri="{BB962C8B-B14F-4D97-AF65-F5344CB8AC3E}">
        <p14:creationId xmlns:p14="http://schemas.microsoft.com/office/powerpoint/2010/main" val="9480787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a:t>
            </a:r>
            <a:r>
              <a:rPr lang="zh-CN" altLang="en-US" dirty="0"/>
              <a:t>语句</a:t>
            </a:r>
            <a:endParaRPr lang="en-US" dirty="0"/>
          </a:p>
        </p:txBody>
      </p:sp>
      <p:sp>
        <p:nvSpPr>
          <p:cNvPr id="3" name="Content Placeholder 2"/>
          <p:cNvSpPr>
            <a:spLocks noGrp="1"/>
          </p:cNvSpPr>
          <p:nvPr>
            <p:ph idx="1"/>
          </p:nvPr>
        </p:nvSpPr>
        <p:spPr>
          <a:xfrm>
            <a:off x="3733800" y="609600"/>
            <a:ext cx="5111750" cy="5334000"/>
          </a:xfrm>
        </p:spPr>
        <p:txBody>
          <a:bodyPr>
            <a:normAutofit fontScale="47500" lnSpcReduction="20000"/>
          </a:bodyPr>
          <a:lstStyle/>
          <a:p>
            <a:pPr marL="0" indent="0">
              <a:lnSpc>
                <a:spcPct val="120000"/>
              </a:lnSpc>
              <a:buNone/>
            </a:pPr>
            <a:r>
              <a:rPr lang="en-US" altLang="zh-CN" dirty="0"/>
              <a:t>【</a:t>
            </a:r>
            <a:r>
              <a:rPr lang="zh-CN" altLang="en-US" dirty="0"/>
              <a:t>例</a:t>
            </a:r>
            <a:r>
              <a:rPr lang="en-US" altLang="zh-CN" dirty="0"/>
              <a:t>】</a:t>
            </a:r>
            <a:r>
              <a:rPr lang="zh-CN" altLang="en-US" dirty="0"/>
              <a:t>用</a:t>
            </a:r>
            <a:r>
              <a:rPr lang="en-US" dirty="0"/>
              <a:t>for</a:t>
            </a:r>
            <a:r>
              <a:rPr lang="zh-CN" altLang="en-US" dirty="0"/>
              <a:t>语句求</a:t>
            </a:r>
            <a:r>
              <a:rPr lang="en-US" dirty="0"/>
              <a:t>1</a:t>
            </a:r>
            <a:r>
              <a:rPr lang="zh-CN" altLang="en-US" dirty="0"/>
              <a:t>～</a:t>
            </a:r>
            <a:r>
              <a:rPr lang="en-US" dirty="0"/>
              <a:t>100</a:t>
            </a:r>
            <a:r>
              <a:rPr lang="zh-CN" altLang="en-US" dirty="0"/>
              <a:t>之和。</a:t>
            </a:r>
            <a:endParaRPr lang="en-US" dirty="0"/>
          </a:p>
          <a:p>
            <a:pPr marL="0" indent="0">
              <a:lnSpc>
                <a:spcPct val="120000"/>
              </a:lnSpc>
              <a:buNone/>
            </a:pPr>
            <a:r>
              <a:rPr lang="en-US" dirty="0"/>
              <a:t> </a:t>
            </a:r>
          </a:p>
          <a:p>
            <a:pPr marL="0" indent="0">
              <a:lnSpc>
                <a:spcPct val="120000"/>
              </a:lnSpc>
              <a:buNone/>
            </a:pPr>
            <a:r>
              <a:rPr lang="en-US" dirty="0">
                <a:solidFill>
                  <a:schemeClr val="accent4"/>
                </a:solidFill>
              </a:rPr>
              <a:t>#include&lt;</a:t>
            </a:r>
            <a:r>
              <a:rPr lang="en-US" dirty="0" err="1">
                <a:solidFill>
                  <a:schemeClr val="accent4"/>
                </a:solidFill>
              </a:rPr>
              <a:t>stdio.h</a:t>
            </a:r>
            <a:r>
              <a:rPr lang="en-US" dirty="0">
                <a:solidFill>
                  <a:schemeClr val="accent4"/>
                </a:solidFill>
              </a:rPr>
              <a:t>&gt;</a:t>
            </a:r>
          </a:p>
          <a:p>
            <a:pPr marL="0" indent="0">
              <a:lnSpc>
                <a:spcPct val="120000"/>
              </a:lnSpc>
              <a:buNone/>
            </a:pPr>
            <a:r>
              <a:rPr lang="en-US" dirty="0">
                <a:solidFill>
                  <a:schemeClr val="accent4"/>
                </a:solidFill>
              </a:rPr>
              <a:t>main ()</a:t>
            </a:r>
          </a:p>
          <a:p>
            <a:pPr marL="0" indent="0">
              <a:lnSpc>
                <a:spcPct val="120000"/>
              </a:lnSpc>
              <a:buNone/>
            </a:pPr>
            <a:r>
              <a:rPr lang="en-US" dirty="0">
                <a:solidFill>
                  <a:schemeClr val="accent4"/>
                </a:solidFill>
              </a:rPr>
              <a:t>{   </a:t>
            </a:r>
            <a:r>
              <a:rPr lang="en-US" dirty="0" err="1">
                <a:solidFill>
                  <a:schemeClr val="accent4"/>
                </a:solidFill>
              </a:rPr>
              <a:t>int</a:t>
            </a:r>
            <a:r>
              <a:rPr lang="en-US" dirty="0">
                <a:solidFill>
                  <a:schemeClr val="accent4"/>
                </a:solidFill>
              </a:rPr>
              <a:t>  sum, </a:t>
            </a:r>
            <a:r>
              <a:rPr lang="en-US" dirty="0" err="1">
                <a:solidFill>
                  <a:schemeClr val="accent4"/>
                </a:solidFill>
              </a:rPr>
              <a:t>i</a:t>
            </a:r>
            <a:r>
              <a:rPr lang="en-US" dirty="0">
                <a:solidFill>
                  <a:schemeClr val="accent4"/>
                </a:solidFill>
              </a:rPr>
              <a:t>;</a:t>
            </a:r>
          </a:p>
          <a:p>
            <a:pPr marL="0" indent="0">
              <a:lnSpc>
                <a:spcPct val="120000"/>
              </a:lnSpc>
              <a:buNone/>
            </a:pPr>
            <a:r>
              <a:rPr lang="en-US" dirty="0">
                <a:solidFill>
                  <a:schemeClr val="accent4"/>
                </a:solidFill>
              </a:rPr>
              <a:t>    sum=0;</a:t>
            </a:r>
          </a:p>
          <a:p>
            <a:pPr marL="0" indent="0">
              <a:lnSpc>
                <a:spcPct val="120000"/>
              </a:lnSpc>
              <a:buNone/>
            </a:pPr>
            <a:r>
              <a:rPr lang="en-US" dirty="0">
                <a:solidFill>
                  <a:schemeClr val="accent4"/>
                </a:solidFill>
              </a:rPr>
              <a:t>    for (</a:t>
            </a:r>
            <a:r>
              <a:rPr lang="en-US" dirty="0" err="1">
                <a:solidFill>
                  <a:schemeClr val="accent4"/>
                </a:solidFill>
              </a:rPr>
              <a:t>i</a:t>
            </a:r>
            <a:r>
              <a:rPr lang="en-US" dirty="0">
                <a:solidFill>
                  <a:schemeClr val="accent4"/>
                </a:solidFill>
              </a:rPr>
              <a:t>=1 ; </a:t>
            </a:r>
            <a:r>
              <a:rPr lang="en-US" dirty="0" err="1">
                <a:solidFill>
                  <a:schemeClr val="accent4"/>
                </a:solidFill>
              </a:rPr>
              <a:t>i</a:t>
            </a:r>
            <a:r>
              <a:rPr lang="en-US" dirty="0">
                <a:solidFill>
                  <a:schemeClr val="accent4"/>
                </a:solidFill>
              </a:rPr>
              <a:t>&lt;=100; </a:t>
            </a:r>
            <a:r>
              <a:rPr lang="en-US" dirty="0" err="1">
                <a:solidFill>
                  <a:schemeClr val="accent4"/>
                </a:solidFill>
              </a:rPr>
              <a:t>i</a:t>
            </a:r>
            <a:r>
              <a:rPr lang="en-US" dirty="0">
                <a:solidFill>
                  <a:schemeClr val="accent4"/>
                </a:solidFill>
              </a:rPr>
              <a:t>++)</a:t>
            </a:r>
          </a:p>
          <a:p>
            <a:pPr marL="0" indent="0">
              <a:lnSpc>
                <a:spcPct val="120000"/>
              </a:lnSpc>
              <a:buNone/>
            </a:pPr>
            <a:r>
              <a:rPr lang="en-US" dirty="0">
                <a:solidFill>
                  <a:schemeClr val="accent4"/>
                </a:solidFill>
              </a:rPr>
              <a:t>    sum=</a:t>
            </a:r>
            <a:r>
              <a:rPr lang="en-US" dirty="0" err="1">
                <a:solidFill>
                  <a:schemeClr val="accent4"/>
                </a:solidFill>
              </a:rPr>
              <a:t>sum+i</a:t>
            </a:r>
            <a:r>
              <a:rPr lang="en-US" dirty="0">
                <a:solidFill>
                  <a:schemeClr val="accent4"/>
                </a:solidFill>
              </a:rPr>
              <a:t>;</a:t>
            </a:r>
          </a:p>
          <a:p>
            <a:pPr marL="0" indent="0">
              <a:lnSpc>
                <a:spcPct val="120000"/>
              </a:lnSpc>
              <a:buNone/>
            </a:pPr>
            <a:r>
              <a:rPr lang="en-US" dirty="0">
                <a:solidFill>
                  <a:schemeClr val="accent4"/>
                </a:solidFill>
              </a:rPr>
              <a:t>    </a:t>
            </a:r>
            <a:r>
              <a:rPr lang="en-US" dirty="0" err="1">
                <a:solidFill>
                  <a:schemeClr val="accent4"/>
                </a:solidFill>
              </a:rPr>
              <a:t>printf</a:t>
            </a:r>
            <a:r>
              <a:rPr lang="en-US" dirty="0">
                <a:solidFill>
                  <a:schemeClr val="accent4"/>
                </a:solidFill>
              </a:rPr>
              <a:t>("%d", sum);</a:t>
            </a:r>
          </a:p>
          <a:p>
            <a:pPr marL="0" indent="0">
              <a:lnSpc>
                <a:spcPct val="120000"/>
              </a:lnSpc>
              <a:buNone/>
            </a:pPr>
            <a:r>
              <a:rPr lang="en-US" dirty="0">
                <a:solidFill>
                  <a:schemeClr val="accent4"/>
                </a:solidFill>
              </a:rPr>
              <a:t>}</a:t>
            </a:r>
          </a:p>
          <a:p>
            <a:pPr marL="0" indent="0">
              <a:lnSpc>
                <a:spcPct val="120000"/>
              </a:lnSpc>
              <a:buNone/>
            </a:pPr>
            <a:endParaRPr lang="en-US" altLang="zh-CN" dirty="0"/>
          </a:p>
          <a:p>
            <a:pPr marL="0" indent="0">
              <a:lnSpc>
                <a:spcPct val="120000"/>
              </a:lnSpc>
              <a:buNone/>
            </a:pPr>
            <a:r>
              <a:rPr lang="zh-CN" altLang="en-US" sz="3300" dirty="0"/>
              <a:t>注意：</a:t>
            </a:r>
            <a:endParaRPr lang="en-US" altLang="zh-CN" sz="3300" dirty="0"/>
          </a:p>
          <a:p>
            <a:pPr>
              <a:lnSpc>
                <a:spcPct val="120000"/>
              </a:lnSpc>
            </a:pPr>
            <a:r>
              <a:rPr lang="en-US" dirty="0"/>
              <a:t>for</a:t>
            </a:r>
            <a:r>
              <a:rPr lang="zh-CN" altLang="en-US" dirty="0"/>
              <a:t>循环中的“表达式</a:t>
            </a:r>
            <a:r>
              <a:rPr lang="en-US" dirty="0"/>
              <a:t>1</a:t>
            </a:r>
            <a:r>
              <a:rPr lang="zh-CN" altLang="en-US" dirty="0"/>
              <a:t>（循环变量赋初值）”、“表达式</a:t>
            </a:r>
            <a:r>
              <a:rPr lang="en-US" dirty="0"/>
              <a:t>2(</a:t>
            </a:r>
            <a:r>
              <a:rPr lang="zh-CN" altLang="en-US" dirty="0"/>
              <a:t>循环条件</a:t>
            </a:r>
            <a:r>
              <a:rPr lang="en-US" dirty="0"/>
              <a:t>)</a:t>
            </a:r>
            <a:r>
              <a:rPr lang="zh-CN" altLang="en-US" dirty="0"/>
              <a:t>”和“表达式</a:t>
            </a:r>
            <a:r>
              <a:rPr lang="en-US" dirty="0"/>
              <a:t>3 (</a:t>
            </a:r>
            <a:r>
              <a:rPr lang="zh-CN" altLang="en-US" dirty="0"/>
              <a:t>循环变量增量</a:t>
            </a:r>
            <a:r>
              <a:rPr lang="en-US" dirty="0"/>
              <a:t>)</a:t>
            </a:r>
            <a:r>
              <a:rPr lang="zh-CN" altLang="en-US" dirty="0"/>
              <a:t>”都是选择项，即可以缺省，但“；”不能缺省。</a:t>
            </a:r>
            <a:endParaRPr lang="en-US" altLang="zh-CN" dirty="0"/>
          </a:p>
          <a:p>
            <a:pPr>
              <a:lnSpc>
                <a:spcPct val="120000"/>
              </a:lnSpc>
            </a:pPr>
            <a:r>
              <a:rPr lang="zh-CN" altLang="en-US" dirty="0"/>
              <a:t>省略了“表达式</a:t>
            </a:r>
            <a:r>
              <a:rPr lang="en-US" dirty="0"/>
              <a:t>1</a:t>
            </a:r>
            <a:r>
              <a:rPr lang="zh-CN" altLang="en-US" dirty="0"/>
              <a:t>（循环变量赋初值）”，表示不对循环控制变量赋初值。</a:t>
            </a:r>
            <a:endParaRPr lang="en-US" dirty="0"/>
          </a:p>
          <a:p>
            <a:pPr>
              <a:lnSpc>
                <a:spcPct val="120000"/>
              </a:lnSpc>
            </a:pPr>
            <a:r>
              <a:rPr lang="zh-CN" altLang="en-US" dirty="0"/>
              <a:t>省略了“表达式</a:t>
            </a:r>
            <a:r>
              <a:rPr lang="en-US" dirty="0"/>
              <a:t>2</a:t>
            </a:r>
            <a:r>
              <a:rPr lang="zh-CN" altLang="en-US" dirty="0"/>
              <a:t>（循环条件）”，则不做其他处理时便成为死循环。</a:t>
            </a:r>
            <a:endParaRPr lang="en-US" altLang="zh-CN" dirty="0"/>
          </a:p>
          <a:p>
            <a:pPr>
              <a:lnSpc>
                <a:spcPct val="120000"/>
              </a:lnSpc>
            </a:pPr>
            <a:r>
              <a:rPr lang="zh-CN" altLang="en-US" dirty="0"/>
              <a:t>省略了“表达式</a:t>
            </a:r>
            <a:r>
              <a:rPr lang="en-US" dirty="0"/>
              <a:t>3</a:t>
            </a:r>
            <a:r>
              <a:rPr lang="zh-CN" altLang="en-US" dirty="0"/>
              <a:t>（循环变量增量）”，则不对循环控制变量进行操作</a:t>
            </a:r>
            <a:r>
              <a:rPr lang="en-US" dirty="0"/>
              <a:t>,</a:t>
            </a:r>
            <a:r>
              <a:rPr lang="zh-CN" altLang="en-US" dirty="0"/>
              <a:t>这时可在语句体中加入修改循环控制变量的语句。</a:t>
            </a:r>
            <a:endParaRPr lang="en-US" dirty="0"/>
          </a:p>
          <a:p>
            <a:pPr marL="0" indent="0">
              <a:lnSpc>
                <a:spcPct val="120000"/>
              </a:lnSpc>
              <a:buNone/>
            </a:pPr>
            <a:endParaRPr lang="en-US" dirty="0"/>
          </a:p>
          <a:p>
            <a:pPr marL="0" indent="0">
              <a:lnSpc>
                <a:spcPct val="120000"/>
              </a:lnSpc>
              <a:buNone/>
            </a:pPr>
            <a:endParaRPr lang="en-US" dirty="0">
              <a:solidFill>
                <a:schemeClr val="accent4"/>
              </a:solidFill>
            </a:endParaRPr>
          </a:p>
          <a:p>
            <a:pPr marL="0" indent="0">
              <a:lnSpc>
                <a:spcPct val="120000"/>
              </a:lnSpc>
              <a:buNone/>
            </a:pPr>
            <a:endParaRPr lang="en-US" dirty="0">
              <a:solidFill>
                <a:schemeClr val="accent4"/>
              </a:solidFill>
            </a:endParaRPr>
          </a:p>
          <a:p>
            <a:pPr>
              <a:lnSpc>
                <a:spcPct val="120000"/>
              </a:lnSpc>
            </a:pPr>
            <a:endParaRPr lang="en-US" dirty="0"/>
          </a:p>
        </p:txBody>
      </p:sp>
      <p:sp>
        <p:nvSpPr>
          <p:cNvPr id="4" name="Text Placeholder 3"/>
          <p:cNvSpPr>
            <a:spLocks noGrp="1"/>
          </p:cNvSpPr>
          <p:nvPr>
            <p:ph type="body" sz="half" idx="2"/>
          </p:nvPr>
        </p:nvSpPr>
        <p:spPr/>
        <p:txBody>
          <a:bodyPr/>
          <a:lstStyle/>
          <a:p>
            <a:r>
              <a:rPr lang="en-US" altLang="zh-CN" dirty="0"/>
              <a:t>1</a:t>
            </a:r>
            <a:r>
              <a:rPr lang="zh-CN" altLang="en-US" dirty="0"/>
              <a:t>、</a:t>
            </a:r>
            <a:r>
              <a:rPr lang="en-US" altLang="zh-CN" dirty="0"/>
              <a:t>for</a:t>
            </a:r>
            <a:r>
              <a:rPr lang="zh-CN" altLang="en-US" dirty="0"/>
              <a:t>语句的一般形式：</a:t>
            </a:r>
            <a:endParaRPr lang="en-US" altLang="zh-CN" dirty="0"/>
          </a:p>
          <a:p>
            <a:r>
              <a:rPr lang="en-US" dirty="0">
                <a:solidFill>
                  <a:schemeClr val="accent4"/>
                </a:solidFill>
              </a:rPr>
              <a:t>for(</a:t>
            </a:r>
            <a:r>
              <a:rPr lang="zh-CN" altLang="en-US" dirty="0">
                <a:solidFill>
                  <a:schemeClr val="accent4"/>
                </a:solidFill>
              </a:rPr>
              <a:t>表达式</a:t>
            </a:r>
            <a:r>
              <a:rPr lang="en-US" dirty="0">
                <a:solidFill>
                  <a:schemeClr val="accent4"/>
                </a:solidFill>
              </a:rPr>
              <a:t>1</a:t>
            </a:r>
            <a:r>
              <a:rPr lang="zh-CN" altLang="en-US" dirty="0">
                <a:solidFill>
                  <a:schemeClr val="accent4"/>
                </a:solidFill>
              </a:rPr>
              <a:t>；表达式</a:t>
            </a:r>
            <a:r>
              <a:rPr lang="en-US" dirty="0">
                <a:solidFill>
                  <a:schemeClr val="accent4"/>
                </a:solidFill>
              </a:rPr>
              <a:t>2</a:t>
            </a:r>
            <a:r>
              <a:rPr lang="zh-CN" altLang="en-US" dirty="0">
                <a:solidFill>
                  <a:schemeClr val="accent4"/>
                </a:solidFill>
              </a:rPr>
              <a:t>；表达式</a:t>
            </a:r>
            <a:r>
              <a:rPr lang="en-US" dirty="0">
                <a:solidFill>
                  <a:schemeClr val="accent4"/>
                </a:solidFill>
              </a:rPr>
              <a:t>3) </a:t>
            </a:r>
            <a:r>
              <a:rPr lang="zh-CN" altLang="en-US" dirty="0">
                <a:solidFill>
                  <a:schemeClr val="accent4"/>
                </a:solidFill>
              </a:rPr>
              <a:t>语句</a:t>
            </a:r>
            <a:endParaRPr lang="en-US" altLang="zh-CN" dirty="0">
              <a:solidFill>
                <a:schemeClr val="accent4"/>
              </a:solidFill>
            </a:endParaRPr>
          </a:p>
          <a:p>
            <a:r>
              <a:rPr lang="en-US" dirty="0"/>
              <a:t>2</a:t>
            </a:r>
            <a:r>
              <a:rPr lang="zh-CN" altLang="en-US" dirty="0"/>
              <a:t>、</a:t>
            </a:r>
            <a:r>
              <a:rPr lang="en-US" dirty="0"/>
              <a:t>for</a:t>
            </a:r>
            <a:r>
              <a:rPr lang="zh-CN" altLang="en-US" dirty="0"/>
              <a:t>语句最简单的应用形式也是最容易理解的形式如下：</a:t>
            </a:r>
            <a:endParaRPr lang="en-US" dirty="0"/>
          </a:p>
          <a:p>
            <a:r>
              <a:rPr lang="en-US" dirty="0">
                <a:solidFill>
                  <a:schemeClr val="accent4"/>
                </a:solidFill>
              </a:rPr>
              <a:t>for (</a:t>
            </a:r>
            <a:r>
              <a:rPr lang="zh-CN" altLang="en-US" dirty="0">
                <a:solidFill>
                  <a:schemeClr val="accent4"/>
                </a:solidFill>
              </a:rPr>
              <a:t>循环变量赋初值；循环条件；循环变量增量</a:t>
            </a:r>
            <a:r>
              <a:rPr lang="en-US" dirty="0">
                <a:solidFill>
                  <a:schemeClr val="accent4"/>
                </a:solidFill>
              </a:rPr>
              <a:t>)</a:t>
            </a:r>
            <a:r>
              <a:rPr lang="zh-CN" altLang="en-US" dirty="0">
                <a:solidFill>
                  <a:schemeClr val="accent4"/>
                </a:solidFill>
              </a:rPr>
              <a:t>语句</a:t>
            </a:r>
            <a:endParaRPr lang="en-US" dirty="0">
              <a:solidFill>
                <a:schemeClr val="accent4"/>
              </a:solidFill>
            </a:endParaRPr>
          </a:p>
          <a:p>
            <a:endParaRPr lang="en-US" altLang="zh-CN" dirty="0">
              <a:solidFill>
                <a:schemeClr val="accent4"/>
              </a:solidFill>
            </a:endParaRPr>
          </a:p>
          <a:p>
            <a:endParaRPr lang="en-US" altLang="zh-CN" dirty="0">
              <a:solidFill>
                <a:schemeClr val="accent4"/>
              </a:solidFill>
            </a:endParaRPr>
          </a:p>
          <a:p>
            <a:endParaRPr lang="en-US" dirty="0"/>
          </a:p>
        </p:txBody>
      </p:sp>
    </p:spTree>
    <p:extLst>
      <p:ext uri="{BB962C8B-B14F-4D97-AF65-F5344CB8AC3E}">
        <p14:creationId xmlns:p14="http://schemas.microsoft.com/office/powerpoint/2010/main" val="13193921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循环的嵌套</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altLang="zh-CN" dirty="0"/>
              <a:t>【</a:t>
            </a:r>
            <a:r>
              <a:rPr lang="zh-CN" altLang="en-US" dirty="0"/>
              <a:t>例</a:t>
            </a:r>
            <a:r>
              <a:rPr lang="en-US" altLang="zh-CN" dirty="0"/>
              <a:t>】</a:t>
            </a:r>
            <a:r>
              <a:rPr lang="zh-CN" altLang="en-US" dirty="0"/>
              <a:t>九九表</a:t>
            </a:r>
            <a:endParaRPr lang="en-US" dirty="0"/>
          </a:p>
          <a:p>
            <a:pPr marL="0" indent="0">
              <a:buNone/>
            </a:pPr>
            <a:r>
              <a:rPr lang="en-US" dirty="0"/>
              <a:t> </a:t>
            </a:r>
          </a:p>
          <a:p>
            <a:pPr marL="0" indent="0">
              <a:buNone/>
            </a:pPr>
            <a:r>
              <a:rPr lang="en-US" dirty="0">
                <a:solidFill>
                  <a:schemeClr val="accent4"/>
                </a:solidFill>
              </a:rPr>
              <a:t>#include&lt;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main()</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i</a:t>
            </a:r>
            <a:r>
              <a:rPr lang="en-US" dirty="0">
                <a:solidFill>
                  <a:schemeClr val="accent4"/>
                </a:solidFill>
              </a:rPr>
              <a:t>, j;</a:t>
            </a:r>
          </a:p>
          <a:p>
            <a:pPr marL="0" indent="0">
              <a:buNone/>
            </a:pPr>
            <a:r>
              <a:rPr lang="en-US" dirty="0">
                <a:solidFill>
                  <a:schemeClr val="accent4"/>
                </a:solidFill>
              </a:rPr>
              <a:t>    for(</a:t>
            </a:r>
            <a:r>
              <a:rPr lang="en-US" dirty="0" err="1">
                <a:solidFill>
                  <a:schemeClr val="accent4"/>
                </a:solidFill>
              </a:rPr>
              <a:t>i</a:t>
            </a:r>
            <a:r>
              <a:rPr lang="en-US" dirty="0">
                <a:solidFill>
                  <a:schemeClr val="accent4"/>
                </a:solidFill>
              </a:rPr>
              <a:t>=1;i&lt;=9;i++)</a:t>
            </a:r>
            <a:r>
              <a:rPr lang="en-US" dirty="0" err="1">
                <a:solidFill>
                  <a:schemeClr val="accent4"/>
                </a:solidFill>
              </a:rPr>
              <a:t>printf</a:t>
            </a:r>
            <a:r>
              <a:rPr lang="en-US" dirty="0">
                <a:solidFill>
                  <a:schemeClr val="accent4"/>
                </a:solidFill>
              </a:rPr>
              <a:t>("%4d",i);</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("\n");</a:t>
            </a:r>
          </a:p>
          <a:p>
            <a:pPr marL="0" indent="0">
              <a:buNone/>
            </a:pPr>
            <a:r>
              <a:rPr lang="en-US" dirty="0">
                <a:solidFill>
                  <a:schemeClr val="accent4"/>
                </a:solidFill>
              </a:rPr>
              <a:t>    for(</a:t>
            </a:r>
            <a:r>
              <a:rPr lang="en-US" dirty="0" err="1">
                <a:solidFill>
                  <a:schemeClr val="accent4"/>
                </a:solidFill>
              </a:rPr>
              <a:t>i</a:t>
            </a:r>
            <a:r>
              <a:rPr lang="en-US" dirty="0">
                <a:solidFill>
                  <a:schemeClr val="accent4"/>
                </a:solidFill>
              </a:rPr>
              <a:t>=1;i&lt;=9;i++)</a:t>
            </a:r>
            <a:r>
              <a:rPr lang="en-US" dirty="0" err="1">
                <a:solidFill>
                  <a:schemeClr val="accent4"/>
                </a:solidFill>
              </a:rPr>
              <a:t>printf</a:t>
            </a:r>
            <a:r>
              <a:rPr lang="en-US" dirty="0">
                <a:solidFill>
                  <a:schemeClr val="accent4"/>
                </a:solidFill>
              </a:rPr>
              <a:t>("----");</a:t>
            </a:r>
          </a:p>
          <a:p>
            <a:pPr marL="0" indent="0">
              <a:buNone/>
            </a:pPr>
            <a:r>
              <a:rPr lang="en-US" dirty="0">
                <a:solidFill>
                  <a:schemeClr val="accent4"/>
                </a:solidFill>
              </a:rPr>
              <a:t>    </a:t>
            </a:r>
            <a:r>
              <a:rPr lang="en-US" dirty="0" err="1">
                <a:solidFill>
                  <a:schemeClr val="accent4"/>
                </a:solidFill>
              </a:rPr>
              <a:t>printf</a:t>
            </a:r>
            <a:r>
              <a:rPr lang="en-US" dirty="0">
                <a:solidFill>
                  <a:schemeClr val="accent4"/>
                </a:solidFill>
              </a:rPr>
              <a:t>("\n");</a:t>
            </a:r>
          </a:p>
          <a:p>
            <a:pPr marL="0" indent="0">
              <a:buNone/>
            </a:pPr>
            <a:r>
              <a:rPr lang="en-US" dirty="0">
                <a:solidFill>
                  <a:schemeClr val="accent4"/>
                </a:solidFill>
              </a:rPr>
              <a:t>    for(</a:t>
            </a:r>
            <a:r>
              <a:rPr lang="en-US" dirty="0" err="1">
                <a:solidFill>
                  <a:schemeClr val="accent4"/>
                </a:solidFill>
              </a:rPr>
              <a:t>i</a:t>
            </a:r>
            <a:r>
              <a:rPr lang="en-US" dirty="0">
                <a:solidFill>
                  <a:schemeClr val="accent4"/>
                </a:solidFill>
              </a:rPr>
              <a:t>=1;i&lt;=9;i++)</a:t>
            </a:r>
          </a:p>
          <a:p>
            <a:pPr marL="0" indent="0">
              <a:buNone/>
            </a:pPr>
            <a:r>
              <a:rPr lang="en-US" dirty="0">
                <a:solidFill>
                  <a:schemeClr val="accent4"/>
                </a:solidFill>
              </a:rPr>
              <a:t>     {for(j=1;j&lt;=9;j++)</a:t>
            </a:r>
          </a:p>
          <a:p>
            <a:pPr marL="0" indent="0">
              <a:buNone/>
            </a:pPr>
            <a:r>
              <a:rPr lang="en-US" dirty="0">
                <a:solidFill>
                  <a:schemeClr val="accent4"/>
                </a:solidFill>
              </a:rPr>
              <a:t>       </a:t>
            </a:r>
            <a:r>
              <a:rPr lang="pt-BR" dirty="0">
                <a:solidFill>
                  <a:schemeClr val="accent4"/>
                </a:solidFill>
              </a:rPr>
              <a:t>printf("%4d", i</a:t>
            </a:r>
            <a:r>
              <a:rPr lang="en-US" dirty="0">
                <a:solidFill>
                  <a:schemeClr val="accent4"/>
                </a:solidFill>
                <a:sym typeface="Symbol"/>
              </a:rPr>
              <a:t></a:t>
            </a:r>
            <a:r>
              <a:rPr lang="pt-BR" dirty="0">
                <a:solidFill>
                  <a:schemeClr val="accent4"/>
                </a:solidFill>
              </a:rPr>
              <a:t>j);  </a:t>
            </a:r>
            <a:endParaRPr lang="en-US" dirty="0">
              <a:solidFill>
                <a:schemeClr val="accent4"/>
              </a:solidFill>
            </a:endParaRPr>
          </a:p>
          <a:p>
            <a:pPr marL="0" indent="0">
              <a:buNone/>
            </a:pPr>
            <a:r>
              <a:rPr lang="pt-BR" dirty="0">
                <a:solidFill>
                  <a:schemeClr val="accent4"/>
                </a:solidFill>
              </a:rPr>
              <a:t>       printf("\n"); }</a:t>
            </a:r>
            <a:endParaRPr lang="en-US" dirty="0">
              <a:solidFill>
                <a:schemeClr val="accent4"/>
              </a:solidFill>
            </a:endParaRPr>
          </a:p>
          <a:p>
            <a:pPr marL="0" indent="0">
              <a:buNone/>
            </a:pPr>
            <a:r>
              <a:rPr lang="pt-BR" dirty="0">
                <a:solidFill>
                  <a:schemeClr val="accent4"/>
                </a:solidFill>
              </a:rPr>
              <a:t>}</a:t>
            </a:r>
          </a:p>
          <a:p>
            <a:pPr marL="0" indent="0">
              <a:buNone/>
            </a:pPr>
            <a:endParaRPr lang="en-US" dirty="0">
              <a:solidFill>
                <a:schemeClr val="accent4"/>
              </a:solidFill>
            </a:endParaRPr>
          </a:p>
          <a:p>
            <a:endParaRPr lang="en-US" dirty="0"/>
          </a:p>
        </p:txBody>
      </p:sp>
      <p:sp>
        <p:nvSpPr>
          <p:cNvPr id="4" name="Text Placeholder 3"/>
          <p:cNvSpPr>
            <a:spLocks noGrp="1"/>
          </p:cNvSpPr>
          <p:nvPr>
            <p:ph type="body" sz="half" idx="2"/>
          </p:nvPr>
        </p:nvSpPr>
        <p:spPr/>
        <p:txBody>
          <a:bodyPr/>
          <a:lstStyle/>
          <a:p>
            <a:r>
              <a:rPr lang="en-US" altLang="zh-CN" dirty="0"/>
              <a:t>1</a:t>
            </a:r>
            <a:r>
              <a:rPr lang="zh-CN" altLang="en-US" dirty="0"/>
              <a:t>、循环嵌套即一个循环体内还包含另一个或几个完整的循环结构，当内嵌的循环中还嵌套其他循环时，成为多层循环。</a:t>
            </a:r>
            <a:endParaRPr lang="en-US" altLang="zh-CN" dirty="0"/>
          </a:p>
          <a:p>
            <a:r>
              <a:rPr lang="en-US" altLang="zh-CN" dirty="0"/>
              <a:t>2</a:t>
            </a:r>
            <a:r>
              <a:rPr lang="zh-CN" altLang="en-US" dirty="0"/>
              <a:t>、三种循环结构（</a:t>
            </a:r>
            <a:r>
              <a:rPr lang="en-US" dirty="0"/>
              <a:t>for</a:t>
            </a:r>
            <a:r>
              <a:rPr lang="zh-CN" altLang="en-US" dirty="0"/>
              <a:t>、</a:t>
            </a:r>
            <a:r>
              <a:rPr lang="en-US" dirty="0"/>
              <a:t>while</a:t>
            </a:r>
            <a:r>
              <a:rPr lang="zh-CN" altLang="en-US" dirty="0"/>
              <a:t>和</a:t>
            </a:r>
            <a:r>
              <a:rPr lang="en-US" dirty="0"/>
              <a:t>do-while</a:t>
            </a:r>
            <a:r>
              <a:rPr lang="zh-CN" altLang="en-US" dirty="0"/>
              <a:t>）可以互相嵌套，</a:t>
            </a:r>
            <a:endParaRPr lang="en-US" altLang="zh-CN" dirty="0"/>
          </a:p>
          <a:p>
            <a:r>
              <a:rPr lang="en-US" altLang="zh-CN" dirty="0"/>
              <a:t>3</a:t>
            </a:r>
            <a:r>
              <a:rPr lang="zh-CN" altLang="en-US" dirty="0"/>
              <a:t>、多重循环的使用与单一循环完全相同，但应特别注意内、外层循环条件的变化。</a:t>
            </a:r>
            <a:endParaRPr lang="en-US" dirty="0"/>
          </a:p>
        </p:txBody>
      </p:sp>
    </p:spTree>
    <p:extLst>
      <p:ext uri="{BB962C8B-B14F-4D97-AF65-F5344CB8AC3E}">
        <p14:creationId xmlns:p14="http://schemas.microsoft.com/office/powerpoint/2010/main" val="15431871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几种循环的比较</a:t>
            </a:r>
            <a:endParaRPr lang="en-US" dirty="0"/>
          </a:p>
        </p:txBody>
      </p:sp>
      <p:sp>
        <p:nvSpPr>
          <p:cNvPr id="3" name="Content Placeholder 2"/>
          <p:cNvSpPr>
            <a:spLocks noGrp="1"/>
          </p:cNvSpPr>
          <p:nvPr>
            <p:ph idx="1"/>
          </p:nvPr>
        </p:nvSpPr>
        <p:spPr>
          <a:xfrm>
            <a:off x="3810000" y="914400"/>
            <a:ext cx="5111750" cy="4267200"/>
          </a:xfrm>
        </p:spPr>
        <p:txBody>
          <a:bodyPr>
            <a:normAutofit fontScale="70000" lnSpcReduction="20000"/>
          </a:bodyPr>
          <a:lstStyle/>
          <a:p>
            <a:pPr marL="0" indent="0">
              <a:lnSpc>
                <a:spcPct val="120000"/>
              </a:lnSpc>
              <a:buNone/>
            </a:pPr>
            <a:r>
              <a:rPr lang="en-US" dirty="0"/>
              <a:t>1</a:t>
            </a:r>
            <a:r>
              <a:rPr lang="zh-CN" altLang="en-US" dirty="0"/>
              <a:t>）</a:t>
            </a:r>
            <a:r>
              <a:rPr lang="en-US" dirty="0"/>
              <a:t>4</a:t>
            </a:r>
            <a:r>
              <a:rPr lang="zh-CN" altLang="en-US" dirty="0"/>
              <a:t>种循环都可以用来处理同一个问题，一般可以互相代替。但一般不提倡用</a:t>
            </a:r>
            <a:r>
              <a:rPr lang="en-US" dirty="0" err="1"/>
              <a:t>goto</a:t>
            </a:r>
            <a:r>
              <a:rPr lang="zh-CN" altLang="en-US" dirty="0"/>
              <a:t>循环。</a:t>
            </a:r>
            <a:endParaRPr lang="en-US" altLang="zh-CN" dirty="0"/>
          </a:p>
          <a:p>
            <a:pPr marL="0" indent="0">
              <a:lnSpc>
                <a:spcPct val="120000"/>
              </a:lnSpc>
              <a:buNone/>
            </a:pPr>
            <a:endParaRPr lang="en-US" dirty="0"/>
          </a:p>
          <a:p>
            <a:pPr marL="0" indent="0">
              <a:lnSpc>
                <a:spcPct val="120000"/>
              </a:lnSpc>
              <a:buNone/>
            </a:pPr>
            <a:r>
              <a:rPr lang="en-US" dirty="0"/>
              <a:t>2</a:t>
            </a:r>
            <a:r>
              <a:rPr lang="zh-CN" altLang="en-US" dirty="0"/>
              <a:t>）</a:t>
            </a:r>
            <a:r>
              <a:rPr lang="en-US" dirty="0"/>
              <a:t>while</a:t>
            </a:r>
            <a:r>
              <a:rPr lang="zh-CN" altLang="en-US" dirty="0"/>
              <a:t>循环和</a:t>
            </a:r>
            <a:r>
              <a:rPr lang="en-US" dirty="0"/>
              <a:t>do-while</a:t>
            </a:r>
            <a:r>
              <a:rPr lang="zh-CN" altLang="en-US" dirty="0"/>
              <a:t>循环的循环体中应包括使循环趋于结束的语句。</a:t>
            </a:r>
            <a:r>
              <a:rPr lang="en-US" dirty="0"/>
              <a:t>for</a:t>
            </a:r>
            <a:r>
              <a:rPr lang="zh-CN" altLang="en-US" dirty="0"/>
              <a:t>语句功能最强。</a:t>
            </a:r>
            <a:endParaRPr lang="en-US" altLang="zh-CN" dirty="0"/>
          </a:p>
          <a:p>
            <a:pPr marL="0" indent="0">
              <a:lnSpc>
                <a:spcPct val="120000"/>
              </a:lnSpc>
              <a:buNone/>
            </a:pPr>
            <a:endParaRPr lang="en-US" dirty="0"/>
          </a:p>
          <a:p>
            <a:pPr marL="0" indent="0">
              <a:lnSpc>
                <a:spcPct val="120000"/>
              </a:lnSpc>
              <a:buNone/>
            </a:pPr>
            <a:r>
              <a:rPr lang="en-US" dirty="0"/>
              <a:t>3</a:t>
            </a:r>
            <a:r>
              <a:rPr lang="zh-CN" altLang="en-US" dirty="0"/>
              <a:t>）用</a:t>
            </a:r>
            <a:r>
              <a:rPr lang="en-US" dirty="0"/>
              <a:t>while</a:t>
            </a:r>
            <a:r>
              <a:rPr lang="zh-CN" altLang="en-US" dirty="0"/>
              <a:t>循环和</a:t>
            </a:r>
            <a:r>
              <a:rPr lang="en-US" dirty="0"/>
              <a:t>do-while</a:t>
            </a:r>
            <a:r>
              <a:rPr lang="zh-CN" altLang="en-US" dirty="0"/>
              <a:t>循环时，循环变量初始化的操作应在</a:t>
            </a:r>
            <a:r>
              <a:rPr lang="en-US" dirty="0"/>
              <a:t>while</a:t>
            </a:r>
            <a:r>
              <a:rPr lang="zh-CN" altLang="en-US" dirty="0"/>
              <a:t>和</a:t>
            </a:r>
            <a:r>
              <a:rPr lang="en-US" dirty="0"/>
              <a:t>do-while</a:t>
            </a:r>
            <a:r>
              <a:rPr lang="zh-CN" altLang="en-US" dirty="0"/>
              <a:t>语句之前完成，而</a:t>
            </a:r>
            <a:r>
              <a:rPr lang="en-US" dirty="0"/>
              <a:t>for</a:t>
            </a:r>
            <a:r>
              <a:rPr lang="zh-CN" altLang="en-US" dirty="0"/>
              <a:t>语句可以在表达式</a:t>
            </a:r>
            <a:r>
              <a:rPr lang="en-US" dirty="0"/>
              <a:t>1</a:t>
            </a:r>
            <a:r>
              <a:rPr lang="zh-CN" altLang="en-US" dirty="0"/>
              <a:t>中实现循环变量的初始化。</a:t>
            </a:r>
            <a:endParaRPr lang="en-US" dirty="0"/>
          </a:p>
          <a:p>
            <a:pPr>
              <a:lnSpc>
                <a:spcPct val="120000"/>
              </a:lnSpc>
            </a:pPr>
            <a:endParaRPr lang="en-US" dirty="0"/>
          </a:p>
        </p:txBody>
      </p:sp>
      <p:sp>
        <p:nvSpPr>
          <p:cNvPr id="5" name="Text Placeholder 3"/>
          <p:cNvSpPr>
            <a:spLocks noGrp="1"/>
          </p:cNvSpPr>
          <p:nvPr>
            <p:ph type="body" sz="half" idx="2"/>
          </p:nvPr>
        </p:nvSpPr>
        <p:spPr>
          <a:xfrm>
            <a:off x="228600" y="1435101"/>
            <a:ext cx="3008313" cy="3822699"/>
          </a:xfrm>
        </p:spPr>
        <p:txBody>
          <a:bodyPr>
            <a:normAutofit/>
          </a:bodyPr>
          <a:lstStyle/>
          <a:p>
            <a:r>
              <a:rPr lang="en-US" dirty="0"/>
              <a:t>1</a:t>
            </a:r>
            <a:r>
              <a:rPr lang="zh-CN" altLang="en-US" dirty="0"/>
              <a:t>．</a:t>
            </a:r>
            <a:r>
              <a:rPr lang="en-US" altLang="zh-CN" dirty="0"/>
              <a:t>While</a:t>
            </a:r>
          </a:p>
          <a:p>
            <a:r>
              <a:rPr lang="en-US" dirty="0"/>
              <a:t>2.   do-while</a:t>
            </a:r>
          </a:p>
          <a:p>
            <a:r>
              <a:rPr lang="en-US" dirty="0"/>
              <a:t>3.    for</a:t>
            </a:r>
          </a:p>
          <a:p>
            <a:r>
              <a:rPr lang="en-US" dirty="0"/>
              <a:t>4.    </a:t>
            </a:r>
            <a:r>
              <a:rPr lang="en-US" dirty="0" err="1"/>
              <a:t>goto</a:t>
            </a:r>
            <a:endParaRPr lang="en-US" dirty="0"/>
          </a:p>
          <a:p>
            <a:endParaRPr lang="en-US" dirty="0"/>
          </a:p>
        </p:txBody>
      </p:sp>
    </p:spTree>
    <p:extLst>
      <p:ext uri="{BB962C8B-B14F-4D97-AF65-F5344CB8AC3E}">
        <p14:creationId xmlns:p14="http://schemas.microsoft.com/office/powerpoint/2010/main" val="24544106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r>
              <a:rPr lang="zh-CN" altLang="en-US" dirty="0"/>
              <a:t>语句和</a:t>
            </a:r>
            <a:r>
              <a:rPr lang="en-US" dirty="0"/>
              <a:t>continue</a:t>
            </a:r>
            <a:r>
              <a:rPr lang="zh-CN" altLang="en-US" dirty="0"/>
              <a:t>语句</a:t>
            </a:r>
            <a:endParaRPr lang="en-US" dirty="0"/>
          </a:p>
        </p:txBody>
      </p:sp>
      <p:sp>
        <p:nvSpPr>
          <p:cNvPr id="3" name="Content Placeholder 2"/>
          <p:cNvSpPr>
            <a:spLocks noGrp="1"/>
          </p:cNvSpPr>
          <p:nvPr>
            <p:ph idx="1"/>
          </p:nvPr>
        </p:nvSpPr>
        <p:spPr>
          <a:xfrm>
            <a:off x="3803650" y="609600"/>
            <a:ext cx="5111750" cy="6172200"/>
          </a:xfrm>
        </p:spPr>
        <p:txBody>
          <a:bodyPr>
            <a:normAutofit fontScale="55000" lnSpcReduction="20000"/>
          </a:bodyPr>
          <a:lstStyle/>
          <a:p>
            <a:pPr marL="0" indent="0">
              <a:lnSpc>
                <a:spcPct val="120000"/>
              </a:lnSpc>
              <a:buNone/>
            </a:pPr>
            <a:r>
              <a:rPr lang="en-US" altLang="zh-CN" dirty="0"/>
              <a:t>1</a:t>
            </a:r>
            <a:r>
              <a:rPr lang="zh-CN" altLang="en-US" dirty="0"/>
              <a:t>、当</a:t>
            </a:r>
            <a:r>
              <a:rPr lang="en-US" dirty="0"/>
              <a:t>break</a:t>
            </a:r>
            <a:r>
              <a:rPr lang="zh-CN" altLang="en-US" dirty="0"/>
              <a:t>用于开关语句</a:t>
            </a:r>
            <a:r>
              <a:rPr lang="en-US" dirty="0"/>
              <a:t>switch</a:t>
            </a:r>
            <a:r>
              <a:rPr lang="zh-CN" altLang="en-US" dirty="0"/>
              <a:t>中时，可使程序跳出</a:t>
            </a:r>
            <a:r>
              <a:rPr lang="en-US" dirty="0"/>
              <a:t>switch</a:t>
            </a:r>
            <a:r>
              <a:rPr lang="zh-CN" altLang="en-US" dirty="0"/>
              <a:t>而执行</a:t>
            </a:r>
            <a:r>
              <a:rPr lang="en-US" dirty="0"/>
              <a:t>switch</a:t>
            </a:r>
            <a:r>
              <a:rPr lang="zh-CN" altLang="en-US" dirty="0"/>
              <a:t>以后的语句。</a:t>
            </a:r>
            <a:endParaRPr lang="en-US" altLang="zh-CN" dirty="0"/>
          </a:p>
          <a:p>
            <a:pPr marL="0" indent="0">
              <a:lnSpc>
                <a:spcPct val="120000"/>
              </a:lnSpc>
              <a:buNone/>
            </a:pPr>
            <a:r>
              <a:rPr lang="en-US" altLang="zh-CN" dirty="0"/>
              <a:t>2</a:t>
            </a:r>
            <a:r>
              <a:rPr lang="zh-CN" altLang="en-US" dirty="0"/>
              <a:t>、当</a:t>
            </a:r>
            <a:r>
              <a:rPr lang="en-US" dirty="0"/>
              <a:t>break</a:t>
            </a:r>
            <a:r>
              <a:rPr lang="zh-CN" altLang="en-US" dirty="0"/>
              <a:t>语句用于</a:t>
            </a:r>
            <a:r>
              <a:rPr lang="en-US" dirty="0"/>
              <a:t>do-while</a:t>
            </a:r>
            <a:r>
              <a:rPr lang="zh-CN" altLang="en-US" dirty="0"/>
              <a:t>、</a:t>
            </a:r>
            <a:r>
              <a:rPr lang="en-US" dirty="0"/>
              <a:t>for</a:t>
            </a:r>
            <a:r>
              <a:rPr lang="zh-CN" altLang="en-US" dirty="0"/>
              <a:t>、</a:t>
            </a:r>
            <a:r>
              <a:rPr lang="en-US" dirty="0"/>
              <a:t>while</a:t>
            </a:r>
            <a:r>
              <a:rPr lang="zh-CN" altLang="en-US" dirty="0"/>
              <a:t>循环语句中时，可使程序终止循环而执行循环后面的语句，通常</a:t>
            </a:r>
            <a:r>
              <a:rPr lang="en-US" dirty="0"/>
              <a:t>break</a:t>
            </a:r>
            <a:r>
              <a:rPr lang="zh-CN" altLang="en-US" dirty="0"/>
              <a:t>语句总是与</a:t>
            </a:r>
            <a:r>
              <a:rPr lang="en-US" dirty="0"/>
              <a:t>if</a:t>
            </a:r>
            <a:r>
              <a:rPr lang="zh-CN" altLang="en-US" dirty="0"/>
              <a:t>语句连在一起，即满足条件时便跳出循环。</a:t>
            </a:r>
            <a:endParaRPr lang="en-US" dirty="0"/>
          </a:p>
          <a:p>
            <a:pPr marL="0" indent="0">
              <a:lnSpc>
                <a:spcPct val="120000"/>
              </a:lnSpc>
              <a:buNone/>
            </a:pPr>
            <a:r>
              <a:rPr lang="en-US" dirty="0"/>
              <a:t>3</a:t>
            </a:r>
            <a:r>
              <a:rPr lang="zh-CN" altLang="en-US" dirty="0"/>
              <a:t>、</a:t>
            </a:r>
            <a:r>
              <a:rPr lang="en-US" dirty="0"/>
              <a:t>continue</a:t>
            </a:r>
            <a:r>
              <a:rPr lang="zh-CN" altLang="en-US" dirty="0"/>
              <a:t>语句只用在</a:t>
            </a:r>
            <a:r>
              <a:rPr lang="en-US" dirty="0"/>
              <a:t>for</a:t>
            </a:r>
            <a:r>
              <a:rPr lang="zh-CN" altLang="en-US" dirty="0"/>
              <a:t>、</a:t>
            </a:r>
            <a:r>
              <a:rPr lang="en-US" dirty="0"/>
              <a:t>while</a:t>
            </a:r>
            <a:r>
              <a:rPr lang="zh-CN" altLang="en-US" dirty="0"/>
              <a:t>、</a:t>
            </a:r>
            <a:r>
              <a:rPr lang="en-US" dirty="0"/>
              <a:t>do-while</a:t>
            </a:r>
            <a:r>
              <a:rPr lang="zh-CN" altLang="en-US" dirty="0"/>
              <a:t>等循环体中，常与</a:t>
            </a:r>
            <a:r>
              <a:rPr lang="en-US" dirty="0"/>
              <a:t>if</a:t>
            </a:r>
            <a:r>
              <a:rPr lang="zh-CN" altLang="en-US" dirty="0"/>
              <a:t>条件语句一起使用</a:t>
            </a:r>
            <a:r>
              <a:rPr lang="en-US" dirty="0"/>
              <a:t>,</a:t>
            </a:r>
            <a:r>
              <a:rPr lang="zh-CN" altLang="en-US" dirty="0"/>
              <a:t>用来加速循环。</a:t>
            </a:r>
            <a:endParaRPr lang="en-US" dirty="0"/>
          </a:p>
          <a:p>
            <a:pPr marL="0" indent="0">
              <a:buNone/>
            </a:pPr>
            <a:endParaRPr lang="en-US" altLang="zh-CN" dirty="0"/>
          </a:p>
          <a:p>
            <a:pPr marL="0" indent="0">
              <a:buNone/>
            </a:pPr>
            <a:r>
              <a:rPr lang="en-US" altLang="zh-CN" dirty="0"/>
              <a:t>【</a:t>
            </a:r>
            <a:r>
              <a:rPr lang="zh-CN" altLang="en-US" dirty="0"/>
              <a:t>例</a:t>
            </a:r>
            <a:r>
              <a:rPr lang="en-US" altLang="zh-CN" dirty="0"/>
              <a:t>】</a:t>
            </a:r>
            <a:r>
              <a:rPr lang="zh-CN" altLang="en-US" dirty="0"/>
              <a:t>求</a:t>
            </a:r>
            <a:r>
              <a:rPr lang="en-US" dirty="0"/>
              <a:t>1</a:t>
            </a:r>
            <a:r>
              <a:rPr lang="zh-CN" altLang="en-US" dirty="0"/>
              <a:t>～</a:t>
            </a:r>
            <a:r>
              <a:rPr lang="en-US" dirty="0"/>
              <a:t>100</a:t>
            </a:r>
            <a:r>
              <a:rPr lang="zh-CN" altLang="en-US" dirty="0"/>
              <a:t>之间所有的素数。</a:t>
            </a:r>
            <a:endParaRPr lang="en-US" dirty="0"/>
          </a:p>
          <a:p>
            <a:pPr marL="0" indent="0">
              <a:buNone/>
            </a:pPr>
            <a:r>
              <a:rPr lang="en-US" dirty="0">
                <a:solidFill>
                  <a:schemeClr val="accent4"/>
                </a:solidFill>
              </a:rPr>
              <a:t>#include&lt;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main()</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a:t>
            </a:r>
            <a:r>
              <a:rPr lang="en-US" dirty="0" err="1">
                <a:solidFill>
                  <a:schemeClr val="accent4"/>
                </a:solidFill>
              </a:rPr>
              <a:t>n,i</a:t>
            </a:r>
            <a:r>
              <a:rPr lang="en-US" dirty="0">
                <a:solidFill>
                  <a:schemeClr val="accent4"/>
                </a:solidFill>
              </a:rPr>
              <a:t>;</a:t>
            </a:r>
          </a:p>
          <a:p>
            <a:pPr marL="0" indent="0">
              <a:buNone/>
            </a:pPr>
            <a:r>
              <a:rPr lang="en-US" dirty="0">
                <a:solidFill>
                  <a:schemeClr val="accent4"/>
                </a:solidFill>
              </a:rPr>
              <a:t>    </a:t>
            </a:r>
            <a:r>
              <a:rPr lang="pt-BR" dirty="0">
                <a:solidFill>
                  <a:schemeClr val="accent4"/>
                </a:solidFill>
              </a:rPr>
              <a:t>for(n=2;n&lt;=100;n++)</a:t>
            </a:r>
            <a:endParaRPr lang="en-US" dirty="0">
              <a:solidFill>
                <a:schemeClr val="accent4"/>
              </a:solidFill>
            </a:endParaRPr>
          </a:p>
          <a:p>
            <a:pPr marL="0" indent="0">
              <a:buNone/>
            </a:pPr>
            <a:r>
              <a:rPr lang="pt-BR" dirty="0">
                <a:solidFill>
                  <a:schemeClr val="accent4"/>
                </a:solidFill>
              </a:rPr>
              <a:t>      {for(i=2;i&lt;n;i++) </a:t>
            </a:r>
            <a:endParaRPr lang="en-US" dirty="0">
              <a:solidFill>
                <a:schemeClr val="accent4"/>
              </a:solidFill>
            </a:endParaRPr>
          </a:p>
          <a:p>
            <a:pPr marL="0" indent="0">
              <a:buNone/>
            </a:pPr>
            <a:r>
              <a:rPr lang="pt-BR" dirty="0">
                <a:solidFill>
                  <a:schemeClr val="accent4"/>
                </a:solidFill>
              </a:rPr>
              <a:t>	  </a:t>
            </a:r>
            <a:r>
              <a:rPr lang="en-US" dirty="0">
                <a:solidFill>
                  <a:schemeClr val="accent4"/>
                </a:solidFill>
              </a:rPr>
              <a:t>if(</a:t>
            </a:r>
            <a:r>
              <a:rPr lang="en-US" dirty="0" err="1">
                <a:solidFill>
                  <a:schemeClr val="accent4"/>
                </a:solidFill>
              </a:rPr>
              <a:t>n%i</a:t>
            </a:r>
            <a:r>
              <a:rPr lang="en-US" dirty="0">
                <a:solidFill>
                  <a:schemeClr val="accent4"/>
                </a:solidFill>
              </a:rPr>
              <a:t>==0)  break;</a:t>
            </a:r>
          </a:p>
          <a:p>
            <a:pPr marL="0" indent="0">
              <a:buNone/>
            </a:pPr>
            <a:r>
              <a:rPr lang="en-US" dirty="0">
                <a:solidFill>
                  <a:schemeClr val="accent4"/>
                </a:solidFill>
              </a:rPr>
              <a:t>      if(</a:t>
            </a:r>
            <a:r>
              <a:rPr lang="en-US" dirty="0" err="1">
                <a:solidFill>
                  <a:schemeClr val="accent4"/>
                </a:solidFill>
              </a:rPr>
              <a:t>i</a:t>
            </a:r>
            <a:r>
              <a:rPr lang="en-US" dirty="0">
                <a:solidFill>
                  <a:schemeClr val="accent4"/>
                </a:solidFill>
              </a:rPr>
              <a:t>&gt;=n)</a:t>
            </a:r>
            <a:r>
              <a:rPr lang="en-US" dirty="0" err="1">
                <a:solidFill>
                  <a:schemeClr val="accent4"/>
                </a:solidFill>
              </a:rPr>
              <a:t>printf</a:t>
            </a:r>
            <a:r>
              <a:rPr lang="en-US" dirty="0">
                <a:solidFill>
                  <a:schemeClr val="accent4"/>
                </a:solidFill>
              </a:rPr>
              <a:t>("%8d",n); }</a:t>
            </a:r>
          </a:p>
          <a:p>
            <a:pPr marL="0" indent="0">
              <a:buNone/>
            </a:pPr>
            <a:r>
              <a:rPr lang="en-US" dirty="0">
                <a:solidFill>
                  <a:schemeClr val="accent4"/>
                </a:solidFill>
              </a:rPr>
              <a:t>}</a:t>
            </a:r>
          </a:p>
          <a:p>
            <a:pPr marL="0" indent="0">
              <a:buNone/>
            </a:pPr>
            <a:endParaRPr lang="en-US" dirty="0"/>
          </a:p>
          <a:p>
            <a:pPr marL="0" indent="0">
              <a:buNone/>
            </a:pPr>
            <a:r>
              <a:rPr lang="en-US" dirty="0"/>
              <a:t> </a:t>
            </a:r>
            <a:r>
              <a:rPr lang="en-US" altLang="zh-CN" dirty="0"/>
              <a:t>【</a:t>
            </a:r>
            <a:r>
              <a:rPr lang="zh-CN" altLang="en-US" dirty="0"/>
              <a:t>例</a:t>
            </a:r>
            <a:r>
              <a:rPr lang="en-US" altLang="zh-CN" dirty="0"/>
              <a:t>】</a:t>
            </a:r>
            <a:r>
              <a:rPr lang="zh-CN" altLang="en-US" dirty="0"/>
              <a:t>用</a:t>
            </a:r>
            <a:r>
              <a:rPr lang="en-US" dirty="0"/>
              <a:t>continue</a:t>
            </a:r>
            <a:r>
              <a:rPr lang="zh-CN" altLang="en-US" dirty="0"/>
              <a:t>语句求</a:t>
            </a:r>
            <a:r>
              <a:rPr lang="en-US" dirty="0"/>
              <a:t>100</a:t>
            </a:r>
            <a:r>
              <a:rPr lang="zh-CN" altLang="en-US" dirty="0"/>
              <a:t>～</a:t>
            </a:r>
            <a:r>
              <a:rPr lang="en-US" dirty="0"/>
              <a:t>200</a:t>
            </a:r>
            <a:r>
              <a:rPr lang="zh-CN" altLang="en-US" dirty="0"/>
              <a:t>之间能被</a:t>
            </a:r>
            <a:r>
              <a:rPr lang="en-US" dirty="0"/>
              <a:t>3</a:t>
            </a:r>
            <a:r>
              <a:rPr lang="zh-CN" altLang="en-US" dirty="0"/>
              <a:t>整除的数。</a:t>
            </a:r>
            <a:r>
              <a:rPr lang="en-US" dirty="0"/>
              <a:t> </a:t>
            </a:r>
          </a:p>
          <a:p>
            <a:pPr marL="0" indent="0">
              <a:buNone/>
            </a:pPr>
            <a:r>
              <a:rPr lang="en-US" dirty="0">
                <a:solidFill>
                  <a:schemeClr val="accent4"/>
                </a:solidFill>
              </a:rPr>
              <a:t>#include&lt;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main()</a:t>
            </a:r>
          </a:p>
          <a:p>
            <a:pPr marL="0" indent="0">
              <a:buNone/>
            </a:pPr>
            <a:r>
              <a:rPr lang="en-US" dirty="0">
                <a:solidFill>
                  <a:schemeClr val="accent4"/>
                </a:solidFill>
              </a:rPr>
              <a:t>{   </a:t>
            </a:r>
            <a:r>
              <a:rPr lang="en-US" dirty="0" err="1">
                <a:solidFill>
                  <a:schemeClr val="accent4"/>
                </a:solidFill>
              </a:rPr>
              <a:t>int</a:t>
            </a:r>
            <a:r>
              <a:rPr lang="en-US" dirty="0">
                <a:solidFill>
                  <a:schemeClr val="accent4"/>
                </a:solidFill>
              </a:rPr>
              <a:t>  n;</a:t>
            </a:r>
          </a:p>
          <a:p>
            <a:pPr marL="0" indent="0">
              <a:buNone/>
            </a:pPr>
            <a:r>
              <a:rPr lang="pt-BR" dirty="0">
                <a:solidFill>
                  <a:schemeClr val="accent4"/>
                </a:solidFill>
              </a:rPr>
              <a:t>    for(n=100;n&lt;=200;n++)</a:t>
            </a:r>
            <a:endParaRPr lang="en-US" dirty="0">
              <a:solidFill>
                <a:schemeClr val="accent4"/>
              </a:solidFill>
            </a:endParaRPr>
          </a:p>
          <a:p>
            <a:pPr marL="0" indent="0">
              <a:buNone/>
            </a:pPr>
            <a:r>
              <a:rPr lang="pt-BR" dirty="0">
                <a:solidFill>
                  <a:schemeClr val="accent4"/>
                </a:solidFill>
              </a:rPr>
              <a:t>    {if(n%3!=0) continue;  </a:t>
            </a:r>
            <a:endParaRPr lang="en-US" dirty="0">
              <a:solidFill>
                <a:schemeClr val="accent4"/>
              </a:solidFill>
            </a:endParaRPr>
          </a:p>
          <a:p>
            <a:pPr marL="0" indent="0">
              <a:buNone/>
            </a:pPr>
            <a:r>
              <a:rPr lang="pt-BR" dirty="0">
                <a:solidFill>
                  <a:schemeClr val="accent4"/>
                </a:solidFill>
              </a:rPr>
              <a:t>     </a:t>
            </a:r>
            <a:r>
              <a:rPr lang="en-US" dirty="0" err="1">
                <a:solidFill>
                  <a:schemeClr val="accent4"/>
                </a:solidFill>
              </a:rPr>
              <a:t>printf</a:t>
            </a:r>
            <a:r>
              <a:rPr lang="en-US" dirty="0">
                <a:solidFill>
                  <a:schemeClr val="accent4"/>
                </a:solidFill>
              </a:rPr>
              <a:t>("%5d", n); }</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normAutofit/>
          </a:bodyPr>
          <a:lstStyle/>
          <a:p>
            <a:r>
              <a:rPr lang="en-US" dirty="0"/>
              <a:t>1</a:t>
            </a:r>
            <a:r>
              <a:rPr lang="zh-CN" altLang="en-US" dirty="0"/>
              <a:t>．</a:t>
            </a:r>
            <a:r>
              <a:rPr lang="en-US" dirty="0"/>
              <a:t>break</a:t>
            </a:r>
            <a:r>
              <a:rPr lang="zh-CN" altLang="en-US" dirty="0"/>
              <a:t>语句</a:t>
            </a:r>
            <a:endParaRPr lang="en-US" dirty="0"/>
          </a:p>
          <a:p>
            <a:r>
              <a:rPr lang="en-US" dirty="0"/>
              <a:t>break</a:t>
            </a:r>
            <a:r>
              <a:rPr lang="zh-CN" altLang="en-US" dirty="0"/>
              <a:t>语句通常用在循环语句和开关语句中，用于跳出循环。</a:t>
            </a:r>
            <a:endParaRPr lang="en-US" altLang="zh-CN" dirty="0"/>
          </a:p>
          <a:p>
            <a:r>
              <a:rPr lang="en-US" dirty="0"/>
              <a:t>2</a:t>
            </a:r>
            <a:r>
              <a:rPr lang="zh-CN" altLang="en-US" dirty="0"/>
              <a:t>．</a:t>
            </a:r>
            <a:r>
              <a:rPr lang="en-US" dirty="0"/>
              <a:t>continue</a:t>
            </a:r>
            <a:r>
              <a:rPr lang="zh-CN" altLang="en-US" dirty="0"/>
              <a:t>语句</a:t>
            </a:r>
            <a:endParaRPr lang="en-US" dirty="0"/>
          </a:p>
          <a:p>
            <a:r>
              <a:rPr lang="en-US" dirty="0"/>
              <a:t>continue</a:t>
            </a:r>
            <a:r>
              <a:rPr lang="zh-CN" altLang="en-US" dirty="0"/>
              <a:t>语句的作用是跳过循环体中剩余的语句强行执行下一次循环。</a:t>
            </a:r>
            <a:endParaRPr lang="en-US" dirty="0"/>
          </a:p>
          <a:p>
            <a:endParaRPr lang="en-US" dirty="0"/>
          </a:p>
        </p:txBody>
      </p:sp>
    </p:spTree>
    <p:extLst>
      <p:ext uri="{BB962C8B-B14F-4D97-AF65-F5344CB8AC3E}">
        <p14:creationId xmlns:p14="http://schemas.microsoft.com/office/powerpoint/2010/main" val="2584774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总结提高</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常见的循环应用</a:t>
            </a:r>
            <a:endParaRPr lang="en-US" dirty="0"/>
          </a:p>
          <a:p>
            <a:pPr>
              <a:buFont typeface="Wingdings" pitchFamily="2" charset="2"/>
              <a:buChar char="Ø"/>
            </a:pPr>
            <a:r>
              <a:rPr lang="zh-CN" altLang="en-US" dirty="0"/>
              <a:t>迭代法编程</a:t>
            </a:r>
            <a:endParaRPr lang="en-US" dirty="0"/>
          </a:p>
          <a:p>
            <a:pPr>
              <a:buFont typeface="Wingdings" pitchFamily="2" charset="2"/>
              <a:buChar char="Ø"/>
            </a:pPr>
            <a:r>
              <a:rPr lang="zh-CN" altLang="en-US" dirty="0"/>
              <a:t>穷举法编程</a:t>
            </a:r>
            <a:endParaRPr lang="en-US" dirty="0"/>
          </a:p>
          <a:p>
            <a:pPr>
              <a:buFont typeface="Wingdings" pitchFamily="2" charset="2"/>
              <a:buChar char="Ø"/>
            </a:pPr>
            <a:r>
              <a:rPr lang="zh-CN" altLang="en-US" dirty="0"/>
              <a:t>伪随机函数</a:t>
            </a:r>
            <a:endParaRPr lang="en-US" dirty="0"/>
          </a:p>
          <a:p>
            <a:endParaRPr lang="en-US" dirty="0"/>
          </a:p>
        </p:txBody>
      </p:sp>
    </p:spTree>
    <p:extLst>
      <p:ext uri="{BB962C8B-B14F-4D97-AF65-F5344CB8AC3E}">
        <p14:creationId xmlns:p14="http://schemas.microsoft.com/office/powerpoint/2010/main" val="21663296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常见的循环应用</a:t>
            </a:r>
            <a:endParaRPr lang="en-US" dirty="0"/>
          </a:p>
        </p:txBody>
      </p:sp>
      <p:sp>
        <p:nvSpPr>
          <p:cNvPr id="3" name="Content Placeholder 2"/>
          <p:cNvSpPr>
            <a:spLocks noGrp="1"/>
          </p:cNvSpPr>
          <p:nvPr>
            <p:ph idx="1"/>
          </p:nvPr>
        </p:nvSpPr>
        <p:spPr>
          <a:xfrm>
            <a:off x="3803650" y="533400"/>
            <a:ext cx="4959350" cy="5257800"/>
          </a:xfrm>
        </p:spPr>
        <p:txBody>
          <a:bodyPr>
            <a:normAutofit fontScale="55000" lnSpcReduction="20000"/>
          </a:bodyPr>
          <a:lstStyle/>
          <a:p>
            <a:pPr marL="0" indent="0">
              <a:lnSpc>
                <a:spcPct val="120000"/>
              </a:lnSpc>
              <a:buNone/>
            </a:pPr>
            <a:r>
              <a:rPr lang="en-US" dirty="0"/>
              <a:t>1</a:t>
            </a:r>
            <a:r>
              <a:rPr lang="zh-CN" altLang="en-US" dirty="0"/>
              <a:t>）计数循环。</a:t>
            </a:r>
            <a:endParaRPr lang="en-US" altLang="zh-CN" dirty="0"/>
          </a:p>
          <a:p>
            <a:pPr marL="0" indent="0">
              <a:lnSpc>
                <a:spcPct val="120000"/>
              </a:lnSpc>
              <a:buNone/>
            </a:pPr>
            <a:endParaRPr lang="en-US" dirty="0"/>
          </a:p>
          <a:p>
            <a:pPr marL="0" indent="0">
              <a:lnSpc>
                <a:spcPct val="120000"/>
              </a:lnSpc>
              <a:buNone/>
            </a:pPr>
            <a:r>
              <a:rPr lang="en-US" dirty="0"/>
              <a:t>2</a:t>
            </a:r>
            <a:r>
              <a:rPr lang="zh-CN" altLang="en-US" dirty="0"/>
              <a:t>）输入验证循环：为了避免操作员按键错误，程序包含输入验证循环是非常必要的。</a:t>
            </a:r>
            <a:endParaRPr lang="en-US" altLang="zh-CN" dirty="0"/>
          </a:p>
          <a:p>
            <a:pPr marL="0" indent="0">
              <a:lnSpc>
                <a:spcPct val="120000"/>
              </a:lnSpc>
              <a:buNone/>
            </a:pPr>
            <a:endParaRPr lang="en-US" dirty="0"/>
          </a:p>
          <a:p>
            <a:pPr marL="0" indent="0">
              <a:lnSpc>
                <a:spcPct val="120000"/>
              </a:lnSpc>
              <a:buNone/>
            </a:pPr>
            <a:r>
              <a:rPr lang="en-US" dirty="0"/>
              <a:t>3</a:t>
            </a:r>
            <a:r>
              <a:rPr lang="zh-CN" altLang="en-US" dirty="0"/>
              <a:t>）哨兵循环：循环程序不停地读、检查和处理数据，直到遇到事先指定的表示结束的值，循环才终止。此值为“哨兵值”，它控制着循环结束。</a:t>
            </a:r>
            <a:endParaRPr lang="en-US" altLang="zh-CN" dirty="0"/>
          </a:p>
          <a:p>
            <a:pPr marL="0" indent="0">
              <a:lnSpc>
                <a:spcPct val="120000"/>
              </a:lnSpc>
              <a:buNone/>
            </a:pPr>
            <a:endParaRPr lang="en-US" dirty="0"/>
          </a:p>
          <a:p>
            <a:pPr marL="0" indent="0">
              <a:lnSpc>
                <a:spcPct val="120000"/>
              </a:lnSpc>
              <a:buNone/>
            </a:pPr>
            <a:r>
              <a:rPr lang="en-US" dirty="0"/>
              <a:t>4</a:t>
            </a:r>
            <a:r>
              <a:rPr lang="zh-CN" altLang="en-US" dirty="0"/>
              <a:t>）延时循环：循环中不实现任何功能，只是使</a:t>
            </a:r>
            <a:r>
              <a:rPr lang="en-US" dirty="0"/>
              <a:t>CPU</a:t>
            </a:r>
            <a:r>
              <a:rPr lang="zh-CN" altLang="en-US" dirty="0"/>
              <a:t>等待一定的时间后再继续执行程序，即实现计时器的功能。</a:t>
            </a:r>
            <a:endParaRPr lang="en-US" altLang="zh-CN" dirty="0"/>
          </a:p>
          <a:p>
            <a:pPr marL="0" indent="0">
              <a:lnSpc>
                <a:spcPct val="120000"/>
              </a:lnSpc>
              <a:buNone/>
            </a:pPr>
            <a:endParaRPr lang="en-US" dirty="0"/>
          </a:p>
          <a:p>
            <a:pPr marL="0" indent="0">
              <a:lnSpc>
                <a:spcPct val="120000"/>
              </a:lnSpc>
              <a:buNone/>
            </a:pPr>
            <a:r>
              <a:rPr lang="en-US" dirty="0"/>
              <a:t>5</a:t>
            </a:r>
            <a:r>
              <a:rPr lang="zh-CN" altLang="en-US" dirty="0"/>
              <a:t>）查找循环：按给定的对象进行查找。</a:t>
            </a:r>
            <a:endParaRPr lang="en-US" altLang="zh-CN" dirty="0"/>
          </a:p>
          <a:p>
            <a:pPr marL="0" indent="0">
              <a:lnSpc>
                <a:spcPct val="120000"/>
              </a:lnSpc>
              <a:buNone/>
            </a:pPr>
            <a:endParaRPr lang="en-US" dirty="0"/>
          </a:p>
          <a:p>
            <a:pPr marL="0" indent="0">
              <a:lnSpc>
                <a:spcPct val="120000"/>
              </a:lnSpc>
              <a:buNone/>
            </a:pPr>
            <a:r>
              <a:rPr lang="en-US" dirty="0"/>
              <a:t>6</a:t>
            </a:r>
            <a:r>
              <a:rPr lang="zh-CN" altLang="en-US" dirty="0"/>
              <a:t>）无限循环：有时程序需要永不停息地执行下去，比如监测危险信号。</a:t>
            </a:r>
            <a:endParaRPr lang="en-US" dirty="0"/>
          </a:p>
          <a:p>
            <a:pPr>
              <a:lnSpc>
                <a:spcPct val="120000"/>
              </a:lnSpc>
            </a:pPr>
            <a:endParaRPr lang="en-US" dirty="0"/>
          </a:p>
        </p:txBody>
      </p:sp>
      <p:sp>
        <p:nvSpPr>
          <p:cNvPr id="4" name="Text Placeholder 3"/>
          <p:cNvSpPr>
            <a:spLocks noGrp="1"/>
          </p:cNvSpPr>
          <p:nvPr>
            <p:ph type="body" sz="half" idx="2"/>
          </p:nvPr>
        </p:nvSpPr>
        <p:spPr/>
        <p:txBody>
          <a:bodyPr>
            <a:normAutofit/>
          </a:bodyPr>
          <a:lstStyle/>
          <a:p>
            <a:pPr marL="285750" indent="-285750">
              <a:buFont typeface="Wingdings" pitchFamily="2" charset="2"/>
              <a:buChar char="Ø"/>
            </a:pPr>
            <a:r>
              <a:rPr lang="zh-CN" altLang="en-US" dirty="0"/>
              <a:t>计数循环</a:t>
            </a:r>
            <a:endParaRPr lang="en-US" altLang="zh-CN" dirty="0"/>
          </a:p>
          <a:p>
            <a:pPr marL="285750" indent="-285750">
              <a:buFont typeface="Wingdings" pitchFamily="2" charset="2"/>
              <a:buChar char="Ø"/>
            </a:pPr>
            <a:r>
              <a:rPr lang="zh-CN" altLang="en-US" dirty="0"/>
              <a:t>输入验证循环</a:t>
            </a:r>
            <a:endParaRPr lang="en-US" altLang="zh-CN" dirty="0"/>
          </a:p>
          <a:p>
            <a:pPr marL="285750" indent="-285750">
              <a:buFont typeface="Wingdings" pitchFamily="2" charset="2"/>
              <a:buChar char="Ø"/>
            </a:pPr>
            <a:r>
              <a:rPr lang="zh-CN" altLang="en-US" dirty="0"/>
              <a:t>哨兵循环</a:t>
            </a:r>
            <a:endParaRPr lang="en-US" altLang="zh-CN" dirty="0"/>
          </a:p>
          <a:p>
            <a:pPr marL="285750" indent="-285750">
              <a:buFont typeface="Wingdings" pitchFamily="2" charset="2"/>
              <a:buChar char="Ø"/>
            </a:pPr>
            <a:r>
              <a:rPr lang="zh-CN" altLang="en-US" dirty="0"/>
              <a:t>延时循环</a:t>
            </a:r>
            <a:endParaRPr lang="en-US" altLang="zh-CN" dirty="0"/>
          </a:p>
          <a:p>
            <a:pPr marL="285750" indent="-285750">
              <a:buFont typeface="Wingdings" pitchFamily="2" charset="2"/>
              <a:buChar char="Ø"/>
            </a:pPr>
            <a:r>
              <a:rPr lang="zh-CN" altLang="en-US" dirty="0"/>
              <a:t>查找循环</a:t>
            </a:r>
            <a:endParaRPr lang="en-US" altLang="zh-CN" dirty="0"/>
          </a:p>
          <a:p>
            <a:pPr marL="285750" indent="-285750">
              <a:buFont typeface="Wingdings" pitchFamily="2" charset="2"/>
              <a:buChar char="Ø"/>
            </a:pPr>
            <a:r>
              <a:rPr lang="zh-CN" altLang="en-US" dirty="0"/>
              <a:t>无限循环</a:t>
            </a:r>
            <a:endParaRPr lang="en-US" dirty="0"/>
          </a:p>
        </p:txBody>
      </p:sp>
    </p:spTree>
    <p:extLst>
      <p:ext uri="{BB962C8B-B14F-4D97-AF65-F5344CB8AC3E}">
        <p14:creationId xmlns:p14="http://schemas.microsoft.com/office/powerpoint/2010/main" val="27641340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迭代法编程</a:t>
            </a:r>
            <a:endParaRPr lang="en-US" dirty="0"/>
          </a:p>
        </p:txBody>
      </p:sp>
      <p:sp>
        <p:nvSpPr>
          <p:cNvPr id="3" name="Content Placeholder 2"/>
          <p:cNvSpPr>
            <a:spLocks noGrp="1"/>
          </p:cNvSpPr>
          <p:nvPr>
            <p:ph idx="1"/>
          </p:nvPr>
        </p:nvSpPr>
        <p:spPr/>
        <p:txBody>
          <a:bodyPr/>
          <a:lstStyle/>
          <a:p>
            <a:pPr marL="0" indent="0">
              <a:buNone/>
            </a:pPr>
            <a:r>
              <a:rPr lang="zh-CN" altLang="en-US" dirty="0"/>
              <a:t>技术要点：前提是必须有迭代初值，关键是得到合适的迭代公式。</a:t>
            </a:r>
            <a:endParaRPr lang="en-US" dirty="0"/>
          </a:p>
          <a:p>
            <a:pPr marL="0" indent="0">
              <a:buNone/>
            </a:pPr>
            <a:r>
              <a:rPr lang="zh-CN" altLang="en-US" dirty="0"/>
              <a:t>例如：斐波纳契数列。</a:t>
            </a:r>
            <a:endParaRPr lang="en-US" dirty="0"/>
          </a:p>
          <a:p>
            <a:pPr marL="0" indent="0">
              <a:buNone/>
            </a:pPr>
            <a:r>
              <a:rPr lang="zh-CN" altLang="en-US" dirty="0"/>
              <a:t>迭代初值：</a:t>
            </a:r>
            <a:r>
              <a:rPr lang="en-US" dirty="0"/>
              <a:t>f1=1; f2=1;</a:t>
            </a:r>
          </a:p>
          <a:p>
            <a:pPr marL="0" indent="0">
              <a:buNone/>
            </a:pPr>
            <a:r>
              <a:rPr lang="zh-CN" altLang="en-US" dirty="0"/>
              <a:t>迭代公式：</a:t>
            </a:r>
            <a:r>
              <a:rPr lang="en-US" dirty="0"/>
              <a:t>f3=f1+f2;  f1=f2;  f2=f3;</a:t>
            </a:r>
          </a:p>
          <a:p>
            <a:endParaRPr lang="en-US" dirty="0"/>
          </a:p>
        </p:txBody>
      </p:sp>
      <p:sp>
        <p:nvSpPr>
          <p:cNvPr id="4" name="Text Placeholder 3"/>
          <p:cNvSpPr>
            <a:spLocks noGrp="1"/>
          </p:cNvSpPr>
          <p:nvPr>
            <p:ph type="body" sz="half" idx="2"/>
          </p:nvPr>
        </p:nvSpPr>
        <p:spPr/>
        <p:txBody>
          <a:bodyPr/>
          <a:lstStyle/>
          <a:p>
            <a:r>
              <a:rPr lang="zh-CN" altLang="en-US" dirty="0"/>
              <a:t>利用迭代初值来推算出当前项的值，即不断用新值取代变量的旧值，或由旧值递推出变量的新值。</a:t>
            </a:r>
            <a:endParaRPr lang="en-US" dirty="0"/>
          </a:p>
        </p:txBody>
      </p:sp>
    </p:spTree>
    <p:extLst>
      <p:ext uri="{BB962C8B-B14F-4D97-AF65-F5344CB8AC3E}">
        <p14:creationId xmlns:p14="http://schemas.microsoft.com/office/powerpoint/2010/main" val="12545058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穷举法编程</a:t>
            </a:r>
            <a:endParaRPr lang="en-US" dirty="0"/>
          </a:p>
        </p:txBody>
      </p:sp>
      <p:sp>
        <p:nvSpPr>
          <p:cNvPr id="3" name="Content Placeholder 2"/>
          <p:cNvSpPr>
            <a:spLocks noGrp="1"/>
          </p:cNvSpPr>
          <p:nvPr>
            <p:ph idx="1"/>
          </p:nvPr>
        </p:nvSpPr>
        <p:spPr/>
        <p:txBody>
          <a:bodyPr>
            <a:normAutofit fontScale="62500" lnSpcReduction="20000"/>
          </a:bodyPr>
          <a:lstStyle/>
          <a:p>
            <a:pPr marL="0" indent="0">
              <a:lnSpc>
                <a:spcPct val="120000"/>
              </a:lnSpc>
              <a:buNone/>
            </a:pPr>
            <a:r>
              <a:rPr lang="en-US" altLang="zh-CN" dirty="0"/>
              <a:t>1</a:t>
            </a:r>
            <a:r>
              <a:rPr lang="zh-CN" altLang="en-US" dirty="0"/>
              <a:t>）计数法：要求在程序执行前必须清楚循环的执行次数，然后逐次测试，直到循环结束。</a:t>
            </a:r>
            <a:endParaRPr lang="en-US" dirty="0"/>
          </a:p>
          <a:p>
            <a:pPr marL="0" indent="0">
              <a:lnSpc>
                <a:spcPct val="120000"/>
              </a:lnSpc>
              <a:buNone/>
            </a:pPr>
            <a:r>
              <a:rPr lang="en-US" altLang="zh-CN" dirty="0"/>
              <a:t>2</a:t>
            </a:r>
            <a:r>
              <a:rPr lang="zh-CN" altLang="en-US" dirty="0"/>
              <a:t>）标识法：达到某一目标后，循环结束。</a:t>
            </a:r>
            <a:endParaRPr lang="en-US" dirty="0"/>
          </a:p>
          <a:p>
            <a:pPr marL="0" indent="0">
              <a:lnSpc>
                <a:spcPct val="120000"/>
              </a:lnSpc>
              <a:buNone/>
            </a:pPr>
            <a:endParaRPr lang="en-US" altLang="zh-CN" dirty="0"/>
          </a:p>
          <a:p>
            <a:pPr marL="0" indent="0">
              <a:lnSpc>
                <a:spcPct val="120000"/>
              </a:lnSpc>
              <a:buNone/>
            </a:pPr>
            <a:r>
              <a:rPr lang="zh-CN" altLang="en-US" dirty="0"/>
              <a:t>当不能使用计数法时，可以使用标识法。</a:t>
            </a:r>
            <a:endParaRPr lang="en-US" altLang="zh-CN" dirty="0"/>
          </a:p>
          <a:p>
            <a:pPr marL="0" indent="0">
              <a:lnSpc>
                <a:spcPct val="120000"/>
              </a:lnSpc>
              <a:buNone/>
            </a:pPr>
            <a:r>
              <a:rPr lang="zh-CN" altLang="en-US" dirty="0"/>
              <a:t>具体方法是：</a:t>
            </a:r>
            <a:endParaRPr lang="en-US" altLang="zh-CN" dirty="0"/>
          </a:p>
          <a:p>
            <a:pPr marL="514350" indent="-514350">
              <a:lnSpc>
                <a:spcPct val="120000"/>
              </a:lnSpc>
              <a:buFont typeface="+mj-lt"/>
              <a:buAutoNum type="arabicPeriod"/>
            </a:pPr>
            <a:r>
              <a:rPr lang="zh-CN" altLang="en-US" dirty="0"/>
              <a:t>在测试前先设置一个标识变量，并将标识变量赋值为“没有测试完”（取值为</a:t>
            </a:r>
            <a:r>
              <a:rPr lang="en-US" dirty="0"/>
              <a:t>0</a:t>
            </a:r>
            <a:r>
              <a:rPr lang="zh-CN" altLang="en-US" dirty="0"/>
              <a:t>）。</a:t>
            </a:r>
            <a:endParaRPr lang="en-US" altLang="zh-CN" dirty="0"/>
          </a:p>
          <a:p>
            <a:pPr marL="514350" indent="-514350">
              <a:lnSpc>
                <a:spcPct val="120000"/>
              </a:lnSpc>
              <a:buFont typeface="+mj-lt"/>
              <a:buAutoNum type="arabicPeriod"/>
            </a:pPr>
            <a:r>
              <a:rPr lang="zh-CN" altLang="en-US" dirty="0"/>
              <a:t>然后每测试一次，检查一下标识变量的值有无变化。</a:t>
            </a:r>
            <a:endParaRPr lang="en-US" altLang="zh-CN" dirty="0"/>
          </a:p>
          <a:p>
            <a:pPr marL="514350" indent="-514350">
              <a:lnSpc>
                <a:spcPct val="120000"/>
              </a:lnSpc>
              <a:buFont typeface="+mj-lt"/>
              <a:buAutoNum type="arabicPeriod"/>
            </a:pPr>
            <a:r>
              <a:rPr lang="zh-CN" altLang="en-US" dirty="0"/>
              <a:t>标识变量只有“没有测试完”和“测试完”两个值。</a:t>
            </a:r>
            <a:endParaRPr lang="en-US" altLang="zh-CN" dirty="0"/>
          </a:p>
          <a:p>
            <a:pPr marL="514350" indent="-514350">
              <a:lnSpc>
                <a:spcPct val="120000"/>
              </a:lnSpc>
              <a:buFont typeface="+mj-lt"/>
              <a:buAutoNum type="arabicPeriod"/>
            </a:pPr>
            <a:r>
              <a:rPr lang="zh-CN" altLang="en-US" dirty="0"/>
              <a:t>当某次测试找到需要的解或测试完最后一个对象后，就将标识变量变成“测试完”（取值为</a:t>
            </a:r>
            <a:r>
              <a:rPr lang="en-US" dirty="0"/>
              <a:t>1</a:t>
            </a:r>
            <a:r>
              <a:rPr lang="zh-CN" altLang="en-US" dirty="0"/>
              <a:t>），然后跳出循环。</a:t>
            </a:r>
            <a:endParaRPr lang="en-US" dirty="0"/>
          </a:p>
          <a:p>
            <a:pPr>
              <a:lnSpc>
                <a:spcPct val="120000"/>
              </a:lnSpc>
            </a:pPr>
            <a:endParaRPr lang="en-US" dirty="0"/>
          </a:p>
        </p:txBody>
      </p:sp>
      <p:sp>
        <p:nvSpPr>
          <p:cNvPr id="4" name="Text Placeholder 3"/>
          <p:cNvSpPr>
            <a:spLocks noGrp="1"/>
          </p:cNvSpPr>
          <p:nvPr>
            <p:ph type="body" sz="half" idx="2"/>
          </p:nvPr>
        </p:nvSpPr>
        <p:spPr/>
        <p:txBody>
          <a:bodyPr>
            <a:normAutofit/>
          </a:bodyPr>
          <a:lstStyle/>
          <a:p>
            <a:r>
              <a:rPr lang="zh-CN" altLang="en-US" dirty="0"/>
              <a:t>穷举就是结合多种可能的情形逐一测试，从中找出符合要求的一个或一组解。</a:t>
            </a:r>
            <a:endParaRPr lang="en-US" altLang="zh-CN" dirty="0"/>
          </a:p>
          <a:p>
            <a:pPr marL="285750" indent="-285750">
              <a:buFont typeface="Wingdings" pitchFamily="2" charset="2"/>
              <a:buChar char="Ø"/>
            </a:pPr>
            <a:r>
              <a:rPr lang="zh-CN" altLang="en-US" dirty="0"/>
              <a:t>计数法</a:t>
            </a:r>
            <a:endParaRPr lang="en-US" dirty="0"/>
          </a:p>
          <a:p>
            <a:pPr marL="285750" indent="-285750">
              <a:buFont typeface="Wingdings" pitchFamily="2" charset="2"/>
              <a:buChar char="Ø"/>
            </a:pPr>
            <a:r>
              <a:rPr lang="zh-CN" altLang="en-US" dirty="0"/>
              <a:t>标识法</a:t>
            </a:r>
            <a:endParaRPr lang="en-US" dirty="0"/>
          </a:p>
          <a:p>
            <a:endParaRPr lang="en-US" dirty="0"/>
          </a:p>
        </p:txBody>
      </p:sp>
    </p:spTree>
    <p:extLst>
      <p:ext uri="{BB962C8B-B14F-4D97-AF65-F5344CB8AC3E}">
        <p14:creationId xmlns:p14="http://schemas.microsoft.com/office/powerpoint/2010/main" val="118522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项目实现</a:t>
            </a:r>
            <a:endParaRPr lang="en-US" dirty="0"/>
          </a:p>
        </p:txBody>
      </p:sp>
      <p:sp>
        <p:nvSpPr>
          <p:cNvPr id="3" name="Content Placeholder 2"/>
          <p:cNvSpPr>
            <a:spLocks noGrp="1"/>
          </p:cNvSpPr>
          <p:nvPr>
            <p:ph idx="1"/>
          </p:nvPr>
        </p:nvSpPr>
        <p:spPr>
          <a:xfrm>
            <a:off x="457200" y="1600201"/>
            <a:ext cx="8229600" cy="1752599"/>
          </a:xfrm>
        </p:spPr>
        <p:txBody>
          <a:bodyPr>
            <a:normAutofit fontScale="92500" lnSpcReduction="10000"/>
          </a:bodyPr>
          <a:lstStyle/>
          <a:p>
            <a:pPr>
              <a:buFont typeface="Wingdings" pitchFamily="2" charset="2"/>
              <a:buChar char="Ø"/>
            </a:pPr>
            <a:r>
              <a:rPr lang="zh-CN" altLang="en-US" sz="2200" dirty="0">
                <a:latin typeface="+mn-ea"/>
              </a:rPr>
              <a:t>任务一：分析需要输出的数据及数据的类型</a:t>
            </a:r>
            <a:endParaRPr lang="en-US" sz="2200" dirty="0">
              <a:latin typeface="+mn-ea"/>
            </a:endParaRPr>
          </a:p>
          <a:p>
            <a:pPr>
              <a:buFont typeface="Wingdings" pitchFamily="2" charset="2"/>
              <a:buChar char="Ø"/>
            </a:pPr>
            <a:r>
              <a:rPr lang="zh-CN" altLang="en-US" sz="2200" dirty="0">
                <a:latin typeface="+mn-ea"/>
              </a:rPr>
              <a:t>任务二：声明变量、对变量进行赋值</a:t>
            </a:r>
            <a:endParaRPr lang="en-US" sz="2200" dirty="0">
              <a:latin typeface="+mn-ea"/>
            </a:endParaRPr>
          </a:p>
          <a:p>
            <a:pPr>
              <a:buFont typeface="Wingdings" pitchFamily="2" charset="2"/>
              <a:buChar char="Ø"/>
            </a:pPr>
            <a:r>
              <a:rPr lang="zh-CN" altLang="en-US" sz="2200" dirty="0">
                <a:latin typeface="+mn-ea"/>
              </a:rPr>
              <a:t>任务三：根据提示录入通讯录信息</a:t>
            </a:r>
            <a:endParaRPr lang="en-US" sz="2200" dirty="0">
              <a:latin typeface="+mn-ea"/>
            </a:endParaRPr>
          </a:p>
          <a:p>
            <a:pPr>
              <a:buFont typeface="Wingdings" pitchFamily="2" charset="2"/>
              <a:buChar char="Ø"/>
            </a:pPr>
            <a:r>
              <a:rPr lang="zh-CN" altLang="en-US" sz="2200" dirty="0">
                <a:latin typeface="+mn-ea"/>
              </a:rPr>
              <a:t>任务四：在屏幕上显示通讯录信息</a:t>
            </a:r>
            <a:endParaRPr lang="en-US" sz="2200" dirty="0">
              <a:latin typeface="+mn-ea"/>
            </a:endParaRPr>
          </a:p>
          <a:p>
            <a:pPr>
              <a:buFont typeface="Wingdings" pitchFamily="2" charset="2"/>
              <a:buChar char="Ø"/>
            </a:pPr>
            <a:r>
              <a:rPr lang="zh-CN" altLang="en-US" sz="2200" dirty="0">
                <a:latin typeface="+mn-ea"/>
              </a:rPr>
              <a:t>任务五：在</a:t>
            </a:r>
            <a:r>
              <a:rPr lang="en-US" sz="2200" dirty="0">
                <a:latin typeface="+mn-ea"/>
              </a:rPr>
              <a:t>Turbo C</a:t>
            </a:r>
            <a:r>
              <a:rPr lang="zh-CN" altLang="en-US" sz="2200" dirty="0">
                <a:latin typeface="+mn-ea"/>
              </a:rPr>
              <a:t>环境下编写运行</a:t>
            </a:r>
            <a:r>
              <a:rPr lang="en-US" sz="2200" dirty="0">
                <a:latin typeface="+mn-ea"/>
              </a:rPr>
              <a:t>C</a:t>
            </a:r>
            <a:r>
              <a:rPr lang="zh-CN" altLang="en-US" sz="2200" dirty="0">
                <a:latin typeface="+mn-ea"/>
              </a:rPr>
              <a:t>语言程序</a:t>
            </a:r>
            <a:endParaRPr lang="en-US" sz="2200" dirty="0">
              <a:latin typeface="+mn-ea"/>
            </a:endParaRPr>
          </a:p>
          <a:p>
            <a:endParaRPr lang="en-US" dirty="0"/>
          </a:p>
        </p:txBody>
      </p:sp>
    </p:spTree>
    <p:extLst>
      <p:ext uri="{BB962C8B-B14F-4D97-AF65-F5344CB8AC3E}">
        <p14:creationId xmlns:p14="http://schemas.microsoft.com/office/powerpoint/2010/main" val="28456584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伪随机函数</a:t>
            </a:r>
            <a:endParaRPr lang="en-US" dirty="0"/>
          </a:p>
        </p:txBody>
      </p:sp>
      <p:sp>
        <p:nvSpPr>
          <p:cNvPr id="3" name="Content Placeholder 2"/>
          <p:cNvSpPr>
            <a:spLocks noGrp="1"/>
          </p:cNvSpPr>
          <p:nvPr>
            <p:ph idx="1"/>
          </p:nvPr>
        </p:nvSpPr>
        <p:spPr/>
        <p:txBody>
          <a:bodyPr>
            <a:normAutofit/>
          </a:bodyPr>
          <a:lstStyle/>
          <a:p>
            <a:pPr marL="0" indent="0">
              <a:buNone/>
            </a:pPr>
            <a:r>
              <a:rPr lang="en-US" dirty="0"/>
              <a:t>rand()%100   </a:t>
            </a:r>
            <a:r>
              <a:rPr lang="zh-CN" altLang="en-US" dirty="0"/>
              <a:t>产生一个</a:t>
            </a:r>
            <a:r>
              <a:rPr lang="en-US" dirty="0"/>
              <a:t>0</a:t>
            </a:r>
            <a:r>
              <a:rPr lang="zh-CN" altLang="en-US" dirty="0"/>
              <a:t>～</a:t>
            </a:r>
            <a:r>
              <a:rPr lang="en-US" dirty="0"/>
              <a:t>99</a:t>
            </a:r>
            <a:r>
              <a:rPr lang="zh-CN" altLang="en-US" dirty="0"/>
              <a:t>之间的伪随机数</a:t>
            </a:r>
            <a:endParaRPr lang="en-US" dirty="0"/>
          </a:p>
          <a:p>
            <a:pPr marL="0" indent="0">
              <a:buNone/>
            </a:pPr>
            <a:r>
              <a:rPr lang="en-US" dirty="0"/>
              <a:t>rand()%9+1   </a:t>
            </a:r>
            <a:r>
              <a:rPr lang="zh-CN" altLang="en-US" dirty="0"/>
              <a:t>产生一个</a:t>
            </a:r>
            <a:r>
              <a:rPr lang="en-US" dirty="0"/>
              <a:t>1</a:t>
            </a:r>
            <a:r>
              <a:rPr lang="zh-CN" altLang="en-US" dirty="0"/>
              <a:t>～</a:t>
            </a:r>
            <a:r>
              <a:rPr lang="en-US" dirty="0"/>
              <a:t>9</a:t>
            </a:r>
            <a:r>
              <a:rPr lang="zh-CN" altLang="en-US" dirty="0"/>
              <a:t>之间的伪随机数</a:t>
            </a:r>
            <a:endParaRPr lang="en-US" dirty="0"/>
          </a:p>
          <a:p>
            <a:endParaRPr lang="en-US" dirty="0"/>
          </a:p>
        </p:txBody>
      </p:sp>
      <p:sp>
        <p:nvSpPr>
          <p:cNvPr id="4" name="Text Placeholder 3"/>
          <p:cNvSpPr>
            <a:spLocks noGrp="1"/>
          </p:cNvSpPr>
          <p:nvPr>
            <p:ph type="body" sz="half" idx="2"/>
          </p:nvPr>
        </p:nvSpPr>
        <p:spPr/>
        <p:txBody>
          <a:bodyPr/>
          <a:lstStyle/>
          <a:p>
            <a:r>
              <a:rPr lang="zh-CN" altLang="en-US" dirty="0"/>
              <a:t>函数原型</a:t>
            </a:r>
            <a:r>
              <a:rPr lang="en-US" dirty="0"/>
              <a:t> </a:t>
            </a:r>
          </a:p>
          <a:p>
            <a:r>
              <a:rPr lang="en-US" dirty="0"/>
              <a:t>1</a:t>
            </a:r>
            <a:r>
              <a:rPr lang="zh-CN" altLang="en-US" dirty="0"/>
              <a:t>、</a:t>
            </a:r>
            <a:r>
              <a:rPr lang="en-US" dirty="0" err="1">
                <a:solidFill>
                  <a:schemeClr val="accent4"/>
                </a:solidFill>
              </a:rPr>
              <a:t>int</a:t>
            </a:r>
            <a:r>
              <a:rPr lang="en-US" dirty="0">
                <a:solidFill>
                  <a:schemeClr val="accent4"/>
                </a:solidFill>
              </a:rPr>
              <a:t>  rand(void)</a:t>
            </a:r>
          </a:p>
          <a:p>
            <a:r>
              <a:rPr lang="zh-CN" altLang="en-US" dirty="0"/>
              <a:t>产生一个</a:t>
            </a:r>
            <a:r>
              <a:rPr lang="en-US" dirty="0"/>
              <a:t>0</a:t>
            </a:r>
            <a:r>
              <a:rPr lang="zh-CN" altLang="en-US" dirty="0"/>
              <a:t>～</a:t>
            </a:r>
            <a:r>
              <a:rPr lang="en-US" dirty="0"/>
              <a:t>0x7ffff</a:t>
            </a:r>
            <a:r>
              <a:rPr lang="zh-CN" altLang="en-US" dirty="0"/>
              <a:t>之间的伪随机数</a:t>
            </a:r>
            <a:endParaRPr lang="en-US" dirty="0"/>
          </a:p>
          <a:p>
            <a:r>
              <a:rPr lang="en-US" dirty="0"/>
              <a:t>2</a:t>
            </a:r>
            <a:r>
              <a:rPr lang="zh-CN" altLang="en-US" dirty="0"/>
              <a:t>、</a:t>
            </a:r>
            <a:r>
              <a:rPr lang="en-US" dirty="0">
                <a:solidFill>
                  <a:schemeClr val="accent4"/>
                </a:solidFill>
              </a:rPr>
              <a:t>void  </a:t>
            </a:r>
            <a:r>
              <a:rPr lang="en-US" dirty="0" err="1">
                <a:solidFill>
                  <a:schemeClr val="accent4"/>
                </a:solidFill>
              </a:rPr>
              <a:t>srand</a:t>
            </a:r>
            <a:r>
              <a:rPr lang="en-US" dirty="0">
                <a:solidFill>
                  <a:schemeClr val="accent4"/>
                </a:solidFill>
              </a:rPr>
              <a:t>(unsigned seed)</a:t>
            </a:r>
          </a:p>
          <a:p>
            <a:r>
              <a:rPr lang="zh-CN" altLang="en-US" dirty="0"/>
              <a:t>初始化伪随机数发生器</a:t>
            </a:r>
            <a:endParaRPr lang="en-US" dirty="0"/>
          </a:p>
          <a:p>
            <a:r>
              <a:rPr lang="zh-CN" altLang="en-US" dirty="0"/>
              <a:t>若每次用相同的</a:t>
            </a:r>
            <a:r>
              <a:rPr lang="en-US" dirty="0"/>
              <a:t>seed</a:t>
            </a:r>
            <a:r>
              <a:rPr lang="zh-CN" altLang="en-US" dirty="0"/>
              <a:t>，则产生相同的伪随机数序列</a:t>
            </a:r>
            <a:endParaRPr lang="en-US" dirty="0"/>
          </a:p>
          <a:p>
            <a:endParaRPr lang="en-US" dirty="0"/>
          </a:p>
        </p:txBody>
      </p:sp>
    </p:spTree>
    <p:extLst>
      <p:ext uri="{BB962C8B-B14F-4D97-AF65-F5344CB8AC3E}">
        <p14:creationId xmlns:p14="http://schemas.microsoft.com/office/powerpoint/2010/main" val="42044242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技能训练</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自主训练</a:t>
            </a:r>
            <a:endParaRPr lang="en-US" altLang="zh-CN" dirty="0"/>
          </a:p>
          <a:p>
            <a:pPr>
              <a:buFont typeface="Wingdings" pitchFamily="2" charset="2"/>
              <a:buChar char="Ø"/>
            </a:pPr>
            <a:r>
              <a:rPr lang="zh-CN" altLang="en-US" dirty="0"/>
              <a:t>拓展训练</a:t>
            </a:r>
            <a:endParaRPr lang="en-US" dirty="0"/>
          </a:p>
        </p:txBody>
      </p:sp>
    </p:spTree>
    <p:extLst>
      <p:ext uri="{BB962C8B-B14F-4D97-AF65-F5344CB8AC3E}">
        <p14:creationId xmlns:p14="http://schemas.microsoft.com/office/powerpoint/2010/main" val="6452232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自主训练</a:t>
            </a:r>
            <a:endParaRPr lang="en-US" dirty="0"/>
          </a:p>
        </p:txBody>
      </p:sp>
      <p:sp>
        <p:nvSpPr>
          <p:cNvPr id="3" name="Content Placeholder 2"/>
          <p:cNvSpPr>
            <a:spLocks noGrp="1"/>
          </p:cNvSpPr>
          <p:nvPr>
            <p:ph idx="1"/>
          </p:nvPr>
        </p:nvSpPr>
        <p:spPr/>
        <p:txBody>
          <a:bodyPr/>
          <a:lstStyle/>
          <a:p>
            <a:pPr marL="0" indent="0">
              <a:buNone/>
            </a:pPr>
            <a:r>
              <a:rPr lang="en-US" dirty="0"/>
              <a:t>1</a:t>
            </a:r>
            <a:r>
              <a:rPr lang="zh-CN" altLang="en-US" dirty="0"/>
              <a:t>．统计学生成绩</a:t>
            </a:r>
            <a:endParaRPr lang="en-US" dirty="0"/>
          </a:p>
          <a:p>
            <a:pPr marL="0" indent="0">
              <a:buNone/>
            </a:pPr>
            <a:r>
              <a:rPr lang="zh-CN" altLang="en-US" dirty="0"/>
              <a:t>说明：从键盘上输入</a:t>
            </a:r>
            <a:r>
              <a:rPr lang="en-US" dirty="0"/>
              <a:t>M</a:t>
            </a:r>
            <a:r>
              <a:rPr lang="zh-CN" altLang="en-US" dirty="0"/>
              <a:t>个学生的</a:t>
            </a:r>
            <a:r>
              <a:rPr lang="en-US" dirty="0"/>
              <a:t>N</a:t>
            </a:r>
            <a:r>
              <a:rPr lang="zh-CN" altLang="en-US" dirty="0"/>
              <a:t>门功课成绩，统计学生的总成绩和平均成绩。</a:t>
            </a:r>
            <a:endParaRPr lang="en-US" altLang="zh-CN" dirty="0"/>
          </a:p>
          <a:p>
            <a:pPr marL="0" indent="0">
              <a:buNone/>
            </a:pPr>
            <a:endParaRPr lang="en-US" dirty="0"/>
          </a:p>
          <a:p>
            <a:pPr marL="0" indent="0">
              <a:buNone/>
            </a:pPr>
            <a:r>
              <a:rPr lang="en-US" dirty="0"/>
              <a:t>2</a:t>
            </a:r>
            <a:r>
              <a:rPr lang="zh-CN" altLang="en-US" dirty="0"/>
              <a:t>．查询生肖</a:t>
            </a:r>
            <a:endParaRPr lang="en-US" dirty="0"/>
          </a:p>
          <a:p>
            <a:pPr marL="0" indent="0">
              <a:buNone/>
            </a:pPr>
            <a:r>
              <a:rPr lang="zh-CN" altLang="en-US" dirty="0"/>
              <a:t>说明：输入一个人的出生年份，显示他的生肖，要求可连续查询。按</a:t>
            </a:r>
            <a:r>
              <a:rPr lang="en-US" dirty="0"/>
              <a:t>Y</a:t>
            </a:r>
            <a:r>
              <a:rPr lang="zh-CN" altLang="en-US" dirty="0"/>
              <a:t>键时继续判断，按其他键结束。</a:t>
            </a:r>
            <a:endParaRPr lang="en-US" dirty="0"/>
          </a:p>
          <a:p>
            <a:endParaRPr lang="en-US" dirty="0"/>
          </a:p>
        </p:txBody>
      </p:sp>
      <p:sp>
        <p:nvSpPr>
          <p:cNvPr id="4" name="Text Placeholder 3"/>
          <p:cNvSpPr>
            <a:spLocks noGrp="1"/>
          </p:cNvSpPr>
          <p:nvPr>
            <p:ph type="body" sz="half" idx="2"/>
          </p:nvPr>
        </p:nvSpPr>
        <p:spPr/>
        <p:txBody>
          <a:bodyPr/>
          <a:lstStyle/>
          <a:p>
            <a:r>
              <a:rPr lang="en-US" dirty="0"/>
              <a:t>1</a:t>
            </a:r>
            <a:r>
              <a:rPr lang="zh-CN" altLang="en-US" dirty="0"/>
              <a:t>．统计学生成绩</a:t>
            </a:r>
            <a:endParaRPr lang="en-US" altLang="zh-CN" dirty="0"/>
          </a:p>
          <a:p>
            <a:r>
              <a:rPr lang="en-US" dirty="0"/>
              <a:t>2</a:t>
            </a:r>
            <a:r>
              <a:rPr lang="zh-CN" altLang="en-US" dirty="0"/>
              <a:t>．查询生肖</a:t>
            </a:r>
            <a:endParaRPr lang="en-US" dirty="0"/>
          </a:p>
          <a:p>
            <a:endParaRPr lang="en-US" dirty="0"/>
          </a:p>
          <a:p>
            <a:endParaRPr lang="en-US" dirty="0"/>
          </a:p>
        </p:txBody>
      </p:sp>
    </p:spTree>
    <p:extLst>
      <p:ext uri="{BB962C8B-B14F-4D97-AF65-F5344CB8AC3E}">
        <p14:creationId xmlns:p14="http://schemas.microsoft.com/office/powerpoint/2010/main" val="38700622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拓展训练</a:t>
            </a:r>
            <a:endParaRPr lang="en-US" dirty="0"/>
          </a:p>
        </p:txBody>
      </p:sp>
      <p:sp>
        <p:nvSpPr>
          <p:cNvPr id="3" name="Content Placeholder 2"/>
          <p:cNvSpPr>
            <a:spLocks noGrp="1"/>
          </p:cNvSpPr>
          <p:nvPr>
            <p:ph idx="1"/>
          </p:nvPr>
        </p:nvSpPr>
        <p:spPr>
          <a:xfrm>
            <a:off x="3803650" y="533400"/>
            <a:ext cx="5111750" cy="5334000"/>
          </a:xfrm>
        </p:spPr>
        <p:txBody>
          <a:bodyPr>
            <a:normAutofit fontScale="47500" lnSpcReduction="20000"/>
          </a:bodyPr>
          <a:lstStyle/>
          <a:p>
            <a:pPr marL="0" indent="0">
              <a:lnSpc>
                <a:spcPct val="120000"/>
              </a:lnSpc>
              <a:buNone/>
            </a:pPr>
            <a:r>
              <a:rPr lang="zh-CN" altLang="en-US" dirty="0"/>
              <a:t>难度设置：</a:t>
            </a:r>
            <a:endParaRPr lang="en-US" altLang="zh-CN" dirty="0"/>
          </a:p>
          <a:p>
            <a:pPr marL="0" indent="0">
              <a:lnSpc>
                <a:spcPct val="120000"/>
              </a:lnSpc>
              <a:buNone/>
            </a:pPr>
            <a:r>
              <a:rPr lang="zh-CN" altLang="en-US" dirty="0"/>
              <a:t>难度设置部分设置的范围在</a:t>
            </a:r>
            <a:r>
              <a:rPr lang="en-US" dirty="0"/>
              <a:t>2</a:t>
            </a:r>
            <a:r>
              <a:rPr lang="zh-CN" altLang="en-US" dirty="0"/>
              <a:t>～</a:t>
            </a:r>
            <a:r>
              <a:rPr lang="en-US" dirty="0"/>
              <a:t>30000</a:t>
            </a:r>
            <a:r>
              <a:rPr lang="zh-CN" altLang="en-US" dirty="0"/>
              <a:t>之间，默认的范围是</a:t>
            </a:r>
            <a:r>
              <a:rPr lang="en-US" dirty="0"/>
              <a:t>1</a:t>
            </a:r>
            <a:r>
              <a:rPr lang="zh-CN" altLang="en-US" dirty="0"/>
              <a:t>～</a:t>
            </a:r>
            <a:r>
              <a:rPr lang="en-US" dirty="0"/>
              <a:t>10</a:t>
            </a:r>
            <a:r>
              <a:rPr lang="zh-CN" altLang="en-US" dirty="0"/>
              <a:t>之间。</a:t>
            </a:r>
            <a:endParaRPr lang="en-US" altLang="zh-CN" dirty="0"/>
          </a:p>
          <a:p>
            <a:pPr marL="0" indent="0">
              <a:lnSpc>
                <a:spcPct val="120000"/>
              </a:lnSpc>
              <a:buNone/>
            </a:pPr>
            <a:endParaRPr lang="en-US" altLang="zh-CN" dirty="0"/>
          </a:p>
          <a:p>
            <a:pPr marL="0" indent="0">
              <a:lnSpc>
                <a:spcPct val="120000"/>
              </a:lnSpc>
              <a:buNone/>
            </a:pPr>
            <a:r>
              <a:rPr lang="zh-CN" altLang="en-US" dirty="0"/>
              <a:t>游戏说明：</a:t>
            </a:r>
            <a:endParaRPr lang="en-US" altLang="zh-CN" dirty="0"/>
          </a:p>
          <a:p>
            <a:pPr marL="0" indent="0">
              <a:lnSpc>
                <a:spcPct val="120000"/>
              </a:lnSpc>
              <a:buNone/>
            </a:pPr>
            <a:r>
              <a:rPr lang="zh-CN" altLang="en-US" dirty="0"/>
              <a:t>先由计算机“想”一个数，在</a:t>
            </a:r>
            <a:r>
              <a:rPr lang="en-US" dirty="0"/>
              <a:t>(</a:t>
            </a:r>
            <a:r>
              <a:rPr lang="en-US" dirty="0" err="1"/>
              <a:t>int</a:t>
            </a:r>
            <a:r>
              <a:rPr lang="en-US" dirty="0"/>
              <a:t>)(log(</a:t>
            </a:r>
            <a:r>
              <a:rPr lang="en-US" dirty="0" err="1"/>
              <a:t>nandu</a:t>
            </a:r>
            <a:r>
              <a:rPr lang="en-US" dirty="0"/>
              <a:t>)/log(2))</a:t>
            </a:r>
            <a:r>
              <a:rPr lang="en-US" dirty="0">
                <a:sym typeface="Symbol"/>
              </a:rPr>
              <a:t></a:t>
            </a:r>
            <a:r>
              <a:rPr lang="en-US" dirty="0"/>
              <a:t>3</a:t>
            </a:r>
            <a:r>
              <a:rPr lang="zh-CN" altLang="en-US" dirty="0"/>
              <a:t>这个次数范围内进行猜数，没猜对的话，计算机给出提示，告诉所猜的数是大还是小，</a:t>
            </a:r>
            <a:endParaRPr lang="en-US" altLang="zh-CN" dirty="0"/>
          </a:p>
          <a:p>
            <a:pPr marL="0" indent="0">
              <a:lnSpc>
                <a:spcPct val="120000"/>
              </a:lnSpc>
              <a:buNone/>
            </a:pPr>
            <a:r>
              <a:rPr lang="zh-CN" altLang="en-US" dirty="0"/>
              <a:t>如果猜对了，将在屏幕上显示猜了多少次才猜对此数，以此来反映猜数者“猜”的水平（优秀、合格、不合格），并给出相应的积分。</a:t>
            </a:r>
            <a:endParaRPr lang="en-US" altLang="zh-CN" dirty="0"/>
          </a:p>
          <a:p>
            <a:pPr marL="0" indent="0">
              <a:lnSpc>
                <a:spcPct val="120000"/>
              </a:lnSpc>
              <a:buNone/>
            </a:pPr>
            <a:r>
              <a:rPr lang="zh-CN" altLang="en-US" dirty="0"/>
              <a:t>优秀积分为</a:t>
            </a:r>
            <a:r>
              <a:rPr lang="en-US" dirty="0"/>
              <a:t>30</a:t>
            </a:r>
            <a:r>
              <a:rPr lang="zh-CN" altLang="en-US" dirty="0"/>
              <a:t>，合格积分为</a:t>
            </a:r>
            <a:r>
              <a:rPr lang="en-US" dirty="0"/>
              <a:t>20</a:t>
            </a:r>
            <a:r>
              <a:rPr lang="zh-CN" altLang="en-US" dirty="0"/>
              <a:t>，不合格积分为</a:t>
            </a:r>
            <a:r>
              <a:rPr lang="en-US" dirty="0"/>
              <a:t>10</a:t>
            </a:r>
            <a:r>
              <a:rPr lang="zh-CN" altLang="en-US" dirty="0"/>
              <a:t>。</a:t>
            </a:r>
            <a:endParaRPr lang="en-US" altLang="zh-CN" dirty="0"/>
          </a:p>
          <a:p>
            <a:pPr marL="0" indent="0">
              <a:lnSpc>
                <a:spcPct val="120000"/>
              </a:lnSpc>
              <a:buNone/>
            </a:pPr>
            <a:r>
              <a:rPr lang="zh-CN" altLang="en-US" dirty="0"/>
              <a:t>如果猜了</a:t>
            </a:r>
            <a:r>
              <a:rPr lang="en-US" dirty="0"/>
              <a:t>(</a:t>
            </a:r>
            <a:r>
              <a:rPr lang="en-US" dirty="0" err="1"/>
              <a:t>int</a:t>
            </a:r>
            <a:r>
              <a:rPr lang="en-US" dirty="0"/>
              <a:t>)(log(</a:t>
            </a:r>
            <a:r>
              <a:rPr lang="en-US" dirty="0" err="1"/>
              <a:t>nandu</a:t>
            </a:r>
            <a:r>
              <a:rPr lang="en-US" dirty="0"/>
              <a:t>)/log(2))</a:t>
            </a:r>
            <a:r>
              <a:rPr lang="en-US" dirty="0">
                <a:sym typeface="Symbol"/>
              </a:rPr>
              <a:t></a:t>
            </a:r>
            <a:r>
              <a:rPr lang="en-US" dirty="0"/>
              <a:t>3</a:t>
            </a:r>
            <a:r>
              <a:rPr lang="zh-CN" altLang="en-US" dirty="0"/>
              <a:t>次仍未猜中的话，则停止本次猜数，然后继续猜下一个数。</a:t>
            </a:r>
            <a:endParaRPr lang="en-US" altLang="zh-CN" dirty="0"/>
          </a:p>
          <a:p>
            <a:pPr marL="0" indent="0">
              <a:lnSpc>
                <a:spcPct val="120000"/>
              </a:lnSpc>
              <a:buNone/>
            </a:pPr>
            <a:endParaRPr lang="en-US" altLang="zh-CN" dirty="0"/>
          </a:p>
          <a:p>
            <a:pPr marL="0" indent="0">
              <a:lnSpc>
                <a:spcPct val="120000"/>
              </a:lnSpc>
              <a:buNone/>
            </a:pPr>
            <a:r>
              <a:rPr lang="zh-CN" altLang="en-US" dirty="0"/>
              <a:t>退出游戏：</a:t>
            </a:r>
            <a:endParaRPr lang="en-US" altLang="zh-CN" dirty="0"/>
          </a:p>
          <a:p>
            <a:pPr marL="0" indent="0">
              <a:lnSpc>
                <a:spcPct val="120000"/>
              </a:lnSpc>
              <a:buNone/>
            </a:pPr>
            <a:r>
              <a:rPr lang="zh-CN" altLang="en-US" dirty="0"/>
              <a:t>每次运行程序可以反复猜多个数，直到操作者想停止时才结束。</a:t>
            </a:r>
            <a:endParaRPr lang="en-US" dirty="0"/>
          </a:p>
          <a:p>
            <a:pPr marL="0" indent="0">
              <a:lnSpc>
                <a:spcPct val="120000"/>
              </a:lnSpc>
              <a:buNone/>
            </a:pPr>
            <a:endParaRPr lang="en-US" altLang="zh-CN" dirty="0"/>
          </a:p>
          <a:p>
            <a:pPr marL="0" indent="0">
              <a:lnSpc>
                <a:spcPct val="120000"/>
              </a:lnSpc>
              <a:buNone/>
            </a:pPr>
            <a:r>
              <a:rPr lang="zh-CN" altLang="en-US" dirty="0"/>
              <a:t>编程提示：</a:t>
            </a:r>
            <a:endParaRPr lang="en-US" altLang="zh-CN" dirty="0"/>
          </a:p>
          <a:p>
            <a:pPr marL="0" indent="0">
              <a:lnSpc>
                <a:spcPct val="120000"/>
              </a:lnSpc>
              <a:buNone/>
            </a:pPr>
            <a:r>
              <a:rPr lang="zh-CN" altLang="en-US" dirty="0"/>
              <a:t>步骤</a:t>
            </a:r>
            <a:r>
              <a:rPr lang="en-US" dirty="0"/>
              <a:t>1</a:t>
            </a:r>
            <a:r>
              <a:rPr lang="zh-CN" altLang="en-US" dirty="0"/>
              <a:t>：使用</a:t>
            </a:r>
            <a:r>
              <a:rPr lang="en-US" dirty="0"/>
              <a:t>switch</a:t>
            </a:r>
            <a:r>
              <a:rPr lang="zh-CN" altLang="en-US" dirty="0"/>
              <a:t>语句进行情况分类；</a:t>
            </a:r>
            <a:endParaRPr lang="en-US" dirty="0"/>
          </a:p>
          <a:p>
            <a:pPr marL="0" indent="0">
              <a:lnSpc>
                <a:spcPct val="120000"/>
              </a:lnSpc>
              <a:buNone/>
            </a:pPr>
            <a:r>
              <a:rPr lang="zh-CN" altLang="en-US" dirty="0"/>
              <a:t>步骤</a:t>
            </a:r>
            <a:r>
              <a:rPr lang="en-US" dirty="0"/>
              <a:t>2</a:t>
            </a:r>
            <a:r>
              <a:rPr lang="zh-CN" altLang="en-US" dirty="0"/>
              <a:t>：编写游戏难度函数；</a:t>
            </a:r>
            <a:endParaRPr lang="en-US" dirty="0"/>
          </a:p>
          <a:p>
            <a:pPr marL="0" indent="0">
              <a:lnSpc>
                <a:spcPct val="120000"/>
              </a:lnSpc>
              <a:buNone/>
            </a:pPr>
            <a:r>
              <a:rPr lang="zh-CN" altLang="en-US" dirty="0"/>
              <a:t>步骤</a:t>
            </a:r>
            <a:r>
              <a:rPr lang="en-US" dirty="0"/>
              <a:t>3</a:t>
            </a:r>
            <a:r>
              <a:rPr lang="zh-CN" altLang="en-US" dirty="0"/>
              <a:t>：编写主函数。</a:t>
            </a:r>
            <a:endParaRPr lang="en-US" dirty="0"/>
          </a:p>
        </p:txBody>
      </p:sp>
      <p:sp>
        <p:nvSpPr>
          <p:cNvPr id="4" name="Text Placeholder 3"/>
          <p:cNvSpPr>
            <a:spLocks noGrp="1"/>
          </p:cNvSpPr>
          <p:nvPr>
            <p:ph type="body" sz="half" idx="2"/>
          </p:nvPr>
        </p:nvSpPr>
        <p:spPr/>
        <p:txBody>
          <a:bodyPr/>
          <a:lstStyle/>
          <a:p>
            <a:r>
              <a:rPr lang="zh-CN" altLang="en-US" dirty="0"/>
              <a:t>训练内容：改进猜数游戏。</a:t>
            </a:r>
            <a:endParaRPr lang="en-US" dirty="0"/>
          </a:p>
          <a:p>
            <a:r>
              <a:rPr lang="zh-CN" altLang="en-US" dirty="0"/>
              <a:t>说明：这个游戏主要包括游戏说明、难度设置和退出游戏三大部分。</a:t>
            </a:r>
            <a:endParaRPr lang="en-US" dirty="0"/>
          </a:p>
          <a:p>
            <a:endParaRPr lang="en-US" dirty="0"/>
          </a:p>
        </p:txBody>
      </p:sp>
    </p:spTree>
    <p:extLst>
      <p:ext uri="{BB962C8B-B14F-4D97-AF65-F5344CB8AC3E}">
        <p14:creationId xmlns:p14="http://schemas.microsoft.com/office/powerpoint/2010/main" val="5802685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a:solidFill>
                  <a:srgbClr val="2A7A9E">
                    <a:alpha val="40000"/>
                  </a:srgbClr>
                </a:solidFill>
                <a:cs typeface="Arial" pitchFamily="34" charset="0"/>
              </a:rPr>
              <a:t>2</a:t>
            </a:r>
          </a:p>
        </p:txBody>
      </p:sp>
      <p:sp>
        <p:nvSpPr>
          <p:cNvPr id="9" name="Title 8"/>
          <p:cNvSpPr>
            <a:spLocks noGrp="1"/>
          </p:cNvSpPr>
          <p:nvPr>
            <p:ph type="title"/>
          </p:nvPr>
        </p:nvSpPr>
        <p:spPr/>
        <p:txBody>
          <a:bodyPr>
            <a:noAutofit/>
          </a:bodyPr>
          <a:lstStyle/>
          <a:p>
            <a:pPr lvl="0">
              <a:spcBef>
                <a:spcPts val="0"/>
              </a:spcBef>
            </a:pPr>
            <a:r>
              <a:rPr lang="zh-CN" altLang="en-US" sz="4000" cap="none" dirty="0">
                <a:ea typeface="+mn-ea"/>
                <a:cs typeface="+mn-cs"/>
              </a:rPr>
              <a:t>提高篇</a:t>
            </a:r>
            <a:endParaRPr lang="en-US" sz="4000" cap="none" dirty="0">
              <a:ea typeface="+mn-ea"/>
              <a:cs typeface="+mn-cs"/>
            </a:endParaRPr>
          </a:p>
        </p:txBody>
      </p:sp>
      <p:sp>
        <p:nvSpPr>
          <p:cNvPr id="7" name="TextBox 6"/>
          <p:cNvSpPr txBox="1"/>
          <p:nvPr/>
        </p:nvSpPr>
        <p:spPr>
          <a:xfrm>
            <a:off x="3581400" y="3347020"/>
            <a:ext cx="5105400" cy="1015663"/>
          </a:xfrm>
          <a:prstGeom prst="rect">
            <a:avLst/>
          </a:prstGeom>
          <a:noFill/>
        </p:spPr>
        <p:txBody>
          <a:bodyPr wrap="square" rtlCol="0">
            <a:spAutoFit/>
          </a:bodyPr>
          <a:lstStyle/>
          <a:p>
            <a:pPr marL="342900" indent="-342900">
              <a:buFont typeface="Arial" pitchFamily="34" charset="0"/>
              <a:buChar char="•"/>
            </a:pPr>
            <a:r>
              <a:rPr lang="zh-CN" altLang="en-US" sz="2000" b="1" dirty="0">
                <a:solidFill>
                  <a:schemeClr val="accent4"/>
                </a:solidFill>
                <a:latin typeface="+mj-ea"/>
                <a:ea typeface="+mj-ea"/>
                <a:hlinkClick r:id="rId4" action="ppaction://hlinksldjump"/>
              </a:rPr>
              <a:t>项目</a:t>
            </a:r>
            <a:r>
              <a:rPr lang="en-US" altLang="zh-CN" sz="2000" b="1" dirty="0">
                <a:solidFill>
                  <a:schemeClr val="accent4"/>
                </a:solidFill>
                <a:latin typeface="+mj-ea"/>
                <a:ea typeface="+mj-ea"/>
                <a:hlinkClick r:id="rId4" action="ppaction://hlinksldjump"/>
              </a:rPr>
              <a:t>5  </a:t>
            </a:r>
            <a:r>
              <a:rPr lang="en-US" sz="2000" b="1" dirty="0">
                <a:solidFill>
                  <a:schemeClr val="accent4"/>
                </a:solidFill>
                <a:latin typeface="+mj-ea"/>
                <a:ea typeface="+mj-ea"/>
                <a:hlinkClick r:id="rId4" action="ppaction://hlinksldjump"/>
              </a:rPr>
              <a:t>ATM</a:t>
            </a:r>
            <a:r>
              <a:rPr lang="zh-CN" altLang="en-US" sz="2000" b="1" dirty="0">
                <a:solidFill>
                  <a:schemeClr val="accent4"/>
                </a:solidFill>
                <a:latin typeface="+mj-ea"/>
                <a:ea typeface="+mj-ea"/>
                <a:hlinkClick r:id="rId4" action="ppaction://hlinksldjump"/>
              </a:rPr>
              <a:t>（自动柜员机）界面设计</a:t>
            </a:r>
            <a:endParaRPr lang="en-US" altLang="zh-CN" sz="2000" b="1" dirty="0">
              <a:solidFill>
                <a:schemeClr val="accent4"/>
              </a:solidFill>
              <a:latin typeface="+mj-ea"/>
              <a:ea typeface="+mj-ea"/>
            </a:endParaRPr>
          </a:p>
          <a:p>
            <a:pPr marL="342900" indent="-342900">
              <a:buFont typeface="Arial" pitchFamily="34" charset="0"/>
              <a:buChar char="•"/>
            </a:pPr>
            <a:r>
              <a:rPr lang="zh-CN" altLang="en-US" sz="2000" b="1" dirty="0">
                <a:solidFill>
                  <a:schemeClr val="accent4"/>
                </a:solidFill>
                <a:latin typeface="+mj-ea"/>
                <a:ea typeface="+mj-ea"/>
                <a:hlinkClick r:id="rId5" action="ppaction://hlinksldjump"/>
              </a:rPr>
              <a:t>项目</a:t>
            </a:r>
            <a:r>
              <a:rPr lang="en-US" altLang="zh-CN" sz="2000" b="1" dirty="0">
                <a:solidFill>
                  <a:schemeClr val="accent4"/>
                </a:solidFill>
                <a:latin typeface="+mj-ea"/>
                <a:ea typeface="+mj-ea"/>
                <a:hlinkClick r:id="rId5" action="ppaction://hlinksldjump"/>
              </a:rPr>
              <a:t>6  </a:t>
            </a:r>
            <a:r>
              <a:rPr lang="zh-CN" altLang="en-US" sz="2000" b="1" dirty="0">
                <a:solidFill>
                  <a:schemeClr val="accent4"/>
                </a:solidFill>
                <a:latin typeface="+mj-ea"/>
                <a:ea typeface="+mj-ea"/>
                <a:hlinkClick r:id="rId5" action="ppaction://hlinksldjump"/>
              </a:rPr>
              <a:t>银行服务窗口满意情况调查程序</a:t>
            </a:r>
            <a:endParaRPr lang="en-US" altLang="zh-CN" sz="2000" b="1" dirty="0">
              <a:solidFill>
                <a:schemeClr val="accent4"/>
              </a:solidFill>
              <a:latin typeface="+mj-ea"/>
              <a:ea typeface="+mj-ea"/>
            </a:endParaRPr>
          </a:p>
          <a:p>
            <a:pPr marL="342900" indent="-342900">
              <a:buFont typeface="Arial" pitchFamily="34" charset="0"/>
              <a:buChar char="•"/>
            </a:pPr>
            <a:r>
              <a:rPr lang="zh-CN" altLang="en-US" sz="2000" b="1" dirty="0">
                <a:solidFill>
                  <a:schemeClr val="accent4"/>
                </a:solidFill>
                <a:latin typeface="+mj-ea"/>
                <a:ea typeface="+mj-ea"/>
                <a:hlinkClick r:id="rId6" action="ppaction://hlinksldjump"/>
              </a:rPr>
              <a:t>项目</a:t>
            </a:r>
            <a:r>
              <a:rPr lang="en-US" altLang="zh-CN" sz="2000" b="1" dirty="0">
                <a:solidFill>
                  <a:schemeClr val="accent4"/>
                </a:solidFill>
                <a:latin typeface="+mj-ea"/>
                <a:ea typeface="+mj-ea"/>
                <a:hlinkClick r:id="rId6" action="ppaction://hlinksldjump"/>
              </a:rPr>
              <a:t>7  </a:t>
            </a:r>
            <a:r>
              <a:rPr lang="zh-CN" altLang="en-US" sz="2000" b="1" dirty="0">
                <a:solidFill>
                  <a:schemeClr val="accent4"/>
                </a:solidFill>
                <a:latin typeface="+mj-ea"/>
                <a:ea typeface="+mj-ea"/>
                <a:hlinkClick r:id="rId6" action="ppaction://hlinksldjump"/>
              </a:rPr>
              <a:t>计件工资管理程序</a:t>
            </a:r>
            <a:endParaRPr lang="en-US" altLang="zh-CN" sz="2000" b="1" dirty="0">
              <a:solidFill>
                <a:schemeClr val="accent4"/>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项目</a:t>
            </a:r>
            <a:r>
              <a:rPr lang="en-US" altLang="zh-CN" dirty="0"/>
              <a:t>5  ATM</a:t>
            </a:r>
            <a:r>
              <a:rPr lang="zh-CN" altLang="en-US" dirty="0"/>
              <a:t>（自动柜员机）界面设计</a:t>
            </a:r>
            <a:endParaRPr lang="en-US" dirty="0"/>
          </a:p>
        </p:txBody>
      </p:sp>
      <p:sp>
        <p:nvSpPr>
          <p:cNvPr id="3" name="Content Placeholder 2"/>
          <p:cNvSpPr>
            <a:spLocks noGrp="1"/>
          </p:cNvSpPr>
          <p:nvPr>
            <p:ph sz="half" idx="1"/>
          </p:nvPr>
        </p:nvSpPr>
        <p:spPr/>
        <p:txBody>
          <a:bodyPr/>
          <a:lstStyle/>
          <a:p>
            <a:r>
              <a:rPr lang="zh-CN" altLang="en-US" dirty="0"/>
              <a:t>学习情境</a:t>
            </a:r>
            <a:endParaRPr lang="en-US" altLang="zh-CN" dirty="0"/>
          </a:p>
          <a:p>
            <a:r>
              <a:rPr lang="zh-CN" altLang="en-US" dirty="0"/>
              <a:t>项目分析</a:t>
            </a:r>
            <a:endParaRPr lang="en-US" altLang="zh-CN" dirty="0"/>
          </a:p>
          <a:p>
            <a:r>
              <a:rPr lang="zh-CN" altLang="en-US" dirty="0"/>
              <a:t>项目目标</a:t>
            </a:r>
            <a:endParaRPr lang="en-US" altLang="zh-CN" dirty="0"/>
          </a:p>
          <a:p>
            <a:r>
              <a:rPr lang="zh-CN" altLang="en-US" dirty="0"/>
              <a:t>项目实现</a:t>
            </a:r>
            <a:endParaRPr lang="en-US" dirty="0"/>
          </a:p>
        </p:txBody>
      </p:sp>
      <p:sp>
        <p:nvSpPr>
          <p:cNvPr id="4" name="Content Placeholder 3"/>
          <p:cNvSpPr>
            <a:spLocks noGrp="1"/>
          </p:cNvSpPr>
          <p:nvPr>
            <p:ph sz="half" idx="2"/>
          </p:nvPr>
        </p:nvSpPr>
        <p:spPr/>
        <p:txBody>
          <a:bodyPr/>
          <a:lstStyle/>
          <a:p>
            <a:r>
              <a:rPr lang="zh-CN" altLang="en-US" dirty="0"/>
              <a:t>相关知识</a:t>
            </a:r>
            <a:endParaRPr lang="en-US" altLang="zh-CN" dirty="0"/>
          </a:p>
          <a:p>
            <a:r>
              <a:rPr lang="zh-CN" altLang="en-US" dirty="0"/>
              <a:t>总结提高</a:t>
            </a:r>
            <a:endParaRPr lang="en-US" altLang="zh-CN" dirty="0"/>
          </a:p>
          <a:p>
            <a:r>
              <a:rPr lang="zh-CN" altLang="en-US" dirty="0"/>
              <a:t>技能训练</a:t>
            </a:r>
            <a:endParaRPr lang="en-US" altLang="zh-CN" dirty="0"/>
          </a:p>
          <a:p>
            <a:endParaRPr lang="en-US" dirty="0"/>
          </a:p>
        </p:txBody>
      </p:sp>
    </p:spTree>
    <p:extLst>
      <p:ext uri="{BB962C8B-B14F-4D97-AF65-F5344CB8AC3E}">
        <p14:creationId xmlns:p14="http://schemas.microsoft.com/office/powerpoint/2010/main" val="3875660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学习情境</a:t>
            </a:r>
            <a:endParaRPr lang="en-US" dirty="0"/>
          </a:p>
        </p:txBody>
      </p:sp>
      <p:sp>
        <p:nvSpPr>
          <p:cNvPr id="3" name="Content Placeholder 2"/>
          <p:cNvSpPr>
            <a:spLocks noGrp="1"/>
          </p:cNvSpPr>
          <p:nvPr>
            <p:ph idx="1"/>
          </p:nvPr>
        </p:nvSpPr>
        <p:spPr>
          <a:xfrm>
            <a:off x="457200" y="1600201"/>
            <a:ext cx="8229600" cy="3124199"/>
          </a:xfrm>
        </p:spPr>
        <p:txBody>
          <a:bodyPr>
            <a:normAutofit/>
          </a:bodyPr>
          <a:lstStyle/>
          <a:p>
            <a:pPr>
              <a:buFont typeface="Wingdings" pitchFamily="2" charset="2"/>
              <a:buChar char="Ø"/>
            </a:pPr>
            <a:r>
              <a:rPr lang="zh-CN" altLang="en-US" dirty="0"/>
              <a:t>模拟银行</a:t>
            </a:r>
            <a:r>
              <a:rPr lang="en-US" dirty="0"/>
              <a:t>ATM</a:t>
            </a:r>
            <a:r>
              <a:rPr lang="zh-CN" altLang="en-US" dirty="0"/>
              <a:t>机操作界面，实现自动柜员机功能菜单的线性模拟程序，主要实现查询功能，取款功能和存款功能。</a:t>
            </a:r>
            <a:endParaRPr lang="en-US" altLang="zh-CN" dirty="0"/>
          </a:p>
          <a:p>
            <a:pPr>
              <a:buFont typeface="Wingdings" pitchFamily="2" charset="2"/>
              <a:buChar char="Ø"/>
            </a:pPr>
            <a:r>
              <a:rPr lang="zh-CN" altLang="en-US" dirty="0"/>
              <a:t>在操作前用户要先输入密码，密码正确才可进行查询功能、取款功能和存款功能操作，操作完毕后退出程序。</a:t>
            </a:r>
            <a:endParaRPr lang="en-US" dirty="0"/>
          </a:p>
          <a:p>
            <a:endParaRPr lang="en-US" dirty="0"/>
          </a:p>
        </p:txBody>
      </p:sp>
    </p:spTree>
    <p:extLst>
      <p:ext uri="{BB962C8B-B14F-4D97-AF65-F5344CB8AC3E}">
        <p14:creationId xmlns:p14="http://schemas.microsoft.com/office/powerpoint/2010/main" val="34759141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项目分析</a:t>
            </a:r>
            <a:endParaRPr lang="en-US" dirty="0"/>
          </a:p>
        </p:txBody>
      </p:sp>
      <p:sp>
        <p:nvSpPr>
          <p:cNvPr id="3" name="Content Placeholder 2"/>
          <p:cNvSpPr>
            <a:spLocks noGrp="1"/>
          </p:cNvSpPr>
          <p:nvPr>
            <p:ph idx="1"/>
          </p:nvPr>
        </p:nvSpPr>
        <p:spPr>
          <a:xfrm>
            <a:off x="457200" y="1295400"/>
            <a:ext cx="3733800" cy="4038599"/>
          </a:xfrm>
        </p:spPr>
        <p:txBody>
          <a:bodyPr>
            <a:normAutofit fontScale="55000" lnSpcReduction="20000"/>
          </a:bodyPr>
          <a:lstStyle/>
          <a:p>
            <a:pPr>
              <a:lnSpc>
                <a:spcPct val="120000"/>
              </a:lnSpc>
              <a:buFont typeface="Wingdings" pitchFamily="2" charset="2"/>
              <a:buChar char="Ø"/>
            </a:pPr>
            <a:r>
              <a:rPr lang="zh-CN" altLang="en-US" dirty="0"/>
              <a:t>本项目通过实现自动柜员机功能菜单的线性模拟程序，重点介绍</a:t>
            </a:r>
            <a:r>
              <a:rPr lang="en-US" dirty="0"/>
              <a:t>C</a:t>
            </a:r>
            <a:r>
              <a:rPr lang="zh-CN" altLang="en-US" dirty="0"/>
              <a:t>语言函数的概念，以及如何定义和调用函数，掌握函数的编程与使用方法。</a:t>
            </a:r>
            <a:endParaRPr lang="en-US" dirty="0"/>
          </a:p>
          <a:p>
            <a:pPr>
              <a:lnSpc>
                <a:spcPct val="120000"/>
              </a:lnSpc>
              <a:buFont typeface="Wingdings" pitchFamily="2" charset="2"/>
              <a:buChar char="Ø"/>
            </a:pPr>
            <a:r>
              <a:rPr lang="zh-CN" altLang="en-US" dirty="0"/>
              <a:t>一个</a:t>
            </a:r>
            <a:r>
              <a:rPr lang="en-US" dirty="0"/>
              <a:t>C</a:t>
            </a:r>
            <a:r>
              <a:rPr lang="zh-CN" altLang="en-US" dirty="0"/>
              <a:t>程序可由一个主函数和若干个其他函数构成。这样即通过函数模块来实现特定的功能。在高级语言中实现了模块功能。</a:t>
            </a:r>
            <a:endParaRPr lang="en-US" dirty="0"/>
          </a:p>
          <a:p>
            <a:pPr>
              <a:lnSpc>
                <a:spcPct val="120000"/>
              </a:lnSpc>
              <a:buFont typeface="Wingdings" pitchFamily="2" charset="2"/>
              <a:buChar char="Ø"/>
            </a:pPr>
            <a:r>
              <a:rPr lang="zh-CN" altLang="en-US" dirty="0"/>
              <a:t>函数间的调用关系由主函数调用其他函数，其他函数相互调用，同一函数可被一个或多个函数调用任意多次。</a:t>
            </a:r>
            <a:endParaRPr lang="en-US" dirty="0"/>
          </a:p>
        </p:txBody>
      </p:sp>
      <p:pic>
        <p:nvPicPr>
          <p:cNvPr id="5122" name="Picture 2" descr="55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495800" y="1676400"/>
            <a:ext cx="3733800" cy="2590800"/>
          </a:xfrm>
          <a:prstGeom prst="rect">
            <a:avLst/>
          </a:prstGeom>
          <a:solidFill>
            <a:schemeClr val="accent1"/>
          </a:solidFill>
          <a:ln>
            <a:noFill/>
          </a:ln>
        </p:spPr>
      </p:pic>
      <p:sp>
        <p:nvSpPr>
          <p:cNvPr id="5" name="TextBox 4"/>
          <p:cNvSpPr txBox="1"/>
          <p:nvPr/>
        </p:nvSpPr>
        <p:spPr>
          <a:xfrm>
            <a:off x="5231621" y="4668071"/>
            <a:ext cx="2262158" cy="369332"/>
          </a:xfrm>
          <a:prstGeom prst="rect">
            <a:avLst/>
          </a:prstGeom>
          <a:solidFill>
            <a:schemeClr val="accent1"/>
          </a:solidFill>
        </p:spPr>
        <p:txBody>
          <a:bodyPr wrap="none" rtlCol="0">
            <a:spAutoFit/>
          </a:bodyPr>
          <a:lstStyle/>
          <a:p>
            <a:r>
              <a:rPr lang="zh-CN" altLang="en-US" dirty="0"/>
              <a:t>函数间的调用示意图</a:t>
            </a:r>
            <a:endParaRPr lang="en-US" dirty="0"/>
          </a:p>
        </p:txBody>
      </p:sp>
    </p:spTree>
    <p:extLst>
      <p:ext uri="{BB962C8B-B14F-4D97-AF65-F5344CB8AC3E}">
        <p14:creationId xmlns:p14="http://schemas.microsoft.com/office/powerpoint/2010/main" val="5336634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项目目标</a:t>
            </a:r>
            <a:endParaRPr lang="en-US" dirty="0"/>
          </a:p>
        </p:txBody>
      </p:sp>
      <p:sp>
        <p:nvSpPr>
          <p:cNvPr id="3" name="Content Placeholder 2"/>
          <p:cNvSpPr>
            <a:spLocks noGrp="1"/>
          </p:cNvSpPr>
          <p:nvPr>
            <p:ph idx="1"/>
          </p:nvPr>
        </p:nvSpPr>
        <p:spPr>
          <a:xfrm>
            <a:off x="457200" y="1600201"/>
            <a:ext cx="8229600" cy="3047999"/>
          </a:xfrm>
        </p:spPr>
        <p:txBody>
          <a:bodyPr>
            <a:normAutofit fontScale="62500" lnSpcReduction="20000"/>
          </a:bodyPr>
          <a:lstStyle/>
          <a:p>
            <a:pPr>
              <a:lnSpc>
                <a:spcPct val="120000"/>
              </a:lnSpc>
              <a:buFont typeface="Wingdings" pitchFamily="2" charset="2"/>
              <a:buChar char="Ø"/>
            </a:pPr>
            <a:r>
              <a:rPr lang="zh-CN" altLang="en-US" sz="3400" b="1" dirty="0"/>
              <a:t>知识目标</a:t>
            </a:r>
            <a:endParaRPr lang="en-US" sz="3400" b="1" dirty="0"/>
          </a:p>
          <a:p>
            <a:pPr marL="0" indent="0">
              <a:lnSpc>
                <a:spcPct val="120000"/>
              </a:lnSpc>
              <a:buNone/>
            </a:pPr>
            <a:r>
              <a:rPr lang="zh-CN" altLang="en-US" dirty="0"/>
              <a:t>    </a:t>
            </a:r>
            <a:r>
              <a:rPr lang="zh-CN" altLang="en-US" sz="2900" dirty="0"/>
              <a:t>了解函数的概念，掌握函数定义与说明的方法，掌握函数调用中参数的传递方法，掌握函数的调用方法，熟悉函数的编程与使用方法。</a:t>
            </a:r>
            <a:endParaRPr lang="en-US" sz="2900" dirty="0"/>
          </a:p>
          <a:p>
            <a:pPr>
              <a:lnSpc>
                <a:spcPct val="120000"/>
              </a:lnSpc>
              <a:buFont typeface="Wingdings" pitchFamily="2" charset="2"/>
              <a:buChar char="Ø"/>
            </a:pPr>
            <a:r>
              <a:rPr lang="zh-CN" altLang="en-US" sz="3400" b="1" dirty="0"/>
              <a:t>能力目标</a:t>
            </a:r>
            <a:endParaRPr lang="en-US" sz="3400" b="1" dirty="0"/>
          </a:p>
          <a:p>
            <a:pPr marL="0" indent="0">
              <a:lnSpc>
                <a:spcPct val="120000"/>
              </a:lnSpc>
              <a:buNone/>
            </a:pPr>
            <a:r>
              <a:rPr lang="zh-CN" altLang="en-US" dirty="0"/>
              <a:t>    </a:t>
            </a:r>
            <a:r>
              <a:rPr lang="zh-CN" altLang="en-US" sz="2900" dirty="0"/>
              <a:t>培养学生使用集成开发环境进行软件开发、调试的综合能力。</a:t>
            </a:r>
            <a:endParaRPr lang="en-US" sz="2900" dirty="0"/>
          </a:p>
          <a:p>
            <a:pPr>
              <a:lnSpc>
                <a:spcPct val="120000"/>
              </a:lnSpc>
              <a:buFont typeface="Wingdings" pitchFamily="2" charset="2"/>
              <a:buChar char="Ø"/>
            </a:pPr>
            <a:r>
              <a:rPr lang="zh-CN" altLang="en-US" sz="3400" b="1" dirty="0"/>
              <a:t>素质目标</a:t>
            </a:r>
            <a:endParaRPr lang="en-US" sz="3400" b="1" dirty="0"/>
          </a:p>
          <a:p>
            <a:pPr marL="0" indent="0">
              <a:lnSpc>
                <a:spcPct val="120000"/>
              </a:lnSpc>
              <a:buNone/>
            </a:pPr>
            <a:r>
              <a:rPr lang="zh-CN" altLang="en-US" sz="2900" dirty="0"/>
              <a:t>    使学生养成良好的编程习惯，具有团结协作的团队精神，具备岗位需要的职业能力。</a:t>
            </a:r>
            <a:endParaRPr lang="en-US" sz="2900" dirty="0"/>
          </a:p>
        </p:txBody>
      </p:sp>
    </p:spTree>
    <p:extLst>
      <p:ext uri="{BB962C8B-B14F-4D97-AF65-F5344CB8AC3E}">
        <p14:creationId xmlns:p14="http://schemas.microsoft.com/office/powerpoint/2010/main" val="2397426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项目实现</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任务一：</a:t>
            </a:r>
            <a:r>
              <a:rPr lang="en-US" dirty="0"/>
              <a:t>ATM</a:t>
            </a:r>
            <a:r>
              <a:rPr lang="zh-CN" altLang="en-US" dirty="0"/>
              <a:t>密码验证功能：</a:t>
            </a:r>
            <a:r>
              <a:rPr lang="en-US" dirty="0" err="1"/>
              <a:t>PassWord</a:t>
            </a:r>
            <a:r>
              <a:rPr lang="en-US" dirty="0"/>
              <a:t>()</a:t>
            </a:r>
          </a:p>
          <a:p>
            <a:pPr>
              <a:buFont typeface="Wingdings" pitchFamily="2" charset="2"/>
              <a:buChar char="Ø"/>
            </a:pPr>
            <a:r>
              <a:rPr lang="zh-CN" altLang="en-US" dirty="0"/>
              <a:t>任务二：</a:t>
            </a:r>
            <a:r>
              <a:rPr lang="en-US" dirty="0"/>
              <a:t>ATM</a:t>
            </a:r>
            <a:r>
              <a:rPr lang="zh-CN" altLang="en-US" dirty="0"/>
              <a:t>自动柜员机操作主界面</a:t>
            </a:r>
            <a:endParaRPr lang="en-US" dirty="0"/>
          </a:p>
          <a:p>
            <a:pPr>
              <a:buFont typeface="Wingdings" pitchFamily="2" charset="2"/>
              <a:buChar char="Ø"/>
            </a:pPr>
            <a:r>
              <a:rPr lang="zh-CN" altLang="en-US" dirty="0"/>
              <a:t>任务三：</a:t>
            </a:r>
            <a:r>
              <a:rPr lang="en-US" dirty="0"/>
              <a:t>ATM</a:t>
            </a:r>
            <a:r>
              <a:rPr lang="zh-CN" altLang="en-US" dirty="0"/>
              <a:t>查询功能：</a:t>
            </a:r>
            <a:r>
              <a:rPr lang="en-US" dirty="0"/>
              <a:t>Query()</a:t>
            </a:r>
          </a:p>
          <a:p>
            <a:pPr>
              <a:buFont typeface="Wingdings" pitchFamily="2" charset="2"/>
              <a:buChar char="Ø"/>
            </a:pPr>
            <a:r>
              <a:rPr lang="zh-CN" altLang="en-US" dirty="0"/>
              <a:t>任务四：</a:t>
            </a:r>
            <a:r>
              <a:rPr lang="en-US" dirty="0"/>
              <a:t>ATM</a:t>
            </a:r>
            <a:r>
              <a:rPr lang="zh-CN" altLang="en-US" dirty="0"/>
              <a:t>取款功能：</a:t>
            </a:r>
            <a:r>
              <a:rPr lang="en-US" dirty="0"/>
              <a:t>Get Money()</a:t>
            </a:r>
          </a:p>
          <a:p>
            <a:pPr>
              <a:buFont typeface="Wingdings" pitchFamily="2" charset="2"/>
              <a:buChar char="Ø"/>
            </a:pPr>
            <a:r>
              <a:rPr lang="zh-CN" altLang="en-US" dirty="0"/>
              <a:t>任务五：</a:t>
            </a:r>
            <a:r>
              <a:rPr lang="en-US" dirty="0"/>
              <a:t>ATM</a:t>
            </a:r>
            <a:r>
              <a:rPr lang="zh-CN" altLang="en-US" dirty="0"/>
              <a:t>存款功能：</a:t>
            </a:r>
            <a:r>
              <a:rPr lang="en-US" dirty="0"/>
              <a:t>Save Money()</a:t>
            </a:r>
          </a:p>
          <a:p>
            <a:pPr>
              <a:buFont typeface="Wingdings" pitchFamily="2" charset="2"/>
              <a:buChar char="Ø"/>
            </a:pPr>
            <a:r>
              <a:rPr lang="zh-CN" altLang="en-US" dirty="0"/>
              <a:t>任务六：</a:t>
            </a:r>
            <a:r>
              <a:rPr lang="en-US" dirty="0"/>
              <a:t>ATM</a:t>
            </a:r>
            <a:r>
              <a:rPr lang="zh-CN" altLang="en-US" dirty="0"/>
              <a:t>退出功能：</a:t>
            </a:r>
            <a:r>
              <a:rPr lang="en-US" dirty="0"/>
              <a:t>Return()</a:t>
            </a:r>
          </a:p>
          <a:p>
            <a:endParaRPr lang="en-US" dirty="0"/>
          </a:p>
        </p:txBody>
      </p:sp>
    </p:spTree>
    <p:extLst>
      <p:ext uri="{BB962C8B-B14F-4D97-AF65-F5344CB8AC3E}">
        <p14:creationId xmlns:p14="http://schemas.microsoft.com/office/powerpoint/2010/main" val="201126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mn-ea"/>
              </a:rPr>
              <a:t>任务一：分析需要输出的数据及数据的类型</a:t>
            </a:r>
            <a:endParaRPr lang="en-US" dirty="0"/>
          </a:p>
        </p:txBody>
      </p:sp>
      <p:sp>
        <p:nvSpPr>
          <p:cNvPr id="4" name="Text Placeholder 3"/>
          <p:cNvSpPr>
            <a:spLocks noGrp="1"/>
          </p:cNvSpPr>
          <p:nvPr>
            <p:ph type="body" sz="half" idx="2"/>
          </p:nvPr>
        </p:nvSpPr>
        <p:spPr/>
        <p:txBody>
          <a:bodyPr/>
          <a:lstStyle/>
          <a:p>
            <a:pPr lvl="0"/>
            <a:r>
              <a:rPr lang="zh-CN" altLang="en-US" sz="2000" dirty="0">
                <a:solidFill>
                  <a:srgbClr val="000000"/>
                </a:solidFill>
                <a:latin typeface="+mn-ea"/>
                <a:cs typeface="Times New Roman" pitchFamily="18" charset="0"/>
              </a:rPr>
              <a:t>整理</a:t>
            </a:r>
            <a:r>
              <a:rPr lang="en-US" altLang="zh-CN" sz="2000" dirty="0">
                <a:solidFill>
                  <a:srgbClr val="000000"/>
                </a:solidFill>
                <a:latin typeface="+mn-ea"/>
                <a:cs typeface="Times New Roman" pitchFamily="18" charset="0"/>
              </a:rPr>
              <a:t>QQ</a:t>
            </a:r>
            <a:r>
              <a:rPr lang="zh-CN" altLang="en-US" sz="2000" dirty="0">
                <a:solidFill>
                  <a:srgbClr val="000000"/>
                </a:solidFill>
                <a:latin typeface="+mn-ea"/>
                <a:cs typeface="Times New Roman" pitchFamily="18" charset="0"/>
              </a:rPr>
              <a:t>通迅录中涉及的数据。</a:t>
            </a:r>
            <a:endParaRPr lang="zh-CN" altLang="en-US" sz="2000" dirty="0">
              <a:solidFill>
                <a:schemeClr val="tx1"/>
              </a:solidFill>
              <a:latin typeface="Arial" pitchFamily="34" charset="0"/>
              <a:cs typeface="Arial" pitchFamily="34" charset="0"/>
            </a:endParaRPr>
          </a:p>
          <a:p>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210035520"/>
              </p:ext>
            </p:extLst>
          </p:nvPr>
        </p:nvGraphicFramePr>
        <p:xfrm>
          <a:off x="3657601" y="1447800"/>
          <a:ext cx="5257801" cy="2773680"/>
        </p:xfrm>
        <a:graphic>
          <a:graphicData uri="http://schemas.openxmlformats.org/drawingml/2006/table">
            <a:tbl>
              <a:tblPr>
                <a:effectLst>
                  <a:innerShdw blurRad="63500" dist="50800" dir="16200000">
                    <a:prstClr val="black">
                      <a:alpha val="50000"/>
                    </a:prstClr>
                  </a:innerShdw>
                  <a:reflection blurRad="6350" stA="50000" endA="275" endPos="40000" dist="101600" dir="5400000" sy="-100000" algn="bl" rotWithShape="0"/>
                </a:effectLst>
                <a:tableStyleId>{D113A9D2-9D6B-4929-AA2D-F23B5EE8CBE7}</a:tableStyleId>
              </a:tblPr>
              <a:tblGrid>
                <a:gridCol w="1842912">
                  <a:extLst>
                    <a:ext uri="{9D8B030D-6E8A-4147-A177-3AD203B41FA5}">
                      <a16:colId xmlns:a16="http://schemas.microsoft.com/office/drawing/2014/main" val="20000"/>
                    </a:ext>
                  </a:extLst>
                </a:gridCol>
                <a:gridCol w="1614311">
                  <a:extLst>
                    <a:ext uri="{9D8B030D-6E8A-4147-A177-3AD203B41FA5}">
                      <a16:colId xmlns:a16="http://schemas.microsoft.com/office/drawing/2014/main" val="20001"/>
                    </a:ext>
                  </a:extLst>
                </a:gridCol>
                <a:gridCol w="1800578">
                  <a:extLst>
                    <a:ext uri="{9D8B030D-6E8A-4147-A177-3AD203B41FA5}">
                      <a16:colId xmlns:a16="http://schemas.microsoft.com/office/drawing/2014/main" val="20002"/>
                    </a:ext>
                  </a:extLst>
                </a:gridCol>
              </a:tblGrid>
              <a:tr h="179773">
                <a:tc>
                  <a:txBody>
                    <a:bodyPr/>
                    <a:lstStyle/>
                    <a:p>
                      <a:pPr marL="0" marR="0" indent="0" algn="ctr">
                        <a:spcBef>
                          <a:spcPts val="200"/>
                        </a:spcBef>
                        <a:spcAft>
                          <a:spcPts val="200"/>
                        </a:spcAft>
                      </a:pPr>
                      <a:r>
                        <a:rPr lang="zh-CN" sz="1400" b="1" kern="1050" dirty="0">
                          <a:solidFill>
                            <a:schemeClr val="tx1"/>
                          </a:solidFill>
                          <a:effectLst/>
                        </a:rPr>
                        <a:t>需要输出的基本信息</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zh-CN" sz="1400" b="1" kern="1050" dirty="0">
                          <a:solidFill>
                            <a:schemeClr val="tx1"/>
                          </a:solidFill>
                          <a:effectLst/>
                        </a:rPr>
                        <a:t>对应的英文</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zh-CN" sz="1400" b="1" kern="1050" dirty="0">
                          <a:solidFill>
                            <a:schemeClr val="tx1"/>
                          </a:solidFill>
                          <a:effectLst/>
                        </a:rPr>
                        <a:t>需要输出的值</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8945">
                <a:tc>
                  <a:txBody>
                    <a:bodyPr/>
                    <a:lstStyle/>
                    <a:p>
                      <a:pPr marL="0" marR="0" indent="0" algn="ctr">
                        <a:spcBef>
                          <a:spcPts val="200"/>
                        </a:spcBef>
                        <a:spcAft>
                          <a:spcPts val="200"/>
                        </a:spcAft>
                      </a:pPr>
                      <a:r>
                        <a:rPr lang="zh-CN" sz="1400" b="1" kern="1050" dirty="0">
                          <a:solidFill>
                            <a:schemeClr val="tx1"/>
                          </a:solidFill>
                          <a:effectLst/>
                        </a:rPr>
                        <a:t>编号</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ID</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1</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8945">
                <a:tc>
                  <a:txBody>
                    <a:bodyPr/>
                    <a:lstStyle/>
                    <a:p>
                      <a:pPr marL="0" marR="0" indent="0" algn="ctr">
                        <a:spcBef>
                          <a:spcPts val="200"/>
                        </a:spcBef>
                        <a:spcAft>
                          <a:spcPts val="200"/>
                        </a:spcAft>
                      </a:pPr>
                      <a:r>
                        <a:rPr lang="zh-CN" sz="1400" b="1" kern="1050" dirty="0">
                          <a:solidFill>
                            <a:schemeClr val="tx1"/>
                          </a:solidFill>
                          <a:effectLst/>
                        </a:rPr>
                        <a:t>姓名</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Name</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dirty="0" err="1">
                          <a:solidFill>
                            <a:schemeClr val="tx1"/>
                          </a:solidFill>
                          <a:effectLst/>
                        </a:rPr>
                        <a:t>LiXiaoHong</a:t>
                      </a:r>
                      <a:r>
                        <a:rPr lang="zh-CN" sz="1400" b="1" kern="1050" dirty="0">
                          <a:solidFill>
                            <a:schemeClr val="tx1"/>
                          </a:solidFill>
                          <a:effectLst/>
                        </a:rPr>
                        <a:t>（李晓红）</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8945">
                <a:tc>
                  <a:txBody>
                    <a:bodyPr/>
                    <a:lstStyle/>
                    <a:p>
                      <a:pPr marL="0" marR="0" indent="0" algn="ctr">
                        <a:spcBef>
                          <a:spcPts val="200"/>
                        </a:spcBef>
                        <a:spcAft>
                          <a:spcPts val="200"/>
                        </a:spcAft>
                      </a:pPr>
                      <a:r>
                        <a:rPr lang="zh-CN" sz="1400" b="1" kern="1050" dirty="0">
                          <a:solidFill>
                            <a:schemeClr val="tx1"/>
                          </a:solidFill>
                          <a:effectLst/>
                        </a:rPr>
                        <a:t>性别</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Sex</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W</a:t>
                      </a:r>
                      <a:r>
                        <a:rPr lang="zh-CN" sz="1400" b="1" kern="1050">
                          <a:solidFill>
                            <a:schemeClr val="tx1"/>
                          </a:solidFill>
                          <a:effectLst/>
                        </a:rPr>
                        <a:t>（女）</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88945">
                <a:tc>
                  <a:txBody>
                    <a:bodyPr/>
                    <a:lstStyle/>
                    <a:p>
                      <a:pPr marL="0" marR="0" indent="0" algn="ctr">
                        <a:spcBef>
                          <a:spcPts val="200"/>
                        </a:spcBef>
                        <a:spcAft>
                          <a:spcPts val="200"/>
                        </a:spcAft>
                      </a:pPr>
                      <a:r>
                        <a:rPr lang="zh-CN" sz="1400" b="1" kern="1050" dirty="0">
                          <a:solidFill>
                            <a:schemeClr val="tx1"/>
                          </a:solidFill>
                          <a:effectLst/>
                        </a:rPr>
                        <a:t>年龄</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Age</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25</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88945">
                <a:tc>
                  <a:txBody>
                    <a:bodyPr/>
                    <a:lstStyle/>
                    <a:p>
                      <a:pPr marL="0" marR="0" indent="0" algn="ctr">
                        <a:spcBef>
                          <a:spcPts val="200"/>
                        </a:spcBef>
                        <a:spcAft>
                          <a:spcPts val="200"/>
                        </a:spcAft>
                      </a:pPr>
                      <a:r>
                        <a:rPr lang="zh-CN" sz="1400" b="1" kern="1050" dirty="0">
                          <a:solidFill>
                            <a:schemeClr val="tx1"/>
                          </a:solidFill>
                          <a:effectLst/>
                        </a:rPr>
                        <a:t>电话号码</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Telephone_num</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13098372766</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88945">
                <a:tc>
                  <a:txBody>
                    <a:bodyPr/>
                    <a:lstStyle/>
                    <a:p>
                      <a:pPr marL="0" marR="0" indent="0" algn="ctr">
                        <a:spcBef>
                          <a:spcPts val="200"/>
                        </a:spcBef>
                        <a:spcAft>
                          <a:spcPts val="200"/>
                        </a:spcAft>
                      </a:pPr>
                      <a:r>
                        <a:rPr lang="en-US" sz="1400" b="1" kern="1050" dirty="0">
                          <a:solidFill>
                            <a:schemeClr val="tx1"/>
                          </a:solidFill>
                          <a:effectLst/>
                        </a:rPr>
                        <a:t>QQ</a:t>
                      </a:r>
                      <a:r>
                        <a:rPr lang="zh-CN" sz="1400" b="1" kern="1050" dirty="0">
                          <a:solidFill>
                            <a:schemeClr val="tx1"/>
                          </a:solidFill>
                          <a:effectLst/>
                        </a:rPr>
                        <a:t>号码</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QQ_num</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117609156</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88945">
                <a:tc>
                  <a:txBody>
                    <a:bodyPr/>
                    <a:lstStyle/>
                    <a:p>
                      <a:pPr marL="0" marR="0" indent="0" algn="ctr">
                        <a:spcBef>
                          <a:spcPts val="200"/>
                        </a:spcBef>
                        <a:spcAft>
                          <a:spcPts val="200"/>
                        </a:spcAft>
                      </a:pPr>
                      <a:r>
                        <a:rPr lang="en-US" sz="1400" b="1" kern="1050" dirty="0">
                          <a:solidFill>
                            <a:schemeClr val="tx1"/>
                          </a:solidFill>
                          <a:effectLst/>
                        </a:rPr>
                        <a:t>MSN</a:t>
                      </a:r>
                      <a:r>
                        <a:rPr lang="zh-CN" sz="1400" b="1" kern="1050" dirty="0">
                          <a:solidFill>
                            <a:schemeClr val="tx1"/>
                          </a:solidFill>
                          <a:effectLst/>
                        </a:rPr>
                        <a:t>号码</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dirty="0" err="1">
                          <a:solidFill>
                            <a:schemeClr val="tx1"/>
                          </a:solidFill>
                          <a:effectLst/>
                        </a:rPr>
                        <a:t>MSN_num</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lxh@hotmail.com</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88945">
                <a:tc>
                  <a:txBody>
                    <a:bodyPr/>
                    <a:lstStyle/>
                    <a:p>
                      <a:pPr marL="0" marR="0" indent="0" algn="ctr">
                        <a:spcBef>
                          <a:spcPts val="200"/>
                        </a:spcBef>
                        <a:spcAft>
                          <a:spcPts val="200"/>
                        </a:spcAft>
                      </a:pPr>
                      <a:r>
                        <a:rPr lang="zh-CN" sz="1400" b="1" kern="1050">
                          <a:solidFill>
                            <a:schemeClr val="tx1"/>
                          </a:solidFill>
                          <a:effectLst/>
                        </a:rPr>
                        <a:t>电子邮箱</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dirty="0" err="1">
                          <a:solidFill>
                            <a:schemeClr val="tx1"/>
                          </a:solidFill>
                          <a:effectLst/>
                        </a:rPr>
                        <a:t>E_mail</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Lxh888@163.com</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88945">
                <a:tc>
                  <a:txBody>
                    <a:bodyPr/>
                    <a:lstStyle/>
                    <a:p>
                      <a:pPr marL="0" marR="0" indent="0" algn="ctr">
                        <a:spcBef>
                          <a:spcPts val="200"/>
                        </a:spcBef>
                        <a:spcAft>
                          <a:spcPts val="200"/>
                        </a:spcAft>
                      </a:pPr>
                      <a:r>
                        <a:rPr lang="zh-CN" sz="1400" b="1" kern="1050">
                          <a:solidFill>
                            <a:schemeClr val="tx1"/>
                          </a:solidFill>
                          <a:effectLst/>
                        </a:rPr>
                        <a:t>城市</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dirty="0">
                          <a:solidFill>
                            <a:schemeClr val="tx1"/>
                          </a:solidFill>
                          <a:effectLst/>
                        </a:rPr>
                        <a:t>City</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a:solidFill>
                            <a:schemeClr val="tx1"/>
                          </a:solidFill>
                          <a:effectLst/>
                        </a:rPr>
                        <a:t>WuHan</a:t>
                      </a:r>
                      <a:r>
                        <a:rPr lang="zh-CN" sz="1400" b="1" kern="1050">
                          <a:solidFill>
                            <a:schemeClr val="tx1"/>
                          </a:solidFill>
                          <a:effectLst/>
                        </a:rPr>
                        <a:t>（武汉）</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88945">
                <a:tc>
                  <a:txBody>
                    <a:bodyPr/>
                    <a:lstStyle/>
                    <a:p>
                      <a:pPr marL="0" marR="0" indent="0" algn="ctr">
                        <a:spcBef>
                          <a:spcPts val="200"/>
                        </a:spcBef>
                        <a:spcAft>
                          <a:spcPts val="200"/>
                        </a:spcAft>
                      </a:pPr>
                      <a:r>
                        <a:rPr lang="zh-CN" sz="1400" b="1" kern="1050">
                          <a:solidFill>
                            <a:schemeClr val="tx1"/>
                          </a:solidFill>
                          <a:effectLst/>
                        </a:rPr>
                        <a:t>职业</a:t>
                      </a:r>
                      <a:endParaRPr lang="en-US" sz="1400" b="1" kern="105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dirty="0">
                          <a:solidFill>
                            <a:schemeClr val="tx1"/>
                          </a:solidFill>
                          <a:effectLst/>
                        </a:rPr>
                        <a:t>Profession</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dirty="0">
                          <a:solidFill>
                            <a:schemeClr val="tx1"/>
                          </a:solidFill>
                          <a:effectLst/>
                        </a:rPr>
                        <a:t>Teacher</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7889">
                <a:tc>
                  <a:txBody>
                    <a:bodyPr/>
                    <a:lstStyle/>
                    <a:p>
                      <a:pPr marL="0" marR="0" indent="0" algn="ctr">
                        <a:spcBef>
                          <a:spcPts val="200"/>
                        </a:spcBef>
                        <a:spcAft>
                          <a:spcPts val="200"/>
                        </a:spcAft>
                      </a:pPr>
                      <a:r>
                        <a:rPr lang="zh-CN" sz="1400" b="1" kern="1050" dirty="0">
                          <a:solidFill>
                            <a:schemeClr val="tx1"/>
                          </a:solidFill>
                          <a:effectLst/>
                        </a:rPr>
                        <a:t>通讯地址</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dirty="0">
                          <a:solidFill>
                            <a:schemeClr val="tx1"/>
                          </a:solidFill>
                          <a:effectLst/>
                        </a:rPr>
                        <a:t>Address</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spcBef>
                          <a:spcPts val="200"/>
                        </a:spcBef>
                        <a:spcAft>
                          <a:spcPts val="200"/>
                        </a:spcAft>
                      </a:pPr>
                      <a:r>
                        <a:rPr lang="en-US" sz="1400" b="1" kern="1050" dirty="0" err="1">
                          <a:solidFill>
                            <a:schemeClr val="tx1"/>
                          </a:solidFill>
                          <a:effectLst/>
                        </a:rPr>
                        <a:t>HuazhongKeJiDaXue</a:t>
                      </a:r>
                      <a:r>
                        <a:rPr lang="zh-CN" sz="1400" b="1" kern="1050" dirty="0">
                          <a:solidFill>
                            <a:schemeClr val="tx1"/>
                          </a:solidFill>
                          <a:effectLst/>
                        </a:rPr>
                        <a:t>（华中科技大学）</a:t>
                      </a:r>
                      <a:endParaRPr lang="en-US" sz="1400" b="1" kern="1050" dirty="0">
                        <a:solidFill>
                          <a:schemeClr val="tx1"/>
                        </a:solidFill>
                        <a:effectLst/>
                        <a:latin typeface="Times New Roman"/>
                        <a:ea typeface="宋体"/>
                      </a:endParaRPr>
                    </a:p>
                  </a:txBody>
                  <a:tcPr marL="71755" marR="7175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029267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任务一：</a:t>
            </a:r>
            <a:r>
              <a:rPr lang="en-US" dirty="0"/>
              <a:t>ATM</a:t>
            </a:r>
            <a:r>
              <a:rPr lang="zh-CN" altLang="en-US" dirty="0"/>
              <a:t>密码验证功能：</a:t>
            </a:r>
            <a:r>
              <a:rPr lang="en-US" dirty="0" err="1"/>
              <a:t>PassWord</a:t>
            </a:r>
            <a:r>
              <a:rPr lang="en-US" dirty="0"/>
              <a:t>()</a:t>
            </a:r>
            <a:br>
              <a:rPr lang="en-US" dirty="0"/>
            </a:br>
            <a:endParaRPr lang="en-US" dirty="0"/>
          </a:p>
        </p:txBody>
      </p:sp>
      <p:sp>
        <p:nvSpPr>
          <p:cNvPr id="3" name="Content Placeholder 2"/>
          <p:cNvSpPr>
            <a:spLocks noGrp="1"/>
          </p:cNvSpPr>
          <p:nvPr>
            <p:ph idx="1"/>
          </p:nvPr>
        </p:nvSpPr>
        <p:spPr>
          <a:xfrm>
            <a:off x="3803650" y="609600"/>
            <a:ext cx="5111750" cy="5791200"/>
          </a:xfrm>
        </p:spPr>
        <p:txBody>
          <a:bodyPr>
            <a:normAutofit fontScale="55000" lnSpcReduction="20000"/>
          </a:bodyPr>
          <a:lstStyle/>
          <a:p>
            <a:pPr marL="0" indent="0">
              <a:buNone/>
            </a:pPr>
            <a:r>
              <a:rPr lang="en-US" dirty="0">
                <a:solidFill>
                  <a:schemeClr val="accent4"/>
                </a:solidFill>
              </a:rPr>
              <a:t>#include&lt;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#include&lt;</a:t>
            </a:r>
            <a:r>
              <a:rPr lang="en-US" dirty="0" err="1">
                <a:solidFill>
                  <a:schemeClr val="accent4"/>
                </a:solidFill>
              </a:rPr>
              <a:t>stdlib.h</a:t>
            </a:r>
            <a:r>
              <a:rPr lang="en-US" dirty="0">
                <a:solidFill>
                  <a:schemeClr val="accent4"/>
                </a:solidFill>
              </a:rPr>
              <a:t>&gt;</a:t>
            </a:r>
          </a:p>
          <a:p>
            <a:pPr marL="0" indent="0">
              <a:buNone/>
            </a:pPr>
            <a:r>
              <a:rPr lang="en-US" dirty="0">
                <a:solidFill>
                  <a:schemeClr val="accent4"/>
                </a:solidFill>
              </a:rPr>
              <a:t>#include&lt;</a:t>
            </a:r>
            <a:r>
              <a:rPr lang="en-US" dirty="0" err="1">
                <a:solidFill>
                  <a:schemeClr val="accent4"/>
                </a:solidFill>
              </a:rPr>
              <a:t>conio.h</a:t>
            </a:r>
            <a:r>
              <a:rPr lang="en-US" dirty="0">
                <a:solidFill>
                  <a:schemeClr val="accent4"/>
                </a:solidFill>
              </a:rPr>
              <a:t>&gt; </a:t>
            </a:r>
          </a:p>
          <a:p>
            <a:pPr marL="0" indent="0">
              <a:buNone/>
            </a:pPr>
            <a:r>
              <a:rPr lang="en-US" dirty="0">
                <a:solidFill>
                  <a:schemeClr val="accent4"/>
                </a:solidFill>
              </a:rPr>
              <a:t>void main()</a:t>
            </a:r>
          </a:p>
          <a:p>
            <a:pPr marL="0" indent="0">
              <a:buNone/>
            </a:pPr>
            <a:r>
              <a:rPr lang="en-US" dirty="0">
                <a:solidFill>
                  <a:schemeClr val="accent4"/>
                </a:solidFill>
              </a:rPr>
              <a:t>{</a:t>
            </a:r>
            <a:r>
              <a:rPr lang="en-US" dirty="0" err="1">
                <a:solidFill>
                  <a:schemeClr val="accent4"/>
                </a:solidFill>
              </a:rPr>
              <a:t>int</a:t>
            </a:r>
            <a:r>
              <a:rPr lang="en-US" dirty="0">
                <a:solidFill>
                  <a:schemeClr val="accent4"/>
                </a:solidFill>
              </a:rPr>
              <a:t> e;</a:t>
            </a:r>
          </a:p>
          <a:p>
            <a:pPr marL="0" indent="0">
              <a:buNone/>
            </a:pPr>
            <a:r>
              <a:rPr lang="en-US" dirty="0">
                <a:solidFill>
                  <a:schemeClr val="accent4"/>
                </a:solidFill>
              </a:rPr>
              <a:t>long </a:t>
            </a:r>
            <a:r>
              <a:rPr lang="en-US" dirty="0" err="1">
                <a:solidFill>
                  <a:schemeClr val="accent4"/>
                </a:solidFill>
              </a:rPr>
              <a:t>y,z</a:t>
            </a:r>
            <a:r>
              <a:rPr lang="en-US" dirty="0">
                <a:solidFill>
                  <a:schemeClr val="accent4"/>
                </a:solidFill>
              </a:rPr>
              <a:t>;</a:t>
            </a:r>
          </a:p>
          <a:p>
            <a:pPr marL="0" indent="0">
              <a:buNone/>
            </a:pPr>
            <a:r>
              <a:rPr lang="en-US" dirty="0" err="1">
                <a:solidFill>
                  <a:schemeClr val="accent4"/>
                </a:solidFill>
              </a:rPr>
              <a:t>int</a:t>
            </a:r>
            <a:r>
              <a:rPr lang="en-US" dirty="0">
                <a:solidFill>
                  <a:schemeClr val="accent4"/>
                </a:solidFill>
              </a:rPr>
              <a:t> </a:t>
            </a:r>
            <a:r>
              <a:rPr lang="en-US" dirty="0" err="1">
                <a:solidFill>
                  <a:schemeClr val="accent4"/>
                </a:solidFill>
              </a:rPr>
              <a:t>i,q</a:t>
            </a:r>
            <a:r>
              <a:rPr lang="en-US" dirty="0">
                <a:solidFill>
                  <a:schemeClr val="accent4"/>
                </a:solidFill>
              </a:rPr>
              <a:t>=9;</a:t>
            </a:r>
          </a:p>
          <a:p>
            <a:pPr marL="0" indent="0">
              <a:buNone/>
            </a:pPr>
            <a:r>
              <a:rPr lang="en-US" dirty="0">
                <a:solidFill>
                  <a:schemeClr val="accent4"/>
                </a:solidFill>
              </a:rPr>
              <a:t>long x=2500;</a:t>
            </a:r>
          </a:p>
          <a:p>
            <a:pPr marL="0" indent="0">
              <a:buNone/>
            </a:pPr>
            <a:r>
              <a:rPr lang="en-US" dirty="0">
                <a:solidFill>
                  <a:schemeClr val="accent4"/>
                </a:solidFill>
              </a:rPr>
              <a:t>char </a:t>
            </a:r>
            <a:r>
              <a:rPr lang="en-US" dirty="0" err="1">
                <a:solidFill>
                  <a:schemeClr val="accent4"/>
                </a:solidFill>
              </a:rPr>
              <a:t>m,n</a:t>
            </a:r>
            <a:r>
              <a:rPr lang="en-US" dirty="0">
                <a:solidFill>
                  <a:schemeClr val="accent4"/>
                </a:solidFill>
              </a:rPr>
              <a:t>, </a:t>
            </a:r>
            <a:r>
              <a:rPr lang="en-US" dirty="0" err="1">
                <a:solidFill>
                  <a:schemeClr val="accent4"/>
                </a:solidFill>
              </a:rPr>
              <a:t>CharSelectKey,PassWord,GetMoney,SaveMoney</a:t>
            </a:r>
            <a:r>
              <a:rPr lang="en-US" dirty="0">
                <a:solidFill>
                  <a:schemeClr val="accent4"/>
                </a:solidFill>
              </a:rPr>
              <a:t>;</a:t>
            </a:r>
          </a:p>
          <a:p>
            <a:pPr marL="0" indent="0">
              <a:buNone/>
            </a:pPr>
            <a:r>
              <a:rPr lang="pt-BR" dirty="0">
                <a:solidFill>
                  <a:schemeClr val="accent4"/>
                </a:solidFill>
              </a:rPr>
              <a:t>{  char b[6]={'8','8','8','8','8','8'}; </a:t>
            </a:r>
            <a:endParaRPr lang="en-US" dirty="0">
              <a:solidFill>
                <a:schemeClr val="accent4"/>
              </a:solidFill>
            </a:endParaRPr>
          </a:p>
          <a:p>
            <a:pPr marL="0" indent="0">
              <a:buNone/>
            </a:pPr>
            <a:r>
              <a:rPr lang="pt-BR" dirty="0">
                <a:solidFill>
                  <a:schemeClr val="accent4"/>
                </a:solidFill>
              </a:rPr>
              <a:t>char a[20]; </a:t>
            </a:r>
            <a:endParaRPr lang="en-US" dirty="0">
              <a:solidFill>
                <a:schemeClr val="accent4"/>
              </a:solidFill>
            </a:endParaRPr>
          </a:p>
          <a:p>
            <a:pPr marL="0" indent="0">
              <a:buNone/>
            </a:pPr>
            <a:r>
              <a:rPr lang="pt-BR" dirty="0">
                <a:solidFill>
                  <a:schemeClr val="accent4"/>
                </a:solidFill>
              </a:rPr>
              <a:t>int i,n,k; </a:t>
            </a:r>
            <a:endParaRPr lang="en-US" dirty="0">
              <a:solidFill>
                <a:schemeClr val="accent4"/>
              </a:solidFill>
            </a:endParaRPr>
          </a:p>
          <a:p>
            <a:pPr marL="0" indent="0">
              <a:buNone/>
            </a:pPr>
            <a:r>
              <a:rPr lang="en-US" dirty="0" err="1">
                <a:solidFill>
                  <a:schemeClr val="accent4"/>
                </a:solidFill>
              </a:rPr>
              <a:t>i</a:t>
            </a:r>
            <a:r>
              <a:rPr lang="en-US" dirty="0">
                <a:solidFill>
                  <a:schemeClr val="accent4"/>
                </a:solidFill>
              </a:rPr>
              <a:t>=0;</a:t>
            </a:r>
          </a:p>
          <a:p>
            <a:pPr marL="0" indent="0">
              <a:buNone/>
            </a:pPr>
            <a:r>
              <a:rPr lang="en-US" dirty="0" err="1">
                <a:solidFill>
                  <a:schemeClr val="accent4"/>
                </a:solidFill>
              </a:rPr>
              <a:t>printf</a:t>
            </a:r>
            <a:r>
              <a:rPr lang="en-US" dirty="0">
                <a:solidFill>
                  <a:schemeClr val="accent4"/>
                </a:solidFill>
              </a:rPr>
              <a:t>("please input password:"); </a:t>
            </a:r>
          </a:p>
          <a:p>
            <a:pPr marL="0" indent="0">
              <a:buNone/>
            </a:pPr>
            <a:r>
              <a:rPr lang="en-US" dirty="0">
                <a:solidFill>
                  <a:schemeClr val="accent4"/>
                </a:solidFill>
              </a:rPr>
              <a:t>while((a[</a:t>
            </a:r>
            <a:r>
              <a:rPr lang="en-US" dirty="0" err="1">
                <a:solidFill>
                  <a:schemeClr val="accent4"/>
                </a:solidFill>
              </a:rPr>
              <a:t>i</a:t>
            </a:r>
            <a:r>
              <a:rPr lang="en-US" dirty="0">
                <a:solidFill>
                  <a:schemeClr val="accent4"/>
                </a:solidFill>
              </a:rPr>
              <a:t>]=</a:t>
            </a:r>
            <a:r>
              <a:rPr lang="en-US" dirty="0" err="1">
                <a:solidFill>
                  <a:schemeClr val="accent4"/>
                </a:solidFill>
              </a:rPr>
              <a:t>getch</a:t>
            </a:r>
            <a:r>
              <a:rPr lang="en-US" dirty="0">
                <a:solidFill>
                  <a:schemeClr val="accent4"/>
                </a:solidFill>
              </a:rPr>
              <a:t>())!=13) </a:t>
            </a:r>
          </a:p>
          <a:p>
            <a:pPr marL="0" indent="0">
              <a:buNone/>
            </a:pPr>
            <a:r>
              <a:rPr lang="en-US" dirty="0">
                <a:solidFill>
                  <a:schemeClr val="accent4"/>
                </a:solidFill>
              </a:rPr>
              <a:t>{ </a:t>
            </a:r>
            <a:r>
              <a:rPr lang="en-US" dirty="0" err="1">
                <a:solidFill>
                  <a:schemeClr val="accent4"/>
                </a:solidFill>
              </a:rPr>
              <a:t>i</a:t>
            </a:r>
            <a:r>
              <a:rPr lang="en-US" dirty="0">
                <a:solidFill>
                  <a:schemeClr val="accent4"/>
                </a:solidFill>
              </a:rPr>
              <a:t>=i+1; </a:t>
            </a:r>
          </a:p>
          <a:p>
            <a:pPr marL="0" indent="0">
              <a:buNone/>
            </a:pPr>
            <a:r>
              <a:rPr lang="en-US" dirty="0" err="1">
                <a:solidFill>
                  <a:schemeClr val="accent4"/>
                </a:solidFill>
              </a:rPr>
              <a:t>printf</a:t>
            </a:r>
            <a:r>
              <a:rPr lang="en-US" dirty="0">
                <a:solidFill>
                  <a:schemeClr val="accent4"/>
                </a:solidFill>
              </a:rPr>
              <a:t>("</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 </a:t>
            </a:r>
          </a:p>
          <a:p>
            <a:pPr marL="0" indent="0">
              <a:buNone/>
            </a:pPr>
            <a:r>
              <a:rPr lang="en-US" dirty="0">
                <a:solidFill>
                  <a:schemeClr val="accent4"/>
                </a:solidFill>
              </a:rPr>
              <a:t>for(k=0;k&lt;6;k++) </a:t>
            </a:r>
          </a:p>
          <a:p>
            <a:pPr marL="0" indent="0">
              <a:buNone/>
            </a:pPr>
            <a:r>
              <a:rPr lang="en-US" dirty="0">
                <a:solidFill>
                  <a:schemeClr val="accent4"/>
                </a:solidFill>
              </a:rPr>
              <a:t>if(a[k]!=b[k]) break; </a:t>
            </a:r>
          </a:p>
          <a:p>
            <a:pPr marL="0" indent="0">
              <a:buNone/>
            </a:pPr>
            <a:r>
              <a:rPr lang="en-US" dirty="0">
                <a:solidFill>
                  <a:schemeClr val="accent4"/>
                </a:solidFill>
              </a:rPr>
              <a:t>if (</a:t>
            </a:r>
            <a:r>
              <a:rPr lang="en-US" dirty="0" err="1">
                <a:solidFill>
                  <a:schemeClr val="accent4"/>
                </a:solidFill>
              </a:rPr>
              <a:t>i</a:t>
            </a:r>
            <a:r>
              <a:rPr lang="en-US" dirty="0">
                <a:solidFill>
                  <a:schemeClr val="accent4"/>
                </a:solidFill>
              </a:rPr>
              <a:t>==6) </a:t>
            </a:r>
          </a:p>
          <a:p>
            <a:pPr marL="0" indent="0">
              <a:buNone/>
            </a:pPr>
            <a:r>
              <a:rPr lang="en-US" dirty="0" err="1">
                <a:solidFill>
                  <a:schemeClr val="accent4"/>
                </a:solidFill>
              </a:rPr>
              <a:t>printf</a:t>
            </a:r>
            <a:r>
              <a:rPr lang="en-US" dirty="0">
                <a:solidFill>
                  <a:schemeClr val="accent4"/>
                </a:solidFill>
              </a:rPr>
              <a:t>("\</a:t>
            </a:r>
            <a:r>
              <a:rPr lang="en-US" dirty="0" err="1">
                <a:solidFill>
                  <a:schemeClr val="accent4"/>
                </a:solidFill>
              </a:rPr>
              <a:t>nthe</a:t>
            </a:r>
            <a:r>
              <a:rPr lang="en-US" dirty="0">
                <a:solidFill>
                  <a:schemeClr val="accent4"/>
                </a:solidFill>
              </a:rPr>
              <a:t> password is right\n"); </a:t>
            </a:r>
          </a:p>
          <a:p>
            <a:pPr marL="0" indent="0">
              <a:buNone/>
            </a:pPr>
            <a:r>
              <a:rPr lang="en-US" dirty="0">
                <a:solidFill>
                  <a:schemeClr val="accent4"/>
                </a:solidFill>
              </a:rPr>
              <a:t>else </a:t>
            </a:r>
          </a:p>
          <a:p>
            <a:pPr marL="0" indent="0">
              <a:buNone/>
            </a:pPr>
            <a:r>
              <a:rPr lang="en-US" dirty="0" err="1">
                <a:solidFill>
                  <a:schemeClr val="accent4"/>
                </a:solidFill>
              </a:rPr>
              <a:t>printf</a:t>
            </a:r>
            <a:r>
              <a:rPr lang="en-US" dirty="0">
                <a:solidFill>
                  <a:schemeClr val="accent4"/>
                </a:solidFill>
              </a:rPr>
              <a:t>("\</a:t>
            </a:r>
            <a:r>
              <a:rPr lang="en-US" dirty="0" err="1">
                <a:solidFill>
                  <a:schemeClr val="accent4"/>
                </a:solidFill>
              </a:rPr>
              <a:t>nthe</a:t>
            </a:r>
            <a:r>
              <a:rPr lang="en-US" dirty="0">
                <a:solidFill>
                  <a:schemeClr val="accent4"/>
                </a:solidFill>
              </a:rPr>
              <a:t> password is wrong and input password again\n");</a:t>
            </a:r>
          </a:p>
          <a:p>
            <a:pPr marL="0" indent="0">
              <a:buNone/>
            </a:pPr>
            <a:r>
              <a:rPr lang="en-US" dirty="0">
                <a:solidFill>
                  <a:schemeClr val="accent4"/>
                </a:solidFill>
              </a:rPr>
              <a:t>}</a:t>
            </a:r>
          </a:p>
          <a:p>
            <a:endParaRPr lang="en-US" dirty="0"/>
          </a:p>
        </p:txBody>
      </p:sp>
      <p:sp>
        <p:nvSpPr>
          <p:cNvPr id="4" name="Text Placeholder 3"/>
          <p:cNvSpPr>
            <a:spLocks noGrp="1"/>
          </p:cNvSpPr>
          <p:nvPr>
            <p:ph type="body" sz="half" idx="2"/>
          </p:nvPr>
        </p:nvSpPr>
        <p:spPr/>
        <p:txBody>
          <a:bodyPr/>
          <a:lstStyle/>
          <a:p>
            <a:r>
              <a:rPr lang="zh-CN" altLang="en-US" dirty="0"/>
              <a:t>分析：实现</a:t>
            </a:r>
            <a:r>
              <a:rPr lang="en-US" dirty="0"/>
              <a:t>ATM</a:t>
            </a:r>
            <a:r>
              <a:rPr lang="zh-CN" altLang="en-US" dirty="0"/>
              <a:t>的功能，前提是能够进行账号与密码的验证，成功后可以进入操作界面。</a:t>
            </a:r>
            <a:endParaRPr lang="en-US" dirty="0"/>
          </a:p>
          <a:p>
            <a:endParaRPr lang="en-US" dirty="0"/>
          </a:p>
        </p:txBody>
      </p:sp>
    </p:spTree>
    <p:extLst>
      <p:ext uri="{BB962C8B-B14F-4D97-AF65-F5344CB8AC3E}">
        <p14:creationId xmlns:p14="http://schemas.microsoft.com/office/powerpoint/2010/main" val="10322478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任务二：</a:t>
            </a:r>
            <a:r>
              <a:rPr lang="en-US" dirty="0"/>
              <a:t>ATM</a:t>
            </a:r>
            <a:r>
              <a:rPr lang="zh-CN" altLang="en-US" dirty="0"/>
              <a:t>自动柜员机操作主界面</a:t>
            </a:r>
            <a:br>
              <a:rPr lang="en-US" dirty="0"/>
            </a:br>
            <a:endParaRPr lang="en-US" dirty="0"/>
          </a:p>
        </p:txBody>
      </p:sp>
      <p:sp>
        <p:nvSpPr>
          <p:cNvPr id="3" name="Content Placeholder 2"/>
          <p:cNvSpPr>
            <a:spLocks noGrp="1"/>
          </p:cNvSpPr>
          <p:nvPr>
            <p:ph idx="1"/>
          </p:nvPr>
        </p:nvSpPr>
        <p:spPr>
          <a:xfrm>
            <a:off x="3803650" y="609600"/>
            <a:ext cx="5111750" cy="6172200"/>
          </a:xfrm>
        </p:spPr>
        <p:txBody>
          <a:bodyPr>
            <a:normAutofit fontScale="55000" lnSpcReduction="20000"/>
          </a:bodyPr>
          <a:lstStyle/>
          <a:p>
            <a:pPr marL="0" indent="0">
              <a:buNone/>
            </a:pPr>
            <a:r>
              <a:rPr lang="en-US" dirty="0">
                <a:solidFill>
                  <a:schemeClr val="accent4"/>
                </a:solidFill>
              </a:rPr>
              <a:t>puts("= = = = = = = = = = = = = = =");</a:t>
            </a:r>
          </a:p>
          <a:p>
            <a:pPr marL="0" indent="0">
              <a:buNone/>
            </a:pPr>
            <a:r>
              <a:rPr lang="en-US" dirty="0">
                <a:solidFill>
                  <a:schemeClr val="accent4"/>
                </a:solidFill>
              </a:rPr>
              <a:t>puts("|  Please select key:      |");</a:t>
            </a:r>
          </a:p>
          <a:p>
            <a:pPr marL="0" indent="0">
              <a:buNone/>
            </a:pPr>
            <a:r>
              <a:rPr lang="en-US" dirty="0">
                <a:solidFill>
                  <a:schemeClr val="accent4"/>
                </a:solidFill>
              </a:rPr>
              <a:t>puts("|  1. </a:t>
            </a:r>
            <a:r>
              <a:rPr lang="en-US" dirty="0" err="1">
                <a:solidFill>
                  <a:schemeClr val="accent4"/>
                </a:solidFill>
              </a:rPr>
              <a:t>Quary</a:t>
            </a:r>
            <a:r>
              <a:rPr lang="en-US" dirty="0">
                <a:solidFill>
                  <a:schemeClr val="accent4"/>
                </a:solidFill>
              </a:rPr>
              <a:t>             |");</a:t>
            </a:r>
          </a:p>
          <a:p>
            <a:pPr marL="0" indent="0">
              <a:buNone/>
            </a:pPr>
            <a:r>
              <a:rPr lang="en-US" dirty="0">
                <a:solidFill>
                  <a:schemeClr val="accent4"/>
                </a:solidFill>
              </a:rPr>
              <a:t>puts("|  2. Get Money         |");</a:t>
            </a:r>
          </a:p>
          <a:p>
            <a:pPr marL="0" indent="0">
              <a:buNone/>
            </a:pPr>
            <a:r>
              <a:rPr lang="en-US" dirty="0">
                <a:solidFill>
                  <a:schemeClr val="accent4"/>
                </a:solidFill>
              </a:rPr>
              <a:t>puts("|  3. Save Money        |");</a:t>
            </a:r>
          </a:p>
          <a:p>
            <a:pPr marL="0" indent="0">
              <a:buNone/>
            </a:pPr>
            <a:r>
              <a:rPr lang="en-US" dirty="0">
                <a:solidFill>
                  <a:schemeClr val="accent4"/>
                </a:solidFill>
              </a:rPr>
              <a:t>puts("|  4. Return             ");</a:t>
            </a:r>
          </a:p>
          <a:p>
            <a:pPr marL="0" indent="0">
              <a:buNone/>
            </a:pPr>
            <a:r>
              <a:rPr lang="en-US" dirty="0">
                <a:solidFill>
                  <a:schemeClr val="accent4"/>
                </a:solidFill>
              </a:rPr>
              <a:t>puts("= = = = = = = = = = = = = = =");</a:t>
            </a:r>
          </a:p>
          <a:p>
            <a:pPr marL="0" indent="0">
              <a:buNone/>
            </a:pPr>
            <a:r>
              <a:rPr lang="en-US" dirty="0">
                <a:solidFill>
                  <a:schemeClr val="accent4"/>
                </a:solidFill>
              </a:rPr>
              <a:t>switch(key)</a:t>
            </a:r>
          </a:p>
          <a:p>
            <a:pPr marL="0" indent="0">
              <a:buNone/>
            </a:pPr>
            <a:r>
              <a:rPr lang="en-US" dirty="0">
                <a:solidFill>
                  <a:schemeClr val="accent4"/>
                </a:solidFill>
              </a:rPr>
              <a:t>   {</a:t>
            </a:r>
          </a:p>
          <a:p>
            <a:pPr marL="0" indent="0">
              <a:buNone/>
            </a:pPr>
            <a:r>
              <a:rPr lang="en-US" dirty="0">
                <a:solidFill>
                  <a:schemeClr val="accent4"/>
                </a:solidFill>
              </a:rPr>
              <a:t>     case 1:</a:t>
            </a:r>
            <a:r>
              <a:rPr lang="zh-CN" altLang="en-US" dirty="0">
                <a:solidFill>
                  <a:schemeClr val="accent4"/>
                </a:solidFill>
              </a:rPr>
              <a:t>查询功能</a:t>
            </a:r>
            <a:r>
              <a:rPr lang="en-US" dirty="0">
                <a:solidFill>
                  <a:schemeClr val="accent4"/>
                </a:solidFill>
              </a:rPr>
              <a:t>;break;</a:t>
            </a:r>
          </a:p>
          <a:p>
            <a:pPr marL="0" indent="0">
              <a:buNone/>
            </a:pPr>
            <a:r>
              <a:rPr lang="en-US" dirty="0">
                <a:solidFill>
                  <a:schemeClr val="accent4"/>
                </a:solidFill>
              </a:rPr>
              <a:t>     case 2:</a:t>
            </a:r>
            <a:r>
              <a:rPr lang="zh-CN" altLang="en-US" dirty="0">
                <a:solidFill>
                  <a:schemeClr val="accent4"/>
                </a:solidFill>
              </a:rPr>
              <a:t>取款功能</a:t>
            </a:r>
            <a:r>
              <a:rPr lang="en-US" dirty="0">
                <a:solidFill>
                  <a:schemeClr val="accent4"/>
                </a:solidFill>
              </a:rPr>
              <a:t>;break;</a:t>
            </a:r>
          </a:p>
          <a:p>
            <a:pPr marL="0" indent="0">
              <a:buNone/>
            </a:pPr>
            <a:r>
              <a:rPr lang="en-US" dirty="0">
                <a:solidFill>
                  <a:schemeClr val="accent4"/>
                </a:solidFill>
              </a:rPr>
              <a:t>     case 3:</a:t>
            </a:r>
            <a:r>
              <a:rPr lang="zh-CN" altLang="en-US" dirty="0">
                <a:solidFill>
                  <a:schemeClr val="accent4"/>
                </a:solidFill>
              </a:rPr>
              <a:t>存款功能</a:t>
            </a:r>
            <a:r>
              <a:rPr lang="en-US" dirty="0">
                <a:solidFill>
                  <a:schemeClr val="accent4"/>
                </a:solidFill>
              </a:rPr>
              <a:t>;break;</a:t>
            </a:r>
          </a:p>
          <a:p>
            <a:pPr marL="0" indent="0">
              <a:buNone/>
            </a:pPr>
            <a:r>
              <a:rPr lang="en-US" dirty="0">
                <a:solidFill>
                  <a:schemeClr val="accent4"/>
                </a:solidFill>
              </a:rPr>
              <a:t>     case 4:</a:t>
            </a:r>
            <a:r>
              <a:rPr lang="zh-CN" altLang="en-US" dirty="0">
                <a:solidFill>
                  <a:schemeClr val="accent4"/>
                </a:solidFill>
              </a:rPr>
              <a:t>退出功能</a:t>
            </a:r>
            <a:r>
              <a:rPr lang="en-US" dirty="0">
                <a:solidFill>
                  <a:schemeClr val="accent4"/>
                </a:solidFill>
              </a:rPr>
              <a:t>;break;</a:t>
            </a:r>
          </a:p>
          <a:p>
            <a:pPr marL="0" indent="0">
              <a:buNone/>
            </a:pPr>
            <a:r>
              <a:rPr lang="en-US" dirty="0">
                <a:solidFill>
                  <a:schemeClr val="accent4"/>
                </a:solidFill>
              </a:rPr>
              <a:t>   }</a:t>
            </a:r>
          </a:p>
          <a:p>
            <a:pPr marL="0" indent="0">
              <a:buNone/>
            </a:pPr>
            <a:r>
              <a:rPr lang="en-US" dirty="0">
                <a:solidFill>
                  <a:schemeClr val="accent4"/>
                </a:solidFill>
              </a:rPr>
              <a:t>system("</a:t>
            </a:r>
            <a:r>
              <a:rPr lang="en-US" dirty="0" err="1">
                <a:solidFill>
                  <a:schemeClr val="accent4"/>
                </a:solidFill>
              </a:rPr>
              <a:t>cls</a:t>
            </a:r>
            <a:r>
              <a:rPr lang="en-US" dirty="0">
                <a:solidFill>
                  <a:schemeClr val="accent4"/>
                </a:solidFill>
              </a:rPr>
              <a:t>");</a:t>
            </a:r>
          </a:p>
          <a:p>
            <a:pPr marL="0" indent="0">
              <a:buNone/>
            </a:pPr>
            <a:r>
              <a:rPr lang="en-US" dirty="0">
                <a:solidFill>
                  <a:schemeClr val="accent4"/>
                </a:solidFill>
              </a:rPr>
              <a:t>puts("=========================");</a:t>
            </a:r>
          </a:p>
          <a:p>
            <a:pPr marL="0" indent="0">
              <a:buNone/>
            </a:pPr>
            <a:r>
              <a:rPr lang="en-US" dirty="0">
                <a:solidFill>
                  <a:schemeClr val="accent4"/>
                </a:solidFill>
              </a:rPr>
              <a:t>puts("|  Please select key:   |");</a:t>
            </a:r>
          </a:p>
          <a:p>
            <a:pPr marL="0" indent="0">
              <a:buNone/>
            </a:pPr>
            <a:r>
              <a:rPr lang="en-US" dirty="0">
                <a:solidFill>
                  <a:schemeClr val="accent4"/>
                </a:solidFill>
              </a:rPr>
              <a:t>puts("|  1. Password       |");</a:t>
            </a:r>
          </a:p>
          <a:p>
            <a:pPr marL="0" indent="0">
              <a:buNone/>
            </a:pPr>
            <a:r>
              <a:rPr lang="en-US" dirty="0">
                <a:solidFill>
                  <a:schemeClr val="accent4"/>
                </a:solidFill>
              </a:rPr>
              <a:t>puts("|  2. </a:t>
            </a:r>
            <a:r>
              <a:rPr lang="en-US" dirty="0" err="1">
                <a:solidFill>
                  <a:schemeClr val="accent4"/>
                </a:solidFill>
              </a:rPr>
              <a:t>Quary</a:t>
            </a:r>
            <a:r>
              <a:rPr lang="en-US" dirty="0">
                <a:solidFill>
                  <a:schemeClr val="accent4"/>
                </a:solidFill>
              </a:rPr>
              <a:t>          |");</a:t>
            </a:r>
          </a:p>
          <a:p>
            <a:pPr marL="0" indent="0">
              <a:buNone/>
            </a:pPr>
            <a:r>
              <a:rPr lang="en-US" dirty="0">
                <a:solidFill>
                  <a:schemeClr val="accent4"/>
                </a:solidFill>
              </a:rPr>
              <a:t>puts("|  3. </a:t>
            </a:r>
            <a:r>
              <a:rPr lang="en-US" dirty="0" err="1">
                <a:solidFill>
                  <a:schemeClr val="accent4"/>
                </a:solidFill>
              </a:rPr>
              <a:t>GetMoney</a:t>
            </a:r>
            <a:r>
              <a:rPr lang="en-US" dirty="0">
                <a:solidFill>
                  <a:schemeClr val="accent4"/>
                </a:solidFill>
              </a:rPr>
              <a:t>      |");</a:t>
            </a:r>
          </a:p>
          <a:p>
            <a:pPr marL="0" indent="0">
              <a:buNone/>
            </a:pPr>
            <a:r>
              <a:rPr lang="en-US" dirty="0">
                <a:solidFill>
                  <a:schemeClr val="accent4"/>
                </a:solidFill>
              </a:rPr>
              <a:t>puts("|  4. Save Money     |");</a:t>
            </a:r>
          </a:p>
          <a:p>
            <a:pPr marL="0" indent="0">
              <a:buNone/>
            </a:pPr>
            <a:r>
              <a:rPr lang="en-US" dirty="0">
                <a:solidFill>
                  <a:schemeClr val="accent4"/>
                </a:solidFill>
              </a:rPr>
              <a:t>puts("|  5. RETURN          |");</a:t>
            </a:r>
          </a:p>
          <a:p>
            <a:pPr marL="0" indent="0">
              <a:buNone/>
            </a:pPr>
            <a:r>
              <a:rPr lang="en-US" dirty="0">
                <a:solidFill>
                  <a:schemeClr val="accent4"/>
                </a:solidFill>
              </a:rPr>
              <a:t>puts("=========================");</a:t>
            </a:r>
          </a:p>
          <a:p>
            <a:pPr marL="0" indent="0">
              <a:buNone/>
            </a:pPr>
            <a:r>
              <a:rPr lang="en-US" dirty="0" err="1">
                <a:solidFill>
                  <a:schemeClr val="accent4"/>
                </a:solidFill>
              </a:rPr>
              <a:t>SelectKey</a:t>
            </a:r>
            <a:r>
              <a:rPr lang="en-US" dirty="0">
                <a:solidFill>
                  <a:schemeClr val="accent4"/>
                </a:solidFill>
              </a:rPr>
              <a:t> = </a:t>
            </a:r>
            <a:r>
              <a:rPr lang="en-US" dirty="0" err="1">
                <a:solidFill>
                  <a:schemeClr val="accent4"/>
                </a:solidFill>
              </a:rPr>
              <a:t>getch</a:t>
            </a:r>
            <a:r>
              <a:rPr lang="en-US" dirty="0">
                <a:solidFill>
                  <a:schemeClr val="accent4"/>
                </a:solidFill>
              </a:rPr>
              <a:t>();}</a:t>
            </a:r>
          </a:p>
          <a:p>
            <a:pPr marL="0" indent="0">
              <a:buNone/>
            </a:pPr>
            <a:r>
              <a:rPr lang="en-US" dirty="0">
                <a:solidFill>
                  <a:schemeClr val="accent4"/>
                </a:solidFill>
              </a:rPr>
              <a:t>while(</a:t>
            </a:r>
            <a:r>
              <a:rPr lang="en-US" dirty="0" err="1">
                <a:solidFill>
                  <a:schemeClr val="accent4"/>
                </a:solidFill>
              </a:rPr>
              <a:t>SelectKey</a:t>
            </a:r>
            <a:r>
              <a:rPr lang="en-US" dirty="0">
                <a:solidFill>
                  <a:schemeClr val="accent4"/>
                </a:solidFill>
              </a:rPr>
              <a:t>!='1'&amp;&amp;</a:t>
            </a:r>
            <a:r>
              <a:rPr lang="en-US" dirty="0" err="1">
                <a:solidFill>
                  <a:schemeClr val="accent4"/>
                </a:solidFill>
              </a:rPr>
              <a:t>SelectKey</a:t>
            </a:r>
            <a:r>
              <a:rPr lang="en-US" dirty="0">
                <a:solidFill>
                  <a:schemeClr val="accent4"/>
                </a:solidFill>
              </a:rPr>
              <a:t>!='2'&amp;&amp;</a:t>
            </a:r>
            <a:r>
              <a:rPr lang="en-US" dirty="0" err="1">
                <a:solidFill>
                  <a:schemeClr val="accent4"/>
                </a:solidFill>
              </a:rPr>
              <a:t>SelectKey</a:t>
            </a:r>
            <a:r>
              <a:rPr lang="en-US" dirty="0">
                <a:solidFill>
                  <a:schemeClr val="accent4"/>
                </a:solidFill>
              </a:rPr>
              <a:t>!='3'&amp;&amp;</a:t>
            </a:r>
            <a:r>
              <a:rPr lang="en-US" dirty="0" err="1">
                <a:solidFill>
                  <a:schemeClr val="accent4"/>
                </a:solidFill>
              </a:rPr>
              <a:t>Sel</a:t>
            </a:r>
            <a:r>
              <a:rPr lang="en-US" dirty="0">
                <a:solidFill>
                  <a:schemeClr val="accent4"/>
                </a:solidFill>
              </a:rPr>
              <a:t>- </a:t>
            </a:r>
            <a:r>
              <a:rPr lang="en-US" dirty="0" err="1">
                <a:solidFill>
                  <a:schemeClr val="accent4"/>
                </a:solidFill>
              </a:rPr>
              <a:t>ectKey</a:t>
            </a:r>
            <a:r>
              <a:rPr lang="en-US" dirty="0">
                <a:solidFill>
                  <a:schemeClr val="accent4"/>
                </a:solidFill>
              </a:rPr>
              <a:t>!='4'&amp;&amp; </a:t>
            </a:r>
            <a:r>
              <a:rPr lang="en-US" dirty="0" err="1">
                <a:solidFill>
                  <a:schemeClr val="accent4"/>
                </a:solidFill>
              </a:rPr>
              <a:t>SelectKey</a:t>
            </a:r>
            <a:r>
              <a:rPr lang="en-US" dirty="0">
                <a:solidFill>
                  <a:schemeClr val="accent4"/>
                </a:solidFill>
              </a:rPr>
              <a:t>!='5');</a:t>
            </a:r>
          </a:p>
          <a:p>
            <a:pPr marL="0" indent="0">
              <a:buNone/>
            </a:pPr>
            <a:r>
              <a:rPr lang="en-US" dirty="0">
                <a:solidFill>
                  <a:schemeClr val="accent4"/>
                </a:solidFill>
              </a:rPr>
              <a:t>switch(</a:t>
            </a:r>
            <a:r>
              <a:rPr lang="en-US" dirty="0" err="1">
                <a:solidFill>
                  <a:schemeClr val="accent4"/>
                </a:solidFill>
              </a:rPr>
              <a:t>SelectKey</a:t>
            </a:r>
            <a:r>
              <a:rPr lang="en-US" dirty="0">
                <a:solidFill>
                  <a:schemeClr val="accent4"/>
                </a:solidFill>
              </a:rPr>
              <a:t>) {</a:t>
            </a:r>
          </a:p>
          <a:p>
            <a:endParaRPr lang="en-US" dirty="0"/>
          </a:p>
        </p:txBody>
      </p:sp>
      <p:sp>
        <p:nvSpPr>
          <p:cNvPr id="4" name="Text Placeholder 3"/>
          <p:cNvSpPr>
            <a:spLocks noGrp="1"/>
          </p:cNvSpPr>
          <p:nvPr>
            <p:ph type="body" sz="half" idx="2"/>
          </p:nvPr>
        </p:nvSpPr>
        <p:spPr/>
        <p:txBody>
          <a:bodyPr/>
          <a:lstStyle/>
          <a:p>
            <a:r>
              <a:rPr lang="zh-CN" altLang="en-US" dirty="0"/>
              <a:t>分析：实现</a:t>
            </a:r>
            <a:r>
              <a:rPr lang="en-US" dirty="0"/>
              <a:t>ATM</a:t>
            </a:r>
            <a:r>
              <a:rPr lang="zh-CN" altLang="en-US" dirty="0"/>
              <a:t>机上的普通功能，当进入柜员机界面后，程序由</a:t>
            </a:r>
            <a:r>
              <a:rPr lang="en-US" dirty="0"/>
              <a:t>main</a:t>
            </a:r>
            <a:r>
              <a:rPr lang="zh-CN" altLang="en-US" dirty="0"/>
              <a:t>主函数、</a:t>
            </a:r>
            <a:r>
              <a:rPr lang="en-US" dirty="0"/>
              <a:t>Query</a:t>
            </a:r>
            <a:r>
              <a:rPr lang="zh-CN" altLang="en-US" dirty="0"/>
              <a:t>查询余额函数、</a:t>
            </a:r>
            <a:r>
              <a:rPr lang="en-US" dirty="0"/>
              <a:t>Get Money</a:t>
            </a:r>
            <a:r>
              <a:rPr lang="zh-CN" altLang="en-US" dirty="0"/>
              <a:t>取款函数、</a:t>
            </a:r>
            <a:r>
              <a:rPr lang="en-US" dirty="0"/>
              <a:t>Save Money</a:t>
            </a:r>
            <a:r>
              <a:rPr lang="zh-CN" altLang="en-US" dirty="0"/>
              <a:t>存款函数和返回</a:t>
            </a:r>
            <a:r>
              <a:rPr lang="en-US" dirty="0"/>
              <a:t>Return</a:t>
            </a:r>
            <a:r>
              <a:rPr lang="zh-CN" altLang="en-US" dirty="0"/>
              <a:t>函数组成。</a:t>
            </a:r>
            <a:endParaRPr lang="en-US" dirty="0"/>
          </a:p>
          <a:p>
            <a:endParaRPr lang="en-US" dirty="0"/>
          </a:p>
        </p:txBody>
      </p:sp>
    </p:spTree>
    <p:extLst>
      <p:ext uri="{BB962C8B-B14F-4D97-AF65-F5344CB8AC3E}">
        <p14:creationId xmlns:p14="http://schemas.microsoft.com/office/powerpoint/2010/main" val="32199265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任务三：</a:t>
            </a:r>
            <a:r>
              <a:rPr lang="en-US" dirty="0"/>
              <a:t>ATM</a:t>
            </a:r>
            <a:r>
              <a:rPr lang="zh-CN" altLang="en-US" dirty="0"/>
              <a:t>查询功能：</a:t>
            </a:r>
            <a:r>
              <a:rPr lang="en-US" dirty="0"/>
              <a:t>Query()</a:t>
            </a:r>
            <a:br>
              <a:rPr lang="en-US" dirty="0"/>
            </a:br>
            <a:endParaRPr lang="en-US" dirty="0"/>
          </a:p>
        </p:txBody>
      </p:sp>
      <p:sp>
        <p:nvSpPr>
          <p:cNvPr id="3" name="Content Placeholder 2"/>
          <p:cNvSpPr>
            <a:spLocks noGrp="1"/>
          </p:cNvSpPr>
          <p:nvPr>
            <p:ph idx="1"/>
          </p:nvPr>
        </p:nvSpPr>
        <p:spPr>
          <a:xfrm>
            <a:off x="3803650" y="609600"/>
            <a:ext cx="5111750" cy="1905000"/>
          </a:xfrm>
        </p:spPr>
        <p:txBody>
          <a:bodyPr>
            <a:normAutofit fontScale="55000" lnSpcReduction="20000"/>
          </a:bodyPr>
          <a:lstStyle/>
          <a:p>
            <a:pPr marL="0" indent="0">
              <a:buNone/>
            </a:pPr>
            <a:r>
              <a:rPr lang="en-US" dirty="0">
                <a:solidFill>
                  <a:schemeClr val="accent4"/>
                </a:solidFill>
              </a:rPr>
              <a:t>case '1':</a:t>
            </a:r>
          </a:p>
          <a:p>
            <a:pPr marL="0" indent="0">
              <a:buNone/>
            </a:pPr>
            <a:r>
              <a:rPr lang="en-US" dirty="0">
                <a:solidFill>
                  <a:schemeClr val="accent4"/>
                </a:solidFill>
              </a:rPr>
              <a:t>system("</a:t>
            </a:r>
            <a:r>
              <a:rPr lang="en-US" dirty="0" err="1">
                <a:solidFill>
                  <a:schemeClr val="accent4"/>
                </a:solidFill>
              </a:rPr>
              <a:t>cls</a:t>
            </a:r>
            <a:r>
              <a:rPr lang="en-US" dirty="0">
                <a:solidFill>
                  <a:schemeClr val="accent4"/>
                </a:solidFill>
              </a:rPr>
              <a:t>");</a:t>
            </a:r>
          </a:p>
          <a:p>
            <a:pPr marL="0" indent="0">
              <a:buNone/>
            </a:pPr>
            <a:r>
              <a:rPr lang="en-US" dirty="0">
                <a:solidFill>
                  <a:schemeClr val="accent4"/>
                </a:solidFill>
              </a:rPr>
              <a:t>puts("================================");</a:t>
            </a:r>
          </a:p>
          <a:p>
            <a:pPr marL="0" indent="0">
              <a:buNone/>
            </a:pPr>
            <a:r>
              <a:rPr lang="en-US" dirty="0">
                <a:solidFill>
                  <a:schemeClr val="accent4"/>
                </a:solidFill>
              </a:rPr>
              <a:t>puts("|  Your Query balance is$%6d |\</a:t>
            </a:r>
            <a:r>
              <a:rPr lang="en-US" dirty="0" err="1">
                <a:solidFill>
                  <a:schemeClr val="accent4"/>
                </a:solidFill>
              </a:rPr>
              <a:t>n",x</a:t>
            </a:r>
            <a:r>
              <a:rPr lang="en-US" dirty="0">
                <a:solidFill>
                  <a:schemeClr val="accent4"/>
                </a:solidFill>
              </a:rPr>
              <a:t>);</a:t>
            </a:r>
          </a:p>
          <a:p>
            <a:pPr marL="0" indent="0">
              <a:buNone/>
            </a:pPr>
            <a:r>
              <a:rPr lang="en-US" dirty="0">
                <a:solidFill>
                  <a:schemeClr val="accent4"/>
                </a:solidFill>
              </a:rPr>
              <a:t>puts("|  Press any key to return...  |");</a:t>
            </a:r>
          </a:p>
          <a:p>
            <a:pPr marL="0" indent="0">
              <a:buNone/>
            </a:pPr>
            <a:r>
              <a:rPr lang="en-US" dirty="0">
                <a:solidFill>
                  <a:schemeClr val="accent4"/>
                </a:solidFill>
              </a:rPr>
              <a:t>puts("================================");</a:t>
            </a:r>
          </a:p>
          <a:p>
            <a:pPr marL="0" indent="0">
              <a:buNone/>
            </a:pPr>
            <a:r>
              <a:rPr lang="en-US" dirty="0" err="1">
                <a:solidFill>
                  <a:schemeClr val="accent4"/>
                </a:solidFill>
              </a:rPr>
              <a:t>getch</a:t>
            </a:r>
            <a:r>
              <a:rPr lang="en-US" dirty="0">
                <a:solidFill>
                  <a:schemeClr val="accent4"/>
                </a:solidFill>
              </a:rPr>
              <a:t>();</a:t>
            </a:r>
          </a:p>
          <a:p>
            <a:pPr marL="0" indent="0">
              <a:buNone/>
            </a:pPr>
            <a:r>
              <a:rPr lang="en-US" dirty="0">
                <a:solidFill>
                  <a:schemeClr val="accent4"/>
                </a:solidFill>
              </a:rPr>
              <a:t>break;</a:t>
            </a:r>
          </a:p>
          <a:p>
            <a:endParaRPr lang="en-US" dirty="0"/>
          </a:p>
        </p:txBody>
      </p:sp>
      <p:sp>
        <p:nvSpPr>
          <p:cNvPr id="4" name="Text Placeholder 3"/>
          <p:cNvSpPr>
            <a:spLocks noGrp="1"/>
          </p:cNvSpPr>
          <p:nvPr>
            <p:ph type="body" sz="half" idx="2"/>
          </p:nvPr>
        </p:nvSpPr>
        <p:spPr/>
        <p:txBody>
          <a:bodyPr/>
          <a:lstStyle/>
          <a:p>
            <a:r>
              <a:rPr lang="zh-CN" altLang="en-US" dirty="0"/>
              <a:t>分析：使用</a:t>
            </a:r>
            <a:r>
              <a:rPr lang="en-US" dirty="0"/>
              <a:t>Query</a:t>
            </a:r>
            <a:r>
              <a:rPr lang="zh-CN" altLang="en-US" dirty="0"/>
              <a:t>语句实现查询功能。</a:t>
            </a:r>
            <a:endParaRPr lang="en-US" dirty="0"/>
          </a:p>
          <a:p>
            <a:endParaRPr lang="en-US" dirty="0"/>
          </a:p>
        </p:txBody>
      </p:sp>
    </p:spTree>
    <p:extLst>
      <p:ext uri="{BB962C8B-B14F-4D97-AF65-F5344CB8AC3E}">
        <p14:creationId xmlns:p14="http://schemas.microsoft.com/office/powerpoint/2010/main" val="33494309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任务四：</a:t>
            </a:r>
            <a:r>
              <a:rPr lang="en-US" dirty="0"/>
              <a:t>ATM</a:t>
            </a:r>
            <a:r>
              <a:rPr lang="zh-CN" altLang="en-US" dirty="0"/>
              <a:t>取款功能：</a:t>
            </a:r>
            <a:r>
              <a:rPr lang="en-US" dirty="0"/>
              <a:t>Get Money()</a:t>
            </a:r>
            <a:br>
              <a:rPr lang="en-US" dirty="0"/>
            </a:br>
            <a:endParaRPr lang="en-US" dirty="0"/>
          </a:p>
        </p:txBody>
      </p:sp>
      <p:sp>
        <p:nvSpPr>
          <p:cNvPr id="3" name="Content Placeholder 2"/>
          <p:cNvSpPr>
            <a:spLocks noGrp="1"/>
          </p:cNvSpPr>
          <p:nvPr>
            <p:ph idx="1"/>
          </p:nvPr>
        </p:nvSpPr>
        <p:spPr>
          <a:xfrm>
            <a:off x="3581400" y="533400"/>
            <a:ext cx="2743199" cy="5867400"/>
          </a:xfrm>
          <a:ln>
            <a:solidFill>
              <a:schemeClr val="accent1"/>
            </a:solidFill>
          </a:ln>
        </p:spPr>
        <p:txBody>
          <a:bodyPr>
            <a:normAutofit fontScale="47500" lnSpcReduction="20000"/>
          </a:bodyPr>
          <a:lstStyle/>
          <a:p>
            <a:pPr marL="0" indent="0">
              <a:buNone/>
            </a:pPr>
            <a:r>
              <a:rPr lang="en-US" dirty="0">
                <a:solidFill>
                  <a:schemeClr val="accent4"/>
                </a:solidFill>
              </a:rPr>
              <a:t>case '2':</a:t>
            </a:r>
          </a:p>
          <a:p>
            <a:pPr marL="0" indent="0">
              <a:buNone/>
            </a:pPr>
            <a:r>
              <a:rPr lang="en-US" dirty="0">
                <a:solidFill>
                  <a:schemeClr val="accent4"/>
                </a:solidFill>
              </a:rPr>
              <a:t>do{</a:t>
            </a:r>
          </a:p>
          <a:p>
            <a:pPr marL="0" indent="0">
              <a:buNone/>
            </a:pPr>
            <a:r>
              <a:rPr lang="en-US" dirty="0">
                <a:solidFill>
                  <a:schemeClr val="accent4"/>
                </a:solidFill>
              </a:rPr>
              <a:t>system("</a:t>
            </a:r>
            <a:r>
              <a:rPr lang="en-US" dirty="0" err="1">
                <a:solidFill>
                  <a:schemeClr val="accent4"/>
                </a:solidFill>
              </a:rPr>
              <a:t>cls</a:t>
            </a:r>
            <a:r>
              <a:rPr lang="en-US" dirty="0">
                <a:solidFill>
                  <a:schemeClr val="accent4"/>
                </a:solidFill>
              </a:rPr>
              <a:t>");</a:t>
            </a:r>
          </a:p>
          <a:p>
            <a:pPr marL="0" indent="0">
              <a:buNone/>
            </a:pPr>
            <a:r>
              <a:rPr lang="en-US" dirty="0">
                <a:solidFill>
                  <a:schemeClr val="accent4"/>
                </a:solidFill>
              </a:rPr>
              <a:t>puts("========================");</a:t>
            </a:r>
          </a:p>
          <a:p>
            <a:pPr marL="0" indent="0">
              <a:buNone/>
            </a:pPr>
            <a:r>
              <a:rPr lang="en-US" dirty="0">
                <a:solidFill>
                  <a:schemeClr val="accent4"/>
                </a:solidFill>
              </a:rPr>
              <a:t>puts("|   Please select </a:t>
            </a:r>
            <a:r>
              <a:rPr lang="en-US" dirty="0" err="1">
                <a:solidFill>
                  <a:schemeClr val="accent4"/>
                </a:solidFill>
              </a:rPr>
              <a:t>GetMoney</a:t>
            </a:r>
            <a:r>
              <a:rPr lang="en-US" dirty="0">
                <a:solidFill>
                  <a:schemeClr val="accent4"/>
                </a:solidFill>
              </a:rPr>
              <a:t>:  	|");</a:t>
            </a:r>
          </a:p>
          <a:p>
            <a:pPr marL="0" indent="0">
              <a:buNone/>
            </a:pPr>
            <a:r>
              <a:rPr lang="en-US" dirty="0">
                <a:solidFill>
                  <a:schemeClr val="accent4"/>
                </a:solidFill>
              </a:rPr>
              <a:t>puts("|   1. $100                     	|");</a:t>
            </a:r>
          </a:p>
          <a:p>
            <a:pPr marL="0" indent="0">
              <a:buNone/>
            </a:pPr>
            <a:r>
              <a:rPr lang="en-US" dirty="0">
                <a:solidFill>
                  <a:schemeClr val="accent4"/>
                </a:solidFill>
              </a:rPr>
              <a:t>puts("|   2. $200                     	|");</a:t>
            </a:r>
          </a:p>
          <a:p>
            <a:pPr marL="0" indent="0">
              <a:buNone/>
            </a:pPr>
            <a:r>
              <a:rPr lang="en-US" dirty="0">
                <a:solidFill>
                  <a:schemeClr val="accent4"/>
                </a:solidFill>
              </a:rPr>
              <a:t>puts("|   3. other                    	|");</a:t>
            </a:r>
          </a:p>
          <a:p>
            <a:pPr marL="0" indent="0">
              <a:buNone/>
            </a:pPr>
            <a:r>
              <a:rPr lang="en-US" dirty="0">
                <a:solidFill>
                  <a:schemeClr val="accent4"/>
                </a:solidFill>
              </a:rPr>
              <a:t>puts("|   4. Return                   	|");</a:t>
            </a:r>
          </a:p>
          <a:p>
            <a:pPr marL="0" indent="0">
              <a:buNone/>
            </a:pPr>
            <a:r>
              <a:rPr lang="en-US" dirty="0">
                <a:solidFill>
                  <a:schemeClr val="accent4"/>
                </a:solidFill>
              </a:rPr>
              <a:t>puts("========================");</a:t>
            </a:r>
          </a:p>
          <a:p>
            <a:pPr marL="0" indent="0">
              <a:buNone/>
            </a:pPr>
            <a:r>
              <a:rPr lang="en-US" dirty="0" err="1">
                <a:solidFill>
                  <a:schemeClr val="accent4"/>
                </a:solidFill>
              </a:rPr>
              <a:t>GetMoney</a:t>
            </a:r>
            <a:r>
              <a:rPr lang="en-US" dirty="0">
                <a:solidFill>
                  <a:schemeClr val="accent4"/>
                </a:solidFill>
              </a:rPr>
              <a:t> = </a:t>
            </a:r>
            <a:r>
              <a:rPr lang="en-US" dirty="0" err="1">
                <a:solidFill>
                  <a:schemeClr val="accent4"/>
                </a:solidFill>
              </a:rPr>
              <a:t>getch</a:t>
            </a:r>
            <a:r>
              <a:rPr lang="en-US" dirty="0">
                <a:solidFill>
                  <a:schemeClr val="accent4"/>
                </a:solidFill>
              </a:rPr>
              <a:t>(); }</a:t>
            </a:r>
          </a:p>
          <a:p>
            <a:pPr marL="0" indent="0">
              <a:buNone/>
            </a:pPr>
            <a:r>
              <a:rPr lang="en-US" dirty="0">
                <a:solidFill>
                  <a:schemeClr val="accent4"/>
                </a:solidFill>
              </a:rPr>
              <a:t>while(</a:t>
            </a:r>
            <a:r>
              <a:rPr lang="en-US" dirty="0" err="1">
                <a:solidFill>
                  <a:schemeClr val="accent4"/>
                </a:solidFill>
              </a:rPr>
              <a:t>GetMoney</a:t>
            </a:r>
            <a:r>
              <a:rPr lang="en-US" dirty="0">
                <a:solidFill>
                  <a:schemeClr val="accent4"/>
                </a:solidFill>
              </a:rPr>
              <a:t>!='1'&amp;&amp;</a:t>
            </a:r>
            <a:r>
              <a:rPr lang="en-US" dirty="0" err="1">
                <a:solidFill>
                  <a:schemeClr val="accent4"/>
                </a:solidFill>
              </a:rPr>
              <a:t>GetMoney</a:t>
            </a:r>
            <a:r>
              <a:rPr lang="en-US" dirty="0">
                <a:solidFill>
                  <a:schemeClr val="accent4"/>
                </a:solidFill>
              </a:rPr>
              <a:t>!='2'&amp;&amp;</a:t>
            </a:r>
            <a:r>
              <a:rPr lang="en-US" dirty="0" err="1">
                <a:solidFill>
                  <a:schemeClr val="accent4"/>
                </a:solidFill>
              </a:rPr>
              <a:t>GetMoney</a:t>
            </a:r>
            <a:r>
              <a:rPr lang="en-US" dirty="0">
                <a:solidFill>
                  <a:schemeClr val="accent4"/>
                </a:solidFill>
              </a:rPr>
              <a:t>!='3' &amp;&amp; </a:t>
            </a:r>
          </a:p>
          <a:p>
            <a:pPr marL="0" indent="0">
              <a:buNone/>
            </a:pPr>
            <a:r>
              <a:rPr lang="en-US" dirty="0" err="1">
                <a:solidFill>
                  <a:schemeClr val="accent4"/>
                </a:solidFill>
              </a:rPr>
              <a:t>GetMoney</a:t>
            </a:r>
            <a:r>
              <a:rPr lang="en-US" dirty="0">
                <a:solidFill>
                  <a:schemeClr val="accent4"/>
                </a:solidFill>
              </a:rPr>
              <a:t>!='4');</a:t>
            </a:r>
          </a:p>
          <a:p>
            <a:pPr marL="0" indent="0">
              <a:buNone/>
            </a:pPr>
            <a:r>
              <a:rPr lang="en-US" dirty="0">
                <a:solidFill>
                  <a:schemeClr val="accent4"/>
                </a:solidFill>
              </a:rPr>
              <a:t>switch(</a:t>
            </a:r>
            <a:r>
              <a:rPr lang="en-US" dirty="0" err="1">
                <a:solidFill>
                  <a:schemeClr val="accent4"/>
                </a:solidFill>
              </a:rPr>
              <a:t>GetMoney</a:t>
            </a:r>
            <a:r>
              <a:rPr lang="en-US" dirty="0">
                <a:solidFill>
                  <a:schemeClr val="accent4"/>
                </a:solidFill>
              </a:rPr>
              <a:t>)</a:t>
            </a:r>
          </a:p>
          <a:p>
            <a:pPr marL="0" indent="0">
              <a:buNone/>
            </a:pPr>
            <a:r>
              <a:rPr lang="en-US" dirty="0">
                <a:solidFill>
                  <a:schemeClr val="accent4"/>
                </a:solidFill>
              </a:rPr>
              <a:t>{ case '1':</a:t>
            </a:r>
          </a:p>
          <a:p>
            <a:pPr marL="0" indent="0">
              <a:buNone/>
            </a:pPr>
            <a:r>
              <a:rPr lang="en-US" dirty="0">
                <a:solidFill>
                  <a:schemeClr val="accent4"/>
                </a:solidFill>
              </a:rPr>
              <a:t>system("</a:t>
            </a:r>
            <a:r>
              <a:rPr lang="en-US" dirty="0" err="1">
                <a:solidFill>
                  <a:schemeClr val="accent4"/>
                </a:solidFill>
              </a:rPr>
              <a:t>cls</a:t>
            </a:r>
            <a:r>
              <a:rPr lang="en-US" dirty="0">
                <a:solidFill>
                  <a:schemeClr val="accent4"/>
                </a:solidFill>
              </a:rPr>
              <a:t>");  </a:t>
            </a:r>
          </a:p>
          <a:p>
            <a:pPr marL="0" indent="0">
              <a:buNone/>
            </a:pPr>
            <a:r>
              <a:rPr lang="en-US" dirty="0">
                <a:solidFill>
                  <a:schemeClr val="accent4"/>
                </a:solidFill>
              </a:rPr>
              <a:t>  puts("======================");</a:t>
            </a:r>
          </a:p>
          <a:p>
            <a:pPr marL="0" indent="0">
              <a:buNone/>
            </a:pPr>
            <a:r>
              <a:rPr lang="en-US" dirty="0">
                <a:solidFill>
                  <a:schemeClr val="accent4"/>
                </a:solidFill>
              </a:rPr>
              <a:t>  puts("|  Your </a:t>
            </a:r>
            <a:r>
              <a:rPr lang="en-US" dirty="0" err="1">
                <a:solidFill>
                  <a:schemeClr val="accent4"/>
                </a:solidFill>
              </a:rPr>
              <a:t>GetMoney</a:t>
            </a:r>
            <a:r>
              <a:rPr lang="en-US" dirty="0">
                <a:solidFill>
                  <a:schemeClr val="accent4"/>
                </a:solidFill>
              </a:rPr>
              <a:t> is $100,Thank you!       |");</a:t>
            </a:r>
          </a:p>
          <a:p>
            <a:pPr marL="0" indent="0">
              <a:buNone/>
            </a:pPr>
            <a:r>
              <a:rPr lang="en-US" dirty="0">
                <a:solidFill>
                  <a:schemeClr val="accent4"/>
                </a:solidFill>
              </a:rPr>
              <a:t>  puts("|         Press any key to return...       |");</a:t>
            </a:r>
          </a:p>
          <a:p>
            <a:pPr marL="0" indent="0">
              <a:buNone/>
            </a:pPr>
            <a:r>
              <a:rPr lang="en-US" dirty="0">
                <a:solidFill>
                  <a:schemeClr val="accent4"/>
                </a:solidFill>
              </a:rPr>
              <a:t>  puts("======================");</a:t>
            </a:r>
          </a:p>
          <a:p>
            <a:endParaRPr lang="en-US" dirty="0"/>
          </a:p>
        </p:txBody>
      </p:sp>
      <p:sp>
        <p:nvSpPr>
          <p:cNvPr id="4" name="Text Placeholder 3"/>
          <p:cNvSpPr>
            <a:spLocks noGrp="1"/>
          </p:cNvSpPr>
          <p:nvPr>
            <p:ph type="body" sz="half" idx="2"/>
          </p:nvPr>
        </p:nvSpPr>
        <p:spPr/>
        <p:txBody>
          <a:bodyPr/>
          <a:lstStyle/>
          <a:p>
            <a:r>
              <a:rPr lang="zh-CN" altLang="en-US" dirty="0"/>
              <a:t>分析：使用</a:t>
            </a:r>
            <a:r>
              <a:rPr lang="en-US" dirty="0"/>
              <a:t>Get Money</a:t>
            </a:r>
            <a:r>
              <a:rPr lang="zh-CN" altLang="en-US" dirty="0"/>
              <a:t>语句实现取款功能。</a:t>
            </a:r>
            <a:endParaRPr lang="en-US" dirty="0"/>
          </a:p>
          <a:p>
            <a:endParaRPr lang="en-US" dirty="0"/>
          </a:p>
        </p:txBody>
      </p:sp>
      <p:sp>
        <p:nvSpPr>
          <p:cNvPr id="5" name="Content Placeholder 2"/>
          <p:cNvSpPr txBox="1">
            <a:spLocks/>
          </p:cNvSpPr>
          <p:nvPr/>
        </p:nvSpPr>
        <p:spPr>
          <a:xfrm>
            <a:off x="6400800" y="533400"/>
            <a:ext cx="2646946" cy="5867400"/>
          </a:xfrm>
          <a:prstGeom prst="rect">
            <a:avLst/>
          </a:prstGeom>
          <a:ln>
            <a:solidFill>
              <a:schemeClr val="accent1"/>
            </a:solidFill>
          </a:ln>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chemeClr val="accent4"/>
                </a:solidFill>
              </a:rPr>
              <a:t>x=x-100;</a:t>
            </a:r>
          </a:p>
          <a:p>
            <a:pPr marL="0" indent="0">
              <a:buFont typeface="Arial" pitchFamily="34" charset="0"/>
              <a:buNone/>
            </a:pPr>
            <a:r>
              <a:rPr lang="en-US" dirty="0">
                <a:solidFill>
                  <a:schemeClr val="accent4"/>
                </a:solidFill>
              </a:rPr>
              <a:t>  </a:t>
            </a:r>
            <a:r>
              <a:rPr lang="en-US" dirty="0" err="1">
                <a:solidFill>
                  <a:schemeClr val="accent4"/>
                </a:solidFill>
              </a:rPr>
              <a:t>getch</a:t>
            </a:r>
            <a:r>
              <a:rPr lang="en-US" dirty="0">
                <a:solidFill>
                  <a:schemeClr val="accent4"/>
                </a:solidFill>
              </a:rPr>
              <a:t>();</a:t>
            </a:r>
          </a:p>
          <a:p>
            <a:pPr marL="0" indent="0">
              <a:buFont typeface="Arial" pitchFamily="34" charset="0"/>
              <a:buNone/>
            </a:pPr>
            <a:r>
              <a:rPr lang="en-US" dirty="0">
                <a:solidFill>
                  <a:schemeClr val="accent4"/>
                </a:solidFill>
              </a:rPr>
              <a:t>  break;</a:t>
            </a:r>
          </a:p>
          <a:p>
            <a:pPr marL="0" indent="0">
              <a:buFont typeface="Arial" pitchFamily="34" charset="0"/>
              <a:buNone/>
            </a:pPr>
            <a:r>
              <a:rPr lang="en-US" dirty="0">
                <a:solidFill>
                  <a:schemeClr val="accent4"/>
                </a:solidFill>
              </a:rPr>
              <a:t>case '2':</a:t>
            </a:r>
          </a:p>
          <a:p>
            <a:pPr marL="0" indent="0">
              <a:buFont typeface="Arial" pitchFamily="34" charset="0"/>
              <a:buNone/>
            </a:pPr>
            <a:r>
              <a:rPr lang="en-US" dirty="0">
                <a:solidFill>
                  <a:schemeClr val="accent4"/>
                </a:solidFill>
              </a:rPr>
              <a:t>  system("</a:t>
            </a:r>
            <a:r>
              <a:rPr lang="en-US" dirty="0" err="1">
                <a:solidFill>
                  <a:schemeClr val="accent4"/>
                </a:solidFill>
              </a:rPr>
              <a:t>cls</a:t>
            </a:r>
            <a:r>
              <a:rPr lang="en-US" dirty="0">
                <a:solidFill>
                  <a:schemeClr val="accent4"/>
                </a:solidFill>
              </a:rPr>
              <a:t>");</a:t>
            </a:r>
          </a:p>
          <a:p>
            <a:pPr marL="0" indent="0">
              <a:buFont typeface="Arial" pitchFamily="34" charset="0"/>
              <a:buNone/>
            </a:pPr>
            <a:r>
              <a:rPr lang="en-US" dirty="0">
                <a:solidFill>
                  <a:schemeClr val="accent4"/>
                </a:solidFill>
              </a:rPr>
              <a:t>  puts("======================");</a:t>
            </a:r>
          </a:p>
          <a:p>
            <a:pPr marL="0" indent="0">
              <a:buFont typeface="Arial" pitchFamily="34" charset="0"/>
              <a:buNone/>
            </a:pPr>
            <a:r>
              <a:rPr lang="en-US" dirty="0">
                <a:solidFill>
                  <a:schemeClr val="accent4"/>
                </a:solidFill>
              </a:rPr>
              <a:t>  puts("|  Your </a:t>
            </a:r>
            <a:r>
              <a:rPr lang="en-US" dirty="0" err="1">
                <a:solidFill>
                  <a:schemeClr val="accent4"/>
                </a:solidFill>
              </a:rPr>
              <a:t>GetMoney</a:t>
            </a:r>
            <a:r>
              <a:rPr lang="en-US" dirty="0">
                <a:solidFill>
                  <a:schemeClr val="accent4"/>
                </a:solidFill>
              </a:rPr>
              <a:t> is $200,Thank you!  	 |");</a:t>
            </a:r>
          </a:p>
          <a:p>
            <a:pPr marL="0" indent="0">
              <a:buFont typeface="Arial" pitchFamily="34" charset="0"/>
              <a:buNone/>
            </a:pPr>
            <a:r>
              <a:rPr lang="en-US" dirty="0">
                <a:solidFill>
                  <a:schemeClr val="accent4"/>
                </a:solidFill>
              </a:rPr>
              <a:t>  puts("|         Press any key to return...     	 |");</a:t>
            </a:r>
          </a:p>
          <a:p>
            <a:pPr marL="0" indent="0">
              <a:buFont typeface="Arial" pitchFamily="34" charset="0"/>
              <a:buNone/>
            </a:pPr>
            <a:r>
              <a:rPr lang="en-US" dirty="0">
                <a:solidFill>
                  <a:schemeClr val="accent4"/>
                </a:solidFill>
              </a:rPr>
              <a:t>  puts("======================");</a:t>
            </a:r>
          </a:p>
          <a:p>
            <a:pPr marL="0" indent="0">
              <a:buFont typeface="Arial" pitchFamily="34" charset="0"/>
              <a:buNone/>
            </a:pPr>
            <a:r>
              <a:rPr lang="en-US" dirty="0">
                <a:solidFill>
                  <a:schemeClr val="accent4"/>
                </a:solidFill>
              </a:rPr>
              <a:t>x=x-200;</a:t>
            </a:r>
          </a:p>
          <a:p>
            <a:pPr marL="0" indent="0">
              <a:buFont typeface="Arial" pitchFamily="34" charset="0"/>
              <a:buNone/>
            </a:pPr>
            <a:r>
              <a:rPr lang="en-US" dirty="0" err="1">
                <a:solidFill>
                  <a:schemeClr val="accent4"/>
                </a:solidFill>
              </a:rPr>
              <a:t>getch</a:t>
            </a:r>
            <a:r>
              <a:rPr lang="en-US" dirty="0">
                <a:solidFill>
                  <a:schemeClr val="accent4"/>
                </a:solidFill>
              </a:rPr>
              <a:t>();</a:t>
            </a:r>
          </a:p>
          <a:p>
            <a:pPr marL="0" indent="0">
              <a:buFont typeface="Arial" pitchFamily="34" charset="0"/>
              <a:buNone/>
            </a:pPr>
            <a:r>
              <a:rPr lang="en-US" dirty="0">
                <a:solidFill>
                  <a:schemeClr val="accent4"/>
                </a:solidFill>
              </a:rPr>
              <a:t>break;</a:t>
            </a:r>
          </a:p>
          <a:p>
            <a:pPr marL="0" indent="0">
              <a:buFont typeface="Arial" pitchFamily="34" charset="0"/>
              <a:buNone/>
            </a:pPr>
            <a:r>
              <a:rPr lang="en-US" dirty="0">
                <a:solidFill>
                  <a:schemeClr val="accent4"/>
                </a:solidFill>
              </a:rPr>
              <a:t>case '3':</a:t>
            </a:r>
          </a:p>
          <a:p>
            <a:pPr marL="0" indent="0">
              <a:buFont typeface="Arial" pitchFamily="34" charset="0"/>
              <a:buNone/>
            </a:pPr>
            <a:r>
              <a:rPr lang="en-US" dirty="0">
                <a:solidFill>
                  <a:schemeClr val="accent4"/>
                </a:solidFill>
              </a:rPr>
              <a:t>system("</a:t>
            </a:r>
            <a:r>
              <a:rPr lang="en-US" dirty="0" err="1">
                <a:solidFill>
                  <a:schemeClr val="accent4"/>
                </a:solidFill>
              </a:rPr>
              <a:t>cls</a:t>
            </a:r>
            <a:r>
              <a:rPr lang="en-US" dirty="0">
                <a:solidFill>
                  <a:schemeClr val="accent4"/>
                </a:solidFill>
              </a:rPr>
              <a:t>");</a:t>
            </a:r>
          </a:p>
          <a:p>
            <a:pPr marL="0" indent="0">
              <a:buFont typeface="Arial" pitchFamily="34" charset="0"/>
              <a:buNone/>
            </a:pPr>
            <a:r>
              <a:rPr lang="en-US" dirty="0" err="1">
                <a:solidFill>
                  <a:schemeClr val="accent4"/>
                </a:solidFill>
              </a:rPr>
              <a:t>printf</a:t>
            </a:r>
            <a:r>
              <a:rPr lang="en-US" dirty="0">
                <a:solidFill>
                  <a:schemeClr val="accent4"/>
                </a:solidFill>
              </a:rPr>
              <a:t>("please get some money:");</a:t>
            </a:r>
          </a:p>
          <a:p>
            <a:pPr marL="0" indent="0">
              <a:buFont typeface="Arial" pitchFamily="34" charset="0"/>
              <a:buNone/>
            </a:pPr>
            <a:r>
              <a:rPr lang="en-US" dirty="0" err="1">
                <a:solidFill>
                  <a:schemeClr val="accent4"/>
                </a:solidFill>
              </a:rPr>
              <a:t>scanf</a:t>
            </a:r>
            <a:r>
              <a:rPr lang="en-US" dirty="0">
                <a:solidFill>
                  <a:schemeClr val="accent4"/>
                </a:solidFill>
              </a:rPr>
              <a:t>("%</a:t>
            </a:r>
            <a:r>
              <a:rPr lang="en-US" dirty="0" err="1">
                <a:solidFill>
                  <a:schemeClr val="accent4"/>
                </a:solidFill>
              </a:rPr>
              <a:t>d",&amp;y</a:t>
            </a:r>
            <a:r>
              <a:rPr lang="en-US" dirty="0">
                <a:solidFill>
                  <a:schemeClr val="accent4"/>
                </a:solidFill>
              </a:rPr>
              <a:t>);</a:t>
            </a:r>
          </a:p>
          <a:p>
            <a:pPr marL="0" indent="0">
              <a:buFont typeface="Arial" pitchFamily="34" charset="0"/>
              <a:buNone/>
            </a:pPr>
            <a:r>
              <a:rPr lang="en-US" dirty="0">
                <a:solidFill>
                  <a:schemeClr val="accent4"/>
                </a:solidFill>
              </a:rPr>
              <a:t>x=x-y;</a:t>
            </a:r>
          </a:p>
          <a:p>
            <a:pPr marL="0" indent="0">
              <a:buFont typeface="Arial" pitchFamily="34" charset="0"/>
              <a:buNone/>
            </a:pPr>
            <a:r>
              <a:rPr lang="en-US" dirty="0">
                <a:solidFill>
                  <a:schemeClr val="accent4"/>
                </a:solidFill>
              </a:rPr>
              <a:t>case '4':</a:t>
            </a:r>
          </a:p>
          <a:p>
            <a:pPr marL="0" indent="0">
              <a:buFont typeface="Arial" pitchFamily="34" charset="0"/>
              <a:buNone/>
            </a:pPr>
            <a:r>
              <a:rPr lang="en-US" dirty="0">
                <a:solidFill>
                  <a:schemeClr val="accent4"/>
                </a:solidFill>
              </a:rPr>
              <a:t>break;</a:t>
            </a:r>
          </a:p>
          <a:p>
            <a:pPr marL="0" indent="0">
              <a:buFont typeface="Arial" pitchFamily="34" charset="0"/>
              <a:buNone/>
            </a:pPr>
            <a:r>
              <a:rPr lang="en-US" dirty="0">
                <a:solidFill>
                  <a:schemeClr val="accent4"/>
                </a:solidFill>
              </a:rPr>
              <a:t>}</a:t>
            </a:r>
          </a:p>
          <a:p>
            <a:pPr marL="0" indent="0">
              <a:buFont typeface="Arial" pitchFamily="34" charset="0"/>
              <a:buNone/>
            </a:pPr>
            <a:r>
              <a:rPr lang="en-US" dirty="0">
                <a:solidFill>
                  <a:schemeClr val="accent4"/>
                </a:solidFill>
              </a:rPr>
              <a:t>break;</a:t>
            </a:r>
          </a:p>
          <a:p>
            <a:endParaRPr lang="en-US" dirty="0"/>
          </a:p>
        </p:txBody>
      </p:sp>
    </p:spTree>
    <p:extLst>
      <p:ext uri="{BB962C8B-B14F-4D97-AF65-F5344CB8AC3E}">
        <p14:creationId xmlns:p14="http://schemas.microsoft.com/office/powerpoint/2010/main" val="21536506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任务五：</a:t>
            </a:r>
            <a:r>
              <a:rPr lang="en-US" dirty="0"/>
              <a:t>ATM</a:t>
            </a:r>
            <a:r>
              <a:rPr lang="zh-CN" altLang="en-US" dirty="0"/>
              <a:t>存款功能：</a:t>
            </a:r>
            <a:r>
              <a:rPr lang="en-US" dirty="0"/>
              <a:t>Save Money()</a:t>
            </a:r>
            <a:br>
              <a:rPr lang="en-US" dirty="0"/>
            </a:br>
            <a:endParaRPr lang="en-US" dirty="0"/>
          </a:p>
        </p:txBody>
      </p:sp>
      <p:sp>
        <p:nvSpPr>
          <p:cNvPr id="3" name="Content Placeholder 2"/>
          <p:cNvSpPr>
            <a:spLocks noGrp="1"/>
          </p:cNvSpPr>
          <p:nvPr>
            <p:ph idx="1"/>
          </p:nvPr>
        </p:nvSpPr>
        <p:spPr>
          <a:xfrm>
            <a:off x="3581400" y="641684"/>
            <a:ext cx="2590800" cy="5682916"/>
          </a:xfrm>
          <a:ln>
            <a:solidFill>
              <a:schemeClr val="accent1"/>
            </a:solidFill>
          </a:ln>
        </p:spPr>
        <p:txBody>
          <a:bodyPr>
            <a:noAutofit/>
          </a:bodyPr>
          <a:lstStyle/>
          <a:p>
            <a:pPr marL="0" indent="0">
              <a:buNone/>
            </a:pPr>
            <a:r>
              <a:rPr lang="en-US" sz="1000" dirty="0">
                <a:solidFill>
                  <a:schemeClr val="accent4"/>
                </a:solidFill>
              </a:rPr>
              <a:t>case '3':</a:t>
            </a:r>
          </a:p>
          <a:p>
            <a:pPr marL="0" indent="0">
              <a:buNone/>
            </a:pPr>
            <a:r>
              <a:rPr lang="en-US" sz="1000" dirty="0">
                <a:solidFill>
                  <a:schemeClr val="accent4"/>
                </a:solidFill>
              </a:rPr>
              <a:t>       do{</a:t>
            </a:r>
          </a:p>
          <a:p>
            <a:pPr marL="0" indent="0">
              <a:buNone/>
            </a:pPr>
            <a:r>
              <a:rPr lang="en-US" sz="1000" dirty="0">
                <a:solidFill>
                  <a:schemeClr val="accent4"/>
                </a:solidFill>
              </a:rPr>
              <a:t>       system("</a:t>
            </a:r>
            <a:r>
              <a:rPr lang="en-US" sz="1000" dirty="0" err="1">
                <a:solidFill>
                  <a:schemeClr val="accent4"/>
                </a:solidFill>
              </a:rPr>
              <a:t>cls</a:t>
            </a:r>
            <a:r>
              <a:rPr lang="en-US" sz="1000" dirty="0">
                <a:solidFill>
                  <a:schemeClr val="accent4"/>
                </a:solidFill>
              </a:rPr>
              <a:t>");</a:t>
            </a:r>
          </a:p>
          <a:p>
            <a:pPr marL="0" indent="0">
              <a:buNone/>
            </a:pPr>
            <a:r>
              <a:rPr lang="en-US" sz="1000" dirty="0">
                <a:solidFill>
                  <a:schemeClr val="accent4"/>
                </a:solidFill>
              </a:rPr>
              <a:t>       puts("==============================");</a:t>
            </a:r>
          </a:p>
          <a:p>
            <a:pPr marL="0" indent="0">
              <a:buNone/>
            </a:pPr>
            <a:r>
              <a:rPr lang="en-US" sz="1000" dirty="0">
                <a:solidFill>
                  <a:schemeClr val="accent4"/>
                </a:solidFill>
              </a:rPr>
              <a:t>puts("|   Please select Save Money:        |");</a:t>
            </a:r>
          </a:p>
          <a:p>
            <a:pPr marL="0" indent="0">
              <a:buNone/>
            </a:pPr>
            <a:r>
              <a:rPr lang="en-US" sz="1000" dirty="0">
                <a:solidFill>
                  <a:schemeClr val="accent4"/>
                </a:solidFill>
              </a:rPr>
              <a:t>       puts("|   1. $100                              |");</a:t>
            </a:r>
          </a:p>
          <a:p>
            <a:pPr marL="0" indent="0">
              <a:buNone/>
            </a:pPr>
            <a:r>
              <a:rPr lang="en-US" sz="1000" dirty="0">
                <a:solidFill>
                  <a:schemeClr val="accent4"/>
                </a:solidFill>
              </a:rPr>
              <a:t>       puts("|   2. $500                              |");</a:t>
            </a:r>
          </a:p>
          <a:p>
            <a:pPr marL="0" indent="0">
              <a:buNone/>
            </a:pPr>
            <a:r>
              <a:rPr lang="en-US" sz="1000" dirty="0">
                <a:solidFill>
                  <a:schemeClr val="accent4"/>
                </a:solidFill>
              </a:rPr>
              <a:t>       puts("|   3. $1000                             |");</a:t>
            </a:r>
          </a:p>
          <a:p>
            <a:pPr marL="0" indent="0">
              <a:buNone/>
            </a:pPr>
            <a:r>
              <a:rPr lang="en-US" sz="1000" dirty="0">
                <a:solidFill>
                  <a:schemeClr val="accent4"/>
                </a:solidFill>
              </a:rPr>
              <a:t>       puts("|   4. other                             |");</a:t>
            </a:r>
          </a:p>
          <a:p>
            <a:pPr marL="0" indent="0">
              <a:buNone/>
            </a:pPr>
            <a:r>
              <a:rPr lang="en-US" sz="1000" dirty="0">
                <a:solidFill>
                  <a:schemeClr val="accent4"/>
                </a:solidFill>
              </a:rPr>
              <a:t>       puts("|   5. Return                            |");</a:t>
            </a:r>
          </a:p>
          <a:p>
            <a:pPr marL="0" indent="0">
              <a:buNone/>
            </a:pPr>
            <a:r>
              <a:rPr lang="en-US" sz="1000" dirty="0">
                <a:solidFill>
                  <a:schemeClr val="accent4"/>
                </a:solidFill>
              </a:rPr>
              <a:t>       puts("==============================");</a:t>
            </a:r>
          </a:p>
          <a:p>
            <a:pPr marL="0" indent="0">
              <a:buNone/>
            </a:pPr>
            <a:r>
              <a:rPr lang="en-US" sz="1000" dirty="0">
                <a:solidFill>
                  <a:schemeClr val="accent4"/>
                </a:solidFill>
              </a:rPr>
              <a:t>       Save Money = </a:t>
            </a:r>
            <a:r>
              <a:rPr lang="en-US" sz="1000" dirty="0" err="1">
                <a:solidFill>
                  <a:schemeClr val="accent4"/>
                </a:solidFill>
              </a:rPr>
              <a:t>getch</a:t>
            </a:r>
            <a:r>
              <a:rPr lang="en-US" sz="1000" dirty="0">
                <a:solidFill>
                  <a:schemeClr val="accent4"/>
                </a:solidFill>
              </a:rPr>
              <a:t>();</a:t>
            </a:r>
          </a:p>
          <a:p>
            <a:pPr marL="0" indent="0">
              <a:buNone/>
            </a:pPr>
            <a:r>
              <a:rPr lang="en-US" sz="1000" dirty="0">
                <a:solidFill>
                  <a:schemeClr val="accent4"/>
                </a:solidFill>
              </a:rPr>
              <a:t>       }while(Save Money!='1'&amp;&amp;Save Money!='2'&amp;&amp; Save Money!='3'</a:t>
            </a:r>
          </a:p>
          <a:p>
            <a:pPr marL="0" indent="0">
              <a:buNone/>
            </a:pPr>
            <a:r>
              <a:rPr lang="en-US" sz="1000" dirty="0">
                <a:solidFill>
                  <a:schemeClr val="accent4"/>
                </a:solidFill>
              </a:rPr>
              <a:t>       &amp;&amp;Save Money!='4'&amp;&amp;Save Money!='5');</a:t>
            </a:r>
          </a:p>
          <a:p>
            <a:pPr marL="0" indent="0">
              <a:buNone/>
            </a:pPr>
            <a:r>
              <a:rPr lang="en-US" sz="1000" dirty="0">
                <a:solidFill>
                  <a:schemeClr val="accent4"/>
                </a:solidFill>
              </a:rPr>
              <a:t>       switch(Save Money)</a:t>
            </a:r>
          </a:p>
          <a:p>
            <a:pPr marL="0" indent="0">
              <a:buNone/>
            </a:pPr>
            <a:r>
              <a:rPr lang="en-US" sz="1000" dirty="0">
                <a:solidFill>
                  <a:schemeClr val="accent4"/>
                </a:solidFill>
              </a:rPr>
              <a:t>       { case '1':</a:t>
            </a:r>
          </a:p>
          <a:p>
            <a:pPr marL="0" indent="0">
              <a:buNone/>
            </a:pPr>
            <a:r>
              <a:rPr lang="en-US" sz="1000" dirty="0">
                <a:solidFill>
                  <a:schemeClr val="accent4"/>
                </a:solidFill>
              </a:rPr>
              <a:t>          if(x&lt;100)</a:t>
            </a:r>
          </a:p>
          <a:p>
            <a:pPr marL="0" indent="0">
              <a:buNone/>
            </a:pPr>
            <a:r>
              <a:rPr lang="en-US" sz="1000" dirty="0">
                <a:solidFill>
                  <a:schemeClr val="accent4"/>
                </a:solidFill>
              </a:rPr>
              <a:t>          system("</a:t>
            </a:r>
            <a:r>
              <a:rPr lang="en-US" sz="1000" dirty="0" err="1">
                <a:solidFill>
                  <a:schemeClr val="accent4"/>
                </a:solidFill>
              </a:rPr>
              <a:t>cls</a:t>
            </a:r>
            <a:r>
              <a:rPr lang="en-US" sz="1000" dirty="0">
                <a:solidFill>
                  <a:schemeClr val="accent4"/>
                </a:solidFill>
              </a:rPr>
              <a:t>");</a:t>
            </a:r>
          </a:p>
          <a:p>
            <a:pPr marL="0" indent="0">
              <a:buNone/>
            </a:pPr>
            <a:r>
              <a:rPr lang="en-US" sz="1000" dirty="0">
                <a:solidFill>
                  <a:schemeClr val="accent4"/>
                </a:solidFill>
              </a:rPr>
              <a:t>          puts("===============================");</a:t>
            </a:r>
          </a:p>
          <a:p>
            <a:pPr marL="0" indent="0">
              <a:buNone/>
            </a:pPr>
            <a:r>
              <a:rPr lang="en-US" sz="1000" dirty="0">
                <a:solidFill>
                  <a:schemeClr val="accent4"/>
                </a:solidFill>
              </a:rPr>
              <a:t>puts("|   </a:t>
            </a:r>
            <a:r>
              <a:rPr lang="en-US" sz="1000" dirty="0" err="1">
                <a:solidFill>
                  <a:schemeClr val="accent4"/>
                </a:solidFill>
              </a:rPr>
              <a:t>Sorry,Your</a:t>
            </a:r>
            <a:r>
              <a:rPr lang="en-US" sz="1000" dirty="0">
                <a:solidFill>
                  <a:schemeClr val="accent4"/>
                </a:solidFill>
              </a:rPr>
              <a:t> balance not enough $100!   |");</a:t>
            </a:r>
          </a:p>
          <a:p>
            <a:pPr marL="0" indent="0">
              <a:buNone/>
            </a:pPr>
            <a:r>
              <a:rPr lang="en-US" sz="1000" dirty="0">
                <a:solidFill>
                  <a:schemeClr val="accent4"/>
                </a:solidFill>
              </a:rPr>
              <a:t>puts("|   Press any key to return...            |");</a:t>
            </a:r>
          </a:p>
          <a:p>
            <a:pPr marL="0" indent="0">
              <a:buNone/>
            </a:pPr>
            <a:r>
              <a:rPr lang="en-US" sz="1000" dirty="0">
                <a:solidFill>
                  <a:schemeClr val="accent4"/>
                </a:solidFill>
              </a:rPr>
              <a:t>          puts("==============================");</a:t>
            </a:r>
          </a:p>
          <a:p>
            <a:pPr marL="0" indent="0">
              <a:buNone/>
            </a:pPr>
            <a:r>
              <a:rPr lang="en-US" sz="1000" dirty="0">
                <a:solidFill>
                  <a:schemeClr val="accent4"/>
                </a:solidFill>
              </a:rPr>
              <a:t>          x=x+100;</a:t>
            </a:r>
          </a:p>
          <a:p>
            <a:pPr marL="0" indent="0">
              <a:buNone/>
            </a:pPr>
            <a:r>
              <a:rPr lang="en-US" sz="1000" dirty="0">
                <a:solidFill>
                  <a:schemeClr val="accent4"/>
                </a:solidFill>
              </a:rPr>
              <a:t>          </a:t>
            </a:r>
            <a:r>
              <a:rPr lang="en-US" sz="1000" dirty="0" err="1">
                <a:solidFill>
                  <a:schemeClr val="accent4"/>
                </a:solidFill>
              </a:rPr>
              <a:t>getch</a:t>
            </a:r>
            <a:r>
              <a:rPr lang="en-US" sz="1000" dirty="0">
                <a:solidFill>
                  <a:schemeClr val="accent4"/>
                </a:solidFill>
              </a:rPr>
              <a:t>();</a:t>
            </a:r>
          </a:p>
          <a:p>
            <a:pPr marL="0" indent="0">
              <a:buNone/>
            </a:pPr>
            <a:r>
              <a:rPr lang="en-US" sz="1000" dirty="0">
                <a:solidFill>
                  <a:schemeClr val="accent4"/>
                </a:solidFill>
              </a:rPr>
              <a:t>          break;</a:t>
            </a:r>
          </a:p>
        </p:txBody>
      </p:sp>
      <p:sp>
        <p:nvSpPr>
          <p:cNvPr id="4" name="Text Placeholder 3"/>
          <p:cNvSpPr>
            <a:spLocks noGrp="1"/>
          </p:cNvSpPr>
          <p:nvPr>
            <p:ph type="body" sz="half" idx="2"/>
          </p:nvPr>
        </p:nvSpPr>
        <p:spPr/>
        <p:txBody>
          <a:bodyPr/>
          <a:lstStyle/>
          <a:p>
            <a:r>
              <a:rPr lang="zh-CN" altLang="en-US" dirty="0"/>
              <a:t>分析：使用</a:t>
            </a:r>
            <a:r>
              <a:rPr lang="en-US" dirty="0"/>
              <a:t>Save Money</a:t>
            </a:r>
            <a:r>
              <a:rPr lang="zh-CN" altLang="en-US" dirty="0"/>
              <a:t>语句为程序实现存款功能。</a:t>
            </a:r>
            <a:endParaRPr lang="en-US" dirty="0"/>
          </a:p>
          <a:p>
            <a:endParaRPr lang="en-US" dirty="0"/>
          </a:p>
        </p:txBody>
      </p:sp>
      <p:sp>
        <p:nvSpPr>
          <p:cNvPr id="5" name="Content Placeholder 2"/>
          <p:cNvSpPr txBox="1">
            <a:spLocks/>
          </p:cNvSpPr>
          <p:nvPr/>
        </p:nvSpPr>
        <p:spPr>
          <a:xfrm>
            <a:off x="6400800" y="641684"/>
            <a:ext cx="2590800" cy="5682916"/>
          </a:xfrm>
          <a:prstGeom prst="rect">
            <a:avLst/>
          </a:prstGeom>
          <a:ln>
            <a:solidFill>
              <a:schemeClr val="accent1"/>
            </a:solidFill>
          </a:ln>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000" dirty="0">
                <a:solidFill>
                  <a:schemeClr val="accent4"/>
                </a:solidFill>
              </a:rPr>
              <a:t>case '2':</a:t>
            </a:r>
          </a:p>
          <a:p>
            <a:pPr marL="0" indent="0">
              <a:buFont typeface="Arial" pitchFamily="34" charset="0"/>
              <a:buNone/>
            </a:pPr>
            <a:r>
              <a:rPr lang="en-US" sz="4000" dirty="0">
                <a:solidFill>
                  <a:schemeClr val="accent4"/>
                </a:solidFill>
              </a:rPr>
              <a:t>          system("</a:t>
            </a:r>
            <a:r>
              <a:rPr lang="en-US" sz="4000" dirty="0" err="1">
                <a:solidFill>
                  <a:schemeClr val="accent4"/>
                </a:solidFill>
              </a:rPr>
              <a:t>cls</a:t>
            </a:r>
            <a:r>
              <a:rPr lang="en-US" sz="4000" dirty="0">
                <a:solidFill>
                  <a:schemeClr val="accent4"/>
                </a:solidFill>
              </a:rPr>
              <a:t>");          puts("==============================");</a:t>
            </a:r>
          </a:p>
          <a:p>
            <a:pPr marL="0" indent="0">
              <a:buFont typeface="Arial" pitchFamily="34" charset="0"/>
              <a:buNone/>
            </a:pPr>
            <a:r>
              <a:rPr lang="en-US" sz="4000" dirty="0">
                <a:solidFill>
                  <a:schemeClr val="accent4"/>
                </a:solidFill>
              </a:rPr>
              <a:t>puts("|   Your Save Money is $500,Thank you!     |");</a:t>
            </a:r>
          </a:p>
          <a:p>
            <a:pPr marL="0" indent="0">
              <a:buFont typeface="Arial" pitchFamily="34" charset="0"/>
              <a:buNone/>
            </a:pPr>
            <a:r>
              <a:rPr lang="en-US" sz="4000" dirty="0">
                <a:solidFill>
                  <a:schemeClr val="accent4"/>
                </a:solidFill>
              </a:rPr>
              <a:t>puts("|   Press any key to return...               |");          puts("==============================");</a:t>
            </a:r>
          </a:p>
          <a:p>
            <a:pPr marL="0" indent="0">
              <a:buFont typeface="Arial" pitchFamily="34" charset="0"/>
              <a:buNone/>
            </a:pPr>
            <a:r>
              <a:rPr lang="en-US" sz="4000" dirty="0">
                <a:solidFill>
                  <a:schemeClr val="accent4"/>
                </a:solidFill>
              </a:rPr>
              <a:t>          x=x+500;</a:t>
            </a:r>
          </a:p>
          <a:p>
            <a:pPr marL="0" indent="0">
              <a:buFont typeface="Arial" pitchFamily="34" charset="0"/>
              <a:buNone/>
            </a:pPr>
            <a:r>
              <a:rPr lang="en-US" sz="4000" dirty="0">
                <a:solidFill>
                  <a:schemeClr val="accent4"/>
                </a:solidFill>
              </a:rPr>
              <a:t>          </a:t>
            </a:r>
            <a:r>
              <a:rPr lang="en-US" sz="4000" dirty="0" err="1">
                <a:solidFill>
                  <a:schemeClr val="accent4"/>
                </a:solidFill>
              </a:rPr>
              <a:t>getch</a:t>
            </a:r>
            <a:r>
              <a:rPr lang="en-US" sz="4000" dirty="0">
                <a:solidFill>
                  <a:schemeClr val="accent4"/>
                </a:solidFill>
              </a:rPr>
              <a:t>();</a:t>
            </a:r>
          </a:p>
          <a:p>
            <a:pPr marL="0" indent="0">
              <a:buFont typeface="Arial" pitchFamily="34" charset="0"/>
              <a:buNone/>
            </a:pPr>
            <a:r>
              <a:rPr lang="en-US" sz="4000" dirty="0">
                <a:solidFill>
                  <a:schemeClr val="accent4"/>
                </a:solidFill>
              </a:rPr>
              <a:t>          break;</a:t>
            </a:r>
          </a:p>
          <a:p>
            <a:pPr marL="0" indent="0">
              <a:buFont typeface="Arial" pitchFamily="34" charset="0"/>
              <a:buNone/>
            </a:pPr>
            <a:r>
              <a:rPr lang="en-US" sz="4000" dirty="0">
                <a:solidFill>
                  <a:schemeClr val="accent4"/>
                </a:solidFill>
              </a:rPr>
              <a:t>case '3':</a:t>
            </a:r>
          </a:p>
          <a:p>
            <a:pPr marL="0" indent="0">
              <a:buFont typeface="Arial" pitchFamily="34" charset="0"/>
              <a:buNone/>
            </a:pPr>
            <a:r>
              <a:rPr lang="en-US" sz="4000" dirty="0">
                <a:solidFill>
                  <a:schemeClr val="accent4"/>
                </a:solidFill>
              </a:rPr>
              <a:t>          system("</a:t>
            </a:r>
            <a:r>
              <a:rPr lang="en-US" sz="4000" dirty="0" err="1">
                <a:solidFill>
                  <a:schemeClr val="accent4"/>
                </a:solidFill>
              </a:rPr>
              <a:t>cls</a:t>
            </a:r>
            <a:r>
              <a:rPr lang="en-US" sz="4000" dirty="0">
                <a:solidFill>
                  <a:schemeClr val="accent4"/>
                </a:solidFill>
              </a:rPr>
              <a:t>");          puts("===============================");</a:t>
            </a:r>
          </a:p>
          <a:p>
            <a:pPr marL="0" indent="0">
              <a:buFont typeface="Arial" pitchFamily="34" charset="0"/>
              <a:buNone/>
            </a:pPr>
            <a:r>
              <a:rPr lang="en-US" sz="4000" dirty="0">
                <a:solidFill>
                  <a:schemeClr val="accent4"/>
                </a:solidFill>
              </a:rPr>
              <a:t>puts("|   Your Save Money is $1000,Thank you!    |");</a:t>
            </a:r>
          </a:p>
          <a:p>
            <a:pPr marL="0" indent="0">
              <a:buFont typeface="Arial" pitchFamily="34" charset="0"/>
              <a:buNone/>
            </a:pPr>
            <a:r>
              <a:rPr lang="en-US" sz="4000" dirty="0">
                <a:solidFill>
                  <a:schemeClr val="accent4"/>
                </a:solidFill>
              </a:rPr>
              <a:t>puts("|   Press any key to return...               |");          puts("===============================");</a:t>
            </a:r>
          </a:p>
          <a:p>
            <a:pPr marL="0" indent="0">
              <a:buFont typeface="Arial" pitchFamily="34" charset="0"/>
              <a:buNone/>
            </a:pPr>
            <a:r>
              <a:rPr lang="en-US" sz="4000" dirty="0">
                <a:solidFill>
                  <a:schemeClr val="accent4"/>
                </a:solidFill>
              </a:rPr>
              <a:t>          x=x+1000;</a:t>
            </a:r>
          </a:p>
          <a:p>
            <a:pPr marL="0" indent="0">
              <a:buFont typeface="Arial" pitchFamily="34" charset="0"/>
              <a:buNone/>
            </a:pPr>
            <a:r>
              <a:rPr lang="en-US" sz="4000" dirty="0">
                <a:solidFill>
                  <a:schemeClr val="accent4"/>
                </a:solidFill>
              </a:rPr>
              <a:t>          </a:t>
            </a:r>
            <a:r>
              <a:rPr lang="en-US" sz="4000" dirty="0" err="1">
                <a:solidFill>
                  <a:schemeClr val="accent4"/>
                </a:solidFill>
              </a:rPr>
              <a:t>getch</a:t>
            </a:r>
            <a:r>
              <a:rPr lang="en-US" sz="4000" dirty="0">
                <a:solidFill>
                  <a:schemeClr val="accent4"/>
                </a:solidFill>
              </a:rPr>
              <a:t>();</a:t>
            </a:r>
          </a:p>
          <a:p>
            <a:pPr marL="0" indent="0">
              <a:buFont typeface="Arial" pitchFamily="34" charset="0"/>
              <a:buNone/>
            </a:pPr>
            <a:r>
              <a:rPr lang="en-US" sz="4000" dirty="0">
                <a:solidFill>
                  <a:schemeClr val="accent4"/>
                </a:solidFill>
              </a:rPr>
              <a:t>          break;</a:t>
            </a:r>
          </a:p>
          <a:p>
            <a:pPr marL="0" indent="0">
              <a:buFont typeface="Arial" pitchFamily="34" charset="0"/>
              <a:buNone/>
            </a:pPr>
            <a:r>
              <a:rPr lang="en-US" sz="4000" dirty="0">
                <a:solidFill>
                  <a:schemeClr val="accent4"/>
                </a:solidFill>
              </a:rPr>
              <a:t>case '4':</a:t>
            </a:r>
          </a:p>
          <a:p>
            <a:pPr marL="0" indent="0">
              <a:buFont typeface="Arial" pitchFamily="34" charset="0"/>
              <a:buNone/>
            </a:pPr>
            <a:r>
              <a:rPr lang="en-US" sz="4000" dirty="0">
                <a:solidFill>
                  <a:schemeClr val="accent4"/>
                </a:solidFill>
              </a:rPr>
              <a:t>          system("</a:t>
            </a:r>
            <a:r>
              <a:rPr lang="en-US" sz="4000" dirty="0" err="1">
                <a:solidFill>
                  <a:schemeClr val="accent4"/>
                </a:solidFill>
              </a:rPr>
              <a:t>cls</a:t>
            </a:r>
            <a:r>
              <a:rPr lang="en-US" sz="4000" dirty="0">
                <a:solidFill>
                  <a:schemeClr val="accent4"/>
                </a:solidFill>
              </a:rPr>
              <a:t>");          puts("==============================");</a:t>
            </a:r>
          </a:p>
          <a:p>
            <a:pPr marL="0" indent="0">
              <a:buFont typeface="Arial" pitchFamily="34" charset="0"/>
              <a:buNone/>
            </a:pPr>
            <a:r>
              <a:rPr lang="en-US" sz="4000" dirty="0">
                <a:solidFill>
                  <a:schemeClr val="accent4"/>
                </a:solidFill>
              </a:rPr>
              <a:t>puts("|   Your Save some </a:t>
            </a:r>
            <a:r>
              <a:rPr lang="en-US" sz="4000" dirty="0" err="1">
                <a:solidFill>
                  <a:schemeClr val="accent4"/>
                </a:solidFill>
              </a:rPr>
              <a:t>Money,Thank</a:t>
            </a:r>
            <a:r>
              <a:rPr lang="en-US" sz="4000" dirty="0">
                <a:solidFill>
                  <a:schemeClr val="accent4"/>
                </a:solidFill>
              </a:rPr>
              <a:t> you!         |");</a:t>
            </a:r>
          </a:p>
          <a:p>
            <a:pPr marL="0" indent="0">
              <a:buFont typeface="Arial" pitchFamily="34" charset="0"/>
              <a:buNone/>
            </a:pPr>
            <a:r>
              <a:rPr lang="en-US" sz="4000" dirty="0">
                <a:solidFill>
                  <a:schemeClr val="accent4"/>
                </a:solidFill>
              </a:rPr>
              <a:t>puts("|   Press any key to return...               |");          puts("==============================");</a:t>
            </a:r>
          </a:p>
          <a:p>
            <a:pPr marL="0" indent="0">
              <a:buFont typeface="Arial" pitchFamily="34" charset="0"/>
              <a:buNone/>
            </a:pPr>
            <a:r>
              <a:rPr lang="en-US" sz="4000" dirty="0">
                <a:solidFill>
                  <a:schemeClr val="accent4"/>
                </a:solidFill>
              </a:rPr>
              <a:t>          x=</a:t>
            </a:r>
            <a:r>
              <a:rPr lang="en-US" sz="4000" dirty="0" err="1">
                <a:solidFill>
                  <a:schemeClr val="accent4"/>
                </a:solidFill>
              </a:rPr>
              <a:t>x+y</a:t>
            </a:r>
            <a:r>
              <a:rPr lang="en-US" sz="4000" dirty="0">
                <a:solidFill>
                  <a:schemeClr val="accent4"/>
                </a:solidFill>
              </a:rPr>
              <a:t>;</a:t>
            </a:r>
          </a:p>
          <a:p>
            <a:pPr marL="0" indent="0">
              <a:buFont typeface="Arial" pitchFamily="34" charset="0"/>
              <a:buNone/>
            </a:pPr>
            <a:r>
              <a:rPr lang="en-US" sz="4000" dirty="0">
                <a:solidFill>
                  <a:schemeClr val="accent4"/>
                </a:solidFill>
              </a:rPr>
              <a:t>          </a:t>
            </a:r>
            <a:r>
              <a:rPr lang="en-US" sz="4000" dirty="0" err="1">
                <a:solidFill>
                  <a:schemeClr val="accent4"/>
                </a:solidFill>
              </a:rPr>
              <a:t>getch</a:t>
            </a:r>
            <a:r>
              <a:rPr lang="en-US" sz="4000" dirty="0">
                <a:solidFill>
                  <a:schemeClr val="accent4"/>
                </a:solidFill>
              </a:rPr>
              <a:t>();</a:t>
            </a:r>
          </a:p>
          <a:p>
            <a:pPr marL="0" indent="0">
              <a:buFont typeface="Arial" pitchFamily="34" charset="0"/>
              <a:buNone/>
            </a:pPr>
            <a:r>
              <a:rPr lang="en-US" sz="4000" dirty="0">
                <a:solidFill>
                  <a:schemeClr val="accent4"/>
                </a:solidFill>
              </a:rPr>
              <a:t>          break;</a:t>
            </a:r>
          </a:p>
          <a:p>
            <a:pPr marL="0" indent="0">
              <a:buFont typeface="Arial" pitchFamily="34" charset="0"/>
              <a:buNone/>
            </a:pPr>
            <a:r>
              <a:rPr lang="en-US" sz="4000" dirty="0">
                <a:solidFill>
                  <a:schemeClr val="accent4"/>
                </a:solidFill>
              </a:rPr>
              <a:t>case '5':</a:t>
            </a:r>
          </a:p>
          <a:p>
            <a:pPr marL="0" indent="0">
              <a:buFont typeface="Arial" pitchFamily="34" charset="0"/>
              <a:buNone/>
            </a:pPr>
            <a:r>
              <a:rPr lang="en-US" sz="4000" dirty="0">
                <a:solidFill>
                  <a:schemeClr val="accent4"/>
                </a:solidFill>
              </a:rPr>
              <a:t>          break; }</a:t>
            </a:r>
          </a:p>
          <a:p>
            <a:pPr marL="0" indent="0">
              <a:buFont typeface="Arial" pitchFamily="34" charset="0"/>
              <a:buNone/>
            </a:pPr>
            <a:r>
              <a:rPr lang="en-US" sz="4000" dirty="0">
                <a:solidFill>
                  <a:schemeClr val="accent4"/>
                </a:solidFill>
              </a:rPr>
              <a:t>          break;</a:t>
            </a:r>
          </a:p>
          <a:p>
            <a:endParaRPr lang="en-US" dirty="0"/>
          </a:p>
        </p:txBody>
      </p:sp>
    </p:spTree>
    <p:extLst>
      <p:ext uri="{BB962C8B-B14F-4D97-AF65-F5344CB8AC3E}">
        <p14:creationId xmlns:p14="http://schemas.microsoft.com/office/powerpoint/2010/main" val="27647386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任务六：</a:t>
            </a:r>
            <a:r>
              <a:rPr lang="en-US" dirty="0"/>
              <a:t>ATM</a:t>
            </a:r>
            <a:r>
              <a:rPr lang="zh-CN" altLang="en-US" dirty="0"/>
              <a:t>退出功能：</a:t>
            </a:r>
            <a:r>
              <a:rPr lang="en-US" dirty="0"/>
              <a:t>Return()</a:t>
            </a:r>
            <a:br>
              <a:rPr lang="en-US" dirty="0"/>
            </a:br>
            <a:endParaRPr lang="en-US" dirty="0"/>
          </a:p>
        </p:txBody>
      </p:sp>
      <p:sp>
        <p:nvSpPr>
          <p:cNvPr id="3" name="Content Placeholder 2"/>
          <p:cNvSpPr>
            <a:spLocks noGrp="1"/>
          </p:cNvSpPr>
          <p:nvPr>
            <p:ph idx="1"/>
          </p:nvPr>
        </p:nvSpPr>
        <p:spPr>
          <a:xfrm>
            <a:off x="3803650" y="609600"/>
            <a:ext cx="5111750" cy="2133600"/>
          </a:xfrm>
        </p:spPr>
        <p:txBody>
          <a:bodyPr>
            <a:normAutofit fontScale="55000" lnSpcReduction="20000"/>
          </a:bodyPr>
          <a:lstStyle/>
          <a:p>
            <a:pPr marL="0" indent="0">
              <a:buNone/>
            </a:pPr>
            <a:r>
              <a:rPr lang="en-US" dirty="0">
                <a:solidFill>
                  <a:schemeClr val="accent4"/>
                </a:solidFill>
              </a:rPr>
              <a:t>case '4':</a:t>
            </a:r>
          </a:p>
          <a:p>
            <a:pPr marL="0" indent="0">
              <a:buNone/>
            </a:pPr>
            <a:r>
              <a:rPr lang="en-US" dirty="0">
                <a:solidFill>
                  <a:schemeClr val="accent4"/>
                </a:solidFill>
              </a:rPr>
              <a:t>        system("</a:t>
            </a:r>
            <a:r>
              <a:rPr lang="en-US" dirty="0" err="1">
                <a:solidFill>
                  <a:schemeClr val="accent4"/>
                </a:solidFill>
              </a:rPr>
              <a:t>cls</a:t>
            </a:r>
            <a:r>
              <a:rPr lang="en-US" dirty="0">
                <a:solidFill>
                  <a:schemeClr val="accent4"/>
                </a:solidFill>
              </a:rPr>
              <a:t>");</a:t>
            </a:r>
          </a:p>
          <a:p>
            <a:pPr marL="0" indent="0">
              <a:buNone/>
            </a:pPr>
            <a:r>
              <a:rPr lang="en-US" dirty="0">
                <a:solidFill>
                  <a:schemeClr val="accent4"/>
                </a:solidFill>
              </a:rPr>
              <a:t>        puts("================================");</a:t>
            </a:r>
          </a:p>
          <a:p>
            <a:pPr marL="0" indent="0">
              <a:buNone/>
            </a:pPr>
            <a:r>
              <a:rPr lang="en-US" dirty="0">
                <a:solidFill>
                  <a:schemeClr val="accent4"/>
                </a:solidFill>
              </a:rPr>
              <a:t>        puts("|   Thank you for your using!   |");</a:t>
            </a:r>
          </a:p>
          <a:p>
            <a:pPr marL="0" indent="0">
              <a:buNone/>
            </a:pPr>
            <a:r>
              <a:rPr lang="en-US" dirty="0">
                <a:solidFill>
                  <a:schemeClr val="accent4"/>
                </a:solidFill>
              </a:rPr>
              <a:t>        puts("|            RETURN!                |");</a:t>
            </a:r>
          </a:p>
          <a:p>
            <a:pPr marL="0" indent="0">
              <a:buNone/>
            </a:pPr>
            <a:r>
              <a:rPr lang="en-US" dirty="0">
                <a:solidFill>
                  <a:schemeClr val="accent4"/>
                </a:solidFill>
              </a:rPr>
              <a:t>        puts("================================");</a:t>
            </a:r>
          </a:p>
          <a:p>
            <a:pPr marL="0" indent="0">
              <a:buNone/>
            </a:pPr>
            <a:r>
              <a:rPr lang="en-US" dirty="0">
                <a:solidFill>
                  <a:schemeClr val="accent4"/>
                </a:solidFill>
              </a:rPr>
              <a:t>        </a:t>
            </a:r>
            <a:r>
              <a:rPr lang="en-US" dirty="0" err="1">
                <a:solidFill>
                  <a:schemeClr val="accent4"/>
                </a:solidFill>
              </a:rPr>
              <a:t>getch</a:t>
            </a:r>
            <a:r>
              <a:rPr lang="en-US" dirty="0">
                <a:solidFill>
                  <a:schemeClr val="accent4"/>
                </a:solidFill>
              </a:rPr>
              <a:t>();</a:t>
            </a:r>
          </a:p>
          <a:p>
            <a:pPr marL="0" indent="0">
              <a:buNone/>
            </a:pPr>
            <a:r>
              <a:rPr lang="en-US" dirty="0">
                <a:solidFill>
                  <a:schemeClr val="accent4"/>
                </a:solidFill>
              </a:rPr>
              <a:t>        return;}}}</a:t>
            </a:r>
          </a:p>
          <a:p>
            <a:endParaRPr lang="en-US" dirty="0"/>
          </a:p>
        </p:txBody>
      </p:sp>
      <p:sp>
        <p:nvSpPr>
          <p:cNvPr id="4" name="Text Placeholder 3"/>
          <p:cNvSpPr>
            <a:spLocks noGrp="1"/>
          </p:cNvSpPr>
          <p:nvPr>
            <p:ph type="body" sz="half" idx="2"/>
          </p:nvPr>
        </p:nvSpPr>
        <p:spPr/>
        <p:txBody>
          <a:bodyPr/>
          <a:lstStyle/>
          <a:p>
            <a:r>
              <a:rPr lang="zh-CN" altLang="en-US" dirty="0"/>
              <a:t>分析：使用</a:t>
            </a:r>
            <a:r>
              <a:rPr lang="en-US" dirty="0"/>
              <a:t>Return</a:t>
            </a:r>
            <a:r>
              <a:rPr lang="zh-CN" altLang="en-US" dirty="0"/>
              <a:t>来实现退出功能。</a:t>
            </a:r>
            <a:endParaRPr lang="en-US" dirty="0"/>
          </a:p>
          <a:p>
            <a:endParaRPr lang="en-US" dirty="0"/>
          </a:p>
        </p:txBody>
      </p:sp>
    </p:spTree>
    <p:extLst>
      <p:ext uri="{BB962C8B-B14F-4D97-AF65-F5344CB8AC3E}">
        <p14:creationId xmlns:p14="http://schemas.microsoft.com/office/powerpoint/2010/main" val="39035077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相关知识</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zh-CN" altLang="en-US" dirty="0"/>
              <a:t>模块化程序设计</a:t>
            </a:r>
            <a:endParaRPr lang="en-US" dirty="0"/>
          </a:p>
          <a:p>
            <a:pPr>
              <a:buFont typeface="Wingdings" pitchFamily="2" charset="2"/>
              <a:buChar char="Ø"/>
            </a:pPr>
            <a:r>
              <a:rPr lang="zh-CN" altLang="en-US" dirty="0"/>
              <a:t>函数定义与调用、函数参数传递</a:t>
            </a:r>
            <a:endParaRPr lang="en-US" dirty="0"/>
          </a:p>
          <a:p>
            <a:pPr>
              <a:buFont typeface="Wingdings" pitchFamily="2" charset="2"/>
              <a:buChar char="Ø"/>
            </a:pPr>
            <a:r>
              <a:rPr lang="zh-CN" altLang="en-US" dirty="0"/>
              <a:t>函数的嵌套调用与递归调用</a:t>
            </a:r>
            <a:endParaRPr lang="en-US" altLang="zh-CN" dirty="0"/>
          </a:p>
          <a:p>
            <a:pPr>
              <a:buFont typeface="Wingdings" pitchFamily="2" charset="2"/>
              <a:buChar char="Ø"/>
            </a:pPr>
            <a:r>
              <a:rPr lang="zh-CN" altLang="en-US" dirty="0"/>
              <a:t>变量的作用域与存储类型</a:t>
            </a:r>
            <a:endParaRPr lang="en-US" dirty="0"/>
          </a:p>
          <a:p>
            <a:endParaRPr lang="en-US" dirty="0"/>
          </a:p>
        </p:txBody>
      </p:sp>
    </p:spTree>
    <p:extLst>
      <p:ext uri="{BB962C8B-B14F-4D97-AF65-F5344CB8AC3E}">
        <p14:creationId xmlns:p14="http://schemas.microsoft.com/office/powerpoint/2010/main" val="37418206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模块化程序设计</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altLang="zh-CN" dirty="0"/>
              <a:t>【</a:t>
            </a:r>
            <a:r>
              <a:rPr lang="zh-CN" altLang="en-US" dirty="0"/>
              <a:t>例</a:t>
            </a:r>
            <a:r>
              <a:rPr lang="en-US" altLang="zh-CN" dirty="0"/>
              <a:t>】</a:t>
            </a:r>
            <a:r>
              <a:rPr lang="zh-CN" altLang="en-US" dirty="0"/>
              <a:t>一个函数调用的简单例子。</a:t>
            </a:r>
            <a:endParaRPr lang="en-US" dirty="0"/>
          </a:p>
          <a:p>
            <a:pPr marL="0" indent="0">
              <a:buNone/>
            </a:pPr>
            <a:r>
              <a:rPr lang="en-US" dirty="0"/>
              <a:t> </a:t>
            </a:r>
          </a:p>
          <a:p>
            <a:pPr marL="0" indent="0">
              <a:buNone/>
            </a:pPr>
            <a:r>
              <a:rPr lang="en-US" dirty="0">
                <a:solidFill>
                  <a:schemeClr val="accent4"/>
                </a:solidFill>
              </a:rPr>
              <a:t>#include&lt;</a:t>
            </a:r>
            <a:r>
              <a:rPr lang="en-US" dirty="0" err="1">
                <a:solidFill>
                  <a:schemeClr val="accent4"/>
                </a:solidFill>
              </a:rPr>
              <a:t>stdio.h</a:t>
            </a:r>
            <a:r>
              <a:rPr lang="en-US" dirty="0">
                <a:solidFill>
                  <a:schemeClr val="accent4"/>
                </a:solidFill>
              </a:rPr>
              <a:t>&gt;</a:t>
            </a:r>
          </a:p>
          <a:p>
            <a:pPr marL="0" indent="0">
              <a:buNone/>
            </a:pPr>
            <a:r>
              <a:rPr lang="en-US" dirty="0">
                <a:solidFill>
                  <a:schemeClr val="accent4"/>
                </a:solidFill>
              </a:rPr>
              <a:t>void main()</a:t>
            </a:r>
          </a:p>
          <a:p>
            <a:pPr marL="0" indent="0">
              <a:buNone/>
            </a:pPr>
            <a:r>
              <a:rPr lang="en-US" dirty="0">
                <a:solidFill>
                  <a:schemeClr val="accent4"/>
                </a:solidFill>
              </a:rPr>
              <a:t>{void </a:t>
            </a:r>
            <a:r>
              <a:rPr lang="en-US" dirty="0" err="1">
                <a:solidFill>
                  <a:schemeClr val="accent4"/>
                </a:solidFill>
              </a:rPr>
              <a:t>printstar</a:t>
            </a:r>
            <a:r>
              <a:rPr lang="en-US" dirty="0">
                <a:solidFill>
                  <a:schemeClr val="accent4"/>
                </a:solidFill>
              </a:rPr>
              <a:t>();             	/</a:t>
            </a:r>
            <a:r>
              <a:rPr lang="en-US" dirty="0">
                <a:solidFill>
                  <a:schemeClr val="accent4"/>
                </a:solidFill>
                <a:sym typeface="Symbol"/>
              </a:rPr>
              <a:t></a:t>
            </a:r>
            <a:r>
              <a:rPr lang="zh-CN" altLang="en-US" dirty="0">
                <a:solidFill>
                  <a:schemeClr val="accent4"/>
                </a:solidFill>
              </a:rPr>
              <a:t>对</a:t>
            </a:r>
            <a:r>
              <a:rPr lang="en-US" dirty="0" err="1">
                <a:solidFill>
                  <a:schemeClr val="accent4"/>
                </a:solidFill>
              </a:rPr>
              <a:t>printstar</a:t>
            </a:r>
            <a:r>
              <a:rPr lang="zh-CN" altLang="en-US" dirty="0">
                <a:solidFill>
                  <a:schemeClr val="accent4"/>
                </a:solidFill>
              </a:rPr>
              <a:t>函数声明</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void </a:t>
            </a:r>
            <a:r>
              <a:rPr lang="en-US" dirty="0" err="1">
                <a:solidFill>
                  <a:schemeClr val="accent4"/>
                </a:solidFill>
              </a:rPr>
              <a:t>ptint_message</a:t>
            </a:r>
            <a:r>
              <a:rPr lang="en-US" dirty="0">
                <a:solidFill>
                  <a:schemeClr val="accent4"/>
                </a:solidFill>
              </a:rPr>
              <a:t>();         	/</a:t>
            </a:r>
            <a:r>
              <a:rPr lang="en-US" dirty="0">
                <a:solidFill>
                  <a:schemeClr val="accent4"/>
                </a:solidFill>
                <a:sym typeface="Symbol"/>
              </a:rPr>
              <a:t></a:t>
            </a:r>
            <a:r>
              <a:rPr lang="zh-CN" altLang="en-US" dirty="0">
                <a:solidFill>
                  <a:schemeClr val="accent4"/>
                </a:solidFill>
              </a:rPr>
              <a:t>对</a:t>
            </a:r>
            <a:r>
              <a:rPr lang="en-US" dirty="0" err="1">
                <a:solidFill>
                  <a:schemeClr val="accent4"/>
                </a:solidFill>
              </a:rPr>
              <a:t>ptint_message</a:t>
            </a:r>
            <a:r>
              <a:rPr lang="zh-CN" altLang="en-US" dirty="0">
                <a:solidFill>
                  <a:schemeClr val="accent4"/>
                </a:solidFill>
              </a:rPr>
              <a:t>函数声明</a:t>
            </a:r>
            <a:r>
              <a:rPr lang="en-US" dirty="0">
                <a:solidFill>
                  <a:schemeClr val="accent4"/>
                </a:solidFill>
                <a:sym typeface="Symbol"/>
              </a:rPr>
              <a:t></a:t>
            </a:r>
            <a:r>
              <a:rPr lang="en-US" dirty="0">
                <a:solidFill>
                  <a:schemeClr val="accent4"/>
                </a:solidFill>
              </a:rPr>
              <a:t>/</a:t>
            </a:r>
          </a:p>
          <a:p>
            <a:pPr marL="0" indent="0">
              <a:buNone/>
            </a:pPr>
            <a:r>
              <a:rPr lang="en-US" dirty="0" err="1">
                <a:solidFill>
                  <a:schemeClr val="accent4"/>
                </a:solidFill>
              </a:rPr>
              <a:t>printstar</a:t>
            </a:r>
            <a:r>
              <a:rPr lang="en-US" dirty="0">
                <a:solidFill>
                  <a:schemeClr val="accent4"/>
                </a:solidFill>
              </a:rPr>
              <a:t>();                     	/</a:t>
            </a:r>
            <a:r>
              <a:rPr lang="en-US" dirty="0">
                <a:solidFill>
                  <a:schemeClr val="accent4"/>
                </a:solidFill>
                <a:sym typeface="Symbol"/>
              </a:rPr>
              <a:t></a:t>
            </a:r>
            <a:r>
              <a:rPr lang="zh-CN" altLang="en-US" dirty="0">
                <a:solidFill>
                  <a:schemeClr val="accent4"/>
                </a:solidFill>
              </a:rPr>
              <a:t>调用</a:t>
            </a:r>
            <a:r>
              <a:rPr lang="en-US" dirty="0" err="1">
                <a:solidFill>
                  <a:schemeClr val="accent4"/>
                </a:solidFill>
              </a:rPr>
              <a:t>printstar</a:t>
            </a:r>
            <a:r>
              <a:rPr lang="zh-CN" altLang="en-US" dirty="0">
                <a:solidFill>
                  <a:schemeClr val="accent4"/>
                </a:solidFill>
              </a:rPr>
              <a:t>函数声明</a:t>
            </a:r>
            <a:r>
              <a:rPr lang="en-US" dirty="0">
                <a:solidFill>
                  <a:schemeClr val="accent4"/>
                </a:solidFill>
                <a:sym typeface="Symbol"/>
              </a:rPr>
              <a:t></a:t>
            </a:r>
            <a:r>
              <a:rPr lang="en-US" dirty="0">
                <a:solidFill>
                  <a:schemeClr val="accent4"/>
                </a:solidFill>
              </a:rPr>
              <a:t>/</a:t>
            </a:r>
          </a:p>
          <a:p>
            <a:pPr marL="0" indent="0">
              <a:buNone/>
            </a:pPr>
            <a:r>
              <a:rPr lang="en-US" dirty="0" err="1">
                <a:solidFill>
                  <a:schemeClr val="accent4"/>
                </a:solidFill>
              </a:rPr>
              <a:t>print_message</a:t>
            </a:r>
            <a:r>
              <a:rPr lang="en-US" dirty="0">
                <a:solidFill>
                  <a:schemeClr val="accent4"/>
                </a:solidFill>
              </a:rPr>
              <a:t>();                	/</a:t>
            </a:r>
            <a:r>
              <a:rPr lang="en-US" dirty="0">
                <a:solidFill>
                  <a:schemeClr val="accent4"/>
                </a:solidFill>
                <a:sym typeface="Symbol"/>
              </a:rPr>
              <a:t></a:t>
            </a:r>
            <a:r>
              <a:rPr lang="zh-CN" altLang="en-US" dirty="0">
                <a:solidFill>
                  <a:schemeClr val="accent4"/>
                </a:solidFill>
              </a:rPr>
              <a:t>调用</a:t>
            </a:r>
            <a:r>
              <a:rPr lang="en-US" dirty="0" err="1">
                <a:solidFill>
                  <a:schemeClr val="accent4"/>
                </a:solidFill>
              </a:rPr>
              <a:t>ptint_message</a:t>
            </a:r>
            <a:r>
              <a:rPr lang="zh-CN" altLang="en-US" dirty="0">
                <a:solidFill>
                  <a:schemeClr val="accent4"/>
                </a:solidFill>
              </a:rPr>
              <a:t>函数声明</a:t>
            </a:r>
            <a:r>
              <a:rPr lang="en-US" dirty="0">
                <a:solidFill>
                  <a:schemeClr val="accent4"/>
                </a:solidFill>
                <a:sym typeface="Symbol"/>
              </a:rPr>
              <a:t></a:t>
            </a:r>
            <a:r>
              <a:rPr lang="en-US" dirty="0">
                <a:solidFill>
                  <a:schemeClr val="accent4"/>
                </a:solidFill>
              </a:rPr>
              <a:t>/</a:t>
            </a:r>
          </a:p>
          <a:p>
            <a:pPr marL="0" indent="0">
              <a:buNone/>
            </a:pPr>
            <a:r>
              <a:rPr lang="en-US" dirty="0" err="1">
                <a:solidFill>
                  <a:schemeClr val="accent4"/>
                </a:solidFill>
              </a:rPr>
              <a:t>printstar</a:t>
            </a:r>
            <a:r>
              <a:rPr lang="en-US" dirty="0">
                <a:solidFill>
                  <a:schemeClr val="accent4"/>
                </a:solidFill>
              </a:rPr>
              <a:t>();                    	/</a:t>
            </a:r>
            <a:r>
              <a:rPr lang="en-US" dirty="0">
                <a:solidFill>
                  <a:schemeClr val="accent4"/>
                </a:solidFill>
                <a:sym typeface="Symbol"/>
              </a:rPr>
              <a:t></a:t>
            </a:r>
            <a:r>
              <a:rPr lang="zh-CN" altLang="en-US" dirty="0">
                <a:solidFill>
                  <a:schemeClr val="accent4"/>
                </a:solidFill>
              </a:rPr>
              <a:t>调用</a:t>
            </a:r>
            <a:r>
              <a:rPr lang="en-US" dirty="0" err="1">
                <a:solidFill>
                  <a:schemeClr val="accent4"/>
                </a:solidFill>
              </a:rPr>
              <a:t>printstar</a:t>
            </a:r>
            <a:r>
              <a:rPr lang="zh-CN" altLang="en-US" dirty="0">
                <a:solidFill>
                  <a:schemeClr val="accent4"/>
                </a:solidFill>
              </a:rPr>
              <a:t>函数声明</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a:t>
            </a:r>
          </a:p>
          <a:p>
            <a:pPr marL="0" indent="0">
              <a:buNone/>
            </a:pPr>
            <a:r>
              <a:rPr lang="en-US" dirty="0">
                <a:solidFill>
                  <a:schemeClr val="accent4"/>
                </a:solidFill>
              </a:rPr>
              <a:t>void </a:t>
            </a:r>
            <a:r>
              <a:rPr lang="en-US" dirty="0" err="1">
                <a:solidFill>
                  <a:schemeClr val="accent4"/>
                </a:solidFill>
              </a:rPr>
              <a:t>printstar</a:t>
            </a:r>
            <a:r>
              <a:rPr lang="en-US" dirty="0">
                <a:solidFill>
                  <a:schemeClr val="accent4"/>
                </a:solidFill>
              </a:rPr>
              <a:t>()                	/</a:t>
            </a:r>
            <a:r>
              <a:rPr lang="en-US" dirty="0">
                <a:solidFill>
                  <a:schemeClr val="accent4"/>
                </a:solidFill>
                <a:sym typeface="Symbol"/>
              </a:rPr>
              <a:t></a:t>
            </a:r>
            <a:r>
              <a:rPr lang="zh-CN" altLang="en-US" dirty="0">
                <a:solidFill>
                  <a:schemeClr val="accent4"/>
                </a:solidFill>
              </a:rPr>
              <a:t>定义</a:t>
            </a:r>
            <a:r>
              <a:rPr lang="en-US" dirty="0" err="1">
                <a:solidFill>
                  <a:schemeClr val="accent4"/>
                </a:solidFill>
              </a:rPr>
              <a:t>printstar</a:t>
            </a:r>
            <a:r>
              <a:rPr lang="zh-CN" altLang="en-US" dirty="0">
                <a:solidFill>
                  <a:schemeClr val="accent4"/>
                </a:solidFill>
              </a:rPr>
              <a:t>函数</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a:t>
            </a:r>
            <a:r>
              <a:rPr lang="en-US" dirty="0" err="1">
                <a:solidFill>
                  <a:schemeClr val="accent4"/>
                </a:solidFill>
              </a:rPr>
              <a:t>printf</a:t>
            </a:r>
            <a:r>
              <a:rPr lang="en-US" dirty="0">
                <a:solidFill>
                  <a:schemeClr val="accent4"/>
                </a:solidFill>
              </a:rPr>
              <a:t>("</a:t>
            </a:r>
            <a:r>
              <a:rPr lang="en-US" dirty="0">
                <a:solidFill>
                  <a:schemeClr val="accent4"/>
                </a:solidFill>
                <a:sym typeface="Symbol"/>
              </a:rPr>
              <a:t></a:t>
            </a:r>
            <a:r>
              <a:rPr lang="en-US" dirty="0">
                <a:solidFill>
                  <a:schemeClr val="accent4"/>
                </a:solidFill>
              </a:rPr>
              <a:t>\n")</a:t>
            </a:r>
            <a:r>
              <a:rPr lang="zh-CN" altLang="en-US" dirty="0">
                <a:solidFill>
                  <a:schemeClr val="accent4"/>
                </a:solidFill>
              </a:rPr>
              <a:t>；</a:t>
            </a:r>
            <a:endParaRPr lang="en-US" dirty="0">
              <a:solidFill>
                <a:schemeClr val="accent4"/>
              </a:solidFill>
            </a:endParaRPr>
          </a:p>
          <a:p>
            <a:pPr marL="0" indent="0">
              <a:buNone/>
            </a:pPr>
            <a:r>
              <a:rPr lang="en-US" dirty="0">
                <a:solidFill>
                  <a:schemeClr val="accent4"/>
                </a:solidFill>
              </a:rPr>
              <a:t>}</a:t>
            </a:r>
          </a:p>
          <a:p>
            <a:pPr marL="0" indent="0">
              <a:buNone/>
            </a:pPr>
            <a:r>
              <a:rPr lang="en-US" dirty="0">
                <a:solidFill>
                  <a:schemeClr val="accent4"/>
                </a:solidFill>
              </a:rPr>
              <a:t>void </a:t>
            </a:r>
            <a:r>
              <a:rPr lang="en-US" dirty="0" err="1">
                <a:solidFill>
                  <a:schemeClr val="accent4"/>
                </a:solidFill>
              </a:rPr>
              <a:t>print_message</a:t>
            </a:r>
            <a:r>
              <a:rPr lang="en-US" dirty="0">
                <a:solidFill>
                  <a:schemeClr val="accent4"/>
                </a:solidFill>
              </a:rPr>
              <a:t>()	/</a:t>
            </a:r>
            <a:r>
              <a:rPr lang="en-US" dirty="0">
                <a:solidFill>
                  <a:schemeClr val="accent4"/>
                </a:solidFill>
                <a:sym typeface="Symbol"/>
              </a:rPr>
              <a:t></a:t>
            </a:r>
            <a:r>
              <a:rPr lang="zh-CN" altLang="en-US" dirty="0">
                <a:solidFill>
                  <a:schemeClr val="accent4"/>
                </a:solidFill>
              </a:rPr>
              <a:t>定义</a:t>
            </a:r>
            <a:r>
              <a:rPr lang="en-US" dirty="0" err="1">
                <a:solidFill>
                  <a:schemeClr val="accent4"/>
                </a:solidFill>
              </a:rPr>
              <a:t>ptint_message</a:t>
            </a:r>
            <a:r>
              <a:rPr lang="zh-CN" altLang="en-US" dirty="0">
                <a:solidFill>
                  <a:schemeClr val="accent4"/>
                </a:solidFill>
              </a:rPr>
              <a:t>函数</a:t>
            </a:r>
            <a:r>
              <a:rPr lang="en-US" dirty="0">
                <a:solidFill>
                  <a:schemeClr val="accent4"/>
                </a:solidFill>
                <a:sym typeface="Symbol"/>
              </a:rPr>
              <a:t></a:t>
            </a:r>
            <a:r>
              <a:rPr lang="en-US" dirty="0">
                <a:solidFill>
                  <a:schemeClr val="accent4"/>
                </a:solidFill>
              </a:rPr>
              <a:t>/</a:t>
            </a:r>
          </a:p>
          <a:p>
            <a:pPr marL="0" indent="0">
              <a:buNone/>
            </a:pPr>
            <a:r>
              <a:rPr lang="en-US" dirty="0">
                <a:solidFill>
                  <a:schemeClr val="accent4"/>
                </a:solidFill>
              </a:rPr>
              <a:t>{</a:t>
            </a:r>
            <a:r>
              <a:rPr lang="en-US" dirty="0" err="1">
                <a:solidFill>
                  <a:schemeClr val="accent4"/>
                </a:solidFill>
              </a:rPr>
              <a:t>printf</a:t>
            </a:r>
            <a:r>
              <a:rPr lang="en-US" dirty="0">
                <a:solidFill>
                  <a:schemeClr val="accent4"/>
                </a:solidFill>
              </a:rPr>
              <a:t>("How do you do!\n");</a:t>
            </a:r>
          </a:p>
          <a:p>
            <a:pPr marL="0" indent="0">
              <a:buNone/>
            </a:pPr>
            <a:r>
              <a:rPr lang="en-US" dirty="0">
                <a:solidFill>
                  <a:schemeClr val="accent4"/>
                </a:solidFill>
              </a:rPr>
              <a:t>}</a:t>
            </a:r>
          </a:p>
          <a:p>
            <a:pPr marL="0" indent="0">
              <a:buNone/>
            </a:pPr>
            <a:r>
              <a:rPr lang="en-US" dirty="0"/>
              <a:t> </a:t>
            </a:r>
          </a:p>
          <a:p>
            <a:pPr marL="0" indent="0">
              <a:buNone/>
            </a:pPr>
            <a:r>
              <a:rPr lang="zh-CN" altLang="en-US" dirty="0"/>
              <a:t>运行结果：</a:t>
            </a:r>
            <a:endParaRPr lang="en-US" dirty="0"/>
          </a:p>
          <a:p>
            <a:pPr marL="0" indent="0">
              <a:buNone/>
            </a:pPr>
            <a:r>
              <a:rPr lang="en-US" dirty="0"/>
              <a:t> </a:t>
            </a:r>
          </a:p>
          <a:p>
            <a:pPr marL="0" indent="0">
              <a:buNone/>
            </a:pPr>
            <a:r>
              <a:rPr lang="en-US" dirty="0">
                <a:solidFill>
                  <a:schemeClr val="accent4"/>
                </a:solidFill>
                <a:sym typeface="Symbol"/>
              </a:rPr>
              <a:t></a:t>
            </a:r>
            <a:endParaRPr lang="en-US" dirty="0">
              <a:solidFill>
                <a:schemeClr val="accent4"/>
              </a:solidFill>
            </a:endParaRPr>
          </a:p>
          <a:p>
            <a:pPr marL="0" indent="0">
              <a:buNone/>
            </a:pPr>
            <a:r>
              <a:rPr lang="en-US" dirty="0">
                <a:solidFill>
                  <a:schemeClr val="accent4"/>
                </a:solidFill>
              </a:rPr>
              <a:t>How do you do!</a:t>
            </a:r>
          </a:p>
          <a:p>
            <a:pPr marL="0" indent="0">
              <a:buNone/>
            </a:pPr>
            <a:r>
              <a:rPr lang="en-US" dirty="0">
                <a:solidFill>
                  <a:schemeClr val="accent4"/>
                </a:solidFill>
                <a:sym typeface="Symbol"/>
              </a:rPr>
              <a:t></a:t>
            </a:r>
            <a:endParaRPr lang="en-US" dirty="0">
              <a:solidFill>
                <a:schemeClr val="accent4"/>
              </a:solidFill>
            </a:endParaRPr>
          </a:p>
          <a:p>
            <a:endParaRPr lang="en-US" dirty="0"/>
          </a:p>
        </p:txBody>
      </p:sp>
      <p:sp>
        <p:nvSpPr>
          <p:cNvPr id="4" name="Text Placeholder 3"/>
          <p:cNvSpPr>
            <a:spLocks noGrp="1"/>
          </p:cNvSpPr>
          <p:nvPr>
            <p:ph type="body" sz="half" idx="2"/>
          </p:nvPr>
        </p:nvSpPr>
        <p:spPr/>
        <p:txBody>
          <a:bodyPr/>
          <a:lstStyle/>
          <a:p>
            <a:r>
              <a:rPr lang="en-US" altLang="zh-CN" dirty="0"/>
              <a:t>1</a:t>
            </a:r>
            <a:r>
              <a:rPr lang="zh-CN" altLang="en-US" dirty="0"/>
              <a:t>、一个</a:t>
            </a:r>
            <a:r>
              <a:rPr lang="en-US" dirty="0"/>
              <a:t>C</a:t>
            </a:r>
            <a:r>
              <a:rPr lang="zh-CN" altLang="en-US" dirty="0"/>
              <a:t>源程序必须有，也只能有一个主函数</a:t>
            </a:r>
            <a:r>
              <a:rPr lang="en-US" dirty="0"/>
              <a:t>main</a:t>
            </a:r>
            <a:r>
              <a:rPr lang="zh-CN" altLang="en-US" dirty="0"/>
              <a:t>。</a:t>
            </a:r>
            <a:endParaRPr lang="en-US" dirty="0"/>
          </a:p>
          <a:p>
            <a:r>
              <a:rPr lang="en-US" dirty="0"/>
              <a:t>2</a:t>
            </a:r>
            <a:r>
              <a:rPr lang="zh-CN" altLang="en-US" dirty="0"/>
              <a:t>、</a:t>
            </a:r>
            <a:r>
              <a:rPr lang="en-US" dirty="0"/>
              <a:t>C</a:t>
            </a:r>
            <a:r>
              <a:rPr lang="zh-CN" altLang="en-US" dirty="0"/>
              <a:t>程序的执行总是从</a:t>
            </a:r>
            <a:r>
              <a:rPr lang="en-US" dirty="0"/>
              <a:t>main</a:t>
            </a:r>
            <a:r>
              <a:rPr lang="zh-CN" altLang="en-US" dirty="0"/>
              <a:t>函数开始，完成对其他函数的调用后再返回到</a:t>
            </a:r>
            <a:r>
              <a:rPr lang="en-US" dirty="0"/>
              <a:t>main</a:t>
            </a:r>
            <a:r>
              <a:rPr lang="zh-CN" altLang="en-US" dirty="0"/>
              <a:t>函数，最后由</a:t>
            </a:r>
            <a:r>
              <a:rPr lang="en-US" dirty="0"/>
              <a:t>main</a:t>
            </a:r>
            <a:r>
              <a:rPr lang="zh-CN" altLang="en-US" dirty="0"/>
              <a:t>函数结束整个程序。</a:t>
            </a:r>
            <a:endParaRPr lang="en-US" altLang="zh-CN" dirty="0"/>
          </a:p>
          <a:p>
            <a:r>
              <a:rPr lang="en-US" altLang="zh-CN" dirty="0"/>
              <a:t>3</a:t>
            </a:r>
            <a:r>
              <a:rPr lang="zh-CN" altLang="en-US" dirty="0"/>
              <a:t>、所有的函数定义，包括主函数</a:t>
            </a:r>
            <a:r>
              <a:rPr lang="en-US" dirty="0"/>
              <a:t>main</a:t>
            </a:r>
            <a:r>
              <a:rPr lang="zh-CN" altLang="en-US" dirty="0"/>
              <a:t>在内，都是平行的。即函数不能嵌套定义。但是函数之间允许相互调用，也允许嵌套调用。习惯上把调用者称为主调函数。</a:t>
            </a:r>
            <a:endParaRPr lang="en-US" dirty="0"/>
          </a:p>
          <a:p>
            <a:endParaRPr lang="en-US" dirty="0"/>
          </a:p>
        </p:txBody>
      </p:sp>
    </p:spTree>
    <p:extLst>
      <p:ext uri="{BB962C8B-B14F-4D97-AF65-F5344CB8AC3E}">
        <p14:creationId xmlns:p14="http://schemas.microsoft.com/office/powerpoint/2010/main" val="19377467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函数定义与调用、函数参数传递</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1</a:t>
            </a:r>
            <a:r>
              <a:rPr lang="zh-CN" altLang="en-US" dirty="0"/>
              <a:t>．函数的一般形式</a:t>
            </a:r>
            <a:endParaRPr lang="en-US" dirty="0"/>
          </a:p>
          <a:p>
            <a:pPr marL="0" indent="0">
              <a:buNone/>
            </a:pPr>
            <a:r>
              <a:rPr lang="zh-CN" altLang="en-US" dirty="0"/>
              <a:t>（</a:t>
            </a:r>
            <a:r>
              <a:rPr lang="en-US" dirty="0"/>
              <a:t>1</a:t>
            </a:r>
            <a:r>
              <a:rPr lang="zh-CN" altLang="en-US" dirty="0"/>
              <a:t>）无参函数的一般形式</a:t>
            </a:r>
            <a:r>
              <a:rPr lang="en-US" dirty="0"/>
              <a:t> </a:t>
            </a:r>
          </a:p>
          <a:p>
            <a:pPr marL="0" indent="0">
              <a:buNone/>
            </a:pPr>
            <a:r>
              <a:rPr lang="zh-CN" altLang="en-US" dirty="0">
                <a:solidFill>
                  <a:schemeClr val="accent4"/>
                </a:solidFill>
              </a:rPr>
              <a:t>类型标识符 函数名</a:t>
            </a:r>
            <a:r>
              <a:rPr lang="en-US" dirty="0">
                <a:solidFill>
                  <a:schemeClr val="accent4"/>
                </a:solidFill>
              </a:rPr>
              <a:t>() </a:t>
            </a:r>
          </a:p>
          <a:p>
            <a:pPr marL="0" indent="0">
              <a:buNone/>
            </a:pPr>
            <a:r>
              <a:rPr lang="en-US" dirty="0">
                <a:solidFill>
                  <a:schemeClr val="accent4"/>
                </a:solidFill>
              </a:rPr>
              <a:t>{ </a:t>
            </a:r>
          </a:p>
          <a:p>
            <a:pPr marL="0" indent="0">
              <a:buNone/>
            </a:pPr>
            <a:r>
              <a:rPr lang="zh-CN" altLang="en-US" dirty="0">
                <a:solidFill>
                  <a:schemeClr val="accent4"/>
                </a:solidFill>
              </a:rPr>
              <a:t>声明部分</a:t>
            </a:r>
            <a:r>
              <a:rPr lang="en-US" dirty="0">
                <a:solidFill>
                  <a:schemeClr val="accent4"/>
                </a:solidFill>
              </a:rPr>
              <a:t> </a:t>
            </a:r>
          </a:p>
          <a:p>
            <a:pPr marL="0" indent="0">
              <a:buNone/>
            </a:pPr>
            <a:r>
              <a:rPr lang="zh-CN" altLang="en-US" dirty="0">
                <a:solidFill>
                  <a:schemeClr val="accent4"/>
                </a:solidFill>
              </a:rPr>
              <a:t>语句部分</a:t>
            </a:r>
            <a:endParaRPr lang="en-US" dirty="0">
              <a:solidFill>
                <a:schemeClr val="accent4"/>
              </a:solidFill>
            </a:endParaRPr>
          </a:p>
          <a:p>
            <a:pPr marL="0" indent="0">
              <a:buNone/>
            </a:pPr>
            <a:r>
              <a:rPr lang="en-US" dirty="0">
                <a:solidFill>
                  <a:schemeClr val="accent4"/>
                </a:solidFill>
              </a:rPr>
              <a:t>}</a:t>
            </a:r>
          </a:p>
          <a:p>
            <a:pPr marL="0" indent="0">
              <a:buNone/>
            </a:pPr>
            <a:endParaRPr lang="en-US" dirty="0">
              <a:solidFill>
                <a:schemeClr val="accent4"/>
              </a:solidFill>
            </a:endParaRPr>
          </a:p>
          <a:p>
            <a:pPr marL="0" indent="0">
              <a:buNone/>
            </a:pPr>
            <a:r>
              <a:rPr lang="zh-CN" altLang="en-US" dirty="0"/>
              <a:t>（</a:t>
            </a:r>
            <a:r>
              <a:rPr lang="en-US" dirty="0"/>
              <a:t>2</a:t>
            </a:r>
            <a:r>
              <a:rPr lang="zh-CN" altLang="en-US" dirty="0"/>
              <a:t>）有参函数的一般形式 </a:t>
            </a:r>
            <a:r>
              <a:rPr lang="en-US" dirty="0"/>
              <a:t> </a:t>
            </a:r>
          </a:p>
          <a:p>
            <a:pPr marL="0" indent="0">
              <a:buNone/>
            </a:pPr>
            <a:r>
              <a:rPr lang="zh-CN" altLang="en-US" dirty="0">
                <a:solidFill>
                  <a:schemeClr val="accent4"/>
                </a:solidFill>
              </a:rPr>
              <a:t>类型说明符 函数名</a:t>
            </a:r>
            <a:r>
              <a:rPr lang="en-US" dirty="0">
                <a:solidFill>
                  <a:schemeClr val="accent4"/>
                </a:solidFill>
              </a:rPr>
              <a:t>(</a:t>
            </a:r>
            <a:r>
              <a:rPr lang="zh-CN" altLang="en-US" dirty="0">
                <a:solidFill>
                  <a:schemeClr val="accent4"/>
                </a:solidFill>
              </a:rPr>
              <a:t>形式参数表</a:t>
            </a:r>
            <a:r>
              <a:rPr lang="en-US" dirty="0">
                <a:solidFill>
                  <a:schemeClr val="accent4"/>
                </a:solidFill>
              </a:rPr>
              <a:t>) </a:t>
            </a:r>
          </a:p>
          <a:p>
            <a:pPr marL="0" indent="0">
              <a:buNone/>
            </a:pPr>
            <a:r>
              <a:rPr lang="en-US" dirty="0">
                <a:solidFill>
                  <a:schemeClr val="accent4"/>
                </a:solidFill>
              </a:rPr>
              <a:t>{ </a:t>
            </a:r>
          </a:p>
          <a:p>
            <a:pPr marL="0" indent="0">
              <a:buNone/>
            </a:pPr>
            <a:r>
              <a:rPr lang="zh-CN" altLang="en-US" dirty="0">
                <a:solidFill>
                  <a:schemeClr val="accent4"/>
                </a:solidFill>
              </a:rPr>
              <a:t>声明部分</a:t>
            </a:r>
            <a:endParaRPr lang="en-US" dirty="0">
              <a:solidFill>
                <a:schemeClr val="accent4"/>
              </a:solidFill>
            </a:endParaRPr>
          </a:p>
          <a:p>
            <a:pPr marL="0" indent="0">
              <a:buNone/>
            </a:pPr>
            <a:r>
              <a:rPr lang="zh-CN" altLang="en-US" dirty="0">
                <a:solidFill>
                  <a:schemeClr val="accent4"/>
                </a:solidFill>
              </a:rPr>
              <a:t>语句部分</a:t>
            </a:r>
            <a:endParaRPr lang="en-US" dirty="0">
              <a:solidFill>
                <a:schemeClr val="accent4"/>
              </a:solidFill>
            </a:endParaRPr>
          </a:p>
          <a:p>
            <a:pPr marL="0" indent="0">
              <a:buNone/>
            </a:pPr>
            <a:r>
              <a:rPr lang="en-US" dirty="0">
                <a:solidFill>
                  <a:schemeClr val="accent4"/>
                </a:solidFill>
              </a:rPr>
              <a:t>}</a:t>
            </a:r>
          </a:p>
          <a:p>
            <a:pPr marL="0" indent="0">
              <a:buNone/>
            </a:pPr>
            <a:endParaRPr lang="en-US" dirty="0">
              <a:solidFill>
                <a:schemeClr val="accent4"/>
              </a:solidFill>
            </a:endParaRPr>
          </a:p>
          <a:p>
            <a:pPr marL="0" indent="0">
              <a:buNone/>
            </a:pPr>
            <a:r>
              <a:rPr lang="en-US" dirty="0"/>
              <a:t>2</a:t>
            </a:r>
            <a:r>
              <a:rPr lang="zh-CN" altLang="en-US" dirty="0"/>
              <a:t>．函数调用</a:t>
            </a:r>
            <a:endParaRPr lang="en-US" dirty="0"/>
          </a:p>
          <a:p>
            <a:pPr marL="0" indent="0">
              <a:buNone/>
            </a:pPr>
            <a:r>
              <a:rPr lang="zh-CN" altLang="en-US" dirty="0"/>
              <a:t>在</a:t>
            </a:r>
            <a:r>
              <a:rPr lang="en-US" dirty="0"/>
              <a:t>C</a:t>
            </a:r>
            <a:r>
              <a:rPr lang="zh-CN" altLang="en-US" dirty="0"/>
              <a:t>语言中，可以用以下几种方式调用函数。</a:t>
            </a:r>
            <a:endParaRPr lang="en-US" dirty="0"/>
          </a:p>
          <a:p>
            <a:pPr marL="0" indent="0">
              <a:buNone/>
            </a:pPr>
            <a:r>
              <a:rPr lang="zh-CN" altLang="en-US" dirty="0"/>
              <a:t>（</a:t>
            </a:r>
            <a:r>
              <a:rPr lang="en-US" dirty="0"/>
              <a:t>1</a:t>
            </a:r>
            <a:r>
              <a:rPr lang="zh-CN" altLang="en-US" dirty="0"/>
              <a:t>）函数表达式</a:t>
            </a:r>
            <a:endParaRPr lang="en-US" altLang="zh-CN" dirty="0"/>
          </a:p>
          <a:p>
            <a:pPr marL="0" indent="0">
              <a:buNone/>
            </a:pPr>
            <a:r>
              <a:rPr lang="zh-CN" altLang="en-US" dirty="0"/>
              <a:t>函数作为表达式中的一项出现在表达式中，以函数返回值参与表达式的运算。</a:t>
            </a:r>
            <a:endParaRPr lang="en-US" dirty="0"/>
          </a:p>
          <a:p>
            <a:pPr marL="0" indent="0">
              <a:buNone/>
            </a:pPr>
            <a:r>
              <a:rPr lang="zh-CN" altLang="en-US" dirty="0"/>
              <a:t>（</a:t>
            </a:r>
            <a:r>
              <a:rPr lang="en-US" dirty="0"/>
              <a:t>2</a:t>
            </a:r>
            <a:r>
              <a:rPr lang="zh-CN" altLang="en-US" dirty="0"/>
              <a:t>）函数语句</a:t>
            </a:r>
            <a:endParaRPr lang="en-US" altLang="zh-CN" dirty="0"/>
          </a:p>
          <a:p>
            <a:pPr marL="0" indent="0">
              <a:buNone/>
            </a:pPr>
            <a:r>
              <a:rPr lang="zh-CN" altLang="en-US" dirty="0"/>
              <a:t>函数调用的一般形式加上分号即构成函数语句。</a:t>
            </a:r>
            <a:endParaRPr lang="en-US" dirty="0"/>
          </a:p>
          <a:p>
            <a:pPr marL="0" indent="0">
              <a:buNone/>
            </a:pPr>
            <a:r>
              <a:rPr lang="zh-CN" altLang="en-US" dirty="0"/>
              <a:t>（</a:t>
            </a:r>
            <a:r>
              <a:rPr lang="en-US" dirty="0"/>
              <a:t>3</a:t>
            </a:r>
            <a:r>
              <a:rPr lang="zh-CN" altLang="en-US" dirty="0"/>
              <a:t>）函数实参</a:t>
            </a:r>
            <a:endParaRPr lang="en-US" altLang="zh-CN" dirty="0"/>
          </a:p>
          <a:p>
            <a:pPr marL="0" indent="0">
              <a:buNone/>
            </a:pPr>
            <a:r>
              <a:rPr lang="zh-CN" altLang="en-US" dirty="0"/>
              <a:t>函数作为另一个函数调用的实际参数出现。</a:t>
            </a:r>
            <a:endParaRPr lang="en-US" dirty="0"/>
          </a:p>
          <a:p>
            <a:pPr marL="0" indent="0">
              <a:buNone/>
            </a:pPr>
            <a:endParaRPr lang="en-US" dirty="0"/>
          </a:p>
          <a:p>
            <a:endParaRPr lang="en-US" dirty="0"/>
          </a:p>
        </p:txBody>
      </p:sp>
      <p:sp>
        <p:nvSpPr>
          <p:cNvPr id="4" name="Text Placeholder 3"/>
          <p:cNvSpPr>
            <a:spLocks noGrp="1"/>
          </p:cNvSpPr>
          <p:nvPr>
            <p:ph type="body" sz="half" idx="2"/>
          </p:nvPr>
        </p:nvSpPr>
        <p:spPr/>
        <p:txBody>
          <a:bodyPr>
            <a:normAutofit/>
          </a:bodyPr>
          <a:lstStyle/>
          <a:p>
            <a:r>
              <a:rPr lang="en-US" altLang="zh-CN" dirty="0"/>
              <a:t>1</a:t>
            </a:r>
            <a:r>
              <a:rPr lang="zh-CN" altLang="en-US" dirty="0"/>
              <a:t>、从用户的使用角度来看，函数有标准函数和用户自己定义的函数。</a:t>
            </a:r>
            <a:endParaRPr lang="en-US" dirty="0"/>
          </a:p>
          <a:p>
            <a:r>
              <a:rPr lang="en-US" altLang="zh-CN" dirty="0"/>
              <a:t>2</a:t>
            </a:r>
            <a:r>
              <a:rPr lang="zh-CN" altLang="en-US" dirty="0"/>
              <a:t>、从函数的形式看，函数分为无参函数和有参函数</a:t>
            </a:r>
            <a:endParaRPr lang="en-US" altLang="zh-CN" dirty="0"/>
          </a:p>
          <a:p>
            <a:r>
              <a:rPr lang="en-US" altLang="zh-CN" dirty="0"/>
              <a:t>3</a:t>
            </a:r>
            <a:r>
              <a:rPr lang="zh-CN" altLang="en-US" dirty="0"/>
              <a:t>、函数调用的一般形式为：</a:t>
            </a:r>
            <a:endParaRPr lang="en-US" dirty="0"/>
          </a:p>
          <a:p>
            <a:r>
              <a:rPr lang="zh-CN" altLang="en-US" dirty="0">
                <a:solidFill>
                  <a:schemeClr val="accent4"/>
                </a:solidFill>
              </a:rPr>
              <a:t>       函数名</a:t>
            </a:r>
            <a:r>
              <a:rPr lang="en-US" dirty="0">
                <a:solidFill>
                  <a:schemeClr val="accent4"/>
                </a:solidFill>
              </a:rPr>
              <a:t>(</a:t>
            </a:r>
            <a:r>
              <a:rPr lang="zh-CN" altLang="en-US" dirty="0">
                <a:solidFill>
                  <a:schemeClr val="accent4"/>
                </a:solidFill>
              </a:rPr>
              <a:t>实际参数表</a:t>
            </a:r>
            <a:r>
              <a:rPr lang="en-US" dirty="0">
                <a:solidFill>
                  <a:schemeClr val="accent4"/>
                </a:solidFill>
              </a:rPr>
              <a:t>)</a:t>
            </a:r>
          </a:p>
          <a:p>
            <a:endParaRPr lang="en-US" dirty="0"/>
          </a:p>
        </p:txBody>
      </p:sp>
    </p:spTree>
    <p:extLst>
      <p:ext uri="{BB962C8B-B14F-4D97-AF65-F5344CB8AC3E}">
        <p14:creationId xmlns:p14="http://schemas.microsoft.com/office/powerpoint/2010/main" val="9030493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函数的嵌套调用与递归调用</a:t>
            </a:r>
            <a:br>
              <a:rPr lang="en-US" dirty="0"/>
            </a:br>
            <a:endParaRPr lang="en-US" dirty="0"/>
          </a:p>
        </p:txBody>
      </p:sp>
      <p:sp>
        <p:nvSpPr>
          <p:cNvPr id="4" name="Text Placeholder 3"/>
          <p:cNvSpPr>
            <a:spLocks noGrp="1"/>
          </p:cNvSpPr>
          <p:nvPr>
            <p:ph type="body" sz="half" idx="2"/>
          </p:nvPr>
        </p:nvSpPr>
        <p:spPr/>
        <p:txBody>
          <a:bodyPr/>
          <a:lstStyle/>
          <a:p>
            <a:r>
              <a:rPr lang="en-US" dirty="0"/>
              <a:t>1</a:t>
            </a:r>
            <a:r>
              <a:rPr lang="zh-CN" altLang="en-US" dirty="0"/>
              <a:t>．函数的嵌套调用</a:t>
            </a:r>
            <a:endParaRPr lang="en-US" altLang="zh-CN" dirty="0"/>
          </a:p>
          <a:p>
            <a:r>
              <a:rPr lang="zh-CN" altLang="en-US" dirty="0"/>
              <a:t>在一个函数的定义中出现对另一个函数的调用，这样就出现了函数的嵌套调用，即在被调函数中又调用其他函数，</a:t>
            </a:r>
            <a:endParaRPr lang="en-US" dirty="0"/>
          </a:p>
          <a:p>
            <a:r>
              <a:rPr lang="en-US" dirty="0"/>
              <a:t>2</a:t>
            </a:r>
            <a:r>
              <a:rPr lang="zh-CN" altLang="en-US" dirty="0"/>
              <a:t>．函数的递归调用</a:t>
            </a:r>
            <a:endParaRPr lang="en-US" dirty="0"/>
          </a:p>
          <a:p>
            <a:r>
              <a:rPr lang="zh-CN" altLang="en-US" dirty="0"/>
              <a:t>一个函数在它的函数体内调用它自身称为递归调用。</a:t>
            </a:r>
            <a:endParaRPr lang="en-US" dirty="0"/>
          </a:p>
        </p:txBody>
      </p:sp>
      <p:sp>
        <p:nvSpPr>
          <p:cNvPr id="5" name="TextBox 4"/>
          <p:cNvSpPr txBox="1"/>
          <p:nvPr/>
        </p:nvSpPr>
        <p:spPr>
          <a:xfrm>
            <a:off x="5382126" y="2743382"/>
            <a:ext cx="1981200" cy="369332"/>
          </a:xfrm>
          <a:prstGeom prst="rect">
            <a:avLst/>
          </a:prstGeom>
          <a:noFill/>
        </p:spPr>
        <p:txBody>
          <a:bodyPr wrap="square" rtlCol="0">
            <a:spAutoFit/>
          </a:bodyPr>
          <a:lstStyle/>
          <a:p>
            <a:pPr algn="ctr"/>
            <a:r>
              <a:rPr lang="zh-CN" altLang="en-US" dirty="0">
                <a:solidFill>
                  <a:schemeClr val="bg1"/>
                </a:solidFill>
              </a:rPr>
              <a:t>函数的嵌套调用</a:t>
            </a:r>
            <a:endParaRPr lang="en-US" dirty="0">
              <a:solidFill>
                <a:schemeClr val="bg1"/>
              </a:solidFill>
            </a:endParaRPr>
          </a:p>
        </p:txBody>
      </p:sp>
      <p:sp>
        <p:nvSpPr>
          <p:cNvPr id="16" name="TextBox 15"/>
          <p:cNvSpPr txBox="1"/>
          <p:nvPr/>
        </p:nvSpPr>
        <p:spPr>
          <a:xfrm>
            <a:off x="5386136" y="5638800"/>
            <a:ext cx="1981200" cy="369332"/>
          </a:xfrm>
          <a:prstGeom prst="rect">
            <a:avLst/>
          </a:prstGeom>
          <a:noFill/>
        </p:spPr>
        <p:txBody>
          <a:bodyPr wrap="square" rtlCol="0">
            <a:spAutoFit/>
          </a:bodyPr>
          <a:lstStyle/>
          <a:p>
            <a:pPr algn="ctr"/>
            <a:r>
              <a:rPr lang="zh-CN" altLang="en-US" dirty="0">
                <a:solidFill>
                  <a:schemeClr val="bg1"/>
                </a:solidFill>
              </a:rPr>
              <a:t>函数的递归调用</a:t>
            </a:r>
            <a:endParaRPr lang="en-US" dirty="0">
              <a:solidFill>
                <a:schemeClr val="bg1"/>
              </a:solidFill>
            </a:endParaRPr>
          </a:p>
        </p:txBody>
      </p:sp>
      <p:pic>
        <p:nvPicPr>
          <p:cNvPr id="6149" name="Picture 5"/>
          <p:cNvPicPr>
            <a:picLocks noChangeAspect="1" noChangeArrowheads="1"/>
          </p:cNvPicPr>
          <p:nvPr/>
        </p:nvPicPr>
        <p:blipFill>
          <a:blip r:embed="rId2"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495798" y="547619"/>
            <a:ext cx="3581401" cy="2118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3" cstate="email">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884193" y="3505200"/>
            <a:ext cx="5107320" cy="2011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78690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0</TotalTime>
  <Words>29649</Words>
  <Application>Microsoft Macintosh PowerPoint</Application>
  <PresentationFormat>On-screen Show (4:3)</PresentationFormat>
  <Paragraphs>3741</Paragraphs>
  <Slides>230</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230</vt:i4>
      </vt:variant>
    </vt:vector>
  </HeadingPairs>
  <TitlesOfParts>
    <vt:vector size="241" baseType="lpstr">
      <vt:lpstr>黑体</vt:lpstr>
      <vt:lpstr>宋体</vt:lpstr>
      <vt:lpstr>Arial</vt:lpstr>
      <vt:lpstr>Calibri</vt:lpstr>
      <vt:lpstr>Cambria Math</vt:lpstr>
      <vt:lpstr>Georgia</vt:lpstr>
      <vt:lpstr>Symbol</vt:lpstr>
      <vt:lpstr>Times New Roman</vt:lpstr>
      <vt:lpstr>Wingdings</vt:lpstr>
      <vt:lpstr>Introducing PowerPoint 2010</vt:lpstr>
      <vt:lpstr>Equation.DSMT4</vt:lpstr>
      <vt:lpstr> C语言程序设计课程设计</vt:lpstr>
      <vt:lpstr>PowerPoint Presentation</vt:lpstr>
      <vt:lpstr>基础篇</vt:lpstr>
      <vt:lpstr>项目1  通讯录信息输出</vt:lpstr>
      <vt:lpstr>学习情境</vt:lpstr>
      <vt:lpstr>项目分析</vt:lpstr>
      <vt:lpstr>项目目标</vt:lpstr>
      <vt:lpstr>项目实现</vt:lpstr>
      <vt:lpstr>任务一：分析需要输出的数据及数据的类型</vt:lpstr>
      <vt:lpstr>任务二：声明变量、对变量进行赋值</vt:lpstr>
      <vt:lpstr>任务三：根据提示录入通讯录信息</vt:lpstr>
      <vt:lpstr>任务四：在屏幕上显示通讯录信息</vt:lpstr>
      <vt:lpstr>任务五：编写运行C语言程序</vt:lpstr>
      <vt:lpstr>相关知识</vt:lpstr>
      <vt:lpstr>C语言基础：数据类型、常量、变量</vt:lpstr>
      <vt:lpstr>C语言基础：数据类型、常量、变量</vt:lpstr>
      <vt:lpstr>C语言基础：数据类型、常量、变量</vt:lpstr>
      <vt:lpstr>C程序的结构特点</vt:lpstr>
      <vt:lpstr>C程序的结构特点</vt:lpstr>
      <vt:lpstr>C程序输入输出操作</vt:lpstr>
      <vt:lpstr>C程序输入输出操作</vt:lpstr>
      <vt:lpstr>C程序输入输出操作</vt:lpstr>
      <vt:lpstr>C程序输入输出操作</vt:lpstr>
      <vt:lpstr>C程序的开发过程及环境</vt:lpstr>
      <vt:lpstr>总结提高</vt:lpstr>
      <vt:lpstr>printf格式控制符的完整格式</vt:lpstr>
      <vt:lpstr>scanf格式控制符的完整格式</vt:lpstr>
      <vt:lpstr>技能训练</vt:lpstr>
      <vt:lpstr>自主训练</vt:lpstr>
      <vt:lpstr>拓展训练</vt:lpstr>
      <vt:lpstr>项目2  个人所得税计算</vt:lpstr>
      <vt:lpstr>学习情境</vt:lpstr>
      <vt:lpstr>项目分析</vt:lpstr>
      <vt:lpstr>项目目标</vt:lpstr>
      <vt:lpstr>项目实现</vt:lpstr>
      <vt:lpstr>任务一：定义项目中的数据结构</vt:lpstr>
      <vt:lpstr>任务二：实现显示不同的个人收入及不同的所得税额</vt:lpstr>
      <vt:lpstr>相关知识</vt:lpstr>
      <vt:lpstr>C运算符概述</vt:lpstr>
      <vt:lpstr>算术运算符与算术表达式</vt:lpstr>
      <vt:lpstr>表达式中数据间的混合运算与类型转换</vt:lpstr>
      <vt:lpstr>赋值运算符与赋值表达式</vt:lpstr>
      <vt:lpstr>逗号运算符和逗号表达式</vt:lpstr>
      <vt:lpstr>总结提高</vt:lpstr>
      <vt:lpstr>if语句的三种基本形式</vt:lpstr>
      <vt:lpstr>选择结构是根据给定条件来决定语句是否执行</vt:lpstr>
      <vt:lpstr>技能训练</vt:lpstr>
      <vt:lpstr>自主训练</vt:lpstr>
      <vt:lpstr>拓展训练</vt:lpstr>
      <vt:lpstr>项目3  计算器设计</vt:lpstr>
      <vt:lpstr>学习情境</vt:lpstr>
      <vt:lpstr>项目分析</vt:lpstr>
      <vt:lpstr>项目目标</vt:lpstr>
      <vt:lpstr>项目实现</vt:lpstr>
      <vt:lpstr>任务：设计测试主界面（6种情况）</vt:lpstr>
      <vt:lpstr>相关知识</vt:lpstr>
      <vt:lpstr>switch语句</vt:lpstr>
      <vt:lpstr>break语句</vt:lpstr>
      <vt:lpstr>总结提高</vt:lpstr>
      <vt:lpstr>技能训练</vt:lpstr>
      <vt:lpstr>自主训练</vt:lpstr>
      <vt:lpstr>拓展训练</vt:lpstr>
      <vt:lpstr>项目4  猜数字游戏</vt:lpstr>
      <vt:lpstr>学习情境</vt:lpstr>
      <vt:lpstr>项目分析</vt:lpstr>
      <vt:lpstr>项目目标</vt:lpstr>
      <vt:lpstr>项目实现</vt:lpstr>
      <vt:lpstr>任务：猜数字功能</vt:lpstr>
      <vt:lpstr>相关知识</vt:lpstr>
      <vt:lpstr>while语句</vt:lpstr>
      <vt:lpstr>do-while语句</vt:lpstr>
      <vt:lpstr>for语句</vt:lpstr>
      <vt:lpstr>循环的嵌套</vt:lpstr>
      <vt:lpstr>几种循环的比较</vt:lpstr>
      <vt:lpstr>break语句和continue语句</vt:lpstr>
      <vt:lpstr>总结提高</vt:lpstr>
      <vt:lpstr>常见的循环应用</vt:lpstr>
      <vt:lpstr>迭代法编程</vt:lpstr>
      <vt:lpstr>穷举法编程</vt:lpstr>
      <vt:lpstr>伪随机函数</vt:lpstr>
      <vt:lpstr>技能训练</vt:lpstr>
      <vt:lpstr>自主训练</vt:lpstr>
      <vt:lpstr>拓展训练</vt:lpstr>
      <vt:lpstr>提高篇</vt:lpstr>
      <vt:lpstr>项目5  ATM（自动柜员机）界面设计</vt:lpstr>
      <vt:lpstr>学习情境</vt:lpstr>
      <vt:lpstr>项目分析</vt:lpstr>
      <vt:lpstr>项目目标</vt:lpstr>
      <vt:lpstr>项目实现</vt:lpstr>
      <vt:lpstr>任务一：ATM密码验证功能：PassWord() </vt:lpstr>
      <vt:lpstr>任务二：ATM自动柜员机操作主界面 </vt:lpstr>
      <vt:lpstr>任务三：ATM查询功能：Query() </vt:lpstr>
      <vt:lpstr>任务四：ATM取款功能：Get Money() </vt:lpstr>
      <vt:lpstr>任务五：ATM存款功能：Save Money() </vt:lpstr>
      <vt:lpstr>任务六：ATM退出功能：Return() </vt:lpstr>
      <vt:lpstr>相关知识</vt:lpstr>
      <vt:lpstr>模块化程序设计 </vt:lpstr>
      <vt:lpstr>函数定义与调用、函数参数传递 </vt:lpstr>
      <vt:lpstr>函数的嵌套调用与递归调用 </vt:lpstr>
      <vt:lpstr>变量的作用域与存储类型 </vt:lpstr>
      <vt:lpstr>变量的作用域与存储类型 </vt:lpstr>
      <vt:lpstr>总结提高</vt:lpstr>
      <vt:lpstr>技能训练</vt:lpstr>
      <vt:lpstr>项目6  银行服务窗口满意情况调查程序</vt:lpstr>
      <vt:lpstr>学习情境</vt:lpstr>
      <vt:lpstr>项目分析</vt:lpstr>
      <vt:lpstr>项目目标</vt:lpstr>
      <vt:lpstr>项目实现</vt:lpstr>
      <vt:lpstr>任务一：定义数组变量 </vt:lpstr>
      <vt:lpstr>任务二：投票选择 </vt:lpstr>
      <vt:lpstr>任务三：客户投完票后，统计输出结果 </vt:lpstr>
      <vt:lpstr>任务四：排序输出 </vt:lpstr>
      <vt:lpstr>任务五：查询输出 </vt:lpstr>
      <vt:lpstr>任务六：投票情况判断 </vt:lpstr>
      <vt:lpstr>相关知识</vt:lpstr>
      <vt:lpstr>数组的基本概念、定义，数组元素的初始化、引用 </vt:lpstr>
      <vt:lpstr>二维数组 </vt:lpstr>
      <vt:lpstr>字符数组 </vt:lpstr>
      <vt:lpstr>字符数组 </vt:lpstr>
      <vt:lpstr>总结提高</vt:lpstr>
      <vt:lpstr>技能训练</vt:lpstr>
      <vt:lpstr>自主训练 </vt:lpstr>
      <vt:lpstr>拓展训练 </vt:lpstr>
      <vt:lpstr>项目7  计件工资管理程序</vt:lpstr>
      <vt:lpstr>学习情境</vt:lpstr>
      <vt:lpstr>项目分析</vt:lpstr>
      <vt:lpstr>项目目标</vt:lpstr>
      <vt:lpstr>项目实现</vt:lpstr>
      <vt:lpstr>任务一：输入员工一天制作的产品数量 </vt:lpstr>
      <vt:lpstr>任务二：显示员工一天制作的产品数量 </vt:lpstr>
      <vt:lpstr>任务三：统计一天中制作产品最多的员工序号和产品数量</vt:lpstr>
      <vt:lpstr>任务四：显示一天中员工制作产品数量排序的结果（由多到少）</vt:lpstr>
      <vt:lpstr>任务五：统计一天中制作产品的总量和平均量，统计低于平均量的员工个数及员工序号</vt:lpstr>
      <vt:lpstr>相关知识</vt:lpstr>
      <vt:lpstr>什么是指针 </vt:lpstr>
      <vt:lpstr>变量的指针和指向变量的指针变量 </vt:lpstr>
      <vt:lpstr>数组指针和指向数组的指针变量 </vt:lpstr>
      <vt:lpstr>字符串的指针指向字符串的针指变量 </vt:lpstr>
      <vt:lpstr>函数指针变量 </vt:lpstr>
      <vt:lpstr>指针型函数 </vt:lpstr>
      <vt:lpstr>指针数组和指向指针的指针 </vt:lpstr>
      <vt:lpstr>总结提高</vt:lpstr>
      <vt:lpstr>技能训练</vt:lpstr>
      <vt:lpstr>综合应用篇</vt:lpstr>
      <vt:lpstr>项目8  生日祝贺程序</vt:lpstr>
      <vt:lpstr>学习情境</vt:lpstr>
      <vt:lpstr>项目分析</vt:lpstr>
      <vt:lpstr>项目目标</vt:lpstr>
      <vt:lpstr>项目实现</vt:lpstr>
      <vt:lpstr>任务一：设计数据结构 </vt:lpstr>
      <vt:lpstr>任务二：定义函数输入n位员工数据 </vt:lpstr>
      <vt:lpstr>任务三：定义查找函数搜寻指定日期的员工 </vt:lpstr>
      <vt:lpstr>任务四：主函数中先后调用input、search函数 </vt:lpstr>
      <vt:lpstr>相关知识</vt:lpstr>
      <vt:lpstr>定义一个结构的一般形式 </vt:lpstr>
      <vt:lpstr>结构类型变量的说明 </vt:lpstr>
      <vt:lpstr>结构变量成员的表示方法 </vt:lpstr>
      <vt:lpstr>结构变量的赋值 </vt:lpstr>
      <vt:lpstr>结构变量的初始化 </vt:lpstr>
      <vt:lpstr>结构数组的定义 </vt:lpstr>
      <vt:lpstr>结构指针变量的说明和使用 </vt:lpstr>
      <vt:lpstr>总结提高</vt:lpstr>
      <vt:lpstr>动态存储分配 </vt:lpstr>
      <vt:lpstr>枚举类型 </vt:lpstr>
      <vt:lpstr>类型定义符typedef </vt:lpstr>
      <vt:lpstr>技能训练</vt:lpstr>
      <vt:lpstr>自主训练 </vt:lpstr>
      <vt:lpstr>拓展训练 </vt:lpstr>
      <vt:lpstr>项目9  家庭理财程序</vt:lpstr>
      <vt:lpstr>学习情境</vt:lpstr>
      <vt:lpstr>项目分析</vt:lpstr>
      <vt:lpstr>项目目标</vt:lpstr>
      <vt:lpstr>项目实现</vt:lpstr>
      <vt:lpstr>任务一：定义项目中的数据结构 </vt:lpstr>
      <vt:lpstr>任务二：显示用户选择主菜单 </vt:lpstr>
      <vt:lpstr>任务三：统计家庭所有收支项目记录总数 </vt:lpstr>
      <vt:lpstr>任务四：增加一条家庭收支项目记录 </vt:lpstr>
      <vt:lpstr>任务五：显示家庭所有收支项目记录 </vt:lpstr>
      <vt:lpstr>任务六：查询最后一次家庭收支项目记录 </vt:lpstr>
      <vt:lpstr>任务七：编写主函数 </vt:lpstr>
      <vt:lpstr>相关知识</vt:lpstr>
      <vt:lpstr>基本概念 </vt:lpstr>
      <vt:lpstr>文件的打开与关闭 </vt:lpstr>
      <vt:lpstr>文件的打开与关闭 </vt:lpstr>
      <vt:lpstr>文件记录指针的顺序定位操作 </vt:lpstr>
      <vt:lpstr>文件记录指针的顺序定位操作 </vt:lpstr>
      <vt:lpstr>文件记录指针的随机定位操作 </vt:lpstr>
      <vt:lpstr>文件记录指针的随机定位操作 </vt:lpstr>
      <vt:lpstr>文件记录指针的随机定位操作 </vt:lpstr>
      <vt:lpstr>总结提高</vt:lpstr>
      <vt:lpstr>技能训练</vt:lpstr>
      <vt:lpstr>自主训练 </vt:lpstr>
      <vt:lpstr>拓展训练 </vt:lpstr>
      <vt:lpstr>项目10  运动会计分程序</vt:lpstr>
      <vt:lpstr>学习情境</vt:lpstr>
      <vt:lpstr>项目分析</vt:lpstr>
      <vt:lpstr>项目目标</vt:lpstr>
      <vt:lpstr>项目实现</vt:lpstr>
      <vt:lpstr>任务一：设计项目中的数据结构 </vt:lpstr>
      <vt:lpstr>任务二：数据验证 </vt:lpstr>
      <vt:lpstr>任务三：函数的编写 </vt:lpstr>
      <vt:lpstr>任务四：主函数的编写 </vt:lpstr>
      <vt:lpstr>相关知识</vt:lpstr>
      <vt:lpstr>总结提高</vt:lpstr>
      <vt:lpstr>技能训练</vt:lpstr>
      <vt:lpstr>自主训练 </vt:lpstr>
      <vt:lpstr>拓展训练 </vt:lpstr>
      <vt:lpstr>项目11  基本图形编辑</vt:lpstr>
      <vt:lpstr>学习情境</vt:lpstr>
      <vt:lpstr>项目分析</vt:lpstr>
      <vt:lpstr>项目目标</vt:lpstr>
      <vt:lpstr>项目实现</vt:lpstr>
      <vt:lpstr>任务一</vt:lpstr>
      <vt:lpstr>任务二</vt:lpstr>
      <vt:lpstr>任务三</vt:lpstr>
      <vt:lpstr>相关知识</vt:lpstr>
      <vt:lpstr>图形系统的初始化和关闭 </vt:lpstr>
      <vt:lpstr>背景色和作图色的设置 </vt:lpstr>
      <vt:lpstr>基本绘图函数 </vt:lpstr>
      <vt:lpstr>基本绘图函数 </vt:lpstr>
      <vt:lpstr>基本绘图函数 </vt:lpstr>
      <vt:lpstr>总结提高</vt:lpstr>
      <vt:lpstr>清除法 </vt:lpstr>
      <vt:lpstr>动态窗口法 </vt:lpstr>
      <vt:lpstr>存储再现法 </vt:lpstr>
      <vt:lpstr>页交替法 </vt:lpstr>
      <vt:lpstr>技能训练</vt:lpstr>
      <vt:lpstr>自主训练 </vt:lpstr>
      <vt:lpstr>拓展训练 </vt:lpstr>
      <vt:lpstr>PowerPoint Presentation</vt:lpstr>
    </vt:vector>
  </TitlesOfParts>
  <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2011-11-18T08:52:12Z</dcterms:created>
  <dcterms:modified xsi:type="dcterms:W3CDTF">2022-06-23T18:29:52Z</dcterms:modified>
</cp:coreProperties>
</file>