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3" r:id="rId2"/>
  </p:sldMasterIdLst>
  <p:notesMasterIdLst>
    <p:notesMasterId r:id="rId14"/>
  </p:notesMasterIdLst>
  <p:handoutMasterIdLst>
    <p:handoutMasterId r:id="rId15"/>
  </p:handoutMasterIdLst>
  <p:sldIdLst>
    <p:sldId id="420" r:id="rId3"/>
    <p:sldId id="444" r:id="rId4"/>
    <p:sldId id="522" r:id="rId5"/>
    <p:sldId id="435" r:id="rId6"/>
    <p:sldId id="386" r:id="rId7"/>
    <p:sldId id="427" r:id="rId8"/>
    <p:sldId id="428" r:id="rId9"/>
    <p:sldId id="409" r:id="rId10"/>
    <p:sldId id="391" r:id="rId11"/>
    <p:sldId id="537" r:id="rId12"/>
    <p:sldId id="559" r:id="rId13"/>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4E5D123-E28D-524E-9EC2-C583E44EC930}">
          <p14:sldIdLst>
            <p14:sldId id="420"/>
            <p14:sldId id="444"/>
            <p14:sldId id="522"/>
            <p14:sldId id="435"/>
            <p14:sldId id="386"/>
            <p14:sldId id="427"/>
            <p14:sldId id="428"/>
            <p14:sldId id="409"/>
            <p14:sldId id="391"/>
            <p14:sldId id="537"/>
            <p14:sldId id="559"/>
          </p14:sldIdLst>
        </p14:section>
        <p14:section name="Untitled Section" id="{1D661D27-12B7-EC40-BC4F-8932EA2B8112}">
          <p14:sldIdLst/>
        </p14:section>
      </p14:sectionLst>
    </p:ext>
    <p:ext uri="{EFAFB233-063F-42B5-8137-9DF3F51BA10A}">
      <p15:sldGuideLst xmlns:p15="http://schemas.microsoft.com/office/powerpoint/2012/main">
        <p15:guide id="1" orient="horz" pos="2160" userDrawn="1">
          <p15:clr>
            <a:srgbClr val="A4A3A4"/>
          </p15:clr>
        </p15:guide>
        <p15:guide id="2" pos="273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oll, David S" initials="SDS" lastIdx="13" clrIdx="0">
    <p:extLst>
      <p:ext uri="{19B8F6BF-5375-455C-9EA6-DF929625EA0E}">
        <p15:presenceInfo xmlns:p15="http://schemas.microsoft.com/office/powerpoint/2012/main" userId="S-1-5-21-1177238915-2111687655-1060284298-253469" providerId="AD"/>
      </p:ext>
    </p:extLst>
  </p:cmAuthor>
  <p:cmAuthor id="2" name="You, Wenqin" initials="YW" lastIdx="1" clrIdx="1">
    <p:extLst>
      <p:ext uri="{19B8F6BF-5375-455C-9EA6-DF929625EA0E}">
        <p15:presenceInfo xmlns:p15="http://schemas.microsoft.com/office/powerpoint/2012/main" userId="S-1-5-21-1177238915-2111687655-1060284298-80227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784" autoAdjust="0"/>
    <p:restoredTop sz="84722" autoAdjust="0"/>
  </p:normalViewPr>
  <p:slideViewPr>
    <p:cSldViewPr snapToGrid="0">
      <p:cViewPr varScale="1">
        <p:scale>
          <a:sx n="101" d="100"/>
          <a:sy n="101" d="100"/>
        </p:scale>
        <p:origin x="1672" y="192"/>
      </p:cViewPr>
      <p:guideLst>
        <p:guide orient="horz" pos="2160"/>
        <p:guide pos="2736"/>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92" d="100"/>
          <a:sy n="92" d="100"/>
        </p:scale>
        <p:origin x="373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3.svg"/><Relationship Id="rId1" Type="http://schemas.openxmlformats.org/officeDocument/2006/relationships/image" Target="../media/image18.png"/><Relationship Id="rId6" Type="http://schemas.openxmlformats.org/officeDocument/2006/relationships/image" Target="../media/image17.svg"/><Relationship Id="rId5" Type="http://schemas.openxmlformats.org/officeDocument/2006/relationships/image" Target="../media/image20.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46F6CF-4130-452C-A43E-A82EBED0151F}"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CBE60FFE-4F1D-47F7-BA46-55ADE6BB8707}">
      <dgm:prSet phldrT="[Text]" custT="1"/>
      <dgm:spPr/>
      <dgm:t>
        <a:bodyPr/>
        <a:lstStyle/>
        <a:p>
          <a:pPr>
            <a:lnSpc>
              <a:spcPct val="70000"/>
            </a:lnSpc>
          </a:pPr>
          <a:r>
            <a:rPr lang="en-US" sz="1800" dirty="0"/>
            <a:t>Polyethylene:</a:t>
          </a:r>
        </a:p>
        <a:p>
          <a:pPr>
            <a:lnSpc>
              <a:spcPct val="70000"/>
            </a:lnSpc>
          </a:pPr>
          <a:r>
            <a:rPr lang="en-US" sz="1800" dirty="0"/>
            <a:t> plastic</a:t>
          </a:r>
        </a:p>
      </dgm:t>
    </dgm:pt>
    <dgm:pt modelId="{114B8D66-074C-4AA0-B105-C446FE7D0697}" type="parTrans" cxnId="{D2E7D331-652D-4A1E-93A0-CA0AFB6A6638}">
      <dgm:prSet/>
      <dgm:spPr/>
      <dgm:t>
        <a:bodyPr/>
        <a:lstStyle/>
        <a:p>
          <a:endParaRPr lang="en-US"/>
        </a:p>
      </dgm:t>
    </dgm:pt>
    <dgm:pt modelId="{1F041589-D21F-4CDF-B26D-976D87EDE17B}" type="sibTrans" cxnId="{D2E7D331-652D-4A1E-93A0-CA0AFB6A6638}">
      <dgm:prSet/>
      <dgm:spPr/>
      <dgm:t>
        <a:bodyPr/>
        <a:lstStyle/>
        <a:p>
          <a:endParaRPr lang="en-US"/>
        </a:p>
      </dgm:t>
    </dgm:pt>
    <dgm:pt modelId="{A24109DD-D2F8-4FEF-ACAE-43528D5F3366}">
      <dgm:prSet phldrT="[Text]" custT="1"/>
      <dgm:spPr/>
      <dgm:t>
        <a:bodyPr/>
        <a:lstStyle/>
        <a:p>
          <a:pPr marL="0" lvl="0" algn="ctr" defTabSz="800100">
            <a:lnSpc>
              <a:spcPct val="70000"/>
            </a:lnSpc>
            <a:spcBef>
              <a:spcPct val="0"/>
            </a:spcBef>
            <a:spcAft>
              <a:spcPct val="35000"/>
            </a:spcAft>
            <a:buNone/>
          </a:pPr>
          <a:r>
            <a:rPr lang="en-US" sz="1800" kern="1200" dirty="0">
              <a:solidFill>
                <a:prstClr val="white"/>
              </a:solidFill>
              <a:latin typeface="Calibri" panose="020F0502020204030204"/>
              <a:ea typeface="+mn-ea"/>
              <a:cs typeface="+mn-cs"/>
            </a:rPr>
            <a:t>Plant hormone: </a:t>
          </a:r>
        </a:p>
        <a:p>
          <a:pPr marL="0" lvl="0" algn="ctr" defTabSz="800100">
            <a:lnSpc>
              <a:spcPct val="70000"/>
            </a:lnSpc>
            <a:spcBef>
              <a:spcPct val="0"/>
            </a:spcBef>
            <a:spcAft>
              <a:spcPct val="35000"/>
            </a:spcAft>
            <a:buNone/>
          </a:pPr>
          <a:r>
            <a:rPr lang="en-US" sz="1800" kern="1200" dirty="0">
              <a:solidFill>
                <a:prstClr val="white"/>
              </a:solidFill>
              <a:latin typeface="Calibri" panose="020F0502020204030204"/>
              <a:ea typeface="+mn-ea"/>
              <a:cs typeface="+mn-cs"/>
            </a:rPr>
            <a:t>ripen fruits</a:t>
          </a:r>
        </a:p>
      </dgm:t>
    </dgm:pt>
    <dgm:pt modelId="{581E07E2-E28C-42AC-B5F8-47EBA22E083C}" type="parTrans" cxnId="{6AD8CDD1-1AAF-4783-B87E-6C8A8C451A61}">
      <dgm:prSet/>
      <dgm:spPr/>
      <dgm:t>
        <a:bodyPr/>
        <a:lstStyle/>
        <a:p>
          <a:endParaRPr lang="en-US"/>
        </a:p>
      </dgm:t>
    </dgm:pt>
    <dgm:pt modelId="{E0441D3C-2616-4B10-9C81-3103BAB5C30C}" type="sibTrans" cxnId="{6AD8CDD1-1AAF-4783-B87E-6C8A8C451A61}">
      <dgm:prSet/>
      <dgm:spPr/>
      <dgm:t>
        <a:bodyPr/>
        <a:lstStyle/>
        <a:p>
          <a:endParaRPr lang="en-US"/>
        </a:p>
      </dgm:t>
    </dgm:pt>
    <dgm:pt modelId="{639F017B-D4F1-446F-814B-3B3B4E42F338}">
      <dgm:prSet phldrT="[Text]" custT="1"/>
      <dgm:spPr/>
      <dgm:t>
        <a:bodyPr/>
        <a:lstStyle/>
        <a:p>
          <a:pPr marL="0" lvl="0" algn="ctr" defTabSz="800100">
            <a:lnSpc>
              <a:spcPct val="70000"/>
            </a:lnSpc>
            <a:spcBef>
              <a:spcPct val="0"/>
            </a:spcBef>
            <a:spcAft>
              <a:spcPct val="35000"/>
            </a:spcAft>
            <a:buNone/>
          </a:pPr>
          <a:r>
            <a:rPr lang="en-US" sz="1800" kern="1200" dirty="0">
              <a:solidFill>
                <a:prstClr val="white"/>
              </a:solidFill>
              <a:latin typeface="Calibri" panose="020F0502020204030204"/>
              <a:ea typeface="+mn-ea"/>
              <a:cs typeface="+mn-cs"/>
            </a:rPr>
            <a:t>Ethylene oxide:</a:t>
          </a:r>
        </a:p>
        <a:p>
          <a:pPr marL="0" lvl="0" algn="ctr" defTabSz="800100">
            <a:lnSpc>
              <a:spcPct val="70000"/>
            </a:lnSpc>
            <a:spcBef>
              <a:spcPct val="0"/>
            </a:spcBef>
            <a:spcAft>
              <a:spcPct val="35000"/>
            </a:spcAft>
            <a:buNone/>
          </a:pPr>
          <a:r>
            <a:rPr lang="en-US" sz="1800" kern="1200" dirty="0">
              <a:solidFill>
                <a:prstClr val="white"/>
              </a:solidFill>
              <a:latin typeface="Calibri" panose="020F0502020204030204"/>
              <a:ea typeface="+mn-ea"/>
              <a:cs typeface="+mn-cs"/>
            </a:rPr>
            <a:t>Ethylene glycol</a:t>
          </a:r>
        </a:p>
      </dgm:t>
    </dgm:pt>
    <dgm:pt modelId="{598D9C32-D20D-4D3F-8246-099457BD5BA8}" type="parTrans" cxnId="{AAD1D443-F69E-4876-9BE2-D4697BB63BFE}">
      <dgm:prSet/>
      <dgm:spPr/>
      <dgm:t>
        <a:bodyPr/>
        <a:lstStyle/>
        <a:p>
          <a:endParaRPr lang="en-US"/>
        </a:p>
      </dgm:t>
    </dgm:pt>
    <dgm:pt modelId="{94FAE4B8-CC6D-4266-BF29-EE0D90D8664C}" type="sibTrans" cxnId="{AAD1D443-F69E-4876-9BE2-D4697BB63BFE}">
      <dgm:prSet/>
      <dgm:spPr/>
      <dgm:t>
        <a:bodyPr/>
        <a:lstStyle/>
        <a:p>
          <a:endParaRPr lang="en-US"/>
        </a:p>
      </dgm:t>
    </dgm:pt>
    <dgm:pt modelId="{B905D8B8-EBD8-4C89-BBD4-AD6DE11DDD15}" type="pres">
      <dgm:prSet presAssocID="{5446F6CF-4130-452C-A43E-A82EBED0151F}" presName="linearFlow" presStyleCnt="0">
        <dgm:presLayoutVars>
          <dgm:dir/>
          <dgm:resizeHandles val="exact"/>
        </dgm:presLayoutVars>
      </dgm:prSet>
      <dgm:spPr/>
    </dgm:pt>
    <dgm:pt modelId="{37FA611E-8C6B-4C13-8850-B148A2072ED9}" type="pres">
      <dgm:prSet presAssocID="{CBE60FFE-4F1D-47F7-BA46-55ADE6BB8707}" presName="composite" presStyleCnt="0"/>
      <dgm:spPr/>
    </dgm:pt>
    <dgm:pt modelId="{55AB7851-9780-4E1C-8AB9-F3605DB40AC0}" type="pres">
      <dgm:prSet presAssocID="{CBE60FFE-4F1D-47F7-BA46-55ADE6BB8707}" presName="imgShp" presStyleLbl="fgImgPlace1" presStyleIdx="0" presStyleCnt="3"/>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Shopping bag"/>
        </a:ext>
      </dgm:extLst>
    </dgm:pt>
    <dgm:pt modelId="{B7284DE1-173D-4852-8120-0CE6125AA7FC}" type="pres">
      <dgm:prSet presAssocID="{CBE60FFE-4F1D-47F7-BA46-55ADE6BB8707}" presName="txShp" presStyleLbl="node1" presStyleIdx="0" presStyleCnt="3">
        <dgm:presLayoutVars>
          <dgm:bulletEnabled val="1"/>
        </dgm:presLayoutVars>
      </dgm:prSet>
      <dgm:spPr/>
    </dgm:pt>
    <dgm:pt modelId="{4A7A117A-1905-406B-8CD2-3CCEED65281A}" type="pres">
      <dgm:prSet presAssocID="{1F041589-D21F-4CDF-B26D-976D87EDE17B}" presName="spacing" presStyleCnt="0"/>
      <dgm:spPr/>
    </dgm:pt>
    <dgm:pt modelId="{FCEE4E80-3C72-46CD-BF13-A4D3AC2ADF9A}" type="pres">
      <dgm:prSet presAssocID="{A24109DD-D2F8-4FEF-ACAE-43528D5F3366}" presName="composite" presStyleCnt="0"/>
      <dgm:spPr/>
    </dgm:pt>
    <dgm:pt modelId="{C3063D2E-6B32-4EFF-A387-C8A1A93C4C32}" type="pres">
      <dgm:prSet presAssocID="{A24109DD-D2F8-4FEF-ACAE-43528D5F3366}" presName="imgShp" presStyleLbl="fgImgPlace1" presStyleIdx="1" presStyleCnt="3"/>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Apple"/>
        </a:ext>
      </dgm:extLst>
    </dgm:pt>
    <dgm:pt modelId="{209CC811-3E99-4015-BE9F-207B1FACE9E1}" type="pres">
      <dgm:prSet presAssocID="{A24109DD-D2F8-4FEF-ACAE-43528D5F3366}" presName="txShp" presStyleLbl="node1" presStyleIdx="1" presStyleCnt="3">
        <dgm:presLayoutVars>
          <dgm:bulletEnabled val="1"/>
        </dgm:presLayoutVars>
      </dgm:prSet>
      <dgm:spPr/>
    </dgm:pt>
    <dgm:pt modelId="{3A208120-98B7-4B94-82A5-72263B0939EB}" type="pres">
      <dgm:prSet presAssocID="{E0441D3C-2616-4B10-9C81-3103BAB5C30C}" presName="spacing" presStyleCnt="0"/>
      <dgm:spPr/>
    </dgm:pt>
    <dgm:pt modelId="{385B70B2-9F9E-4D46-B1ED-825F99D48D60}" type="pres">
      <dgm:prSet presAssocID="{639F017B-D4F1-446F-814B-3B3B4E42F338}" presName="composite" presStyleCnt="0"/>
      <dgm:spPr/>
    </dgm:pt>
    <dgm:pt modelId="{270E6A51-90A4-47D0-9682-94A3DD0D4B3F}" type="pres">
      <dgm:prSet presAssocID="{639F017B-D4F1-446F-814B-3B3B4E42F338}" presName="imgShp" presStyleLbl="fgImgPlace1" presStyleIdx="2" presStyleCnt="3"/>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Flask"/>
        </a:ext>
      </dgm:extLst>
    </dgm:pt>
    <dgm:pt modelId="{D7FFB7C4-5E6B-4861-8D85-57056D7BFF37}" type="pres">
      <dgm:prSet presAssocID="{639F017B-D4F1-446F-814B-3B3B4E42F338}" presName="txShp" presStyleLbl="node1" presStyleIdx="2" presStyleCnt="3" custLinFactNeighborX="-746" custLinFactNeighborY="1384">
        <dgm:presLayoutVars>
          <dgm:bulletEnabled val="1"/>
        </dgm:presLayoutVars>
      </dgm:prSet>
      <dgm:spPr/>
    </dgm:pt>
  </dgm:ptLst>
  <dgm:cxnLst>
    <dgm:cxn modelId="{6ED6E514-5C21-423E-BD6B-6814C73D2415}" type="presOf" srcId="{CBE60FFE-4F1D-47F7-BA46-55ADE6BB8707}" destId="{B7284DE1-173D-4852-8120-0CE6125AA7FC}" srcOrd="0" destOrd="0" presId="urn:microsoft.com/office/officeart/2005/8/layout/vList3"/>
    <dgm:cxn modelId="{F60CB015-65D0-46F1-AD87-62046E71D587}" type="presOf" srcId="{A24109DD-D2F8-4FEF-ACAE-43528D5F3366}" destId="{209CC811-3E99-4015-BE9F-207B1FACE9E1}" srcOrd="0" destOrd="0" presId="urn:microsoft.com/office/officeart/2005/8/layout/vList3"/>
    <dgm:cxn modelId="{D2E7D331-652D-4A1E-93A0-CA0AFB6A6638}" srcId="{5446F6CF-4130-452C-A43E-A82EBED0151F}" destId="{CBE60FFE-4F1D-47F7-BA46-55ADE6BB8707}" srcOrd="0" destOrd="0" parTransId="{114B8D66-074C-4AA0-B105-C446FE7D0697}" sibTransId="{1F041589-D21F-4CDF-B26D-976D87EDE17B}"/>
    <dgm:cxn modelId="{46362842-BDA8-4063-8017-3D9C19D36203}" type="presOf" srcId="{639F017B-D4F1-446F-814B-3B3B4E42F338}" destId="{D7FFB7C4-5E6B-4861-8D85-57056D7BFF37}" srcOrd="0" destOrd="0" presId="urn:microsoft.com/office/officeart/2005/8/layout/vList3"/>
    <dgm:cxn modelId="{AAD1D443-F69E-4876-9BE2-D4697BB63BFE}" srcId="{5446F6CF-4130-452C-A43E-A82EBED0151F}" destId="{639F017B-D4F1-446F-814B-3B3B4E42F338}" srcOrd="2" destOrd="0" parTransId="{598D9C32-D20D-4D3F-8246-099457BD5BA8}" sibTransId="{94FAE4B8-CC6D-4266-BF29-EE0D90D8664C}"/>
    <dgm:cxn modelId="{8E01528C-EFB0-4A52-B46B-5989C3538848}" type="presOf" srcId="{5446F6CF-4130-452C-A43E-A82EBED0151F}" destId="{B905D8B8-EBD8-4C89-BBD4-AD6DE11DDD15}" srcOrd="0" destOrd="0" presId="urn:microsoft.com/office/officeart/2005/8/layout/vList3"/>
    <dgm:cxn modelId="{6AD8CDD1-1AAF-4783-B87E-6C8A8C451A61}" srcId="{5446F6CF-4130-452C-A43E-A82EBED0151F}" destId="{A24109DD-D2F8-4FEF-ACAE-43528D5F3366}" srcOrd="1" destOrd="0" parTransId="{581E07E2-E28C-42AC-B5F8-47EBA22E083C}" sibTransId="{E0441D3C-2616-4B10-9C81-3103BAB5C30C}"/>
    <dgm:cxn modelId="{D4DD4562-F49C-4523-AF52-1E36D65BE5C7}" type="presParOf" srcId="{B905D8B8-EBD8-4C89-BBD4-AD6DE11DDD15}" destId="{37FA611E-8C6B-4C13-8850-B148A2072ED9}" srcOrd="0" destOrd="0" presId="urn:microsoft.com/office/officeart/2005/8/layout/vList3"/>
    <dgm:cxn modelId="{7662F5BD-15F5-416F-B134-69BF3D8D8C9A}" type="presParOf" srcId="{37FA611E-8C6B-4C13-8850-B148A2072ED9}" destId="{55AB7851-9780-4E1C-8AB9-F3605DB40AC0}" srcOrd="0" destOrd="0" presId="urn:microsoft.com/office/officeart/2005/8/layout/vList3"/>
    <dgm:cxn modelId="{CC793830-0D03-4840-A4ED-C66B4A862DDC}" type="presParOf" srcId="{37FA611E-8C6B-4C13-8850-B148A2072ED9}" destId="{B7284DE1-173D-4852-8120-0CE6125AA7FC}" srcOrd="1" destOrd="0" presId="urn:microsoft.com/office/officeart/2005/8/layout/vList3"/>
    <dgm:cxn modelId="{CFE6D963-6CD3-445B-972F-1ED53F40AC13}" type="presParOf" srcId="{B905D8B8-EBD8-4C89-BBD4-AD6DE11DDD15}" destId="{4A7A117A-1905-406B-8CD2-3CCEED65281A}" srcOrd="1" destOrd="0" presId="urn:microsoft.com/office/officeart/2005/8/layout/vList3"/>
    <dgm:cxn modelId="{9F9F5DA6-EF88-4BEF-A23C-0290333DBFE3}" type="presParOf" srcId="{B905D8B8-EBD8-4C89-BBD4-AD6DE11DDD15}" destId="{FCEE4E80-3C72-46CD-BF13-A4D3AC2ADF9A}" srcOrd="2" destOrd="0" presId="urn:microsoft.com/office/officeart/2005/8/layout/vList3"/>
    <dgm:cxn modelId="{9E5A930C-FDA8-4503-B0D8-3053B1BC0A9D}" type="presParOf" srcId="{FCEE4E80-3C72-46CD-BF13-A4D3AC2ADF9A}" destId="{C3063D2E-6B32-4EFF-A387-C8A1A93C4C32}" srcOrd="0" destOrd="0" presId="urn:microsoft.com/office/officeart/2005/8/layout/vList3"/>
    <dgm:cxn modelId="{747A0C3B-1C51-4A2A-9594-9CC3124B33B2}" type="presParOf" srcId="{FCEE4E80-3C72-46CD-BF13-A4D3AC2ADF9A}" destId="{209CC811-3E99-4015-BE9F-207B1FACE9E1}" srcOrd="1" destOrd="0" presId="urn:microsoft.com/office/officeart/2005/8/layout/vList3"/>
    <dgm:cxn modelId="{8E28B372-ADC5-4751-A635-C3C7FA6C148B}" type="presParOf" srcId="{B905D8B8-EBD8-4C89-BBD4-AD6DE11DDD15}" destId="{3A208120-98B7-4B94-82A5-72263B0939EB}" srcOrd="3" destOrd="0" presId="urn:microsoft.com/office/officeart/2005/8/layout/vList3"/>
    <dgm:cxn modelId="{A84B2486-0EE1-487A-983B-50A9FCA95886}" type="presParOf" srcId="{B905D8B8-EBD8-4C89-BBD4-AD6DE11DDD15}" destId="{385B70B2-9F9E-4D46-B1ED-825F99D48D60}" srcOrd="4" destOrd="0" presId="urn:microsoft.com/office/officeart/2005/8/layout/vList3"/>
    <dgm:cxn modelId="{76D7CDD8-D604-452F-9906-0887DD3FEE1C}" type="presParOf" srcId="{385B70B2-9F9E-4D46-B1ED-825F99D48D60}" destId="{270E6A51-90A4-47D0-9682-94A3DD0D4B3F}" srcOrd="0" destOrd="0" presId="urn:microsoft.com/office/officeart/2005/8/layout/vList3"/>
    <dgm:cxn modelId="{A3A9E7F1-A626-4043-9AEE-C2E3D4796FF2}" type="presParOf" srcId="{385B70B2-9F9E-4D46-B1ED-825F99D48D60}" destId="{D7FFB7C4-5E6B-4861-8D85-57056D7BFF37}" srcOrd="1" destOrd="0" presId="urn:microsoft.com/office/officeart/2005/8/layout/vLis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43025B-203B-4B5C-9491-99AA2AEDC24A}" type="doc">
      <dgm:prSet loTypeId="urn:microsoft.com/office/officeart/2009/3/layout/IncreasingArrowsProcess" loCatId="process" qsTypeId="urn:microsoft.com/office/officeart/2005/8/quickstyle/simple1" qsCatId="simple" csTypeId="urn:microsoft.com/office/officeart/2005/8/colors/accent1_2" csCatId="accent1" phldr="1"/>
      <dgm:spPr/>
      <dgm:t>
        <a:bodyPr/>
        <a:lstStyle/>
        <a:p>
          <a:endParaRPr lang="en-US"/>
        </a:p>
      </dgm:t>
    </dgm:pt>
    <dgm:pt modelId="{4E593E95-5710-4FA3-945D-CB010749325B}">
      <dgm:prSet phldrT="[Text]" custT="1"/>
      <dgm:spPr/>
      <dgm:t>
        <a:bodyPr/>
        <a:lstStyle/>
        <a:p>
          <a:r>
            <a:rPr lang="en-US" sz="2800" dirty="0"/>
            <a:t>Chapter 2 (Published)</a:t>
          </a:r>
        </a:p>
      </dgm:t>
    </dgm:pt>
    <dgm:pt modelId="{25E1F358-2C84-4D95-987C-9879558C98D0}" type="parTrans" cxnId="{88F4993C-90EF-4C1A-AE98-D6FCAB5F3E37}">
      <dgm:prSet/>
      <dgm:spPr/>
      <dgm:t>
        <a:bodyPr/>
        <a:lstStyle/>
        <a:p>
          <a:endParaRPr lang="en-US"/>
        </a:p>
      </dgm:t>
    </dgm:pt>
    <dgm:pt modelId="{65808B79-38EE-4613-834D-4F5BA4362302}" type="sibTrans" cxnId="{88F4993C-90EF-4C1A-AE98-D6FCAB5F3E37}">
      <dgm:prSet/>
      <dgm:spPr/>
      <dgm:t>
        <a:bodyPr/>
        <a:lstStyle/>
        <a:p>
          <a:endParaRPr lang="en-US"/>
        </a:p>
      </dgm:t>
    </dgm:pt>
    <dgm:pt modelId="{040E51F6-2F1E-4A2D-A43C-CBF4AF8BD48C}">
      <dgm:prSet phldrT="[Text]" custT="1"/>
      <dgm:spPr/>
      <dgm:t>
        <a:bodyPr/>
        <a:lstStyle/>
        <a:p>
          <a:r>
            <a:rPr lang="en-US" sz="2400" dirty="0"/>
            <a:t>Competitive binding of H</a:t>
          </a:r>
          <a:r>
            <a:rPr lang="en-US" sz="2400" baseline="-25000" dirty="0"/>
            <a:t>2</a:t>
          </a:r>
          <a:r>
            <a:rPr lang="en-US" sz="2400" dirty="0"/>
            <a:t>O, CO, and C</a:t>
          </a:r>
          <a:r>
            <a:rPr lang="en-US" sz="2400" baseline="-25000" dirty="0"/>
            <a:t>2</a:t>
          </a:r>
          <a:r>
            <a:rPr lang="en-US" sz="2400" dirty="0"/>
            <a:t>H</a:t>
          </a:r>
          <a:r>
            <a:rPr lang="en-US" sz="2400" baseline="-25000" dirty="0"/>
            <a:t>4</a:t>
          </a:r>
          <a:r>
            <a:rPr lang="en-US" sz="2400" dirty="0"/>
            <a:t> in 65 dimer Cu MOFs</a:t>
          </a:r>
          <a:r>
            <a:rPr lang="en-US" sz="2400" baseline="30000" dirty="0"/>
            <a:t>[1]</a:t>
          </a:r>
        </a:p>
      </dgm:t>
    </dgm:pt>
    <dgm:pt modelId="{0F0AC155-0524-4F7F-BE40-A617D278F57C}" type="parTrans" cxnId="{1810C6DC-DB76-4EF3-ABCC-D85CE9C38D92}">
      <dgm:prSet/>
      <dgm:spPr/>
      <dgm:t>
        <a:bodyPr/>
        <a:lstStyle/>
        <a:p>
          <a:endParaRPr lang="en-US"/>
        </a:p>
      </dgm:t>
    </dgm:pt>
    <dgm:pt modelId="{C89AE263-3B64-46A7-9EA9-1D2FA93DFC72}" type="sibTrans" cxnId="{1810C6DC-DB76-4EF3-ABCC-D85CE9C38D92}">
      <dgm:prSet/>
      <dgm:spPr/>
      <dgm:t>
        <a:bodyPr/>
        <a:lstStyle/>
        <a:p>
          <a:endParaRPr lang="en-US"/>
        </a:p>
      </dgm:t>
    </dgm:pt>
    <dgm:pt modelId="{76FF6AB7-98B3-4A57-9E21-BC44FF804970}">
      <dgm:prSet phldrT="[Text]" custT="1"/>
      <dgm:spPr>
        <a:solidFill>
          <a:schemeClr val="accent4">
            <a:lumMod val="75000"/>
          </a:schemeClr>
        </a:solidFill>
        <a:ln>
          <a:solidFill>
            <a:schemeClr val="accent4">
              <a:lumMod val="75000"/>
            </a:schemeClr>
          </a:solidFill>
        </a:ln>
      </dgm:spPr>
      <dgm:t>
        <a:bodyPr/>
        <a:lstStyle/>
        <a:p>
          <a:r>
            <a:rPr lang="en-US" sz="2800" dirty="0"/>
            <a:t>Chapter 3 (Published)</a:t>
          </a:r>
        </a:p>
      </dgm:t>
    </dgm:pt>
    <dgm:pt modelId="{E43A382D-214C-47A0-AEE2-144C4A1B7700}" type="parTrans" cxnId="{8211F4AD-F20A-43D7-BDEF-884C20BBF1AC}">
      <dgm:prSet/>
      <dgm:spPr/>
      <dgm:t>
        <a:bodyPr/>
        <a:lstStyle/>
        <a:p>
          <a:endParaRPr lang="en-US"/>
        </a:p>
      </dgm:t>
    </dgm:pt>
    <dgm:pt modelId="{05FEA802-198F-45E9-AA1A-AE944FD4747D}" type="sibTrans" cxnId="{8211F4AD-F20A-43D7-BDEF-884C20BBF1AC}">
      <dgm:prSet/>
      <dgm:spPr/>
      <dgm:t>
        <a:bodyPr/>
        <a:lstStyle/>
        <a:p>
          <a:endParaRPr lang="en-US"/>
        </a:p>
      </dgm:t>
    </dgm:pt>
    <dgm:pt modelId="{9A6F68B9-2858-452E-80A5-44DE791E0CCC}">
      <dgm:prSet phldrT="[Text]" custT="1"/>
      <dgm:spPr>
        <a:ln>
          <a:solidFill>
            <a:schemeClr val="accent4">
              <a:lumMod val="75000"/>
            </a:schemeClr>
          </a:solidFill>
        </a:ln>
      </dgm:spPr>
      <dgm:t>
        <a:bodyPr/>
        <a:lstStyle/>
        <a:p>
          <a:r>
            <a:rPr lang="en-US" sz="2400" dirty="0"/>
            <a:t>Tune the binding tendencies by metal substitution and linker functionalization</a:t>
          </a:r>
          <a:r>
            <a:rPr lang="en-US" sz="2400" baseline="30000" dirty="0"/>
            <a:t>[2]</a:t>
          </a:r>
        </a:p>
      </dgm:t>
    </dgm:pt>
    <dgm:pt modelId="{B5672D4C-803E-4CE6-9881-7F29698E14B0}" type="parTrans" cxnId="{BE54D8D0-21B3-4765-86C3-250E3FB75D1E}">
      <dgm:prSet/>
      <dgm:spPr/>
      <dgm:t>
        <a:bodyPr/>
        <a:lstStyle/>
        <a:p>
          <a:endParaRPr lang="en-US"/>
        </a:p>
      </dgm:t>
    </dgm:pt>
    <dgm:pt modelId="{D04BC5A9-C583-4458-AA4F-C99D0D0E8B3E}" type="sibTrans" cxnId="{BE54D8D0-21B3-4765-86C3-250E3FB75D1E}">
      <dgm:prSet/>
      <dgm:spPr/>
      <dgm:t>
        <a:bodyPr/>
        <a:lstStyle/>
        <a:p>
          <a:endParaRPr lang="en-US"/>
        </a:p>
      </dgm:t>
    </dgm:pt>
    <dgm:pt modelId="{F0C93859-2824-4205-A351-84B2BE15EBE6}">
      <dgm:prSet phldrT="[Text]" custT="1"/>
      <dgm:spPr>
        <a:solidFill>
          <a:schemeClr val="accent6">
            <a:lumMod val="75000"/>
          </a:schemeClr>
        </a:solidFill>
        <a:ln>
          <a:solidFill>
            <a:schemeClr val="accent6">
              <a:lumMod val="75000"/>
            </a:schemeClr>
          </a:solidFill>
        </a:ln>
      </dgm:spPr>
      <dgm:t>
        <a:bodyPr/>
        <a:lstStyle/>
        <a:p>
          <a:r>
            <a:rPr lang="en-US" sz="2800" dirty="0"/>
            <a:t>Chapter 4 (Done)</a:t>
          </a:r>
        </a:p>
      </dgm:t>
    </dgm:pt>
    <dgm:pt modelId="{3E8A2E3A-7AF6-43C9-8738-169804727614}" type="parTrans" cxnId="{26797932-32FC-42AB-8EFF-6F288A161071}">
      <dgm:prSet/>
      <dgm:spPr/>
      <dgm:t>
        <a:bodyPr/>
        <a:lstStyle/>
        <a:p>
          <a:endParaRPr lang="en-US"/>
        </a:p>
      </dgm:t>
    </dgm:pt>
    <dgm:pt modelId="{D1E25F08-6329-4AEB-BFD8-EB5F6D3077D6}" type="sibTrans" cxnId="{26797932-32FC-42AB-8EFF-6F288A161071}">
      <dgm:prSet/>
      <dgm:spPr/>
      <dgm:t>
        <a:bodyPr/>
        <a:lstStyle/>
        <a:p>
          <a:endParaRPr lang="en-US"/>
        </a:p>
      </dgm:t>
    </dgm:pt>
    <dgm:pt modelId="{576ECDD3-280B-4643-9B67-D0EC849BA3F7}">
      <dgm:prSet phldrT="[Text]" custT="1"/>
      <dgm:spPr>
        <a:ln>
          <a:solidFill>
            <a:schemeClr val="accent6">
              <a:lumMod val="75000"/>
            </a:schemeClr>
          </a:solidFill>
        </a:ln>
      </dgm:spPr>
      <dgm:t>
        <a:bodyPr/>
        <a:lstStyle/>
        <a:p>
          <a:r>
            <a:rPr lang="en-US" sz="2400" dirty="0"/>
            <a:t>Performance of the mixed-metal MOFs</a:t>
          </a:r>
        </a:p>
      </dgm:t>
    </dgm:pt>
    <dgm:pt modelId="{E3E9E3F8-5FBF-472C-B876-435FA0FEBB65}" type="parTrans" cxnId="{C3F0A0AB-B2A5-40D3-B12C-AC5BAF1164EE}">
      <dgm:prSet/>
      <dgm:spPr/>
      <dgm:t>
        <a:bodyPr/>
        <a:lstStyle/>
        <a:p>
          <a:endParaRPr lang="en-US"/>
        </a:p>
      </dgm:t>
    </dgm:pt>
    <dgm:pt modelId="{A84A481F-E7A3-4564-ADAD-DDC3CD996C97}" type="sibTrans" cxnId="{C3F0A0AB-B2A5-40D3-B12C-AC5BAF1164EE}">
      <dgm:prSet/>
      <dgm:spPr/>
      <dgm:t>
        <a:bodyPr/>
        <a:lstStyle/>
        <a:p>
          <a:endParaRPr lang="en-US"/>
        </a:p>
      </dgm:t>
    </dgm:pt>
    <dgm:pt modelId="{898A8219-97A0-4296-8D50-06134062414B}" type="pres">
      <dgm:prSet presAssocID="{1743025B-203B-4B5C-9491-99AA2AEDC24A}" presName="Name0" presStyleCnt="0">
        <dgm:presLayoutVars>
          <dgm:chMax val="5"/>
          <dgm:chPref val="5"/>
          <dgm:dir/>
          <dgm:animLvl val="lvl"/>
        </dgm:presLayoutVars>
      </dgm:prSet>
      <dgm:spPr/>
    </dgm:pt>
    <dgm:pt modelId="{5CF9C6AE-89DA-435C-A21C-B5BC130446E1}" type="pres">
      <dgm:prSet presAssocID="{4E593E95-5710-4FA3-945D-CB010749325B}" presName="parentText1" presStyleLbl="node1" presStyleIdx="0" presStyleCnt="3">
        <dgm:presLayoutVars>
          <dgm:chMax/>
          <dgm:chPref val="3"/>
          <dgm:bulletEnabled val="1"/>
        </dgm:presLayoutVars>
      </dgm:prSet>
      <dgm:spPr/>
    </dgm:pt>
    <dgm:pt modelId="{03C5284E-BF2D-4CE3-8E1C-BC8B4F868520}" type="pres">
      <dgm:prSet presAssocID="{4E593E95-5710-4FA3-945D-CB010749325B}" presName="childText1" presStyleLbl="solidAlignAcc1" presStyleIdx="0" presStyleCnt="3" custScaleX="102142">
        <dgm:presLayoutVars>
          <dgm:chMax val="0"/>
          <dgm:chPref val="0"/>
          <dgm:bulletEnabled val="1"/>
        </dgm:presLayoutVars>
      </dgm:prSet>
      <dgm:spPr/>
    </dgm:pt>
    <dgm:pt modelId="{EADEDED0-4440-43C3-8D66-687A1F008506}" type="pres">
      <dgm:prSet presAssocID="{76FF6AB7-98B3-4A57-9E21-BC44FF804970}" presName="parentText2" presStyleLbl="node1" presStyleIdx="1" presStyleCnt="3" custLinFactNeighborX="357">
        <dgm:presLayoutVars>
          <dgm:chMax/>
          <dgm:chPref val="3"/>
          <dgm:bulletEnabled val="1"/>
        </dgm:presLayoutVars>
      </dgm:prSet>
      <dgm:spPr/>
    </dgm:pt>
    <dgm:pt modelId="{AB8D0770-AE30-45A4-8E7B-A65FEE249762}" type="pres">
      <dgm:prSet presAssocID="{76FF6AB7-98B3-4A57-9E21-BC44FF804970}" presName="childText2" presStyleLbl="solidAlignAcc1" presStyleIdx="1" presStyleCnt="3" custScaleX="100424" custLinFactNeighborX="3564">
        <dgm:presLayoutVars>
          <dgm:chMax val="0"/>
          <dgm:chPref val="0"/>
          <dgm:bulletEnabled val="1"/>
        </dgm:presLayoutVars>
      </dgm:prSet>
      <dgm:spPr/>
    </dgm:pt>
    <dgm:pt modelId="{F8272CF2-B516-4096-BEEC-F8C2D568B073}" type="pres">
      <dgm:prSet presAssocID="{F0C93859-2824-4205-A351-84B2BE15EBE6}" presName="parentText3" presStyleLbl="node1" presStyleIdx="2" presStyleCnt="3" custScaleX="99660" custLinFactNeighborX="496" custLinFactNeighborY="0">
        <dgm:presLayoutVars>
          <dgm:chMax/>
          <dgm:chPref val="3"/>
          <dgm:bulletEnabled val="1"/>
        </dgm:presLayoutVars>
      </dgm:prSet>
      <dgm:spPr/>
    </dgm:pt>
    <dgm:pt modelId="{47A38425-43C6-4CD4-96D6-A982A4C70C38}" type="pres">
      <dgm:prSet presAssocID="{F0C93859-2824-4205-A351-84B2BE15EBE6}" presName="childText3" presStyleLbl="solidAlignAcc1" presStyleIdx="2" presStyleCnt="3" custScaleX="93055">
        <dgm:presLayoutVars>
          <dgm:chMax val="0"/>
          <dgm:chPref val="0"/>
          <dgm:bulletEnabled val="1"/>
        </dgm:presLayoutVars>
      </dgm:prSet>
      <dgm:spPr/>
    </dgm:pt>
  </dgm:ptLst>
  <dgm:cxnLst>
    <dgm:cxn modelId="{02C1120A-2E34-49A9-A1C6-11B7D35BD4BD}" type="presOf" srcId="{040E51F6-2F1E-4A2D-A43C-CBF4AF8BD48C}" destId="{03C5284E-BF2D-4CE3-8E1C-BC8B4F868520}" srcOrd="0" destOrd="0" presId="urn:microsoft.com/office/officeart/2009/3/layout/IncreasingArrowsProcess"/>
    <dgm:cxn modelId="{26797932-32FC-42AB-8EFF-6F288A161071}" srcId="{1743025B-203B-4B5C-9491-99AA2AEDC24A}" destId="{F0C93859-2824-4205-A351-84B2BE15EBE6}" srcOrd="2" destOrd="0" parTransId="{3E8A2E3A-7AF6-43C9-8738-169804727614}" sibTransId="{D1E25F08-6329-4AEB-BFD8-EB5F6D3077D6}"/>
    <dgm:cxn modelId="{129FD939-5475-4488-9921-F1E732ABFD83}" type="presOf" srcId="{1743025B-203B-4B5C-9491-99AA2AEDC24A}" destId="{898A8219-97A0-4296-8D50-06134062414B}" srcOrd="0" destOrd="0" presId="urn:microsoft.com/office/officeart/2009/3/layout/IncreasingArrowsProcess"/>
    <dgm:cxn modelId="{88F4993C-90EF-4C1A-AE98-D6FCAB5F3E37}" srcId="{1743025B-203B-4B5C-9491-99AA2AEDC24A}" destId="{4E593E95-5710-4FA3-945D-CB010749325B}" srcOrd="0" destOrd="0" parTransId="{25E1F358-2C84-4D95-987C-9879558C98D0}" sibTransId="{65808B79-38EE-4613-834D-4F5BA4362302}"/>
    <dgm:cxn modelId="{CBC8768B-DF11-4791-8E8E-D0DAFD97D165}" type="presOf" srcId="{4E593E95-5710-4FA3-945D-CB010749325B}" destId="{5CF9C6AE-89DA-435C-A21C-B5BC130446E1}" srcOrd="0" destOrd="0" presId="urn:microsoft.com/office/officeart/2009/3/layout/IncreasingArrowsProcess"/>
    <dgm:cxn modelId="{BCE74C96-AE21-4143-8CBC-D85658BB29AD}" type="presOf" srcId="{F0C93859-2824-4205-A351-84B2BE15EBE6}" destId="{F8272CF2-B516-4096-BEEC-F8C2D568B073}" srcOrd="0" destOrd="0" presId="urn:microsoft.com/office/officeart/2009/3/layout/IncreasingArrowsProcess"/>
    <dgm:cxn modelId="{C3F0A0AB-B2A5-40D3-B12C-AC5BAF1164EE}" srcId="{F0C93859-2824-4205-A351-84B2BE15EBE6}" destId="{576ECDD3-280B-4643-9B67-D0EC849BA3F7}" srcOrd="0" destOrd="0" parTransId="{E3E9E3F8-5FBF-472C-B876-435FA0FEBB65}" sibTransId="{A84A481F-E7A3-4564-ADAD-DDC3CD996C97}"/>
    <dgm:cxn modelId="{8211F4AD-F20A-43D7-BDEF-884C20BBF1AC}" srcId="{1743025B-203B-4B5C-9491-99AA2AEDC24A}" destId="{76FF6AB7-98B3-4A57-9E21-BC44FF804970}" srcOrd="1" destOrd="0" parTransId="{E43A382D-214C-47A0-AEE2-144C4A1B7700}" sibTransId="{05FEA802-198F-45E9-AA1A-AE944FD4747D}"/>
    <dgm:cxn modelId="{BBAF48BD-AFE8-4943-AE31-45BE3128DBC1}" type="presOf" srcId="{9A6F68B9-2858-452E-80A5-44DE791E0CCC}" destId="{AB8D0770-AE30-45A4-8E7B-A65FEE249762}" srcOrd="0" destOrd="0" presId="urn:microsoft.com/office/officeart/2009/3/layout/IncreasingArrowsProcess"/>
    <dgm:cxn modelId="{BE54D8D0-21B3-4765-86C3-250E3FB75D1E}" srcId="{76FF6AB7-98B3-4A57-9E21-BC44FF804970}" destId="{9A6F68B9-2858-452E-80A5-44DE791E0CCC}" srcOrd="0" destOrd="0" parTransId="{B5672D4C-803E-4CE6-9881-7F29698E14B0}" sibTransId="{D04BC5A9-C583-4458-AA4F-C99D0D0E8B3E}"/>
    <dgm:cxn modelId="{1810C6DC-DB76-4EF3-ABCC-D85CE9C38D92}" srcId="{4E593E95-5710-4FA3-945D-CB010749325B}" destId="{040E51F6-2F1E-4A2D-A43C-CBF4AF8BD48C}" srcOrd="0" destOrd="0" parTransId="{0F0AC155-0524-4F7F-BE40-A617D278F57C}" sibTransId="{C89AE263-3B64-46A7-9EA9-1D2FA93DFC72}"/>
    <dgm:cxn modelId="{DD7467F0-EF8A-4FC4-A026-91F63755123E}" type="presOf" srcId="{576ECDD3-280B-4643-9B67-D0EC849BA3F7}" destId="{47A38425-43C6-4CD4-96D6-A982A4C70C38}" srcOrd="0" destOrd="0" presId="urn:microsoft.com/office/officeart/2009/3/layout/IncreasingArrowsProcess"/>
    <dgm:cxn modelId="{E3BFACF4-50A2-4F5F-9FFB-DD3ED3D08B43}" type="presOf" srcId="{76FF6AB7-98B3-4A57-9E21-BC44FF804970}" destId="{EADEDED0-4440-43C3-8D66-687A1F008506}" srcOrd="0" destOrd="0" presId="urn:microsoft.com/office/officeart/2009/3/layout/IncreasingArrowsProcess"/>
    <dgm:cxn modelId="{D30DEA27-7DD6-4AE6-9948-AA83FA6C3EA1}" type="presParOf" srcId="{898A8219-97A0-4296-8D50-06134062414B}" destId="{5CF9C6AE-89DA-435C-A21C-B5BC130446E1}" srcOrd="0" destOrd="0" presId="urn:microsoft.com/office/officeart/2009/3/layout/IncreasingArrowsProcess"/>
    <dgm:cxn modelId="{B8795C4D-69BB-41F0-B67D-369A7C5D23E5}" type="presParOf" srcId="{898A8219-97A0-4296-8D50-06134062414B}" destId="{03C5284E-BF2D-4CE3-8E1C-BC8B4F868520}" srcOrd="1" destOrd="0" presId="urn:microsoft.com/office/officeart/2009/3/layout/IncreasingArrowsProcess"/>
    <dgm:cxn modelId="{1A933A61-FB62-4BC9-977B-46383C9329AB}" type="presParOf" srcId="{898A8219-97A0-4296-8D50-06134062414B}" destId="{EADEDED0-4440-43C3-8D66-687A1F008506}" srcOrd="2" destOrd="0" presId="urn:microsoft.com/office/officeart/2009/3/layout/IncreasingArrowsProcess"/>
    <dgm:cxn modelId="{9C21EE6F-8ADA-4A63-B96C-BC377A6ACD8A}" type="presParOf" srcId="{898A8219-97A0-4296-8D50-06134062414B}" destId="{AB8D0770-AE30-45A4-8E7B-A65FEE249762}" srcOrd="3" destOrd="0" presId="urn:microsoft.com/office/officeart/2009/3/layout/IncreasingArrowsProcess"/>
    <dgm:cxn modelId="{8FA49175-A9DE-4858-A017-3AB38BB342BF}" type="presParOf" srcId="{898A8219-97A0-4296-8D50-06134062414B}" destId="{F8272CF2-B516-4096-BEEC-F8C2D568B073}" srcOrd="4" destOrd="0" presId="urn:microsoft.com/office/officeart/2009/3/layout/IncreasingArrowsProcess"/>
    <dgm:cxn modelId="{838B99E1-F492-42D0-9E2A-2D88388B241B}" type="presParOf" srcId="{898A8219-97A0-4296-8D50-06134062414B}" destId="{47A38425-43C6-4CD4-96D6-A982A4C70C38}" srcOrd="5" destOrd="0" presId="urn:microsoft.com/office/officeart/2009/3/layout/IncreasingArrows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284DE1-173D-4852-8120-0CE6125AA7FC}">
      <dsp:nvSpPr>
        <dsp:cNvPr id="0" name=""/>
        <dsp:cNvSpPr/>
      </dsp:nvSpPr>
      <dsp:spPr>
        <a:xfrm rot="10800000">
          <a:off x="730209" y="510"/>
          <a:ext cx="2294140" cy="60944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8750" tIns="68580" rIns="128016" bIns="68580" numCol="1" spcCol="1270" anchor="ctr" anchorCtr="0">
          <a:noAutofit/>
        </a:bodyPr>
        <a:lstStyle/>
        <a:p>
          <a:pPr marL="0" lvl="0" indent="0" algn="ctr" defTabSz="800100">
            <a:lnSpc>
              <a:spcPct val="70000"/>
            </a:lnSpc>
            <a:spcBef>
              <a:spcPct val="0"/>
            </a:spcBef>
            <a:spcAft>
              <a:spcPct val="35000"/>
            </a:spcAft>
            <a:buNone/>
          </a:pPr>
          <a:r>
            <a:rPr lang="en-US" sz="1800" kern="1200" dirty="0"/>
            <a:t>Polyethylene:</a:t>
          </a:r>
        </a:p>
        <a:p>
          <a:pPr marL="0" lvl="0" indent="0" algn="ctr" defTabSz="800100">
            <a:lnSpc>
              <a:spcPct val="70000"/>
            </a:lnSpc>
            <a:spcBef>
              <a:spcPct val="0"/>
            </a:spcBef>
            <a:spcAft>
              <a:spcPct val="35000"/>
            </a:spcAft>
            <a:buNone/>
          </a:pPr>
          <a:r>
            <a:rPr lang="en-US" sz="1800" kern="1200" dirty="0"/>
            <a:t> plastic</a:t>
          </a:r>
        </a:p>
      </dsp:txBody>
      <dsp:txXfrm rot="10800000">
        <a:off x="882571" y="510"/>
        <a:ext cx="2141778" cy="609448"/>
      </dsp:txXfrm>
    </dsp:sp>
    <dsp:sp modelId="{55AB7851-9780-4E1C-8AB9-F3605DB40AC0}">
      <dsp:nvSpPr>
        <dsp:cNvPr id="0" name=""/>
        <dsp:cNvSpPr/>
      </dsp:nvSpPr>
      <dsp:spPr>
        <a:xfrm>
          <a:off x="425485" y="510"/>
          <a:ext cx="609448" cy="609448"/>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9CC811-3E99-4015-BE9F-207B1FACE9E1}">
      <dsp:nvSpPr>
        <dsp:cNvPr id="0" name=""/>
        <dsp:cNvSpPr/>
      </dsp:nvSpPr>
      <dsp:spPr>
        <a:xfrm rot="10800000">
          <a:off x="730209" y="791884"/>
          <a:ext cx="2294140" cy="60944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8750" tIns="68580" rIns="128016" bIns="68580" numCol="1" spcCol="1270" anchor="ctr" anchorCtr="0">
          <a:noAutofit/>
        </a:bodyPr>
        <a:lstStyle/>
        <a:p>
          <a:pPr marL="0" lvl="0" indent="0" algn="ctr" defTabSz="800100">
            <a:lnSpc>
              <a:spcPct val="70000"/>
            </a:lnSpc>
            <a:spcBef>
              <a:spcPct val="0"/>
            </a:spcBef>
            <a:spcAft>
              <a:spcPct val="35000"/>
            </a:spcAft>
            <a:buNone/>
          </a:pPr>
          <a:r>
            <a:rPr lang="en-US" sz="1800" kern="1200" dirty="0">
              <a:solidFill>
                <a:prstClr val="white"/>
              </a:solidFill>
              <a:latin typeface="Calibri" panose="020F0502020204030204"/>
              <a:ea typeface="+mn-ea"/>
              <a:cs typeface="+mn-cs"/>
            </a:rPr>
            <a:t>Plant hormone: </a:t>
          </a:r>
        </a:p>
        <a:p>
          <a:pPr marL="0" lvl="0" indent="0" algn="ctr" defTabSz="800100">
            <a:lnSpc>
              <a:spcPct val="70000"/>
            </a:lnSpc>
            <a:spcBef>
              <a:spcPct val="0"/>
            </a:spcBef>
            <a:spcAft>
              <a:spcPct val="35000"/>
            </a:spcAft>
            <a:buNone/>
          </a:pPr>
          <a:r>
            <a:rPr lang="en-US" sz="1800" kern="1200" dirty="0">
              <a:solidFill>
                <a:prstClr val="white"/>
              </a:solidFill>
              <a:latin typeface="Calibri" panose="020F0502020204030204"/>
              <a:ea typeface="+mn-ea"/>
              <a:cs typeface="+mn-cs"/>
            </a:rPr>
            <a:t>ripen fruits</a:t>
          </a:r>
        </a:p>
      </dsp:txBody>
      <dsp:txXfrm rot="10800000">
        <a:off x="882571" y="791884"/>
        <a:ext cx="2141778" cy="609448"/>
      </dsp:txXfrm>
    </dsp:sp>
    <dsp:sp modelId="{C3063D2E-6B32-4EFF-A387-C8A1A93C4C32}">
      <dsp:nvSpPr>
        <dsp:cNvPr id="0" name=""/>
        <dsp:cNvSpPr/>
      </dsp:nvSpPr>
      <dsp:spPr>
        <a:xfrm>
          <a:off x="425485" y="791884"/>
          <a:ext cx="609448" cy="609448"/>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7FFB7C4-5E6B-4861-8D85-57056D7BFF37}">
      <dsp:nvSpPr>
        <dsp:cNvPr id="0" name=""/>
        <dsp:cNvSpPr/>
      </dsp:nvSpPr>
      <dsp:spPr>
        <a:xfrm rot="10800000">
          <a:off x="713095" y="1583768"/>
          <a:ext cx="2294140" cy="60944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8750" tIns="68580" rIns="128016" bIns="68580" numCol="1" spcCol="1270" anchor="ctr" anchorCtr="0">
          <a:noAutofit/>
        </a:bodyPr>
        <a:lstStyle/>
        <a:p>
          <a:pPr marL="0" lvl="0" indent="0" algn="ctr" defTabSz="800100">
            <a:lnSpc>
              <a:spcPct val="70000"/>
            </a:lnSpc>
            <a:spcBef>
              <a:spcPct val="0"/>
            </a:spcBef>
            <a:spcAft>
              <a:spcPct val="35000"/>
            </a:spcAft>
            <a:buNone/>
          </a:pPr>
          <a:r>
            <a:rPr lang="en-US" sz="1800" kern="1200" dirty="0">
              <a:solidFill>
                <a:prstClr val="white"/>
              </a:solidFill>
              <a:latin typeface="Calibri" panose="020F0502020204030204"/>
              <a:ea typeface="+mn-ea"/>
              <a:cs typeface="+mn-cs"/>
            </a:rPr>
            <a:t>Ethylene oxide:</a:t>
          </a:r>
        </a:p>
        <a:p>
          <a:pPr marL="0" lvl="0" indent="0" algn="ctr" defTabSz="800100">
            <a:lnSpc>
              <a:spcPct val="70000"/>
            </a:lnSpc>
            <a:spcBef>
              <a:spcPct val="0"/>
            </a:spcBef>
            <a:spcAft>
              <a:spcPct val="35000"/>
            </a:spcAft>
            <a:buNone/>
          </a:pPr>
          <a:r>
            <a:rPr lang="en-US" sz="1800" kern="1200" dirty="0">
              <a:solidFill>
                <a:prstClr val="white"/>
              </a:solidFill>
              <a:latin typeface="Calibri" panose="020F0502020204030204"/>
              <a:ea typeface="+mn-ea"/>
              <a:cs typeface="+mn-cs"/>
            </a:rPr>
            <a:t>Ethylene glycol</a:t>
          </a:r>
        </a:p>
      </dsp:txBody>
      <dsp:txXfrm rot="10800000">
        <a:off x="865457" y="1583768"/>
        <a:ext cx="2141778" cy="609448"/>
      </dsp:txXfrm>
    </dsp:sp>
    <dsp:sp modelId="{270E6A51-90A4-47D0-9682-94A3DD0D4B3F}">
      <dsp:nvSpPr>
        <dsp:cNvPr id="0" name=""/>
        <dsp:cNvSpPr/>
      </dsp:nvSpPr>
      <dsp:spPr>
        <a:xfrm>
          <a:off x="425485" y="1583257"/>
          <a:ext cx="609448" cy="609448"/>
        </a:xfrm>
        <a:prstGeom prst="ellipse">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F9C6AE-89DA-435C-A21C-B5BC130446E1}">
      <dsp:nvSpPr>
        <dsp:cNvPr id="0" name=""/>
        <dsp:cNvSpPr/>
      </dsp:nvSpPr>
      <dsp:spPr>
        <a:xfrm>
          <a:off x="38353" y="538887"/>
          <a:ext cx="8430665" cy="1227826"/>
        </a:xfrm>
        <a:prstGeom prst="rightArrow">
          <a:avLst>
            <a:gd name="adj1" fmla="val 50000"/>
            <a:gd name="adj2" fmla="val 5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254000" bIns="194917" numCol="1" spcCol="1270" anchor="ctr" anchorCtr="0">
          <a:noAutofit/>
        </a:bodyPr>
        <a:lstStyle/>
        <a:p>
          <a:pPr marL="0" lvl="0" indent="0" algn="l" defTabSz="1244600">
            <a:lnSpc>
              <a:spcPct val="90000"/>
            </a:lnSpc>
            <a:spcBef>
              <a:spcPct val="0"/>
            </a:spcBef>
            <a:spcAft>
              <a:spcPct val="35000"/>
            </a:spcAft>
            <a:buNone/>
          </a:pPr>
          <a:r>
            <a:rPr lang="en-US" sz="2800" kern="1200" dirty="0"/>
            <a:t>Chapter 2 (Published)</a:t>
          </a:r>
        </a:p>
      </dsp:txBody>
      <dsp:txXfrm>
        <a:off x="38353" y="845844"/>
        <a:ext cx="8123709" cy="613913"/>
      </dsp:txXfrm>
    </dsp:sp>
    <dsp:sp modelId="{03C5284E-BF2D-4CE3-8E1C-BC8B4F868520}">
      <dsp:nvSpPr>
        <dsp:cNvPr id="0" name=""/>
        <dsp:cNvSpPr/>
      </dsp:nvSpPr>
      <dsp:spPr>
        <a:xfrm>
          <a:off x="10543" y="1485718"/>
          <a:ext cx="2652264" cy="2365245"/>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Competitive binding of H</a:t>
          </a:r>
          <a:r>
            <a:rPr lang="en-US" sz="2400" kern="1200" baseline="-25000" dirty="0"/>
            <a:t>2</a:t>
          </a:r>
          <a:r>
            <a:rPr lang="en-US" sz="2400" kern="1200" dirty="0"/>
            <a:t>O, CO, and C</a:t>
          </a:r>
          <a:r>
            <a:rPr lang="en-US" sz="2400" kern="1200" baseline="-25000" dirty="0"/>
            <a:t>2</a:t>
          </a:r>
          <a:r>
            <a:rPr lang="en-US" sz="2400" kern="1200" dirty="0"/>
            <a:t>H</a:t>
          </a:r>
          <a:r>
            <a:rPr lang="en-US" sz="2400" kern="1200" baseline="-25000" dirty="0"/>
            <a:t>4</a:t>
          </a:r>
          <a:r>
            <a:rPr lang="en-US" sz="2400" kern="1200" dirty="0"/>
            <a:t> in 65 dimer Cu MOFs</a:t>
          </a:r>
          <a:r>
            <a:rPr lang="en-US" sz="2400" kern="1200" baseline="30000" dirty="0"/>
            <a:t>[1]</a:t>
          </a:r>
        </a:p>
      </dsp:txBody>
      <dsp:txXfrm>
        <a:off x="10543" y="1485718"/>
        <a:ext cx="2652264" cy="2365245"/>
      </dsp:txXfrm>
    </dsp:sp>
    <dsp:sp modelId="{EADEDED0-4440-43C3-8D66-687A1F008506}">
      <dsp:nvSpPr>
        <dsp:cNvPr id="0" name=""/>
        <dsp:cNvSpPr/>
      </dsp:nvSpPr>
      <dsp:spPr>
        <a:xfrm>
          <a:off x="2645542" y="948162"/>
          <a:ext cx="5834020" cy="1227826"/>
        </a:xfrm>
        <a:prstGeom prst="rightArrow">
          <a:avLst>
            <a:gd name="adj1" fmla="val 50000"/>
            <a:gd name="adj2" fmla="val 50000"/>
          </a:avLst>
        </a:prstGeom>
        <a:solidFill>
          <a:schemeClr val="accent4">
            <a:lumMod val="75000"/>
          </a:schemeClr>
        </a:solidFill>
        <a:ln w="12700" cap="flat" cmpd="sng" algn="ctr">
          <a:solidFill>
            <a:schemeClr val="accent4">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254000" bIns="194917" numCol="1" spcCol="1270" anchor="ctr" anchorCtr="0">
          <a:noAutofit/>
        </a:bodyPr>
        <a:lstStyle/>
        <a:p>
          <a:pPr marL="0" lvl="0" indent="0" algn="l" defTabSz="1244600">
            <a:lnSpc>
              <a:spcPct val="90000"/>
            </a:lnSpc>
            <a:spcBef>
              <a:spcPct val="0"/>
            </a:spcBef>
            <a:spcAft>
              <a:spcPct val="35000"/>
            </a:spcAft>
            <a:buNone/>
          </a:pPr>
          <a:r>
            <a:rPr lang="en-US" sz="2800" kern="1200" dirty="0"/>
            <a:t>Chapter 3 (Published)</a:t>
          </a:r>
        </a:p>
      </dsp:txBody>
      <dsp:txXfrm>
        <a:off x="2645542" y="1255119"/>
        <a:ext cx="5527064" cy="613913"/>
      </dsp:txXfrm>
    </dsp:sp>
    <dsp:sp modelId="{AB8D0770-AE30-45A4-8E7B-A65FEE249762}">
      <dsp:nvSpPr>
        <dsp:cNvPr id="0" name=""/>
        <dsp:cNvSpPr/>
      </dsp:nvSpPr>
      <dsp:spPr>
        <a:xfrm>
          <a:off x="2722038" y="1894993"/>
          <a:ext cx="2607654" cy="2365245"/>
        </a:xfrm>
        <a:prstGeom prst="rect">
          <a:avLst/>
        </a:prstGeom>
        <a:solidFill>
          <a:schemeClr val="lt1">
            <a:hueOff val="0"/>
            <a:satOff val="0"/>
            <a:lumOff val="0"/>
            <a:alphaOff val="0"/>
          </a:schemeClr>
        </a:solidFill>
        <a:ln w="12700" cap="flat" cmpd="sng" algn="ctr">
          <a:solidFill>
            <a:schemeClr val="accent4">
              <a:lumMod val="75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Tune the binding tendencies by metal substitution and linker functionalization</a:t>
          </a:r>
          <a:r>
            <a:rPr lang="en-US" sz="2400" kern="1200" baseline="30000" dirty="0"/>
            <a:t>[2]</a:t>
          </a:r>
        </a:p>
      </dsp:txBody>
      <dsp:txXfrm>
        <a:off x="2722038" y="1894993"/>
        <a:ext cx="2607654" cy="2365245"/>
      </dsp:txXfrm>
    </dsp:sp>
    <dsp:sp modelId="{F8272CF2-B516-4096-BEEC-F8C2D568B073}">
      <dsp:nvSpPr>
        <dsp:cNvPr id="0" name=""/>
        <dsp:cNvSpPr/>
      </dsp:nvSpPr>
      <dsp:spPr>
        <a:xfrm>
          <a:off x="5253194" y="1357437"/>
          <a:ext cx="3226368" cy="1227826"/>
        </a:xfrm>
        <a:prstGeom prst="rightArrow">
          <a:avLst>
            <a:gd name="adj1" fmla="val 50000"/>
            <a:gd name="adj2" fmla="val 50000"/>
          </a:avLst>
        </a:prstGeom>
        <a:solidFill>
          <a:schemeClr val="accent6">
            <a:lumMod val="75000"/>
          </a:schemeClr>
        </a:solidFill>
        <a:ln w="12700" cap="flat" cmpd="sng" algn="ctr">
          <a:solidFill>
            <a:schemeClr val="accent6">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254000" bIns="194917" numCol="1" spcCol="1270" anchor="ctr" anchorCtr="0">
          <a:noAutofit/>
        </a:bodyPr>
        <a:lstStyle/>
        <a:p>
          <a:pPr marL="0" lvl="0" indent="0" algn="l" defTabSz="1244600">
            <a:lnSpc>
              <a:spcPct val="90000"/>
            </a:lnSpc>
            <a:spcBef>
              <a:spcPct val="0"/>
            </a:spcBef>
            <a:spcAft>
              <a:spcPct val="35000"/>
            </a:spcAft>
            <a:buNone/>
          </a:pPr>
          <a:r>
            <a:rPr lang="en-US" sz="2800" kern="1200" dirty="0"/>
            <a:t>Chapter 4 (Done)</a:t>
          </a:r>
        </a:p>
      </dsp:txBody>
      <dsp:txXfrm>
        <a:off x="5253194" y="1664394"/>
        <a:ext cx="2919412" cy="613913"/>
      </dsp:txXfrm>
    </dsp:sp>
    <dsp:sp modelId="{47A38425-43C6-4CD4-96D6-A982A4C70C38}">
      <dsp:nvSpPr>
        <dsp:cNvPr id="0" name=""/>
        <dsp:cNvSpPr/>
      </dsp:nvSpPr>
      <dsp:spPr>
        <a:xfrm>
          <a:off x="5321812" y="2304269"/>
          <a:ext cx="2416307" cy="2330629"/>
        </a:xfrm>
        <a:prstGeom prst="rect">
          <a:avLst/>
        </a:prstGeom>
        <a:solidFill>
          <a:schemeClr val="lt1">
            <a:hueOff val="0"/>
            <a:satOff val="0"/>
            <a:lumOff val="0"/>
            <a:alphaOff val="0"/>
          </a:schemeClr>
        </a:solidFill>
        <a:ln w="12700" cap="flat" cmpd="sng" algn="ctr">
          <a:solidFill>
            <a:schemeClr val="accent6">
              <a:lumMod val="75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Performance of the mixed-metal MOFs</a:t>
          </a:r>
        </a:p>
      </dsp:txBody>
      <dsp:txXfrm>
        <a:off x="5321812" y="2304269"/>
        <a:ext cx="2416307" cy="2330629"/>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E69A4AB3-7458-437D-8FFA-5A142539734E}" type="datetimeFigureOut">
              <a:rPr lang="en-US" smtClean="0"/>
              <a:t>11/4/19</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709C58AC-439C-49F2-812B-2F119D3A5C70}" type="slidenum">
              <a:rPr lang="en-US" smtClean="0"/>
              <a:t>‹#›</a:t>
            </a:fld>
            <a:endParaRPr lang="en-US"/>
          </a:p>
        </p:txBody>
      </p:sp>
    </p:spTree>
    <p:extLst>
      <p:ext uri="{BB962C8B-B14F-4D97-AF65-F5344CB8AC3E}">
        <p14:creationId xmlns:p14="http://schemas.microsoft.com/office/powerpoint/2010/main" val="368701037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C880C38C-577A-473B-854D-A3C51AD78A9E}" type="datetimeFigureOut">
              <a:rPr lang="en-US" smtClean="0"/>
              <a:t>11/4/19</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87CE7124-14CC-412B-9F44-C313FE6D69DD}" type="slidenum">
              <a:rPr lang="en-US" smtClean="0"/>
              <a:t>‹#›</a:t>
            </a:fld>
            <a:endParaRPr lang="en-US"/>
          </a:p>
        </p:txBody>
      </p:sp>
    </p:spTree>
    <p:extLst>
      <p:ext uri="{BB962C8B-B14F-4D97-AF65-F5344CB8AC3E}">
        <p14:creationId xmlns:p14="http://schemas.microsoft.com/office/powerpoint/2010/main" val="232196528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Good afternoon everyone, welcome to my PhD defense presentation. My thesis is about ethylene/Ethane Separation in Metal-Organic Frameworks by Computational Modeling</a:t>
            </a:r>
          </a:p>
          <a:p>
            <a:endParaRPr lang="en-US" dirty="0"/>
          </a:p>
        </p:txBody>
      </p:sp>
    </p:spTree>
    <p:extLst>
      <p:ext uri="{BB962C8B-B14F-4D97-AF65-F5344CB8AC3E}">
        <p14:creationId xmlns:p14="http://schemas.microsoft.com/office/powerpoint/2010/main" val="41430897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sz="1200" b="1" dirty="0"/>
          </a:p>
        </p:txBody>
      </p:sp>
    </p:spTree>
    <p:extLst>
      <p:ext uri="{BB962C8B-B14F-4D97-AF65-F5344CB8AC3E}">
        <p14:creationId xmlns:p14="http://schemas.microsoft.com/office/powerpoint/2010/main" val="1587044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05291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As we know, Ethylene is widely used in the chemical industry, and its worldwide production exceeds all other organic compounds. Much of this production goes toward polyethylene, a widely used plastic. Ethylene is also an important natural plant hormone and is used in agriculture to ripen the fruits. Additionally, it’s the raw material for producing ethylene oxide and ethylene glycol.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Ethylene is mainly generated by steam cracking. The C2 products contain mostly ethylene and ethane.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Another alternative industrial process, oxidative coupling of methane (OCM), </a:t>
            </a:r>
            <a:r>
              <a:rPr lang="en-US" sz="1200" kern="1200" dirty="0">
                <a:solidFill>
                  <a:schemeClr val="tx1"/>
                </a:solidFill>
                <a:effectLst/>
                <a:latin typeface="+mn-lt"/>
                <a:ea typeface="+mn-ea"/>
                <a:cs typeface="+mn-cs"/>
              </a:rPr>
              <a:t>can produce ethylene from methane.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As a result, a key step in producing ethylene is the separation of ethylene from ethane. However, ethylene and ethane have similar kinetic diameters and boiling points, which made them difficult for separation. </a:t>
            </a:r>
          </a:p>
          <a:p>
            <a:endParaRPr lang="en-US" dirty="0"/>
          </a:p>
        </p:txBody>
      </p:sp>
    </p:spTree>
    <p:extLst>
      <p:ext uri="{BB962C8B-B14F-4D97-AF65-F5344CB8AC3E}">
        <p14:creationId xmlns:p14="http://schemas.microsoft.com/office/powerpoint/2010/main" val="2119171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the ethylene/ethane separation, today’s talk will focus on two topics. The first is the competitive binding in 65 dimer Cu MOFs. The second is to tune the binding tendencies at open metal sites.</a:t>
            </a:r>
          </a:p>
          <a:p>
            <a:endParaRPr lang="en-US" dirty="0"/>
          </a:p>
        </p:txBody>
      </p:sp>
    </p:spTree>
    <p:extLst>
      <p:ext uri="{BB962C8B-B14F-4D97-AF65-F5344CB8AC3E}">
        <p14:creationId xmlns:p14="http://schemas.microsoft.com/office/powerpoint/2010/main" val="1831930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calculation also identified two MOFs that bind ethylene stronger than water. Take the mof-11 as an example, we analyzed the origins of these unusual relative binding energies. These figures show that mof-11 has a narrow pore in which the distance between two Cu atoms in different dimer is 6A. As a result, MOF-11 defines a “dual-binding” site for ethylene, which interacts favorably with two cu atoms on separate cu dimers. However, this mechanism doesn’t apply to water, which is too small to interact favorably with two dimers at the same time.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Although the relative binding energies of water and ethylene in these materials are interesting, the absolute binding energies (&gt; 70 kJ/mol for ethylene) are large. This observation is likely to make these materials unsuitable in many practical applications, since moderate heats of adsorption are favored to allow cost-effective desorption of adsorbed molecules and regeneration of sorbents. </a:t>
            </a:r>
          </a:p>
          <a:p>
            <a:endParaRPr lang="en-US" dirty="0"/>
          </a:p>
        </p:txBody>
      </p:sp>
    </p:spTree>
    <p:extLst>
      <p:ext uri="{BB962C8B-B14F-4D97-AF65-F5344CB8AC3E}">
        <p14:creationId xmlns:p14="http://schemas.microsoft.com/office/powerpoint/2010/main" val="2678075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The left figure shows the binding energies of water and co for the 12 metal species. And the right shows that for c2h2, c2h4, c2h6. Each solid data point stands for average value of 5 MOFs. As you can see, there is large variation of binding energy depending on the metal species whereas the linkers have minimal influence. For H</a:t>
            </a:r>
            <a:r>
              <a:rPr lang="en-US" sz="1200" kern="1200" baseline="-25000" dirty="0">
                <a:solidFill>
                  <a:schemeClr val="tx1"/>
                </a:solidFill>
                <a:effectLst/>
                <a:latin typeface="+mn-lt"/>
                <a:ea typeface="+mn-ea"/>
                <a:cs typeface="+mn-cs"/>
              </a:rPr>
              <a:t>2</a:t>
            </a:r>
            <a:r>
              <a:rPr lang="en-US" sz="1200" kern="1200" dirty="0">
                <a:solidFill>
                  <a:schemeClr val="tx1"/>
                </a:solidFill>
                <a:effectLst/>
                <a:latin typeface="+mn-lt"/>
                <a:ea typeface="+mn-ea"/>
                <a:cs typeface="+mn-cs"/>
              </a:rPr>
              <a:t>O, binding energies are from ~35-100 kJ/</a:t>
            </a:r>
            <a:r>
              <a:rPr lang="en-US" sz="1200" kern="1200" dirty="0" err="1">
                <a:solidFill>
                  <a:schemeClr val="tx1"/>
                </a:solidFill>
                <a:effectLst/>
                <a:latin typeface="+mn-lt"/>
                <a:ea typeface="+mn-ea"/>
                <a:cs typeface="+mn-cs"/>
              </a:rPr>
              <a:t>mol</a:t>
            </a:r>
            <a:r>
              <a:rPr lang="en-US" sz="1200" kern="1200" dirty="0">
                <a:solidFill>
                  <a:schemeClr val="tx1"/>
                </a:solidFill>
                <a:effectLst/>
                <a:latin typeface="+mn-lt"/>
                <a:ea typeface="+mn-ea"/>
                <a:cs typeface="+mn-cs"/>
              </a:rPr>
              <a:t>, for C2h4, it goes from ~40-80 kJ/mol. C</a:t>
            </a:r>
            <a:r>
              <a:rPr lang="en-US" sz="1200" kern="1200" baseline="-25000" dirty="0">
                <a:solidFill>
                  <a:schemeClr val="tx1"/>
                </a:solidFill>
                <a:effectLst/>
                <a:latin typeface="+mn-lt"/>
                <a:ea typeface="+mn-ea"/>
                <a:cs typeface="+mn-cs"/>
              </a:rPr>
              <a:t>2</a:t>
            </a:r>
            <a:r>
              <a:rPr lang="en-US" sz="1200" kern="1200" dirty="0">
                <a:solidFill>
                  <a:schemeClr val="tx1"/>
                </a:solidFill>
                <a:effectLst/>
                <a:latin typeface="+mn-lt"/>
                <a:ea typeface="+mn-ea"/>
                <a:cs typeface="+mn-cs"/>
              </a:rPr>
              <a:t>H</a:t>
            </a:r>
            <a:r>
              <a:rPr lang="en-US" sz="1200" kern="1200" baseline="-25000" dirty="0">
                <a:solidFill>
                  <a:schemeClr val="tx1"/>
                </a:solidFill>
                <a:effectLst/>
                <a:latin typeface="+mn-lt"/>
                <a:ea typeface="+mn-ea"/>
                <a:cs typeface="+mn-cs"/>
              </a:rPr>
              <a:t>6</a:t>
            </a:r>
            <a:r>
              <a:rPr lang="en-US" sz="1200" kern="1200" dirty="0">
                <a:solidFill>
                  <a:schemeClr val="tx1"/>
                </a:solidFill>
                <a:effectLst/>
                <a:latin typeface="+mn-lt"/>
                <a:ea typeface="+mn-ea"/>
                <a:cs typeface="+mn-cs"/>
              </a:rPr>
              <a:t> has the lowest binding affinity in every case.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Because of this relatively weak binding at the OMS, the C­</a:t>
            </a:r>
            <a:r>
              <a:rPr lang="en-US" sz="1200" kern="1200" baseline="-25000" dirty="0">
                <a:solidFill>
                  <a:schemeClr val="tx1"/>
                </a:solidFill>
                <a:effectLst/>
                <a:latin typeface="+mn-lt"/>
                <a:ea typeface="+mn-ea"/>
                <a:cs typeface="+mn-cs"/>
              </a:rPr>
              <a:t>2</a:t>
            </a:r>
            <a:r>
              <a:rPr lang="en-US" sz="1200" kern="1200" dirty="0">
                <a:solidFill>
                  <a:schemeClr val="tx1"/>
                </a:solidFill>
                <a:effectLst/>
                <a:latin typeface="+mn-lt"/>
                <a:ea typeface="+mn-ea"/>
                <a:cs typeface="+mn-cs"/>
              </a:rPr>
              <a:t>H</a:t>
            </a:r>
            <a:r>
              <a:rPr lang="en-US" sz="1200" kern="1200" baseline="-25000" dirty="0">
                <a:solidFill>
                  <a:schemeClr val="tx1"/>
                </a:solidFill>
                <a:effectLst/>
                <a:latin typeface="+mn-lt"/>
                <a:ea typeface="+mn-ea"/>
                <a:cs typeface="+mn-cs"/>
              </a:rPr>
              <a:t>6</a:t>
            </a:r>
            <a:r>
              <a:rPr lang="en-US" sz="1200" kern="1200" dirty="0">
                <a:solidFill>
                  <a:schemeClr val="tx1"/>
                </a:solidFill>
                <a:effectLst/>
                <a:latin typeface="+mn-lt"/>
                <a:ea typeface="+mn-ea"/>
                <a:cs typeface="+mn-cs"/>
              </a:rPr>
              <a:t> binding energies are more strongly influenced by dispersion interactions associated with linkers than the other molecular species and therefore show a wider range of binding energies among MOFs with a common metal center.</a:t>
            </a:r>
            <a:r>
              <a:rPr lang="en-US" dirty="0">
                <a:effectLst/>
              </a:rPr>
              <a:t> </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1. the variation in binding energies associated with changing the metal center is considerably stronger than variations due to the identity of the MOF linker.</a:t>
            </a:r>
            <a:endParaRPr lang="en-US" dirty="0"/>
          </a:p>
        </p:txBody>
      </p:sp>
    </p:spTree>
    <p:extLst>
      <p:ext uri="{BB962C8B-B14F-4D97-AF65-F5344CB8AC3E}">
        <p14:creationId xmlns:p14="http://schemas.microsoft.com/office/powerpoint/2010/main" val="353032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terms of adsorption selectivity, the binding energy differences are more important than the absolute binding energies. This figure summarizes the binding energy differences for each of the ten binary pairs that can be considered with the 5 molecules we examined. </a:t>
            </a:r>
            <a:r>
              <a:rPr lang="en-US" dirty="0"/>
              <a:t>Energy differences are color coded using the scale shown at the top of the figure. Both dark blue and red mean strong separation. Molecular pairs are ordered vertically in increasing order of the energy difference averaged over all materials.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If one is interested in only binary separations, this figure captures the full range of separations that can be achieved with this set of materials. For the top 4 pairs, every MOF is selective for the first species because of the inability of C</a:t>
            </a:r>
            <a:r>
              <a:rPr lang="en-US" sz="1200" kern="1200" baseline="-25000" dirty="0">
                <a:solidFill>
                  <a:schemeClr val="tx1"/>
                </a:solidFill>
                <a:effectLst/>
                <a:latin typeface="+mn-lt"/>
                <a:ea typeface="+mn-ea"/>
                <a:cs typeface="+mn-cs"/>
              </a:rPr>
              <a:t>2</a:t>
            </a:r>
            <a:r>
              <a:rPr lang="en-US" sz="1200" kern="1200" dirty="0">
                <a:solidFill>
                  <a:schemeClr val="tx1"/>
                </a:solidFill>
                <a:effectLst/>
                <a:latin typeface="+mn-lt"/>
                <a:ea typeface="+mn-ea"/>
                <a:cs typeface="+mn-cs"/>
              </a:rPr>
              <a:t>H</a:t>
            </a:r>
            <a:r>
              <a:rPr lang="en-US" sz="1200" kern="1200" baseline="-25000" dirty="0">
                <a:solidFill>
                  <a:schemeClr val="tx1"/>
                </a:solidFill>
                <a:effectLst/>
                <a:latin typeface="+mn-lt"/>
                <a:ea typeface="+mn-ea"/>
                <a:cs typeface="+mn-cs"/>
              </a:rPr>
              <a:t>6</a:t>
            </a:r>
            <a:r>
              <a:rPr lang="en-US" sz="1200" kern="1200" dirty="0">
                <a:solidFill>
                  <a:schemeClr val="tx1"/>
                </a:solidFill>
                <a:effectLst/>
                <a:latin typeface="+mn-lt"/>
                <a:ea typeface="+mn-ea"/>
                <a:cs typeface="+mn-cs"/>
              </a:rPr>
              <a:t> to complex with OMS. however, there are still significant differences in relative binding energies for varied metal centers. For example, for H</a:t>
            </a:r>
            <a:r>
              <a:rPr lang="en-US" sz="1200" kern="1200" baseline="-25000" dirty="0">
                <a:solidFill>
                  <a:schemeClr val="tx1"/>
                </a:solidFill>
                <a:effectLst/>
                <a:latin typeface="+mn-lt"/>
                <a:ea typeface="+mn-ea"/>
                <a:cs typeface="+mn-cs"/>
              </a:rPr>
              <a:t>2</a:t>
            </a:r>
            <a:r>
              <a:rPr lang="en-US" sz="1200" kern="1200" dirty="0">
                <a:solidFill>
                  <a:schemeClr val="tx1"/>
                </a:solidFill>
                <a:effectLst/>
                <a:latin typeface="+mn-lt"/>
                <a:ea typeface="+mn-ea"/>
                <a:cs typeface="+mn-cs"/>
              </a:rPr>
              <a:t>O-C</a:t>
            </a:r>
            <a:r>
              <a:rPr lang="en-US" sz="1200" kern="1200" baseline="-25000" dirty="0">
                <a:solidFill>
                  <a:schemeClr val="tx1"/>
                </a:solidFill>
                <a:effectLst/>
                <a:latin typeface="+mn-lt"/>
                <a:ea typeface="+mn-ea"/>
                <a:cs typeface="+mn-cs"/>
              </a:rPr>
              <a:t>2</a:t>
            </a:r>
            <a:r>
              <a:rPr lang="en-US" sz="1200" kern="1200" dirty="0">
                <a:solidFill>
                  <a:schemeClr val="tx1"/>
                </a:solidFill>
                <a:effectLst/>
                <a:latin typeface="+mn-lt"/>
                <a:ea typeface="+mn-ea"/>
                <a:cs typeface="+mn-cs"/>
              </a:rPr>
              <a:t>H</a:t>
            </a:r>
            <a:r>
              <a:rPr lang="en-US" sz="1200" kern="1200" baseline="-25000" dirty="0">
                <a:solidFill>
                  <a:schemeClr val="tx1"/>
                </a:solidFill>
                <a:effectLst/>
                <a:latin typeface="+mn-lt"/>
                <a:ea typeface="+mn-ea"/>
                <a:cs typeface="+mn-cs"/>
              </a:rPr>
              <a:t>6</a:t>
            </a:r>
            <a:r>
              <a:rPr lang="en-US" sz="1200" kern="1200" dirty="0">
                <a:solidFill>
                  <a:schemeClr val="tx1"/>
                </a:solidFill>
                <a:effectLst/>
                <a:latin typeface="+mn-lt"/>
                <a:ea typeface="+mn-ea"/>
                <a:cs typeface="+mn-cs"/>
              </a:rPr>
              <a:t>, the binding energy difference in Mg and Co MOFs is &gt; 50 kJ/</a:t>
            </a:r>
            <a:r>
              <a:rPr lang="en-US" sz="1200" kern="1200" dirty="0" err="1">
                <a:solidFill>
                  <a:schemeClr val="tx1"/>
                </a:solidFill>
                <a:effectLst/>
                <a:latin typeface="+mn-lt"/>
                <a:ea typeface="+mn-ea"/>
                <a:cs typeface="+mn-cs"/>
              </a:rPr>
              <a:t>mol</a:t>
            </a:r>
            <a:r>
              <a:rPr lang="en-US" sz="1200" kern="1200" dirty="0">
                <a:solidFill>
                  <a:schemeClr val="tx1"/>
                </a:solidFill>
                <a:effectLst/>
                <a:latin typeface="+mn-lt"/>
                <a:ea typeface="+mn-ea"/>
                <a:cs typeface="+mn-cs"/>
              </a:rPr>
              <a:t> but in Mo, Ru, and Cu MOFs is &lt; 20 kJ/mol.</a:t>
            </a:r>
            <a:r>
              <a:rPr lang="en-US" dirty="0">
                <a:effectLst/>
              </a:rPr>
              <a:t> </a:t>
            </a:r>
            <a:endParaRPr lang="en-US" dirty="0"/>
          </a:p>
          <a:p>
            <a:endParaRPr lang="en-US" dirty="0"/>
          </a:p>
        </p:txBody>
      </p:sp>
    </p:spTree>
    <p:extLst>
      <p:ext uri="{BB962C8B-B14F-4D97-AF65-F5344CB8AC3E}">
        <p14:creationId xmlns:p14="http://schemas.microsoft.com/office/powerpoint/2010/main" val="1916785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To consider separations involving more than two adsorbing components, it is useful to classify OMS in terms of the binding energy order for the entire group of molecules we studied. there are five different orders of binding energies in the set of MOFs. The most common situation is the one shown for Zn OMS, with binding energies in the order H</a:t>
            </a:r>
            <a:r>
              <a:rPr lang="en-US" sz="1200" kern="1200" baseline="-25000" dirty="0">
                <a:solidFill>
                  <a:schemeClr val="tx1"/>
                </a:solidFill>
                <a:effectLst/>
                <a:latin typeface="+mn-lt"/>
                <a:ea typeface="+mn-ea"/>
                <a:cs typeface="+mn-cs"/>
              </a:rPr>
              <a:t>2</a:t>
            </a:r>
            <a:r>
              <a:rPr lang="en-US" sz="1200" kern="1200" dirty="0">
                <a:solidFill>
                  <a:schemeClr val="tx1"/>
                </a:solidFill>
                <a:effectLst/>
                <a:latin typeface="+mn-lt"/>
                <a:ea typeface="+mn-ea"/>
                <a:cs typeface="+mn-cs"/>
              </a:rPr>
              <a:t>O &gt; C</a:t>
            </a:r>
            <a:r>
              <a:rPr lang="en-US" sz="1200" kern="1200" baseline="-25000" dirty="0">
                <a:solidFill>
                  <a:schemeClr val="tx1"/>
                </a:solidFill>
                <a:effectLst/>
                <a:latin typeface="+mn-lt"/>
                <a:ea typeface="+mn-ea"/>
                <a:cs typeface="+mn-cs"/>
              </a:rPr>
              <a:t>2</a:t>
            </a:r>
            <a:r>
              <a:rPr lang="en-US" sz="1200" kern="1200" dirty="0">
                <a:solidFill>
                  <a:schemeClr val="tx1"/>
                </a:solidFill>
                <a:effectLst/>
                <a:latin typeface="+mn-lt"/>
                <a:ea typeface="+mn-ea"/>
                <a:cs typeface="+mn-cs"/>
              </a:rPr>
              <a:t>H</a:t>
            </a:r>
            <a:r>
              <a:rPr lang="en-US" sz="1200" kern="1200" baseline="-25000" dirty="0">
                <a:solidFill>
                  <a:schemeClr val="tx1"/>
                </a:solidFill>
                <a:effectLst/>
                <a:latin typeface="+mn-lt"/>
                <a:ea typeface="+mn-ea"/>
                <a:cs typeface="+mn-cs"/>
              </a:rPr>
              <a:t>4</a:t>
            </a:r>
            <a:r>
              <a:rPr lang="en-US" sz="1200" kern="1200" dirty="0">
                <a:solidFill>
                  <a:schemeClr val="tx1"/>
                </a:solidFill>
                <a:effectLst/>
                <a:latin typeface="+mn-lt"/>
                <a:ea typeface="+mn-ea"/>
                <a:cs typeface="+mn-cs"/>
              </a:rPr>
              <a:t> &gt; C</a:t>
            </a:r>
            <a:r>
              <a:rPr lang="en-US" sz="1200" kern="1200" baseline="-25000" dirty="0">
                <a:solidFill>
                  <a:schemeClr val="tx1"/>
                </a:solidFill>
                <a:effectLst/>
                <a:latin typeface="+mn-lt"/>
                <a:ea typeface="+mn-ea"/>
                <a:cs typeface="+mn-cs"/>
              </a:rPr>
              <a:t>2</a:t>
            </a:r>
            <a:r>
              <a:rPr lang="en-US" sz="1200" kern="1200" dirty="0">
                <a:solidFill>
                  <a:schemeClr val="tx1"/>
                </a:solidFill>
                <a:effectLst/>
                <a:latin typeface="+mn-lt"/>
                <a:ea typeface="+mn-ea"/>
                <a:cs typeface="+mn-cs"/>
              </a:rPr>
              <a:t>H</a:t>
            </a:r>
            <a:r>
              <a:rPr lang="en-US" sz="1200" kern="1200" baseline="-25000" dirty="0">
                <a:solidFill>
                  <a:schemeClr val="tx1"/>
                </a:solidFill>
                <a:effectLst/>
                <a:latin typeface="+mn-lt"/>
                <a:ea typeface="+mn-ea"/>
                <a:cs typeface="+mn-cs"/>
              </a:rPr>
              <a:t>2</a:t>
            </a:r>
            <a:r>
              <a:rPr lang="en-US" sz="1200" kern="1200" dirty="0">
                <a:solidFill>
                  <a:schemeClr val="tx1"/>
                </a:solidFill>
                <a:effectLst/>
                <a:latin typeface="+mn-lt"/>
                <a:ea typeface="+mn-ea"/>
                <a:cs typeface="+mn-cs"/>
              </a:rPr>
              <a:t> &gt; CO &gt; C</a:t>
            </a:r>
            <a:r>
              <a:rPr lang="en-US" sz="1200" kern="1200" baseline="-25000" dirty="0">
                <a:solidFill>
                  <a:schemeClr val="tx1"/>
                </a:solidFill>
                <a:effectLst/>
                <a:latin typeface="+mn-lt"/>
                <a:ea typeface="+mn-ea"/>
                <a:cs typeface="+mn-cs"/>
              </a:rPr>
              <a:t>2</a:t>
            </a:r>
            <a:r>
              <a:rPr lang="en-US" sz="1200" kern="1200" dirty="0">
                <a:solidFill>
                  <a:schemeClr val="tx1"/>
                </a:solidFill>
                <a:effectLst/>
                <a:latin typeface="+mn-lt"/>
                <a:ea typeface="+mn-ea"/>
                <a:cs typeface="+mn-cs"/>
              </a:rPr>
              <a:t>H</a:t>
            </a:r>
            <a:r>
              <a:rPr lang="en-US" sz="1200" kern="1200" baseline="-25000" dirty="0">
                <a:solidFill>
                  <a:schemeClr val="tx1"/>
                </a:solidFill>
                <a:effectLst/>
                <a:latin typeface="+mn-lt"/>
                <a:ea typeface="+mn-ea"/>
                <a:cs typeface="+mn-cs"/>
              </a:rPr>
              <a:t>6</a:t>
            </a:r>
            <a:r>
              <a:rPr lang="en-US" sz="1200" kern="1200" dirty="0">
                <a:solidFill>
                  <a:schemeClr val="tx1"/>
                </a:solidFill>
                <a:effectLst/>
                <a:latin typeface="+mn-lt"/>
                <a:ea typeface="+mn-ea"/>
                <a:cs typeface="+mn-cs"/>
              </a:rPr>
              <a:t>. This ordering is shared by MOFs with these metal centers. However, a useful observation from our data is that other orderings are possible. Two striking examples are MOFs with Ru and </a:t>
            </a:r>
            <a:r>
              <a:rPr lang="en-US" sz="1200" kern="1200" dirty="0" err="1">
                <a:solidFill>
                  <a:schemeClr val="tx1"/>
                </a:solidFill>
                <a:effectLst/>
                <a:latin typeface="+mn-lt"/>
                <a:ea typeface="+mn-ea"/>
                <a:cs typeface="+mn-cs"/>
              </a:rPr>
              <a:t>Ti</a:t>
            </a:r>
            <a:r>
              <a:rPr lang="en-US" sz="1200" kern="1200" dirty="0">
                <a:solidFill>
                  <a:schemeClr val="tx1"/>
                </a:solidFill>
                <a:effectLst/>
                <a:latin typeface="+mn-lt"/>
                <a:ea typeface="+mn-ea"/>
                <a:cs typeface="+mn-cs"/>
              </a:rPr>
              <a:t> OMS, for which our calculations predict that CO is the strongest binding species.</a:t>
            </a:r>
          </a:p>
          <a:p>
            <a:endParaRPr lang="en-US" dirty="0"/>
          </a:p>
        </p:txBody>
      </p:sp>
    </p:spTree>
    <p:extLst>
      <p:ext uri="{BB962C8B-B14F-4D97-AF65-F5344CB8AC3E}">
        <p14:creationId xmlns:p14="http://schemas.microsoft.com/office/powerpoint/2010/main" val="2623365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Here we show three examples about how to purify a stream that initially contains all five components. In each example, each filled box indicates a packed bed or similar unit operation containing a MOF. If H</a:t>
            </a:r>
            <a:r>
              <a:rPr lang="en-US" sz="1200" kern="1200" baseline="-25000" dirty="0">
                <a:solidFill>
                  <a:schemeClr val="tx1"/>
                </a:solidFill>
                <a:effectLst/>
                <a:latin typeface="+mn-lt"/>
                <a:ea typeface="+mn-ea"/>
                <a:cs typeface="+mn-cs"/>
              </a:rPr>
              <a:t>2</a:t>
            </a:r>
            <a:r>
              <a:rPr lang="en-US" sz="1200" kern="1200" dirty="0">
                <a:solidFill>
                  <a:schemeClr val="tx1"/>
                </a:solidFill>
                <a:effectLst/>
                <a:latin typeface="+mn-lt"/>
                <a:ea typeface="+mn-ea"/>
                <a:cs typeface="+mn-cs"/>
              </a:rPr>
              <a:t>O is the dominant contaminant, two possible separation sequences are shown. You can first use a Mg OMS MOF to remove water. This step could of course also potentially be achieved using well known hydrophilic adsorbents such as zeolite 13X. Then two alternative separation strategies can be used to purify the remaining four components. If CO is the dominant contaminant, we can use this strategy. These separation strategies shown here are of course highly schematic, but they illustrated how the information from previous slide can be used to select suitable adsorbents for a wide range of multicomponent separations.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 emphasize that our approach is only intended to indicate the order in which components would appear in a breakthrough experiment.</a:t>
            </a:r>
            <a:endParaRPr lang="en-US" dirty="0"/>
          </a:p>
        </p:txBody>
      </p:sp>
    </p:spTree>
    <p:extLst>
      <p:ext uri="{BB962C8B-B14F-4D97-AF65-F5344CB8AC3E}">
        <p14:creationId xmlns:p14="http://schemas.microsoft.com/office/powerpoint/2010/main" val="399277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a:t>
            </a:r>
            <a:r>
              <a:rPr lang="en-US" sz="1200" kern="1200" dirty="0" err="1">
                <a:solidFill>
                  <a:schemeClr val="tx1"/>
                </a:solidFill>
                <a:effectLst/>
                <a:latin typeface="+mn-lt"/>
                <a:ea typeface="+mn-ea"/>
                <a:cs typeface="+mn-cs"/>
              </a:rPr>
              <a:t>regenerability</a:t>
            </a:r>
            <a:r>
              <a:rPr lang="en-US" sz="1200" kern="1200" dirty="0">
                <a:solidFill>
                  <a:schemeClr val="tx1"/>
                </a:solidFill>
                <a:effectLst/>
                <a:latin typeface="+mn-lt"/>
                <a:ea typeface="+mn-ea"/>
                <a:cs typeface="+mn-cs"/>
              </a:rPr>
              <a:t> of adsorption can be decided by the absolute binding energy of the strongest binding species in a mixture. It is energy-intensive to desorb the strongly bonded adsorbates. In general, there is a tradeoff between finding materials with large binding energy differences and finding materials with moderate absolute binding energies,  because it is easier to have a large binding energy difference if one species binds very strongly. This tradeoff is illustrated for ethylene-ethane mixtures. With the increase of binding energy of ethylene, the binding energy difference of ethylene and ethane also increase. So the ideal metal should be in this area.</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The difference of binding energies between ethylene and ethane as a function of the average binding energy of ethylene in MOFs with 12 metal centers. The variation in energies among the linkers in Figure 1 are indicated by error bars.</a:t>
            </a:r>
            <a:endParaRPr lang="en-US" dirty="0"/>
          </a:p>
        </p:txBody>
      </p:sp>
    </p:spTree>
    <p:extLst>
      <p:ext uri="{BB962C8B-B14F-4D97-AF65-F5344CB8AC3E}">
        <p14:creationId xmlns:p14="http://schemas.microsoft.com/office/powerpoint/2010/main" val="28831566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3227" t="386" r="13152" b="713"/>
          <a:stretch/>
        </p:blipFill>
        <p:spPr bwMode="auto">
          <a:xfrm>
            <a:off x="0" y="-14367"/>
            <a:ext cx="2776538" cy="68624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Rectangle 11"/>
          <p:cNvSpPr/>
          <p:nvPr userDrawn="1"/>
        </p:nvSpPr>
        <p:spPr>
          <a:xfrm>
            <a:off x="6683195" y="6386428"/>
            <a:ext cx="2635610" cy="461665"/>
          </a:xfrm>
          <a:prstGeom prst="rect">
            <a:avLst/>
          </a:prstGeom>
        </p:spPr>
        <p:txBody>
          <a:bodyPr wrap="square">
            <a:spAutoFit/>
          </a:bodyPr>
          <a:lstStyle/>
          <a:p>
            <a:r>
              <a:rPr lang="en-US" sz="2400" dirty="0">
                <a:solidFill>
                  <a:schemeClr val="tx1"/>
                </a:solidFill>
                <a:latin typeface="+mn-lt"/>
                <a:cs typeface="Arial" panose="020B0604020202020204" pitchFamily="34" charset="0"/>
              </a:rPr>
              <a:t>Sholl</a:t>
            </a:r>
            <a:r>
              <a:rPr lang="en-US" sz="2400" baseline="0" dirty="0">
                <a:solidFill>
                  <a:schemeClr val="tx1"/>
                </a:solidFill>
                <a:latin typeface="+mn-lt"/>
                <a:cs typeface="Arial" panose="020B0604020202020204" pitchFamily="34" charset="0"/>
              </a:rPr>
              <a:t> Group @GT</a:t>
            </a:r>
            <a:endParaRPr lang="en-US" sz="2400" dirty="0">
              <a:solidFill>
                <a:schemeClr val="tx1"/>
              </a:solidFill>
              <a:latin typeface="+mn-lt"/>
              <a:cs typeface="Arial" panose="020B0604020202020204" pitchFamily="34" charset="0"/>
            </a:endParaRP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428479" y="6409131"/>
            <a:ext cx="1254716" cy="438962"/>
          </a:xfrm>
          <a:prstGeom prst="rect">
            <a:avLst/>
          </a:prstGeom>
        </p:spPr>
      </p:pic>
    </p:spTree>
    <p:extLst>
      <p:ext uri="{BB962C8B-B14F-4D97-AF65-F5344CB8AC3E}">
        <p14:creationId xmlns:p14="http://schemas.microsoft.com/office/powerpoint/2010/main" val="370299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791" y="1590261"/>
            <a:ext cx="8971121" cy="4598850"/>
          </a:xfrm>
        </p:spPr>
        <p:txBody>
          <a:bodyPr/>
          <a:lstStyle>
            <a:lvl1pPr>
              <a:defRPr sz="2400">
                <a:solidFill>
                  <a:schemeClr val="tx1"/>
                </a:solidFill>
                <a:latin typeface="+mn-lt"/>
                <a:cs typeface="Arial" panose="020B0604020202020204" pitchFamily="34" charset="0"/>
              </a:defRPr>
            </a:lvl1pPr>
            <a:lvl2pPr>
              <a:defRPr sz="2000">
                <a:solidFill>
                  <a:schemeClr val="tx1"/>
                </a:solidFill>
                <a:latin typeface="+mn-lt"/>
                <a:cs typeface="Arial" panose="020B0604020202020204" pitchFamily="34" charset="0"/>
              </a:defRPr>
            </a:lvl2pPr>
            <a:lvl3pPr>
              <a:defRPr sz="1800">
                <a:solidFill>
                  <a:schemeClr val="tx1"/>
                </a:solidFill>
                <a:latin typeface="+mn-lt"/>
                <a:cs typeface="Arial" panose="020B0604020202020204" pitchFamily="34" charset="0"/>
              </a:defRPr>
            </a:lvl3pPr>
            <a:lvl4pPr>
              <a:defRPr>
                <a:solidFill>
                  <a:schemeClr val="tx1"/>
                </a:solidFill>
                <a:latin typeface="+mn-lt"/>
                <a:cs typeface="Arial" panose="020B0604020202020204" pitchFamily="34" charset="0"/>
              </a:defRPr>
            </a:lvl4pPr>
            <a:lvl5pPr>
              <a:defRPr>
                <a:solidFill>
                  <a:schemeClr val="tx1"/>
                </a:solidFill>
                <a:latin typeface="+mn-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a:xfrm>
            <a:off x="455709" y="133121"/>
            <a:ext cx="8535499" cy="535768"/>
          </a:xfrm>
          <a:solidFill>
            <a:schemeClr val="accent6">
              <a:lumMod val="20000"/>
              <a:lumOff val="80000"/>
            </a:schemeClr>
          </a:solidFill>
        </p:spPr>
        <p:txBody>
          <a:bodyPr>
            <a:normAutofit/>
          </a:bodyPr>
          <a:lstStyle>
            <a:lvl1pPr>
              <a:defRPr sz="3200" b="1">
                <a:solidFill>
                  <a:schemeClr val="tx1"/>
                </a:solidFill>
                <a:latin typeface="+mj-lt"/>
                <a:cs typeface="Arial" panose="020B0604020202020204" pitchFamily="34" charset="0"/>
              </a:defRPr>
            </a:lvl1pPr>
          </a:lstStyle>
          <a:p>
            <a:r>
              <a:rPr lang="en-US" dirty="0"/>
              <a:t>Click to edit Master title style</a:t>
            </a:r>
          </a:p>
        </p:txBody>
      </p:sp>
      <p:sp>
        <p:nvSpPr>
          <p:cNvPr id="13" name="Slide Number Placeholder 5"/>
          <p:cNvSpPr>
            <a:spLocks noGrp="1"/>
          </p:cNvSpPr>
          <p:nvPr>
            <p:ph type="sldNum" sz="quarter" idx="12"/>
          </p:nvPr>
        </p:nvSpPr>
        <p:spPr>
          <a:xfrm>
            <a:off x="7066512" y="6486981"/>
            <a:ext cx="2057400" cy="365125"/>
          </a:xfrm>
        </p:spPr>
        <p:txBody>
          <a:bodyPr/>
          <a:lstStyle>
            <a:lvl1pPr>
              <a:defRPr>
                <a:solidFill>
                  <a:schemeClr val="tx1"/>
                </a:solidFill>
                <a:latin typeface="Arial" panose="020B0604020202020204" pitchFamily="34" charset="0"/>
                <a:cs typeface="Arial" panose="020B0604020202020204" pitchFamily="34" charset="0"/>
              </a:defRPr>
            </a:lvl1pPr>
          </a:lstStyle>
          <a:p>
            <a:fld id="{F5EEB1E8-08C0-4036-823D-F7D8FD37B0BF}" type="slidenum">
              <a:rPr lang="en-US" smtClean="0"/>
              <a:pPr/>
              <a:t>‹#›</a:t>
            </a:fld>
            <a:endParaRPr lang="en-US" dirty="0"/>
          </a:p>
        </p:txBody>
      </p:sp>
      <p:sp>
        <p:nvSpPr>
          <p:cNvPr id="25" name="Rectangle 24"/>
          <p:cNvSpPr/>
          <p:nvPr userDrawn="1"/>
        </p:nvSpPr>
        <p:spPr>
          <a:xfrm>
            <a:off x="152791" y="237114"/>
            <a:ext cx="144967" cy="281354"/>
          </a:xfrm>
          <a:prstGeom prst="rect">
            <a:avLst/>
          </a:prstGeom>
          <a:solidFill>
            <a:srgbClr val="FFC000"/>
          </a:solidFill>
          <a:ln>
            <a:solidFill>
              <a:srgbClr val="FFC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15700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Rectangle 11"/>
          <p:cNvSpPr/>
          <p:nvPr userDrawn="1"/>
        </p:nvSpPr>
        <p:spPr>
          <a:xfrm>
            <a:off x="1313158" y="6396335"/>
            <a:ext cx="2635610" cy="461665"/>
          </a:xfrm>
          <a:prstGeom prst="rect">
            <a:avLst/>
          </a:prstGeom>
        </p:spPr>
        <p:txBody>
          <a:bodyPr wrap="square">
            <a:spAutoFit/>
          </a:bodyPr>
          <a:lstStyle/>
          <a:p>
            <a:r>
              <a:rPr lang="en-US" sz="2400" dirty="0">
                <a:solidFill>
                  <a:schemeClr val="tx1"/>
                </a:solidFill>
                <a:latin typeface="+mn-lt"/>
                <a:cs typeface="Arial" panose="020B0604020202020204" pitchFamily="34" charset="0"/>
              </a:rPr>
              <a:t>Sholl</a:t>
            </a:r>
            <a:r>
              <a:rPr lang="en-US" sz="2400" baseline="0" dirty="0">
                <a:solidFill>
                  <a:schemeClr val="tx1"/>
                </a:solidFill>
                <a:latin typeface="+mn-lt"/>
                <a:cs typeface="Arial" panose="020B0604020202020204" pitchFamily="34" charset="0"/>
              </a:rPr>
              <a:t> Group @GT</a:t>
            </a:r>
            <a:endParaRPr lang="en-US" sz="2400" dirty="0">
              <a:solidFill>
                <a:schemeClr val="tx1"/>
              </a:solidFill>
              <a:latin typeface="+mn-lt"/>
              <a:cs typeface="Arial" panose="020B0604020202020204" pitchFamily="34" charset="0"/>
            </a:endParaRP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442" y="6419038"/>
            <a:ext cx="1254716" cy="438962"/>
          </a:xfrm>
          <a:prstGeom prst="rect">
            <a:avLst/>
          </a:prstGeom>
        </p:spPr>
      </p:pic>
    </p:spTree>
    <p:extLst>
      <p:ext uri="{BB962C8B-B14F-4D97-AF65-F5344CB8AC3E}">
        <p14:creationId xmlns:p14="http://schemas.microsoft.com/office/powerpoint/2010/main" val="751346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791" y="1590261"/>
            <a:ext cx="8971121" cy="4598850"/>
          </a:xfrm>
        </p:spPr>
        <p:txBody>
          <a:bodyPr/>
          <a:lstStyle>
            <a:lvl1pPr>
              <a:defRPr sz="2400">
                <a:solidFill>
                  <a:schemeClr val="tx1"/>
                </a:solidFill>
                <a:latin typeface="+mn-lt"/>
                <a:cs typeface="Arial" panose="020B0604020202020204" pitchFamily="34" charset="0"/>
              </a:defRPr>
            </a:lvl1pPr>
            <a:lvl2pPr>
              <a:defRPr sz="2000">
                <a:solidFill>
                  <a:schemeClr val="tx1"/>
                </a:solidFill>
                <a:latin typeface="+mn-lt"/>
                <a:cs typeface="Arial" panose="020B0604020202020204" pitchFamily="34" charset="0"/>
              </a:defRPr>
            </a:lvl2pPr>
            <a:lvl3pPr>
              <a:defRPr sz="1800">
                <a:solidFill>
                  <a:schemeClr val="tx1"/>
                </a:solidFill>
                <a:latin typeface="+mn-lt"/>
                <a:cs typeface="Arial" panose="020B0604020202020204" pitchFamily="34" charset="0"/>
              </a:defRPr>
            </a:lvl3pPr>
            <a:lvl4pPr>
              <a:defRPr>
                <a:solidFill>
                  <a:schemeClr val="tx1"/>
                </a:solidFill>
                <a:latin typeface="+mn-lt"/>
                <a:cs typeface="Arial" panose="020B0604020202020204" pitchFamily="34" charset="0"/>
              </a:defRPr>
            </a:lvl4pPr>
            <a:lvl5pPr>
              <a:defRPr>
                <a:solidFill>
                  <a:schemeClr val="tx1"/>
                </a:solidFill>
                <a:latin typeface="+mn-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a:xfrm>
            <a:off x="455709" y="133121"/>
            <a:ext cx="8535499" cy="535768"/>
          </a:xfrm>
          <a:solidFill>
            <a:schemeClr val="accent6">
              <a:lumMod val="20000"/>
              <a:lumOff val="80000"/>
            </a:schemeClr>
          </a:solidFill>
        </p:spPr>
        <p:txBody>
          <a:bodyPr>
            <a:normAutofit/>
          </a:bodyPr>
          <a:lstStyle>
            <a:lvl1pPr>
              <a:defRPr sz="3200" b="1">
                <a:solidFill>
                  <a:schemeClr val="tx1"/>
                </a:solidFill>
                <a:latin typeface="+mj-lt"/>
                <a:cs typeface="Arial" panose="020B0604020202020204" pitchFamily="34" charset="0"/>
              </a:defRPr>
            </a:lvl1pPr>
          </a:lstStyle>
          <a:p>
            <a:r>
              <a:rPr lang="en-US" dirty="0"/>
              <a:t>Click to edit Master title style</a:t>
            </a:r>
          </a:p>
        </p:txBody>
      </p:sp>
      <p:pic>
        <p:nvPicPr>
          <p:cNvPr id="11" name="Picture 10" descr="chbe.blue.2-line.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3487" y="6445073"/>
            <a:ext cx="1954029" cy="412927"/>
          </a:xfrm>
          <a:prstGeom prst="rect">
            <a:avLst/>
          </a:prstGeom>
        </p:spPr>
      </p:pic>
      <p:sp>
        <p:nvSpPr>
          <p:cNvPr id="13" name="Slide Number Placeholder 5"/>
          <p:cNvSpPr>
            <a:spLocks noGrp="1"/>
          </p:cNvSpPr>
          <p:nvPr>
            <p:ph type="sldNum" sz="quarter" idx="12"/>
          </p:nvPr>
        </p:nvSpPr>
        <p:spPr>
          <a:xfrm>
            <a:off x="7066512" y="6486981"/>
            <a:ext cx="2057400" cy="365125"/>
          </a:xfrm>
        </p:spPr>
        <p:txBody>
          <a:bodyPr/>
          <a:lstStyle>
            <a:lvl1pPr>
              <a:defRPr>
                <a:solidFill>
                  <a:schemeClr val="tx1"/>
                </a:solidFill>
                <a:latin typeface="Arial" panose="020B0604020202020204" pitchFamily="34" charset="0"/>
                <a:cs typeface="Arial" panose="020B0604020202020204" pitchFamily="34" charset="0"/>
              </a:defRPr>
            </a:lvl1pPr>
          </a:lstStyle>
          <a:p>
            <a:fld id="{F5EEB1E8-08C0-4036-823D-F7D8FD37B0BF}" type="slidenum">
              <a:rPr lang="en-US" smtClean="0"/>
              <a:pPr/>
              <a:t>‹#›</a:t>
            </a:fld>
            <a:endParaRPr lang="en-US" dirty="0"/>
          </a:p>
        </p:txBody>
      </p:sp>
      <p:pic>
        <p:nvPicPr>
          <p:cNvPr id="17" name="Picture 1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292" y="6480496"/>
            <a:ext cx="1062195" cy="371609"/>
          </a:xfrm>
          <a:prstGeom prst="rect">
            <a:avLst/>
          </a:prstGeom>
        </p:spPr>
      </p:pic>
      <p:sp>
        <p:nvSpPr>
          <p:cNvPr id="25" name="Rectangle 24"/>
          <p:cNvSpPr/>
          <p:nvPr userDrawn="1"/>
        </p:nvSpPr>
        <p:spPr>
          <a:xfrm>
            <a:off x="152791" y="237114"/>
            <a:ext cx="144967" cy="281354"/>
          </a:xfrm>
          <a:prstGeom prst="rect">
            <a:avLst/>
          </a:prstGeom>
          <a:solidFill>
            <a:srgbClr val="FFC000"/>
          </a:solidFill>
          <a:ln>
            <a:solidFill>
              <a:srgbClr val="FFC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78393556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EEB1E8-08C0-4036-823D-F7D8FD37B0BF}" type="slidenum">
              <a:rPr lang="en-US" smtClean="0"/>
              <a:t>‹#›</a:t>
            </a:fld>
            <a:endParaRPr lang="en-US"/>
          </a:p>
        </p:txBody>
      </p:sp>
    </p:spTree>
    <p:extLst>
      <p:ext uri="{BB962C8B-B14F-4D97-AF65-F5344CB8AC3E}">
        <p14:creationId xmlns:p14="http://schemas.microsoft.com/office/powerpoint/2010/main" val="1174129680"/>
      </p:ext>
    </p:extLst>
  </p:cSld>
  <p:clrMap bg1="lt1" tx1="dk1" bg2="lt2" tx2="dk2" accent1="accent1" accent2="accent2" accent3="accent3" accent4="accent4" accent5="accent5" accent6="accent6" hlink="hlink" folHlink="folHlink"/>
  <p:sldLayoutIdLst>
    <p:sldLayoutId id="2147483661" r:id="rId1"/>
    <p:sldLayoutId id="2147483662"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EEB1E8-08C0-4036-823D-F7D8FD37B0BF}" type="slidenum">
              <a:rPr lang="en-US" smtClean="0"/>
              <a:t>‹#›</a:t>
            </a:fld>
            <a:endParaRPr lang="en-US"/>
          </a:p>
        </p:txBody>
      </p:sp>
    </p:spTree>
    <p:extLst>
      <p:ext uri="{BB962C8B-B14F-4D97-AF65-F5344CB8AC3E}">
        <p14:creationId xmlns:p14="http://schemas.microsoft.com/office/powerpoint/2010/main" val="3767383938"/>
      </p:ext>
    </p:extLst>
  </p:cSld>
  <p:clrMap bg1="lt1" tx1="dk1" bg2="lt2" tx2="dk2" accent1="accent1" accent2="accent2" accent3="accent3" accent4="accent4" accent5="accent5" accent6="accent6" hlink="hlink" folHlink="folHlink"/>
  <p:sldLayoutIdLst>
    <p:sldLayoutId id="2147483664" r:id="rId1"/>
    <p:sldLayoutId id="2147483665"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1.xml"/><Relationship Id="rId13" Type="http://schemas.openxmlformats.org/officeDocument/2006/relationships/image" Target="../media/image21.png"/><Relationship Id="rId3" Type="http://schemas.openxmlformats.org/officeDocument/2006/relationships/image" Target="../media/image7.jpeg"/><Relationship Id="rId7" Type="http://schemas.openxmlformats.org/officeDocument/2006/relationships/image" Target="../media/image11.png"/><Relationship Id="rId12"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diagramColors" Target="../diagrams/colors1.xml"/><Relationship Id="rId5" Type="http://schemas.openxmlformats.org/officeDocument/2006/relationships/image" Target="../media/image9.png"/><Relationship Id="rId10" Type="http://schemas.openxmlformats.org/officeDocument/2006/relationships/diagramQuickStyle" Target="../diagrams/quickStyle1.xml"/><Relationship Id="rId4" Type="http://schemas.openxmlformats.org/officeDocument/2006/relationships/image" Target="../media/image8.png"/><Relationship Id="rId9" Type="http://schemas.openxmlformats.org/officeDocument/2006/relationships/diagramLayout" Target="../diagrams/layout1.xml"/><Relationship Id="rId14" Type="http://schemas.openxmlformats.org/officeDocument/2006/relationships/image" Target="../media/image22.png"/></Relationships>
</file>

<file path=ppt/slides/_rels/slide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10" Type="http://schemas.openxmlformats.org/officeDocument/2006/relationships/image" Target="../media/image25.png"/><Relationship Id="rId4" Type="http://schemas.openxmlformats.org/officeDocument/2006/relationships/diagramLayout" Target="../diagrams/layout2.xml"/><Relationship Id="rId9" Type="http://schemas.openxmlformats.org/officeDocument/2006/relationships/image" Target="../media/image24.png"/></Relationships>
</file>

<file path=ppt/slides/_rels/slide4.xml.rels><?xml version="1.0" encoding="UTF-8" standalone="yes"?>
<Relationships xmlns="http://schemas.openxmlformats.org/package/2006/relationships"><Relationship Id="rId3" Type="http://schemas.openxmlformats.org/officeDocument/2006/relationships/image" Target="../media/image44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4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georgia tech">
            <a:extLst>
              <a:ext uri="{FF2B5EF4-FFF2-40B4-BE49-F238E27FC236}">
                <a16:creationId xmlns:a16="http://schemas.microsoft.com/office/drawing/2014/main" id="{C934C36E-ECF9-4576-8EA8-883A97E6C66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3092"/>
          <a:stretch/>
        </p:blipFill>
        <p:spPr bwMode="auto">
          <a:xfrm>
            <a:off x="6563520" y="5129349"/>
            <a:ext cx="2505903" cy="162191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133300" y="585286"/>
            <a:ext cx="8877400" cy="2000675"/>
          </a:xfrm>
        </p:spPr>
        <p:txBody>
          <a:bodyPr>
            <a:noAutofit/>
          </a:bodyPr>
          <a:lstStyle/>
          <a:p>
            <a:r>
              <a:rPr lang="en-US" sz="4000" dirty="0">
                <a:ea typeface="Arial" charset="0"/>
                <a:cs typeface="Arial" panose="020B0604020202020204" pitchFamily="34" charset="0"/>
              </a:rPr>
              <a:t>Ethylene/Ethane Separation </a:t>
            </a:r>
            <a:br>
              <a:rPr lang="en-US" sz="4000" dirty="0">
                <a:ea typeface="Arial" charset="0"/>
                <a:cs typeface="Arial" panose="020B0604020202020204" pitchFamily="34" charset="0"/>
              </a:rPr>
            </a:br>
            <a:r>
              <a:rPr lang="en-US" sz="4000" dirty="0">
                <a:ea typeface="Arial" charset="0"/>
                <a:cs typeface="Arial" panose="020B0604020202020204" pitchFamily="34" charset="0"/>
              </a:rPr>
              <a:t>in Metal-Organic Frameworks</a:t>
            </a:r>
            <a:br>
              <a:rPr lang="en-US" sz="4000" dirty="0">
                <a:ea typeface="Arial" charset="0"/>
                <a:cs typeface="Arial" panose="020B0604020202020204" pitchFamily="34" charset="0"/>
              </a:rPr>
            </a:br>
            <a:r>
              <a:rPr lang="en-US" sz="4000" dirty="0">
                <a:ea typeface="Arial" charset="0"/>
                <a:cs typeface="Arial" panose="020B0604020202020204" pitchFamily="34" charset="0"/>
              </a:rPr>
              <a:t>by Computational Modeling</a:t>
            </a:r>
            <a:endParaRPr lang="en-US" sz="4000" dirty="0">
              <a:cs typeface="Arial" panose="020B0604020202020204" pitchFamily="34" charset="0"/>
            </a:endParaRPr>
          </a:p>
        </p:txBody>
      </p:sp>
      <p:sp>
        <p:nvSpPr>
          <p:cNvPr id="6" name="TextBox 5">
            <a:extLst>
              <a:ext uri="{FF2B5EF4-FFF2-40B4-BE49-F238E27FC236}">
                <a16:creationId xmlns:a16="http://schemas.microsoft.com/office/drawing/2014/main" id="{F705902B-0610-4B0F-A12D-CF70532ACD67}"/>
              </a:ext>
            </a:extLst>
          </p:cNvPr>
          <p:cNvSpPr txBox="1"/>
          <p:nvPr/>
        </p:nvSpPr>
        <p:spPr>
          <a:xfrm>
            <a:off x="0" y="60409"/>
            <a:ext cx="3681970" cy="400110"/>
          </a:xfrm>
          <a:prstGeom prst="rect">
            <a:avLst/>
          </a:prstGeom>
          <a:noFill/>
        </p:spPr>
        <p:txBody>
          <a:bodyPr wrap="none" rtlCol="0">
            <a:spAutoFit/>
          </a:bodyPr>
          <a:lstStyle/>
          <a:p>
            <a:r>
              <a:rPr lang="en-US" sz="2000" b="1" dirty="0">
                <a:cs typeface="Arial" panose="020B0604020202020204" pitchFamily="34" charset="0"/>
              </a:rPr>
              <a:t>PhD Thesis Defense Presentation</a:t>
            </a:r>
          </a:p>
        </p:txBody>
      </p:sp>
      <p:sp>
        <p:nvSpPr>
          <p:cNvPr id="7" name="TextBox 3">
            <a:extLst>
              <a:ext uri="{FF2B5EF4-FFF2-40B4-BE49-F238E27FC236}">
                <a16:creationId xmlns:a16="http://schemas.microsoft.com/office/drawing/2014/main" id="{2BB0F703-0AD1-4D84-8B66-5494829E563A}"/>
              </a:ext>
            </a:extLst>
          </p:cNvPr>
          <p:cNvSpPr txBox="1"/>
          <p:nvPr/>
        </p:nvSpPr>
        <p:spPr>
          <a:xfrm>
            <a:off x="1148597" y="2835495"/>
            <a:ext cx="6196566" cy="34163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200" dirty="0">
                <a:cs typeface="Arial" panose="020B0604020202020204" pitchFamily="34" charset="0"/>
              </a:rPr>
              <a:t>            Wenqin You</a:t>
            </a:r>
          </a:p>
          <a:p>
            <a:pPr algn="ctr"/>
            <a:r>
              <a:rPr lang="en-US" sz="2000" dirty="0"/>
              <a:t>                     Georgia Institute of Technology</a:t>
            </a:r>
          </a:p>
          <a:p>
            <a:pPr algn="ctr"/>
            <a:r>
              <a:rPr lang="en-US" sz="2000" dirty="0">
                <a:cs typeface="Arial" panose="020B0604020202020204" pitchFamily="34" charset="0"/>
              </a:rPr>
              <a:t>             10/31/2019</a:t>
            </a:r>
          </a:p>
          <a:p>
            <a:pPr algn="ctr"/>
            <a:endParaRPr lang="en-US" sz="2200" dirty="0">
              <a:cs typeface="Arial" panose="020B0604020202020204" pitchFamily="34" charset="0"/>
            </a:endParaRPr>
          </a:p>
          <a:p>
            <a:pPr algn="ctr"/>
            <a:r>
              <a:rPr lang="en-US" sz="2200" dirty="0">
                <a:cs typeface="Arial" panose="020B0604020202020204" pitchFamily="34" charset="0"/>
              </a:rPr>
              <a:t>                    Advisor: Dr. David S. Sholl</a:t>
            </a:r>
          </a:p>
          <a:p>
            <a:pPr algn="ctr"/>
            <a:endParaRPr lang="en-US" sz="2200" dirty="0">
              <a:cs typeface="Arial" panose="020B0604020202020204" pitchFamily="34" charset="0"/>
            </a:endParaRPr>
          </a:p>
          <a:p>
            <a:pPr algn="ctr"/>
            <a:r>
              <a:rPr lang="en-US" sz="2200" dirty="0">
                <a:cs typeface="Arial" panose="020B0604020202020204" pitchFamily="34" charset="0"/>
              </a:rPr>
              <a:t>Committee Members: Dr. Krista S. Walton</a:t>
            </a:r>
          </a:p>
          <a:p>
            <a:pPr algn="ctr"/>
            <a:r>
              <a:rPr lang="en-US" sz="2200" dirty="0">
                <a:cs typeface="Arial" panose="020B0604020202020204" pitchFamily="34" charset="0"/>
              </a:rPr>
              <a:t>                                           Dr. Matthew J. Realff</a:t>
            </a:r>
          </a:p>
          <a:p>
            <a:pPr algn="ctr"/>
            <a:r>
              <a:rPr lang="en-US" sz="2200" dirty="0">
                <a:cs typeface="Arial" panose="020B0604020202020204" pitchFamily="34" charset="0"/>
              </a:rPr>
              <a:t>                                   Dr. Ryan P. Lively</a:t>
            </a:r>
          </a:p>
          <a:p>
            <a:pPr algn="ctr"/>
            <a:r>
              <a:rPr lang="en-US" sz="2200" dirty="0">
                <a:cs typeface="Arial" panose="020B0604020202020204" pitchFamily="34" charset="0"/>
              </a:rPr>
              <a:t>                             Dr. Eric Vogel</a:t>
            </a:r>
          </a:p>
        </p:txBody>
      </p:sp>
      <p:pic>
        <p:nvPicPr>
          <p:cNvPr id="3" name="Picture 2">
            <a:extLst>
              <a:ext uri="{FF2B5EF4-FFF2-40B4-BE49-F238E27FC236}">
                <a16:creationId xmlns:a16="http://schemas.microsoft.com/office/drawing/2014/main" id="{7FD2BEC2-30E6-45A9-8242-3E4A2E869C4E}"/>
              </a:ext>
            </a:extLst>
          </p:cNvPr>
          <p:cNvPicPr>
            <a:picLocks noChangeAspect="1"/>
          </p:cNvPicPr>
          <p:nvPr/>
        </p:nvPicPr>
        <p:blipFill>
          <a:blip r:embed="rId4"/>
          <a:stretch>
            <a:fillRect/>
          </a:stretch>
        </p:blipFill>
        <p:spPr>
          <a:xfrm>
            <a:off x="7546319" y="0"/>
            <a:ext cx="1597681" cy="1430323"/>
          </a:xfrm>
          <a:prstGeom prst="rect">
            <a:avLst/>
          </a:prstGeom>
        </p:spPr>
      </p:pic>
    </p:spTree>
    <p:extLst>
      <p:ext uri="{BB962C8B-B14F-4D97-AF65-F5344CB8AC3E}">
        <p14:creationId xmlns:p14="http://schemas.microsoft.com/office/powerpoint/2010/main" val="3769176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2B4FE57-7DE0-4DA4-A245-7DE6FCF229CD}"/>
              </a:ext>
            </a:extLst>
          </p:cNvPr>
          <p:cNvSpPr>
            <a:spLocks noGrp="1"/>
          </p:cNvSpPr>
          <p:nvPr>
            <p:ph type="title"/>
          </p:nvPr>
        </p:nvSpPr>
        <p:spPr/>
        <p:txBody>
          <a:bodyPr>
            <a:normAutofit/>
          </a:bodyPr>
          <a:lstStyle/>
          <a:p>
            <a:r>
              <a:rPr lang="en-US" dirty="0"/>
              <a:t>Chapter 4: Optimization of the Adsorption Process</a:t>
            </a:r>
          </a:p>
        </p:txBody>
      </p:sp>
      <p:sp>
        <p:nvSpPr>
          <p:cNvPr id="4" name="Slide Number Placeholder 3">
            <a:extLst>
              <a:ext uri="{FF2B5EF4-FFF2-40B4-BE49-F238E27FC236}">
                <a16:creationId xmlns:a16="http://schemas.microsoft.com/office/drawing/2014/main" id="{E06B1276-5EE1-4F31-9C9D-ACB2AE1DA070}"/>
              </a:ext>
            </a:extLst>
          </p:cNvPr>
          <p:cNvSpPr>
            <a:spLocks noGrp="1"/>
          </p:cNvSpPr>
          <p:nvPr>
            <p:ph type="sldNum" sz="quarter" idx="12"/>
          </p:nvPr>
        </p:nvSpPr>
        <p:spPr/>
        <p:txBody>
          <a:bodyPr/>
          <a:lstStyle/>
          <a:p>
            <a:fld id="{F5EEB1E8-08C0-4036-823D-F7D8FD37B0BF}" type="slidenum">
              <a:rPr lang="en-US" smtClean="0"/>
              <a:pPr/>
              <a:t>10</a:t>
            </a:fld>
            <a:endParaRPr lang="en-US" dirty="0"/>
          </a:p>
        </p:txBody>
      </p:sp>
      <p:pic>
        <p:nvPicPr>
          <p:cNvPr id="5" name="Picture 4">
            <a:extLst>
              <a:ext uri="{FF2B5EF4-FFF2-40B4-BE49-F238E27FC236}">
                <a16:creationId xmlns:a16="http://schemas.microsoft.com/office/drawing/2014/main" id="{A35CE208-D30B-4C97-93A9-7737A4B43662}"/>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918348"/>
            <a:ext cx="4572000" cy="3155315"/>
          </a:xfrm>
          <a:prstGeom prst="rect">
            <a:avLst/>
          </a:prstGeom>
          <a:noFill/>
        </p:spPr>
      </p:pic>
      <p:pic>
        <p:nvPicPr>
          <p:cNvPr id="6" name="Picture 5">
            <a:extLst>
              <a:ext uri="{FF2B5EF4-FFF2-40B4-BE49-F238E27FC236}">
                <a16:creationId xmlns:a16="http://schemas.microsoft.com/office/drawing/2014/main" id="{9C918457-09FC-4FA9-B752-C52031800B91}"/>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51912" y="1918348"/>
            <a:ext cx="4572000" cy="3089929"/>
          </a:xfrm>
          <a:prstGeom prst="rect">
            <a:avLst/>
          </a:prstGeom>
          <a:noFill/>
        </p:spPr>
      </p:pic>
      <p:sp>
        <p:nvSpPr>
          <p:cNvPr id="9" name="TextBox 8">
            <a:extLst>
              <a:ext uri="{FF2B5EF4-FFF2-40B4-BE49-F238E27FC236}">
                <a16:creationId xmlns:a16="http://schemas.microsoft.com/office/drawing/2014/main" id="{A011298F-61E4-44FC-9A9D-1C87091043BE}"/>
              </a:ext>
            </a:extLst>
          </p:cNvPr>
          <p:cNvSpPr txBox="1"/>
          <p:nvPr/>
        </p:nvSpPr>
        <p:spPr>
          <a:xfrm>
            <a:off x="2836591" y="703944"/>
            <a:ext cx="3462294" cy="461665"/>
          </a:xfrm>
          <a:prstGeom prst="rect">
            <a:avLst/>
          </a:prstGeom>
          <a:noFill/>
        </p:spPr>
        <p:txBody>
          <a:bodyPr wrap="none" rtlCol="0">
            <a:spAutoFit/>
          </a:bodyPr>
          <a:lstStyle/>
          <a:p>
            <a:r>
              <a:rPr lang="en-US" sz="2400" b="1" dirty="0">
                <a:solidFill>
                  <a:srgbClr val="0070C0"/>
                </a:solidFill>
              </a:rPr>
              <a:t>Case Study for the Zn-BTC</a:t>
            </a:r>
          </a:p>
        </p:txBody>
      </p:sp>
      <p:sp>
        <p:nvSpPr>
          <p:cNvPr id="11" name="Rectangle 10">
            <a:extLst>
              <a:ext uri="{FF2B5EF4-FFF2-40B4-BE49-F238E27FC236}">
                <a16:creationId xmlns:a16="http://schemas.microsoft.com/office/drawing/2014/main" id="{E69C82BC-9A77-4026-92A1-B0013E423836}"/>
              </a:ext>
            </a:extLst>
          </p:cNvPr>
          <p:cNvSpPr/>
          <p:nvPr/>
        </p:nvSpPr>
        <p:spPr>
          <a:xfrm>
            <a:off x="1627270" y="1421628"/>
            <a:ext cx="2002471" cy="400110"/>
          </a:xfrm>
          <a:prstGeom prst="rect">
            <a:avLst/>
          </a:prstGeom>
        </p:spPr>
        <p:txBody>
          <a:bodyPr wrap="none">
            <a:spAutoFit/>
          </a:bodyPr>
          <a:lstStyle/>
          <a:p>
            <a:r>
              <a:rPr lang="en-US" sz="2000" b="1" dirty="0"/>
              <a:t>Simplified Model</a:t>
            </a:r>
            <a:endParaRPr lang="en-US" sz="2000" dirty="0"/>
          </a:p>
        </p:txBody>
      </p:sp>
      <p:sp>
        <p:nvSpPr>
          <p:cNvPr id="12" name="Rectangle 11">
            <a:extLst>
              <a:ext uri="{FF2B5EF4-FFF2-40B4-BE49-F238E27FC236}">
                <a16:creationId xmlns:a16="http://schemas.microsoft.com/office/drawing/2014/main" id="{A1A0BDD1-1858-4797-BE95-B39F3A7E9CC9}"/>
              </a:ext>
            </a:extLst>
          </p:cNvPr>
          <p:cNvSpPr/>
          <p:nvPr/>
        </p:nvSpPr>
        <p:spPr>
          <a:xfrm>
            <a:off x="6142980" y="1411911"/>
            <a:ext cx="2177263" cy="400110"/>
          </a:xfrm>
          <a:prstGeom prst="rect">
            <a:avLst/>
          </a:prstGeom>
        </p:spPr>
        <p:txBody>
          <a:bodyPr wrap="none">
            <a:spAutoFit/>
          </a:bodyPr>
          <a:lstStyle/>
          <a:p>
            <a:r>
              <a:rPr lang="en-US" sz="2000" b="1" dirty="0"/>
              <a:t>Full Process Model</a:t>
            </a:r>
            <a:endParaRPr lang="en-US" sz="2000" dirty="0"/>
          </a:p>
        </p:txBody>
      </p:sp>
      <p:sp>
        <p:nvSpPr>
          <p:cNvPr id="17" name="Rectangle 16">
            <a:extLst>
              <a:ext uri="{FF2B5EF4-FFF2-40B4-BE49-F238E27FC236}">
                <a16:creationId xmlns:a16="http://schemas.microsoft.com/office/drawing/2014/main" id="{9F2D6FB7-0447-442D-A3DF-161409A0B6BF}"/>
              </a:ext>
            </a:extLst>
          </p:cNvPr>
          <p:cNvSpPr/>
          <p:nvPr/>
        </p:nvSpPr>
        <p:spPr>
          <a:xfrm>
            <a:off x="908601" y="5254579"/>
            <a:ext cx="7824772" cy="1015663"/>
          </a:xfrm>
          <a:prstGeom prst="rect">
            <a:avLst/>
          </a:prstGeom>
          <a:solidFill>
            <a:schemeClr val="accent4">
              <a:lumMod val="20000"/>
              <a:lumOff val="80000"/>
            </a:schemeClr>
          </a:solidFill>
        </p:spPr>
        <p:txBody>
          <a:bodyPr wrap="square">
            <a:spAutoFit/>
          </a:bodyPr>
          <a:lstStyle/>
          <a:p>
            <a:r>
              <a:rPr lang="en-US" sz="2000" dirty="0">
                <a:solidFill>
                  <a:srgbClr val="0070C0"/>
                </a:solidFill>
                <a:ea typeface="SimSun" panose="02010600030101010101" pitchFamily="2" charset="-122"/>
              </a:rPr>
              <a:t>Finding:</a:t>
            </a:r>
            <a:r>
              <a:rPr lang="en-US" sz="2000" dirty="0">
                <a:solidFill>
                  <a:srgbClr val="000000"/>
                </a:solidFill>
                <a:ea typeface="SimSun" panose="02010600030101010101" pitchFamily="2" charset="-122"/>
              </a:rPr>
              <a:t> Although the simple model underestimates the maximum possible purity and the energy consumed, it still provides a useful general estimate of optimal operating conditions and process performance.</a:t>
            </a:r>
            <a:endParaRPr lang="en-US" sz="2000" dirty="0"/>
          </a:p>
        </p:txBody>
      </p:sp>
    </p:spTree>
    <p:extLst>
      <p:ext uri="{BB962C8B-B14F-4D97-AF65-F5344CB8AC3E}">
        <p14:creationId xmlns:p14="http://schemas.microsoft.com/office/powerpoint/2010/main" val="2728603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E961A2-8B40-4764-847A-DFAAA96A4D99}"/>
              </a:ext>
            </a:extLst>
          </p:cNvPr>
          <p:cNvSpPr>
            <a:spLocks noGrp="1"/>
          </p:cNvSpPr>
          <p:nvPr>
            <p:ph type="title"/>
          </p:nvPr>
        </p:nvSpPr>
        <p:spPr/>
        <p:txBody>
          <a:bodyPr/>
          <a:lstStyle/>
          <a:p>
            <a:r>
              <a:rPr lang="en-US" dirty="0"/>
              <a:t>Chapter 4: Performance of Pure Metal MOFs</a:t>
            </a:r>
          </a:p>
        </p:txBody>
      </p:sp>
      <p:sp>
        <p:nvSpPr>
          <p:cNvPr id="8" name="Rectangle 7">
            <a:extLst>
              <a:ext uri="{FF2B5EF4-FFF2-40B4-BE49-F238E27FC236}">
                <a16:creationId xmlns:a16="http://schemas.microsoft.com/office/drawing/2014/main" id="{4FE9C542-8B56-4C2D-AE66-35E3346A38A4}"/>
              </a:ext>
            </a:extLst>
          </p:cNvPr>
          <p:cNvSpPr/>
          <p:nvPr/>
        </p:nvSpPr>
        <p:spPr>
          <a:xfrm>
            <a:off x="1503368" y="1093286"/>
            <a:ext cx="2062770" cy="400110"/>
          </a:xfrm>
          <a:prstGeom prst="rect">
            <a:avLst/>
          </a:prstGeom>
        </p:spPr>
        <p:txBody>
          <a:bodyPr wrap="square">
            <a:spAutoFit/>
          </a:bodyPr>
          <a:lstStyle/>
          <a:p>
            <a:pPr algn="ctr"/>
            <a:r>
              <a:rPr lang="en-US" sz="2000" b="1" dirty="0">
                <a:solidFill>
                  <a:srgbClr val="0070C0"/>
                </a:solidFill>
              </a:rPr>
              <a:t>Simplified Model</a:t>
            </a:r>
            <a:endParaRPr lang="en-US" sz="2000" dirty="0">
              <a:solidFill>
                <a:srgbClr val="0070C0"/>
              </a:solidFill>
            </a:endParaRPr>
          </a:p>
        </p:txBody>
      </p:sp>
      <p:sp>
        <p:nvSpPr>
          <p:cNvPr id="4" name="Slide Number Placeholder 3">
            <a:extLst>
              <a:ext uri="{FF2B5EF4-FFF2-40B4-BE49-F238E27FC236}">
                <a16:creationId xmlns:a16="http://schemas.microsoft.com/office/drawing/2014/main" id="{756608E0-2FB9-4D0F-B581-8CA252BDE39C}"/>
              </a:ext>
            </a:extLst>
          </p:cNvPr>
          <p:cNvSpPr>
            <a:spLocks noGrp="1"/>
          </p:cNvSpPr>
          <p:nvPr>
            <p:ph type="sldNum" sz="quarter" idx="12"/>
          </p:nvPr>
        </p:nvSpPr>
        <p:spPr>
          <a:xfrm>
            <a:off x="7066512" y="6486981"/>
            <a:ext cx="2057400" cy="365125"/>
          </a:xfrm>
        </p:spPr>
        <p:txBody>
          <a:bodyPr/>
          <a:lstStyle/>
          <a:p>
            <a:fld id="{F5EEB1E8-08C0-4036-823D-F7D8FD37B0BF}" type="slidenum">
              <a:rPr lang="en-US" smtClean="0"/>
              <a:pPr/>
              <a:t>11</a:t>
            </a:fld>
            <a:endParaRPr lang="en-US" dirty="0"/>
          </a:p>
        </p:txBody>
      </p:sp>
      <p:sp>
        <p:nvSpPr>
          <p:cNvPr id="9" name="Rectangle 8">
            <a:extLst>
              <a:ext uri="{FF2B5EF4-FFF2-40B4-BE49-F238E27FC236}">
                <a16:creationId xmlns:a16="http://schemas.microsoft.com/office/drawing/2014/main" id="{D05D6538-1A9A-4190-A44B-F109384BE897}"/>
              </a:ext>
            </a:extLst>
          </p:cNvPr>
          <p:cNvSpPr/>
          <p:nvPr/>
        </p:nvSpPr>
        <p:spPr>
          <a:xfrm>
            <a:off x="5396222" y="1100858"/>
            <a:ext cx="2993052" cy="400110"/>
          </a:xfrm>
          <a:prstGeom prst="rect">
            <a:avLst/>
          </a:prstGeom>
        </p:spPr>
        <p:txBody>
          <a:bodyPr wrap="square">
            <a:spAutoFit/>
          </a:bodyPr>
          <a:lstStyle/>
          <a:p>
            <a:pPr algn="ctr"/>
            <a:r>
              <a:rPr lang="en-US" sz="2000" b="1" dirty="0">
                <a:solidFill>
                  <a:srgbClr val="0070C0"/>
                </a:solidFill>
              </a:rPr>
              <a:t>Full Process Model</a:t>
            </a:r>
            <a:endParaRPr lang="en-US" sz="2000" dirty="0">
              <a:solidFill>
                <a:srgbClr val="0070C0"/>
              </a:solidFill>
            </a:endParaRPr>
          </a:p>
        </p:txBody>
      </p:sp>
      <p:pic>
        <p:nvPicPr>
          <p:cNvPr id="5" name="Picture 4">
            <a:extLst>
              <a:ext uri="{FF2B5EF4-FFF2-40B4-BE49-F238E27FC236}">
                <a16:creationId xmlns:a16="http://schemas.microsoft.com/office/drawing/2014/main" id="{72311AD1-E8FE-40DC-92DA-FAE1FCDF713B}"/>
              </a:ext>
            </a:extLst>
          </p:cNvPr>
          <p:cNvPicPr/>
          <p:nvPr/>
        </p:nvPicPr>
        <p:blipFill rotWithShape="1">
          <a:blip r:embed="rId3">
            <a:extLst>
              <a:ext uri="{28A0092B-C50C-407E-A947-70E740481C1C}">
                <a14:useLocalDpi xmlns:a14="http://schemas.microsoft.com/office/drawing/2010/main" val="0"/>
              </a:ext>
            </a:extLst>
          </a:blip>
          <a:srcRect r="49251"/>
          <a:stretch/>
        </p:blipFill>
        <p:spPr>
          <a:xfrm>
            <a:off x="0" y="1647535"/>
            <a:ext cx="4639522" cy="3936999"/>
          </a:xfrm>
          <a:prstGeom prst="rect">
            <a:avLst/>
          </a:prstGeom>
        </p:spPr>
      </p:pic>
      <p:pic>
        <p:nvPicPr>
          <p:cNvPr id="7" name="Picture 6">
            <a:extLst>
              <a:ext uri="{FF2B5EF4-FFF2-40B4-BE49-F238E27FC236}">
                <a16:creationId xmlns:a16="http://schemas.microsoft.com/office/drawing/2014/main" id="{3A4E9A12-ED6F-46AA-A195-CADD4F1C4E04}"/>
              </a:ext>
            </a:extLst>
          </p:cNvPr>
          <p:cNvPicPr/>
          <p:nvPr/>
        </p:nvPicPr>
        <p:blipFill rotWithShape="1">
          <a:blip r:embed="rId4">
            <a:extLst>
              <a:ext uri="{28A0092B-C50C-407E-A947-70E740481C1C}">
                <a14:useLocalDpi xmlns:a14="http://schemas.microsoft.com/office/drawing/2010/main" val="0"/>
              </a:ext>
            </a:extLst>
          </a:blip>
          <a:srcRect r="49723"/>
          <a:stretch/>
        </p:blipFill>
        <p:spPr>
          <a:xfrm>
            <a:off x="4639522" y="1655107"/>
            <a:ext cx="4484390" cy="3686465"/>
          </a:xfrm>
          <a:prstGeom prst="rect">
            <a:avLst/>
          </a:prstGeom>
        </p:spPr>
      </p:pic>
    </p:spTree>
    <p:extLst>
      <p:ext uri="{BB962C8B-B14F-4D97-AF65-F5344CB8AC3E}">
        <p14:creationId xmlns:p14="http://schemas.microsoft.com/office/powerpoint/2010/main" val="726148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Polyethylene">
            <a:extLst>
              <a:ext uri="{FF2B5EF4-FFF2-40B4-BE49-F238E27FC236}">
                <a16:creationId xmlns:a16="http://schemas.microsoft.com/office/drawing/2014/main" id="{FD33452D-E012-4C12-9858-158591CB4A4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28" t="15927" r="6693"/>
          <a:stretch/>
        </p:blipFill>
        <p:spPr bwMode="auto">
          <a:xfrm>
            <a:off x="7020351" y="803632"/>
            <a:ext cx="1211998" cy="842007"/>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noAutofit/>
          </a:bodyPr>
          <a:lstStyle/>
          <a:p>
            <a:r>
              <a:rPr lang="en-US" dirty="0"/>
              <a:t>Chapter 1: Motivation for</a:t>
            </a:r>
            <a:r>
              <a:rPr lang="en-US" sz="3200" b="1" dirty="0"/>
              <a:t> </a:t>
            </a:r>
            <a:r>
              <a:rPr lang="en-US" dirty="0"/>
              <a:t>C</a:t>
            </a:r>
            <a:r>
              <a:rPr lang="en-US" baseline="-25000" dirty="0"/>
              <a:t>2</a:t>
            </a:r>
            <a:r>
              <a:rPr lang="en-US" dirty="0"/>
              <a:t>H</a:t>
            </a:r>
            <a:r>
              <a:rPr lang="en-US" baseline="-25000" dirty="0"/>
              <a:t>4</a:t>
            </a:r>
            <a:r>
              <a:rPr lang="en-US" altLang="zh-CN" dirty="0">
                <a:ea typeface="Arial" charset="0"/>
              </a:rPr>
              <a:t>/</a:t>
            </a:r>
            <a:r>
              <a:rPr lang="en-US" dirty="0"/>
              <a:t>C</a:t>
            </a:r>
            <a:r>
              <a:rPr lang="en-US" baseline="-25000" dirty="0"/>
              <a:t>2</a:t>
            </a:r>
            <a:r>
              <a:rPr lang="en-US" dirty="0"/>
              <a:t>H</a:t>
            </a:r>
            <a:r>
              <a:rPr lang="en-US" baseline="-25000" dirty="0"/>
              <a:t>6</a:t>
            </a:r>
            <a:r>
              <a:rPr lang="en-US" dirty="0"/>
              <a:t> Separation</a:t>
            </a:r>
            <a:endParaRPr lang="en-US" sz="3200" b="1" dirty="0"/>
          </a:p>
        </p:txBody>
      </p:sp>
      <p:sp>
        <p:nvSpPr>
          <p:cNvPr id="4" name="Slide Number Placeholder 3"/>
          <p:cNvSpPr>
            <a:spLocks noGrp="1"/>
          </p:cNvSpPr>
          <p:nvPr>
            <p:ph type="sldNum" sz="quarter" idx="12"/>
          </p:nvPr>
        </p:nvSpPr>
        <p:spPr/>
        <p:txBody>
          <a:bodyPr/>
          <a:lstStyle/>
          <a:p>
            <a:fld id="{F5EEB1E8-08C0-4036-823D-F7D8FD37B0BF}" type="slidenum">
              <a:rPr lang="en-US" smtClean="0"/>
              <a:pPr/>
              <a:t>2</a:t>
            </a:fld>
            <a:endParaRPr lang="en-US" dirty="0"/>
          </a:p>
        </p:txBody>
      </p:sp>
      <p:sp>
        <p:nvSpPr>
          <p:cNvPr id="6" name="Rectangle 5"/>
          <p:cNvSpPr/>
          <p:nvPr/>
        </p:nvSpPr>
        <p:spPr>
          <a:xfrm>
            <a:off x="455709" y="1988241"/>
            <a:ext cx="3014291" cy="951372"/>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dirty="0">
                <a:solidFill>
                  <a:schemeClr val="tx1"/>
                </a:solidFill>
                <a:ea typeface="ＭＳ Ｐゴシック" charset="0"/>
                <a:cs typeface="ＭＳ Ｐゴシック" charset="0"/>
              </a:rPr>
              <a:t>C</a:t>
            </a:r>
            <a:r>
              <a:rPr lang="en-US" sz="1900" baseline="-25000" dirty="0">
                <a:solidFill>
                  <a:schemeClr val="tx1"/>
                </a:solidFill>
                <a:ea typeface="ＭＳ Ｐゴシック" charset="0"/>
                <a:cs typeface="ＭＳ Ｐゴシック" charset="0"/>
              </a:rPr>
              <a:t>2</a:t>
            </a:r>
            <a:r>
              <a:rPr lang="en-US" sz="1900" dirty="0">
                <a:solidFill>
                  <a:schemeClr val="tx1"/>
                </a:solidFill>
                <a:ea typeface="ＭＳ Ｐゴシック" charset="0"/>
                <a:cs typeface="ＭＳ Ｐゴシック" charset="0"/>
              </a:rPr>
              <a:t>H</a:t>
            </a:r>
            <a:r>
              <a:rPr lang="en-US" sz="1900" baseline="-25000" dirty="0">
                <a:solidFill>
                  <a:schemeClr val="tx1"/>
                </a:solidFill>
                <a:ea typeface="ＭＳ Ｐゴシック" charset="0"/>
                <a:cs typeface="ＭＳ Ｐゴシック" charset="0"/>
              </a:rPr>
              <a:t>4</a:t>
            </a:r>
          </a:p>
          <a:p>
            <a:pPr algn="ctr"/>
            <a:r>
              <a:rPr lang="de-DE" sz="1900" u="sng" dirty="0">
                <a:solidFill>
                  <a:schemeClr val="tx1"/>
                </a:solidFill>
              </a:rPr>
              <a:t>&gt;150 million tonnes in 2016</a:t>
            </a:r>
          </a:p>
          <a:p>
            <a:pPr algn="ctr"/>
            <a:r>
              <a:rPr lang="en-US" sz="1900" dirty="0">
                <a:solidFill>
                  <a:schemeClr val="tx1"/>
                </a:solidFill>
                <a:ea typeface="ＭＳ Ｐゴシック" charset="0"/>
                <a:cs typeface="ＭＳ Ｐゴシック" charset="0"/>
              </a:rPr>
              <a:t>(Raw material)</a:t>
            </a:r>
            <a:endParaRPr lang="en-US" sz="1900" dirty="0">
              <a:solidFill>
                <a:schemeClr val="tx1"/>
              </a:solidFill>
            </a:endParaRPr>
          </a:p>
        </p:txBody>
      </p:sp>
      <p:pic>
        <p:nvPicPr>
          <p:cNvPr id="1026" name="Picture 2" descr="Image result for ethylene slide">
            <a:extLst>
              <a:ext uri="{FF2B5EF4-FFF2-40B4-BE49-F238E27FC236}">
                <a16:creationId xmlns:a16="http://schemas.microsoft.com/office/drawing/2014/main" id="{A7E54B71-8379-4A82-B6CB-FB0A38AF2A0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59658" y="2622391"/>
            <a:ext cx="1013542" cy="81917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3D82169E-0B70-46E3-9F9D-F857FDC4D2C1}"/>
              </a:ext>
            </a:extLst>
          </p:cNvPr>
          <p:cNvPicPr>
            <a:picLocks noChangeAspect="1"/>
          </p:cNvPicPr>
          <p:nvPr/>
        </p:nvPicPr>
        <p:blipFill>
          <a:blip r:embed="rId5"/>
          <a:stretch>
            <a:fillRect/>
          </a:stretch>
        </p:blipFill>
        <p:spPr>
          <a:xfrm>
            <a:off x="0" y="6147007"/>
            <a:ext cx="3262734" cy="714693"/>
          </a:xfrm>
          <a:prstGeom prst="rect">
            <a:avLst/>
          </a:prstGeom>
        </p:spPr>
      </p:pic>
      <p:pic>
        <p:nvPicPr>
          <p:cNvPr id="7" name="Picture 6">
            <a:extLst>
              <a:ext uri="{FF2B5EF4-FFF2-40B4-BE49-F238E27FC236}">
                <a16:creationId xmlns:a16="http://schemas.microsoft.com/office/drawing/2014/main" id="{FB1A7644-A393-4F8F-B431-D8AF888DCB2E}"/>
              </a:ext>
            </a:extLst>
          </p:cNvPr>
          <p:cNvPicPr>
            <a:picLocks noChangeAspect="1"/>
          </p:cNvPicPr>
          <p:nvPr/>
        </p:nvPicPr>
        <p:blipFill>
          <a:blip r:embed="rId6"/>
          <a:stretch>
            <a:fillRect/>
          </a:stretch>
        </p:blipFill>
        <p:spPr>
          <a:xfrm>
            <a:off x="6975742" y="1944986"/>
            <a:ext cx="1301216" cy="581761"/>
          </a:xfrm>
          <a:prstGeom prst="rect">
            <a:avLst/>
          </a:prstGeom>
        </p:spPr>
      </p:pic>
      <p:pic>
        <p:nvPicPr>
          <p:cNvPr id="1030" name="Picture 6" descr="Image result for ethylene glycol">
            <a:extLst>
              <a:ext uri="{FF2B5EF4-FFF2-40B4-BE49-F238E27FC236}">
                <a16:creationId xmlns:a16="http://schemas.microsoft.com/office/drawing/2014/main" id="{E9566977-E8E7-461C-A92B-7B9B49BFACE3}"/>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87417" y="2656509"/>
            <a:ext cx="979082" cy="82061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3" name="Diagram 12">
            <a:extLst>
              <a:ext uri="{FF2B5EF4-FFF2-40B4-BE49-F238E27FC236}">
                <a16:creationId xmlns:a16="http://schemas.microsoft.com/office/drawing/2014/main" id="{5012B537-9DD1-42E1-82C2-B0114FC4C3C4}"/>
              </a:ext>
            </a:extLst>
          </p:cNvPr>
          <p:cNvGraphicFramePr/>
          <p:nvPr>
            <p:extLst>
              <p:ext uri="{D42A27DB-BD31-4B8C-83A1-F6EECF244321}">
                <p14:modId xmlns:p14="http://schemas.microsoft.com/office/powerpoint/2010/main" val="761894369"/>
              </p:ext>
            </p:extLst>
          </p:nvPr>
        </p:nvGraphicFramePr>
        <p:xfrm>
          <a:off x="3192455" y="1127228"/>
          <a:ext cx="3449836" cy="219321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2050" name="Picture 2" descr="Image result for ethylene">
            <a:extLst>
              <a:ext uri="{FF2B5EF4-FFF2-40B4-BE49-F238E27FC236}">
                <a16:creationId xmlns:a16="http://schemas.microsoft.com/office/drawing/2014/main" id="{7925759B-A50C-4F01-BE60-3E702FC4AEC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70748" y="1022784"/>
            <a:ext cx="1071153" cy="887049"/>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descr="A screenshot of a cell phone&#10;&#10;Description automatically generated">
            <a:extLst>
              <a:ext uri="{FF2B5EF4-FFF2-40B4-BE49-F238E27FC236}">
                <a16:creationId xmlns:a16="http://schemas.microsoft.com/office/drawing/2014/main" id="{F17C1FCF-9D5B-4AB6-9730-7B78390BE658}"/>
              </a:ext>
            </a:extLst>
          </p:cNvPr>
          <p:cNvPicPr/>
          <p:nvPr/>
        </p:nvPicPr>
        <p:blipFill>
          <a:blip r:embed="rId14"/>
          <a:stretch>
            <a:fillRect/>
          </a:stretch>
        </p:blipFill>
        <p:spPr>
          <a:xfrm>
            <a:off x="237781" y="3504441"/>
            <a:ext cx="8668438" cy="2765507"/>
          </a:xfrm>
          <a:prstGeom prst="rect">
            <a:avLst/>
          </a:prstGeom>
        </p:spPr>
      </p:pic>
      <p:sp>
        <p:nvSpPr>
          <p:cNvPr id="9" name="TextBox 8">
            <a:extLst>
              <a:ext uri="{FF2B5EF4-FFF2-40B4-BE49-F238E27FC236}">
                <a16:creationId xmlns:a16="http://schemas.microsoft.com/office/drawing/2014/main" id="{45CFA77C-8442-4B7A-BF22-86739BD04A42}"/>
              </a:ext>
            </a:extLst>
          </p:cNvPr>
          <p:cNvSpPr txBox="1"/>
          <p:nvPr/>
        </p:nvSpPr>
        <p:spPr>
          <a:xfrm>
            <a:off x="124597" y="6350380"/>
            <a:ext cx="8714245" cy="430887"/>
          </a:xfrm>
          <a:prstGeom prst="rect">
            <a:avLst/>
          </a:prstGeom>
          <a:solidFill>
            <a:schemeClr val="accent4">
              <a:lumMod val="20000"/>
              <a:lumOff val="80000"/>
            </a:schemeClr>
          </a:solidFill>
        </p:spPr>
        <p:txBody>
          <a:bodyPr wrap="none" rtlCol="0">
            <a:spAutoFit/>
          </a:bodyPr>
          <a:lstStyle/>
          <a:p>
            <a:r>
              <a:rPr lang="en-US" sz="2200" dirty="0">
                <a:ea typeface="Times New Roman" panose="02020603050405020304" pitchFamily="18" charset="0"/>
                <a:cs typeface="Times New Roman" panose="02020603050405020304" pitchFamily="18" charset="0"/>
              </a:rPr>
              <a:t>A key step in producing ethylene is the separation of ethylene from ethane</a:t>
            </a:r>
            <a:endParaRPr lang="en-US" sz="22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37906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93269" y="100381"/>
            <a:ext cx="8535499" cy="535768"/>
          </a:xfrm>
        </p:spPr>
        <p:txBody>
          <a:bodyPr>
            <a:normAutofit/>
          </a:bodyPr>
          <a:lstStyle/>
          <a:p>
            <a:r>
              <a:rPr lang="en-US" sz="2800" dirty="0"/>
              <a:t>MOFs with OMS: Adsorption-based</a:t>
            </a:r>
            <a:r>
              <a:rPr lang="en-US" sz="2800" dirty="0">
                <a:ea typeface="ＭＳ Ｐゴシック" charset="-128"/>
              </a:rPr>
              <a:t> </a:t>
            </a:r>
            <a:r>
              <a:rPr lang="en-US" sz="2800" dirty="0"/>
              <a:t>C</a:t>
            </a:r>
            <a:r>
              <a:rPr lang="en-US" sz="2800" baseline="-25000" dirty="0"/>
              <a:t>2</a:t>
            </a:r>
            <a:r>
              <a:rPr lang="en-US" sz="2800" dirty="0"/>
              <a:t>H</a:t>
            </a:r>
            <a:r>
              <a:rPr lang="en-US" sz="2800" baseline="-25000" dirty="0"/>
              <a:t>4</a:t>
            </a:r>
            <a:r>
              <a:rPr lang="en-US" sz="2800" dirty="0"/>
              <a:t>/ C</a:t>
            </a:r>
            <a:r>
              <a:rPr lang="en-US" sz="2800" baseline="-25000" dirty="0"/>
              <a:t>2</a:t>
            </a:r>
            <a:r>
              <a:rPr lang="en-US" sz="2800" dirty="0"/>
              <a:t>H</a:t>
            </a:r>
            <a:r>
              <a:rPr lang="en-US" sz="2800" baseline="-25000" dirty="0"/>
              <a:t>6</a:t>
            </a:r>
            <a:r>
              <a:rPr lang="en-US" sz="2800" dirty="0"/>
              <a:t> Separation</a:t>
            </a:r>
          </a:p>
        </p:txBody>
      </p:sp>
      <p:sp>
        <p:nvSpPr>
          <p:cNvPr id="4" name="Slide Number Placeholder 3"/>
          <p:cNvSpPr>
            <a:spLocks noGrp="1"/>
          </p:cNvSpPr>
          <p:nvPr>
            <p:ph type="sldNum" sz="quarter" idx="12"/>
          </p:nvPr>
        </p:nvSpPr>
        <p:spPr/>
        <p:txBody>
          <a:bodyPr/>
          <a:lstStyle/>
          <a:p>
            <a:fld id="{F5EEB1E8-08C0-4036-823D-F7D8FD37B0BF}" type="slidenum">
              <a:rPr lang="en-US" smtClean="0"/>
              <a:pPr/>
              <a:t>3</a:t>
            </a:fld>
            <a:endParaRPr lang="en-US" dirty="0"/>
          </a:p>
        </p:txBody>
      </p:sp>
      <p:graphicFrame>
        <p:nvGraphicFramePr>
          <p:cNvPr id="10" name="Diagram 9">
            <a:extLst>
              <a:ext uri="{FF2B5EF4-FFF2-40B4-BE49-F238E27FC236}">
                <a16:creationId xmlns:a16="http://schemas.microsoft.com/office/drawing/2014/main" id="{1E4FCBFD-0965-1D40-B083-E1C94D5C49E6}"/>
              </a:ext>
            </a:extLst>
          </p:cNvPr>
          <p:cNvGraphicFramePr/>
          <p:nvPr>
            <p:extLst>
              <p:ext uri="{D42A27DB-BD31-4B8C-83A1-F6EECF244321}">
                <p14:modId xmlns:p14="http://schemas.microsoft.com/office/powerpoint/2010/main" val="4271828053"/>
              </p:ext>
            </p:extLst>
          </p:nvPr>
        </p:nvGraphicFramePr>
        <p:xfrm>
          <a:off x="393269" y="100381"/>
          <a:ext cx="8479563" cy="51737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 name="Picture 10" descr="C:\Users\wyou6\Desktop\TOC1.png">
            <a:extLst>
              <a:ext uri="{FF2B5EF4-FFF2-40B4-BE49-F238E27FC236}">
                <a16:creationId xmlns:a16="http://schemas.microsoft.com/office/drawing/2014/main" id="{E388319E-84E4-664C-9180-24B09364AA99}"/>
              </a:ext>
            </a:extLst>
          </p:cNvP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93269" y="4006218"/>
            <a:ext cx="2710008" cy="2343781"/>
          </a:xfrm>
          <a:prstGeom prst="rect">
            <a:avLst/>
          </a:prstGeom>
          <a:noFill/>
          <a:ln>
            <a:noFill/>
          </a:ln>
        </p:spPr>
      </p:pic>
      <p:pic>
        <p:nvPicPr>
          <p:cNvPr id="12" name="Picture 11">
            <a:extLst>
              <a:ext uri="{FF2B5EF4-FFF2-40B4-BE49-F238E27FC236}">
                <a16:creationId xmlns:a16="http://schemas.microsoft.com/office/drawing/2014/main" id="{31ADE769-859D-2B4C-94ED-DB566A4CC127}"/>
              </a:ext>
            </a:extLst>
          </p:cNvPr>
          <p:cNvPicPr>
            <a:picLocks noChangeAspect="1"/>
          </p:cNvPicPr>
          <p:nvPr/>
        </p:nvPicPr>
        <p:blipFill>
          <a:blip r:embed="rId9"/>
          <a:stretch>
            <a:fillRect/>
          </a:stretch>
        </p:blipFill>
        <p:spPr>
          <a:xfrm>
            <a:off x="3187942" y="4065922"/>
            <a:ext cx="2442468" cy="2182345"/>
          </a:xfrm>
          <a:prstGeom prst="rect">
            <a:avLst/>
          </a:prstGeom>
          <a:solidFill>
            <a:schemeClr val="accent2">
              <a:lumMod val="20000"/>
              <a:lumOff val="80000"/>
            </a:schemeClr>
          </a:solidFill>
          <a:ln w="57150">
            <a:solidFill>
              <a:schemeClr val="accent4">
                <a:lumMod val="75000"/>
              </a:schemeClr>
            </a:solidFill>
          </a:ln>
          <a:effectLst>
            <a:outerShdw blurRad="50800" dist="50800" dir="5400000" algn="ctr" rotWithShape="0">
              <a:srgbClr val="000000">
                <a:alpha val="22000"/>
              </a:srgbClr>
            </a:outerShdw>
          </a:effectLst>
        </p:spPr>
      </p:pic>
      <p:sp>
        <p:nvSpPr>
          <p:cNvPr id="8" name="TextBox 7">
            <a:extLst>
              <a:ext uri="{FF2B5EF4-FFF2-40B4-BE49-F238E27FC236}">
                <a16:creationId xmlns:a16="http://schemas.microsoft.com/office/drawing/2014/main" id="{0899A888-3179-40E9-80C9-2385E8791734}"/>
              </a:ext>
            </a:extLst>
          </p:cNvPr>
          <p:cNvSpPr txBox="1"/>
          <p:nvPr/>
        </p:nvSpPr>
        <p:spPr>
          <a:xfrm>
            <a:off x="393269" y="6390441"/>
            <a:ext cx="6054158" cy="461665"/>
          </a:xfrm>
          <a:prstGeom prst="rect">
            <a:avLst/>
          </a:prstGeom>
          <a:noFill/>
        </p:spPr>
        <p:txBody>
          <a:bodyPr wrap="none" rtlCol="0">
            <a:spAutoFit/>
          </a:bodyPr>
          <a:lstStyle/>
          <a:p>
            <a:r>
              <a:rPr lang="en-US" sz="1200" dirty="0"/>
              <a:t>[1]</a:t>
            </a:r>
            <a:r>
              <a:rPr lang="en-US" sz="1200" b="1" dirty="0"/>
              <a:t> You, W</a:t>
            </a:r>
            <a:r>
              <a:rPr lang="en-US" sz="1200" dirty="0"/>
              <a:t>.; Liu, Y.; Howe, J. D.; Sholl, D. S., </a:t>
            </a:r>
            <a:r>
              <a:rPr lang="en-US" sz="1200" i="1" dirty="0"/>
              <a:t>J. Phys. Chem. C </a:t>
            </a:r>
            <a:r>
              <a:rPr lang="en-US" sz="1200" b="1" dirty="0"/>
              <a:t>2018,</a:t>
            </a:r>
            <a:r>
              <a:rPr lang="en-US" sz="1200" dirty="0"/>
              <a:t> </a:t>
            </a:r>
            <a:r>
              <a:rPr lang="en-US" sz="1200" i="1" dirty="0"/>
              <a:t>122</a:t>
            </a:r>
            <a:r>
              <a:rPr lang="en-US" sz="1200" dirty="0"/>
              <a:t> (16), 8960-8966.</a:t>
            </a:r>
          </a:p>
          <a:p>
            <a:r>
              <a:rPr lang="en-US" sz="1200" dirty="0"/>
              <a:t>[2]</a:t>
            </a:r>
            <a:r>
              <a:rPr lang="en-US" sz="1200" b="1" dirty="0"/>
              <a:t> You, W</a:t>
            </a:r>
            <a:r>
              <a:rPr lang="en-US" sz="1200" dirty="0"/>
              <a:t>.; Liu, Y.; Dai T.; Howe, J. D.; Sholl, D. S., </a:t>
            </a:r>
            <a:r>
              <a:rPr lang="en-US" sz="1200" i="1" dirty="0"/>
              <a:t>J. Phys. Chem. C </a:t>
            </a:r>
            <a:r>
              <a:rPr lang="en-US" sz="1200" b="1" dirty="0"/>
              <a:t>2018</a:t>
            </a:r>
            <a:r>
              <a:rPr lang="en-US" sz="1200" dirty="0"/>
              <a:t>, 122(48),27486-27494</a:t>
            </a:r>
          </a:p>
        </p:txBody>
      </p:sp>
      <p:pic>
        <p:nvPicPr>
          <p:cNvPr id="9" name="Picture 8">
            <a:extLst>
              <a:ext uri="{FF2B5EF4-FFF2-40B4-BE49-F238E27FC236}">
                <a16:creationId xmlns:a16="http://schemas.microsoft.com/office/drawing/2014/main" id="{90D09D1C-15A6-4850-8C97-EDD63C2508B1}"/>
              </a:ext>
            </a:extLst>
          </p:cNvPr>
          <p:cNvPicPr>
            <a:picLocks noChangeAspect="1"/>
          </p:cNvPicPr>
          <p:nvPr/>
        </p:nvPicPr>
        <p:blipFill rotWithShape="1">
          <a:blip r:embed="rId10"/>
          <a:srcRect l="44289" t="5845" r="4837" b="4604"/>
          <a:stretch/>
        </p:blipFill>
        <p:spPr>
          <a:xfrm>
            <a:off x="5789770" y="4061884"/>
            <a:ext cx="2287430" cy="2182345"/>
          </a:xfrm>
          <a:prstGeom prst="rect">
            <a:avLst/>
          </a:prstGeom>
          <a:ln w="57150">
            <a:solidFill>
              <a:schemeClr val="accent6">
                <a:lumMod val="75000"/>
              </a:schemeClr>
            </a:solidFill>
          </a:ln>
        </p:spPr>
      </p:pic>
    </p:spTree>
    <p:extLst>
      <p:ext uri="{BB962C8B-B14F-4D97-AF65-F5344CB8AC3E}">
        <p14:creationId xmlns:p14="http://schemas.microsoft.com/office/powerpoint/2010/main" val="3152506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F393284-2944-462E-9255-2C10E8BABBAD}"/>
              </a:ext>
            </a:extLst>
          </p:cNvPr>
          <p:cNvSpPr>
            <a:spLocks noGrp="1"/>
          </p:cNvSpPr>
          <p:nvPr>
            <p:ph type="title"/>
          </p:nvPr>
        </p:nvSpPr>
        <p:spPr>
          <a:xfrm>
            <a:off x="455709" y="133121"/>
            <a:ext cx="8535499" cy="535768"/>
          </a:xfrm>
        </p:spPr>
        <p:txBody>
          <a:bodyPr>
            <a:normAutofit/>
          </a:bodyPr>
          <a:lstStyle/>
          <a:p>
            <a:r>
              <a:rPr lang="en-US" dirty="0"/>
              <a:t>Chapter 2: Two Top Ethylene-Selective MOFs</a:t>
            </a:r>
          </a:p>
        </p:txBody>
      </p:sp>
      <p:sp>
        <p:nvSpPr>
          <p:cNvPr id="4" name="Slide Number Placeholder 3">
            <a:extLst>
              <a:ext uri="{FF2B5EF4-FFF2-40B4-BE49-F238E27FC236}">
                <a16:creationId xmlns:a16="http://schemas.microsoft.com/office/drawing/2014/main" id="{677A6C4D-1C42-4D6E-A9C5-682C3266E9CE}"/>
              </a:ext>
            </a:extLst>
          </p:cNvPr>
          <p:cNvSpPr>
            <a:spLocks noGrp="1"/>
          </p:cNvSpPr>
          <p:nvPr>
            <p:ph type="sldNum" sz="quarter" idx="12"/>
          </p:nvPr>
        </p:nvSpPr>
        <p:spPr/>
        <p:txBody>
          <a:bodyPr/>
          <a:lstStyle/>
          <a:p>
            <a:fld id="{F5EEB1E8-08C0-4036-823D-F7D8FD37B0BF}" type="slidenum">
              <a:rPr lang="en-US" smtClean="0"/>
              <a:pPr/>
              <a:t>4</a:t>
            </a:fld>
            <a:endParaRPr lang="en-US" dirty="0"/>
          </a:p>
        </p:txBody>
      </p: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89529940-096A-471E-8929-11A7616FBFB2}"/>
                  </a:ext>
                </a:extLst>
              </p:cNvPr>
              <p:cNvSpPr/>
              <p:nvPr/>
            </p:nvSpPr>
            <p:spPr>
              <a:xfrm>
                <a:off x="374199" y="5545521"/>
                <a:ext cx="8535499" cy="828989"/>
              </a:xfrm>
              <a:prstGeom prst="rect">
                <a:avLst/>
              </a:prstGeom>
              <a:solidFill>
                <a:schemeClr val="accent4">
                  <a:lumMod val="20000"/>
                  <a:lumOff val="80000"/>
                </a:schemeClr>
              </a:solidFill>
              <a:ln>
                <a:solidFill>
                  <a:schemeClr val="accent4">
                    <a:lumMod val="20000"/>
                    <a:lumOff val="8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solidFill>
                      <a:srgbClr val="0070C0"/>
                    </a:solidFill>
                  </a:rPr>
                  <a:t>Finding 4: </a:t>
                </a:r>
                <a:r>
                  <a:rPr lang="en-US" sz="2400" dirty="0">
                    <a:solidFill>
                      <a:schemeClr val="tx1"/>
                    </a:solidFill>
                  </a:rPr>
                  <a:t>Suggests a possible avenue for developing other MOFs in which the</a:t>
                </a:r>
                <a:r>
                  <a:rPr lang="el-GR" sz="2400" dirty="0">
                    <a:solidFill>
                      <a:schemeClr val="tx1"/>
                    </a:solidFill>
                  </a:rPr>
                  <a:t> </a:t>
                </a:r>
                <a14:m>
                  <m:oMath xmlns:m="http://schemas.openxmlformats.org/officeDocument/2006/math">
                    <m:sSub>
                      <m:sSubPr>
                        <m:ctrlPr>
                          <a:rPr lang="el-GR"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𝐵𝐸</m:t>
                        </m:r>
                      </m:e>
                      <m:sub>
                        <m:sSub>
                          <m:sSubPr>
                            <m:ctrlPr>
                              <a:rPr lang="en-US" sz="2400" i="1">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𝐶</m:t>
                            </m:r>
                          </m:e>
                          <m:sub>
                            <m:r>
                              <a:rPr lang="en-US" sz="2400" i="1">
                                <a:solidFill>
                                  <a:schemeClr val="tx1"/>
                                </a:solidFill>
                                <a:latin typeface="Cambria Math" panose="02040503050406030204" pitchFamily="18" charset="0"/>
                              </a:rPr>
                              <m:t>2</m:t>
                            </m:r>
                          </m:sub>
                        </m:sSub>
                        <m:sSub>
                          <m:sSubPr>
                            <m:ctrlPr>
                              <a:rPr lang="en-US" sz="240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𝐻</m:t>
                            </m:r>
                          </m:e>
                          <m:sub>
                            <m:r>
                              <a:rPr lang="en-US" sz="2400" b="0" i="1" smtClean="0">
                                <a:solidFill>
                                  <a:schemeClr val="tx1"/>
                                </a:solidFill>
                                <a:latin typeface="Cambria Math" panose="02040503050406030204" pitchFamily="18" charset="0"/>
                              </a:rPr>
                              <m:t>4</m:t>
                            </m:r>
                          </m:sub>
                        </m:sSub>
                      </m:sub>
                    </m:sSub>
                  </m:oMath>
                </a14:m>
                <a:r>
                  <a:rPr lang="en-US" sz="2400" dirty="0">
                    <a:solidFill>
                      <a:schemeClr val="tx1"/>
                    </a:solidFill>
                  </a:rPr>
                  <a:t> is higher than the </a:t>
                </a:r>
                <a14:m>
                  <m:oMath xmlns:m="http://schemas.openxmlformats.org/officeDocument/2006/math">
                    <m:sSub>
                      <m:sSubPr>
                        <m:ctrlPr>
                          <a:rPr lang="el-GR"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𝐵𝐸</m:t>
                        </m:r>
                      </m:e>
                      <m:sub>
                        <m:sSub>
                          <m:sSubPr>
                            <m:ctrlPr>
                              <a:rPr lang="en-US" sz="240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𝐻</m:t>
                            </m:r>
                          </m:e>
                          <m:sub>
                            <m:r>
                              <a:rPr lang="en-US" sz="2400" b="0" i="1" smtClean="0">
                                <a:solidFill>
                                  <a:schemeClr val="tx1"/>
                                </a:solidFill>
                                <a:latin typeface="Cambria Math" panose="02040503050406030204" pitchFamily="18" charset="0"/>
                              </a:rPr>
                              <m:t>2</m:t>
                            </m:r>
                          </m:sub>
                        </m:sSub>
                        <m:r>
                          <a:rPr lang="en-US" sz="2400" b="0" i="1" smtClean="0">
                            <a:solidFill>
                              <a:schemeClr val="tx1"/>
                            </a:solidFill>
                            <a:latin typeface="Cambria Math" panose="02040503050406030204" pitchFamily="18" charset="0"/>
                          </a:rPr>
                          <m:t>𝑂</m:t>
                        </m:r>
                      </m:sub>
                    </m:sSub>
                  </m:oMath>
                </a14:m>
                <a:endParaRPr lang="en-US" sz="2400" b="1" dirty="0">
                  <a:solidFill>
                    <a:schemeClr val="tx1"/>
                  </a:solidFill>
                  <a:cs typeface="Arial" panose="020B0604020202020204" pitchFamily="34" charset="0"/>
                </a:endParaRPr>
              </a:p>
            </p:txBody>
          </p:sp>
        </mc:Choice>
        <mc:Fallback xmlns="">
          <p:sp>
            <p:nvSpPr>
              <p:cNvPr id="14" name="Rectangle 13">
                <a:extLst>
                  <a:ext uri="{FF2B5EF4-FFF2-40B4-BE49-F238E27FC236}">
                    <a16:creationId xmlns:a16="http://schemas.microsoft.com/office/drawing/2014/main" id="{89529940-096A-471E-8929-11A7616FBFB2}"/>
                  </a:ext>
                </a:extLst>
              </p:cNvPr>
              <p:cNvSpPr>
                <a:spLocks noRot="1" noChangeAspect="1" noMove="1" noResize="1" noEditPoints="1" noAdjustHandles="1" noChangeArrowheads="1" noChangeShapeType="1" noTextEdit="1"/>
              </p:cNvSpPr>
              <p:nvPr/>
            </p:nvSpPr>
            <p:spPr>
              <a:xfrm>
                <a:off x="374199" y="5545521"/>
                <a:ext cx="8535499" cy="828989"/>
              </a:xfrm>
              <a:prstGeom prst="rect">
                <a:avLst/>
              </a:prstGeom>
              <a:blipFill>
                <a:blip r:embed="rId3"/>
                <a:stretch>
                  <a:fillRect l="-641" t="-6522" r="-1497" b="-14493"/>
                </a:stretch>
              </a:blipFill>
              <a:ln>
                <a:solidFill>
                  <a:schemeClr val="accent4">
                    <a:lumMod val="20000"/>
                    <a:lumOff val="80000"/>
                  </a:schemeClr>
                </a:solidFill>
              </a:ln>
            </p:spPr>
            <p:txBody>
              <a:bodyPr/>
              <a:lstStyle/>
              <a:p>
                <a:r>
                  <a:rPr lang="en-US">
                    <a:noFill/>
                  </a:rPr>
                  <a:t> </a:t>
                </a:r>
              </a:p>
            </p:txBody>
          </p:sp>
        </mc:Fallback>
      </mc:AlternateContent>
      <p:pic>
        <p:nvPicPr>
          <p:cNvPr id="16" name="Picture 15">
            <a:extLst>
              <a:ext uri="{FF2B5EF4-FFF2-40B4-BE49-F238E27FC236}">
                <a16:creationId xmlns:a16="http://schemas.microsoft.com/office/drawing/2014/main" id="{E05F373A-089F-4F0F-938A-E227540F1016}"/>
              </a:ext>
            </a:extLst>
          </p:cNvPr>
          <p:cNvPicPr>
            <a:picLocks noChangeAspect="1"/>
          </p:cNvPicPr>
          <p:nvPr/>
        </p:nvPicPr>
        <p:blipFill>
          <a:blip r:embed="rId4"/>
          <a:stretch>
            <a:fillRect/>
          </a:stretch>
        </p:blipFill>
        <p:spPr>
          <a:xfrm>
            <a:off x="230521" y="2013918"/>
            <a:ext cx="2072081" cy="2218296"/>
          </a:xfrm>
          <a:prstGeom prst="rect">
            <a:avLst/>
          </a:prstGeom>
        </p:spPr>
      </p:pic>
      <p:pic>
        <p:nvPicPr>
          <p:cNvPr id="17" name="Picture 16">
            <a:extLst>
              <a:ext uri="{FF2B5EF4-FFF2-40B4-BE49-F238E27FC236}">
                <a16:creationId xmlns:a16="http://schemas.microsoft.com/office/drawing/2014/main" id="{C0FB20CF-8953-4EC9-A0FD-843A84D0D7E9}"/>
              </a:ext>
            </a:extLst>
          </p:cNvPr>
          <p:cNvPicPr>
            <a:picLocks noChangeAspect="1"/>
          </p:cNvPicPr>
          <p:nvPr/>
        </p:nvPicPr>
        <p:blipFill>
          <a:blip r:embed="rId5"/>
          <a:stretch>
            <a:fillRect/>
          </a:stretch>
        </p:blipFill>
        <p:spPr>
          <a:xfrm>
            <a:off x="2830798" y="823626"/>
            <a:ext cx="4235714" cy="2323099"/>
          </a:xfrm>
          <a:prstGeom prst="rect">
            <a:avLst/>
          </a:prstGeom>
        </p:spPr>
      </p:pic>
      <p:pic>
        <p:nvPicPr>
          <p:cNvPr id="18" name="Picture 17">
            <a:extLst>
              <a:ext uri="{FF2B5EF4-FFF2-40B4-BE49-F238E27FC236}">
                <a16:creationId xmlns:a16="http://schemas.microsoft.com/office/drawing/2014/main" id="{28004016-F5AB-4DE5-AEF4-DFCFD870F802}"/>
              </a:ext>
            </a:extLst>
          </p:cNvPr>
          <p:cNvPicPr>
            <a:picLocks noChangeAspect="1"/>
          </p:cNvPicPr>
          <p:nvPr/>
        </p:nvPicPr>
        <p:blipFill>
          <a:blip r:embed="rId6"/>
          <a:stretch>
            <a:fillRect/>
          </a:stretch>
        </p:blipFill>
        <p:spPr>
          <a:xfrm>
            <a:off x="2830798" y="3183141"/>
            <a:ext cx="4235714" cy="2259644"/>
          </a:xfrm>
          <a:prstGeom prst="rect">
            <a:avLst/>
          </a:prstGeom>
        </p:spPr>
      </p:pic>
      <p:sp>
        <p:nvSpPr>
          <p:cNvPr id="19" name="TextBox 18">
            <a:extLst>
              <a:ext uri="{FF2B5EF4-FFF2-40B4-BE49-F238E27FC236}">
                <a16:creationId xmlns:a16="http://schemas.microsoft.com/office/drawing/2014/main" id="{A30078A8-2F3E-4B1D-95B4-2366EDA77267}"/>
              </a:ext>
            </a:extLst>
          </p:cNvPr>
          <p:cNvSpPr txBox="1"/>
          <p:nvPr/>
        </p:nvSpPr>
        <p:spPr>
          <a:xfrm>
            <a:off x="7361553" y="1804954"/>
            <a:ext cx="1393330" cy="646331"/>
          </a:xfrm>
          <a:prstGeom prst="rect">
            <a:avLst/>
          </a:prstGeom>
          <a:solidFill>
            <a:schemeClr val="accent2">
              <a:lumMod val="20000"/>
              <a:lumOff val="80000"/>
            </a:schemeClr>
          </a:solidFill>
          <a:ln>
            <a:solidFill>
              <a:schemeClr val="accent2">
                <a:lumMod val="20000"/>
                <a:lumOff val="80000"/>
              </a:schemeClr>
            </a:solidFill>
          </a:ln>
        </p:spPr>
        <p:txBody>
          <a:bodyPr wrap="none" rtlCol="0">
            <a:spAutoFit/>
          </a:bodyPr>
          <a:lstStyle/>
          <a:p>
            <a:r>
              <a:rPr lang="en-US" dirty="0">
                <a:cs typeface="Arial" panose="020B0604020202020204" pitchFamily="34" charset="0"/>
              </a:rPr>
              <a:t>Notable dual</a:t>
            </a:r>
          </a:p>
          <a:p>
            <a:r>
              <a:rPr lang="en-US" dirty="0">
                <a:cs typeface="Arial" panose="020B0604020202020204" pitchFamily="34" charset="0"/>
              </a:rPr>
              <a:t> site binding</a:t>
            </a:r>
          </a:p>
        </p:txBody>
      </p:sp>
      <p:sp>
        <p:nvSpPr>
          <p:cNvPr id="20" name="TextBox 19">
            <a:extLst>
              <a:ext uri="{FF2B5EF4-FFF2-40B4-BE49-F238E27FC236}">
                <a16:creationId xmlns:a16="http://schemas.microsoft.com/office/drawing/2014/main" id="{7F8AC3F5-0CA8-4B2D-AA3F-C93809997FBC}"/>
              </a:ext>
            </a:extLst>
          </p:cNvPr>
          <p:cNvSpPr txBox="1"/>
          <p:nvPr/>
        </p:nvSpPr>
        <p:spPr>
          <a:xfrm>
            <a:off x="7280726" y="3934195"/>
            <a:ext cx="1628972" cy="646331"/>
          </a:xfrm>
          <a:prstGeom prst="rect">
            <a:avLst/>
          </a:prstGeom>
          <a:solidFill>
            <a:schemeClr val="accent2">
              <a:lumMod val="20000"/>
              <a:lumOff val="80000"/>
            </a:schemeClr>
          </a:solidFill>
          <a:ln>
            <a:solidFill>
              <a:schemeClr val="accent2">
                <a:lumMod val="20000"/>
                <a:lumOff val="80000"/>
              </a:schemeClr>
            </a:solidFill>
          </a:ln>
        </p:spPr>
        <p:txBody>
          <a:bodyPr wrap="none" rtlCol="0">
            <a:spAutoFit/>
          </a:bodyPr>
          <a:lstStyle/>
          <a:p>
            <a:r>
              <a:rPr lang="en-US" dirty="0">
                <a:cs typeface="Arial" panose="020B0604020202020204" pitchFamily="34" charset="0"/>
              </a:rPr>
              <a:t>Negligible dual </a:t>
            </a:r>
          </a:p>
          <a:p>
            <a:r>
              <a:rPr lang="en-US" dirty="0">
                <a:cs typeface="Arial" panose="020B0604020202020204" pitchFamily="34" charset="0"/>
              </a:rPr>
              <a:t>site binding</a:t>
            </a:r>
          </a:p>
        </p:txBody>
      </p:sp>
      <p:sp>
        <p:nvSpPr>
          <p:cNvPr id="21" name="TextBox 20">
            <a:extLst>
              <a:ext uri="{FF2B5EF4-FFF2-40B4-BE49-F238E27FC236}">
                <a16:creationId xmlns:a16="http://schemas.microsoft.com/office/drawing/2014/main" id="{617D7D21-AAAB-4B84-B36B-D55B92AEFDC7}"/>
              </a:ext>
            </a:extLst>
          </p:cNvPr>
          <p:cNvSpPr txBox="1"/>
          <p:nvPr/>
        </p:nvSpPr>
        <p:spPr>
          <a:xfrm>
            <a:off x="20088" y="6454099"/>
            <a:ext cx="5623655" cy="430887"/>
          </a:xfrm>
          <a:prstGeom prst="rect">
            <a:avLst/>
          </a:prstGeom>
          <a:noFill/>
        </p:spPr>
        <p:txBody>
          <a:bodyPr wrap="none" rtlCol="0">
            <a:spAutoFit/>
          </a:bodyPr>
          <a:lstStyle/>
          <a:p>
            <a:r>
              <a:rPr lang="en-US" sz="1100" dirty="0">
                <a:cs typeface="Arial" panose="020B0604020202020204" pitchFamily="34" charset="0"/>
              </a:rPr>
              <a:t>[1]  Chen, </a:t>
            </a:r>
            <a:r>
              <a:rPr lang="en-US" sz="1100" dirty="0" err="1">
                <a:cs typeface="Arial" panose="020B0604020202020204" pitchFamily="34" charset="0"/>
              </a:rPr>
              <a:t>Banglin</a:t>
            </a:r>
            <a:r>
              <a:rPr lang="en-US" sz="1100" dirty="0">
                <a:cs typeface="Arial" panose="020B0604020202020204" pitchFamily="34" charset="0"/>
              </a:rPr>
              <a:t>, et al. </a:t>
            </a:r>
            <a:r>
              <a:rPr lang="en-US" sz="1100" i="1" dirty="0">
                <a:cs typeface="Arial" panose="020B0604020202020204" pitchFamily="34" charset="0"/>
              </a:rPr>
              <a:t>Journal of the American Chemical Society</a:t>
            </a:r>
            <a:r>
              <a:rPr lang="en-US" sz="1100" dirty="0">
                <a:cs typeface="Arial" panose="020B0604020202020204" pitchFamily="34" charset="0"/>
              </a:rPr>
              <a:t> 122.46 (2000): 11559-11560.</a:t>
            </a:r>
          </a:p>
          <a:p>
            <a:r>
              <a:rPr lang="en-US" sz="1100" dirty="0"/>
              <a:t>[2]</a:t>
            </a:r>
            <a:r>
              <a:rPr lang="en-US" sz="1100" b="1" dirty="0"/>
              <a:t> You, W</a:t>
            </a:r>
            <a:r>
              <a:rPr lang="en-US" sz="1100" dirty="0"/>
              <a:t>.; Liu, Y.; Howe, J. D.; Sholl, D. S., </a:t>
            </a:r>
            <a:r>
              <a:rPr lang="en-US" sz="1100" i="1" dirty="0"/>
              <a:t>J. Phys. Chem. C </a:t>
            </a:r>
            <a:r>
              <a:rPr lang="en-US" sz="1100" b="1" dirty="0"/>
              <a:t>2018,</a:t>
            </a:r>
            <a:r>
              <a:rPr lang="en-US" sz="1100" dirty="0"/>
              <a:t> </a:t>
            </a:r>
            <a:r>
              <a:rPr lang="en-US" sz="1100" i="1" dirty="0"/>
              <a:t>122</a:t>
            </a:r>
            <a:r>
              <a:rPr lang="en-US" sz="1100" dirty="0"/>
              <a:t> (16), 8960-8966.</a:t>
            </a:r>
            <a:endParaRPr lang="en-US" sz="1100" dirty="0">
              <a:cs typeface="Arial" panose="020B0604020202020204" pitchFamily="34" charset="0"/>
            </a:endParaRPr>
          </a:p>
        </p:txBody>
      </p:sp>
      <p:sp>
        <p:nvSpPr>
          <p:cNvPr id="25" name="TextBox 24">
            <a:extLst>
              <a:ext uri="{FF2B5EF4-FFF2-40B4-BE49-F238E27FC236}">
                <a16:creationId xmlns:a16="http://schemas.microsoft.com/office/drawing/2014/main" id="{207B4331-9170-471F-BE30-969A6A42EF3C}"/>
              </a:ext>
            </a:extLst>
          </p:cNvPr>
          <p:cNvSpPr txBox="1"/>
          <p:nvPr/>
        </p:nvSpPr>
        <p:spPr>
          <a:xfrm>
            <a:off x="1898690" y="1736919"/>
            <a:ext cx="549356"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[1]</a:t>
            </a:r>
          </a:p>
        </p:txBody>
      </p:sp>
      <p:sp>
        <p:nvSpPr>
          <p:cNvPr id="15" name="TextBox 14">
            <a:extLst>
              <a:ext uri="{FF2B5EF4-FFF2-40B4-BE49-F238E27FC236}">
                <a16:creationId xmlns:a16="http://schemas.microsoft.com/office/drawing/2014/main" id="{278BC9CF-8347-4EF5-8470-AFED60D54269}"/>
              </a:ext>
            </a:extLst>
          </p:cNvPr>
          <p:cNvSpPr txBox="1"/>
          <p:nvPr/>
        </p:nvSpPr>
        <p:spPr>
          <a:xfrm>
            <a:off x="7171322" y="764247"/>
            <a:ext cx="549356"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[2]</a:t>
            </a:r>
          </a:p>
        </p:txBody>
      </p:sp>
    </p:spTree>
    <p:extLst>
      <p:ext uri="{BB962C8B-B14F-4D97-AF65-F5344CB8AC3E}">
        <p14:creationId xmlns:p14="http://schemas.microsoft.com/office/powerpoint/2010/main" val="989870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F5F0AE-91E3-4632-B1DB-015FF531EED3}"/>
              </a:ext>
            </a:extLst>
          </p:cNvPr>
          <p:cNvSpPr>
            <a:spLocks noGrp="1"/>
          </p:cNvSpPr>
          <p:nvPr>
            <p:ph type="title"/>
          </p:nvPr>
        </p:nvSpPr>
        <p:spPr/>
        <p:txBody>
          <a:bodyPr>
            <a:normAutofit fontScale="90000"/>
          </a:bodyPr>
          <a:lstStyle/>
          <a:p>
            <a:r>
              <a:rPr lang="en-US" dirty="0"/>
              <a:t>Chapter 3: Metal-Substitution on Isostructural MOFs</a:t>
            </a:r>
          </a:p>
        </p:txBody>
      </p:sp>
      <p:sp>
        <p:nvSpPr>
          <p:cNvPr id="4" name="Slide Number Placeholder 3">
            <a:extLst>
              <a:ext uri="{FF2B5EF4-FFF2-40B4-BE49-F238E27FC236}">
                <a16:creationId xmlns:a16="http://schemas.microsoft.com/office/drawing/2014/main" id="{C5546C08-715E-449D-8BB4-6D1F51C1CD4E}"/>
              </a:ext>
            </a:extLst>
          </p:cNvPr>
          <p:cNvSpPr>
            <a:spLocks noGrp="1"/>
          </p:cNvSpPr>
          <p:nvPr>
            <p:ph type="sldNum" sz="quarter" idx="12"/>
          </p:nvPr>
        </p:nvSpPr>
        <p:spPr/>
        <p:txBody>
          <a:bodyPr/>
          <a:lstStyle/>
          <a:p>
            <a:fld id="{F5EEB1E8-08C0-4036-823D-F7D8FD37B0BF}" type="slidenum">
              <a:rPr lang="en-US" smtClean="0"/>
              <a:pPr/>
              <a:t>5</a:t>
            </a:fld>
            <a:endParaRPr lang="en-US" dirty="0"/>
          </a:p>
        </p:txBody>
      </p:sp>
      <p:sp>
        <p:nvSpPr>
          <p:cNvPr id="6" name="TextBox 5">
            <a:extLst>
              <a:ext uri="{FF2B5EF4-FFF2-40B4-BE49-F238E27FC236}">
                <a16:creationId xmlns:a16="http://schemas.microsoft.com/office/drawing/2014/main" id="{3C304951-588A-4B92-81B5-F125B8D44285}"/>
              </a:ext>
            </a:extLst>
          </p:cNvPr>
          <p:cNvSpPr txBox="1"/>
          <p:nvPr/>
        </p:nvSpPr>
        <p:spPr>
          <a:xfrm>
            <a:off x="153427" y="4963369"/>
            <a:ext cx="8734555" cy="1107996"/>
          </a:xfrm>
          <a:prstGeom prst="rect">
            <a:avLst/>
          </a:prstGeom>
          <a:noFill/>
        </p:spPr>
        <p:txBody>
          <a:bodyPr wrap="square" rtlCol="0">
            <a:spAutoFit/>
          </a:bodyPr>
          <a:lstStyle/>
          <a:p>
            <a:pPr marL="342900" indent="-342900">
              <a:buFont typeface="Arial" panose="020B0604020202020204" pitchFamily="34" charset="0"/>
              <a:buChar char="•"/>
            </a:pPr>
            <a:r>
              <a:rPr lang="en-US" sz="2200" dirty="0"/>
              <a:t>Each data point shows average of 5 MOFs.</a:t>
            </a:r>
          </a:p>
          <a:p>
            <a:pPr marL="342900" indent="-342900">
              <a:buFont typeface="Arial" panose="020B0604020202020204" pitchFamily="34" charset="0"/>
              <a:buChar char="•"/>
            </a:pPr>
            <a:r>
              <a:rPr lang="en-US" sz="2200" dirty="0"/>
              <a:t>The energy variation due to metals is stronger than the identity of linker</a:t>
            </a:r>
          </a:p>
          <a:p>
            <a:pPr marL="342900" indent="-342900">
              <a:buFont typeface="Arial" panose="020B0604020202020204" pitchFamily="34" charset="0"/>
              <a:buChar char="•"/>
            </a:pPr>
            <a:r>
              <a:rPr lang="en-US" sz="2200" dirty="0"/>
              <a:t>C</a:t>
            </a:r>
            <a:r>
              <a:rPr lang="en-US" sz="2200" baseline="-25000" dirty="0"/>
              <a:t>2</a:t>
            </a:r>
            <a:r>
              <a:rPr lang="en-US" sz="2200" dirty="0"/>
              <a:t>H</a:t>
            </a:r>
            <a:r>
              <a:rPr lang="en-US" sz="2200" baseline="-25000" dirty="0"/>
              <a:t>6</a:t>
            </a:r>
            <a:r>
              <a:rPr lang="en-US" sz="2200" dirty="0"/>
              <a:t> has the lowest binding affinity in all cases.</a:t>
            </a:r>
          </a:p>
        </p:txBody>
      </p:sp>
      <p:pic>
        <p:nvPicPr>
          <p:cNvPr id="8" name="Picture 7">
            <a:extLst>
              <a:ext uri="{FF2B5EF4-FFF2-40B4-BE49-F238E27FC236}">
                <a16:creationId xmlns:a16="http://schemas.microsoft.com/office/drawing/2014/main" id="{F86159AB-2764-4764-9B6F-FDA4B2ABB04E}"/>
              </a:ext>
            </a:extLst>
          </p:cNvPr>
          <p:cNvPicPr/>
          <p:nvPr/>
        </p:nvPicPr>
        <p:blipFill>
          <a:blip r:embed="rId3"/>
          <a:stretch>
            <a:fillRect/>
          </a:stretch>
        </p:blipFill>
        <p:spPr>
          <a:xfrm>
            <a:off x="153427" y="1261971"/>
            <a:ext cx="4277647" cy="3666413"/>
          </a:xfrm>
          <a:prstGeom prst="rect">
            <a:avLst/>
          </a:prstGeom>
        </p:spPr>
      </p:pic>
      <p:pic>
        <p:nvPicPr>
          <p:cNvPr id="9" name="Picture 8">
            <a:extLst>
              <a:ext uri="{FF2B5EF4-FFF2-40B4-BE49-F238E27FC236}">
                <a16:creationId xmlns:a16="http://schemas.microsoft.com/office/drawing/2014/main" id="{C7D48176-7D87-475E-B50F-87E6C1D3DD38}"/>
              </a:ext>
            </a:extLst>
          </p:cNvPr>
          <p:cNvPicPr/>
          <p:nvPr/>
        </p:nvPicPr>
        <p:blipFill>
          <a:blip r:embed="rId4"/>
          <a:stretch>
            <a:fillRect/>
          </a:stretch>
        </p:blipFill>
        <p:spPr>
          <a:xfrm>
            <a:off x="4572000" y="1261971"/>
            <a:ext cx="4277645" cy="3666413"/>
          </a:xfrm>
          <a:prstGeom prst="rect">
            <a:avLst/>
          </a:prstGeom>
        </p:spPr>
      </p:pic>
      <p:sp>
        <p:nvSpPr>
          <p:cNvPr id="12" name="Rectangle 11">
            <a:extLst>
              <a:ext uri="{FF2B5EF4-FFF2-40B4-BE49-F238E27FC236}">
                <a16:creationId xmlns:a16="http://schemas.microsoft.com/office/drawing/2014/main" id="{067F6028-693A-4F20-B779-32102128697F}"/>
              </a:ext>
            </a:extLst>
          </p:cNvPr>
          <p:cNvSpPr/>
          <p:nvPr/>
        </p:nvSpPr>
        <p:spPr>
          <a:xfrm>
            <a:off x="455709" y="6463951"/>
            <a:ext cx="5847349" cy="276999"/>
          </a:xfrm>
          <a:prstGeom prst="rect">
            <a:avLst/>
          </a:prstGeom>
        </p:spPr>
        <p:txBody>
          <a:bodyPr wrap="square">
            <a:spAutoFit/>
          </a:bodyPr>
          <a:lstStyle/>
          <a:p>
            <a:r>
              <a:rPr lang="en-US" sz="1200" b="1" dirty="0"/>
              <a:t>You, W</a:t>
            </a:r>
            <a:r>
              <a:rPr lang="en-US" sz="1200" dirty="0"/>
              <a:t>.; Liu, Y.; Dai T.; Howe, J. D.; Sholl, D. S., </a:t>
            </a:r>
            <a:r>
              <a:rPr lang="en-US" sz="1200" i="1" dirty="0"/>
              <a:t>J. Phys. Chem. C </a:t>
            </a:r>
            <a:r>
              <a:rPr lang="en-US" sz="1200" b="1" dirty="0"/>
              <a:t>2018</a:t>
            </a:r>
            <a:r>
              <a:rPr lang="en-US" sz="1200" dirty="0"/>
              <a:t>, 122(48),27486-27494</a:t>
            </a:r>
          </a:p>
        </p:txBody>
      </p:sp>
    </p:spTree>
    <p:extLst>
      <p:ext uri="{BB962C8B-B14F-4D97-AF65-F5344CB8AC3E}">
        <p14:creationId xmlns:p14="http://schemas.microsoft.com/office/powerpoint/2010/main" val="713473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C24784-264C-4CF7-A931-486B8C7D140B}"/>
              </a:ext>
            </a:extLst>
          </p:cNvPr>
          <p:cNvSpPr>
            <a:spLocks noGrp="1"/>
          </p:cNvSpPr>
          <p:nvPr>
            <p:ph type="title"/>
          </p:nvPr>
        </p:nvSpPr>
        <p:spPr/>
        <p:txBody>
          <a:bodyPr>
            <a:normAutofit fontScale="90000"/>
          </a:bodyPr>
          <a:lstStyle/>
          <a:p>
            <a:r>
              <a:rPr lang="en-US" dirty="0"/>
              <a:t>Chapter 3: Relative Binding Energies in 12-metal MOFs</a:t>
            </a:r>
          </a:p>
        </p:txBody>
      </p:sp>
      <p:sp>
        <p:nvSpPr>
          <p:cNvPr id="4" name="Slide Number Placeholder 3">
            <a:extLst>
              <a:ext uri="{FF2B5EF4-FFF2-40B4-BE49-F238E27FC236}">
                <a16:creationId xmlns:a16="http://schemas.microsoft.com/office/drawing/2014/main" id="{063CC278-1C6D-49E7-8A2A-AFC1FA057357}"/>
              </a:ext>
            </a:extLst>
          </p:cNvPr>
          <p:cNvSpPr>
            <a:spLocks noGrp="1"/>
          </p:cNvSpPr>
          <p:nvPr>
            <p:ph type="sldNum" sz="quarter" idx="12"/>
          </p:nvPr>
        </p:nvSpPr>
        <p:spPr/>
        <p:txBody>
          <a:bodyPr/>
          <a:lstStyle/>
          <a:p>
            <a:fld id="{F5EEB1E8-08C0-4036-823D-F7D8FD37B0BF}" type="slidenum">
              <a:rPr lang="en-US" smtClean="0"/>
              <a:pPr/>
              <a:t>6</a:t>
            </a:fld>
            <a:endParaRPr lang="en-US" dirty="0"/>
          </a:p>
        </p:txBody>
      </p:sp>
      <p:pic>
        <p:nvPicPr>
          <p:cNvPr id="8" name="Picture 7">
            <a:extLst>
              <a:ext uri="{FF2B5EF4-FFF2-40B4-BE49-F238E27FC236}">
                <a16:creationId xmlns:a16="http://schemas.microsoft.com/office/drawing/2014/main" id="{21A31FB3-BFB6-4FD4-B73D-D993A0F74F39}"/>
              </a:ext>
            </a:extLst>
          </p:cNvPr>
          <p:cNvPicPr>
            <a:picLocks noChangeAspect="1"/>
          </p:cNvPicPr>
          <p:nvPr/>
        </p:nvPicPr>
        <p:blipFill>
          <a:blip r:embed="rId3"/>
          <a:stretch>
            <a:fillRect/>
          </a:stretch>
        </p:blipFill>
        <p:spPr>
          <a:xfrm>
            <a:off x="455709" y="954035"/>
            <a:ext cx="7549924" cy="4727578"/>
          </a:xfrm>
          <a:prstGeom prst="rect">
            <a:avLst/>
          </a:prstGeom>
        </p:spPr>
      </p:pic>
      <p:sp>
        <p:nvSpPr>
          <p:cNvPr id="5" name="Rectangle: Rounded Corners 4">
            <a:extLst>
              <a:ext uri="{FF2B5EF4-FFF2-40B4-BE49-F238E27FC236}">
                <a16:creationId xmlns:a16="http://schemas.microsoft.com/office/drawing/2014/main" id="{98E7395D-BC3D-4100-AC0B-624398D7ABA4}"/>
              </a:ext>
            </a:extLst>
          </p:cNvPr>
          <p:cNvSpPr/>
          <p:nvPr/>
        </p:nvSpPr>
        <p:spPr>
          <a:xfrm>
            <a:off x="922789" y="1744910"/>
            <a:ext cx="7082844" cy="1333850"/>
          </a:xfrm>
          <a:prstGeom prst="round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0AB0557-6890-4AE6-B979-7FAAB9354D2D}"/>
              </a:ext>
            </a:extLst>
          </p:cNvPr>
          <p:cNvSpPr/>
          <p:nvPr/>
        </p:nvSpPr>
        <p:spPr>
          <a:xfrm>
            <a:off x="455709" y="6463951"/>
            <a:ext cx="5847349" cy="276999"/>
          </a:xfrm>
          <a:prstGeom prst="rect">
            <a:avLst/>
          </a:prstGeom>
        </p:spPr>
        <p:txBody>
          <a:bodyPr wrap="square">
            <a:spAutoFit/>
          </a:bodyPr>
          <a:lstStyle/>
          <a:p>
            <a:r>
              <a:rPr lang="en-US" sz="1200" b="1" dirty="0"/>
              <a:t>You, W</a:t>
            </a:r>
            <a:r>
              <a:rPr lang="en-US" sz="1200" dirty="0"/>
              <a:t>.; Liu, Y.; Dai T.; Howe, J. D.; Sholl, D. S., </a:t>
            </a:r>
            <a:r>
              <a:rPr lang="en-US" sz="1200" i="1" dirty="0"/>
              <a:t>J. Phys. Chem. C </a:t>
            </a:r>
            <a:r>
              <a:rPr lang="en-US" sz="1200" b="1" dirty="0"/>
              <a:t>2018</a:t>
            </a:r>
            <a:r>
              <a:rPr lang="en-US" sz="1200" dirty="0"/>
              <a:t>, 122(48),27486-27494</a:t>
            </a:r>
          </a:p>
        </p:txBody>
      </p:sp>
    </p:spTree>
    <p:extLst>
      <p:ext uri="{BB962C8B-B14F-4D97-AF65-F5344CB8AC3E}">
        <p14:creationId xmlns:p14="http://schemas.microsoft.com/office/powerpoint/2010/main" val="2488982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2A3E256-A44C-41A8-A531-A294D1311411}"/>
              </a:ext>
            </a:extLst>
          </p:cNvPr>
          <p:cNvPicPr/>
          <p:nvPr/>
        </p:nvPicPr>
        <p:blipFill>
          <a:blip r:embed="rId3"/>
          <a:stretch>
            <a:fillRect/>
          </a:stretch>
        </p:blipFill>
        <p:spPr>
          <a:xfrm>
            <a:off x="2552231" y="1290921"/>
            <a:ext cx="5944209" cy="4822839"/>
          </a:xfrm>
          <a:prstGeom prst="rect">
            <a:avLst/>
          </a:prstGeom>
        </p:spPr>
      </p:pic>
      <p:sp>
        <p:nvSpPr>
          <p:cNvPr id="3" name="Title 2">
            <a:extLst>
              <a:ext uri="{FF2B5EF4-FFF2-40B4-BE49-F238E27FC236}">
                <a16:creationId xmlns:a16="http://schemas.microsoft.com/office/drawing/2014/main" id="{15C24784-264C-4CF7-A931-486B8C7D140B}"/>
              </a:ext>
            </a:extLst>
          </p:cNvPr>
          <p:cNvSpPr>
            <a:spLocks noGrp="1"/>
          </p:cNvSpPr>
          <p:nvPr>
            <p:ph type="title"/>
          </p:nvPr>
        </p:nvSpPr>
        <p:spPr/>
        <p:txBody>
          <a:bodyPr>
            <a:normAutofit/>
          </a:bodyPr>
          <a:lstStyle/>
          <a:p>
            <a:r>
              <a:rPr lang="en-US" dirty="0"/>
              <a:t>Chapter 3: Five Types of Binding Tendencies</a:t>
            </a:r>
          </a:p>
        </p:txBody>
      </p:sp>
      <p:sp>
        <p:nvSpPr>
          <p:cNvPr id="4" name="Slide Number Placeholder 3">
            <a:extLst>
              <a:ext uri="{FF2B5EF4-FFF2-40B4-BE49-F238E27FC236}">
                <a16:creationId xmlns:a16="http://schemas.microsoft.com/office/drawing/2014/main" id="{063CC278-1C6D-49E7-8A2A-AFC1FA057357}"/>
              </a:ext>
            </a:extLst>
          </p:cNvPr>
          <p:cNvSpPr>
            <a:spLocks noGrp="1"/>
          </p:cNvSpPr>
          <p:nvPr>
            <p:ph type="sldNum" sz="quarter" idx="12"/>
          </p:nvPr>
        </p:nvSpPr>
        <p:spPr/>
        <p:txBody>
          <a:bodyPr/>
          <a:lstStyle/>
          <a:p>
            <a:fld id="{F5EEB1E8-08C0-4036-823D-F7D8FD37B0BF}" type="slidenum">
              <a:rPr lang="en-US" smtClean="0"/>
              <a:pPr/>
              <a:t>7</a:t>
            </a:fld>
            <a:endParaRPr lang="en-US" dirty="0"/>
          </a:p>
        </p:txBody>
      </p:sp>
      <p:pic>
        <p:nvPicPr>
          <p:cNvPr id="9" name="Picture 8">
            <a:extLst>
              <a:ext uri="{FF2B5EF4-FFF2-40B4-BE49-F238E27FC236}">
                <a16:creationId xmlns:a16="http://schemas.microsoft.com/office/drawing/2014/main" id="{C7C7036B-4A45-4CC4-9B46-9AA9AC9451B1}"/>
              </a:ext>
            </a:extLst>
          </p:cNvPr>
          <p:cNvPicPr>
            <a:picLocks noChangeAspect="1"/>
          </p:cNvPicPr>
          <p:nvPr/>
        </p:nvPicPr>
        <p:blipFill>
          <a:blip r:embed="rId4"/>
          <a:stretch>
            <a:fillRect/>
          </a:stretch>
        </p:blipFill>
        <p:spPr>
          <a:xfrm>
            <a:off x="187262" y="920955"/>
            <a:ext cx="1892693" cy="1185158"/>
          </a:xfrm>
          <a:prstGeom prst="rect">
            <a:avLst/>
          </a:prstGeom>
        </p:spPr>
      </p:pic>
      <p:sp>
        <p:nvSpPr>
          <p:cNvPr id="11" name="Rectangle 10">
            <a:extLst>
              <a:ext uri="{FF2B5EF4-FFF2-40B4-BE49-F238E27FC236}">
                <a16:creationId xmlns:a16="http://schemas.microsoft.com/office/drawing/2014/main" id="{34DBAF18-4BDC-494C-9604-C48863507D09}"/>
              </a:ext>
            </a:extLst>
          </p:cNvPr>
          <p:cNvSpPr/>
          <p:nvPr/>
        </p:nvSpPr>
        <p:spPr>
          <a:xfrm>
            <a:off x="455709" y="6463951"/>
            <a:ext cx="5847349" cy="276999"/>
          </a:xfrm>
          <a:prstGeom prst="rect">
            <a:avLst/>
          </a:prstGeom>
        </p:spPr>
        <p:txBody>
          <a:bodyPr wrap="square">
            <a:spAutoFit/>
          </a:bodyPr>
          <a:lstStyle/>
          <a:p>
            <a:r>
              <a:rPr lang="en-US" sz="1200" b="1" dirty="0"/>
              <a:t>You, W</a:t>
            </a:r>
            <a:r>
              <a:rPr lang="en-US" sz="1200" dirty="0"/>
              <a:t>.; Liu, Y.; Dai T.; Howe, J. D.; Sholl, D. S., </a:t>
            </a:r>
            <a:r>
              <a:rPr lang="en-US" sz="1200" i="1" dirty="0"/>
              <a:t>J. Phys. Chem. C </a:t>
            </a:r>
            <a:r>
              <a:rPr lang="en-US" sz="1200" b="1" dirty="0"/>
              <a:t>2018</a:t>
            </a:r>
            <a:r>
              <a:rPr lang="en-US" sz="1200" dirty="0"/>
              <a:t>, 122(48),27486-27494</a:t>
            </a:r>
          </a:p>
        </p:txBody>
      </p:sp>
    </p:spTree>
    <p:extLst>
      <p:ext uri="{BB962C8B-B14F-4D97-AF65-F5344CB8AC3E}">
        <p14:creationId xmlns:p14="http://schemas.microsoft.com/office/powerpoint/2010/main" val="2144250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5FE844-6357-4D44-B698-BB085F6B73A6}"/>
              </a:ext>
            </a:extLst>
          </p:cNvPr>
          <p:cNvSpPr>
            <a:spLocks noGrp="1"/>
          </p:cNvSpPr>
          <p:nvPr>
            <p:ph type="title"/>
          </p:nvPr>
        </p:nvSpPr>
        <p:spPr>
          <a:xfrm>
            <a:off x="484284" y="132892"/>
            <a:ext cx="8535499" cy="654508"/>
          </a:xfrm>
        </p:spPr>
        <p:txBody>
          <a:bodyPr>
            <a:normAutofit/>
          </a:bodyPr>
          <a:lstStyle/>
          <a:p>
            <a:r>
              <a:rPr lang="en-US" dirty="0"/>
              <a:t>Chapter 3: Separation Strategies</a:t>
            </a:r>
          </a:p>
        </p:txBody>
      </p:sp>
      <p:sp>
        <p:nvSpPr>
          <p:cNvPr id="4" name="Slide Number Placeholder 3">
            <a:extLst>
              <a:ext uri="{FF2B5EF4-FFF2-40B4-BE49-F238E27FC236}">
                <a16:creationId xmlns:a16="http://schemas.microsoft.com/office/drawing/2014/main" id="{C81B0655-0123-485D-9543-EFBCECBF5231}"/>
              </a:ext>
            </a:extLst>
          </p:cNvPr>
          <p:cNvSpPr>
            <a:spLocks noGrp="1"/>
          </p:cNvSpPr>
          <p:nvPr>
            <p:ph type="sldNum" sz="quarter" idx="12"/>
          </p:nvPr>
        </p:nvSpPr>
        <p:spPr/>
        <p:txBody>
          <a:bodyPr/>
          <a:lstStyle/>
          <a:p>
            <a:fld id="{F5EEB1E8-08C0-4036-823D-F7D8FD37B0BF}" type="slidenum">
              <a:rPr lang="en-US" smtClean="0"/>
              <a:pPr/>
              <a:t>8</a:t>
            </a:fld>
            <a:endParaRPr lang="en-US" dirty="0"/>
          </a:p>
        </p:txBody>
      </p:sp>
      <p:pic>
        <p:nvPicPr>
          <p:cNvPr id="5" name="Picture 4">
            <a:extLst>
              <a:ext uri="{FF2B5EF4-FFF2-40B4-BE49-F238E27FC236}">
                <a16:creationId xmlns:a16="http://schemas.microsoft.com/office/drawing/2014/main" id="{DDAD92D3-3D8E-4297-9AC5-B9B07CE1A147}"/>
              </a:ext>
            </a:extLst>
          </p:cNvPr>
          <p:cNvPicPr/>
          <p:nvPr/>
        </p:nvPicPr>
        <p:blipFill>
          <a:blip r:embed="rId3"/>
          <a:stretch>
            <a:fillRect/>
          </a:stretch>
        </p:blipFill>
        <p:spPr>
          <a:xfrm>
            <a:off x="1453515" y="1190446"/>
            <a:ext cx="6236970" cy="5661660"/>
          </a:xfrm>
          <a:prstGeom prst="rect">
            <a:avLst/>
          </a:prstGeom>
        </p:spPr>
      </p:pic>
      <p:sp>
        <p:nvSpPr>
          <p:cNvPr id="8" name="Rectangle 7">
            <a:extLst>
              <a:ext uri="{FF2B5EF4-FFF2-40B4-BE49-F238E27FC236}">
                <a16:creationId xmlns:a16="http://schemas.microsoft.com/office/drawing/2014/main" id="{E4CFAEBE-174D-4912-BE6C-92952BCF2E64}"/>
              </a:ext>
            </a:extLst>
          </p:cNvPr>
          <p:cNvSpPr/>
          <p:nvPr/>
        </p:nvSpPr>
        <p:spPr>
          <a:xfrm>
            <a:off x="20088" y="6531043"/>
            <a:ext cx="5847349" cy="276999"/>
          </a:xfrm>
          <a:prstGeom prst="rect">
            <a:avLst/>
          </a:prstGeom>
        </p:spPr>
        <p:txBody>
          <a:bodyPr wrap="square">
            <a:spAutoFit/>
          </a:bodyPr>
          <a:lstStyle/>
          <a:p>
            <a:r>
              <a:rPr lang="en-US" sz="1200" b="1" dirty="0"/>
              <a:t>You, W</a:t>
            </a:r>
            <a:r>
              <a:rPr lang="en-US" sz="1200" dirty="0"/>
              <a:t>.; Liu, Y.; Dai T.; Howe, J. D.; Sholl, D. S., </a:t>
            </a:r>
            <a:r>
              <a:rPr lang="en-US" sz="1200" i="1" dirty="0"/>
              <a:t>J. Phys. Chem. C </a:t>
            </a:r>
            <a:r>
              <a:rPr lang="en-US" sz="1200" b="1" dirty="0"/>
              <a:t>2018</a:t>
            </a:r>
            <a:r>
              <a:rPr lang="en-US" sz="1200" dirty="0"/>
              <a:t>, 122(48),27486-27494</a:t>
            </a:r>
          </a:p>
        </p:txBody>
      </p:sp>
    </p:spTree>
    <p:extLst>
      <p:ext uri="{BB962C8B-B14F-4D97-AF65-F5344CB8AC3E}">
        <p14:creationId xmlns:p14="http://schemas.microsoft.com/office/powerpoint/2010/main" val="3280968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5D358A-221F-45F5-A166-2F203EFAC8B9}"/>
              </a:ext>
            </a:extLst>
          </p:cNvPr>
          <p:cNvSpPr>
            <a:spLocks noGrp="1"/>
          </p:cNvSpPr>
          <p:nvPr>
            <p:ph type="title"/>
          </p:nvPr>
        </p:nvSpPr>
        <p:spPr/>
        <p:txBody>
          <a:bodyPr>
            <a:normAutofit/>
          </a:bodyPr>
          <a:lstStyle/>
          <a:p>
            <a:r>
              <a:rPr lang="en-US" dirty="0"/>
              <a:t>Chapter 3: Ethylene/Ethane Selectivity</a:t>
            </a:r>
          </a:p>
        </p:txBody>
      </p:sp>
      <p:sp>
        <p:nvSpPr>
          <p:cNvPr id="4" name="Slide Number Placeholder 3">
            <a:extLst>
              <a:ext uri="{FF2B5EF4-FFF2-40B4-BE49-F238E27FC236}">
                <a16:creationId xmlns:a16="http://schemas.microsoft.com/office/drawing/2014/main" id="{0B3B1A35-AC39-4A15-B0A3-3BDC051E8A9E}"/>
              </a:ext>
            </a:extLst>
          </p:cNvPr>
          <p:cNvSpPr>
            <a:spLocks noGrp="1"/>
          </p:cNvSpPr>
          <p:nvPr>
            <p:ph type="sldNum" sz="quarter" idx="12"/>
          </p:nvPr>
        </p:nvSpPr>
        <p:spPr/>
        <p:txBody>
          <a:bodyPr/>
          <a:lstStyle/>
          <a:p>
            <a:fld id="{F5EEB1E8-08C0-4036-823D-F7D8FD37B0BF}" type="slidenum">
              <a:rPr lang="en-US" smtClean="0"/>
              <a:pPr/>
              <a:t>9</a:t>
            </a:fld>
            <a:endParaRPr lang="en-US" dirty="0"/>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13C9134A-A119-4E68-A754-DE377FF473DC}"/>
                  </a:ext>
                </a:extLst>
              </p:cNvPr>
              <p:cNvSpPr/>
              <p:nvPr/>
            </p:nvSpPr>
            <p:spPr>
              <a:xfrm>
                <a:off x="314796" y="5637403"/>
                <a:ext cx="8562986" cy="461665"/>
              </a:xfrm>
              <a:prstGeom prst="rect">
                <a:avLst/>
              </a:prstGeom>
            </p:spPr>
            <p:txBody>
              <a:bodyPr wrap="square">
                <a:spAutoFit/>
              </a:bodyPr>
              <a:lstStyle/>
              <a:p>
                <a:r>
                  <a:rPr lang="en-US" sz="2400" dirty="0"/>
                  <a:t>Trade off between larger </a:t>
                </a:r>
                <a14:m>
                  <m:oMath xmlns:m="http://schemas.openxmlformats.org/officeDocument/2006/math">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𝐸</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𝐶</m:t>
                        </m:r>
                      </m:e>
                      <m:sub>
                        <m:r>
                          <a:rPr lang="en-US" sz="2400" i="1">
                            <a:latin typeface="Cambria Math" panose="02040503050406030204" pitchFamily="18" charset="0"/>
                            <a:ea typeface="Cambria Math" panose="02040503050406030204" pitchFamily="18" charset="0"/>
                          </a:rPr>
                          <m:t>2</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𝐻</m:t>
                        </m:r>
                      </m:e>
                      <m:sub>
                        <m:r>
                          <a:rPr lang="en-US" sz="2400" i="1">
                            <a:latin typeface="Cambria Math" panose="02040503050406030204" pitchFamily="18" charset="0"/>
                            <a:ea typeface="Cambria Math" panose="02040503050406030204" pitchFamily="18" charset="0"/>
                          </a:rPr>
                          <m:t>4</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𝐶</m:t>
                        </m:r>
                      </m:e>
                      <m:sub>
                        <m:r>
                          <a:rPr lang="en-US" sz="2400" i="1">
                            <a:latin typeface="Cambria Math" panose="02040503050406030204" pitchFamily="18" charset="0"/>
                            <a:ea typeface="Cambria Math" panose="02040503050406030204" pitchFamily="18" charset="0"/>
                          </a:rPr>
                          <m:t>2</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𝐻</m:t>
                        </m:r>
                      </m:e>
                      <m:sub>
                        <m:r>
                          <a:rPr lang="en-US" sz="2400" i="1">
                            <a:latin typeface="Cambria Math" panose="02040503050406030204" pitchFamily="18" charset="0"/>
                            <a:ea typeface="Cambria Math" panose="02040503050406030204" pitchFamily="18" charset="0"/>
                          </a:rPr>
                          <m:t>6</m:t>
                        </m:r>
                      </m:sub>
                    </m:sSub>
                    <m:r>
                      <a:rPr lang="en-US" sz="2400" i="1">
                        <a:latin typeface="Cambria Math" panose="02040503050406030204" pitchFamily="18" charset="0"/>
                        <a:ea typeface="Cambria Math" panose="02040503050406030204" pitchFamily="18" charset="0"/>
                      </a:rPr>
                      <m:t>)</m:t>
                    </m:r>
                  </m:oMath>
                </a14:m>
                <a:r>
                  <a:rPr lang="en-US" sz="2400" dirty="0"/>
                  <a:t> and smaller </a:t>
                </a:r>
                <a14:m>
                  <m:oMath xmlns:m="http://schemas.openxmlformats.org/officeDocument/2006/math">
                    <m:r>
                      <a:rPr lang="en-US" sz="2400" i="1">
                        <a:latin typeface="Cambria Math" panose="02040503050406030204" pitchFamily="18" charset="0"/>
                        <a:ea typeface="Cambria Math" panose="02040503050406030204" pitchFamily="18" charset="0"/>
                      </a:rPr>
                      <m:t>𝐸</m:t>
                    </m:r>
                    <m:r>
                      <a:rPr lang="en-US" sz="2400" b="0" i="1" smtClean="0">
                        <a:latin typeface="Cambria Math" panose="02040503050406030204" pitchFamily="18" charset="0"/>
                        <a:ea typeface="Cambria Math" panose="02040503050406030204" pitchFamily="18" charset="0"/>
                      </a:rPr>
                      <m:t>_</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𝐶</m:t>
                        </m:r>
                      </m:e>
                      <m:sub>
                        <m:r>
                          <a:rPr lang="en-US" sz="2400" i="1">
                            <a:latin typeface="Cambria Math" panose="02040503050406030204" pitchFamily="18" charset="0"/>
                            <a:ea typeface="Cambria Math" panose="02040503050406030204" pitchFamily="18" charset="0"/>
                          </a:rPr>
                          <m:t>2</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𝐻</m:t>
                        </m:r>
                      </m:e>
                      <m:sub>
                        <m:r>
                          <a:rPr lang="en-US" sz="2400" i="1">
                            <a:latin typeface="Cambria Math" panose="02040503050406030204" pitchFamily="18" charset="0"/>
                            <a:ea typeface="Cambria Math" panose="02040503050406030204" pitchFamily="18" charset="0"/>
                          </a:rPr>
                          <m:t>4</m:t>
                        </m:r>
                      </m:sub>
                    </m:sSub>
                    <m:r>
                      <a:rPr lang="en-US" sz="2400" i="1">
                        <a:latin typeface="Cambria Math" panose="02040503050406030204" pitchFamily="18" charset="0"/>
                        <a:ea typeface="Cambria Math" panose="02040503050406030204" pitchFamily="18" charset="0"/>
                      </a:rPr>
                      <m:t>)</m:t>
                    </m:r>
                  </m:oMath>
                </a14:m>
                <a:endParaRPr lang="en-US" sz="2400" dirty="0"/>
              </a:p>
            </p:txBody>
          </p:sp>
        </mc:Choice>
        <mc:Fallback xmlns="">
          <p:sp>
            <p:nvSpPr>
              <p:cNvPr id="6" name="Rectangle 5">
                <a:extLst>
                  <a:ext uri="{FF2B5EF4-FFF2-40B4-BE49-F238E27FC236}">
                    <a16:creationId xmlns:a16="http://schemas.microsoft.com/office/drawing/2014/main" id="{13C9134A-A119-4E68-A754-DE377FF473DC}"/>
                  </a:ext>
                </a:extLst>
              </p:cNvPr>
              <p:cNvSpPr>
                <a:spLocks noRot="1" noChangeAspect="1" noMove="1" noResize="1" noEditPoints="1" noAdjustHandles="1" noChangeArrowheads="1" noChangeShapeType="1" noTextEdit="1"/>
              </p:cNvSpPr>
              <p:nvPr/>
            </p:nvSpPr>
            <p:spPr>
              <a:xfrm>
                <a:off x="314796" y="5637403"/>
                <a:ext cx="8562986" cy="461665"/>
              </a:xfrm>
              <a:prstGeom prst="rect">
                <a:avLst/>
              </a:prstGeom>
              <a:blipFill>
                <a:blip r:embed="rId3"/>
                <a:stretch>
                  <a:fillRect l="-1140" t="-10526" b="-28947"/>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14D244D0-B651-43F7-8C99-18ED436CB75D}"/>
              </a:ext>
            </a:extLst>
          </p:cNvPr>
          <p:cNvPicPr/>
          <p:nvPr/>
        </p:nvPicPr>
        <p:blipFill>
          <a:blip r:embed="rId4"/>
          <a:stretch>
            <a:fillRect/>
          </a:stretch>
        </p:blipFill>
        <p:spPr>
          <a:xfrm>
            <a:off x="1264920" y="713212"/>
            <a:ext cx="5878830" cy="4794981"/>
          </a:xfrm>
          <a:prstGeom prst="rect">
            <a:avLst/>
          </a:prstGeom>
        </p:spPr>
      </p:pic>
      <p:sp>
        <p:nvSpPr>
          <p:cNvPr id="10" name="Rectangle 9">
            <a:extLst>
              <a:ext uri="{FF2B5EF4-FFF2-40B4-BE49-F238E27FC236}">
                <a16:creationId xmlns:a16="http://schemas.microsoft.com/office/drawing/2014/main" id="{9736790F-1650-4625-BA28-C4619AFA7163}"/>
              </a:ext>
            </a:extLst>
          </p:cNvPr>
          <p:cNvSpPr/>
          <p:nvPr/>
        </p:nvSpPr>
        <p:spPr>
          <a:xfrm>
            <a:off x="455709" y="6463951"/>
            <a:ext cx="5847349" cy="276999"/>
          </a:xfrm>
          <a:prstGeom prst="rect">
            <a:avLst/>
          </a:prstGeom>
        </p:spPr>
        <p:txBody>
          <a:bodyPr wrap="square">
            <a:spAutoFit/>
          </a:bodyPr>
          <a:lstStyle/>
          <a:p>
            <a:r>
              <a:rPr lang="en-US" sz="1200" b="1" dirty="0"/>
              <a:t>You, W</a:t>
            </a:r>
            <a:r>
              <a:rPr lang="en-US" sz="1200" dirty="0"/>
              <a:t>.; Liu, Y.; Dai T.; Howe, J. D.; Sholl, D. S., </a:t>
            </a:r>
            <a:r>
              <a:rPr lang="en-US" sz="1200" i="1" dirty="0"/>
              <a:t>J. Phys. Chem. C </a:t>
            </a:r>
            <a:r>
              <a:rPr lang="en-US" sz="1200" b="1" dirty="0"/>
              <a:t>2018</a:t>
            </a:r>
            <a:r>
              <a:rPr lang="en-US" sz="1200" dirty="0"/>
              <a:t>, 122(48),27486-27494</a:t>
            </a:r>
          </a:p>
        </p:txBody>
      </p:sp>
      <p:sp>
        <p:nvSpPr>
          <p:cNvPr id="2" name="5-Point Star 1"/>
          <p:cNvSpPr/>
          <p:nvPr/>
        </p:nvSpPr>
        <p:spPr>
          <a:xfrm>
            <a:off x="2911032" y="1336370"/>
            <a:ext cx="456637" cy="437264"/>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757001" y="948457"/>
            <a:ext cx="774379" cy="369332"/>
          </a:xfrm>
          <a:prstGeom prst="rect">
            <a:avLst/>
          </a:prstGeom>
          <a:noFill/>
        </p:spPr>
        <p:txBody>
          <a:bodyPr wrap="none" rtlCol="0">
            <a:spAutoFit/>
          </a:bodyPr>
          <a:lstStyle/>
          <a:p>
            <a:r>
              <a:rPr lang="en-US" b="1" dirty="0"/>
              <a:t>Target</a:t>
            </a:r>
          </a:p>
        </p:txBody>
      </p:sp>
    </p:spTree>
    <p:extLst>
      <p:ext uri="{BB962C8B-B14F-4D97-AF65-F5344CB8AC3E}">
        <p14:creationId xmlns:p14="http://schemas.microsoft.com/office/powerpoint/2010/main" val="371040674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48670</TotalTime>
  <Words>1811</Words>
  <Application>Microsoft Macintosh PowerPoint</Application>
  <PresentationFormat>On-screen Show (4:3)</PresentationFormat>
  <Paragraphs>103</Paragraphs>
  <Slides>11</Slides>
  <Notes>11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11</vt:i4>
      </vt:variant>
    </vt:vector>
  </HeadingPairs>
  <TitlesOfParts>
    <vt:vector size="17" baseType="lpstr">
      <vt:lpstr>Arial</vt:lpstr>
      <vt:lpstr>Calibri</vt:lpstr>
      <vt:lpstr>Calibri Light</vt:lpstr>
      <vt:lpstr>Cambria Math</vt:lpstr>
      <vt:lpstr>Office Theme</vt:lpstr>
      <vt:lpstr>1_Office Theme</vt:lpstr>
      <vt:lpstr>Ethylene/Ethane Separation  in Metal-Organic Frameworks by Computational Modeling</vt:lpstr>
      <vt:lpstr>Chapter 1: Motivation for C2H4/C2H6 Separation</vt:lpstr>
      <vt:lpstr>MOFs with OMS: Adsorption-based C2H4/ C2H6 Separation</vt:lpstr>
      <vt:lpstr>Chapter 2: Two Top Ethylene-Selective MOFs</vt:lpstr>
      <vt:lpstr>Chapter 3: Metal-Substitution on Isostructural MOFs</vt:lpstr>
      <vt:lpstr>Chapter 3: Relative Binding Energies in 12-metal MOFs</vt:lpstr>
      <vt:lpstr>Chapter 3: Five Types of Binding Tendencies</vt:lpstr>
      <vt:lpstr>Chapter 3: Separation Strategies</vt:lpstr>
      <vt:lpstr>Chapter 3: Ethylene/Ethane Selectivity</vt:lpstr>
      <vt:lpstr>Chapter 4: Optimization of the Adsorption Process</vt:lpstr>
      <vt:lpstr>Chapter 4: Performance of Pure Metal MOFs</vt:lpstr>
    </vt:vector>
  </TitlesOfParts>
  <Company>Georgia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research update  -Recovery of ethylene from OCM effluent streams</dc:title>
  <dc:creator>You, Wenqin</dc:creator>
  <cp:lastModifiedBy>Microsoft Office User</cp:lastModifiedBy>
  <cp:revision>1055</cp:revision>
  <cp:lastPrinted>2017-09-06T02:05:28Z</cp:lastPrinted>
  <dcterms:created xsi:type="dcterms:W3CDTF">2016-09-21T13:21:53Z</dcterms:created>
  <dcterms:modified xsi:type="dcterms:W3CDTF">2019-11-05T02:43:27Z</dcterms:modified>
</cp:coreProperties>
</file>