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6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8" r:id="rId2"/>
    <p:sldId id="314" r:id="rId3"/>
    <p:sldId id="298" r:id="rId4"/>
    <p:sldId id="289" r:id="rId5"/>
    <p:sldId id="303" r:id="rId6"/>
    <p:sldId id="313" r:id="rId7"/>
    <p:sldId id="311" r:id="rId8"/>
    <p:sldId id="304" r:id="rId9"/>
    <p:sldId id="292" r:id="rId10"/>
    <p:sldId id="321" r:id="rId11"/>
    <p:sldId id="323" r:id="rId12"/>
    <p:sldId id="324" r:id="rId13"/>
    <p:sldId id="325" r:id="rId14"/>
    <p:sldId id="309" r:id="rId15"/>
    <p:sldId id="326" r:id="rId16"/>
    <p:sldId id="318" r:id="rId17"/>
    <p:sldId id="319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5D123-E28D-524E-9EC2-C583E44EC930}">
          <p14:sldIdLst>
            <p14:sldId id="268"/>
            <p14:sldId id="314"/>
            <p14:sldId id="298"/>
            <p14:sldId id="289"/>
            <p14:sldId id="303"/>
            <p14:sldId id="313"/>
            <p14:sldId id="311"/>
            <p14:sldId id="304"/>
            <p14:sldId id="292"/>
            <p14:sldId id="321"/>
            <p14:sldId id="323"/>
            <p14:sldId id="324"/>
            <p14:sldId id="325"/>
            <p14:sldId id="309"/>
            <p14:sldId id="326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7" autoAdjust="0"/>
    <p:restoredTop sz="90635" autoAdjust="0"/>
  </p:normalViewPr>
  <p:slideViewPr>
    <p:cSldViewPr snapToGrid="0">
      <p:cViewPr varScale="1">
        <p:scale>
          <a:sx n="116" d="100"/>
          <a:sy n="116" d="100"/>
        </p:scale>
        <p:origin x="19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9A4AB3-7458-437D-8FFA-5A142539734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9C58AC-439C-49F2-812B-2F119D3A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0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80C38C-577A-473B-854D-A3C51AD78A9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CE7124-14CC-412B-9F44-C313FE6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5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 smtClean="0"/>
              <a:t>Remove non-MOFs, such as Zeolites and AC</a:t>
            </a:r>
          </a:p>
          <a:p>
            <a:pPr lvl="0"/>
            <a:r>
              <a:rPr lang="en-US" sz="1200" dirty="0" smtClean="0"/>
              <a:t>Convert pressure unit and adsorption unit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Remove MOFs with missing structure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6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Q0Q0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maximum monolayer coverage capacities, b is Langmuir isotherm constant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Freundlich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isotherm constant related to adsorption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Adsorbates:</a:t>
            </a:r>
          </a:p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8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Assignment of adsorption models for each isotherm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Aim: predict isotherms by the structure info. of MOFs</a:t>
            </a:r>
          </a:p>
          <a:p>
            <a:pPr lvl="1"/>
            <a:r>
              <a:rPr lang="en-US" dirty="0" smtClean="0"/>
              <a:t>Input (feature vector): MOF structure information</a:t>
            </a:r>
          </a:p>
          <a:p>
            <a:pPr lvl="1"/>
            <a:r>
              <a:rPr lang="en-US" dirty="0" smtClean="0"/>
              <a:t>Output is category: classification of isotherm models</a:t>
            </a:r>
          </a:p>
          <a:p>
            <a:pPr lvl="1"/>
            <a:r>
              <a:rPr lang="en-US" dirty="0" smtClean="0"/>
              <a:t>Output is number: regression of isotherm parameters</a:t>
            </a:r>
          </a:p>
          <a:p>
            <a:endParaRPr lang="en-US" dirty="0" smtClean="0"/>
          </a:p>
          <a:p>
            <a:r>
              <a:rPr lang="en-US" dirty="0" smtClean="0"/>
              <a:t>Data source:</a:t>
            </a:r>
          </a:p>
          <a:p>
            <a:pPr lvl="1"/>
            <a:r>
              <a:rPr lang="en-US" dirty="0" smtClean="0"/>
              <a:t>NIST adsorption data is not good enough.</a:t>
            </a:r>
          </a:p>
          <a:p>
            <a:pPr lvl="2"/>
            <a:r>
              <a:rPr lang="en-US" dirty="0" smtClean="0"/>
              <a:t>Empty data points</a:t>
            </a:r>
          </a:p>
          <a:p>
            <a:pPr lvl="2"/>
            <a:r>
              <a:rPr lang="en-US" dirty="0" smtClean="0"/>
              <a:t>Negative pressure or adsorption</a:t>
            </a:r>
          </a:p>
          <a:p>
            <a:pPr lvl="2"/>
            <a:r>
              <a:rPr lang="en-US" dirty="0" smtClean="0"/>
              <a:t>Same MOF has different isotherm results.</a:t>
            </a:r>
          </a:p>
          <a:p>
            <a:pPr lvl="1"/>
            <a:r>
              <a:rPr lang="en-US" dirty="0" smtClean="0"/>
              <a:t>GCMC calculation can provide more accurate isotherm database. </a:t>
            </a:r>
          </a:p>
          <a:p>
            <a:pPr lvl="1"/>
            <a:r>
              <a:rPr lang="en-US" dirty="0" smtClean="0"/>
              <a:t>Future prediction of isotherm by ML can base on GCMC.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1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1" y="1590261"/>
            <a:ext cx="8971121" cy="459885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07" y="-3494"/>
            <a:ext cx="7574824" cy="819832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6512" y="648698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EEB1E8-08C0-4036-823D-F7D8FD37B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52791" y="237114"/>
            <a:ext cx="144967" cy="2813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 userDrawn="1"/>
        </p:nvSpPr>
        <p:spPr>
          <a:xfrm>
            <a:off x="105019" y="703355"/>
            <a:ext cx="240513" cy="13286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B1E8-08C0-4036-823D-F7D8FD37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2424" y="4341255"/>
            <a:ext cx="4360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cs typeface="Arial" panose="020B0604020202020204" pitchFamily="34" charset="0"/>
              </a:rPr>
              <a:t>Group 6:</a:t>
            </a:r>
          </a:p>
          <a:p>
            <a:pPr algn="ctr"/>
            <a:r>
              <a:rPr lang="en-US" sz="3200" dirty="0">
                <a:cs typeface="Arial" panose="020B0604020202020204" pitchFamily="34" charset="0"/>
              </a:rPr>
              <a:t>Wenqin You</a:t>
            </a:r>
          </a:p>
          <a:p>
            <a:pPr algn="ctr"/>
            <a:r>
              <a:rPr lang="en-US" sz="3200" dirty="0" err="1" smtClean="0">
                <a:cs typeface="Arial" panose="020B0604020202020204" pitchFamily="34" charset="0"/>
              </a:rPr>
              <a:t>Zhe</a:t>
            </a:r>
            <a:r>
              <a:rPr lang="en-US" sz="3200" dirty="0" smtClean="0">
                <a:cs typeface="Arial" panose="020B0604020202020204" pitchFamily="34" charset="0"/>
              </a:rPr>
              <a:t> Liu</a:t>
            </a:r>
          </a:p>
          <a:p>
            <a:pPr algn="ctr"/>
            <a:r>
              <a:rPr lang="en-US" sz="3200" dirty="0" smtClean="0">
                <a:cs typeface="Arial" panose="020B0604020202020204" pitchFamily="34" charset="0"/>
              </a:rPr>
              <a:t>04/17/2018</a:t>
            </a:r>
            <a:endParaRPr lang="en-US" sz="3200" dirty="0">
              <a:cs typeface="Arial" panose="020B0604020202020204" pitchFamily="34" charset="0"/>
            </a:endParaRPr>
          </a:p>
          <a:p>
            <a:pPr algn="ctr"/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81643" y="1029499"/>
            <a:ext cx="9307286" cy="30351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prediction of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Gas </a:t>
            </a:r>
            <a:r>
              <a:rPr lang="en-US" b="1" dirty="0"/>
              <a:t>Isotherms </a:t>
            </a:r>
            <a:r>
              <a:rPr lang="en-US" b="1" dirty="0" smtClean="0"/>
              <a:t>by </a:t>
            </a:r>
            <a:r>
              <a:rPr lang="en-US" b="1" dirty="0"/>
              <a:t>the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Structures </a:t>
            </a:r>
            <a:r>
              <a:rPr lang="en-US" b="1" dirty="0"/>
              <a:t>of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Metal-Organic Frameworks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66" y="13165"/>
            <a:ext cx="3427634" cy="10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782" y="34168"/>
            <a:ext cx="8684105" cy="951717"/>
          </a:xfrm>
        </p:spPr>
        <p:txBody>
          <a:bodyPr>
            <a:normAutofit/>
          </a:bodyPr>
          <a:lstStyle/>
          <a:p>
            <a:r>
              <a:rPr lang="en-US" dirty="0" smtClean="0"/>
              <a:t>Result 2: Regression of N</a:t>
            </a:r>
            <a:r>
              <a:rPr lang="en-US" baseline="-25000" dirty="0" smtClean="0"/>
              <a:t>2</a:t>
            </a:r>
            <a:r>
              <a:rPr lang="en-US" dirty="0" smtClean="0"/>
              <a:t> by </a:t>
            </a:r>
            <a:r>
              <a:rPr lang="en-US" dirty="0"/>
              <a:t>L</a:t>
            </a:r>
            <a:r>
              <a:rPr lang="en-US" dirty="0" smtClean="0"/>
              <a:t>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/>
                  <a:t>Langmuir:</a:t>
                </a: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  <a:blipFill rotWithShape="0">
                <a:blip r:embed="rId2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967"/>
              </p:ext>
            </p:extLst>
          </p:nvPr>
        </p:nvGraphicFramePr>
        <p:xfrm>
          <a:off x="4281998" y="987223"/>
          <a:ext cx="44666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/>
                <a:gridCol w="1423377"/>
                <a:gridCol w="1619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Parameters by LR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mean relative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5" y="2554743"/>
            <a:ext cx="4114800" cy="41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39" y="255474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782" y="34168"/>
            <a:ext cx="8684105" cy="951717"/>
          </a:xfrm>
        </p:spPr>
        <p:txBody>
          <a:bodyPr>
            <a:normAutofit/>
          </a:bodyPr>
          <a:lstStyle/>
          <a:p>
            <a:r>
              <a:rPr lang="en-US" dirty="0" smtClean="0"/>
              <a:t>Result 2</a:t>
            </a:r>
            <a:r>
              <a:rPr lang="en-US" dirty="0"/>
              <a:t>: </a:t>
            </a:r>
            <a:r>
              <a:rPr lang="en-US" dirty="0" smtClean="0"/>
              <a:t>Regression of N</a:t>
            </a:r>
            <a:r>
              <a:rPr lang="en-US" baseline="-25000" dirty="0" smtClean="0"/>
              <a:t>2</a:t>
            </a:r>
            <a:r>
              <a:rPr lang="en-US" dirty="0" smtClean="0"/>
              <a:t> by </a:t>
            </a:r>
            <a:r>
              <a:rPr lang="en-US" dirty="0"/>
              <a:t>L</a:t>
            </a:r>
            <a:r>
              <a:rPr lang="en-US" dirty="0" smtClean="0"/>
              <a:t>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/>
                  <a:t>Freundlich</a:t>
                </a:r>
                <a:r>
                  <a:rPr lang="en-US" sz="2400" dirty="0"/>
                  <a:t>:</a:t>
                </a: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  <a:blipFill rotWithShape="0">
                <a:blip r:embed="rId2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28880"/>
              </p:ext>
            </p:extLst>
          </p:nvPr>
        </p:nvGraphicFramePr>
        <p:xfrm>
          <a:off x="4281998" y="987223"/>
          <a:ext cx="44666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/>
                <a:gridCol w="1423377"/>
                <a:gridCol w="1619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Parameters by LR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mean relative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5" y="2554743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39" y="255474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782" y="34168"/>
            <a:ext cx="8684105" cy="951717"/>
          </a:xfrm>
        </p:spPr>
        <p:txBody>
          <a:bodyPr>
            <a:normAutofit/>
          </a:bodyPr>
          <a:lstStyle/>
          <a:p>
            <a:r>
              <a:rPr lang="en-US" dirty="0" smtClean="0"/>
              <a:t>Result 3: Regression of N</a:t>
            </a:r>
            <a:r>
              <a:rPr lang="en-US" baseline="-25000" dirty="0" smtClean="0"/>
              <a:t>2</a:t>
            </a:r>
            <a:r>
              <a:rPr lang="en-US" dirty="0" smtClean="0"/>
              <a:t> by Kernel SVR, RBF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5" y="2554743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39" y="2554743"/>
            <a:ext cx="4114800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/>
                  <a:t>Langmuir:</a:t>
                </a: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  <a:blipFill rotWithShape="0">
                <a:blip r:embed="rId4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17319"/>
              </p:ext>
            </p:extLst>
          </p:nvPr>
        </p:nvGraphicFramePr>
        <p:xfrm>
          <a:off x="4281998" y="987223"/>
          <a:ext cx="44666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/>
                <a:gridCol w="1423377"/>
                <a:gridCol w="1619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Parameters by SVR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mean relative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782" y="34168"/>
            <a:ext cx="8684105" cy="951717"/>
          </a:xfrm>
        </p:spPr>
        <p:txBody>
          <a:bodyPr>
            <a:normAutofit/>
          </a:bodyPr>
          <a:lstStyle/>
          <a:p>
            <a:r>
              <a:rPr lang="en-US" dirty="0"/>
              <a:t>Result 3: Regression of N</a:t>
            </a:r>
            <a:r>
              <a:rPr lang="en-US" baseline="-25000" dirty="0"/>
              <a:t>2</a:t>
            </a:r>
            <a:r>
              <a:rPr lang="en-US" dirty="0"/>
              <a:t> by K</a:t>
            </a:r>
            <a:r>
              <a:rPr lang="en-US" dirty="0" smtClean="0"/>
              <a:t>ernel SVR, RBF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/>
                  <a:t>Freundlich</a:t>
                </a:r>
                <a:r>
                  <a:rPr lang="en-US" sz="2400" dirty="0"/>
                  <a:t>:</a:t>
                </a: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8" y="985885"/>
                <a:ext cx="3367455" cy="1323439"/>
              </a:xfrm>
              <a:prstGeom prst="rect">
                <a:avLst/>
              </a:prstGeom>
              <a:blipFill rotWithShape="0">
                <a:blip r:embed="rId2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03118"/>
              </p:ext>
            </p:extLst>
          </p:nvPr>
        </p:nvGraphicFramePr>
        <p:xfrm>
          <a:off x="4281998" y="987223"/>
          <a:ext cx="44666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/>
                <a:gridCol w="1423377"/>
                <a:gridCol w="1619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Parameters by SVR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mean relative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5" y="2554743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39" y="255474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9948" y="826688"/>
            <a:ext cx="8971121" cy="5845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of isotherm models:</a:t>
            </a:r>
          </a:p>
          <a:p>
            <a:pPr lvl="1"/>
            <a:r>
              <a:rPr lang="en-US" dirty="0" smtClean="0"/>
              <a:t>Tried Logistic, LDA, KNN, SVC method to classify</a:t>
            </a:r>
          </a:p>
          <a:p>
            <a:pPr lvl="1"/>
            <a:r>
              <a:rPr lang="en-US" dirty="0" smtClean="0"/>
              <a:t>Both KNN and SVC work well. (KNN:82.3% mean accuracy, CV)</a:t>
            </a:r>
          </a:p>
          <a:p>
            <a:r>
              <a:rPr lang="en-US" dirty="0" smtClean="0"/>
              <a:t>Regression </a:t>
            </a:r>
            <a:r>
              <a:rPr lang="en-US" dirty="0"/>
              <a:t>of isotherm </a:t>
            </a:r>
            <a:r>
              <a:rPr lang="en-US" dirty="0" smtClean="0"/>
              <a:t>parameters for each model:</a:t>
            </a:r>
            <a:endParaRPr lang="en-US" dirty="0"/>
          </a:p>
          <a:p>
            <a:pPr lvl="1"/>
            <a:r>
              <a:rPr lang="en-US" dirty="0"/>
              <a:t>Tried </a:t>
            </a:r>
            <a:r>
              <a:rPr lang="en-US" dirty="0" smtClean="0"/>
              <a:t>linear regression and support vector regression with RBF</a:t>
            </a:r>
            <a:endParaRPr lang="en-US" dirty="0"/>
          </a:p>
          <a:p>
            <a:pPr lvl="1"/>
            <a:r>
              <a:rPr lang="en-US" dirty="0" smtClean="0"/>
              <a:t>SVR works well with higher R2 and lower CV mean relative error</a:t>
            </a:r>
          </a:p>
          <a:p>
            <a:r>
              <a:rPr lang="en-US" dirty="0" smtClean="0"/>
              <a:t>Analysis on </a:t>
            </a:r>
            <a:r>
              <a:rPr lang="en-US" dirty="0"/>
              <a:t>Data source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Same MOF has different isotherm results</a:t>
            </a:r>
          </a:p>
          <a:p>
            <a:pPr lvl="1"/>
            <a:r>
              <a:rPr lang="en-US" dirty="0" smtClean="0"/>
              <a:t>Training examples are not large enough (124 matched MOFs)</a:t>
            </a:r>
            <a:endParaRPr lang="en-US" dirty="0"/>
          </a:p>
          <a:p>
            <a:r>
              <a:rPr lang="en-US" dirty="0" smtClean="0"/>
              <a:t>Future plan:</a:t>
            </a:r>
            <a:endParaRPr lang="en-US" dirty="0"/>
          </a:p>
          <a:p>
            <a:pPr lvl="1"/>
            <a:r>
              <a:rPr lang="en-US" dirty="0"/>
              <a:t>Adding more isotherm types during the model assignment</a:t>
            </a:r>
          </a:p>
          <a:p>
            <a:pPr lvl="1"/>
            <a:r>
              <a:rPr lang="en-US" dirty="0" smtClean="0"/>
              <a:t>Gather more matched MOFs manually to increase the training set</a:t>
            </a:r>
          </a:p>
          <a:p>
            <a:pPr lvl="1"/>
            <a:r>
              <a:rPr lang="en-US" dirty="0" smtClean="0"/>
              <a:t>Consider the chemical information of MOFs as the feature </a:t>
            </a:r>
            <a:r>
              <a:rPr lang="en-US" dirty="0"/>
              <a:t>vector</a:t>
            </a:r>
            <a:r>
              <a:rPr lang="en-US" dirty="0" smtClean="0"/>
              <a:t>: use </a:t>
            </a:r>
            <a:r>
              <a:rPr lang="en-US" dirty="0"/>
              <a:t>more variables to describe metals and organic linkers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229948" y="0"/>
            <a:ext cx="8684105" cy="95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Discussion and Conclusions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-130537" y="4242866"/>
            <a:ext cx="8971121" cy="242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807" y="110806"/>
            <a:ext cx="7574824" cy="81983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28712"/>
            <a:ext cx="7162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314" y="192449"/>
            <a:ext cx="8475594" cy="811758"/>
          </a:xfrm>
        </p:spPr>
        <p:txBody>
          <a:bodyPr>
            <a:normAutofit/>
          </a:bodyPr>
          <a:lstStyle/>
          <a:p>
            <a:r>
              <a:rPr lang="en-US" dirty="0" smtClean="0"/>
              <a:t>Backup: Adsorbent Structural Descriptors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24" y="923191"/>
            <a:ext cx="7166076" cy="1954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44061" y="3009106"/>
                <a:ext cx="4572000" cy="34778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Density (ρ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)  g/cm3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Volumetric Surface area (VSA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) m2/cm3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Gravimetric Surface area (GSA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) m2/g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Pore volume (PV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): cm3/g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Void fraction (VF)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pore-limiting diameter (PLD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): Å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largest-cavity diameter (LCD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): Å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Metal type: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Atomic mass (m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a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Atomic radius(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2000" baseline="-25000" dirty="0" err="1">
                    <a:solidFill>
                      <a:srgbClr val="000000"/>
                    </a:solidFill>
                  </a:rPr>
                  <a:t>a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  <a:endParaRPr lang="en-US" sz="2000" baseline="-25000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Electronegativity(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1" y="3009106"/>
                <a:ext cx="4572000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1200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7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807" y="319605"/>
            <a:ext cx="8427356" cy="1454790"/>
          </a:xfrm>
        </p:spPr>
        <p:txBody>
          <a:bodyPr>
            <a:noAutofit/>
          </a:bodyPr>
          <a:lstStyle/>
          <a:p>
            <a:r>
              <a:rPr lang="en-US" sz="2400" b="0" dirty="0" smtClean="0"/>
              <a:t>Backup: These </a:t>
            </a:r>
            <a:r>
              <a:rPr lang="en-US" sz="2400" b="0" dirty="0"/>
              <a:t>authors also explored the trade-off between volumetric capacity and gravimetric </a:t>
            </a:r>
            <a:r>
              <a:rPr lang="en-US" sz="2400" b="0" dirty="0" smtClean="0"/>
              <a:t>capacity. </a:t>
            </a:r>
            <a:r>
              <a:rPr lang="en-US" sz="2400" b="0" dirty="0"/>
              <a:t>The results show a concave downward relationship between volumetric and gravimetric storage capacities.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8" y="1890143"/>
            <a:ext cx="7511633" cy="48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175" y="98096"/>
            <a:ext cx="8475594" cy="81175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Background: </a:t>
            </a:r>
            <a:r>
              <a:rPr lang="en-US" sz="4000" dirty="0"/>
              <a:t>G</a:t>
            </a:r>
            <a:r>
              <a:rPr lang="en-US" sz="4000" dirty="0" smtClean="0"/>
              <a:t>as </a:t>
            </a:r>
            <a:r>
              <a:rPr lang="en-US" sz="4000" dirty="0"/>
              <a:t>A</a:t>
            </a:r>
            <a:r>
              <a:rPr lang="en-US" sz="4000" dirty="0" smtClean="0"/>
              <a:t>dsorption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1415" y="863483"/>
                <a:ext cx="8899114" cy="218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Adsorption is </a:t>
                </a:r>
                <a:r>
                  <a:rPr lang="en-US" sz="2400" dirty="0"/>
                  <a:t>one of the most essential processes in chemical engineering</a:t>
                </a:r>
                <a:r>
                  <a:rPr lang="en-US" sz="2400" dirty="0" smtClean="0"/>
                  <a:t>.</a:t>
                </a:r>
              </a:p>
              <a:p>
                <a:pPr marL="457200" indent="-457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𝐴𝑑𝑠𝑜𝑟𝑝𝑡𝑖𝑜𝑛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𝑖𝑠𝑜𝑡h𝑒𝑟𝑚𝑠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𝑡h𝑒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𝑎𝑚𝑜𝑢𝑛𝑡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𝑎𝑑𝑠𝑜𝑟𝑏𝑎𝑡𝑒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𝑎𝑑𝑠𝑜𝑟𝑏𝑒𝑑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𝑚𝑎𝑠𝑠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𝑎𝑑𝑠𝑜𝑟𝑏𝑒𝑛𝑡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457200" indent="-457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𝐺𝑎𝑠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𝑖𝑠𝑜𝑡h𝑒𝑟𝑚𝑠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𝑇𝑒𝑚𝑝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., 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𝑃𝑟𝑒𝑠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.,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𝐴𝑑𝑠𝑜𝑟𝑏𝑒𝑛𝑡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𝐴𝑑𝑠𝑜𝑟𝑏𝑎𝑡𝑒</m:t>
                        </m: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5" y="863483"/>
                <a:ext cx="8899114" cy="2189254"/>
              </a:xfrm>
              <a:prstGeom prst="rect">
                <a:avLst/>
              </a:prstGeom>
              <a:blipFill rotWithShape="0">
                <a:blip r:embed="rId2"/>
                <a:stretch>
                  <a:fillRect l="-959" b="-4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37" y="3494822"/>
            <a:ext cx="4459669" cy="32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655" y="112080"/>
            <a:ext cx="8475594" cy="81175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Background: Metal-Organic Frameworks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130" y="1236629"/>
            <a:ext cx="76352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800" dirty="0" smtClean="0"/>
              <a:t>MOFs are good candidates for gas adsorption: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High surface area, porosity, and functionality</a:t>
            </a:r>
            <a:endParaRPr lang="en-US" sz="2400" dirty="0"/>
          </a:p>
          <a:p>
            <a:pPr marL="285750" indent="-285750">
              <a:buFont typeface="Wingdings" charset="2"/>
              <a:buChar char="v"/>
            </a:pPr>
            <a:r>
              <a:rPr lang="en-US" sz="2800" dirty="0" smtClean="0"/>
              <a:t>Applications </a:t>
            </a:r>
            <a:r>
              <a:rPr lang="en-US" sz="2800" dirty="0"/>
              <a:t>for adsorptive </a:t>
            </a:r>
            <a:r>
              <a:rPr lang="en-US" sz="2800" dirty="0" smtClean="0"/>
              <a:t>separation: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Energy issue: CH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uptake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Global </a:t>
            </a:r>
            <a:r>
              <a:rPr lang="en-US" sz="2400" dirty="0"/>
              <a:t>warming issue: CO</a:t>
            </a:r>
            <a:r>
              <a:rPr lang="en-US" sz="2400" baseline="-25000" dirty="0"/>
              <a:t>2</a:t>
            </a:r>
            <a:r>
              <a:rPr lang="en-US" sz="2400" dirty="0"/>
              <a:t> capture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Industrial example: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/C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separation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1179" y="4293646"/>
            <a:ext cx="770306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The search for the optimal </a:t>
            </a:r>
            <a:r>
              <a:rPr lang="en-US" sz="2800" dirty="0" smtClean="0"/>
              <a:t>MOF </a:t>
            </a:r>
            <a:r>
              <a:rPr lang="en-US" sz="2800" dirty="0"/>
              <a:t>requires aggressive screening of a variety of </a:t>
            </a:r>
            <a:r>
              <a:rPr lang="en-US" sz="2800" dirty="0" smtClean="0"/>
              <a:t>MOFs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48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145" y="128407"/>
            <a:ext cx="8475594" cy="81175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 of the prediction of the isotherm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04985" y="6376150"/>
            <a:ext cx="2057400" cy="365125"/>
          </a:xfrm>
        </p:spPr>
        <p:txBody>
          <a:bodyPr/>
          <a:lstStyle/>
          <a:p>
            <a:fld id="{F5EEB1E8-08C0-4036-823D-F7D8FD37B0B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814" y="5819536"/>
            <a:ext cx="855246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Goal: Isotherm </a:t>
            </a:r>
            <a:r>
              <a:rPr lang="en-US" sz="2800" dirty="0"/>
              <a:t>= f(structure info …) without exp. or </a:t>
            </a:r>
            <a:r>
              <a:rPr lang="en-US" sz="2800" dirty="0" smtClean="0"/>
              <a:t>GCMC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443562"/>
            <a:ext cx="2470638" cy="1002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Experimental Measurement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0763" y="1309980"/>
            <a:ext cx="5052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Measurement takes long time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Synthesis </a:t>
            </a:r>
            <a:r>
              <a:rPr lang="en-US" sz="2400" dirty="0"/>
              <a:t>of new </a:t>
            </a:r>
            <a:r>
              <a:rPr lang="en-US" sz="2400" dirty="0" smtClean="0"/>
              <a:t>MOFs : &gt;12h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Accuracy depends on exp. conditions </a:t>
            </a:r>
            <a:endParaRPr lang="en-US" sz="24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198866" y="2659266"/>
            <a:ext cx="1113844" cy="698289"/>
          </a:xfrm>
          <a:prstGeom prst="bentUp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04933" y="2746897"/>
            <a:ext cx="3297116" cy="1213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</a:rPr>
              <a:t>Grand canonical Monte Carlo(GCMC)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6989" y="2964352"/>
            <a:ext cx="3798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Couple hours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Require accurate force field</a:t>
            </a:r>
          </a:p>
        </p:txBody>
      </p:sp>
      <p:sp>
        <p:nvSpPr>
          <p:cNvPr id="11" name="Bent-Up Arrow 10"/>
          <p:cNvSpPr/>
          <p:nvPr/>
        </p:nvSpPr>
        <p:spPr>
          <a:xfrm rot="5400000">
            <a:off x="1386568" y="4125390"/>
            <a:ext cx="977549" cy="698289"/>
          </a:xfrm>
          <a:prstGeom prst="bentUp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24488" y="4224270"/>
            <a:ext cx="2976667" cy="1107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</a:rPr>
              <a:t>Prediction by </a:t>
            </a:r>
          </a:p>
          <a:p>
            <a:pPr lvl="0" algn="ctr"/>
            <a:r>
              <a:rPr lang="en-US" sz="28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5462" y="4405878"/>
            <a:ext cx="3618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A few seconds/minutes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Rapid screening</a:t>
            </a:r>
            <a:endParaRPr lang="en-US" sz="2400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Advice for material design</a:t>
            </a:r>
          </a:p>
        </p:txBody>
      </p:sp>
    </p:spTree>
    <p:extLst>
      <p:ext uri="{BB962C8B-B14F-4D97-AF65-F5344CB8AC3E}">
        <p14:creationId xmlns:p14="http://schemas.microsoft.com/office/powerpoint/2010/main" val="719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926" y="68589"/>
            <a:ext cx="8475594" cy="811758"/>
          </a:xfrm>
        </p:spPr>
        <p:txBody>
          <a:bodyPr>
            <a:normAutofit/>
          </a:bodyPr>
          <a:lstStyle/>
          <a:p>
            <a:r>
              <a:rPr lang="en-US" dirty="0" smtClean="0"/>
              <a:t>Workflow for Data Cleaning and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5593" y="6377687"/>
            <a:ext cx="2057400" cy="365125"/>
          </a:xfrm>
        </p:spPr>
        <p:txBody>
          <a:bodyPr/>
          <a:lstStyle/>
          <a:p>
            <a:fld id="{F5EEB1E8-08C0-4036-823D-F7D8FD37B0B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1775" y="3930740"/>
            <a:ext cx="3344036" cy="175133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81636" y="4436023"/>
            <a:ext cx="2102528" cy="112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46" y="2940922"/>
            <a:ext cx="5805989" cy="3414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0797" y="3286828"/>
            <a:ext cx="255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NIST: 6000 adsorbents</a:t>
            </a:r>
          </a:p>
        </p:txBody>
      </p:sp>
      <p:sp>
        <p:nvSpPr>
          <p:cNvPr id="10" name="Oval 9"/>
          <p:cNvSpPr/>
          <p:nvPr/>
        </p:nvSpPr>
        <p:spPr>
          <a:xfrm>
            <a:off x="412434" y="3937538"/>
            <a:ext cx="1748173" cy="685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844" y="4099277"/>
            <a:ext cx="101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Zeolites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7442" y="400242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MOFs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6152" y="4622976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124 </a:t>
            </a:r>
            <a:r>
              <a:rPr lang="en-US" sz="2000" b="1" dirty="0"/>
              <a:t>MOFs</a:t>
            </a:r>
          </a:p>
          <a:p>
            <a:pPr algn="ctr"/>
            <a:r>
              <a:rPr lang="en-US" sz="2000" b="1" dirty="0"/>
              <a:t>w/ isotherms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2083" y="5800678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Other adsorbents</a:t>
            </a:r>
          </a:p>
        </p:txBody>
      </p:sp>
      <p:sp>
        <p:nvSpPr>
          <p:cNvPr id="15" name="Oval 14"/>
          <p:cNvSpPr/>
          <p:nvPr/>
        </p:nvSpPr>
        <p:spPr>
          <a:xfrm>
            <a:off x="6181303" y="3108574"/>
            <a:ext cx="2921690" cy="2841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70181" y="5841916"/>
            <a:ext cx="268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Training/Test Examples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6336574" y="4239022"/>
            <a:ext cx="2682979" cy="112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36574" y="4429030"/>
            <a:ext cx="268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124 </a:t>
            </a:r>
            <a:r>
              <a:rPr lang="en-US" sz="2000" b="1" dirty="0"/>
              <a:t>MOFs </a:t>
            </a:r>
            <a:r>
              <a:rPr lang="en-US" sz="2000" b="1" dirty="0" smtClean="0"/>
              <a:t>have </a:t>
            </a:r>
            <a:endParaRPr lang="en-US" sz="2000" b="1" dirty="0"/>
          </a:p>
          <a:p>
            <a:pPr algn="ctr"/>
            <a:r>
              <a:rPr lang="en-US" sz="2000" b="1" dirty="0"/>
              <a:t>matched structure info.</a:t>
            </a:r>
          </a:p>
        </p:txBody>
      </p:sp>
      <p:cxnSp>
        <p:nvCxnSpPr>
          <p:cNvPr id="21" name="Curved Connector 20"/>
          <p:cNvCxnSpPr>
            <a:cxnSpLocks/>
          </p:cNvCxnSpPr>
          <p:nvPr/>
        </p:nvCxnSpPr>
        <p:spPr>
          <a:xfrm rot="5400000" flipH="1" flipV="1">
            <a:off x="5757587" y="4332587"/>
            <a:ext cx="166989" cy="1626901"/>
          </a:xfrm>
          <a:prstGeom prst="curvedConnector3">
            <a:avLst>
              <a:gd name="adj1" fmla="val -326684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5158" y="4707692"/>
            <a:ext cx="1947811" cy="795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017" y="4905604"/>
            <a:ext cx="201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Activated C</a:t>
            </a:r>
            <a:r>
              <a:rPr lang="en-US" sz="2000" b="1" dirty="0" smtClean="0"/>
              <a:t>arbon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146" y="2054870"/>
            <a:ext cx="46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non-MOFs, such as Zeolites and </a:t>
            </a:r>
            <a:r>
              <a:rPr lang="en-US" dirty="0" smtClean="0"/>
              <a:t>AC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Convert pressure unit and adsorption </a:t>
            </a: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00135" y="2429246"/>
            <a:ext cx="290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1. Remove </a:t>
            </a:r>
            <a:r>
              <a:rPr lang="en-US" dirty="0"/>
              <a:t>MOFs with missing structure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1966" y="3586424"/>
            <a:ext cx="220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MOFs not matched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716844" y="952031"/>
            <a:ext cx="3153674" cy="828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Isotherms in NIST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adsorption database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329817" y="846140"/>
            <a:ext cx="3773176" cy="14365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Structure information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chemeClr val="tx1"/>
                </a:solidFill>
              </a:rPr>
              <a:t>computational-ready experimental (</a:t>
            </a:r>
            <a:r>
              <a:rPr lang="en-US" sz="2400" b="1" dirty="0" err="1" smtClean="0">
                <a:solidFill>
                  <a:schemeClr val="tx1"/>
                </a:solidFill>
              </a:rPr>
              <a:t>CoRE</a:t>
            </a:r>
            <a:r>
              <a:rPr lang="en-US" sz="24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MOFs </a:t>
            </a:r>
            <a:r>
              <a:rPr lang="en-US" sz="2400" b="1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9713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65" y="2814700"/>
            <a:ext cx="5194516" cy="3463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62" y="2495849"/>
            <a:ext cx="4346382" cy="43463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926" y="68589"/>
            <a:ext cx="8475594" cy="81175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Workflow </a:t>
            </a:r>
            <a:r>
              <a:rPr lang="en-US" dirty="0" smtClean="0"/>
              <a:t>for </a:t>
            </a:r>
            <a:r>
              <a:rPr lang="en-US" dirty="0" err="1" smtClean="0"/>
              <a:t>CoRE</a:t>
            </a:r>
            <a:r>
              <a:rPr lang="en-US" dirty="0" smtClean="0"/>
              <a:t> MOFs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4924" y="982496"/>
            <a:ext cx="4276831" cy="15133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Define the feature vectors</a:t>
            </a:r>
            <a:endParaRPr lang="en-US" sz="2400" b="1" dirty="0">
              <a:solidFill>
                <a:schemeClr val="tx1"/>
              </a:solidFill>
            </a:endParaRPr>
          </a:p>
          <a:p>
            <a:pPr marL="114300" lvl="1" indent="-114300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>
                <a:solidFill>
                  <a:schemeClr val="tx1"/>
                </a:solidFill>
              </a:rPr>
              <a:t>Each MOF can be represented by PLD, LCD, SA, VF and density etc.</a:t>
            </a:r>
          </a:p>
          <a:p>
            <a:pPr marL="114300" lvl="1" indent="-114300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>
                <a:solidFill>
                  <a:schemeClr val="tx1"/>
                </a:solidFill>
              </a:rPr>
              <a:t>Metals type as numerical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44719" y="2567905"/>
                <a:ext cx="4457243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Metal type: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Atomic mass (m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Atomic radius(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2400" baseline="-25000" dirty="0" err="1">
                    <a:solidFill>
                      <a:srgbClr val="0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  <a:endParaRPr lang="en-US" sz="2400" baseline="-25000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Electronegativity(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Density (ρ)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pore-limiting diameter (PLD)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largest-cavity diameter (LCD)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Volumetric Surface </a:t>
                </a:r>
                <a:r>
                  <a:rPr lang="en-US" sz="2400" dirty="0">
                    <a:solidFill>
                      <a:srgbClr val="000000"/>
                    </a:solidFill>
                  </a:rPr>
                  <a:t>area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(VSA)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Gravimetric Surface area (GSA)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Pore volume (PV)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Void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fraction (VF)</a:t>
                </a: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19" y="2567905"/>
                <a:ext cx="4457243" cy="4524315"/>
              </a:xfrm>
              <a:prstGeom prst="rect">
                <a:avLst/>
              </a:prstGeom>
              <a:blipFill rotWithShape="0">
                <a:blip r:embed="rId4"/>
                <a:stretch>
                  <a:fillRect l="-1778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4766047" y="982496"/>
            <a:ext cx="4276831" cy="15133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1"/>
                </a:solidFill>
              </a:rPr>
              <a:t>Principle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Component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Analysis</a:t>
            </a:r>
          </a:p>
          <a:p>
            <a:pPr marL="114300" lvl="1" indent="-114300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000" dirty="0" smtClean="0">
                <a:solidFill>
                  <a:schemeClr val="tx1"/>
                </a:solidFill>
              </a:rPr>
              <a:t>Calculate </a:t>
            </a:r>
            <a:r>
              <a:rPr lang="en-US" sz="2000" dirty="0">
                <a:solidFill>
                  <a:schemeClr val="tx1"/>
                </a:solidFill>
              </a:rPr>
              <a:t>the explained </a:t>
            </a:r>
            <a:r>
              <a:rPr lang="en-US" sz="2000" dirty="0" smtClean="0">
                <a:solidFill>
                  <a:schemeClr val="tx1"/>
                </a:solidFill>
              </a:rPr>
              <a:t>variance</a:t>
            </a:r>
          </a:p>
          <a:p>
            <a:pPr marL="114300" lvl="1" indent="-114300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000" dirty="0" smtClean="0">
                <a:solidFill>
                  <a:schemeClr val="tx1"/>
                </a:solidFill>
              </a:rPr>
              <a:t>Minimum # </a:t>
            </a:r>
            <a:r>
              <a:rPr lang="en-US" sz="2000" dirty="0">
                <a:solidFill>
                  <a:schemeClr val="tx1"/>
                </a:solidFill>
              </a:rPr>
              <a:t>of principle </a:t>
            </a:r>
            <a:r>
              <a:rPr lang="en-US" sz="2000" dirty="0" smtClean="0">
                <a:solidFill>
                  <a:schemeClr val="tx1"/>
                </a:solidFill>
              </a:rPr>
              <a:t>components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1"/>
          <a:stretch/>
        </p:blipFill>
        <p:spPr>
          <a:xfrm>
            <a:off x="4226323" y="2070356"/>
            <a:ext cx="4917677" cy="365760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70523" y="3908681"/>
            <a:ext cx="2247900" cy="1819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926" y="68589"/>
            <a:ext cx="8475594" cy="81175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Workflow </a:t>
            </a:r>
            <a:r>
              <a:rPr lang="en-US" dirty="0" smtClean="0"/>
              <a:t>for NIST </a:t>
            </a:r>
            <a:r>
              <a:rPr lang="en-US" dirty="0"/>
              <a:t>Adsorption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0781" y="1004561"/>
            <a:ext cx="4276831" cy="9415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Linear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Regression on Isotherms </a:t>
            </a:r>
            <a:endParaRPr lang="en-US" sz="2400" b="1" dirty="0">
              <a:solidFill>
                <a:schemeClr val="tx1"/>
              </a:solidFill>
            </a:endParaRPr>
          </a:p>
          <a:p>
            <a:pPr marL="114300" lvl="1" indent="-114300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>
                <a:solidFill>
                  <a:schemeClr val="tx1"/>
                </a:solidFill>
              </a:rPr>
              <a:t>Curve-fit isotherm </a:t>
            </a:r>
            <a:r>
              <a:rPr lang="en-US" sz="2000" dirty="0" smtClean="0">
                <a:solidFill>
                  <a:schemeClr val="tx1"/>
                </a:solidFill>
              </a:rPr>
              <a:t>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51422" y="1004560"/>
            <a:ext cx="4510200" cy="12937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Isotherm Type Assignment </a:t>
            </a:r>
            <a:endParaRPr lang="en-US" sz="2400" b="1" dirty="0">
              <a:solidFill>
                <a:schemeClr val="tx1"/>
              </a:solidFill>
            </a:endParaRPr>
          </a:p>
          <a:p>
            <a:pPr marL="114300" lvl="1" indent="-114300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>
                <a:solidFill>
                  <a:schemeClr val="tx1"/>
                </a:solidFill>
              </a:rPr>
              <a:t>Assign model based on R2 value</a:t>
            </a:r>
          </a:p>
          <a:p>
            <a:pPr marL="114300" lvl="1" indent="-114300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>
                <a:solidFill>
                  <a:schemeClr val="tx1"/>
                </a:solidFill>
              </a:rPr>
              <a:t>Keep R2 higher than 0.95 (cutoff value)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1192" y="3282217"/>
            <a:ext cx="780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CuBTC</a:t>
            </a:r>
            <a:endParaRPr lang="en-US" dirty="0" smtClean="0"/>
          </a:p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276K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76284" y="2381219"/>
            <a:ext cx="3134869" cy="3001972"/>
            <a:chOff x="1679108" y="2179519"/>
            <a:chExt cx="3269734" cy="3001972"/>
          </a:xfrm>
        </p:grpSpPr>
        <p:sp>
          <p:nvSpPr>
            <p:cNvPr id="17" name="TextBox 16"/>
            <p:cNvSpPr txBox="1"/>
            <p:nvPr/>
          </p:nvSpPr>
          <p:spPr>
            <a:xfrm>
              <a:off x="1679108" y="2179519"/>
              <a:ext cx="2453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Langmuir: (Q</a:t>
              </a:r>
              <a:r>
                <a:rPr lang="en-US" sz="2400" baseline="-25000" dirty="0" smtClean="0"/>
                <a:t>0,</a:t>
              </a:r>
              <a:r>
                <a:rPr lang="en-US" sz="2400" dirty="0" smtClean="0"/>
                <a:t> b) </a:t>
              </a:r>
              <a:endParaRPr lang="en-US" sz="24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078" y="2805950"/>
              <a:ext cx="1467126" cy="62182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9108" y="4149542"/>
              <a:ext cx="2477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Freundlich: (K, n) </a:t>
              </a:r>
              <a:endParaRPr lang="en-US" sz="2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7179" y="4686678"/>
              <a:ext cx="1437870" cy="49481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764111" y="277560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7"/>
          <a:stretch>
            <a:fillRect/>
          </a:stretch>
        </p:blipFill>
        <p:spPr>
          <a:xfrm>
            <a:off x="99834" y="2166373"/>
            <a:ext cx="20764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820008" y="2311511"/>
            <a:ext cx="5811715" cy="4536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25722" y="950669"/>
            <a:ext cx="3555229" cy="9948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2379" y="963624"/>
            <a:ext cx="3555229" cy="9948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4"/>
              <p:cNvSpPr txBox="1"/>
              <p:nvPr/>
            </p:nvSpPr>
            <p:spPr>
              <a:xfrm>
                <a:off x="2076935" y="2333602"/>
                <a:ext cx="5937696" cy="4359403"/>
              </a:xfrm>
              <a:prstGeom prst="rect">
                <a:avLst/>
              </a:prstGeom>
              <a:scene3d>
                <a:camera prst="orthographicFront"/>
                <a:lightRig rig="threePt" dir="t">
                  <a:rot lat="0" lon="0" rev="7500000"/>
                </a:lightRig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" tIns="24765" rIns="24765" bIns="24765" numCol="1" spcCol="1270" anchor="t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Final Model</a:t>
                </a:r>
              </a:p>
              <a:p>
                <a:pPr marL="171450" lvl="0" indent="-17145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Classification:</a:t>
                </a:r>
              </a:p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𝑃𝐿𝐷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𝑉𝐹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171450" lvl="0" indent="-17145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Regression:</a:t>
                </a:r>
              </a:p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Langmuir:</a:t>
                </a: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err="1" smtClean="0">
                    <a:solidFill>
                      <a:schemeClr val="tx1"/>
                    </a:solidFill>
                  </a:rPr>
                  <a:t>Freundlich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𝐿𝐶𝐷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𝑆𝐴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𝑉𝐹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1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35" y="2333602"/>
                <a:ext cx="5937696" cy="4359403"/>
              </a:xfrm>
              <a:prstGeom prst="rect">
                <a:avLst/>
              </a:prstGeom>
              <a:blipFill rotWithShape="0">
                <a:blip r:embed="rId3"/>
                <a:stretch>
                  <a:fillRect l="-2247" t="-2083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5913" y="881283"/>
            <a:ext cx="377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Results from NIST:</a:t>
            </a:r>
          </a:p>
          <a:p>
            <a:r>
              <a:rPr lang="en-US" sz="1900" dirty="0" smtClean="0"/>
              <a:t>MOFs </a:t>
            </a:r>
            <a:r>
              <a:rPr lang="en-US" sz="1900" dirty="0"/>
              <a:t>labeled with model, </a:t>
            </a:r>
            <a:r>
              <a:rPr lang="en-US" sz="1900" dirty="0" smtClean="0"/>
              <a:t>and </a:t>
            </a:r>
            <a:r>
              <a:rPr lang="en-US" sz="1900" dirty="0"/>
              <a:t>corresponding </a:t>
            </a:r>
            <a:r>
              <a:rPr lang="en-US" sz="1900" dirty="0" smtClean="0"/>
              <a:t>parameters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5577428" y="909498"/>
            <a:ext cx="35833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Results from </a:t>
            </a:r>
            <a:r>
              <a:rPr lang="en-US" sz="2400" b="1" dirty="0" err="1" smtClean="0"/>
              <a:t>CoRE</a:t>
            </a:r>
            <a:r>
              <a:rPr lang="en-US" sz="2400" b="1" dirty="0" smtClean="0"/>
              <a:t> MOFs</a:t>
            </a:r>
          </a:p>
          <a:p>
            <a:pPr lvl="0"/>
            <a:r>
              <a:rPr lang="en-US" sz="1900" dirty="0" smtClean="0"/>
              <a:t>MOFs </a:t>
            </a:r>
            <a:r>
              <a:rPr lang="en-US" sz="1900" dirty="0"/>
              <a:t>and their structure properties after </a:t>
            </a:r>
            <a:r>
              <a:rPr lang="en-US" sz="1900" dirty="0" smtClean="0"/>
              <a:t>PCA</a:t>
            </a:r>
            <a:endParaRPr lang="en-US" sz="1900" dirty="0"/>
          </a:p>
        </p:txBody>
      </p:sp>
      <p:sp>
        <p:nvSpPr>
          <p:cNvPr id="16" name="Rectangle 15"/>
          <p:cNvSpPr/>
          <p:nvPr/>
        </p:nvSpPr>
        <p:spPr>
          <a:xfrm>
            <a:off x="3997973" y="815405"/>
            <a:ext cx="1159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Machine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Learning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9207982">
            <a:off x="4013668" y="1111544"/>
            <a:ext cx="403624" cy="12294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2395452" flipH="1">
            <a:off x="4726306" y="1111544"/>
            <a:ext cx="385273" cy="12294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2498" y="1286288"/>
                <a:ext cx="766670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𝐼𝑠𝑜𝑡h𝑒𝑟𝑚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𝑃𝐿𝐷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𝐿𝐶𝐷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8" y="1286288"/>
                <a:ext cx="766670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503265" y="2626130"/>
            <a:ext cx="7383059" cy="2057412"/>
            <a:chOff x="1503265" y="2107402"/>
            <a:chExt cx="7383059" cy="205741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924" y="2107403"/>
              <a:ext cx="2057400" cy="2057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079" y="2107402"/>
              <a:ext cx="2057400" cy="2057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629" y="2107414"/>
              <a:ext cx="2057400" cy="2057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265" y="2110527"/>
              <a:ext cx="2054278" cy="2054278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D14404C-59A0-4ED8-9C4A-E4455FCF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11057"/>
              </p:ext>
            </p:extLst>
          </p:nvPr>
        </p:nvGraphicFramePr>
        <p:xfrm>
          <a:off x="384241" y="2144003"/>
          <a:ext cx="8375518" cy="37802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5438">
                  <a:extLst>
                    <a:ext uri="{9D8B030D-6E8A-4147-A177-3AD203B41FA5}">
                      <a16:colId xmlns:a16="http://schemas.microsoft.com/office/drawing/2014/main" xmlns="" val="1194048989"/>
                    </a:ext>
                  </a:extLst>
                </a:gridCol>
                <a:gridCol w="1782520">
                  <a:extLst>
                    <a:ext uri="{9D8B030D-6E8A-4147-A177-3AD203B41FA5}">
                      <a16:colId xmlns:a16="http://schemas.microsoft.com/office/drawing/2014/main" xmlns="" val="2271072234"/>
                    </a:ext>
                  </a:extLst>
                </a:gridCol>
                <a:gridCol w="1782520">
                  <a:extLst>
                    <a:ext uri="{9D8B030D-6E8A-4147-A177-3AD203B41FA5}">
                      <a16:colId xmlns:a16="http://schemas.microsoft.com/office/drawing/2014/main" xmlns="" val="3157118563"/>
                    </a:ext>
                  </a:extLst>
                </a:gridCol>
                <a:gridCol w="1782520"/>
                <a:gridCol w="1782520"/>
              </a:tblGrid>
              <a:tr h="432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Methods</a:t>
                      </a:r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Logistic</a:t>
                      </a:r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LDA</a:t>
                      </a:r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KNN</a:t>
                      </a:r>
                      <a:endParaRPr lang="en-US" sz="2000" b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Kernel</a:t>
                      </a:r>
                      <a:r>
                        <a:rPr lang="en-US" sz="2000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SVC</a:t>
                      </a:r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08029750"/>
                  </a:ext>
                </a:extLst>
              </a:tr>
              <a:tr h="2228845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526774"/>
                  </a:ext>
                </a:extLst>
              </a:tr>
              <a:tr h="418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Accuracy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41.8%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70.9%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82.3%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83.5%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431345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Cross</a:t>
                      </a:r>
                      <a:r>
                        <a:rPr lang="en-US" sz="2000" baseline="0" dirty="0" smtClean="0"/>
                        <a:t>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24.1%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67.0%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82.3%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74.7%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0378139"/>
                  </a:ext>
                </a:extLst>
              </a:tr>
            </a:tbl>
          </a:graphicData>
        </a:graphic>
      </p:graphicFrame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1: Isotherm classification for N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25094</TotalTime>
  <Words>912</Words>
  <Application>Microsoft Office PowerPoint</Application>
  <PresentationFormat>On-screen Show (4:3)</PresentationFormat>
  <Paragraphs>239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Wingdings</vt:lpstr>
      <vt:lpstr>Office Theme</vt:lpstr>
      <vt:lpstr>The prediction of  Gas Isotherms by the  Structures of  Metal-Organic Frameworks</vt:lpstr>
      <vt:lpstr>Background: Gas Adsorption</vt:lpstr>
      <vt:lpstr>Background: Metal-Organic Frameworks</vt:lpstr>
      <vt:lpstr>Motivation of the prediction of the isotherm</vt:lpstr>
      <vt:lpstr>Workflow for Data Cleaning and Retrieval</vt:lpstr>
      <vt:lpstr>Workflow for CoRE MOFs Database</vt:lpstr>
      <vt:lpstr>Workflow for NIST Adsorption Database</vt:lpstr>
      <vt:lpstr>Workflow for machine learning</vt:lpstr>
      <vt:lpstr>Result 1: Isotherm classification for N2</vt:lpstr>
      <vt:lpstr>Result 2: Regression of N2 by Linear Regression</vt:lpstr>
      <vt:lpstr>Result 2: Regression of N2 by Linear Regression</vt:lpstr>
      <vt:lpstr>Result 3: Regression of N2 by Kernel SVR, RBF</vt:lpstr>
      <vt:lpstr>Result 3: Regression of N2 by Kernel SVR, RBF</vt:lpstr>
      <vt:lpstr>PowerPoint Presentation</vt:lpstr>
      <vt:lpstr>Questions</vt:lpstr>
      <vt:lpstr>Backup: Adsorbent Structural Descriptors</vt:lpstr>
      <vt:lpstr>Backup: These authors also explored the trade-off between volumetric capacity and gravimetric capacity. The results show a concave downward relationship between volumetric and gravimetric storage capacities.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research update  -Recovery of ethylene from OCM effluent streams</dc:title>
  <dc:creator>You, Wenqin</dc:creator>
  <cp:lastModifiedBy>You, Wenqin</cp:lastModifiedBy>
  <cp:revision>673</cp:revision>
  <cp:lastPrinted>2017-05-24T16:14:05Z</cp:lastPrinted>
  <dcterms:created xsi:type="dcterms:W3CDTF">2016-09-21T13:21:53Z</dcterms:created>
  <dcterms:modified xsi:type="dcterms:W3CDTF">2018-04-17T17:31:37Z</dcterms:modified>
</cp:coreProperties>
</file>