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D32"/>
    <a:srgbClr val="B8C8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p:scale>
          <a:sx n="75" d="100"/>
          <a:sy n="75" d="100"/>
        </p:scale>
        <p:origin x="-1104"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CB3E25-4378-483B-A30D-A1458640EE03}"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C7DA0-F711-4DE6-9A5D-0C1869E96B63}" type="slidenum">
              <a:rPr lang="en-US" smtClean="0"/>
              <a:t>‹#›</a:t>
            </a:fld>
            <a:endParaRPr lang="en-US"/>
          </a:p>
        </p:txBody>
      </p:sp>
    </p:spTree>
    <p:extLst>
      <p:ext uri="{BB962C8B-B14F-4D97-AF65-F5344CB8AC3E}">
        <p14:creationId xmlns:p14="http://schemas.microsoft.com/office/powerpoint/2010/main" val="169331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CB3E25-4378-483B-A30D-A1458640EE03}"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C7DA0-F711-4DE6-9A5D-0C1869E96B63}" type="slidenum">
              <a:rPr lang="en-US" smtClean="0"/>
              <a:t>‹#›</a:t>
            </a:fld>
            <a:endParaRPr lang="en-US"/>
          </a:p>
        </p:txBody>
      </p:sp>
    </p:spTree>
    <p:extLst>
      <p:ext uri="{BB962C8B-B14F-4D97-AF65-F5344CB8AC3E}">
        <p14:creationId xmlns:p14="http://schemas.microsoft.com/office/powerpoint/2010/main" val="2006161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CB3E25-4378-483B-A30D-A1458640EE03}"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C7DA0-F711-4DE6-9A5D-0C1869E96B63}" type="slidenum">
              <a:rPr lang="en-US" smtClean="0"/>
              <a:t>‹#›</a:t>
            </a:fld>
            <a:endParaRPr lang="en-US"/>
          </a:p>
        </p:txBody>
      </p:sp>
    </p:spTree>
    <p:extLst>
      <p:ext uri="{BB962C8B-B14F-4D97-AF65-F5344CB8AC3E}">
        <p14:creationId xmlns:p14="http://schemas.microsoft.com/office/powerpoint/2010/main" val="253057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CB3E25-4378-483B-A30D-A1458640EE03}"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C7DA0-F711-4DE6-9A5D-0C1869E96B63}" type="slidenum">
              <a:rPr lang="en-US" smtClean="0"/>
              <a:t>‹#›</a:t>
            </a:fld>
            <a:endParaRPr lang="en-US"/>
          </a:p>
        </p:txBody>
      </p:sp>
    </p:spTree>
    <p:extLst>
      <p:ext uri="{BB962C8B-B14F-4D97-AF65-F5344CB8AC3E}">
        <p14:creationId xmlns:p14="http://schemas.microsoft.com/office/powerpoint/2010/main" val="78144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CB3E25-4378-483B-A30D-A1458640EE03}"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C7DA0-F711-4DE6-9A5D-0C1869E96B63}" type="slidenum">
              <a:rPr lang="en-US" smtClean="0"/>
              <a:t>‹#›</a:t>
            </a:fld>
            <a:endParaRPr lang="en-US"/>
          </a:p>
        </p:txBody>
      </p:sp>
    </p:spTree>
    <p:extLst>
      <p:ext uri="{BB962C8B-B14F-4D97-AF65-F5344CB8AC3E}">
        <p14:creationId xmlns:p14="http://schemas.microsoft.com/office/powerpoint/2010/main" val="4041531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CB3E25-4378-483B-A30D-A1458640EE03}"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C7DA0-F711-4DE6-9A5D-0C1869E96B63}" type="slidenum">
              <a:rPr lang="en-US" smtClean="0"/>
              <a:t>‹#›</a:t>
            </a:fld>
            <a:endParaRPr lang="en-US"/>
          </a:p>
        </p:txBody>
      </p:sp>
    </p:spTree>
    <p:extLst>
      <p:ext uri="{BB962C8B-B14F-4D97-AF65-F5344CB8AC3E}">
        <p14:creationId xmlns:p14="http://schemas.microsoft.com/office/powerpoint/2010/main" val="281061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CB3E25-4378-483B-A30D-A1458640EE03}" type="datetimeFigureOut">
              <a:rPr lang="en-US" smtClean="0"/>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5C7DA0-F711-4DE6-9A5D-0C1869E96B63}" type="slidenum">
              <a:rPr lang="en-US" smtClean="0"/>
              <a:t>‹#›</a:t>
            </a:fld>
            <a:endParaRPr lang="en-US"/>
          </a:p>
        </p:txBody>
      </p:sp>
    </p:spTree>
    <p:extLst>
      <p:ext uri="{BB962C8B-B14F-4D97-AF65-F5344CB8AC3E}">
        <p14:creationId xmlns:p14="http://schemas.microsoft.com/office/powerpoint/2010/main" val="624568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CB3E25-4378-483B-A30D-A1458640EE03}"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5C7DA0-F711-4DE6-9A5D-0C1869E96B63}" type="slidenum">
              <a:rPr lang="en-US" smtClean="0"/>
              <a:t>‹#›</a:t>
            </a:fld>
            <a:endParaRPr lang="en-US"/>
          </a:p>
        </p:txBody>
      </p:sp>
    </p:spTree>
    <p:extLst>
      <p:ext uri="{BB962C8B-B14F-4D97-AF65-F5344CB8AC3E}">
        <p14:creationId xmlns:p14="http://schemas.microsoft.com/office/powerpoint/2010/main" val="2609070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CB3E25-4378-483B-A30D-A1458640EE03}" type="datetimeFigureOut">
              <a:rPr lang="en-US" smtClean="0"/>
              <a:t>3/19/2021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5C7DA0-F711-4DE6-9A5D-0C1869E96B63}" type="slidenum">
              <a:rPr lang="en-US" smtClean="0"/>
              <a:t>‹#›</a:t>
            </a:fld>
            <a:endParaRPr lang="en-US"/>
          </a:p>
        </p:txBody>
      </p:sp>
    </p:spTree>
    <p:extLst>
      <p:ext uri="{BB962C8B-B14F-4D97-AF65-F5344CB8AC3E}">
        <p14:creationId xmlns:p14="http://schemas.microsoft.com/office/powerpoint/2010/main" val="205779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CB3E25-4378-483B-A30D-A1458640EE03}"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C7DA0-F711-4DE6-9A5D-0C1869E96B63}" type="slidenum">
              <a:rPr lang="en-US" smtClean="0"/>
              <a:t>‹#›</a:t>
            </a:fld>
            <a:endParaRPr lang="en-US"/>
          </a:p>
        </p:txBody>
      </p:sp>
    </p:spTree>
    <p:extLst>
      <p:ext uri="{BB962C8B-B14F-4D97-AF65-F5344CB8AC3E}">
        <p14:creationId xmlns:p14="http://schemas.microsoft.com/office/powerpoint/2010/main" val="1066328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CB3E25-4378-483B-A30D-A1458640EE03}"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C7DA0-F711-4DE6-9A5D-0C1869E96B63}" type="slidenum">
              <a:rPr lang="en-US" smtClean="0"/>
              <a:t>‹#›</a:t>
            </a:fld>
            <a:endParaRPr lang="en-US"/>
          </a:p>
        </p:txBody>
      </p:sp>
    </p:spTree>
    <p:extLst>
      <p:ext uri="{BB962C8B-B14F-4D97-AF65-F5344CB8AC3E}">
        <p14:creationId xmlns:p14="http://schemas.microsoft.com/office/powerpoint/2010/main" val="271047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B3E25-4378-483B-A30D-A1458640EE03}" type="datetimeFigureOut">
              <a:rPr lang="en-US" smtClean="0"/>
              <a:t>3/19/2021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C7DA0-F711-4DE6-9A5D-0C1869E96B63}" type="slidenum">
              <a:rPr lang="en-US" smtClean="0"/>
              <a:t>‹#›</a:t>
            </a:fld>
            <a:endParaRPr lang="en-US"/>
          </a:p>
        </p:txBody>
      </p:sp>
    </p:spTree>
    <p:extLst>
      <p:ext uri="{BB962C8B-B14F-4D97-AF65-F5344CB8AC3E}">
        <p14:creationId xmlns:p14="http://schemas.microsoft.com/office/powerpoint/2010/main" val="2920790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anafarberbostonchildrens.org/" TargetMode="External"/><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80202" y="0"/>
            <a:ext cx="5438326" cy="6858000"/>
          </a:xfrm>
          <a:prstGeom prst="rect">
            <a:avLst/>
          </a:prstGeom>
        </p:spPr>
      </p:pic>
      <p:sp>
        <p:nvSpPr>
          <p:cNvPr id="7" name="TextBox 6"/>
          <p:cNvSpPr txBox="1"/>
          <p:nvPr/>
        </p:nvSpPr>
        <p:spPr>
          <a:xfrm>
            <a:off x="8213368" y="2030675"/>
            <a:ext cx="3976828" cy="738664"/>
          </a:xfrm>
          <a:prstGeom prst="rect">
            <a:avLst/>
          </a:prstGeom>
          <a:solidFill>
            <a:schemeClr val="bg1"/>
          </a:solidFill>
        </p:spPr>
        <p:txBody>
          <a:bodyPr wrap="square" rtlCol="0">
            <a:spAutoFit/>
          </a:bodyPr>
          <a:lstStyle/>
          <a:p>
            <a:pPr algn="ctr"/>
            <a:r>
              <a:rPr lang="en-US" sz="1050" dirty="0"/>
              <a:t>[Suggested revised text]</a:t>
            </a:r>
          </a:p>
          <a:p>
            <a:pPr algn="ctr"/>
            <a:r>
              <a:rPr lang="en-US" sz="1050" dirty="0"/>
              <a:t>The DEDUCE platform – a unified resource for clinical investigators and statisticians to design and conduct safer, more efficient, and more accurate phase 1 trials.</a:t>
            </a:r>
          </a:p>
        </p:txBody>
      </p:sp>
      <p:sp>
        <p:nvSpPr>
          <p:cNvPr id="8" name="TextBox 7"/>
          <p:cNvSpPr txBox="1"/>
          <p:nvPr/>
        </p:nvSpPr>
        <p:spPr>
          <a:xfrm>
            <a:off x="8486050" y="912563"/>
            <a:ext cx="3577967" cy="523220"/>
          </a:xfrm>
          <a:prstGeom prst="rect">
            <a:avLst/>
          </a:prstGeom>
          <a:noFill/>
        </p:spPr>
        <p:txBody>
          <a:bodyPr wrap="none" rtlCol="0">
            <a:spAutoFit/>
          </a:bodyPr>
          <a:lstStyle/>
          <a:p>
            <a:r>
              <a:rPr lang="en-US" sz="1400" dirty="0"/>
              <a:t>[Use this layout and DEDUCE logo but </a:t>
            </a:r>
            <a:r>
              <a:rPr lang="en-US" sz="1400" b="1" dirty="0"/>
              <a:t>replace</a:t>
            </a:r>
          </a:p>
          <a:p>
            <a:r>
              <a:rPr lang="en-US" sz="1400" b="1" dirty="0"/>
              <a:t>One child photo with one adult/senior photo</a:t>
            </a:r>
            <a:r>
              <a:rPr lang="en-US" sz="1400" dirty="0"/>
              <a:t>]</a:t>
            </a:r>
          </a:p>
        </p:txBody>
      </p:sp>
      <p:sp>
        <p:nvSpPr>
          <p:cNvPr id="10" name="TextBox 9"/>
          <p:cNvSpPr txBox="1"/>
          <p:nvPr/>
        </p:nvSpPr>
        <p:spPr>
          <a:xfrm>
            <a:off x="731547" y="6141725"/>
            <a:ext cx="2525664" cy="707886"/>
          </a:xfrm>
          <a:prstGeom prst="rect">
            <a:avLst/>
          </a:prstGeom>
          <a:solidFill>
            <a:schemeClr val="bg1"/>
          </a:solidFill>
        </p:spPr>
        <p:txBody>
          <a:bodyPr wrap="square" rtlCol="0">
            <a:spAutoFit/>
          </a:bodyPr>
          <a:lstStyle/>
          <a:p>
            <a:pPr algn="ctr"/>
            <a:r>
              <a:rPr lang="en-US" sz="1000" dirty="0"/>
              <a:t>[Add live links to logos]</a:t>
            </a:r>
          </a:p>
          <a:p>
            <a:pPr algn="ctr"/>
            <a:r>
              <a:rPr lang="en-US" sz="1000" dirty="0">
                <a:hlinkClick r:id="rId3"/>
              </a:rPr>
              <a:t>http://www.danafarberbostonchildrens.org/</a:t>
            </a:r>
            <a:endParaRPr lang="en-US" sz="1000" dirty="0"/>
          </a:p>
          <a:p>
            <a:pPr algn="ctr"/>
            <a:r>
              <a:rPr lang="en-US" sz="1000" dirty="0"/>
              <a:t>[NM team to insert Foundation website]</a:t>
            </a:r>
          </a:p>
          <a:p>
            <a:pPr algn="ctr"/>
            <a:r>
              <a:rPr lang="en-US" sz="1000" dirty="0"/>
              <a:t>https://hms.harvard.edu/</a:t>
            </a:r>
          </a:p>
        </p:txBody>
      </p:sp>
      <p:sp>
        <p:nvSpPr>
          <p:cNvPr id="11" name="TextBox 10"/>
          <p:cNvSpPr txBox="1"/>
          <p:nvPr/>
        </p:nvSpPr>
        <p:spPr>
          <a:xfrm>
            <a:off x="8250167" y="73988"/>
            <a:ext cx="3976828" cy="276999"/>
          </a:xfrm>
          <a:prstGeom prst="rect">
            <a:avLst/>
          </a:prstGeom>
          <a:solidFill>
            <a:schemeClr val="bg1"/>
          </a:solidFill>
        </p:spPr>
        <p:txBody>
          <a:bodyPr wrap="square" rtlCol="0">
            <a:spAutoFit/>
          </a:bodyPr>
          <a:lstStyle/>
          <a:p>
            <a:pPr algn="ctr"/>
            <a:r>
              <a:rPr lang="en-US" sz="1200" dirty="0"/>
              <a:t>Remove “?” button as it is redundant with left panel</a:t>
            </a:r>
          </a:p>
        </p:txBody>
      </p:sp>
      <p:pic>
        <p:nvPicPr>
          <p:cNvPr id="9" name="Picture 8"/>
          <p:cNvPicPr>
            <a:picLocks noChangeAspect="1"/>
          </p:cNvPicPr>
          <p:nvPr/>
        </p:nvPicPr>
        <p:blipFill rotWithShape="1">
          <a:blip r:embed="rId4"/>
          <a:srcRect t="6417" r="87885" b="3799"/>
          <a:stretch/>
        </p:blipFill>
        <p:spPr>
          <a:xfrm>
            <a:off x="1373153" y="-228"/>
            <a:ext cx="1477108" cy="6157322"/>
          </a:xfrm>
          <a:prstGeom prst="rect">
            <a:avLst/>
          </a:prstGeom>
        </p:spPr>
      </p:pic>
      <p:sp>
        <p:nvSpPr>
          <p:cNvPr id="12" name="TextBox 11"/>
          <p:cNvSpPr txBox="1"/>
          <p:nvPr/>
        </p:nvSpPr>
        <p:spPr>
          <a:xfrm>
            <a:off x="1527690" y="1675877"/>
            <a:ext cx="580608" cy="276999"/>
          </a:xfrm>
          <a:prstGeom prst="rect">
            <a:avLst/>
          </a:prstGeom>
          <a:noFill/>
        </p:spPr>
        <p:txBody>
          <a:bodyPr wrap="none" rtlCol="0">
            <a:spAutoFit/>
          </a:bodyPr>
          <a:lstStyle/>
          <a:p>
            <a:r>
              <a:rPr lang="en-US" sz="1200" b="1" dirty="0">
                <a:solidFill>
                  <a:srgbClr val="B8C8CE"/>
                </a:solidFill>
              </a:rPr>
              <a:t>About</a:t>
            </a:r>
          </a:p>
        </p:txBody>
      </p:sp>
      <p:sp>
        <p:nvSpPr>
          <p:cNvPr id="14" name="TextBox 13"/>
          <p:cNvSpPr txBox="1"/>
          <p:nvPr/>
        </p:nvSpPr>
        <p:spPr>
          <a:xfrm>
            <a:off x="1621263" y="630757"/>
            <a:ext cx="926985" cy="276999"/>
          </a:xfrm>
          <a:prstGeom prst="rect">
            <a:avLst/>
          </a:prstGeom>
          <a:solidFill>
            <a:srgbClr val="222D32"/>
          </a:solidFill>
        </p:spPr>
        <p:txBody>
          <a:bodyPr wrap="none" rtlCol="0">
            <a:spAutoFit/>
          </a:bodyPr>
          <a:lstStyle/>
          <a:p>
            <a:r>
              <a:rPr lang="en-US" sz="1200" b="1" dirty="0">
                <a:solidFill>
                  <a:srgbClr val="B8C8CE"/>
                </a:solidFill>
              </a:rPr>
              <a:t>Trial Design</a:t>
            </a:r>
          </a:p>
        </p:txBody>
      </p:sp>
      <p:sp>
        <p:nvSpPr>
          <p:cNvPr id="15" name="TextBox 14"/>
          <p:cNvSpPr txBox="1"/>
          <p:nvPr/>
        </p:nvSpPr>
        <p:spPr>
          <a:xfrm>
            <a:off x="1621263" y="978714"/>
            <a:ext cx="1027974" cy="276999"/>
          </a:xfrm>
          <a:prstGeom prst="rect">
            <a:avLst/>
          </a:prstGeom>
          <a:solidFill>
            <a:srgbClr val="222D32"/>
          </a:solidFill>
        </p:spPr>
        <p:txBody>
          <a:bodyPr wrap="none" rtlCol="0">
            <a:spAutoFit/>
          </a:bodyPr>
          <a:lstStyle/>
          <a:p>
            <a:r>
              <a:rPr lang="en-US" sz="1200" b="1" dirty="0">
                <a:solidFill>
                  <a:srgbClr val="B8C8CE"/>
                </a:solidFill>
              </a:rPr>
              <a:t>Trial Conduct</a:t>
            </a:r>
          </a:p>
        </p:txBody>
      </p:sp>
      <p:sp>
        <p:nvSpPr>
          <p:cNvPr id="16" name="TextBox 15"/>
          <p:cNvSpPr txBox="1"/>
          <p:nvPr/>
        </p:nvSpPr>
        <p:spPr>
          <a:xfrm>
            <a:off x="-80382" y="481676"/>
            <a:ext cx="1454305" cy="461665"/>
          </a:xfrm>
          <a:prstGeom prst="rect">
            <a:avLst/>
          </a:prstGeom>
          <a:solidFill>
            <a:schemeClr val="bg1"/>
          </a:solidFill>
        </p:spPr>
        <p:txBody>
          <a:bodyPr wrap="square" rtlCol="0">
            <a:spAutoFit/>
          </a:bodyPr>
          <a:lstStyle/>
          <a:p>
            <a:pPr algn="ctr"/>
            <a:r>
              <a:rPr lang="en-US" sz="1200" dirty="0"/>
              <a:t>Change “Design” to “Trial Design”</a:t>
            </a:r>
          </a:p>
        </p:txBody>
      </p:sp>
      <p:sp>
        <p:nvSpPr>
          <p:cNvPr id="17" name="TextBox 16"/>
          <p:cNvSpPr txBox="1"/>
          <p:nvPr/>
        </p:nvSpPr>
        <p:spPr>
          <a:xfrm>
            <a:off x="-112021" y="943341"/>
            <a:ext cx="1454305" cy="461665"/>
          </a:xfrm>
          <a:prstGeom prst="rect">
            <a:avLst/>
          </a:prstGeom>
          <a:solidFill>
            <a:schemeClr val="bg1"/>
          </a:solidFill>
        </p:spPr>
        <p:txBody>
          <a:bodyPr wrap="square" rtlCol="0">
            <a:spAutoFit/>
          </a:bodyPr>
          <a:lstStyle/>
          <a:p>
            <a:pPr algn="ctr"/>
            <a:r>
              <a:rPr lang="en-US" sz="1200" dirty="0"/>
              <a:t>Change “Conduct” to “Trial Conduct”</a:t>
            </a:r>
          </a:p>
        </p:txBody>
      </p:sp>
      <p:pic>
        <p:nvPicPr>
          <p:cNvPr id="2055" name="Picture 7" descr="Computer Icons Information literacy Symbol Sign, about us, text, logo,  brand png | PNGWi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4120" r="25252"/>
          <a:stretch/>
        </p:blipFill>
        <p:spPr bwMode="auto">
          <a:xfrm>
            <a:off x="1437209" y="1731962"/>
            <a:ext cx="170642" cy="18757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79856" y="2133251"/>
            <a:ext cx="1454305" cy="461665"/>
          </a:xfrm>
          <a:prstGeom prst="rect">
            <a:avLst/>
          </a:prstGeom>
          <a:solidFill>
            <a:schemeClr val="bg1"/>
          </a:solidFill>
        </p:spPr>
        <p:txBody>
          <a:bodyPr wrap="square" rtlCol="0">
            <a:spAutoFit/>
          </a:bodyPr>
          <a:lstStyle/>
          <a:p>
            <a:pPr algn="ctr"/>
            <a:r>
              <a:rPr lang="en-US" sz="1200" dirty="0"/>
              <a:t>Add “About” tab</a:t>
            </a:r>
          </a:p>
          <a:p>
            <a:pPr algn="ctr"/>
            <a:r>
              <a:rPr lang="en-US" sz="1200" dirty="0"/>
              <a:t>Add icon</a:t>
            </a:r>
          </a:p>
        </p:txBody>
      </p:sp>
      <p:sp>
        <p:nvSpPr>
          <p:cNvPr id="20" name="TextBox 19"/>
          <p:cNvSpPr txBox="1"/>
          <p:nvPr/>
        </p:nvSpPr>
        <p:spPr>
          <a:xfrm>
            <a:off x="8215172" y="2769339"/>
            <a:ext cx="3976828" cy="4093428"/>
          </a:xfrm>
          <a:prstGeom prst="rect">
            <a:avLst/>
          </a:prstGeom>
          <a:solidFill>
            <a:schemeClr val="bg1"/>
          </a:solidFill>
        </p:spPr>
        <p:txBody>
          <a:bodyPr wrap="square" rtlCol="0">
            <a:spAutoFit/>
          </a:bodyPr>
          <a:lstStyle/>
          <a:p>
            <a:r>
              <a:rPr lang="en-US" sz="1000" b="1" dirty="0"/>
              <a:t>Overview</a:t>
            </a:r>
          </a:p>
          <a:p>
            <a:r>
              <a:rPr lang="en-US" sz="1000" dirty="0"/>
              <a:t>The </a:t>
            </a:r>
            <a:r>
              <a:rPr lang="en-US" sz="1000" b="1" dirty="0" err="1"/>
              <a:t>DE</a:t>
            </a:r>
            <a:r>
              <a:rPr lang="en-US" sz="1000" dirty="0" err="1"/>
              <a:t>sign</a:t>
            </a:r>
            <a:r>
              <a:rPr lang="en-US" sz="1000" dirty="0"/>
              <a:t> and </a:t>
            </a:r>
            <a:r>
              <a:rPr lang="en-US" sz="1000" dirty="0" err="1"/>
              <a:t>con</a:t>
            </a:r>
            <a:r>
              <a:rPr lang="en-US" sz="1000" b="1" dirty="0" err="1"/>
              <a:t>DUC</a:t>
            </a:r>
            <a:r>
              <a:rPr lang="en-US" sz="1000" dirty="0" err="1"/>
              <a:t>t</a:t>
            </a:r>
            <a:r>
              <a:rPr lang="en-US" sz="1000" dirty="0"/>
              <a:t> of dose </a:t>
            </a:r>
            <a:r>
              <a:rPr lang="en-US" sz="1000" b="1" dirty="0"/>
              <a:t>E</a:t>
            </a:r>
            <a:r>
              <a:rPr lang="en-US" sz="1000" dirty="0"/>
              <a:t>scalation trials (DEDUCE) platform is an interactive, web-based resource to design and conduct phase 1 dose escalation trials using rule-based and Bayesian adaptive designs. Our goal in developing this application is to raise awareness, educate, and provide open access to investigators for alternative, improved methods and tools to design and conduct phase 1 dose escalation trials.</a:t>
            </a:r>
          </a:p>
          <a:p>
            <a:endParaRPr lang="en-US" sz="1000" dirty="0"/>
          </a:p>
          <a:p>
            <a:r>
              <a:rPr lang="en-US" sz="1000" b="1" dirty="0"/>
              <a:t>DEDUCE Modules:</a:t>
            </a:r>
          </a:p>
          <a:p>
            <a:pPr marL="171450" indent="-171450" fontAlgn="base">
              <a:buFont typeface="Arial" panose="020B0604020202020204" pitchFamily="34" charset="0"/>
              <a:buChar char="•"/>
            </a:pPr>
            <a:r>
              <a:rPr lang="en-US" sz="1000" b="1" dirty="0"/>
              <a:t>Trial Design</a:t>
            </a:r>
            <a:r>
              <a:rPr lang="en-US" sz="1000" dirty="0"/>
              <a:t>. Users can specify and compare the operating characteristics for hypothetical phase 1 designs through trial simulations, and select an optimal design for the needs of the trial.  </a:t>
            </a:r>
          </a:p>
          <a:p>
            <a:pPr marL="171450" indent="-171450" fontAlgn="base">
              <a:buFont typeface="Arial" panose="020B0604020202020204" pitchFamily="34" charset="0"/>
              <a:buChar char="•"/>
            </a:pPr>
            <a:r>
              <a:rPr lang="en-US" sz="1000" b="1" dirty="0"/>
              <a:t>Trial Conduct</a:t>
            </a:r>
            <a:r>
              <a:rPr lang="en-US" sz="1000" dirty="0"/>
              <a:t>. Users can implement the adaptive trial, and determine the recommended dose level each time a new patient enrolls. </a:t>
            </a:r>
          </a:p>
          <a:p>
            <a:endParaRPr lang="en-US" sz="1000" dirty="0"/>
          </a:p>
          <a:p>
            <a:r>
              <a:rPr lang="en-US" sz="1000" b="1" dirty="0"/>
              <a:t>Available Designs:</a:t>
            </a:r>
          </a:p>
          <a:p>
            <a:pPr marL="228600" indent="-228600">
              <a:buFont typeface="Arial" panose="020B0604020202020204" pitchFamily="34" charset="0"/>
              <a:buChar char="•"/>
            </a:pPr>
            <a:r>
              <a:rPr lang="en-US" sz="1000" dirty="0"/>
              <a:t>Continual reassessment method (CRM) [</a:t>
            </a:r>
            <a:r>
              <a:rPr lang="en-US" sz="1000" dirty="0" err="1"/>
              <a:t>O’Quigley</a:t>
            </a:r>
            <a:r>
              <a:rPr lang="en-US" sz="1000" dirty="0"/>
              <a:t> et al. </a:t>
            </a:r>
            <a:r>
              <a:rPr lang="en-US" sz="1000" i="1" dirty="0"/>
              <a:t>Biometrics</a:t>
            </a:r>
            <a:r>
              <a:rPr lang="en-US" sz="1000" dirty="0"/>
              <a:t>, 1990]</a:t>
            </a:r>
          </a:p>
          <a:p>
            <a:pPr marL="228600" indent="-228600">
              <a:buFont typeface="Arial" panose="020B0604020202020204" pitchFamily="34" charset="0"/>
              <a:buChar char="•"/>
            </a:pPr>
            <a:r>
              <a:rPr lang="en-US" sz="1000" dirty="0" err="1"/>
              <a:t>TARGETed</a:t>
            </a:r>
            <a:r>
              <a:rPr lang="en-US" sz="1000" dirty="0"/>
              <a:t>-agent Continual Reassessment Method (TARGET-CRM)</a:t>
            </a:r>
          </a:p>
          <a:p>
            <a:pPr marL="228600" indent="-228600">
              <a:buFont typeface="Arial" panose="020B0604020202020204" pitchFamily="34" charset="0"/>
              <a:buChar char="•"/>
            </a:pPr>
            <a:r>
              <a:rPr lang="en-US" sz="1000" dirty="0"/>
              <a:t>3+3 [Storer. </a:t>
            </a:r>
            <a:r>
              <a:rPr lang="en-US" sz="1000" i="1" dirty="0"/>
              <a:t>Biometrics</a:t>
            </a:r>
            <a:r>
              <a:rPr lang="en-US" sz="1000" dirty="0"/>
              <a:t>, 1989]</a:t>
            </a:r>
          </a:p>
          <a:p>
            <a:pPr marL="228600" indent="-228600">
              <a:buFont typeface="Arial" panose="020B0604020202020204" pitchFamily="34" charset="0"/>
              <a:buChar char="•"/>
            </a:pPr>
            <a:endParaRPr lang="en-US" sz="1000" dirty="0"/>
          </a:p>
          <a:p>
            <a:r>
              <a:rPr lang="en-US" sz="1000" b="1" dirty="0"/>
              <a:t>Key Features of DEDUCE:</a:t>
            </a:r>
          </a:p>
          <a:p>
            <a:pPr marL="171450" indent="-171450">
              <a:buFont typeface="Arial" panose="020B0604020202020204" pitchFamily="34" charset="0"/>
              <a:buChar char="•"/>
            </a:pPr>
            <a:r>
              <a:rPr lang="en-US" sz="1000" dirty="0"/>
              <a:t>Permits simultaneous comparison of multiple trial designs for the same set of simulation parameters</a:t>
            </a:r>
          </a:p>
          <a:p>
            <a:pPr marL="171450" indent="-171450">
              <a:buFont typeface="Arial" panose="020B0604020202020204" pitchFamily="34" charset="0"/>
              <a:buChar char="•"/>
            </a:pPr>
            <a:r>
              <a:rPr lang="en-US" sz="1000" dirty="0"/>
              <a:t>Dynamically generates a written report summarizing simulation results</a:t>
            </a:r>
          </a:p>
        </p:txBody>
      </p:sp>
      <p:sp>
        <p:nvSpPr>
          <p:cNvPr id="21" name="TextBox 20"/>
          <p:cNvSpPr txBox="1"/>
          <p:nvPr/>
        </p:nvSpPr>
        <p:spPr>
          <a:xfrm>
            <a:off x="-180529" y="1405006"/>
            <a:ext cx="1538681" cy="646331"/>
          </a:xfrm>
          <a:prstGeom prst="rect">
            <a:avLst/>
          </a:prstGeom>
          <a:solidFill>
            <a:schemeClr val="bg1"/>
          </a:solidFill>
        </p:spPr>
        <p:txBody>
          <a:bodyPr wrap="square" rtlCol="0">
            <a:spAutoFit/>
          </a:bodyPr>
          <a:lstStyle/>
          <a:p>
            <a:pPr algn="ctr"/>
            <a:r>
              <a:rPr lang="en-US" sz="1200" dirty="0"/>
              <a:t>“Help” button links to PDF documentation only</a:t>
            </a:r>
          </a:p>
        </p:txBody>
      </p:sp>
      <p:sp>
        <p:nvSpPr>
          <p:cNvPr id="4" name="Rectangle 3">
            <a:extLst>
              <a:ext uri="{FF2B5EF4-FFF2-40B4-BE49-F238E27FC236}">
                <a16:creationId xmlns:a16="http://schemas.microsoft.com/office/drawing/2014/main" id="{FE1EF24F-0938-498F-83C4-345D553CC087}"/>
              </a:ext>
            </a:extLst>
          </p:cNvPr>
          <p:cNvSpPr/>
          <p:nvPr/>
        </p:nvSpPr>
        <p:spPr>
          <a:xfrm>
            <a:off x="5469622" y="-75501"/>
            <a:ext cx="2879871" cy="237465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68563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6417" r="87885" b="3799"/>
          <a:stretch/>
        </p:blipFill>
        <p:spPr>
          <a:xfrm>
            <a:off x="1373153" y="-228"/>
            <a:ext cx="1477108" cy="6157322"/>
          </a:xfrm>
          <a:prstGeom prst="rect">
            <a:avLst/>
          </a:prstGeom>
        </p:spPr>
      </p:pic>
      <p:sp>
        <p:nvSpPr>
          <p:cNvPr id="3" name="TextBox 2"/>
          <p:cNvSpPr txBox="1"/>
          <p:nvPr/>
        </p:nvSpPr>
        <p:spPr>
          <a:xfrm>
            <a:off x="1527690" y="1675877"/>
            <a:ext cx="580608" cy="276999"/>
          </a:xfrm>
          <a:prstGeom prst="rect">
            <a:avLst/>
          </a:prstGeom>
          <a:noFill/>
        </p:spPr>
        <p:txBody>
          <a:bodyPr wrap="none" rtlCol="0">
            <a:spAutoFit/>
          </a:bodyPr>
          <a:lstStyle/>
          <a:p>
            <a:r>
              <a:rPr lang="en-US" sz="1200" b="1" dirty="0">
                <a:solidFill>
                  <a:srgbClr val="B8C8CE"/>
                </a:solidFill>
              </a:rPr>
              <a:t>About</a:t>
            </a:r>
          </a:p>
        </p:txBody>
      </p:sp>
      <p:sp>
        <p:nvSpPr>
          <p:cNvPr id="4" name="TextBox 3"/>
          <p:cNvSpPr txBox="1"/>
          <p:nvPr/>
        </p:nvSpPr>
        <p:spPr>
          <a:xfrm>
            <a:off x="1621263" y="630757"/>
            <a:ext cx="926985" cy="276999"/>
          </a:xfrm>
          <a:prstGeom prst="rect">
            <a:avLst/>
          </a:prstGeom>
          <a:solidFill>
            <a:srgbClr val="222D32"/>
          </a:solidFill>
        </p:spPr>
        <p:txBody>
          <a:bodyPr wrap="none" rtlCol="0">
            <a:spAutoFit/>
          </a:bodyPr>
          <a:lstStyle/>
          <a:p>
            <a:r>
              <a:rPr lang="en-US" sz="1200" b="1" dirty="0">
                <a:solidFill>
                  <a:srgbClr val="B8C8CE"/>
                </a:solidFill>
              </a:rPr>
              <a:t>Trial Design</a:t>
            </a:r>
          </a:p>
        </p:txBody>
      </p:sp>
      <p:sp>
        <p:nvSpPr>
          <p:cNvPr id="5" name="TextBox 4"/>
          <p:cNvSpPr txBox="1"/>
          <p:nvPr/>
        </p:nvSpPr>
        <p:spPr>
          <a:xfrm>
            <a:off x="1621263" y="978714"/>
            <a:ext cx="1027974" cy="276999"/>
          </a:xfrm>
          <a:prstGeom prst="rect">
            <a:avLst/>
          </a:prstGeom>
          <a:solidFill>
            <a:srgbClr val="222D32"/>
          </a:solidFill>
        </p:spPr>
        <p:txBody>
          <a:bodyPr wrap="none" rtlCol="0">
            <a:spAutoFit/>
          </a:bodyPr>
          <a:lstStyle/>
          <a:p>
            <a:r>
              <a:rPr lang="en-US" sz="1200" b="1" dirty="0">
                <a:solidFill>
                  <a:srgbClr val="B8C8CE"/>
                </a:solidFill>
              </a:rPr>
              <a:t>Trial Conduct</a:t>
            </a:r>
          </a:p>
        </p:txBody>
      </p:sp>
      <p:pic>
        <p:nvPicPr>
          <p:cNvPr id="6" name="Picture 7" descr="Computer Icons Information literacy Symbol Sign, about us, text, logo,  brand png | PNGWi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120" r="25252"/>
          <a:stretch/>
        </p:blipFill>
        <p:spPr bwMode="auto">
          <a:xfrm>
            <a:off x="1437209" y="1731962"/>
            <a:ext cx="170642" cy="1875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047999" y="337905"/>
            <a:ext cx="5127493" cy="5801588"/>
          </a:xfrm>
          <a:prstGeom prst="rect">
            <a:avLst/>
          </a:prstGeom>
          <a:solidFill>
            <a:schemeClr val="bg1"/>
          </a:solidFill>
        </p:spPr>
        <p:txBody>
          <a:bodyPr wrap="square" rtlCol="0">
            <a:spAutoFit/>
          </a:bodyPr>
          <a:lstStyle/>
          <a:p>
            <a:r>
              <a:rPr lang="en-US" sz="1100" b="1" dirty="0"/>
              <a:t>About DEDUCE</a:t>
            </a:r>
          </a:p>
          <a:p>
            <a:endParaRPr lang="en-US" sz="1000" dirty="0"/>
          </a:p>
          <a:p>
            <a:r>
              <a:rPr lang="en-US" sz="1000" b="1" dirty="0"/>
              <a:t>DEDUCE Leadership: Dana-Farber/Boston Children’s Cancer and Blood Disorders Center</a:t>
            </a:r>
          </a:p>
          <a:p>
            <a:pPr marL="285750" indent="-285750">
              <a:buFont typeface="Arial" panose="020B0604020202020204" pitchFamily="34" charset="0"/>
              <a:buChar char="•"/>
            </a:pPr>
            <a:r>
              <a:rPr lang="en-US" sz="1000" dirty="0"/>
              <a:t>Clement Ma, PhD</a:t>
            </a:r>
          </a:p>
          <a:p>
            <a:pPr marL="285750" indent="-285750">
              <a:buFont typeface="Arial" panose="020B0604020202020204" pitchFamily="34" charset="0"/>
              <a:buChar char="•"/>
            </a:pPr>
            <a:r>
              <a:rPr lang="en-US" sz="1000" dirty="0"/>
              <a:t>Wendy B. London, PhD</a:t>
            </a:r>
          </a:p>
          <a:p>
            <a:endParaRPr lang="en-US" sz="1000" dirty="0"/>
          </a:p>
          <a:p>
            <a:r>
              <a:rPr lang="en-US" sz="1000" b="1" dirty="0"/>
              <a:t>Development Team: Northwestern Mutual Life Insurance Company</a:t>
            </a:r>
          </a:p>
          <a:p>
            <a:pPr marL="285750" indent="-285750">
              <a:buFont typeface="Arial" panose="020B0604020202020204" pitchFamily="34" charset="0"/>
              <a:buChar char="•"/>
            </a:pPr>
            <a:r>
              <a:rPr lang="en-US" sz="1000" dirty="0"/>
              <a:t>Ben </a:t>
            </a:r>
            <a:r>
              <a:rPr lang="en-US" sz="1000" dirty="0" err="1"/>
              <a:t>Garski</a:t>
            </a:r>
            <a:endParaRPr lang="en-US" sz="1000" dirty="0"/>
          </a:p>
          <a:p>
            <a:pPr marL="285750" indent="-285750">
              <a:buFont typeface="Arial" panose="020B0604020202020204" pitchFamily="34" charset="0"/>
              <a:buChar char="•"/>
            </a:pPr>
            <a:r>
              <a:rPr lang="en-US" sz="1000" dirty="0"/>
              <a:t>Danielle </a:t>
            </a:r>
            <a:r>
              <a:rPr lang="en-US" sz="1000" dirty="0" err="1"/>
              <a:t>Pankey</a:t>
            </a:r>
            <a:endParaRPr lang="en-US" sz="1000" dirty="0"/>
          </a:p>
          <a:p>
            <a:pPr marL="285750" indent="-285750">
              <a:buFont typeface="Arial" panose="020B0604020202020204" pitchFamily="34" charset="0"/>
              <a:buChar char="•"/>
            </a:pPr>
            <a:r>
              <a:rPr lang="en-US" sz="1000" dirty="0"/>
              <a:t>Judy </a:t>
            </a:r>
            <a:r>
              <a:rPr lang="en-US" sz="1000" dirty="0" err="1"/>
              <a:t>Berdan</a:t>
            </a:r>
            <a:endParaRPr lang="en-US" sz="1000" dirty="0"/>
          </a:p>
          <a:p>
            <a:pPr marL="285750" indent="-285750">
              <a:buFont typeface="Arial" panose="020B0604020202020204" pitchFamily="34" charset="0"/>
              <a:buChar char="•"/>
            </a:pPr>
            <a:r>
              <a:rPr lang="en-US" sz="1000" dirty="0"/>
              <a:t>Stan Crane</a:t>
            </a:r>
          </a:p>
          <a:p>
            <a:pPr marL="285750" indent="-285750">
              <a:buFont typeface="Arial" panose="020B0604020202020204" pitchFamily="34" charset="0"/>
              <a:buChar char="•"/>
            </a:pPr>
            <a:r>
              <a:rPr lang="en-US" sz="1000" dirty="0"/>
              <a:t>Lori </a:t>
            </a:r>
            <a:r>
              <a:rPr lang="en-US" sz="1000" dirty="0" err="1"/>
              <a:t>Kiraly</a:t>
            </a:r>
            <a:endParaRPr lang="en-US" sz="1000" dirty="0"/>
          </a:p>
          <a:p>
            <a:pPr marL="285750" indent="-285750">
              <a:buFont typeface="Arial" panose="020B0604020202020204" pitchFamily="34" charset="0"/>
              <a:buChar char="•"/>
            </a:pPr>
            <a:r>
              <a:rPr lang="en-US" sz="1000" dirty="0"/>
              <a:t>Susan </a:t>
            </a:r>
            <a:r>
              <a:rPr lang="en-US" sz="1000" dirty="0" err="1"/>
              <a:t>Stegman</a:t>
            </a:r>
            <a:r>
              <a:rPr lang="en-US" sz="1000" dirty="0"/>
              <a:t>, MD</a:t>
            </a:r>
          </a:p>
          <a:p>
            <a:pPr marL="285750" indent="-285750">
              <a:buFont typeface="Arial" panose="020B0604020202020204" pitchFamily="34" charset="0"/>
              <a:buChar char="•"/>
            </a:pPr>
            <a:r>
              <a:rPr lang="en-US" sz="1000" dirty="0"/>
              <a:t>Nanette Jamel</a:t>
            </a:r>
          </a:p>
          <a:p>
            <a:pPr marL="285750" indent="-285750">
              <a:buFont typeface="Arial" panose="020B0604020202020204" pitchFamily="34" charset="0"/>
              <a:buChar char="•"/>
            </a:pPr>
            <a:r>
              <a:rPr lang="en-US" sz="1000" dirty="0"/>
              <a:t>Laure </a:t>
            </a:r>
            <a:r>
              <a:rPr lang="en-US" sz="1000" dirty="0" err="1"/>
              <a:t>Borchardt</a:t>
            </a:r>
            <a:endParaRPr lang="en-US" sz="1000" dirty="0"/>
          </a:p>
          <a:p>
            <a:pPr marL="285750" indent="-285750">
              <a:buFont typeface="Arial" panose="020B0604020202020204" pitchFamily="34" charset="0"/>
              <a:buChar char="•"/>
            </a:pPr>
            <a:r>
              <a:rPr lang="en-US" sz="1000" dirty="0"/>
              <a:t>Audra Brennan</a:t>
            </a:r>
          </a:p>
          <a:p>
            <a:r>
              <a:rPr lang="en-US" sz="1000" dirty="0"/>
              <a:t> </a:t>
            </a:r>
          </a:p>
          <a:p>
            <a:r>
              <a:rPr lang="en-US" sz="1000" b="1" dirty="0"/>
              <a:t>Contact:</a:t>
            </a:r>
          </a:p>
          <a:p>
            <a:r>
              <a:rPr lang="en-US" sz="1000" dirty="0"/>
              <a:t>For assistance, please contact:</a:t>
            </a:r>
          </a:p>
          <a:p>
            <a:pPr marL="171450" indent="-171450">
              <a:buFont typeface="Arial" panose="020B0604020202020204" pitchFamily="34" charset="0"/>
              <a:buChar char="•"/>
            </a:pPr>
            <a:r>
              <a:rPr lang="en-US" sz="1000" dirty="0"/>
              <a:t>Drs. Clement Ma and Wendy B. London</a:t>
            </a:r>
          </a:p>
          <a:p>
            <a:pPr marL="171450" indent="-171450">
              <a:buFont typeface="Arial" panose="020B0604020202020204" pitchFamily="34" charset="0"/>
              <a:buChar char="•"/>
            </a:pPr>
            <a:endParaRPr lang="en-US" sz="1000" b="1" dirty="0"/>
          </a:p>
          <a:p>
            <a:r>
              <a:rPr lang="en-US" sz="1000" b="1" dirty="0"/>
              <a:t>Citation:</a:t>
            </a:r>
          </a:p>
          <a:p>
            <a:r>
              <a:rPr lang="en-US" sz="1000" dirty="0"/>
              <a:t>To cite the DEDUCE platform please use:</a:t>
            </a:r>
          </a:p>
          <a:p>
            <a:pPr marL="171450" indent="-171450">
              <a:buFont typeface="Arial" panose="020B0604020202020204" pitchFamily="34" charset="0"/>
              <a:buChar char="•"/>
            </a:pPr>
            <a:r>
              <a:rPr lang="en-US" sz="1000" dirty="0"/>
              <a:t>[Insert citation to published paper] </a:t>
            </a:r>
          </a:p>
          <a:p>
            <a:endParaRPr lang="en-US" sz="1000" b="1" dirty="0"/>
          </a:p>
          <a:p>
            <a:r>
              <a:rPr lang="en-US" sz="1000" b="1" dirty="0"/>
              <a:t>Acknowledgements:</a:t>
            </a:r>
          </a:p>
          <a:p>
            <a:r>
              <a:rPr lang="en-US" sz="1000" dirty="0"/>
              <a:t>We would like to thank the Northwestern Mutual “Tech for Good” team for their pro-bono development, design, and project management support for the DEDUCE platform. We would also like to thank our test users, Drs. Steven G. DuBois, Karen D. Wright, and David S. Shulman, for their helpful feedback.</a:t>
            </a:r>
          </a:p>
          <a:p>
            <a:endParaRPr lang="en-US" sz="1000" b="1" dirty="0"/>
          </a:p>
          <a:p>
            <a:r>
              <a:rPr lang="en-US" sz="1000" b="1" dirty="0"/>
              <a:t>References:</a:t>
            </a:r>
          </a:p>
          <a:p>
            <a:pPr marL="171450" indent="-171450">
              <a:buFont typeface="Arial" panose="020B0604020202020204" pitchFamily="34" charset="0"/>
              <a:buChar char="•"/>
            </a:pPr>
            <a:r>
              <a:rPr lang="en-US" sz="1000" dirty="0" err="1"/>
              <a:t>Storer</a:t>
            </a:r>
            <a:r>
              <a:rPr lang="en-US" sz="1000" dirty="0"/>
              <a:t> BE. Design and Analysis of Phase I Clinical Trials. </a:t>
            </a:r>
            <a:r>
              <a:rPr lang="en-US" sz="1000" i="1" dirty="0"/>
              <a:t>Biometrics</a:t>
            </a:r>
            <a:r>
              <a:rPr lang="en-US" sz="1000" dirty="0"/>
              <a:t>. 1989;45(3):925-37.</a:t>
            </a:r>
          </a:p>
          <a:p>
            <a:pPr marL="171450" indent="-171450">
              <a:buFont typeface="Arial" panose="020B0604020202020204" pitchFamily="34" charset="0"/>
              <a:buChar char="•"/>
            </a:pPr>
            <a:r>
              <a:rPr lang="en-US" sz="1000" dirty="0" err="1"/>
              <a:t>O'Quigley</a:t>
            </a:r>
            <a:r>
              <a:rPr lang="en-US" sz="1000" dirty="0"/>
              <a:t> J, Pepe M, Fisher L. Continual reassessment method: a practical design for phase 1 clinical trials in cancer. </a:t>
            </a:r>
            <a:r>
              <a:rPr lang="en-US" sz="1000" i="1" dirty="0"/>
              <a:t>Biometrics</a:t>
            </a:r>
            <a:r>
              <a:rPr lang="en-US" sz="1000" dirty="0"/>
              <a:t>. 1990;46(1):33-48.</a:t>
            </a:r>
            <a:endParaRPr lang="en-US" sz="1000" b="1" dirty="0"/>
          </a:p>
          <a:p>
            <a:pPr marL="171450" indent="-171450">
              <a:buFont typeface="Arial" panose="020B0604020202020204" pitchFamily="34" charset="0"/>
              <a:buChar char="•"/>
            </a:pPr>
            <a:endParaRPr lang="en-US" sz="1000" b="1" dirty="0"/>
          </a:p>
        </p:txBody>
      </p:sp>
      <p:pic>
        <p:nvPicPr>
          <p:cNvPr id="3074" name="Picture 2" descr="Email Symbol Images, Stock Photos &amp; Vectors | Shutterstock"/>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7748" b="24839"/>
          <a:stretch/>
        </p:blipFill>
        <p:spPr bwMode="auto">
          <a:xfrm>
            <a:off x="5388575" y="3291013"/>
            <a:ext cx="223170" cy="1379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41083" y="3236895"/>
            <a:ext cx="2518638" cy="246221"/>
          </a:xfrm>
          <a:prstGeom prst="rect">
            <a:avLst/>
          </a:prstGeom>
          <a:noFill/>
        </p:spPr>
        <p:txBody>
          <a:bodyPr wrap="none" rtlCol="0">
            <a:spAutoFit/>
          </a:bodyPr>
          <a:lstStyle/>
          <a:p>
            <a:r>
              <a:rPr lang="en-US" sz="1000" dirty="0"/>
              <a:t>[button to email: DEDUCE.HELP@gmail.com]</a:t>
            </a:r>
          </a:p>
        </p:txBody>
      </p:sp>
      <p:sp>
        <p:nvSpPr>
          <p:cNvPr id="10" name="Rectangle 9"/>
          <p:cNvSpPr/>
          <p:nvPr/>
        </p:nvSpPr>
        <p:spPr>
          <a:xfrm>
            <a:off x="8175492" y="5190879"/>
            <a:ext cx="3476095" cy="286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(ADD link: https://pubmed.ncbi.nlm.nih.gov/2790129/)</a:t>
            </a:r>
          </a:p>
        </p:txBody>
      </p:sp>
      <p:sp>
        <p:nvSpPr>
          <p:cNvPr id="13" name="Rectangle 12"/>
          <p:cNvSpPr/>
          <p:nvPr/>
        </p:nvSpPr>
        <p:spPr>
          <a:xfrm>
            <a:off x="8175491" y="5531750"/>
            <a:ext cx="3476095" cy="286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(ADD link: https://pubmed.ncbi.nlm.nih.gov/2350571/)</a:t>
            </a:r>
          </a:p>
        </p:txBody>
      </p:sp>
      <p:sp>
        <p:nvSpPr>
          <p:cNvPr id="14" name="Rectangle 13">
            <a:extLst>
              <a:ext uri="{FF2B5EF4-FFF2-40B4-BE49-F238E27FC236}">
                <a16:creationId xmlns:a16="http://schemas.microsoft.com/office/drawing/2014/main" id="{6E8831B9-5330-4FED-8B4B-FA489183D5CD}"/>
              </a:ext>
            </a:extLst>
          </p:cNvPr>
          <p:cNvSpPr/>
          <p:nvPr/>
        </p:nvSpPr>
        <p:spPr>
          <a:xfrm>
            <a:off x="8212229" y="3216622"/>
            <a:ext cx="3476095" cy="286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Clement to create email address for help</a:t>
            </a:r>
          </a:p>
        </p:txBody>
      </p:sp>
    </p:spTree>
    <p:extLst>
      <p:ext uri="{BB962C8B-B14F-4D97-AF65-F5344CB8AC3E}">
        <p14:creationId xmlns:p14="http://schemas.microsoft.com/office/powerpoint/2010/main" val="399377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584</Words>
  <Application>Microsoft Office PowerPoint</Application>
  <PresentationFormat>Widescreen</PresentationFormat>
  <Paragraphs>70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 Ma</dc:creator>
  <cp:lastModifiedBy>Clement Ma</cp:lastModifiedBy>
  <cp:revision>17</cp:revision>
  <dcterms:created xsi:type="dcterms:W3CDTF">2021-03-17T14:22:25Z</dcterms:created>
  <dcterms:modified xsi:type="dcterms:W3CDTF">2021-03-19T23:12:41Z</dcterms:modified>
</cp:coreProperties>
</file>