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8964-710F-4D7F-AA8E-B7FD783E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DADC4-57AB-419C-96FC-E9F9B9D6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39D2-BE1B-4195-826C-F62372B4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AED9-EC8D-4416-8A4F-427FF041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1EFC-A282-447E-A5AB-C51829F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4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1D68-4F3B-42ED-A0F9-277DF90D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B6230-F1BA-4F64-9A84-B069B751A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8CEF-FB43-41D7-A996-6FE6E4AB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CE00-754B-4FDA-9204-77BD7CC9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ED5A-7A86-4503-93B4-59F887BE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2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153D7-7653-45ED-9BFE-D0D609079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F221-28C1-4726-B856-B510EDC4B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3155B-40BE-4DCC-B25D-91A50A8C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7737-BA40-41B6-A947-C6ADCB7B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EB81-6451-4251-B463-3CBB41D2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06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F061-0D1D-4A7D-ADD0-CB1E09D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3976-4B39-4476-B9A6-4AC6BD47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6228-5EEA-4627-BA2E-0E2AE1ED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53BD-B3FF-4230-A420-E5795BFB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0992-3820-44F4-A213-3C3D0D3D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2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D0A-8795-4F10-B7C2-2F336FD0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E3B6D-357F-4AB7-9422-4F9DABF9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1214-20B1-4235-97FB-72648384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E420-CAD0-40A9-97D0-66BFD803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D960-6388-424C-B421-B2550F4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4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8067-1E4B-4326-8401-848E9AD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AA20-38D9-45CD-981B-788CD1482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0211-1B35-41BA-BDB1-649D415C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89E7-7EB7-4B1A-9115-DB14885B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D41CD-791B-4EA5-B022-3D9E6D98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CDCF-924E-47F5-8BEB-62152650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2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5B36-6098-49BA-9A81-B75D4398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992A5-52E4-4C1F-BF3C-333886B7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9C7F-1AC4-494D-AF07-CC392AD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846B-2E9A-4B8D-9A65-B493F0169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AF55F-741B-4530-8503-4AF94F806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44B04-3275-4400-9370-5F1BBF9A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DD1E-BE6A-4A59-95A7-E4B4B2EF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1C9FB-DDBD-496E-A407-53934049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6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CF31-3769-4235-A8C8-9941265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17A18-34A4-498A-9BF7-DD67787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93CCC-59A0-425F-8236-B24A773A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EBFEC-820A-4E26-8444-B5734CBC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24776-83C6-4574-B5D9-116CCCDF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6E186-F9AE-4DEE-92D3-5D617BA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FC43-EBC4-4018-BC1A-A90E6A8C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0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4C8A-2F84-4FFD-BE66-51D9F5A7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6ACE-EFFF-4284-B731-0FF3ACBC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2401D-83BD-40A3-B229-B19F42577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DB929-9E82-4E17-B3A7-B7E7D08E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2F075-5136-4349-89B7-1E626A13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5C997-075A-4AC0-9FDA-8CE9E069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6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DF5E-510A-4BC8-8E84-E8FBA63D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247B2-665B-4AB7-9703-A9E51E1FD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43228-E08E-4BA8-9D83-39D5C590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D9FE6-84A8-4726-BBC2-80D7455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9B31F-21D9-42CD-A6D1-B717661A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2799-76AF-4280-BC2A-10245C71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96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9961F-5753-4682-AAAC-054863B5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8140F-27D5-4A82-B443-5E2737F0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2759-3B89-4827-8D46-8EED7C713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5B97-F44F-43BB-AC3B-4A0FB2A8AE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95AC-1D4B-4872-9C73-7A1A9AC54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0A71-22F3-41EC-B313-3DB692A3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86E1-5315-4176-8617-97D2719416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43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E1C1E-DC1C-433F-82E9-EE5EB5B8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2" y="372540"/>
            <a:ext cx="10722723" cy="4570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799E61-5704-4E0A-8AAA-EF59AFED7CD7}"/>
              </a:ext>
            </a:extLst>
          </p:cNvPr>
          <p:cNvSpPr txBox="1"/>
          <p:nvPr/>
        </p:nvSpPr>
        <p:spPr>
          <a:xfrm>
            <a:off x="0" y="3208"/>
            <a:ext cx="196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11786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7F93F-2352-4372-BA49-2127A49A5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55"/>
          <a:stretch/>
        </p:blipFill>
        <p:spPr>
          <a:xfrm>
            <a:off x="531962" y="372540"/>
            <a:ext cx="2642559" cy="4570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9044A-961D-4DC3-9838-EBBDB74C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9" b="55680"/>
          <a:stretch/>
        </p:blipFill>
        <p:spPr>
          <a:xfrm>
            <a:off x="3260785" y="372540"/>
            <a:ext cx="7993900" cy="2025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166D5-5482-4DEC-BD80-95645A73910C}"/>
              </a:ext>
            </a:extLst>
          </p:cNvPr>
          <p:cNvSpPr txBox="1"/>
          <p:nvPr/>
        </p:nvSpPr>
        <p:spPr>
          <a:xfrm>
            <a:off x="3174521" y="163903"/>
            <a:ext cx="329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Enter observed toxicity data for the next patient: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FF79B-CE93-4F86-BD53-D8019BF4D38E}"/>
              </a:ext>
            </a:extLst>
          </p:cNvPr>
          <p:cNvSpPr txBox="1"/>
          <p:nvPr/>
        </p:nvSpPr>
        <p:spPr>
          <a:xfrm>
            <a:off x="8059065" y="126571"/>
            <a:ext cx="1505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Entered toxicity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01D98-3B75-4CAE-AD96-05DCA229F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4" t="92185"/>
          <a:stretch/>
        </p:blipFill>
        <p:spPr>
          <a:xfrm>
            <a:off x="3260785" y="2040948"/>
            <a:ext cx="8080164" cy="357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46C27-C822-4D4B-AE3C-7C6B0806C50E}"/>
              </a:ext>
            </a:extLst>
          </p:cNvPr>
          <p:cNvSpPr txBox="1"/>
          <p:nvPr/>
        </p:nvSpPr>
        <p:spPr>
          <a:xfrm>
            <a:off x="3488613" y="1675020"/>
            <a:ext cx="113364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Add new patient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B88C-5860-4B4B-9E5F-E39D9FF60667}"/>
              </a:ext>
            </a:extLst>
          </p:cNvPr>
          <p:cNvSpPr txBox="1"/>
          <p:nvPr/>
        </p:nvSpPr>
        <p:spPr>
          <a:xfrm>
            <a:off x="4986797" y="1675020"/>
            <a:ext cx="150393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Remove existing patient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691D9-DC4D-4A8B-A8E6-B5472AD38AAD}"/>
              </a:ext>
            </a:extLst>
          </p:cNvPr>
          <p:cNvSpPr txBox="1"/>
          <p:nvPr/>
        </p:nvSpPr>
        <p:spPr>
          <a:xfrm>
            <a:off x="4149927" y="3189865"/>
            <a:ext cx="1673740" cy="676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Dose Administered -&gt; no default dose. User must specify dose level.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D6BB4-0952-4AF6-8B6B-AF1755961A49}"/>
              </a:ext>
            </a:extLst>
          </p:cNvPr>
          <p:cNvCxnSpPr>
            <a:cxnSpLocks/>
          </p:cNvCxnSpPr>
          <p:nvPr/>
        </p:nvCxnSpPr>
        <p:spPr>
          <a:xfrm flipH="1" flipV="1">
            <a:off x="4622257" y="1284871"/>
            <a:ext cx="227828" cy="190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5EE330-8E71-4E8A-869F-169942D0EDCB}"/>
              </a:ext>
            </a:extLst>
          </p:cNvPr>
          <p:cNvSpPr txBox="1"/>
          <p:nvPr/>
        </p:nvSpPr>
        <p:spPr>
          <a:xfrm>
            <a:off x="4821831" y="2120952"/>
            <a:ext cx="78418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Run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B89A9B-A749-49EE-8D8F-8204FAAA0367}"/>
              </a:ext>
            </a:extLst>
          </p:cNvPr>
          <p:cNvSpPr txBox="1"/>
          <p:nvPr/>
        </p:nvSpPr>
        <p:spPr>
          <a:xfrm>
            <a:off x="123641" y="4711718"/>
            <a:ext cx="1673740" cy="879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For “Number of Slots Remaining”, default to largest value (e.g. Cohort Size-1)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46189C-8C50-4B4C-BDD7-BC69658EBF31}"/>
              </a:ext>
            </a:extLst>
          </p:cNvPr>
          <p:cNvCxnSpPr/>
          <p:nvPr/>
        </p:nvCxnSpPr>
        <p:spPr>
          <a:xfrm flipV="1">
            <a:off x="960511" y="4105845"/>
            <a:ext cx="892730" cy="57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7F93F-2352-4372-BA49-2127A49A5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55"/>
          <a:stretch/>
        </p:blipFill>
        <p:spPr>
          <a:xfrm>
            <a:off x="531962" y="372540"/>
            <a:ext cx="2642559" cy="4570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9044A-961D-4DC3-9838-EBBDB74C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9" b="55680"/>
          <a:stretch/>
        </p:blipFill>
        <p:spPr>
          <a:xfrm>
            <a:off x="3260785" y="372540"/>
            <a:ext cx="7993900" cy="2025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166D5-5482-4DEC-BD80-95645A73910C}"/>
              </a:ext>
            </a:extLst>
          </p:cNvPr>
          <p:cNvSpPr txBox="1"/>
          <p:nvPr/>
        </p:nvSpPr>
        <p:spPr>
          <a:xfrm>
            <a:off x="3174521" y="163903"/>
            <a:ext cx="329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Enter observed toxicity data for the next patient: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FF79B-CE93-4F86-BD53-D8019BF4D38E}"/>
              </a:ext>
            </a:extLst>
          </p:cNvPr>
          <p:cNvSpPr txBox="1"/>
          <p:nvPr/>
        </p:nvSpPr>
        <p:spPr>
          <a:xfrm>
            <a:off x="8059065" y="126571"/>
            <a:ext cx="1619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Observed toxicity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01D98-3B75-4CAE-AD96-05DCA229F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4" t="92185"/>
          <a:stretch/>
        </p:blipFill>
        <p:spPr>
          <a:xfrm>
            <a:off x="3260785" y="2040948"/>
            <a:ext cx="8080164" cy="357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46C27-C822-4D4B-AE3C-7C6B0806C50E}"/>
              </a:ext>
            </a:extLst>
          </p:cNvPr>
          <p:cNvSpPr txBox="1"/>
          <p:nvPr/>
        </p:nvSpPr>
        <p:spPr>
          <a:xfrm>
            <a:off x="3488613" y="1675020"/>
            <a:ext cx="113364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Add new patient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B88C-5860-4B4B-9E5F-E39D9FF60667}"/>
              </a:ext>
            </a:extLst>
          </p:cNvPr>
          <p:cNvSpPr txBox="1"/>
          <p:nvPr/>
        </p:nvSpPr>
        <p:spPr>
          <a:xfrm>
            <a:off x="4986797" y="1675020"/>
            <a:ext cx="150393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Remove existing patient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1790B-98EF-4278-8B2F-A79731BE17BE}"/>
              </a:ext>
            </a:extLst>
          </p:cNvPr>
          <p:cNvSpPr txBox="1"/>
          <p:nvPr/>
        </p:nvSpPr>
        <p:spPr>
          <a:xfrm>
            <a:off x="3260785" y="2555498"/>
            <a:ext cx="2414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Dose Escalation Recommendations</a:t>
            </a:r>
          </a:p>
          <a:p>
            <a:r>
              <a:rPr lang="en-CA" sz="1200" dirty="0"/>
              <a:t>Trial Design: CRM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40C1C-2917-4496-8BDE-1F79950A35F7}"/>
              </a:ext>
            </a:extLst>
          </p:cNvPr>
          <p:cNvSpPr txBox="1"/>
          <p:nvPr/>
        </p:nvSpPr>
        <p:spPr>
          <a:xfrm>
            <a:off x="3272185" y="2954417"/>
            <a:ext cx="4303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Toxicity probability results (with 90 percent probability interval):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8FDBFC-2C22-44C2-B9DE-C33F386EF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8" t="48885" r="18558" b="26990"/>
          <a:stretch/>
        </p:blipFill>
        <p:spPr>
          <a:xfrm>
            <a:off x="3321169" y="3616420"/>
            <a:ext cx="4106175" cy="11025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B52D77-12AF-4608-8E0A-B9DFD224CE42}"/>
              </a:ext>
            </a:extLst>
          </p:cNvPr>
          <p:cNvSpPr txBox="1"/>
          <p:nvPr/>
        </p:nvSpPr>
        <p:spPr>
          <a:xfrm>
            <a:off x="3340294" y="3365469"/>
            <a:ext cx="512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/>
              <a:t>Dose</a:t>
            </a:r>
          </a:p>
          <a:p>
            <a:pPr algn="ctr"/>
            <a:r>
              <a:rPr lang="en-CA" sz="1200" b="1" dirty="0"/>
              <a:t>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F31129-D208-4C01-8A23-E82CD3A2C772}"/>
              </a:ext>
            </a:extLst>
          </p:cNvPr>
          <p:cNvCxnSpPr>
            <a:cxnSpLocks/>
          </p:cNvCxnSpPr>
          <p:nvPr/>
        </p:nvCxnSpPr>
        <p:spPr>
          <a:xfrm>
            <a:off x="4055435" y="3616420"/>
            <a:ext cx="262086" cy="119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E70A8-E78D-4B3E-B6DA-0274FE2AB531}"/>
              </a:ext>
            </a:extLst>
          </p:cNvPr>
          <p:cNvCxnSpPr/>
          <p:nvPr/>
        </p:nvCxnSpPr>
        <p:spPr>
          <a:xfrm flipH="1">
            <a:off x="4070334" y="3443565"/>
            <a:ext cx="247187" cy="139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0C3500-C719-42A0-9E30-743FA87F46A7}"/>
              </a:ext>
            </a:extLst>
          </p:cNvPr>
          <p:cNvSpPr txBox="1"/>
          <p:nvPr/>
        </p:nvSpPr>
        <p:spPr>
          <a:xfrm>
            <a:off x="4282503" y="3180803"/>
            <a:ext cx="597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Prior</a:t>
            </a:r>
          </a:p>
          <a:p>
            <a:pPr algn="ctr"/>
            <a:r>
              <a:rPr lang="en-CA" sz="1200" b="1" dirty="0"/>
              <a:t>Prob of DLT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0DAAC6-6701-4846-906D-849EB6CC3BD3}"/>
              </a:ext>
            </a:extLst>
          </p:cNvPr>
          <p:cNvSpPr txBox="1"/>
          <p:nvPr/>
        </p:nvSpPr>
        <p:spPr>
          <a:xfrm>
            <a:off x="4783394" y="3365469"/>
            <a:ext cx="512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b="1" dirty="0"/>
              <a:t>Num</a:t>
            </a:r>
          </a:p>
          <a:p>
            <a:pPr algn="ctr"/>
            <a:r>
              <a:rPr lang="en-CA" sz="1200" b="1" dirty="0"/>
              <a:t>Pts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3D914-147A-4552-ABD3-DC6F3A3B5A00}"/>
              </a:ext>
            </a:extLst>
          </p:cNvPr>
          <p:cNvSpPr txBox="1"/>
          <p:nvPr/>
        </p:nvSpPr>
        <p:spPr>
          <a:xfrm>
            <a:off x="5266230" y="3365469"/>
            <a:ext cx="4972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Num DLTs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39B16E-044A-465D-87EC-8991D250EC70}"/>
              </a:ext>
            </a:extLst>
          </p:cNvPr>
          <p:cNvSpPr txBox="1"/>
          <p:nvPr/>
        </p:nvSpPr>
        <p:spPr>
          <a:xfrm>
            <a:off x="5678378" y="3227487"/>
            <a:ext cx="69984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Posterior Prob of DLT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88E2E-AFB4-4B7D-B0B3-17494FA65DE6}"/>
              </a:ext>
            </a:extLst>
          </p:cNvPr>
          <p:cNvSpPr txBox="1"/>
          <p:nvPr/>
        </p:nvSpPr>
        <p:spPr>
          <a:xfrm>
            <a:off x="6278891" y="3379895"/>
            <a:ext cx="6998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Lower Limit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F5C1C9-FB2F-4E14-8B5F-8F264CCC648C}"/>
              </a:ext>
            </a:extLst>
          </p:cNvPr>
          <p:cNvSpPr txBox="1"/>
          <p:nvPr/>
        </p:nvSpPr>
        <p:spPr>
          <a:xfrm>
            <a:off x="6796506" y="3379895"/>
            <a:ext cx="6998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Upper Limit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0D893E-EEDC-4183-B5C6-7E435C92DB72}"/>
              </a:ext>
            </a:extLst>
          </p:cNvPr>
          <p:cNvSpPr txBox="1"/>
          <p:nvPr/>
        </p:nvSpPr>
        <p:spPr>
          <a:xfrm>
            <a:off x="3347405" y="4718999"/>
            <a:ext cx="389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Next recommended dose level: 1</a:t>
            </a:r>
          </a:p>
          <a:p>
            <a:r>
              <a:rPr lang="en-CA" sz="1200" dirty="0"/>
              <a:t>Recommendation based on target toxicity probability of 0.2</a:t>
            </a:r>
          </a:p>
          <a:p>
            <a:endParaRPr lang="en-CA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0CBCFE-4E33-4039-8C59-D32A76DA4431}"/>
              </a:ext>
            </a:extLst>
          </p:cNvPr>
          <p:cNvSpPr txBox="1"/>
          <p:nvPr/>
        </p:nvSpPr>
        <p:spPr>
          <a:xfrm>
            <a:off x="3364039" y="5199217"/>
            <a:ext cx="38615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CA" sz="1050" b="1" dirty="0"/>
              <a:t>Additional details:</a:t>
            </a:r>
          </a:p>
          <a:p>
            <a:pPr>
              <a:spcAft>
                <a:spcPts val="800"/>
              </a:spcAft>
            </a:pPr>
            <a:r>
              <a:rPr lang="en-CA" sz="1050" dirty="0"/>
              <a:t>Current dose level: 1</a:t>
            </a:r>
            <a:br>
              <a:rPr lang="en-CA" sz="1050" dirty="0"/>
            </a:br>
            <a:r>
              <a:rPr lang="en-CA" sz="1050" dirty="0"/>
              <a:t>Cohort size: 3</a:t>
            </a:r>
            <a:br>
              <a:rPr lang="en-CA" sz="1050" dirty="0"/>
            </a:br>
            <a:r>
              <a:rPr lang="en-CA" sz="1050" dirty="0"/>
              <a:t>Number of slots remaining at current dose level: 2</a:t>
            </a:r>
          </a:p>
          <a:p>
            <a:pPr>
              <a:spcAft>
                <a:spcPts val="800"/>
              </a:spcAft>
            </a:pPr>
            <a:r>
              <a:rPr lang="en-CA" sz="1050" b="1" dirty="0"/>
              <a:t>Dose escalation rules:</a:t>
            </a:r>
          </a:p>
          <a:p>
            <a:pPr>
              <a:spcAft>
                <a:spcPts val="800"/>
              </a:spcAft>
            </a:pPr>
            <a:r>
              <a:rPr lang="en-CA" sz="1050" dirty="0"/>
              <a:t>- No dose skipping upon dose escalation.</a:t>
            </a:r>
            <a:br>
              <a:rPr lang="en-CA" sz="1050" dirty="0"/>
            </a:br>
            <a:r>
              <a:rPr lang="en-CA" sz="1050" dirty="0"/>
              <a:t>- Intra-cohort dose de-escalation is allowed.</a:t>
            </a:r>
            <a:br>
              <a:rPr lang="en-CA" sz="1050" dirty="0"/>
            </a:br>
            <a:r>
              <a:rPr lang="en-CA" sz="1050" dirty="0"/>
              <a:t>- Intra-cohort dose escalation is not allowed.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9FA09F-34DA-464B-8A49-621F668E4C39}"/>
              </a:ext>
            </a:extLst>
          </p:cNvPr>
          <p:cNvSpPr txBox="1"/>
          <p:nvPr/>
        </p:nvSpPr>
        <p:spPr>
          <a:xfrm>
            <a:off x="4821831" y="2120952"/>
            <a:ext cx="78418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50" dirty="0"/>
              <a:t>Run Model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461F114-D237-4B37-A6D2-6D5ECA30F813}"/>
              </a:ext>
            </a:extLst>
          </p:cNvPr>
          <p:cNvSpPr/>
          <p:nvPr/>
        </p:nvSpPr>
        <p:spPr>
          <a:xfrm>
            <a:off x="8384875" y="2881223"/>
            <a:ext cx="423972" cy="3769743"/>
          </a:xfrm>
          <a:prstGeom prst="rightBrace">
            <a:avLst>
              <a:gd name="adj1" fmla="val 388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C1118-5A5B-4788-B865-E9FD2EB4F495}"/>
              </a:ext>
            </a:extLst>
          </p:cNvPr>
          <p:cNvSpPr txBox="1"/>
          <p:nvPr/>
        </p:nvSpPr>
        <p:spPr>
          <a:xfrm>
            <a:off x="8985388" y="4304581"/>
            <a:ext cx="243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Output in single column</a:t>
            </a:r>
          </a:p>
          <a:p>
            <a:r>
              <a:rPr lang="en-CA" dirty="0"/>
              <a:t>(scrolling)</a:t>
            </a:r>
          </a:p>
        </p:txBody>
      </p:sp>
    </p:spTree>
    <p:extLst>
      <p:ext uri="{BB962C8B-B14F-4D97-AF65-F5344CB8AC3E}">
        <p14:creationId xmlns:p14="http://schemas.microsoft.com/office/powerpoint/2010/main" val="288605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C21EB-4D22-4A7A-9502-7BBF82F092ED}"/>
              </a:ext>
            </a:extLst>
          </p:cNvPr>
          <p:cNvSpPr txBox="1"/>
          <p:nvPr/>
        </p:nvSpPr>
        <p:spPr>
          <a:xfrm>
            <a:off x="0" y="0"/>
            <a:ext cx="227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Downloadable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B7BB8-3EC5-429E-800A-997A707A61F5}"/>
              </a:ext>
            </a:extLst>
          </p:cNvPr>
          <p:cNvSpPr txBox="1"/>
          <p:nvPr/>
        </p:nvSpPr>
        <p:spPr>
          <a:xfrm>
            <a:off x="3761117" y="0"/>
            <a:ext cx="4417684" cy="1341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Dose Escalation Recommendations</a:t>
            </a:r>
          </a:p>
          <a:p>
            <a:r>
              <a:rPr lang="en-CA" sz="1200" dirty="0"/>
              <a:t>Trial Design: CRM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Software: DEDUCE app version 1.0</a:t>
            </a:r>
            <a:b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URL: https://bengarski.shinyapps.io/DELPHI/ [URL TO BE REPLACED]</a:t>
            </a:r>
            <a:b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CA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Report Date:  Tue Mar 02 14:12:11 2021 </a:t>
            </a:r>
          </a:p>
          <a:p>
            <a:endParaRPr lang="en-CA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44979-50B3-4882-9C62-B21F48D88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4" t="48885" r="56933" b="28878"/>
          <a:stretch/>
        </p:blipFill>
        <p:spPr>
          <a:xfrm>
            <a:off x="3830128" y="1282285"/>
            <a:ext cx="1975450" cy="1016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C61973-5BF1-4CD3-A555-07AD5B94DB0C}"/>
              </a:ext>
            </a:extLst>
          </p:cNvPr>
          <p:cNvSpPr txBox="1"/>
          <p:nvPr/>
        </p:nvSpPr>
        <p:spPr>
          <a:xfrm>
            <a:off x="3761117" y="1085307"/>
            <a:ext cx="1619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Observed toxicity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768DD-A9D2-4294-B814-0AF63D56B891}"/>
              </a:ext>
            </a:extLst>
          </p:cNvPr>
          <p:cNvSpPr txBox="1"/>
          <p:nvPr/>
        </p:nvSpPr>
        <p:spPr>
          <a:xfrm>
            <a:off x="3772517" y="1729572"/>
            <a:ext cx="4303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Toxicity probability results (with 90 percent probability interval):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88A44-D782-4E4F-B4F9-C209D8F4E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8" t="48885" r="18558" b="26990"/>
          <a:stretch/>
        </p:blipFill>
        <p:spPr>
          <a:xfrm>
            <a:off x="3821501" y="2391575"/>
            <a:ext cx="4106175" cy="1102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553C2-AA55-4ECF-80B9-8863BFC388B1}"/>
              </a:ext>
            </a:extLst>
          </p:cNvPr>
          <p:cNvSpPr txBox="1"/>
          <p:nvPr/>
        </p:nvSpPr>
        <p:spPr>
          <a:xfrm>
            <a:off x="3840626" y="2140624"/>
            <a:ext cx="512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/>
              <a:t>Dose</a:t>
            </a:r>
          </a:p>
          <a:p>
            <a:pPr algn="ctr"/>
            <a:r>
              <a:rPr lang="en-CA" sz="1200" b="1" dirty="0"/>
              <a:t>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ED0B9A-D221-4FBE-9B11-C2DC0D6B43D6}"/>
              </a:ext>
            </a:extLst>
          </p:cNvPr>
          <p:cNvCxnSpPr>
            <a:cxnSpLocks/>
          </p:cNvCxnSpPr>
          <p:nvPr/>
        </p:nvCxnSpPr>
        <p:spPr>
          <a:xfrm>
            <a:off x="4555767" y="2391575"/>
            <a:ext cx="262086" cy="119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B6E9C6-1E46-4269-A8FF-AAC7C68843B3}"/>
              </a:ext>
            </a:extLst>
          </p:cNvPr>
          <p:cNvCxnSpPr/>
          <p:nvPr/>
        </p:nvCxnSpPr>
        <p:spPr>
          <a:xfrm flipH="1">
            <a:off x="4570666" y="2218720"/>
            <a:ext cx="247187" cy="139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C61AC2-801D-4365-B4C4-49335D619CCD}"/>
              </a:ext>
            </a:extLst>
          </p:cNvPr>
          <p:cNvSpPr txBox="1"/>
          <p:nvPr/>
        </p:nvSpPr>
        <p:spPr>
          <a:xfrm>
            <a:off x="4782835" y="1955958"/>
            <a:ext cx="597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Prior</a:t>
            </a:r>
          </a:p>
          <a:p>
            <a:pPr algn="ctr"/>
            <a:r>
              <a:rPr lang="en-CA" sz="1200" b="1" dirty="0"/>
              <a:t>Prob of DLT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FD0A9-A4B5-4F5C-AB5F-F6771ED60DCD}"/>
              </a:ext>
            </a:extLst>
          </p:cNvPr>
          <p:cNvSpPr txBox="1"/>
          <p:nvPr/>
        </p:nvSpPr>
        <p:spPr>
          <a:xfrm>
            <a:off x="5283726" y="2140624"/>
            <a:ext cx="512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b="1" dirty="0"/>
              <a:t>Num</a:t>
            </a:r>
          </a:p>
          <a:p>
            <a:pPr algn="ctr"/>
            <a:r>
              <a:rPr lang="en-CA" sz="1200" b="1" dirty="0"/>
              <a:t>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E9D15-A2A7-4E8E-B730-F0BE6FF0E0ED}"/>
              </a:ext>
            </a:extLst>
          </p:cNvPr>
          <p:cNvSpPr txBox="1"/>
          <p:nvPr/>
        </p:nvSpPr>
        <p:spPr>
          <a:xfrm>
            <a:off x="5766562" y="2140624"/>
            <a:ext cx="4972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Num DLTs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96BB8-12A5-4970-A967-5320F55F462F}"/>
              </a:ext>
            </a:extLst>
          </p:cNvPr>
          <p:cNvSpPr txBox="1"/>
          <p:nvPr/>
        </p:nvSpPr>
        <p:spPr>
          <a:xfrm>
            <a:off x="6178710" y="2002642"/>
            <a:ext cx="69984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Posterior Prob of DLT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49727-B8FD-4DDD-B473-ECD3B32F6C95}"/>
              </a:ext>
            </a:extLst>
          </p:cNvPr>
          <p:cNvSpPr txBox="1"/>
          <p:nvPr/>
        </p:nvSpPr>
        <p:spPr>
          <a:xfrm>
            <a:off x="6779223" y="2155050"/>
            <a:ext cx="6998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Lower Limit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C037E-C3F2-430D-9723-6D7B49857953}"/>
              </a:ext>
            </a:extLst>
          </p:cNvPr>
          <p:cNvSpPr txBox="1"/>
          <p:nvPr/>
        </p:nvSpPr>
        <p:spPr>
          <a:xfrm>
            <a:off x="7296838" y="2155050"/>
            <a:ext cx="6998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Upper Limit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83891-A6DA-4429-B5C4-17F7600DA510}"/>
              </a:ext>
            </a:extLst>
          </p:cNvPr>
          <p:cNvSpPr txBox="1"/>
          <p:nvPr/>
        </p:nvSpPr>
        <p:spPr>
          <a:xfrm>
            <a:off x="3821501" y="3642575"/>
            <a:ext cx="38615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CA" sz="1200" b="1" dirty="0"/>
              <a:t>Additional details:</a:t>
            </a:r>
          </a:p>
          <a:p>
            <a:pPr>
              <a:spcAft>
                <a:spcPts val="800"/>
              </a:spcAft>
            </a:pPr>
            <a:r>
              <a:rPr lang="en-CA" sz="1200" dirty="0"/>
              <a:t>Current dose level: 1</a:t>
            </a:r>
            <a:br>
              <a:rPr lang="en-CA" sz="1200" dirty="0"/>
            </a:br>
            <a:r>
              <a:rPr lang="en-CA" sz="1200" dirty="0"/>
              <a:t>Cohort size: 3</a:t>
            </a:r>
            <a:br>
              <a:rPr lang="en-CA" sz="1200" dirty="0"/>
            </a:br>
            <a:r>
              <a:rPr lang="en-CA" sz="1200" dirty="0"/>
              <a:t>Number of slots remaining at current dose level: 2</a:t>
            </a:r>
          </a:p>
          <a:p>
            <a:pPr>
              <a:spcAft>
                <a:spcPts val="800"/>
              </a:spcAft>
            </a:pPr>
            <a:r>
              <a:rPr lang="en-CA" sz="1200" b="1" dirty="0"/>
              <a:t>Dose escalation rules:</a:t>
            </a:r>
          </a:p>
          <a:p>
            <a:pPr>
              <a:spcAft>
                <a:spcPts val="800"/>
              </a:spcAft>
              <a:buFontTx/>
              <a:buChar char="-"/>
            </a:pPr>
            <a:r>
              <a:rPr lang="en-CA" sz="1200" dirty="0"/>
              <a:t>No dose skipping upon dose escalation.</a:t>
            </a:r>
            <a:br>
              <a:rPr lang="en-CA" sz="1200" dirty="0"/>
            </a:br>
            <a:r>
              <a:rPr lang="en-CA" sz="1200" dirty="0"/>
              <a:t>- Intra-cohort dose de-escalation is allowed.</a:t>
            </a:r>
            <a:br>
              <a:rPr lang="en-CA" sz="1200" dirty="0"/>
            </a:br>
            <a:r>
              <a:rPr lang="en-CA" sz="1200" dirty="0"/>
              <a:t>- Intra-cohort dose escalation is not allowed.</a:t>
            </a:r>
          </a:p>
          <a:p>
            <a:pPr>
              <a:spcAft>
                <a:spcPts val="800"/>
              </a:spcAft>
            </a:pPr>
            <a:r>
              <a:rPr lang="en-CA" sz="1200" b="1" dirty="0"/>
              <a:t>Estimation details:</a:t>
            </a:r>
          </a:p>
          <a:p>
            <a:pPr>
              <a:spcAft>
                <a:spcPts val="800"/>
              </a:spcAft>
            </a:pPr>
            <a:r>
              <a:rPr lang="en-CA" sz="1200" dirty="0"/>
              <a:t>Empiric dose-toxicity model: p = dose^{exp(beta)}</a:t>
            </a:r>
            <a:br>
              <a:rPr lang="en-CA" sz="1200" dirty="0"/>
            </a:br>
            <a:r>
              <a:rPr lang="en-CA" sz="1200" dirty="0"/>
              <a:t>dose = 0.05 0.1 0.2 0.3 </a:t>
            </a:r>
            <a:br>
              <a:rPr lang="en-CA" sz="1200" dirty="0"/>
            </a:br>
            <a:r>
              <a:rPr lang="en-CA" sz="1200" dirty="0"/>
              <a:t>Normal prior on beta with mean 0 and variance 1.34 Posterior mean of beta: 0.75 </a:t>
            </a:r>
            <a:br>
              <a:rPr lang="en-CA" sz="1200" dirty="0"/>
            </a:br>
            <a:r>
              <a:rPr lang="en-CA" sz="1200" dirty="0"/>
              <a:t>Posterior variance of beta: 0.698 </a:t>
            </a:r>
          </a:p>
          <a:p>
            <a:pPr>
              <a:spcAft>
                <a:spcPts val="800"/>
              </a:spcAft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0127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7C015-EB0A-49D7-BAB2-4AF737E5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883"/>
            <a:ext cx="12192000" cy="5230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4CF61-57B5-4089-BB24-A46CD249932B}"/>
              </a:ext>
            </a:extLst>
          </p:cNvPr>
          <p:cNvSpPr txBox="1"/>
          <p:nvPr/>
        </p:nvSpPr>
        <p:spPr>
          <a:xfrm>
            <a:off x="298939" y="149469"/>
            <a:ext cx="906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Input error: did not include any patients in the model (Include in Model = false for all patients).</a:t>
            </a:r>
          </a:p>
          <a:p>
            <a:r>
              <a:rPr lang="en-CA" dirty="0"/>
              <a:t>Need to handle error. Output error message and do not run model if length(include)=0.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3AB13-AB11-4200-B0E4-610A77804A46}"/>
              </a:ext>
            </a:extLst>
          </p:cNvPr>
          <p:cNvSpPr txBox="1"/>
          <p:nvPr/>
        </p:nvSpPr>
        <p:spPr>
          <a:xfrm>
            <a:off x="298939" y="6062199"/>
            <a:ext cx="1171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Desired error message: </a:t>
            </a:r>
            <a:r>
              <a:rPr lang="en-CA" dirty="0">
                <a:solidFill>
                  <a:srgbClr val="FF0000"/>
                </a:solidFill>
              </a:rPr>
              <a:t>ERROR: None of the patients have been included in the model. Please enter at least one patient where Include in Model is “Yes”  </a:t>
            </a:r>
          </a:p>
        </p:txBody>
      </p:sp>
    </p:spTree>
    <p:extLst>
      <p:ext uri="{BB962C8B-B14F-4D97-AF65-F5344CB8AC3E}">
        <p14:creationId xmlns:p14="http://schemas.microsoft.com/office/powerpoint/2010/main" val="328961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74CE-F2E5-4594-95D6-A73414D81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November 8,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62F79-EF58-4B7A-BDCC-2767C86F6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Suggested Revisions</a:t>
            </a:r>
          </a:p>
        </p:txBody>
      </p:sp>
    </p:spTree>
    <p:extLst>
      <p:ext uri="{BB962C8B-B14F-4D97-AF65-F5344CB8AC3E}">
        <p14:creationId xmlns:p14="http://schemas.microsoft.com/office/powerpoint/2010/main" val="391859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409B6-CC34-499E-B104-E2DDDFF3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184"/>
            <a:ext cx="12192000" cy="5819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44E7A-C999-470B-B028-CCF23AED7FC2}"/>
              </a:ext>
            </a:extLst>
          </p:cNvPr>
          <p:cNvSpPr txBox="1"/>
          <p:nvPr/>
        </p:nvSpPr>
        <p:spPr>
          <a:xfrm>
            <a:off x="4028535" y="888520"/>
            <a:ext cx="37783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600" b="1" dirty="0">
                <a:highlight>
                  <a:srgbClr val="FFFF00"/>
                </a:highlight>
              </a:rPr>
              <a:t>Enter toxicity data for next patient: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E67E1-4B08-4B8E-BA8A-7B96F5EB5D9B}"/>
              </a:ext>
            </a:extLst>
          </p:cNvPr>
          <p:cNvSpPr txBox="1"/>
          <p:nvPr/>
        </p:nvSpPr>
        <p:spPr>
          <a:xfrm>
            <a:off x="4028535" y="1665421"/>
            <a:ext cx="17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highlight>
                  <a:srgbClr val="FFFF00"/>
                </a:highlight>
              </a:rPr>
              <a:t>Administered dose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32CCB-4224-482C-ABBC-A4B5DD01749A}"/>
              </a:ext>
            </a:extLst>
          </p:cNvPr>
          <p:cNvSpPr txBox="1"/>
          <p:nvPr/>
        </p:nvSpPr>
        <p:spPr>
          <a:xfrm>
            <a:off x="4028535" y="2027731"/>
            <a:ext cx="1415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highlight>
                  <a:srgbClr val="FFFF00"/>
                </a:highlight>
              </a:rPr>
              <a:t>Was DLT observed?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7FDA9-4546-41FF-BB0D-7F2762036014}"/>
              </a:ext>
            </a:extLst>
          </p:cNvPr>
          <p:cNvSpPr txBox="1"/>
          <p:nvPr/>
        </p:nvSpPr>
        <p:spPr>
          <a:xfrm>
            <a:off x="5650301" y="2027731"/>
            <a:ext cx="182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highlight>
                  <a:srgbClr val="FFFF00"/>
                </a:highlight>
              </a:rPr>
              <a:t>Include patient in model?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EDE20-3837-427E-BB05-0535F3EBB17C}"/>
              </a:ext>
            </a:extLst>
          </p:cNvPr>
          <p:cNvSpPr/>
          <p:nvPr/>
        </p:nvSpPr>
        <p:spPr>
          <a:xfrm>
            <a:off x="4028535" y="3700732"/>
            <a:ext cx="8163465" cy="2268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E25224-0F4C-4AF3-A430-B62B7B606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2" t="54719" b="23493"/>
          <a:stretch/>
        </p:blipFill>
        <p:spPr>
          <a:xfrm>
            <a:off x="4060165" y="4639731"/>
            <a:ext cx="8163465" cy="1267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A6FCA5-CBD5-4200-BF85-FE06A640C0E1}"/>
              </a:ext>
            </a:extLst>
          </p:cNvPr>
          <p:cNvSpPr txBox="1"/>
          <p:nvPr/>
        </p:nvSpPr>
        <p:spPr>
          <a:xfrm>
            <a:off x="4028535" y="3773025"/>
            <a:ext cx="377837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600" b="1" dirty="0">
                <a:highlight>
                  <a:srgbClr val="FFFF00"/>
                </a:highlight>
              </a:rPr>
              <a:t>Dose Escalation Recommendations</a:t>
            </a:r>
          </a:p>
          <a:p>
            <a:r>
              <a:rPr lang="en-CA" sz="1200" dirty="0">
                <a:highlight>
                  <a:srgbClr val="FFFF00"/>
                </a:highlight>
              </a:rPr>
              <a:t>Trial Design: CRM</a:t>
            </a:r>
          </a:p>
          <a:p>
            <a:endParaRPr lang="en-CA" sz="1400" b="1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177E8-D8B0-4AB0-921E-6DCD4243D37C}"/>
              </a:ext>
            </a:extLst>
          </p:cNvPr>
          <p:cNvSpPr txBox="1"/>
          <p:nvPr/>
        </p:nvSpPr>
        <p:spPr>
          <a:xfrm>
            <a:off x="3996905" y="4331954"/>
            <a:ext cx="5388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highlight>
                  <a:srgbClr val="FFFF00"/>
                </a:highlight>
              </a:rPr>
              <a:t>Toxicity probability results (with 90 percent probability interval):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4F467-E571-4F4D-8520-ED2697819623}"/>
              </a:ext>
            </a:extLst>
          </p:cNvPr>
          <p:cNvSpPr txBox="1"/>
          <p:nvPr/>
        </p:nvSpPr>
        <p:spPr>
          <a:xfrm>
            <a:off x="5560090" y="4604140"/>
            <a:ext cx="124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highlight>
                  <a:srgbClr val="FFFF00"/>
                </a:highlight>
              </a:rPr>
              <a:t># Patients     # DLTs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B68D0-ACFF-46D5-86F1-FFC238817F54}"/>
              </a:ext>
            </a:extLst>
          </p:cNvPr>
          <p:cNvSpPr txBox="1"/>
          <p:nvPr/>
        </p:nvSpPr>
        <p:spPr>
          <a:xfrm>
            <a:off x="9626361" y="4935858"/>
            <a:ext cx="25972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Recommendation based on target toxicity probability of 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CF476-6956-4BA0-85C0-92A0F3265378}"/>
              </a:ext>
            </a:extLst>
          </p:cNvPr>
          <p:cNvSpPr txBox="1"/>
          <p:nvPr/>
        </p:nvSpPr>
        <p:spPr>
          <a:xfrm>
            <a:off x="4028535" y="5968077"/>
            <a:ext cx="3873261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CA" sz="1050" b="1" dirty="0"/>
              <a:t>Additional details:</a:t>
            </a:r>
          </a:p>
          <a:p>
            <a:pPr>
              <a:spcAft>
                <a:spcPts val="800"/>
              </a:spcAft>
            </a:pPr>
            <a:r>
              <a:rPr lang="en-CA" sz="1050" dirty="0"/>
              <a:t>Current dose level: 1</a:t>
            </a:r>
            <a:br>
              <a:rPr lang="en-CA" sz="1050" dirty="0"/>
            </a:br>
            <a:r>
              <a:rPr lang="en-CA" sz="1050" dirty="0"/>
              <a:t>Cohort size: 3</a:t>
            </a:r>
            <a:br>
              <a:rPr lang="en-CA" sz="1050" dirty="0"/>
            </a:br>
            <a:r>
              <a:rPr lang="en-CA" sz="1050" dirty="0"/>
              <a:t>Number of slots remaining at current dose level: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A66A7-909D-4200-B79A-8CE318BC3507}"/>
              </a:ext>
            </a:extLst>
          </p:cNvPr>
          <p:cNvSpPr txBox="1"/>
          <p:nvPr/>
        </p:nvSpPr>
        <p:spPr>
          <a:xfrm>
            <a:off x="7657022" y="5946988"/>
            <a:ext cx="3457035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CA" sz="1050" b="1" dirty="0"/>
              <a:t>Dose escalation rules:</a:t>
            </a:r>
          </a:p>
          <a:p>
            <a:pPr>
              <a:spcAft>
                <a:spcPts val="800"/>
              </a:spcAft>
            </a:pPr>
            <a:r>
              <a:rPr lang="en-CA" sz="1050" dirty="0"/>
              <a:t>- No dose skipping upon dose escalation.</a:t>
            </a:r>
            <a:br>
              <a:rPr lang="en-CA" sz="1050" dirty="0"/>
            </a:br>
            <a:r>
              <a:rPr lang="en-CA" sz="1050" dirty="0"/>
              <a:t>- Intra-cohort dose de-escalation is allowed.</a:t>
            </a:r>
            <a:br>
              <a:rPr lang="en-CA" sz="1050" dirty="0"/>
            </a:br>
            <a:r>
              <a:rPr lang="en-CA" sz="1050" dirty="0"/>
              <a:t>- Intra-cohort dose escalation is not allowed.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E70CB-647D-4D52-87E4-83216A804665}"/>
              </a:ext>
            </a:extLst>
          </p:cNvPr>
          <p:cNvSpPr txBox="1"/>
          <p:nvPr/>
        </p:nvSpPr>
        <p:spPr>
          <a:xfrm>
            <a:off x="9873417" y="4681217"/>
            <a:ext cx="231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highlight>
                  <a:srgbClr val="FFFF00"/>
                </a:highlight>
              </a:rPr>
              <a:t>Recommended Dose Level: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CC0DD5-E0CD-4EFA-9CB0-5DE17801CC04}"/>
              </a:ext>
            </a:extLst>
          </p:cNvPr>
          <p:cNvCxnSpPr/>
          <p:nvPr/>
        </p:nvCxnSpPr>
        <p:spPr>
          <a:xfrm flipH="1">
            <a:off x="5348377" y="439947"/>
            <a:ext cx="474453" cy="122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8618EF-3A44-4682-96E8-4AEEB385E865}"/>
              </a:ext>
            </a:extLst>
          </p:cNvPr>
          <p:cNvSpPr txBox="1"/>
          <p:nvPr/>
        </p:nvSpPr>
        <p:spPr>
          <a:xfrm>
            <a:off x="3811354" y="77637"/>
            <a:ext cx="780194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Note: we should use “dose level” rather than “dose”. They mean different things.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D61E6-91BF-43FF-BBB8-B2B2D4324863}"/>
              </a:ext>
            </a:extLst>
          </p:cNvPr>
          <p:cNvSpPr txBox="1"/>
          <p:nvPr/>
        </p:nvSpPr>
        <p:spPr>
          <a:xfrm>
            <a:off x="3965275" y="4621688"/>
            <a:ext cx="78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highlight>
                  <a:srgbClr val="FFFF00"/>
                </a:highlight>
              </a:rPr>
              <a:t>Dose Level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3E71A0-A77C-45CA-8548-9432B04A8EDD}"/>
              </a:ext>
            </a:extLst>
          </p:cNvPr>
          <p:cNvCxnSpPr/>
          <p:nvPr/>
        </p:nvCxnSpPr>
        <p:spPr>
          <a:xfrm flipV="1">
            <a:off x="3027872" y="4850361"/>
            <a:ext cx="1164566" cy="94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04A1B9-29B2-477F-9842-5361207FA861}"/>
              </a:ext>
            </a:extLst>
          </p:cNvPr>
          <p:cNvSpPr txBox="1"/>
          <p:nvPr/>
        </p:nvSpPr>
        <p:spPr>
          <a:xfrm>
            <a:off x="1917940" y="5268917"/>
            <a:ext cx="1549878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If space is an issue,</a:t>
            </a:r>
          </a:p>
          <a:p>
            <a:r>
              <a:rPr lang="en-CA" dirty="0"/>
              <a:t>can column headings wrap to next line?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B0EAFBF-C076-4CF8-AEA6-D2CF4B12B383}"/>
              </a:ext>
            </a:extLst>
          </p:cNvPr>
          <p:cNvSpPr/>
          <p:nvPr/>
        </p:nvSpPr>
        <p:spPr>
          <a:xfrm>
            <a:off x="9161253" y="3773025"/>
            <a:ext cx="224287" cy="794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C8400-95B6-4B65-B440-7881116529E1}"/>
              </a:ext>
            </a:extLst>
          </p:cNvPr>
          <p:cNvSpPr txBox="1"/>
          <p:nvPr/>
        </p:nvSpPr>
        <p:spPr>
          <a:xfrm flipH="1">
            <a:off x="9385539" y="3833279"/>
            <a:ext cx="256808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Need to provide context for results table</a:t>
            </a:r>
          </a:p>
        </p:txBody>
      </p:sp>
    </p:spTree>
    <p:extLst>
      <p:ext uri="{BB962C8B-B14F-4D97-AF65-F5344CB8AC3E}">
        <p14:creationId xmlns:p14="http://schemas.microsoft.com/office/powerpoint/2010/main" val="252584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581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November 8, 2021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</dc:creator>
  <cp:lastModifiedBy>Clement</cp:lastModifiedBy>
  <cp:revision>14</cp:revision>
  <dcterms:created xsi:type="dcterms:W3CDTF">2021-11-01T21:09:06Z</dcterms:created>
  <dcterms:modified xsi:type="dcterms:W3CDTF">2021-11-09T01:12:51Z</dcterms:modified>
</cp:coreProperties>
</file>