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5"/>
  </p:notesMasterIdLst>
  <p:sldIdLst>
    <p:sldId id="256" r:id="rId2"/>
    <p:sldId id="257" r:id="rId3"/>
    <p:sldId id="267" r:id="rId4"/>
    <p:sldId id="266" r:id="rId5"/>
    <p:sldId id="262" r:id="rId6"/>
    <p:sldId id="261" r:id="rId7"/>
    <p:sldId id="268" r:id="rId8"/>
    <p:sldId id="270" r:id="rId9"/>
    <p:sldId id="274" r:id="rId10"/>
    <p:sldId id="269" r:id="rId11"/>
    <p:sldId id="271"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80" autoAdjust="0"/>
  </p:normalViewPr>
  <p:slideViewPr>
    <p:cSldViewPr snapToGrid="0">
      <p:cViewPr varScale="1">
        <p:scale>
          <a:sx n="53" d="100"/>
          <a:sy n="53" d="100"/>
        </p:scale>
        <p:origin x="117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D2766-2C69-4467-A334-08711492AB24}" type="datetimeFigureOut">
              <a:rPr lang="en-US" smtClean="0"/>
              <a:t>2/14/18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E67532-5DA6-4A0A-8226-66CE47078019}" type="slidenum">
              <a:rPr lang="en-US" smtClean="0"/>
              <a:t>‹#›</a:t>
            </a:fld>
            <a:endParaRPr lang="en-US"/>
          </a:p>
        </p:txBody>
      </p:sp>
    </p:spTree>
    <p:extLst>
      <p:ext uri="{BB962C8B-B14F-4D97-AF65-F5344CB8AC3E}">
        <p14:creationId xmlns:p14="http://schemas.microsoft.com/office/powerpoint/2010/main" val="32118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https://qz.com/1068534/how-the-7-billion-us-fantasy-football-industry-makes-its-money-in-2017/</a:t>
            </a:r>
          </a:p>
          <a:p>
            <a:endParaRPr lang="en-US" dirty="0"/>
          </a:p>
        </p:txBody>
      </p:sp>
      <p:sp>
        <p:nvSpPr>
          <p:cNvPr id="4" name="Slide Number Placeholder 3"/>
          <p:cNvSpPr>
            <a:spLocks noGrp="1"/>
          </p:cNvSpPr>
          <p:nvPr>
            <p:ph type="sldNum" sz="quarter" idx="10"/>
          </p:nvPr>
        </p:nvSpPr>
        <p:spPr/>
        <p:txBody>
          <a:bodyPr/>
          <a:lstStyle/>
          <a:p>
            <a:fld id="{9DE67532-5DA6-4A0A-8226-66CE47078019}" type="slidenum">
              <a:rPr lang="en-US" smtClean="0"/>
              <a:t>2</a:t>
            </a:fld>
            <a:endParaRPr lang="en-US"/>
          </a:p>
        </p:txBody>
      </p:sp>
    </p:spTree>
    <p:extLst>
      <p:ext uri="{BB962C8B-B14F-4D97-AF65-F5344CB8AC3E}">
        <p14:creationId xmlns:p14="http://schemas.microsoft.com/office/powerpoint/2010/main" val="3403719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again</a:t>
            </a:r>
            <a:r>
              <a:rPr lang="en-US" baseline="0" dirty="0" smtClean="0"/>
              <a:t> at the beginning class – how to create a good project. Need hypothesis etc.</a:t>
            </a:r>
          </a:p>
          <a:p>
            <a:r>
              <a:rPr lang="en-US" baseline="0" dirty="0" smtClean="0"/>
              <a:t>What’s my hypothesis? Players with better stats in useful features will be ranked higher/more desirable to draft to my fantasy team.</a:t>
            </a:r>
            <a:endParaRPr lang="en-US" dirty="0"/>
          </a:p>
        </p:txBody>
      </p:sp>
      <p:sp>
        <p:nvSpPr>
          <p:cNvPr id="4" name="Slide Number Placeholder 3"/>
          <p:cNvSpPr>
            <a:spLocks noGrp="1"/>
          </p:cNvSpPr>
          <p:nvPr>
            <p:ph type="sldNum" sz="quarter" idx="10"/>
          </p:nvPr>
        </p:nvSpPr>
        <p:spPr/>
        <p:txBody>
          <a:bodyPr/>
          <a:lstStyle/>
          <a:p>
            <a:fld id="{9DE67532-5DA6-4A0A-8226-66CE47078019}" type="slidenum">
              <a:rPr lang="en-US" smtClean="0"/>
              <a:t>6</a:t>
            </a:fld>
            <a:endParaRPr lang="en-US"/>
          </a:p>
        </p:txBody>
      </p:sp>
    </p:spTree>
    <p:extLst>
      <p:ext uri="{BB962C8B-B14F-4D97-AF65-F5344CB8AC3E}">
        <p14:creationId xmlns:p14="http://schemas.microsoft.com/office/powerpoint/2010/main" val="661269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that’s an obvious conclusion.</a:t>
            </a:r>
            <a:endParaRPr lang="en-US" dirty="0"/>
          </a:p>
        </p:txBody>
      </p:sp>
      <p:sp>
        <p:nvSpPr>
          <p:cNvPr id="4" name="Slide Number Placeholder 3"/>
          <p:cNvSpPr>
            <a:spLocks noGrp="1"/>
          </p:cNvSpPr>
          <p:nvPr>
            <p:ph type="sldNum" sz="quarter" idx="10"/>
          </p:nvPr>
        </p:nvSpPr>
        <p:spPr/>
        <p:txBody>
          <a:bodyPr/>
          <a:lstStyle/>
          <a:p>
            <a:fld id="{9DE67532-5DA6-4A0A-8226-66CE47078019}" type="slidenum">
              <a:rPr lang="en-US" smtClean="0"/>
              <a:t>9</a:t>
            </a:fld>
            <a:endParaRPr lang="en-US"/>
          </a:p>
        </p:txBody>
      </p:sp>
    </p:spTree>
    <p:extLst>
      <p:ext uri="{BB962C8B-B14F-4D97-AF65-F5344CB8AC3E}">
        <p14:creationId xmlns:p14="http://schemas.microsoft.com/office/powerpoint/2010/main" val="1170247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FF56DA0-41E4-4345-B5E7-12CA85C00467}" type="datetimeFigureOut">
              <a:rPr lang="en-US" smtClean="0"/>
              <a:t>2/14/18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DBC67B0-B805-4A76-8B96-13251B9C4C0D}" type="slidenum">
              <a:rPr lang="en-US" smtClean="0"/>
              <a:t>‹#›</a:t>
            </a:fld>
            <a:endParaRPr lang="en-US"/>
          </a:p>
        </p:txBody>
      </p:sp>
    </p:spTree>
    <p:extLst>
      <p:ext uri="{BB962C8B-B14F-4D97-AF65-F5344CB8AC3E}">
        <p14:creationId xmlns:p14="http://schemas.microsoft.com/office/powerpoint/2010/main" val="1229398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F56DA0-41E4-4345-B5E7-12CA85C00467}"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298191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F56DA0-41E4-4345-B5E7-12CA85C00467}"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345815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F56DA0-41E4-4345-B5E7-12CA85C00467}"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948617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F56DA0-41E4-4345-B5E7-12CA85C00467}"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3505935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F56DA0-41E4-4345-B5E7-12CA85C00467}" type="datetimeFigureOut">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367647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F56DA0-41E4-4345-B5E7-12CA85C00467}" type="datetimeFigureOut">
              <a:rPr lang="en-US" smtClean="0"/>
              <a:t>2/14/18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377640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FF56DA0-41E4-4345-B5E7-12CA85C00467}" type="datetimeFigureOut">
              <a:rPr lang="en-US" smtClean="0"/>
              <a:t>2/14/18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4259924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56DA0-41E4-4345-B5E7-12CA85C00467}" type="datetimeFigureOut">
              <a:rPr lang="en-US" smtClean="0"/>
              <a:t>2/14/18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BC67B0-B805-4A76-8B96-13251B9C4C0D}" type="slidenum">
              <a:rPr lang="en-US" smtClean="0"/>
              <a:t>‹#›</a:t>
            </a:fld>
            <a:endParaRPr lang="en-US"/>
          </a:p>
        </p:txBody>
      </p:sp>
    </p:spTree>
    <p:extLst>
      <p:ext uri="{BB962C8B-B14F-4D97-AF65-F5344CB8AC3E}">
        <p14:creationId xmlns:p14="http://schemas.microsoft.com/office/powerpoint/2010/main" val="3914809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8FF56DA0-41E4-4345-B5E7-12CA85C00467}" type="datetimeFigureOut">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DBC67B0-B805-4A76-8B96-13251B9C4C0D}" type="slidenum">
              <a:rPr lang="en-US" smtClean="0"/>
              <a:t>‹#›</a:t>
            </a:fld>
            <a:endParaRPr lang="en-US"/>
          </a:p>
        </p:txBody>
      </p:sp>
    </p:spTree>
    <p:extLst>
      <p:ext uri="{BB962C8B-B14F-4D97-AF65-F5344CB8AC3E}">
        <p14:creationId xmlns:p14="http://schemas.microsoft.com/office/powerpoint/2010/main" val="2380067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FF56DA0-41E4-4345-B5E7-12CA85C00467}" type="datetimeFigureOut">
              <a:rPr lang="en-US" smtClean="0"/>
              <a:t>2/14/18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DBC67B0-B805-4A76-8B96-13251B9C4C0D}" type="slidenum">
              <a:rPr lang="en-US" smtClean="0"/>
              <a:t>‹#›</a:t>
            </a:fld>
            <a:endParaRPr lang="en-US"/>
          </a:p>
        </p:txBody>
      </p:sp>
    </p:spTree>
    <p:extLst>
      <p:ext uri="{BB962C8B-B14F-4D97-AF65-F5344CB8AC3E}">
        <p14:creationId xmlns:p14="http://schemas.microsoft.com/office/powerpoint/2010/main" val="9039231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FF56DA0-41E4-4345-B5E7-12CA85C00467}" type="datetimeFigureOut">
              <a:rPr lang="en-US" smtClean="0"/>
              <a:t>2/14/18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DBC67B0-B805-4A76-8B96-13251B9C4C0D}" type="slidenum">
              <a:rPr lang="en-US" smtClean="0"/>
              <a:t>‹#›</a:t>
            </a:fld>
            <a:endParaRPr lang="en-US"/>
          </a:p>
        </p:txBody>
      </p:sp>
    </p:spTree>
    <p:extLst>
      <p:ext uri="{BB962C8B-B14F-4D97-AF65-F5344CB8AC3E}">
        <p14:creationId xmlns:p14="http://schemas.microsoft.com/office/powerpoint/2010/main" val="24574790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BurntSushi/nflgam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Fantasy </a:t>
            </a:r>
            <a:r>
              <a:rPr lang="en-US" dirty="0" err="1" smtClean="0"/>
              <a:t>Fumball</a:t>
            </a:r>
            <a:r>
              <a:rPr lang="en-US" dirty="0" smtClean="0"/>
              <a:t>: Using Machine Learning to Predict NFL Player Rank</a:t>
            </a:r>
            <a:endParaRPr lang="en-US" dirty="0"/>
          </a:p>
        </p:txBody>
      </p:sp>
      <p:sp>
        <p:nvSpPr>
          <p:cNvPr id="3" name="Subtitle 2"/>
          <p:cNvSpPr>
            <a:spLocks noGrp="1"/>
          </p:cNvSpPr>
          <p:nvPr>
            <p:ph type="subTitle" idx="1"/>
          </p:nvPr>
        </p:nvSpPr>
        <p:spPr/>
        <p:txBody>
          <a:bodyPr>
            <a:normAutofit lnSpcReduction="10000"/>
          </a:bodyPr>
          <a:lstStyle/>
          <a:p>
            <a:r>
              <a:rPr lang="en-US" dirty="0" smtClean="0"/>
              <a:t>Wendy Yang</a:t>
            </a:r>
          </a:p>
          <a:p>
            <a:r>
              <a:rPr lang="en-US" dirty="0" smtClean="0"/>
              <a:t>February 14, 2018</a:t>
            </a:r>
          </a:p>
          <a:p>
            <a:r>
              <a:rPr lang="en-US" dirty="0" smtClean="0"/>
              <a:t>Data Science Part Time Course</a:t>
            </a:r>
            <a:endParaRPr lang="en-US" dirty="0"/>
          </a:p>
        </p:txBody>
      </p:sp>
    </p:spTree>
    <p:extLst>
      <p:ext uri="{BB962C8B-B14F-4D97-AF65-F5344CB8AC3E}">
        <p14:creationId xmlns:p14="http://schemas.microsoft.com/office/powerpoint/2010/main" val="2901355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sp>
        <p:nvSpPr>
          <p:cNvPr id="3" name="Content Placeholder 2"/>
          <p:cNvSpPr>
            <a:spLocks noGrp="1"/>
          </p:cNvSpPr>
          <p:nvPr>
            <p:ph idx="1"/>
          </p:nvPr>
        </p:nvSpPr>
        <p:spPr>
          <a:xfrm>
            <a:off x="676657" y="2011680"/>
            <a:ext cx="6987460" cy="3766185"/>
          </a:xfrm>
        </p:spPr>
        <p:txBody>
          <a:bodyPr/>
          <a:lstStyle/>
          <a:p>
            <a:r>
              <a:rPr lang="en-US" dirty="0" smtClean="0"/>
              <a:t>Random Forest is </a:t>
            </a:r>
            <a:r>
              <a:rPr lang="en-US" dirty="0"/>
              <a:t>a quick preliminary model that </a:t>
            </a:r>
            <a:r>
              <a:rPr lang="en-US" dirty="0" smtClean="0"/>
              <a:t>can determine </a:t>
            </a:r>
            <a:r>
              <a:rPr lang="en-US" dirty="0"/>
              <a:t>important features without having to do feature scaling</a:t>
            </a:r>
            <a:r>
              <a:rPr lang="en-US" dirty="0" smtClean="0"/>
              <a:t>.</a:t>
            </a:r>
          </a:p>
          <a:p>
            <a:endParaRPr lang="en-US" dirty="0"/>
          </a:p>
          <a:p>
            <a:r>
              <a:rPr lang="en-US" dirty="0" err="1" smtClean="0"/>
              <a:t>Totalpoints</a:t>
            </a:r>
            <a:r>
              <a:rPr lang="en-US" dirty="0" smtClean="0"/>
              <a:t>, receiving yards, and rushing yards are the most important features in this set. All appear to be negatively correlated with rank.</a:t>
            </a:r>
            <a:endParaRPr lang="en-US" dirty="0"/>
          </a:p>
        </p:txBody>
      </p:sp>
      <p:pic>
        <p:nvPicPr>
          <p:cNvPr id="5" name="Picture 4"/>
          <p:cNvPicPr>
            <a:picLocks noChangeAspect="1"/>
          </p:cNvPicPr>
          <p:nvPr/>
        </p:nvPicPr>
        <p:blipFill>
          <a:blip r:embed="rId2"/>
          <a:stretch>
            <a:fillRect/>
          </a:stretch>
        </p:blipFill>
        <p:spPr>
          <a:xfrm>
            <a:off x="8349934" y="147154"/>
            <a:ext cx="3710861" cy="5880666"/>
          </a:xfrm>
          <a:prstGeom prst="rect">
            <a:avLst/>
          </a:prstGeom>
        </p:spPr>
      </p:pic>
      <p:pic>
        <p:nvPicPr>
          <p:cNvPr id="6" name="Picture 5"/>
          <p:cNvPicPr>
            <a:picLocks noChangeAspect="1"/>
          </p:cNvPicPr>
          <p:nvPr/>
        </p:nvPicPr>
        <p:blipFill>
          <a:blip r:embed="rId3"/>
          <a:stretch>
            <a:fillRect/>
          </a:stretch>
        </p:blipFill>
        <p:spPr>
          <a:xfrm>
            <a:off x="204281" y="4740688"/>
            <a:ext cx="2735709" cy="1806997"/>
          </a:xfrm>
          <a:prstGeom prst="rect">
            <a:avLst/>
          </a:prstGeom>
        </p:spPr>
      </p:pic>
      <p:pic>
        <p:nvPicPr>
          <p:cNvPr id="7" name="Picture 6"/>
          <p:cNvPicPr>
            <a:picLocks noChangeAspect="1"/>
          </p:cNvPicPr>
          <p:nvPr/>
        </p:nvPicPr>
        <p:blipFill>
          <a:blip r:embed="rId4"/>
          <a:stretch>
            <a:fillRect/>
          </a:stretch>
        </p:blipFill>
        <p:spPr>
          <a:xfrm>
            <a:off x="2988118" y="4740688"/>
            <a:ext cx="2736066" cy="1806997"/>
          </a:xfrm>
          <a:prstGeom prst="rect">
            <a:avLst/>
          </a:prstGeom>
        </p:spPr>
      </p:pic>
      <p:pic>
        <p:nvPicPr>
          <p:cNvPr id="8" name="Picture 7"/>
          <p:cNvPicPr>
            <a:picLocks noChangeAspect="1"/>
          </p:cNvPicPr>
          <p:nvPr/>
        </p:nvPicPr>
        <p:blipFill>
          <a:blip r:embed="rId5"/>
          <a:stretch>
            <a:fillRect/>
          </a:stretch>
        </p:blipFill>
        <p:spPr>
          <a:xfrm>
            <a:off x="5784578" y="4740688"/>
            <a:ext cx="2708172" cy="1777370"/>
          </a:xfrm>
          <a:prstGeom prst="rect">
            <a:avLst/>
          </a:prstGeom>
        </p:spPr>
      </p:pic>
    </p:spTree>
    <p:extLst>
      <p:ext uri="{BB962C8B-B14F-4D97-AF65-F5344CB8AC3E}">
        <p14:creationId xmlns:p14="http://schemas.microsoft.com/office/powerpoint/2010/main" val="296719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a:xfrm>
            <a:off x="8049126" y="2454443"/>
            <a:ext cx="3742202" cy="2396991"/>
          </a:xfrm>
        </p:spPr>
        <p:txBody>
          <a:bodyPr/>
          <a:lstStyle/>
          <a:p>
            <a:r>
              <a:rPr lang="en-US" dirty="0" smtClean="0"/>
              <a:t>RMSE = 74.76</a:t>
            </a:r>
          </a:p>
          <a:p>
            <a:r>
              <a:rPr lang="en-US" dirty="0" smtClean="0"/>
              <a:t>Null RMSE = 80.80</a:t>
            </a:r>
          </a:p>
          <a:p>
            <a:endParaRPr lang="en-US" dirty="0"/>
          </a:p>
        </p:txBody>
      </p:sp>
      <p:pic>
        <p:nvPicPr>
          <p:cNvPr id="4" name="Picture 3"/>
          <p:cNvPicPr>
            <a:picLocks noChangeAspect="1"/>
          </p:cNvPicPr>
          <p:nvPr/>
        </p:nvPicPr>
        <p:blipFill>
          <a:blip r:embed="rId2"/>
          <a:stretch>
            <a:fillRect/>
          </a:stretch>
        </p:blipFill>
        <p:spPr>
          <a:xfrm>
            <a:off x="559968" y="2157730"/>
            <a:ext cx="6963343" cy="3388827"/>
          </a:xfrm>
          <a:prstGeom prst="rect">
            <a:avLst/>
          </a:prstGeom>
        </p:spPr>
      </p:pic>
    </p:spTree>
    <p:extLst>
      <p:ext uri="{BB962C8B-B14F-4D97-AF65-F5344CB8AC3E}">
        <p14:creationId xmlns:p14="http://schemas.microsoft.com/office/powerpoint/2010/main" val="3787847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Random forest was able to determine the most important features</a:t>
            </a:r>
          </a:p>
          <a:p>
            <a:endParaRPr lang="en-US" dirty="0"/>
          </a:p>
          <a:p>
            <a:r>
              <a:rPr lang="en-US" dirty="0" smtClean="0"/>
              <a:t>Linear regression was able to predict how player’s performance may change player rank by interpreting the coefficients.</a:t>
            </a:r>
          </a:p>
          <a:p>
            <a:pPr lvl="1"/>
            <a:r>
              <a:rPr lang="en-US" dirty="0" smtClean="0"/>
              <a:t>A </a:t>
            </a:r>
            <a:r>
              <a:rPr lang="en-US" dirty="0"/>
              <a:t>player would have to gain ~1 rushing or receiving yard point to improve their rank by 1. Based on the point mapping, that means they would have to gain at least 10 more yards to improve their rank. </a:t>
            </a:r>
            <a:endParaRPr lang="en-US" dirty="0" smtClean="0"/>
          </a:p>
          <a:p>
            <a:pPr lvl="1"/>
            <a:r>
              <a:rPr lang="en-US" dirty="0" smtClean="0"/>
              <a:t>A players </a:t>
            </a:r>
            <a:r>
              <a:rPr lang="en-US" dirty="0"/>
              <a:t>would have to gain ~8 </a:t>
            </a:r>
            <a:r>
              <a:rPr lang="en-US" dirty="0" smtClean="0"/>
              <a:t>total points </a:t>
            </a:r>
            <a:r>
              <a:rPr lang="en-US" dirty="0"/>
              <a:t>in order to improve their rank by 1.</a:t>
            </a:r>
            <a:br>
              <a:rPr lang="en-US" dirty="0"/>
            </a:br>
            <a:endParaRPr lang="en-US" dirty="0"/>
          </a:p>
        </p:txBody>
      </p:sp>
    </p:spTree>
    <p:extLst>
      <p:ext uri="{BB962C8B-B14F-4D97-AF65-F5344CB8AC3E}">
        <p14:creationId xmlns:p14="http://schemas.microsoft.com/office/powerpoint/2010/main" val="2547115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lnSpcReduction="10000"/>
          </a:bodyPr>
          <a:lstStyle/>
          <a:p>
            <a:r>
              <a:rPr lang="en-US" dirty="0"/>
              <a:t>See if I can predict improvement in players across years.</a:t>
            </a:r>
          </a:p>
          <a:p>
            <a:r>
              <a:rPr lang="en-US" dirty="0"/>
              <a:t>Split apart field goals into 3 and 5 points. For now, just scored all field goals made as 3 points since I did not want to loop through all kickers of each game across the entire season to determine which kicks were longer than others.</a:t>
            </a:r>
          </a:p>
          <a:p>
            <a:r>
              <a:rPr lang="en-US" dirty="0" smtClean="0"/>
              <a:t>Aggregate individual players into team defenses </a:t>
            </a:r>
            <a:r>
              <a:rPr lang="en-US" dirty="0"/>
              <a:t>and pull a full team score across the season to further improve my rank predictions.</a:t>
            </a:r>
          </a:p>
          <a:p>
            <a:r>
              <a:rPr lang="en-US" dirty="0"/>
              <a:t>Try to draft position rank besides positions (e.g. WR1, WR2)</a:t>
            </a:r>
          </a:p>
          <a:p>
            <a:r>
              <a:rPr lang="en-US" dirty="0"/>
              <a:t>Turn this into a product with a user interface to select a player and determine their rank against other players. </a:t>
            </a:r>
            <a:r>
              <a:rPr lang="en-US" dirty="0" smtClean="0"/>
              <a:t>(Unfortunately</a:t>
            </a:r>
            <a:r>
              <a:rPr lang="en-US" dirty="0"/>
              <a:t>, while a good lesson, "who should I pick" already exists as a </a:t>
            </a:r>
            <a:r>
              <a:rPr lang="en-US" dirty="0" smtClean="0"/>
              <a:t>product</a:t>
            </a:r>
            <a:r>
              <a:rPr lang="en-US" dirty="0"/>
              <a:t>)</a:t>
            </a:r>
          </a:p>
        </p:txBody>
      </p:sp>
    </p:spTree>
    <p:extLst>
      <p:ext uri="{BB962C8B-B14F-4D97-AF65-F5344CB8AC3E}">
        <p14:creationId xmlns:p14="http://schemas.microsoft.com/office/powerpoint/2010/main" val="879721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care?</a:t>
            </a:r>
            <a:endParaRPr lang="en-US" dirty="0"/>
          </a:p>
        </p:txBody>
      </p:sp>
      <p:sp>
        <p:nvSpPr>
          <p:cNvPr id="3" name="Content Placeholder 2"/>
          <p:cNvSpPr>
            <a:spLocks noGrp="1"/>
          </p:cNvSpPr>
          <p:nvPr>
            <p:ph idx="1"/>
          </p:nvPr>
        </p:nvSpPr>
        <p:spPr>
          <a:xfrm>
            <a:off x="676657" y="2011680"/>
            <a:ext cx="7245890" cy="3766185"/>
          </a:xfrm>
        </p:spPr>
        <p:txBody>
          <a:bodyPr/>
          <a:lstStyle/>
          <a:p>
            <a:r>
              <a:rPr lang="en-US" dirty="0" smtClean="0"/>
              <a:t>The Fantasy Sports industry is estimated at over $7B per year</a:t>
            </a:r>
          </a:p>
          <a:p>
            <a:endParaRPr lang="en-US" dirty="0"/>
          </a:p>
          <a:p>
            <a:r>
              <a:rPr lang="en-US" dirty="0" smtClean="0"/>
              <a:t>The ability to predict player rank accurately can lead to better drafting and ultimately winning the fantasy league</a:t>
            </a:r>
          </a:p>
          <a:p>
            <a:endParaRPr lang="en-US" dirty="0"/>
          </a:p>
          <a:p>
            <a:r>
              <a:rPr lang="en-US" dirty="0" smtClean="0"/>
              <a:t>Personally took 11</a:t>
            </a:r>
            <a:r>
              <a:rPr lang="en-US" baseline="30000" dirty="0" smtClean="0"/>
              <a:t>th</a:t>
            </a:r>
            <a:r>
              <a:rPr lang="en-US" dirty="0" smtClean="0"/>
              <a:t> place in my fantasy league this year </a:t>
            </a:r>
            <a:r>
              <a:rPr lang="en-US" dirty="0" smtClean="0">
                <a:sym typeface="Wingdings" panose="05000000000000000000" pitchFamily="2" charset="2"/>
              </a:rPr>
              <a:t></a:t>
            </a:r>
            <a:endParaRPr lang="en-US" dirty="0" smtClean="0"/>
          </a:p>
          <a:p>
            <a:endParaRPr lang="en-US" dirty="0"/>
          </a:p>
        </p:txBody>
      </p:sp>
      <p:pic>
        <p:nvPicPr>
          <p:cNvPr id="4" name="Picture 3"/>
          <p:cNvPicPr>
            <a:picLocks noChangeAspect="1"/>
          </p:cNvPicPr>
          <p:nvPr/>
        </p:nvPicPr>
        <p:blipFill>
          <a:blip r:embed="rId3"/>
          <a:stretch>
            <a:fillRect/>
          </a:stretch>
        </p:blipFill>
        <p:spPr>
          <a:xfrm>
            <a:off x="8202708" y="499533"/>
            <a:ext cx="3442103" cy="6124074"/>
          </a:xfrm>
          <a:prstGeom prst="rect">
            <a:avLst/>
          </a:prstGeom>
        </p:spPr>
      </p:pic>
    </p:spTree>
    <p:extLst>
      <p:ext uri="{BB962C8B-B14F-4D97-AF65-F5344CB8AC3E}">
        <p14:creationId xmlns:p14="http://schemas.microsoft.com/office/powerpoint/2010/main" val="55645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Fantasy Football Background</a:t>
            </a:r>
            <a:endParaRPr lang="en-US" dirty="0"/>
          </a:p>
        </p:txBody>
      </p:sp>
      <p:sp>
        <p:nvSpPr>
          <p:cNvPr id="3" name="Content Placeholder 2"/>
          <p:cNvSpPr>
            <a:spLocks noGrp="1"/>
          </p:cNvSpPr>
          <p:nvPr>
            <p:ph idx="1"/>
          </p:nvPr>
        </p:nvSpPr>
        <p:spPr/>
        <p:txBody>
          <a:bodyPr/>
          <a:lstStyle/>
          <a:p>
            <a:r>
              <a:rPr lang="en-US" dirty="0" smtClean="0"/>
              <a:t>Fantasy Football teams are comprised of players from all teams in the NFL. </a:t>
            </a:r>
          </a:p>
          <a:p>
            <a:r>
              <a:rPr lang="en-US" dirty="0" smtClean="0"/>
              <a:t>Players in the following positions may be drafted: </a:t>
            </a:r>
            <a:r>
              <a:rPr lang="en-US" dirty="0"/>
              <a:t>Quarterback (QB), Running back (RB), Wide Receiver (WR), Tight End (TE), and Kicker (K</a:t>
            </a:r>
            <a:r>
              <a:rPr lang="en-US" dirty="0" smtClean="0"/>
              <a:t>).</a:t>
            </a:r>
          </a:p>
          <a:p>
            <a:r>
              <a:rPr lang="en-US" dirty="0" smtClean="0"/>
              <a:t>Each player may only be drafted onto one fantasy team per league.</a:t>
            </a:r>
          </a:p>
          <a:p>
            <a:r>
              <a:rPr lang="en-US" dirty="0" smtClean="0"/>
              <a:t>Each player in the league drafts one fantasy player for their team in rounds until the fantasy teams are filled.</a:t>
            </a:r>
            <a:endParaRPr lang="en-US" dirty="0"/>
          </a:p>
        </p:txBody>
      </p:sp>
    </p:spTree>
    <p:extLst>
      <p:ext uri="{BB962C8B-B14F-4D97-AF65-F5344CB8AC3E}">
        <p14:creationId xmlns:p14="http://schemas.microsoft.com/office/powerpoint/2010/main" val="3866235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r>
              <a:rPr lang="en-US" dirty="0" smtClean="0"/>
              <a:t>An NFL player’s fantasy football rank can be predicted based on their fantasy football stats/points earned from a previous season</a:t>
            </a:r>
          </a:p>
          <a:p>
            <a:pPr marL="0" indent="0">
              <a:buNone/>
            </a:pPr>
            <a:endParaRPr lang="en-US" dirty="0" smtClean="0"/>
          </a:p>
          <a:p>
            <a:r>
              <a:rPr lang="en-US" dirty="0" smtClean="0"/>
              <a:t>Why does this matter? Drafting players with the best rank should allow for the highest scoring team.</a:t>
            </a:r>
            <a:endParaRPr lang="en-US" dirty="0"/>
          </a:p>
        </p:txBody>
      </p:sp>
    </p:spTree>
    <p:extLst>
      <p:ext uri="{BB962C8B-B14F-4D97-AF65-F5344CB8AC3E}">
        <p14:creationId xmlns:p14="http://schemas.microsoft.com/office/powerpoint/2010/main" val="322128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hlinkClick r:id="rId2"/>
              </a:rPr>
              <a:t>https</a:t>
            </a:r>
            <a:r>
              <a:rPr lang="en-US" dirty="0">
                <a:hlinkClick r:id="rId2"/>
              </a:rPr>
              <a:t>://</a:t>
            </a:r>
            <a:r>
              <a:rPr lang="en-US" dirty="0" smtClean="0">
                <a:hlinkClick r:id="rId2"/>
              </a:rPr>
              <a:t>github.com/BurntSushi/nflgame</a:t>
            </a:r>
            <a:endParaRPr lang="en-US" dirty="0" smtClean="0"/>
          </a:p>
          <a:p>
            <a:pPr marL="0" indent="0">
              <a:buNone/>
            </a:pPr>
            <a:r>
              <a:rPr lang="en-US" dirty="0" smtClean="0"/>
              <a:t>This pulls JSON files from NFL API</a:t>
            </a:r>
          </a:p>
          <a:p>
            <a:pPr marL="0" indent="0">
              <a:buNone/>
            </a:pPr>
            <a:endParaRPr lang="en-US" dirty="0" smtClean="0"/>
          </a:p>
          <a:p>
            <a:pPr marL="0" indent="0">
              <a:buNone/>
            </a:pPr>
            <a:r>
              <a:rPr lang="en-US" dirty="0" smtClean="0"/>
              <a:t>ESPN.com for 2016 top 300 fantasy player rank</a:t>
            </a:r>
            <a:endParaRPr lang="en-US" dirty="0"/>
          </a:p>
          <a:p>
            <a:pPr marL="0" indent="0">
              <a:buNone/>
            </a:pPr>
            <a:endParaRPr lang="en-US" dirty="0" smtClean="0"/>
          </a:p>
          <a:p>
            <a:pPr marL="4572" lvl="1" indent="0">
              <a:buNone/>
            </a:pPr>
            <a:endParaRPr lang="en-US" dirty="0"/>
          </a:p>
        </p:txBody>
      </p:sp>
    </p:spTree>
    <p:extLst>
      <p:ext uri="{BB962C8B-B14F-4D97-AF65-F5344CB8AC3E}">
        <p14:creationId xmlns:p14="http://schemas.microsoft.com/office/powerpoint/2010/main" val="325637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a:xfrm>
            <a:off x="676656" y="2011680"/>
            <a:ext cx="10488649" cy="3679257"/>
          </a:xfrm>
        </p:spPr>
        <p:txBody>
          <a:bodyPr/>
          <a:lstStyle/>
          <a:p>
            <a:r>
              <a:rPr lang="en-US" dirty="0" smtClean="0"/>
              <a:t>This data set contained all players in the NFL, I was only interested in </a:t>
            </a:r>
            <a:r>
              <a:rPr lang="nl-NL" dirty="0"/>
              <a:t>QB, RB, WR, TE, </a:t>
            </a:r>
            <a:r>
              <a:rPr lang="nl-NL" dirty="0" smtClean="0"/>
              <a:t>K</a:t>
            </a:r>
          </a:p>
          <a:p>
            <a:endParaRPr lang="nl-NL" dirty="0"/>
          </a:p>
          <a:p>
            <a:endParaRPr lang="nl-NL" dirty="0" smtClean="0"/>
          </a:p>
          <a:p>
            <a:endParaRPr lang="nl-NL" dirty="0" smtClean="0"/>
          </a:p>
          <a:p>
            <a:endParaRPr lang="nl-NL" dirty="0" smtClean="0"/>
          </a:p>
          <a:p>
            <a:r>
              <a:rPr lang="nl-NL" dirty="0" smtClean="0"/>
              <a:t>I also ignored defensive players since we draft entire team defenses rather than individual defensive players</a:t>
            </a:r>
          </a:p>
        </p:txBody>
      </p:sp>
      <p:pic>
        <p:nvPicPr>
          <p:cNvPr id="4" name="Picture 3"/>
          <p:cNvPicPr>
            <a:picLocks noChangeAspect="1"/>
          </p:cNvPicPr>
          <p:nvPr/>
        </p:nvPicPr>
        <p:blipFill>
          <a:blip r:embed="rId3"/>
          <a:stretch>
            <a:fillRect/>
          </a:stretch>
        </p:blipFill>
        <p:spPr>
          <a:xfrm>
            <a:off x="2667250" y="2489283"/>
            <a:ext cx="7240264" cy="1922296"/>
          </a:xfrm>
          <a:prstGeom prst="rect">
            <a:avLst/>
          </a:prstGeom>
        </p:spPr>
      </p:pic>
    </p:spTree>
    <p:extLst>
      <p:ext uri="{BB962C8B-B14F-4D97-AF65-F5344CB8AC3E}">
        <p14:creationId xmlns:p14="http://schemas.microsoft.com/office/powerpoint/2010/main" val="278066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Fantasy Football Scoring</a:t>
            </a:r>
            <a:endParaRPr lang="en-US" dirty="0"/>
          </a:p>
        </p:txBody>
      </p:sp>
      <p:sp>
        <p:nvSpPr>
          <p:cNvPr id="3" name="Content Placeholder 2"/>
          <p:cNvSpPr>
            <a:spLocks noGrp="1"/>
          </p:cNvSpPr>
          <p:nvPr>
            <p:ph idx="1"/>
          </p:nvPr>
        </p:nvSpPr>
        <p:spPr>
          <a:xfrm>
            <a:off x="676657" y="2011680"/>
            <a:ext cx="4986206" cy="4565583"/>
          </a:xfrm>
        </p:spPr>
        <p:txBody>
          <a:bodyPr>
            <a:normAutofit fontScale="92500" lnSpcReduction="20000"/>
          </a:bodyPr>
          <a:lstStyle/>
          <a:p>
            <a:r>
              <a:rPr lang="en-US" b="1" dirty="0"/>
              <a:t>Offensive Players</a:t>
            </a:r>
            <a:r>
              <a:rPr lang="en-US" dirty="0"/>
              <a:t/>
            </a:r>
            <a:br>
              <a:rPr lang="en-US" dirty="0"/>
            </a:br>
            <a:r>
              <a:rPr lang="en-US" dirty="0"/>
              <a:t>• Passing Yards: 1 point per 25 yards • Passing Touchdowns: 4 points</a:t>
            </a:r>
            <a:br>
              <a:rPr lang="en-US" dirty="0"/>
            </a:br>
            <a:r>
              <a:rPr lang="en-US" dirty="0"/>
              <a:t>• Passing Interceptions: -2 points</a:t>
            </a:r>
            <a:br>
              <a:rPr lang="en-US" dirty="0"/>
            </a:br>
            <a:r>
              <a:rPr lang="en-US" dirty="0"/>
              <a:t>• Rushing Yards: 1 point per 10 yards</a:t>
            </a:r>
            <a:br>
              <a:rPr lang="en-US" dirty="0"/>
            </a:br>
            <a:r>
              <a:rPr lang="en-US" dirty="0"/>
              <a:t>• Rushing Touchdowns: 6 points</a:t>
            </a:r>
            <a:br>
              <a:rPr lang="en-US" dirty="0"/>
            </a:br>
            <a:r>
              <a:rPr lang="en-US" dirty="0"/>
              <a:t>• Receptions: 1 points (only if using PPR scoring)</a:t>
            </a:r>
            <a:br>
              <a:rPr lang="en-US" dirty="0"/>
            </a:br>
            <a:r>
              <a:rPr lang="en-US" dirty="0"/>
              <a:t>• Receiving Yards: 1 point per 10 yards</a:t>
            </a:r>
            <a:br>
              <a:rPr lang="en-US" dirty="0"/>
            </a:br>
            <a:r>
              <a:rPr lang="en-US" dirty="0"/>
              <a:t>• Receiving Touchdowns: 6 points</a:t>
            </a:r>
            <a:br>
              <a:rPr lang="en-US" dirty="0"/>
            </a:br>
            <a:r>
              <a:rPr lang="en-US" dirty="0"/>
              <a:t>• 2-Point Conversions: 2 points</a:t>
            </a:r>
            <a:br>
              <a:rPr lang="en-US" dirty="0"/>
            </a:br>
            <a:r>
              <a:rPr lang="en-US" dirty="0"/>
              <a:t>• Fumbles Lost: -2 points</a:t>
            </a:r>
            <a:br>
              <a:rPr lang="en-US" dirty="0"/>
            </a:br>
            <a:r>
              <a:rPr lang="en-US" dirty="0"/>
              <a:t>• Fumble Recovered for a Touchdown: 6 points</a:t>
            </a:r>
            <a:br>
              <a:rPr lang="en-US" dirty="0"/>
            </a:br>
            <a:r>
              <a:rPr lang="en-US" b="1" dirty="0"/>
              <a:t>Kicking</a:t>
            </a:r>
            <a:r>
              <a:rPr lang="en-US" dirty="0"/>
              <a:t/>
            </a:r>
            <a:br>
              <a:rPr lang="en-US" dirty="0"/>
            </a:br>
            <a:r>
              <a:rPr lang="en-US" dirty="0"/>
              <a:t>• Point After Touchdown (PAT) Made: 1 point</a:t>
            </a:r>
            <a:br>
              <a:rPr lang="en-US" dirty="0"/>
            </a:br>
            <a:r>
              <a:rPr lang="en-US" dirty="0"/>
              <a:t>• Field Goal (FG) Made (0-49 yards): 3 points</a:t>
            </a:r>
            <a:br>
              <a:rPr lang="en-US" dirty="0"/>
            </a:br>
            <a:r>
              <a:rPr lang="en-US" dirty="0"/>
              <a:t>• FG Made (50+ yards): 5 points</a:t>
            </a:r>
          </a:p>
        </p:txBody>
      </p:sp>
      <p:pic>
        <p:nvPicPr>
          <p:cNvPr id="4" name="Picture 3"/>
          <p:cNvPicPr>
            <a:picLocks noChangeAspect="1"/>
          </p:cNvPicPr>
          <p:nvPr/>
        </p:nvPicPr>
        <p:blipFill>
          <a:blip r:embed="rId2"/>
          <a:stretch>
            <a:fillRect/>
          </a:stretch>
        </p:blipFill>
        <p:spPr>
          <a:xfrm>
            <a:off x="5682296" y="2427895"/>
            <a:ext cx="6247285" cy="3328669"/>
          </a:xfrm>
          <a:prstGeom prst="rect">
            <a:avLst/>
          </a:prstGeom>
        </p:spPr>
      </p:pic>
    </p:spTree>
    <p:extLst>
      <p:ext uri="{BB962C8B-B14F-4D97-AF65-F5344CB8AC3E}">
        <p14:creationId xmlns:p14="http://schemas.microsoft.com/office/powerpoint/2010/main" val="377483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Data</a:t>
            </a:r>
            <a:endParaRPr lang="en-US" dirty="0"/>
          </a:p>
        </p:txBody>
      </p:sp>
      <p:sp>
        <p:nvSpPr>
          <p:cNvPr id="3" name="Content Placeholder 2"/>
          <p:cNvSpPr>
            <a:spLocks noGrp="1"/>
          </p:cNvSpPr>
          <p:nvPr>
            <p:ph idx="1"/>
          </p:nvPr>
        </p:nvSpPr>
        <p:spPr>
          <a:xfrm>
            <a:off x="5338666" y="2011680"/>
            <a:ext cx="6091715" cy="3766185"/>
          </a:xfrm>
        </p:spPr>
        <p:txBody>
          <a:bodyPr/>
          <a:lstStyle/>
          <a:p>
            <a:r>
              <a:rPr lang="en-US" dirty="0" smtClean="0"/>
              <a:t>Plotted all of the points as box plots to see if anything was an obvious predictor.</a:t>
            </a:r>
          </a:p>
          <a:p>
            <a:endParaRPr lang="en-US" dirty="0"/>
          </a:p>
          <a:p>
            <a:r>
              <a:rPr lang="en-US" dirty="0" smtClean="0"/>
              <a:t>Seems like Total Points has the most outliers along with rushing/receiving yards and touchdowns</a:t>
            </a:r>
            <a:endParaRPr lang="en-US" dirty="0"/>
          </a:p>
        </p:txBody>
      </p:sp>
      <p:pic>
        <p:nvPicPr>
          <p:cNvPr id="4" name="Picture 3"/>
          <p:cNvPicPr>
            <a:picLocks noChangeAspect="1"/>
          </p:cNvPicPr>
          <p:nvPr/>
        </p:nvPicPr>
        <p:blipFill>
          <a:blip r:embed="rId2"/>
          <a:stretch>
            <a:fillRect/>
          </a:stretch>
        </p:blipFill>
        <p:spPr>
          <a:xfrm>
            <a:off x="623791" y="2011680"/>
            <a:ext cx="4714875" cy="4048125"/>
          </a:xfrm>
          <a:prstGeom prst="rect">
            <a:avLst/>
          </a:prstGeom>
        </p:spPr>
      </p:pic>
    </p:spTree>
    <p:extLst>
      <p:ext uri="{BB962C8B-B14F-4D97-AF65-F5344CB8AC3E}">
        <p14:creationId xmlns:p14="http://schemas.microsoft.com/office/powerpoint/2010/main" val="3755689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Visualizing Data Correlations</a:t>
            </a:r>
            <a:endParaRPr lang="en-US" dirty="0"/>
          </a:p>
        </p:txBody>
      </p:sp>
      <p:sp>
        <p:nvSpPr>
          <p:cNvPr id="3" name="Content Placeholder 2"/>
          <p:cNvSpPr>
            <a:spLocks noGrp="1"/>
          </p:cNvSpPr>
          <p:nvPr>
            <p:ph idx="1"/>
          </p:nvPr>
        </p:nvSpPr>
        <p:spPr>
          <a:xfrm>
            <a:off x="676656" y="2011680"/>
            <a:ext cx="6085091" cy="3766185"/>
          </a:xfrm>
        </p:spPr>
        <p:txBody>
          <a:bodyPr/>
          <a:lstStyle/>
          <a:p>
            <a:r>
              <a:rPr lang="en-US" dirty="0" smtClean="0"/>
              <a:t>Looked at correlations across variables that seemed to have the most variance</a:t>
            </a:r>
          </a:p>
          <a:p>
            <a:endParaRPr lang="en-US" dirty="0"/>
          </a:p>
          <a:p>
            <a:r>
              <a:rPr lang="en-US" dirty="0" smtClean="0"/>
              <a:t>Rushing </a:t>
            </a:r>
            <a:r>
              <a:rPr lang="en-US" dirty="0" err="1" smtClean="0"/>
              <a:t>yds</a:t>
            </a:r>
            <a:r>
              <a:rPr lang="en-US" dirty="0" smtClean="0"/>
              <a:t>/</a:t>
            </a:r>
            <a:r>
              <a:rPr lang="en-US" dirty="0" err="1" smtClean="0"/>
              <a:t>tds</a:t>
            </a:r>
            <a:r>
              <a:rPr lang="en-US" dirty="0" smtClean="0"/>
              <a:t> and </a:t>
            </a:r>
            <a:r>
              <a:rPr lang="en-US" dirty="0" err="1" smtClean="0"/>
              <a:t>Receivng</a:t>
            </a:r>
            <a:r>
              <a:rPr lang="en-US" dirty="0" smtClean="0"/>
              <a:t> </a:t>
            </a:r>
            <a:r>
              <a:rPr lang="en-US" dirty="0" err="1" smtClean="0"/>
              <a:t>yds</a:t>
            </a:r>
            <a:r>
              <a:rPr lang="en-US" dirty="0" smtClean="0"/>
              <a:t>/</a:t>
            </a:r>
            <a:r>
              <a:rPr lang="en-US" dirty="0" err="1" smtClean="0"/>
              <a:t>tds</a:t>
            </a:r>
            <a:r>
              <a:rPr lang="en-US" dirty="0" smtClean="0"/>
              <a:t> are positively correlated</a:t>
            </a:r>
            <a:endParaRPr lang="en-US" dirty="0"/>
          </a:p>
        </p:txBody>
      </p:sp>
      <p:pic>
        <p:nvPicPr>
          <p:cNvPr id="5" name="Picture 4"/>
          <p:cNvPicPr>
            <a:picLocks noChangeAspect="1"/>
          </p:cNvPicPr>
          <p:nvPr/>
        </p:nvPicPr>
        <p:blipFill>
          <a:blip r:embed="rId3"/>
          <a:stretch>
            <a:fillRect/>
          </a:stretch>
        </p:blipFill>
        <p:spPr>
          <a:xfrm>
            <a:off x="6857195" y="1795112"/>
            <a:ext cx="4865323" cy="4632007"/>
          </a:xfrm>
          <a:prstGeom prst="rect">
            <a:avLst/>
          </a:prstGeom>
        </p:spPr>
      </p:pic>
    </p:spTree>
    <p:extLst>
      <p:ext uri="{BB962C8B-B14F-4D97-AF65-F5344CB8AC3E}">
        <p14:creationId xmlns:p14="http://schemas.microsoft.com/office/powerpoint/2010/main" val="226034185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424</TotalTime>
  <Words>654</Words>
  <Application>Microsoft Office PowerPoint</Application>
  <PresentationFormat>Widescreen</PresentationFormat>
  <Paragraphs>67</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Metropolitan</vt:lpstr>
      <vt:lpstr>Fantasy Fumball: Using Machine Learning to Predict NFL Player Rank</vt:lpstr>
      <vt:lpstr>Why do we care?</vt:lpstr>
      <vt:lpstr>Fantasy Football Background</vt:lpstr>
      <vt:lpstr>Hypothesis</vt:lpstr>
      <vt:lpstr>Data Collection</vt:lpstr>
      <vt:lpstr>Data exploration</vt:lpstr>
      <vt:lpstr>Fantasy Football Scoring</vt:lpstr>
      <vt:lpstr>Visualizing Data</vt:lpstr>
      <vt:lpstr>Visualizing Data Correlations</vt:lpstr>
      <vt:lpstr>Random Forest</vt:lpstr>
      <vt:lpstr>Linear Regression</vt:lpstr>
      <vt:lpstr>Conclusions</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rank of players in NFL</dc:title>
  <dc:creator>Wendy Yang</dc:creator>
  <cp:lastModifiedBy>Wendy Yang</cp:lastModifiedBy>
  <cp:revision>26</cp:revision>
  <dcterms:created xsi:type="dcterms:W3CDTF">2018-01-08T22:10:27Z</dcterms:created>
  <dcterms:modified xsi:type="dcterms:W3CDTF">2018-02-15T03:35:33Z</dcterms:modified>
</cp:coreProperties>
</file>