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11B4-EAA1-42B0-8D63-365F3075B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50729-3B95-498A-8FA4-161C6AD69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2F4E9-E973-469B-A98E-33323818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E05-84B2-4C89-AC62-3416E29AC13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C0D1E-5DC6-409C-8680-A8753B43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17D0D-B8B9-4541-9AC1-EB5064BB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D58A-E9A0-41D3-BAB8-8D0B3804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1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BA2E-E455-4D42-8B96-AFB8A864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E18C2-F071-4ADA-8D7F-85B0F5E6C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F5B5-22C3-466C-9CE7-94D01C02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E05-84B2-4C89-AC62-3416E29AC13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8793D-E7DA-4965-AF21-E6D7998A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459D9-EDDA-475D-BC4E-17486923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D58A-E9A0-41D3-BAB8-8D0B3804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E6E9E-4E84-4B2A-BE62-A42C8EE9A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D1578-6926-475D-8C46-845CA775F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74C7F-A41A-4E83-8FDB-8C6174C4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E05-84B2-4C89-AC62-3416E29AC13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25221-C643-44C2-BABB-910AA847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08CBA-39E3-4889-A1E8-FE48CF39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D58A-E9A0-41D3-BAB8-8D0B3804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6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34E2-262D-47D7-9584-EE7BE639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9AC8F-60EE-4398-8819-009E30472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D3B7D-285E-4D7D-97C9-5E182BDC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E05-84B2-4C89-AC62-3416E29AC13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365E3-3A64-4550-9765-8681900F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707D-EF05-4605-9D8E-D94D536D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D58A-E9A0-41D3-BAB8-8D0B3804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4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C2F5-BC9A-4DF4-AE78-8CF81479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47C22-6508-4B82-A8BA-5091A197C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86E85-70B7-4F59-9DF6-8A726D43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E05-84B2-4C89-AC62-3416E29AC13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8D619-2E79-4CBE-9695-F44E9C68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11AA-B2C3-4C91-BCD4-23AEB82C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D58A-E9A0-41D3-BAB8-8D0B3804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0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B37B-6044-4524-A27C-C11D2E4D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10ECA-9229-47D7-8F37-FFBB4D493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86522-CDC9-4E98-B304-F6111FA09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F186A-334C-4E71-B841-0C898D51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E05-84B2-4C89-AC62-3416E29AC13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9008D-7700-4200-AFDF-82CE8CF7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A2656-D8FB-425D-A54F-76476F8B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D58A-E9A0-41D3-BAB8-8D0B3804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6361-9C18-4D64-8E94-14421C0F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45519-2FA7-40FD-8A3C-D2EC6160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48A27-892B-4AE6-ACF3-DA2EC93B3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CE996-1781-4EC6-8AC1-58CE9258D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6963F-709D-445E-A961-085193975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1703A-6C8F-41F3-96C5-6D6A7AC0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E05-84B2-4C89-AC62-3416E29AC13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EBD61-6D1F-4ACF-82E2-29A0D7FE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A0CD4-1E02-4A7C-AD8B-FED3AA90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D58A-E9A0-41D3-BAB8-8D0B3804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4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D454-E165-4032-A7FF-9FD495C5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224C6-561B-4EF6-A89C-6EE1499B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E05-84B2-4C89-AC62-3416E29AC13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565CE-97CC-4BD4-B6D5-611FCC17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83D99-29CC-4B95-A7FB-34B5AB8E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D58A-E9A0-41D3-BAB8-8D0B3804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1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5D759-CD47-4583-A6F8-060ADD85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E05-84B2-4C89-AC62-3416E29AC13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9269D-7966-47B1-8066-E555817B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E3431-EC50-493D-ABAD-0D38617A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D58A-E9A0-41D3-BAB8-8D0B3804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1BFB-516B-4F60-9CF3-F3BE46DD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DA533-4D14-4E71-9AA3-9D7287F6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4A444-C9C9-44F7-BE35-C38A207E0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4476B-6345-4472-BA54-73278361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E05-84B2-4C89-AC62-3416E29AC13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5D1D7-82A2-40BB-865B-7E9D36A5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410F3-3B12-4B55-833A-1A86A8B9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D58A-E9A0-41D3-BAB8-8D0B3804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3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C515-75DF-4EC0-8F64-3CA64EDC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765BC-92B1-4694-9DF8-AD5329567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193AD-AF55-4505-95A0-82FA50590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CB50C-4E35-47F5-9A79-25C62EFB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E05-84B2-4C89-AC62-3416E29AC13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2CE05-2F81-4D4E-9BB7-DF8945BE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74329-C862-45C6-A436-A22812B5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D58A-E9A0-41D3-BAB8-8D0B3804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6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7487D-74E7-4043-A64A-E907FAB1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345CC-6E77-4AB8-B1D5-EA5C970DD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96BAC-A941-471C-8121-549522A3E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FAE05-84B2-4C89-AC62-3416E29AC13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98D6A-4FFC-492A-BD00-53ED1BB3F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AA313-4E63-489E-A8F7-C0BAF59EB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3D58A-E9A0-41D3-BAB8-8D0B3804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5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izardofodds.com/games/four-card-pok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D731-19BF-427E-82C3-83AEF5378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/>
              <a:t>♠</a:t>
            </a:r>
            <a:r>
              <a:rPr lang="en-US" sz="7200" dirty="0">
                <a:solidFill>
                  <a:srgbClr val="C00000"/>
                </a:solidFill>
              </a:rPr>
              <a:t>♥</a:t>
            </a:r>
            <a:r>
              <a:rPr lang="en-US" sz="7200" dirty="0"/>
              <a:t>♣ </a:t>
            </a:r>
            <a:r>
              <a:rPr lang="en-US" sz="7200" dirty="0">
                <a:solidFill>
                  <a:srgbClr val="C00000"/>
                </a:solidFill>
              </a:rPr>
              <a:t>♦</a:t>
            </a:r>
            <a:br>
              <a:rPr lang="en-US" sz="7200" dirty="0">
                <a:solidFill>
                  <a:srgbClr val="C00000"/>
                </a:solidFill>
              </a:rPr>
            </a:br>
            <a:r>
              <a:rPr lang="en-US" sz="7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Four Card Poker</a:t>
            </a:r>
            <a:endParaRPr lang="en-US" sz="72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EECEC-1458-4893-B6D0-F0E620720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sz="2800" dirty="0"/>
              <a:t>an analysis by</a:t>
            </a:r>
          </a:p>
          <a:p>
            <a:r>
              <a:rPr lang="en-US" sz="3200" dirty="0"/>
              <a:t>Wendy Chau</a:t>
            </a:r>
          </a:p>
        </p:txBody>
      </p:sp>
    </p:spTree>
    <p:extLst>
      <p:ext uri="{BB962C8B-B14F-4D97-AF65-F5344CB8AC3E}">
        <p14:creationId xmlns:p14="http://schemas.microsoft.com/office/powerpoint/2010/main" val="1220378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32B7-0A5D-4289-A7F9-E8166368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♣Then what?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9766B-2BBD-4474-AB72-982EA97E4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9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Attempt #3:  (in progress)  I’m currently going through a tutorial</a:t>
            </a:r>
            <a:br>
              <a:rPr lang="en-US" dirty="0"/>
            </a:br>
            <a:r>
              <a:rPr lang="en-US" dirty="0"/>
              <a:t>by </a:t>
            </a:r>
            <a:r>
              <a:rPr lang="en-US" i="1" dirty="0" err="1"/>
              <a:t>geaxgx</a:t>
            </a:r>
            <a:r>
              <a:rPr lang="en-US" dirty="0"/>
              <a:t> on creating a playing card dataset to train YOLO</a:t>
            </a:r>
          </a:p>
          <a:p>
            <a:pPr lvl="1"/>
            <a:r>
              <a:rPr lang="en-US" dirty="0"/>
              <a:t>problem: turns out iPhone 7 is a poor choice for camera</a:t>
            </a:r>
          </a:p>
          <a:p>
            <a:pPr lvl="1"/>
            <a:r>
              <a:rPr lang="en-US" dirty="0"/>
              <a:t>certain cards refuse to be read:  K♠,  K♣,  Q♣,  J♣,  </a:t>
            </a:r>
            <a:r>
              <a:rPr lang="en-US" dirty="0">
                <a:solidFill>
                  <a:srgbClr val="C00000"/>
                </a:solidFill>
              </a:rPr>
              <a:t>K♦</a:t>
            </a:r>
            <a:r>
              <a:rPr lang="en-US" dirty="0"/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 descr="A picture containing shirt&#10;&#10;Description automatically generated">
            <a:extLst>
              <a:ext uri="{FF2B5EF4-FFF2-40B4-BE49-F238E27FC236}">
                <a16:creationId xmlns:a16="http://schemas.microsoft.com/office/drawing/2014/main" id="{79B57BE3-E3E4-4148-A8FB-023F806B7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2" y="3558399"/>
            <a:ext cx="2971800" cy="297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C6C40E-02F5-420A-AF2A-DE0F9DC32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57" y="3558399"/>
            <a:ext cx="2234369" cy="297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C8FBC6-C50E-444F-9F8A-0B356B9DC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58" y="3558399"/>
            <a:ext cx="2265280" cy="2971800"/>
          </a:xfrm>
          <a:prstGeom prst="rect">
            <a:avLst/>
          </a:prstGeom>
        </p:spPr>
      </p:pic>
      <p:pic>
        <p:nvPicPr>
          <p:cNvPr id="13" name="Picture 12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1E637EEB-3901-4024-A2C0-D2C80FE53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910" y="3558399"/>
            <a:ext cx="30359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6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06F5-DD45-491F-9FC1-F9C48A56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♦ </a:t>
            </a:r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09292-B30C-4D19-B5FB-0D10A3D5F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Spent too much time setting up the simulation</a:t>
            </a:r>
          </a:p>
          <a:p>
            <a:r>
              <a:rPr lang="en-US" dirty="0"/>
              <a:t>Will continue to train with different cameras, card decks,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A03F5-46DE-4D04-818D-B1075F6E5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69" y="3063875"/>
            <a:ext cx="6960358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18934E-B231-4475-9258-C9A957766D27}"/>
              </a:ext>
            </a:extLst>
          </p:cNvPr>
          <p:cNvSpPr txBox="1"/>
          <p:nvPr/>
        </p:nvSpPr>
        <p:spPr>
          <a:xfrm>
            <a:off x="7603957" y="5512426"/>
            <a:ext cx="4053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Give this person a spice rack</a:t>
            </a:r>
          </a:p>
        </p:txBody>
      </p:sp>
    </p:spTree>
    <p:extLst>
      <p:ext uri="{BB962C8B-B14F-4D97-AF65-F5344CB8AC3E}">
        <p14:creationId xmlns:p14="http://schemas.microsoft.com/office/powerpoint/2010/main" val="859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B119-EB79-4197-BB57-B025A847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♠</a:t>
            </a:r>
            <a:r>
              <a:rPr lang="en-US" dirty="0">
                <a:solidFill>
                  <a:srgbClr val="C00000"/>
                </a:solidFill>
              </a:rPr>
              <a:t>♥</a:t>
            </a:r>
            <a:r>
              <a:rPr lang="en-US" dirty="0"/>
              <a:t>♣ </a:t>
            </a:r>
            <a:r>
              <a:rPr lang="en-US" dirty="0">
                <a:solidFill>
                  <a:srgbClr val="C00000"/>
                </a:solidFill>
              </a:rPr>
              <a:t>♦ </a:t>
            </a:r>
            <a:r>
              <a:rPr lang="en-US" dirty="0"/>
              <a:t>What is Four Card Poker?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80637-0D50-48B2-B04B-0C9C36D9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Popular casino game, owned by Shuffle Master</a:t>
            </a:r>
          </a:p>
          <a:p>
            <a:r>
              <a:rPr lang="en-US" dirty="0"/>
              <a:t>You form your best 4 cards from a 5 card hand;</a:t>
            </a:r>
            <a:br>
              <a:rPr lang="en-US" dirty="0"/>
            </a:br>
            <a:r>
              <a:rPr lang="en-US" dirty="0"/>
              <a:t>dealer forms their best 4 cards from a 6 card hand</a:t>
            </a:r>
          </a:p>
          <a:p>
            <a:r>
              <a:rPr lang="en-US" dirty="0"/>
              <a:t>Hand rankings:</a:t>
            </a:r>
          </a:p>
          <a:p>
            <a:pPr lvl="1"/>
            <a:r>
              <a:rPr lang="en-US" dirty="0"/>
              <a:t>Four of a kind (ranked higher than straight flush)</a:t>
            </a:r>
          </a:p>
          <a:p>
            <a:pPr lvl="1"/>
            <a:r>
              <a:rPr lang="en-US" dirty="0"/>
              <a:t>Straight flush (no such thing as Royal Flush)</a:t>
            </a:r>
          </a:p>
          <a:p>
            <a:pPr lvl="1"/>
            <a:r>
              <a:rPr lang="en-US" dirty="0"/>
              <a:t>Three of a kind</a:t>
            </a:r>
          </a:p>
          <a:p>
            <a:pPr lvl="1"/>
            <a:r>
              <a:rPr lang="en-US" dirty="0"/>
              <a:t>Flush</a:t>
            </a:r>
          </a:p>
          <a:p>
            <a:pPr lvl="1"/>
            <a:r>
              <a:rPr lang="en-US" dirty="0"/>
              <a:t>Straight (A-2-3-4 is lowest straight)</a:t>
            </a:r>
          </a:p>
          <a:p>
            <a:pPr lvl="1"/>
            <a:r>
              <a:rPr lang="en-US" dirty="0"/>
              <a:t>Two pair</a:t>
            </a:r>
          </a:p>
          <a:p>
            <a:pPr lvl="1"/>
            <a:r>
              <a:rPr lang="en-US" dirty="0"/>
              <a:t>One pair</a:t>
            </a:r>
          </a:p>
          <a:p>
            <a:pPr lvl="1"/>
            <a:r>
              <a:rPr lang="en-US" dirty="0"/>
              <a:t>High card(s)</a:t>
            </a:r>
          </a:p>
        </p:txBody>
      </p:sp>
    </p:spTree>
    <p:extLst>
      <p:ext uri="{BB962C8B-B14F-4D97-AF65-F5344CB8AC3E}">
        <p14:creationId xmlns:p14="http://schemas.microsoft.com/office/powerpoint/2010/main" val="353921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8BA2-62E2-4DDD-809F-B7186627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♠</a:t>
            </a:r>
            <a:r>
              <a:rPr lang="en-US" dirty="0">
                <a:solidFill>
                  <a:srgbClr val="C00000"/>
                </a:solidFill>
              </a:rPr>
              <a:t>♥</a:t>
            </a:r>
            <a:r>
              <a:rPr lang="en-US" dirty="0"/>
              <a:t>♣ </a:t>
            </a:r>
            <a:r>
              <a:rPr lang="en-US" dirty="0">
                <a:solidFill>
                  <a:srgbClr val="C00000"/>
                </a:solidFill>
              </a:rPr>
              <a:t>♦ </a:t>
            </a:r>
            <a:r>
              <a:rPr lang="en-US" dirty="0"/>
              <a:t>What is Four Card Poker?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39B8-F527-4720-943E-94F1C2EB8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3"/>
            <a:ext cx="10515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House edge of 2.79% when played optimally</a:t>
            </a:r>
            <a:r>
              <a:rPr lang="en-US" i="1" dirty="0"/>
              <a:t>    → Compare to: blackjack ~0.5%,   baccarat ~1.06%</a:t>
            </a:r>
          </a:p>
          <a:p>
            <a:r>
              <a:rPr lang="en-US" i="1" dirty="0"/>
              <a:t>How do you play optimally?</a:t>
            </a:r>
            <a:br>
              <a:rPr lang="en-US" i="1" dirty="0"/>
            </a:br>
            <a:endParaRPr lang="en-US" i="1" dirty="0"/>
          </a:p>
          <a:p>
            <a:pPr lvl="1"/>
            <a:r>
              <a:rPr lang="en-US" dirty="0"/>
              <a:t>Beginner Strategy</a:t>
            </a:r>
          </a:p>
          <a:p>
            <a:pPr lvl="2"/>
            <a:r>
              <a:rPr lang="en-US" dirty="0"/>
              <a:t>Raise 3X with a pair of tens or higher</a:t>
            </a:r>
          </a:p>
          <a:p>
            <a:pPr lvl="2"/>
            <a:r>
              <a:rPr lang="en-US" dirty="0"/>
              <a:t>Raise 1X with a pair of twos to nines</a:t>
            </a:r>
          </a:p>
          <a:p>
            <a:pPr lvl="2"/>
            <a:r>
              <a:rPr lang="en-US" dirty="0"/>
              <a:t>Fold all other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Advanced Strategy</a:t>
            </a:r>
          </a:p>
          <a:p>
            <a:pPr lvl="2"/>
            <a:r>
              <a:rPr lang="en-US" dirty="0"/>
              <a:t>Pair of Aces or better: Bet 3X</a:t>
            </a:r>
          </a:p>
          <a:p>
            <a:pPr lvl="2"/>
            <a:r>
              <a:rPr lang="en-US" dirty="0"/>
              <a:t>Pair of Ks: Bet 3X, except bet 1X against an Ace and you don't have an Ace nor 4.</a:t>
            </a:r>
          </a:p>
          <a:p>
            <a:pPr lvl="2"/>
            <a:r>
              <a:rPr lang="en-US" dirty="0"/>
              <a:t>Pair of Js or Qs: Bet 3X, except bet 1X if the dealer's card outranks pair your pair</a:t>
            </a:r>
            <a:br>
              <a:rPr lang="en-US" dirty="0"/>
            </a:br>
            <a:r>
              <a:rPr lang="en-US" dirty="0"/>
              <a:t>rank and does not match a singleton in your hand.</a:t>
            </a:r>
          </a:p>
          <a:p>
            <a:pPr lvl="2"/>
            <a:r>
              <a:rPr lang="en-US" dirty="0"/>
              <a:t>Pair of 9s or 10s: Bet 3X, except bet 1X if dealer card outranks your pair rank.</a:t>
            </a:r>
          </a:p>
          <a:p>
            <a:pPr lvl="2"/>
            <a:r>
              <a:rPr lang="en-US" dirty="0"/>
              <a:t>Pair of 8s: Bet 1X, except bet 3X against a 2</a:t>
            </a:r>
          </a:p>
          <a:p>
            <a:pPr lvl="2"/>
            <a:r>
              <a:rPr lang="en-US" dirty="0"/>
              <a:t>Pair of 4s thru 7s: Bet 1X</a:t>
            </a:r>
          </a:p>
          <a:p>
            <a:pPr lvl="2"/>
            <a:r>
              <a:rPr lang="en-US" dirty="0"/>
              <a:t>Pair of 3s: Bet 1X, except fold against a Jack if your highest kicker is a 10 or lower</a:t>
            </a:r>
          </a:p>
          <a:p>
            <a:pPr lvl="2"/>
            <a:r>
              <a:rPr lang="en-US" dirty="0"/>
              <a:t>Pair of 2s or AKQ: Fold, except bet 1X if dealer card matches a rank in your hand</a:t>
            </a:r>
          </a:p>
          <a:p>
            <a:pPr lvl="2"/>
            <a:r>
              <a:rPr lang="en-US" dirty="0"/>
              <a:t>AKJT: Fold, except bet 1X against a Jack</a:t>
            </a:r>
          </a:p>
          <a:p>
            <a:pPr lvl="2"/>
            <a:r>
              <a:rPr lang="en-US" dirty="0"/>
              <a:t>AKJ9 or lower: Fold</a:t>
            </a:r>
          </a:p>
          <a:p>
            <a:pPr marL="914400" lvl="2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Sauce: </a:t>
            </a:r>
            <a:r>
              <a:rPr lang="en-US" i="1" dirty="0">
                <a:hlinkClick r:id="rId2"/>
              </a:rPr>
              <a:t>https://wizardofodds.com/games/four-card-poker/</a:t>
            </a:r>
            <a:r>
              <a:rPr lang="en-US" i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5FBB-1FF2-4373-8F0A-C6B943A8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♠My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DD04-C46A-4566-B437-57A0A437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23097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Complete simulation of Four Card Poker in Python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 betting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Cards are shuffled (random) &amp; dealt to player; player can see hand + automatic analysis of best 4 cards; dealer’s up-card is visible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Your hand: ['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Q♡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', 'Q♣', '9♣', '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2♢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6♢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Dealer's up-card: 6♣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You have one pair – Q’s;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Your best four cards: ['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Q♡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', 'Q♣', '9♣', '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6♢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	Rank metadata: [3, 12, 9, 6]</a:t>
            </a:r>
            <a:endParaRPr lang="en-US" sz="1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AAD64-5518-4710-8FD8-F733591BC121}"/>
              </a:ext>
            </a:extLst>
          </p:cNvPr>
          <p:cNvSpPr txBox="1"/>
          <p:nvPr/>
        </p:nvSpPr>
        <p:spPr>
          <a:xfrm>
            <a:off x="8426113" y="56147"/>
            <a:ext cx="3320716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Four Card Poker     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Dealer Always Qualifies  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Player Wins Ties     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Minimum: $5       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-- Ante Bonus Pay Table --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Hand  Payout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Four of a Kind      25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Straight Flush      20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Three of a Kind       2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-- Aces Plus Pay Table --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Hand  Payout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Four of a Kind      50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Straight Flush      40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Three of a Kind       8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Flush       5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Straight       4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Two Pair       3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Pair of Aces       1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-- Bad Beat Pay Table --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Hand  Payout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Four of a Kind   25000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Straight Flush   10000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Three of a Kind     100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Flush      25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Straight       6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Two Pair       4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45536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E0CD-A049-462D-B58E-BA7C932A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♠My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472E5-4444-4EA0-BBDD-E0FE4BC22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Player has to raise (1, 2, or 3× ante bet)  or fold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Dealer’s hand + best 4 cards is revealed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Dealer's hand: ['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5♡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'J♣', '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6♡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5♢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4♡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'6♣’]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Dealer has two pair - 6's &amp; 5's 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Dealer's best four cards: ['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6♡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'6♣', '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5♡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5♢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Rank metadata: [4, 6, 5]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Result: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Dealer wins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Player pushes/wins/loses on various bets &amp; has option to continue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F660-C228-4CBE-A702-5B95F294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♥</a:t>
            </a:r>
            <a:r>
              <a:rPr lang="en-US" dirty="0"/>
              <a:t>What’s the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C6A7E-CA86-4341-BAF2-FD4203D8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people unfamiliar w/ the game or those with poor decision-making skills (like me!) to run simulations to practice in a risk-free environment &amp; get acclimated to more educated betting behaviors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Final results: 100000 hands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		Four of a kind: 0.0%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		Straight flush: 0.1%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		Three of a kind: 2.3%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		Normal flush: 4.0%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		Normal straight: 4.5%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		Two pair: 4.8%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		One pair: 40.2%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		High card: 44.1%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9FB0D-6E31-49BB-98A1-25D9AA162823}"/>
              </a:ext>
            </a:extLst>
          </p:cNvPr>
          <p:cNvSpPr txBox="1"/>
          <p:nvPr/>
        </p:nvSpPr>
        <p:spPr>
          <a:xfrm>
            <a:off x="5133473" y="5712131"/>
            <a:ext cx="118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← fold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C1BF2-9173-4141-BBAA-4E0940A84EC8}"/>
              </a:ext>
            </a:extLst>
          </p:cNvPr>
          <p:cNvSpPr txBox="1"/>
          <p:nvPr/>
        </p:nvSpPr>
        <p:spPr>
          <a:xfrm>
            <a:off x="5133473" y="5342799"/>
            <a:ext cx="48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← </a:t>
            </a:r>
            <a:r>
              <a:rPr lang="da-DK" dirty="0"/>
              <a:t>breakdown:  11.5%  bet 3</a:t>
            </a:r>
            <a:r>
              <a:rPr lang="en-US" dirty="0"/>
              <a:t>×</a:t>
            </a:r>
            <a:r>
              <a:rPr lang="da-DK" dirty="0"/>
              <a:t>,  28.7% bet 1</a:t>
            </a:r>
            <a:r>
              <a:rPr lang="en-US" dirty="0"/>
              <a:t>×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0AF2F73-507C-4EFD-80E2-38BE63A982F4}"/>
              </a:ext>
            </a:extLst>
          </p:cNvPr>
          <p:cNvSpPr/>
          <p:nvPr/>
        </p:nvSpPr>
        <p:spPr>
          <a:xfrm>
            <a:off x="5670884" y="3336758"/>
            <a:ext cx="481263" cy="20060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93EC3-66C6-455D-9FDF-2AFCA8EB3B31}"/>
              </a:ext>
            </a:extLst>
          </p:cNvPr>
          <p:cNvSpPr txBox="1"/>
          <p:nvPr/>
        </p:nvSpPr>
        <p:spPr>
          <a:xfrm>
            <a:off x="6339723" y="4155112"/>
            <a:ext cx="140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15.7% bet 3</a:t>
            </a:r>
            <a:r>
              <a:rPr lang="en-US" dirty="0"/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208344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7971-B2B3-45A5-810D-89B1916C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♥</a:t>
            </a:r>
            <a:r>
              <a:rPr lang="en-US" dirty="0"/>
              <a:t>What’s the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47E4-0D06-43A9-B2CD-9969A6D8F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204"/>
            <a:ext cx="10515600" cy="49066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hands are fixed but the amount of money you end up with depends whether you raise (and by how much) or fold.</a:t>
            </a:r>
          </a:p>
          <a:p>
            <a:pPr marL="0" indent="0">
              <a:buNone/>
            </a:pPr>
            <a:r>
              <a:rPr lang="en-US" dirty="0"/>
              <a:t>Player’s hand &amp; dealer’s up-card can be made static while looping through many variations of the dealer’s </a:t>
            </a:r>
            <a:r>
              <a:rPr lang="en-US" i="1" dirty="0"/>
              <a:t>potential</a:t>
            </a:r>
            <a:r>
              <a:rPr lang="en-US" dirty="0"/>
              <a:t> hands to estimate odds of winning.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Final results: 10000 runs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Player wins: 5825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Dealer wins: 4175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Your hand has a ~58.2% chance of beating the dealer’s.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*Margin of error ±0.5%</a:t>
            </a:r>
          </a:p>
          <a:p>
            <a:pPr marL="0" indent="0">
              <a:buNone/>
            </a:pPr>
            <a:r>
              <a:rPr lang="en-US" dirty="0"/>
              <a:t>Other uses:</a:t>
            </a:r>
          </a:p>
          <a:p>
            <a:pPr lvl="1"/>
            <a:r>
              <a:rPr lang="en-US" dirty="0"/>
              <a:t>Conditional betting behaviors + looping through games without human input to see how quickly one can lose money</a:t>
            </a:r>
          </a:p>
          <a:p>
            <a:pPr lvl="1"/>
            <a:r>
              <a:rPr lang="en-US" dirty="0"/>
              <a:t>Filtering concept can be easily adapted to other card games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0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ABBA-7813-41C5-8BC5-BC41C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♣Then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71EB-3725-43D7-BDB2-6FC09EAF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“When I’m at the casino I have too many drinks &amp; forget everything”</a:t>
            </a:r>
          </a:p>
          <a:p>
            <a:pPr marL="0" indent="0">
              <a:buNone/>
            </a:pPr>
            <a:r>
              <a:rPr lang="en-US" dirty="0"/>
              <a:t>🤓  IDEA: image recognition of hand + live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“That’s not practical”</a:t>
            </a:r>
          </a:p>
          <a:p>
            <a:pPr marL="0" indent="0">
              <a:buNone/>
            </a:pPr>
            <a:r>
              <a:rPr lang="en-US" dirty="0"/>
              <a:t>🤓  IDEA: casino security cameras can look at player’s hands,</a:t>
            </a:r>
            <a:br>
              <a:rPr lang="en-US" dirty="0"/>
            </a:br>
            <a:r>
              <a:rPr lang="en-US" dirty="0"/>
              <a:t>	do live analysis, build a loyalty card profile based on betting 	behaviors then target certain players w/ marketing or comps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/>
              <a:t>Two images</a:t>
            </a:r>
          </a:p>
          <a:p>
            <a:pPr lvl="2"/>
            <a:r>
              <a:rPr lang="en-US" sz="2200" dirty="0"/>
              <a:t>Early in the game:  Dealer’s up-card</a:t>
            </a:r>
          </a:p>
          <a:p>
            <a:pPr lvl="2"/>
            <a:r>
              <a:rPr lang="en-US" sz="2200" dirty="0"/>
              <a:t>Towards end of the game:  Player’s hand, ante bet, &amp; raise amount</a:t>
            </a:r>
            <a:r>
              <a:rPr lang="en-US" dirty="0"/>
              <a:t>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&amp; this is where I started having issues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1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3407-4A18-40FA-942B-79D544C1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♣Then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9C6B-D115-4929-954B-E0DE783F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Attempt #1:  tesseract  (text from images OCR for Python)</a:t>
            </a:r>
          </a:p>
          <a:p>
            <a:pPr lvl="1"/>
            <a:r>
              <a:rPr lang="en-US" dirty="0"/>
              <a:t>problem:  doesn’t pick up suits?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Attempt #2:  </a:t>
            </a:r>
            <a:r>
              <a:rPr lang="en-US" dirty="0" err="1"/>
              <a:t>imageAI</a:t>
            </a:r>
            <a:r>
              <a:rPr lang="en-US" dirty="0"/>
              <a:t> (</a:t>
            </a:r>
            <a:r>
              <a:rPr lang="en-US" dirty="0" err="1"/>
              <a:t>keras</a:t>
            </a:r>
            <a:r>
              <a:rPr lang="en-US" dirty="0"/>
              <a:t> based, Python script)</a:t>
            </a:r>
          </a:p>
          <a:p>
            <a:pPr lvl="1"/>
            <a:r>
              <a:rPr lang="en-US" dirty="0"/>
              <a:t>had to run in Google </a:t>
            </a:r>
            <a:r>
              <a:rPr lang="en-US" dirty="0" err="1"/>
              <a:t>Colab</a:t>
            </a:r>
            <a:endParaRPr lang="en-US" dirty="0"/>
          </a:p>
          <a:p>
            <a:pPr lvl="1"/>
            <a:r>
              <a:rPr lang="en-US" dirty="0"/>
              <a:t>took pictures, sorted them into test/train * 52 folders, a few Epochs later …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loss: 4.3127 - acc: 0.0192 - val_loss: 4.2686 - val_acc: 0.0192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6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553</Words>
  <Application>Microsoft Office PowerPoint</Application>
  <PresentationFormat>Widescreen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♠♥♣ ♦ Four Card Poker</vt:lpstr>
      <vt:lpstr>♠♥♣ ♦ What is Four Card Poker?</vt:lpstr>
      <vt:lpstr>♠♥♣ ♦ What is Four Card Poker?</vt:lpstr>
      <vt:lpstr>♠My project</vt:lpstr>
      <vt:lpstr>♠My project</vt:lpstr>
      <vt:lpstr>♥What’s the point?</vt:lpstr>
      <vt:lpstr>♥What’s the point?</vt:lpstr>
      <vt:lpstr>♣Then what?</vt:lpstr>
      <vt:lpstr>♣Then what?</vt:lpstr>
      <vt:lpstr>♣Then what?</vt:lpstr>
      <vt:lpstr>♦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♠♥♣ ♦ Four Card Poker</dc:title>
  <dc:creator>wendy chau</dc:creator>
  <cp:lastModifiedBy>wendy chau</cp:lastModifiedBy>
  <cp:revision>38</cp:revision>
  <dcterms:created xsi:type="dcterms:W3CDTF">2019-06-11T23:34:38Z</dcterms:created>
  <dcterms:modified xsi:type="dcterms:W3CDTF">2019-06-12T07:37:13Z</dcterms:modified>
</cp:coreProperties>
</file>