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h5u1TJvu7KM5dVHCCw5tT83QGi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7"/>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pic>
        <p:nvPicPr>
          <p:cNvPr descr="Droplets-HD-Content-R1d.png" id="84" name="Google Shape;84;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5" name="Google Shape;85;p16"/>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6"/>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87" name="Google Shape;87;p16"/>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8" name="Google Shape;88;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1" name="Shape 91"/>
        <p:cNvGrpSpPr/>
        <p:nvPr/>
      </p:nvGrpSpPr>
      <p:grpSpPr>
        <a:xfrm>
          <a:off x="0" y="0"/>
          <a:ext cx="0" cy="0"/>
          <a:chOff x="0" y="0"/>
          <a:chExt cx="0" cy="0"/>
        </a:xfrm>
      </p:grpSpPr>
      <p:pic>
        <p:nvPicPr>
          <p:cNvPr descr="Droplets-HD-Content-R1d.png" id="92" name="Google Shape;92;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3" name="Google Shape;93;p17"/>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7"/>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95" name="Google Shape;95;p17"/>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6" name="Google Shape;96;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pic>
        <p:nvPicPr>
          <p:cNvPr descr="Droplets-HD-Content-R1d.png" id="100" name="Google Shape;100;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1" name="Google Shape;101;p18"/>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8"/>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3" name="Google Shape;103;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pic>
        <p:nvPicPr>
          <p:cNvPr descr="Droplets-HD-Content-R1d.png" id="107" name="Google Shape;107;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8" name="Google Shape;108;p19"/>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9"/>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0" name="Google Shape;110;p19"/>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1" name="Google Shape;111;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9"/>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15" name="Google Shape;115;p19"/>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pic>
        <p:nvPicPr>
          <p:cNvPr descr="Droplets-HD-Content-R1d.png" id="117" name="Google Shape;117;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8" name="Google Shape;118;p20"/>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0"/>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20" name="Google Shape;120;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3" name="Shape 123"/>
        <p:cNvGrpSpPr/>
        <p:nvPr/>
      </p:nvGrpSpPr>
      <p:grpSpPr>
        <a:xfrm>
          <a:off x="0" y="0"/>
          <a:ext cx="0" cy="0"/>
          <a:chOff x="0" y="0"/>
          <a:chExt cx="0" cy="0"/>
        </a:xfrm>
      </p:grpSpPr>
      <p:pic>
        <p:nvPicPr>
          <p:cNvPr descr="Droplets-HD-Content-R1d.png" id="124" name="Google Shape;124;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5" name="Google Shape;125;p21"/>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1"/>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7" name="Google Shape;127;p21"/>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21"/>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21"/>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0" name="Google Shape;130;p21"/>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1" name="Google Shape;131;p21"/>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2" name="Google Shape;132;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5" name="Shape 135"/>
        <p:cNvGrpSpPr/>
        <p:nvPr/>
      </p:nvGrpSpPr>
      <p:grpSpPr>
        <a:xfrm>
          <a:off x="0" y="0"/>
          <a:ext cx="0" cy="0"/>
          <a:chOff x="0" y="0"/>
          <a:chExt cx="0" cy="0"/>
        </a:xfrm>
      </p:grpSpPr>
      <p:pic>
        <p:nvPicPr>
          <p:cNvPr descr="Droplets-HD-Content-R1d.png" id="136" name="Google Shape;136;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7" name="Google Shape;137;p22"/>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9" name="Google Shape;139;p22"/>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40" name="Google Shape;140;p22"/>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1" name="Google Shape;141;p22"/>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42" name="Google Shape;142;p22"/>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43" name="Google Shape;143;p22"/>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4" name="Google Shape;144;p22"/>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45" name="Google Shape;145;p22"/>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46" name="Google Shape;146;p22"/>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7" name="Google Shape;147;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pic>
        <p:nvPicPr>
          <p:cNvPr descr="Droplets-HD-Content-R1d.png" id="151" name="Google Shape;151;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2" name="Google Shape;152;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3"/>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4" name="Google Shape;154;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pic>
        <p:nvPicPr>
          <p:cNvPr descr="Droplets-HD-Content-R1d.png" id="158" name="Google Shape;158;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9" name="Google Shape;159;p24"/>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4"/>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1" name="Google Shape;161;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23" name="Shape 23"/>
        <p:cNvGrpSpPr/>
        <p:nvPr/>
      </p:nvGrpSpPr>
      <p:grpSpPr>
        <a:xfrm>
          <a:off x="0" y="0"/>
          <a:ext cx="0" cy="0"/>
          <a:chOff x="0" y="0"/>
          <a:chExt cx="0" cy="0"/>
        </a:xfrm>
      </p:grpSpPr>
      <p:sp>
        <p:nvSpPr>
          <p:cNvPr id="24" name="Google Shape;24;p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SzPts val="2000"/>
              <a:buNone/>
              <a:defRPr b="0" sz="2000" cap="none">
                <a:solidFill>
                  <a:schemeClr val="dk2"/>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26" name="Google Shape;26;p8"/>
          <p:cNvSpPr txBox="1"/>
          <p:nvPr>
            <p:ph idx="2" type="body"/>
          </p:nvPr>
        </p:nvSpPr>
        <p:spPr>
          <a:xfrm>
            <a:off x="1097280" y="2582334"/>
            <a:ext cx="4937760" cy="33782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7" name="Google Shape;27;p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SzPts val="2000"/>
              <a:buNone/>
              <a:defRPr b="0" sz="2000" cap="none">
                <a:solidFill>
                  <a:schemeClr val="dk2"/>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28" name="Google Shape;28;p8"/>
          <p:cNvSpPr txBox="1"/>
          <p:nvPr>
            <p:ph idx="4" type="body"/>
          </p:nvPr>
        </p:nvSpPr>
        <p:spPr>
          <a:xfrm>
            <a:off x="6217920" y="2582334"/>
            <a:ext cx="4937760" cy="33782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9" name="Google Shape;29;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pic>
        <p:nvPicPr>
          <p:cNvPr descr="Droplets-HD-Content-R1d.png" id="33" name="Google Shape;3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Google Shape;34;p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6" name="Google Shape;36;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pic>
        <p:nvPicPr>
          <p:cNvPr descr="Droplets-HD-Content-R1d.png" id="40" name="Google Shape;40;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1" name="Google Shape;41;p10"/>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3" name="Google Shape;43;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pic>
        <p:nvPicPr>
          <p:cNvPr descr="Droplets-HD-Content-R1d.png" id="47" name="Google Shape;47;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8" name="Google Shape;48;p1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0" name="Google Shape;50;p11"/>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4" name="Shape 54"/>
        <p:cNvGrpSpPr/>
        <p:nvPr/>
      </p:nvGrpSpPr>
      <p:grpSpPr>
        <a:xfrm>
          <a:off x="0" y="0"/>
          <a:ext cx="0" cy="0"/>
          <a:chOff x="0" y="0"/>
          <a:chExt cx="0" cy="0"/>
        </a:xfrm>
      </p:grpSpPr>
      <p:pic>
        <p:nvPicPr>
          <p:cNvPr descr="Droplets-HD-Content-R1d.png" id="55" name="Google Shape;55;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6" name="Google Shape;56;p1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8" name="Google Shape;58;p12"/>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9" name="Google Shape;59;p12"/>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0" name="Google Shape;60;p12"/>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1" name="Google Shape;61;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pic>
        <p:nvPicPr>
          <p:cNvPr descr="Droplets-HD-Content-R1d.png" id="65" name="Google Shape;65;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6" name="Google Shape;66;p1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pic>
        <p:nvPicPr>
          <p:cNvPr descr="Droplets-HD-Content-R1d.png" id="71" name="Google Shape;71;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pic>
        <p:nvPicPr>
          <p:cNvPr descr="Droplets-HD-Content-R1d.png" id="76" name="Google Shape;76;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7" name="Google Shape;77;p15"/>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9" name="Google Shape;79;p15"/>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0" name="Google Shape;80;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6"/>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11" name="Google Shape;11;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BIG DATA SYSTEM</a:t>
            </a:r>
            <a:endParaRPr/>
          </a:p>
        </p:txBody>
      </p:sp>
      <p:sp>
        <p:nvSpPr>
          <p:cNvPr id="169" name="Google Shape;169;p1"/>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US"/>
              <a:t>AKKA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p:nvPr/>
        </p:nvSpPr>
        <p:spPr>
          <a:xfrm>
            <a:off x="7394382" y="505245"/>
            <a:ext cx="1241906" cy="847898"/>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Guardian</a:t>
            </a:r>
            <a:endParaRPr b="0" i="0" sz="1200" u="none" cap="none" strike="noStrike">
              <a:solidFill>
                <a:schemeClr val="dk1"/>
              </a:solidFill>
              <a:latin typeface="Twentieth Century"/>
              <a:ea typeface="Twentieth Century"/>
              <a:cs typeface="Twentieth Century"/>
              <a:sym typeface="Twentieth Century"/>
            </a:endParaRPr>
          </a:p>
        </p:txBody>
      </p:sp>
      <p:sp>
        <p:nvSpPr>
          <p:cNvPr id="175" name="Google Shape;175;p2"/>
          <p:cNvSpPr/>
          <p:nvPr/>
        </p:nvSpPr>
        <p:spPr>
          <a:xfrm>
            <a:off x="10669731" y="3658319"/>
            <a:ext cx="1064700" cy="638400"/>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Dep Worker</a:t>
            </a:r>
            <a:endParaRPr b="0" i="0" sz="1200" u="none" cap="none" strike="noStrike">
              <a:solidFill>
                <a:schemeClr val="dk1"/>
              </a:solidFill>
              <a:latin typeface="Twentieth Century"/>
              <a:ea typeface="Twentieth Century"/>
              <a:cs typeface="Twentieth Century"/>
              <a:sym typeface="Twentieth Century"/>
            </a:endParaRPr>
          </a:p>
        </p:txBody>
      </p:sp>
      <p:sp>
        <p:nvSpPr>
          <p:cNvPr id="176" name="Google Shape;176;p2"/>
          <p:cNvSpPr/>
          <p:nvPr/>
        </p:nvSpPr>
        <p:spPr>
          <a:xfrm>
            <a:off x="3847421" y="3716008"/>
            <a:ext cx="1064802" cy="638343"/>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Dep Miner</a:t>
            </a:r>
            <a:endParaRPr b="0" i="0" sz="1200" u="none" cap="none" strike="noStrike">
              <a:solidFill>
                <a:schemeClr val="dk1"/>
              </a:solidFill>
              <a:latin typeface="Twentieth Century"/>
              <a:ea typeface="Twentieth Century"/>
              <a:cs typeface="Twentieth Century"/>
              <a:sym typeface="Twentieth Century"/>
            </a:endParaRPr>
          </a:p>
        </p:txBody>
      </p:sp>
      <p:sp>
        <p:nvSpPr>
          <p:cNvPr id="177" name="Google Shape;177;p2"/>
          <p:cNvSpPr/>
          <p:nvPr/>
        </p:nvSpPr>
        <p:spPr>
          <a:xfrm>
            <a:off x="7425217" y="2386497"/>
            <a:ext cx="1064802" cy="827012"/>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Reaper</a:t>
            </a:r>
            <a:endParaRPr b="0" i="0" sz="1200" u="none" cap="none" strike="noStrike">
              <a:solidFill>
                <a:schemeClr val="dk1"/>
              </a:solidFill>
              <a:latin typeface="Twentieth Century"/>
              <a:ea typeface="Twentieth Century"/>
              <a:cs typeface="Twentieth Century"/>
              <a:sym typeface="Twentieth Century"/>
            </a:endParaRPr>
          </a:p>
        </p:txBody>
      </p:sp>
      <p:sp>
        <p:nvSpPr>
          <p:cNvPr id="178" name="Google Shape;178;p2"/>
          <p:cNvSpPr/>
          <p:nvPr/>
        </p:nvSpPr>
        <p:spPr>
          <a:xfrm>
            <a:off x="3847421" y="2145891"/>
            <a:ext cx="1064802" cy="827012"/>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Master</a:t>
            </a:r>
            <a:endParaRPr b="0" i="0" sz="1200" u="none" cap="none" strike="noStrike">
              <a:solidFill>
                <a:schemeClr val="dk1"/>
              </a:solidFill>
              <a:latin typeface="Twentieth Century"/>
              <a:ea typeface="Twentieth Century"/>
              <a:cs typeface="Twentieth Century"/>
              <a:sym typeface="Twentieth Century"/>
            </a:endParaRPr>
          </a:p>
        </p:txBody>
      </p:sp>
      <p:sp>
        <p:nvSpPr>
          <p:cNvPr id="179" name="Google Shape;179;p2"/>
          <p:cNvSpPr/>
          <p:nvPr/>
        </p:nvSpPr>
        <p:spPr>
          <a:xfrm>
            <a:off x="2546783" y="5093734"/>
            <a:ext cx="1147865" cy="778136"/>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Input Reader</a:t>
            </a:r>
            <a:endParaRPr b="0" i="0" sz="1200" u="none" cap="none" strike="noStrike">
              <a:solidFill>
                <a:schemeClr val="dk1"/>
              </a:solidFill>
              <a:latin typeface="Twentieth Century"/>
              <a:ea typeface="Twentieth Century"/>
              <a:cs typeface="Twentieth Century"/>
              <a:sym typeface="Twentieth Century"/>
            </a:endParaRPr>
          </a:p>
        </p:txBody>
      </p:sp>
      <p:sp>
        <p:nvSpPr>
          <p:cNvPr id="180" name="Google Shape;180;p2"/>
          <p:cNvSpPr/>
          <p:nvPr/>
        </p:nvSpPr>
        <p:spPr>
          <a:xfrm>
            <a:off x="902586" y="2815961"/>
            <a:ext cx="1147865" cy="847899"/>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Result collector</a:t>
            </a:r>
            <a:endParaRPr b="0" i="0" sz="1200" u="none" cap="none" strike="noStrike">
              <a:solidFill>
                <a:schemeClr val="dk1"/>
              </a:solidFill>
              <a:latin typeface="Twentieth Century"/>
              <a:ea typeface="Twentieth Century"/>
              <a:cs typeface="Twentieth Century"/>
              <a:sym typeface="Twentieth Century"/>
            </a:endParaRPr>
          </a:p>
        </p:txBody>
      </p:sp>
      <p:sp>
        <p:nvSpPr>
          <p:cNvPr id="181" name="Google Shape;181;p2"/>
          <p:cNvSpPr/>
          <p:nvPr/>
        </p:nvSpPr>
        <p:spPr>
          <a:xfrm>
            <a:off x="4235419" y="5097458"/>
            <a:ext cx="1147800" cy="827100"/>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Large Message Proxy</a:t>
            </a:r>
            <a:endParaRPr b="0" i="0" sz="1200" u="none" cap="none" strike="noStrike">
              <a:solidFill>
                <a:schemeClr val="dk1"/>
              </a:solidFill>
              <a:latin typeface="Twentieth Century"/>
              <a:ea typeface="Twentieth Century"/>
              <a:cs typeface="Twentieth Century"/>
              <a:sym typeface="Twentieth Century"/>
            </a:endParaRPr>
          </a:p>
        </p:txBody>
      </p:sp>
      <p:sp>
        <p:nvSpPr>
          <p:cNvPr id="182" name="Google Shape;182;p2"/>
          <p:cNvSpPr/>
          <p:nvPr/>
        </p:nvSpPr>
        <p:spPr>
          <a:xfrm>
            <a:off x="10669732" y="2275874"/>
            <a:ext cx="1064700" cy="736200"/>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Worker</a:t>
            </a:r>
            <a:endParaRPr b="0" i="0" sz="1200" u="none" cap="none" strike="noStrike">
              <a:solidFill>
                <a:schemeClr val="dk1"/>
              </a:solidFill>
              <a:latin typeface="Twentieth Century"/>
              <a:ea typeface="Twentieth Century"/>
              <a:cs typeface="Twentieth Century"/>
              <a:sym typeface="Twentieth Century"/>
            </a:endParaRPr>
          </a:p>
        </p:txBody>
      </p:sp>
      <p:cxnSp>
        <p:nvCxnSpPr>
          <p:cNvPr id="183" name="Google Shape;183;p2"/>
          <p:cNvCxnSpPr/>
          <p:nvPr/>
        </p:nvCxnSpPr>
        <p:spPr>
          <a:xfrm flipH="1" rot="10800000">
            <a:off x="3256902" y="4334895"/>
            <a:ext cx="787941" cy="739381"/>
          </a:xfrm>
          <a:prstGeom prst="straightConnector1">
            <a:avLst/>
          </a:prstGeom>
          <a:noFill/>
          <a:ln cap="flat" cmpd="sng" w="9525">
            <a:solidFill>
              <a:srgbClr val="2581BC"/>
            </a:solidFill>
            <a:prstDash val="solid"/>
            <a:round/>
            <a:headEnd len="sm" w="sm" type="none"/>
            <a:tailEnd len="med" w="med" type="triangle"/>
          </a:ln>
        </p:spPr>
      </p:cxnSp>
      <p:cxnSp>
        <p:nvCxnSpPr>
          <p:cNvPr id="184" name="Google Shape;184;p2"/>
          <p:cNvCxnSpPr>
            <a:stCxn id="176" idx="4"/>
            <a:endCxn id="181" idx="0"/>
          </p:cNvCxnSpPr>
          <p:nvPr/>
        </p:nvCxnSpPr>
        <p:spPr>
          <a:xfrm>
            <a:off x="4379822" y="4354351"/>
            <a:ext cx="429600" cy="743100"/>
          </a:xfrm>
          <a:prstGeom prst="straightConnector1">
            <a:avLst/>
          </a:prstGeom>
          <a:noFill/>
          <a:ln cap="flat" cmpd="sng" w="9525">
            <a:solidFill>
              <a:srgbClr val="2581BC"/>
            </a:solidFill>
            <a:prstDash val="solid"/>
            <a:round/>
            <a:headEnd len="sm" w="sm" type="none"/>
            <a:tailEnd len="med" w="med" type="triangle"/>
          </a:ln>
        </p:spPr>
      </p:cxnSp>
      <p:cxnSp>
        <p:nvCxnSpPr>
          <p:cNvPr id="185" name="Google Shape;185;p2"/>
          <p:cNvCxnSpPr>
            <a:stCxn id="186" idx="0"/>
            <a:endCxn id="175" idx="4"/>
          </p:cNvCxnSpPr>
          <p:nvPr/>
        </p:nvCxnSpPr>
        <p:spPr>
          <a:xfrm flipH="1" rot="10800000">
            <a:off x="10355594" y="4296658"/>
            <a:ext cx="846600" cy="836100"/>
          </a:xfrm>
          <a:prstGeom prst="straightConnector1">
            <a:avLst/>
          </a:prstGeom>
          <a:noFill/>
          <a:ln cap="flat" cmpd="sng" w="9525">
            <a:solidFill>
              <a:srgbClr val="2581BC"/>
            </a:solidFill>
            <a:prstDash val="solid"/>
            <a:round/>
            <a:headEnd len="sm" w="sm" type="none"/>
            <a:tailEnd len="med" w="med" type="triangle"/>
          </a:ln>
        </p:spPr>
      </p:cxnSp>
      <p:cxnSp>
        <p:nvCxnSpPr>
          <p:cNvPr id="187" name="Google Shape;187;p2"/>
          <p:cNvCxnSpPr/>
          <p:nvPr/>
        </p:nvCxnSpPr>
        <p:spPr>
          <a:xfrm>
            <a:off x="4608422" y="3002087"/>
            <a:ext cx="0" cy="671400"/>
          </a:xfrm>
          <a:prstGeom prst="straightConnector1">
            <a:avLst/>
          </a:prstGeom>
          <a:noFill/>
          <a:ln cap="flat" cmpd="sng" w="9525">
            <a:solidFill>
              <a:srgbClr val="2581BC"/>
            </a:solidFill>
            <a:prstDash val="solid"/>
            <a:round/>
            <a:headEnd len="sm" w="sm" type="none"/>
            <a:tailEnd len="med" w="med" type="triangle"/>
          </a:ln>
        </p:spPr>
      </p:cxnSp>
      <p:cxnSp>
        <p:nvCxnSpPr>
          <p:cNvPr id="188" name="Google Shape;188;p2"/>
          <p:cNvCxnSpPr/>
          <p:nvPr/>
        </p:nvCxnSpPr>
        <p:spPr>
          <a:xfrm flipH="1">
            <a:off x="4944031" y="3897544"/>
            <a:ext cx="5757600" cy="57600"/>
          </a:xfrm>
          <a:prstGeom prst="straightConnector1">
            <a:avLst/>
          </a:prstGeom>
          <a:noFill/>
          <a:ln cap="flat" cmpd="sng" w="9525">
            <a:solidFill>
              <a:srgbClr val="2581BC"/>
            </a:solidFill>
            <a:prstDash val="solid"/>
            <a:round/>
            <a:headEnd len="sm" w="sm" type="none"/>
            <a:tailEnd len="med" w="med" type="triangle"/>
          </a:ln>
        </p:spPr>
      </p:cxnSp>
      <p:cxnSp>
        <p:nvCxnSpPr>
          <p:cNvPr id="189" name="Google Shape;189;p2"/>
          <p:cNvCxnSpPr/>
          <p:nvPr/>
        </p:nvCxnSpPr>
        <p:spPr>
          <a:xfrm flipH="1">
            <a:off x="4728763" y="1057305"/>
            <a:ext cx="2627449" cy="1024765"/>
          </a:xfrm>
          <a:prstGeom prst="straightConnector1">
            <a:avLst/>
          </a:prstGeom>
          <a:noFill/>
          <a:ln cap="flat" cmpd="sng" w="9525">
            <a:solidFill>
              <a:srgbClr val="2581BC"/>
            </a:solidFill>
            <a:prstDash val="solid"/>
            <a:round/>
            <a:headEnd len="sm" w="sm" type="none"/>
            <a:tailEnd len="med" w="med" type="triangle"/>
          </a:ln>
        </p:spPr>
      </p:cxnSp>
      <p:cxnSp>
        <p:nvCxnSpPr>
          <p:cNvPr id="190" name="Google Shape;190;p2"/>
          <p:cNvCxnSpPr>
            <a:stCxn id="174" idx="4"/>
          </p:cNvCxnSpPr>
          <p:nvPr/>
        </p:nvCxnSpPr>
        <p:spPr>
          <a:xfrm>
            <a:off x="8015335" y="1353143"/>
            <a:ext cx="0" cy="936000"/>
          </a:xfrm>
          <a:prstGeom prst="straightConnector1">
            <a:avLst/>
          </a:prstGeom>
          <a:noFill/>
          <a:ln cap="flat" cmpd="sng" w="9525">
            <a:solidFill>
              <a:srgbClr val="FF9900"/>
            </a:solidFill>
            <a:prstDash val="solid"/>
            <a:round/>
            <a:headEnd len="sm" w="sm" type="none"/>
            <a:tailEnd len="med" w="med" type="triangle"/>
          </a:ln>
        </p:spPr>
      </p:cxnSp>
      <p:cxnSp>
        <p:nvCxnSpPr>
          <p:cNvPr id="191" name="Google Shape;191;p2"/>
          <p:cNvCxnSpPr>
            <a:stCxn id="174" idx="6"/>
          </p:cNvCxnSpPr>
          <p:nvPr/>
        </p:nvCxnSpPr>
        <p:spPr>
          <a:xfrm>
            <a:off x="8636288" y="929194"/>
            <a:ext cx="2293200" cy="1226400"/>
          </a:xfrm>
          <a:prstGeom prst="straightConnector1">
            <a:avLst/>
          </a:prstGeom>
          <a:noFill/>
          <a:ln cap="flat" cmpd="sng" w="9525">
            <a:solidFill>
              <a:srgbClr val="2581BC"/>
            </a:solidFill>
            <a:prstDash val="solid"/>
            <a:round/>
            <a:headEnd len="sm" w="sm" type="none"/>
            <a:tailEnd len="med" w="med" type="triangle"/>
          </a:ln>
        </p:spPr>
      </p:cxnSp>
      <p:sp>
        <p:nvSpPr>
          <p:cNvPr id="192" name="Google Shape;192;p2"/>
          <p:cNvSpPr txBox="1"/>
          <p:nvPr/>
        </p:nvSpPr>
        <p:spPr>
          <a:xfrm rot="-2676833">
            <a:off x="3084264" y="4288404"/>
            <a:ext cx="1133235" cy="7386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698CB8"/>
                </a:solidFill>
                <a:latin typeface="Twentieth Century"/>
                <a:ea typeface="Twentieth Century"/>
                <a:cs typeface="Twentieth Century"/>
                <a:sym typeface="Twentieth Century"/>
              </a:rPr>
              <a:t>Header &amp; </a:t>
            </a:r>
            <a:r>
              <a:rPr b="0" i="0" lang="en-US" sz="1400" u="none" cap="none" strike="noStrike">
                <a:solidFill>
                  <a:srgbClr val="698CB8"/>
                </a:solidFill>
                <a:latin typeface="Twentieth Century"/>
                <a:ea typeface="Twentieth Century"/>
                <a:cs typeface="Twentieth Century"/>
                <a:sym typeface="Twentieth Century"/>
              </a:rPr>
              <a:t>Batch Msg</a:t>
            </a:r>
            <a:endParaRPr b="0" i="0" sz="1400" u="none" cap="none" strike="noStrike">
              <a:solidFill>
                <a:srgbClr val="698CB8"/>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a:solidFill>
                  <a:srgbClr val="698CB8"/>
                </a:solidFill>
                <a:latin typeface="Twentieth Century"/>
                <a:ea typeface="Twentieth Century"/>
                <a:cs typeface="Twentieth Century"/>
                <a:sym typeface="Twentieth Century"/>
              </a:rPr>
              <a:t>(pulled)</a:t>
            </a:r>
            <a:endParaRPr>
              <a:solidFill>
                <a:srgbClr val="698CB8"/>
              </a:solidFill>
              <a:latin typeface="Twentieth Century"/>
              <a:ea typeface="Twentieth Century"/>
              <a:cs typeface="Twentieth Century"/>
              <a:sym typeface="Twentieth Century"/>
            </a:endParaRPr>
          </a:p>
        </p:txBody>
      </p:sp>
      <p:sp>
        <p:nvSpPr>
          <p:cNvPr id="193" name="Google Shape;193;p2"/>
          <p:cNvSpPr txBox="1"/>
          <p:nvPr/>
        </p:nvSpPr>
        <p:spPr>
          <a:xfrm rot="1161579">
            <a:off x="2405721" y="3296538"/>
            <a:ext cx="1328519" cy="4616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698CB8"/>
                </a:solidFill>
                <a:latin typeface="Twentieth Century"/>
                <a:ea typeface="Twentieth Century"/>
                <a:cs typeface="Twentieth Century"/>
                <a:sym typeface="Twentieth Century"/>
              </a:rPr>
              <a:t>If IND found/</a:t>
            </a:r>
            <a:endParaRPr/>
          </a:p>
          <a:p>
            <a:pPr indent="0" lvl="0" marL="0" marR="0" rtl="0" algn="l">
              <a:spcBef>
                <a:spcPts val="0"/>
              </a:spcBef>
              <a:spcAft>
                <a:spcPts val="0"/>
              </a:spcAft>
              <a:buNone/>
            </a:pPr>
            <a:r>
              <a:rPr lang="en-US" sz="1200">
                <a:solidFill>
                  <a:srgbClr val="FF9900"/>
                </a:solidFill>
                <a:latin typeface="Twentieth Century"/>
                <a:ea typeface="Twentieth Century"/>
                <a:cs typeface="Twentieth Century"/>
                <a:sym typeface="Twentieth Century"/>
              </a:rPr>
              <a:t>All tasks compl.</a:t>
            </a:r>
            <a:endParaRPr sz="1200">
              <a:solidFill>
                <a:srgbClr val="FF9900"/>
              </a:solidFill>
              <a:latin typeface="Twentieth Century"/>
              <a:ea typeface="Twentieth Century"/>
              <a:cs typeface="Twentieth Century"/>
              <a:sym typeface="Twentieth Century"/>
            </a:endParaRPr>
          </a:p>
        </p:txBody>
      </p:sp>
      <p:sp>
        <p:nvSpPr>
          <p:cNvPr id="194" name="Google Shape;194;p2"/>
          <p:cNvSpPr txBox="1"/>
          <p:nvPr/>
        </p:nvSpPr>
        <p:spPr>
          <a:xfrm rot="3556843">
            <a:off x="4242728" y="4639294"/>
            <a:ext cx="1133444" cy="307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Task Msg</a:t>
            </a:r>
            <a:endParaRPr sz="1400">
              <a:solidFill>
                <a:srgbClr val="698CB8"/>
              </a:solidFill>
              <a:latin typeface="Twentieth Century"/>
              <a:ea typeface="Twentieth Century"/>
              <a:cs typeface="Twentieth Century"/>
              <a:sym typeface="Twentieth Century"/>
            </a:endParaRPr>
          </a:p>
        </p:txBody>
      </p:sp>
      <p:sp>
        <p:nvSpPr>
          <p:cNvPr id="195" name="Google Shape;195;p2"/>
          <p:cNvSpPr txBox="1"/>
          <p:nvPr/>
        </p:nvSpPr>
        <p:spPr>
          <a:xfrm rot="-2700000">
            <a:off x="10191776" y="4503716"/>
            <a:ext cx="909198" cy="3080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Task Msg</a:t>
            </a:r>
            <a:endParaRPr sz="1400">
              <a:solidFill>
                <a:srgbClr val="698CB8"/>
              </a:solidFill>
              <a:latin typeface="Twentieth Century"/>
              <a:ea typeface="Twentieth Century"/>
              <a:cs typeface="Twentieth Century"/>
              <a:sym typeface="Twentieth Century"/>
            </a:endParaRPr>
          </a:p>
        </p:txBody>
      </p:sp>
      <p:sp>
        <p:nvSpPr>
          <p:cNvPr id="196" name="Google Shape;196;p2"/>
          <p:cNvSpPr txBox="1"/>
          <p:nvPr/>
        </p:nvSpPr>
        <p:spPr>
          <a:xfrm>
            <a:off x="7082735" y="4114993"/>
            <a:ext cx="1421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Completion Msg (true/false)</a:t>
            </a:r>
            <a:endParaRPr sz="1400">
              <a:solidFill>
                <a:srgbClr val="698CB8"/>
              </a:solidFill>
              <a:latin typeface="Twentieth Century"/>
              <a:ea typeface="Twentieth Century"/>
              <a:cs typeface="Twentieth Century"/>
              <a:sym typeface="Twentieth Century"/>
            </a:endParaRPr>
          </a:p>
        </p:txBody>
      </p:sp>
      <p:cxnSp>
        <p:nvCxnSpPr>
          <p:cNvPr id="197" name="Google Shape;197;p2"/>
          <p:cNvCxnSpPr/>
          <p:nvPr/>
        </p:nvCxnSpPr>
        <p:spPr>
          <a:xfrm rot="10800000">
            <a:off x="4944027" y="2559397"/>
            <a:ext cx="2401113" cy="279219"/>
          </a:xfrm>
          <a:prstGeom prst="straightConnector1">
            <a:avLst/>
          </a:prstGeom>
          <a:noFill/>
          <a:ln cap="flat" cmpd="sng" w="9525">
            <a:solidFill>
              <a:srgbClr val="FF9900"/>
            </a:solidFill>
            <a:prstDash val="solid"/>
            <a:round/>
            <a:headEnd len="sm" w="sm" type="none"/>
            <a:tailEnd len="med" w="med" type="triangle"/>
          </a:ln>
        </p:spPr>
      </p:cxnSp>
      <p:cxnSp>
        <p:nvCxnSpPr>
          <p:cNvPr id="198" name="Google Shape;198;p2"/>
          <p:cNvCxnSpPr>
            <a:stCxn id="177" idx="6"/>
            <a:endCxn id="182" idx="2"/>
          </p:cNvCxnSpPr>
          <p:nvPr/>
        </p:nvCxnSpPr>
        <p:spPr>
          <a:xfrm flipH="1" rot="10800000">
            <a:off x="8490019" y="2644003"/>
            <a:ext cx="2179800" cy="156000"/>
          </a:xfrm>
          <a:prstGeom prst="straightConnector1">
            <a:avLst/>
          </a:prstGeom>
          <a:noFill/>
          <a:ln cap="flat" cmpd="sng" w="9525">
            <a:solidFill>
              <a:srgbClr val="FF9900"/>
            </a:solidFill>
            <a:prstDash val="solid"/>
            <a:round/>
            <a:headEnd len="sm" w="sm" type="none"/>
            <a:tailEnd len="med" w="med" type="triangle"/>
          </a:ln>
        </p:spPr>
      </p:cxnSp>
      <p:sp>
        <p:nvSpPr>
          <p:cNvPr id="199" name="Google Shape;199;p2"/>
          <p:cNvSpPr txBox="1"/>
          <p:nvPr/>
        </p:nvSpPr>
        <p:spPr>
          <a:xfrm rot="397700">
            <a:off x="5606403" y="2437443"/>
            <a:ext cx="14215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9900"/>
                </a:solidFill>
                <a:latin typeface="Twentieth Century"/>
                <a:ea typeface="Twentieth Century"/>
                <a:cs typeface="Twentieth Century"/>
                <a:sym typeface="Twentieth Century"/>
              </a:rPr>
              <a:t>Shutdown Msg</a:t>
            </a:r>
            <a:endParaRPr sz="1400">
              <a:solidFill>
                <a:srgbClr val="FF9900"/>
              </a:solidFill>
              <a:latin typeface="Twentieth Century"/>
              <a:ea typeface="Twentieth Century"/>
              <a:cs typeface="Twentieth Century"/>
              <a:sym typeface="Twentieth Century"/>
            </a:endParaRPr>
          </a:p>
        </p:txBody>
      </p:sp>
      <p:sp>
        <p:nvSpPr>
          <p:cNvPr id="200" name="Google Shape;200;p2"/>
          <p:cNvSpPr txBox="1"/>
          <p:nvPr/>
        </p:nvSpPr>
        <p:spPr>
          <a:xfrm rot="-195981">
            <a:off x="8923099" y="2405543"/>
            <a:ext cx="1421609" cy="3077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9900"/>
                </a:solidFill>
                <a:latin typeface="Twentieth Century"/>
                <a:ea typeface="Twentieth Century"/>
                <a:cs typeface="Twentieth Century"/>
                <a:sym typeface="Twentieth Century"/>
              </a:rPr>
              <a:t>Shutdown Msg</a:t>
            </a:r>
            <a:endParaRPr sz="1400">
              <a:solidFill>
                <a:srgbClr val="FF9900"/>
              </a:solidFill>
              <a:latin typeface="Twentieth Century"/>
              <a:ea typeface="Twentieth Century"/>
              <a:cs typeface="Twentieth Century"/>
              <a:sym typeface="Twentieth Century"/>
            </a:endParaRPr>
          </a:p>
        </p:txBody>
      </p:sp>
      <p:cxnSp>
        <p:nvCxnSpPr>
          <p:cNvPr id="201" name="Google Shape;201;p2"/>
          <p:cNvCxnSpPr/>
          <p:nvPr/>
        </p:nvCxnSpPr>
        <p:spPr>
          <a:xfrm rot="10800000">
            <a:off x="2050451" y="3429000"/>
            <a:ext cx="1680288" cy="558830"/>
          </a:xfrm>
          <a:prstGeom prst="straightConnector1">
            <a:avLst/>
          </a:prstGeom>
          <a:noFill/>
          <a:ln cap="flat" cmpd="sng" w="9525">
            <a:solidFill>
              <a:srgbClr val="2581BC"/>
            </a:solidFill>
            <a:prstDash val="solid"/>
            <a:round/>
            <a:headEnd len="sm" w="sm" type="none"/>
            <a:tailEnd len="med" w="med" type="triangle"/>
          </a:ln>
        </p:spPr>
      </p:cxnSp>
      <p:cxnSp>
        <p:nvCxnSpPr>
          <p:cNvPr id="202" name="Google Shape;202;p2"/>
          <p:cNvCxnSpPr/>
          <p:nvPr/>
        </p:nvCxnSpPr>
        <p:spPr>
          <a:xfrm flipH="1" rot="10800000">
            <a:off x="1864370" y="723569"/>
            <a:ext cx="5480770" cy="2144231"/>
          </a:xfrm>
          <a:prstGeom prst="straightConnector1">
            <a:avLst/>
          </a:prstGeom>
          <a:noFill/>
          <a:ln cap="flat" cmpd="sng" w="9525">
            <a:solidFill>
              <a:srgbClr val="F6B26B"/>
            </a:solidFill>
            <a:prstDash val="solid"/>
            <a:round/>
            <a:headEnd len="sm" w="sm" type="none"/>
            <a:tailEnd len="med" w="med" type="triangle"/>
          </a:ln>
        </p:spPr>
      </p:cxnSp>
      <p:sp>
        <p:nvSpPr>
          <p:cNvPr id="203" name="Google Shape;203;p2"/>
          <p:cNvSpPr txBox="1"/>
          <p:nvPr/>
        </p:nvSpPr>
        <p:spPr>
          <a:xfrm rot="-1190021">
            <a:off x="3656050" y="1258943"/>
            <a:ext cx="1877150" cy="5233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9900"/>
                </a:solidFill>
                <a:latin typeface="Twentieth Century"/>
                <a:ea typeface="Twentieth Century"/>
                <a:cs typeface="Twentieth Century"/>
                <a:sym typeface="Twentieth Century"/>
              </a:rPr>
              <a:t>If all </a:t>
            </a:r>
            <a:r>
              <a:rPr lang="en-US">
                <a:solidFill>
                  <a:srgbClr val="FF9900"/>
                </a:solidFill>
                <a:latin typeface="Twentieth Century"/>
                <a:ea typeface="Twentieth Century"/>
                <a:cs typeface="Twentieth Century"/>
                <a:sym typeface="Twentieth Century"/>
              </a:rPr>
              <a:t>tasks completed</a:t>
            </a:r>
            <a:r>
              <a:rPr lang="en-US" sz="1400">
                <a:solidFill>
                  <a:srgbClr val="FF9900"/>
                </a:solidFill>
                <a:latin typeface="Twentieth Century"/>
                <a:ea typeface="Twentieth Century"/>
                <a:cs typeface="Twentieth Century"/>
                <a:sym typeface="Twentieth Century"/>
              </a:rPr>
              <a:t>, Shutdown Msg</a:t>
            </a:r>
            <a:endParaRPr sz="1400">
              <a:solidFill>
                <a:srgbClr val="FF9900"/>
              </a:solidFill>
              <a:latin typeface="Twentieth Century"/>
              <a:ea typeface="Twentieth Century"/>
              <a:cs typeface="Twentieth Century"/>
              <a:sym typeface="Twentieth Century"/>
            </a:endParaRPr>
          </a:p>
        </p:txBody>
      </p:sp>
      <p:sp>
        <p:nvSpPr>
          <p:cNvPr id="204" name="Google Shape;204;p2"/>
          <p:cNvSpPr txBox="1"/>
          <p:nvPr/>
        </p:nvSpPr>
        <p:spPr>
          <a:xfrm rot="-1306638">
            <a:off x="5631417" y="1381726"/>
            <a:ext cx="14215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Start Msg</a:t>
            </a:r>
            <a:endParaRPr sz="1400">
              <a:solidFill>
                <a:srgbClr val="698CB8"/>
              </a:solidFill>
              <a:latin typeface="Twentieth Century"/>
              <a:ea typeface="Twentieth Century"/>
              <a:cs typeface="Twentieth Century"/>
              <a:sym typeface="Twentieth Century"/>
            </a:endParaRPr>
          </a:p>
        </p:txBody>
      </p:sp>
      <p:sp>
        <p:nvSpPr>
          <p:cNvPr id="205" name="Google Shape;205;p2"/>
          <p:cNvSpPr txBox="1"/>
          <p:nvPr/>
        </p:nvSpPr>
        <p:spPr>
          <a:xfrm rot="1539919">
            <a:off x="9199594" y="1253796"/>
            <a:ext cx="14215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Start Msg</a:t>
            </a:r>
            <a:endParaRPr sz="1400">
              <a:solidFill>
                <a:srgbClr val="698CB8"/>
              </a:solidFill>
              <a:latin typeface="Twentieth Century"/>
              <a:ea typeface="Twentieth Century"/>
              <a:cs typeface="Twentieth Century"/>
              <a:sym typeface="Twentieth Century"/>
            </a:endParaRPr>
          </a:p>
        </p:txBody>
      </p:sp>
      <p:sp>
        <p:nvSpPr>
          <p:cNvPr id="206" name="Google Shape;206;p2"/>
          <p:cNvSpPr txBox="1"/>
          <p:nvPr/>
        </p:nvSpPr>
        <p:spPr>
          <a:xfrm>
            <a:off x="4608424" y="3190550"/>
            <a:ext cx="787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Create</a:t>
            </a:r>
            <a:endParaRPr sz="1400">
              <a:solidFill>
                <a:srgbClr val="698CB8"/>
              </a:solidFill>
              <a:latin typeface="Twentieth Century"/>
              <a:ea typeface="Twentieth Century"/>
              <a:cs typeface="Twentieth Century"/>
              <a:sym typeface="Twentieth Century"/>
            </a:endParaRPr>
          </a:p>
        </p:txBody>
      </p:sp>
      <p:sp>
        <p:nvSpPr>
          <p:cNvPr id="207" name="Google Shape;207;p2"/>
          <p:cNvSpPr txBox="1"/>
          <p:nvPr/>
        </p:nvSpPr>
        <p:spPr>
          <a:xfrm>
            <a:off x="10216025" y="3113188"/>
            <a:ext cx="693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Create</a:t>
            </a:r>
            <a:endParaRPr sz="1400">
              <a:solidFill>
                <a:srgbClr val="698CB8"/>
              </a:solidFill>
              <a:latin typeface="Twentieth Century"/>
              <a:ea typeface="Twentieth Century"/>
              <a:cs typeface="Twentieth Century"/>
              <a:sym typeface="Twentieth Century"/>
            </a:endParaRPr>
          </a:p>
        </p:txBody>
      </p:sp>
      <p:sp>
        <p:nvSpPr>
          <p:cNvPr id="208" name="Google Shape;208;p2"/>
          <p:cNvSpPr txBox="1"/>
          <p:nvPr>
            <p:ph type="title"/>
          </p:nvPr>
        </p:nvSpPr>
        <p:spPr>
          <a:xfrm>
            <a:off x="902580" y="372329"/>
            <a:ext cx="3700200" cy="52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wentieth Century"/>
              <a:buNone/>
            </a:pPr>
            <a:r>
              <a:rPr lang="en-US"/>
              <a:t>OVERVIEW</a:t>
            </a:r>
            <a:endParaRPr/>
          </a:p>
        </p:txBody>
      </p:sp>
      <p:sp>
        <p:nvSpPr>
          <p:cNvPr id="209" name="Google Shape;209;p2"/>
          <p:cNvSpPr txBox="1"/>
          <p:nvPr/>
        </p:nvSpPr>
        <p:spPr>
          <a:xfrm rot="1451">
            <a:off x="7380728" y="1715972"/>
            <a:ext cx="1421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9900"/>
                </a:solidFill>
                <a:latin typeface="Twentieth Century"/>
                <a:ea typeface="Twentieth Century"/>
                <a:cs typeface="Twentieth Century"/>
                <a:sym typeface="Twentieth Century"/>
              </a:rPr>
              <a:t>Shutdown Msg</a:t>
            </a:r>
            <a:endParaRPr sz="1400">
              <a:solidFill>
                <a:srgbClr val="FF9900"/>
              </a:solidFill>
              <a:latin typeface="Twentieth Century"/>
              <a:ea typeface="Twentieth Century"/>
              <a:cs typeface="Twentieth Century"/>
              <a:sym typeface="Twentieth Century"/>
            </a:endParaRPr>
          </a:p>
        </p:txBody>
      </p:sp>
      <p:cxnSp>
        <p:nvCxnSpPr>
          <p:cNvPr id="210" name="Google Shape;210;p2"/>
          <p:cNvCxnSpPr/>
          <p:nvPr/>
        </p:nvCxnSpPr>
        <p:spPr>
          <a:xfrm>
            <a:off x="4089422" y="3008762"/>
            <a:ext cx="0" cy="671400"/>
          </a:xfrm>
          <a:prstGeom prst="straightConnector1">
            <a:avLst/>
          </a:prstGeom>
          <a:noFill/>
          <a:ln cap="flat" cmpd="sng" w="9525">
            <a:solidFill>
              <a:srgbClr val="FF9900"/>
            </a:solidFill>
            <a:prstDash val="solid"/>
            <a:round/>
            <a:headEnd len="sm" w="sm" type="none"/>
            <a:tailEnd len="med" w="med" type="triangle"/>
          </a:ln>
        </p:spPr>
      </p:cxnSp>
      <p:sp>
        <p:nvSpPr>
          <p:cNvPr id="211" name="Google Shape;211;p2"/>
          <p:cNvSpPr txBox="1"/>
          <p:nvPr/>
        </p:nvSpPr>
        <p:spPr>
          <a:xfrm>
            <a:off x="3587225" y="3082838"/>
            <a:ext cx="891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FF9900"/>
                </a:solidFill>
                <a:latin typeface="Twentieth Century"/>
                <a:ea typeface="Twentieth Century"/>
                <a:cs typeface="Twentieth Century"/>
                <a:sym typeface="Twentieth Century"/>
              </a:rPr>
              <a:t>Shutdown Msg</a:t>
            </a:r>
            <a:endParaRPr sz="1400">
              <a:solidFill>
                <a:srgbClr val="FF9900"/>
              </a:solidFill>
              <a:latin typeface="Twentieth Century"/>
              <a:ea typeface="Twentieth Century"/>
              <a:cs typeface="Twentieth Century"/>
              <a:sym typeface="Twentieth Century"/>
            </a:endParaRPr>
          </a:p>
        </p:txBody>
      </p:sp>
      <p:sp>
        <p:nvSpPr>
          <p:cNvPr id="212" name="Google Shape;212;p2"/>
          <p:cNvSpPr txBox="1"/>
          <p:nvPr/>
        </p:nvSpPr>
        <p:spPr>
          <a:xfrm>
            <a:off x="11202125" y="3073600"/>
            <a:ext cx="891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FF9900"/>
                </a:solidFill>
                <a:latin typeface="Twentieth Century"/>
                <a:ea typeface="Twentieth Century"/>
                <a:cs typeface="Twentieth Century"/>
                <a:sym typeface="Twentieth Century"/>
              </a:rPr>
              <a:t>Shutdown Msg</a:t>
            </a:r>
            <a:endParaRPr sz="1400">
              <a:solidFill>
                <a:srgbClr val="FF9900"/>
              </a:solidFill>
              <a:latin typeface="Twentieth Century"/>
              <a:ea typeface="Twentieth Century"/>
              <a:cs typeface="Twentieth Century"/>
              <a:sym typeface="Twentieth Century"/>
            </a:endParaRPr>
          </a:p>
        </p:txBody>
      </p:sp>
      <p:sp>
        <p:nvSpPr>
          <p:cNvPr id="186" name="Google Shape;186;p2"/>
          <p:cNvSpPr/>
          <p:nvPr/>
        </p:nvSpPr>
        <p:spPr>
          <a:xfrm>
            <a:off x="9781694" y="5132758"/>
            <a:ext cx="1147800" cy="827100"/>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Twentieth Century"/>
                <a:ea typeface="Twentieth Century"/>
                <a:cs typeface="Twentieth Century"/>
                <a:sym typeface="Twentieth Century"/>
              </a:rPr>
              <a:t>Large Message Proxy</a:t>
            </a:r>
            <a:endParaRPr b="0" i="0" sz="1200" u="none" cap="none" strike="noStrike">
              <a:solidFill>
                <a:schemeClr val="dk1"/>
              </a:solidFill>
              <a:latin typeface="Twentieth Century"/>
              <a:ea typeface="Twentieth Century"/>
              <a:cs typeface="Twentieth Century"/>
              <a:sym typeface="Twentieth Century"/>
            </a:endParaRPr>
          </a:p>
        </p:txBody>
      </p:sp>
      <p:cxnSp>
        <p:nvCxnSpPr>
          <p:cNvPr id="213" name="Google Shape;213;p2"/>
          <p:cNvCxnSpPr/>
          <p:nvPr/>
        </p:nvCxnSpPr>
        <p:spPr>
          <a:xfrm>
            <a:off x="10909322" y="2966162"/>
            <a:ext cx="0" cy="671400"/>
          </a:xfrm>
          <a:prstGeom prst="straightConnector1">
            <a:avLst/>
          </a:prstGeom>
          <a:noFill/>
          <a:ln cap="flat" cmpd="sng" w="9525">
            <a:solidFill>
              <a:srgbClr val="2581BC"/>
            </a:solidFill>
            <a:prstDash val="solid"/>
            <a:round/>
            <a:headEnd len="sm" w="sm" type="none"/>
            <a:tailEnd len="med" w="med" type="triangle"/>
          </a:ln>
        </p:spPr>
      </p:cxnSp>
      <p:cxnSp>
        <p:nvCxnSpPr>
          <p:cNvPr id="214" name="Google Shape;214;p2"/>
          <p:cNvCxnSpPr/>
          <p:nvPr/>
        </p:nvCxnSpPr>
        <p:spPr>
          <a:xfrm>
            <a:off x="11526347" y="2966162"/>
            <a:ext cx="0" cy="671400"/>
          </a:xfrm>
          <a:prstGeom prst="straightConnector1">
            <a:avLst/>
          </a:prstGeom>
          <a:noFill/>
          <a:ln cap="flat" cmpd="sng" w="9525">
            <a:solidFill>
              <a:srgbClr val="FF9900"/>
            </a:solidFill>
            <a:prstDash val="solid"/>
            <a:round/>
            <a:headEnd len="sm" w="sm" type="none"/>
            <a:tailEnd len="med" w="med" type="triangle"/>
          </a:ln>
        </p:spPr>
      </p:cxnSp>
      <p:cxnSp>
        <p:nvCxnSpPr>
          <p:cNvPr id="215" name="Google Shape;215;p2"/>
          <p:cNvCxnSpPr>
            <a:endCxn id="186" idx="2"/>
          </p:cNvCxnSpPr>
          <p:nvPr/>
        </p:nvCxnSpPr>
        <p:spPr>
          <a:xfrm>
            <a:off x="5396294" y="5539708"/>
            <a:ext cx="4385400" cy="6600"/>
          </a:xfrm>
          <a:prstGeom prst="straightConnector1">
            <a:avLst/>
          </a:prstGeom>
          <a:noFill/>
          <a:ln cap="flat" cmpd="sng" w="9525">
            <a:solidFill>
              <a:srgbClr val="2581BC"/>
            </a:solidFill>
            <a:prstDash val="solid"/>
            <a:round/>
            <a:headEnd len="sm" w="sm" type="none"/>
            <a:tailEnd len="med" w="med" type="triangle"/>
          </a:ln>
        </p:spPr>
      </p:cxnSp>
      <p:sp>
        <p:nvSpPr>
          <p:cNvPr id="216" name="Google Shape;216;p2"/>
          <p:cNvSpPr txBox="1"/>
          <p:nvPr/>
        </p:nvSpPr>
        <p:spPr>
          <a:xfrm>
            <a:off x="7163015" y="5238489"/>
            <a:ext cx="113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98CB8"/>
                </a:solidFill>
                <a:latin typeface="Twentieth Century"/>
                <a:ea typeface="Twentieth Century"/>
                <a:cs typeface="Twentieth Century"/>
                <a:sym typeface="Twentieth Century"/>
              </a:rPr>
              <a:t>Task Msg</a:t>
            </a:r>
            <a:endParaRPr sz="1400">
              <a:solidFill>
                <a:srgbClr val="698CB8"/>
              </a:solidFill>
              <a:latin typeface="Twentieth Century"/>
              <a:ea typeface="Twentieth Century"/>
              <a:cs typeface="Twentieth Century"/>
              <a:sym typeface="Twentieth Century"/>
            </a:endParaRPr>
          </a:p>
        </p:txBody>
      </p:sp>
      <p:cxnSp>
        <p:nvCxnSpPr>
          <p:cNvPr id="217" name="Google Shape;217;p2"/>
          <p:cNvCxnSpPr/>
          <p:nvPr/>
        </p:nvCxnSpPr>
        <p:spPr>
          <a:xfrm flipH="1">
            <a:off x="4944031" y="4062457"/>
            <a:ext cx="5757600" cy="57600"/>
          </a:xfrm>
          <a:prstGeom prst="straightConnector1">
            <a:avLst/>
          </a:prstGeom>
          <a:noFill/>
          <a:ln cap="flat" cmpd="sng" w="9525">
            <a:solidFill>
              <a:srgbClr val="2581BC"/>
            </a:solidFill>
            <a:prstDash val="solid"/>
            <a:round/>
            <a:headEnd len="sm" w="sm" type="none"/>
            <a:tailEnd len="med" w="med" type="triangle"/>
          </a:ln>
        </p:spPr>
      </p:cxnSp>
      <p:sp>
        <p:nvSpPr>
          <p:cNvPr id="218" name="Google Shape;218;p2"/>
          <p:cNvSpPr txBox="1"/>
          <p:nvPr/>
        </p:nvSpPr>
        <p:spPr>
          <a:xfrm>
            <a:off x="7085475" y="3405175"/>
            <a:ext cx="1550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698CB8"/>
                </a:solidFill>
                <a:latin typeface="Twentieth Century"/>
                <a:ea typeface="Twentieth Century"/>
                <a:cs typeface="Twentieth Century"/>
                <a:sym typeface="Twentieth Century"/>
              </a:rPr>
              <a:t>Registration </a:t>
            </a:r>
            <a:r>
              <a:rPr lang="en-US" sz="1400">
                <a:solidFill>
                  <a:srgbClr val="698CB8"/>
                </a:solidFill>
                <a:latin typeface="Twentieth Century"/>
                <a:ea typeface="Twentieth Century"/>
                <a:cs typeface="Twentieth Century"/>
                <a:sym typeface="Twentieth Century"/>
              </a:rPr>
              <a:t>Msg (</a:t>
            </a:r>
            <a:r>
              <a:rPr lang="en-US">
                <a:solidFill>
                  <a:srgbClr val="698CB8"/>
                </a:solidFill>
                <a:latin typeface="Twentieth Century"/>
                <a:ea typeface="Twentieth Century"/>
                <a:cs typeface="Twentieth Century"/>
                <a:sym typeface="Twentieth Century"/>
              </a:rPr>
              <a:t>contains LMP info</a:t>
            </a:r>
            <a:r>
              <a:rPr lang="en-US" sz="1400">
                <a:solidFill>
                  <a:srgbClr val="698CB8"/>
                </a:solidFill>
                <a:latin typeface="Twentieth Century"/>
                <a:ea typeface="Twentieth Century"/>
                <a:cs typeface="Twentieth Century"/>
                <a:sym typeface="Twentieth Century"/>
              </a:rPr>
              <a:t>)</a:t>
            </a:r>
            <a:endParaRPr sz="1400">
              <a:solidFill>
                <a:srgbClr val="698CB8"/>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type="title"/>
          </p:nvPr>
        </p:nvSpPr>
        <p:spPr>
          <a:xfrm>
            <a:off x="1097280" y="372329"/>
            <a:ext cx="10058400" cy="52302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CHANGES MADE FOR THE PROJECT</a:t>
            </a:r>
            <a:endParaRPr/>
          </a:p>
        </p:txBody>
      </p:sp>
      <p:sp>
        <p:nvSpPr>
          <p:cNvPr id="224" name="Google Shape;224;p3"/>
          <p:cNvSpPr txBox="1"/>
          <p:nvPr>
            <p:ph idx="1" type="body"/>
          </p:nvPr>
        </p:nvSpPr>
        <p:spPr>
          <a:xfrm>
            <a:off x="1097280" y="944291"/>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000"/>
              <a:buNone/>
            </a:pPr>
            <a:r>
              <a:rPr lang="en-US">
                <a:solidFill>
                  <a:srgbClr val="698CB8"/>
                </a:solidFill>
              </a:rPr>
              <a:t>REGISTRATION MESSAGE</a:t>
            </a:r>
            <a:endParaRPr>
              <a:solidFill>
                <a:srgbClr val="698CB8"/>
              </a:solidFill>
            </a:endParaRPr>
          </a:p>
        </p:txBody>
      </p:sp>
      <p:sp>
        <p:nvSpPr>
          <p:cNvPr id="225" name="Google Shape;225;p3"/>
          <p:cNvSpPr txBox="1"/>
          <p:nvPr>
            <p:ph idx="2" type="body"/>
          </p:nvPr>
        </p:nvSpPr>
        <p:spPr>
          <a:xfrm>
            <a:off x="1097280" y="1680573"/>
            <a:ext cx="4937760" cy="319622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cap="none"/>
              <a:t>Dependency Worker: The Registration Message sent to Dependency Miner also contains the Large Message Proxy of the Dependency Worker for sending Task Message.</a:t>
            </a:r>
            <a:endParaRPr/>
          </a:p>
          <a:p>
            <a:pPr indent="-228600" lvl="0" marL="228600" rtl="0" algn="l">
              <a:lnSpc>
                <a:spcPct val="120000"/>
              </a:lnSpc>
              <a:spcBef>
                <a:spcPts val="1000"/>
              </a:spcBef>
              <a:spcAft>
                <a:spcPts val="0"/>
              </a:spcAft>
              <a:buSzPct val="100000"/>
              <a:buChar char="•"/>
            </a:pPr>
            <a:r>
              <a:rPr lang="en-US" cap="none"/>
              <a:t>Dependency Miner: When a Registration Message is received, Dependency Miner checks if there is any unassigned task. If yes, task is sent to the worker. If not, the worker is placed in the idleWorker list.</a:t>
            </a:r>
            <a:endParaRPr/>
          </a:p>
          <a:p>
            <a:pPr indent="-111125" lvl="0" marL="228600" rtl="0" algn="l">
              <a:lnSpc>
                <a:spcPct val="120000"/>
              </a:lnSpc>
              <a:spcBef>
                <a:spcPts val="1000"/>
              </a:spcBef>
              <a:spcAft>
                <a:spcPts val="0"/>
              </a:spcAft>
              <a:buSzPct val="100000"/>
              <a:buNone/>
            </a:pPr>
            <a:r>
              <a:t/>
            </a:r>
            <a:endParaRPr cap="none"/>
          </a:p>
        </p:txBody>
      </p:sp>
      <p:sp>
        <p:nvSpPr>
          <p:cNvPr id="226" name="Google Shape;226;p3"/>
          <p:cNvSpPr txBox="1"/>
          <p:nvPr>
            <p:ph idx="3" type="body"/>
          </p:nvPr>
        </p:nvSpPr>
        <p:spPr>
          <a:xfrm>
            <a:off x="6217920" y="944291"/>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000"/>
              <a:buNone/>
            </a:pPr>
            <a:r>
              <a:rPr lang="en-US">
                <a:solidFill>
                  <a:srgbClr val="A35D3B"/>
                </a:solidFill>
              </a:rPr>
              <a:t>BATCH MESSAGE</a:t>
            </a:r>
            <a:endParaRPr>
              <a:solidFill>
                <a:srgbClr val="A35D3B"/>
              </a:solidFill>
            </a:endParaRPr>
          </a:p>
        </p:txBody>
      </p:sp>
      <p:sp>
        <p:nvSpPr>
          <p:cNvPr id="227" name="Google Shape;227;p3"/>
          <p:cNvSpPr txBox="1"/>
          <p:nvPr>
            <p:ph idx="4" type="body"/>
          </p:nvPr>
        </p:nvSpPr>
        <p:spPr>
          <a:xfrm>
            <a:off x="6217920" y="1680573"/>
            <a:ext cx="4937760" cy="319622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cap="none"/>
              <a:t>Dependency Miner: </a:t>
            </a:r>
            <a:endParaRPr/>
          </a:p>
          <a:p>
            <a:pPr indent="-228600" lvl="1" marL="685800" rtl="0" algn="l">
              <a:lnSpc>
                <a:spcPct val="120000"/>
              </a:lnSpc>
              <a:spcBef>
                <a:spcPts val="500"/>
              </a:spcBef>
              <a:spcAft>
                <a:spcPts val="0"/>
              </a:spcAft>
              <a:buSzPct val="100000"/>
              <a:buFont typeface="Noto Sans Symbols"/>
              <a:buChar char="⮚"/>
            </a:pPr>
            <a:r>
              <a:rPr lang="en-US" cap="none"/>
              <a:t>The batch messages pulled from Input Reader is stored in batchMessages. After receiving all batches, an unassignedTask list is created.</a:t>
            </a:r>
            <a:endParaRPr/>
          </a:p>
          <a:p>
            <a:pPr indent="-228600" lvl="1" marL="685800" rtl="0" algn="l">
              <a:lnSpc>
                <a:spcPct val="120000"/>
              </a:lnSpc>
              <a:spcBef>
                <a:spcPts val="500"/>
              </a:spcBef>
              <a:spcAft>
                <a:spcPts val="0"/>
              </a:spcAft>
              <a:buSzPct val="100000"/>
              <a:buFont typeface="Noto Sans Symbols"/>
              <a:buChar char="⮚"/>
            </a:pPr>
            <a:r>
              <a:rPr lang="en-US" cap="none"/>
              <a:t>Dependency Miner checks if there is worker in the idleWorker list. If yes, it sends </a:t>
            </a:r>
            <a:r>
              <a:rPr lang="en-US" cap="none">
                <a:solidFill>
                  <a:srgbClr val="2FA087"/>
                </a:solidFill>
              </a:rPr>
              <a:t>Task Message</a:t>
            </a:r>
            <a:r>
              <a:rPr lang="en-US" cap="none"/>
              <a:t> that contains two columns to workers through Large Message Proxy and records which task the worker is working on. This allows the task to be reassigned when Terminated Signal of a worker is received.</a:t>
            </a:r>
            <a:endParaRPr cap="none"/>
          </a:p>
        </p:txBody>
      </p:sp>
      <p:sp>
        <p:nvSpPr>
          <p:cNvPr id="228" name="Google Shape;228;p3"/>
          <p:cNvSpPr/>
          <p:nvPr/>
        </p:nvSpPr>
        <p:spPr>
          <a:xfrm>
            <a:off x="2511743" y="5177427"/>
            <a:ext cx="1457325" cy="1075471"/>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Dep Worker</a:t>
            </a:r>
            <a:endParaRPr sz="1800">
              <a:solidFill>
                <a:schemeClr val="dk1"/>
              </a:solidFill>
              <a:latin typeface="Twentieth Century"/>
              <a:ea typeface="Twentieth Century"/>
              <a:cs typeface="Twentieth Century"/>
              <a:sym typeface="Twentieth Century"/>
            </a:endParaRPr>
          </a:p>
        </p:txBody>
      </p:sp>
      <p:sp>
        <p:nvSpPr>
          <p:cNvPr id="229" name="Google Shape;229;p3"/>
          <p:cNvSpPr/>
          <p:nvPr/>
        </p:nvSpPr>
        <p:spPr>
          <a:xfrm>
            <a:off x="6212205" y="5177427"/>
            <a:ext cx="1457325" cy="1075471"/>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Dep Miner</a:t>
            </a:r>
            <a:endParaRPr sz="1800">
              <a:solidFill>
                <a:schemeClr val="dk1"/>
              </a:solidFill>
              <a:latin typeface="Twentieth Century"/>
              <a:ea typeface="Twentieth Century"/>
              <a:cs typeface="Twentieth Century"/>
              <a:sym typeface="Twentieth Century"/>
            </a:endParaRPr>
          </a:p>
        </p:txBody>
      </p:sp>
      <p:grpSp>
        <p:nvGrpSpPr>
          <p:cNvPr id="230" name="Google Shape;230;p3"/>
          <p:cNvGrpSpPr/>
          <p:nvPr/>
        </p:nvGrpSpPr>
        <p:grpSpPr>
          <a:xfrm>
            <a:off x="3755648" y="4992761"/>
            <a:ext cx="2670000" cy="369332"/>
            <a:chOff x="3755648" y="4992761"/>
            <a:chExt cx="2670000" cy="369332"/>
          </a:xfrm>
        </p:grpSpPr>
        <p:cxnSp>
          <p:nvCxnSpPr>
            <p:cNvPr id="231" name="Google Shape;231;p3"/>
            <p:cNvCxnSpPr>
              <a:stCxn id="228" idx="7"/>
              <a:endCxn id="229" idx="1"/>
            </p:cNvCxnSpPr>
            <p:nvPr/>
          </p:nvCxnSpPr>
          <p:spPr>
            <a:xfrm>
              <a:off x="3755648" y="5334926"/>
              <a:ext cx="2670000" cy="0"/>
            </a:xfrm>
            <a:prstGeom prst="straightConnector1">
              <a:avLst/>
            </a:prstGeom>
            <a:noFill/>
            <a:ln cap="flat" cmpd="sng" w="38100">
              <a:solidFill>
                <a:srgbClr val="688BB8"/>
              </a:solidFill>
              <a:prstDash val="solid"/>
              <a:round/>
              <a:headEnd len="sm" w="sm" type="none"/>
              <a:tailEnd len="med" w="med" type="triangle"/>
            </a:ln>
          </p:spPr>
        </p:cxnSp>
        <p:sp>
          <p:nvSpPr>
            <p:cNvPr id="232" name="Google Shape;232;p3"/>
            <p:cNvSpPr txBox="1"/>
            <p:nvPr/>
          </p:nvSpPr>
          <p:spPr>
            <a:xfrm>
              <a:off x="4308819" y="4992761"/>
              <a:ext cx="170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Registration Msg</a:t>
              </a:r>
              <a:endParaRPr sz="1800">
                <a:solidFill>
                  <a:schemeClr val="dk1"/>
                </a:solidFill>
                <a:latin typeface="Twentieth Century"/>
                <a:ea typeface="Twentieth Century"/>
                <a:cs typeface="Twentieth Century"/>
                <a:sym typeface="Twentieth Century"/>
              </a:endParaRPr>
            </a:p>
          </p:txBody>
        </p:sp>
      </p:grpSp>
      <p:grpSp>
        <p:nvGrpSpPr>
          <p:cNvPr id="233" name="Google Shape;233;p3"/>
          <p:cNvGrpSpPr/>
          <p:nvPr/>
        </p:nvGrpSpPr>
        <p:grpSpPr>
          <a:xfrm>
            <a:off x="3969105" y="5379425"/>
            <a:ext cx="2243100" cy="369332"/>
            <a:chOff x="3969105" y="5379425"/>
            <a:chExt cx="2243100" cy="369332"/>
          </a:xfrm>
        </p:grpSpPr>
        <p:cxnSp>
          <p:nvCxnSpPr>
            <p:cNvPr id="234" name="Google Shape;234;p3"/>
            <p:cNvCxnSpPr>
              <a:stCxn id="229" idx="2"/>
              <a:endCxn id="228" idx="6"/>
            </p:cNvCxnSpPr>
            <p:nvPr/>
          </p:nvCxnSpPr>
          <p:spPr>
            <a:xfrm rot="10800000">
              <a:off x="3969105" y="5715163"/>
              <a:ext cx="2243100" cy="0"/>
            </a:xfrm>
            <a:prstGeom prst="straightConnector1">
              <a:avLst/>
            </a:prstGeom>
            <a:noFill/>
            <a:ln cap="flat" cmpd="sng" w="38100">
              <a:solidFill>
                <a:srgbClr val="2FA086"/>
              </a:solidFill>
              <a:prstDash val="solid"/>
              <a:round/>
              <a:headEnd len="sm" w="sm" type="none"/>
              <a:tailEnd len="med" w="med" type="triangle"/>
            </a:ln>
          </p:spPr>
        </p:cxnSp>
        <p:sp>
          <p:nvSpPr>
            <p:cNvPr id="235" name="Google Shape;235;p3"/>
            <p:cNvSpPr txBox="1"/>
            <p:nvPr/>
          </p:nvSpPr>
          <p:spPr>
            <a:xfrm>
              <a:off x="4161310" y="5379425"/>
              <a:ext cx="199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Task Msg (thru LMP)</a:t>
              </a:r>
              <a:endParaRPr sz="1800">
                <a:solidFill>
                  <a:schemeClr val="dk1"/>
                </a:solidFill>
                <a:latin typeface="Twentieth Century"/>
                <a:ea typeface="Twentieth Century"/>
                <a:cs typeface="Twentieth Century"/>
                <a:sym typeface="Twentieth Century"/>
              </a:endParaRPr>
            </a:p>
          </p:txBody>
        </p:sp>
      </p:grpSp>
      <p:sp>
        <p:nvSpPr>
          <p:cNvPr id="236" name="Google Shape;236;p3"/>
          <p:cNvSpPr/>
          <p:nvPr/>
        </p:nvSpPr>
        <p:spPr>
          <a:xfrm>
            <a:off x="8858431" y="4900455"/>
            <a:ext cx="1213055" cy="732427"/>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Input Reader</a:t>
            </a:r>
            <a:endParaRPr sz="1800">
              <a:solidFill>
                <a:schemeClr val="dk1"/>
              </a:solidFill>
              <a:latin typeface="Twentieth Century"/>
              <a:ea typeface="Twentieth Century"/>
              <a:cs typeface="Twentieth Century"/>
              <a:sym typeface="Twentieth Century"/>
            </a:endParaRPr>
          </a:p>
        </p:txBody>
      </p:sp>
      <p:cxnSp>
        <p:nvCxnSpPr>
          <p:cNvPr id="237" name="Google Shape;237;p3"/>
          <p:cNvCxnSpPr>
            <a:stCxn id="236" idx="2"/>
            <a:endCxn id="229" idx="7"/>
          </p:cNvCxnSpPr>
          <p:nvPr/>
        </p:nvCxnSpPr>
        <p:spPr>
          <a:xfrm flipH="1">
            <a:off x="7456231" y="5266669"/>
            <a:ext cx="1402200" cy="68400"/>
          </a:xfrm>
          <a:prstGeom prst="straightConnector1">
            <a:avLst/>
          </a:prstGeom>
          <a:noFill/>
          <a:ln cap="flat" cmpd="sng" w="38100">
            <a:solidFill>
              <a:srgbClr val="9B4C25"/>
            </a:solidFill>
            <a:prstDash val="solid"/>
            <a:round/>
            <a:headEnd len="sm" w="sm" type="none"/>
            <a:tailEnd len="med" w="med" type="triangle"/>
          </a:ln>
        </p:spPr>
      </p:cxnSp>
      <p:sp>
        <p:nvSpPr>
          <p:cNvPr id="238" name="Google Shape;238;p3"/>
          <p:cNvSpPr txBox="1"/>
          <p:nvPr/>
        </p:nvSpPr>
        <p:spPr>
          <a:xfrm>
            <a:off x="7645376" y="4975289"/>
            <a:ext cx="1133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Batch Msg</a:t>
            </a:r>
            <a:endParaRPr sz="1800">
              <a:solidFill>
                <a:schemeClr val="dk1"/>
              </a:solidFill>
              <a:latin typeface="Twentieth Century"/>
              <a:ea typeface="Twentieth Century"/>
              <a:cs typeface="Twentieth Century"/>
              <a:sym typeface="Twentieth Century"/>
            </a:endParaRPr>
          </a:p>
        </p:txBody>
      </p:sp>
      <p:grpSp>
        <p:nvGrpSpPr>
          <p:cNvPr id="239" name="Google Shape;239;p3"/>
          <p:cNvGrpSpPr/>
          <p:nvPr/>
        </p:nvGrpSpPr>
        <p:grpSpPr>
          <a:xfrm>
            <a:off x="3755648" y="5752297"/>
            <a:ext cx="2670000" cy="369332"/>
            <a:chOff x="3755648" y="5752297"/>
            <a:chExt cx="2670000" cy="369332"/>
          </a:xfrm>
        </p:grpSpPr>
        <p:cxnSp>
          <p:nvCxnSpPr>
            <p:cNvPr id="240" name="Google Shape;240;p3"/>
            <p:cNvCxnSpPr>
              <a:stCxn id="228" idx="5"/>
              <a:endCxn id="229" idx="3"/>
            </p:cNvCxnSpPr>
            <p:nvPr/>
          </p:nvCxnSpPr>
          <p:spPr>
            <a:xfrm>
              <a:off x="3755648" y="6095399"/>
              <a:ext cx="2670000" cy="0"/>
            </a:xfrm>
            <a:prstGeom prst="straightConnector1">
              <a:avLst/>
            </a:prstGeom>
            <a:noFill/>
            <a:ln cap="flat" cmpd="sng" w="38100">
              <a:solidFill>
                <a:srgbClr val="7E32B0"/>
              </a:solidFill>
              <a:prstDash val="solid"/>
              <a:round/>
              <a:headEnd len="sm" w="sm" type="none"/>
              <a:tailEnd len="med" w="med" type="triangle"/>
            </a:ln>
          </p:spPr>
        </p:cxnSp>
        <p:sp>
          <p:nvSpPr>
            <p:cNvPr id="241" name="Google Shape;241;p3"/>
            <p:cNvSpPr txBox="1"/>
            <p:nvPr/>
          </p:nvSpPr>
          <p:spPr>
            <a:xfrm>
              <a:off x="4308819" y="5752297"/>
              <a:ext cx="1662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Completion Msg</a:t>
              </a:r>
              <a:endParaRPr sz="1800">
                <a:solidFill>
                  <a:schemeClr val="dk1"/>
                </a:solidFill>
                <a:latin typeface="Twentieth Century"/>
                <a:ea typeface="Twentieth Century"/>
                <a:cs typeface="Twentieth Century"/>
                <a:sym typeface="Twentieth Century"/>
              </a:endParaRPr>
            </a:p>
          </p:txBody>
        </p:sp>
      </p:grpSp>
      <p:sp>
        <p:nvSpPr>
          <p:cNvPr id="242" name="Google Shape;242;p3"/>
          <p:cNvSpPr/>
          <p:nvPr/>
        </p:nvSpPr>
        <p:spPr>
          <a:xfrm>
            <a:off x="8902189" y="5811851"/>
            <a:ext cx="1213055" cy="732427"/>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Result Coll.</a:t>
            </a:r>
            <a:endParaRPr sz="1800">
              <a:solidFill>
                <a:schemeClr val="dk1"/>
              </a:solidFill>
              <a:latin typeface="Twentieth Century"/>
              <a:ea typeface="Twentieth Century"/>
              <a:cs typeface="Twentieth Century"/>
              <a:sym typeface="Twentieth Century"/>
            </a:endParaRPr>
          </a:p>
        </p:txBody>
      </p:sp>
      <p:cxnSp>
        <p:nvCxnSpPr>
          <p:cNvPr id="243" name="Google Shape;243;p3"/>
          <p:cNvCxnSpPr>
            <a:endCxn id="242" idx="2"/>
          </p:cNvCxnSpPr>
          <p:nvPr/>
        </p:nvCxnSpPr>
        <p:spPr>
          <a:xfrm>
            <a:off x="7388389" y="6115065"/>
            <a:ext cx="1513800" cy="63000"/>
          </a:xfrm>
          <a:prstGeom prst="straightConnector1">
            <a:avLst/>
          </a:prstGeom>
          <a:noFill/>
          <a:ln cap="flat" cmpd="sng" w="38100">
            <a:solidFill>
              <a:srgbClr val="C79DE3"/>
            </a:solidFill>
            <a:prstDash val="solid"/>
            <a:round/>
            <a:headEnd len="sm" w="sm" type="none"/>
            <a:tailEnd len="med" w="med" type="triangle"/>
          </a:ln>
        </p:spPr>
      </p:cxnSp>
      <p:sp>
        <p:nvSpPr>
          <p:cNvPr id="244" name="Google Shape;244;p3"/>
          <p:cNvSpPr txBox="1"/>
          <p:nvPr/>
        </p:nvSpPr>
        <p:spPr>
          <a:xfrm>
            <a:off x="7456110" y="5841101"/>
            <a:ext cx="17556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If IND found/</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All tasks compl.</a:t>
            </a:r>
            <a:endParaRPr sz="1800">
              <a:solidFill>
                <a:schemeClr val="dk1"/>
              </a:solidFill>
              <a:latin typeface="Twentieth Century"/>
              <a:ea typeface="Twentieth Century"/>
              <a:cs typeface="Twentieth Century"/>
              <a:sym typeface="Twentieth Century"/>
            </a:endParaRPr>
          </a:p>
        </p:txBody>
      </p:sp>
      <p:sp>
        <p:nvSpPr>
          <p:cNvPr id="245" name="Google Shape;245;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Code Legends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
          <p:cNvSpPr txBox="1"/>
          <p:nvPr>
            <p:ph type="title"/>
          </p:nvPr>
        </p:nvSpPr>
        <p:spPr>
          <a:xfrm>
            <a:off x="1097280" y="-18196"/>
            <a:ext cx="10058400" cy="7362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CHANGES MADE FOR THE PROJECT</a:t>
            </a:r>
            <a:endParaRPr/>
          </a:p>
        </p:txBody>
      </p:sp>
      <p:sp>
        <p:nvSpPr>
          <p:cNvPr id="251" name="Google Shape;251;p4"/>
          <p:cNvSpPr txBox="1"/>
          <p:nvPr>
            <p:ph idx="1" type="body"/>
          </p:nvPr>
        </p:nvSpPr>
        <p:spPr>
          <a:xfrm>
            <a:off x="1097280" y="677591"/>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000"/>
              <a:buNone/>
            </a:pPr>
            <a:r>
              <a:rPr lang="en-US">
                <a:solidFill>
                  <a:srgbClr val="2FA087"/>
                </a:solidFill>
              </a:rPr>
              <a:t>TASK MESSAGE</a:t>
            </a:r>
            <a:endParaRPr>
              <a:solidFill>
                <a:srgbClr val="2FA087"/>
              </a:solidFill>
            </a:endParaRPr>
          </a:p>
        </p:txBody>
      </p:sp>
      <p:sp>
        <p:nvSpPr>
          <p:cNvPr id="252" name="Google Shape;252;p4"/>
          <p:cNvSpPr txBox="1"/>
          <p:nvPr>
            <p:ph idx="2" type="body"/>
          </p:nvPr>
        </p:nvSpPr>
        <p:spPr>
          <a:xfrm>
            <a:off x="1097280" y="1413873"/>
            <a:ext cx="4937760" cy="195487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cap="none"/>
              <a:t>Dependency Worker: When a Task Message is received, Dependency Worker checks if there is inclusion dependency between the two received columns and sends Completion Message that contains true/false to Dependency Miner directly.</a:t>
            </a:r>
            <a:endParaRPr/>
          </a:p>
        </p:txBody>
      </p:sp>
      <p:sp>
        <p:nvSpPr>
          <p:cNvPr id="253" name="Google Shape;253;p4"/>
          <p:cNvSpPr txBox="1"/>
          <p:nvPr>
            <p:ph idx="3" type="body"/>
          </p:nvPr>
        </p:nvSpPr>
        <p:spPr>
          <a:xfrm>
            <a:off x="6217920" y="677591"/>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000"/>
              <a:buNone/>
            </a:pPr>
            <a:r>
              <a:rPr lang="en-US"/>
              <a:t>REAPER -  SHUTDOWN MESSAGE</a:t>
            </a:r>
            <a:endParaRPr/>
          </a:p>
        </p:txBody>
      </p:sp>
      <p:sp>
        <p:nvSpPr>
          <p:cNvPr id="254" name="Google Shape;254;p4"/>
          <p:cNvSpPr txBox="1"/>
          <p:nvPr>
            <p:ph idx="4" type="body"/>
          </p:nvPr>
        </p:nvSpPr>
        <p:spPr>
          <a:xfrm>
            <a:off x="6217920" y="1413873"/>
            <a:ext cx="4937760" cy="3378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cap="none"/>
              <a:t>Dependency Miner: When all tasks in allTasks map have a result, Dependency Miner notifies the Result Collector to send Shutdown Message to Guardian.</a:t>
            </a:r>
            <a:endParaRPr/>
          </a:p>
          <a:p>
            <a:pPr indent="-228600" lvl="0" marL="228600" rtl="0" algn="l">
              <a:lnSpc>
                <a:spcPct val="120000"/>
              </a:lnSpc>
              <a:spcBef>
                <a:spcPts val="1000"/>
              </a:spcBef>
              <a:spcAft>
                <a:spcPts val="0"/>
              </a:spcAft>
              <a:buSzPct val="100000"/>
              <a:buChar char="•"/>
            </a:pPr>
            <a:r>
              <a:rPr lang="en-US" cap="none"/>
              <a:t>Master &amp; Worker: After Master and Worker receive the Shutdown Message from Reaper, they further propagate the message to Dependency Miner and Dependency Worker, respectively.</a:t>
            </a:r>
            <a:endParaRPr cap="none"/>
          </a:p>
        </p:txBody>
      </p:sp>
      <p:sp>
        <p:nvSpPr>
          <p:cNvPr id="255" name="Google Shape;255;p4"/>
          <p:cNvSpPr txBox="1"/>
          <p:nvPr/>
        </p:nvSpPr>
        <p:spPr>
          <a:xfrm>
            <a:off x="1097280" y="3081358"/>
            <a:ext cx="4937760" cy="736282"/>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dk1"/>
              </a:buClr>
              <a:buSzPts val="2000"/>
              <a:buFont typeface="Arial"/>
              <a:buNone/>
            </a:pPr>
            <a:r>
              <a:rPr b="0" lang="en-US" sz="2000" cap="none">
                <a:solidFill>
                  <a:srgbClr val="7E32B0"/>
                </a:solidFill>
                <a:latin typeface="Twentieth Century"/>
                <a:ea typeface="Twentieth Century"/>
                <a:cs typeface="Twentieth Century"/>
                <a:sym typeface="Twentieth Century"/>
              </a:rPr>
              <a:t>COMPLETION MESSAGE</a:t>
            </a:r>
            <a:endParaRPr b="0" sz="2000" cap="none">
              <a:solidFill>
                <a:srgbClr val="7E32B0"/>
              </a:solidFill>
              <a:latin typeface="Twentieth Century"/>
              <a:ea typeface="Twentieth Century"/>
              <a:cs typeface="Twentieth Century"/>
              <a:sym typeface="Twentieth Century"/>
            </a:endParaRPr>
          </a:p>
        </p:txBody>
      </p:sp>
      <p:sp>
        <p:nvSpPr>
          <p:cNvPr id="256" name="Google Shape;256;p4"/>
          <p:cNvSpPr txBox="1"/>
          <p:nvPr/>
        </p:nvSpPr>
        <p:spPr>
          <a:xfrm>
            <a:off x="1097280" y="3684032"/>
            <a:ext cx="4937760" cy="195487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dk1"/>
              </a:buClr>
              <a:buSzPts val="2000"/>
              <a:buFont typeface="Arial"/>
              <a:buChar char="•"/>
            </a:pPr>
            <a:r>
              <a:rPr lang="en-US" sz="2000" cap="none">
                <a:solidFill>
                  <a:schemeClr val="dk1"/>
                </a:solidFill>
                <a:latin typeface="Twentieth Century"/>
                <a:ea typeface="Twentieth Century"/>
                <a:cs typeface="Twentieth Century"/>
                <a:sym typeface="Twentieth Century"/>
              </a:rPr>
              <a:t>Dependency Miner: The result for each task is stored in the allTasks map. If the message contains true, the result is sent to the Result Collector and a line is added in Results.txt.</a:t>
            </a:r>
            <a:endParaRPr/>
          </a:p>
          <a:p>
            <a:pPr indent="-101600" lvl="0" marL="228600" marR="0" rtl="0" algn="l">
              <a:lnSpc>
                <a:spcPct val="120000"/>
              </a:lnSpc>
              <a:spcBef>
                <a:spcPts val="1000"/>
              </a:spcBef>
              <a:spcAft>
                <a:spcPts val="0"/>
              </a:spcAft>
              <a:buClr>
                <a:schemeClr val="dk1"/>
              </a:buClr>
              <a:buSzPts val="2000"/>
              <a:buFont typeface="Arial"/>
              <a:buNone/>
            </a:pPr>
            <a:r>
              <a:t/>
            </a:r>
            <a:endParaRPr sz="2000" cap="none">
              <a:solidFill>
                <a:schemeClr val="dk1"/>
              </a:solidFill>
              <a:latin typeface="Twentieth Century"/>
              <a:ea typeface="Twentieth Century"/>
              <a:cs typeface="Twentieth Century"/>
              <a:sym typeface="Twentieth Century"/>
            </a:endParaRPr>
          </a:p>
        </p:txBody>
      </p:sp>
      <p:sp>
        <p:nvSpPr>
          <p:cNvPr id="257" name="Google Shape;257;p4"/>
          <p:cNvSpPr/>
          <p:nvPr/>
        </p:nvSpPr>
        <p:spPr>
          <a:xfrm>
            <a:off x="2511743" y="5406027"/>
            <a:ext cx="1457325" cy="1075471"/>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Dep Worker</a:t>
            </a:r>
            <a:endParaRPr sz="1800">
              <a:solidFill>
                <a:schemeClr val="dk1"/>
              </a:solidFill>
              <a:latin typeface="Twentieth Century"/>
              <a:ea typeface="Twentieth Century"/>
              <a:cs typeface="Twentieth Century"/>
              <a:sym typeface="Twentieth Century"/>
            </a:endParaRPr>
          </a:p>
        </p:txBody>
      </p:sp>
      <p:sp>
        <p:nvSpPr>
          <p:cNvPr id="258" name="Google Shape;258;p4"/>
          <p:cNvSpPr/>
          <p:nvPr/>
        </p:nvSpPr>
        <p:spPr>
          <a:xfrm>
            <a:off x="6212205" y="5406027"/>
            <a:ext cx="1457325" cy="1075471"/>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Dep Miner</a:t>
            </a:r>
            <a:endParaRPr sz="1800">
              <a:solidFill>
                <a:schemeClr val="dk1"/>
              </a:solidFill>
              <a:latin typeface="Twentieth Century"/>
              <a:ea typeface="Twentieth Century"/>
              <a:cs typeface="Twentieth Century"/>
              <a:sym typeface="Twentieth Century"/>
            </a:endParaRPr>
          </a:p>
        </p:txBody>
      </p:sp>
      <p:grpSp>
        <p:nvGrpSpPr>
          <p:cNvPr id="259" name="Google Shape;259;p4"/>
          <p:cNvGrpSpPr/>
          <p:nvPr/>
        </p:nvGrpSpPr>
        <p:grpSpPr>
          <a:xfrm>
            <a:off x="3755648" y="5221361"/>
            <a:ext cx="2670000" cy="369332"/>
            <a:chOff x="3755648" y="4992761"/>
            <a:chExt cx="2670000" cy="369332"/>
          </a:xfrm>
        </p:grpSpPr>
        <p:cxnSp>
          <p:nvCxnSpPr>
            <p:cNvPr id="260" name="Google Shape;260;p4"/>
            <p:cNvCxnSpPr>
              <a:stCxn id="257" idx="7"/>
              <a:endCxn id="258" idx="1"/>
            </p:cNvCxnSpPr>
            <p:nvPr/>
          </p:nvCxnSpPr>
          <p:spPr>
            <a:xfrm>
              <a:off x="3755648" y="5334926"/>
              <a:ext cx="2670000" cy="0"/>
            </a:xfrm>
            <a:prstGeom prst="straightConnector1">
              <a:avLst/>
            </a:prstGeom>
            <a:noFill/>
            <a:ln cap="flat" cmpd="sng" w="38100">
              <a:solidFill>
                <a:srgbClr val="688BB8"/>
              </a:solidFill>
              <a:prstDash val="solid"/>
              <a:round/>
              <a:headEnd len="sm" w="sm" type="none"/>
              <a:tailEnd len="med" w="med" type="triangle"/>
            </a:ln>
          </p:spPr>
        </p:cxnSp>
        <p:sp>
          <p:nvSpPr>
            <p:cNvPr id="261" name="Google Shape;261;p4"/>
            <p:cNvSpPr txBox="1"/>
            <p:nvPr/>
          </p:nvSpPr>
          <p:spPr>
            <a:xfrm>
              <a:off x="4308819" y="4992761"/>
              <a:ext cx="170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Registration Msg</a:t>
              </a:r>
              <a:endParaRPr sz="1800">
                <a:solidFill>
                  <a:schemeClr val="dk1"/>
                </a:solidFill>
                <a:latin typeface="Twentieth Century"/>
                <a:ea typeface="Twentieth Century"/>
                <a:cs typeface="Twentieth Century"/>
                <a:sym typeface="Twentieth Century"/>
              </a:endParaRPr>
            </a:p>
          </p:txBody>
        </p:sp>
      </p:grpSp>
      <p:grpSp>
        <p:nvGrpSpPr>
          <p:cNvPr id="262" name="Google Shape;262;p4"/>
          <p:cNvGrpSpPr/>
          <p:nvPr/>
        </p:nvGrpSpPr>
        <p:grpSpPr>
          <a:xfrm>
            <a:off x="3969105" y="5608025"/>
            <a:ext cx="2243100" cy="369332"/>
            <a:chOff x="3969105" y="5379425"/>
            <a:chExt cx="2243100" cy="369332"/>
          </a:xfrm>
        </p:grpSpPr>
        <p:cxnSp>
          <p:nvCxnSpPr>
            <p:cNvPr id="263" name="Google Shape;263;p4"/>
            <p:cNvCxnSpPr>
              <a:stCxn id="258" idx="2"/>
              <a:endCxn id="257" idx="6"/>
            </p:cNvCxnSpPr>
            <p:nvPr/>
          </p:nvCxnSpPr>
          <p:spPr>
            <a:xfrm rot="10800000">
              <a:off x="3969105" y="5715163"/>
              <a:ext cx="2243100" cy="0"/>
            </a:xfrm>
            <a:prstGeom prst="straightConnector1">
              <a:avLst/>
            </a:prstGeom>
            <a:noFill/>
            <a:ln cap="flat" cmpd="sng" w="38100">
              <a:solidFill>
                <a:srgbClr val="2FA086"/>
              </a:solidFill>
              <a:prstDash val="solid"/>
              <a:round/>
              <a:headEnd len="sm" w="sm" type="none"/>
              <a:tailEnd len="med" w="med" type="triangle"/>
            </a:ln>
          </p:spPr>
        </p:cxnSp>
        <p:sp>
          <p:nvSpPr>
            <p:cNvPr id="264" name="Google Shape;264;p4"/>
            <p:cNvSpPr txBox="1"/>
            <p:nvPr/>
          </p:nvSpPr>
          <p:spPr>
            <a:xfrm>
              <a:off x="4161310" y="5379425"/>
              <a:ext cx="199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Task Msg (thru LMP)</a:t>
              </a:r>
              <a:endParaRPr sz="1800">
                <a:solidFill>
                  <a:schemeClr val="dk1"/>
                </a:solidFill>
                <a:latin typeface="Twentieth Century"/>
                <a:ea typeface="Twentieth Century"/>
                <a:cs typeface="Twentieth Century"/>
                <a:sym typeface="Twentieth Century"/>
              </a:endParaRPr>
            </a:p>
          </p:txBody>
        </p:sp>
      </p:grpSp>
      <p:sp>
        <p:nvSpPr>
          <p:cNvPr id="265" name="Google Shape;265;p4"/>
          <p:cNvSpPr/>
          <p:nvPr/>
        </p:nvSpPr>
        <p:spPr>
          <a:xfrm>
            <a:off x="8969872" y="5040263"/>
            <a:ext cx="1213055" cy="732427"/>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Input Reader</a:t>
            </a:r>
            <a:endParaRPr sz="1800">
              <a:solidFill>
                <a:schemeClr val="dk1"/>
              </a:solidFill>
              <a:latin typeface="Twentieth Century"/>
              <a:ea typeface="Twentieth Century"/>
              <a:cs typeface="Twentieth Century"/>
              <a:sym typeface="Twentieth Century"/>
            </a:endParaRPr>
          </a:p>
        </p:txBody>
      </p:sp>
      <p:cxnSp>
        <p:nvCxnSpPr>
          <p:cNvPr id="266" name="Google Shape;266;p4"/>
          <p:cNvCxnSpPr>
            <a:stCxn id="265" idx="2"/>
            <a:endCxn id="258" idx="7"/>
          </p:cNvCxnSpPr>
          <p:nvPr/>
        </p:nvCxnSpPr>
        <p:spPr>
          <a:xfrm flipH="1">
            <a:off x="7456072" y="5406477"/>
            <a:ext cx="1513800" cy="156900"/>
          </a:xfrm>
          <a:prstGeom prst="straightConnector1">
            <a:avLst/>
          </a:prstGeom>
          <a:noFill/>
          <a:ln cap="flat" cmpd="sng" w="38100">
            <a:solidFill>
              <a:srgbClr val="9B4C25"/>
            </a:solidFill>
            <a:prstDash val="solid"/>
            <a:round/>
            <a:headEnd len="sm" w="sm" type="none"/>
            <a:tailEnd len="med" w="med" type="triangle"/>
          </a:ln>
        </p:spPr>
      </p:cxnSp>
      <p:sp>
        <p:nvSpPr>
          <p:cNvPr id="267" name="Google Shape;267;p4"/>
          <p:cNvSpPr txBox="1"/>
          <p:nvPr/>
        </p:nvSpPr>
        <p:spPr>
          <a:xfrm>
            <a:off x="7638266" y="5121767"/>
            <a:ext cx="1133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Batch Msg</a:t>
            </a:r>
            <a:endParaRPr sz="1800">
              <a:solidFill>
                <a:schemeClr val="dk1"/>
              </a:solidFill>
              <a:latin typeface="Twentieth Century"/>
              <a:ea typeface="Twentieth Century"/>
              <a:cs typeface="Twentieth Century"/>
              <a:sym typeface="Twentieth Century"/>
            </a:endParaRPr>
          </a:p>
        </p:txBody>
      </p:sp>
      <p:grpSp>
        <p:nvGrpSpPr>
          <p:cNvPr id="268" name="Google Shape;268;p4"/>
          <p:cNvGrpSpPr/>
          <p:nvPr/>
        </p:nvGrpSpPr>
        <p:grpSpPr>
          <a:xfrm>
            <a:off x="3755648" y="5980897"/>
            <a:ext cx="2670000" cy="369332"/>
            <a:chOff x="3755648" y="5752297"/>
            <a:chExt cx="2670000" cy="369332"/>
          </a:xfrm>
        </p:grpSpPr>
        <p:cxnSp>
          <p:nvCxnSpPr>
            <p:cNvPr id="269" name="Google Shape;269;p4"/>
            <p:cNvCxnSpPr>
              <a:stCxn id="257" idx="5"/>
              <a:endCxn id="258" idx="3"/>
            </p:cNvCxnSpPr>
            <p:nvPr/>
          </p:nvCxnSpPr>
          <p:spPr>
            <a:xfrm>
              <a:off x="3755648" y="6095399"/>
              <a:ext cx="2670000" cy="0"/>
            </a:xfrm>
            <a:prstGeom prst="straightConnector1">
              <a:avLst/>
            </a:prstGeom>
            <a:noFill/>
            <a:ln cap="flat" cmpd="sng" w="38100">
              <a:solidFill>
                <a:srgbClr val="7E32B0"/>
              </a:solidFill>
              <a:prstDash val="solid"/>
              <a:round/>
              <a:headEnd len="sm" w="sm" type="none"/>
              <a:tailEnd len="med" w="med" type="triangle"/>
            </a:ln>
          </p:spPr>
        </p:cxnSp>
        <p:sp>
          <p:nvSpPr>
            <p:cNvPr id="270" name="Google Shape;270;p4"/>
            <p:cNvSpPr txBox="1"/>
            <p:nvPr/>
          </p:nvSpPr>
          <p:spPr>
            <a:xfrm>
              <a:off x="4308819" y="5752297"/>
              <a:ext cx="1662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Completion Msg</a:t>
              </a:r>
              <a:endParaRPr sz="1800">
                <a:solidFill>
                  <a:schemeClr val="dk1"/>
                </a:solidFill>
                <a:latin typeface="Twentieth Century"/>
                <a:ea typeface="Twentieth Century"/>
                <a:cs typeface="Twentieth Century"/>
                <a:sym typeface="Twentieth Century"/>
              </a:endParaRPr>
            </a:p>
          </p:txBody>
        </p:sp>
      </p:grpSp>
      <p:sp>
        <p:nvSpPr>
          <p:cNvPr id="271" name="Google Shape;271;p4"/>
          <p:cNvSpPr/>
          <p:nvPr/>
        </p:nvSpPr>
        <p:spPr>
          <a:xfrm>
            <a:off x="8969873" y="6020881"/>
            <a:ext cx="1213055" cy="732427"/>
          </a:xfrm>
          <a:prstGeom prst="ellipse">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Result Coll.</a:t>
            </a:r>
            <a:endParaRPr sz="1800">
              <a:solidFill>
                <a:schemeClr val="dk1"/>
              </a:solidFill>
              <a:latin typeface="Twentieth Century"/>
              <a:ea typeface="Twentieth Century"/>
              <a:cs typeface="Twentieth Century"/>
              <a:sym typeface="Twentieth Century"/>
            </a:endParaRPr>
          </a:p>
        </p:txBody>
      </p:sp>
      <p:cxnSp>
        <p:nvCxnSpPr>
          <p:cNvPr id="272" name="Google Shape;272;p4"/>
          <p:cNvCxnSpPr>
            <a:stCxn id="258" idx="5"/>
            <a:endCxn id="271" idx="2"/>
          </p:cNvCxnSpPr>
          <p:nvPr/>
        </p:nvCxnSpPr>
        <p:spPr>
          <a:xfrm>
            <a:off x="7456110" y="6323999"/>
            <a:ext cx="1513800" cy="63000"/>
          </a:xfrm>
          <a:prstGeom prst="straightConnector1">
            <a:avLst/>
          </a:prstGeom>
          <a:noFill/>
          <a:ln cap="flat" cmpd="sng" w="38100">
            <a:solidFill>
              <a:srgbClr val="C79DE3"/>
            </a:solidFill>
            <a:prstDash val="solid"/>
            <a:round/>
            <a:headEnd len="sm" w="sm" type="none"/>
            <a:tailEnd len="med" w="med" type="triangle"/>
          </a:ln>
        </p:spPr>
      </p:cxnSp>
      <p:sp>
        <p:nvSpPr>
          <p:cNvPr id="273" name="Google Shape;273;p4"/>
          <p:cNvSpPr txBox="1"/>
          <p:nvPr/>
        </p:nvSpPr>
        <p:spPr>
          <a:xfrm>
            <a:off x="7528443" y="6027063"/>
            <a:ext cx="17556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If IND found/</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All tasks compl.</a:t>
            </a:r>
            <a:endParaRPr sz="1800">
              <a:solidFill>
                <a:schemeClr val="dk1"/>
              </a:solidFill>
              <a:latin typeface="Twentieth Century"/>
              <a:ea typeface="Twentieth Century"/>
              <a:cs typeface="Twentieth Century"/>
              <a:sym typeface="Twentieth Century"/>
            </a:endParaRPr>
          </a:p>
        </p:txBody>
      </p:sp>
      <p:sp>
        <p:nvSpPr>
          <p:cNvPr id="274" name="Google Shape;274;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Code Legends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type="ctrTitle"/>
          </p:nvPr>
        </p:nvSpPr>
        <p:spPr>
          <a:xfrm>
            <a:off x="1751012" y="1600201"/>
            <a:ext cx="8689976" cy="96952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&lt;CODE LEGENDS&gt;</a:t>
            </a:r>
            <a:endParaRPr/>
          </a:p>
        </p:txBody>
      </p:sp>
      <p:sp>
        <p:nvSpPr>
          <p:cNvPr id="280" name="Google Shape;280;p5"/>
          <p:cNvSpPr txBox="1"/>
          <p:nvPr>
            <p:ph idx="1" type="subTitle"/>
          </p:nvPr>
        </p:nvSpPr>
        <p:spPr>
          <a:xfrm>
            <a:off x="1751012" y="3711096"/>
            <a:ext cx="8689976" cy="137159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br>
              <a:rPr lang="en-US"/>
            </a:br>
            <a:r>
              <a:rPr lang="en-US"/>
              <a:t>NGOC THAO LY NGUYEN, NGUYENN6@STUDENTS.UNI-MARBURG.DE</a:t>
            </a:r>
            <a:br>
              <a:rPr lang="en-US"/>
            </a:br>
            <a:r>
              <a:rPr lang="en-US"/>
              <a:t>CHIA-WEI CHOU, CHOUC@STUDENTS.UNI-MARBURG.DE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2023-12-20T13:47:23Z</dcterms:created>
  <dc:creator>CHOU, Chia Wei</dc:creator>
</cp:coreProperties>
</file>