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B7F06-DB23-45AF-A025-C1BD71B620E0}" v="8589" dt="2020-06-30T02:52:0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6AF4F-DA66-4354-B3D5-3D9A622680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590AD0-2579-40D1-AD75-35258CF46C8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Business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>
              <a:latin typeface="Calibri Light" panose="020F0302020204030204"/>
            </a:rPr>
            <a:t>Question</a:t>
          </a:r>
          <a:endParaRPr lang="en-US"/>
        </a:p>
      </dgm:t>
    </dgm:pt>
    <dgm:pt modelId="{BAE7FFDF-DEFB-4E28-9C19-D60CFE577A9A}" type="parTrans" cxnId="{8FEE2322-2BCC-4E23-9C17-44F5EAE4A1CA}">
      <dgm:prSet/>
      <dgm:spPr/>
      <dgm:t>
        <a:bodyPr/>
        <a:lstStyle/>
        <a:p>
          <a:endParaRPr lang="en-US"/>
        </a:p>
      </dgm:t>
    </dgm:pt>
    <dgm:pt modelId="{DD67D5C2-7330-4C0E-A837-C02A56C16D31}" type="sibTrans" cxnId="{8FEE2322-2BCC-4E23-9C17-44F5EAE4A1CA}">
      <dgm:prSet/>
      <dgm:spPr/>
      <dgm:t>
        <a:bodyPr/>
        <a:lstStyle/>
        <a:p>
          <a:endParaRPr lang="en-US"/>
        </a:p>
      </dgm:t>
    </dgm:pt>
    <dgm:pt modelId="{71487A41-6A54-42C1-B8C1-A85381FBF21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Identify the business objective and the impact on business decisions</a:t>
          </a:r>
          <a:endParaRPr lang="en-US"/>
        </a:p>
      </dgm:t>
    </dgm:pt>
    <dgm:pt modelId="{F19E7BDF-6A1F-479B-A42B-6CDB2103E17F}" type="parTrans" cxnId="{459AB892-48B3-4AA2-A1B3-B7111D886F0B}">
      <dgm:prSet/>
      <dgm:spPr/>
      <dgm:t>
        <a:bodyPr/>
        <a:lstStyle/>
        <a:p>
          <a:endParaRPr lang="en-US"/>
        </a:p>
      </dgm:t>
    </dgm:pt>
    <dgm:pt modelId="{346ECDA5-33A1-46E6-9F3A-2472C6FAD790}" type="sibTrans" cxnId="{459AB892-48B3-4AA2-A1B3-B7111D886F0B}">
      <dgm:prSet/>
      <dgm:spPr/>
      <dgm:t>
        <a:bodyPr/>
        <a:lstStyle/>
        <a:p>
          <a:endParaRPr lang="en-US"/>
        </a:p>
      </dgm:t>
    </dgm:pt>
    <dgm:pt modelId="{D249FC0A-E7C0-4320-8A23-75A2B9C19A0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Analysis Plan</a:t>
          </a:r>
          <a:endParaRPr lang="en-US"/>
        </a:p>
      </dgm:t>
    </dgm:pt>
    <dgm:pt modelId="{6FD28F98-12FC-446F-9714-DE2A3E0BCDF1}" type="parTrans" cxnId="{9DBE65D5-2C23-4301-A578-863EE9319BF6}">
      <dgm:prSet/>
      <dgm:spPr/>
      <dgm:t>
        <a:bodyPr/>
        <a:lstStyle/>
        <a:p>
          <a:endParaRPr lang="en-US"/>
        </a:p>
      </dgm:t>
    </dgm:pt>
    <dgm:pt modelId="{16D42925-11E5-4D57-B73F-8697FE1830CA}" type="sibTrans" cxnId="{9DBE65D5-2C23-4301-A578-863EE9319BF6}">
      <dgm:prSet/>
      <dgm:spPr/>
      <dgm:t>
        <a:bodyPr/>
        <a:lstStyle/>
        <a:p>
          <a:endParaRPr lang="en-US"/>
        </a:p>
      </dgm:t>
    </dgm:pt>
    <dgm:pt modelId="{BF255437-1679-41BC-B659-346059A763E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Outline the project plan including hypothesis and methodologies</a:t>
          </a:r>
          <a:endParaRPr lang="en-US"/>
        </a:p>
      </dgm:t>
    </dgm:pt>
    <dgm:pt modelId="{A6AA4515-188D-4108-8631-780F62ABEB1A}" type="parTrans" cxnId="{857D8FB6-3B60-478C-B852-5BFFBB982DAF}">
      <dgm:prSet/>
      <dgm:spPr/>
      <dgm:t>
        <a:bodyPr/>
        <a:lstStyle/>
        <a:p>
          <a:endParaRPr lang="en-US"/>
        </a:p>
      </dgm:t>
    </dgm:pt>
    <dgm:pt modelId="{B983F6A0-CB3B-4409-B8A2-2AAE43D894E7}" type="sibTrans" cxnId="{857D8FB6-3B60-478C-B852-5BFFBB982DAF}">
      <dgm:prSet/>
      <dgm:spPr/>
      <dgm:t>
        <a:bodyPr/>
        <a:lstStyle/>
        <a:p>
          <a:endParaRPr lang="en-US"/>
        </a:p>
      </dgm:t>
    </dgm:pt>
    <dgm:pt modelId="{1E446CFD-0F69-4000-844C-DDED5238EFF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 Collection</a:t>
          </a:r>
          <a:endParaRPr lang="en-US"/>
        </a:p>
      </dgm:t>
    </dgm:pt>
    <dgm:pt modelId="{FB53F949-1A62-4031-BB1E-55EDB61F253B}" type="parTrans" cxnId="{EA67EB7E-8A83-4205-AE8A-EC719E4EDC30}">
      <dgm:prSet/>
      <dgm:spPr/>
      <dgm:t>
        <a:bodyPr/>
        <a:lstStyle/>
        <a:p>
          <a:endParaRPr lang="en-US"/>
        </a:p>
      </dgm:t>
    </dgm:pt>
    <dgm:pt modelId="{45A7537D-C6FD-47AC-BADE-DE277C2C7D55}" type="sibTrans" cxnId="{EA67EB7E-8A83-4205-AE8A-EC719E4EDC30}">
      <dgm:prSet/>
      <dgm:spPr/>
      <dgm:t>
        <a:bodyPr/>
        <a:lstStyle/>
        <a:p>
          <a:endParaRPr lang="en-US"/>
        </a:p>
      </dgm:t>
    </dgm:pt>
    <dgm:pt modelId="{472B966F-C8B9-4A44-8486-93EDFC91DCB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Review the available data and the processing required to prepare the data for analysis</a:t>
          </a:r>
          <a:endParaRPr lang="en-US"/>
        </a:p>
      </dgm:t>
    </dgm:pt>
    <dgm:pt modelId="{B7E524C4-4D11-40B8-A2E6-D02F861B782C}" type="parTrans" cxnId="{6DD861BB-4074-4B31-8D50-736C887BF9DE}">
      <dgm:prSet/>
      <dgm:spPr/>
      <dgm:t>
        <a:bodyPr/>
        <a:lstStyle/>
        <a:p>
          <a:endParaRPr lang="en-US"/>
        </a:p>
      </dgm:t>
    </dgm:pt>
    <dgm:pt modelId="{A734F89F-D960-4BEB-BA57-FF4A4974CBC0}" type="sibTrans" cxnId="{6DD861BB-4074-4B31-8D50-736C887BF9DE}">
      <dgm:prSet/>
      <dgm:spPr/>
      <dgm:t>
        <a:bodyPr/>
        <a:lstStyle/>
        <a:p>
          <a:endParaRPr lang="en-US"/>
        </a:p>
      </dgm:t>
    </dgm:pt>
    <dgm:pt modelId="{F06EAA21-A4C5-4E40-9181-175816F94DF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Insights</a:t>
          </a:r>
        </a:p>
      </dgm:t>
    </dgm:pt>
    <dgm:pt modelId="{E02A9600-75C2-467D-8E97-85D2222AF88A}" type="parTrans" cxnId="{C571CFDB-475B-49DF-A955-F4BE3BD895FF}">
      <dgm:prSet/>
      <dgm:spPr/>
    </dgm:pt>
    <dgm:pt modelId="{2574A86B-1CD9-4CC9-B99B-673FE37C1D19}" type="sibTrans" cxnId="{C571CFDB-475B-49DF-A955-F4BE3BD895FF}">
      <dgm:prSet/>
      <dgm:spPr/>
      <dgm:t>
        <a:bodyPr/>
        <a:lstStyle/>
        <a:p>
          <a:endParaRPr lang="en-US"/>
        </a:p>
      </dgm:t>
    </dgm:pt>
    <dgm:pt modelId="{B0F6491B-5267-4930-BE77-9523CF808A0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Collect observations gleaned from applying the analysis to the prepared data and iteration of analysis</a:t>
          </a:r>
        </a:p>
      </dgm:t>
    </dgm:pt>
    <dgm:pt modelId="{2229FE8E-95A2-49B6-AA4A-6F10626DA1A4}" type="parTrans" cxnId="{A75E81E8-9654-4C9B-A7BE-5B3D63C9B57F}">
      <dgm:prSet/>
      <dgm:spPr/>
    </dgm:pt>
    <dgm:pt modelId="{B1D1355E-1373-4AF8-9048-4D4794531CAF}" type="sibTrans" cxnId="{A75E81E8-9654-4C9B-A7BE-5B3D63C9B57F}">
      <dgm:prSet/>
      <dgm:spPr/>
      <dgm:t>
        <a:bodyPr/>
        <a:lstStyle/>
        <a:p>
          <a:endParaRPr lang="en-US"/>
        </a:p>
      </dgm:t>
    </dgm:pt>
    <dgm:pt modelId="{EDBE903F-ABD9-4105-9C14-5464C40905C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Recommendation</a:t>
          </a:r>
        </a:p>
      </dgm:t>
    </dgm:pt>
    <dgm:pt modelId="{68F0491B-7AA0-40D6-9702-F57036E8BED9}" type="parTrans" cxnId="{6D0C5A1B-2AAD-4A6F-91AF-E1381F464D6E}">
      <dgm:prSet/>
      <dgm:spPr/>
    </dgm:pt>
    <dgm:pt modelId="{A68CF005-2047-4627-B244-1DC2CFCC30ED}" type="sibTrans" cxnId="{6D0C5A1B-2AAD-4A6F-91AF-E1381F464D6E}">
      <dgm:prSet/>
      <dgm:spPr/>
      <dgm:t>
        <a:bodyPr/>
        <a:lstStyle/>
        <a:p>
          <a:endParaRPr lang="en-US"/>
        </a:p>
      </dgm:t>
    </dgm:pt>
    <dgm:pt modelId="{00E772EF-3B4C-4552-B83F-502634765A1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Finalize insights into a formal report with actionable next steps</a:t>
          </a:r>
        </a:p>
      </dgm:t>
    </dgm:pt>
    <dgm:pt modelId="{FFC8D092-BDA4-405A-AB88-CE6FC92ED0A9}" type="parTrans" cxnId="{FA9BB6AB-742C-449D-A4F6-2F2703FBFFE1}">
      <dgm:prSet/>
      <dgm:spPr/>
    </dgm:pt>
    <dgm:pt modelId="{FBBBE48C-5CA5-4AB8-96E2-A4258EBC6779}" type="sibTrans" cxnId="{FA9BB6AB-742C-449D-A4F6-2F2703FBFFE1}">
      <dgm:prSet/>
      <dgm:spPr/>
      <dgm:t>
        <a:bodyPr/>
        <a:lstStyle/>
        <a:p>
          <a:endParaRPr lang="en-US"/>
        </a:p>
      </dgm:t>
    </dgm:pt>
    <dgm:pt modelId="{441CF97F-6DB7-471D-9B0F-C49BC15EAACE}" type="pres">
      <dgm:prSet presAssocID="{4456AF4F-DA66-4354-B3D5-3D9A6226805C}" presName="Name0" presStyleCnt="0">
        <dgm:presLayoutVars>
          <dgm:dir/>
          <dgm:animLvl val="lvl"/>
          <dgm:resizeHandles val="exact"/>
        </dgm:presLayoutVars>
      </dgm:prSet>
      <dgm:spPr/>
    </dgm:pt>
    <dgm:pt modelId="{DDEB412E-5B76-4278-BBBC-831E54A6630E}" type="pres">
      <dgm:prSet presAssocID="{09590AD0-2579-40D1-AD75-35258CF46C8A}" presName="linNode" presStyleCnt="0"/>
      <dgm:spPr/>
    </dgm:pt>
    <dgm:pt modelId="{A4EFCDAD-B69B-49A2-87A5-B9A29937F502}" type="pres">
      <dgm:prSet presAssocID="{09590AD0-2579-40D1-AD75-35258CF46C8A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214A156-CAAB-4937-9AD5-8A6DC492CE97}" type="pres">
      <dgm:prSet presAssocID="{09590AD0-2579-40D1-AD75-35258CF46C8A}" presName="descendantText" presStyleLbl="alignAccFollowNode1" presStyleIdx="0" presStyleCnt="5">
        <dgm:presLayoutVars>
          <dgm:bulletEnabled/>
        </dgm:presLayoutVars>
      </dgm:prSet>
      <dgm:spPr/>
    </dgm:pt>
    <dgm:pt modelId="{76B269E1-17DB-47B4-AC78-66BE638DE9D4}" type="pres">
      <dgm:prSet presAssocID="{DD67D5C2-7330-4C0E-A837-C02A56C16D31}" presName="sp" presStyleCnt="0"/>
      <dgm:spPr/>
    </dgm:pt>
    <dgm:pt modelId="{179973AA-AE86-486F-A240-D60BC6812646}" type="pres">
      <dgm:prSet presAssocID="{D249FC0A-E7C0-4320-8A23-75A2B9C19A04}" presName="linNode" presStyleCnt="0"/>
      <dgm:spPr/>
    </dgm:pt>
    <dgm:pt modelId="{2EDFA7B1-85AF-4036-8977-5D80E4938F2D}" type="pres">
      <dgm:prSet presAssocID="{D249FC0A-E7C0-4320-8A23-75A2B9C19A04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D4720D4-E7C2-47C8-81FB-6B60E0571B53}" type="pres">
      <dgm:prSet presAssocID="{D249FC0A-E7C0-4320-8A23-75A2B9C19A04}" presName="descendantText" presStyleLbl="alignAccFollowNode1" presStyleIdx="1" presStyleCnt="5">
        <dgm:presLayoutVars>
          <dgm:bulletEnabled/>
        </dgm:presLayoutVars>
      </dgm:prSet>
      <dgm:spPr/>
    </dgm:pt>
    <dgm:pt modelId="{65EE0534-FDBC-4EE3-9180-5C0AEAE9274D}" type="pres">
      <dgm:prSet presAssocID="{16D42925-11E5-4D57-B73F-8697FE1830CA}" presName="sp" presStyleCnt="0"/>
      <dgm:spPr/>
    </dgm:pt>
    <dgm:pt modelId="{6D100952-5406-4379-AB53-A487620201F6}" type="pres">
      <dgm:prSet presAssocID="{1E446CFD-0F69-4000-844C-DDED5238EFF4}" presName="linNode" presStyleCnt="0"/>
      <dgm:spPr/>
    </dgm:pt>
    <dgm:pt modelId="{E2644DFD-0A2A-405C-A447-8D32DEB234A2}" type="pres">
      <dgm:prSet presAssocID="{1E446CFD-0F69-4000-844C-DDED5238EFF4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30FB4A7D-6685-4F71-BD64-B75BB96C7EA7}" type="pres">
      <dgm:prSet presAssocID="{1E446CFD-0F69-4000-844C-DDED5238EFF4}" presName="descendantText" presStyleLbl="alignAccFollowNode1" presStyleIdx="2" presStyleCnt="5">
        <dgm:presLayoutVars>
          <dgm:bulletEnabled/>
        </dgm:presLayoutVars>
      </dgm:prSet>
      <dgm:spPr/>
    </dgm:pt>
    <dgm:pt modelId="{417242B0-30D2-4CBA-B4C6-98402C4106F5}" type="pres">
      <dgm:prSet presAssocID="{45A7537D-C6FD-47AC-BADE-DE277C2C7D55}" presName="sp" presStyleCnt="0"/>
      <dgm:spPr/>
    </dgm:pt>
    <dgm:pt modelId="{698B6BC4-38EC-4FB7-B18A-FDAFDF343FB2}" type="pres">
      <dgm:prSet presAssocID="{F06EAA21-A4C5-4E40-9181-175816F94DF4}" presName="linNode" presStyleCnt="0"/>
      <dgm:spPr/>
    </dgm:pt>
    <dgm:pt modelId="{77E81BA4-E302-4E13-A9B9-2EB9A32068D2}" type="pres">
      <dgm:prSet presAssocID="{F06EAA21-A4C5-4E40-9181-175816F94DF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B9A242ED-6EB3-4917-BDF4-0EE3C16DEB37}" type="pres">
      <dgm:prSet presAssocID="{F06EAA21-A4C5-4E40-9181-175816F94DF4}" presName="descendantText" presStyleLbl="alignAccFollowNode1" presStyleIdx="3" presStyleCnt="5">
        <dgm:presLayoutVars>
          <dgm:bulletEnabled/>
        </dgm:presLayoutVars>
      </dgm:prSet>
      <dgm:spPr/>
    </dgm:pt>
    <dgm:pt modelId="{EF32BAE8-1370-4968-B602-96983E67DE19}" type="pres">
      <dgm:prSet presAssocID="{2574A86B-1CD9-4CC9-B99B-673FE37C1D19}" presName="sp" presStyleCnt="0"/>
      <dgm:spPr/>
    </dgm:pt>
    <dgm:pt modelId="{B6EA6872-E696-4DFA-9505-38D1358DA926}" type="pres">
      <dgm:prSet presAssocID="{EDBE903F-ABD9-4105-9C14-5464C40905C0}" presName="linNode" presStyleCnt="0"/>
      <dgm:spPr/>
    </dgm:pt>
    <dgm:pt modelId="{227FC46A-06CF-44CD-BF73-41C374E5E784}" type="pres">
      <dgm:prSet presAssocID="{EDBE903F-ABD9-4105-9C14-5464C40905C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BE8C3AA2-89A9-42E6-A379-36A9C0903AFD}" type="pres">
      <dgm:prSet presAssocID="{EDBE903F-ABD9-4105-9C14-5464C40905C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6D0C5A1B-2AAD-4A6F-91AF-E1381F464D6E}" srcId="{4456AF4F-DA66-4354-B3D5-3D9A6226805C}" destId="{EDBE903F-ABD9-4105-9C14-5464C40905C0}" srcOrd="4" destOrd="0" parTransId="{68F0491B-7AA0-40D6-9702-F57036E8BED9}" sibTransId="{A68CF005-2047-4627-B244-1DC2CFCC30ED}"/>
    <dgm:cxn modelId="{8FEE2322-2BCC-4E23-9C17-44F5EAE4A1CA}" srcId="{4456AF4F-DA66-4354-B3D5-3D9A6226805C}" destId="{09590AD0-2579-40D1-AD75-35258CF46C8A}" srcOrd="0" destOrd="0" parTransId="{BAE7FFDF-DEFB-4E28-9C19-D60CFE577A9A}" sibTransId="{DD67D5C2-7330-4C0E-A837-C02A56C16D31}"/>
    <dgm:cxn modelId="{9E8A4335-A34B-4A12-BF98-E58D821B7B84}" type="presOf" srcId="{1E446CFD-0F69-4000-844C-DDED5238EFF4}" destId="{E2644DFD-0A2A-405C-A447-8D32DEB234A2}" srcOrd="0" destOrd="0" presId="urn:microsoft.com/office/officeart/2016/7/layout/VerticalSolidActionList"/>
    <dgm:cxn modelId="{6F450E3C-38F6-4762-AF9D-F6DB9E4835D5}" type="presOf" srcId="{F06EAA21-A4C5-4E40-9181-175816F94DF4}" destId="{77E81BA4-E302-4E13-A9B9-2EB9A32068D2}" srcOrd="0" destOrd="0" presId="urn:microsoft.com/office/officeart/2016/7/layout/VerticalSolidActionList"/>
    <dgm:cxn modelId="{FB071178-B78A-452D-8053-4512947DC3BE}" type="presOf" srcId="{EDBE903F-ABD9-4105-9C14-5464C40905C0}" destId="{227FC46A-06CF-44CD-BF73-41C374E5E784}" srcOrd="0" destOrd="0" presId="urn:microsoft.com/office/officeart/2016/7/layout/VerticalSolidActionList"/>
    <dgm:cxn modelId="{EA67EB7E-8A83-4205-AE8A-EC719E4EDC30}" srcId="{4456AF4F-DA66-4354-B3D5-3D9A6226805C}" destId="{1E446CFD-0F69-4000-844C-DDED5238EFF4}" srcOrd="2" destOrd="0" parTransId="{FB53F949-1A62-4031-BB1E-55EDB61F253B}" sibTransId="{45A7537D-C6FD-47AC-BADE-DE277C2C7D55}"/>
    <dgm:cxn modelId="{8D87578A-AF18-42E3-ABCA-0EF068357BEF}" type="presOf" srcId="{D249FC0A-E7C0-4320-8A23-75A2B9C19A04}" destId="{2EDFA7B1-85AF-4036-8977-5D80E4938F2D}" srcOrd="0" destOrd="0" presId="urn:microsoft.com/office/officeart/2016/7/layout/VerticalSolidActionList"/>
    <dgm:cxn modelId="{8DAFA78E-29E2-479D-A4DA-A653CB0E3B3D}" type="presOf" srcId="{472B966F-C8B9-4A44-8486-93EDFC91DCB0}" destId="{30FB4A7D-6685-4F71-BD64-B75BB96C7EA7}" srcOrd="0" destOrd="0" presId="urn:microsoft.com/office/officeart/2016/7/layout/VerticalSolidActionList"/>
    <dgm:cxn modelId="{459AB892-48B3-4AA2-A1B3-B7111D886F0B}" srcId="{09590AD0-2579-40D1-AD75-35258CF46C8A}" destId="{71487A41-6A54-42C1-B8C1-A85381FBF215}" srcOrd="0" destOrd="0" parTransId="{F19E7BDF-6A1F-479B-A42B-6CDB2103E17F}" sibTransId="{346ECDA5-33A1-46E6-9F3A-2472C6FAD790}"/>
    <dgm:cxn modelId="{1982319E-5DE0-4138-8402-F192FC3750FF}" type="presOf" srcId="{4456AF4F-DA66-4354-B3D5-3D9A6226805C}" destId="{441CF97F-6DB7-471D-9B0F-C49BC15EAACE}" srcOrd="0" destOrd="0" presId="urn:microsoft.com/office/officeart/2016/7/layout/VerticalSolidActionList"/>
    <dgm:cxn modelId="{FA9BB6AB-742C-449D-A4F6-2F2703FBFFE1}" srcId="{EDBE903F-ABD9-4105-9C14-5464C40905C0}" destId="{00E772EF-3B4C-4552-B83F-502634765A12}" srcOrd="0" destOrd="0" parTransId="{FFC8D092-BDA4-405A-AB88-CE6FC92ED0A9}" sibTransId="{FBBBE48C-5CA5-4AB8-96E2-A4258EBC6779}"/>
    <dgm:cxn modelId="{857D8FB6-3B60-478C-B852-5BFFBB982DAF}" srcId="{D249FC0A-E7C0-4320-8A23-75A2B9C19A04}" destId="{BF255437-1679-41BC-B659-346059A763E6}" srcOrd="0" destOrd="0" parTransId="{A6AA4515-188D-4108-8631-780F62ABEB1A}" sibTransId="{B983F6A0-CB3B-4409-B8A2-2AAE43D894E7}"/>
    <dgm:cxn modelId="{6DD861BB-4074-4B31-8D50-736C887BF9DE}" srcId="{1E446CFD-0F69-4000-844C-DDED5238EFF4}" destId="{472B966F-C8B9-4A44-8486-93EDFC91DCB0}" srcOrd="0" destOrd="0" parTransId="{B7E524C4-4D11-40B8-A2E6-D02F861B782C}" sibTransId="{A734F89F-D960-4BEB-BA57-FF4A4974CBC0}"/>
    <dgm:cxn modelId="{32D049BE-27ED-4028-9A3F-E294976F7925}" type="presOf" srcId="{00E772EF-3B4C-4552-B83F-502634765A12}" destId="{BE8C3AA2-89A9-42E6-A379-36A9C0903AFD}" srcOrd="0" destOrd="0" presId="urn:microsoft.com/office/officeart/2016/7/layout/VerticalSolidActionList"/>
    <dgm:cxn modelId="{F0E886D4-9D4A-4B2B-8032-522C3BC36EBC}" type="presOf" srcId="{71487A41-6A54-42C1-B8C1-A85381FBF215}" destId="{B214A156-CAAB-4937-9AD5-8A6DC492CE97}" srcOrd="0" destOrd="0" presId="urn:microsoft.com/office/officeart/2016/7/layout/VerticalSolidActionList"/>
    <dgm:cxn modelId="{9DBE65D5-2C23-4301-A578-863EE9319BF6}" srcId="{4456AF4F-DA66-4354-B3D5-3D9A6226805C}" destId="{D249FC0A-E7C0-4320-8A23-75A2B9C19A04}" srcOrd="1" destOrd="0" parTransId="{6FD28F98-12FC-446F-9714-DE2A3E0BCDF1}" sibTransId="{16D42925-11E5-4D57-B73F-8697FE1830CA}"/>
    <dgm:cxn modelId="{C571CFDB-475B-49DF-A955-F4BE3BD895FF}" srcId="{4456AF4F-DA66-4354-B3D5-3D9A6226805C}" destId="{F06EAA21-A4C5-4E40-9181-175816F94DF4}" srcOrd="3" destOrd="0" parTransId="{E02A9600-75C2-467D-8E97-85D2222AF88A}" sibTransId="{2574A86B-1CD9-4CC9-B99B-673FE37C1D19}"/>
    <dgm:cxn modelId="{596F66E7-B102-4804-89E2-A360E52F8300}" type="presOf" srcId="{BF255437-1679-41BC-B659-346059A763E6}" destId="{7D4720D4-E7C2-47C8-81FB-6B60E0571B53}" srcOrd="0" destOrd="0" presId="urn:microsoft.com/office/officeart/2016/7/layout/VerticalSolidActionList"/>
    <dgm:cxn modelId="{A75E81E8-9654-4C9B-A7BE-5B3D63C9B57F}" srcId="{F06EAA21-A4C5-4E40-9181-175816F94DF4}" destId="{B0F6491B-5267-4930-BE77-9523CF808A0C}" srcOrd="0" destOrd="0" parTransId="{2229FE8E-95A2-49B6-AA4A-6F10626DA1A4}" sibTransId="{B1D1355E-1373-4AF8-9048-4D4794531CAF}"/>
    <dgm:cxn modelId="{918915EB-C8C5-4C72-8DB2-94E4D61F6FF0}" type="presOf" srcId="{B0F6491B-5267-4930-BE77-9523CF808A0C}" destId="{B9A242ED-6EB3-4917-BDF4-0EE3C16DEB37}" srcOrd="0" destOrd="0" presId="urn:microsoft.com/office/officeart/2016/7/layout/VerticalSolidActionList"/>
    <dgm:cxn modelId="{16C77DEC-BE03-41F1-835F-8A866B191BF9}" type="presOf" srcId="{09590AD0-2579-40D1-AD75-35258CF46C8A}" destId="{A4EFCDAD-B69B-49A2-87A5-B9A29937F502}" srcOrd="0" destOrd="0" presId="urn:microsoft.com/office/officeart/2016/7/layout/VerticalSolidActionList"/>
    <dgm:cxn modelId="{DCA6A1D4-BE3A-4265-8C25-56B0A7AF88D1}" type="presParOf" srcId="{441CF97F-6DB7-471D-9B0F-C49BC15EAACE}" destId="{DDEB412E-5B76-4278-BBBC-831E54A6630E}" srcOrd="0" destOrd="0" presId="urn:microsoft.com/office/officeart/2016/7/layout/VerticalSolidActionList"/>
    <dgm:cxn modelId="{33A9E654-B934-4000-A181-A022BF11345E}" type="presParOf" srcId="{DDEB412E-5B76-4278-BBBC-831E54A6630E}" destId="{A4EFCDAD-B69B-49A2-87A5-B9A29937F502}" srcOrd="0" destOrd="0" presId="urn:microsoft.com/office/officeart/2016/7/layout/VerticalSolidActionList"/>
    <dgm:cxn modelId="{D0564E00-11A8-4D96-A26D-34755691B254}" type="presParOf" srcId="{DDEB412E-5B76-4278-BBBC-831E54A6630E}" destId="{B214A156-CAAB-4937-9AD5-8A6DC492CE97}" srcOrd="1" destOrd="0" presId="urn:microsoft.com/office/officeart/2016/7/layout/VerticalSolidActionList"/>
    <dgm:cxn modelId="{2D5BB38B-0625-4CB6-A371-67C8556B4C43}" type="presParOf" srcId="{441CF97F-6DB7-471D-9B0F-C49BC15EAACE}" destId="{76B269E1-17DB-47B4-AC78-66BE638DE9D4}" srcOrd="1" destOrd="0" presId="urn:microsoft.com/office/officeart/2016/7/layout/VerticalSolidActionList"/>
    <dgm:cxn modelId="{A926353B-8BD6-4125-8038-881DBE38D665}" type="presParOf" srcId="{441CF97F-6DB7-471D-9B0F-C49BC15EAACE}" destId="{179973AA-AE86-486F-A240-D60BC6812646}" srcOrd="2" destOrd="0" presId="urn:microsoft.com/office/officeart/2016/7/layout/VerticalSolidActionList"/>
    <dgm:cxn modelId="{5C355F53-E280-4DF2-99F6-884139962823}" type="presParOf" srcId="{179973AA-AE86-486F-A240-D60BC6812646}" destId="{2EDFA7B1-85AF-4036-8977-5D80E4938F2D}" srcOrd="0" destOrd="0" presId="urn:microsoft.com/office/officeart/2016/7/layout/VerticalSolidActionList"/>
    <dgm:cxn modelId="{381A3665-999D-443F-B2DA-00E82A5EEF70}" type="presParOf" srcId="{179973AA-AE86-486F-A240-D60BC6812646}" destId="{7D4720D4-E7C2-47C8-81FB-6B60E0571B53}" srcOrd="1" destOrd="0" presId="urn:microsoft.com/office/officeart/2016/7/layout/VerticalSolidActionList"/>
    <dgm:cxn modelId="{44DA7500-C7DD-457D-B146-DA8DF5D5BE88}" type="presParOf" srcId="{441CF97F-6DB7-471D-9B0F-C49BC15EAACE}" destId="{65EE0534-FDBC-4EE3-9180-5C0AEAE9274D}" srcOrd="3" destOrd="0" presId="urn:microsoft.com/office/officeart/2016/7/layout/VerticalSolidActionList"/>
    <dgm:cxn modelId="{C6828E26-ACF0-46A2-99BE-1953523278CE}" type="presParOf" srcId="{441CF97F-6DB7-471D-9B0F-C49BC15EAACE}" destId="{6D100952-5406-4379-AB53-A487620201F6}" srcOrd="4" destOrd="0" presId="urn:microsoft.com/office/officeart/2016/7/layout/VerticalSolidActionList"/>
    <dgm:cxn modelId="{4B906FB4-B535-46AA-BA3F-306A23B25F9B}" type="presParOf" srcId="{6D100952-5406-4379-AB53-A487620201F6}" destId="{E2644DFD-0A2A-405C-A447-8D32DEB234A2}" srcOrd="0" destOrd="0" presId="urn:microsoft.com/office/officeart/2016/7/layout/VerticalSolidActionList"/>
    <dgm:cxn modelId="{14EF26C1-7245-4969-83AA-EAFA5F0AB186}" type="presParOf" srcId="{6D100952-5406-4379-AB53-A487620201F6}" destId="{30FB4A7D-6685-4F71-BD64-B75BB96C7EA7}" srcOrd="1" destOrd="0" presId="urn:microsoft.com/office/officeart/2016/7/layout/VerticalSolidActionList"/>
    <dgm:cxn modelId="{5C440860-5227-4120-AF5F-A0A0D9597C15}" type="presParOf" srcId="{441CF97F-6DB7-471D-9B0F-C49BC15EAACE}" destId="{417242B0-30D2-4CBA-B4C6-98402C4106F5}" srcOrd="5" destOrd="0" presId="urn:microsoft.com/office/officeart/2016/7/layout/VerticalSolidActionList"/>
    <dgm:cxn modelId="{E4583F62-F43D-4406-8939-49062980DA80}" type="presParOf" srcId="{441CF97F-6DB7-471D-9B0F-C49BC15EAACE}" destId="{698B6BC4-38EC-4FB7-B18A-FDAFDF343FB2}" srcOrd="6" destOrd="0" presId="urn:microsoft.com/office/officeart/2016/7/layout/VerticalSolidActionList"/>
    <dgm:cxn modelId="{3A2B05D4-37D1-4DA9-96F1-198395782B19}" type="presParOf" srcId="{698B6BC4-38EC-4FB7-B18A-FDAFDF343FB2}" destId="{77E81BA4-E302-4E13-A9B9-2EB9A32068D2}" srcOrd="0" destOrd="0" presId="urn:microsoft.com/office/officeart/2016/7/layout/VerticalSolidActionList"/>
    <dgm:cxn modelId="{52F0980A-D311-421B-890F-70594D6C8CE4}" type="presParOf" srcId="{698B6BC4-38EC-4FB7-B18A-FDAFDF343FB2}" destId="{B9A242ED-6EB3-4917-BDF4-0EE3C16DEB37}" srcOrd="1" destOrd="0" presId="urn:microsoft.com/office/officeart/2016/7/layout/VerticalSolidActionList"/>
    <dgm:cxn modelId="{0F2B3FDF-644C-47A7-A035-48F98FAB9A84}" type="presParOf" srcId="{441CF97F-6DB7-471D-9B0F-C49BC15EAACE}" destId="{EF32BAE8-1370-4968-B602-96983E67DE19}" srcOrd="7" destOrd="0" presId="urn:microsoft.com/office/officeart/2016/7/layout/VerticalSolidActionList"/>
    <dgm:cxn modelId="{B33BE584-B2E3-4B8B-9686-38D922819BEC}" type="presParOf" srcId="{441CF97F-6DB7-471D-9B0F-C49BC15EAACE}" destId="{B6EA6872-E696-4DFA-9505-38D1358DA926}" srcOrd="8" destOrd="0" presId="urn:microsoft.com/office/officeart/2016/7/layout/VerticalSolidActionList"/>
    <dgm:cxn modelId="{AEE7CC49-16E0-43EF-8B65-825F2B4D30B8}" type="presParOf" srcId="{B6EA6872-E696-4DFA-9505-38D1358DA926}" destId="{227FC46A-06CF-44CD-BF73-41C374E5E784}" srcOrd="0" destOrd="0" presId="urn:microsoft.com/office/officeart/2016/7/layout/VerticalSolidActionList"/>
    <dgm:cxn modelId="{886B47CD-E0C7-4978-96FB-C1555ACF7232}" type="presParOf" srcId="{B6EA6872-E696-4DFA-9505-38D1358DA926}" destId="{BE8C3AA2-89A9-42E6-A379-36A9C0903A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A156-CAAB-4937-9AD5-8A6DC492CE97}">
      <dsp:nvSpPr>
        <dsp:cNvPr id="0" name=""/>
        <dsp:cNvSpPr/>
      </dsp:nvSpPr>
      <dsp:spPr>
        <a:xfrm>
          <a:off x="2103120" y="1891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Identify the business objective and the impact on business decisions</a:t>
          </a:r>
          <a:endParaRPr lang="en-US" sz="1500" kern="1200"/>
        </a:p>
      </dsp:txBody>
      <dsp:txXfrm>
        <a:off x="2103120" y="1891"/>
        <a:ext cx="8412480" cy="829916"/>
      </dsp:txXfrm>
    </dsp:sp>
    <dsp:sp modelId="{A4EFCDAD-B69B-49A2-87A5-B9A29937F502}">
      <dsp:nvSpPr>
        <dsp:cNvPr id="0" name=""/>
        <dsp:cNvSpPr/>
      </dsp:nvSpPr>
      <dsp:spPr>
        <a:xfrm>
          <a:off x="0" y="1891"/>
          <a:ext cx="2103120" cy="82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Business</a:t>
          </a:r>
          <a:r>
            <a:rPr lang="en-US" sz="19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1900" kern="1200">
              <a:latin typeface="Calibri Light" panose="020F0302020204030204"/>
            </a:rPr>
            <a:t>Question</a:t>
          </a:r>
          <a:endParaRPr lang="en-US" sz="1900" kern="1200"/>
        </a:p>
      </dsp:txBody>
      <dsp:txXfrm>
        <a:off x="0" y="1891"/>
        <a:ext cx="2103120" cy="829916"/>
      </dsp:txXfrm>
    </dsp:sp>
    <dsp:sp modelId="{7D4720D4-E7C2-47C8-81FB-6B60E0571B53}">
      <dsp:nvSpPr>
        <dsp:cNvPr id="0" name=""/>
        <dsp:cNvSpPr/>
      </dsp:nvSpPr>
      <dsp:spPr>
        <a:xfrm>
          <a:off x="2103120" y="881602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Outline the project plan including hypothesis and methodologies</a:t>
          </a:r>
          <a:endParaRPr lang="en-US" sz="1500" kern="1200"/>
        </a:p>
      </dsp:txBody>
      <dsp:txXfrm>
        <a:off x="2103120" y="881602"/>
        <a:ext cx="8412480" cy="829916"/>
      </dsp:txXfrm>
    </dsp:sp>
    <dsp:sp modelId="{2EDFA7B1-85AF-4036-8977-5D80E4938F2D}">
      <dsp:nvSpPr>
        <dsp:cNvPr id="0" name=""/>
        <dsp:cNvSpPr/>
      </dsp:nvSpPr>
      <dsp:spPr>
        <a:xfrm>
          <a:off x="0" y="881602"/>
          <a:ext cx="2103120" cy="829916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Analysis Plan</a:t>
          </a:r>
          <a:endParaRPr lang="en-US" sz="1900" kern="1200"/>
        </a:p>
      </dsp:txBody>
      <dsp:txXfrm>
        <a:off x="0" y="881602"/>
        <a:ext cx="2103120" cy="829916"/>
      </dsp:txXfrm>
    </dsp:sp>
    <dsp:sp modelId="{30FB4A7D-6685-4F71-BD64-B75BB96C7EA7}">
      <dsp:nvSpPr>
        <dsp:cNvPr id="0" name=""/>
        <dsp:cNvSpPr/>
      </dsp:nvSpPr>
      <dsp:spPr>
        <a:xfrm>
          <a:off x="2103120" y="1761313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Review the available data and the processing required to prepare the data for analysis</a:t>
          </a:r>
          <a:endParaRPr lang="en-US" sz="1500" kern="1200"/>
        </a:p>
      </dsp:txBody>
      <dsp:txXfrm>
        <a:off x="2103120" y="1761313"/>
        <a:ext cx="8412480" cy="829916"/>
      </dsp:txXfrm>
    </dsp:sp>
    <dsp:sp modelId="{E2644DFD-0A2A-405C-A447-8D32DEB234A2}">
      <dsp:nvSpPr>
        <dsp:cNvPr id="0" name=""/>
        <dsp:cNvSpPr/>
      </dsp:nvSpPr>
      <dsp:spPr>
        <a:xfrm>
          <a:off x="0" y="1761313"/>
          <a:ext cx="2103120" cy="82991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Data Collection</a:t>
          </a:r>
          <a:endParaRPr lang="en-US" sz="1900" kern="1200"/>
        </a:p>
      </dsp:txBody>
      <dsp:txXfrm>
        <a:off x="0" y="1761313"/>
        <a:ext cx="2103120" cy="829916"/>
      </dsp:txXfrm>
    </dsp:sp>
    <dsp:sp modelId="{B9A242ED-6EB3-4917-BDF4-0EE3C16DEB37}">
      <dsp:nvSpPr>
        <dsp:cNvPr id="0" name=""/>
        <dsp:cNvSpPr/>
      </dsp:nvSpPr>
      <dsp:spPr>
        <a:xfrm>
          <a:off x="2103120" y="2641025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Collect observations gleaned from applying the analysis to the prepared data and iteration of analysis</a:t>
          </a:r>
        </a:p>
      </dsp:txBody>
      <dsp:txXfrm>
        <a:off x="2103120" y="2641025"/>
        <a:ext cx="8412480" cy="829916"/>
      </dsp:txXfrm>
    </dsp:sp>
    <dsp:sp modelId="{77E81BA4-E302-4E13-A9B9-2EB9A32068D2}">
      <dsp:nvSpPr>
        <dsp:cNvPr id="0" name=""/>
        <dsp:cNvSpPr/>
      </dsp:nvSpPr>
      <dsp:spPr>
        <a:xfrm>
          <a:off x="0" y="2641025"/>
          <a:ext cx="2103120" cy="829916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Insights</a:t>
          </a:r>
        </a:p>
      </dsp:txBody>
      <dsp:txXfrm>
        <a:off x="0" y="2641025"/>
        <a:ext cx="2103120" cy="829916"/>
      </dsp:txXfrm>
    </dsp:sp>
    <dsp:sp modelId="{BE8C3AA2-89A9-42E6-A379-36A9C0903AFD}">
      <dsp:nvSpPr>
        <dsp:cNvPr id="0" name=""/>
        <dsp:cNvSpPr/>
      </dsp:nvSpPr>
      <dsp:spPr>
        <a:xfrm>
          <a:off x="2103120" y="3520736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Finalize insights into a formal report with actionable next steps</a:t>
          </a:r>
        </a:p>
      </dsp:txBody>
      <dsp:txXfrm>
        <a:off x="2103120" y="3520736"/>
        <a:ext cx="8412480" cy="829916"/>
      </dsp:txXfrm>
    </dsp:sp>
    <dsp:sp modelId="{227FC46A-06CF-44CD-BF73-41C374E5E784}">
      <dsp:nvSpPr>
        <dsp:cNvPr id="0" name=""/>
        <dsp:cNvSpPr/>
      </dsp:nvSpPr>
      <dsp:spPr>
        <a:xfrm>
          <a:off x="0" y="3520736"/>
          <a:ext cx="2103120" cy="82991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Recommendation</a:t>
          </a:r>
        </a:p>
      </dsp:txBody>
      <dsp:txXfrm>
        <a:off x="0" y="3520736"/>
        <a:ext cx="2103120" cy="82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032" y="997527"/>
            <a:ext cx="3611880" cy="308134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Credit One Customer Behaviour Analysis </a:t>
            </a:r>
            <a:br>
              <a:rPr lang="en-US" sz="4800" dirty="0">
                <a:solidFill>
                  <a:srgbClr val="FFFFFF"/>
                </a:solidFill>
                <a:cs typeface="Calibri Light"/>
              </a:rPr>
            </a:br>
            <a:r>
              <a:rPr lang="en-US" sz="4800">
                <a:solidFill>
                  <a:srgbClr val="FFFFFF"/>
                </a:solidFill>
                <a:cs typeface="Calibri Light"/>
              </a:rPr>
              <a:t>Proposal 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296" y="4252178"/>
            <a:ext cx="3611880" cy="1229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Wendy Ji-Cathriner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9" name="Graphic 6" descr="Checkmark">
            <a:extLst>
              <a:ext uri="{FF2B5EF4-FFF2-40B4-BE49-F238E27FC236}">
                <a16:creationId xmlns:a16="http://schemas.microsoft.com/office/drawing/2014/main" id="{5272CB18-DA28-4A41-881D-BAFC3A0A5C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7984" y="675108"/>
            <a:ext cx="5493080" cy="5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439E85-A43F-43BC-BBDE-AC92CAAA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cs typeface="Calibri Light"/>
              </a:rPr>
              <a:t>Objective</a:t>
            </a:r>
            <a:endParaRPr lang="en-US" sz="480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790A-2D78-48E8-A405-EE9A6D6D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Create a model that can predict customer default behavior with relative accuracy based on analysis of the underlying demographic and behavioural factors.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22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59561-6270-4CC4-9EC3-3A1C358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Proposed Data Science Framework</a:t>
            </a:r>
            <a:endParaRPr lang="en-US" sz="520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717D282-EE33-4B73-94AB-45721CF72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7635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39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EC001-F13B-4595-8C67-F775CB2A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Business Question</a:t>
            </a:r>
            <a:endParaRPr lang="en-US" sz="400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2836-B4D6-4E94-B327-19B26C06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How can Credit One predict the likelihood that a customer will default on their balance based on previously observed behaviours and demographic factors? </a:t>
            </a:r>
          </a:p>
          <a:p>
            <a:pPr lvl="1"/>
            <a:r>
              <a:rPr lang="en-US" sz="2000">
                <a:cs typeface="Calibri"/>
              </a:rPr>
              <a:t>Context </a:t>
            </a:r>
          </a:p>
          <a:p>
            <a:pPr lvl="2"/>
            <a:r>
              <a:rPr lang="en-US">
                <a:cs typeface="Calibri"/>
              </a:rPr>
              <a:t> An increase in the number of defaulted loans secured with our business partners has been identified. </a:t>
            </a:r>
            <a:endParaRPr lang="en-US"/>
          </a:p>
          <a:p>
            <a:pPr lvl="1"/>
            <a:r>
              <a:rPr lang="en-US" sz="2000">
                <a:cs typeface="Calibri"/>
              </a:rPr>
              <a:t>Impact</a:t>
            </a:r>
          </a:p>
          <a:p>
            <a:pPr lvl="2"/>
            <a:r>
              <a:rPr lang="en-US">
                <a:ea typeface="+mn-lt"/>
                <a:cs typeface="+mn-lt"/>
              </a:rPr>
              <a:t>It is necessary to understand why this increase is occurring in order to update our credit scoring algorithms and provide our business partners with accurate data for business decisions. </a:t>
            </a:r>
          </a:p>
          <a:p>
            <a:pPr lvl="2"/>
            <a:r>
              <a:rPr lang="en-US">
                <a:cs typeface="Calibri"/>
              </a:rPr>
              <a:t>Continued increase in the number of defaults could negatively impact future business due to perceived inaccuracy of Credit One's scoring system. </a:t>
            </a:r>
          </a:p>
        </p:txBody>
      </p:sp>
    </p:spTree>
    <p:extLst>
      <p:ext uri="{BB962C8B-B14F-4D97-AF65-F5344CB8AC3E}">
        <p14:creationId xmlns:p14="http://schemas.microsoft.com/office/powerpoint/2010/main" val="982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2C52-CF80-4B88-9A36-D0229E42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Analysis Plan 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DEF6-83F8-40F5-B55E-F006AF7E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Goal: Analyze and understand the driving factors that impact the probability a customer will default on a </a:t>
            </a:r>
            <a:r>
              <a:rPr lang="en-US" sz="2200" dirty="0">
                <a:cs typeface="Calibri"/>
              </a:rPr>
              <a:t>loan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Hypothesis: The determination of whether a customer will default is a combination of multiple factors rather than one highly correlated factor</a:t>
            </a:r>
            <a:endParaRPr lang="en-US" sz="2200" dirty="0">
              <a:cs typeface="Calibri"/>
            </a:endParaRPr>
          </a:p>
          <a:p>
            <a:r>
              <a:rPr lang="en-US" sz="2200">
                <a:cs typeface="Calibri"/>
              </a:rPr>
              <a:t>Methodology: </a:t>
            </a:r>
          </a:p>
          <a:p>
            <a:pPr lvl="1"/>
            <a:r>
              <a:rPr lang="en-US" sz="1800">
                <a:cs typeface="Calibri"/>
              </a:rPr>
              <a:t>Preprocess the collected data outlined in the Data Collection step</a:t>
            </a:r>
          </a:p>
          <a:p>
            <a:pPr lvl="1"/>
            <a:r>
              <a:rPr lang="en-US" sz="1800">
                <a:cs typeface="Calibri"/>
              </a:rPr>
              <a:t>Perform high level analysis such as correlation analysis to gain initial insights into the data</a:t>
            </a:r>
            <a:endParaRPr lang="en-US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Create subsets of data based on the results of the initial high level analysis</a:t>
            </a:r>
            <a:endParaRPr lang="en-US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Train a selection of classification algorithms using 10-fold cross validation and then iterate based on best performing </a:t>
            </a:r>
            <a:r>
              <a:rPr lang="en-US" sz="1800" dirty="0">
                <a:cs typeface="Calibri"/>
              </a:rPr>
              <a:t>models</a:t>
            </a:r>
            <a:endParaRPr lang="en-US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Select the best performing model to use for final predictions</a:t>
            </a:r>
            <a:endParaRPr lang="en-US" sz="1800" dirty="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2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A7A7-31C9-438E-A4F2-06E6D950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 Collection 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8172-EC34-4074-97EE-86D43CD3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cs typeface="Calibri"/>
              </a:rPr>
              <a:t>The analysis will utilize an existing dataset of approximately 30,000 entries with demographic data and historical behaviours such as age, gender, credit limit, user history, etc.</a:t>
            </a:r>
          </a:p>
          <a:p>
            <a:r>
              <a:rPr lang="en-US" sz="2200">
                <a:cs typeface="Calibri"/>
              </a:rPr>
              <a:t>Proposed processing: general data pre-processing to handle missing values, correct data types, etc.</a:t>
            </a:r>
            <a:endParaRPr lang="en-US" sz="22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Known data issues – Not all attribute values are described, will require bucketing of certain values to improve accuracy</a:t>
            </a:r>
            <a:endParaRPr lang="en-US" sz="1800" dirty="0">
              <a:cs typeface="Calibri"/>
            </a:endParaRPr>
          </a:p>
          <a:p>
            <a:r>
              <a:rPr lang="en-US" sz="2200">
                <a:cs typeface="Calibri"/>
              </a:rPr>
              <a:t>Data pre-processing and subsequent high level analysis will allow for feature selection and the creation specialized subsets of data</a:t>
            </a:r>
            <a:endParaRPr lang="en-US" sz="2200" dirty="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Additional beneficial data that is not included in this dataset: assigned credit scores from CreditOne at time of loan origination</a:t>
            </a:r>
            <a:endParaRPr lang="en-US" sz="2200" dirty="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79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20358-25CD-4592-A831-DC2120B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Insights 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67EC-C97F-495D-95F9-49894745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Insights from high level analysis will drive feature engineering to improve model optimization</a:t>
            </a:r>
            <a:endParaRPr lang="en-US" sz="2200" dirty="0">
              <a:cs typeface="Calibri"/>
            </a:endParaRPr>
          </a:p>
          <a:p>
            <a:r>
              <a:rPr lang="en-US" sz="2200">
                <a:cs typeface="Calibri"/>
              </a:rPr>
              <a:t>Model development will be iterated at this step building upon previous findings until a final model is selected.</a:t>
            </a:r>
          </a:p>
          <a:p>
            <a:r>
              <a:rPr lang="en-US" sz="2200">
                <a:cs typeface="Calibri"/>
              </a:rPr>
              <a:t>Evaluation of model performance will be based on review of all accuracy metrics for the trained models which will convey confidence in the analysis results</a:t>
            </a:r>
          </a:p>
          <a:p>
            <a:r>
              <a:rPr lang="en-US" sz="2200">
                <a:cs typeface="Calibri"/>
              </a:rPr>
              <a:t>The findings will also be evaluated for its impact on business decisions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69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C0DDC-A520-4423-B469-6DAA802E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Recommendations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5FD7-B1D2-4A95-B599-446D6B00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The results of the analysis will be presented in a formal report that will convey the following:</a:t>
            </a:r>
            <a:endParaRPr lang="en-US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Background and approach to provide context in how the analysis was conducted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Summary of the selected algorithm and relevant accuracy metrics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Key insights derived from analysis of the data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Recommendations based on the analysis and context on business impact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Actionable next steps to optimize utilization of the analysis</a:t>
            </a:r>
            <a:endParaRPr lang="en-US" sz="1800" dirty="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42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Credit One Customer Behaviour Analysis  Proposal </vt:lpstr>
      <vt:lpstr>Objective</vt:lpstr>
      <vt:lpstr>Proposed Data Science Framework</vt:lpstr>
      <vt:lpstr>Business Question</vt:lpstr>
      <vt:lpstr>Analysis Plan </vt:lpstr>
      <vt:lpstr>Data Collection </vt:lpstr>
      <vt:lpstr>Insights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671</cp:revision>
  <dcterms:created xsi:type="dcterms:W3CDTF">2020-06-29T05:01:59Z</dcterms:created>
  <dcterms:modified xsi:type="dcterms:W3CDTF">2020-06-30T02:52:35Z</dcterms:modified>
</cp:coreProperties>
</file>