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Playfair Display"/>
      <p:regular r:id="rId55"/>
      <p:bold r:id="rId56"/>
      <p:italic r:id="rId57"/>
      <p:boldItalic r:id="rId58"/>
    </p:embeddedFont>
    <p:embeddedFont>
      <p:font typeface="EB Garamond"/>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63" roundtripDataSignature="AMtx7mjckKKQEDpLNQ9EFEiDWQ2Q/b5Q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51C64D-5C3B-43A7-AF77-F03038B7A5CB}">
  <a:tblStyle styleId="{2E51C64D-5C3B-43A7-AF77-F03038B7A5CB}"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D7BE6E8-47E0-4AD3-9A43-235E62446417}"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EBGaramond-boldItalic.fntdata"/><Relationship Id="rId61" Type="http://schemas.openxmlformats.org/officeDocument/2006/relationships/font" Target="fonts/EBGaramond-italic.fntdata"/><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EBGaramond-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PlayfairDisplay-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PlayfairDisplay-italic.fntdata"/><Relationship Id="rId12" Type="http://schemas.openxmlformats.org/officeDocument/2006/relationships/slide" Target="slides/slide6.xml"/><Relationship Id="rId56" Type="http://schemas.openxmlformats.org/officeDocument/2006/relationships/font" Target="fonts/PlayfairDisplay-bold.fntdata"/><Relationship Id="rId15" Type="http://schemas.openxmlformats.org/officeDocument/2006/relationships/slide" Target="slides/slide9.xml"/><Relationship Id="rId59" Type="http://schemas.openxmlformats.org/officeDocument/2006/relationships/font" Target="fonts/EBGaramond-regular.fntdata"/><Relationship Id="rId14" Type="http://schemas.openxmlformats.org/officeDocument/2006/relationships/slide" Target="slides/slide8.xml"/><Relationship Id="rId58" Type="http://schemas.openxmlformats.org/officeDocument/2006/relationships/font" Target="fonts/PlayfairDisplay-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83bdac04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3383bdac040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83bdac040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3383bdac040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1b872163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31b8721638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84801bc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3384801bca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384801bca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3384801bca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384801bca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3384801bca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384801bca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3384801bca4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384801bc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3384801bca4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384801bca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3384801bca4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31b872163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331b8721638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384801bca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3384801bca4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31acd88b9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331acd88b9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31acd88b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331acd88b9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31acd88b9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331acd88b9f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31acd88b9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331acd88b9f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31acd88b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331acd88b9f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31acd88b9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331acd88b9f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31acd88b9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331acd88b9f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31acd88b9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331acd88b9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31acd88b9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331acd88b9f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83bdac04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3383bdac040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31b872163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331b8721638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31acd88b9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331acd88b9f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31afac75d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331afac75d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31afac75d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331afac75d6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3289ef758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33289ef758a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31afac75d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331afac75d6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3289ef758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33289ef758a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31afac75d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331afac75d6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31b87216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331b872163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31b872163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331b8721638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31b872163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331b872163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32903a83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332903a837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31b872163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331b872163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32903a837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332903a837e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32903a837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332903a837e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32903a83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332903a837e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32903a837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332903a837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31b872163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331b8721638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83bdac04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3383bdac04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83bdac04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3383bdac040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83bdac04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3383bdac040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linkedin.com/in/wendy-kusman" TargetMode="External"/><Relationship Id="rId4" Type="http://schemas.openxmlformats.org/officeDocument/2006/relationships/hyperlink" Target="mailto:wendy_kusman@yahoo.com" TargetMode="External"/><Relationship Id="rId5" Type="http://schemas.openxmlformats.org/officeDocument/2006/relationships/hyperlink" Target="https://github.com/wendykusman/" TargetMode="External"/><Relationship Id="rId6" Type="http://schemas.openxmlformats.org/officeDocument/2006/relationships/image" Target="../media/image45.png"/><Relationship Id="rId7" Type="http://schemas.openxmlformats.org/officeDocument/2006/relationships/image" Target="../media/image44.png"/><Relationship Id="rId8"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nvSpPr>
        <p:spPr>
          <a:xfrm>
            <a:off x="438951" y="1800925"/>
            <a:ext cx="32595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en" sz="2600" u="none" cap="none" strike="noStrike">
                <a:solidFill>
                  <a:srgbClr val="000000"/>
                </a:solidFill>
                <a:latin typeface="Playfair Display"/>
                <a:ea typeface="Playfair Display"/>
                <a:cs typeface="Playfair Display"/>
                <a:sym typeface="Playfair Display"/>
              </a:rPr>
              <a:t>Final Project </a:t>
            </a:r>
            <a:endParaRPr b="1" i="0" sz="2600" u="none" cap="none" strike="noStrike">
              <a:solidFill>
                <a:srgbClr val="000000"/>
              </a:solidFill>
              <a:latin typeface="Playfair Display"/>
              <a:ea typeface="Playfair Display"/>
              <a:cs typeface="Playfair Display"/>
              <a:sym typeface="Playfair Display"/>
            </a:endParaRPr>
          </a:p>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000000"/>
                </a:solidFill>
                <a:latin typeface="Playfair Display"/>
                <a:ea typeface="Playfair Display"/>
                <a:cs typeface="Playfair Display"/>
                <a:sym typeface="Playfair Display"/>
              </a:rPr>
              <a:t>Data Science</a:t>
            </a:r>
            <a:endParaRPr b="0" i="0" sz="2600" u="none" cap="none" strike="noStrike">
              <a:solidFill>
                <a:srgbClr val="000000"/>
              </a:solidFill>
              <a:latin typeface="Playfair Display"/>
              <a:ea typeface="Playfair Display"/>
              <a:cs typeface="Playfair Display"/>
              <a:sym typeface="Playfair Display"/>
            </a:endParaRPr>
          </a:p>
        </p:txBody>
      </p:sp>
      <p:sp>
        <p:nvSpPr>
          <p:cNvPr id="55" name="Google Shape;55;p2"/>
          <p:cNvSpPr txBox="1"/>
          <p:nvPr/>
        </p:nvSpPr>
        <p:spPr>
          <a:xfrm>
            <a:off x="510049" y="4432675"/>
            <a:ext cx="1939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800" u="none" cap="none" strike="noStrike">
                <a:solidFill>
                  <a:srgbClr val="000000"/>
                </a:solidFill>
                <a:latin typeface="EB Garamond"/>
                <a:ea typeface="EB Garamond"/>
                <a:cs typeface="EB Garamond"/>
                <a:sym typeface="EB Garamond"/>
              </a:rPr>
              <a:t>[Wendy Kusman]</a:t>
            </a:r>
            <a:endParaRPr b="0" i="0" sz="1800" u="none" cap="none" strike="noStrike">
              <a:solidFill>
                <a:srgbClr val="000000"/>
              </a:solidFill>
              <a:latin typeface="EB Garamond"/>
              <a:ea typeface="EB Garamond"/>
              <a:cs typeface="EB Garamond"/>
              <a:sym typeface="EB Garamond"/>
            </a:endParaRPr>
          </a:p>
        </p:txBody>
      </p:sp>
      <p:pic>
        <p:nvPicPr>
          <p:cNvPr id="56" name="Google Shape;56;p2"/>
          <p:cNvPicPr preferRelativeResize="0"/>
          <p:nvPr/>
        </p:nvPicPr>
        <p:blipFill rotWithShape="1">
          <a:blip r:embed="rId3">
            <a:alphaModFix/>
          </a:blip>
          <a:srcRect b="0" l="0" r="0" t="0"/>
          <a:stretch/>
        </p:blipFill>
        <p:spPr>
          <a:xfrm>
            <a:off x="438949" y="268375"/>
            <a:ext cx="2081399" cy="6870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383bdac040_1_37"/>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01: Sales Force Training</a:t>
            </a:r>
            <a:endParaRPr b="1" sz="4200"/>
          </a:p>
        </p:txBody>
      </p:sp>
      <p:sp>
        <p:nvSpPr>
          <p:cNvPr id="126" name="Google Shape;126;g3383bdac040_1_37"/>
          <p:cNvSpPr txBox="1"/>
          <p:nvPr>
            <p:ph idx="1" type="body"/>
          </p:nvPr>
        </p:nvSpPr>
        <p:spPr>
          <a:xfrm>
            <a:off x="442925" y="572700"/>
            <a:ext cx="8389500" cy="4495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b="1" lang="en">
                <a:solidFill>
                  <a:schemeClr val="dk1"/>
                </a:solidFill>
              </a:rPr>
              <a:t>4.   Menentukan H0 dan H1</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rPr b="1" lang="en">
                <a:solidFill>
                  <a:schemeClr val="dk1"/>
                </a:solidFill>
              </a:rPr>
              <a:t>5. Uji Statistik T-test dan p-value</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rPr b="1" lang="en">
                <a:solidFill>
                  <a:schemeClr val="dk1"/>
                </a:solidFill>
              </a:rPr>
              <a:t>Result</a:t>
            </a:r>
            <a:endParaRPr b="1">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pic>
        <p:nvPicPr>
          <p:cNvPr id="127" name="Google Shape;127;g3383bdac040_1_37"/>
          <p:cNvPicPr preferRelativeResize="0"/>
          <p:nvPr/>
        </p:nvPicPr>
        <p:blipFill rotWithShape="1">
          <a:blip r:embed="rId3">
            <a:alphaModFix/>
          </a:blip>
          <a:srcRect b="0" l="0" r="0" t="0"/>
          <a:stretch/>
        </p:blipFill>
        <p:spPr>
          <a:xfrm>
            <a:off x="442925" y="1106300"/>
            <a:ext cx="8167675" cy="1249175"/>
          </a:xfrm>
          <a:prstGeom prst="rect">
            <a:avLst/>
          </a:prstGeom>
          <a:noFill/>
          <a:ln>
            <a:noFill/>
          </a:ln>
        </p:spPr>
      </p:pic>
      <p:pic>
        <p:nvPicPr>
          <p:cNvPr id="128" name="Google Shape;128;g3383bdac040_1_37"/>
          <p:cNvPicPr preferRelativeResize="0"/>
          <p:nvPr/>
        </p:nvPicPr>
        <p:blipFill rotWithShape="1">
          <a:blip r:embed="rId4">
            <a:alphaModFix/>
          </a:blip>
          <a:srcRect b="0" l="0" r="0" t="0"/>
          <a:stretch/>
        </p:blipFill>
        <p:spPr>
          <a:xfrm>
            <a:off x="442925" y="2889063"/>
            <a:ext cx="6134100" cy="904875"/>
          </a:xfrm>
          <a:prstGeom prst="rect">
            <a:avLst/>
          </a:prstGeom>
          <a:noFill/>
          <a:ln>
            <a:noFill/>
          </a:ln>
        </p:spPr>
      </p:pic>
      <p:pic>
        <p:nvPicPr>
          <p:cNvPr id="129" name="Google Shape;129;g3383bdac040_1_37"/>
          <p:cNvPicPr preferRelativeResize="0"/>
          <p:nvPr/>
        </p:nvPicPr>
        <p:blipFill rotWithShape="1">
          <a:blip r:embed="rId5">
            <a:alphaModFix/>
          </a:blip>
          <a:srcRect b="0" l="0" r="0" t="0"/>
          <a:stretch/>
        </p:blipFill>
        <p:spPr>
          <a:xfrm>
            <a:off x="442925" y="4417750"/>
            <a:ext cx="3791450" cy="39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383bdac040_1_52"/>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01: Sales Force Training</a:t>
            </a:r>
            <a:endParaRPr b="1" sz="4200"/>
          </a:p>
        </p:txBody>
      </p:sp>
      <p:sp>
        <p:nvSpPr>
          <p:cNvPr id="135" name="Google Shape;135;g3383bdac040_1_52"/>
          <p:cNvSpPr txBox="1"/>
          <p:nvPr>
            <p:ph idx="1" type="body"/>
          </p:nvPr>
        </p:nvSpPr>
        <p:spPr>
          <a:xfrm>
            <a:off x="442925" y="572700"/>
            <a:ext cx="8389500" cy="449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SzPts val="1800"/>
              <a:buNone/>
            </a:pPr>
            <a:r>
              <a:rPr b="1" lang="en">
                <a:solidFill>
                  <a:schemeClr val="dk1"/>
                </a:solidFill>
              </a:rPr>
              <a:t>6. Menarik Kesimpulan</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sz="900">
              <a:solidFill>
                <a:schemeClr val="dk1"/>
              </a:solidFill>
            </a:endParaRPr>
          </a:p>
          <a:p>
            <a:pPr indent="0" lvl="0" marL="0" rtl="0" algn="l">
              <a:lnSpc>
                <a:spcPct val="115000"/>
              </a:lnSpc>
              <a:spcBef>
                <a:spcPts val="1200"/>
              </a:spcBef>
              <a:spcAft>
                <a:spcPts val="0"/>
              </a:spcAft>
              <a:buSzPts val="1800"/>
              <a:buNone/>
            </a:pPr>
            <a:r>
              <a:rPr b="1" lang="en">
                <a:solidFill>
                  <a:schemeClr val="dk1"/>
                </a:solidFill>
              </a:rPr>
              <a:t>Result</a:t>
            </a:r>
            <a:endParaRPr b="1">
              <a:solidFill>
                <a:schemeClr val="dk1"/>
              </a:solidFill>
            </a:endParaRPr>
          </a:p>
          <a:p>
            <a:pPr indent="0" lvl="0" marL="0" rtl="0" algn="l">
              <a:lnSpc>
                <a:spcPct val="115000"/>
              </a:lnSpc>
              <a:spcBef>
                <a:spcPts val="1200"/>
              </a:spcBef>
              <a:spcAft>
                <a:spcPts val="0"/>
              </a:spcAft>
              <a:buSzPts val="1800"/>
              <a:buNone/>
            </a:pPr>
            <a:r>
              <a:t/>
            </a:r>
            <a:endParaRPr b="1" sz="100">
              <a:solidFill>
                <a:schemeClr val="dk1"/>
              </a:solidFill>
            </a:endParaRPr>
          </a:p>
          <a:p>
            <a:pPr indent="0" lvl="0" marL="0" rtl="0" algn="l">
              <a:lnSpc>
                <a:spcPct val="115000"/>
              </a:lnSpc>
              <a:spcBef>
                <a:spcPts val="1200"/>
              </a:spcBef>
              <a:spcAft>
                <a:spcPts val="0"/>
              </a:spcAft>
              <a:buSzPts val="1800"/>
              <a:buNone/>
            </a:pPr>
            <a:r>
              <a:rPr b="1" lang="en">
                <a:solidFill>
                  <a:schemeClr val="dk1"/>
                </a:solidFill>
              </a:rPr>
              <a:t>Kesimpulan Akhir :</a:t>
            </a:r>
            <a:endParaRPr b="1">
              <a:solidFill>
                <a:schemeClr val="dk1"/>
              </a:solidFill>
            </a:endParaRPr>
          </a:p>
          <a:p>
            <a:pPr indent="0" lvl="0" marL="0" rtl="0" algn="l">
              <a:lnSpc>
                <a:spcPct val="115000"/>
              </a:lnSpc>
              <a:spcBef>
                <a:spcPts val="1200"/>
              </a:spcBef>
              <a:spcAft>
                <a:spcPts val="0"/>
              </a:spcAft>
              <a:buSzPts val="1800"/>
              <a:buNone/>
            </a:pPr>
            <a:r>
              <a:rPr b="1" lang="en" sz="1400">
                <a:solidFill>
                  <a:schemeClr val="dk1"/>
                </a:solidFill>
              </a:rPr>
              <a:t>Setelah semua tahap dijalankan, kesimpulan dapat diambil adalah kita gagal menolak H0 atau belum ada bukti yang cukup signifikan bahwa rata-rata penjualan berbeda dari 100. Teknik Sales Force Training berarti strategi yang kurang efektif jika ingin meningkatkan rata-rata transaksi sales pada perusahaan X</a:t>
            </a:r>
            <a:endParaRPr b="1" sz="1400">
              <a:solidFill>
                <a:schemeClr val="dk1"/>
              </a:solidFill>
            </a:endParaRPr>
          </a:p>
          <a:p>
            <a:pPr indent="0" lvl="0" marL="0" rtl="0" algn="l">
              <a:lnSpc>
                <a:spcPct val="115000"/>
              </a:lnSpc>
              <a:spcBef>
                <a:spcPts val="1200"/>
              </a:spcBef>
              <a:spcAft>
                <a:spcPts val="0"/>
              </a:spcAft>
              <a:buSzPts val="1800"/>
              <a:buNone/>
            </a:pPr>
            <a:r>
              <a:t/>
            </a:r>
            <a:endParaRPr b="1" sz="1400">
              <a:solidFill>
                <a:schemeClr val="dk1"/>
              </a:solidFill>
            </a:endParaRPr>
          </a:p>
          <a:p>
            <a:pPr indent="0" lvl="0" marL="0" rtl="0" algn="l">
              <a:lnSpc>
                <a:spcPct val="115000"/>
              </a:lnSpc>
              <a:spcBef>
                <a:spcPts val="1200"/>
              </a:spcBef>
              <a:spcAft>
                <a:spcPts val="1200"/>
              </a:spcAft>
              <a:buSzPts val="1800"/>
              <a:buNone/>
            </a:pPr>
            <a:r>
              <a:rPr b="1" lang="en" sz="1400">
                <a:solidFill>
                  <a:schemeClr val="dk1"/>
                </a:solidFill>
              </a:rPr>
              <a:t>https://github.com/wendykusman/ProjectDataScience/blob/31a8c243fd342f6abd3aab4dfe9af58f52b233d8/SalesForceTraining.py</a:t>
            </a:r>
            <a:endParaRPr b="1" sz="1400">
              <a:solidFill>
                <a:schemeClr val="dk1"/>
              </a:solidFill>
            </a:endParaRPr>
          </a:p>
        </p:txBody>
      </p:sp>
      <p:pic>
        <p:nvPicPr>
          <p:cNvPr id="136" name="Google Shape;136;g3383bdac040_1_52"/>
          <p:cNvPicPr preferRelativeResize="0"/>
          <p:nvPr/>
        </p:nvPicPr>
        <p:blipFill rotWithShape="1">
          <a:blip r:embed="rId3">
            <a:alphaModFix/>
          </a:blip>
          <a:srcRect b="0" l="0" r="0" t="0"/>
          <a:stretch/>
        </p:blipFill>
        <p:spPr>
          <a:xfrm>
            <a:off x="442913" y="948550"/>
            <a:ext cx="7400925" cy="800100"/>
          </a:xfrm>
          <a:prstGeom prst="rect">
            <a:avLst/>
          </a:prstGeom>
          <a:noFill/>
          <a:ln>
            <a:noFill/>
          </a:ln>
        </p:spPr>
      </p:pic>
      <p:pic>
        <p:nvPicPr>
          <p:cNvPr id="137" name="Google Shape;137;g3383bdac040_1_52"/>
          <p:cNvPicPr preferRelativeResize="0"/>
          <p:nvPr/>
        </p:nvPicPr>
        <p:blipFill rotWithShape="1">
          <a:blip r:embed="rId4">
            <a:alphaModFix/>
          </a:blip>
          <a:srcRect b="0" l="0" r="0" t="0"/>
          <a:stretch/>
        </p:blipFill>
        <p:spPr>
          <a:xfrm>
            <a:off x="442925" y="2202925"/>
            <a:ext cx="7887776" cy="23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125" y="0"/>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143" name="Google Shape;143;p9"/>
          <p:cNvSpPr txBox="1"/>
          <p:nvPr>
            <p:ph idx="1" type="body"/>
          </p:nvPr>
        </p:nvSpPr>
        <p:spPr>
          <a:xfrm>
            <a:off x="311700" y="675175"/>
            <a:ext cx="8520600" cy="3893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Housing Price adalah harga suatu properti berdasarkan beberapa variabel.</a:t>
            </a:r>
            <a:endParaRPr>
              <a:solidFill>
                <a:schemeClr val="dk1"/>
              </a:solidFill>
            </a:endParaRPr>
          </a:p>
          <a:p>
            <a:pPr indent="0" lvl="0" marL="0" rtl="0" algn="l">
              <a:lnSpc>
                <a:spcPct val="115000"/>
              </a:lnSpc>
              <a:spcBef>
                <a:spcPts val="0"/>
              </a:spcBef>
              <a:spcAft>
                <a:spcPts val="0"/>
              </a:spcAft>
              <a:buSzPts val="1800"/>
              <a:buNone/>
            </a:pPr>
            <a:r>
              <a:rPr lang="en">
                <a:solidFill>
                  <a:schemeClr val="dk1"/>
                </a:solidFill>
              </a:rPr>
              <a:t>Para pelaku bisnis properti perlu menggali trend dari suatu properti terhadap wilayah lokasi properti tersebut.</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en">
                <a:solidFill>
                  <a:schemeClr val="dk1"/>
                </a:solidFill>
              </a:rPr>
              <a:t>Proyek ini akan menggunakan suatu dataset dan akan dicoba untuk mencari insight. Dari dataset tersebut akan diambil beberapa variabel yang dapat digunakan sebagai analisa lanjutan. Namun sebelum itu, proses utama yang perlu dipersiapkan adalah EDA (Exploratory Data Analysis) supaya dataset layak untuk digunakan sebagai analisis</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31b8721638_0_62"/>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02: Housing Price</a:t>
            </a:r>
            <a:endParaRPr b="1" sz="4200"/>
          </a:p>
        </p:txBody>
      </p:sp>
      <p:sp>
        <p:nvSpPr>
          <p:cNvPr id="149" name="Google Shape;149;g331b8721638_0_62"/>
          <p:cNvSpPr txBox="1"/>
          <p:nvPr>
            <p:ph idx="1" type="body"/>
          </p:nvPr>
        </p:nvSpPr>
        <p:spPr>
          <a:xfrm>
            <a:off x="79925" y="545250"/>
            <a:ext cx="8752500" cy="42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b="1" lang="en">
                <a:solidFill>
                  <a:schemeClr val="dk1"/>
                </a:solidFill>
              </a:rPr>
              <a:t>Flowchart</a:t>
            </a:r>
            <a:endParaRPr b="1">
              <a:solidFill>
                <a:schemeClr val="dk1"/>
              </a:solidFill>
            </a:endParaRPr>
          </a:p>
        </p:txBody>
      </p:sp>
      <p:sp>
        <p:nvSpPr>
          <p:cNvPr id="150" name="Google Shape;150;g331b8721638_0_62"/>
          <p:cNvSpPr/>
          <p:nvPr/>
        </p:nvSpPr>
        <p:spPr>
          <a:xfrm>
            <a:off x="738525"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Arial"/>
                <a:ea typeface="Arial"/>
                <a:cs typeface="Arial"/>
                <a:sym typeface="Arial"/>
              </a:rPr>
              <a:t>Import Libraries &amp; Create DataFrame</a:t>
            </a:r>
            <a:endParaRPr b="0" i="0" sz="1400" u="none" cap="none" strike="noStrike">
              <a:solidFill>
                <a:srgbClr val="000000"/>
              </a:solidFill>
              <a:latin typeface="Arial"/>
              <a:ea typeface="Arial"/>
              <a:cs typeface="Arial"/>
              <a:sym typeface="Arial"/>
            </a:endParaRPr>
          </a:p>
        </p:txBody>
      </p:sp>
      <p:sp>
        <p:nvSpPr>
          <p:cNvPr id="151" name="Google Shape;151;g331b8721638_0_62"/>
          <p:cNvSpPr/>
          <p:nvPr/>
        </p:nvSpPr>
        <p:spPr>
          <a:xfrm>
            <a:off x="3897750"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Missing Value Handling</a:t>
            </a:r>
            <a:endParaRPr b="0" i="0" sz="1400" u="none" cap="none" strike="noStrike">
              <a:solidFill>
                <a:srgbClr val="000000"/>
              </a:solidFill>
              <a:latin typeface="Arial"/>
              <a:ea typeface="Arial"/>
              <a:cs typeface="Arial"/>
              <a:sym typeface="Arial"/>
            </a:endParaRPr>
          </a:p>
        </p:txBody>
      </p:sp>
      <p:sp>
        <p:nvSpPr>
          <p:cNvPr id="152" name="Google Shape;152;g331b8721638_0_62"/>
          <p:cNvSpPr/>
          <p:nvPr/>
        </p:nvSpPr>
        <p:spPr>
          <a:xfrm>
            <a:off x="6657225"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Separate Numerical &amp; Categorical</a:t>
            </a:r>
            <a:endParaRPr b="0" i="0" sz="1400" u="none" cap="none" strike="noStrike">
              <a:solidFill>
                <a:srgbClr val="000000"/>
              </a:solidFill>
              <a:latin typeface="Arial"/>
              <a:ea typeface="Arial"/>
              <a:cs typeface="Arial"/>
              <a:sym typeface="Arial"/>
            </a:endParaRPr>
          </a:p>
        </p:txBody>
      </p:sp>
      <p:sp>
        <p:nvSpPr>
          <p:cNvPr id="153" name="Google Shape;153;g331b8721638_0_62"/>
          <p:cNvSpPr/>
          <p:nvPr/>
        </p:nvSpPr>
        <p:spPr>
          <a:xfrm>
            <a:off x="6657225"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1D Visualization</a:t>
            </a:r>
            <a:endParaRPr b="0" i="0" sz="1400" u="none" cap="none" strike="noStrike">
              <a:solidFill>
                <a:srgbClr val="000000"/>
              </a:solidFill>
              <a:latin typeface="Arial"/>
              <a:ea typeface="Arial"/>
              <a:cs typeface="Arial"/>
              <a:sym typeface="Arial"/>
            </a:endParaRPr>
          </a:p>
        </p:txBody>
      </p:sp>
      <p:sp>
        <p:nvSpPr>
          <p:cNvPr id="154" name="Google Shape;154;g331b8721638_0_62"/>
          <p:cNvSpPr/>
          <p:nvPr/>
        </p:nvSpPr>
        <p:spPr>
          <a:xfrm>
            <a:off x="3897750"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2D Visualization</a:t>
            </a:r>
            <a:endParaRPr b="0" i="0" sz="1400" u="none" cap="none" strike="noStrike">
              <a:solidFill>
                <a:srgbClr val="000000"/>
              </a:solidFill>
              <a:latin typeface="Arial"/>
              <a:ea typeface="Arial"/>
              <a:cs typeface="Arial"/>
              <a:sym typeface="Arial"/>
            </a:endParaRPr>
          </a:p>
        </p:txBody>
      </p:sp>
      <p:sp>
        <p:nvSpPr>
          <p:cNvPr id="155" name="Google Shape;155;g331b8721638_0_62"/>
          <p:cNvSpPr/>
          <p:nvPr/>
        </p:nvSpPr>
        <p:spPr>
          <a:xfrm>
            <a:off x="738525"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Correlation from 2 variables</a:t>
            </a:r>
            <a:endParaRPr b="0" i="0" sz="1400" u="none" cap="none" strike="noStrike">
              <a:solidFill>
                <a:srgbClr val="000000"/>
              </a:solidFill>
              <a:latin typeface="Arial"/>
              <a:ea typeface="Arial"/>
              <a:cs typeface="Arial"/>
              <a:sym typeface="Arial"/>
            </a:endParaRPr>
          </a:p>
        </p:txBody>
      </p:sp>
      <p:sp>
        <p:nvSpPr>
          <p:cNvPr id="156" name="Google Shape;156;g331b8721638_0_62"/>
          <p:cNvSpPr/>
          <p:nvPr/>
        </p:nvSpPr>
        <p:spPr>
          <a:xfrm>
            <a:off x="2563238" y="1499625"/>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331b8721638_0_62"/>
          <p:cNvSpPr/>
          <p:nvPr/>
        </p:nvSpPr>
        <p:spPr>
          <a:xfrm>
            <a:off x="5522575" y="15702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331b8721638_0_62"/>
          <p:cNvSpPr/>
          <p:nvPr/>
        </p:nvSpPr>
        <p:spPr>
          <a:xfrm rot="10800000">
            <a:off x="2563225" y="2773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331b8721638_0_62"/>
          <p:cNvSpPr/>
          <p:nvPr/>
        </p:nvSpPr>
        <p:spPr>
          <a:xfrm rot="10800000">
            <a:off x="5522575" y="2773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331b8721638_0_62"/>
          <p:cNvSpPr/>
          <p:nvPr/>
        </p:nvSpPr>
        <p:spPr>
          <a:xfrm rot="5400000">
            <a:off x="7181925" y="2192321"/>
            <a:ext cx="2991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331b8721638_0_62"/>
          <p:cNvSpPr/>
          <p:nvPr/>
        </p:nvSpPr>
        <p:spPr>
          <a:xfrm>
            <a:off x="738525" y="38204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Conclusion</a:t>
            </a:r>
            <a:endParaRPr b="0" i="0" sz="1400" u="none" cap="none" strike="noStrike">
              <a:solidFill>
                <a:srgbClr val="000000"/>
              </a:solidFill>
              <a:latin typeface="Arial"/>
              <a:ea typeface="Arial"/>
              <a:cs typeface="Arial"/>
              <a:sym typeface="Arial"/>
            </a:endParaRPr>
          </a:p>
        </p:txBody>
      </p:sp>
      <p:sp>
        <p:nvSpPr>
          <p:cNvPr id="162" name="Google Shape;162;g331b8721638_0_62"/>
          <p:cNvSpPr/>
          <p:nvPr/>
        </p:nvSpPr>
        <p:spPr>
          <a:xfrm rot="5400000">
            <a:off x="1263225" y="3454171"/>
            <a:ext cx="2991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384801bca4_0_0"/>
          <p:cNvSpPr txBox="1"/>
          <p:nvPr>
            <p:ph type="title"/>
          </p:nvPr>
        </p:nvSpPr>
        <p:spPr>
          <a:xfrm>
            <a:off x="-125" y="0"/>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168" name="Google Shape;168;g3384801bca4_0_0"/>
          <p:cNvSpPr txBox="1"/>
          <p:nvPr>
            <p:ph idx="1" type="body"/>
          </p:nvPr>
        </p:nvSpPr>
        <p:spPr>
          <a:xfrm>
            <a:off x="311700" y="675175"/>
            <a:ext cx="8520600" cy="437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Clr>
                <a:schemeClr val="dk1"/>
              </a:buClr>
              <a:buSzPts val="1800"/>
              <a:buAutoNum type="arabicPeriod"/>
            </a:pPr>
            <a:r>
              <a:rPr lang="en">
                <a:solidFill>
                  <a:schemeClr val="dk1"/>
                </a:solidFill>
              </a:rPr>
              <a:t>EDA</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Dataset di lakukan persiapan terlebih dahulu sebelum kemudian diambil variabel yang akan digunakan untuk visualisasi. Tahap yang dilakukan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1.1 Mengimpor library dan data</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Library yang digunakan adalah</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Pandas, numpy, matplotlib</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1.2 Melakukan Drop variabel yang berisi NaN</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pic>
        <p:nvPicPr>
          <p:cNvPr id="169" name="Google Shape;169;g3384801bca4_0_0"/>
          <p:cNvPicPr preferRelativeResize="0"/>
          <p:nvPr/>
        </p:nvPicPr>
        <p:blipFill rotWithShape="1">
          <a:blip r:embed="rId3">
            <a:alphaModFix/>
          </a:blip>
          <a:srcRect b="0" l="0" r="0" t="0"/>
          <a:stretch/>
        </p:blipFill>
        <p:spPr>
          <a:xfrm>
            <a:off x="440028" y="3842525"/>
            <a:ext cx="8520599" cy="647134"/>
          </a:xfrm>
          <a:prstGeom prst="rect">
            <a:avLst/>
          </a:prstGeom>
          <a:noFill/>
          <a:ln>
            <a:noFill/>
          </a:ln>
        </p:spPr>
      </p:pic>
      <p:pic>
        <p:nvPicPr>
          <p:cNvPr id="170" name="Google Shape;170;g3384801bca4_0_0"/>
          <p:cNvPicPr preferRelativeResize="0"/>
          <p:nvPr/>
        </p:nvPicPr>
        <p:blipFill rotWithShape="1">
          <a:blip r:embed="rId4">
            <a:alphaModFix/>
          </a:blip>
          <a:srcRect b="0" l="0" r="0" t="0"/>
          <a:stretch/>
        </p:blipFill>
        <p:spPr>
          <a:xfrm>
            <a:off x="4368025" y="1924633"/>
            <a:ext cx="3282890" cy="647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384801bca4_0_14"/>
          <p:cNvSpPr txBox="1"/>
          <p:nvPr>
            <p:ph type="title"/>
          </p:nvPr>
        </p:nvSpPr>
        <p:spPr>
          <a:xfrm>
            <a:off x="0" y="0"/>
            <a:ext cx="54441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176" name="Google Shape;176;g3384801bca4_0_14"/>
          <p:cNvSpPr txBox="1"/>
          <p:nvPr>
            <p:ph idx="1" type="body"/>
          </p:nvPr>
        </p:nvSpPr>
        <p:spPr>
          <a:xfrm>
            <a:off x="311700" y="675175"/>
            <a:ext cx="8520600" cy="437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1.3a Memisahkan data numerikal</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pic>
        <p:nvPicPr>
          <p:cNvPr id="177" name="Google Shape;177;g3384801bca4_0_14"/>
          <p:cNvPicPr preferRelativeResize="0"/>
          <p:nvPr/>
        </p:nvPicPr>
        <p:blipFill rotWithShape="1">
          <a:blip r:embed="rId3">
            <a:alphaModFix/>
          </a:blip>
          <a:srcRect b="0" l="0" r="0" t="0"/>
          <a:stretch/>
        </p:blipFill>
        <p:spPr>
          <a:xfrm>
            <a:off x="422125" y="1138713"/>
            <a:ext cx="4724400" cy="733425"/>
          </a:xfrm>
          <a:prstGeom prst="rect">
            <a:avLst/>
          </a:prstGeom>
          <a:noFill/>
          <a:ln>
            <a:noFill/>
          </a:ln>
        </p:spPr>
      </p:pic>
      <p:pic>
        <p:nvPicPr>
          <p:cNvPr id="178" name="Google Shape;178;g3384801bca4_0_14"/>
          <p:cNvPicPr preferRelativeResize="0"/>
          <p:nvPr/>
        </p:nvPicPr>
        <p:blipFill rotWithShape="1">
          <a:blip r:embed="rId4">
            <a:alphaModFix/>
          </a:blip>
          <a:srcRect b="0" l="0" r="0" t="0"/>
          <a:stretch/>
        </p:blipFill>
        <p:spPr>
          <a:xfrm>
            <a:off x="5444124" y="0"/>
            <a:ext cx="3076983"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384801bca4_0_23"/>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184" name="Google Shape;184;g3384801bca4_0_23"/>
          <p:cNvSpPr txBox="1"/>
          <p:nvPr>
            <p:ph idx="1" type="body"/>
          </p:nvPr>
        </p:nvSpPr>
        <p:spPr>
          <a:xfrm>
            <a:off x="311700" y="675175"/>
            <a:ext cx="8520600" cy="437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1.3b Memisahkan data kategorikal</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pic>
        <p:nvPicPr>
          <p:cNvPr id="185" name="Google Shape;185;g3384801bca4_0_23"/>
          <p:cNvPicPr preferRelativeResize="0"/>
          <p:nvPr/>
        </p:nvPicPr>
        <p:blipFill rotWithShape="1">
          <a:blip r:embed="rId3">
            <a:alphaModFix/>
          </a:blip>
          <a:srcRect b="0" l="0" r="0" t="0"/>
          <a:stretch/>
        </p:blipFill>
        <p:spPr>
          <a:xfrm>
            <a:off x="422113" y="1264138"/>
            <a:ext cx="4429125" cy="733425"/>
          </a:xfrm>
          <a:prstGeom prst="rect">
            <a:avLst/>
          </a:prstGeom>
          <a:noFill/>
          <a:ln>
            <a:noFill/>
          </a:ln>
        </p:spPr>
      </p:pic>
      <p:pic>
        <p:nvPicPr>
          <p:cNvPr id="186" name="Google Shape;186;g3384801bca4_0_23"/>
          <p:cNvPicPr preferRelativeResize="0"/>
          <p:nvPr/>
        </p:nvPicPr>
        <p:blipFill rotWithShape="1">
          <a:blip r:embed="rId4">
            <a:alphaModFix/>
          </a:blip>
          <a:srcRect b="0" l="0" r="0" t="0"/>
          <a:stretch/>
        </p:blipFill>
        <p:spPr>
          <a:xfrm>
            <a:off x="5300043" y="215125"/>
            <a:ext cx="3250014"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384801bca4_0_39"/>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192" name="Google Shape;192;g3384801bca4_0_39"/>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1.4 Membuat Visualisasi data 1D untuk data kategorikal variabel Utilities, HouseStyle, ExterQual</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1.4a Utilities 											Result data:</a:t>
            </a:r>
            <a:endParaRPr>
              <a:solidFill>
                <a:schemeClr val="dk1"/>
              </a:solidFill>
            </a:endParaRPr>
          </a:p>
        </p:txBody>
      </p:sp>
      <p:pic>
        <p:nvPicPr>
          <p:cNvPr id="193" name="Google Shape;193;g3384801bca4_0_39"/>
          <p:cNvPicPr preferRelativeResize="0"/>
          <p:nvPr/>
        </p:nvPicPr>
        <p:blipFill rotWithShape="1">
          <a:blip r:embed="rId3">
            <a:alphaModFix/>
          </a:blip>
          <a:srcRect b="0" l="0" r="0" t="0"/>
          <a:stretch/>
        </p:blipFill>
        <p:spPr>
          <a:xfrm>
            <a:off x="422128" y="1964578"/>
            <a:ext cx="2752800" cy="1025101"/>
          </a:xfrm>
          <a:prstGeom prst="rect">
            <a:avLst/>
          </a:prstGeom>
          <a:noFill/>
          <a:ln>
            <a:noFill/>
          </a:ln>
        </p:spPr>
      </p:pic>
      <p:pic>
        <p:nvPicPr>
          <p:cNvPr id="194" name="Google Shape;194;g3384801bca4_0_39"/>
          <p:cNvPicPr preferRelativeResize="0"/>
          <p:nvPr/>
        </p:nvPicPr>
        <p:blipFill rotWithShape="1">
          <a:blip r:embed="rId4">
            <a:alphaModFix/>
          </a:blip>
          <a:srcRect b="0" l="0" r="0" t="0"/>
          <a:stretch/>
        </p:blipFill>
        <p:spPr>
          <a:xfrm>
            <a:off x="3998475" y="1837741"/>
            <a:ext cx="5022000" cy="3167983"/>
          </a:xfrm>
          <a:prstGeom prst="rect">
            <a:avLst/>
          </a:prstGeom>
          <a:noFill/>
          <a:ln>
            <a:noFill/>
          </a:ln>
        </p:spPr>
      </p:pic>
      <p:sp>
        <p:nvSpPr>
          <p:cNvPr id="195" name="Google Shape;195;g3384801bca4_0_39"/>
          <p:cNvSpPr txBox="1"/>
          <p:nvPr>
            <p:ph idx="1" type="body"/>
          </p:nvPr>
        </p:nvSpPr>
        <p:spPr>
          <a:xfrm>
            <a:off x="311700" y="3155225"/>
            <a:ext cx="3343500" cy="1988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lang="en">
                <a:solidFill>
                  <a:schemeClr val="dk1"/>
                </a:solidFill>
              </a:rPr>
              <a:t>Dari hasil bar chart dapat disimpulkan kalau hampir semua properti memiliki utilities AllPub.</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384801bca4_0_50"/>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01" name="Google Shape;201;g3384801bca4_0_50"/>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1.4 Membuat Visualisasi data 1D untuk data kategorikal variabel Utilities, HouseStyle, ExterQual</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1.4b HouseStyle								Result :</a:t>
            </a:r>
            <a:endParaRPr>
              <a:solidFill>
                <a:schemeClr val="dk1"/>
              </a:solidFill>
            </a:endParaRPr>
          </a:p>
        </p:txBody>
      </p:sp>
      <p:sp>
        <p:nvSpPr>
          <p:cNvPr id="202" name="Google Shape;202;g3384801bca4_0_50"/>
          <p:cNvSpPr txBox="1"/>
          <p:nvPr>
            <p:ph idx="1" type="body"/>
          </p:nvPr>
        </p:nvSpPr>
        <p:spPr>
          <a:xfrm>
            <a:off x="5333200" y="3312025"/>
            <a:ext cx="3499200" cy="18315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1200"/>
              </a:spcAft>
              <a:buSzPts val="1800"/>
              <a:buNone/>
            </a:pPr>
            <a:r>
              <a:rPr lang="en">
                <a:solidFill>
                  <a:schemeClr val="dk1"/>
                </a:solidFill>
              </a:rPr>
              <a:t>Untuk gaya bangunan, hasil dari data menunjukkan hampir 50% bangunan memilih model 1 lantai, dan kira-kira 30% memiliki model 2 lantai. Dan sisanya dengan model lainnya.</a:t>
            </a:r>
            <a:endParaRPr>
              <a:solidFill>
                <a:schemeClr val="dk1"/>
              </a:solidFill>
            </a:endParaRPr>
          </a:p>
        </p:txBody>
      </p:sp>
      <p:pic>
        <p:nvPicPr>
          <p:cNvPr id="203" name="Google Shape;203;g3384801bca4_0_50"/>
          <p:cNvPicPr preferRelativeResize="0"/>
          <p:nvPr/>
        </p:nvPicPr>
        <p:blipFill rotWithShape="1">
          <a:blip r:embed="rId3">
            <a:alphaModFix/>
          </a:blip>
          <a:srcRect b="0" l="0" r="0" t="0"/>
          <a:stretch/>
        </p:blipFill>
        <p:spPr>
          <a:xfrm>
            <a:off x="5333200" y="1881775"/>
            <a:ext cx="1106445" cy="1289400"/>
          </a:xfrm>
          <a:prstGeom prst="rect">
            <a:avLst/>
          </a:prstGeom>
          <a:noFill/>
          <a:ln>
            <a:noFill/>
          </a:ln>
        </p:spPr>
      </p:pic>
      <p:pic>
        <p:nvPicPr>
          <p:cNvPr id="204" name="Google Shape;204;g3384801bca4_0_50"/>
          <p:cNvPicPr preferRelativeResize="0"/>
          <p:nvPr/>
        </p:nvPicPr>
        <p:blipFill rotWithShape="1">
          <a:blip r:embed="rId4">
            <a:alphaModFix/>
          </a:blip>
          <a:srcRect b="0" l="0" r="0" t="0"/>
          <a:stretch/>
        </p:blipFill>
        <p:spPr>
          <a:xfrm>
            <a:off x="139199" y="1881775"/>
            <a:ext cx="4855726" cy="2904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3384801bca4_0_63"/>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10" name="Google Shape;210;g3384801bca4_0_63"/>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1.4 Membuat Visualisasi data 1D untuk data kategorikal variabel Utilities, HouseStyle, ExterQual</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1.4c ExterQual								Result</a:t>
            </a:r>
            <a:endParaRPr>
              <a:solidFill>
                <a:schemeClr val="dk1"/>
              </a:solidFill>
            </a:endParaRPr>
          </a:p>
        </p:txBody>
      </p:sp>
      <p:sp>
        <p:nvSpPr>
          <p:cNvPr id="211" name="Google Shape;211;g3384801bca4_0_63"/>
          <p:cNvSpPr txBox="1"/>
          <p:nvPr>
            <p:ph idx="1" type="body"/>
          </p:nvPr>
        </p:nvSpPr>
        <p:spPr>
          <a:xfrm>
            <a:off x="5333200" y="2888625"/>
            <a:ext cx="3499200" cy="2254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1200"/>
              </a:spcAft>
              <a:buSzPts val="1800"/>
              <a:buNone/>
            </a:pPr>
            <a:r>
              <a:rPr lang="en">
                <a:solidFill>
                  <a:schemeClr val="dk1"/>
                </a:solidFill>
              </a:rPr>
              <a:t>Berdasarkan hasil data, Kualitas Exterior yang dipilih terbanyak sekitar 60% adalah TA (rata-rata) dan sekitar 30% memilih kualitas Gd (Baik). Sedangkan sisanya kualitas sangat baik dan biasa.</a:t>
            </a:r>
            <a:endParaRPr>
              <a:solidFill>
                <a:schemeClr val="dk1"/>
              </a:solidFill>
            </a:endParaRPr>
          </a:p>
        </p:txBody>
      </p:sp>
      <p:pic>
        <p:nvPicPr>
          <p:cNvPr id="212" name="Google Shape;212;g3384801bca4_0_63"/>
          <p:cNvPicPr preferRelativeResize="0"/>
          <p:nvPr/>
        </p:nvPicPr>
        <p:blipFill rotWithShape="1">
          <a:blip r:embed="rId3">
            <a:alphaModFix/>
          </a:blip>
          <a:srcRect b="0" l="0" r="0" t="0"/>
          <a:stretch/>
        </p:blipFill>
        <p:spPr>
          <a:xfrm>
            <a:off x="5299725" y="1888375"/>
            <a:ext cx="1200150" cy="771525"/>
          </a:xfrm>
          <a:prstGeom prst="rect">
            <a:avLst/>
          </a:prstGeom>
          <a:noFill/>
          <a:ln>
            <a:noFill/>
          </a:ln>
        </p:spPr>
      </p:pic>
      <p:pic>
        <p:nvPicPr>
          <p:cNvPr id="213" name="Google Shape;213;g3384801bca4_0_63"/>
          <p:cNvPicPr preferRelativeResize="0"/>
          <p:nvPr/>
        </p:nvPicPr>
        <p:blipFill rotWithShape="1">
          <a:blip r:embed="rId4">
            <a:alphaModFix/>
          </a:blip>
          <a:srcRect b="0" l="0" r="0" t="0"/>
          <a:stretch/>
        </p:blipFill>
        <p:spPr>
          <a:xfrm>
            <a:off x="136375" y="1888375"/>
            <a:ext cx="4915474" cy="297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331b8721638_0_44"/>
          <p:cNvSpPr txBox="1"/>
          <p:nvPr>
            <p:ph type="title"/>
          </p:nvPr>
        </p:nvSpPr>
        <p:spPr>
          <a:xfrm>
            <a:off x="219375" y="97350"/>
            <a:ext cx="8520600" cy="936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20"/>
              <a:t>About Me</a:t>
            </a:r>
            <a:endParaRPr sz="3020"/>
          </a:p>
        </p:txBody>
      </p:sp>
      <p:sp>
        <p:nvSpPr>
          <p:cNvPr id="62" name="Google Shape;62;g331b8721638_0_44"/>
          <p:cNvSpPr txBox="1"/>
          <p:nvPr>
            <p:ph idx="1" type="body"/>
          </p:nvPr>
        </p:nvSpPr>
        <p:spPr>
          <a:xfrm>
            <a:off x="311800" y="1033650"/>
            <a:ext cx="8520600" cy="35196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0"/>
              </a:spcAft>
              <a:buSzPts val="1800"/>
              <a:buNone/>
            </a:pPr>
            <a:r>
              <a:rPr lang="en" sz="1700"/>
              <a:t>Perkenalkan, nama saya Wendy Kusman. Lulusan Binus University Bachelor of Computer Science in Information System.</a:t>
            </a:r>
            <a:br>
              <a:rPr lang="en" sz="1700"/>
            </a:br>
            <a:endParaRPr sz="1700"/>
          </a:p>
          <a:p>
            <a:pPr indent="0" lvl="0" marL="457200" rtl="0" algn="just">
              <a:lnSpc>
                <a:spcPct val="115000"/>
              </a:lnSpc>
              <a:spcBef>
                <a:spcPts val="0"/>
              </a:spcBef>
              <a:spcAft>
                <a:spcPts val="0"/>
              </a:spcAft>
              <a:buSzPts val="1800"/>
              <a:buNone/>
            </a:pPr>
            <a:r>
              <a:rPr lang="en" sz="1700"/>
              <a:t>Work Experience :</a:t>
            </a:r>
            <a:endParaRPr sz="1700"/>
          </a:p>
          <a:p>
            <a:pPr indent="-336550" lvl="0" marL="457200" rtl="0" algn="just">
              <a:lnSpc>
                <a:spcPct val="115000"/>
              </a:lnSpc>
              <a:spcBef>
                <a:spcPts val="0"/>
              </a:spcBef>
              <a:spcAft>
                <a:spcPts val="0"/>
              </a:spcAft>
              <a:buSzPts val="1700"/>
              <a:buChar char="-"/>
            </a:pPr>
            <a:r>
              <a:rPr lang="en" sz="1700"/>
              <a:t>Web Development Intern</a:t>
            </a:r>
            <a:endParaRPr sz="1700"/>
          </a:p>
          <a:p>
            <a:pPr indent="-336550" lvl="0" marL="457200" rtl="0" algn="just">
              <a:lnSpc>
                <a:spcPct val="115000"/>
              </a:lnSpc>
              <a:spcBef>
                <a:spcPts val="0"/>
              </a:spcBef>
              <a:spcAft>
                <a:spcPts val="0"/>
              </a:spcAft>
              <a:buSzPts val="1700"/>
              <a:buChar char="-"/>
            </a:pPr>
            <a:r>
              <a:rPr lang="en" sz="1700"/>
              <a:t>IT Support - Client side</a:t>
            </a:r>
            <a:endParaRPr sz="1700"/>
          </a:p>
          <a:p>
            <a:pPr indent="0" lvl="0" marL="457200" rtl="0" algn="just">
              <a:lnSpc>
                <a:spcPct val="115000"/>
              </a:lnSpc>
              <a:spcBef>
                <a:spcPts val="0"/>
              </a:spcBef>
              <a:spcAft>
                <a:spcPts val="0"/>
              </a:spcAft>
              <a:buSzPts val="1800"/>
              <a:buNone/>
            </a:pPr>
            <a:r>
              <a:rPr lang="en" sz="1700"/>
              <a:t>Project : </a:t>
            </a:r>
            <a:endParaRPr sz="1700"/>
          </a:p>
          <a:p>
            <a:pPr indent="-336550" lvl="0" marL="457200" rtl="0" algn="just">
              <a:lnSpc>
                <a:spcPct val="115000"/>
              </a:lnSpc>
              <a:spcBef>
                <a:spcPts val="0"/>
              </a:spcBef>
              <a:spcAft>
                <a:spcPts val="0"/>
              </a:spcAft>
              <a:buSzPts val="1700"/>
              <a:buChar char="-"/>
            </a:pPr>
            <a:r>
              <a:rPr lang="en" sz="1700"/>
              <a:t>Web Development for e-book Transaction Front-end and Back-end</a:t>
            </a:r>
            <a:endParaRPr sz="1700"/>
          </a:p>
          <a:p>
            <a:pPr indent="-336550" lvl="0" marL="457200" rtl="0" algn="just">
              <a:lnSpc>
                <a:spcPct val="115000"/>
              </a:lnSpc>
              <a:spcBef>
                <a:spcPts val="0"/>
              </a:spcBef>
              <a:spcAft>
                <a:spcPts val="0"/>
              </a:spcAft>
              <a:buSzPts val="1700"/>
              <a:buChar char="-"/>
            </a:pPr>
            <a:r>
              <a:rPr lang="en" sz="1700"/>
              <a:t>Ongoing : Desktop Program for retail store. POS. Backend</a:t>
            </a:r>
            <a:endParaRPr sz="1700"/>
          </a:p>
          <a:p>
            <a:pPr indent="0" lvl="0" marL="457200" rtl="0" algn="just">
              <a:lnSpc>
                <a:spcPct val="115000"/>
              </a:lnSpc>
              <a:spcBef>
                <a:spcPts val="0"/>
              </a:spcBef>
              <a:spcAft>
                <a:spcPts val="0"/>
              </a:spcAft>
              <a:buSzPts val="1800"/>
              <a:buNone/>
            </a:pPr>
            <a:r>
              <a:t/>
            </a:r>
            <a:endParaRPr sz="1700"/>
          </a:p>
          <a:p>
            <a:pPr indent="0" lvl="0" marL="457200" rtl="0" algn="just">
              <a:lnSpc>
                <a:spcPct val="115000"/>
              </a:lnSpc>
              <a:spcBef>
                <a:spcPts val="0"/>
              </a:spcBef>
              <a:spcAft>
                <a:spcPts val="0"/>
              </a:spcAft>
              <a:buSzPts val="1800"/>
              <a:buNone/>
            </a:pPr>
            <a:r>
              <a:t/>
            </a:r>
            <a:endParaRPr sz="14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384801bca4_0_73"/>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19" name="Google Shape;219;g3384801bca4_0_73"/>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1.5 Membuat Visualisasi data 1D untuk data numerikal variabel SalePrice, GrLivArea, PoolArea</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1.5a SalePrice								Result</a:t>
            </a:r>
            <a:endParaRPr>
              <a:solidFill>
                <a:schemeClr val="dk1"/>
              </a:solidFill>
            </a:endParaRPr>
          </a:p>
        </p:txBody>
      </p:sp>
      <p:sp>
        <p:nvSpPr>
          <p:cNvPr id="220" name="Google Shape;220;g3384801bca4_0_73"/>
          <p:cNvSpPr txBox="1"/>
          <p:nvPr>
            <p:ph idx="1" type="body"/>
          </p:nvPr>
        </p:nvSpPr>
        <p:spPr>
          <a:xfrm>
            <a:off x="5333200" y="1958450"/>
            <a:ext cx="3499200" cy="318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Histogram SalePrice menunjukkan Right Skewed. Data terkonsentrasi di area 100.000-200.000 dari skala tertinggi di 800.000</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pic>
        <p:nvPicPr>
          <p:cNvPr id="221" name="Google Shape;221;g3384801bca4_0_73"/>
          <p:cNvPicPr preferRelativeResize="0"/>
          <p:nvPr/>
        </p:nvPicPr>
        <p:blipFill rotWithShape="1">
          <a:blip r:embed="rId3">
            <a:alphaModFix/>
          </a:blip>
          <a:srcRect b="0" l="0" r="0" t="0"/>
          <a:stretch/>
        </p:blipFill>
        <p:spPr>
          <a:xfrm>
            <a:off x="152400" y="1958443"/>
            <a:ext cx="5022000" cy="30326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31acd88b9f_0_2"/>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27" name="Google Shape;227;g331acd88b9f_0_2"/>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1.5 Membuat Visualisasi data 1D untuk data numerikal variabel SalePrice, GrLivArea, PoolArea</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1.5a SalePrice setelah log10					Result</a:t>
            </a:r>
            <a:endParaRPr>
              <a:solidFill>
                <a:schemeClr val="dk1"/>
              </a:solidFill>
            </a:endParaRPr>
          </a:p>
        </p:txBody>
      </p:sp>
      <p:sp>
        <p:nvSpPr>
          <p:cNvPr id="228" name="Google Shape;228;g331acd88b9f_0_2"/>
          <p:cNvSpPr txBox="1"/>
          <p:nvPr>
            <p:ph idx="1" type="body"/>
          </p:nvPr>
        </p:nvSpPr>
        <p:spPr>
          <a:xfrm>
            <a:off x="5333200" y="1958450"/>
            <a:ext cx="3499200" cy="318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lang="en">
                <a:solidFill>
                  <a:schemeClr val="dk1"/>
                </a:solidFill>
              </a:rPr>
              <a:t>Setelah perlakuan Log10 dari variabel SalePrice, data menjadi lebih terdistribusi normal.</a:t>
            </a:r>
            <a:endParaRPr>
              <a:solidFill>
                <a:schemeClr val="dk1"/>
              </a:solidFill>
            </a:endParaRPr>
          </a:p>
        </p:txBody>
      </p:sp>
      <p:pic>
        <p:nvPicPr>
          <p:cNvPr id="229" name="Google Shape;229;g331acd88b9f_0_2"/>
          <p:cNvPicPr preferRelativeResize="0"/>
          <p:nvPr/>
        </p:nvPicPr>
        <p:blipFill rotWithShape="1">
          <a:blip r:embed="rId3">
            <a:alphaModFix/>
          </a:blip>
          <a:srcRect b="0" l="0" r="0" t="0"/>
          <a:stretch/>
        </p:blipFill>
        <p:spPr>
          <a:xfrm>
            <a:off x="152400" y="2116975"/>
            <a:ext cx="4696249" cy="28741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331acd88b9f_0_12"/>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35" name="Google Shape;235;g331acd88b9f_0_12"/>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1.5 Membuat Visualisasi data 1D untuk data numerikal variabel SalePrice, GrLivArea, PoolArea</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1.5b GrLivArea								Result</a:t>
            </a:r>
            <a:endParaRPr>
              <a:solidFill>
                <a:schemeClr val="dk1"/>
              </a:solidFill>
            </a:endParaRPr>
          </a:p>
        </p:txBody>
      </p:sp>
      <p:sp>
        <p:nvSpPr>
          <p:cNvPr id="236" name="Google Shape;236;g331acd88b9f_0_12"/>
          <p:cNvSpPr txBox="1"/>
          <p:nvPr>
            <p:ph idx="1" type="body"/>
          </p:nvPr>
        </p:nvSpPr>
        <p:spPr>
          <a:xfrm>
            <a:off x="5333200" y="1958450"/>
            <a:ext cx="3499200" cy="318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Histogram GrLivArea menunjukkan Right Skewed. Data terkonsentrasi di area 1000-2000 dari skala tertinggi di 6000</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pic>
        <p:nvPicPr>
          <p:cNvPr id="237" name="Google Shape;237;g331acd88b9f_0_12"/>
          <p:cNvPicPr preferRelativeResize="0"/>
          <p:nvPr/>
        </p:nvPicPr>
        <p:blipFill rotWithShape="1">
          <a:blip r:embed="rId3">
            <a:alphaModFix/>
          </a:blip>
          <a:srcRect b="0" l="0" r="0" t="0"/>
          <a:stretch/>
        </p:blipFill>
        <p:spPr>
          <a:xfrm>
            <a:off x="152400" y="2116975"/>
            <a:ext cx="4642039" cy="28741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31acd88b9f_0_19"/>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43" name="Google Shape;243;g331acd88b9f_0_19"/>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1.5 Membuat Visualisasi data 1D untuk data numerikal variabel SalePrice, GrLivArea, PoolArea</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1.5b GrLivArea setelah log10					Result</a:t>
            </a:r>
            <a:endParaRPr>
              <a:solidFill>
                <a:schemeClr val="dk1"/>
              </a:solidFill>
            </a:endParaRPr>
          </a:p>
        </p:txBody>
      </p:sp>
      <p:sp>
        <p:nvSpPr>
          <p:cNvPr id="244" name="Google Shape;244;g331acd88b9f_0_19"/>
          <p:cNvSpPr txBox="1"/>
          <p:nvPr>
            <p:ph idx="1" type="body"/>
          </p:nvPr>
        </p:nvSpPr>
        <p:spPr>
          <a:xfrm>
            <a:off x="5333200" y="1958450"/>
            <a:ext cx="3499200" cy="318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lang="en">
                <a:solidFill>
                  <a:schemeClr val="dk1"/>
                </a:solidFill>
              </a:rPr>
              <a:t>Setelah perlakuan Log10 dari variabel GrLivArea, data menjadi lebih terdistribusi normal.</a:t>
            </a:r>
            <a:endParaRPr>
              <a:solidFill>
                <a:schemeClr val="dk1"/>
              </a:solidFill>
            </a:endParaRPr>
          </a:p>
        </p:txBody>
      </p:sp>
      <p:pic>
        <p:nvPicPr>
          <p:cNvPr id="245" name="Google Shape;245;g331acd88b9f_0_19"/>
          <p:cNvPicPr preferRelativeResize="0"/>
          <p:nvPr/>
        </p:nvPicPr>
        <p:blipFill rotWithShape="1">
          <a:blip r:embed="rId3">
            <a:alphaModFix/>
          </a:blip>
          <a:srcRect b="0" l="0" r="0" t="0"/>
          <a:stretch/>
        </p:blipFill>
        <p:spPr>
          <a:xfrm>
            <a:off x="152400" y="2116975"/>
            <a:ext cx="4748778" cy="28741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31acd88b9f_0_28"/>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51" name="Google Shape;251;g331acd88b9f_0_28"/>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1.5 Membuat Visualisasi data 1D untuk data numerikal variabel SalePrice, GrLivArea, PoolArea</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1.5c PoolArea								Result</a:t>
            </a:r>
            <a:endParaRPr>
              <a:solidFill>
                <a:schemeClr val="dk1"/>
              </a:solidFill>
            </a:endParaRPr>
          </a:p>
        </p:txBody>
      </p:sp>
      <p:sp>
        <p:nvSpPr>
          <p:cNvPr id="252" name="Google Shape;252;g331acd88b9f_0_28"/>
          <p:cNvSpPr txBox="1"/>
          <p:nvPr>
            <p:ph idx="1" type="body"/>
          </p:nvPr>
        </p:nvSpPr>
        <p:spPr>
          <a:xfrm>
            <a:off x="5333200" y="1958450"/>
            <a:ext cx="3499200" cy="318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Histogram PoolArea menunjukkan Right Skewed. Terdapat anomali data luas kolam hingga 800</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Hampir semua properti tidak memiliki kolam renang. </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pic>
        <p:nvPicPr>
          <p:cNvPr id="253" name="Google Shape;253;g331acd88b9f_0_28"/>
          <p:cNvPicPr preferRelativeResize="0"/>
          <p:nvPr/>
        </p:nvPicPr>
        <p:blipFill rotWithShape="1">
          <a:blip r:embed="rId3">
            <a:alphaModFix/>
          </a:blip>
          <a:srcRect b="0" l="0" r="0" t="0"/>
          <a:stretch/>
        </p:blipFill>
        <p:spPr>
          <a:xfrm>
            <a:off x="152400" y="2067050"/>
            <a:ext cx="4817020" cy="2924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331acd88b9f_0_35"/>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59" name="Google Shape;259;g331acd88b9f_0_35"/>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1.5 Membuat Visualisasi data 1D untuk data numerikal variabel SalePrice, GrLivArea, PoolArea</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1.5c PoolArea setelah log10					Result</a:t>
            </a:r>
            <a:endParaRPr>
              <a:solidFill>
                <a:schemeClr val="dk1"/>
              </a:solidFill>
            </a:endParaRPr>
          </a:p>
        </p:txBody>
      </p:sp>
      <p:sp>
        <p:nvSpPr>
          <p:cNvPr id="260" name="Google Shape;260;g331acd88b9f_0_35"/>
          <p:cNvSpPr txBox="1"/>
          <p:nvPr>
            <p:ph idx="1" type="body"/>
          </p:nvPr>
        </p:nvSpPr>
        <p:spPr>
          <a:xfrm>
            <a:off x="5333200" y="1958450"/>
            <a:ext cx="3499200" cy="318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lang="en">
                <a:solidFill>
                  <a:schemeClr val="dk1"/>
                </a:solidFill>
              </a:rPr>
              <a:t>Setelah perlakuan Log10 dari variabel PoolArea, data menjadi lebih terdistribusi normal.</a:t>
            </a:r>
            <a:endParaRPr>
              <a:solidFill>
                <a:schemeClr val="dk1"/>
              </a:solidFill>
            </a:endParaRPr>
          </a:p>
        </p:txBody>
      </p:sp>
      <p:pic>
        <p:nvPicPr>
          <p:cNvPr id="261" name="Google Shape;261;g331acd88b9f_0_35"/>
          <p:cNvPicPr preferRelativeResize="0"/>
          <p:nvPr/>
        </p:nvPicPr>
        <p:blipFill rotWithShape="1">
          <a:blip r:embed="rId3">
            <a:alphaModFix/>
          </a:blip>
          <a:srcRect b="0" l="0" r="0" t="0"/>
          <a:stretch/>
        </p:blipFill>
        <p:spPr>
          <a:xfrm>
            <a:off x="152400" y="2116975"/>
            <a:ext cx="4852351" cy="28741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331acd88b9f_0_44"/>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67" name="Google Shape;267;g331acd88b9f_0_44"/>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1.6 Membuat Visualisasi data 2D untuk data numerikal variabel SalePrice dengan GrLivArea dan SalePrice dengan GarageArea</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1.6a SalePrice dengan GrLivArea				Result</a:t>
            </a:r>
            <a:endParaRPr>
              <a:solidFill>
                <a:schemeClr val="dk1"/>
              </a:solidFill>
            </a:endParaRPr>
          </a:p>
        </p:txBody>
      </p:sp>
      <p:sp>
        <p:nvSpPr>
          <p:cNvPr id="268" name="Google Shape;268;g331acd88b9f_0_44"/>
          <p:cNvSpPr txBox="1"/>
          <p:nvPr>
            <p:ph idx="1" type="body"/>
          </p:nvPr>
        </p:nvSpPr>
        <p:spPr>
          <a:xfrm>
            <a:off x="5333200" y="1958450"/>
            <a:ext cx="3499200" cy="318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Dari scatter plot disamping dapat disimpulkan bahwa semakin luas area bangunan maka harga juga akan semakin tinggi</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Namun ada beberapa dot data yang menjadi anomali dari data tersebut yang berada di kanan chart</a:t>
            </a:r>
            <a:endParaRPr>
              <a:solidFill>
                <a:schemeClr val="dk1"/>
              </a:solidFill>
            </a:endParaRPr>
          </a:p>
        </p:txBody>
      </p:sp>
      <p:pic>
        <p:nvPicPr>
          <p:cNvPr id="269" name="Google Shape;269;g331acd88b9f_0_44"/>
          <p:cNvPicPr preferRelativeResize="0"/>
          <p:nvPr/>
        </p:nvPicPr>
        <p:blipFill rotWithShape="1">
          <a:blip r:embed="rId3">
            <a:alphaModFix/>
          </a:blip>
          <a:srcRect b="0" l="0" r="0" t="0"/>
          <a:stretch/>
        </p:blipFill>
        <p:spPr>
          <a:xfrm>
            <a:off x="152400" y="2116975"/>
            <a:ext cx="4783401" cy="2874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31acd88b9f_0_52"/>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75" name="Google Shape;275;g331acd88b9f_0_52"/>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solidFill>
                  <a:schemeClr val="dk1"/>
                </a:solidFill>
              </a:rPr>
              <a:t>1.6 Membuat Visualisasi data 2D untuk data numerikal variabel SalePrice dengan GrLivArea dan SalePrice dengan GarageArea</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1.6b SalePrice dengan GarageArea				Result</a:t>
            </a:r>
            <a:endParaRPr>
              <a:solidFill>
                <a:schemeClr val="dk1"/>
              </a:solidFill>
            </a:endParaRPr>
          </a:p>
        </p:txBody>
      </p:sp>
      <p:sp>
        <p:nvSpPr>
          <p:cNvPr id="276" name="Google Shape;276;g331acd88b9f_0_52"/>
          <p:cNvSpPr txBox="1"/>
          <p:nvPr>
            <p:ph idx="1" type="body"/>
          </p:nvPr>
        </p:nvSpPr>
        <p:spPr>
          <a:xfrm>
            <a:off x="5333200" y="1958450"/>
            <a:ext cx="3499200" cy="31851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1200"/>
              </a:spcBef>
              <a:spcAft>
                <a:spcPts val="0"/>
              </a:spcAft>
              <a:buSzPct val="100000"/>
              <a:buNone/>
            </a:pPr>
            <a:r>
              <a:rPr lang="en">
                <a:solidFill>
                  <a:schemeClr val="dk1"/>
                </a:solidFill>
              </a:rPr>
              <a:t>Dari scatter plot disamping dapat disimpulkan bahwa semakin luas area garasi maka harga juga akan semakin tinggi. Tentu terdapat data yang tidak memiliki ruang garasi. Sehingga dapat disimpulkan itu sebagai data null dan tidak digunakan sebagai analisa.</a:t>
            </a:r>
            <a:endParaRPr>
              <a:solidFill>
                <a:schemeClr val="dk1"/>
              </a:solidFill>
            </a:endParaRPr>
          </a:p>
          <a:p>
            <a:pPr indent="0" lvl="0" marL="0" rtl="0" algn="l">
              <a:lnSpc>
                <a:spcPct val="115000"/>
              </a:lnSpc>
              <a:spcBef>
                <a:spcPts val="1200"/>
              </a:spcBef>
              <a:spcAft>
                <a:spcPts val="0"/>
              </a:spcAft>
              <a:buSzPct val="100000"/>
              <a:buNone/>
            </a:pPr>
            <a:r>
              <a:rPr lang="en">
                <a:solidFill>
                  <a:schemeClr val="dk1"/>
                </a:solidFill>
              </a:rPr>
              <a:t>Terdapat anomali atau outliers di bagian kanan dan juga bagian atas. Terdapat beberapa dot data.</a:t>
            </a:r>
            <a:endParaRPr>
              <a:solidFill>
                <a:schemeClr val="dk1"/>
              </a:solidFill>
            </a:endParaRPr>
          </a:p>
          <a:p>
            <a:pPr indent="0" lvl="0" marL="0" rtl="0" algn="l">
              <a:lnSpc>
                <a:spcPct val="115000"/>
              </a:lnSpc>
              <a:spcBef>
                <a:spcPts val="1200"/>
              </a:spcBef>
              <a:spcAft>
                <a:spcPts val="1200"/>
              </a:spcAft>
              <a:buSzPct val="100000"/>
              <a:buNone/>
            </a:pPr>
            <a:r>
              <a:t/>
            </a:r>
            <a:endParaRPr>
              <a:solidFill>
                <a:schemeClr val="dk1"/>
              </a:solidFill>
            </a:endParaRPr>
          </a:p>
        </p:txBody>
      </p:sp>
      <p:pic>
        <p:nvPicPr>
          <p:cNvPr id="277" name="Google Shape;277;g331acd88b9f_0_52"/>
          <p:cNvPicPr preferRelativeResize="0"/>
          <p:nvPr/>
        </p:nvPicPr>
        <p:blipFill>
          <a:blip r:embed="rId3">
            <a:alphaModFix/>
          </a:blip>
          <a:stretch>
            <a:fillRect/>
          </a:stretch>
        </p:blipFill>
        <p:spPr>
          <a:xfrm>
            <a:off x="152400" y="2116975"/>
            <a:ext cx="4762981" cy="2874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331acd88b9f_0_61"/>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83" name="Google Shape;283;g331acd88b9f_0_61"/>
          <p:cNvSpPr txBox="1"/>
          <p:nvPr>
            <p:ph idx="1" type="body"/>
          </p:nvPr>
        </p:nvSpPr>
        <p:spPr>
          <a:xfrm>
            <a:off x="422125" y="1958450"/>
            <a:ext cx="8410200" cy="3185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0"/>
              </a:spcAft>
              <a:buSzPts val="1800"/>
              <a:buNone/>
            </a:pPr>
            <a:r>
              <a:rPr lang="en" sz="1600">
                <a:solidFill>
                  <a:schemeClr val="dk1"/>
                </a:solidFill>
              </a:rPr>
              <a:t>Kesimpulan :</a:t>
            </a:r>
            <a:endParaRPr sz="1600">
              <a:solidFill>
                <a:schemeClr val="dk1"/>
              </a:solidFill>
            </a:endParaRPr>
          </a:p>
          <a:p>
            <a:pPr indent="0" lvl="0" marL="0" rtl="0" algn="l">
              <a:lnSpc>
                <a:spcPct val="115000"/>
              </a:lnSpc>
              <a:spcBef>
                <a:spcPts val="1200"/>
              </a:spcBef>
              <a:spcAft>
                <a:spcPts val="0"/>
              </a:spcAft>
              <a:buSzPts val="1800"/>
              <a:buNone/>
            </a:pPr>
            <a:r>
              <a:rPr lang="en" sz="1600">
                <a:solidFill>
                  <a:schemeClr val="dk1"/>
                </a:solidFill>
              </a:rPr>
              <a:t>Nilai Korelasi antara SalePrice dengan GrLivArea berada di angka 0,71 yang berarti terdapat hubungan korelasi positif yang ‘cukup kuat’ diantara keduanya. Semakin luas area bangunan akan meningkatkan harga jual properti tersebut.</a:t>
            </a:r>
            <a:endParaRPr sz="1600">
              <a:solidFill>
                <a:schemeClr val="dk1"/>
              </a:solidFill>
            </a:endParaRPr>
          </a:p>
          <a:p>
            <a:pPr indent="0" lvl="0" marL="0" rtl="0" algn="l">
              <a:lnSpc>
                <a:spcPct val="115000"/>
              </a:lnSpc>
              <a:spcBef>
                <a:spcPts val="1200"/>
              </a:spcBef>
              <a:spcAft>
                <a:spcPts val="0"/>
              </a:spcAft>
              <a:buSzPts val="1800"/>
              <a:buNone/>
            </a:pPr>
            <a:r>
              <a:rPr lang="en" sz="1600">
                <a:solidFill>
                  <a:schemeClr val="dk1"/>
                </a:solidFill>
              </a:rPr>
              <a:t>Nilai Korelasi antara SalePrice dengan GarageArea berada di angka 0,62 yang berarti terdapat hubungan korelasi positif yang ‘sedang’ diantara keduanya. Semakin luas area garasi dari bangunan tersebut maka akan meningkatkan harga jual properti tersebut.</a:t>
            </a:r>
            <a:endParaRPr sz="1600">
              <a:solidFill>
                <a:schemeClr val="dk1"/>
              </a:solidFill>
            </a:endParaRPr>
          </a:p>
          <a:p>
            <a:pPr indent="0" lvl="0" marL="0" rtl="0" algn="l">
              <a:lnSpc>
                <a:spcPct val="115000"/>
              </a:lnSpc>
              <a:spcBef>
                <a:spcPts val="1200"/>
              </a:spcBef>
              <a:spcAft>
                <a:spcPts val="0"/>
              </a:spcAft>
              <a:buSzPts val="1800"/>
              <a:buNone/>
            </a:pPr>
            <a:r>
              <a:t/>
            </a:r>
            <a:endParaRPr sz="1600">
              <a:solidFill>
                <a:schemeClr val="dk1"/>
              </a:solidFill>
            </a:endParaRPr>
          </a:p>
          <a:p>
            <a:pPr indent="0" lvl="0" marL="0" rtl="0" algn="l">
              <a:lnSpc>
                <a:spcPct val="115000"/>
              </a:lnSpc>
              <a:spcBef>
                <a:spcPts val="1200"/>
              </a:spcBef>
              <a:spcAft>
                <a:spcPts val="1200"/>
              </a:spcAft>
              <a:buSzPts val="1800"/>
              <a:buNone/>
            </a:pPr>
            <a:r>
              <a:rPr b="1" lang="en" sz="1600">
                <a:solidFill>
                  <a:schemeClr val="dk1"/>
                </a:solidFill>
              </a:rPr>
              <a:t>https://github.com/wendykusman/ProjectDataScience/blob/43a531ae1db8cd12892a2cacc7ab4f693309e33f/HousingPrice.py</a:t>
            </a:r>
            <a:endParaRPr b="1" sz="1600">
              <a:solidFill>
                <a:schemeClr val="dk1"/>
              </a:solidFill>
            </a:endParaRPr>
          </a:p>
        </p:txBody>
      </p:sp>
      <p:graphicFrame>
        <p:nvGraphicFramePr>
          <p:cNvPr id="284" name="Google Shape;284;g331acd88b9f_0_61"/>
          <p:cNvGraphicFramePr/>
          <p:nvPr/>
        </p:nvGraphicFramePr>
        <p:xfrm>
          <a:off x="685900" y="694075"/>
          <a:ext cx="3000000" cy="3000000"/>
        </p:xfrm>
        <a:graphic>
          <a:graphicData uri="http://schemas.openxmlformats.org/drawingml/2006/table">
            <a:tbl>
              <a:tblPr>
                <a:noFill/>
                <a:tableStyleId>{FD7BE6E8-47E0-4AD3-9A43-235E62446417}</a:tableStyleId>
              </a:tblPr>
              <a:tblGrid>
                <a:gridCol w="3619500"/>
                <a:gridCol w="3619500"/>
              </a:tblGrid>
              <a:tr h="381000">
                <a:tc gridSpan="2">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Tabel Nilai Koefisien Korelasi</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Korelasi antara SalePrice dan GrLivArea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0,71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Korelasi antara SalePrice dan GarageArea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0,62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331acd88b9f_0_72"/>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03: Machine Learning</a:t>
            </a:r>
            <a:endParaRPr b="1" sz="4000"/>
          </a:p>
        </p:txBody>
      </p:sp>
      <p:sp>
        <p:nvSpPr>
          <p:cNvPr id="290" name="Google Shape;290;g331acd88b9f_0_72"/>
          <p:cNvSpPr txBox="1"/>
          <p:nvPr>
            <p:ph idx="1" type="body"/>
          </p:nvPr>
        </p:nvSpPr>
        <p:spPr>
          <a:xfrm>
            <a:off x="422125" y="572700"/>
            <a:ext cx="8410200" cy="457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sz="2000">
                <a:solidFill>
                  <a:schemeClr val="dk1"/>
                </a:solidFill>
              </a:rPr>
              <a:t>Overview and Background</a:t>
            </a:r>
            <a:endParaRPr sz="2000">
              <a:solidFill>
                <a:schemeClr val="dk1"/>
              </a:solidFill>
            </a:endParaRPr>
          </a:p>
          <a:p>
            <a:pPr indent="0" lvl="0" marL="0" rtl="0" algn="l">
              <a:lnSpc>
                <a:spcPct val="115000"/>
              </a:lnSpc>
              <a:spcBef>
                <a:spcPts val="1200"/>
              </a:spcBef>
              <a:spcAft>
                <a:spcPts val="0"/>
              </a:spcAft>
              <a:buSzPts val="1800"/>
              <a:buNone/>
            </a:pPr>
            <a:r>
              <a:rPr lang="en" sz="1600">
                <a:solidFill>
                  <a:schemeClr val="dk1"/>
                </a:solidFill>
              </a:rPr>
              <a:t>Fitness adalah salah satu olahraga yang semakin meningkat peminatnya hingga di seluruh dunia. Di suatu pusat kebugaran, seringkali mengadakan adanya kelas fitness. Dalam suatu kelas terdapat 2 jenis kapasitas, yaitu 25 dan 15.</a:t>
            </a:r>
            <a:endParaRPr sz="1600">
              <a:solidFill>
                <a:schemeClr val="dk1"/>
              </a:solidFill>
            </a:endParaRPr>
          </a:p>
          <a:p>
            <a:pPr indent="0" lvl="0" marL="0" rtl="0" algn="l">
              <a:lnSpc>
                <a:spcPct val="115000"/>
              </a:lnSpc>
              <a:spcBef>
                <a:spcPts val="1200"/>
              </a:spcBef>
              <a:spcAft>
                <a:spcPts val="0"/>
              </a:spcAft>
              <a:buSzPts val="1800"/>
              <a:buNone/>
            </a:pPr>
            <a:r>
              <a:rPr lang="en" sz="1600">
                <a:solidFill>
                  <a:schemeClr val="dk1"/>
                </a:solidFill>
              </a:rPr>
              <a:t>Suatu kelas seringkali penuh dalam penyewaan namun tingkat kehadiran dan kelas tersebut seringkali rendah. Untuk meningkatkan ketersediaan kapasitas, akan dilakukan prediksi apakah anggota akan hadir atau tidak.</a:t>
            </a:r>
            <a:endParaRPr sz="1600">
              <a:solidFill>
                <a:schemeClr val="dk1"/>
              </a:solidFill>
            </a:endParaRPr>
          </a:p>
          <a:p>
            <a:pPr indent="0" lvl="0" marL="0" rtl="0" algn="l">
              <a:lnSpc>
                <a:spcPct val="115000"/>
              </a:lnSpc>
              <a:spcBef>
                <a:spcPts val="1200"/>
              </a:spcBef>
              <a:spcAft>
                <a:spcPts val="0"/>
              </a:spcAft>
              <a:buSzPts val="1800"/>
              <a:buNone/>
            </a:pPr>
            <a:r>
              <a:rPr lang="en" sz="1600">
                <a:solidFill>
                  <a:schemeClr val="dk1"/>
                </a:solidFill>
              </a:rPr>
              <a:t>Untuk melihat perkembangan analisa, maka kelas Fitness tersebut telah dilakukan pendataan.</a:t>
            </a:r>
            <a:endParaRPr sz="1600">
              <a:solidFill>
                <a:schemeClr val="dk1"/>
              </a:solidFill>
            </a:endParaRPr>
          </a:p>
          <a:p>
            <a:pPr indent="0" lvl="0" marL="0" rtl="0" algn="l">
              <a:lnSpc>
                <a:spcPct val="115000"/>
              </a:lnSpc>
              <a:spcBef>
                <a:spcPts val="1200"/>
              </a:spcBef>
              <a:spcAft>
                <a:spcPts val="1200"/>
              </a:spcAft>
              <a:buSzPts val="1800"/>
              <a:buNone/>
            </a:pPr>
            <a:r>
              <a:rPr lang="en" sz="1600">
                <a:solidFill>
                  <a:schemeClr val="dk1"/>
                </a:solidFill>
              </a:rPr>
              <a:t>Alur dari pengerjaan proyek adalah Business Understanding, Data Understanding, EDA, Feature Engineering, dan metode Classification dengan menerapkan algoritma Machine Learning untuk menghasilkan akurasi prediksi yang lebih baik</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graphicFrame>
        <p:nvGraphicFramePr>
          <p:cNvPr id="67" name="Google Shape;67;g3383bdac040_1_3"/>
          <p:cNvGraphicFramePr/>
          <p:nvPr/>
        </p:nvGraphicFramePr>
        <p:xfrm>
          <a:off x="245725" y="317450"/>
          <a:ext cx="3000000" cy="3000000"/>
        </p:xfrm>
        <a:graphic>
          <a:graphicData uri="http://schemas.openxmlformats.org/drawingml/2006/table">
            <a:tbl>
              <a:tblPr>
                <a:noFill/>
                <a:tableStyleId>{2E51C64D-5C3B-43A7-AF77-F03038B7A5CB}</a:tableStyleId>
              </a:tblPr>
              <a:tblGrid>
                <a:gridCol w="910775"/>
                <a:gridCol w="7627900"/>
              </a:tblGrid>
              <a:tr h="5005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No</a:t>
                      </a:r>
                      <a:endParaRPr b="1" sz="14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t>Kompetensi</a:t>
                      </a:r>
                      <a:endParaRPr b="1" sz="1600" u="none" cap="none" strike="noStrike"/>
                    </a:p>
                  </a:txBody>
                  <a:tcPr marT="63500" marB="63500" marR="63500" marL="63500"/>
                </a:tc>
              </a:tr>
              <a:tr h="4496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000000"/>
                          </a:solidFill>
                        </a:rPr>
                        <a:t>1</a:t>
                      </a:r>
                      <a:endParaRPr sz="1400" u="none" cap="none" strike="noStrike">
                        <a:solidFill>
                          <a:srgbClr val="000000"/>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00"/>
                          </a:solidFill>
                        </a:rPr>
                        <a:t>Mampu Membuat Data Frame Berupa Baris dan Kolom</a:t>
                      </a:r>
                      <a:endParaRPr sz="1400" u="none" cap="none" strike="noStrike">
                        <a:solidFill>
                          <a:srgbClr val="000000"/>
                        </a:solidFill>
                      </a:endParaRPr>
                    </a:p>
                  </a:txBody>
                  <a:tcPr marT="63500" marB="63500" marR="63500" marL="63500"/>
                </a:tc>
              </a:tr>
              <a:tr h="729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000000"/>
                          </a:solidFill>
                        </a:rPr>
                        <a:t>2</a:t>
                      </a:r>
                      <a:endParaRPr sz="1400" u="none" cap="none" strike="noStrike">
                        <a:solidFill>
                          <a:srgbClr val="000000"/>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00"/>
                          </a:solidFill>
                        </a:rPr>
                        <a:t>Mampu Melakukan Analisis Data Menggunakan Measures of Central Tendency dan Measures of Variability</a:t>
                      </a:r>
                      <a:endParaRPr sz="1400" u="none" cap="none" strike="noStrike">
                        <a:solidFill>
                          <a:srgbClr val="000000"/>
                        </a:solidFill>
                      </a:endParaRPr>
                    </a:p>
                  </a:txBody>
                  <a:tcPr marT="63500" marB="63500" marR="63500" marL="63500"/>
                </a:tc>
              </a:tr>
              <a:tr h="4496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000000"/>
                          </a:solidFill>
                        </a:rPr>
                        <a:t>3</a:t>
                      </a:r>
                      <a:endParaRPr sz="1400" u="none" cap="none" strike="noStrike">
                        <a:solidFill>
                          <a:srgbClr val="000000"/>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00"/>
                          </a:solidFill>
                        </a:rPr>
                        <a:t>Mampu Melakukan Hingga Menganalisis Hasil Uji T-Test pada Python </a:t>
                      </a:r>
                      <a:endParaRPr sz="1400" u="none" cap="none" strike="noStrike">
                        <a:solidFill>
                          <a:srgbClr val="000000"/>
                        </a:solidFill>
                      </a:endParaRPr>
                    </a:p>
                  </a:txBody>
                  <a:tcPr marT="63500" marB="63500" marR="63500" marL="63500"/>
                </a:tc>
              </a:tr>
              <a:tr h="4496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000000"/>
                          </a:solidFill>
                        </a:rPr>
                        <a:t>4</a:t>
                      </a:r>
                      <a:endParaRPr sz="1400" u="none" cap="none" strike="noStrike">
                        <a:solidFill>
                          <a:srgbClr val="000000"/>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00"/>
                          </a:solidFill>
                        </a:rPr>
                        <a:t>Mampu Menerapkan Proses Exploratory Data Analysis (EDA)</a:t>
                      </a:r>
                      <a:endParaRPr sz="1400" u="none" cap="none" strike="noStrike">
                        <a:solidFill>
                          <a:srgbClr val="000000"/>
                        </a:solidFill>
                      </a:endParaRPr>
                    </a:p>
                  </a:txBody>
                  <a:tcPr marT="63500" marB="63500" marR="63500" marL="63500"/>
                </a:tc>
              </a:tr>
              <a:tr h="4496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000000"/>
                          </a:solidFill>
                        </a:rPr>
                        <a:t>5</a:t>
                      </a:r>
                      <a:endParaRPr sz="1400" u="none" cap="none" strike="noStrike">
                        <a:solidFill>
                          <a:srgbClr val="000000"/>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00"/>
                          </a:solidFill>
                        </a:rPr>
                        <a:t>Mampu Menerjemahkan Data Menjadi Visualisasi Data</a:t>
                      </a:r>
                      <a:endParaRPr sz="1400" u="none" cap="none" strike="noStrike">
                        <a:solidFill>
                          <a:srgbClr val="000000"/>
                        </a:solidFill>
                      </a:endParaRPr>
                    </a:p>
                  </a:txBody>
                  <a:tcPr marT="63500" marB="63500" marR="63500" marL="63500"/>
                </a:tc>
              </a:tr>
              <a:tr h="729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000000"/>
                          </a:solidFill>
                        </a:rPr>
                        <a:t>6</a:t>
                      </a:r>
                      <a:endParaRPr sz="1400" u="none" cap="none" strike="noStrike">
                        <a:solidFill>
                          <a:srgbClr val="000000"/>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00"/>
                          </a:solidFill>
                        </a:rPr>
                        <a:t>Mampu Mengimplementasikan Machine Learning Model Menggunakan Algoritma Supervised atau Unsupervised Learning</a:t>
                      </a:r>
                      <a:endParaRPr sz="1400" u="none" cap="none" strike="noStrike">
                        <a:solidFill>
                          <a:srgbClr val="000000"/>
                        </a:solidFill>
                      </a:endParaRPr>
                    </a:p>
                  </a:txBody>
                  <a:tcPr marT="63500" marB="63500" marR="63500" marL="63500"/>
                </a:tc>
              </a:tr>
              <a:tr h="729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000000"/>
                          </a:solidFill>
                        </a:rPr>
                        <a:t>7</a:t>
                      </a:r>
                      <a:endParaRPr sz="1400" u="none" cap="none" strike="noStrike">
                        <a:solidFill>
                          <a:srgbClr val="000000"/>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00"/>
                          </a:solidFill>
                        </a:rPr>
                        <a:t>Mampu Mengimplementasikan Deep Learning Model Menggunakan Algoritma Artificial Neural Networks (ANN)</a:t>
                      </a:r>
                      <a:endParaRPr sz="1400" u="none" cap="none" strike="noStrike">
                        <a:solidFill>
                          <a:srgbClr val="000000"/>
                        </a:solidFill>
                      </a:endParaRPr>
                    </a:p>
                  </a:txBody>
                  <a:tcPr marT="63500" marB="63500" marR="63500" marL="63500"/>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331b8721638_0_80"/>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03: Machine Learning</a:t>
            </a:r>
            <a:endParaRPr b="1" sz="4200"/>
          </a:p>
        </p:txBody>
      </p:sp>
      <p:sp>
        <p:nvSpPr>
          <p:cNvPr id="296" name="Google Shape;296;g331b8721638_0_80"/>
          <p:cNvSpPr txBox="1"/>
          <p:nvPr>
            <p:ph idx="1" type="body"/>
          </p:nvPr>
        </p:nvSpPr>
        <p:spPr>
          <a:xfrm>
            <a:off x="79925" y="545250"/>
            <a:ext cx="8752500" cy="42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b="1" lang="en">
                <a:solidFill>
                  <a:schemeClr val="dk1"/>
                </a:solidFill>
              </a:rPr>
              <a:t>Flowchart</a:t>
            </a:r>
            <a:endParaRPr b="1">
              <a:solidFill>
                <a:schemeClr val="dk1"/>
              </a:solidFill>
            </a:endParaRPr>
          </a:p>
        </p:txBody>
      </p:sp>
      <p:sp>
        <p:nvSpPr>
          <p:cNvPr id="297" name="Google Shape;297;g331b8721638_0_80"/>
          <p:cNvSpPr/>
          <p:nvPr/>
        </p:nvSpPr>
        <p:spPr>
          <a:xfrm>
            <a:off x="738525"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Arial"/>
                <a:ea typeface="Arial"/>
                <a:cs typeface="Arial"/>
                <a:sym typeface="Arial"/>
              </a:rPr>
              <a:t>Import Libraries &amp; Create DataFrame</a:t>
            </a:r>
            <a:endParaRPr b="0" i="0" sz="1400" u="none" cap="none" strike="noStrike">
              <a:solidFill>
                <a:srgbClr val="000000"/>
              </a:solidFill>
              <a:latin typeface="Arial"/>
              <a:ea typeface="Arial"/>
              <a:cs typeface="Arial"/>
              <a:sym typeface="Arial"/>
            </a:endParaRPr>
          </a:p>
        </p:txBody>
      </p:sp>
      <p:sp>
        <p:nvSpPr>
          <p:cNvPr id="298" name="Google Shape;298;g331b8721638_0_80"/>
          <p:cNvSpPr/>
          <p:nvPr/>
        </p:nvSpPr>
        <p:spPr>
          <a:xfrm>
            <a:off x="3897750"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Missing Value Handling</a:t>
            </a:r>
            <a:endParaRPr b="0" i="0" sz="1400" u="none" cap="none" strike="noStrike">
              <a:solidFill>
                <a:srgbClr val="000000"/>
              </a:solidFill>
              <a:latin typeface="Arial"/>
              <a:ea typeface="Arial"/>
              <a:cs typeface="Arial"/>
              <a:sym typeface="Arial"/>
            </a:endParaRPr>
          </a:p>
        </p:txBody>
      </p:sp>
      <p:sp>
        <p:nvSpPr>
          <p:cNvPr id="299" name="Google Shape;299;g331b8721638_0_80"/>
          <p:cNvSpPr/>
          <p:nvPr/>
        </p:nvSpPr>
        <p:spPr>
          <a:xfrm>
            <a:off x="6657225"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One Hot Encoding</a:t>
            </a:r>
            <a:endParaRPr b="0" i="0" sz="1400" u="none" cap="none" strike="noStrike">
              <a:solidFill>
                <a:srgbClr val="000000"/>
              </a:solidFill>
              <a:latin typeface="Arial"/>
              <a:ea typeface="Arial"/>
              <a:cs typeface="Arial"/>
              <a:sym typeface="Arial"/>
            </a:endParaRPr>
          </a:p>
        </p:txBody>
      </p:sp>
      <p:sp>
        <p:nvSpPr>
          <p:cNvPr id="300" name="Google Shape;300;g331b8721638_0_80"/>
          <p:cNvSpPr/>
          <p:nvPr/>
        </p:nvSpPr>
        <p:spPr>
          <a:xfrm>
            <a:off x="6657225"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Scaling with StandardScaler</a:t>
            </a:r>
            <a:endParaRPr b="0" i="0" sz="1400" u="none" cap="none" strike="noStrike">
              <a:solidFill>
                <a:srgbClr val="000000"/>
              </a:solidFill>
              <a:latin typeface="Arial"/>
              <a:ea typeface="Arial"/>
              <a:cs typeface="Arial"/>
              <a:sym typeface="Arial"/>
            </a:endParaRPr>
          </a:p>
        </p:txBody>
      </p:sp>
      <p:sp>
        <p:nvSpPr>
          <p:cNvPr id="301" name="Google Shape;301;g331b8721638_0_80"/>
          <p:cNvSpPr/>
          <p:nvPr/>
        </p:nvSpPr>
        <p:spPr>
          <a:xfrm>
            <a:off x="3897750"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Train &amp; Test Split</a:t>
            </a:r>
            <a:endParaRPr b="0" i="0" sz="1400" u="none" cap="none" strike="noStrike">
              <a:solidFill>
                <a:srgbClr val="000000"/>
              </a:solidFill>
              <a:latin typeface="Arial"/>
              <a:ea typeface="Arial"/>
              <a:cs typeface="Arial"/>
              <a:sym typeface="Arial"/>
            </a:endParaRPr>
          </a:p>
        </p:txBody>
      </p:sp>
      <p:sp>
        <p:nvSpPr>
          <p:cNvPr id="302" name="Google Shape;302;g331b8721638_0_80"/>
          <p:cNvSpPr/>
          <p:nvPr/>
        </p:nvSpPr>
        <p:spPr>
          <a:xfrm>
            <a:off x="738525"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Choosing List of model Testing</a:t>
            </a:r>
            <a:endParaRPr b="0" i="0" sz="1400" u="none" cap="none" strike="noStrike">
              <a:solidFill>
                <a:srgbClr val="000000"/>
              </a:solidFill>
              <a:latin typeface="Arial"/>
              <a:ea typeface="Arial"/>
              <a:cs typeface="Arial"/>
              <a:sym typeface="Arial"/>
            </a:endParaRPr>
          </a:p>
        </p:txBody>
      </p:sp>
      <p:sp>
        <p:nvSpPr>
          <p:cNvPr id="303" name="Google Shape;303;g331b8721638_0_80"/>
          <p:cNvSpPr/>
          <p:nvPr/>
        </p:nvSpPr>
        <p:spPr>
          <a:xfrm>
            <a:off x="2563238" y="1499625"/>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331b8721638_0_80"/>
          <p:cNvSpPr/>
          <p:nvPr/>
        </p:nvSpPr>
        <p:spPr>
          <a:xfrm>
            <a:off x="5522575" y="15702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331b8721638_0_80"/>
          <p:cNvSpPr/>
          <p:nvPr/>
        </p:nvSpPr>
        <p:spPr>
          <a:xfrm rot="10800000">
            <a:off x="2563225" y="2773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331b8721638_0_80"/>
          <p:cNvSpPr/>
          <p:nvPr/>
        </p:nvSpPr>
        <p:spPr>
          <a:xfrm rot="10800000">
            <a:off x="5522575" y="2773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331b8721638_0_80"/>
          <p:cNvSpPr/>
          <p:nvPr/>
        </p:nvSpPr>
        <p:spPr>
          <a:xfrm rot="5400000">
            <a:off x="7181925" y="2192321"/>
            <a:ext cx="2991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331b8721638_0_80"/>
          <p:cNvSpPr/>
          <p:nvPr/>
        </p:nvSpPr>
        <p:spPr>
          <a:xfrm>
            <a:off x="738525" y="38204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Best Model Prediction</a:t>
            </a:r>
            <a:endParaRPr b="0" i="0" sz="1400" u="none" cap="none" strike="noStrike">
              <a:solidFill>
                <a:srgbClr val="000000"/>
              </a:solidFill>
              <a:latin typeface="Arial"/>
              <a:ea typeface="Arial"/>
              <a:cs typeface="Arial"/>
              <a:sym typeface="Arial"/>
            </a:endParaRPr>
          </a:p>
        </p:txBody>
      </p:sp>
      <p:sp>
        <p:nvSpPr>
          <p:cNvPr id="309" name="Google Shape;309;g331b8721638_0_80"/>
          <p:cNvSpPr/>
          <p:nvPr/>
        </p:nvSpPr>
        <p:spPr>
          <a:xfrm rot="5400000">
            <a:off x="1263225" y="3454171"/>
            <a:ext cx="2991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331b8721638_0_80"/>
          <p:cNvSpPr/>
          <p:nvPr/>
        </p:nvSpPr>
        <p:spPr>
          <a:xfrm>
            <a:off x="3897750" y="38260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ROC Curve</a:t>
            </a:r>
            <a:endParaRPr b="0" i="0" sz="1400" u="none" cap="none" strike="noStrike">
              <a:solidFill>
                <a:srgbClr val="000000"/>
              </a:solidFill>
              <a:latin typeface="Arial"/>
              <a:ea typeface="Arial"/>
              <a:cs typeface="Arial"/>
              <a:sym typeface="Arial"/>
            </a:endParaRPr>
          </a:p>
        </p:txBody>
      </p:sp>
      <p:sp>
        <p:nvSpPr>
          <p:cNvPr id="311" name="Google Shape;311;g331b8721638_0_80"/>
          <p:cNvSpPr/>
          <p:nvPr/>
        </p:nvSpPr>
        <p:spPr>
          <a:xfrm>
            <a:off x="6657225" y="38260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Conclusion</a:t>
            </a:r>
            <a:endParaRPr b="0" i="0" sz="1400" u="none" cap="none" strike="noStrike">
              <a:solidFill>
                <a:srgbClr val="000000"/>
              </a:solidFill>
              <a:latin typeface="Arial"/>
              <a:ea typeface="Arial"/>
              <a:cs typeface="Arial"/>
              <a:sym typeface="Arial"/>
            </a:endParaRPr>
          </a:p>
        </p:txBody>
      </p:sp>
      <p:sp>
        <p:nvSpPr>
          <p:cNvPr id="312" name="Google Shape;312;g331b8721638_0_80"/>
          <p:cNvSpPr/>
          <p:nvPr/>
        </p:nvSpPr>
        <p:spPr>
          <a:xfrm>
            <a:off x="2563238" y="4014225"/>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331b8721638_0_80"/>
          <p:cNvSpPr/>
          <p:nvPr/>
        </p:nvSpPr>
        <p:spPr>
          <a:xfrm>
            <a:off x="5522575" y="4084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331acd88b9f_0_78"/>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03: Machine Learning</a:t>
            </a:r>
            <a:endParaRPr b="1" sz="4000"/>
          </a:p>
        </p:txBody>
      </p:sp>
      <p:sp>
        <p:nvSpPr>
          <p:cNvPr id="319" name="Google Shape;319;g331acd88b9f_0_78"/>
          <p:cNvSpPr txBox="1"/>
          <p:nvPr>
            <p:ph idx="1" type="body"/>
          </p:nvPr>
        </p:nvSpPr>
        <p:spPr>
          <a:xfrm>
            <a:off x="4251175" y="572700"/>
            <a:ext cx="4581300" cy="457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sz="1600">
                <a:solidFill>
                  <a:schemeClr val="dk1"/>
                </a:solidFill>
              </a:rPr>
              <a:t>Dataset terdiri dari variabel yang bersifat numerical dan juga categorical.</a:t>
            </a:r>
            <a:endParaRPr sz="1600">
              <a:solidFill>
                <a:schemeClr val="dk1"/>
              </a:solidFill>
            </a:endParaRPr>
          </a:p>
          <a:p>
            <a:pPr indent="0" lvl="0" marL="0" rtl="0" algn="l">
              <a:lnSpc>
                <a:spcPct val="115000"/>
              </a:lnSpc>
              <a:spcBef>
                <a:spcPts val="1200"/>
              </a:spcBef>
              <a:spcAft>
                <a:spcPts val="0"/>
              </a:spcAft>
              <a:buSzPts val="1800"/>
              <a:buNone/>
            </a:pPr>
            <a:r>
              <a:rPr lang="en" sz="1600">
                <a:solidFill>
                  <a:schemeClr val="dk1"/>
                </a:solidFill>
              </a:rPr>
              <a:t>Terdapat missing value pada variabel weight sejumlah 20 baris.</a:t>
            </a:r>
            <a:endParaRPr sz="1600">
              <a:solidFill>
                <a:schemeClr val="dk1"/>
              </a:solidFill>
            </a:endParaRPr>
          </a:p>
          <a:p>
            <a:pPr indent="0" lvl="0" marL="0" rtl="0" algn="l">
              <a:lnSpc>
                <a:spcPct val="115000"/>
              </a:lnSpc>
              <a:spcBef>
                <a:spcPts val="1200"/>
              </a:spcBef>
              <a:spcAft>
                <a:spcPts val="1200"/>
              </a:spcAft>
              <a:buSzPts val="1800"/>
              <a:buNone/>
            </a:pPr>
            <a:r>
              <a:rPr lang="en" sz="1600">
                <a:solidFill>
                  <a:schemeClr val="dk1"/>
                </a:solidFill>
              </a:rPr>
              <a:t>20 baris tersebut akan dihilangkan dan pengujian untuk mendapatkan hasil yang lebih relevan</a:t>
            </a:r>
            <a:endParaRPr sz="1600">
              <a:solidFill>
                <a:schemeClr val="dk1"/>
              </a:solidFill>
            </a:endParaRPr>
          </a:p>
        </p:txBody>
      </p:sp>
      <p:pic>
        <p:nvPicPr>
          <p:cNvPr id="320" name="Google Shape;320;g331acd88b9f_0_78"/>
          <p:cNvPicPr preferRelativeResize="0"/>
          <p:nvPr/>
        </p:nvPicPr>
        <p:blipFill rotWithShape="1">
          <a:blip r:embed="rId3">
            <a:alphaModFix/>
          </a:blip>
          <a:srcRect b="0" l="0" r="0" t="0"/>
          <a:stretch/>
        </p:blipFill>
        <p:spPr>
          <a:xfrm>
            <a:off x="340575" y="572700"/>
            <a:ext cx="3616030" cy="4266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331afac75d6_0_2"/>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03: Machine Learning</a:t>
            </a:r>
            <a:endParaRPr b="1" sz="4000"/>
          </a:p>
        </p:txBody>
      </p:sp>
      <p:sp>
        <p:nvSpPr>
          <p:cNvPr id="326" name="Google Shape;326;g331afac75d6_0_2"/>
          <p:cNvSpPr txBox="1"/>
          <p:nvPr>
            <p:ph idx="1" type="body"/>
          </p:nvPr>
        </p:nvSpPr>
        <p:spPr>
          <a:xfrm>
            <a:off x="6164300" y="572700"/>
            <a:ext cx="2668200" cy="457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sz="1600">
                <a:solidFill>
                  <a:schemeClr val="dk1"/>
                </a:solidFill>
              </a:rPr>
              <a:t>Dari dataset berikut, Tingkat kehadiran dari total kelas sangat rendah. Sekitar 33% peserta hadir kelas dari total keseluruhan data.</a:t>
            </a:r>
            <a:endParaRPr sz="1600">
              <a:solidFill>
                <a:schemeClr val="dk1"/>
              </a:solidFill>
            </a:endParaRPr>
          </a:p>
          <a:p>
            <a:pPr indent="0" lvl="0" marL="0" rtl="0" algn="l">
              <a:lnSpc>
                <a:spcPct val="115000"/>
              </a:lnSpc>
              <a:spcBef>
                <a:spcPts val="1200"/>
              </a:spcBef>
              <a:spcAft>
                <a:spcPts val="1200"/>
              </a:spcAft>
              <a:buSzPts val="1800"/>
              <a:buNone/>
            </a:pPr>
            <a:r>
              <a:t/>
            </a:r>
            <a:endParaRPr sz="1600">
              <a:solidFill>
                <a:schemeClr val="dk1"/>
              </a:solidFill>
            </a:endParaRPr>
          </a:p>
        </p:txBody>
      </p:sp>
      <p:pic>
        <p:nvPicPr>
          <p:cNvPr id="327" name="Google Shape;327;g331afac75d6_0_2"/>
          <p:cNvPicPr preferRelativeResize="0"/>
          <p:nvPr/>
        </p:nvPicPr>
        <p:blipFill rotWithShape="1">
          <a:blip r:embed="rId3">
            <a:alphaModFix/>
          </a:blip>
          <a:srcRect b="0" l="0" r="0" t="0"/>
          <a:stretch/>
        </p:blipFill>
        <p:spPr>
          <a:xfrm>
            <a:off x="152400" y="725100"/>
            <a:ext cx="5859500" cy="352590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331afac75d6_0_9"/>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03: Machine Learning</a:t>
            </a:r>
            <a:endParaRPr b="1" sz="4000"/>
          </a:p>
        </p:txBody>
      </p:sp>
      <p:sp>
        <p:nvSpPr>
          <p:cNvPr id="333" name="Google Shape;333;g331afac75d6_0_9"/>
          <p:cNvSpPr txBox="1"/>
          <p:nvPr>
            <p:ph idx="1" type="body"/>
          </p:nvPr>
        </p:nvSpPr>
        <p:spPr>
          <a:xfrm>
            <a:off x="6164300" y="572700"/>
            <a:ext cx="2668200" cy="457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lang="en" sz="1600">
                <a:solidFill>
                  <a:schemeClr val="dk1"/>
                </a:solidFill>
              </a:rPr>
              <a:t>Setelah mengubah data kategorikal menjadi numerikal, deskripsi dari setiap variabel jadi terlihat.</a:t>
            </a:r>
            <a:br>
              <a:rPr lang="en" sz="1600">
                <a:solidFill>
                  <a:schemeClr val="dk1"/>
                </a:solidFill>
              </a:rPr>
            </a:br>
            <a:r>
              <a:rPr lang="en" sz="1600">
                <a:solidFill>
                  <a:schemeClr val="dk1"/>
                </a:solidFill>
              </a:rPr>
              <a:t>Namun walau begitu, data kategorikal tetap tidak dapat dilakukan perhitungan statistik sehingga memunculkan NaN.</a:t>
            </a:r>
            <a:endParaRPr sz="1600">
              <a:solidFill>
                <a:schemeClr val="dk1"/>
              </a:solidFill>
            </a:endParaRPr>
          </a:p>
        </p:txBody>
      </p:sp>
      <p:pic>
        <p:nvPicPr>
          <p:cNvPr id="334" name="Google Shape;334;g331afac75d6_0_9"/>
          <p:cNvPicPr preferRelativeResize="0"/>
          <p:nvPr/>
        </p:nvPicPr>
        <p:blipFill rotWithShape="1">
          <a:blip r:embed="rId3">
            <a:alphaModFix/>
          </a:blip>
          <a:srcRect b="0" l="0" r="0" t="0"/>
          <a:stretch/>
        </p:blipFill>
        <p:spPr>
          <a:xfrm>
            <a:off x="152400" y="725100"/>
            <a:ext cx="5859500" cy="36666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33289ef758a_0_24"/>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03: Machine Learning</a:t>
            </a:r>
            <a:endParaRPr b="1" sz="4000"/>
          </a:p>
        </p:txBody>
      </p:sp>
      <p:sp>
        <p:nvSpPr>
          <p:cNvPr id="340" name="Google Shape;340;g33289ef758a_0_24"/>
          <p:cNvSpPr txBox="1"/>
          <p:nvPr>
            <p:ph idx="1" type="body"/>
          </p:nvPr>
        </p:nvSpPr>
        <p:spPr>
          <a:xfrm>
            <a:off x="111450" y="3378200"/>
            <a:ext cx="8921100" cy="20544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800"/>
              <a:buFont typeface="Arial"/>
              <a:buNone/>
            </a:pPr>
            <a:r>
              <a:rPr lang="en" sz="1600">
                <a:solidFill>
                  <a:schemeClr val="dk1"/>
                </a:solidFill>
              </a:rPr>
              <a:t>Metode Machine Learning yang akan dilakukan uji coba adalah metode Regresi, KNN, SVM, Decision Tree, Random Forest, dan Gradient Boosting.</a:t>
            </a:r>
            <a:endParaRPr sz="1600">
              <a:solidFill>
                <a:schemeClr val="dk1"/>
              </a:solidFill>
            </a:endParaRPr>
          </a:p>
          <a:p>
            <a:pPr indent="0" lvl="0" marL="0" rtl="0" algn="l">
              <a:lnSpc>
                <a:spcPct val="115000"/>
              </a:lnSpc>
              <a:spcBef>
                <a:spcPts val="1200"/>
              </a:spcBef>
              <a:spcAft>
                <a:spcPts val="1200"/>
              </a:spcAft>
              <a:buSzPts val="1800"/>
              <a:buNone/>
            </a:pPr>
            <a:r>
              <a:rPr lang="en" sz="1600">
                <a:solidFill>
                  <a:schemeClr val="dk1"/>
                </a:solidFill>
              </a:rPr>
              <a:t>Dari hasil perbandingan Confusion Matrix seluruh model dapat disimpulkan kalau Gradient Boosting yang memiliki performa terbaik. Model ini memiliki TN dan TP yang lebih tinggi. Dan juga FP dan FN yang lebih rendah dibandingkan model lainnya.</a:t>
            </a:r>
            <a:endParaRPr sz="1600">
              <a:solidFill>
                <a:schemeClr val="dk1"/>
              </a:solidFill>
            </a:endParaRPr>
          </a:p>
        </p:txBody>
      </p:sp>
      <p:graphicFrame>
        <p:nvGraphicFramePr>
          <p:cNvPr id="341" name="Google Shape;341;g33289ef758a_0_24"/>
          <p:cNvGraphicFramePr/>
          <p:nvPr/>
        </p:nvGraphicFramePr>
        <p:xfrm>
          <a:off x="164075" y="572700"/>
          <a:ext cx="3000000" cy="3000000"/>
        </p:xfrm>
        <a:graphic>
          <a:graphicData uri="http://schemas.openxmlformats.org/drawingml/2006/table">
            <a:tbl>
              <a:tblPr>
                <a:noFill/>
                <a:tableStyleId>{FD7BE6E8-47E0-4AD3-9A43-235E62446417}</a:tableStyleId>
              </a:tblPr>
              <a:tblGrid>
                <a:gridCol w="2038050"/>
                <a:gridCol w="1410750"/>
                <a:gridCol w="1144500"/>
                <a:gridCol w="1256375"/>
                <a:gridCol w="1139800"/>
                <a:gridCol w="1218150"/>
              </a:tblGrid>
              <a:tr h="458575">
                <a:tc>
                  <a:txBody>
                    <a:bodyPr/>
                    <a:lstStyle/>
                    <a:p>
                      <a:pPr indent="0" lvl="0" marL="0" marR="0" rtl="0" algn="l">
                        <a:lnSpc>
                          <a:spcPct val="100000"/>
                        </a:lnSpc>
                        <a:spcBef>
                          <a:spcPts val="0"/>
                        </a:spcBef>
                        <a:spcAft>
                          <a:spcPts val="0"/>
                        </a:spcAft>
                        <a:buClr>
                          <a:srgbClr val="000000"/>
                        </a:buClr>
                        <a:buSzPts val="1200"/>
                        <a:buFont typeface="Arial"/>
                        <a:buNone/>
                      </a:pPr>
                      <a:r>
                        <a:rPr lang="en" sz="1200"/>
                        <a:t>Model</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None/>
                      </a:pPr>
                      <a:r>
                        <a:rPr lang="en" sz="1200"/>
                        <a:t>Accuracy</a:t>
                      </a:r>
                      <a:endParaRPr sz="1200"/>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TN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FP</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FN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TP</a:t>
                      </a:r>
                      <a:endParaRPr sz="1200" u="none" cap="none" strike="noStrike"/>
                    </a:p>
                  </a:txBody>
                  <a:tcPr marT="91425" marB="91425" marR="91425" marL="91425"/>
                </a:tc>
              </a:tr>
              <a:tr h="376150">
                <a:tc>
                  <a:txBody>
                    <a:bodyPr/>
                    <a:lstStyle/>
                    <a:p>
                      <a:pPr indent="0" lvl="0" marL="0" marR="0" rtl="0" algn="l">
                        <a:lnSpc>
                          <a:spcPct val="100000"/>
                        </a:lnSpc>
                        <a:spcBef>
                          <a:spcPts val="0"/>
                        </a:spcBef>
                        <a:spcAft>
                          <a:spcPts val="0"/>
                        </a:spcAft>
                        <a:buClr>
                          <a:srgbClr val="000000"/>
                        </a:buClr>
                        <a:buSzPts val="1200"/>
                        <a:buFont typeface="Arial"/>
                        <a:buNone/>
                      </a:pPr>
                      <a:r>
                        <a:rPr lang="en" sz="1200"/>
                        <a:t>Regresi</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None/>
                      </a:pPr>
                      <a:r>
                        <a:rPr lang="en" sz="1200"/>
                        <a:t>0,77</a:t>
                      </a:r>
                      <a:endParaRPr sz="1200"/>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178</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25</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50</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43</a:t>
                      </a:r>
                      <a:endParaRPr sz="1200" u="none" cap="none" strike="noStrike"/>
                    </a:p>
                  </a:txBody>
                  <a:tcPr marT="91425" marB="91425" marR="91425" marL="91425"/>
                </a:tc>
              </a:tr>
              <a:tr h="3761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KNN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None/>
                      </a:pPr>
                      <a:r>
                        <a:rPr lang="en" sz="1200"/>
                        <a:t>0,73</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180</a:t>
                      </a:r>
                      <a:endParaRPr sz="1200"/>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23</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53</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40</a:t>
                      </a:r>
                      <a:endParaRPr sz="1200" u="none" cap="none" strike="noStrike"/>
                    </a:p>
                  </a:txBody>
                  <a:tcPr marT="91425" marB="91425" marR="91425" marL="91425"/>
                </a:tc>
              </a:tr>
              <a:tr h="3761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SVM</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None/>
                      </a:pPr>
                      <a:r>
                        <a:rPr lang="en" sz="1200"/>
                        <a:t>0,71</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182</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21</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54</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39</a:t>
                      </a:r>
                      <a:endParaRPr sz="1200" u="none" cap="none" strike="noStrike"/>
                    </a:p>
                  </a:txBody>
                  <a:tcPr marT="91425" marB="91425" marR="91425" marL="91425"/>
                </a:tc>
              </a:tr>
              <a:tr h="3761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Tree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None/>
                      </a:pPr>
                      <a:r>
                        <a:rPr lang="en" sz="1200"/>
                        <a:t>0,68</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176</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27</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46</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47</a:t>
                      </a:r>
                      <a:endParaRPr sz="1200" u="none" cap="none" strike="noStrike"/>
                    </a:p>
                  </a:txBody>
                  <a:tcPr marT="91425" marB="91425" marR="91425" marL="91425"/>
                </a:tc>
              </a:tr>
              <a:tr h="3761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R-Forest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None/>
                      </a:pPr>
                      <a:r>
                        <a:rPr lang="en" sz="1200"/>
                        <a:t>0,75</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178</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25</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50</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43</a:t>
                      </a:r>
                      <a:endParaRPr sz="1200" u="none" cap="none" strike="noStrike"/>
                    </a:p>
                  </a:txBody>
                  <a:tcPr marT="91425" marB="91425" marR="91425" marL="91425"/>
                </a:tc>
              </a:tr>
              <a:tr h="3761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GradBoost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None/>
                      </a:pPr>
                      <a:r>
                        <a:rPr lang="en" sz="1200"/>
                        <a:t>0,77</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183</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20</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48</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t>45</a:t>
                      </a:r>
                      <a:endParaRPr sz="1200" u="none" cap="none" strike="noStrike"/>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331afac75d6_0_18"/>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03: Machine Learning</a:t>
            </a:r>
            <a:endParaRPr b="1" sz="4000"/>
          </a:p>
        </p:txBody>
      </p:sp>
      <p:sp>
        <p:nvSpPr>
          <p:cNvPr id="347" name="Google Shape;347;g331afac75d6_0_18"/>
          <p:cNvSpPr txBox="1"/>
          <p:nvPr>
            <p:ph idx="1" type="body"/>
          </p:nvPr>
        </p:nvSpPr>
        <p:spPr>
          <a:xfrm>
            <a:off x="111450" y="3378200"/>
            <a:ext cx="8921100" cy="205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lang="en" sz="1600">
                <a:solidFill>
                  <a:schemeClr val="dk1"/>
                </a:solidFill>
              </a:rPr>
              <a:t>Berdasarkan hasil dari perbandingan semua machine learning, dapat disimpulkan bahwa Gradient Boosting memberikan performa yang lebih baik dalam machine learning</a:t>
            </a:r>
            <a:endParaRPr sz="1600">
              <a:solidFill>
                <a:schemeClr val="dk1"/>
              </a:solidFill>
            </a:endParaRPr>
          </a:p>
        </p:txBody>
      </p:sp>
      <p:graphicFrame>
        <p:nvGraphicFramePr>
          <p:cNvPr id="348" name="Google Shape;348;g331afac75d6_0_18"/>
          <p:cNvGraphicFramePr/>
          <p:nvPr/>
        </p:nvGraphicFramePr>
        <p:xfrm>
          <a:off x="164075" y="572700"/>
          <a:ext cx="3000000" cy="3000000"/>
        </p:xfrm>
        <a:graphic>
          <a:graphicData uri="http://schemas.openxmlformats.org/drawingml/2006/table">
            <a:tbl>
              <a:tblPr>
                <a:noFill/>
                <a:tableStyleId>{FD7BE6E8-47E0-4AD3-9A43-235E62446417}</a:tableStyleId>
              </a:tblPr>
              <a:tblGrid>
                <a:gridCol w="1067575"/>
                <a:gridCol w="1067575"/>
                <a:gridCol w="1067575"/>
                <a:gridCol w="1067575"/>
                <a:gridCol w="1067575"/>
                <a:gridCol w="1067575"/>
                <a:gridCol w="1067575"/>
                <a:gridCol w="1067575"/>
              </a:tblGrid>
              <a:tr h="45857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Akurasi</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Precision tidak hadir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Precision hadir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Recall tidak hadir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Recall hadir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F1 score tidak hadir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F1-score hadir</a:t>
                      </a:r>
                      <a:endParaRPr sz="1200" u="none" cap="none" strike="noStrike"/>
                    </a:p>
                  </a:txBody>
                  <a:tcPr marT="91425" marB="91425" marR="91425" marL="91425"/>
                </a:tc>
              </a:tr>
              <a:tr h="3761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Regresi</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0,77</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0,78</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0,74</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0,93</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0,42</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0,85</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0,53</a:t>
                      </a:r>
                      <a:endParaRPr sz="1200" u="none" cap="none" strike="noStrike"/>
                    </a:p>
                  </a:txBody>
                  <a:tcPr marT="91425" marB="91425" marR="91425" marL="91425"/>
                </a:tc>
              </a:tr>
              <a:tr h="3761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KNN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0,74</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0,76</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0,63</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0,89</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0,40</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0,82</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0,49</a:t>
                      </a:r>
                      <a:endParaRPr sz="1200" u="none" cap="none" strike="noStrike"/>
                    </a:p>
                  </a:txBody>
                  <a:tcPr marT="91425" marB="91425" marR="91425" marL="91425"/>
                </a:tc>
              </a:tr>
              <a:tr h="3761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SVM</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0,72</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0,72</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0,73</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0,97</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0,17</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0,83</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0,28</a:t>
                      </a:r>
                      <a:endParaRPr sz="1200" u="none" cap="none" strike="noStrike"/>
                    </a:p>
                  </a:txBody>
                  <a:tcPr marT="91425" marB="91425" marR="91425" marL="91425"/>
                </a:tc>
              </a:tr>
              <a:tr h="3761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Tree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0,70</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0,76</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0,52</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0,81</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0,44</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0,79</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0,48</a:t>
                      </a:r>
                      <a:endParaRPr sz="1200" u="none" cap="none" strike="noStrike"/>
                    </a:p>
                  </a:txBody>
                  <a:tcPr marT="91425" marB="91425" marR="91425" marL="91425"/>
                </a:tc>
              </a:tr>
              <a:tr h="3761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R-Forest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0,75</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0,78</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0,63</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0,87</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0,47</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0,83</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0,54</a:t>
                      </a:r>
                      <a:endParaRPr sz="1200" u="none" cap="none" strike="noStrike"/>
                    </a:p>
                  </a:txBody>
                  <a:tcPr marT="91425" marB="91425" marR="91425" marL="91425"/>
                </a:tc>
              </a:tr>
              <a:tr h="3761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GradBoost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0,77</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0,79</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0,69</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0,90</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0,48</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0,84</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0,57</a:t>
                      </a:r>
                      <a:endParaRPr sz="1200" u="none" cap="none" strike="noStrike"/>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33289ef758a_0_10"/>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03: Machine Learning</a:t>
            </a:r>
            <a:endParaRPr b="1" sz="4000"/>
          </a:p>
        </p:txBody>
      </p:sp>
      <p:sp>
        <p:nvSpPr>
          <p:cNvPr id="354" name="Google Shape;354;g33289ef758a_0_10"/>
          <p:cNvSpPr txBox="1"/>
          <p:nvPr>
            <p:ph idx="1" type="body"/>
          </p:nvPr>
        </p:nvSpPr>
        <p:spPr>
          <a:xfrm>
            <a:off x="5066600" y="489375"/>
            <a:ext cx="3950400" cy="4485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sz="1600">
                <a:solidFill>
                  <a:schemeClr val="dk1"/>
                </a:solidFill>
              </a:rPr>
              <a:t>Dari ROC Curve menunjukkan trade-off antara True Positive Rate dan False Positive Rate. AUC sebesar 0,80 yang dikategorikan tinggi berarti memberikan performa yang lebih baik. Dan dapat dikatakan kalau model machine learning yang digunakan ini mampu memisahkan dengan baik anggota yang hadir dan yang tidak hadir dalam kelas Fitness sebesar 80%</a:t>
            </a:r>
            <a:endParaRPr sz="1600">
              <a:solidFill>
                <a:schemeClr val="dk1"/>
              </a:solidFill>
            </a:endParaRPr>
          </a:p>
          <a:p>
            <a:pPr indent="0" lvl="0" marL="0" rtl="0" algn="l">
              <a:lnSpc>
                <a:spcPct val="115000"/>
              </a:lnSpc>
              <a:spcBef>
                <a:spcPts val="1200"/>
              </a:spcBef>
              <a:spcAft>
                <a:spcPts val="1200"/>
              </a:spcAft>
              <a:buSzPts val="1800"/>
              <a:buNone/>
            </a:pPr>
            <a:r>
              <a:rPr lang="en" sz="1600">
                <a:solidFill>
                  <a:schemeClr val="dk1"/>
                </a:solidFill>
              </a:rPr>
              <a:t>Karena nilainya yang tinggi, model ini jadi dapat dipercaya dan juga dapat meminimalkan kesalahan klasifikasi terutama pada bagian tingkat kehadiran.</a:t>
            </a:r>
            <a:endParaRPr sz="1600">
              <a:solidFill>
                <a:schemeClr val="dk1"/>
              </a:solidFill>
            </a:endParaRPr>
          </a:p>
        </p:txBody>
      </p:sp>
      <p:pic>
        <p:nvPicPr>
          <p:cNvPr id="355" name="Google Shape;355;g33289ef758a_0_10"/>
          <p:cNvPicPr preferRelativeResize="0"/>
          <p:nvPr/>
        </p:nvPicPr>
        <p:blipFill rotWithShape="1">
          <a:blip r:embed="rId3">
            <a:alphaModFix/>
          </a:blip>
          <a:srcRect b="0" l="0" r="0" t="0"/>
          <a:stretch/>
        </p:blipFill>
        <p:spPr>
          <a:xfrm>
            <a:off x="358950" y="572700"/>
            <a:ext cx="4409650" cy="3335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331afac75d6_0_212"/>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03: Machine Learning</a:t>
            </a:r>
            <a:endParaRPr b="1" sz="4000"/>
          </a:p>
        </p:txBody>
      </p:sp>
      <p:sp>
        <p:nvSpPr>
          <p:cNvPr id="361" name="Google Shape;361;g331afac75d6_0_212"/>
          <p:cNvSpPr txBox="1"/>
          <p:nvPr>
            <p:ph idx="1" type="body"/>
          </p:nvPr>
        </p:nvSpPr>
        <p:spPr>
          <a:xfrm>
            <a:off x="55650" y="572700"/>
            <a:ext cx="9032700" cy="4570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SzPts val="1800"/>
              <a:buNone/>
            </a:pPr>
            <a:r>
              <a:rPr lang="en" sz="1400">
                <a:solidFill>
                  <a:schemeClr val="dk1"/>
                </a:solidFill>
              </a:rPr>
              <a:t>Berdasarkan hasil analisa menggunakan machine learning :</a:t>
            </a:r>
            <a:br>
              <a:rPr lang="en" sz="1400">
                <a:solidFill>
                  <a:schemeClr val="dk1"/>
                </a:solidFill>
              </a:rPr>
            </a:br>
            <a:r>
              <a:rPr lang="en" sz="1400">
                <a:solidFill>
                  <a:schemeClr val="dk1"/>
                </a:solidFill>
              </a:rPr>
              <a:t>Akurasi model Gradient Boosting mampu memprediksi secara benar sebanyak 77% kasus.</a:t>
            </a:r>
            <a:br>
              <a:rPr lang="en" sz="1400">
                <a:solidFill>
                  <a:schemeClr val="dk1"/>
                </a:solidFill>
              </a:rPr>
            </a:br>
            <a:r>
              <a:rPr lang="en" sz="1400">
                <a:solidFill>
                  <a:schemeClr val="dk1"/>
                </a:solidFill>
              </a:rPr>
              <a:t>Model ini lebih baik dalam memprediksi peserta yang tidak hadir daripada peserta yang hadir sebesar 78% berbanding 70%. Ini juga didukung oleh recall untuk peserta yang hadir senilai 45% yang tergolong rendah. Untuk F1-score yang tidak hadir lebih tinggi daripada yang hadir yaitu senilai 84% berbanding 55%.</a:t>
            </a:r>
            <a:br>
              <a:rPr lang="en" sz="1400">
                <a:solidFill>
                  <a:schemeClr val="dk1"/>
                </a:solidFill>
              </a:rPr>
            </a:br>
            <a:r>
              <a:rPr lang="en" sz="1400">
                <a:solidFill>
                  <a:schemeClr val="dk1"/>
                </a:solidFill>
              </a:rPr>
              <a:t>Secara kesimpulan, model Gradient Boosting menunjukan performa baik terutama untuk memprediksi ketidakhadiran peserta. Dibandingkan dengan model lain, model Gradient Boosting yang memiliki performa yang lebih baik</a:t>
            </a:r>
            <a:br>
              <a:rPr lang="en" sz="1400">
                <a:solidFill>
                  <a:schemeClr val="dk1"/>
                </a:solidFill>
              </a:rPr>
            </a:br>
            <a:br>
              <a:rPr lang="en" sz="1400">
                <a:solidFill>
                  <a:schemeClr val="dk1"/>
                </a:solidFill>
              </a:rPr>
            </a:br>
            <a:r>
              <a:rPr lang="en" sz="1400">
                <a:solidFill>
                  <a:schemeClr val="dk1"/>
                </a:solidFill>
              </a:rPr>
              <a:t>Setelah memilih model, langkah selanjutnya dapat kita lakukan adalah mengintegrasikannya ke dalam aplikasi dan melakukan deployment ke produksi sehingga akan menciptakan strategi jumlah kehadiran yang dapat mampu mengatasi permasalahan tersebut.</a:t>
            </a:r>
            <a:br>
              <a:rPr lang="en" sz="1400">
                <a:solidFill>
                  <a:schemeClr val="dk1"/>
                </a:solidFill>
              </a:rPr>
            </a:br>
            <a:r>
              <a:rPr lang="en" sz="1400">
                <a:solidFill>
                  <a:schemeClr val="dk1"/>
                </a:solidFill>
              </a:rPr>
              <a:t>Contoh rekomendasi yang mungkin dapat dipertimbangkan adalah komunikasi proaktif dengan cara mengirimkan reminder ke setiap individu dengan jadwal yang menyesuaikan dengan setiap pendaftarannya.</a:t>
            </a:r>
            <a:endParaRPr sz="1400">
              <a:solidFill>
                <a:schemeClr val="dk1"/>
              </a:solidFill>
            </a:endParaRPr>
          </a:p>
          <a:p>
            <a:pPr indent="0" lvl="0" marL="0" rtl="0" algn="l">
              <a:lnSpc>
                <a:spcPct val="115000"/>
              </a:lnSpc>
              <a:spcBef>
                <a:spcPts val="1200"/>
              </a:spcBef>
              <a:spcAft>
                <a:spcPts val="0"/>
              </a:spcAft>
              <a:buSzPts val="1800"/>
              <a:buNone/>
            </a:pPr>
            <a:r>
              <a:t/>
            </a:r>
            <a:endParaRPr sz="1400">
              <a:solidFill>
                <a:schemeClr val="dk1"/>
              </a:solidFill>
            </a:endParaRPr>
          </a:p>
          <a:p>
            <a:pPr indent="0" lvl="0" marL="0" rtl="0" algn="l">
              <a:lnSpc>
                <a:spcPct val="115000"/>
              </a:lnSpc>
              <a:spcBef>
                <a:spcPts val="1200"/>
              </a:spcBef>
              <a:spcAft>
                <a:spcPts val="0"/>
              </a:spcAft>
              <a:buSzPts val="1800"/>
              <a:buNone/>
            </a:pPr>
            <a:r>
              <a:rPr b="1" lang="en" sz="1400">
                <a:solidFill>
                  <a:schemeClr val="dk1"/>
                </a:solidFill>
              </a:rPr>
              <a:t>https://github.com/wendykusman/ProjectDataScience/blob/c32b404f8ff632be10eff712957dac75233ac841/MachineLearningFitness.py</a:t>
            </a:r>
            <a:endParaRPr b="1" sz="14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331b8721638_0_0"/>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04: Deep Learning</a:t>
            </a:r>
            <a:endParaRPr b="1" sz="4000"/>
          </a:p>
        </p:txBody>
      </p:sp>
      <p:sp>
        <p:nvSpPr>
          <p:cNvPr id="367" name="Google Shape;367;g331b8721638_0_0"/>
          <p:cNvSpPr txBox="1"/>
          <p:nvPr>
            <p:ph idx="1" type="body"/>
          </p:nvPr>
        </p:nvSpPr>
        <p:spPr>
          <a:xfrm>
            <a:off x="55650" y="572700"/>
            <a:ext cx="9032700" cy="457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sz="1600">
                <a:solidFill>
                  <a:schemeClr val="dk1"/>
                </a:solidFill>
              </a:rPr>
              <a:t>Pasar Saham menjadi perbincangan yang hangat di kalangan Investor. Analisis menggunakan Deep Learning untuk melakukan prediksi pergerakan saham adalah salah satu cara analisis yang menarik. </a:t>
            </a:r>
            <a:br>
              <a:rPr lang="en" sz="1600">
                <a:solidFill>
                  <a:schemeClr val="dk1"/>
                </a:solidFill>
              </a:rPr>
            </a:br>
            <a:r>
              <a:rPr lang="en" sz="1600">
                <a:solidFill>
                  <a:schemeClr val="dk1"/>
                </a:solidFill>
              </a:rPr>
              <a:t>Perusahaan Google adalah perusahaan yang bergerak di bidang teknologi yang dimana teknologi selalu bertumbuh dan begitu juga minat para investor terhadap saham Google. </a:t>
            </a:r>
            <a:br>
              <a:rPr lang="en" sz="1600">
                <a:solidFill>
                  <a:schemeClr val="dk1"/>
                </a:solidFill>
              </a:rPr>
            </a:br>
            <a:r>
              <a:rPr lang="en" sz="1600">
                <a:solidFill>
                  <a:schemeClr val="dk1"/>
                </a:solidFill>
              </a:rPr>
              <a:t>Dengan menerapkan teknik deep learning seperti LSTM dan GRU kita dapat melakukan prediksi pergerakan dari saham Google ini.</a:t>
            </a:r>
            <a:br>
              <a:rPr lang="en" sz="1600">
                <a:solidFill>
                  <a:schemeClr val="dk1"/>
                </a:solidFill>
              </a:rPr>
            </a:br>
            <a:endParaRPr sz="1600">
              <a:solidFill>
                <a:schemeClr val="dk1"/>
              </a:solidFill>
            </a:endParaRPr>
          </a:p>
          <a:p>
            <a:pPr indent="0" lvl="0" marL="0" rtl="0" algn="l">
              <a:lnSpc>
                <a:spcPct val="115000"/>
              </a:lnSpc>
              <a:spcBef>
                <a:spcPts val="1200"/>
              </a:spcBef>
              <a:spcAft>
                <a:spcPts val="1200"/>
              </a:spcAft>
              <a:buSzPts val="1800"/>
              <a:buNone/>
            </a:pPr>
            <a:r>
              <a:t/>
            </a:r>
            <a:endParaRPr sz="16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331b8721638_0_102"/>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04: Deep Learning</a:t>
            </a:r>
            <a:endParaRPr b="1" sz="4200"/>
          </a:p>
        </p:txBody>
      </p:sp>
      <p:sp>
        <p:nvSpPr>
          <p:cNvPr id="373" name="Google Shape;373;g331b8721638_0_102"/>
          <p:cNvSpPr txBox="1"/>
          <p:nvPr>
            <p:ph idx="1" type="body"/>
          </p:nvPr>
        </p:nvSpPr>
        <p:spPr>
          <a:xfrm>
            <a:off x="79925" y="545250"/>
            <a:ext cx="8752500" cy="42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b="1" lang="en">
                <a:solidFill>
                  <a:schemeClr val="dk1"/>
                </a:solidFill>
              </a:rPr>
              <a:t>Flowchart</a:t>
            </a:r>
            <a:endParaRPr b="1">
              <a:solidFill>
                <a:schemeClr val="dk1"/>
              </a:solidFill>
            </a:endParaRPr>
          </a:p>
        </p:txBody>
      </p:sp>
      <p:sp>
        <p:nvSpPr>
          <p:cNvPr id="374" name="Google Shape;374;g331b8721638_0_102"/>
          <p:cNvSpPr/>
          <p:nvPr/>
        </p:nvSpPr>
        <p:spPr>
          <a:xfrm>
            <a:off x="738525"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Import Libraries &amp; Create DataFrame</a:t>
            </a:r>
            <a:endParaRPr b="0" i="0" sz="1300" u="none" cap="none" strike="noStrike">
              <a:solidFill>
                <a:srgbClr val="000000"/>
              </a:solidFill>
              <a:latin typeface="Arial"/>
              <a:ea typeface="Arial"/>
              <a:cs typeface="Arial"/>
              <a:sym typeface="Arial"/>
            </a:endParaRPr>
          </a:p>
        </p:txBody>
      </p:sp>
      <p:sp>
        <p:nvSpPr>
          <p:cNvPr id="375" name="Google Shape;375;g331b8721638_0_102"/>
          <p:cNvSpPr/>
          <p:nvPr/>
        </p:nvSpPr>
        <p:spPr>
          <a:xfrm>
            <a:off x="3897750"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Praprocessing Data</a:t>
            </a:r>
            <a:endParaRPr b="0" i="0" sz="1300" u="none" cap="none" strike="noStrike">
              <a:solidFill>
                <a:srgbClr val="000000"/>
              </a:solidFill>
              <a:latin typeface="Arial"/>
              <a:ea typeface="Arial"/>
              <a:cs typeface="Arial"/>
              <a:sym typeface="Arial"/>
            </a:endParaRPr>
          </a:p>
        </p:txBody>
      </p:sp>
      <p:sp>
        <p:nvSpPr>
          <p:cNvPr id="376" name="Google Shape;376;g331b8721638_0_102"/>
          <p:cNvSpPr/>
          <p:nvPr/>
        </p:nvSpPr>
        <p:spPr>
          <a:xfrm>
            <a:off x="6657225"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Engineering</a:t>
            </a:r>
            <a:endParaRPr b="0" i="0" sz="1400" u="none" cap="none" strike="noStrike">
              <a:solidFill>
                <a:srgbClr val="000000"/>
              </a:solidFill>
              <a:latin typeface="Arial"/>
              <a:ea typeface="Arial"/>
              <a:cs typeface="Arial"/>
              <a:sym typeface="Arial"/>
            </a:endParaRPr>
          </a:p>
        </p:txBody>
      </p:sp>
      <p:sp>
        <p:nvSpPr>
          <p:cNvPr id="377" name="Google Shape;377;g331b8721638_0_102"/>
          <p:cNvSpPr/>
          <p:nvPr/>
        </p:nvSpPr>
        <p:spPr>
          <a:xfrm>
            <a:off x="6657225"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Scaling</a:t>
            </a:r>
            <a:endParaRPr b="0" i="0" sz="1400" u="none" cap="none" strike="noStrike">
              <a:solidFill>
                <a:srgbClr val="000000"/>
              </a:solidFill>
              <a:latin typeface="Arial"/>
              <a:ea typeface="Arial"/>
              <a:cs typeface="Arial"/>
              <a:sym typeface="Arial"/>
            </a:endParaRPr>
          </a:p>
        </p:txBody>
      </p:sp>
      <p:sp>
        <p:nvSpPr>
          <p:cNvPr id="378" name="Google Shape;378;g331b8721638_0_102"/>
          <p:cNvSpPr/>
          <p:nvPr/>
        </p:nvSpPr>
        <p:spPr>
          <a:xfrm>
            <a:off x="3897750"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Create Dataset</a:t>
            </a:r>
            <a:endParaRPr b="0" i="0" sz="1400" u="none" cap="none" strike="noStrike">
              <a:solidFill>
                <a:srgbClr val="000000"/>
              </a:solidFill>
              <a:latin typeface="Arial"/>
              <a:ea typeface="Arial"/>
              <a:cs typeface="Arial"/>
              <a:sym typeface="Arial"/>
            </a:endParaRPr>
          </a:p>
        </p:txBody>
      </p:sp>
      <p:sp>
        <p:nvSpPr>
          <p:cNvPr id="379" name="Google Shape;379;g331b8721638_0_102"/>
          <p:cNvSpPr/>
          <p:nvPr/>
        </p:nvSpPr>
        <p:spPr>
          <a:xfrm>
            <a:off x="738525"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Separate dataset training &amp; testing</a:t>
            </a:r>
            <a:endParaRPr b="0" i="0" sz="1300" u="none" cap="none" strike="noStrike">
              <a:solidFill>
                <a:srgbClr val="000000"/>
              </a:solidFill>
              <a:latin typeface="Arial"/>
              <a:ea typeface="Arial"/>
              <a:cs typeface="Arial"/>
              <a:sym typeface="Arial"/>
            </a:endParaRPr>
          </a:p>
        </p:txBody>
      </p:sp>
      <p:sp>
        <p:nvSpPr>
          <p:cNvPr id="380" name="Google Shape;380;g331b8721638_0_102"/>
          <p:cNvSpPr/>
          <p:nvPr/>
        </p:nvSpPr>
        <p:spPr>
          <a:xfrm>
            <a:off x="2563238" y="1499625"/>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331b8721638_0_102"/>
          <p:cNvSpPr/>
          <p:nvPr/>
        </p:nvSpPr>
        <p:spPr>
          <a:xfrm>
            <a:off x="5522575" y="15702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331b8721638_0_102"/>
          <p:cNvSpPr/>
          <p:nvPr/>
        </p:nvSpPr>
        <p:spPr>
          <a:xfrm rot="10800000">
            <a:off x="2563225" y="2773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331b8721638_0_102"/>
          <p:cNvSpPr/>
          <p:nvPr/>
        </p:nvSpPr>
        <p:spPr>
          <a:xfrm rot="10800000">
            <a:off x="5522575" y="2773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331b8721638_0_102"/>
          <p:cNvSpPr/>
          <p:nvPr/>
        </p:nvSpPr>
        <p:spPr>
          <a:xfrm rot="5400000">
            <a:off x="7181925" y="2192321"/>
            <a:ext cx="2991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331b8721638_0_102"/>
          <p:cNvSpPr/>
          <p:nvPr/>
        </p:nvSpPr>
        <p:spPr>
          <a:xfrm>
            <a:off x="738525" y="38204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Create and t</a:t>
            </a:r>
            <a:r>
              <a:rPr lang="en"/>
              <a:t>rain </a:t>
            </a:r>
            <a:r>
              <a:rPr b="0" i="0" lang="en" sz="1400" u="none" cap="none" strike="noStrike">
                <a:solidFill>
                  <a:srgbClr val="000000"/>
                </a:solidFill>
                <a:latin typeface="Arial"/>
                <a:ea typeface="Arial"/>
                <a:cs typeface="Arial"/>
                <a:sym typeface="Arial"/>
              </a:rPr>
              <a:t>LSTM </a:t>
            </a:r>
            <a:r>
              <a:rPr lang="en"/>
              <a:t>and GRU</a:t>
            </a:r>
            <a:endParaRPr b="0" i="0" sz="1400" u="none" cap="none" strike="noStrike">
              <a:solidFill>
                <a:srgbClr val="000000"/>
              </a:solidFill>
              <a:latin typeface="Arial"/>
              <a:ea typeface="Arial"/>
              <a:cs typeface="Arial"/>
              <a:sym typeface="Arial"/>
            </a:endParaRPr>
          </a:p>
        </p:txBody>
      </p:sp>
      <p:sp>
        <p:nvSpPr>
          <p:cNvPr id="386" name="Google Shape;386;g331b8721638_0_102"/>
          <p:cNvSpPr/>
          <p:nvPr/>
        </p:nvSpPr>
        <p:spPr>
          <a:xfrm rot="5400000">
            <a:off x="1263225" y="3454171"/>
            <a:ext cx="2991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331b8721638_0_102"/>
          <p:cNvSpPr/>
          <p:nvPr/>
        </p:nvSpPr>
        <p:spPr>
          <a:xfrm>
            <a:off x="3897750" y="38260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1300"/>
              <a:t>RMSE comparison for both models</a:t>
            </a:r>
            <a:endParaRPr b="0" i="0" sz="1300" u="none" cap="none" strike="noStrike">
              <a:solidFill>
                <a:srgbClr val="000000"/>
              </a:solidFill>
              <a:latin typeface="Arial"/>
              <a:ea typeface="Arial"/>
              <a:cs typeface="Arial"/>
              <a:sym typeface="Arial"/>
            </a:endParaRPr>
          </a:p>
        </p:txBody>
      </p:sp>
      <p:sp>
        <p:nvSpPr>
          <p:cNvPr id="388" name="Google Shape;388;g331b8721638_0_102"/>
          <p:cNvSpPr/>
          <p:nvPr/>
        </p:nvSpPr>
        <p:spPr>
          <a:xfrm>
            <a:off x="6657225" y="38260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Conclusion</a:t>
            </a:r>
            <a:endParaRPr b="0" i="0" sz="1400" u="none" cap="none" strike="noStrike">
              <a:solidFill>
                <a:srgbClr val="000000"/>
              </a:solidFill>
              <a:latin typeface="Arial"/>
              <a:ea typeface="Arial"/>
              <a:cs typeface="Arial"/>
              <a:sym typeface="Arial"/>
            </a:endParaRPr>
          </a:p>
        </p:txBody>
      </p:sp>
      <p:sp>
        <p:nvSpPr>
          <p:cNvPr id="389" name="Google Shape;389;g331b8721638_0_102"/>
          <p:cNvSpPr/>
          <p:nvPr/>
        </p:nvSpPr>
        <p:spPr>
          <a:xfrm>
            <a:off x="2563238" y="4014225"/>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331b8721638_0_102"/>
          <p:cNvSpPr/>
          <p:nvPr/>
        </p:nvSpPr>
        <p:spPr>
          <a:xfrm>
            <a:off x="5522575" y="4084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219375" y="97350"/>
            <a:ext cx="8520600" cy="936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20"/>
              <a:t>Content of Presentation</a:t>
            </a:r>
            <a:endParaRPr sz="3020"/>
          </a:p>
        </p:txBody>
      </p:sp>
      <p:sp>
        <p:nvSpPr>
          <p:cNvPr id="73" name="Google Shape;73;p3"/>
          <p:cNvSpPr txBox="1"/>
          <p:nvPr>
            <p:ph idx="1" type="body"/>
          </p:nvPr>
        </p:nvSpPr>
        <p:spPr>
          <a:xfrm>
            <a:off x="311800" y="1033650"/>
            <a:ext cx="8520600" cy="35196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15000"/>
              </a:lnSpc>
              <a:spcBef>
                <a:spcPts val="0"/>
              </a:spcBef>
              <a:spcAft>
                <a:spcPts val="0"/>
              </a:spcAft>
              <a:buClr>
                <a:srgbClr val="434343"/>
              </a:buClr>
              <a:buSzPts val="2000"/>
              <a:buAutoNum type="arabicPeriod"/>
            </a:pPr>
            <a:r>
              <a:rPr lang="en" sz="2000">
                <a:solidFill>
                  <a:srgbClr val="434343"/>
                </a:solidFill>
              </a:rPr>
              <a:t>Sales Force Training</a:t>
            </a:r>
            <a:endParaRPr sz="2000">
              <a:solidFill>
                <a:srgbClr val="434343"/>
              </a:solidFill>
            </a:endParaRPr>
          </a:p>
          <a:p>
            <a:pPr indent="-355600" lvl="0" marL="457200" rtl="0" algn="just">
              <a:lnSpc>
                <a:spcPct val="115000"/>
              </a:lnSpc>
              <a:spcBef>
                <a:spcPts val="0"/>
              </a:spcBef>
              <a:spcAft>
                <a:spcPts val="0"/>
              </a:spcAft>
              <a:buClr>
                <a:srgbClr val="434343"/>
              </a:buClr>
              <a:buSzPts val="2000"/>
              <a:buAutoNum type="arabicPeriod"/>
            </a:pPr>
            <a:r>
              <a:rPr lang="en" sz="2000">
                <a:solidFill>
                  <a:srgbClr val="434343"/>
                </a:solidFill>
              </a:rPr>
              <a:t>Housing Price</a:t>
            </a:r>
            <a:endParaRPr sz="2000">
              <a:solidFill>
                <a:srgbClr val="434343"/>
              </a:solidFill>
            </a:endParaRPr>
          </a:p>
          <a:p>
            <a:pPr indent="-355600" lvl="0" marL="457200" rtl="0" algn="just">
              <a:lnSpc>
                <a:spcPct val="115000"/>
              </a:lnSpc>
              <a:spcBef>
                <a:spcPts val="0"/>
              </a:spcBef>
              <a:spcAft>
                <a:spcPts val="0"/>
              </a:spcAft>
              <a:buClr>
                <a:srgbClr val="434343"/>
              </a:buClr>
              <a:buSzPts val="2000"/>
              <a:buAutoNum type="arabicPeriod"/>
            </a:pPr>
            <a:r>
              <a:rPr lang="en" sz="2000">
                <a:solidFill>
                  <a:srgbClr val="434343"/>
                </a:solidFill>
              </a:rPr>
              <a:t>Machine Learning</a:t>
            </a:r>
            <a:endParaRPr sz="2000">
              <a:solidFill>
                <a:srgbClr val="434343"/>
              </a:solidFill>
            </a:endParaRPr>
          </a:p>
          <a:p>
            <a:pPr indent="-355600" lvl="0" marL="457200" rtl="0" algn="just">
              <a:lnSpc>
                <a:spcPct val="115000"/>
              </a:lnSpc>
              <a:spcBef>
                <a:spcPts val="0"/>
              </a:spcBef>
              <a:spcAft>
                <a:spcPts val="0"/>
              </a:spcAft>
              <a:buClr>
                <a:srgbClr val="434343"/>
              </a:buClr>
              <a:buSzPts val="2000"/>
              <a:buAutoNum type="arabicPeriod"/>
            </a:pPr>
            <a:r>
              <a:rPr lang="en" sz="2000">
                <a:solidFill>
                  <a:srgbClr val="434343"/>
                </a:solidFill>
              </a:rPr>
              <a:t>Deep Learning</a:t>
            </a:r>
            <a:endParaRPr sz="2000">
              <a:solidFill>
                <a:srgbClr val="434343"/>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331b8721638_0_12"/>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04: Deep Learning</a:t>
            </a:r>
            <a:endParaRPr b="1" sz="4000"/>
          </a:p>
        </p:txBody>
      </p:sp>
      <p:sp>
        <p:nvSpPr>
          <p:cNvPr id="396" name="Google Shape;396;g331b8721638_0_12"/>
          <p:cNvSpPr txBox="1"/>
          <p:nvPr/>
        </p:nvSpPr>
        <p:spPr>
          <a:xfrm>
            <a:off x="422125" y="572700"/>
            <a:ext cx="8313900" cy="101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2"/>
                </a:solidFill>
              </a:rPr>
              <a:t>EDA (Exploratory Data Analysis)</a:t>
            </a:r>
            <a:endParaRPr b="1" sz="1800">
              <a:solidFill>
                <a:schemeClr val="dk2"/>
              </a:solidFill>
            </a:endParaRPr>
          </a:p>
          <a:p>
            <a:pPr indent="0" lvl="0" marL="0" marR="0" rtl="0" algn="l">
              <a:lnSpc>
                <a:spcPct val="100000"/>
              </a:lnSpc>
              <a:spcBef>
                <a:spcPts val="0"/>
              </a:spcBef>
              <a:spcAft>
                <a:spcPts val="0"/>
              </a:spcAft>
              <a:buClr>
                <a:srgbClr val="000000"/>
              </a:buClr>
              <a:buSzPts val="1800"/>
              <a:buFont typeface="Arial"/>
              <a:buNone/>
            </a:pPr>
            <a:r>
              <a:rPr lang="en" sz="1800">
                <a:solidFill>
                  <a:schemeClr val="dk2"/>
                </a:solidFill>
              </a:rPr>
              <a:t>Tahapan EDA yang dilakukan terhadap case ini adalah :</a:t>
            </a:r>
            <a:endParaRPr sz="1800">
              <a:solidFill>
                <a:schemeClr val="dk2"/>
              </a:solidFill>
            </a:endParaRPr>
          </a:p>
          <a:p>
            <a:pPr indent="0" lvl="0" marL="0" marR="0" rtl="0" algn="l">
              <a:lnSpc>
                <a:spcPct val="100000"/>
              </a:lnSpc>
              <a:spcBef>
                <a:spcPts val="0"/>
              </a:spcBef>
              <a:spcAft>
                <a:spcPts val="0"/>
              </a:spcAft>
              <a:buNone/>
            </a:pPr>
            <a:r>
              <a:rPr lang="en" sz="1800">
                <a:solidFill>
                  <a:schemeClr val="dk2"/>
                </a:solidFill>
              </a:rPr>
              <a:t>mengimport data dari file csv.</a:t>
            </a:r>
            <a:endParaRPr sz="1800">
              <a:solidFill>
                <a:schemeClr val="dk2"/>
              </a:solidFill>
            </a:endParaRPr>
          </a:p>
          <a:p>
            <a:pPr indent="0" lvl="0" marL="457200" marR="0" rtl="0" algn="l">
              <a:lnSpc>
                <a:spcPct val="100000"/>
              </a:lnSpc>
              <a:spcBef>
                <a:spcPts val="0"/>
              </a:spcBef>
              <a:spcAft>
                <a:spcPts val="0"/>
              </a:spcAft>
              <a:buNone/>
            </a:pPr>
            <a:r>
              <a:t/>
            </a:r>
            <a:endParaRPr sz="1800">
              <a:solidFill>
                <a:schemeClr val="dk2"/>
              </a:solidFill>
            </a:endParaRPr>
          </a:p>
        </p:txBody>
      </p:sp>
      <p:pic>
        <p:nvPicPr>
          <p:cNvPr id="397" name="Google Shape;397;g331b8721638_0_12"/>
          <p:cNvPicPr preferRelativeResize="0"/>
          <p:nvPr/>
        </p:nvPicPr>
        <p:blipFill>
          <a:blip r:embed="rId3">
            <a:alphaModFix/>
          </a:blip>
          <a:stretch>
            <a:fillRect/>
          </a:stretch>
        </p:blipFill>
        <p:spPr>
          <a:xfrm>
            <a:off x="577075" y="1585675"/>
            <a:ext cx="5543550" cy="3448050"/>
          </a:xfrm>
          <a:prstGeom prst="rect">
            <a:avLst/>
          </a:prstGeom>
          <a:noFill/>
          <a:ln>
            <a:noFill/>
          </a:ln>
        </p:spPr>
      </p:pic>
      <p:sp>
        <p:nvSpPr>
          <p:cNvPr id="398" name="Google Shape;398;g331b8721638_0_12"/>
          <p:cNvSpPr txBox="1"/>
          <p:nvPr/>
        </p:nvSpPr>
        <p:spPr>
          <a:xfrm>
            <a:off x="6242725" y="1585675"/>
            <a:ext cx="2648400" cy="3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Setelah dilakukan import dan kita pelajari datanya, terdapat 7 variabel yang terbagi menjadi 5 variabel numerik dan 1 variabel kategorikal dan 1 variabel tanggal.</a:t>
            </a:r>
            <a:endParaRPr/>
          </a:p>
          <a:p>
            <a:pPr indent="0" lvl="0" marL="0" rtl="0" algn="l">
              <a:spcBef>
                <a:spcPts val="0"/>
              </a:spcBef>
              <a:spcAft>
                <a:spcPts val="0"/>
              </a:spcAft>
              <a:buNone/>
            </a:pPr>
            <a:br>
              <a:rPr lang="en"/>
            </a:br>
            <a:r>
              <a:rPr lang="en"/>
              <a:t>Dan tidak terdapat data null sehingga tidak akan dilakukan tindakan terhadap kasus data null.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332903a837e_0_0"/>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04: Deep Learning</a:t>
            </a:r>
            <a:endParaRPr b="1" sz="4000"/>
          </a:p>
        </p:txBody>
      </p:sp>
      <p:pic>
        <p:nvPicPr>
          <p:cNvPr id="404" name="Google Shape;404;g332903a837e_0_0"/>
          <p:cNvPicPr preferRelativeResize="0"/>
          <p:nvPr/>
        </p:nvPicPr>
        <p:blipFill rotWithShape="1">
          <a:blip r:embed="rId3">
            <a:alphaModFix/>
          </a:blip>
          <a:srcRect b="4809" l="6692" r="6501" t="13956"/>
          <a:stretch/>
        </p:blipFill>
        <p:spPr>
          <a:xfrm>
            <a:off x="422125" y="572700"/>
            <a:ext cx="5538324" cy="3465575"/>
          </a:xfrm>
          <a:prstGeom prst="rect">
            <a:avLst/>
          </a:prstGeom>
          <a:noFill/>
          <a:ln>
            <a:noFill/>
          </a:ln>
        </p:spPr>
      </p:pic>
      <p:sp>
        <p:nvSpPr>
          <p:cNvPr id="405" name="Google Shape;405;g332903a837e_0_0"/>
          <p:cNvSpPr txBox="1"/>
          <p:nvPr/>
        </p:nvSpPr>
        <p:spPr>
          <a:xfrm>
            <a:off x="6038850" y="572700"/>
            <a:ext cx="31347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Data yang diambil adalah dari tahun 2006 hingga 2018. Berikut tampilan</a:t>
            </a:r>
            <a:r>
              <a:rPr lang="en" sz="1800">
                <a:solidFill>
                  <a:schemeClr val="dk2"/>
                </a:solidFill>
              </a:rPr>
              <a:t>nya secara visual</a:t>
            </a:r>
            <a:r>
              <a:rPr b="0" i="0" lang="en" sz="1800" u="none" cap="none" strike="noStrike">
                <a:solidFill>
                  <a:schemeClr val="dk2"/>
                </a:solidFill>
                <a:latin typeface="Arial"/>
                <a:ea typeface="Arial"/>
                <a:cs typeface="Arial"/>
                <a:sym typeface="Arial"/>
              </a:rPr>
              <a:t> dari saham semasa periode tersebut.</a:t>
            </a:r>
            <a:br>
              <a:rPr b="0" i="0" lang="en" sz="1800" u="none" cap="none" strike="noStrike">
                <a:solidFill>
                  <a:schemeClr val="dk2"/>
                </a:solidFill>
                <a:latin typeface="Arial"/>
                <a:ea typeface="Arial"/>
                <a:cs typeface="Arial"/>
                <a:sym typeface="Arial"/>
              </a:rPr>
            </a:br>
            <a:br>
              <a:rPr b="0" i="0" lang="en" sz="1800" u="none" cap="none" strike="noStrike">
                <a:solidFill>
                  <a:schemeClr val="dk2"/>
                </a:solidFill>
                <a:latin typeface="Arial"/>
                <a:ea typeface="Arial"/>
                <a:cs typeface="Arial"/>
                <a:sym typeface="Arial"/>
              </a:rPr>
            </a:br>
            <a:r>
              <a:rPr b="0" i="0" lang="en" sz="1800" u="none" cap="none" strike="noStrike">
                <a:solidFill>
                  <a:schemeClr val="dk2"/>
                </a:solidFill>
                <a:latin typeface="Arial"/>
                <a:ea typeface="Arial"/>
                <a:cs typeface="Arial"/>
                <a:sym typeface="Arial"/>
              </a:rPr>
              <a:t>Dapat dilihat dari total 12 tahun mengalami siklus uptrend walau sempat mengalami beberapa kali koreksi terutama yang terbesar koreksi yang berada pada tahun 2007 akhir hingga 2009.</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331b8721638_0_18"/>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04: Deep Learning</a:t>
            </a:r>
            <a:endParaRPr b="1" sz="4000"/>
          </a:p>
        </p:txBody>
      </p:sp>
      <p:sp>
        <p:nvSpPr>
          <p:cNvPr id="411" name="Google Shape;411;g331b8721638_0_18"/>
          <p:cNvSpPr txBox="1"/>
          <p:nvPr/>
        </p:nvSpPr>
        <p:spPr>
          <a:xfrm>
            <a:off x="121025" y="496900"/>
            <a:ext cx="875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2"/>
                </a:solidFill>
              </a:rPr>
              <a:t>Feature Engineering</a:t>
            </a:r>
            <a:endParaRPr b="1" i="0" sz="1800" u="none" cap="none" strike="noStrike">
              <a:solidFill>
                <a:schemeClr val="dk2"/>
              </a:solidFill>
            </a:endParaRPr>
          </a:p>
        </p:txBody>
      </p:sp>
      <p:pic>
        <p:nvPicPr>
          <p:cNvPr id="412" name="Google Shape;412;g331b8721638_0_18"/>
          <p:cNvPicPr preferRelativeResize="0"/>
          <p:nvPr/>
        </p:nvPicPr>
        <p:blipFill>
          <a:blip r:embed="rId3">
            <a:alphaModFix/>
          </a:blip>
          <a:stretch>
            <a:fillRect/>
          </a:stretch>
        </p:blipFill>
        <p:spPr>
          <a:xfrm>
            <a:off x="121025" y="958600"/>
            <a:ext cx="8599351" cy="401565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332903a837e_0_15"/>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04: Deep Learning</a:t>
            </a:r>
            <a:endParaRPr b="1" sz="4000"/>
          </a:p>
        </p:txBody>
      </p:sp>
      <p:sp>
        <p:nvSpPr>
          <p:cNvPr id="418" name="Google Shape;418;g332903a837e_0_15"/>
          <p:cNvSpPr txBox="1"/>
          <p:nvPr/>
        </p:nvSpPr>
        <p:spPr>
          <a:xfrm>
            <a:off x="121025" y="473700"/>
            <a:ext cx="87513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dk2"/>
                </a:solidFill>
              </a:rPr>
              <a:t>Pada slide sebelumnya terdapat 3 Feature Engineering yang saya terapkan, yaitu :</a:t>
            </a:r>
            <a:endParaRPr sz="1800">
              <a:solidFill>
                <a:schemeClr val="dk2"/>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2"/>
              </a:solidFill>
            </a:endParaRPr>
          </a:p>
          <a:p>
            <a:pPr indent="-342900" lvl="0" marL="457200" marR="0" rtl="0" algn="l">
              <a:lnSpc>
                <a:spcPct val="100000"/>
              </a:lnSpc>
              <a:spcBef>
                <a:spcPts val="0"/>
              </a:spcBef>
              <a:spcAft>
                <a:spcPts val="0"/>
              </a:spcAft>
              <a:buClr>
                <a:schemeClr val="dk2"/>
              </a:buClr>
              <a:buSzPts val="1800"/>
              <a:buAutoNum type="arabicPeriod"/>
            </a:pPr>
            <a:r>
              <a:rPr b="1" lang="en" sz="1800">
                <a:solidFill>
                  <a:schemeClr val="dk2"/>
                </a:solidFill>
              </a:rPr>
              <a:t>Penerapan Moving Average 5 dan Moving Average 20. </a:t>
            </a:r>
            <a:br>
              <a:rPr lang="en" sz="1800">
                <a:solidFill>
                  <a:schemeClr val="dk2"/>
                </a:solidFill>
              </a:rPr>
            </a:br>
            <a:r>
              <a:rPr lang="en" sz="1800">
                <a:solidFill>
                  <a:schemeClr val="dk2"/>
                </a:solidFill>
              </a:rPr>
              <a:t>Moving Average membantu meredam fluktuasi jangka pendek dan memberikan gambaran tren harga saham yang lebih stabil.</a:t>
            </a:r>
            <a:endParaRPr sz="1800">
              <a:solidFill>
                <a:schemeClr val="dk2"/>
              </a:solidFill>
            </a:endParaRPr>
          </a:p>
          <a:p>
            <a:pPr indent="-342900" lvl="0" marL="457200" marR="0" rtl="0" algn="l">
              <a:lnSpc>
                <a:spcPct val="100000"/>
              </a:lnSpc>
              <a:spcBef>
                <a:spcPts val="0"/>
              </a:spcBef>
              <a:spcAft>
                <a:spcPts val="0"/>
              </a:spcAft>
              <a:buClr>
                <a:schemeClr val="dk2"/>
              </a:buClr>
              <a:buSzPts val="1800"/>
              <a:buAutoNum type="arabicPeriod"/>
            </a:pPr>
            <a:r>
              <a:rPr b="1" lang="en" sz="1800">
                <a:solidFill>
                  <a:schemeClr val="dk2"/>
                </a:solidFill>
              </a:rPr>
              <a:t>Volatilitas Harian.</a:t>
            </a:r>
            <a:br>
              <a:rPr b="1" lang="en" sz="1800">
                <a:solidFill>
                  <a:schemeClr val="dk2"/>
                </a:solidFill>
              </a:rPr>
            </a:br>
            <a:r>
              <a:rPr lang="en" sz="1800">
                <a:solidFill>
                  <a:schemeClr val="dk2"/>
                </a:solidFill>
              </a:rPr>
              <a:t>Volatilitas diukur sebagai selisih antara harga tertinggi dan harga terendah pada setiap hari. Grafik ini berguna untuk memahami seberapa besar perubahan harga yang terjadi dalam sehari, yang dapat mencerminkan risiko investasi dalam saham tersebut.</a:t>
            </a:r>
            <a:endParaRPr sz="1800">
              <a:solidFill>
                <a:schemeClr val="dk2"/>
              </a:solidFill>
            </a:endParaRPr>
          </a:p>
          <a:p>
            <a:pPr indent="-342900" lvl="0" marL="457200" marR="0" rtl="0" algn="l">
              <a:lnSpc>
                <a:spcPct val="100000"/>
              </a:lnSpc>
              <a:spcBef>
                <a:spcPts val="0"/>
              </a:spcBef>
              <a:spcAft>
                <a:spcPts val="0"/>
              </a:spcAft>
              <a:buClr>
                <a:schemeClr val="dk2"/>
              </a:buClr>
              <a:buSzPts val="1800"/>
              <a:buAutoNum type="arabicPeriod"/>
            </a:pPr>
            <a:r>
              <a:rPr b="1" lang="en" sz="1800">
                <a:solidFill>
                  <a:schemeClr val="dk2"/>
                </a:solidFill>
              </a:rPr>
              <a:t>Pengembalian harian saham</a:t>
            </a:r>
            <a:br>
              <a:rPr lang="en" sz="1800">
                <a:solidFill>
                  <a:schemeClr val="dk2"/>
                </a:solidFill>
              </a:rPr>
            </a:br>
            <a:r>
              <a:rPr lang="en" sz="1800">
                <a:solidFill>
                  <a:schemeClr val="dk2"/>
                </a:solidFill>
              </a:rPr>
              <a:t>Pengembalian harian mengukur persentase perubahan harga saham dari satu hari ke hari berikutnya. Grafik ini membantu melihat seberapa besar keuntungan atau kerugian yang mungkin didapat dalam jangka waktu pendek.</a:t>
            </a:r>
            <a:endParaRPr sz="1800">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332903a837e_0_23"/>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04: Deep Learning</a:t>
            </a:r>
            <a:endParaRPr b="1" sz="4000"/>
          </a:p>
        </p:txBody>
      </p:sp>
      <p:sp>
        <p:nvSpPr>
          <p:cNvPr id="424" name="Google Shape;424;g332903a837e_0_23"/>
          <p:cNvSpPr txBox="1"/>
          <p:nvPr/>
        </p:nvSpPr>
        <p:spPr>
          <a:xfrm>
            <a:off x="121025" y="473700"/>
            <a:ext cx="87513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chemeClr val="dk2"/>
                </a:solidFill>
              </a:rPr>
              <a:t>Data Preprocessing</a:t>
            </a:r>
            <a:endParaRPr b="1" sz="1800">
              <a:solidFill>
                <a:schemeClr val="dk2"/>
              </a:solidFill>
            </a:endParaRPr>
          </a:p>
          <a:p>
            <a:pPr indent="0" lvl="0" marL="0" marR="0" rtl="0" algn="l">
              <a:lnSpc>
                <a:spcPct val="100000"/>
              </a:lnSpc>
              <a:spcBef>
                <a:spcPts val="0"/>
              </a:spcBef>
              <a:spcAft>
                <a:spcPts val="0"/>
              </a:spcAft>
              <a:buNone/>
            </a:pPr>
            <a:r>
              <a:rPr lang="en" sz="1800">
                <a:solidFill>
                  <a:schemeClr val="dk2"/>
                </a:solidFill>
              </a:rPr>
              <a:t>Data Preprocessing yang dilakukan adalah :</a:t>
            </a:r>
            <a:endParaRPr sz="1800">
              <a:solidFill>
                <a:schemeClr val="dk2"/>
              </a:solidFill>
            </a:endParaRPr>
          </a:p>
          <a:p>
            <a:pPr indent="-342900" lvl="0" marL="457200" marR="0" rtl="0" algn="l">
              <a:lnSpc>
                <a:spcPct val="100000"/>
              </a:lnSpc>
              <a:spcBef>
                <a:spcPts val="0"/>
              </a:spcBef>
              <a:spcAft>
                <a:spcPts val="0"/>
              </a:spcAft>
              <a:buClr>
                <a:schemeClr val="dk2"/>
              </a:buClr>
              <a:buSzPts val="1800"/>
              <a:buAutoNum type="arabicPeriod"/>
            </a:pPr>
            <a:r>
              <a:rPr lang="en" sz="1800">
                <a:solidFill>
                  <a:schemeClr val="dk2"/>
                </a:solidFill>
              </a:rPr>
              <a:t>Handling missing value. Walaupun semua data tidak ada null, tetap dilakukan juga handling missing value.</a:t>
            </a:r>
            <a:endParaRPr sz="1800">
              <a:solidFill>
                <a:schemeClr val="dk2"/>
              </a:solidFill>
            </a:endParaRPr>
          </a:p>
          <a:p>
            <a:pPr indent="-342900" lvl="0" marL="457200" marR="0" rtl="0" algn="l">
              <a:lnSpc>
                <a:spcPct val="100000"/>
              </a:lnSpc>
              <a:spcBef>
                <a:spcPts val="0"/>
              </a:spcBef>
              <a:spcAft>
                <a:spcPts val="0"/>
              </a:spcAft>
              <a:buClr>
                <a:schemeClr val="dk2"/>
              </a:buClr>
              <a:buSzPts val="1800"/>
              <a:buAutoNum type="arabicPeriod"/>
            </a:pPr>
            <a:r>
              <a:rPr lang="en" sz="1800">
                <a:solidFill>
                  <a:schemeClr val="dk2"/>
                </a:solidFill>
              </a:rPr>
              <a:t>Melakukan Scaling pada variabel penutupan harga menggunakan MinMaxScaler untuk menormalisasi angka diantara 0 dan 1.</a:t>
            </a:r>
            <a:endParaRPr sz="1800">
              <a:solidFill>
                <a:schemeClr val="dk2"/>
              </a:solidFill>
            </a:endParaRPr>
          </a:p>
          <a:p>
            <a:pPr indent="-342900" lvl="0" marL="457200" marR="0" rtl="0" algn="l">
              <a:lnSpc>
                <a:spcPct val="100000"/>
              </a:lnSpc>
              <a:spcBef>
                <a:spcPts val="0"/>
              </a:spcBef>
              <a:spcAft>
                <a:spcPts val="0"/>
              </a:spcAft>
              <a:buClr>
                <a:schemeClr val="dk2"/>
              </a:buClr>
              <a:buSzPts val="1800"/>
              <a:buAutoNum type="arabicPeriod"/>
            </a:pPr>
            <a:r>
              <a:rPr lang="en" sz="1800">
                <a:solidFill>
                  <a:schemeClr val="dk2"/>
                </a:solidFill>
              </a:rPr>
              <a:t>Memisahkan fitur yang dipilih untuk model sebagai variabel x dan penutupan harga sebagai variabel y.</a:t>
            </a:r>
            <a:endParaRPr sz="1800">
              <a:solidFill>
                <a:schemeClr val="dk2"/>
              </a:solidFill>
            </a:endParaRPr>
          </a:p>
          <a:p>
            <a:pPr indent="-342900" lvl="0" marL="457200" marR="0" rtl="0" algn="l">
              <a:lnSpc>
                <a:spcPct val="100000"/>
              </a:lnSpc>
              <a:spcBef>
                <a:spcPts val="0"/>
              </a:spcBef>
              <a:spcAft>
                <a:spcPts val="0"/>
              </a:spcAft>
              <a:buClr>
                <a:schemeClr val="dk2"/>
              </a:buClr>
              <a:buSzPts val="1800"/>
              <a:buAutoNum type="arabicPeriod"/>
            </a:pPr>
            <a:r>
              <a:rPr lang="en" sz="1800">
                <a:solidFill>
                  <a:schemeClr val="dk2"/>
                </a:solidFill>
              </a:rPr>
              <a:t>Mengubah format tanggal yang menyesuaikan untuk ujicoba model.</a:t>
            </a:r>
            <a:endParaRPr sz="1800">
              <a:solidFill>
                <a:schemeClr val="dk2"/>
              </a:solidFill>
            </a:endParaRPr>
          </a:p>
          <a:p>
            <a:pPr indent="-342900" lvl="0" marL="457200" marR="0" rtl="0" algn="l">
              <a:lnSpc>
                <a:spcPct val="100000"/>
              </a:lnSpc>
              <a:spcBef>
                <a:spcPts val="0"/>
              </a:spcBef>
              <a:spcAft>
                <a:spcPts val="0"/>
              </a:spcAft>
              <a:buClr>
                <a:schemeClr val="dk2"/>
              </a:buClr>
              <a:buSzPts val="1800"/>
              <a:buAutoNum type="arabicPeriod"/>
            </a:pPr>
            <a:r>
              <a:rPr lang="en" sz="1800">
                <a:solidFill>
                  <a:schemeClr val="dk2"/>
                </a:solidFill>
              </a:rPr>
              <a:t>Memisahkan data menjadi training dan test dengan rasio 80 - 20</a:t>
            </a:r>
            <a:endParaRPr sz="1800">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332903a837e_0_8"/>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04: Deep Learning</a:t>
            </a:r>
            <a:endParaRPr b="1" sz="4000"/>
          </a:p>
        </p:txBody>
      </p:sp>
      <p:sp>
        <p:nvSpPr>
          <p:cNvPr id="430" name="Google Shape;430;g332903a837e_0_8"/>
          <p:cNvSpPr txBox="1"/>
          <p:nvPr/>
        </p:nvSpPr>
        <p:spPr>
          <a:xfrm>
            <a:off x="6038850" y="1029900"/>
            <a:ext cx="31347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Ketika menerapkan teknik LSTM (Long Short Term Memory), prediksi yang dihasilkan oleh teknik tersebut memberikan hasil yang cukup serupa dengan nilai aslinya. Namun ini hanya dengan pengujian 1 kali.</a:t>
            </a:r>
            <a:endParaRPr b="0" i="0" sz="1800" u="none" cap="none" strike="noStrike">
              <a:solidFill>
                <a:schemeClr val="dk2"/>
              </a:solidFill>
              <a:latin typeface="Arial"/>
              <a:ea typeface="Arial"/>
              <a:cs typeface="Arial"/>
              <a:sym typeface="Arial"/>
            </a:endParaRPr>
          </a:p>
        </p:txBody>
      </p:sp>
      <p:sp>
        <p:nvSpPr>
          <p:cNvPr id="431" name="Google Shape;431;g332903a837e_0_8"/>
          <p:cNvSpPr txBox="1"/>
          <p:nvPr/>
        </p:nvSpPr>
        <p:spPr>
          <a:xfrm>
            <a:off x="152400" y="572700"/>
            <a:ext cx="8739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2"/>
                </a:solidFill>
              </a:rPr>
              <a:t>LSTM (Long Short Term Memory)</a:t>
            </a:r>
            <a:endParaRPr b="1" i="0" sz="1800" u="none" cap="none" strike="noStrike">
              <a:solidFill>
                <a:schemeClr val="dk2"/>
              </a:solidFill>
            </a:endParaRPr>
          </a:p>
        </p:txBody>
      </p:sp>
      <p:pic>
        <p:nvPicPr>
          <p:cNvPr id="432" name="Google Shape;432;g332903a837e_0_8"/>
          <p:cNvPicPr preferRelativeResize="0"/>
          <p:nvPr/>
        </p:nvPicPr>
        <p:blipFill>
          <a:blip r:embed="rId3">
            <a:alphaModFix/>
          </a:blip>
          <a:stretch>
            <a:fillRect/>
          </a:stretch>
        </p:blipFill>
        <p:spPr>
          <a:xfrm>
            <a:off x="152400" y="1186800"/>
            <a:ext cx="5734051" cy="30385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332903a837e_0_30"/>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04: Deep Learning</a:t>
            </a:r>
            <a:endParaRPr b="1" sz="4000"/>
          </a:p>
        </p:txBody>
      </p:sp>
      <p:sp>
        <p:nvSpPr>
          <p:cNvPr id="438" name="Google Shape;438;g332903a837e_0_30"/>
          <p:cNvSpPr txBox="1"/>
          <p:nvPr/>
        </p:nvSpPr>
        <p:spPr>
          <a:xfrm>
            <a:off x="6038850" y="1029900"/>
            <a:ext cx="31347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Ketika menerapkan teknik </a:t>
            </a:r>
            <a:r>
              <a:rPr lang="en" sz="1800">
                <a:solidFill>
                  <a:schemeClr val="dk2"/>
                </a:solidFill>
              </a:rPr>
              <a:t>GRU</a:t>
            </a:r>
            <a:r>
              <a:rPr b="0" i="0" lang="en" sz="1800" u="none" cap="none" strike="noStrike">
                <a:solidFill>
                  <a:schemeClr val="dk2"/>
                </a:solidFill>
                <a:latin typeface="Arial"/>
                <a:ea typeface="Arial"/>
                <a:cs typeface="Arial"/>
                <a:sym typeface="Arial"/>
              </a:rPr>
              <a:t> (</a:t>
            </a:r>
            <a:r>
              <a:rPr lang="en" sz="1800">
                <a:solidFill>
                  <a:schemeClr val="dk2"/>
                </a:solidFill>
              </a:rPr>
              <a:t>Gated Recurrent Unit</a:t>
            </a:r>
            <a:r>
              <a:rPr b="0" i="0" lang="en" sz="1800" u="none" cap="none" strike="noStrike">
                <a:solidFill>
                  <a:schemeClr val="dk2"/>
                </a:solidFill>
                <a:latin typeface="Arial"/>
                <a:ea typeface="Arial"/>
                <a:cs typeface="Arial"/>
                <a:sym typeface="Arial"/>
              </a:rPr>
              <a:t>), prediksi yang dihasilkan oleh teknik tersebut memberikan hasil yang </a:t>
            </a:r>
            <a:r>
              <a:rPr lang="en" sz="1800">
                <a:solidFill>
                  <a:schemeClr val="dk2"/>
                </a:solidFill>
              </a:rPr>
              <a:t>lebih mendekati</a:t>
            </a:r>
            <a:r>
              <a:rPr b="0" i="0" lang="en" sz="1800" u="none" cap="none" strike="noStrike">
                <a:solidFill>
                  <a:schemeClr val="dk2"/>
                </a:solidFill>
                <a:latin typeface="Arial"/>
                <a:ea typeface="Arial"/>
                <a:cs typeface="Arial"/>
                <a:sym typeface="Arial"/>
              </a:rPr>
              <a:t> d</a:t>
            </a:r>
            <a:r>
              <a:rPr lang="en" sz="1800">
                <a:solidFill>
                  <a:schemeClr val="dk2"/>
                </a:solidFill>
              </a:rPr>
              <a:t>ari</a:t>
            </a:r>
            <a:r>
              <a:rPr b="0" i="0" lang="en" sz="1800" u="none" cap="none" strike="noStrike">
                <a:solidFill>
                  <a:schemeClr val="dk2"/>
                </a:solidFill>
                <a:latin typeface="Arial"/>
                <a:ea typeface="Arial"/>
                <a:cs typeface="Arial"/>
                <a:sym typeface="Arial"/>
              </a:rPr>
              <a:t> nilai aslinya. Namun ini hanya dengan pengujian 1 kali.</a:t>
            </a:r>
            <a:endParaRPr b="0" i="0" sz="1800" u="none" cap="none" strike="noStrike">
              <a:solidFill>
                <a:schemeClr val="dk2"/>
              </a:solidFill>
              <a:latin typeface="Arial"/>
              <a:ea typeface="Arial"/>
              <a:cs typeface="Arial"/>
              <a:sym typeface="Arial"/>
            </a:endParaRPr>
          </a:p>
        </p:txBody>
      </p:sp>
      <p:sp>
        <p:nvSpPr>
          <p:cNvPr id="439" name="Google Shape;439;g332903a837e_0_30"/>
          <p:cNvSpPr txBox="1"/>
          <p:nvPr/>
        </p:nvSpPr>
        <p:spPr>
          <a:xfrm>
            <a:off x="152400" y="572700"/>
            <a:ext cx="8739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2"/>
                </a:solidFill>
              </a:rPr>
              <a:t>GRU (Gated Recurrent Unit)</a:t>
            </a:r>
            <a:endParaRPr b="1" i="0" sz="1800" u="none" cap="none" strike="noStrike">
              <a:solidFill>
                <a:schemeClr val="dk2"/>
              </a:solidFill>
            </a:endParaRPr>
          </a:p>
        </p:txBody>
      </p:sp>
      <p:pic>
        <p:nvPicPr>
          <p:cNvPr id="440" name="Google Shape;440;g332903a837e_0_30"/>
          <p:cNvPicPr preferRelativeResize="0"/>
          <p:nvPr/>
        </p:nvPicPr>
        <p:blipFill>
          <a:blip r:embed="rId3">
            <a:alphaModFix/>
          </a:blip>
          <a:stretch>
            <a:fillRect/>
          </a:stretch>
        </p:blipFill>
        <p:spPr>
          <a:xfrm>
            <a:off x="152400" y="1186800"/>
            <a:ext cx="5734048" cy="302978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331b8721638_0_28"/>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04: Deep Learning</a:t>
            </a:r>
            <a:endParaRPr b="1" sz="4000"/>
          </a:p>
        </p:txBody>
      </p:sp>
      <p:sp>
        <p:nvSpPr>
          <p:cNvPr id="446" name="Google Shape;446;g331b8721638_0_28"/>
          <p:cNvSpPr txBox="1"/>
          <p:nvPr/>
        </p:nvSpPr>
        <p:spPr>
          <a:xfrm>
            <a:off x="422125" y="572700"/>
            <a:ext cx="8361000" cy="455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2"/>
                </a:solidFill>
              </a:rPr>
              <a:t>Hasil RMSE dari kedua model</a:t>
            </a:r>
            <a:r>
              <a:rPr b="1" i="0" lang="en" sz="1800" u="none" cap="none" strike="noStrike">
                <a:solidFill>
                  <a:schemeClr val="dk2"/>
                </a:solidFill>
                <a:latin typeface="Arial"/>
                <a:ea typeface="Arial"/>
                <a:cs typeface="Arial"/>
                <a:sym typeface="Arial"/>
              </a:rPr>
              <a:t>:</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sz="1800">
              <a:solidFill>
                <a:schemeClr val="dk2"/>
              </a:solidFil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 sz="1800">
                <a:solidFill>
                  <a:schemeClr val="dk2"/>
                </a:solidFill>
              </a:rPr>
              <a:t>Dari hasil RMSE di atas, dapat disimpulkan bahwa model GRU memiliki nilai RMSE yang lebih rendah dibandingkan model LSTM. Hal ini menunjukkan bahwa model GRU memiliki kinerja yang lebih baik dalam memprediksi harga saham Google dibandingkan dengan model LSTM untuk dataset ini.</a:t>
            </a:r>
            <a:endParaRPr sz="1800">
              <a:solidFill>
                <a:schemeClr val="dk2"/>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2"/>
              </a:solidFill>
            </a:endParaRPr>
          </a:p>
          <a:p>
            <a:pPr indent="0" lvl="0" marL="0" marR="0" rtl="0" algn="l">
              <a:lnSpc>
                <a:spcPct val="100000"/>
              </a:lnSpc>
              <a:spcBef>
                <a:spcPts val="0"/>
              </a:spcBef>
              <a:spcAft>
                <a:spcPts val="0"/>
              </a:spcAft>
              <a:buClr>
                <a:srgbClr val="000000"/>
              </a:buClr>
              <a:buSzPts val="1800"/>
              <a:buFont typeface="Arial"/>
              <a:buNone/>
            </a:pPr>
            <a:r>
              <a:rPr lang="en" sz="1800">
                <a:solidFill>
                  <a:schemeClr val="dk2"/>
                </a:solidFill>
              </a:rPr>
              <a:t>Catatan : pengujian berulang akan memberikan hasil yang berbeda dari kedua model tersebut.</a:t>
            </a:r>
            <a:br>
              <a:rPr b="0" i="0" lang="en" sz="1800" u="none" cap="none" strike="noStrike">
                <a:solidFill>
                  <a:schemeClr val="dk2"/>
                </a:solidFill>
                <a:latin typeface="Arial"/>
                <a:ea typeface="Arial"/>
                <a:cs typeface="Arial"/>
                <a:sym typeface="Arial"/>
              </a:rPr>
            </a:br>
            <a:br>
              <a:rPr b="0" i="0" lang="en" sz="1800" u="none" cap="none" strike="noStrike">
                <a:solidFill>
                  <a:schemeClr val="dk2"/>
                </a:solidFill>
                <a:latin typeface="Arial"/>
                <a:ea typeface="Arial"/>
                <a:cs typeface="Arial"/>
                <a:sym typeface="Arial"/>
              </a:rPr>
            </a:br>
            <a:br>
              <a:rPr b="0" i="0" lang="en" sz="1800" u="none" cap="none" strike="noStrike">
                <a:solidFill>
                  <a:schemeClr val="dk2"/>
                </a:solidFill>
                <a:latin typeface="Arial"/>
                <a:ea typeface="Arial"/>
                <a:cs typeface="Arial"/>
                <a:sym typeface="Arial"/>
              </a:rPr>
            </a:b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 sz="1800" u="none" cap="none" strike="noStrike">
                <a:solidFill>
                  <a:schemeClr val="dk2"/>
                </a:solidFill>
                <a:latin typeface="Arial"/>
                <a:ea typeface="Arial"/>
                <a:cs typeface="Arial"/>
                <a:sym typeface="Arial"/>
              </a:rPr>
            </a:br>
            <a:r>
              <a:rPr b="1" lang="en" sz="1600">
                <a:solidFill>
                  <a:schemeClr val="dk2"/>
                </a:solidFill>
              </a:rPr>
              <a:t>https://github.com/wendykusman/ProjectDataScience/blob/6ad9b0c2080bf7df7e59e2a8604f7fc5b63a7b34/DeepLearning.py</a:t>
            </a:r>
            <a:endParaRPr b="0" i="0" sz="1800" u="none" cap="none" strike="noStrike">
              <a:solidFill>
                <a:schemeClr val="dk2"/>
              </a:solidFill>
              <a:latin typeface="Arial"/>
              <a:ea typeface="Arial"/>
              <a:cs typeface="Arial"/>
              <a:sym typeface="Arial"/>
            </a:endParaRPr>
          </a:p>
        </p:txBody>
      </p:sp>
      <p:pic>
        <p:nvPicPr>
          <p:cNvPr id="447" name="Google Shape;447;g331b8721638_0_28"/>
          <p:cNvPicPr preferRelativeResize="0"/>
          <p:nvPr/>
        </p:nvPicPr>
        <p:blipFill>
          <a:blip r:embed="rId3">
            <a:alphaModFix/>
          </a:blip>
          <a:stretch>
            <a:fillRect/>
          </a:stretch>
        </p:blipFill>
        <p:spPr>
          <a:xfrm>
            <a:off x="500075" y="936475"/>
            <a:ext cx="4071925" cy="5129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0"/>
          <p:cNvSpPr txBox="1"/>
          <p:nvPr>
            <p:ph type="title"/>
          </p:nvPr>
        </p:nvSpPr>
        <p:spPr>
          <a:xfrm>
            <a:off x="311700" y="172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Penutup</a:t>
            </a:r>
            <a:endParaRPr b="1"/>
          </a:p>
        </p:txBody>
      </p:sp>
      <p:sp>
        <p:nvSpPr>
          <p:cNvPr id="453" name="Google Shape;453;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sz="1900">
                <a:solidFill>
                  <a:schemeClr val="dk1"/>
                </a:solidFill>
              </a:rPr>
              <a:t>			</a:t>
            </a:r>
            <a:r>
              <a:rPr lang="en" sz="1900" u="sng">
                <a:solidFill>
                  <a:schemeClr val="hlink"/>
                </a:solidFill>
                <a:hlinkClick r:id="rId3"/>
              </a:rPr>
              <a:t>http://linkedin.com/in/wendy-kusman</a:t>
            </a:r>
            <a:endParaRPr sz="1900">
              <a:solidFill>
                <a:schemeClr val="dk1"/>
              </a:solidFill>
            </a:endParaRPr>
          </a:p>
          <a:p>
            <a:pPr indent="0" lvl="0" marL="0" rtl="0" algn="just">
              <a:lnSpc>
                <a:spcPct val="115000"/>
              </a:lnSpc>
              <a:spcBef>
                <a:spcPts val="0"/>
              </a:spcBef>
              <a:spcAft>
                <a:spcPts val="0"/>
              </a:spcAft>
              <a:buSzPts val="1800"/>
              <a:buNone/>
            </a:pPr>
            <a:r>
              <a:t/>
            </a:r>
            <a:endParaRPr sz="1900">
              <a:solidFill>
                <a:schemeClr val="dk1"/>
              </a:solidFill>
            </a:endParaRPr>
          </a:p>
          <a:p>
            <a:pPr indent="457200" lvl="0" marL="914400" rtl="0" algn="just">
              <a:lnSpc>
                <a:spcPct val="115000"/>
              </a:lnSpc>
              <a:spcBef>
                <a:spcPts val="0"/>
              </a:spcBef>
              <a:spcAft>
                <a:spcPts val="0"/>
              </a:spcAft>
              <a:buSzPts val="1800"/>
              <a:buNone/>
            </a:pPr>
            <a:r>
              <a:rPr lang="en" sz="1900" u="sng">
                <a:solidFill>
                  <a:schemeClr val="hlink"/>
                </a:solidFill>
                <a:hlinkClick r:id="rId4"/>
              </a:rPr>
              <a:t>wendy_kusman@yahoo.com</a:t>
            </a:r>
            <a:endParaRPr sz="1900">
              <a:solidFill>
                <a:schemeClr val="dk1"/>
              </a:solidFill>
            </a:endParaRPr>
          </a:p>
          <a:p>
            <a:pPr indent="457200" lvl="0" marL="914400" rtl="0" algn="just">
              <a:lnSpc>
                <a:spcPct val="115000"/>
              </a:lnSpc>
              <a:spcBef>
                <a:spcPts val="0"/>
              </a:spcBef>
              <a:spcAft>
                <a:spcPts val="0"/>
              </a:spcAft>
              <a:buSzPts val="1800"/>
              <a:buNone/>
            </a:pPr>
            <a:r>
              <a:t/>
            </a:r>
            <a:endParaRPr sz="1900">
              <a:solidFill>
                <a:schemeClr val="dk1"/>
              </a:solidFill>
            </a:endParaRPr>
          </a:p>
          <a:p>
            <a:pPr indent="457200" lvl="0" marL="914400" rtl="0" algn="just">
              <a:lnSpc>
                <a:spcPct val="115000"/>
              </a:lnSpc>
              <a:spcBef>
                <a:spcPts val="0"/>
              </a:spcBef>
              <a:spcAft>
                <a:spcPts val="0"/>
              </a:spcAft>
              <a:buSzPts val="1800"/>
              <a:buNone/>
            </a:pPr>
            <a:r>
              <a:rPr lang="en" sz="1900" u="sng">
                <a:solidFill>
                  <a:schemeClr val="hlink"/>
                </a:solidFill>
                <a:hlinkClick r:id="rId5"/>
              </a:rPr>
              <a:t>https://github.com/wendykusman/</a:t>
            </a:r>
            <a:endParaRPr sz="1900">
              <a:solidFill>
                <a:schemeClr val="dk1"/>
              </a:solidFill>
            </a:endParaRPr>
          </a:p>
          <a:p>
            <a:pPr indent="457200" lvl="0" marL="914400" rtl="0" algn="just">
              <a:lnSpc>
                <a:spcPct val="115000"/>
              </a:lnSpc>
              <a:spcBef>
                <a:spcPts val="0"/>
              </a:spcBef>
              <a:spcAft>
                <a:spcPts val="0"/>
              </a:spcAft>
              <a:buSzPts val="1800"/>
              <a:buNone/>
            </a:pPr>
            <a:r>
              <a:t/>
            </a:r>
            <a:endParaRPr sz="1900">
              <a:solidFill>
                <a:schemeClr val="dk1"/>
              </a:solidFill>
            </a:endParaRPr>
          </a:p>
          <a:p>
            <a:pPr indent="457200" lvl="0" marL="457200" rtl="0" algn="just">
              <a:lnSpc>
                <a:spcPct val="115000"/>
              </a:lnSpc>
              <a:spcBef>
                <a:spcPts val="0"/>
              </a:spcBef>
              <a:spcAft>
                <a:spcPts val="0"/>
              </a:spcAft>
              <a:buClr>
                <a:schemeClr val="dk1"/>
              </a:buClr>
              <a:buSzPts val="1800"/>
              <a:buFont typeface="Arial"/>
              <a:buNone/>
            </a:pPr>
            <a:r>
              <a:t/>
            </a:r>
            <a:endParaRPr sz="1900">
              <a:solidFill>
                <a:schemeClr val="dk1"/>
              </a:solidFill>
            </a:endParaRPr>
          </a:p>
          <a:p>
            <a:pPr indent="0" lvl="0" marL="0" rtl="0" algn="just">
              <a:lnSpc>
                <a:spcPct val="115000"/>
              </a:lnSpc>
              <a:spcBef>
                <a:spcPts val="0"/>
              </a:spcBef>
              <a:spcAft>
                <a:spcPts val="0"/>
              </a:spcAft>
              <a:buClr>
                <a:schemeClr val="dk1"/>
              </a:buClr>
              <a:buSzPts val="1800"/>
              <a:buFont typeface="Arial"/>
              <a:buNone/>
            </a:pPr>
            <a:r>
              <a:t/>
            </a:r>
            <a:endParaRPr sz="1900">
              <a:solidFill>
                <a:schemeClr val="dk1"/>
              </a:solidFill>
            </a:endParaRPr>
          </a:p>
          <a:p>
            <a:pPr indent="0" lvl="0" marL="0" rtl="0" algn="just">
              <a:lnSpc>
                <a:spcPct val="115000"/>
              </a:lnSpc>
              <a:spcBef>
                <a:spcPts val="0"/>
              </a:spcBef>
              <a:spcAft>
                <a:spcPts val="0"/>
              </a:spcAft>
              <a:buSzPts val="1800"/>
              <a:buNone/>
            </a:pPr>
            <a:r>
              <a:t/>
            </a:r>
            <a:endParaRPr sz="1900">
              <a:solidFill>
                <a:schemeClr val="dk1"/>
              </a:solidFill>
            </a:endParaRPr>
          </a:p>
        </p:txBody>
      </p:sp>
      <p:pic>
        <p:nvPicPr>
          <p:cNvPr id="454" name="Google Shape;454;p20"/>
          <p:cNvPicPr preferRelativeResize="0"/>
          <p:nvPr/>
        </p:nvPicPr>
        <p:blipFill rotWithShape="1">
          <a:blip r:embed="rId6">
            <a:alphaModFix/>
          </a:blip>
          <a:srcRect b="0" l="0" r="0" t="0"/>
          <a:stretch/>
        </p:blipFill>
        <p:spPr>
          <a:xfrm>
            <a:off x="934625" y="1152475"/>
            <a:ext cx="478225" cy="450100"/>
          </a:xfrm>
          <a:prstGeom prst="rect">
            <a:avLst/>
          </a:prstGeom>
          <a:noFill/>
          <a:ln>
            <a:noFill/>
          </a:ln>
        </p:spPr>
      </p:pic>
      <p:pic>
        <p:nvPicPr>
          <p:cNvPr id="455" name="Google Shape;455;p20"/>
          <p:cNvPicPr preferRelativeResize="0"/>
          <p:nvPr/>
        </p:nvPicPr>
        <p:blipFill rotWithShape="1">
          <a:blip r:embed="rId7">
            <a:alphaModFix/>
          </a:blip>
          <a:srcRect b="28558" l="18817" r="18810" t="25305"/>
          <a:stretch/>
        </p:blipFill>
        <p:spPr>
          <a:xfrm>
            <a:off x="869500" y="1830800"/>
            <a:ext cx="608475" cy="450100"/>
          </a:xfrm>
          <a:prstGeom prst="rect">
            <a:avLst/>
          </a:prstGeom>
          <a:noFill/>
          <a:ln>
            <a:noFill/>
          </a:ln>
        </p:spPr>
      </p:pic>
      <p:pic>
        <p:nvPicPr>
          <p:cNvPr id="456" name="Google Shape;456;p20"/>
          <p:cNvPicPr preferRelativeResize="0"/>
          <p:nvPr/>
        </p:nvPicPr>
        <p:blipFill rotWithShape="1">
          <a:blip r:embed="rId8">
            <a:alphaModFix/>
          </a:blip>
          <a:srcRect b="0" l="0" r="0" t="0"/>
          <a:stretch/>
        </p:blipFill>
        <p:spPr>
          <a:xfrm>
            <a:off x="773650" y="2509125"/>
            <a:ext cx="800169" cy="450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0" y="0"/>
            <a:ext cx="9144000" cy="7089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01: Sales Force Training</a:t>
            </a:r>
            <a:endParaRPr b="1" sz="4200"/>
          </a:p>
        </p:txBody>
      </p:sp>
      <p:sp>
        <p:nvSpPr>
          <p:cNvPr id="79" name="Google Shape;79;p5"/>
          <p:cNvSpPr txBox="1"/>
          <p:nvPr>
            <p:ph idx="1" type="body"/>
          </p:nvPr>
        </p:nvSpPr>
        <p:spPr>
          <a:xfrm>
            <a:off x="346500" y="708900"/>
            <a:ext cx="8485800" cy="435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b="1" lang="en">
                <a:solidFill>
                  <a:schemeClr val="dk1"/>
                </a:solidFill>
                <a:highlight>
                  <a:schemeClr val="accent6"/>
                </a:highlight>
              </a:rPr>
              <a:t>Overview - Background Problem Project</a:t>
            </a:r>
            <a:endParaRPr b="1">
              <a:solidFill>
                <a:schemeClr val="dk1"/>
              </a:solidFill>
              <a:highlight>
                <a:schemeClr val="accent6"/>
              </a:highlight>
            </a:endParaRPr>
          </a:p>
          <a:p>
            <a:pPr indent="-342900" lvl="0" marL="457200" rtl="0" algn="l">
              <a:lnSpc>
                <a:spcPct val="115000"/>
              </a:lnSpc>
              <a:spcBef>
                <a:spcPts val="1200"/>
              </a:spcBef>
              <a:spcAft>
                <a:spcPts val="0"/>
              </a:spcAft>
              <a:buClr>
                <a:schemeClr val="dk1"/>
              </a:buClr>
              <a:buSzPts val="1800"/>
              <a:buChar char="-"/>
            </a:pPr>
            <a:r>
              <a:rPr lang="en">
                <a:solidFill>
                  <a:schemeClr val="dk1"/>
                </a:solidFill>
              </a:rPr>
              <a:t>Perusahaan X ingin meningkatkan penjualan dengan melakukan pelatihan Sales Force Training yang bersumber dari data penjualan yang mempunyai rata-rata penjualan senilai $100 per transaksi.</a:t>
            </a:r>
            <a:br>
              <a:rPr lang="en">
                <a:solidFill>
                  <a:schemeClr val="dk1"/>
                </a:solidFill>
              </a:rPr>
            </a:b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Project ini untuk menunjukkan apakah dengan melakukan training kepada tim sales dapat terjadi peningkatan</a:t>
            </a:r>
            <a:br>
              <a:rPr lang="en">
                <a:solidFill>
                  <a:schemeClr val="dk1"/>
                </a:solidFill>
              </a:rPr>
            </a:b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Fokus utama pada analisis data ini adalah membuat data frame, menghitung central of tendency dan measure of variability, menentukan Hipotesis awal dan Hipotesis 1, dan menentukan kesimpulan setelah analisa t-test dan p-value</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01: Sales Force Training</a:t>
            </a:r>
            <a:endParaRPr b="1" sz="4200"/>
          </a:p>
        </p:txBody>
      </p:sp>
      <p:sp>
        <p:nvSpPr>
          <p:cNvPr id="85" name="Google Shape;85;p6"/>
          <p:cNvSpPr txBox="1"/>
          <p:nvPr>
            <p:ph idx="1" type="body"/>
          </p:nvPr>
        </p:nvSpPr>
        <p:spPr>
          <a:xfrm>
            <a:off x="79925" y="850050"/>
            <a:ext cx="8752500" cy="42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b="1" lang="en">
                <a:solidFill>
                  <a:schemeClr val="dk1"/>
                </a:solidFill>
              </a:rPr>
              <a:t>Flowchart</a:t>
            </a:r>
            <a:endParaRPr b="1">
              <a:solidFill>
                <a:schemeClr val="dk1"/>
              </a:solidFill>
            </a:endParaRPr>
          </a:p>
        </p:txBody>
      </p:sp>
      <p:sp>
        <p:nvSpPr>
          <p:cNvPr id="86" name="Google Shape;86;p6"/>
          <p:cNvSpPr/>
          <p:nvPr/>
        </p:nvSpPr>
        <p:spPr>
          <a:xfrm>
            <a:off x="738525" y="15400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Arial"/>
                <a:ea typeface="Arial"/>
                <a:cs typeface="Arial"/>
                <a:sym typeface="Arial"/>
              </a:rPr>
              <a:t>Import Libraries &amp; Create DataFrame</a:t>
            </a:r>
            <a:endParaRPr b="0" i="0" sz="1400" u="none" cap="none" strike="noStrike">
              <a:solidFill>
                <a:srgbClr val="000000"/>
              </a:solidFill>
              <a:latin typeface="Arial"/>
              <a:ea typeface="Arial"/>
              <a:cs typeface="Arial"/>
              <a:sym typeface="Arial"/>
            </a:endParaRPr>
          </a:p>
        </p:txBody>
      </p:sp>
      <p:sp>
        <p:nvSpPr>
          <p:cNvPr id="87" name="Google Shape;87;p6"/>
          <p:cNvSpPr/>
          <p:nvPr/>
        </p:nvSpPr>
        <p:spPr>
          <a:xfrm>
            <a:off x="3897750" y="15400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Statistic = Central of Tendeny</a:t>
            </a:r>
            <a:endParaRPr b="0" i="0" sz="1400" u="none" cap="none" strike="noStrike">
              <a:solidFill>
                <a:srgbClr val="000000"/>
              </a:solidFill>
              <a:latin typeface="Arial"/>
              <a:ea typeface="Arial"/>
              <a:cs typeface="Arial"/>
              <a:sym typeface="Arial"/>
            </a:endParaRPr>
          </a:p>
        </p:txBody>
      </p:sp>
      <p:sp>
        <p:nvSpPr>
          <p:cNvPr id="88" name="Google Shape;88;p6"/>
          <p:cNvSpPr/>
          <p:nvPr/>
        </p:nvSpPr>
        <p:spPr>
          <a:xfrm>
            <a:off x="6657225" y="15400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Statistic = Measure of Variability</a:t>
            </a:r>
            <a:endParaRPr b="0" i="0" sz="1400" u="none" cap="none" strike="noStrike">
              <a:solidFill>
                <a:srgbClr val="000000"/>
              </a:solidFill>
              <a:latin typeface="Arial"/>
              <a:ea typeface="Arial"/>
              <a:cs typeface="Arial"/>
              <a:sym typeface="Arial"/>
            </a:endParaRPr>
          </a:p>
        </p:txBody>
      </p:sp>
      <p:sp>
        <p:nvSpPr>
          <p:cNvPr id="89" name="Google Shape;89;p6"/>
          <p:cNvSpPr/>
          <p:nvPr/>
        </p:nvSpPr>
        <p:spPr>
          <a:xfrm>
            <a:off x="6657225" y="31037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Declare H0 &amp; H1</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a:off x="3897750" y="31037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Process T-Test &amp; P-Value</a:t>
            </a:r>
            <a:endParaRPr b="0" i="0" sz="1400" u="none" cap="none" strike="noStrike">
              <a:solidFill>
                <a:srgbClr val="000000"/>
              </a:solidFill>
              <a:latin typeface="Arial"/>
              <a:ea typeface="Arial"/>
              <a:cs typeface="Arial"/>
              <a:sym typeface="Arial"/>
            </a:endParaRPr>
          </a:p>
        </p:txBody>
      </p:sp>
      <p:sp>
        <p:nvSpPr>
          <p:cNvPr id="91" name="Google Shape;91;p6"/>
          <p:cNvSpPr/>
          <p:nvPr/>
        </p:nvSpPr>
        <p:spPr>
          <a:xfrm>
            <a:off x="738525" y="31037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Conclusion</a:t>
            </a:r>
            <a:endParaRPr b="0" i="0" sz="1400" u="none" cap="none" strike="noStrike">
              <a:solidFill>
                <a:srgbClr val="000000"/>
              </a:solidFill>
              <a:latin typeface="Arial"/>
              <a:ea typeface="Arial"/>
              <a:cs typeface="Arial"/>
              <a:sym typeface="Arial"/>
            </a:endParaRPr>
          </a:p>
        </p:txBody>
      </p:sp>
      <p:sp>
        <p:nvSpPr>
          <p:cNvPr id="92" name="Google Shape;92;p6"/>
          <p:cNvSpPr/>
          <p:nvPr/>
        </p:nvSpPr>
        <p:spPr>
          <a:xfrm>
            <a:off x="2563238" y="1728225"/>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
          <p:cNvSpPr/>
          <p:nvPr/>
        </p:nvSpPr>
        <p:spPr>
          <a:xfrm>
            <a:off x="5522575" y="1798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p:nvPr/>
        </p:nvSpPr>
        <p:spPr>
          <a:xfrm rot="10800000">
            <a:off x="2563225" y="33072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
          <p:cNvSpPr/>
          <p:nvPr/>
        </p:nvSpPr>
        <p:spPr>
          <a:xfrm rot="10800000">
            <a:off x="5522575" y="33072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
          <p:cNvSpPr/>
          <p:nvPr/>
        </p:nvSpPr>
        <p:spPr>
          <a:xfrm rot="5400000">
            <a:off x="7098375" y="2580663"/>
            <a:ext cx="4662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3383bdac040_1_19"/>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01: Sales Force Training</a:t>
            </a:r>
            <a:endParaRPr b="1" sz="4200"/>
          </a:p>
        </p:txBody>
      </p:sp>
      <p:sp>
        <p:nvSpPr>
          <p:cNvPr id="102" name="Google Shape;102;g3383bdac040_1_19"/>
          <p:cNvSpPr txBox="1"/>
          <p:nvPr>
            <p:ph idx="1" type="body"/>
          </p:nvPr>
        </p:nvSpPr>
        <p:spPr>
          <a:xfrm>
            <a:off x="442925" y="572700"/>
            <a:ext cx="8389500" cy="4495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Clr>
                <a:schemeClr val="dk1"/>
              </a:buClr>
              <a:buSzPts val="1800"/>
              <a:buAutoNum type="arabicPeriod"/>
            </a:pPr>
            <a:r>
              <a:rPr b="1" lang="en">
                <a:solidFill>
                  <a:schemeClr val="dk1"/>
                </a:solidFill>
              </a:rPr>
              <a:t>Membuat Data Frame di Python</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rPr b="1" lang="en">
                <a:solidFill>
                  <a:schemeClr val="dk1"/>
                </a:solidFill>
              </a:rPr>
              <a:t>Result :</a:t>
            </a:r>
            <a:endParaRPr b="1">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pic>
        <p:nvPicPr>
          <p:cNvPr id="103" name="Google Shape;103;g3383bdac040_1_19"/>
          <p:cNvPicPr preferRelativeResize="0"/>
          <p:nvPr/>
        </p:nvPicPr>
        <p:blipFill rotWithShape="1">
          <a:blip r:embed="rId3">
            <a:alphaModFix/>
          </a:blip>
          <a:srcRect b="0" l="0" r="0" t="0"/>
          <a:stretch/>
        </p:blipFill>
        <p:spPr>
          <a:xfrm>
            <a:off x="442900" y="1091100"/>
            <a:ext cx="8258175" cy="2114550"/>
          </a:xfrm>
          <a:prstGeom prst="rect">
            <a:avLst/>
          </a:prstGeom>
          <a:noFill/>
          <a:ln>
            <a:noFill/>
          </a:ln>
        </p:spPr>
      </p:pic>
      <p:pic>
        <p:nvPicPr>
          <p:cNvPr id="104" name="Google Shape;104;g3383bdac040_1_19"/>
          <p:cNvPicPr preferRelativeResize="0"/>
          <p:nvPr/>
        </p:nvPicPr>
        <p:blipFill rotWithShape="1">
          <a:blip r:embed="rId4">
            <a:alphaModFix/>
          </a:blip>
          <a:srcRect b="0" l="0" r="0" t="0"/>
          <a:stretch/>
        </p:blipFill>
        <p:spPr>
          <a:xfrm>
            <a:off x="424988" y="3833813"/>
            <a:ext cx="5686425" cy="96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383bdac040_1_12"/>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01: Sales Force Training</a:t>
            </a:r>
            <a:endParaRPr b="1" sz="4200"/>
          </a:p>
        </p:txBody>
      </p:sp>
      <p:sp>
        <p:nvSpPr>
          <p:cNvPr id="110" name="Google Shape;110;g3383bdac040_1_12"/>
          <p:cNvSpPr txBox="1"/>
          <p:nvPr>
            <p:ph idx="1" type="body"/>
          </p:nvPr>
        </p:nvSpPr>
        <p:spPr>
          <a:xfrm>
            <a:off x="442925" y="572700"/>
            <a:ext cx="8389500" cy="449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SzPts val="1800"/>
              <a:buNone/>
            </a:pPr>
            <a:r>
              <a:rPr b="1" lang="en">
                <a:solidFill>
                  <a:schemeClr val="dk1"/>
                </a:solidFill>
              </a:rPr>
              <a:t>2.   Membuat Central of Tendency</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rPr b="1" lang="en">
                <a:solidFill>
                  <a:schemeClr val="dk1"/>
                </a:solidFill>
              </a:rPr>
              <a:t>Result</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pic>
        <p:nvPicPr>
          <p:cNvPr id="111" name="Google Shape;111;g3383bdac040_1_12"/>
          <p:cNvPicPr preferRelativeResize="0"/>
          <p:nvPr/>
        </p:nvPicPr>
        <p:blipFill rotWithShape="1">
          <a:blip r:embed="rId3">
            <a:alphaModFix/>
          </a:blip>
          <a:srcRect b="0" l="0" r="0" t="0"/>
          <a:stretch/>
        </p:blipFill>
        <p:spPr>
          <a:xfrm>
            <a:off x="539325" y="1120013"/>
            <a:ext cx="6896100" cy="2047875"/>
          </a:xfrm>
          <a:prstGeom prst="rect">
            <a:avLst/>
          </a:prstGeom>
          <a:noFill/>
          <a:ln>
            <a:noFill/>
          </a:ln>
        </p:spPr>
      </p:pic>
      <p:pic>
        <p:nvPicPr>
          <p:cNvPr id="112" name="Google Shape;112;g3383bdac040_1_12"/>
          <p:cNvPicPr preferRelativeResize="0"/>
          <p:nvPr/>
        </p:nvPicPr>
        <p:blipFill rotWithShape="1">
          <a:blip r:embed="rId4">
            <a:alphaModFix/>
          </a:blip>
          <a:srcRect b="0" l="0" r="0" t="0"/>
          <a:stretch/>
        </p:blipFill>
        <p:spPr>
          <a:xfrm>
            <a:off x="539313" y="3715225"/>
            <a:ext cx="4619625" cy="53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383bdac040_1_26"/>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01: Sales Force Training</a:t>
            </a:r>
            <a:endParaRPr b="1" sz="4200"/>
          </a:p>
        </p:txBody>
      </p:sp>
      <p:sp>
        <p:nvSpPr>
          <p:cNvPr id="118" name="Google Shape;118;g3383bdac040_1_26"/>
          <p:cNvSpPr txBox="1"/>
          <p:nvPr>
            <p:ph idx="1" type="body"/>
          </p:nvPr>
        </p:nvSpPr>
        <p:spPr>
          <a:xfrm>
            <a:off x="442925" y="572700"/>
            <a:ext cx="8389500" cy="449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SzPts val="1800"/>
              <a:buNone/>
            </a:pPr>
            <a:r>
              <a:rPr b="1" lang="en">
                <a:solidFill>
                  <a:schemeClr val="dk1"/>
                </a:solidFill>
              </a:rPr>
              <a:t>3.   Membuat Central of Tendency</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rPr b="1" lang="en">
                <a:solidFill>
                  <a:schemeClr val="dk1"/>
                </a:solidFill>
              </a:rPr>
              <a:t>Result</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pic>
        <p:nvPicPr>
          <p:cNvPr id="119" name="Google Shape;119;g3383bdac040_1_26"/>
          <p:cNvPicPr preferRelativeResize="0"/>
          <p:nvPr/>
        </p:nvPicPr>
        <p:blipFill rotWithShape="1">
          <a:blip r:embed="rId3">
            <a:alphaModFix/>
          </a:blip>
          <a:srcRect b="0" l="0" r="0" t="0"/>
          <a:stretch/>
        </p:blipFill>
        <p:spPr>
          <a:xfrm>
            <a:off x="1364525" y="3554231"/>
            <a:ext cx="4704192" cy="1369750"/>
          </a:xfrm>
          <a:prstGeom prst="rect">
            <a:avLst/>
          </a:prstGeom>
          <a:noFill/>
          <a:ln>
            <a:noFill/>
          </a:ln>
        </p:spPr>
      </p:pic>
      <p:pic>
        <p:nvPicPr>
          <p:cNvPr id="120" name="Google Shape;120;g3383bdac040_1_26"/>
          <p:cNvPicPr preferRelativeResize="0"/>
          <p:nvPr/>
        </p:nvPicPr>
        <p:blipFill rotWithShape="1">
          <a:blip r:embed="rId4">
            <a:alphaModFix/>
          </a:blip>
          <a:srcRect b="0" l="0" r="0" t="0"/>
          <a:stretch/>
        </p:blipFill>
        <p:spPr>
          <a:xfrm>
            <a:off x="558363" y="1001413"/>
            <a:ext cx="6181725" cy="2124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