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layfair Display"/>
      <p:regular r:id="rId50"/>
      <p:bold r:id="rId51"/>
      <p:italic r:id="rId52"/>
      <p:boldItalic r:id="rId53"/>
    </p:embeddedFont>
    <p:embeddedFont>
      <p:font typeface="EB Garamond"/>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8" roundtripDataSignature="AMtx7miwGvrK6mF4ITF7MEB/e1Dj/bXR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1008F4-EB6B-440C-B0C6-3CE3EC32B5DD}">
  <a:tblStyle styleId="{BF1008F4-EB6B-440C-B0C6-3CE3EC32B5D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896E948-71F4-4A71-8644-92965C8098C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layfairDisplay-bold.fntdata"/><Relationship Id="rId50" Type="http://schemas.openxmlformats.org/officeDocument/2006/relationships/font" Target="fonts/PlayfairDisplay-regular.fntdata"/><Relationship Id="rId53" Type="http://schemas.openxmlformats.org/officeDocument/2006/relationships/font" Target="fonts/PlayfairDisplay-boldItalic.fntdata"/><Relationship Id="rId52" Type="http://schemas.openxmlformats.org/officeDocument/2006/relationships/font" Target="fonts/PlayfairDisplay-italic.fntdata"/><Relationship Id="rId11" Type="http://schemas.openxmlformats.org/officeDocument/2006/relationships/slide" Target="slides/slide5.xml"/><Relationship Id="rId55" Type="http://schemas.openxmlformats.org/officeDocument/2006/relationships/font" Target="fonts/EBGaramond-bold.fntdata"/><Relationship Id="rId10" Type="http://schemas.openxmlformats.org/officeDocument/2006/relationships/slide" Target="slides/slide4.xml"/><Relationship Id="rId54" Type="http://schemas.openxmlformats.org/officeDocument/2006/relationships/font" Target="fonts/EBGaramond-regular.fntdata"/><Relationship Id="rId13" Type="http://schemas.openxmlformats.org/officeDocument/2006/relationships/slide" Target="slides/slide7.xml"/><Relationship Id="rId57" Type="http://schemas.openxmlformats.org/officeDocument/2006/relationships/font" Target="fonts/EBGaramond-boldItalic.fntdata"/><Relationship Id="rId12" Type="http://schemas.openxmlformats.org/officeDocument/2006/relationships/slide" Target="slides/slide6.xml"/><Relationship Id="rId56" Type="http://schemas.openxmlformats.org/officeDocument/2006/relationships/font" Target="fonts/EBGaramond-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83bdac04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383bdac040_1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83bdac04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383bdac040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1b872163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31b8721638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84801bc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384801bca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84801bca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384801bca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84801bc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384801bca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84801bc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384801bca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84801bc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384801bca4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84801bca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384801bca4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1b872163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331b8721638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84801bca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384801bca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1acd88b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31acd88b9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31acd88b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331acd88b9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1acd88b9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331acd88b9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1acd88b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31acd88b9f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1acd88b9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31acd88b9f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1acd88b9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331acd88b9f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1acd88b9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31acd88b9f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1acd88b9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331acd88b9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1acd88b9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331acd88b9f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83bdac04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3383bdac040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31b872163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31b8721638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31acd88b9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331acd88b9f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31afac75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331afac75d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1afac75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331afac75d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1afac75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331afac75d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31afac75d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331afac75d6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31afac75d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331afac75d6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31b8721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331b87216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31b872163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31b8721638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1b87216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331b872163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1b87216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331b872163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31b87216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331b872163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31b872163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331b872163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83bdac04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383bdac04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83bdac04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383bdac040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83bdac04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383bdac040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linkedin.com/in/wendy-kusman" TargetMode="External"/><Relationship Id="rId4" Type="http://schemas.openxmlformats.org/officeDocument/2006/relationships/hyperlink" Target="mailto:wendy_kusman@yahoo.com" TargetMode="External"/><Relationship Id="rId5" Type="http://schemas.openxmlformats.org/officeDocument/2006/relationships/hyperlink" Target="https://github.com/wendykusman/" TargetMode="External"/><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nvSpPr>
        <p:spPr>
          <a:xfrm>
            <a:off x="438951" y="1800925"/>
            <a:ext cx="32595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rgbClr val="000000"/>
                </a:solidFill>
                <a:latin typeface="Playfair Display"/>
                <a:ea typeface="Playfair Display"/>
                <a:cs typeface="Playfair Display"/>
                <a:sym typeface="Playfair Display"/>
              </a:rPr>
              <a:t>Final Project </a:t>
            </a:r>
            <a:endParaRPr b="1" i="0" sz="2600" u="none" cap="none" strike="noStrike">
              <a:solidFill>
                <a:srgbClr val="00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Playfair Display"/>
                <a:ea typeface="Playfair Display"/>
                <a:cs typeface="Playfair Display"/>
                <a:sym typeface="Playfair Display"/>
              </a:rPr>
              <a:t>Data Science</a:t>
            </a:r>
            <a:endParaRPr b="0" i="0" sz="2600" u="none" cap="none" strike="noStrike">
              <a:solidFill>
                <a:srgbClr val="000000"/>
              </a:solidFill>
              <a:latin typeface="Playfair Display"/>
              <a:ea typeface="Playfair Display"/>
              <a:cs typeface="Playfair Display"/>
              <a:sym typeface="Playfair Display"/>
            </a:endParaRPr>
          </a:p>
        </p:txBody>
      </p:sp>
      <p:sp>
        <p:nvSpPr>
          <p:cNvPr id="55" name="Google Shape;55;p2"/>
          <p:cNvSpPr txBox="1"/>
          <p:nvPr/>
        </p:nvSpPr>
        <p:spPr>
          <a:xfrm>
            <a:off x="510049" y="4432675"/>
            <a:ext cx="193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800" u="none" cap="none" strike="noStrike">
                <a:solidFill>
                  <a:srgbClr val="000000"/>
                </a:solidFill>
                <a:latin typeface="EB Garamond"/>
                <a:ea typeface="EB Garamond"/>
                <a:cs typeface="EB Garamond"/>
                <a:sym typeface="EB Garamond"/>
              </a:rPr>
              <a:t>[</a:t>
            </a:r>
            <a:r>
              <a:rPr lang="en" sz="1800">
                <a:latin typeface="EB Garamond"/>
                <a:ea typeface="EB Garamond"/>
                <a:cs typeface="EB Garamond"/>
                <a:sym typeface="EB Garamond"/>
              </a:rPr>
              <a:t>Wendy Kusman</a:t>
            </a:r>
            <a:r>
              <a:rPr b="0" i="0" lang="en" sz="1800" u="none" cap="none" strike="noStrike">
                <a:solidFill>
                  <a:srgbClr val="000000"/>
                </a:solidFill>
                <a:latin typeface="EB Garamond"/>
                <a:ea typeface="EB Garamond"/>
                <a:cs typeface="EB Garamond"/>
                <a:sym typeface="EB Garamond"/>
              </a:rPr>
              <a:t>]</a:t>
            </a:r>
            <a:endParaRPr b="0" i="0" sz="1800" u="none" cap="none" strike="noStrike">
              <a:solidFill>
                <a:srgbClr val="000000"/>
              </a:solidFill>
              <a:latin typeface="EB Garamond"/>
              <a:ea typeface="EB Garamond"/>
              <a:cs typeface="EB Garamond"/>
              <a:sym typeface="EB Garamond"/>
            </a:endParaRPr>
          </a:p>
        </p:txBody>
      </p:sp>
      <p:pic>
        <p:nvPicPr>
          <p:cNvPr id="56" name="Google Shape;56;p2"/>
          <p:cNvPicPr preferRelativeResize="0"/>
          <p:nvPr/>
        </p:nvPicPr>
        <p:blipFill rotWithShape="1">
          <a:blip r:embed="rId3">
            <a:alphaModFix/>
          </a:blip>
          <a:srcRect b="0" l="0" r="0" t="0"/>
          <a:stretch/>
        </p:blipFill>
        <p:spPr>
          <a:xfrm>
            <a:off x="438949" y="268375"/>
            <a:ext cx="2081399" cy="6870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383bdac040_1_37"/>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26" name="Google Shape;126;g3383bdac040_1_37"/>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a:solidFill>
                  <a:schemeClr val="dk1"/>
                </a:solidFill>
              </a:rPr>
              <a:t>4</a:t>
            </a:r>
            <a:r>
              <a:rPr b="1" lang="en">
                <a:solidFill>
                  <a:schemeClr val="dk1"/>
                </a:solidFill>
              </a:rPr>
              <a:t>.   Menentukan H0 dan H1</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5. Uji Statistik T-test dan p-value</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Result</a:t>
            </a:r>
            <a:endParaRPr b="1">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27" name="Google Shape;127;g3383bdac040_1_37"/>
          <p:cNvPicPr preferRelativeResize="0"/>
          <p:nvPr/>
        </p:nvPicPr>
        <p:blipFill>
          <a:blip r:embed="rId3">
            <a:alphaModFix/>
          </a:blip>
          <a:stretch>
            <a:fillRect/>
          </a:stretch>
        </p:blipFill>
        <p:spPr>
          <a:xfrm>
            <a:off x="442925" y="1106300"/>
            <a:ext cx="8167675" cy="1249175"/>
          </a:xfrm>
          <a:prstGeom prst="rect">
            <a:avLst/>
          </a:prstGeom>
          <a:noFill/>
          <a:ln>
            <a:noFill/>
          </a:ln>
        </p:spPr>
      </p:pic>
      <p:pic>
        <p:nvPicPr>
          <p:cNvPr id="128" name="Google Shape;128;g3383bdac040_1_37"/>
          <p:cNvPicPr preferRelativeResize="0"/>
          <p:nvPr/>
        </p:nvPicPr>
        <p:blipFill>
          <a:blip r:embed="rId4">
            <a:alphaModFix/>
          </a:blip>
          <a:stretch>
            <a:fillRect/>
          </a:stretch>
        </p:blipFill>
        <p:spPr>
          <a:xfrm>
            <a:off x="442925" y="2889063"/>
            <a:ext cx="6134100" cy="904875"/>
          </a:xfrm>
          <a:prstGeom prst="rect">
            <a:avLst/>
          </a:prstGeom>
          <a:noFill/>
          <a:ln>
            <a:noFill/>
          </a:ln>
        </p:spPr>
      </p:pic>
      <p:pic>
        <p:nvPicPr>
          <p:cNvPr id="129" name="Google Shape;129;g3383bdac040_1_37"/>
          <p:cNvPicPr preferRelativeResize="0"/>
          <p:nvPr/>
        </p:nvPicPr>
        <p:blipFill>
          <a:blip r:embed="rId5">
            <a:alphaModFix/>
          </a:blip>
          <a:stretch>
            <a:fillRect/>
          </a:stretch>
        </p:blipFill>
        <p:spPr>
          <a:xfrm>
            <a:off x="442925" y="4417750"/>
            <a:ext cx="3791450" cy="39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83bdac040_1_52"/>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35" name="Google Shape;135;g3383bdac040_1_52"/>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SzPts val="1800"/>
              <a:buNone/>
            </a:pPr>
            <a:r>
              <a:rPr b="1" lang="en">
                <a:solidFill>
                  <a:schemeClr val="dk1"/>
                </a:solidFill>
              </a:rPr>
              <a:t>6. Menarik Kesimpulan</a:t>
            </a:r>
            <a:endParaRPr b="1">
              <a:solidFill>
                <a:schemeClr val="dk1"/>
              </a:solidFill>
            </a:endParaRPr>
          </a:p>
          <a:p>
            <a:pPr indent="0" lvl="0" marL="0" rtl="0" algn="l">
              <a:lnSpc>
                <a:spcPct val="115000"/>
              </a:lnSpc>
              <a:spcBef>
                <a:spcPts val="1200"/>
              </a:spcBef>
              <a:spcAft>
                <a:spcPts val="0"/>
              </a:spcAft>
              <a:buSzPts val="1800"/>
              <a:buNone/>
            </a:pPr>
            <a:r>
              <a:t/>
            </a:r>
            <a:endParaRPr b="1">
              <a:solidFill>
                <a:schemeClr val="dk1"/>
              </a:solidFill>
            </a:endParaRPr>
          </a:p>
          <a:p>
            <a:pPr indent="0" lvl="0" marL="0" rtl="0" algn="l">
              <a:lnSpc>
                <a:spcPct val="115000"/>
              </a:lnSpc>
              <a:spcBef>
                <a:spcPts val="1200"/>
              </a:spcBef>
              <a:spcAft>
                <a:spcPts val="0"/>
              </a:spcAft>
              <a:buSzPts val="1800"/>
              <a:buNone/>
            </a:pPr>
            <a:r>
              <a:t/>
            </a:r>
            <a:endParaRPr b="1" sz="900">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Result</a:t>
            </a:r>
            <a:endParaRPr b="1">
              <a:solidFill>
                <a:schemeClr val="dk1"/>
              </a:solidFill>
            </a:endParaRPr>
          </a:p>
          <a:p>
            <a:pPr indent="0" lvl="0" marL="0" rtl="0" algn="l">
              <a:lnSpc>
                <a:spcPct val="115000"/>
              </a:lnSpc>
              <a:spcBef>
                <a:spcPts val="1200"/>
              </a:spcBef>
              <a:spcAft>
                <a:spcPts val="0"/>
              </a:spcAft>
              <a:buSzPts val="1800"/>
              <a:buNone/>
            </a:pPr>
            <a:r>
              <a:t/>
            </a:r>
            <a:endParaRPr b="1" sz="100">
              <a:solidFill>
                <a:schemeClr val="dk1"/>
              </a:solidFill>
            </a:endParaRPr>
          </a:p>
          <a:p>
            <a:pPr indent="0" lvl="0" marL="0" rtl="0" algn="l">
              <a:lnSpc>
                <a:spcPct val="115000"/>
              </a:lnSpc>
              <a:spcBef>
                <a:spcPts val="1200"/>
              </a:spcBef>
              <a:spcAft>
                <a:spcPts val="0"/>
              </a:spcAft>
              <a:buSzPts val="1800"/>
              <a:buNone/>
            </a:pPr>
            <a:r>
              <a:rPr b="1" lang="en">
                <a:solidFill>
                  <a:schemeClr val="dk1"/>
                </a:solidFill>
              </a:rPr>
              <a:t>Kesimpulan Akhir :</a:t>
            </a:r>
            <a:endParaRPr b="1">
              <a:solidFill>
                <a:schemeClr val="dk1"/>
              </a:solidFill>
            </a:endParaRPr>
          </a:p>
          <a:p>
            <a:pPr indent="0" lvl="0" marL="0" rtl="0" algn="l">
              <a:lnSpc>
                <a:spcPct val="115000"/>
              </a:lnSpc>
              <a:spcBef>
                <a:spcPts val="1200"/>
              </a:spcBef>
              <a:spcAft>
                <a:spcPts val="0"/>
              </a:spcAft>
              <a:buSzPts val="1800"/>
              <a:buNone/>
            </a:pPr>
            <a:r>
              <a:rPr b="1" lang="en" sz="1400">
                <a:solidFill>
                  <a:schemeClr val="dk1"/>
                </a:solidFill>
              </a:rPr>
              <a:t>Setelah semua tahap dijalankan, kesimpulan dapat diambil adalah kita gagal menolak H0 atau belum ada bukti yang cukup signifikan bahwa rata-rata penjualan berbeda dari 100. Teknik Sales Force Training berarti strategi yang kurang efektif jika ingin meningkatkan rata-rata transaksi sales pada perusahaan X</a:t>
            </a:r>
            <a:endParaRPr b="1" sz="1400">
              <a:solidFill>
                <a:schemeClr val="dk1"/>
              </a:solidFill>
            </a:endParaRPr>
          </a:p>
          <a:p>
            <a:pPr indent="0" lvl="0" marL="0" rtl="0" algn="l">
              <a:lnSpc>
                <a:spcPct val="115000"/>
              </a:lnSpc>
              <a:spcBef>
                <a:spcPts val="1200"/>
              </a:spcBef>
              <a:spcAft>
                <a:spcPts val="0"/>
              </a:spcAft>
              <a:buSzPts val="1800"/>
              <a:buNone/>
            </a:pPr>
            <a:r>
              <a:t/>
            </a:r>
            <a:endParaRPr b="1" sz="1400">
              <a:solidFill>
                <a:schemeClr val="dk1"/>
              </a:solidFill>
            </a:endParaRPr>
          </a:p>
          <a:p>
            <a:pPr indent="0" lvl="0" marL="0" rtl="0" algn="l">
              <a:lnSpc>
                <a:spcPct val="115000"/>
              </a:lnSpc>
              <a:spcBef>
                <a:spcPts val="1200"/>
              </a:spcBef>
              <a:spcAft>
                <a:spcPts val="1200"/>
              </a:spcAft>
              <a:buSzPts val="1800"/>
              <a:buNone/>
            </a:pPr>
            <a:r>
              <a:rPr b="1" lang="en" sz="1400">
                <a:solidFill>
                  <a:schemeClr val="dk1"/>
                </a:solidFill>
              </a:rPr>
              <a:t>https://github.com/wendykusman/ProjectDataScience/blob/31a8c243fd342f6abd3aab4dfe9af58f52b233d8/SalesForceTraining.py</a:t>
            </a:r>
            <a:endParaRPr b="1" sz="1400">
              <a:solidFill>
                <a:schemeClr val="dk1"/>
              </a:solidFill>
            </a:endParaRPr>
          </a:p>
        </p:txBody>
      </p:sp>
      <p:pic>
        <p:nvPicPr>
          <p:cNvPr id="136" name="Google Shape;136;g3383bdac040_1_52"/>
          <p:cNvPicPr preferRelativeResize="0"/>
          <p:nvPr/>
        </p:nvPicPr>
        <p:blipFill>
          <a:blip r:embed="rId3">
            <a:alphaModFix/>
          </a:blip>
          <a:stretch>
            <a:fillRect/>
          </a:stretch>
        </p:blipFill>
        <p:spPr>
          <a:xfrm>
            <a:off x="442913" y="948550"/>
            <a:ext cx="7400925" cy="800100"/>
          </a:xfrm>
          <a:prstGeom prst="rect">
            <a:avLst/>
          </a:prstGeom>
          <a:noFill/>
          <a:ln>
            <a:noFill/>
          </a:ln>
        </p:spPr>
      </p:pic>
      <p:pic>
        <p:nvPicPr>
          <p:cNvPr id="137" name="Google Shape;137;g3383bdac040_1_52"/>
          <p:cNvPicPr preferRelativeResize="0"/>
          <p:nvPr/>
        </p:nvPicPr>
        <p:blipFill>
          <a:blip r:embed="rId4">
            <a:alphaModFix/>
          </a:blip>
          <a:stretch>
            <a:fillRect/>
          </a:stretch>
        </p:blipFill>
        <p:spPr>
          <a:xfrm>
            <a:off x="442925" y="2202925"/>
            <a:ext cx="7887776" cy="23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125"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43" name="Google Shape;143;p9"/>
          <p:cNvSpPr txBox="1"/>
          <p:nvPr>
            <p:ph idx="1" type="body"/>
          </p:nvPr>
        </p:nvSpPr>
        <p:spPr>
          <a:xfrm>
            <a:off x="311700" y="675175"/>
            <a:ext cx="8520600" cy="389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solidFill>
                  <a:schemeClr val="dk1"/>
                </a:solidFill>
              </a:rPr>
              <a:t>Housing Price adalah harga suatu properti berdasarkan beberapa variabel.</a:t>
            </a:r>
            <a:endParaRPr>
              <a:solidFill>
                <a:schemeClr val="dk1"/>
              </a:solidFill>
            </a:endParaRPr>
          </a:p>
          <a:p>
            <a:pPr indent="0" lvl="0" marL="0" rtl="0" algn="l">
              <a:lnSpc>
                <a:spcPct val="115000"/>
              </a:lnSpc>
              <a:spcBef>
                <a:spcPts val="0"/>
              </a:spcBef>
              <a:spcAft>
                <a:spcPts val="0"/>
              </a:spcAft>
              <a:buNone/>
            </a:pPr>
            <a:r>
              <a:rPr lang="en">
                <a:solidFill>
                  <a:schemeClr val="dk1"/>
                </a:solidFill>
              </a:rPr>
              <a:t>Para pelaku bisnis properti perlu menggali trend dari suatu properti terhadap wilayah lokasi properti tersebut.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Proyek ini akan menggunakan suatu dataset dan akan dicoba untuk mencari insight. Dari dataset tersebut akan diambil beberapa variabel yang dapat digunakan sebagai analisa lanjutan. Namun sebelum itu, proses utama yang perlu dipersiapkan adalah EDA (Exploratory Data Analysis) supaya dataset layak untuk digunakan sebagai analisis</a:t>
            </a:r>
            <a:endParaRPr>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31b8721638_0_62"/>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02: Housing Price</a:t>
            </a:r>
            <a:endParaRPr b="1" sz="4200"/>
          </a:p>
        </p:txBody>
      </p:sp>
      <p:sp>
        <p:nvSpPr>
          <p:cNvPr id="149" name="Google Shape;149;g331b8721638_0_62"/>
          <p:cNvSpPr txBox="1"/>
          <p:nvPr>
            <p:ph idx="1" type="body"/>
          </p:nvPr>
        </p:nvSpPr>
        <p:spPr>
          <a:xfrm>
            <a:off x="79925" y="545250"/>
            <a:ext cx="8752500" cy="42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b="1" lang="en">
                <a:solidFill>
                  <a:schemeClr val="dk1"/>
                </a:solidFill>
              </a:rPr>
              <a:t>Flowchart</a:t>
            </a:r>
            <a:endParaRPr b="1">
              <a:solidFill>
                <a:schemeClr val="dk1"/>
              </a:solidFill>
            </a:endParaRPr>
          </a:p>
        </p:txBody>
      </p:sp>
      <p:sp>
        <p:nvSpPr>
          <p:cNvPr id="150" name="Google Shape;150;g331b8721638_0_62"/>
          <p:cNvSpPr/>
          <p:nvPr/>
        </p:nvSpPr>
        <p:spPr>
          <a:xfrm>
            <a:off x="7385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Import Libraries &amp; Create DataFrame</a:t>
            </a:r>
            <a:endParaRPr/>
          </a:p>
        </p:txBody>
      </p:sp>
      <p:sp>
        <p:nvSpPr>
          <p:cNvPr id="151" name="Google Shape;151;g331b8721638_0_62"/>
          <p:cNvSpPr/>
          <p:nvPr/>
        </p:nvSpPr>
        <p:spPr>
          <a:xfrm>
            <a:off x="3897750"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Missing Value Handling</a:t>
            </a:r>
            <a:endParaRPr/>
          </a:p>
        </p:txBody>
      </p:sp>
      <p:sp>
        <p:nvSpPr>
          <p:cNvPr id="152" name="Google Shape;152;g331b8721638_0_62"/>
          <p:cNvSpPr/>
          <p:nvPr/>
        </p:nvSpPr>
        <p:spPr>
          <a:xfrm>
            <a:off x="66572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Separate Numerical &amp; Categorical</a:t>
            </a:r>
            <a:endParaRPr/>
          </a:p>
        </p:txBody>
      </p:sp>
      <p:sp>
        <p:nvSpPr>
          <p:cNvPr id="153" name="Google Shape;153;g331b8721638_0_62"/>
          <p:cNvSpPr/>
          <p:nvPr/>
        </p:nvSpPr>
        <p:spPr>
          <a:xfrm>
            <a:off x="66572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1D Visualization</a:t>
            </a:r>
            <a:endParaRPr/>
          </a:p>
        </p:txBody>
      </p:sp>
      <p:sp>
        <p:nvSpPr>
          <p:cNvPr id="154" name="Google Shape;154;g331b8721638_0_62"/>
          <p:cNvSpPr/>
          <p:nvPr/>
        </p:nvSpPr>
        <p:spPr>
          <a:xfrm>
            <a:off x="3897750"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2D Visualization</a:t>
            </a:r>
            <a:endParaRPr/>
          </a:p>
        </p:txBody>
      </p:sp>
      <p:sp>
        <p:nvSpPr>
          <p:cNvPr id="155" name="Google Shape;155;g331b8721638_0_62"/>
          <p:cNvSpPr/>
          <p:nvPr/>
        </p:nvSpPr>
        <p:spPr>
          <a:xfrm>
            <a:off x="7385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Correlation from 2 variables</a:t>
            </a:r>
            <a:endParaRPr/>
          </a:p>
        </p:txBody>
      </p:sp>
      <p:sp>
        <p:nvSpPr>
          <p:cNvPr id="156" name="Google Shape;156;g331b8721638_0_62"/>
          <p:cNvSpPr/>
          <p:nvPr/>
        </p:nvSpPr>
        <p:spPr>
          <a:xfrm>
            <a:off x="2563238" y="14996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g331b8721638_0_62"/>
          <p:cNvSpPr/>
          <p:nvPr/>
        </p:nvSpPr>
        <p:spPr>
          <a:xfrm>
            <a:off x="5522575" y="1570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g331b8721638_0_62"/>
          <p:cNvSpPr/>
          <p:nvPr/>
        </p:nvSpPr>
        <p:spPr>
          <a:xfrm rot="10800000">
            <a:off x="256322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g331b8721638_0_62"/>
          <p:cNvSpPr/>
          <p:nvPr/>
        </p:nvSpPr>
        <p:spPr>
          <a:xfrm rot="10800000">
            <a:off x="552257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g331b8721638_0_62"/>
          <p:cNvSpPr/>
          <p:nvPr/>
        </p:nvSpPr>
        <p:spPr>
          <a:xfrm rot="5400000">
            <a:off x="7181925" y="219232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g331b8721638_0_62"/>
          <p:cNvSpPr/>
          <p:nvPr/>
        </p:nvSpPr>
        <p:spPr>
          <a:xfrm>
            <a:off x="738525" y="38204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62" name="Google Shape;162;g331b8721638_0_62"/>
          <p:cNvSpPr/>
          <p:nvPr/>
        </p:nvSpPr>
        <p:spPr>
          <a:xfrm rot="5400000">
            <a:off x="1263225" y="345417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384801bca4_0_0"/>
          <p:cNvSpPr txBox="1"/>
          <p:nvPr>
            <p:ph type="title"/>
          </p:nvPr>
        </p:nvSpPr>
        <p:spPr>
          <a:xfrm>
            <a:off x="-125"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68" name="Google Shape;168;g3384801bca4_0_0"/>
          <p:cNvSpPr txBox="1"/>
          <p:nvPr>
            <p:ph idx="1" type="body"/>
          </p:nvPr>
        </p:nvSpPr>
        <p:spPr>
          <a:xfrm>
            <a:off x="311700" y="675175"/>
            <a:ext cx="8520600" cy="437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Clr>
                <a:schemeClr val="dk1"/>
              </a:buClr>
              <a:buSzPts val="1800"/>
              <a:buAutoNum type="arabicPeriod"/>
            </a:pPr>
            <a:r>
              <a:rPr lang="en">
                <a:solidFill>
                  <a:schemeClr val="dk1"/>
                </a:solidFill>
              </a:rPr>
              <a:t>EDA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Dataset di lakukan persiapan terlebih dahulu sebelum kemudian diambil variabel yang akan digunakan untuk visualisasi. Tahap yang dilakukan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1.1 Mengimpor library dan data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Library yang digunakan adalah</a:t>
            </a:r>
            <a:endParaRPr>
              <a:solidFill>
                <a:schemeClr val="dk1"/>
              </a:solidFill>
            </a:endParaRPr>
          </a:p>
          <a:p>
            <a:pPr indent="0" lvl="0" marL="0" rtl="0" algn="l">
              <a:lnSpc>
                <a:spcPct val="115000"/>
              </a:lnSpc>
              <a:spcBef>
                <a:spcPts val="1200"/>
              </a:spcBef>
              <a:spcAft>
                <a:spcPts val="0"/>
              </a:spcAft>
              <a:buNone/>
            </a:pPr>
            <a:r>
              <a:rPr lang="en">
                <a:solidFill>
                  <a:schemeClr val="dk1"/>
                </a:solidFill>
              </a:rPr>
              <a:t>Pandas, numpy, matplotlib</a:t>
            </a:r>
            <a:endParaRPr>
              <a:solidFill>
                <a:schemeClr val="dk1"/>
              </a:solidFill>
            </a:endParaRPr>
          </a:p>
          <a:p>
            <a:pPr indent="0" lvl="0" marL="0" rtl="0" algn="l">
              <a:lnSpc>
                <a:spcPct val="115000"/>
              </a:lnSpc>
              <a:spcBef>
                <a:spcPts val="1200"/>
              </a:spcBef>
              <a:spcAft>
                <a:spcPts val="0"/>
              </a:spcAft>
              <a:buNone/>
            </a:pPr>
            <a:r>
              <a:rPr lang="en">
                <a:solidFill>
                  <a:schemeClr val="dk1"/>
                </a:solidFill>
              </a:rPr>
              <a:t>1.2 Melakukan Drop variabel yang berisi NaN</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169" name="Google Shape;169;g3384801bca4_0_0"/>
          <p:cNvPicPr preferRelativeResize="0"/>
          <p:nvPr/>
        </p:nvPicPr>
        <p:blipFill>
          <a:blip r:embed="rId3">
            <a:alphaModFix/>
          </a:blip>
          <a:stretch>
            <a:fillRect/>
          </a:stretch>
        </p:blipFill>
        <p:spPr>
          <a:xfrm>
            <a:off x="440028" y="3842525"/>
            <a:ext cx="8520599" cy="647134"/>
          </a:xfrm>
          <a:prstGeom prst="rect">
            <a:avLst/>
          </a:prstGeom>
          <a:noFill/>
          <a:ln>
            <a:noFill/>
          </a:ln>
        </p:spPr>
      </p:pic>
      <p:pic>
        <p:nvPicPr>
          <p:cNvPr id="170" name="Google Shape;170;g3384801bca4_0_0"/>
          <p:cNvPicPr preferRelativeResize="0"/>
          <p:nvPr/>
        </p:nvPicPr>
        <p:blipFill>
          <a:blip r:embed="rId4">
            <a:alphaModFix/>
          </a:blip>
          <a:stretch>
            <a:fillRect/>
          </a:stretch>
        </p:blipFill>
        <p:spPr>
          <a:xfrm>
            <a:off x="4368025" y="1924633"/>
            <a:ext cx="3282890" cy="64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384801bca4_0_14"/>
          <p:cNvSpPr txBox="1"/>
          <p:nvPr>
            <p:ph type="title"/>
          </p:nvPr>
        </p:nvSpPr>
        <p:spPr>
          <a:xfrm>
            <a:off x="0" y="0"/>
            <a:ext cx="54441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76" name="Google Shape;176;g3384801bca4_0_14"/>
          <p:cNvSpPr txBox="1"/>
          <p:nvPr>
            <p:ph idx="1" type="body"/>
          </p:nvPr>
        </p:nvSpPr>
        <p:spPr>
          <a:xfrm>
            <a:off x="311700" y="675175"/>
            <a:ext cx="8520600" cy="437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1.3a Memisahkan data numerikal</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177" name="Google Shape;177;g3384801bca4_0_14"/>
          <p:cNvPicPr preferRelativeResize="0"/>
          <p:nvPr/>
        </p:nvPicPr>
        <p:blipFill>
          <a:blip r:embed="rId3">
            <a:alphaModFix/>
          </a:blip>
          <a:stretch>
            <a:fillRect/>
          </a:stretch>
        </p:blipFill>
        <p:spPr>
          <a:xfrm>
            <a:off x="422125" y="1138713"/>
            <a:ext cx="4724400" cy="733425"/>
          </a:xfrm>
          <a:prstGeom prst="rect">
            <a:avLst/>
          </a:prstGeom>
          <a:noFill/>
          <a:ln>
            <a:noFill/>
          </a:ln>
        </p:spPr>
      </p:pic>
      <p:pic>
        <p:nvPicPr>
          <p:cNvPr id="178" name="Google Shape;178;g3384801bca4_0_14"/>
          <p:cNvPicPr preferRelativeResize="0"/>
          <p:nvPr/>
        </p:nvPicPr>
        <p:blipFill>
          <a:blip r:embed="rId4">
            <a:alphaModFix/>
          </a:blip>
          <a:stretch>
            <a:fillRect/>
          </a:stretch>
        </p:blipFill>
        <p:spPr>
          <a:xfrm>
            <a:off x="5444124" y="0"/>
            <a:ext cx="3076983"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384801bca4_0_23"/>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84" name="Google Shape;184;g3384801bca4_0_23"/>
          <p:cNvSpPr txBox="1"/>
          <p:nvPr>
            <p:ph idx="1" type="body"/>
          </p:nvPr>
        </p:nvSpPr>
        <p:spPr>
          <a:xfrm>
            <a:off x="311700" y="675175"/>
            <a:ext cx="8520600" cy="437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1.3b Memisahkan data kategorikal</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185" name="Google Shape;185;g3384801bca4_0_23"/>
          <p:cNvPicPr preferRelativeResize="0"/>
          <p:nvPr/>
        </p:nvPicPr>
        <p:blipFill>
          <a:blip r:embed="rId3">
            <a:alphaModFix/>
          </a:blip>
          <a:stretch>
            <a:fillRect/>
          </a:stretch>
        </p:blipFill>
        <p:spPr>
          <a:xfrm>
            <a:off x="422113" y="1264138"/>
            <a:ext cx="4429125" cy="733425"/>
          </a:xfrm>
          <a:prstGeom prst="rect">
            <a:avLst/>
          </a:prstGeom>
          <a:noFill/>
          <a:ln>
            <a:noFill/>
          </a:ln>
        </p:spPr>
      </p:pic>
      <p:pic>
        <p:nvPicPr>
          <p:cNvPr id="186" name="Google Shape;186;g3384801bca4_0_23"/>
          <p:cNvPicPr preferRelativeResize="0"/>
          <p:nvPr/>
        </p:nvPicPr>
        <p:blipFill>
          <a:blip r:embed="rId4">
            <a:alphaModFix/>
          </a:blip>
          <a:stretch>
            <a:fillRect/>
          </a:stretch>
        </p:blipFill>
        <p:spPr>
          <a:xfrm>
            <a:off x="5300043" y="215125"/>
            <a:ext cx="325001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384801bca4_0_39"/>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192" name="Google Shape;192;g3384801bca4_0_39"/>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1.4 Membuat Visualisasi data 1D untuk data kategorikal variabel Utilities, HouseStyle, ExterQual</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1.4a Utilities 											Result data:</a:t>
            </a:r>
            <a:endParaRPr>
              <a:solidFill>
                <a:schemeClr val="dk1"/>
              </a:solidFill>
            </a:endParaRPr>
          </a:p>
        </p:txBody>
      </p:sp>
      <p:pic>
        <p:nvPicPr>
          <p:cNvPr id="193" name="Google Shape;193;g3384801bca4_0_39"/>
          <p:cNvPicPr preferRelativeResize="0"/>
          <p:nvPr/>
        </p:nvPicPr>
        <p:blipFill>
          <a:blip r:embed="rId3">
            <a:alphaModFix/>
          </a:blip>
          <a:stretch>
            <a:fillRect/>
          </a:stretch>
        </p:blipFill>
        <p:spPr>
          <a:xfrm>
            <a:off x="422128" y="1964578"/>
            <a:ext cx="2752800" cy="1025101"/>
          </a:xfrm>
          <a:prstGeom prst="rect">
            <a:avLst/>
          </a:prstGeom>
          <a:noFill/>
          <a:ln>
            <a:noFill/>
          </a:ln>
        </p:spPr>
      </p:pic>
      <p:pic>
        <p:nvPicPr>
          <p:cNvPr id="194" name="Google Shape;194;g3384801bca4_0_39"/>
          <p:cNvPicPr preferRelativeResize="0"/>
          <p:nvPr/>
        </p:nvPicPr>
        <p:blipFill>
          <a:blip r:embed="rId4">
            <a:alphaModFix/>
          </a:blip>
          <a:stretch>
            <a:fillRect/>
          </a:stretch>
        </p:blipFill>
        <p:spPr>
          <a:xfrm>
            <a:off x="3998475" y="1837741"/>
            <a:ext cx="5022000" cy="3167983"/>
          </a:xfrm>
          <a:prstGeom prst="rect">
            <a:avLst/>
          </a:prstGeom>
          <a:noFill/>
          <a:ln>
            <a:noFill/>
          </a:ln>
        </p:spPr>
      </p:pic>
      <p:sp>
        <p:nvSpPr>
          <p:cNvPr id="195" name="Google Shape;195;g3384801bca4_0_39"/>
          <p:cNvSpPr txBox="1"/>
          <p:nvPr>
            <p:ph idx="1" type="body"/>
          </p:nvPr>
        </p:nvSpPr>
        <p:spPr>
          <a:xfrm>
            <a:off x="311700" y="3155225"/>
            <a:ext cx="3343500" cy="1988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solidFill>
                  <a:schemeClr val="dk1"/>
                </a:solidFill>
              </a:rPr>
              <a:t>Dari hasil bar chart dapat disimpulkan kalau hampir semua properti memiliki utilities AllPub.</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384801bca4_0_50"/>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01" name="Google Shape;201;g3384801bca4_0_50"/>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1.4 Membuat Visualisasi data 1D untuk data kategorikal variabel Utilities, HouseStyle, ExterQual</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1.4b HouseStyle								Result :</a:t>
            </a:r>
            <a:endParaRPr>
              <a:solidFill>
                <a:schemeClr val="dk1"/>
              </a:solidFill>
            </a:endParaRPr>
          </a:p>
        </p:txBody>
      </p:sp>
      <p:sp>
        <p:nvSpPr>
          <p:cNvPr id="202" name="Google Shape;202;g3384801bca4_0_50"/>
          <p:cNvSpPr txBox="1"/>
          <p:nvPr>
            <p:ph idx="1" type="body"/>
          </p:nvPr>
        </p:nvSpPr>
        <p:spPr>
          <a:xfrm>
            <a:off x="5333200" y="3312025"/>
            <a:ext cx="3499200" cy="18315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1200"/>
              </a:spcAft>
              <a:buNone/>
            </a:pPr>
            <a:r>
              <a:rPr lang="en">
                <a:solidFill>
                  <a:schemeClr val="dk1"/>
                </a:solidFill>
              </a:rPr>
              <a:t>Untuk gaya bangunan, hasil dari data menunjukkan hampir 50% bangunan memilih model 1 lantai, dan kira-kira 30% memiliki model 2 lantai. Dan sisanya dengan model lainnya.</a:t>
            </a:r>
            <a:endParaRPr>
              <a:solidFill>
                <a:schemeClr val="dk1"/>
              </a:solidFill>
            </a:endParaRPr>
          </a:p>
        </p:txBody>
      </p:sp>
      <p:pic>
        <p:nvPicPr>
          <p:cNvPr id="203" name="Google Shape;203;g3384801bca4_0_50"/>
          <p:cNvPicPr preferRelativeResize="0"/>
          <p:nvPr/>
        </p:nvPicPr>
        <p:blipFill>
          <a:blip r:embed="rId3">
            <a:alphaModFix/>
          </a:blip>
          <a:stretch>
            <a:fillRect/>
          </a:stretch>
        </p:blipFill>
        <p:spPr>
          <a:xfrm>
            <a:off x="5333200" y="1881775"/>
            <a:ext cx="1106445" cy="1289400"/>
          </a:xfrm>
          <a:prstGeom prst="rect">
            <a:avLst/>
          </a:prstGeom>
          <a:noFill/>
          <a:ln>
            <a:noFill/>
          </a:ln>
        </p:spPr>
      </p:pic>
      <p:pic>
        <p:nvPicPr>
          <p:cNvPr id="204" name="Google Shape;204;g3384801bca4_0_50"/>
          <p:cNvPicPr preferRelativeResize="0"/>
          <p:nvPr/>
        </p:nvPicPr>
        <p:blipFill>
          <a:blip r:embed="rId4">
            <a:alphaModFix/>
          </a:blip>
          <a:stretch>
            <a:fillRect/>
          </a:stretch>
        </p:blipFill>
        <p:spPr>
          <a:xfrm>
            <a:off x="139199" y="1881775"/>
            <a:ext cx="4855726" cy="2904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384801bca4_0_63"/>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10" name="Google Shape;210;g3384801bca4_0_63"/>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1.4 Membuat Visualisasi data 1D untuk data kategorikal variabel Utilities, HouseStyle, ExterQual</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1.4c ExterQual								Result</a:t>
            </a:r>
            <a:endParaRPr>
              <a:solidFill>
                <a:schemeClr val="dk1"/>
              </a:solidFill>
            </a:endParaRPr>
          </a:p>
        </p:txBody>
      </p:sp>
      <p:sp>
        <p:nvSpPr>
          <p:cNvPr id="211" name="Google Shape;211;g3384801bca4_0_63"/>
          <p:cNvSpPr txBox="1"/>
          <p:nvPr>
            <p:ph idx="1" type="body"/>
          </p:nvPr>
        </p:nvSpPr>
        <p:spPr>
          <a:xfrm>
            <a:off x="5333200" y="2888625"/>
            <a:ext cx="3499200" cy="2254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1200"/>
              </a:spcAft>
              <a:buNone/>
            </a:pPr>
            <a:r>
              <a:rPr lang="en">
                <a:solidFill>
                  <a:schemeClr val="dk1"/>
                </a:solidFill>
              </a:rPr>
              <a:t>Berdasarkan hasil data, Kualitas Exterior yang dipilih terbanyak sekitar 60% adalah TA (rata-rata) dan sekitar 30% memilih kualitas Gd (Baik). Sedangkan sisanya kualitas sangat baik dan biasa.</a:t>
            </a:r>
            <a:endParaRPr>
              <a:solidFill>
                <a:schemeClr val="dk1"/>
              </a:solidFill>
            </a:endParaRPr>
          </a:p>
        </p:txBody>
      </p:sp>
      <p:pic>
        <p:nvPicPr>
          <p:cNvPr id="212" name="Google Shape;212;g3384801bca4_0_63"/>
          <p:cNvPicPr preferRelativeResize="0"/>
          <p:nvPr/>
        </p:nvPicPr>
        <p:blipFill>
          <a:blip r:embed="rId3">
            <a:alphaModFix/>
          </a:blip>
          <a:stretch>
            <a:fillRect/>
          </a:stretch>
        </p:blipFill>
        <p:spPr>
          <a:xfrm>
            <a:off x="5299725" y="1888375"/>
            <a:ext cx="1200150" cy="771525"/>
          </a:xfrm>
          <a:prstGeom prst="rect">
            <a:avLst/>
          </a:prstGeom>
          <a:noFill/>
          <a:ln>
            <a:noFill/>
          </a:ln>
        </p:spPr>
      </p:pic>
      <p:pic>
        <p:nvPicPr>
          <p:cNvPr id="213" name="Google Shape;213;g3384801bca4_0_63"/>
          <p:cNvPicPr preferRelativeResize="0"/>
          <p:nvPr/>
        </p:nvPicPr>
        <p:blipFill>
          <a:blip r:embed="rId4">
            <a:alphaModFix/>
          </a:blip>
          <a:stretch>
            <a:fillRect/>
          </a:stretch>
        </p:blipFill>
        <p:spPr>
          <a:xfrm>
            <a:off x="136375" y="1888375"/>
            <a:ext cx="4915474" cy="297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331b8721638_0_44"/>
          <p:cNvSpPr txBox="1"/>
          <p:nvPr>
            <p:ph type="title"/>
          </p:nvPr>
        </p:nvSpPr>
        <p:spPr>
          <a:xfrm>
            <a:off x="219375" y="97350"/>
            <a:ext cx="8520600" cy="93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20"/>
              <a:t>About Me</a:t>
            </a:r>
            <a:endParaRPr sz="3020"/>
          </a:p>
        </p:txBody>
      </p:sp>
      <p:sp>
        <p:nvSpPr>
          <p:cNvPr id="62" name="Google Shape;62;g331b8721638_0_44"/>
          <p:cNvSpPr txBox="1"/>
          <p:nvPr>
            <p:ph idx="1" type="body"/>
          </p:nvPr>
        </p:nvSpPr>
        <p:spPr>
          <a:xfrm>
            <a:off x="311800" y="1033650"/>
            <a:ext cx="8520600" cy="35196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rPr lang="en" sz="1700"/>
              <a:t>Perkenalkan, nama saya Wendy Kusman. Lulusan Binus University Bachelor of Computer Science in Information System.</a:t>
            </a:r>
            <a:br>
              <a:rPr lang="en" sz="1700"/>
            </a:br>
            <a:endParaRPr sz="1700"/>
          </a:p>
          <a:p>
            <a:pPr indent="0" lvl="0" marL="457200" rtl="0" algn="just">
              <a:lnSpc>
                <a:spcPct val="115000"/>
              </a:lnSpc>
              <a:spcBef>
                <a:spcPts val="0"/>
              </a:spcBef>
              <a:spcAft>
                <a:spcPts val="0"/>
              </a:spcAft>
              <a:buSzPts val="1800"/>
              <a:buNone/>
            </a:pPr>
            <a:r>
              <a:rPr lang="en" sz="1700"/>
              <a:t>Work Experience :</a:t>
            </a:r>
            <a:endParaRPr sz="1700"/>
          </a:p>
          <a:p>
            <a:pPr indent="-336550" lvl="0" marL="457200" rtl="0" algn="just">
              <a:lnSpc>
                <a:spcPct val="115000"/>
              </a:lnSpc>
              <a:spcBef>
                <a:spcPts val="0"/>
              </a:spcBef>
              <a:spcAft>
                <a:spcPts val="0"/>
              </a:spcAft>
              <a:buSzPts val="1700"/>
              <a:buChar char="-"/>
            </a:pPr>
            <a:r>
              <a:rPr lang="en" sz="1700"/>
              <a:t>Web Development Intern</a:t>
            </a:r>
            <a:endParaRPr sz="1700"/>
          </a:p>
          <a:p>
            <a:pPr indent="-336550" lvl="0" marL="457200" rtl="0" algn="just">
              <a:lnSpc>
                <a:spcPct val="115000"/>
              </a:lnSpc>
              <a:spcBef>
                <a:spcPts val="0"/>
              </a:spcBef>
              <a:spcAft>
                <a:spcPts val="0"/>
              </a:spcAft>
              <a:buSzPts val="1700"/>
              <a:buChar char="-"/>
            </a:pPr>
            <a:r>
              <a:rPr lang="en" sz="1700"/>
              <a:t>IT Support - Client side</a:t>
            </a:r>
            <a:endParaRPr sz="1700"/>
          </a:p>
          <a:p>
            <a:pPr indent="0" lvl="0" marL="457200" rtl="0" algn="just">
              <a:lnSpc>
                <a:spcPct val="115000"/>
              </a:lnSpc>
              <a:spcBef>
                <a:spcPts val="0"/>
              </a:spcBef>
              <a:spcAft>
                <a:spcPts val="0"/>
              </a:spcAft>
              <a:buSzPts val="1800"/>
              <a:buNone/>
            </a:pPr>
            <a:r>
              <a:rPr lang="en" sz="1700"/>
              <a:t>Project : </a:t>
            </a:r>
            <a:endParaRPr sz="1700"/>
          </a:p>
          <a:p>
            <a:pPr indent="-336550" lvl="0" marL="457200" rtl="0" algn="just">
              <a:lnSpc>
                <a:spcPct val="115000"/>
              </a:lnSpc>
              <a:spcBef>
                <a:spcPts val="0"/>
              </a:spcBef>
              <a:spcAft>
                <a:spcPts val="0"/>
              </a:spcAft>
              <a:buSzPts val="1700"/>
              <a:buChar char="-"/>
            </a:pPr>
            <a:r>
              <a:rPr lang="en" sz="1700"/>
              <a:t>Web Development for e-book Transaction Front-end and Back-end</a:t>
            </a:r>
            <a:endParaRPr sz="1700"/>
          </a:p>
          <a:p>
            <a:pPr indent="-336550" lvl="0" marL="457200" rtl="0" algn="just">
              <a:lnSpc>
                <a:spcPct val="115000"/>
              </a:lnSpc>
              <a:spcBef>
                <a:spcPts val="0"/>
              </a:spcBef>
              <a:spcAft>
                <a:spcPts val="0"/>
              </a:spcAft>
              <a:buSzPts val="1700"/>
              <a:buChar char="-"/>
            </a:pPr>
            <a:r>
              <a:rPr lang="en" sz="1700"/>
              <a:t>Ongoing : Desktop Program for retail store. POS. Backend</a:t>
            </a:r>
            <a:endParaRPr sz="1700"/>
          </a:p>
          <a:p>
            <a:pPr indent="0" lvl="0" marL="457200" rtl="0" algn="just">
              <a:lnSpc>
                <a:spcPct val="115000"/>
              </a:lnSpc>
              <a:spcBef>
                <a:spcPts val="0"/>
              </a:spcBef>
              <a:spcAft>
                <a:spcPts val="0"/>
              </a:spcAft>
              <a:buSzPts val="1800"/>
              <a:buNone/>
            </a:pPr>
            <a:r>
              <a:t/>
            </a:r>
            <a:endParaRPr sz="1700"/>
          </a:p>
          <a:p>
            <a:pPr indent="0" lvl="0" marL="457200" rtl="0" algn="just">
              <a:lnSpc>
                <a:spcPct val="115000"/>
              </a:lnSpc>
              <a:spcBef>
                <a:spcPts val="0"/>
              </a:spcBef>
              <a:spcAft>
                <a:spcPts val="0"/>
              </a:spcAft>
              <a:buSzPts val="1800"/>
              <a:buNone/>
            </a:pPr>
            <a:r>
              <a:t/>
            </a:r>
            <a:endParaRPr sz="14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384801bca4_0_73"/>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19" name="Google Shape;219;g3384801bca4_0_73"/>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1.5a SalePrice								Result</a:t>
            </a:r>
            <a:endParaRPr>
              <a:solidFill>
                <a:schemeClr val="dk1"/>
              </a:solidFill>
            </a:endParaRPr>
          </a:p>
        </p:txBody>
      </p:sp>
      <p:sp>
        <p:nvSpPr>
          <p:cNvPr id="220" name="Google Shape;220;g3384801bca4_0_73"/>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Histogram SalePrice menunjukkan Right Skewed. Data terkonsentrasi di area 100.000-200.000 dari skala tertinggi di 800.000</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221" name="Google Shape;221;g3384801bca4_0_73"/>
          <p:cNvPicPr preferRelativeResize="0"/>
          <p:nvPr/>
        </p:nvPicPr>
        <p:blipFill>
          <a:blip r:embed="rId3">
            <a:alphaModFix/>
          </a:blip>
          <a:stretch>
            <a:fillRect/>
          </a:stretch>
        </p:blipFill>
        <p:spPr>
          <a:xfrm>
            <a:off x="152400" y="1958443"/>
            <a:ext cx="5022000" cy="30326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31acd88b9f_0_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27" name="Google Shape;227;g331acd88b9f_0_2"/>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1.5a SalePrice setelah log10					Result</a:t>
            </a:r>
            <a:endParaRPr>
              <a:solidFill>
                <a:schemeClr val="dk1"/>
              </a:solidFill>
            </a:endParaRPr>
          </a:p>
        </p:txBody>
      </p:sp>
      <p:sp>
        <p:nvSpPr>
          <p:cNvPr id="228" name="Google Shape;228;g331acd88b9f_0_2"/>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solidFill>
                  <a:schemeClr val="dk1"/>
                </a:solidFill>
              </a:rPr>
              <a:t>Setelah perlakuan Log10 dari variabel SalePrice, data menjadi lebih terdistribusi normal.</a:t>
            </a:r>
            <a:endParaRPr>
              <a:solidFill>
                <a:schemeClr val="dk1"/>
              </a:solidFill>
            </a:endParaRPr>
          </a:p>
        </p:txBody>
      </p:sp>
      <p:pic>
        <p:nvPicPr>
          <p:cNvPr id="229" name="Google Shape;229;g331acd88b9f_0_2"/>
          <p:cNvPicPr preferRelativeResize="0"/>
          <p:nvPr/>
        </p:nvPicPr>
        <p:blipFill>
          <a:blip r:embed="rId3">
            <a:alphaModFix/>
          </a:blip>
          <a:stretch>
            <a:fillRect/>
          </a:stretch>
        </p:blipFill>
        <p:spPr>
          <a:xfrm>
            <a:off x="152400" y="2116975"/>
            <a:ext cx="4696249" cy="28741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31acd88b9f_0_1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35" name="Google Shape;235;g331acd88b9f_0_12"/>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1.5b GrLivArea								Result</a:t>
            </a:r>
            <a:endParaRPr>
              <a:solidFill>
                <a:schemeClr val="dk1"/>
              </a:solidFill>
            </a:endParaRPr>
          </a:p>
        </p:txBody>
      </p:sp>
      <p:sp>
        <p:nvSpPr>
          <p:cNvPr id="236" name="Google Shape;236;g331acd88b9f_0_12"/>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Histogram GrLivArea menunjukkan Right Skewed. Data terkonsentrasi di area 1000-2000 dari skala tertinggi di 6000</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237" name="Google Shape;237;g331acd88b9f_0_12"/>
          <p:cNvPicPr preferRelativeResize="0"/>
          <p:nvPr/>
        </p:nvPicPr>
        <p:blipFill>
          <a:blip r:embed="rId3">
            <a:alphaModFix/>
          </a:blip>
          <a:stretch>
            <a:fillRect/>
          </a:stretch>
        </p:blipFill>
        <p:spPr>
          <a:xfrm>
            <a:off x="152400" y="2116975"/>
            <a:ext cx="4642039" cy="28741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31acd88b9f_0_19"/>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43" name="Google Shape;243;g331acd88b9f_0_19"/>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1.5b GrLivArea setelah log10					Result</a:t>
            </a:r>
            <a:endParaRPr>
              <a:solidFill>
                <a:schemeClr val="dk1"/>
              </a:solidFill>
            </a:endParaRPr>
          </a:p>
        </p:txBody>
      </p:sp>
      <p:sp>
        <p:nvSpPr>
          <p:cNvPr id="244" name="Google Shape;244;g331acd88b9f_0_19"/>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solidFill>
                  <a:schemeClr val="dk1"/>
                </a:solidFill>
              </a:rPr>
              <a:t>Setelah perlakuan Log10 dari variabel GrLivArea, data menjadi lebih terdistribusi normal.</a:t>
            </a:r>
            <a:endParaRPr>
              <a:solidFill>
                <a:schemeClr val="dk1"/>
              </a:solidFill>
            </a:endParaRPr>
          </a:p>
        </p:txBody>
      </p:sp>
      <p:pic>
        <p:nvPicPr>
          <p:cNvPr id="245" name="Google Shape;245;g331acd88b9f_0_19"/>
          <p:cNvPicPr preferRelativeResize="0"/>
          <p:nvPr/>
        </p:nvPicPr>
        <p:blipFill>
          <a:blip r:embed="rId3">
            <a:alphaModFix/>
          </a:blip>
          <a:stretch>
            <a:fillRect/>
          </a:stretch>
        </p:blipFill>
        <p:spPr>
          <a:xfrm>
            <a:off x="152400" y="2116975"/>
            <a:ext cx="4748778" cy="2874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31acd88b9f_0_2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51" name="Google Shape;251;g331acd88b9f_0_28"/>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1.5c PoolArea								Result</a:t>
            </a:r>
            <a:endParaRPr>
              <a:solidFill>
                <a:schemeClr val="dk1"/>
              </a:solidFill>
            </a:endParaRPr>
          </a:p>
        </p:txBody>
      </p:sp>
      <p:sp>
        <p:nvSpPr>
          <p:cNvPr id="252" name="Google Shape;252;g331acd88b9f_0_28"/>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Histogram PoolArea menunjukkan Right Skewed. Terdapat anomali data luas kolam hingga 800</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Hampir semua properti tidak memiliki kolam renang.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pic>
        <p:nvPicPr>
          <p:cNvPr id="253" name="Google Shape;253;g331acd88b9f_0_28"/>
          <p:cNvPicPr preferRelativeResize="0"/>
          <p:nvPr/>
        </p:nvPicPr>
        <p:blipFill>
          <a:blip r:embed="rId3">
            <a:alphaModFix/>
          </a:blip>
          <a:stretch>
            <a:fillRect/>
          </a:stretch>
        </p:blipFill>
        <p:spPr>
          <a:xfrm>
            <a:off x="152400" y="2067050"/>
            <a:ext cx="4817020" cy="2924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31acd88b9f_0_35"/>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59" name="Google Shape;259;g331acd88b9f_0_35"/>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1.5 Membuat Visualisasi data 1D untuk data numerikal variabel SalePrice, GrLivArea, PoolArea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1.5c PoolArea setelah log10					Result</a:t>
            </a:r>
            <a:endParaRPr>
              <a:solidFill>
                <a:schemeClr val="dk1"/>
              </a:solidFill>
            </a:endParaRPr>
          </a:p>
        </p:txBody>
      </p:sp>
      <p:sp>
        <p:nvSpPr>
          <p:cNvPr id="260" name="Google Shape;260;g331acd88b9f_0_35"/>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a:solidFill>
                  <a:schemeClr val="dk1"/>
                </a:solidFill>
              </a:rPr>
              <a:t>Setelah perlakuan Log10 dari variabel PoolArea, data menjadi lebih terdistribusi normal.</a:t>
            </a:r>
            <a:endParaRPr>
              <a:solidFill>
                <a:schemeClr val="dk1"/>
              </a:solidFill>
            </a:endParaRPr>
          </a:p>
        </p:txBody>
      </p:sp>
      <p:pic>
        <p:nvPicPr>
          <p:cNvPr id="261" name="Google Shape;261;g331acd88b9f_0_35"/>
          <p:cNvPicPr preferRelativeResize="0"/>
          <p:nvPr/>
        </p:nvPicPr>
        <p:blipFill>
          <a:blip r:embed="rId3">
            <a:alphaModFix/>
          </a:blip>
          <a:stretch>
            <a:fillRect/>
          </a:stretch>
        </p:blipFill>
        <p:spPr>
          <a:xfrm>
            <a:off x="152400" y="2116975"/>
            <a:ext cx="4852351" cy="28741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31acd88b9f_0_44"/>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67" name="Google Shape;267;g331acd88b9f_0_44"/>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1.6 Membuat Visualisasi data 2D untuk data numerikal variabel SalePrice dengan GrLivArea dan SalePrice dengan GarageArea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1.6a SalePrice dengan GrLivArea				Result</a:t>
            </a:r>
            <a:endParaRPr>
              <a:solidFill>
                <a:schemeClr val="dk1"/>
              </a:solidFill>
            </a:endParaRPr>
          </a:p>
        </p:txBody>
      </p:sp>
      <p:sp>
        <p:nvSpPr>
          <p:cNvPr id="268" name="Google Shape;268;g331acd88b9f_0_44"/>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Dari scatter plot disamping dapat disimpulkan bahwa semakin luas area bangunan maka harga juga akan semakin tinggi</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Namun ada beberapa dot data yang menjadi anomali dari data tersebut yang berada di kanan chart</a:t>
            </a:r>
            <a:endParaRPr>
              <a:solidFill>
                <a:schemeClr val="dk1"/>
              </a:solidFill>
            </a:endParaRPr>
          </a:p>
        </p:txBody>
      </p:sp>
      <p:pic>
        <p:nvPicPr>
          <p:cNvPr id="269" name="Google Shape;269;g331acd88b9f_0_44"/>
          <p:cNvPicPr preferRelativeResize="0"/>
          <p:nvPr/>
        </p:nvPicPr>
        <p:blipFill>
          <a:blip r:embed="rId3">
            <a:alphaModFix/>
          </a:blip>
          <a:stretch>
            <a:fillRect/>
          </a:stretch>
        </p:blipFill>
        <p:spPr>
          <a:xfrm>
            <a:off x="152400" y="2116975"/>
            <a:ext cx="4783401" cy="2874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31acd88b9f_0_5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75" name="Google Shape;275;g331acd88b9f_0_52"/>
          <p:cNvSpPr txBox="1"/>
          <p:nvPr>
            <p:ph idx="1" type="body"/>
          </p:nvPr>
        </p:nvSpPr>
        <p:spPr>
          <a:xfrm>
            <a:off x="311700" y="675175"/>
            <a:ext cx="8520600" cy="128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1.6 Membuat Visualisasi data 2D untuk data numerikal variabel SalePrice dengan GrLivArea dan SalePrice dengan GarageArea</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1.6b SalePrice dengan GarageArea				Result</a:t>
            </a:r>
            <a:endParaRPr>
              <a:solidFill>
                <a:schemeClr val="dk1"/>
              </a:solidFill>
            </a:endParaRPr>
          </a:p>
        </p:txBody>
      </p:sp>
      <p:sp>
        <p:nvSpPr>
          <p:cNvPr id="276" name="Google Shape;276;g331acd88b9f_0_52"/>
          <p:cNvSpPr txBox="1"/>
          <p:nvPr>
            <p:ph idx="1" type="body"/>
          </p:nvPr>
        </p:nvSpPr>
        <p:spPr>
          <a:xfrm>
            <a:off x="5333200" y="1958450"/>
            <a:ext cx="3499200" cy="318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a:solidFill>
                  <a:schemeClr val="dk1"/>
                </a:solidFill>
              </a:rPr>
              <a:t>Dari scatter plot disamping dapat disimpulkan bahwa semakin luas area garasi maka harga juga akan semakin tinggi</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Namun terdapat anomali atau outliers di bagian kanan dan juga bagian atas. Terdapat beberapa dot data.</a:t>
            </a:r>
            <a:endParaRPr>
              <a:solidFill>
                <a:schemeClr val="dk1"/>
              </a:solidFill>
            </a:endParaRPr>
          </a:p>
        </p:txBody>
      </p:sp>
      <p:pic>
        <p:nvPicPr>
          <p:cNvPr id="277" name="Google Shape;277;g331acd88b9f_0_52"/>
          <p:cNvPicPr preferRelativeResize="0"/>
          <p:nvPr/>
        </p:nvPicPr>
        <p:blipFill>
          <a:blip r:embed="rId3">
            <a:alphaModFix/>
          </a:blip>
          <a:stretch>
            <a:fillRect/>
          </a:stretch>
        </p:blipFill>
        <p:spPr>
          <a:xfrm>
            <a:off x="152400" y="2116975"/>
            <a:ext cx="4648275" cy="28741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31acd88b9f_0_61"/>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02: Housing Price</a:t>
            </a:r>
            <a:endParaRPr b="1" sz="4000"/>
          </a:p>
        </p:txBody>
      </p:sp>
      <p:sp>
        <p:nvSpPr>
          <p:cNvPr id="283" name="Google Shape;283;g331acd88b9f_0_61"/>
          <p:cNvSpPr txBox="1"/>
          <p:nvPr>
            <p:ph idx="1" type="body"/>
          </p:nvPr>
        </p:nvSpPr>
        <p:spPr>
          <a:xfrm>
            <a:off x="422125" y="1958450"/>
            <a:ext cx="8410200" cy="3185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lang="en" sz="1600">
                <a:solidFill>
                  <a:schemeClr val="dk1"/>
                </a:solidFill>
              </a:rPr>
              <a:t>Kesimpulan :</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Nilai Korelasi antara SalePrice dengan GrLivArea berada di angka 0,71 yang berarti terdapat hubungan korelasi positif yang ‘cukup kuat’ diantara keduanya. Semakin luas area bangunan akan meningkatkan harga jual properti tersebut.</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Nilai Korelasi antara SalePrice dengan GarageArea berada di angka 0,62 yang berarti terdapat hubungan korelasi positif yang ‘sedang’ diantara keduanya. Semakin luas area garasi dari bangunan tersebut maka akan meningkatkan harga jual properti tersebut.</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200"/>
              </a:spcBef>
              <a:spcAft>
                <a:spcPts val="1200"/>
              </a:spcAft>
              <a:buNone/>
            </a:pPr>
            <a:r>
              <a:rPr b="1" lang="en" sz="1600">
                <a:solidFill>
                  <a:schemeClr val="dk1"/>
                </a:solidFill>
              </a:rPr>
              <a:t>https://github.com/wendykusman/ProjectDataScience/blob/18e0942004885b6d99254111f48eb4fef76e6081/HousingPrice.py</a:t>
            </a:r>
            <a:endParaRPr b="1" sz="1600">
              <a:solidFill>
                <a:schemeClr val="dk1"/>
              </a:solidFill>
            </a:endParaRPr>
          </a:p>
        </p:txBody>
      </p:sp>
      <p:graphicFrame>
        <p:nvGraphicFramePr>
          <p:cNvPr id="284" name="Google Shape;284;g331acd88b9f_0_61"/>
          <p:cNvGraphicFramePr/>
          <p:nvPr/>
        </p:nvGraphicFramePr>
        <p:xfrm>
          <a:off x="685900" y="694075"/>
          <a:ext cx="3000000" cy="3000000"/>
        </p:xfrm>
        <a:graphic>
          <a:graphicData uri="http://schemas.openxmlformats.org/drawingml/2006/table">
            <a:tbl>
              <a:tblPr>
                <a:noFill/>
                <a:tableStyleId>{A896E948-71F4-4A71-8644-92965C8098CE}</a:tableStyleId>
              </a:tblPr>
              <a:tblGrid>
                <a:gridCol w="3619500"/>
                <a:gridCol w="3619500"/>
              </a:tblGrid>
              <a:tr h="381000">
                <a:tc gridSpan="2">
                  <a:txBody>
                    <a:bodyPr/>
                    <a:lstStyle/>
                    <a:p>
                      <a:pPr indent="0" lvl="0" marL="0" rtl="0" algn="ctr">
                        <a:spcBef>
                          <a:spcPts val="0"/>
                        </a:spcBef>
                        <a:spcAft>
                          <a:spcPts val="0"/>
                        </a:spcAft>
                        <a:buNone/>
                      </a:pPr>
                      <a:r>
                        <a:rPr lang="en"/>
                        <a:t>Tabel Nilai Koefisien Korelasi</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hMerge="1"/>
              </a:tr>
              <a:tr h="381000">
                <a:tc>
                  <a:txBody>
                    <a:bodyPr/>
                    <a:lstStyle/>
                    <a:p>
                      <a:pPr indent="0" lvl="0" marL="0" rtl="0" algn="l">
                        <a:spcBef>
                          <a:spcPts val="0"/>
                        </a:spcBef>
                        <a:spcAft>
                          <a:spcPts val="0"/>
                        </a:spcAft>
                        <a:buNone/>
                      </a:pPr>
                      <a:r>
                        <a:rPr lang="en"/>
                        <a:t>Korelasi antara SalePrice dan GrLivArea</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0,71</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Korelasi antara SalePrice dan GarageArea</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0,62</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31acd88b9f_0_7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290" name="Google Shape;290;g331acd88b9f_0_72"/>
          <p:cNvSpPr txBox="1"/>
          <p:nvPr>
            <p:ph idx="1" type="body"/>
          </p:nvPr>
        </p:nvSpPr>
        <p:spPr>
          <a:xfrm>
            <a:off x="422125" y="572700"/>
            <a:ext cx="84102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2000">
                <a:solidFill>
                  <a:schemeClr val="dk1"/>
                </a:solidFill>
              </a:rPr>
              <a:t>Overview and Background</a:t>
            </a:r>
            <a:endParaRPr sz="2000">
              <a:solidFill>
                <a:schemeClr val="dk1"/>
              </a:solidFill>
            </a:endParaRPr>
          </a:p>
          <a:p>
            <a:pPr indent="0" lvl="0" marL="0" rtl="0" algn="l">
              <a:lnSpc>
                <a:spcPct val="115000"/>
              </a:lnSpc>
              <a:spcBef>
                <a:spcPts val="1200"/>
              </a:spcBef>
              <a:spcAft>
                <a:spcPts val="0"/>
              </a:spcAft>
              <a:buNone/>
            </a:pPr>
            <a:r>
              <a:rPr lang="en" sz="1600">
                <a:solidFill>
                  <a:schemeClr val="dk1"/>
                </a:solidFill>
              </a:rPr>
              <a:t>Fitness adalah salah satu olahraga yang semakin meningkat peminatnya hingga di seluruh dunia. Di suatu pusat kebugaran, seringkali mengadakan adanya kelas fitness. Dalam suatu kelas terdapat 2 jenis kapasitas, yaitu 25 dan 15.</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Suatu kelas seringkali penuh dalam penyewaan namun tingkat kehadiran dan kelas tersebut seringkali rendah. Untuk meningkatkan ketersediaan kapasitas, akan dilakukan prediksi apakah anggota akan hadir atau tidak.</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Untuk melihat perkembangan analisa, maka kelas Fitness tersebut telah dilakukan pendataan.</a:t>
            </a:r>
            <a:endParaRPr sz="1600">
              <a:solidFill>
                <a:schemeClr val="dk1"/>
              </a:solidFill>
            </a:endParaRPr>
          </a:p>
          <a:p>
            <a:pPr indent="0" lvl="0" marL="0" rtl="0" algn="l">
              <a:lnSpc>
                <a:spcPct val="115000"/>
              </a:lnSpc>
              <a:spcBef>
                <a:spcPts val="1200"/>
              </a:spcBef>
              <a:spcAft>
                <a:spcPts val="1200"/>
              </a:spcAft>
              <a:buNone/>
            </a:pPr>
            <a:r>
              <a:rPr lang="en" sz="1600">
                <a:solidFill>
                  <a:schemeClr val="dk1"/>
                </a:solidFill>
              </a:rPr>
              <a:t>Alur dari pengerjaan proyek adalah Business Understanding, Data Understanding, EDA, Feature Engineering, dan metode Classification dengan menerapkan algoritma Machine Learning untuk menghasilkan akurasi prediksi yang lebih baik</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aphicFrame>
        <p:nvGraphicFramePr>
          <p:cNvPr id="67" name="Google Shape;67;g3383bdac040_1_3"/>
          <p:cNvGraphicFramePr/>
          <p:nvPr/>
        </p:nvGraphicFramePr>
        <p:xfrm>
          <a:off x="245725" y="317450"/>
          <a:ext cx="3000000" cy="3000000"/>
        </p:xfrm>
        <a:graphic>
          <a:graphicData uri="http://schemas.openxmlformats.org/drawingml/2006/table">
            <a:tbl>
              <a:tblPr>
                <a:noFill/>
                <a:tableStyleId>{BF1008F4-EB6B-440C-B0C6-3CE3EC32B5DD}</a:tableStyleId>
              </a:tblPr>
              <a:tblGrid>
                <a:gridCol w="910775"/>
                <a:gridCol w="7627900"/>
              </a:tblGrid>
              <a:tr h="500575">
                <a:tc>
                  <a:txBody>
                    <a:bodyPr/>
                    <a:lstStyle/>
                    <a:p>
                      <a:pPr indent="0" lvl="0" marL="0" rtl="0" algn="ctr">
                        <a:spcBef>
                          <a:spcPts val="0"/>
                        </a:spcBef>
                        <a:spcAft>
                          <a:spcPts val="0"/>
                        </a:spcAft>
                        <a:buNone/>
                      </a:pPr>
                      <a:r>
                        <a:rPr b="1" lang="en"/>
                        <a:t>No</a:t>
                      </a:r>
                      <a:endParaRPr b="1"/>
                    </a:p>
                  </a:txBody>
                  <a:tcPr marT="63500" marB="63500" marR="63500" marL="63500"/>
                </a:tc>
                <a:tc>
                  <a:txBody>
                    <a:bodyPr/>
                    <a:lstStyle/>
                    <a:p>
                      <a:pPr indent="0" lvl="0" marL="0" rtl="0" algn="ctr">
                        <a:spcBef>
                          <a:spcPts val="0"/>
                        </a:spcBef>
                        <a:spcAft>
                          <a:spcPts val="0"/>
                        </a:spcAft>
                        <a:buNone/>
                      </a:pPr>
                      <a:r>
                        <a:rPr b="1" lang="en" sz="1600"/>
                        <a:t>Kompetensi</a:t>
                      </a:r>
                      <a:endParaRPr b="1" sz="1600"/>
                    </a:p>
                  </a:txBody>
                  <a:tcPr marT="63500" marB="63500" marR="63500" marL="63500"/>
                </a:tc>
              </a:tr>
              <a:tr h="449675">
                <a:tc>
                  <a:txBody>
                    <a:bodyPr/>
                    <a:lstStyle/>
                    <a:p>
                      <a:pPr indent="0" lvl="0" marL="0" rtl="0" algn="ctr">
                        <a:spcBef>
                          <a:spcPts val="0"/>
                        </a:spcBef>
                        <a:spcAft>
                          <a:spcPts val="0"/>
                        </a:spcAft>
                        <a:buNone/>
                      </a:pPr>
                      <a:r>
                        <a:rPr lang="en">
                          <a:solidFill>
                            <a:srgbClr val="000000"/>
                          </a:solidFill>
                        </a:rPr>
                        <a:t>1</a:t>
                      </a:r>
                      <a:endParaRPr>
                        <a:solidFill>
                          <a:srgbClr val="000000"/>
                        </a:solidFill>
                      </a:endParaRPr>
                    </a:p>
                  </a:txBody>
                  <a:tcPr marT="63500" marB="63500" marR="63500" marL="63500"/>
                </a:tc>
                <a:tc>
                  <a:txBody>
                    <a:bodyPr/>
                    <a:lstStyle/>
                    <a:p>
                      <a:pPr indent="0" lvl="0" marL="0" rtl="0" algn="l">
                        <a:spcBef>
                          <a:spcPts val="0"/>
                        </a:spcBef>
                        <a:spcAft>
                          <a:spcPts val="0"/>
                        </a:spcAft>
                        <a:buNone/>
                      </a:pPr>
                      <a:r>
                        <a:rPr lang="en">
                          <a:solidFill>
                            <a:srgbClr val="000000"/>
                          </a:solidFill>
                        </a:rPr>
                        <a:t>Mampu Membuat Data Frame Berupa Baris dan Kolom</a:t>
                      </a:r>
                      <a:endParaRPr>
                        <a:solidFill>
                          <a:srgbClr val="000000"/>
                        </a:solidFill>
                      </a:endParaRPr>
                    </a:p>
                  </a:txBody>
                  <a:tcPr marT="63500" marB="63500" marR="63500" marL="63500"/>
                </a:tc>
              </a:tr>
              <a:tr h="729650">
                <a:tc>
                  <a:txBody>
                    <a:bodyPr/>
                    <a:lstStyle/>
                    <a:p>
                      <a:pPr indent="0" lvl="0" marL="0" rtl="0" algn="ctr">
                        <a:spcBef>
                          <a:spcPts val="0"/>
                        </a:spcBef>
                        <a:spcAft>
                          <a:spcPts val="0"/>
                        </a:spcAft>
                        <a:buNone/>
                      </a:pPr>
                      <a:r>
                        <a:rPr lang="en">
                          <a:solidFill>
                            <a:srgbClr val="000000"/>
                          </a:solidFill>
                        </a:rPr>
                        <a:t>2</a:t>
                      </a:r>
                      <a:endParaRPr>
                        <a:solidFill>
                          <a:srgbClr val="000000"/>
                        </a:solidFill>
                      </a:endParaRPr>
                    </a:p>
                  </a:txBody>
                  <a:tcPr marT="63500" marB="63500" marR="63500" marL="63500"/>
                </a:tc>
                <a:tc>
                  <a:txBody>
                    <a:bodyPr/>
                    <a:lstStyle/>
                    <a:p>
                      <a:pPr indent="0" lvl="0" marL="0" rtl="0" algn="l">
                        <a:spcBef>
                          <a:spcPts val="0"/>
                        </a:spcBef>
                        <a:spcAft>
                          <a:spcPts val="0"/>
                        </a:spcAft>
                        <a:buNone/>
                      </a:pPr>
                      <a:r>
                        <a:rPr lang="en">
                          <a:solidFill>
                            <a:srgbClr val="000000"/>
                          </a:solidFill>
                        </a:rPr>
                        <a:t>Mampu Melakukan Analisis Data Menggunakan Measures of Central Tendency dan Measures of Variability</a:t>
                      </a:r>
                      <a:endParaRPr>
                        <a:solidFill>
                          <a:srgbClr val="000000"/>
                        </a:solidFill>
                      </a:endParaRPr>
                    </a:p>
                  </a:txBody>
                  <a:tcPr marT="63500" marB="63500" marR="63500" marL="63500"/>
                </a:tc>
              </a:tr>
              <a:tr h="449675">
                <a:tc>
                  <a:txBody>
                    <a:bodyPr/>
                    <a:lstStyle/>
                    <a:p>
                      <a:pPr indent="0" lvl="0" marL="0" rtl="0" algn="ctr">
                        <a:spcBef>
                          <a:spcPts val="0"/>
                        </a:spcBef>
                        <a:spcAft>
                          <a:spcPts val="0"/>
                        </a:spcAft>
                        <a:buNone/>
                      </a:pPr>
                      <a:r>
                        <a:rPr lang="en">
                          <a:solidFill>
                            <a:srgbClr val="000000"/>
                          </a:solidFill>
                        </a:rPr>
                        <a:t>3</a:t>
                      </a:r>
                      <a:endParaRPr>
                        <a:solidFill>
                          <a:srgbClr val="000000"/>
                        </a:solidFill>
                      </a:endParaRPr>
                    </a:p>
                  </a:txBody>
                  <a:tcPr marT="63500" marB="63500" marR="63500" marL="63500"/>
                </a:tc>
                <a:tc>
                  <a:txBody>
                    <a:bodyPr/>
                    <a:lstStyle/>
                    <a:p>
                      <a:pPr indent="0" lvl="0" marL="0" rtl="0" algn="l">
                        <a:spcBef>
                          <a:spcPts val="0"/>
                        </a:spcBef>
                        <a:spcAft>
                          <a:spcPts val="0"/>
                        </a:spcAft>
                        <a:buNone/>
                      </a:pPr>
                      <a:r>
                        <a:rPr lang="en">
                          <a:solidFill>
                            <a:srgbClr val="000000"/>
                          </a:solidFill>
                        </a:rPr>
                        <a:t>Mampu Melakukan Hingga Menganalisis Hasil Uji T-Test pada Python </a:t>
                      </a:r>
                      <a:endParaRPr>
                        <a:solidFill>
                          <a:srgbClr val="000000"/>
                        </a:solidFill>
                      </a:endParaRPr>
                    </a:p>
                  </a:txBody>
                  <a:tcPr marT="63500" marB="63500" marR="63500" marL="63500"/>
                </a:tc>
              </a:tr>
              <a:tr h="449675">
                <a:tc>
                  <a:txBody>
                    <a:bodyPr/>
                    <a:lstStyle/>
                    <a:p>
                      <a:pPr indent="0" lvl="0" marL="0" rtl="0" algn="ctr">
                        <a:spcBef>
                          <a:spcPts val="0"/>
                        </a:spcBef>
                        <a:spcAft>
                          <a:spcPts val="0"/>
                        </a:spcAft>
                        <a:buNone/>
                      </a:pPr>
                      <a:r>
                        <a:rPr lang="en">
                          <a:solidFill>
                            <a:srgbClr val="000000"/>
                          </a:solidFill>
                        </a:rPr>
                        <a:t>4</a:t>
                      </a:r>
                      <a:endParaRPr>
                        <a:solidFill>
                          <a:srgbClr val="000000"/>
                        </a:solidFill>
                      </a:endParaRPr>
                    </a:p>
                  </a:txBody>
                  <a:tcPr marT="63500" marB="63500" marR="63500" marL="63500"/>
                </a:tc>
                <a:tc>
                  <a:txBody>
                    <a:bodyPr/>
                    <a:lstStyle/>
                    <a:p>
                      <a:pPr indent="0" lvl="0" marL="0" rtl="0" algn="l">
                        <a:spcBef>
                          <a:spcPts val="0"/>
                        </a:spcBef>
                        <a:spcAft>
                          <a:spcPts val="0"/>
                        </a:spcAft>
                        <a:buNone/>
                      </a:pPr>
                      <a:r>
                        <a:rPr lang="en">
                          <a:solidFill>
                            <a:srgbClr val="000000"/>
                          </a:solidFill>
                        </a:rPr>
                        <a:t>Mampu Menerapkan Proses Exploratory Data Analysis (EDA)</a:t>
                      </a:r>
                      <a:endParaRPr>
                        <a:solidFill>
                          <a:srgbClr val="000000"/>
                        </a:solidFill>
                      </a:endParaRPr>
                    </a:p>
                  </a:txBody>
                  <a:tcPr marT="63500" marB="63500" marR="63500" marL="63500"/>
                </a:tc>
              </a:tr>
              <a:tr h="449675">
                <a:tc>
                  <a:txBody>
                    <a:bodyPr/>
                    <a:lstStyle/>
                    <a:p>
                      <a:pPr indent="0" lvl="0" marL="0" rtl="0" algn="ctr">
                        <a:spcBef>
                          <a:spcPts val="0"/>
                        </a:spcBef>
                        <a:spcAft>
                          <a:spcPts val="0"/>
                        </a:spcAft>
                        <a:buNone/>
                      </a:pPr>
                      <a:r>
                        <a:rPr lang="en">
                          <a:solidFill>
                            <a:srgbClr val="000000"/>
                          </a:solidFill>
                        </a:rPr>
                        <a:t>5</a:t>
                      </a:r>
                      <a:endParaRPr>
                        <a:solidFill>
                          <a:srgbClr val="000000"/>
                        </a:solidFill>
                      </a:endParaRPr>
                    </a:p>
                  </a:txBody>
                  <a:tcPr marT="63500" marB="63500" marR="63500" marL="63500"/>
                </a:tc>
                <a:tc>
                  <a:txBody>
                    <a:bodyPr/>
                    <a:lstStyle/>
                    <a:p>
                      <a:pPr indent="0" lvl="0" marL="0" rtl="0" algn="l">
                        <a:spcBef>
                          <a:spcPts val="0"/>
                        </a:spcBef>
                        <a:spcAft>
                          <a:spcPts val="0"/>
                        </a:spcAft>
                        <a:buNone/>
                      </a:pPr>
                      <a:r>
                        <a:rPr lang="en">
                          <a:solidFill>
                            <a:srgbClr val="000000"/>
                          </a:solidFill>
                        </a:rPr>
                        <a:t>Mampu Menerjemahkan Data Menjadi Visualisasi Data</a:t>
                      </a:r>
                      <a:endParaRPr>
                        <a:solidFill>
                          <a:srgbClr val="000000"/>
                        </a:solidFill>
                      </a:endParaRPr>
                    </a:p>
                  </a:txBody>
                  <a:tcPr marT="63500" marB="63500" marR="63500" marL="63500"/>
                </a:tc>
              </a:tr>
              <a:tr h="729650">
                <a:tc>
                  <a:txBody>
                    <a:bodyPr/>
                    <a:lstStyle/>
                    <a:p>
                      <a:pPr indent="0" lvl="0" marL="0" rtl="0" algn="ctr">
                        <a:spcBef>
                          <a:spcPts val="0"/>
                        </a:spcBef>
                        <a:spcAft>
                          <a:spcPts val="0"/>
                        </a:spcAft>
                        <a:buNone/>
                      </a:pPr>
                      <a:r>
                        <a:rPr lang="en">
                          <a:solidFill>
                            <a:srgbClr val="000000"/>
                          </a:solidFill>
                        </a:rPr>
                        <a:t>6</a:t>
                      </a:r>
                      <a:endParaRPr>
                        <a:solidFill>
                          <a:srgbClr val="000000"/>
                        </a:solidFill>
                      </a:endParaRPr>
                    </a:p>
                  </a:txBody>
                  <a:tcPr marT="63500" marB="63500" marR="63500" marL="63500"/>
                </a:tc>
                <a:tc>
                  <a:txBody>
                    <a:bodyPr/>
                    <a:lstStyle/>
                    <a:p>
                      <a:pPr indent="0" lvl="0" marL="0" rtl="0" algn="l">
                        <a:spcBef>
                          <a:spcPts val="0"/>
                        </a:spcBef>
                        <a:spcAft>
                          <a:spcPts val="0"/>
                        </a:spcAft>
                        <a:buNone/>
                      </a:pPr>
                      <a:r>
                        <a:rPr lang="en">
                          <a:solidFill>
                            <a:srgbClr val="000000"/>
                          </a:solidFill>
                        </a:rPr>
                        <a:t>Mampu Mengimplementasikan Machine Learning Model Menggunakan Algoritma Supervised atau Unsupervised Learning</a:t>
                      </a:r>
                      <a:endParaRPr>
                        <a:solidFill>
                          <a:srgbClr val="000000"/>
                        </a:solidFill>
                      </a:endParaRPr>
                    </a:p>
                  </a:txBody>
                  <a:tcPr marT="63500" marB="63500" marR="63500" marL="63500"/>
                </a:tc>
              </a:tr>
              <a:tr h="729650">
                <a:tc>
                  <a:txBody>
                    <a:bodyPr/>
                    <a:lstStyle/>
                    <a:p>
                      <a:pPr indent="0" lvl="0" marL="0" rtl="0" algn="ctr">
                        <a:spcBef>
                          <a:spcPts val="0"/>
                        </a:spcBef>
                        <a:spcAft>
                          <a:spcPts val="0"/>
                        </a:spcAft>
                        <a:buNone/>
                      </a:pPr>
                      <a:r>
                        <a:rPr lang="en">
                          <a:solidFill>
                            <a:srgbClr val="000000"/>
                          </a:solidFill>
                        </a:rPr>
                        <a:t>7</a:t>
                      </a:r>
                      <a:endParaRPr>
                        <a:solidFill>
                          <a:srgbClr val="000000"/>
                        </a:solidFill>
                      </a:endParaRPr>
                    </a:p>
                  </a:txBody>
                  <a:tcPr marT="63500" marB="63500" marR="63500" marL="63500"/>
                </a:tc>
                <a:tc>
                  <a:txBody>
                    <a:bodyPr/>
                    <a:lstStyle/>
                    <a:p>
                      <a:pPr indent="0" lvl="0" marL="0" rtl="0" algn="l">
                        <a:spcBef>
                          <a:spcPts val="0"/>
                        </a:spcBef>
                        <a:spcAft>
                          <a:spcPts val="0"/>
                        </a:spcAft>
                        <a:buNone/>
                      </a:pPr>
                      <a:r>
                        <a:rPr lang="en">
                          <a:solidFill>
                            <a:srgbClr val="000000"/>
                          </a:solidFill>
                        </a:rPr>
                        <a:t>Mampu Mengimplementasikan Deep Learning Model Menggunakan Algoritma Artificial Neural Networks (ANN)</a:t>
                      </a:r>
                      <a:endParaRPr>
                        <a:solidFill>
                          <a:srgbClr val="000000"/>
                        </a:solidFill>
                      </a:endParaRPr>
                    </a:p>
                  </a:txBody>
                  <a:tcPr marT="63500" marB="63500" marR="63500" marL="63500"/>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31b8721638_0_80"/>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03: Machine Learning</a:t>
            </a:r>
            <a:endParaRPr b="1" sz="4200"/>
          </a:p>
        </p:txBody>
      </p:sp>
      <p:sp>
        <p:nvSpPr>
          <p:cNvPr id="296" name="Google Shape;296;g331b8721638_0_80"/>
          <p:cNvSpPr txBox="1"/>
          <p:nvPr>
            <p:ph idx="1" type="body"/>
          </p:nvPr>
        </p:nvSpPr>
        <p:spPr>
          <a:xfrm>
            <a:off x="79925" y="545250"/>
            <a:ext cx="8752500" cy="42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b="1" lang="en">
                <a:solidFill>
                  <a:schemeClr val="dk1"/>
                </a:solidFill>
              </a:rPr>
              <a:t>Flowchart</a:t>
            </a:r>
            <a:endParaRPr b="1">
              <a:solidFill>
                <a:schemeClr val="dk1"/>
              </a:solidFill>
            </a:endParaRPr>
          </a:p>
        </p:txBody>
      </p:sp>
      <p:sp>
        <p:nvSpPr>
          <p:cNvPr id="297" name="Google Shape;297;g331b8721638_0_80"/>
          <p:cNvSpPr/>
          <p:nvPr/>
        </p:nvSpPr>
        <p:spPr>
          <a:xfrm>
            <a:off x="7385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Import Libraries &amp; Create DataFrame</a:t>
            </a:r>
            <a:endParaRPr/>
          </a:p>
        </p:txBody>
      </p:sp>
      <p:sp>
        <p:nvSpPr>
          <p:cNvPr id="298" name="Google Shape;298;g331b8721638_0_80"/>
          <p:cNvSpPr/>
          <p:nvPr/>
        </p:nvSpPr>
        <p:spPr>
          <a:xfrm>
            <a:off x="3897750"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Missing Value Handling</a:t>
            </a:r>
            <a:endParaRPr/>
          </a:p>
        </p:txBody>
      </p:sp>
      <p:sp>
        <p:nvSpPr>
          <p:cNvPr id="299" name="Google Shape;299;g331b8721638_0_80"/>
          <p:cNvSpPr/>
          <p:nvPr/>
        </p:nvSpPr>
        <p:spPr>
          <a:xfrm>
            <a:off x="66572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One Hot Encoding</a:t>
            </a:r>
            <a:endParaRPr/>
          </a:p>
        </p:txBody>
      </p:sp>
      <p:sp>
        <p:nvSpPr>
          <p:cNvPr id="300" name="Google Shape;300;g331b8721638_0_80"/>
          <p:cNvSpPr/>
          <p:nvPr/>
        </p:nvSpPr>
        <p:spPr>
          <a:xfrm>
            <a:off x="66572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Scaling with StandardScaler</a:t>
            </a:r>
            <a:endParaRPr/>
          </a:p>
        </p:txBody>
      </p:sp>
      <p:sp>
        <p:nvSpPr>
          <p:cNvPr id="301" name="Google Shape;301;g331b8721638_0_80"/>
          <p:cNvSpPr/>
          <p:nvPr/>
        </p:nvSpPr>
        <p:spPr>
          <a:xfrm>
            <a:off x="3897750"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 &amp; Test Split</a:t>
            </a:r>
            <a:endParaRPr/>
          </a:p>
        </p:txBody>
      </p:sp>
      <p:sp>
        <p:nvSpPr>
          <p:cNvPr id="302" name="Google Shape;302;g331b8721638_0_80"/>
          <p:cNvSpPr/>
          <p:nvPr/>
        </p:nvSpPr>
        <p:spPr>
          <a:xfrm>
            <a:off x="7385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Choosing List of model Testing</a:t>
            </a:r>
            <a:endParaRPr/>
          </a:p>
        </p:txBody>
      </p:sp>
      <p:sp>
        <p:nvSpPr>
          <p:cNvPr id="303" name="Google Shape;303;g331b8721638_0_80"/>
          <p:cNvSpPr/>
          <p:nvPr/>
        </p:nvSpPr>
        <p:spPr>
          <a:xfrm>
            <a:off x="2563238" y="14996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g331b8721638_0_80"/>
          <p:cNvSpPr/>
          <p:nvPr/>
        </p:nvSpPr>
        <p:spPr>
          <a:xfrm>
            <a:off x="5522575" y="1570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g331b8721638_0_80"/>
          <p:cNvSpPr/>
          <p:nvPr/>
        </p:nvSpPr>
        <p:spPr>
          <a:xfrm rot="10800000">
            <a:off x="256322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g331b8721638_0_80"/>
          <p:cNvSpPr/>
          <p:nvPr/>
        </p:nvSpPr>
        <p:spPr>
          <a:xfrm rot="10800000">
            <a:off x="552257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g331b8721638_0_80"/>
          <p:cNvSpPr/>
          <p:nvPr/>
        </p:nvSpPr>
        <p:spPr>
          <a:xfrm rot="5400000">
            <a:off x="7181925" y="219232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g331b8721638_0_80"/>
          <p:cNvSpPr/>
          <p:nvPr/>
        </p:nvSpPr>
        <p:spPr>
          <a:xfrm>
            <a:off x="738525" y="38204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Best Model Prediction</a:t>
            </a:r>
            <a:endParaRPr/>
          </a:p>
        </p:txBody>
      </p:sp>
      <p:sp>
        <p:nvSpPr>
          <p:cNvPr id="309" name="Google Shape;309;g331b8721638_0_80"/>
          <p:cNvSpPr/>
          <p:nvPr/>
        </p:nvSpPr>
        <p:spPr>
          <a:xfrm rot="5400000">
            <a:off x="1263225" y="345417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g331b8721638_0_80"/>
          <p:cNvSpPr/>
          <p:nvPr/>
        </p:nvSpPr>
        <p:spPr>
          <a:xfrm>
            <a:off x="3897750" y="3826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ROC Curve</a:t>
            </a:r>
            <a:endParaRPr/>
          </a:p>
        </p:txBody>
      </p:sp>
      <p:sp>
        <p:nvSpPr>
          <p:cNvPr id="311" name="Google Shape;311;g331b8721638_0_80"/>
          <p:cNvSpPr/>
          <p:nvPr/>
        </p:nvSpPr>
        <p:spPr>
          <a:xfrm>
            <a:off x="6657225" y="3826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12" name="Google Shape;312;g331b8721638_0_80"/>
          <p:cNvSpPr/>
          <p:nvPr/>
        </p:nvSpPr>
        <p:spPr>
          <a:xfrm>
            <a:off x="2563238" y="40142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g331b8721638_0_80"/>
          <p:cNvSpPr/>
          <p:nvPr/>
        </p:nvSpPr>
        <p:spPr>
          <a:xfrm>
            <a:off x="5522575" y="4084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31acd88b9f_0_7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19" name="Google Shape;319;g331acd88b9f_0_78"/>
          <p:cNvSpPr txBox="1"/>
          <p:nvPr>
            <p:ph idx="1" type="body"/>
          </p:nvPr>
        </p:nvSpPr>
        <p:spPr>
          <a:xfrm>
            <a:off x="4251175" y="572700"/>
            <a:ext cx="45813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600">
                <a:solidFill>
                  <a:schemeClr val="dk1"/>
                </a:solidFill>
              </a:rPr>
              <a:t>Dataset terdiri dari variabel yang bersifat numerical dan juga categorical.</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Terdapat missing value pada variabel weight sejumlah 20 baris.</a:t>
            </a:r>
            <a:endParaRPr sz="1600">
              <a:solidFill>
                <a:schemeClr val="dk1"/>
              </a:solidFill>
            </a:endParaRPr>
          </a:p>
          <a:p>
            <a:pPr indent="0" lvl="0" marL="0" rtl="0" algn="l">
              <a:lnSpc>
                <a:spcPct val="115000"/>
              </a:lnSpc>
              <a:spcBef>
                <a:spcPts val="1200"/>
              </a:spcBef>
              <a:spcAft>
                <a:spcPts val="1200"/>
              </a:spcAft>
              <a:buNone/>
            </a:pPr>
            <a:r>
              <a:rPr lang="en" sz="1600">
                <a:solidFill>
                  <a:schemeClr val="dk1"/>
                </a:solidFill>
              </a:rPr>
              <a:t>20 baris tersebut akan dihilangkan dan pengujian untuk mendapatkan hasil yang lebih relevan</a:t>
            </a:r>
            <a:endParaRPr sz="1600">
              <a:solidFill>
                <a:schemeClr val="dk1"/>
              </a:solidFill>
            </a:endParaRPr>
          </a:p>
        </p:txBody>
      </p:sp>
      <p:pic>
        <p:nvPicPr>
          <p:cNvPr id="320" name="Google Shape;320;g331acd88b9f_0_78"/>
          <p:cNvPicPr preferRelativeResize="0"/>
          <p:nvPr/>
        </p:nvPicPr>
        <p:blipFill>
          <a:blip r:embed="rId3">
            <a:alphaModFix/>
          </a:blip>
          <a:stretch>
            <a:fillRect/>
          </a:stretch>
        </p:blipFill>
        <p:spPr>
          <a:xfrm>
            <a:off x="340575" y="572700"/>
            <a:ext cx="3616030" cy="4266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331afac75d6_0_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26" name="Google Shape;326;g331afac75d6_0_2"/>
          <p:cNvSpPr txBox="1"/>
          <p:nvPr>
            <p:ph idx="1" type="body"/>
          </p:nvPr>
        </p:nvSpPr>
        <p:spPr>
          <a:xfrm>
            <a:off x="6164300" y="572700"/>
            <a:ext cx="26682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600">
                <a:solidFill>
                  <a:schemeClr val="dk1"/>
                </a:solidFill>
              </a:rPr>
              <a:t>Dari dataset berikut, Tingkat kehadiran dari total kelas sangat rendah. Sekitar 33% peserta hadir kelas dari total keseluruhan data.</a:t>
            </a:r>
            <a:endParaRPr sz="1600">
              <a:solidFill>
                <a:schemeClr val="dk1"/>
              </a:solidFill>
            </a:endParaRPr>
          </a:p>
          <a:p>
            <a:pPr indent="0" lvl="0" marL="0" rtl="0" algn="l">
              <a:lnSpc>
                <a:spcPct val="115000"/>
              </a:lnSpc>
              <a:spcBef>
                <a:spcPts val="1200"/>
              </a:spcBef>
              <a:spcAft>
                <a:spcPts val="1200"/>
              </a:spcAft>
              <a:buNone/>
            </a:pPr>
            <a:r>
              <a:t/>
            </a:r>
            <a:endParaRPr sz="1600">
              <a:solidFill>
                <a:schemeClr val="dk1"/>
              </a:solidFill>
            </a:endParaRPr>
          </a:p>
        </p:txBody>
      </p:sp>
      <p:pic>
        <p:nvPicPr>
          <p:cNvPr id="327" name="Google Shape;327;g331afac75d6_0_2"/>
          <p:cNvPicPr preferRelativeResize="0"/>
          <p:nvPr/>
        </p:nvPicPr>
        <p:blipFill>
          <a:blip r:embed="rId3">
            <a:alphaModFix/>
          </a:blip>
          <a:stretch>
            <a:fillRect/>
          </a:stretch>
        </p:blipFill>
        <p:spPr>
          <a:xfrm>
            <a:off x="152400" y="725100"/>
            <a:ext cx="5859500" cy="35259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31afac75d6_0_9"/>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33" name="Google Shape;333;g331afac75d6_0_9"/>
          <p:cNvSpPr txBox="1"/>
          <p:nvPr>
            <p:ph idx="1" type="body"/>
          </p:nvPr>
        </p:nvSpPr>
        <p:spPr>
          <a:xfrm>
            <a:off x="6164300" y="572700"/>
            <a:ext cx="26682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1600">
                <a:solidFill>
                  <a:schemeClr val="dk1"/>
                </a:solidFill>
              </a:rPr>
              <a:t>Setelah mengubah data kategorikal menjadi numerikal, deskripsi dari setiap variabel jadi terlihat.</a:t>
            </a:r>
            <a:br>
              <a:rPr lang="en" sz="1600">
                <a:solidFill>
                  <a:schemeClr val="dk1"/>
                </a:solidFill>
              </a:rPr>
            </a:br>
            <a:r>
              <a:rPr lang="en" sz="1600">
                <a:solidFill>
                  <a:schemeClr val="dk1"/>
                </a:solidFill>
              </a:rPr>
              <a:t>Namun walau begitu, data kategorikal tetap tidak dapat dilakukan perhitungan statistik sehingga memunculkan NaN.</a:t>
            </a:r>
            <a:endParaRPr sz="1600">
              <a:solidFill>
                <a:schemeClr val="dk1"/>
              </a:solidFill>
            </a:endParaRPr>
          </a:p>
        </p:txBody>
      </p:sp>
      <p:pic>
        <p:nvPicPr>
          <p:cNvPr id="334" name="Google Shape;334;g331afac75d6_0_9"/>
          <p:cNvPicPr preferRelativeResize="0"/>
          <p:nvPr/>
        </p:nvPicPr>
        <p:blipFill>
          <a:blip r:embed="rId3">
            <a:alphaModFix/>
          </a:blip>
          <a:stretch>
            <a:fillRect/>
          </a:stretch>
        </p:blipFill>
        <p:spPr>
          <a:xfrm>
            <a:off x="152400" y="725100"/>
            <a:ext cx="5859500" cy="36666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31afac75d6_0_1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40" name="Google Shape;340;g331afac75d6_0_18"/>
          <p:cNvSpPr txBox="1"/>
          <p:nvPr>
            <p:ph idx="1" type="body"/>
          </p:nvPr>
        </p:nvSpPr>
        <p:spPr>
          <a:xfrm>
            <a:off x="111450" y="3378200"/>
            <a:ext cx="8921100" cy="205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1600">
                <a:solidFill>
                  <a:schemeClr val="dk1"/>
                </a:solidFill>
              </a:rPr>
              <a:t>Metode Machine Learning yang akan dilakukan uji coba adalah metode Regresi, KNN, SVM, Decision Tree, Random Forest, dan Gradient Boosting.</a:t>
            </a:r>
            <a:br>
              <a:rPr lang="en" sz="1600">
                <a:solidFill>
                  <a:schemeClr val="dk1"/>
                </a:solidFill>
              </a:rPr>
            </a:br>
            <a:r>
              <a:rPr lang="en" sz="1600">
                <a:solidFill>
                  <a:schemeClr val="dk1"/>
                </a:solidFill>
              </a:rPr>
              <a:t>Berdasarkan hasil dari perbandingan semua machine learning, dapat disimpulkan bahwa Gradient Boosting memberikan performa yang lebih baik dalam machine learning</a:t>
            </a:r>
            <a:endParaRPr sz="1600">
              <a:solidFill>
                <a:schemeClr val="dk1"/>
              </a:solidFill>
            </a:endParaRPr>
          </a:p>
        </p:txBody>
      </p:sp>
      <p:graphicFrame>
        <p:nvGraphicFramePr>
          <p:cNvPr id="341" name="Google Shape;341;g331afac75d6_0_18"/>
          <p:cNvGraphicFramePr/>
          <p:nvPr/>
        </p:nvGraphicFramePr>
        <p:xfrm>
          <a:off x="164075" y="572700"/>
          <a:ext cx="3000000" cy="3000000"/>
        </p:xfrm>
        <a:graphic>
          <a:graphicData uri="http://schemas.openxmlformats.org/drawingml/2006/table">
            <a:tbl>
              <a:tblPr>
                <a:noFill/>
                <a:tableStyleId>{A896E948-71F4-4A71-8644-92965C8098CE}</a:tableStyleId>
              </a:tblPr>
              <a:tblGrid>
                <a:gridCol w="1067575"/>
                <a:gridCol w="1067575"/>
                <a:gridCol w="1067575"/>
                <a:gridCol w="1067575"/>
                <a:gridCol w="1067575"/>
                <a:gridCol w="1067575"/>
                <a:gridCol w="1067575"/>
                <a:gridCol w="1067575"/>
              </a:tblGrid>
              <a:tr h="45857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Akurasi</a:t>
                      </a:r>
                      <a:endParaRPr sz="1200"/>
                    </a:p>
                  </a:txBody>
                  <a:tcPr marT="91425" marB="91425" marR="91425" marL="91425"/>
                </a:tc>
                <a:tc>
                  <a:txBody>
                    <a:bodyPr/>
                    <a:lstStyle/>
                    <a:p>
                      <a:pPr indent="0" lvl="0" marL="0" rtl="0" algn="l">
                        <a:spcBef>
                          <a:spcPts val="0"/>
                        </a:spcBef>
                        <a:spcAft>
                          <a:spcPts val="0"/>
                        </a:spcAft>
                        <a:buNone/>
                      </a:pPr>
                      <a:r>
                        <a:rPr lang="en" sz="1200"/>
                        <a:t>Precision tidak hadir</a:t>
                      </a:r>
                      <a:endParaRPr sz="1200"/>
                    </a:p>
                  </a:txBody>
                  <a:tcPr marT="91425" marB="91425" marR="91425" marL="91425"/>
                </a:tc>
                <a:tc>
                  <a:txBody>
                    <a:bodyPr/>
                    <a:lstStyle/>
                    <a:p>
                      <a:pPr indent="0" lvl="0" marL="0" rtl="0" algn="l">
                        <a:spcBef>
                          <a:spcPts val="0"/>
                        </a:spcBef>
                        <a:spcAft>
                          <a:spcPts val="0"/>
                        </a:spcAft>
                        <a:buNone/>
                      </a:pPr>
                      <a:r>
                        <a:rPr lang="en" sz="1200"/>
                        <a:t>Precision hadir</a:t>
                      </a:r>
                      <a:endParaRPr sz="1200"/>
                    </a:p>
                  </a:txBody>
                  <a:tcPr marT="91425" marB="91425" marR="91425" marL="91425"/>
                </a:tc>
                <a:tc>
                  <a:txBody>
                    <a:bodyPr/>
                    <a:lstStyle/>
                    <a:p>
                      <a:pPr indent="0" lvl="0" marL="0" rtl="0" algn="l">
                        <a:spcBef>
                          <a:spcPts val="0"/>
                        </a:spcBef>
                        <a:spcAft>
                          <a:spcPts val="0"/>
                        </a:spcAft>
                        <a:buNone/>
                      </a:pPr>
                      <a:r>
                        <a:rPr lang="en" sz="1200"/>
                        <a:t>Recall tidak hadir</a:t>
                      </a:r>
                      <a:endParaRPr sz="1200"/>
                    </a:p>
                  </a:txBody>
                  <a:tcPr marT="91425" marB="91425" marR="91425" marL="91425"/>
                </a:tc>
                <a:tc>
                  <a:txBody>
                    <a:bodyPr/>
                    <a:lstStyle/>
                    <a:p>
                      <a:pPr indent="0" lvl="0" marL="0" rtl="0" algn="l">
                        <a:spcBef>
                          <a:spcPts val="0"/>
                        </a:spcBef>
                        <a:spcAft>
                          <a:spcPts val="0"/>
                        </a:spcAft>
                        <a:buNone/>
                      </a:pPr>
                      <a:r>
                        <a:rPr lang="en" sz="1200"/>
                        <a:t>Recall hadir</a:t>
                      </a:r>
                      <a:endParaRPr sz="1200"/>
                    </a:p>
                  </a:txBody>
                  <a:tcPr marT="91425" marB="91425" marR="91425" marL="91425"/>
                </a:tc>
                <a:tc>
                  <a:txBody>
                    <a:bodyPr/>
                    <a:lstStyle/>
                    <a:p>
                      <a:pPr indent="0" lvl="0" marL="0" rtl="0" algn="l">
                        <a:spcBef>
                          <a:spcPts val="0"/>
                        </a:spcBef>
                        <a:spcAft>
                          <a:spcPts val="0"/>
                        </a:spcAft>
                        <a:buNone/>
                      </a:pPr>
                      <a:r>
                        <a:rPr lang="en" sz="1200"/>
                        <a:t>F1 score tidak hadir</a:t>
                      </a:r>
                      <a:endParaRPr sz="1200"/>
                    </a:p>
                  </a:txBody>
                  <a:tcPr marT="91425" marB="91425" marR="91425" marL="91425"/>
                </a:tc>
                <a:tc>
                  <a:txBody>
                    <a:bodyPr/>
                    <a:lstStyle/>
                    <a:p>
                      <a:pPr indent="0" lvl="0" marL="0" rtl="0" algn="l">
                        <a:spcBef>
                          <a:spcPts val="0"/>
                        </a:spcBef>
                        <a:spcAft>
                          <a:spcPts val="0"/>
                        </a:spcAft>
                        <a:buNone/>
                      </a:pPr>
                      <a:r>
                        <a:rPr lang="en" sz="1200"/>
                        <a:t>F1-score hadir</a:t>
                      </a:r>
                      <a:endParaRPr sz="1200"/>
                    </a:p>
                  </a:txBody>
                  <a:tcPr marT="91425" marB="91425" marR="91425" marL="91425"/>
                </a:tc>
              </a:tr>
              <a:tr h="376150">
                <a:tc>
                  <a:txBody>
                    <a:bodyPr/>
                    <a:lstStyle/>
                    <a:p>
                      <a:pPr indent="0" lvl="0" marL="0" rtl="0" algn="l">
                        <a:spcBef>
                          <a:spcPts val="0"/>
                        </a:spcBef>
                        <a:spcAft>
                          <a:spcPts val="0"/>
                        </a:spcAft>
                        <a:buNone/>
                      </a:pPr>
                      <a:r>
                        <a:rPr lang="en" sz="1200"/>
                        <a:t>Regresi</a:t>
                      </a:r>
                      <a:endParaRPr sz="1200"/>
                    </a:p>
                  </a:txBody>
                  <a:tcPr marT="91425" marB="91425" marR="91425" marL="91425"/>
                </a:tc>
                <a:tc>
                  <a:txBody>
                    <a:bodyPr/>
                    <a:lstStyle/>
                    <a:p>
                      <a:pPr indent="0" lvl="0" marL="0" rtl="0" algn="l">
                        <a:spcBef>
                          <a:spcPts val="0"/>
                        </a:spcBef>
                        <a:spcAft>
                          <a:spcPts val="0"/>
                        </a:spcAft>
                        <a:buNone/>
                      </a:pPr>
                      <a:r>
                        <a:rPr lang="en" sz="1200"/>
                        <a:t>0,77</a:t>
                      </a:r>
                      <a:endParaRPr sz="1200"/>
                    </a:p>
                  </a:txBody>
                  <a:tcPr marT="91425" marB="91425" marR="91425" marL="91425"/>
                </a:tc>
                <a:tc>
                  <a:txBody>
                    <a:bodyPr/>
                    <a:lstStyle/>
                    <a:p>
                      <a:pPr indent="0" lvl="0" marL="0" rtl="0" algn="l">
                        <a:spcBef>
                          <a:spcPts val="0"/>
                        </a:spcBef>
                        <a:spcAft>
                          <a:spcPts val="0"/>
                        </a:spcAft>
                        <a:buNone/>
                      </a:pPr>
                      <a:r>
                        <a:rPr lang="en" sz="1200"/>
                        <a:t>0,78</a:t>
                      </a:r>
                      <a:endParaRPr sz="1200"/>
                    </a:p>
                  </a:txBody>
                  <a:tcPr marT="91425" marB="91425" marR="91425" marL="91425"/>
                </a:tc>
                <a:tc>
                  <a:txBody>
                    <a:bodyPr/>
                    <a:lstStyle/>
                    <a:p>
                      <a:pPr indent="0" lvl="0" marL="0" rtl="0" algn="l">
                        <a:spcBef>
                          <a:spcPts val="0"/>
                        </a:spcBef>
                        <a:spcAft>
                          <a:spcPts val="0"/>
                        </a:spcAft>
                        <a:buNone/>
                      </a:pPr>
                      <a:r>
                        <a:rPr lang="en" sz="1200"/>
                        <a:t>0,74</a:t>
                      </a:r>
                      <a:endParaRPr sz="1200"/>
                    </a:p>
                  </a:txBody>
                  <a:tcPr marT="91425" marB="91425" marR="91425" marL="91425"/>
                </a:tc>
                <a:tc>
                  <a:txBody>
                    <a:bodyPr/>
                    <a:lstStyle/>
                    <a:p>
                      <a:pPr indent="0" lvl="0" marL="0" rtl="0" algn="l">
                        <a:spcBef>
                          <a:spcPts val="0"/>
                        </a:spcBef>
                        <a:spcAft>
                          <a:spcPts val="0"/>
                        </a:spcAft>
                        <a:buNone/>
                      </a:pPr>
                      <a:r>
                        <a:rPr lang="en" sz="1200"/>
                        <a:t>0,93</a:t>
                      </a:r>
                      <a:endParaRPr sz="1200"/>
                    </a:p>
                  </a:txBody>
                  <a:tcPr marT="91425" marB="91425" marR="91425" marL="91425"/>
                </a:tc>
                <a:tc>
                  <a:txBody>
                    <a:bodyPr/>
                    <a:lstStyle/>
                    <a:p>
                      <a:pPr indent="0" lvl="0" marL="0" rtl="0" algn="l">
                        <a:spcBef>
                          <a:spcPts val="0"/>
                        </a:spcBef>
                        <a:spcAft>
                          <a:spcPts val="0"/>
                        </a:spcAft>
                        <a:buNone/>
                      </a:pPr>
                      <a:r>
                        <a:rPr lang="en" sz="1200"/>
                        <a:t>0,42</a:t>
                      </a:r>
                      <a:endParaRPr sz="1200"/>
                    </a:p>
                  </a:txBody>
                  <a:tcPr marT="91425" marB="91425" marR="91425" marL="91425"/>
                </a:tc>
                <a:tc>
                  <a:txBody>
                    <a:bodyPr/>
                    <a:lstStyle/>
                    <a:p>
                      <a:pPr indent="0" lvl="0" marL="0" rtl="0" algn="l">
                        <a:spcBef>
                          <a:spcPts val="0"/>
                        </a:spcBef>
                        <a:spcAft>
                          <a:spcPts val="0"/>
                        </a:spcAft>
                        <a:buNone/>
                      </a:pPr>
                      <a:r>
                        <a:rPr lang="en" sz="1200"/>
                        <a:t>0,85</a:t>
                      </a:r>
                      <a:endParaRPr sz="1200"/>
                    </a:p>
                  </a:txBody>
                  <a:tcPr marT="91425" marB="91425" marR="91425" marL="91425"/>
                </a:tc>
                <a:tc>
                  <a:txBody>
                    <a:bodyPr/>
                    <a:lstStyle/>
                    <a:p>
                      <a:pPr indent="0" lvl="0" marL="0" rtl="0" algn="l">
                        <a:spcBef>
                          <a:spcPts val="0"/>
                        </a:spcBef>
                        <a:spcAft>
                          <a:spcPts val="0"/>
                        </a:spcAft>
                        <a:buNone/>
                      </a:pPr>
                      <a:r>
                        <a:rPr lang="en" sz="1200"/>
                        <a:t>0,53</a:t>
                      </a:r>
                      <a:endParaRPr sz="1200"/>
                    </a:p>
                  </a:txBody>
                  <a:tcPr marT="91425" marB="91425" marR="91425" marL="91425"/>
                </a:tc>
              </a:tr>
              <a:tr h="376150">
                <a:tc>
                  <a:txBody>
                    <a:bodyPr/>
                    <a:lstStyle/>
                    <a:p>
                      <a:pPr indent="0" lvl="0" marL="0" rtl="0" algn="l">
                        <a:spcBef>
                          <a:spcPts val="0"/>
                        </a:spcBef>
                        <a:spcAft>
                          <a:spcPts val="0"/>
                        </a:spcAft>
                        <a:buNone/>
                      </a:pPr>
                      <a:r>
                        <a:rPr lang="en" sz="1200"/>
                        <a:t>KNN</a:t>
                      </a:r>
                      <a:endParaRPr sz="1200"/>
                    </a:p>
                  </a:txBody>
                  <a:tcPr marT="91425" marB="91425" marR="91425" marL="91425"/>
                </a:tc>
                <a:tc>
                  <a:txBody>
                    <a:bodyPr/>
                    <a:lstStyle/>
                    <a:p>
                      <a:pPr indent="0" lvl="0" marL="0" rtl="0" algn="l">
                        <a:spcBef>
                          <a:spcPts val="0"/>
                        </a:spcBef>
                        <a:spcAft>
                          <a:spcPts val="0"/>
                        </a:spcAft>
                        <a:buNone/>
                      </a:pPr>
                      <a:r>
                        <a:rPr lang="en" sz="1200"/>
                        <a:t>0,74</a:t>
                      </a:r>
                      <a:endParaRPr sz="1200"/>
                    </a:p>
                  </a:txBody>
                  <a:tcPr marT="91425" marB="91425" marR="91425" marL="91425"/>
                </a:tc>
                <a:tc>
                  <a:txBody>
                    <a:bodyPr/>
                    <a:lstStyle/>
                    <a:p>
                      <a:pPr indent="0" lvl="0" marL="0" rtl="0" algn="l">
                        <a:spcBef>
                          <a:spcPts val="0"/>
                        </a:spcBef>
                        <a:spcAft>
                          <a:spcPts val="0"/>
                        </a:spcAft>
                        <a:buNone/>
                      </a:pPr>
                      <a:r>
                        <a:rPr lang="en" sz="1200"/>
                        <a:t>0,76</a:t>
                      </a:r>
                      <a:endParaRPr sz="1200"/>
                    </a:p>
                  </a:txBody>
                  <a:tcPr marT="91425" marB="91425" marR="91425" marL="91425"/>
                </a:tc>
                <a:tc>
                  <a:txBody>
                    <a:bodyPr/>
                    <a:lstStyle/>
                    <a:p>
                      <a:pPr indent="0" lvl="0" marL="0" rtl="0" algn="l">
                        <a:spcBef>
                          <a:spcPts val="0"/>
                        </a:spcBef>
                        <a:spcAft>
                          <a:spcPts val="0"/>
                        </a:spcAft>
                        <a:buNone/>
                      </a:pPr>
                      <a:r>
                        <a:rPr lang="en" sz="1200"/>
                        <a:t>0,63</a:t>
                      </a:r>
                      <a:endParaRPr sz="1200"/>
                    </a:p>
                  </a:txBody>
                  <a:tcPr marT="91425" marB="91425" marR="91425" marL="91425"/>
                </a:tc>
                <a:tc>
                  <a:txBody>
                    <a:bodyPr/>
                    <a:lstStyle/>
                    <a:p>
                      <a:pPr indent="0" lvl="0" marL="0" rtl="0" algn="l">
                        <a:spcBef>
                          <a:spcPts val="0"/>
                        </a:spcBef>
                        <a:spcAft>
                          <a:spcPts val="0"/>
                        </a:spcAft>
                        <a:buNone/>
                      </a:pPr>
                      <a:r>
                        <a:rPr lang="en" sz="1200"/>
                        <a:t>0,89</a:t>
                      </a:r>
                      <a:endParaRPr sz="1200"/>
                    </a:p>
                  </a:txBody>
                  <a:tcPr marT="91425" marB="91425" marR="91425" marL="91425"/>
                </a:tc>
                <a:tc>
                  <a:txBody>
                    <a:bodyPr/>
                    <a:lstStyle/>
                    <a:p>
                      <a:pPr indent="0" lvl="0" marL="0" rtl="0" algn="l">
                        <a:spcBef>
                          <a:spcPts val="0"/>
                        </a:spcBef>
                        <a:spcAft>
                          <a:spcPts val="0"/>
                        </a:spcAft>
                        <a:buNone/>
                      </a:pPr>
                      <a:r>
                        <a:rPr lang="en" sz="1200"/>
                        <a:t>0,40</a:t>
                      </a:r>
                      <a:endParaRPr sz="1200"/>
                    </a:p>
                  </a:txBody>
                  <a:tcPr marT="91425" marB="91425" marR="91425" marL="91425"/>
                </a:tc>
                <a:tc>
                  <a:txBody>
                    <a:bodyPr/>
                    <a:lstStyle/>
                    <a:p>
                      <a:pPr indent="0" lvl="0" marL="0" rtl="0" algn="l">
                        <a:spcBef>
                          <a:spcPts val="0"/>
                        </a:spcBef>
                        <a:spcAft>
                          <a:spcPts val="0"/>
                        </a:spcAft>
                        <a:buNone/>
                      </a:pPr>
                      <a:r>
                        <a:rPr lang="en" sz="1200"/>
                        <a:t>0,82</a:t>
                      </a:r>
                      <a:endParaRPr sz="1200"/>
                    </a:p>
                  </a:txBody>
                  <a:tcPr marT="91425" marB="91425" marR="91425" marL="91425"/>
                </a:tc>
                <a:tc>
                  <a:txBody>
                    <a:bodyPr/>
                    <a:lstStyle/>
                    <a:p>
                      <a:pPr indent="0" lvl="0" marL="0" rtl="0" algn="l">
                        <a:spcBef>
                          <a:spcPts val="0"/>
                        </a:spcBef>
                        <a:spcAft>
                          <a:spcPts val="0"/>
                        </a:spcAft>
                        <a:buNone/>
                      </a:pPr>
                      <a:r>
                        <a:rPr lang="en" sz="1200"/>
                        <a:t>0,49</a:t>
                      </a:r>
                      <a:endParaRPr sz="1200"/>
                    </a:p>
                  </a:txBody>
                  <a:tcPr marT="91425" marB="91425" marR="91425" marL="91425"/>
                </a:tc>
              </a:tr>
              <a:tr h="376150">
                <a:tc>
                  <a:txBody>
                    <a:bodyPr/>
                    <a:lstStyle/>
                    <a:p>
                      <a:pPr indent="0" lvl="0" marL="0" rtl="0" algn="l">
                        <a:spcBef>
                          <a:spcPts val="0"/>
                        </a:spcBef>
                        <a:spcAft>
                          <a:spcPts val="0"/>
                        </a:spcAft>
                        <a:buNone/>
                      </a:pPr>
                      <a:r>
                        <a:rPr lang="en" sz="1200"/>
                        <a:t>SVM</a:t>
                      </a:r>
                      <a:endParaRPr sz="1200"/>
                    </a:p>
                  </a:txBody>
                  <a:tcPr marT="91425" marB="91425" marR="91425" marL="91425"/>
                </a:tc>
                <a:tc>
                  <a:txBody>
                    <a:bodyPr/>
                    <a:lstStyle/>
                    <a:p>
                      <a:pPr indent="0" lvl="0" marL="0" rtl="0" algn="l">
                        <a:spcBef>
                          <a:spcPts val="0"/>
                        </a:spcBef>
                        <a:spcAft>
                          <a:spcPts val="0"/>
                        </a:spcAft>
                        <a:buNone/>
                      </a:pPr>
                      <a:r>
                        <a:rPr lang="en" sz="1200"/>
                        <a:t>0,72</a:t>
                      </a:r>
                      <a:endParaRPr sz="1200"/>
                    </a:p>
                  </a:txBody>
                  <a:tcPr marT="91425" marB="91425" marR="91425" marL="91425"/>
                </a:tc>
                <a:tc>
                  <a:txBody>
                    <a:bodyPr/>
                    <a:lstStyle/>
                    <a:p>
                      <a:pPr indent="0" lvl="0" marL="0" rtl="0" algn="l">
                        <a:spcBef>
                          <a:spcPts val="0"/>
                        </a:spcBef>
                        <a:spcAft>
                          <a:spcPts val="0"/>
                        </a:spcAft>
                        <a:buNone/>
                      </a:pPr>
                      <a:r>
                        <a:rPr lang="en" sz="1200"/>
                        <a:t>0,72</a:t>
                      </a:r>
                      <a:endParaRPr sz="1200"/>
                    </a:p>
                  </a:txBody>
                  <a:tcPr marT="91425" marB="91425" marR="91425" marL="91425"/>
                </a:tc>
                <a:tc>
                  <a:txBody>
                    <a:bodyPr/>
                    <a:lstStyle/>
                    <a:p>
                      <a:pPr indent="0" lvl="0" marL="0" rtl="0" algn="l">
                        <a:spcBef>
                          <a:spcPts val="0"/>
                        </a:spcBef>
                        <a:spcAft>
                          <a:spcPts val="0"/>
                        </a:spcAft>
                        <a:buNone/>
                      </a:pPr>
                      <a:r>
                        <a:rPr lang="en" sz="1200"/>
                        <a:t>0,73</a:t>
                      </a:r>
                      <a:endParaRPr sz="1200"/>
                    </a:p>
                  </a:txBody>
                  <a:tcPr marT="91425" marB="91425" marR="91425" marL="91425"/>
                </a:tc>
                <a:tc>
                  <a:txBody>
                    <a:bodyPr/>
                    <a:lstStyle/>
                    <a:p>
                      <a:pPr indent="0" lvl="0" marL="0" rtl="0" algn="l">
                        <a:spcBef>
                          <a:spcPts val="0"/>
                        </a:spcBef>
                        <a:spcAft>
                          <a:spcPts val="0"/>
                        </a:spcAft>
                        <a:buNone/>
                      </a:pPr>
                      <a:r>
                        <a:rPr lang="en" sz="1200"/>
                        <a:t>0,97</a:t>
                      </a:r>
                      <a:endParaRPr sz="1200"/>
                    </a:p>
                  </a:txBody>
                  <a:tcPr marT="91425" marB="91425" marR="91425" marL="91425"/>
                </a:tc>
                <a:tc>
                  <a:txBody>
                    <a:bodyPr/>
                    <a:lstStyle/>
                    <a:p>
                      <a:pPr indent="0" lvl="0" marL="0" rtl="0" algn="l">
                        <a:spcBef>
                          <a:spcPts val="0"/>
                        </a:spcBef>
                        <a:spcAft>
                          <a:spcPts val="0"/>
                        </a:spcAft>
                        <a:buNone/>
                      </a:pPr>
                      <a:r>
                        <a:rPr lang="en" sz="1200"/>
                        <a:t>0,17</a:t>
                      </a:r>
                      <a:endParaRPr sz="1200"/>
                    </a:p>
                  </a:txBody>
                  <a:tcPr marT="91425" marB="91425" marR="91425" marL="91425"/>
                </a:tc>
                <a:tc>
                  <a:txBody>
                    <a:bodyPr/>
                    <a:lstStyle/>
                    <a:p>
                      <a:pPr indent="0" lvl="0" marL="0" rtl="0" algn="l">
                        <a:spcBef>
                          <a:spcPts val="0"/>
                        </a:spcBef>
                        <a:spcAft>
                          <a:spcPts val="0"/>
                        </a:spcAft>
                        <a:buNone/>
                      </a:pPr>
                      <a:r>
                        <a:rPr lang="en" sz="1200"/>
                        <a:t>0,83</a:t>
                      </a:r>
                      <a:endParaRPr sz="1200"/>
                    </a:p>
                  </a:txBody>
                  <a:tcPr marT="91425" marB="91425" marR="91425" marL="91425"/>
                </a:tc>
                <a:tc>
                  <a:txBody>
                    <a:bodyPr/>
                    <a:lstStyle/>
                    <a:p>
                      <a:pPr indent="0" lvl="0" marL="0" rtl="0" algn="l">
                        <a:spcBef>
                          <a:spcPts val="0"/>
                        </a:spcBef>
                        <a:spcAft>
                          <a:spcPts val="0"/>
                        </a:spcAft>
                        <a:buNone/>
                      </a:pPr>
                      <a:r>
                        <a:rPr lang="en" sz="1200"/>
                        <a:t>0,28</a:t>
                      </a:r>
                      <a:endParaRPr sz="1200"/>
                    </a:p>
                  </a:txBody>
                  <a:tcPr marT="91425" marB="91425" marR="91425" marL="91425"/>
                </a:tc>
              </a:tr>
              <a:tr h="376150">
                <a:tc>
                  <a:txBody>
                    <a:bodyPr/>
                    <a:lstStyle/>
                    <a:p>
                      <a:pPr indent="0" lvl="0" marL="0" rtl="0" algn="l">
                        <a:spcBef>
                          <a:spcPts val="0"/>
                        </a:spcBef>
                        <a:spcAft>
                          <a:spcPts val="0"/>
                        </a:spcAft>
                        <a:buNone/>
                      </a:pPr>
                      <a:r>
                        <a:rPr lang="en" sz="1200"/>
                        <a:t>Tree</a:t>
                      </a:r>
                      <a:endParaRPr sz="1200"/>
                    </a:p>
                  </a:txBody>
                  <a:tcPr marT="91425" marB="91425" marR="91425" marL="91425"/>
                </a:tc>
                <a:tc>
                  <a:txBody>
                    <a:bodyPr/>
                    <a:lstStyle/>
                    <a:p>
                      <a:pPr indent="0" lvl="0" marL="0" rtl="0" algn="l">
                        <a:spcBef>
                          <a:spcPts val="0"/>
                        </a:spcBef>
                        <a:spcAft>
                          <a:spcPts val="0"/>
                        </a:spcAft>
                        <a:buNone/>
                      </a:pPr>
                      <a:r>
                        <a:rPr lang="en" sz="1200"/>
                        <a:t>0,70</a:t>
                      </a:r>
                      <a:endParaRPr sz="1200"/>
                    </a:p>
                  </a:txBody>
                  <a:tcPr marT="91425" marB="91425" marR="91425" marL="91425"/>
                </a:tc>
                <a:tc>
                  <a:txBody>
                    <a:bodyPr/>
                    <a:lstStyle/>
                    <a:p>
                      <a:pPr indent="0" lvl="0" marL="0" rtl="0" algn="l">
                        <a:spcBef>
                          <a:spcPts val="0"/>
                        </a:spcBef>
                        <a:spcAft>
                          <a:spcPts val="0"/>
                        </a:spcAft>
                        <a:buNone/>
                      </a:pPr>
                      <a:r>
                        <a:rPr lang="en" sz="1200"/>
                        <a:t>0,76</a:t>
                      </a:r>
                      <a:endParaRPr sz="1200"/>
                    </a:p>
                  </a:txBody>
                  <a:tcPr marT="91425" marB="91425" marR="91425" marL="91425"/>
                </a:tc>
                <a:tc>
                  <a:txBody>
                    <a:bodyPr/>
                    <a:lstStyle/>
                    <a:p>
                      <a:pPr indent="0" lvl="0" marL="0" rtl="0" algn="l">
                        <a:spcBef>
                          <a:spcPts val="0"/>
                        </a:spcBef>
                        <a:spcAft>
                          <a:spcPts val="0"/>
                        </a:spcAft>
                        <a:buNone/>
                      </a:pPr>
                      <a:r>
                        <a:rPr lang="en" sz="1200"/>
                        <a:t>0,52</a:t>
                      </a:r>
                      <a:endParaRPr sz="1200"/>
                    </a:p>
                  </a:txBody>
                  <a:tcPr marT="91425" marB="91425" marR="91425" marL="91425"/>
                </a:tc>
                <a:tc>
                  <a:txBody>
                    <a:bodyPr/>
                    <a:lstStyle/>
                    <a:p>
                      <a:pPr indent="0" lvl="0" marL="0" rtl="0" algn="l">
                        <a:spcBef>
                          <a:spcPts val="0"/>
                        </a:spcBef>
                        <a:spcAft>
                          <a:spcPts val="0"/>
                        </a:spcAft>
                        <a:buNone/>
                      </a:pPr>
                      <a:r>
                        <a:rPr lang="en" sz="1200"/>
                        <a:t>0,81</a:t>
                      </a:r>
                      <a:endParaRPr sz="1200"/>
                    </a:p>
                  </a:txBody>
                  <a:tcPr marT="91425" marB="91425" marR="91425" marL="91425"/>
                </a:tc>
                <a:tc>
                  <a:txBody>
                    <a:bodyPr/>
                    <a:lstStyle/>
                    <a:p>
                      <a:pPr indent="0" lvl="0" marL="0" rtl="0" algn="l">
                        <a:spcBef>
                          <a:spcPts val="0"/>
                        </a:spcBef>
                        <a:spcAft>
                          <a:spcPts val="0"/>
                        </a:spcAft>
                        <a:buNone/>
                      </a:pPr>
                      <a:r>
                        <a:rPr lang="en" sz="1200"/>
                        <a:t>0,44</a:t>
                      </a:r>
                      <a:endParaRPr sz="1200"/>
                    </a:p>
                  </a:txBody>
                  <a:tcPr marT="91425" marB="91425" marR="91425" marL="91425"/>
                </a:tc>
                <a:tc>
                  <a:txBody>
                    <a:bodyPr/>
                    <a:lstStyle/>
                    <a:p>
                      <a:pPr indent="0" lvl="0" marL="0" rtl="0" algn="l">
                        <a:spcBef>
                          <a:spcPts val="0"/>
                        </a:spcBef>
                        <a:spcAft>
                          <a:spcPts val="0"/>
                        </a:spcAft>
                        <a:buNone/>
                      </a:pPr>
                      <a:r>
                        <a:rPr lang="en" sz="1200"/>
                        <a:t>0,79</a:t>
                      </a:r>
                      <a:endParaRPr sz="1200"/>
                    </a:p>
                  </a:txBody>
                  <a:tcPr marT="91425" marB="91425" marR="91425" marL="91425"/>
                </a:tc>
                <a:tc>
                  <a:txBody>
                    <a:bodyPr/>
                    <a:lstStyle/>
                    <a:p>
                      <a:pPr indent="0" lvl="0" marL="0" rtl="0" algn="l">
                        <a:spcBef>
                          <a:spcPts val="0"/>
                        </a:spcBef>
                        <a:spcAft>
                          <a:spcPts val="0"/>
                        </a:spcAft>
                        <a:buNone/>
                      </a:pPr>
                      <a:r>
                        <a:rPr lang="en" sz="1200"/>
                        <a:t>0,48</a:t>
                      </a:r>
                      <a:endParaRPr sz="1200"/>
                    </a:p>
                  </a:txBody>
                  <a:tcPr marT="91425" marB="91425" marR="91425" marL="91425"/>
                </a:tc>
              </a:tr>
              <a:tr h="376150">
                <a:tc>
                  <a:txBody>
                    <a:bodyPr/>
                    <a:lstStyle/>
                    <a:p>
                      <a:pPr indent="0" lvl="0" marL="0" rtl="0" algn="l">
                        <a:spcBef>
                          <a:spcPts val="0"/>
                        </a:spcBef>
                        <a:spcAft>
                          <a:spcPts val="0"/>
                        </a:spcAft>
                        <a:buNone/>
                      </a:pPr>
                      <a:r>
                        <a:rPr lang="en" sz="1200"/>
                        <a:t>R-Forest</a:t>
                      </a:r>
                      <a:endParaRPr sz="1200"/>
                    </a:p>
                  </a:txBody>
                  <a:tcPr marT="91425" marB="91425" marR="91425" marL="91425"/>
                </a:tc>
                <a:tc>
                  <a:txBody>
                    <a:bodyPr/>
                    <a:lstStyle/>
                    <a:p>
                      <a:pPr indent="0" lvl="0" marL="0" rtl="0" algn="l">
                        <a:spcBef>
                          <a:spcPts val="0"/>
                        </a:spcBef>
                        <a:spcAft>
                          <a:spcPts val="0"/>
                        </a:spcAft>
                        <a:buNone/>
                      </a:pPr>
                      <a:r>
                        <a:rPr lang="en" sz="1200"/>
                        <a:t>0,75</a:t>
                      </a:r>
                      <a:endParaRPr sz="1200"/>
                    </a:p>
                  </a:txBody>
                  <a:tcPr marT="91425" marB="91425" marR="91425" marL="91425"/>
                </a:tc>
                <a:tc>
                  <a:txBody>
                    <a:bodyPr/>
                    <a:lstStyle/>
                    <a:p>
                      <a:pPr indent="0" lvl="0" marL="0" rtl="0" algn="l">
                        <a:spcBef>
                          <a:spcPts val="0"/>
                        </a:spcBef>
                        <a:spcAft>
                          <a:spcPts val="0"/>
                        </a:spcAft>
                        <a:buNone/>
                      </a:pPr>
                      <a:r>
                        <a:rPr lang="en" sz="1200"/>
                        <a:t>0,78</a:t>
                      </a:r>
                      <a:endParaRPr sz="1200"/>
                    </a:p>
                  </a:txBody>
                  <a:tcPr marT="91425" marB="91425" marR="91425" marL="91425"/>
                </a:tc>
                <a:tc>
                  <a:txBody>
                    <a:bodyPr/>
                    <a:lstStyle/>
                    <a:p>
                      <a:pPr indent="0" lvl="0" marL="0" rtl="0" algn="l">
                        <a:spcBef>
                          <a:spcPts val="0"/>
                        </a:spcBef>
                        <a:spcAft>
                          <a:spcPts val="0"/>
                        </a:spcAft>
                        <a:buNone/>
                      </a:pPr>
                      <a:r>
                        <a:rPr lang="en" sz="1200"/>
                        <a:t>0,63</a:t>
                      </a:r>
                      <a:endParaRPr sz="1200"/>
                    </a:p>
                  </a:txBody>
                  <a:tcPr marT="91425" marB="91425" marR="91425" marL="91425"/>
                </a:tc>
                <a:tc>
                  <a:txBody>
                    <a:bodyPr/>
                    <a:lstStyle/>
                    <a:p>
                      <a:pPr indent="0" lvl="0" marL="0" rtl="0" algn="l">
                        <a:spcBef>
                          <a:spcPts val="0"/>
                        </a:spcBef>
                        <a:spcAft>
                          <a:spcPts val="0"/>
                        </a:spcAft>
                        <a:buNone/>
                      </a:pPr>
                      <a:r>
                        <a:rPr lang="en" sz="1200"/>
                        <a:t>0,87</a:t>
                      </a:r>
                      <a:endParaRPr sz="1200"/>
                    </a:p>
                  </a:txBody>
                  <a:tcPr marT="91425" marB="91425" marR="91425" marL="91425"/>
                </a:tc>
                <a:tc>
                  <a:txBody>
                    <a:bodyPr/>
                    <a:lstStyle/>
                    <a:p>
                      <a:pPr indent="0" lvl="0" marL="0" rtl="0" algn="l">
                        <a:spcBef>
                          <a:spcPts val="0"/>
                        </a:spcBef>
                        <a:spcAft>
                          <a:spcPts val="0"/>
                        </a:spcAft>
                        <a:buNone/>
                      </a:pPr>
                      <a:r>
                        <a:rPr lang="en" sz="1200"/>
                        <a:t>0,47</a:t>
                      </a:r>
                      <a:endParaRPr sz="1200"/>
                    </a:p>
                  </a:txBody>
                  <a:tcPr marT="91425" marB="91425" marR="91425" marL="91425"/>
                </a:tc>
                <a:tc>
                  <a:txBody>
                    <a:bodyPr/>
                    <a:lstStyle/>
                    <a:p>
                      <a:pPr indent="0" lvl="0" marL="0" rtl="0" algn="l">
                        <a:spcBef>
                          <a:spcPts val="0"/>
                        </a:spcBef>
                        <a:spcAft>
                          <a:spcPts val="0"/>
                        </a:spcAft>
                        <a:buNone/>
                      </a:pPr>
                      <a:r>
                        <a:rPr lang="en" sz="1200"/>
                        <a:t>0,83</a:t>
                      </a:r>
                      <a:endParaRPr sz="1200"/>
                    </a:p>
                  </a:txBody>
                  <a:tcPr marT="91425" marB="91425" marR="91425" marL="91425"/>
                </a:tc>
                <a:tc>
                  <a:txBody>
                    <a:bodyPr/>
                    <a:lstStyle/>
                    <a:p>
                      <a:pPr indent="0" lvl="0" marL="0" rtl="0" algn="l">
                        <a:spcBef>
                          <a:spcPts val="0"/>
                        </a:spcBef>
                        <a:spcAft>
                          <a:spcPts val="0"/>
                        </a:spcAft>
                        <a:buNone/>
                      </a:pPr>
                      <a:r>
                        <a:rPr lang="en" sz="1200"/>
                        <a:t>0,54</a:t>
                      </a:r>
                      <a:endParaRPr sz="1200"/>
                    </a:p>
                  </a:txBody>
                  <a:tcPr marT="91425" marB="91425" marR="91425" marL="91425"/>
                </a:tc>
              </a:tr>
              <a:tr h="376150">
                <a:tc>
                  <a:txBody>
                    <a:bodyPr/>
                    <a:lstStyle/>
                    <a:p>
                      <a:pPr indent="0" lvl="0" marL="0" rtl="0" algn="l">
                        <a:spcBef>
                          <a:spcPts val="0"/>
                        </a:spcBef>
                        <a:spcAft>
                          <a:spcPts val="0"/>
                        </a:spcAft>
                        <a:buNone/>
                      </a:pPr>
                      <a:r>
                        <a:rPr lang="en" sz="1200"/>
                        <a:t>GradBoost</a:t>
                      </a:r>
                      <a:endParaRPr sz="1200"/>
                    </a:p>
                  </a:txBody>
                  <a:tcPr marT="91425" marB="91425" marR="91425" marL="91425"/>
                </a:tc>
                <a:tc>
                  <a:txBody>
                    <a:bodyPr/>
                    <a:lstStyle/>
                    <a:p>
                      <a:pPr indent="0" lvl="0" marL="0" rtl="0" algn="l">
                        <a:spcBef>
                          <a:spcPts val="0"/>
                        </a:spcBef>
                        <a:spcAft>
                          <a:spcPts val="0"/>
                        </a:spcAft>
                        <a:buNone/>
                      </a:pPr>
                      <a:r>
                        <a:rPr lang="en" sz="1200"/>
                        <a:t>0,77</a:t>
                      </a:r>
                      <a:endParaRPr sz="1200"/>
                    </a:p>
                  </a:txBody>
                  <a:tcPr marT="91425" marB="91425" marR="91425" marL="91425"/>
                </a:tc>
                <a:tc>
                  <a:txBody>
                    <a:bodyPr/>
                    <a:lstStyle/>
                    <a:p>
                      <a:pPr indent="0" lvl="0" marL="0" rtl="0" algn="l">
                        <a:spcBef>
                          <a:spcPts val="0"/>
                        </a:spcBef>
                        <a:spcAft>
                          <a:spcPts val="0"/>
                        </a:spcAft>
                        <a:buNone/>
                      </a:pPr>
                      <a:r>
                        <a:rPr lang="en" sz="1200"/>
                        <a:t>0,79</a:t>
                      </a:r>
                      <a:endParaRPr sz="1200"/>
                    </a:p>
                  </a:txBody>
                  <a:tcPr marT="91425" marB="91425" marR="91425" marL="91425"/>
                </a:tc>
                <a:tc>
                  <a:txBody>
                    <a:bodyPr/>
                    <a:lstStyle/>
                    <a:p>
                      <a:pPr indent="0" lvl="0" marL="0" rtl="0" algn="l">
                        <a:spcBef>
                          <a:spcPts val="0"/>
                        </a:spcBef>
                        <a:spcAft>
                          <a:spcPts val="0"/>
                        </a:spcAft>
                        <a:buNone/>
                      </a:pPr>
                      <a:r>
                        <a:rPr lang="en" sz="1200"/>
                        <a:t>0,69</a:t>
                      </a:r>
                      <a:endParaRPr sz="1200"/>
                    </a:p>
                  </a:txBody>
                  <a:tcPr marT="91425" marB="91425" marR="91425" marL="91425"/>
                </a:tc>
                <a:tc>
                  <a:txBody>
                    <a:bodyPr/>
                    <a:lstStyle/>
                    <a:p>
                      <a:pPr indent="0" lvl="0" marL="0" rtl="0" algn="l">
                        <a:spcBef>
                          <a:spcPts val="0"/>
                        </a:spcBef>
                        <a:spcAft>
                          <a:spcPts val="0"/>
                        </a:spcAft>
                        <a:buNone/>
                      </a:pPr>
                      <a:r>
                        <a:rPr lang="en" sz="1200"/>
                        <a:t>0,90</a:t>
                      </a:r>
                      <a:endParaRPr sz="1200"/>
                    </a:p>
                  </a:txBody>
                  <a:tcPr marT="91425" marB="91425" marR="91425" marL="91425"/>
                </a:tc>
                <a:tc>
                  <a:txBody>
                    <a:bodyPr/>
                    <a:lstStyle/>
                    <a:p>
                      <a:pPr indent="0" lvl="0" marL="0" rtl="0" algn="l">
                        <a:spcBef>
                          <a:spcPts val="0"/>
                        </a:spcBef>
                        <a:spcAft>
                          <a:spcPts val="0"/>
                        </a:spcAft>
                        <a:buNone/>
                      </a:pPr>
                      <a:r>
                        <a:rPr lang="en" sz="1200"/>
                        <a:t>0,48</a:t>
                      </a:r>
                      <a:endParaRPr sz="1200"/>
                    </a:p>
                  </a:txBody>
                  <a:tcPr marT="91425" marB="91425" marR="91425" marL="91425"/>
                </a:tc>
                <a:tc>
                  <a:txBody>
                    <a:bodyPr/>
                    <a:lstStyle/>
                    <a:p>
                      <a:pPr indent="0" lvl="0" marL="0" rtl="0" algn="l">
                        <a:spcBef>
                          <a:spcPts val="0"/>
                        </a:spcBef>
                        <a:spcAft>
                          <a:spcPts val="0"/>
                        </a:spcAft>
                        <a:buNone/>
                      </a:pPr>
                      <a:r>
                        <a:rPr lang="en" sz="1200"/>
                        <a:t>0,84</a:t>
                      </a:r>
                      <a:endParaRPr sz="1200"/>
                    </a:p>
                  </a:txBody>
                  <a:tcPr marT="91425" marB="91425" marR="91425" marL="91425"/>
                </a:tc>
                <a:tc>
                  <a:txBody>
                    <a:bodyPr/>
                    <a:lstStyle/>
                    <a:p>
                      <a:pPr indent="0" lvl="0" marL="0" rtl="0" algn="l">
                        <a:spcBef>
                          <a:spcPts val="0"/>
                        </a:spcBef>
                        <a:spcAft>
                          <a:spcPts val="0"/>
                        </a:spcAft>
                        <a:buNone/>
                      </a:pPr>
                      <a:r>
                        <a:rPr lang="en" sz="1200"/>
                        <a:t>0,57</a:t>
                      </a:r>
                      <a:endParaRPr sz="1200"/>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31afac75d6_0_225"/>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47" name="Google Shape;347;g331afac75d6_0_225"/>
          <p:cNvSpPr txBox="1"/>
          <p:nvPr>
            <p:ph idx="1" type="body"/>
          </p:nvPr>
        </p:nvSpPr>
        <p:spPr>
          <a:xfrm>
            <a:off x="3670975" y="489375"/>
            <a:ext cx="5346000" cy="127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1600">
                <a:solidFill>
                  <a:schemeClr val="dk1"/>
                </a:solidFill>
              </a:rPr>
              <a:t>Dari ROC Curve menunjukkan trade-off antara True Positive Rate dan False Positive Rate. AUC sebesar 0,80 yang dikategorikan tinggi berarti memberikan performa yang lebih baik.</a:t>
            </a:r>
            <a:endParaRPr sz="1600">
              <a:solidFill>
                <a:schemeClr val="dk1"/>
              </a:solidFill>
            </a:endParaRPr>
          </a:p>
        </p:txBody>
      </p:sp>
      <p:pic>
        <p:nvPicPr>
          <p:cNvPr id="348" name="Google Shape;348;g331afac75d6_0_225"/>
          <p:cNvPicPr preferRelativeResize="0"/>
          <p:nvPr/>
        </p:nvPicPr>
        <p:blipFill>
          <a:blip r:embed="rId3">
            <a:alphaModFix/>
          </a:blip>
          <a:stretch>
            <a:fillRect/>
          </a:stretch>
        </p:blipFill>
        <p:spPr>
          <a:xfrm>
            <a:off x="358950" y="572700"/>
            <a:ext cx="3080373" cy="2329825"/>
          </a:xfrm>
          <a:prstGeom prst="rect">
            <a:avLst/>
          </a:prstGeom>
          <a:noFill/>
          <a:ln>
            <a:noFill/>
          </a:ln>
        </p:spPr>
      </p:pic>
      <p:pic>
        <p:nvPicPr>
          <p:cNvPr id="349" name="Google Shape;349;g331afac75d6_0_225"/>
          <p:cNvPicPr preferRelativeResize="0"/>
          <p:nvPr/>
        </p:nvPicPr>
        <p:blipFill>
          <a:blip r:embed="rId4">
            <a:alphaModFix/>
          </a:blip>
          <a:stretch>
            <a:fillRect/>
          </a:stretch>
        </p:blipFill>
        <p:spPr>
          <a:xfrm>
            <a:off x="422125" y="3089250"/>
            <a:ext cx="1947275" cy="691800"/>
          </a:xfrm>
          <a:prstGeom prst="rect">
            <a:avLst/>
          </a:prstGeom>
          <a:noFill/>
          <a:ln>
            <a:noFill/>
          </a:ln>
        </p:spPr>
      </p:pic>
      <p:sp>
        <p:nvSpPr>
          <p:cNvPr id="350" name="Google Shape;350;g331afac75d6_0_225"/>
          <p:cNvSpPr txBox="1"/>
          <p:nvPr>
            <p:ph idx="1" type="body"/>
          </p:nvPr>
        </p:nvSpPr>
        <p:spPr>
          <a:xfrm>
            <a:off x="2620325" y="3089250"/>
            <a:ext cx="6256800" cy="186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1600">
                <a:solidFill>
                  <a:schemeClr val="dk1"/>
                </a:solidFill>
              </a:rPr>
              <a:t>Dari Confusion Matrix :</a:t>
            </a:r>
            <a:br>
              <a:rPr lang="en" sz="1600">
                <a:solidFill>
                  <a:schemeClr val="dk1"/>
                </a:solidFill>
              </a:rPr>
            </a:br>
            <a:r>
              <a:rPr lang="en" sz="1600">
                <a:solidFill>
                  <a:schemeClr val="dk1"/>
                </a:solidFill>
              </a:rPr>
              <a:t>TN = 185 - prediksi benar untuk peserta tidak hadir</a:t>
            </a:r>
            <a:br>
              <a:rPr lang="en" sz="1600">
                <a:solidFill>
                  <a:schemeClr val="dk1"/>
                </a:solidFill>
              </a:rPr>
            </a:br>
            <a:r>
              <a:rPr lang="en" sz="1600">
                <a:solidFill>
                  <a:schemeClr val="dk1"/>
                </a:solidFill>
              </a:rPr>
              <a:t>FP = 18 - prediksi salah untuk peserta tidak hadir</a:t>
            </a:r>
            <a:br>
              <a:rPr lang="en" sz="1600">
                <a:solidFill>
                  <a:schemeClr val="dk1"/>
                </a:solidFill>
              </a:rPr>
            </a:br>
            <a:r>
              <a:rPr lang="en" sz="1600">
                <a:solidFill>
                  <a:schemeClr val="dk1"/>
                </a:solidFill>
              </a:rPr>
              <a:t>FN = 51 - prediksi salah untuk peserta hadir</a:t>
            </a:r>
            <a:br>
              <a:rPr lang="en" sz="1600">
                <a:solidFill>
                  <a:schemeClr val="dk1"/>
                </a:solidFill>
              </a:rPr>
            </a:br>
            <a:r>
              <a:rPr lang="en" sz="1600">
                <a:solidFill>
                  <a:schemeClr val="dk1"/>
                </a:solidFill>
              </a:rPr>
              <a:t>TP = 42 - prediksi benar untuk peserta hadir</a:t>
            </a:r>
            <a:endParaRPr sz="16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331afac75d6_0_21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03: Machine Learning</a:t>
            </a:r>
            <a:endParaRPr b="1" sz="4000"/>
          </a:p>
        </p:txBody>
      </p:sp>
      <p:sp>
        <p:nvSpPr>
          <p:cNvPr id="356" name="Google Shape;356;g331afac75d6_0_212"/>
          <p:cNvSpPr txBox="1"/>
          <p:nvPr>
            <p:ph idx="1" type="body"/>
          </p:nvPr>
        </p:nvSpPr>
        <p:spPr>
          <a:xfrm>
            <a:off x="55650" y="2731800"/>
            <a:ext cx="9032700" cy="2411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lang="en" sz="1400">
                <a:solidFill>
                  <a:schemeClr val="dk1"/>
                </a:solidFill>
              </a:rPr>
              <a:t>Berdasarkan hasil diatas:</a:t>
            </a:r>
            <a:br>
              <a:rPr lang="en" sz="1400">
                <a:solidFill>
                  <a:schemeClr val="dk1"/>
                </a:solidFill>
              </a:rPr>
            </a:br>
            <a:r>
              <a:rPr lang="en" sz="1400">
                <a:solidFill>
                  <a:schemeClr val="dk1"/>
                </a:solidFill>
              </a:rPr>
              <a:t>Akurasi model tersebut mampu memprediksi secara benar sebanyak 77% kasus.</a:t>
            </a:r>
            <a:br>
              <a:rPr lang="en" sz="1400">
                <a:solidFill>
                  <a:schemeClr val="dk1"/>
                </a:solidFill>
              </a:rPr>
            </a:br>
            <a:r>
              <a:rPr lang="en" sz="1400">
                <a:solidFill>
                  <a:schemeClr val="dk1"/>
                </a:solidFill>
              </a:rPr>
              <a:t>Model ini lebih baik dalam memprediksi peserta yang tidak hadir daripada peserta yang hadir sebesar 78% berbanding 70%. Ini juga didukung oleh recall untuk peserta yang hadir senilai 45% yang tergolong rendah. Untuk F1-score yang tidak hadir lebih tinggi daripada yang hadir yaitu senilai 84% berbanding 55%.</a:t>
            </a:r>
            <a:br>
              <a:rPr lang="en" sz="1400">
                <a:solidFill>
                  <a:schemeClr val="dk1"/>
                </a:solidFill>
              </a:rPr>
            </a:br>
            <a:r>
              <a:rPr lang="en" sz="1400">
                <a:solidFill>
                  <a:schemeClr val="dk1"/>
                </a:solidFill>
              </a:rPr>
              <a:t>Secara kesimpulan, model Gradient Boosting menunjukan performa baik terutama untuk memprediksi ketidak hadiran peserta.</a:t>
            </a:r>
            <a:endParaRPr sz="1400">
              <a:solidFill>
                <a:schemeClr val="dk1"/>
              </a:solidFill>
            </a:endParaRPr>
          </a:p>
          <a:p>
            <a:pPr indent="0" lvl="0" marL="0" rtl="0" algn="l">
              <a:lnSpc>
                <a:spcPct val="115000"/>
              </a:lnSpc>
              <a:spcBef>
                <a:spcPts val="1200"/>
              </a:spcBef>
              <a:spcAft>
                <a:spcPts val="1200"/>
              </a:spcAft>
              <a:buNone/>
            </a:pPr>
            <a:r>
              <a:rPr b="1" lang="en" sz="1400">
                <a:solidFill>
                  <a:schemeClr val="dk1"/>
                </a:solidFill>
              </a:rPr>
              <a:t>https://github.com/wendykusman/ProjectDataScience/blob/2ab7638b5780f0cf9aae891d6dc412fbb826e3d6/MachineLearningFitness.py</a:t>
            </a:r>
            <a:endParaRPr b="1" sz="1400">
              <a:solidFill>
                <a:schemeClr val="dk1"/>
              </a:solidFill>
            </a:endParaRPr>
          </a:p>
        </p:txBody>
      </p:sp>
      <p:pic>
        <p:nvPicPr>
          <p:cNvPr id="357" name="Google Shape;357;g331afac75d6_0_212"/>
          <p:cNvPicPr preferRelativeResize="0"/>
          <p:nvPr/>
        </p:nvPicPr>
        <p:blipFill>
          <a:blip r:embed="rId3">
            <a:alphaModFix/>
          </a:blip>
          <a:stretch>
            <a:fillRect/>
          </a:stretch>
        </p:blipFill>
        <p:spPr>
          <a:xfrm>
            <a:off x="262175" y="462925"/>
            <a:ext cx="7943850" cy="2171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331b8721638_0_0"/>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363" name="Google Shape;363;g331b8721638_0_0"/>
          <p:cNvSpPr txBox="1"/>
          <p:nvPr>
            <p:ph idx="1" type="body"/>
          </p:nvPr>
        </p:nvSpPr>
        <p:spPr>
          <a:xfrm>
            <a:off x="55650" y="572700"/>
            <a:ext cx="9032700" cy="457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lang="en" sz="1600">
                <a:solidFill>
                  <a:schemeClr val="dk1"/>
                </a:solidFill>
              </a:rPr>
              <a:t>Pasar Saham menjadi perbincangan yang hangat di kalangan Investor. Analisis menggunakan Deep Learning untuk melakukan prediksi pergerakan saham adalah salah satu cara analisis yang menarik. </a:t>
            </a:r>
            <a:br>
              <a:rPr lang="en" sz="1600">
                <a:solidFill>
                  <a:schemeClr val="dk1"/>
                </a:solidFill>
              </a:rPr>
            </a:br>
            <a:r>
              <a:rPr lang="en" sz="1600">
                <a:solidFill>
                  <a:schemeClr val="dk1"/>
                </a:solidFill>
              </a:rPr>
              <a:t>Perusahaan Google adalah perusahaan yang bergerak di bidang teknologi yang dimana teknologi selalu bertumbuh dan begitu juga minat para investor terhadap saham Google. </a:t>
            </a:r>
            <a:br>
              <a:rPr lang="en" sz="1600">
                <a:solidFill>
                  <a:schemeClr val="dk1"/>
                </a:solidFill>
              </a:rPr>
            </a:br>
            <a:r>
              <a:rPr lang="en" sz="1600">
                <a:solidFill>
                  <a:schemeClr val="dk1"/>
                </a:solidFill>
              </a:rPr>
              <a:t>Dengan menerapkan teknik deep learning seperti LSTM kita dapat melakukan prediksi pergerakan dari saham Google ini.</a:t>
            </a:r>
            <a:br>
              <a:rPr lang="en" sz="1600">
                <a:solidFill>
                  <a:schemeClr val="dk1"/>
                </a:solidFill>
              </a:rPr>
            </a:br>
            <a:endParaRPr sz="1600">
              <a:solidFill>
                <a:schemeClr val="dk1"/>
              </a:solidFill>
            </a:endParaRPr>
          </a:p>
          <a:p>
            <a:pPr indent="0" lvl="0" marL="0" rtl="0" algn="l">
              <a:lnSpc>
                <a:spcPct val="115000"/>
              </a:lnSpc>
              <a:spcBef>
                <a:spcPts val="1200"/>
              </a:spcBef>
              <a:spcAft>
                <a:spcPts val="1200"/>
              </a:spcAft>
              <a:buNone/>
            </a:pPr>
            <a:r>
              <a:t/>
            </a:r>
            <a:endParaRPr sz="16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31b8721638_0_102"/>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04: Deep Learning</a:t>
            </a:r>
            <a:endParaRPr b="1" sz="4200"/>
          </a:p>
        </p:txBody>
      </p:sp>
      <p:sp>
        <p:nvSpPr>
          <p:cNvPr id="369" name="Google Shape;369;g331b8721638_0_102"/>
          <p:cNvSpPr txBox="1"/>
          <p:nvPr>
            <p:ph idx="1" type="body"/>
          </p:nvPr>
        </p:nvSpPr>
        <p:spPr>
          <a:xfrm>
            <a:off x="79925" y="545250"/>
            <a:ext cx="8752500" cy="42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b="1" lang="en">
                <a:solidFill>
                  <a:schemeClr val="dk1"/>
                </a:solidFill>
              </a:rPr>
              <a:t>Flowchart</a:t>
            </a:r>
            <a:endParaRPr b="1">
              <a:solidFill>
                <a:schemeClr val="dk1"/>
              </a:solidFill>
            </a:endParaRPr>
          </a:p>
        </p:txBody>
      </p:sp>
      <p:sp>
        <p:nvSpPr>
          <p:cNvPr id="370" name="Google Shape;370;g331b8721638_0_102"/>
          <p:cNvSpPr/>
          <p:nvPr/>
        </p:nvSpPr>
        <p:spPr>
          <a:xfrm>
            <a:off x="7385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Import Libraries &amp; Create DataFrame</a:t>
            </a:r>
            <a:endParaRPr sz="1300"/>
          </a:p>
        </p:txBody>
      </p:sp>
      <p:sp>
        <p:nvSpPr>
          <p:cNvPr id="371" name="Google Shape;371;g331b8721638_0_102"/>
          <p:cNvSpPr/>
          <p:nvPr/>
        </p:nvSpPr>
        <p:spPr>
          <a:xfrm>
            <a:off x="3897750"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Praprocessing Data</a:t>
            </a:r>
            <a:endParaRPr sz="1300"/>
          </a:p>
        </p:txBody>
      </p:sp>
      <p:sp>
        <p:nvSpPr>
          <p:cNvPr id="372" name="Google Shape;372;g331b8721638_0_102"/>
          <p:cNvSpPr/>
          <p:nvPr/>
        </p:nvSpPr>
        <p:spPr>
          <a:xfrm>
            <a:off x="6657225" y="13114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373" name="Google Shape;373;g331b8721638_0_102"/>
          <p:cNvSpPr/>
          <p:nvPr/>
        </p:nvSpPr>
        <p:spPr>
          <a:xfrm>
            <a:off x="66572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Scaling</a:t>
            </a:r>
            <a:endParaRPr/>
          </a:p>
        </p:txBody>
      </p:sp>
      <p:sp>
        <p:nvSpPr>
          <p:cNvPr id="374" name="Google Shape;374;g331b8721638_0_102"/>
          <p:cNvSpPr/>
          <p:nvPr/>
        </p:nvSpPr>
        <p:spPr>
          <a:xfrm>
            <a:off x="3897750"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Dataset for LSTM</a:t>
            </a:r>
            <a:endParaRPr/>
          </a:p>
        </p:txBody>
      </p:sp>
      <p:sp>
        <p:nvSpPr>
          <p:cNvPr id="375" name="Google Shape;375;g331b8721638_0_102"/>
          <p:cNvSpPr/>
          <p:nvPr/>
        </p:nvSpPr>
        <p:spPr>
          <a:xfrm>
            <a:off x="738525" y="25703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Separate dataset training &amp; testing</a:t>
            </a:r>
            <a:endParaRPr sz="1300"/>
          </a:p>
        </p:txBody>
      </p:sp>
      <p:sp>
        <p:nvSpPr>
          <p:cNvPr id="376" name="Google Shape;376;g331b8721638_0_102"/>
          <p:cNvSpPr/>
          <p:nvPr/>
        </p:nvSpPr>
        <p:spPr>
          <a:xfrm>
            <a:off x="2563238" y="14996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g331b8721638_0_102"/>
          <p:cNvSpPr/>
          <p:nvPr/>
        </p:nvSpPr>
        <p:spPr>
          <a:xfrm>
            <a:off x="5522575" y="1570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g331b8721638_0_102"/>
          <p:cNvSpPr/>
          <p:nvPr/>
        </p:nvSpPr>
        <p:spPr>
          <a:xfrm rot="10800000">
            <a:off x="256322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g331b8721638_0_102"/>
          <p:cNvSpPr/>
          <p:nvPr/>
        </p:nvSpPr>
        <p:spPr>
          <a:xfrm rot="10800000">
            <a:off x="5522575" y="2773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g331b8721638_0_102"/>
          <p:cNvSpPr/>
          <p:nvPr/>
        </p:nvSpPr>
        <p:spPr>
          <a:xfrm rot="5400000">
            <a:off x="7181925" y="219232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g331b8721638_0_102"/>
          <p:cNvSpPr/>
          <p:nvPr/>
        </p:nvSpPr>
        <p:spPr>
          <a:xfrm>
            <a:off x="738525" y="38204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LSTM Model and train LSTM</a:t>
            </a:r>
            <a:endParaRPr/>
          </a:p>
        </p:txBody>
      </p:sp>
      <p:sp>
        <p:nvSpPr>
          <p:cNvPr id="382" name="Google Shape;382;g331b8721638_0_102"/>
          <p:cNvSpPr/>
          <p:nvPr/>
        </p:nvSpPr>
        <p:spPr>
          <a:xfrm rot="5400000">
            <a:off x="1263225" y="3454171"/>
            <a:ext cx="2991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g331b8721638_0_102"/>
          <p:cNvSpPr/>
          <p:nvPr/>
        </p:nvSpPr>
        <p:spPr>
          <a:xfrm>
            <a:off x="3897750" y="3826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 and Prediction</a:t>
            </a:r>
            <a:endParaRPr/>
          </a:p>
        </p:txBody>
      </p:sp>
      <p:sp>
        <p:nvSpPr>
          <p:cNvPr id="384" name="Google Shape;384;g331b8721638_0_102"/>
          <p:cNvSpPr/>
          <p:nvPr/>
        </p:nvSpPr>
        <p:spPr>
          <a:xfrm>
            <a:off x="6657225" y="3826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85" name="Google Shape;385;g331b8721638_0_102"/>
          <p:cNvSpPr/>
          <p:nvPr/>
        </p:nvSpPr>
        <p:spPr>
          <a:xfrm>
            <a:off x="2563238" y="40142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g331b8721638_0_102"/>
          <p:cNvSpPr/>
          <p:nvPr/>
        </p:nvSpPr>
        <p:spPr>
          <a:xfrm>
            <a:off x="5522575" y="4084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331b8721638_0_12"/>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pic>
        <p:nvPicPr>
          <p:cNvPr id="392" name="Google Shape;392;g331b8721638_0_12"/>
          <p:cNvPicPr preferRelativeResize="0"/>
          <p:nvPr/>
        </p:nvPicPr>
        <p:blipFill rotWithShape="1">
          <a:blip r:embed="rId3">
            <a:alphaModFix/>
          </a:blip>
          <a:srcRect b="4809" l="6692" r="6501" t="13956"/>
          <a:stretch/>
        </p:blipFill>
        <p:spPr>
          <a:xfrm>
            <a:off x="422125" y="572700"/>
            <a:ext cx="5538324" cy="3465575"/>
          </a:xfrm>
          <a:prstGeom prst="rect">
            <a:avLst/>
          </a:prstGeom>
          <a:noFill/>
          <a:ln>
            <a:noFill/>
          </a:ln>
        </p:spPr>
      </p:pic>
      <p:sp>
        <p:nvSpPr>
          <p:cNvPr id="393" name="Google Shape;393;g331b8721638_0_12"/>
          <p:cNvSpPr txBox="1"/>
          <p:nvPr/>
        </p:nvSpPr>
        <p:spPr>
          <a:xfrm>
            <a:off x="6038850" y="572700"/>
            <a:ext cx="3134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Data yang diambil adalah dari tahun 2006 hingga 2018. Berikut tampilan pergerakan dari saham semasa periode tersebut.</a:t>
            </a:r>
            <a:br>
              <a:rPr lang="en" sz="1800">
                <a:solidFill>
                  <a:schemeClr val="dk2"/>
                </a:solidFill>
              </a:rPr>
            </a:br>
            <a:br>
              <a:rPr lang="en" sz="1800">
                <a:solidFill>
                  <a:schemeClr val="dk2"/>
                </a:solidFill>
              </a:rPr>
            </a:br>
            <a:r>
              <a:rPr lang="en" sz="1800">
                <a:solidFill>
                  <a:schemeClr val="dk2"/>
                </a:solidFill>
              </a:rPr>
              <a:t>Dapat dilihat dari total 12 tahun mengalami siklus uptrend walau sempat mengalami beberapa kali koreksi terutama yang terbesar koreksi yang berada pada tahun 2007 akhir hingga 2009.</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txBox="1"/>
          <p:nvPr>
            <p:ph type="title"/>
          </p:nvPr>
        </p:nvSpPr>
        <p:spPr>
          <a:xfrm>
            <a:off x="219375" y="97350"/>
            <a:ext cx="8520600" cy="93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3020"/>
              <a:t>Content of Presentation</a:t>
            </a:r>
            <a:endParaRPr sz="3020"/>
          </a:p>
        </p:txBody>
      </p:sp>
      <p:sp>
        <p:nvSpPr>
          <p:cNvPr id="73" name="Google Shape;73;p3"/>
          <p:cNvSpPr txBox="1"/>
          <p:nvPr>
            <p:ph idx="1" type="body"/>
          </p:nvPr>
        </p:nvSpPr>
        <p:spPr>
          <a:xfrm>
            <a:off x="311800" y="1033650"/>
            <a:ext cx="8520600" cy="35196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15000"/>
              </a:lnSpc>
              <a:spcBef>
                <a:spcPts val="0"/>
              </a:spcBef>
              <a:spcAft>
                <a:spcPts val="0"/>
              </a:spcAft>
              <a:buClr>
                <a:srgbClr val="434343"/>
              </a:buClr>
              <a:buSzPts val="2000"/>
              <a:buAutoNum type="arabicPeriod"/>
            </a:pPr>
            <a:r>
              <a:rPr lang="en" sz="2000">
                <a:solidFill>
                  <a:srgbClr val="434343"/>
                </a:solidFill>
              </a:rPr>
              <a:t>Sales Force Training</a:t>
            </a:r>
            <a:endParaRPr sz="2000">
              <a:solidFill>
                <a:srgbClr val="434343"/>
              </a:solidFill>
            </a:endParaRPr>
          </a:p>
          <a:p>
            <a:pPr indent="-355600" lvl="0" marL="457200" rtl="0" algn="just">
              <a:lnSpc>
                <a:spcPct val="115000"/>
              </a:lnSpc>
              <a:spcBef>
                <a:spcPts val="0"/>
              </a:spcBef>
              <a:spcAft>
                <a:spcPts val="0"/>
              </a:spcAft>
              <a:buClr>
                <a:srgbClr val="434343"/>
              </a:buClr>
              <a:buSzPts val="2000"/>
              <a:buAutoNum type="arabicPeriod"/>
            </a:pPr>
            <a:r>
              <a:rPr lang="en" sz="2000">
                <a:solidFill>
                  <a:srgbClr val="434343"/>
                </a:solidFill>
              </a:rPr>
              <a:t>Housing Price</a:t>
            </a:r>
            <a:endParaRPr sz="2000">
              <a:solidFill>
                <a:srgbClr val="434343"/>
              </a:solidFill>
            </a:endParaRPr>
          </a:p>
          <a:p>
            <a:pPr indent="-355600" lvl="0" marL="457200" rtl="0" algn="just">
              <a:lnSpc>
                <a:spcPct val="115000"/>
              </a:lnSpc>
              <a:spcBef>
                <a:spcPts val="0"/>
              </a:spcBef>
              <a:spcAft>
                <a:spcPts val="0"/>
              </a:spcAft>
              <a:buClr>
                <a:srgbClr val="434343"/>
              </a:buClr>
              <a:buSzPts val="2000"/>
              <a:buAutoNum type="arabicPeriod"/>
            </a:pPr>
            <a:r>
              <a:rPr lang="en" sz="2000">
                <a:solidFill>
                  <a:srgbClr val="434343"/>
                </a:solidFill>
              </a:rPr>
              <a:t>Machine Learning</a:t>
            </a:r>
            <a:endParaRPr sz="2000">
              <a:solidFill>
                <a:srgbClr val="434343"/>
              </a:solidFill>
            </a:endParaRPr>
          </a:p>
          <a:p>
            <a:pPr indent="-355600" lvl="0" marL="457200" rtl="0" algn="just">
              <a:lnSpc>
                <a:spcPct val="115000"/>
              </a:lnSpc>
              <a:spcBef>
                <a:spcPts val="0"/>
              </a:spcBef>
              <a:spcAft>
                <a:spcPts val="0"/>
              </a:spcAft>
              <a:buClr>
                <a:srgbClr val="434343"/>
              </a:buClr>
              <a:buSzPts val="2000"/>
              <a:buAutoNum type="arabicPeriod"/>
            </a:pPr>
            <a:r>
              <a:rPr lang="en" sz="2000">
                <a:solidFill>
                  <a:srgbClr val="434343"/>
                </a:solidFill>
              </a:rPr>
              <a:t>Deep Learning</a:t>
            </a:r>
            <a:endParaRPr sz="2000">
              <a:solidFill>
                <a:srgbClr val="43434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331b8721638_0_1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pic>
        <p:nvPicPr>
          <p:cNvPr id="399" name="Google Shape;399;g331b8721638_0_18"/>
          <p:cNvPicPr preferRelativeResize="0"/>
          <p:nvPr/>
        </p:nvPicPr>
        <p:blipFill rotWithShape="1">
          <a:blip r:embed="rId3">
            <a:alphaModFix/>
          </a:blip>
          <a:srcRect b="5538" l="7315" r="7119" t="13959"/>
          <a:stretch/>
        </p:blipFill>
        <p:spPr>
          <a:xfrm>
            <a:off x="422125" y="677550"/>
            <a:ext cx="5506950" cy="3434225"/>
          </a:xfrm>
          <a:prstGeom prst="rect">
            <a:avLst/>
          </a:prstGeom>
          <a:noFill/>
          <a:ln>
            <a:noFill/>
          </a:ln>
        </p:spPr>
      </p:pic>
      <p:sp>
        <p:nvSpPr>
          <p:cNvPr id="400" name="Google Shape;400;g331b8721638_0_18"/>
          <p:cNvSpPr txBox="1"/>
          <p:nvPr/>
        </p:nvSpPr>
        <p:spPr>
          <a:xfrm>
            <a:off x="6038850" y="572700"/>
            <a:ext cx="31347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Ketika menerapkan teknik LSTM (Long Short Term Memory), prediksi yang dihasilkan oleh teknik tersebut memberikan hasil yang cukup serupa dengan nilai aslinya. Namun ini hanya dengan pengujian 1 kali.</a:t>
            </a:r>
            <a:endParaRPr sz="18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331b8721638_0_6"/>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pic>
        <p:nvPicPr>
          <p:cNvPr id="406" name="Google Shape;406;g331b8721638_0_6"/>
          <p:cNvPicPr preferRelativeResize="0"/>
          <p:nvPr/>
        </p:nvPicPr>
        <p:blipFill rotWithShape="1">
          <a:blip r:embed="rId3">
            <a:alphaModFix/>
          </a:blip>
          <a:srcRect b="5151" l="5662" r="7229" t="13216"/>
          <a:stretch/>
        </p:blipFill>
        <p:spPr>
          <a:xfrm>
            <a:off x="422125" y="661875"/>
            <a:ext cx="5522649" cy="3482425"/>
          </a:xfrm>
          <a:prstGeom prst="rect">
            <a:avLst/>
          </a:prstGeom>
          <a:noFill/>
          <a:ln>
            <a:noFill/>
          </a:ln>
        </p:spPr>
      </p:pic>
      <p:sp>
        <p:nvSpPr>
          <p:cNvPr id="407" name="Google Shape;407;g331b8721638_0_6"/>
          <p:cNvSpPr txBox="1"/>
          <p:nvPr/>
        </p:nvSpPr>
        <p:spPr>
          <a:xfrm>
            <a:off x="6038850" y="572700"/>
            <a:ext cx="31347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Ketika pengujian (epoch) ditingkatkan hingga 50 kali, akurasi model cukup mengikuti pola harga dalam jangka waktu tertentu. </a:t>
            </a:r>
            <a:br>
              <a:rPr lang="en" sz="1800">
                <a:solidFill>
                  <a:schemeClr val="dk2"/>
                </a:solidFill>
              </a:rPr>
            </a:br>
            <a:br>
              <a:rPr lang="en" sz="1800">
                <a:solidFill>
                  <a:schemeClr val="dk2"/>
                </a:solidFill>
              </a:rPr>
            </a:br>
            <a:r>
              <a:rPr lang="en" sz="1800">
                <a:solidFill>
                  <a:schemeClr val="dk2"/>
                </a:solidFill>
              </a:rPr>
              <a:t>Fitur yang digunakan (seperti MA5, MA20, Volatility, Daily_Return) cukup membantu model dalam melakukan prediksi.</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331b8721638_0_28"/>
          <p:cNvSpPr txBox="1"/>
          <p:nvPr>
            <p:ph type="title"/>
          </p:nvPr>
        </p:nvSpPr>
        <p:spPr>
          <a:xfrm>
            <a:off x="422125" y="0"/>
            <a:ext cx="50220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200"/>
              <a:t>04: Deep Learning</a:t>
            </a:r>
            <a:endParaRPr b="1" sz="4000"/>
          </a:p>
        </p:txBody>
      </p:sp>
      <p:sp>
        <p:nvSpPr>
          <p:cNvPr id="413" name="Google Shape;413;g331b8721638_0_28"/>
          <p:cNvSpPr txBox="1"/>
          <p:nvPr/>
        </p:nvSpPr>
        <p:spPr>
          <a:xfrm>
            <a:off x="422125" y="572700"/>
            <a:ext cx="8361000" cy="45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Kesimpulan :</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rPr lang="en" sz="1800">
                <a:solidFill>
                  <a:schemeClr val="dk2"/>
                </a:solidFill>
              </a:rPr>
              <a:t>Model LSTM memiliki kemampuan yang cukup baik untuk menghasilkan prediksi dari pergerakan pasar saham terutama saham Google.</a:t>
            </a:r>
            <a:br>
              <a:rPr lang="en" sz="1800">
                <a:solidFill>
                  <a:schemeClr val="dk2"/>
                </a:solidFill>
              </a:rPr>
            </a:br>
            <a:r>
              <a:rPr lang="en" sz="1800">
                <a:solidFill>
                  <a:schemeClr val="dk2"/>
                </a:solidFill>
              </a:rPr>
              <a:t>Dengan dilakukan pengujian (epoch) yang lebih tinggi, hasil yang diciptakan akan lebih fluktuatif namun membutuhkan waktu yang lebih lama untuk pengulangan tes tersebut.</a:t>
            </a:r>
            <a:br>
              <a:rPr lang="en" sz="1800">
                <a:solidFill>
                  <a:schemeClr val="dk2"/>
                </a:solidFill>
              </a:rPr>
            </a:br>
            <a:br>
              <a:rPr lang="en" sz="1800">
                <a:solidFill>
                  <a:schemeClr val="dk2"/>
                </a:solidFill>
              </a:rPr>
            </a:br>
            <a:br>
              <a:rPr lang="en" sz="1800">
                <a:solidFill>
                  <a:schemeClr val="dk2"/>
                </a:solidFill>
              </a:rPr>
            </a:br>
            <a:br>
              <a:rPr lang="en" sz="1800">
                <a:solidFill>
                  <a:schemeClr val="dk2"/>
                </a:solidFill>
              </a:rPr>
            </a:br>
            <a:br>
              <a:rPr lang="en" sz="1800">
                <a:solidFill>
                  <a:schemeClr val="dk2"/>
                </a:solidFill>
              </a:rPr>
            </a:br>
            <a:br>
              <a:rPr lang="en" sz="1800">
                <a:solidFill>
                  <a:schemeClr val="dk2"/>
                </a:solidFill>
              </a:rPr>
            </a:br>
            <a:endParaRPr sz="1800">
              <a:solidFill>
                <a:schemeClr val="dk2"/>
              </a:solidFill>
            </a:endParaRPr>
          </a:p>
          <a:p>
            <a:pPr indent="0" lvl="0" marL="0" rtl="0" algn="l">
              <a:spcBef>
                <a:spcPts val="0"/>
              </a:spcBef>
              <a:spcAft>
                <a:spcPts val="0"/>
              </a:spcAft>
              <a:buNone/>
            </a:pPr>
            <a:br>
              <a:rPr lang="en" sz="1800">
                <a:solidFill>
                  <a:schemeClr val="dk2"/>
                </a:solidFill>
              </a:rPr>
            </a:br>
            <a:r>
              <a:rPr b="1" lang="en" sz="1600">
                <a:solidFill>
                  <a:schemeClr val="dk2"/>
                </a:solidFill>
              </a:rPr>
              <a:t>https://github.com/wendykusman/ProjectDataScience/blob/0fb8bbff15caaabc708d8b862d4335cf655551d9/DeepLearning.py</a:t>
            </a:r>
            <a:endParaRPr sz="18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0"/>
          <p:cNvSpPr txBox="1"/>
          <p:nvPr>
            <p:ph type="title"/>
          </p:nvPr>
        </p:nvSpPr>
        <p:spPr>
          <a:xfrm>
            <a:off x="311700" y="172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Penutup</a:t>
            </a:r>
            <a:endParaRPr b="1"/>
          </a:p>
        </p:txBody>
      </p:sp>
      <p:sp>
        <p:nvSpPr>
          <p:cNvPr id="419" name="Google Shape;419;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sz="1900">
                <a:solidFill>
                  <a:schemeClr val="dk1"/>
                </a:solidFill>
              </a:rPr>
              <a:t>			</a:t>
            </a:r>
            <a:r>
              <a:rPr lang="en" sz="1900" u="sng">
                <a:solidFill>
                  <a:schemeClr val="hlink"/>
                </a:solidFill>
                <a:hlinkClick r:id="rId3"/>
              </a:rPr>
              <a:t>http://linkedin.com/in/wendy-kusman</a:t>
            </a:r>
            <a:endParaRPr sz="1900">
              <a:solidFill>
                <a:schemeClr val="dk1"/>
              </a:solidFill>
            </a:endParaRPr>
          </a:p>
          <a:p>
            <a:pPr indent="0" lvl="0" marL="0" rtl="0" algn="just">
              <a:lnSpc>
                <a:spcPct val="115000"/>
              </a:lnSpc>
              <a:spcBef>
                <a:spcPts val="0"/>
              </a:spcBef>
              <a:spcAft>
                <a:spcPts val="0"/>
              </a:spcAft>
              <a:buSzPts val="1800"/>
              <a:buNone/>
            </a:pPr>
            <a:r>
              <a:t/>
            </a:r>
            <a:endParaRPr sz="1900">
              <a:solidFill>
                <a:schemeClr val="dk1"/>
              </a:solidFill>
            </a:endParaRPr>
          </a:p>
          <a:p>
            <a:pPr indent="457200" lvl="0" marL="914400" rtl="0" algn="just">
              <a:spcBef>
                <a:spcPts val="0"/>
              </a:spcBef>
              <a:spcAft>
                <a:spcPts val="0"/>
              </a:spcAft>
              <a:buSzPts val="1800"/>
              <a:buNone/>
            </a:pPr>
            <a:r>
              <a:rPr lang="en" sz="1900" u="sng">
                <a:solidFill>
                  <a:schemeClr val="hlink"/>
                </a:solidFill>
                <a:hlinkClick r:id="rId4"/>
              </a:rPr>
              <a:t>wendy_kusman@yahoo.com</a:t>
            </a:r>
            <a:endParaRPr sz="1900">
              <a:solidFill>
                <a:schemeClr val="dk1"/>
              </a:solidFill>
            </a:endParaRPr>
          </a:p>
          <a:p>
            <a:pPr indent="457200" lvl="0" marL="914400" rtl="0" algn="just">
              <a:spcBef>
                <a:spcPts val="0"/>
              </a:spcBef>
              <a:spcAft>
                <a:spcPts val="0"/>
              </a:spcAft>
              <a:buSzPts val="1800"/>
              <a:buNone/>
            </a:pPr>
            <a:r>
              <a:t/>
            </a:r>
            <a:endParaRPr sz="1900">
              <a:solidFill>
                <a:schemeClr val="dk1"/>
              </a:solidFill>
            </a:endParaRPr>
          </a:p>
          <a:p>
            <a:pPr indent="457200" lvl="0" marL="914400" rtl="0" algn="just">
              <a:spcBef>
                <a:spcPts val="0"/>
              </a:spcBef>
              <a:spcAft>
                <a:spcPts val="0"/>
              </a:spcAft>
              <a:buSzPts val="1800"/>
              <a:buNone/>
            </a:pPr>
            <a:r>
              <a:rPr lang="en" sz="1900" u="sng">
                <a:solidFill>
                  <a:schemeClr val="hlink"/>
                </a:solidFill>
                <a:hlinkClick r:id="rId5"/>
              </a:rPr>
              <a:t>https://github.com/wendykusman/</a:t>
            </a:r>
            <a:endParaRPr sz="1900">
              <a:solidFill>
                <a:schemeClr val="dk1"/>
              </a:solidFill>
            </a:endParaRPr>
          </a:p>
          <a:p>
            <a:pPr indent="457200" lvl="0" marL="914400" rtl="0" algn="just">
              <a:spcBef>
                <a:spcPts val="0"/>
              </a:spcBef>
              <a:spcAft>
                <a:spcPts val="0"/>
              </a:spcAft>
              <a:buSzPts val="1800"/>
              <a:buNone/>
            </a:pPr>
            <a:r>
              <a:t/>
            </a:r>
            <a:endParaRPr sz="1900">
              <a:solidFill>
                <a:schemeClr val="dk1"/>
              </a:solidFill>
            </a:endParaRPr>
          </a:p>
          <a:p>
            <a:pPr indent="457200" lvl="0" marL="457200" rtl="0" algn="just">
              <a:spcBef>
                <a:spcPts val="0"/>
              </a:spcBef>
              <a:spcAft>
                <a:spcPts val="0"/>
              </a:spcAft>
              <a:buClr>
                <a:schemeClr val="dk1"/>
              </a:buClr>
              <a:buSzPts val="1800"/>
              <a:buFont typeface="Arial"/>
              <a:buNone/>
            </a:pPr>
            <a:r>
              <a:t/>
            </a:r>
            <a:endParaRPr sz="1900">
              <a:solidFill>
                <a:schemeClr val="dk1"/>
              </a:solidFill>
            </a:endParaRPr>
          </a:p>
          <a:p>
            <a:pPr indent="0" lvl="0" marL="0" rtl="0" algn="just">
              <a:spcBef>
                <a:spcPts val="0"/>
              </a:spcBef>
              <a:spcAft>
                <a:spcPts val="0"/>
              </a:spcAft>
              <a:buClr>
                <a:schemeClr val="dk1"/>
              </a:buClr>
              <a:buSzPts val="1800"/>
              <a:buFont typeface="Arial"/>
              <a:buNone/>
            </a:pPr>
            <a:r>
              <a:t/>
            </a:r>
            <a:endParaRPr sz="1900">
              <a:solidFill>
                <a:schemeClr val="dk1"/>
              </a:solidFill>
            </a:endParaRPr>
          </a:p>
          <a:p>
            <a:pPr indent="0" lvl="0" marL="0" rtl="0" algn="just">
              <a:lnSpc>
                <a:spcPct val="115000"/>
              </a:lnSpc>
              <a:spcBef>
                <a:spcPts val="0"/>
              </a:spcBef>
              <a:spcAft>
                <a:spcPts val="0"/>
              </a:spcAft>
              <a:buSzPts val="1800"/>
              <a:buNone/>
            </a:pPr>
            <a:r>
              <a:t/>
            </a:r>
            <a:endParaRPr sz="1900">
              <a:solidFill>
                <a:schemeClr val="dk1"/>
              </a:solidFill>
            </a:endParaRPr>
          </a:p>
        </p:txBody>
      </p:sp>
      <p:pic>
        <p:nvPicPr>
          <p:cNvPr id="420" name="Google Shape;420;p20"/>
          <p:cNvPicPr preferRelativeResize="0"/>
          <p:nvPr/>
        </p:nvPicPr>
        <p:blipFill>
          <a:blip r:embed="rId6">
            <a:alphaModFix/>
          </a:blip>
          <a:stretch>
            <a:fillRect/>
          </a:stretch>
        </p:blipFill>
        <p:spPr>
          <a:xfrm>
            <a:off x="934625" y="1152475"/>
            <a:ext cx="478225" cy="450100"/>
          </a:xfrm>
          <a:prstGeom prst="rect">
            <a:avLst/>
          </a:prstGeom>
          <a:noFill/>
          <a:ln>
            <a:noFill/>
          </a:ln>
        </p:spPr>
      </p:pic>
      <p:pic>
        <p:nvPicPr>
          <p:cNvPr id="421" name="Google Shape;421;p20"/>
          <p:cNvPicPr preferRelativeResize="0"/>
          <p:nvPr/>
        </p:nvPicPr>
        <p:blipFill rotWithShape="1">
          <a:blip r:embed="rId7">
            <a:alphaModFix/>
          </a:blip>
          <a:srcRect b="28558" l="18817" r="18811" t="25305"/>
          <a:stretch/>
        </p:blipFill>
        <p:spPr>
          <a:xfrm>
            <a:off x="869500" y="1830800"/>
            <a:ext cx="608475" cy="450100"/>
          </a:xfrm>
          <a:prstGeom prst="rect">
            <a:avLst/>
          </a:prstGeom>
          <a:noFill/>
          <a:ln>
            <a:noFill/>
          </a:ln>
        </p:spPr>
      </p:pic>
      <p:pic>
        <p:nvPicPr>
          <p:cNvPr id="422" name="Google Shape;422;p20"/>
          <p:cNvPicPr preferRelativeResize="0"/>
          <p:nvPr/>
        </p:nvPicPr>
        <p:blipFill>
          <a:blip r:embed="rId8">
            <a:alphaModFix/>
          </a:blip>
          <a:stretch>
            <a:fillRect/>
          </a:stretch>
        </p:blipFill>
        <p:spPr>
          <a:xfrm>
            <a:off x="773650" y="2509125"/>
            <a:ext cx="800169" cy="450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0" y="0"/>
            <a:ext cx="9144000" cy="7089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79" name="Google Shape;79;p5"/>
          <p:cNvSpPr txBox="1"/>
          <p:nvPr>
            <p:ph idx="1" type="body"/>
          </p:nvPr>
        </p:nvSpPr>
        <p:spPr>
          <a:xfrm>
            <a:off x="346500" y="708900"/>
            <a:ext cx="8485800" cy="435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b="1" lang="en">
                <a:solidFill>
                  <a:schemeClr val="dk1"/>
                </a:solidFill>
                <a:highlight>
                  <a:schemeClr val="accent6"/>
                </a:highlight>
              </a:rPr>
              <a:t>Overview - Background Problem Project</a:t>
            </a:r>
            <a:endParaRPr b="1">
              <a:solidFill>
                <a:schemeClr val="dk1"/>
              </a:solidFill>
              <a:highlight>
                <a:schemeClr val="accent6"/>
              </a:highlight>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Perusahaan X ingin meningkatkan penjualan dengan melakukan pelatihan Sales Force Training yang bersumber dari data penjualan yang mempunyai rata-rata penjualan senilai $100 per transaksi.</a:t>
            </a:r>
            <a:br>
              <a:rPr lang="en">
                <a:solidFill>
                  <a:schemeClr val="dk1"/>
                </a:solidFill>
              </a:rPr>
            </a:b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Project ini untuk menunjukkan apakah dengan melakukan training kepada tim sales dapat terjadi peningkatan</a:t>
            </a:r>
            <a:br>
              <a:rPr lang="en">
                <a:solidFill>
                  <a:schemeClr val="dk1"/>
                </a:solidFill>
              </a:rPr>
            </a:b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Fokus utama pada analisis data ini adalah membuat data frame, menghitung central of tendency dan measure of variability, menentukan Hipotesis awal dan Hipotesis 1, dan menentukan kesimpulan setelah analisa t-test dan p-value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85" name="Google Shape;85;p6"/>
          <p:cNvSpPr txBox="1"/>
          <p:nvPr>
            <p:ph idx="1" type="body"/>
          </p:nvPr>
        </p:nvSpPr>
        <p:spPr>
          <a:xfrm>
            <a:off x="79925" y="850050"/>
            <a:ext cx="8752500" cy="42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b="1" lang="en">
                <a:solidFill>
                  <a:schemeClr val="dk1"/>
                </a:solidFill>
              </a:rPr>
              <a:t>Flowchart</a:t>
            </a:r>
            <a:endParaRPr b="1">
              <a:solidFill>
                <a:schemeClr val="dk1"/>
              </a:solidFill>
            </a:endParaRPr>
          </a:p>
        </p:txBody>
      </p:sp>
      <p:sp>
        <p:nvSpPr>
          <p:cNvPr id="86" name="Google Shape;86;p6"/>
          <p:cNvSpPr/>
          <p:nvPr/>
        </p:nvSpPr>
        <p:spPr>
          <a:xfrm>
            <a:off x="738525" y="1540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Import Libraries &amp; Create DataFrame</a:t>
            </a:r>
            <a:endParaRPr/>
          </a:p>
        </p:txBody>
      </p:sp>
      <p:sp>
        <p:nvSpPr>
          <p:cNvPr id="87" name="Google Shape;87;p6"/>
          <p:cNvSpPr/>
          <p:nvPr/>
        </p:nvSpPr>
        <p:spPr>
          <a:xfrm>
            <a:off x="3897750" y="1540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Statistic = Central of Tendeny</a:t>
            </a:r>
            <a:endParaRPr/>
          </a:p>
        </p:txBody>
      </p:sp>
      <p:sp>
        <p:nvSpPr>
          <p:cNvPr id="88" name="Google Shape;88;p6"/>
          <p:cNvSpPr/>
          <p:nvPr/>
        </p:nvSpPr>
        <p:spPr>
          <a:xfrm>
            <a:off x="6657225" y="1540050"/>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Statistic = Measure of Variability</a:t>
            </a:r>
            <a:endParaRPr/>
          </a:p>
        </p:txBody>
      </p:sp>
      <p:sp>
        <p:nvSpPr>
          <p:cNvPr id="89" name="Google Shape;89;p6"/>
          <p:cNvSpPr/>
          <p:nvPr/>
        </p:nvSpPr>
        <p:spPr>
          <a:xfrm>
            <a:off x="6657225" y="31037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Declare H0 &amp; H1</a:t>
            </a:r>
            <a:endParaRPr/>
          </a:p>
        </p:txBody>
      </p:sp>
      <p:sp>
        <p:nvSpPr>
          <p:cNvPr id="90" name="Google Shape;90;p6"/>
          <p:cNvSpPr/>
          <p:nvPr/>
        </p:nvSpPr>
        <p:spPr>
          <a:xfrm>
            <a:off x="3897750" y="31037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 T-Test &amp; P-Value</a:t>
            </a:r>
            <a:endParaRPr/>
          </a:p>
        </p:txBody>
      </p:sp>
      <p:sp>
        <p:nvSpPr>
          <p:cNvPr id="91" name="Google Shape;91;p6"/>
          <p:cNvSpPr/>
          <p:nvPr/>
        </p:nvSpPr>
        <p:spPr>
          <a:xfrm>
            <a:off x="738525" y="3103775"/>
            <a:ext cx="1348500" cy="7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92" name="Google Shape;92;p6"/>
          <p:cNvSpPr/>
          <p:nvPr/>
        </p:nvSpPr>
        <p:spPr>
          <a:xfrm>
            <a:off x="2563238" y="1728225"/>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6"/>
          <p:cNvSpPr/>
          <p:nvPr/>
        </p:nvSpPr>
        <p:spPr>
          <a:xfrm>
            <a:off x="5522575" y="17988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6"/>
          <p:cNvSpPr/>
          <p:nvPr/>
        </p:nvSpPr>
        <p:spPr>
          <a:xfrm rot="10800000">
            <a:off x="2563225" y="3307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6"/>
          <p:cNvSpPr/>
          <p:nvPr/>
        </p:nvSpPr>
        <p:spPr>
          <a:xfrm rot="10800000">
            <a:off x="5522575" y="3307200"/>
            <a:ext cx="8583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6"/>
          <p:cNvSpPr/>
          <p:nvPr/>
        </p:nvSpPr>
        <p:spPr>
          <a:xfrm rot="5400000">
            <a:off x="7098375" y="2580663"/>
            <a:ext cx="466200" cy="28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383bdac040_1_19"/>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02" name="Google Shape;102;g3383bdac040_1_19"/>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200"/>
              </a:spcBef>
              <a:spcAft>
                <a:spcPts val="0"/>
              </a:spcAft>
              <a:buClr>
                <a:schemeClr val="dk1"/>
              </a:buClr>
              <a:buSzPts val="1800"/>
              <a:buAutoNum type="arabicPeriod"/>
            </a:pPr>
            <a:r>
              <a:rPr b="1" lang="en">
                <a:solidFill>
                  <a:schemeClr val="dk1"/>
                </a:solidFill>
              </a:rPr>
              <a:t>Membuat Data Frame di Python</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Result :</a:t>
            </a:r>
            <a:endParaRPr b="1">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03" name="Google Shape;103;g3383bdac040_1_19"/>
          <p:cNvPicPr preferRelativeResize="0"/>
          <p:nvPr/>
        </p:nvPicPr>
        <p:blipFill>
          <a:blip r:embed="rId3">
            <a:alphaModFix/>
          </a:blip>
          <a:stretch>
            <a:fillRect/>
          </a:stretch>
        </p:blipFill>
        <p:spPr>
          <a:xfrm>
            <a:off x="442900" y="1091100"/>
            <a:ext cx="8258175" cy="2114550"/>
          </a:xfrm>
          <a:prstGeom prst="rect">
            <a:avLst/>
          </a:prstGeom>
          <a:noFill/>
          <a:ln>
            <a:noFill/>
          </a:ln>
        </p:spPr>
      </p:pic>
      <p:pic>
        <p:nvPicPr>
          <p:cNvPr id="104" name="Google Shape;104;g3383bdac040_1_19"/>
          <p:cNvPicPr preferRelativeResize="0"/>
          <p:nvPr/>
        </p:nvPicPr>
        <p:blipFill>
          <a:blip r:embed="rId4">
            <a:alphaModFix/>
          </a:blip>
          <a:stretch>
            <a:fillRect/>
          </a:stretch>
        </p:blipFill>
        <p:spPr>
          <a:xfrm>
            <a:off x="424988" y="3833813"/>
            <a:ext cx="5686425" cy="96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383bdac040_1_12"/>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10" name="Google Shape;110;g3383bdac040_1_12"/>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b="1" lang="en">
                <a:solidFill>
                  <a:schemeClr val="dk1"/>
                </a:solidFill>
              </a:rPr>
              <a:t>2.   Membuat Central of Tendency</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Result</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11" name="Google Shape;111;g3383bdac040_1_12"/>
          <p:cNvPicPr preferRelativeResize="0"/>
          <p:nvPr/>
        </p:nvPicPr>
        <p:blipFill>
          <a:blip r:embed="rId3">
            <a:alphaModFix/>
          </a:blip>
          <a:stretch>
            <a:fillRect/>
          </a:stretch>
        </p:blipFill>
        <p:spPr>
          <a:xfrm>
            <a:off x="539325" y="1120013"/>
            <a:ext cx="6896100" cy="2047875"/>
          </a:xfrm>
          <a:prstGeom prst="rect">
            <a:avLst/>
          </a:prstGeom>
          <a:noFill/>
          <a:ln>
            <a:noFill/>
          </a:ln>
        </p:spPr>
      </p:pic>
      <p:pic>
        <p:nvPicPr>
          <p:cNvPr id="112" name="Google Shape;112;g3383bdac040_1_12"/>
          <p:cNvPicPr preferRelativeResize="0"/>
          <p:nvPr/>
        </p:nvPicPr>
        <p:blipFill>
          <a:blip r:embed="rId4">
            <a:alphaModFix/>
          </a:blip>
          <a:stretch>
            <a:fillRect/>
          </a:stretch>
        </p:blipFill>
        <p:spPr>
          <a:xfrm>
            <a:off x="539313" y="3715225"/>
            <a:ext cx="4619625" cy="53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383bdac040_1_26"/>
          <p:cNvSpPr txBox="1"/>
          <p:nvPr>
            <p:ph type="title"/>
          </p:nvPr>
        </p:nvSpPr>
        <p:spPr>
          <a:xfrm>
            <a:off x="0" y="0"/>
            <a:ext cx="85209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400"/>
              <a:t>01: Sales Force Training</a:t>
            </a:r>
            <a:endParaRPr b="1" sz="4200"/>
          </a:p>
        </p:txBody>
      </p:sp>
      <p:sp>
        <p:nvSpPr>
          <p:cNvPr id="118" name="Google Shape;118;g3383bdac040_1_26"/>
          <p:cNvSpPr txBox="1"/>
          <p:nvPr>
            <p:ph idx="1" type="body"/>
          </p:nvPr>
        </p:nvSpPr>
        <p:spPr>
          <a:xfrm>
            <a:off x="442925" y="572700"/>
            <a:ext cx="8389500" cy="449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200"/>
              </a:spcBef>
              <a:spcAft>
                <a:spcPts val="0"/>
              </a:spcAft>
              <a:buNone/>
            </a:pPr>
            <a:r>
              <a:rPr b="1" lang="en">
                <a:solidFill>
                  <a:schemeClr val="dk1"/>
                </a:solidFill>
              </a:rPr>
              <a:t>3.   </a:t>
            </a:r>
            <a:r>
              <a:rPr b="1" lang="en">
                <a:solidFill>
                  <a:schemeClr val="dk1"/>
                </a:solidFill>
              </a:rPr>
              <a:t>Membuat Central of Tendency</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Result</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pic>
        <p:nvPicPr>
          <p:cNvPr id="119" name="Google Shape;119;g3383bdac040_1_26"/>
          <p:cNvPicPr preferRelativeResize="0"/>
          <p:nvPr/>
        </p:nvPicPr>
        <p:blipFill>
          <a:blip r:embed="rId3">
            <a:alphaModFix/>
          </a:blip>
          <a:stretch>
            <a:fillRect/>
          </a:stretch>
        </p:blipFill>
        <p:spPr>
          <a:xfrm>
            <a:off x="1364525" y="3554231"/>
            <a:ext cx="4704192" cy="1369750"/>
          </a:xfrm>
          <a:prstGeom prst="rect">
            <a:avLst/>
          </a:prstGeom>
          <a:noFill/>
          <a:ln>
            <a:noFill/>
          </a:ln>
        </p:spPr>
      </p:pic>
      <p:pic>
        <p:nvPicPr>
          <p:cNvPr id="120" name="Google Shape;120;g3383bdac040_1_26"/>
          <p:cNvPicPr preferRelativeResize="0"/>
          <p:nvPr/>
        </p:nvPicPr>
        <p:blipFill>
          <a:blip r:embed="rId4">
            <a:alphaModFix/>
          </a:blip>
          <a:stretch>
            <a:fillRect/>
          </a:stretch>
        </p:blipFill>
        <p:spPr>
          <a:xfrm>
            <a:off x="558363" y="1001413"/>
            <a:ext cx="6181725" cy="212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