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Arial Black"/>
      <p:regular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468BD1-4AF6-482B-BE6E-377BBC8AF2AA}">
  <a:tblStyle styleId="{C0468BD1-4AF6-482B-BE6E-377BBC8AF2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ArialBlack-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erriweather-bold.fntdata"/><Relationship Id="rId14" Type="http://schemas.openxmlformats.org/officeDocument/2006/relationships/slide" Target="slides/slide8.xml"/><Relationship Id="rId36" Type="http://schemas.openxmlformats.org/officeDocument/2006/relationships/font" Target="fonts/Merriweather-regular.fntdata"/><Relationship Id="rId17" Type="http://schemas.openxmlformats.org/officeDocument/2006/relationships/slide" Target="slides/slide11.xml"/><Relationship Id="rId39" Type="http://schemas.openxmlformats.org/officeDocument/2006/relationships/font" Target="fonts/Merriweather-boldItalic.fntdata"/><Relationship Id="rId16" Type="http://schemas.openxmlformats.org/officeDocument/2006/relationships/slide" Target="slides/slide10.xml"/><Relationship Id="rId38" Type="http://schemas.openxmlformats.org/officeDocument/2006/relationships/font" Target="fonts/Merriweather-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c4633cd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c4633cd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a look at the total visits of the three stores. Here is media. 25% to 75% of stores have total visits in this range. From this, we can know that the total visits of the three stores are very different. In other words, homegoods has the least total visits, while tj maxx is the largest.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c4633cd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c4633cd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ed3096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6ed3096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e1d3c1c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e1d3c1c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ed30968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ed30968b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ed30968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ed30968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f37d5c6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f37d5c6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7005d2d5e0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7005d2d5e0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49bd04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749bd04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749bd04a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749bd04a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aaef7f72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aaef7f72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749bd04a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749bd04a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49bd04a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49bd04a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49bd04a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749bd04a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749bd04ab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749bd04a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6f37d5c6c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6f37d5c6c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aaef7f72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aaef7f72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f211b511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f211b511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rgbClr val="666666"/>
                </a:solidFill>
                <a:latin typeface="Roboto"/>
                <a:ea typeface="Roboto"/>
                <a:cs typeface="Roboto"/>
                <a:sym typeface="Roboto"/>
              </a:rPr>
              <a:t>It sells men's, women's and children's apparel and shoes, toys, bath and beauty, accessories, and home products ranging from furniture to kitchen utensils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c08e4c7a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c08e4c7a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WM and LMY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c08e4c7a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c08e4c7a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c08e4c7a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c08e4c7a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c08e4c7af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c08e4c7af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aaef7f72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aaef7f72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WM and LMY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
        <p:nvSpPr>
          <p:cNvPr id="11" name="Google Shape;11;p2"/>
          <p:cNvSpPr txBox="1"/>
          <p:nvPr>
            <p:ph type="ctrTitle"/>
          </p:nvPr>
        </p:nvSpPr>
        <p:spPr>
          <a:xfrm>
            <a:off x="459486" y="2469987"/>
            <a:ext cx="4131900" cy="1131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990000"/>
              </a:buClr>
              <a:buSzPts val="2700"/>
              <a:buFont typeface="Arial Black"/>
              <a:buNone/>
              <a:defRPr sz="2700">
                <a:solidFill>
                  <a:srgbClr val="99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 name="Google Shape;12;p2"/>
          <p:cNvSpPr txBox="1"/>
          <p:nvPr>
            <p:ph idx="1" type="subTitle"/>
          </p:nvPr>
        </p:nvSpPr>
        <p:spPr>
          <a:xfrm>
            <a:off x="459486" y="3648046"/>
            <a:ext cx="4131900" cy="7500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dk1"/>
              </a:buClr>
              <a:buSzPts val="1500"/>
              <a:buNone/>
              <a:defRPr sz="1500">
                <a:solidFill>
                  <a:schemeClr val="dk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3" name="Google Shape;13;p2"/>
          <p:cNvPicPr preferRelativeResize="0"/>
          <p:nvPr/>
        </p:nvPicPr>
        <p:blipFill rotWithShape="1">
          <a:blip r:embed="rId2">
            <a:alphaModFix/>
          </a:blip>
          <a:srcRect b="0" l="0" r="0" t="0"/>
          <a:stretch/>
        </p:blipFill>
        <p:spPr>
          <a:xfrm>
            <a:off x="70532" y="97371"/>
            <a:ext cx="2817615" cy="8805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1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2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8" name="Google Shape;48;p11"/>
          <p:cNvSpPr txBox="1"/>
          <p:nvPr>
            <p:ph idx="1" type="body"/>
          </p:nvPr>
        </p:nvSpPr>
        <p:spPr>
          <a:xfrm>
            <a:off x="311700" y="1152475"/>
            <a:ext cx="3999900" cy="3416400"/>
          </a:xfrm>
          <a:prstGeom prst="rect">
            <a:avLst/>
          </a:prstGeom>
        </p:spPr>
        <p:txBody>
          <a:bodyPr anchorCtr="0" anchor="t" bIns="34275" lIns="68575" spcFirstLastPara="1" rIns="68575" wrap="square" tIns="34275">
            <a:norm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49" name="Google Shape;49;p11"/>
          <p:cNvSpPr txBox="1"/>
          <p:nvPr>
            <p:ph idx="2" type="body"/>
          </p:nvPr>
        </p:nvSpPr>
        <p:spPr>
          <a:xfrm>
            <a:off x="4832400" y="1152475"/>
            <a:ext cx="3999900" cy="3416400"/>
          </a:xfrm>
          <a:prstGeom prst="rect">
            <a:avLst/>
          </a:prstGeom>
        </p:spPr>
        <p:txBody>
          <a:bodyPr anchorCtr="0" anchor="t" bIns="34275" lIns="68575" spcFirstLastPara="1" rIns="68575" wrap="square" tIns="34275">
            <a:norm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106125"/>
            <a:ext cx="8520600" cy="19635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p12"/>
          <p:cNvSpPr txBox="1"/>
          <p:nvPr>
            <p:ph idx="1" type="body"/>
          </p:nvPr>
        </p:nvSpPr>
        <p:spPr>
          <a:xfrm>
            <a:off x="311700" y="3152225"/>
            <a:ext cx="8520600" cy="1300800"/>
          </a:xfrm>
          <a:prstGeom prst="rect">
            <a:avLst/>
          </a:prstGeom>
        </p:spPr>
        <p:txBody>
          <a:bodyPr anchorCtr="0" anchor="t" bIns="34275" lIns="68575" spcFirstLastPara="1" rIns="68575" wrap="square" tIns="34275">
            <a:normAutofit/>
          </a:bodyPr>
          <a:lstStyle>
            <a:lvl1pPr indent="-361950" lvl="0" marL="457200" rtl="0" algn="ctr">
              <a:spcBef>
                <a:spcPts val="800"/>
              </a:spcBef>
              <a:spcAft>
                <a:spcPts val="0"/>
              </a:spcAft>
              <a:buSzPts val="2100"/>
              <a:buChar char="•"/>
              <a:defRPr/>
            </a:lvl1pPr>
            <a:lvl2pPr indent="-342900" lvl="1" marL="914400" rtl="0" algn="ctr">
              <a:spcBef>
                <a:spcPts val="400"/>
              </a:spcBef>
              <a:spcAft>
                <a:spcPts val="0"/>
              </a:spcAft>
              <a:buSzPts val="1800"/>
              <a:buChar char="•"/>
              <a:defRPr/>
            </a:lvl2pPr>
            <a:lvl3pPr indent="-323850" lvl="2" marL="1371600" rtl="0" algn="ctr">
              <a:spcBef>
                <a:spcPts val="400"/>
              </a:spcBef>
              <a:spcAft>
                <a:spcPts val="0"/>
              </a:spcAft>
              <a:buSzPts val="1500"/>
              <a:buChar char="•"/>
              <a:defRPr/>
            </a:lvl3pPr>
            <a:lvl4pPr indent="-317500" lvl="3" marL="1828800" rtl="0" algn="ctr">
              <a:spcBef>
                <a:spcPts val="400"/>
              </a:spcBef>
              <a:spcAft>
                <a:spcPts val="0"/>
              </a:spcAft>
              <a:buSzPts val="1400"/>
              <a:buChar char="•"/>
              <a:defRPr/>
            </a:lvl4pPr>
            <a:lvl5pPr indent="-317500" lvl="4" marL="2286000" rtl="0" algn="ctr">
              <a:spcBef>
                <a:spcPts val="400"/>
              </a:spcBef>
              <a:spcAft>
                <a:spcPts val="0"/>
              </a:spcAft>
              <a:buSzPts val="1400"/>
              <a:buChar char="•"/>
              <a:defRPr/>
            </a:lvl5pPr>
            <a:lvl6pPr indent="-317500" lvl="5" marL="2743200" rtl="0" algn="ctr">
              <a:spcBef>
                <a:spcPts val="400"/>
              </a:spcBef>
              <a:spcAft>
                <a:spcPts val="0"/>
              </a:spcAft>
              <a:buSzPts val="1400"/>
              <a:buChar char="•"/>
              <a:defRPr/>
            </a:lvl6pPr>
            <a:lvl7pPr indent="-317500" lvl="6" marL="3200400" rtl="0" algn="ctr">
              <a:spcBef>
                <a:spcPts val="400"/>
              </a:spcBef>
              <a:spcAft>
                <a:spcPts val="0"/>
              </a:spcAft>
              <a:buSzPts val="1400"/>
              <a:buChar char="•"/>
              <a:defRPr/>
            </a:lvl7pPr>
            <a:lvl8pPr indent="-317500" lvl="7" marL="3657600" rtl="0" algn="ctr">
              <a:spcBef>
                <a:spcPts val="400"/>
              </a:spcBef>
              <a:spcAft>
                <a:spcPts val="0"/>
              </a:spcAft>
              <a:buSzPts val="1400"/>
              <a:buChar char="•"/>
              <a:defRPr/>
            </a:lvl8pPr>
            <a:lvl9pPr indent="-317500" lvl="8" marL="4114800" rtl="0" algn="ctr">
              <a:spcBef>
                <a:spcPts val="400"/>
              </a:spcBef>
              <a:spcAft>
                <a:spcPts val="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 name="Shape 14"/>
        <p:cNvGrpSpPr/>
        <p:nvPr/>
      </p:nvGrpSpPr>
      <p:grpSpPr>
        <a:xfrm>
          <a:off x="0" y="0"/>
          <a:ext cx="0" cy="0"/>
          <a:chOff x="0" y="0"/>
          <a:chExt cx="0" cy="0"/>
        </a:xfrm>
      </p:grpSpPr>
      <p:sp>
        <p:nvSpPr>
          <p:cNvPr id="15" name="Google Shape;15;p3"/>
          <p:cNvSpPr txBox="1"/>
          <p:nvPr>
            <p:ph type="title"/>
          </p:nvPr>
        </p:nvSpPr>
        <p:spPr>
          <a:xfrm>
            <a:off x="457200" y="274320"/>
            <a:ext cx="8229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990000"/>
              </a:buClr>
              <a:buSzPts val="2100"/>
              <a:buFont typeface="Arial Black"/>
              <a:buNone/>
              <a:defRPr sz="2100">
                <a:solidFill>
                  <a:srgbClr val="99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6" name="Google Shape;16;p3"/>
          <p:cNvPicPr preferRelativeResize="0"/>
          <p:nvPr/>
        </p:nvPicPr>
        <p:blipFill rotWithShape="1">
          <a:blip r:embed="rId2">
            <a:alphaModFix/>
          </a:blip>
          <a:srcRect b="0" l="0" r="0" t="0"/>
          <a:stretch/>
        </p:blipFill>
        <p:spPr>
          <a:xfrm>
            <a:off x="94442" y="4632722"/>
            <a:ext cx="737364" cy="461590"/>
          </a:xfrm>
          <a:prstGeom prst="rect">
            <a:avLst/>
          </a:prstGeom>
          <a:noFill/>
          <a:ln>
            <a:noFill/>
          </a:ln>
        </p:spPr>
      </p:pic>
      <p:sp>
        <p:nvSpPr>
          <p:cNvPr id="17" name="Google Shape;17;p3"/>
          <p:cNvSpPr txBox="1"/>
          <p:nvPr>
            <p:ph idx="1" type="body"/>
          </p:nvPr>
        </p:nvSpPr>
        <p:spPr>
          <a:xfrm>
            <a:off x="457200" y="1357884"/>
            <a:ext cx="8229600" cy="32712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94442" y="4632722"/>
            <a:ext cx="737364" cy="461590"/>
          </a:xfrm>
          <a:prstGeom prst="rect">
            <a:avLst/>
          </a:prstGeom>
          <a:noFill/>
          <a:ln>
            <a:noFill/>
          </a:ln>
        </p:spPr>
      </p:pic>
      <p:cxnSp>
        <p:nvCxnSpPr>
          <p:cNvPr id="20" name="Google Shape;20;p4"/>
          <p:cNvCxnSpPr/>
          <p:nvPr/>
        </p:nvCxnSpPr>
        <p:spPr>
          <a:xfrm>
            <a:off x="480060" y="3624943"/>
            <a:ext cx="2830200" cy="0"/>
          </a:xfrm>
          <a:prstGeom prst="straightConnector1">
            <a:avLst/>
          </a:prstGeom>
          <a:noFill/>
          <a:ln cap="flat" cmpd="sng" w="50800">
            <a:solidFill>
              <a:srgbClr val="990000"/>
            </a:solidFill>
            <a:prstDash val="solid"/>
            <a:miter lim="800000"/>
            <a:headEnd len="sm" w="sm" type="none"/>
            <a:tailEnd len="sm" w="sm" type="none"/>
          </a:ln>
        </p:spPr>
      </p:cxnSp>
      <p:sp>
        <p:nvSpPr>
          <p:cNvPr id="21" name="Google Shape;21;p4"/>
          <p:cNvSpPr txBox="1"/>
          <p:nvPr>
            <p:ph idx="1" type="body"/>
          </p:nvPr>
        </p:nvSpPr>
        <p:spPr>
          <a:xfrm>
            <a:off x="459486" y="3031236"/>
            <a:ext cx="4645800" cy="524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2100"/>
              <a:buNone/>
              <a:defRPr b="1" i="0">
                <a:solidFill>
                  <a:schemeClr val="dk1"/>
                </a:solidFill>
                <a:latin typeface="Arial Black"/>
                <a:ea typeface="Arial Black"/>
                <a:cs typeface="Arial Black"/>
                <a:sym typeface="Arial Black"/>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17500" lvl="4" marL="2286000" algn="l">
              <a:lnSpc>
                <a:spcPct val="90000"/>
              </a:lnSpc>
              <a:spcBef>
                <a:spcPts val="4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Text and Object ">
  <p:cSld name="2 Column - Text and Object ">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0" r="0" t="0"/>
          <a:stretch/>
        </p:blipFill>
        <p:spPr>
          <a:xfrm>
            <a:off x="94442" y="4632722"/>
            <a:ext cx="737364" cy="461590"/>
          </a:xfrm>
          <a:prstGeom prst="rect">
            <a:avLst/>
          </a:prstGeom>
          <a:noFill/>
          <a:ln>
            <a:noFill/>
          </a:ln>
        </p:spPr>
      </p:pic>
      <p:sp>
        <p:nvSpPr>
          <p:cNvPr id="24" name="Google Shape;24;p5"/>
          <p:cNvSpPr txBox="1"/>
          <p:nvPr>
            <p:ph type="title"/>
          </p:nvPr>
        </p:nvSpPr>
        <p:spPr>
          <a:xfrm>
            <a:off x="459486" y="274320"/>
            <a:ext cx="82296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990000"/>
              </a:buClr>
              <a:buSzPts val="2100"/>
              <a:buFont typeface="Arial Black"/>
              <a:buNone/>
              <a:defRPr sz="2100">
                <a:solidFill>
                  <a:srgbClr val="99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5"/>
          <p:cNvSpPr txBox="1"/>
          <p:nvPr>
            <p:ph idx="1" type="body"/>
          </p:nvPr>
        </p:nvSpPr>
        <p:spPr>
          <a:xfrm>
            <a:off x="4638296" y="1369219"/>
            <a:ext cx="4046100" cy="3263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5"/>
          <p:cNvSpPr txBox="1"/>
          <p:nvPr>
            <p:ph idx="2" type="body"/>
          </p:nvPr>
        </p:nvSpPr>
        <p:spPr>
          <a:xfrm>
            <a:off x="459485" y="1369219"/>
            <a:ext cx="4046100" cy="3263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Photo w/ Title and Content">
  <p:cSld name="2 Column - Photo w/ Title and Content">
    <p:bg>
      <p:bgPr>
        <a:solidFill>
          <a:schemeClr val="lt1"/>
        </a:solidFill>
      </p:bgPr>
    </p:bg>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b="0" l="0" r="0" t="0"/>
          <a:stretch/>
        </p:blipFill>
        <p:spPr>
          <a:xfrm>
            <a:off x="94442" y="4632722"/>
            <a:ext cx="737364" cy="461590"/>
          </a:xfrm>
          <a:prstGeom prst="rect">
            <a:avLst/>
          </a:prstGeom>
          <a:noFill/>
          <a:ln>
            <a:noFill/>
          </a:ln>
        </p:spPr>
      </p:pic>
      <p:sp>
        <p:nvSpPr>
          <p:cNvPr id="29" name="Google Shape;29;p6"/>
          <p:cNvSpPr/>
          <p:nvPr>
            <p:ph idx="2" type="pic"/>
          </p:nvPr>
        </p:nvSpPr>
        <p:spPr>
          <a:xfrm>
            <a:off x="459486" y="274320"/>
            <a:ext cx="4320600" cy="4258800"/>
          </a:xfrm>
          <a:prstGeom prst="rect">
            <a:avLst/>
          </a:prstGeom>
          <a:noFill/>
          <a:ln>
            <a:noFill/>
          </a:ln>
        </p:spPr>
      </p:sp>
      <p:sp>
        <p:nvSpPr>
          <p:cNvPr id="30" name="Google Shape;30;p6"/>
          <p:cNvSpPr txBox="1"/>
          <p:nvPr>
            <p:ph idx="1" type="body"/>
          </p:nvPr>
        </p:nvSpPr>
        <p:spPr>
          <a:xfrm>
            <a:off x="4919472" y="274320"/>
            <a:ext cx="3765000" cy="569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990000"/>
              </a:buClr>
              <a:buSzPts val="1500"/>
              <a:buNone/>
              <a:defRPr b="1" i="0" sz="1500">
                <a:solidFill>
                  <a:srgbClr val="990000"/>
                </a:solidFill>
                <a:latin typeface="Arial Black"/>
                <a:ea typeface="Arial Black"/>
                <a:cs typeface="Arial Black"/>
                <a:sym typeface="Arial Black"/>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p6"/>
          <p:cNvSpPr txBox="1"/>
          <p:nvPr>
            <p:ph idx="3" type="body"/>
          </p:nvPr>
        </p:nvSpPr>
        <p:spPr>
          <a:xfrm>
            <a:off x="4919472" y="975598"/>
            <a:ext cx="3765000" cy="3557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lvl1pPr>
            <a:lvl2pPr indent="-228600" lvl="1" marL="914400" algn="l">
              <a:lnSpc>
                <a:spcPct val="90000"/>
              </a:lnSpc>
              <a:spcBef>
                <a:spcPts val="400"/>
              </a:spcBef>
              <a:spcAft>
                <a:spcPts val="0"/>
              </a:spcAft>
              <a:buClr>
                <a:schemeClr val="dk1"/>
              </a:buClr>
              <a:buSzPts val="1800"/>
              <a:buNone/>
              <a:defRPr/>
            </a:lvl2pPr>
            <a:lvl3pPr indent="-228600" lvl="2" marL="1371600" algn="l">
              <a:lnSpc>
                <a:spcPct val="90000"/>
              </a:lnSpc>
              <a:spcBef>
                <a:spcPts val="400"/>
              </a:spcBef>
              <a:spcAft>
                <a:spcPts val="0"/>
              </a:spcAft>
              <a:buClr>
                <a:schemeClr val="dk1"/>
              </a:buClr>
              <a:buSzPts val="1500"/>
              <a:buNone/>
              <a:defRPr/>
            </a:lvl3pPr>
            <a:lvl4pPr indent="-228600" lvl="3" marL="1828800" algn="l">
              <a:lnSpc>
                <a:spcPct val="90000"/>
              </a:lnSpc>
              <a:spcBef>
                <a:spcPts val="400"/>
              </a:spcBef>
              <a:spcAft>
                <a:spcPts val="0"/>
              </a:spcAft>
              <a:buClr>
                <a:schemeClr val="dk1"/>
              </a:buClr>
              <a:buSzPts val="1400"/>
              <a:buNone/>
              <a:defRPr/>
            </a:lvl4pPr>
            <a:lvl5pPr indent="-228600" lvl="4" marL="2286000" algn="l">
              <a:lnSpc>
                <a:spcPct val="9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7"/>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 name="Google Shape;34;p7"/>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2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8" name="Google Shape;38;p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9"/>
          <p:cNvSpPr txBox="1"/>
          <p:nvPr>
            <p:ph type="title"/>
          </p:nvPr>
        </p:nvSpPr>
        <p:spPr>
          <a:xfrm>
            <a:off x="311700" y="2150850"/>
            <a:ext cx="8520600" cy="841800"/>
          </a:xfrm>
          <a:prstGeom prst="rect">
            <a:avLst/>
          </a:prstGeom>
        </p:spPr>
        <p:txBody>
          <a:bodyPr anchorCtr="0" anchor="ctr" bIns="34275" lIns="68575" spcFirstLastPara="1" rIns="68575" wrap="square" tIns="3427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10"/>
          <p:cNvSpPr txBox="1"/>
          <p:nvPr>
            <p:ph type="title"/>
          </p:nvPr>
        </p:nvSpPr>
        <p:spPr>
          <a:xfrm>
            <a:off x="490250" y="450150"/>
            <a:ext cx="6367800" cy="4090800"/>
          </a:xfrm>
          <a:prstGeom prst="rect">
            <a:avLst/>
          </a:prstGeom>
        </p:spPr>
        <p:txBody>
          <a:bodyPr anchorCtr="0" anchor="ctr" bIns="34275" lIns="68575" spcFirstLastPara="1" rIns="68575" wrap="square" tIns="3427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mt="5000"/>
          </a:blip>
          <a:srcRect b="0" l="0" r="0" t="0"/>
          <a:stretch/>
        </p:blipFill>
        <p:spPr>
          <a:xfrm>
            <a:off x="3646610" y="-467419"/>
            <a:ext cx="6078339" cy="6078339"/>
          </a:xfrm>
          <a:prstGeom prst="rect">
            <a:avLst/>
          </a:prstGeom>
          <a:noFill/>
          <a:ln>
            <a:noFill/>
          </a:ln>
        </p:spPr>
      </p:pic>
      <p:sp>
        <p:nvSpPr>
          <p:cNvPr id="7" name="Google Shape;7;p1"/>
          <p:cNvSpPr txBox="1"/>
          <p:nvPr>
            <p:ph type="title"/>
          </p:nvPr>
        </p:nvSpPr>
        <p:spPr>
          <a:xfrm>
            <a:off x="459486" y="273844"/>
            <a:ext cx="82296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990000"/>
              </a:buClr>
              <a:buSzPts val="2100"/>
              <a:buFont typeface="Arial Black"/>
              <a:buNone/>
              <a:defRPr b="1" i="0" sz="2100" u="none" cap="none" strike="noStrike">
                <a:solidFill>
                  <a:srgbClr val="990000"/>
                </a:solidFill>
                <a:latin typeface="Arial Black"/>
                <a:ea typeface="Arial Black"/>
                <a:cs typeface="Arial Black"/>
                <a:sym typeface="Arial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459486" y="1369219"/>
            <a:ext cx="82296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9" name="Google Shape;9;p1"/>
          <p:cNvPicPr preferRelativeResize="0"/>
          <p:nvPr/>
        </p:nvPicPr>
        <p:blipFill rotWithShape="1">
          <a:blip r:embed="rId2">
            <a:alphaModFix/>
          </a:blip>
          <a:srcRect b="0" l="0" r="0" t="0"/>
          <a:stretch/>
        </p:blipFill>
        <p:spPr>
          <a:xfrm>
            <a:off x="94442" y="4632722"/>
            <a:ext cx="737364" cy="46159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www.irs.gov/statistics/soi-tax-stats-individual-income-tax-statistics-zip-code-data-so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1067525"/>
            <a:ext cx="8520600" cy="12825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3580"/>
              <a:t>DSO 597 Consulting Project </a:t>
            </a:r>
            <a:endParaRPr sz="3580"/>
          </a:p>
          <a:p>
            <a:pPr indent="0" lvl="0" marL="0" rtl="0" algn="l">
              <a:spcBef>
                <a:spcPts val="0"/>
              </a:spcBef>
              <a:spcAft>
                <a:spcPts val="0"/>
              </a:spcAft>
              <a:buSzPts val="990"/>
              <a:buNone/>
            </a:pPr>
            <a:r>
              <a:rPr lang="en" sz="3580"/>
              <a:t>Site </a:t>
            </a:r>
            <a:r>
              <a:rPr lang="en" sz="3580"/>
              <a:t>S</a:t>
            </a:r>
            <a:r>
              <a:rPr lang="en" sz="3580"/>
              <a:t>election </a:t>
            </a:r>
            <a:endParaRPr sz="3580"/>
          </a:p>
        </p:txBody>
      </p:sp>
      <p:sp>
        <p:nvSpPr>
          <p:cNvPr id="60" name="Google Shape;60;p13"/>
          <p:cNvSpPr txBox="1"/>
          <p:nvPr>
            <p:ph idx="1" type="subTitle"/>
          </p:nvPr>
        </p:nvSpPr>
        <p:spPr>
          <a:xfrm>
            <a:off x="338500" y="2481750"/>
            <a:ext cx="6678600" cy="1549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300">
                <a:solidFill>
                  <a:srgbClr val="840D35"/>
                </a:solidFill>
                <a:latin typeface="Merriweather"/>
                <a:ea typeface="Merriweather"/>
                <a:cs typeface="Merriweather"/>
                <a:sym typeface="Merriweather"/>
              </a:rPr>
              <a:t>_________________________________</a:t>
            </a:r>
            <a:endParaRPr b="1" sz="1300">
              <a:solidFill>
                <a:srgbClr val="840D35"/>
              </a:solidFill>
              <a:latin typeface="Merriweather"/>
              <a:ea typeface="Merriweather"/>
              <a:cs typeface="Merriweather"/>
              <a:sym typeface="Merriweather"/>
            </a:endParaRPr>
          </a:p>
          <a:p>
            <a:pPr indent="0" lvl="0" marL="0" rtl="0" algn="l">
              <a:spcBef>
                <a:spcPts val="800"/>
              </a:spcBef>
              <a:spcAft>
                <a:spcPts val="0"/>
              </a:spcAft>
              <a:buNone/>
            </a:pPr>
            <a:r>
              <a:rPr b="1" lang="en" sz="1300">
                <a:solidFill>
                  <a:srgbClr val="840D35"/>
                </a:solidFill>
                <a:latin typeface="Merriweather"/>
                <a:ea typeface="Merriweather"/>
                <a:cs typeface="Merriweather"/>
                <a:sym typeface="Merriweather"/>
              </a:rPr>
              <a:t>Group 3</a:t>
            </a:r>
            <a:endParaRPr b="1" sz="1300">
              <a:solidFill>
                <a:srgbClr val="840D35"/>
              </a:solidFill>
              <a:latin typeface="Merriweather"/>
              <a:ea typeface="Merriweather"/>
              <a:cs typeface="Merriweather"/>
              <a:sym typeface="Merriweather"/>
            </a:endParaRPr>
          </a:p>
          <a:p>
            <a:pPr indent="0" lvl="0" marL="0" rtl="0" algn="l">
              <a:spcBef>
                <a:spcPts val="800"/>
              </a:spcBef>
              <a:spcAft>
                <a:spcPts val="0"/>
              </a:spcAft>
              <a:buNone/>
            </a:pPr>
            <a:r>
              <a:rPr lang="en" sz="1300">
                <a:solidFill>
                  <a:srgbClr val="840D35"/>
                </a:solidFill>
                <a:latin typeface="Merriweather"/>
                <a:ea typeface="Merriweather"/>
                <a:cs typeface="Merriweather"/>
                <a:sym typeface="Merriweather"/>
              </a:rPr>
              <a:t>Sarat Chandra, Meiwei He, Xi Liu, Mingyu Lu</a:t>
            </a:r>
            <a:endParaRPr sz="1300">
              <a:solidFill>
                <a:srgbClr val="840D35"/>
              </a:solidFill>
              <a:latin typeface="Merriweather"/>
              <a:ea typeface="Merriweather"/>
              <a:cs typeface="Merriweather"/>
              <a:sym typeface="Merriweather"/>
            </a:endParaRPr>
          </a:p>
          <a:p>
            <a:pPr indent="0" lvl="0" marL="0" rtl="0" algn="l">
              <a:spcBef>
                <a:spcPts val="800"/>
              </a:spcBef>
              <a:spcAft>
                <a:spcPts val="0"/>
              </a:spcAft>
              <a:buNone/>
            </a:pPr>
            <a:r>
              <a:rPr lang="en" sz="1300">
                <a:solidFill>
                  <a:srgbClr val="840D35"/>
                </a:solidFill>
                <a:latin typeface="Merriweather"/>
                <a:ea typeface="Merriweather"/>
                <a:cs typeface="Merriweather"/>
                <a:sym typeface="Merriweather"/>
              </a:rPr>
              <a:t>Min Wu, Kehan Yu, Shauna Zhou</a:t>
            </a:r>
            <a:endParaRPr sz="1300">
              <a:solidFill>
                <a:srgbClr val="840D35"/>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371800"/>
            <a:ext cx="8520600" cy="62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Visit Difference Among Stores</a:t>
            </a:r>
            <a:endParaRPr/>
          </a:p>
        </p:txBody>
      </p:sp>
      <p:sp>
        <p:nvSpPr>
          <p:cNvPr id="169" name="Google Shape;169;p22"/>
          <p:cNvSpPr txBox="1"/>
          <p:nvPr/>
        </p:nvSpPr>
        <p:spPr>
          <a:xfrm>
            <a:off x="617700" y="3674590"/>
            <a:ext cx="790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There exists significant differences between 3 store visits, suggesting that we should consider store type when predicting visits.</a:t>
            </a:r>
            <a:endParaRPr>
              <a:latin typeface="Roboto"/>
              <a:ea typeface="Roboto"/>
              <a:cs typeface="Roboto"/>
              <a:sym typeface="Roboto"/>
            </a:endParaRPr>
          </a:p>
        </p:txBody>
      </p:sp>
      <p:sp>
        <p:nvSpPr>
          <p:cNvPr id="170" name="Google Shape;17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pic>
        <p:nvPicPr>
          <p:cNvPr id="171" name="Google Shape;171;p22"/>
          <p:cNvPicPr preferRelativeResize="0"/>
          <p:nvPr/>
        </p:nvPicPr>
        <p:blipFill>
          <a:blip r:embed="rId3">
            <a:alphaModFix/>
          </a:blip>
          <a:stretch>
            <a:fillRect/>
          </a:stretch>
        </p:blipFill>
        <p:spPr>
          <a:xfrm>
            <a:off x="282850" y="1505700"/>
            <a:ext cx="8578299" cy="1658695"/>
          </a:xfrm>
          <a:prstGeom prst="rect">
            <a:avLst/>
          </a:prstGeom>
          <a:noFill/>
          <a:ln>
            <a:noFill/>
          </a:ln>
        </p:spPr>
      </p:pic>
      <p:sp>
        <p:nvSpPr>
          <p:cNvPr id="172" name="Google Shape;172;p22"/>
          <p:cNvSpPr txBox="1"/>
          <p:nvPr/>
        </p:nvSpPr>
        <p:spPr>
          <a:xfrm>
            <a:off x="2622975" y="1823950"/>
            <a:ext cx="1041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50%</a:t>
            </a:r>
            <a:endParaRPr sz="800">
              <a:solidFill>
                <a:schemeClr val="dk1"/>
              </a:solidFill>
            </a:endParaRPr>
          </a:p>
        </p:txBody>
      </p:sp>
      <p:sp>
        <p:nvSpPr>
          <p:cNvPr id="173" name="Google Shape;173;p22"/>
          <p:cNvSpPr txBox="1"/>
          <p:nvPr/>
        </p:nvSpPr>
        <p:spPr>
          <a:xfrm>
            <a:off x="2178125" y="18239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25</a:t>
            </a:r>
            <a:r>
              <a:rPr lang="en" sz="800">
                <a:solidFill>
                  <a:schemeClr val="dk1"/>
                </a:solidFill>
              </a:rPr>
              <a:t>%</a:t>
            </a:r>
            <a:endParaRPr sz="800">
              <a:solidFill>
                <a:schemeClr val="dk1"/>
              </a:solidFill>
            </a:endParaRPr>
          </a:p>
        </p:txBody>
      </p:sp>
      <p:sp>
        <p:nvSpPr>
          <p:cNvPr id="174" name="Google Shape;174;p22"/>
          <p:cNvSpPr txBox="1"/>
          <p:nvPr/>
        </p:nvSpPr>
        <p:spPr>
          <a:xfrm>
            <a:off x="3144625" y="18239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75</a:t>
            </a:r>
            <a:r>
              <a:rPr lang="en" sz="800">
                <a:solidFill>
                  <a:schemeClr val="dk1"/>
                </a:solidFill>
              </a:rPr>
              <a:t>%</a:t>
            </a:r>
            <a:endParaRPr sz="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371800"/>
            <a:ext cx="8520600" cy="62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Family</a:t>
            </a:r>
            <a:r>
              <a:rPr lang="en"/>
              <a:t> Density and Visit Density</a:t>
            </a:r>
            <a:endParaRPr/>
          </a:p>
        </p:txBody>
      </p:sp>
      <p:sp>
        <p:nvSpPr>
          <p:cNvPr id="180" name="Google Shape;180;p23"/>
          <p:cNvSpPr txBox="1"/>
          <p:nvPr>
            <p:ph idx="1" type="body"/>
          </p:nvPr>
        </p:nvSpPr>
        <p:spPr>
          <a:xfrm>
            <a:off x="311700" y="1152475"/>
            <a:ext cx="39999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181" name="Google Shape;181;p23"/>
          <p:cNvSpPr txBox="1"/>
          <p:nvPr/>
        </p:nvSpPr>
        <p:spPr>
          <a:xfrm>
            <a:off x="4952275" y="2191950"/>
            <a:ext cx="4032000" cy="3134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There is a </a:t>
            </a:r>
            <a:r>
              <a:rPr b="1" lang="en">
                <a:latin typeface="Roboto"/>
                <a:ea typeface="Roboto"/>
                <a:cs typeface="Roboto"/>
                <a:sym typeface="Roboto"/>
              </a:rPr>
              <a:t>clustering </a:t>
            </a:r>
            <a:r>
              <a:rPr lang="en">
                <a:latin typeface="Roboto"/>
                <a:ea typeface="Roboto"/>
                <a:cs typeface="Roboto"/>
                <a:sym typeface="Roboto"/>
              </a:rPr>
              <a:t>in Family Density between 0.67 and 0.93, which indicates that retailers chose high family density areas for existing store locations.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Family density in US:0.25 (2021)</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Reason: families are target customers for those retailing stores.</a:t>
            </a:r>
            <a:endParaRPr>
              <a:latin typeface="Roboto"/>
              <a:ea typeface="Roboto"/>
              <a:cs typeface="Roboto"/>
              <a:sym typeface="Roboto"/>
            </a:endParaRPr>
          </a:p>
          <a:p>
            <a:pPr indent="0" lvl="0" marL="457200" rtl="0" algn="l">
              <a:lnSpc>
                <a:spcPct val="200000"/>
              </a:lnSpc>
              <a:spcBef>
                <a:spcPts val="0"/>
              </a:spcBef>
              <a:spcAft>
                <a:spcPts val="0"/>
              </a:spcAft>
              <a:buNone/>
            </a:pPr>
            <a:r>
              <a:t/>
            </a:r>
            <a:endParaRPr b="1" sz="1100">
              <a:solidFill>
                <a:srgbClr val="980000"/>
              </a:solidFill>
              <a:latin typeface="Roboto"/>
              <a:ea typeface="Roboto"/>
              <a:cs typeface="Roboto"/>
              <a:sym typeface="Roboto"/>
            </a:endParaRPr>
          </a:p>
          <a:p>
            <a:pPr indent="0" lvl="0" marL="0" rtl="0" algn="l">
              <a:lnSpc>
                <a:spcPct val="115000"/>
              </a:lnSpc>
              <a:spcBef>
                <a:spcPts val="1200"/>
              </a:spcBef>
              <a:spcAft>
                <a:spcPts val="0"/>
              </a:spcAft>
              <a:buNone/>
            </a:pPr>
            <a:r>
              <a:rPr b="1" lang="en" sz="1100">
                <a:solidFill>
                  <a:srgbClr val="980000"/>
                </a:solidFill>
                <a:latin typeface="Roboto"/>
                <a:ea typeface="Roboto"/>
                <a:cs typeface="Roboto"/>
                <a:sym typeface="Roboto"/>
              </a:rPr>
              <a:t> </a:t>
            </a:r>
            <a:endParaRPr b="1" sz="1100">
              <a:solidFill>
                <a:srgbClr val="980000"/>
              </a:solidFill>
              <a:latin typeface="Roboto"/>
              <a:ea typeface="Roboto"/>
              <a:cs typeface="Roboto"/>
              <a:sym typeface="Roboto"/>
            </a:endParaRPr>
          </a:p>
          <a:p>
            <a:pPr indent="0" lvl="0" marL="0" rtl="0" algn="l">
              <a:lnSpc>
                <a:spcPct val="200000"/>
              </a:lnSpc>
              <a:spcBef>
                <a:spcPts val="1200"/>
              </a:spcBef>
              <a:spcAft>
                <a:spcPts val="1200"/>
              </a:spcAft>
              <a:buNone/>
            </a:pPr>
            <a:r>
              <a:t/>
            </a:r>
            <a:endParaRPr b="1" sz="1100">
              <a:solidFill>
                <a:srgbClr val="980000"/>
              </a:solidFill>
              <a:latin typeface="Roboto"/>
              <a:ea typeface="Roboto"/>
              <a:cs typeface="Roboto"/>
              <a:sym typeface="Roboto"/>
            </a:endParaRPr>
          </a:p>
        </p:txBody>
      </p:sp>
      <p:sp>
        <p:nvSpPr>
          <p:cNvPr id="182" name="Google Shape;182;p23"/>
          <p:cNvSpPr/>
          <p:nvPr/>
        </p:nvSpPr>
        <p:spPr>
          <a:xfrm>
            <a:off x="5021250" y="1716038"/>
            <a:ext cx="3999900" cy="339000"/>
          </a:xfrm>
          <a:prstGeom prst="rect">
            <a:avLst/>
          </a:prstGeom>
          <a:solidFill>
            <a:srgbClr val="66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Interesting Findings:</a:t>
            </a:r>
            <a:endParaRPr>
              <a:solidFill>
                <a:srgbClr val="FFFFFF"/>
              </a:solidFill>
            </a:endParaRPr>
          </a:p>
        </p:txBody>
      </p:sp>
      <p:sp>
        <p:nvSpPr>
          <p:cNvPr id="183" name="Google Shape;18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pic>
        <p:nvPicPr>
          <p:cNvPr id="184" name="Google Shape;184;p23"/>
          <p:cNvPicPr preferRelativeResize="0"/>
          <p:nvPr/>
        </p:nvPicPr>
        <p:blipFill>
          <a:blip r:embed="rId3">
            <a:alphaModFix/>
          </a:blip>
          <a:stretch>
            <a:fillRect/>
          </a:stretch>
        </p:blipFill>
        <p:spPr>
          <a:xfrm>
            <a:off x="175125" y="995500"/>
            <a:ext cx="4704526" cy="3644901"/>
          </a:xfrm>
          <a:prstGeom prst="rect">
            <a:avLst/>
          </a:prstGeom>
          <a:noFill/>
          <a:ln>
            <a:noFill/>
          </a:ln>
        </p:spPr>
      </p:pic>
      <p:pic>
        <p:nvPicPr>
          <p:cNvPr id="185" name="Google Shape;185;p23"/>
          <p:cNvPicPr preferRelativeResize="0"/>
          <p:nvPr/>
        </p:nvPicPr>
        <p:blipFill>
          <a:blip r:embed="rId4">
            <a:alphaModFix/>
          </a:blip>
          <a:stretch>
            <a:fillRect/>
          </a:stretch>
        </p:blipFill>
        <p:spPr>
          <a:xfrm>
            <a:off x="6606400" y="862875"/>
            <a:ext cx="1866050" cy="448000"/>
          </a:xfrm>
          <a:prstGeom prst="rect">
            <a:avLst/>
          </a:prstGeom>
          <a:noFill/>
          <a:ln>
            <a:noFill/>
          </a:ln>
        </p:spPr>
      </p:pic>
      <p:sp>
        <p:nvSpPr>
          <p:cNvPr id="186" name="Google Shape;186;p23"/>
          <p:cNvSpPr txBox="1"/>
          <p:nvPr/>
        </p:nvSpPr>
        <p:spPr>
          <a:xfrm>
            <a:off x="4879650" y="9568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1200"/>
              </a:spcAft>
              <a:buNone/>
            </a:pPr>
            <a:r>
              <a:rPr b="1" lang="en" sz="1100">
                <a:solidFill>
                  <a:schemeClr val="dk1"/>
                </a:solidFill>
                <a:latin typeface="Roboto"/>
                <a:ea typeface="Roboto"/>
                <a:cs typeface="Roboto"/>
                <a:sym typeface="Roboto"/>
              </a:rPr>
              <a:t>Family Density=</a:t>
            </a:r>
            <a:endParaRPr>
              <a:solidFill>
                <a:schemeClr val="dk1"/>
              </a:solidFill>
            </a:endParaRPr>
          </a:p>
        </p:txBody>
      </p:sp>
      <p:sp>
        <p:nvSpPr>
          <p:cNvPr id="187" name="Google Shape;187;p23"/>
          <p:cNvSpPr txBox="1"/>
          <p:nvPr/>
        </p:nvSpPr>
        <p:spPr>
          <a:xfrm>
            <a:off x="5533350" y="1225125"/>
            <a:ext cx="436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the </a:t>
            </a:r>
            <a:r>
              <a:rPr lang="en" sz="1100">
                <a:solidFill>
                  <a:schemeClr val="dk1"/>
                </a:solidFill>
                <a:latin typeface="Roboto"/>
                <a:ea typeface="Roboto"/>
                <a:cs typeface="Roboto"/>
                <a:sym typeface="Roboto"/>
              </a:rPr>
              <a:t>probability</a:t>
            </a:r>
            <a:r>
              <a:rPr lang="en" sz="1100">
                <a:solidFill>
                  <a:schemeClr val="dk1"/>
                </a:solidFill>
                <a:latin typeface="Roboto"/>
                <a:ea typeface="Roboto"/>
                <a:cs typeface="Roboto"/>
                <a:sym typeface="Roboto"/>
              </a:rPr>
              <a:t> that a person does not live alone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371800"/>
            <a:ext cx="8520600" cy="62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Income Tax Density and Visit Density</a:t>
            </a:r>
            <a:endParaRPr/>
          </a:p>
        </p:txBody>
      </p:sp>
      <p:sp>
        <p:nvSpPr>
          <p:cNvPr id="193" name="Google Shape;193;p24"/>
          <p:cNvSpPr txBox="1"/>
          <p:nvPr>
            <p:ph idx="1" type="body"/>
          </p:nvPr>
        </p:nvSpPr>
        <p:spPr>
          <a:xfrm>
            <a:off x="311700" y="1152475"/>
            <a:ext cx="39999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194" name="Google Shape;194;p24"/>
          <p:cNvSpPr txBox="1"/>
          <p:nvPr/>
        </p:nvSpPr>
        <p:spPr>
          <a:xfrm>
            <a:off x="4839300" y="2910750"/>
            <a:ext cx="4032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There is a </a:t>
            </a:r>
            <a:r>
              <a:rPr b="1" lang="en">
                <a:latin typeface="Roboto"/>
                <a:ea typeface="Roboto"/>
                <a:cs typeface="Roboto"/>
                <a:sym typeface="Roboto"/>
              </a:rPr>
              <a:t>positive</a:t>
            </a:r>
            <a:r>
              <a:rPr lang="en">
                <a:latin typeface="Roboto"/>
                <a:ea typeface="Roboto"/>
                <a:cs typeface="Roboto"/>
                <a:sym typeface="Roboto"/>
              </a:rPr>
              <a:t> relationship between Tax Density and Visits Density.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Reason: More tax means more income which should lead to more consumption.</a:t>
            </a:r>
            <a:endParaRPr>
              <a:latin typeface="Roboto"/>
              <a:ea typeface="Roboto"/>
              <a:cs typeface="Roboto"/>
              <a:sym typeface="Roboto"/>
            </a:endParaRPr>
          </a:p>
        </p:txBody>
      </p:sp>
      <p:sp>
        <p:nvSpPr>
          <p:cNvPr id="195" name="Google Shape;195;p24"/>
          <p:cNvSpPr/>
          <p:nvPr/>
        </p:nvSpPr>
        <p:spPr>
          <a:xfrm>
            <a:off x="4990025" y="2571750"/>
            <a:ext cx="3999900" cy="339000"/>
          </a:xfrm>
          <a:prstGeom prst="rect">
            <a:avLst/>
          </a:prstGeom>
          <a:solidFill>
            <a:srgbClr val="66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Interesting Findings:</a:t>
            </a:r>
            <a:endParaRPr>
              <a:solidFill>
                <a:srgbClr val="FFFFFF"/>
              </a:solidFill>
            </a:endParaRPr>
          </a:p>
        </p:txBody>
      </p:sp>
      <p:pic>
        <p:nvPicPr>
          <p:cNvPr id="196" name="Google Shape;196;p24"/>
          <p:cNvPicPr preferRelativeResize="0"/>
          <p:nvPr/>
        </p:nvPicPr>
        <p:blipFill>
          <a:blip r:embed="rId3">
            <a:alphaModFix/>
          </a:blip>
          <a:stretch>
            <a:fillRect/>
          </a:stretch>
        </p:blipFill>
        <p:spPr>
          <a:xfrm>
            <a:off x="186025" y="1452125"/>
            <a:ext cx="4653276" cy="3450564"/>
          </a:xfrm>
          <a:prstGeom prst="rect">
            <a:avLst/>
          </a:prstGeom>
          <a:noFill/>
          <a:ln>
            <a:noFill/>
          </a:ln>
        </p:spPr>
      </p:pic>
      <p:sp>
        <p:nvSpPr>
          <p:cNvPr id="197" name="Google Shape;197;p24"/>
          <p:cNvSpPr txBox="1"/>
          <p:nvPr/>
        </p:nvSpPr>
        <p:spPr>
          <a:xfrm>
            <a:off x="5221675" y="1420425"/>
            <a:ext cx="364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Visit Density=0.16*Tax Density+69.09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R-Squared: 0.096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P-Value:&lt;0.0001</a:t>
            </a:r>
            <a:endParaRPr>
              <a:latin typeface="Roboto"/>
              <a:ea typeface="Roboto"/>
              <a:cs typeface="Roboto"/>
              <a:sym typeface="Roboto"/>
            </a:endParaRPr>
          </a:p>
        </p:txBody>
      </p:sp>
      <p:sp>
        <p:nvSpPr>
          <p:cNvPr id="198" name="Google Shape;1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82575" y="250750"/>
            <a:ext cx="8520600" cy="62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Home Improvement Sales</a:t>
            </a:r>
            <a:r>
              <a:rPr lang="en"/>
              <a:t> Density and Visits Density</a:t>
            </a:r>
            <a:endParaRPr/>
          </a:p>
        </p:txBody>
      </p:sp>
      <p:sp>
        <p:nvSpPr>
          <p:cNvPr id="204" name="Google Shape;204;p25"/>
          <p:cNvSpPr txBox="1"/>
          <p:nvPr>
            <p:ph idx="1" type="body"/>
          </p:nvPr>
        </p:nvSpPr>
        <p:spPr>
          <a:xfrm>
            <a:off x="311700" y="1505700"/>
            <a:ext cx="4700100" cy="307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05" name="Google Shape;205;p25"/>
          <p:cNvSpPr txBox="1"/>
          <p:nvPr/>
        </p:nvSpPr>
        <p:spPr>
          <a:xfrm>
            <a:off x="5116525" y="3680175"/>
            <a:ext cx="41193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b="1" lang="en" sz="1300">
                <a:latin typeface="Roboto"/>
                <a:ea typeface="Roboto"/>
                <a:cs typeface="Roboto"/>
                <a:sym typeface="Roboto"/>
              </a:rPr>
              <a:t>Positive </a:t>
            </a:r>
            <a:r>
              <a:rPr lang="en" sz="1300">
                <a:latin typeface="Roboto"/>
                <a:ea typeface="Roboto"/>
                <a:cs typeface="Roboto"/>
                <a:sym typeface="Roboto"/>
              </a:rPr>
              <a:t>Relationship</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R</a:t>
            </a:r>
            <a:r>
              <a:rPr lang="en" sz="1300">
                <a:latin typeface="Roboto"/>
                <a:ea typeface="Roboto"/>
                <a:cs typeface="Roboto"/>
                <a:sym typeface="Roboto"/>
              </a:rPr>
              <a:t>eason: T.J.Maxx, Marshalls and HomeGoods all sell home improvements products. Therefore, if local residents have the habit of spending more on home improvements, they will visit the three stores more frequently.</a:t>
            </a:r>
            <a:endParaRPr sz="1300">
              <a:latin typeface="Roboto"/>
              <a:ea typeface="Roboto"/>
              <a:cs typeface="Roboto"/>
              <a:sym typeface="Roboto"/>
            </a:endParaRPr>
          </a:p>
        </p:txBody>
      </p:sp>
      <p:sp>
        <p:nvSpPr>
          <p:cNvPr id="206" name="Google Shape;206;p25"/>
          <p:cNvSpPr/>
          <p:nvPr/>
        </p:nvSpPr>
        <p:spPr>
          <a:xfrm>
            <a:off x="5237250" y="3286575"/>
            <a:ext cx="3640200" cy="393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Interesting Findings:</a:t>
            </a:r>
            <a:endParaRPr>
              <a:solidFill>
                <a:srgbClr val="FFFFFF"/>
              </a:solidFill>
            </a:endParaRPr>
          </a:p>
        </p:txBody>
      </p:sp>
      <p:sp>
        <p:nvSpPr>
          <p:cNvPr id="207" name="Google Shape;207;p25"/>
          <p:cNvSpPr txBox="1"/>
          <p:nvPr/>
        </p:nvSpPr>
        <p:spPr>
          <a:xfrm>
            <a:off x="5284225" y="2735013"/>
            <a:ext cx="378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Home Improvement Sales Density: </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$k spent on home improvements per person</a:t>
            </a:r>
            <a:endParaRPr sz="1200">
              <a:highlight>
                <a:srgbClr val="FFFF00"/>
              </a:highlight>
              <a:latin typeface="Roboto"/>
              <a:ea typeface="Roboto"/>
              <a:cs typeface="Roboto"/>
              <a:sym typeface="Roboto"/>
            </a:endParaRPr>
          </a:p>
        </p:txBody>
      </p:sp>
      <p:sp>
        <p:nvSpPr>
          <p:cNvPr id="208" name="Google Shape;208;p25"/>
          <p:cNvSpPr/>
          <p:nvPr/>
        </p:nvSpPr>
        <p:spPr>
          <a:xfrm>
            <a:off x="5237250" y="2385852"/>
            <a:ext cx="3640200" cy="393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Feature Explanation</a:t>
            </a:r>
            <a:r>
              <a:rPr lang="en">
                <a:solidFill>
                  <a:srgbClr val="FFFFFF"/>
                </a:solidFill>
              </a:rPr>
              <a:t>:</a:t>
            </a:r>
            <a:endParaRPr>
              <a:solidFill>
                <a:srgbClr val="FFFFFF"/>
              </a:solidFill>
            </a:endParaRPr>
          </a:p>
        </p:txBody>
      </p:sp>
      <p:sp>
        <p:nvSpPr>
          <p:cNvPr id="209" name="Google Shape;209;p25"/>
          <p:cNvSpPr txBox="1"/>
          <p:nvPr/>
        </p:nvSpPr>
        <p:spPr>
          <a:xfrm>
            <a:off x="5208475" y="1297250"/>
            <a:ext cx="393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Visit Density = </a:t>
            </a:r>
            <a:r>
              <a:rPr lang="en">
                <a:latin typeface="Roboto"/>
                <a:ea typeface="Roboto"/>
                <a:cs typeface="Roboto"/>
                <a:sym typeface="Roboto"/>
              </a:rPr>
              <a:t>0.450506*Home Improvement Sales Density + 11.6916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R-Squared: 0.103562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P-Value</a:t>
            </a:r>
            <a:r>
              <a:rPr b="1" lang="en">
                <a:latin typeface="Roboto"/>
                <a:ea typeface="Roboto"/>
                <a:cs typeface="Roboto"/>
                <a:sym typeface="Roboto"/>
              </a:rPr>
              <a:t>: </a:t>
            </a:r>
            <a:r>
              <a:rPr lang="en">
                <a:latin typeface="Roboto"/>
                <a:ea typeface="Roboto"/>
                <a:cs typeface="Roboto"/>
                <a:sym typeface="Roboto"/>
              </a:rPr>
              <a:t>&lt; 0.0001</a:t>
            </a:r>
            <a:endParaRPr sz="1300">
              <a:latin typeface="Roboto"/>
              <a:ea typeface="Roboto"/>
              <a:cs typeface="Roboto"/>
              <a:sym typeface="Roboto"/>
            </a:endParaRPr>
          </a:p>
        </p:txBody>
      </p:sp>
      <p:sp>
        <p:nvSpPr>
          <p:cNvPr id="210" name="Google Shape;21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pic>
        <p:nvPicPr>
          <p:cNvPr id="211" name="Google Shape;211;p25"/>
          <p:cNvPicPr preferRelativeResize="0"/>
          <p:nvPr/>
        </p:nvPicPr>
        <p:blipFill>
          <a:blip r:embed="rId3">
            <a:alphaModFix/>
          </a:blip>
          <a:stretch>
            <a:fillRect/>
          </a:stretch>
        </p:blipFill>
        <p:spPr>
          <a:xfrm>
            <a:off x="311700" y="1404100"/>
            <a:ext cx="4700099" cy="353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90675" y="331450"/>
            <a:ext cx="8520600" cy="62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Competitor Visits</a:t>
            </a:r>
            <a:r>
              <a:rPr lang="en"/>
              <a:t> and Store Visits</a:t>
            </a:r>
            <a:endParaRPr/>
          </a:p>
        </p:txBody>
      </p:sp>
      <p:sp>
        <p:nvSpPr>
          <p:cNvPr id="217" name="Google Shape;217;p26"/>
          <p:cNvSpPr txBox="1"/>
          <p:nvPr>
            <p:ph idx="1" type="body"/>
          </p:nvPr>
        </p:nvSpPr>
        <p:spPr>
          <a:xfrm>
            <a:off x="311700" y="1152475"/>
            <a:ext cx="39999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18" name="Google Shape;218;p26"/>
          <p:cNvSpPr txBox="1"/>
          <p:nvPr/>
        </p:nvSpPr>
        <p:spPr>
          <a:xfrm>
            <a:off x="4839300" y="2910750"/>
            <a:ext cx="4032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a:t>
            </a:r>
            <a:r>
              <a:rPr b="1" lang="en">
                <a:latin typeface="Roboto"/>
                <a:ea typeface="Roboto"/>
                <a:cs typeface="Roboto"/>
                <a:sym typeface="Roboto"/>
              </a:rPr>
              <a:t>positive</a:t>
            </a:r>
            <a:r>
              <a:rPr b="1" lang="en">
                <a:latin typeface="Roboto"/>
                <a:ea typeface="Roboto"/>
                <a:cs typeface="Roboto"/>
                <a:sym typeface="Roboto"/>
              </a:rPr>
              <a:t> </a:t>
            </a:r>
            <a:r>
              <a:rPr lang="en">
                <a:latin typeface="Roboto"/>
                <a:ea typeface="Roboto"/>
                <a:cs typeface="Roboto"/>
                <a:sym typeface="Roboto"/>
              </a:rPr>
              <a:t>relationship indicates there exists </a:t>
            </a:r>
            <a:r>
              <a:rPr b="1" lang="en">
                <a:latin typeface="Roboto"/>
                <a:ea typeface="Roboto"/>
                <a:cs typeface="Roboto"/>
                <a:sym typeface="Roboto"/>
              </a:rPr>
              <a:t>co-tenancy</a:t>
            </a:r>
            <a:r>
              <a:rPr lang="en">
                <a:latin typeface="Roboto"/>
                <a:ea typeface="Roboto"/>
                <a:cs typeface="Roboto"/>
                <a:sym typeface="Roboto"/>
              </a:rPr>
              <a:t> between Bed Bath &amp; Beyond and HomeGoods.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Possible reason: Customers tend to shop at clustered furniture stores together. </a:t>
            </a:r>
            <a:endParaRPr>
              <a:latin typeface="Roboto"/>
              <a:ea typeface="Roboto"/>
              <a:cs typeface="Roboto"/>
              <a:sym typeface="Roboto"/>
            </a:endParaRPr>
          </a:p>
        </p:txBody>
      </p:sp>
      <p:sp>
        <p:nvSpPr>
          <p:cNvPr id="219" name="Google Shape;219;p26"/>
          <p:cNvSpPr/>
          <p:nvPr/>
        </p:nvSpPr>
        <p:spPr>
          <a:xfrm>
            <a:off x="4990025" y="2571750"/>
            <a:ext cx="3999900" cy="339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Interesting Findings:</a:t>
            </a:r>
            <a:endParaRPr>
              <a:solidFill>
                <a:srgbClr val="FFFFFF"/>
              </a:solidFill>
            </a:endParaRPr>
          </a:p>
        </p:txBody>
      </p:sp>
      <p:pic>
        <p:nvPicPr>
          <p:cNvPr id="220" name="Google Shape;220;p26"/>
          <p:cNvPicPr preferRelativeResize="0"/>
          <p:nvPr/>
        </p:nvPicPr>
        <p:blipFill>
          <a:blip r:embed="rId3">
            <a:alphaModFix/>
          </a:blip>
          <a:stretch>
            <a:fillRect/>
          </a:stretch>
        </p:blipFill>
        <p:spPr>
          <a:xfrm>
            <a:off x="311700" y="1419725"/>
            <a:ext cx="4390648" cy="3563401"/>
          </a:xfrm>
          <a:prstGeom prst="rect">
            <a:avLst/>
          </a:prstGeom>
          <a:noFill/>
          <a:ln>
            <a:noFill/>
          </a:ln>
        </p:spPr>
      </p:pic>
      <p:sp>
        <p:nvSpPr>
          <p:cNvPr id="221" name="Google Shape;221;p26"/>
          <p:cNvSpPr txBox="1"/>
          <p:nvPr/>
        </p:nvSpPr>
        <p:spPr>
          <a:xfrm>
            <a:off x="4990025" y="1557625"/>
            <a:ext cx="397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HomeGoods Visits=0.46*BBB Visits+269689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R-Squared:0.31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P-Value:&lt;0.0001</a:t>
            </a:r>
            <a:endParaRPr>
              <a:latin typeface="Roboto"/>
              <a:ea typeface="Roboto"/>
              <a:cs typeface="Roboto"/>
              <a:sym typeface="Roboto"/>
            </a:endParaRPr>
          </a:p>
        </p:txBody>
      </p:sp>
      <p:sp>
        <p:nvSpPr>
          <p:cNvPr id="222" name="Google Shape;22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98550" y="331425"/>
            <a:ext cx="8945400" cy="62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Competitor Visit Density and Store Visit Density</a:t>
            </a:r>
            <a:endParaRPr/>
          </a:p>
        </p:txBody>
      </p:sp>
      <p:sp>
        <p:nvSpPr>
          <p:cNvPr id="228" name="Google Shape;228;p27"/>
          <p:cNvSpPr txBox="1"/>
          <p:nvPr>
            <p:ph idx="1" type="body"/>
          </p:nvPr>
        </p:nvSpPr>
        <p:spPr>
          <a:xfrm>
            <a:off x="311700" y="1152475"/>
            <a:ext cx="39999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29" name="Google Shape;229;p27"/>
          <p:cNvSpPr txBox="1"/>
          <p:nvPr/>
        </p:nvSpPr>
        <p:spPr>
          <a:xfrm>
            <a:off x="4819325" y="3019500"/>
            <a:ext cx="4032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a:t>
            </a:r>
            <a:r>
              <a:rPr b="1" lang="en">
                <a:latin typeface="Roboto"/>
                <a:ea typeface="Roboto"/>
                <a:cs typeface="Roboto"/>
                <a:sym typeface="Roboto"/>
              </a:rPr>
              <a:t>positive </a:t>
            </a:r>
            <a:r>
              <a:rPr lang="en">
                <a:latin typeface="Roboto"/>
                <a:ea typeface="Roboto"/>
                <a:cs typeface="Roboto"/>
                <a:sym typeface="Roboto"/>
              </a:rPr>
              <a:t>relationship indicates that there exists </a:t>
            </a:r>
            <a:r>
              <a:rPr b="1" lang="en">
                <a:latin typeface="Roboto"/>
                <a:ea typeface="Roboto"/>
                <a:cs typeface="Roboto"/>
                <a:sym typeface="Roboto"/>
              </a:rPr>
              <a:t>co-tenancy</a:t>
            </a:r>
            <a:r>
              <a:rPr lang="en">
                <a:latin typeface="Roboto"/>
                <a:ea typeface="Roboto"/>
                <a:cs typeface="Roboto"/>
                <a:sym typeface="Roboto"/>
              </a:rPr>
              <a:t> between Lowe’s and our </a:t>
            </a:r>
            <a:r>
              <a:rPr lang="en">
                <a:latin typeface="Roboto"/>
                <a:ea typeface="Roboto"/>
                <a:cs typeface="Roboto"/>
                <a:sym typeface="Roboto"/>
              </a:rPr>
              <a:t>target</a:t>
            </a:r>
            <a:r>
              <a:rPr lang="en">
                <a:latin typeface="Roboto"/>
                <a:ea typeface="Roboto"/>
                <a:cs typeface="Roboto"/>
                <a:sym typeface="Roboto"/>
              </a:rPr>
              <a:t> stores.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Reason: Lowe’s is often located in remote area and accessed by long-time driving. Customers tend to visit stores nearby </a:t>
            </a:r>
            <a:r>
              <a:rPr lang="en">
                <a:latin typeface="Roboto"/>
                <a:ea typeface="Roboto"/>
                <a:cs typeface="Roboto"/>
                <a:sym typeface="Roboto"/>
              </a:rPr>
              <a:t>considering</a:t>
            </a:r>
            <a:r>
              <a:rPr lang="en">
                <a:latin typeface="Roboto"/>
                <a:ea typeface="Roboto"/>
                <a:cs typeface="Roboto"/>
                <a:sym typeface="Roboto"/>
              </a:rPr>
              <a:t> high time cost.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230" name="Google Shape;230;p27"/>
          <p:cNvSpPr/>
          <p:nvPr/>
        </p:nvSpPr>
        <p:spPr>
          <a:xfrm>
            <a:off x="4990025" y="2639675"/>
            <a:ext cx="3999900" cy="339000"/>
          </a:xfrm>
          <a:prstGeom prst="rect">
            <a:avLst/>
          </a:prstGeom>
          <a:solidFill>
            <a:srgbClr val="66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Interesting Findings:</a:t>
            </a:r>
            <a:endParaRPr>
              <a:solidFill>
                <a:srgbClr val="FFFFFF"/>
              </a:solidFill>
            </a:endParaRPr>
          </a:p>
        </p:txBody>
      </p:sp>
      <p:sp>
        <p:nvSpPr>
          <p:cNvPr id="231" name="Google Shape;231;p27"/>
          <p:cNvSpPr txBox="1"/>
          <p:nvPr/>
        </p:nvSpPr>
        <p:spPr>
          <a:xfrm>
            <a:off x="4990025" y="1505700"/>
            <a:ext cx="386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Visit Density = 0.410785*Lowe's Visit Density + 2.13152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R-Squared: 0.623454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P-Value: &lt; 0.0001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32" name="Google Shape;23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pic>
        <p:nvPicPr>
          <p:cNvPr id="233" name="Google Shape;233;p27"/>
          <p:cNvPicPr preferRelativeResize="0"/>
          <p:nvPr/>
        </p:nvPicPr>
        <p:blipFill>
          <a:blip r:embed="rId3">
            <a:alphaModFix/>
          </a:blip>
          <a:stretch>
            <a:fillRect/>
          </a:stretch>
        </p:blipFill>
        <p:spPr>
          <a:xfrm>
            <a:off x="63500" y="1505700"/>
            <a:ext cx="4844423" cy="3269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490250" y="450150"/>
            <a:ext cx="6367800" cy="4090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Modeling &amp; </a:t>
            </a:r>
            <a:endParaRPr/>
          </a:p>
          <a:p>
            <a:pPr indent="0" lvl="0" marL="0" rtl="0" algn="l">
              <a:spcBef>
                <a:spcPts val="0"/>
              </a:spcBef>
              <a:spcAft>
                <a:spcPts val="0"/>
              </a:spcAft>
              <a:buNone/>
            </a:pPr>
            <a:r>
              <a:rPr lang="en"/>
              <a:t>Site Selection </a:t>
            </a:r>
            <a:endParaRPr/>
          </a:p>
        </p:txBody>
      </p:sp>
      <p:sp>
        <p:nvSpPr>
          <p:cNvPr id="239" name="Google Shape;23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Modeling: Random Forest Regressor</a:t>
            </a:r>
            <a:endParaRPr/>
          </a:p>
        </p:txBody>
      </p:sp>
      <p:sp>
        <p:nvSpPr>
          <p:cNvPr id="245" name="Google Shape;245;p29"/>
          <p:cNvSpPr txBox="1"/>
          <p:nvPr>
            <p:ph idx="2" type="body"/>
          </p:nvPr>
        </p:nvSpPr>
        <p:spPr>
          <a:xfrm>
            <a:off x="5145725" y="1384025"/>
            <a:ext cx="3579600" cy="307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R²: 52.3%</a:t>
            </a:r>
            <a:endParaRPr/>
          </a:p>
          <a:p>
            <a:pPr indent="0" lvl="0" marL="0" rtl="0" algn="l">
              <a:spcBef>
                <a:spcPts val="800"/>
              </a:spcBef>
              <a:spcAft>
                <a:spcPts val="0"/>
              </a:spcAft>
              <a:buNone/>
            </a:pPr>
            <a:r>
              <a:rPr lang="en"/>
              <a:t>MAE: 3.65</a:t>
            </a:r>
            <a:endParaRPr/>
          </a:p>
          <a:p>
            <a:pPr indent="0" lvl="0" marL="0" rtl="0" algn="l">
              <a:spcBef>
                <a:spcPts val="800"/>
              </a:spcBef>
              <a:spcAft>
                <a:spcPts val="0"/>
              </a:spcAft>
              <a:buNone/>
            </a:pPr>
            <a:r>
              <a:rPr lang="en"/>
              <a:t>Mean visit density: 16.75</a:t>
            </a:r>
            <a:endParaRPr/>
          </a:p>
          <a:p>
            <a:pPr indent="0" lvl="0" marL="0" rtl="0" algn="l">
              <a:spcBef>
                <a:spcPts val="800"/>
              </a:spcBef>
              <a:spcAft>
                <a:spcPts val="0"/>
              </a:spcAft>
              <a:buNone/>
            </a:pPr>
            <a:r>
              <a:rPr lang="en"/>
              <a:t>Mean absolute error is the absolute error between prediction and actual value.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246" name="Google Shape;24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graphicFrame>
        <p:nvGraphicFramePr>
          <p:cNvPr id="247" name="Google Shape;247;p29"/>
          <p:cNvGraphicFramePr/>
          <p:nvPr/>
        </p:nvGraphicFramePr>
        <p:xfrm>
          <a:off x="1190125" y="1384013"/>
          <a:ext cx="3000000" cy="3000000"/>
        </p:xfrm>
        <a:graphic>
          <a:graphicData uri="http://schemas.openxmlformats.org/drawingml/2006/table">
            <a:tbl>
              <a:tblPr>
                <a:noFill/>
                <a:tableStyleId>{C0468BD1-4AF6-482B-BE6E-377BBC8AF2AA}</a:tableStyleId>
              </a:tblPr>
              <a:tblGrid>
                <a:gridCol w="3010550"/>
              </a:tblGrid>
              <a:tr h="396200">
                <a:tc>
                  <a:txBody>
                    <a:bodyPr/>
                    <a:lstStyle/>
                    <a:p>
                      <a:pPr indent="0" lvl="0" marL="0" rtl="0" algn="l">
                        <a:spcBef>
                          <a:spcPts val="0"/>
                        </a:spcBef>
                        <a:spcAft>
                          <a:spcPts val="0"/>
                        </a:spcAft>
                        <a:buNone/>
                      </a:pPr>
                      <a:r>
                        <a:rPr b="1" lang="en">
                          <a:solidFill>
                            <a:srgbClr val="840D35"/>
                          </a:solidFill>
                        </a:rPr>
                        <a:t>Input Variables</a:t>
                      </a:r>
                      <a:endParaRPr b="1">
                        <a:solidFill>
                          <a:srgbClr val="840D35"/>
                        </a:solidFill>
                      </a:endParaRPr>
                    </a:p>
                  </a:txBody>
                  <a:tcPr marT="91425" marB="91425" marR="91425" marL="91425"/>
                </a:tc>
              </a:tr>
              <a:tr h="396200">
                <a:tc>
                  <a:txBody>
                    <a:bodyPr/>
                    <a:lstStyle/>
                    <a:p>
                      <a:pPr indent="0" lvl="0" marL="0" rtl="0" algn="l">
                        <a:spcBef>
                          <a:spcPts val="0"/>
                        </a:spcBef>
                        <a:spcAft>
                          <a:spcPts val="0"/>
                        </a:spcAft>
                        <a:buNone/>
                      </a:pPr>
                      <a:r>
                        <a:rPr lang="en"/>
                        <a:t>Income density</a:t>
                      </a:r>
                      <a:endParaRPr/>
                    </a:p>
                  </a:txBody>
                  <a:tcPr marT="91425" marB="91425" marR="91425" marL="91425"/>
                </a:tc>
              </a:tr>
              <a:tr h="396200">
                <a:tc>
                  <a:txBody>
                    <a:bodyPr/>
                    <a:lstStyle/>
                    <a:p>
                      <a:pPr indent="0" lvl="0" marL="0" rtl="0" algn="l">
                        <a:spcBef>
                          <a:spcPts val="0"/>
                        </a:spcBef>
                        <a:spcAft>
                          <a:spcPts val="0"/>
                        </a:spcAft>
                        <a:buNone/>
                      </a:pPr>
                      <a:r>
                        <a:rPr lang="en"/>
                        <a:t>Store type</a:t>
                      </a:r>
                      <a:endParaRPr/>
                    </a:p>
                  </a:txBody>
                  <a:tcPr marT="91425" marB="91425" marR="91425" marL="91425"/>
                </a:tc>
              </a:tr>
              <a:tr h="396200">
                <a:tc>
                  <a:txBody>
                    <a:bodyPr/>
                    <a:lstStyle/>
                    <a:p>
                      <a:pPr indent="0" lvl="0" marL="0" rtl="0" algn="l">
                        <a:spcBef>
                          <a:spcPts val="0"/>
                        </a:spcBef>
                        <a:spcAft>
                          <a:spcPts val="0"/>
                        </a:spcAft>
                        <a:buNone/>
                      </a:pPr>
                      <a:r>
                        <a:rPr lang="en"/>
                        <a:t>Family density</a:t>
                      </a:r>
                      <a:endParaRPr/>
                    </a:p>
                  </a:txBody>
                  <a:tcPr marT="91425" marB="91425" marR="91425" marL="91425"/>
                </a:tc>
              </a:tr>
              <a:tr h="396200">
                <a:tc>
                  <a:txBody>
                    <a:bodyPr/>
                    <a:lstStyle/>
                    <a:p>
                      <a:pPr indent="0" lvl="0" marL="0" rtl="0" algn="l">
                        <a:spcBef>
                          <a:spcPts val="0"/>
                        </a:spcBef>
                        <a:spcAft>
                          <a:spcPts val="0"/>
                        </a:spcAft>
                        <a:buNone/>
                      </a:pPr>
                      <a:r>
                        <a:rPr lang="en"/>
                        <a:t>Lowe’s visit density</a:t>
                      </a:r>
                      <a:endParaRPr/>
                    </a:p>
                  </a:txBody>
                  <a:tcPr marT="91425" marB="91425" marR="91425" marL="91425"/>
                </a:tc>
              </a:tr>
              <a:tr h="396200">
                <a:tc>
                  <a:txBody>
                    <a:bodyPr/>
                    <a:lstStyle/>
                    <a:p>
                      <a:pPr indent="0" lvl="0" marL="0" rtl="0" algn="l">
                        <a:spcBef>
                          <a:spcPts val="0"/>
                        </a:spcBef>
                        <a:spcAft>
                          <a:spcPts val="0"/>
                        </a:spcAft>
                        <a:buNone/>
                      </a:pPr>
                      <a:r>
                        <a:rPr b="1" lang="en">
                          <a:solidFill>
                            <a:srgbClr val="840D35"/>
                          </a:solidFill>
                        </a:rPr>
                        <a:t>Target Variable</a:t>
                      </a:r>
                      <a:endParaRPr b="1">
                        <a:solidFill>
                          <a:srgbClr val="840D35"/>
                        </a:solidFill>
                      </a:endParaRPr>
                    </a:p>
                  </a:txBody>
                  <a:tcPr marT="91425" marB="91425" marR="91425" marL="91425"/>
                </a:tc>
              </a:tr>
              <a:tr h="396200">
                <a:tc>
                  <a:txBody>
                    <a:bodyPr/>
                    <a:lstStyle/>
                    <a:p>
                      <a:pPr indent="0" lvl="0" marL="0" rtl="0" algn="l">
                        <a:spcBef>
                          <a:spcPts val="0"/>
                        </a:spcBef>
                        <a:spcAft>
                          <a:spcPts val="0"/>
                        </a:spcAft>
                        <a:buNone/>
                      </a:pPr>
                      <a:r>
                        <a:rPr lang="en"/>
                        <a:t>Visit density</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53" name="Google Shape;253;p30"/>
          <p:cNvPicPr preferRelativeResize="0"/>
          <p:nvPr/>
        </p:nvPicPr>
        <p:blipFill>
          <a:blip r:embed="rId3">
            <a:alphaModFix/>
          </a:blip>
          <a:stretch>
            <a:fillRect/>
          </a:stretch>
        </p:blipFill>
        <p:spPr>
          <a:xfrm>
            <a:off x="152400" y="152400"/>
            <a:ext cx="5729339" cy="4838699"/>
          </a:xfrm>
          <a:prstGeom prst="rect">
            <a:avLst/>
          </a:prstGeom>
          <a:noFill/>
          <a:ln>
            <a:noFill/>
          </a:ln>
        </p:spPr>
      </p:pic>
      <p:sp>
        <p:nvSpPr>
          <p:cNvPr id="254" name="Google Shape;254;p30"/>
          <p:cNvSpPr txBox="1"/>
          <p:nvPr/>
        </p:nvSpPr>
        <p:spPr>
          <a:xfrm>
            <a:off x="6333650" y="1172675"/>
            <a:ext cx="1686900" cy="29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B02C20"/>
                </a:solidFill>
              </a:rPr>
              <a:t>TJMAXX in FL: </a:t>
            </a:r>
            <a:endParaRPr b="1" sz="13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33433</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34953</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33458</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33025</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33021</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34698</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33326</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32210</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33134</a:t>
            </a:r>
            <a:endParaRPr sz="1200">
              <a:solidFill>
                <a:srgbClr val="B02C20"/>
              </a:solidFill>
            </a:endParaRPr>
          </a:p>
          <a:p>
            <a:pPr indent="-311150" lvl="0" marL="457200" marR="0" rtl="0" algn="l">
              <a:lnSpc>
                <a:spcPct val="115000"/>
              </a:lnSpc>
              <a:spcBef>
                <a:spcPts val="0"/>
              </a:spcBef>
              <a:spcAft>
                <a:spcPts val="0"/>
              </a:spcAft>
              <a:buClr>
                <a:srgbClr val="B02C20"/>
              </a:buClr>
              <a:buSzPts val="1300"/>
              <a:buChar char="●"/>
            </a:pPr>
            <a:r>
              <a:rPr lang="en" sz="1200">
                <a:solidFill>
                  <a:srgbClr val="B02C20"/>
                </a:solidFill>
              </a:rPr>
              <a:t>34221</a:t>
            </a:r>
            <a:endParaRPr sz="1200">
              <a:solidFill>
                <a:srgbClr val="B02C20"/>
              </a:solidFill>
            </a:endParaRPr>
          </a:p>
          <a:p>
            <a:pPr indent="0" lvl="0" marL="0" rtl="0" algn="l">
              <a:spcBef>
                <a:spcPts val="0"/>
              </a:spcBef>
              <a:spcAft>
                <a:spcPts val="0"/>
              </a:spcAft>
              <a:buNone/>
            </a:pPr>
            <a:r>
              <a:t/>
            </a:r>
            <a:endParaRPr sz="1300">
              <a:solidFill>
                <a:srgbClr val="B02C2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60" name="Google Shape;260;p31"/>
          <p:cNvPicPr preferRelativeResize="0"/>
          <p:nvPr/>
        </p:nvPicPr>
        <p:blipFill rotWithShape="1">
          <a:blip r:embed="rId3">
            <a:alphaModFix/>
          </a:blip>
          <a:srcRect b="0" l="0" r="0" t="0"/>
          <a:stretch/>
        </p:blipFill>
        <p:spPr>
          <a:xfrm>
            <a:off x="152400" y="152400"/>
            <a:ext cx="5729339" cy="4838699"/>
          </a:xfrm>
          <a:prstGeom prst="rect">
            <a:avLst/>
          </a:prstGeom>
          <a:noFill/>
          <a:ln>
            <a:noFill/>
          </a:ln>
        </p:spPr>
      </p:pic>
      <p:sp>
        <p:nvSpPr>
          <p:cNvPr id="261" name="Google Shape;261;p31"/>
          <p:cNvSpPr txBox="1"/>
          <p:nvPr/>
        </p:nvSpPr>
        <p:spPr>
          <a:xfrm>
            <a:off x="6333650" y="1172675"/>
            <a:ext cx="1686900" cy="31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B02C20"/>
                </a:solidFill>
              </a:rPr>
              <a:t>Marshalls in FL</a:t>
            </a:r>
            <a:r>
              <a:rPr b="1" lang="en" sz="1300">
                <a:solidFill>
                  <a:srgbClr val="B02C20"/>
                </a:solidFill>
              </a:rPr>
              <a:t>: </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33433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33021</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32225</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34953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33467</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34698</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33458</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32712</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33025</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32137</a:t>
            </a:r>
            <a:endParaRPr sz="1200">
              <a:solidFill>
                <a:srgbClr val="B02C20"/>
              </a:solidFill>
            </a:endParaRPr>
          </a:p>
          <a:p>
            <a:pPr indent="0" lvl="0" marL="0" rtl="0" algn="l">
              <a:lnSpc>
                <a:spcPct val="115000"/>
              </a:lnSpc>
              <a:spcBef>
                <a:spcPts val="0"/>
              </a:spcBef>
              <a:spcAft>
                <a:spcPts val="0"/>
              </a:spcAft>
              <a:buNone/>
            </a:pPr>
            <a:r>
              <a:t/>
            </a:r>
            <a:endParaRPr sz="1300">
              <a:solidFill>
                <a:srgbClr val="B02C20"/>
              </a:solidFill>
            </a:endParaRPr>
          </a:p>
          <a:p>
            <a:pPr indent="0" lvl="0" marL="0" rtl="0" algn="l">
              <a:spcBef>
                <a:spcPts val="0"/>
              </a:spcBef>
              <a:spcAft>
                <a:spcPts val="0"/>
              </a:spcAft>
              <a:buNone/>
            </a:pPr>
            <a:r>
              <a:t/>
            </a:r>
            <a:endParaRPr sz="1300">
              <a:solidFill>
                <a:srgbClr val="B02C2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010825" y="545450"/>
            <a:ext cx="3706500" cy="5949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sz="4000"/>
              <a:t>Agenda</a:t>
            </a:r>
            <a:endParaRPr sz="4000"/>
          </a:p>
        </p:txBody>
      </p:sp>
      <p:sp>
        <p:nvSpPr>
          <p:cNvPr id="66" name="Google Shape;66;p14"/>
          <p:cNvSpPr txBox="1"/>
          <p:nvPr>
            <p:ph idx="1" type="body"/>
          </p:nvPr>
        </p:nvSpPr>
        <p:spPr>
          <a:xfrm>
            <a:off x="394825" y="1064150"/>
            <a:ext cx="8520600" cy="3416400"/>
          </a:xfrm>
          <a:prstGeom prst="rect">
            <a:avLst/>
          </a:prstGeom>
          <a:ln>
            <a:noFill/>
          </a:ln>
        </p:spPr>
        <p:txBody>
          <a:bodyPr anchorCtr="0" anchor="ctr" bIns="34275" lIns="68575" spcFirstLastPara="1" rIns="68575" wrap="square" tIns="34275">
            <a:normAutofit/>
          </a:bodyPr>
          <a:lstStyle/>
          <a:p>
            <a:pPr indent="-336550" lvl="0" marL="457200" rtl="0" algn="l">
              <a:lnSpc>
                <a:spcPct val="150000"/>
              </a:lnSpc>
              <a:spcBef>
                <a:spcPts val="800"/>
              </a:spcBef>
              <a:spcAft>
                <a:spcPts val="0"/>
              </a:spcAft>
              <a:buClr>
                <a:srgbClr val="840D35"/>
              </a:buClr>
              <a:buSzPts val="1700"/>
              <a:buFont typeface="Merriweather"/>
              <a:buAutoNum type="arabicPeriod"/>
            </a:pPr>
            <a:r>
              <a:rPr b="1" lang="en" sz="1700">
                <a:solidFill>
                  <a:srgbClr val="840D35"/>
                </a:solidFill>
                <a:latin typeface="Merriweather"/>
                <a:ea typeface="Merriweather"/>
                <a:cs typeface="Merriweather"/>
                <a:sym typeface="Merriweather"/>
              </a:rPr>
              <a:t>Objective </a:t>
            </a:r>
            <a:endParaRPr b="1" sz="1700">
              <a:solidFill>
                <a:srgbClr val="840D35"/>
              </a:solidFill>
              <a:latin typeface="Merriweather"/>
              <a:ea typeface="Merriweather"/>
              <a:cs typeface="Merriweather"/>
              <a:sym typeface="Merriweather"/>
            </a:endParaRPr>
          </a:p>
          <a:p>
            <a:pPr indent="-336550" lvl="0" marL="457200" rtl="0" algn="l">
              <a:lnSpc>
                <a:spcPct val="150000"/>
              </a:lnSpc>
              <a:spcBef>
                <a:spcPts val="800"/>
              </a:spcBef>
              <a:spcAft>
                <a:spcPts val="0"/>
              </a:spcAft>
              <a:buClr>
                <a:srgbClr val="840D35"/>
              </a:buClr>
              <a:buSzPts val="1700"/>
              <a:buFont typeface="Merriweather"/>
              <a:buAutoNum type="arabicPeriod"/>
            </a:pPr>
            <a:r>
              <a:rPr b="1" lang="en" sz="1700">
                <a:solidFill>
                  <a:srgbClr val="840D35"/>
                </a:solidFill>
                <a:latin typeface="Merriweather"/>
                <a:ea typeface="Merriweather"/>
                <a:cs typeface="Merriweather"/>
                <a:sym typeface="Merriweather"/>
              </a:rPr>
              <a:t>Approach to Business Problem</a:t>
            </a:r>
            <a:endParaRPr b="1" sz="1700">
              <a:solidFill>
                <a:srgbClr val="840D35"/>
              </a:solidFill>
              <a:latin typeface="Merriweather"/>
              <a:ea typeface="Merriweather"/>
              <a:cs typeface="Merriweather"/>
              <a:sym typeface="Merriweather"/>
            </a:endParaRPr>
          </a:p>
          <a:p>
            <a:pPr indent="-336550" lvl="0" marL="457200" rtl="0" algn="l">
              <a:lnSpc>
                <a:spcPct val="150000"/>
              </a:lnSpc>
              <a:spcBef>
                <a:spcPts val="800"/>
              </a:spcBef>
              <a:spcAft>
                <a:spcPts val="0"/>
              </a:spcAft>
              <a:buClr>
                <a:srgbClr val="840D35"/>
              </a:buClr>
              <a:buSzPts val="1700"/>
              <a:buFont typeface="Merriweather"/>
              <a:buAutoNum type="arabicPeriod"/>
            </a:pPr>
            <a:r>
              <a:rPr b="1" lang="en" sz="1700">
                <a:solidFill>
                  <a:srgbClr val="840D35"/>
                </a:solidFill>
                <a:latin typeface="Merriweather"/>
                <a:ea typeface="Merriweather"/>
                <a:cs typeface="Merriweather"/>
                <a:sym typeface="Merriweather"/>
              </a:rPr>
              <a:t>Data Processing</a:t>
            </a:r>
            <a:endParaRPr b="1" sz="1700">
              <a:solidFill>
                <a:srgbClr val="840D35"/>
              </a:solidFill>
              <a:latin typeface="Merriweather"/>
              <a:ea typeface="Merriweather"/>
              <a:cs typeface="Merriweather"/>
              <a:sym typeface="Merriweather"/>
            </a:endParaRPr>
          </a:p>
          <a:p>
            <a:pPr indent="-336550" lvl="0" marL="457200" rtl="0" algn="l">
              <a:lnSpc>
                <a:spcPct val="150000"/>
              </a:lnSpc>
              <a:spcBef>
                <a:spcPts val="800"/>
              </a:spcBef>
              <a:spcAft>
                <a:spcPts val="0"/>
              </a:spcAft>
              <a:buClr>
                <a:srgbClr val="840D35"/>
              </a:buClr>
              <a:buSzPts val="1700"/>
              <a:buFont typeface="Merriweather"/>
              <a:buAutoNum type="arabicPeriod"/>
            </a:pPr>
            <a:r>
              <a:rPr b="1" lang="en" sz="1700">
                <a:solidFill>
                  <a:srgbClr val="840D35"/>
                </a:solidFill>
                <a:latin typeface="Merriweather"/>
                <a:ea typeface="Merriweather"/>
                <a:cs typeface="Merriweather"/>
                <a:sym typeface="Merriweather"/>
              </a:rPr>
              <a:t>Visualization and findings </a:t>
            </a:r>
            <a:endParaRPr b="1" sz="1700">
              <a:solidFill>
                <a:srgbClr val="840D35"/>
              </a:solidFill>
              <a:highlight>
                <a:srgbClr val="FFFF00"/>
              </a:highlight>
              <a:latin typeface="Merriweather"/>
              <a:ea typeface="Merriweather"/>
              <a:cs typeface="Merriweather"/>
              <a:sym typeface="Merriweather"/>
            </a:endParaRPr>
          </a:p>
          <a:p>
            <a:pPr indent="-336550" lvl="0" marL="457200" rtl="0" algn="l">
              <a:lnSpc>
                <a:spcPct val="150000"/>
              </a:lnSpc>
              <a:spcBef>
                <a:spcPts val="800"/>
              </a:spcBef>
              <a:spcAft>
                <a:spcPts val="0"/>
              </a:spcAft>
              <a:buClr>
                <a:srgbClr val="840D35"/>
              </a:buClr>
              <a:buSzPts val="1700"/>
              <a:buFont typeface="Merriweather"/>
              <a:buAutoNum type="arabicPeriod"/>
            </a:pPr>
            <a:r>
              <a:rPr b="1" lang="en" sz="1700">
                <a:solidFill>
                  <a:srgbClr val="840D35"/>
                </a:solidFill>
                <a:latin typeface="Merriweather"/>
                <a:ea typeface="Merriweather"/>
                <a:cs typeface="Merriweather"/>
                <a:sym typeface="Merriweather"/>
              </a:rPr>
              <a:t>Modeling &amp; </a:t>
            </a:r>
            <a:r>
              <a:rPr b="1" lang="en" sz="1700">
                <a:solidFill>
                  <a:srgbClr val="840D35"/>
                </a:solidFill>
                <a:latin typeface="Merriweather"/>
                <a:ea typeface="Merriweather"/>
                <a:cs typeface="Merriweather"/>
                <a:sym typeface="Merriweather"/>
              </a:rPr>
              <a:t>Site Selection</a:t>
            </a:r>
            <a:r>
              <a:rPr b="1" lang="en" sz="1700">
                <a:solidFill>
                  <a:srgbClr val="840D35"/>
                </a:solidFill>
                <a:latin typeface="Merriweather"/>
                <a:ea typeface="Merriweather"/>
                <a:cs typeface="Merriweather"/>
                <a:sym typeface="Merriweather"/>
              </a:rPr>
              <a:t> </a:t>
            </a:r>
            <a:endParaRPr b="1" sz="1700">
              <a:solidFill>
                <a:srgbClr val="840D35"/>
              </a:solidFill>
              <a:latin typeface="Merriweather"/>
              <a:ea typeface="Merriweather"/>
              <a:cs typeface="Merriweather"/>
              <a:sym typeface="Merriweather"/>
            </a:endParaRPr>
          </a:p>
        </p:txBody>
      </p:sp>
      <p:pic>
        <p:nvPicPr>
          <p:cNvPr id="67" name="Google Shape;67;p14"/>
          <p:cNvPicPr preferRelativeResize="0"/>
          <p:nvPr/>
        </p:nvPicPr>
        <p:blipFill>
          <a:blip r:embed="rId3">
            <a:alphaModFix/>
          </a:blip>
          <a:stretch>
            <a:fillRect/>
          </a:stretch>
        </p:blipFill>
        <p:spPr>
          <a:xfrm>
            <a:off x="394825" y="647700"/>
            <a:ext cx="616001" cy="416450"/>
          </a:xfrm>
          <a:prstGeom prst="rect">
            <a:avLst/>
          </a:prstGeom>
          <a:noFill/>
          <a:ln>
            <a:noFill/>
          </a:ln>
        </p:spPr>
      </p:pic>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67" name="Google Shape;267;p32"/>
          <p:cNvPicPr preferRelativeResize="0"/>
          <p:nvPr/>
        </p:nvPicPr>
        <p:blipFill rotWithShape="1">
          <a:blip r:embed="rId3">
            <a:alphaModFix/>
          </a:blip>
          <a:srcRect b="0" l="0" r="0" t="0"/>
          <a:stretch/>
        </p:blipFill>
        <p:spPr>
          <a:xfrm>
            <a:off x="152400" y="152400"/>
            <a:ext cx="5729339" cy="4838699"/>
          </a:xfrm>
          <a:prstGeom prst="rect">
            <a:avLst/>
          </a:prstGeom>
          <a:noFill/>
          <a:ln>
            <a:noFill/>
          </a:ln>
        </p:spPr>
      </p:pic>
      <p:sp>
        <p:nvSpPr>
          <p:cNvPr id="268" name="Google Shape;268;p32"/>
          <p:cNvSpPr txBox="1"/>
          <p:nvPr/>
        </p:nvSpPr>
        <p:spPr>
          <a:xfrm>
            <a:off x="6333650" y="1172675"/>
            <a:ext cx="1686900" cy="31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B02C20"/>
                </a:solidFill>
              </a:rPr>
              <a:t>Homegoods in FL</a:t>
            </a:r>
            <a:r>
              <a:rPr b="1" lang="en" sz="1300">
                <a:solidFill>
                  <a:srgbClr val="B02C20"/>
                </a:solidFill>
              </a:rPr>
              <a:t>: </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33433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34953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32225</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33021</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33175</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33467</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32712</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32526</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33594</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33133</a:t>
            </a:r>
            <a:endParaRPr sz="1200">
              <a:solidFill>
                <a:srgbClr val="B02C20"/>
              </a:solidFill>
            </a:endParaRPr>
          </a:p>
          <a:p>
            <a:pPr indent="0" lvl="0" marL="0" rtl="0" algn="l">
              <a:lnSpc>
                <a:spcPct val="115000"/>
              </a:lnSpc>
              <a:spcBef>
                <a:spcPts val="0"/>
              </a:spcBef>
              <a:spcAft>
                <a:spcPts val="0"/>
              </a:spcAft>
              <a:buNone/>
            </a:pPr>
            <a:r>
              <a:t/>
            </a:r>
            <a:endParaRPr sz="1300">
              <a:solidFill>
                <a:srgbClr val="B02C20"/>
              </a:solidFill>
            </a:endParaRPr>
          </a:p>
          <a:p>
            <a:pPr indent="0" lvl="0" marL="0" rtl="0" algn="l">
              <a:spcBef>
                <a:spcPts val="0"/>
              </a:spcBef>
              <a:spcAft>
                <a:spcPts val="0"/>
              </a:spcAft>
              <a:buNone/>
            </a:pPr>
            <a:r>
              <a:t/>
            </a:r>
            <a:endParaRPr sz="1300">
              <a:solidFill>
                <a:srgbClr val="B02C2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74" name="Google Shape;274;p33"/>
          <p:cNvPicPr preferRelativeResize="0"/>
          <p:nvPr/>
        </p:nvPicPr>
        <p:blipFill rotWithShape="1">
          <a:blip r:embed="rId3">
            <a:alphaModFix/>
          </a:blip>
          <a:srcRect b="0" l="0" r="0" t="0"/>
          <a:stretch/>
        </p:blipFill>
        <p:spPr>
          <a:xfrm>
            <a:off x="152400" y="152400"/>
            <a:ext cx="5729339" cy="4838699"/>
          </a:xfrm>
          <a:prstGeom prst="rect">
            <a:avLst/>
          </a:prstGeom>
          <a:noFill/>
          <a:ln>
            <a:noFill/>
          </a:ln>
        </p:spPr>
      </p:pic>
      <p:sp>
        <p:nvSpPr>
          <p:cNvPr id="275" name="Google Shape;275;p33"/>
          <p:cNvSpPr txBox="1"/>
          <p:nvPr/>
        </p:nvSpPr>
        <p:spPr>
          <a:xfrm>
            <a:off x="6540625" y="998700"/>
            <a:ext cx="16869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B02C20"/>
                </a:solidFill>
              </a:rPr>
              <a:t>TJMAXX</a:t>
            </a:r>
            <a:r>
              <a:rPr b="1" lang="en" sz="1300">
                <a:solidFill>
                  <a:srgbClr val="B02C20"/>
                </a:solidFill>
              </a:rPr>
              <a:t> in AL: </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37167</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37013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38111</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36695</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36301</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36830</a:t>
            </a:r>
            <a:endParaRPr sz="1200">
              <a:solidFill>
                <a:srgbClr val="B02C20"/>
              </a:solidFill>
            </a:endParaRPr>
          </a:p>
          <a:p>
            <a:pPr indent="0" lvl="0" marL="0" rtl="0" algn="l">
              <a:lnSpc>
                <a:spcPct val="115000"/>
              </a:lnSpc>
              <a:spcBef>
                <a:spcPts val="0"/>
              </a:spcBef>
              <a:spcAft>
                <a:spcPts val="0"/>
              </a:spcAft>
              <a:buNone/>
            </a:pPr>
            <a:r>
              <a:rPr b="1" lang="en" sz="1300">
                <a:solidFill>
                  <a:srgbClr val="B02C20"/>
                </a:solidFill>
              </a:rPr>
              <a:t>TJMAXX in TN:</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37167</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37013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38111</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37920</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37130</a:t>
            </a:r>
            <a:endParaRPr sz="1200">
              <a:solidFill>
                <a:srgbClr val="B02C20"/>
              </a:solidFill>
            </a:endParaRPr>
          </a:p>
          <a:p>
            <a:pPr indent="0" lvl="0" marL="0" rtl="0" algn="l">
              <a:spcBef>
                <a:spcPts val="0"/>
              </a:spcBef>
              <a:spcAft>
                <a:spcPts val="0"/>
              </a:spcAft>
              <a:buNone/>
            </a:pPr>
            <a:r>
              <a:t/>
            </a:r>
            <a:endParaRPr sz="1300">
              <a:solidFill>
                <a:srgbClr val="B02C2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81" name="Google Shape;281;p34"/>
          <p:cNvPicPr preferRelativeResize="0"/>
          <p:nvPr/>
        </p:nvPicPr>
        <p:blipFill rotWithShape="1">
          <a:blip r:embed="rId3">
            <a:alphaModFix/>
          </a:blip>
          <a:srcRect b="0" l="0" r="0" t="0"/>
          <a:stretch/>
        </p:blipFill>
        <p:spPr>
          <a:xfrm>
            <a:off x="152400" y="152400"/>
            <a:ext cx="5729339" cy="4838699"/>
          </a:xfrm>
          <a:prstGeom prst="rect">
            <a:avLst/>
          </a:prstGeom>
          <a:noFill/>
          <a:ln>
            <a:noFill/>
          </a:ln>
        </p:spPr>
      </p:pic>
      <p:sp>
        <p:nvSpPr>
          <p:cNvPr id="282" name="Google Shape;282;p34"/>
          <p:cNvSpPr txBox="1"/>
          <p:nvPr/>
        </p:nvSpPr>
        <p:spPr>
          <a:xfrm>
            <a:off x="6530275" y="1458900"/>
            <a:ext cx="16869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B02C20"/>
                </a:solidFill>
              </a:rPr>
              <a:t>Marshalls</a:t>
            </a:r>
            <a:r>
              <a:rPr b="1" lang="en" sz="1300">
                <a:solidFill>
                  <a:srgbClr val="B02C20"/>
                </a:solidFill>
              </a:rPr>
              <a:t> in AL: </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36695</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36301</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36830</a:t>
            </a:r>
            <a:endParaRPr sz="1200">
              <a:solidFill>
                <a:srgbClr val="B02C20"/>
              </a:solidFill>
            </a:endParaRPr>
          </a:p>
          <a:p>
            <a:pPr indent="0" lvl="0" marL="0" rtl="0" algn="l">
              <a:lnSpc>
                <a:spcPct val="115000"/>
              </a:lnSpc>
              <a:spcBef>
                <a:spcPts val="0"/>
              </a:spcBef>
              <a:spcAft>
                <a:spcPts val="0"/>
              </a:spcAft>
              <a:buNone/>
            </a:pPr>
            <a:r>
              <a:rPr b="1" lang="en" sz="1300">
                <a:solidFill>
                  <a:srgbClr val="B02C20"/>
                </a:solidFill>
              </a:rPr>
              <a:t>Marshalls</a:t>
            </a:r>
            <a:r>
              <a:rPr b="1" lang="en" sz="1300">
                <a:solidFill>
                  <a:srgbClr val="B02C20"/>
                </a:solidFill>
              </a:rPr>
              <a:t> in TN:</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37167</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37013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38111</a:t>
            </a:r>
            <a:endParaRPr sz="1200">
              <a:solidFill>
                <a:srgbClr val="B02C20"/>
              </a:solidFill>
            </a:endParaRPr>
          </a:p>
          <a:p>
            <a:pPr indent="0" lvl="0" marL="0" rtl="0" algn="l">
              <a:spcBef>
                <a:spcPts val="0"/>
              </a:spcBef>
              <a:spcAft>
                <a:spcPts val="0"/>
              </a:spcAft>
              <a:buNone/>
            </a:pPr>
            <a:r>
              <a:t/>
            </a:r>
            <a:endParaRPr sz="1300">
              <a:solidFill>
                <a:srgbClr val="B02C2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88" name="Google Shape;288;p35"/>
          <p:cNvPicPr preferRelativeResize="0"/>
          <p:nvPr/>
        </p:nvPicPr>
        <p:blipFill rotWithShape="1">
          <a:blip r:embed="rId3">
            <a:alphaModFix/>
          </a:blip>
          <a:srcRect b="0" l="0" r="0" t="0"/>
          <a:stretch/>
        </p:blipFill>
        <p:spPr>
          <a:xfrm>
            <a:off x="152400" y="152400"/>
            <a:ext cx="5729339" cy="4838699"/>
          </a:xfrm>
          <a:prstGeom prst="rect">
            <a:avLst/>
          </a:prstGeom>
          <a:noFill/>
          <a:ln>
            <a:noFill/>
          </a:ln>
        </p:spPr>
      </p:pic>
      <p:sp>
        <p:nvSpPr>
          <p:cNvPr id="289" name="Google Shape;289;p35"/>
          <p:cNvSpPr txBox="1"/>
          <p:nvPr/>
        </p:nvSpPr>
        <p:spPr>
          <a:xfrm>
            <a:off x="6530275" y="1458900"/>
            <a:ext cx="16869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B02C20"/>
                </a:solidFill>
              </a:rPr>
              <a:t>Homegoods</a:t>
            </a:r>
            <a:r>
              <a:rPr b="1" lang="en" sz="1300">
                <a:solidFill>
                  <a:srgbClr val="B02C20"/>
                </a:solidFill>
              </a:rPr>
              <a:t> in AL: </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36301</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36830</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36532</a:t>
            </a:r>
            <a:endParaRPr sz="1200">
              <a:solidFill>
                <a:srgbClr val="B02C20"/>
              </a:solidFill>
            </a:endParaRPr>
          </a:p>
          <a:p>
            <a:pPr indent="0" lvl="0" marL="0" rtl="0" algn="l">
              <a:lnSpc>
                <a:spcPct val="115000"/>
              </a:lnSpc>
              <a:spcBef>
                <a:spcPts val="0"/>
              </a:spcBef>
              <a:spcAft>
                <a:spcPts val="0"/>
              </a:spcAft>
              <a:buNone/>
            </a:pPr>
            <a:r>
              <a:rPr b="1" lang="en" sz="1300">
                <a:solidFill>
                  <a:srgbClr val="B02C20"/>
                </a:solidFill>
              </a:rPr>
              <a:t>Homegoods</a:t>
            </a:r>
            <a:r>
              <a:rPr b="1" lang="en" sz="1300">
                <a:solidFill>
                  <a:srgbClr val="B02C20"/>
                </a:solidFill>
              </a:rPr>
              <a:t> in TN:</a:t>
            </a:r>
            <a:endParaRPr b="1" sz="13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37167</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37013</a:t>
            </a:r>
            <a:endParaRPr sz="1200">
              <a:solidFill>
                <a:srgbClr val="B02C20"/>
              </a:solidFill>
            </a:endParaRPr>
          </a:p>
          <a:p>
            <a:pPr indent="-311150" lvl="0" marL="457200" rtl="0" algn="l">
              <a:lnSpc>
                <a:spcPct val="115000"/>
              </a:lnSpc>
              <a:spcBef>
                <a:spcPts val="0"/>
              </a:spcBef>
              <a:spcAft>
                <a:spcPts val="0"/>
              </a:spcAft>
              <a:buClr>
                <a:srgbClr val="B02C20"/>
              </a:buClr>
              <a:buSzPts val="1300"/>
              <a:buChar char="●"/>
            </a:pPr>
            <a:r>
              <a:rPr lang="en" sz="1200">
                <a:solidFill>
                  <a:srgbClr val="B02C20"/>
                </a:solidFill>
              </a:rPr>
              <a:t>37130</a:t>
            </a:r>
            <a:endParaRPr sz="1200">
              <a:solidFill>
                <a:srgbClr val="B02C20"/>
              </a:solidFill>
            </a:endParaRPr>
          </a:p>
          <a:p>
            <a:pPr indent="0" lvl="0" marL="0" rtl="0" algn="l">
              <a:spcBef>
                <a:spcPts val="0"/>
              </a:spcBef>
              <a:spcAft>
                <a:spcPts val="0"/>
              </a:spcAft>
              <a:buNone/>
            </a:pPr>
            <a:r>
              <a:t/>
            </a:r>
            <a:endParaRPr sz="1300">
              <a:solidFill>
                <a:srgbClr val="B02C2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821100" y="1369438"/>
            <a:ext cx="7501800" cy="1244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SzPts val="990"/>
              <a:buNone/>
            </a:pPr>
            <a:r>
              <a:rPr lang="en" sz="8000"/>
              <a:t>Thank you! </a:t>
            </a:r>
            <a:endParaRPr sz="8000"/>
          </a:p>
        </p:txBody>
      </p:sp>
      <p:sp>
        <p:nvSpPr>
          <p:cNvPr id="295" name="Google Shape;295;p36"/>
          <p:cNvSpPr txBox="1"/>
          <p:nvPr>
            <p:ph idx="1" type="body"/>
          </p:nvPr>
        </p:nvSpPr>
        <p:spPr>
          <a:xfrm>
            <a:off x="1904550" y="2831463"/>
            <a:ext cx="5334900" cy="9426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2200">
                <a:solidFill>
                  <a:srgbClr val="980000"/>
                </a:solidFill>
              </a:rPr>
              <a:t>Questions?</a:t>
            </a:r>
            <a:r>
              <a:rPr lang="en" sz="2200"/>
              <a:t> </a:t>
            </a:r>
            <a:endParaRPr sz="2200"/>
          </a:p>
        </p:txBody>
      </p:sp>
      <p:sp>
        <p:nvSpPr>
          <p:cNvPr id="296" name="Google Shape;29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928425" y="446475"/>
            <a:ext cx="2871000" cy="997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a:t>
            </a:r>
            <a:r>
              <a:rPr lang="en"/>
              <a:t>bjective </a:t>
            </a:r>
            <a:endParaRPr/>
          </a:p>
        </p:txBody>
      </p:sp>
      <p:pic>
        <p:nvPicPr>
          <p:cNvPr id="74" name="Google Shape;74;p15"/>
          <p:cNvPicPr preferRelativeResize="0"/>
          <p:nvPr/>
        </p:nvPicPr>
        <p:blipFill>
          <a:blip r:embed="rId3">
            <a:alphaModFix amt="37000"/>
          </a:blip>
          <a:stretch>
            <a:fillRect/>
          </a:stretch>
        </p:blipFill>
        <p:spPr>
          <a:xfrm flipH="1">
            <a:off x="454973" y="708350"/>
            <a:ext cx="473452" cy="473452"/>
          </a:xfrm>
          <a:prstGeom prst="rect">
            <a:avLst/>
          </a:prstGeom>
          <a:noFill/>
          <a:ln>
            <a:noFill/>
          </a:ln>
        </p:spPr>
      </p:pic>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grpSp>
        <p:nvGrpSpPr>
          <p:cNvPr id="76" name="Google Shape;76;p15"/>
          <p:cNvGrpSpPr/>
          <p:nvPr/>
        </p:nvGrpSpPr>
        <p:grpSpPr>
          <a:xfrm>
            <a:off x="3429000" y="1547200"/>
            <a:ext cx="2286000" cy="2847950"/>
            <a:chOff x="0" y="2295575"/>
            <a:chExt cx="2286000" cy="2847950"/>
          </a:xfrm>
        </p:grpSpPr>
        <p:grpSp>
          <p:nvGrpSpPr>
            <p:cNvPr id="77" name="Google Shape;77;p15"/>
            <p:cNvGrpSpPr/>
            <p:nvPr/>
          </p:nvGrpSpPr>
          <p:grpSpPr>
            <a:xfrm>
              <a:off x="0" y="2295575"/>
              <a:ext cx="2286000" cy="2847950"/>
              <a:chOff x="0" y="2295575"/>
              <a:chExt cx="2286000" cy="2847950"/>
            </a:xfrm>
          </p:grpSpPr>
          <p:sp>
            <p:nvSpPr>
              <p:cNvPr id="78" name="Google Shape;78;p15"/>
              <p:cNvSpPr/>
              <p:nvPr/>
            </p:nvSpPr>
            <p:spPr>
              <a:xfrm>
                <a:off x="0" y="2823925"/>
                <a:ext cx="2286000" cy="2319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0" y="2295575"/>
                <a:ext cx="2286000" cy="537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nvSpPr>
          <p:spPr>
            <a:xfrm>
              <a:off x="216302" y="2441100"/>
              <a:ext cx="10947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00">
                  <a:solidFill>
                    <a:srgbClr val="A72A1E"/>
                  </a:solidFill>
                  <a:latin typeface="Roboto"/>
                  <a:ea typeface="Roboto"/>
                  <a:cs typeface="Roboto"/>
                  <a:sym typeface="Roboto"/>
                </a:rPr>
                <a:t>2</a:t>
              </a:r>
              <a:endParaRPr b="1" sz="1000">
                <a:solidFill>
                  <a:srgbClr val="A72A1E"/>
                </a:solidFill>
                <a:latin typeface="Roboto"/>
                <a:ea typeface="Roboto"/>
                <a:cs typeface="Roboto"/>
                <a:sym typeface="Roboto"/>
              </a:endParaRPr>
            </a:p>
          </p:txBody>
        </p:sp>
        <p:sp>
          <p:nvSpPr>
            <p:cNvPr id="81" name="Google Shape;81;p15"/>
            <p:cNvSpPr txBox="1"/>
            <p:nvPr/>
          </p:nvSpPr>
          <p:spPr>
            <a:xfrm>
              <a:off x="216300" y="3050050"/>
              <a:ext cx="1853400" cy="16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Develop creative methods to measure and track those characteristics.</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Model and test how important each characteristic is to the retailer.</a:t>
              </a:r>
              <a:endParaRPr b="1" sz="1200">
                <a:solidFill>
                  <a:srgbClr val="FFFFFF"/>
                </a:solidFill>
                <a:latin typeface="Roboto"/>
                <a:ea typeface="Roboto"/>
                <a:cs typeface="Roboto"/>
                <a:sym typeface="Roboto"/>
              </a:endParaRPr>
            </a:p>
          </p:txBody>
        </p:sp>
        <p:cxnSp>
          <p:nvCxnSpPr>
            <p:cNvPr id="82" name="Google Shape;82;p15"/>
            <p:cNvCxnSpPr/>
            <p:nvPr/>
          </p:nvCxnSpPr>
          <p:spPr>
            <a:xfrm>
              <a:off x="2286000" y="2295575"/>
              <a:ext cx="0" cy="2837400"/>
            </a:xfrm>
            <a:prstGeom prst="straightConnector1">
              <a:avLst/>
            </a:prstGeom>
            <a:noFill/>
            <a:ln cap="flat" cmpd="sng" w="9525">
              <a:solidFill>
                <a:srgbClr val="EDA29B"/>
              </a:solidFill>
              <a:prstDash val="dot"/>
              <a:round/>
              <a:headEnd len="sm" w="sm" type="none"/>
              <a:tailEnd len="sm" w="sm" type="none"/>
            </a:ln>
          </p:spPr>
        </p:cxnSp>
      </p:grpSp>
      <p:grpSp>
        <p:nvGrpSpPr>
          <p:cNvPr id="83" name="Google Shape;83;p15"/>
          <p:cNvGrpSpPr/>
          <p:nvPr/>
        </p:nvGrpSpPr>
        <p:grpSpPr>
          <a:xfrm>
            <a:off x="928425" y="1547200"/>
            <a:ext cx="2286000" cy="2847950"/>
            <a:chOff x="0" y="2295575"/>
            <a:chExt cx="2286000" cy="2847950"/>
          </a:xfrm>
        </p:grpSpPr>
        <p:grpSp>
          <p:nvGrpSpPr>
            <p:cNvPr id="84" name="Google Shape;84;p15"/>
            <p:cNvGrpSpPr/>
            <p:nvPr/>
          </p:nvGrpSpPr>
          <p:grpSpPr>
            <a:xfrm>
              <a:off x="0" y="2295575"/>
              <a:ext cx="2286000" cy="2847950"/>
              <a:chOff x="0" y="2295575"/>
              <a:chExt cx="2286000" cy="2847950"/>
            </a:xfrm>
          </p:grpSpPr>
          <p:sp>
            <p:nvSpPr>
              <p:cNvPr id="85" name="Google Shape;85;p15"/>
              <p:cNvSpPr/>
              <p:nvPr/>
            </p:nvSpPr>
            <p:spPr>
              <a:xfrm>
                <a:off x="0" y="2823925"/>
                <a:ext cx="2286000" cy="2319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0" y="2295575"/>
                <a:ext cx="2286000" cy="537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5"/>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00">
                  <a:solidFill>
                    <a:srgbClr val="A72A1E"/>
                  </a:solidFill>
                  <a:latin typeface="Roboto"/>
                  <a:ea typeface="Roboto"/>
                  <a:cs typeface="Roboto"/>
                  <a:sym typeface="Roboto"/>
                </a:rPr>
                <a:t>1</a:t>
              </a:r>
              <a:endParaRPr b="1" sz="1000">
                <a:solidFill>
                  <a:srgbClr val="A72A1E"/>
                </a:solidFill>
                <a:latin typeface="Roboto"/>
                <a:ea typeface="Roboto"/>
                <a:cs typeface="Roboto"/>
                <a:sym typeface="Roboto"/>
              </a:endParaRPr>
            </a:p>
          </p:txBody>
        </p:sp>
        <p:sp>
          <p:nvSpPr>
            <p:cNvPr id="88" name="Google Shape;88;p15"/>
            <p:cNvSpPr txBox="1"/>
            <p:nvPr/>
          </p:nvSpPr>
          <p:spPr>
            <a:xfrm>
              <a:off x="216300" y="3050050"/>
              <a:ext cx="1853400" cy="16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Identify the most important characteristics a retailer looks for when determining potential locations for a new store.</a:t>
              </a:r>
              <a:endParaRPr b="1" sz="1200">
                <a:solidFill>
                  <a:srgbClr val="FFFFFF"/>
                </a:solidFill>
                <a:latin typeface="Roboto"/>
                <a:ea typeface="Roboto"/>
                <a:cs typeface="Roboto"/>
                <a:sym typeface="Roboto"/>
              </a:endParaRPr>
            </a:p>
          </p:txBody>
        </p:sp>
        <p:cxnSp>
          <p:nvCxnSpPr>
            <p:cNvPr id="89" name="Google Shape;89;p15"/>
            <p:cNvCxnSpPr/>
            <p:nvPr/>
          </p:nvCxnSpPr>
          <p:spPr>
            <a:xfrm>
              <a:off x="2286000" y="2295575"/>
              <a:ext cx="0" cy="2837400"/>
            </a:xfrm>
            <a:prstGeom prst="straightConnector1">
              <a:avLst/>
            </a:prstGeom>
            <a:noFill/>
            <a:ln cap="flat" cmpd="sng" w="9525">
              <a:solidFill>
                <a:srgbClr val="EDA29B"/>
              </a:solidFill>
              <a:prstDash val="dot"/>
              <a:round/>
              <a:headEnd len="sm" w="sm" type="none"/>
              <a:tailEnd len="sm" w="sm" type="none"/>
            </a:ln>
          </p:spPr>
        </p:cxnSp>
      </p:grpSp>
      <p:grpSp>
        <p:nvGrpSpPr>
          <p:cNvPr id="90" name="Google Shape;90;p15"/>
          <p:cNvGrpSpPr/>
          <p:nvPr/>
        </p:nvGrpSpPr>
        <p:grpSpPr>
          <a:xfrm>
            <a:off x="5929575" y="1547200"/>
            <a:ext cx="2286000" cy="2847950"/>
            <a:chOff x="0" y="2295575"/>
            <a:chExt cx="2286000" cy="2847950"/>
          </a:xfrm>
        </p:grpSpPr>
        <p:grpSp>
          <p:nvGrpSpPr>
            <p:cNvPr id="91" name="Google Shape;91;p15"/>
            <p:cNvGrpSpPr/>
            <p:nvPr/>
          </p:nvGrpSpPr>
          <p:grpSpPr>
            <a:xfrm>
              <a:off x="0" y="2295575"/>
              <a:ext cx="2286000" cy="2847950"/>
              <a:chOff x="0" y="2295575"/>
              <a:chExt cx="2286000" cy="2847950"/>
            </a:xfrm>
          </p:grpSpPr>
          <p:sp>
            <p:nvSpPr>
              <p:cNvPr id="92" name="Google Shape;92;p15"/>
              <p:cNvSpPr/>
              <p:nvPr/>
            </p:nvSpPr>
            <p:spPr>
              <a:xfrm>
                <a:off x="0" y="2823925"/>
                <a:ext cx="2286000" cy="2319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0" y="2295575"/>
                <a:ext cx="2286000" cy="537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5"/>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00">
                  <a:solidFill>
                    <a:srgbClr val="A72A1E"/>
                  </a:solidFill>
                  <a:latin typeface="Roboto"/>
                  <a:ea typeface="Roboto"/>
                  <a:cs typeface="Roboto"/>
                  <a:sym typeface="Roboto"/>
                </a:rPr>
                <a:t>3</a:t>
              </a:r>
              <a:endParaRPr b="1" sz="1000">
                <a:solidFill>
                  <a:srgbClr val="A72A1E"/>
                </a:solidFill>
                <a:latin typeface="Roboto"/>
                <a:ea typeface="Roboto"/>
                <a:cs typeface="Roboto"/>
                <a:sym typeface="Roboto"/>
              </a:endParaRPr>
            </a:p>
          </p:txBody>
        </p:sp>
        <p:sp>
          <p:nvSpPr>
            <p:cNvPr id="95" name="Google Shape;95;p1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Identify prime future locations for different retailers.</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p:txBody>
        </p:sp>
        <p:cxnSp>
          <p:nvCxnSpPr>
            <p:cNvPr id="96" name="Google Shape;96;p15"/>
            <p:cNvCxnSpPr/>
            <p:nvPr/>
          </p:nvCxnSpPr>
          <p:spPr>
            <a:xfrm>
              <a:off x="2286000" y="2295575"/>
              <a:ext cx="0" cy="2837400"/>
            </a:xfrm>
            <a:prstGeom prst="straightConnector1">
              <a:avLst/>
            </a:prstGeom>
            <a:noFill/>
            <a:ln cap="flat" cmpd="sng" w="9525">
              <a:solidFill>
                <a:srgbClr val="EDA29B"/>
              </a:solidFill>
              <a:prstDash val="dot"/>
              <a:round/>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767400"/>
            <a:ext cx="8936400" cy="1136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Approach to Business Problem</a:t>
            </a:r>
            <a:endParaRPr/>
          </a:p>
        </p:txBody>
      </p:sp>
      <p:sp>
        <p:nvSpPr>
          <p:cNvPr id="102" name="Google Shape;102;p16"/>
          <p:cNvSpPr txBox="1"/>
          <p:nvPr>
            <p:ph idx="4294967295" type="body"/>
          </p:nvPr>
        </p:nvSpPr>
        <p:spPr>
          <a:xfrm>
            <a:off x="311700" y="1505700"/>
            <a:ext cx="8160600" cy="23133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sz="1600">
                <a:solidFill>
                  <a:srgbClr val="840D35"/>
                </a:solidFill>
              </a:rPr>
              <a:t>T.J. Maxx</a:t>
            </a:r>
            <a:r>
              <a:rPr lang="en" sz="1600">
                <a:solidFill>
                  <a:srgbClr val="840D35"/>
                </a:solidFill>
              </a:rPr>
              <a:t>  - targets middle to upper-middle class income female shoppers with families. </a:t>
            </a:r>
            <a:endParaRPr sz="1600">
              <a:solidFill>
                <a:srgbClr val="840D35"/>
              </a:solidFill>
            </a:endParaRPr>
          </a:p>
          <a:p>
            <a:pPr indent="0" lvl="0" marL="0" rtl="0" algn="l">
              <a:spcBef>
                <a:spcPts val="800"/>
              </a:spcBef>
              <a:spcAft>
                <a:spcPts val="0"/>
              </a:spcAft>
              <a:buNone/>
            </a:pPr>
            <a:r>
              <a:rPr b="1" lang="en" sz="1600">
                <a:solidFill>
                  <a:srgbClr val="840D35"/>
                </a:solidFill>
              </a:rPr>
              <a:t>Marshall</a:t>
            </a:r>
            <a:r>
              <a:rPr lang="en" sz="1600">
                <a:solidFill>
                  <a:srgbClr val="840D35"/>
                </a:solidFill>
              </a:rPr>
              <a:t> - a sister stores as </a:t>
            </a:r>
            <a:r>
              <a:rPr lang="en" sz="1600">
                <a:solidFill>
                  <a:srgbClr val="840D35"/>
                </a:solidFill>
              </a:rPr>
              <a:t>T.J. Maxx, shares a similar footprint throughout the country</a:t>
            </a:r>
            <a:endParaRPr sz="1600">
              <a:solidFill>
                <a:srgbClr val="840D35"/>
              </a:solidFill>
            </a:endParaRPr>
          </a:p>
          <a:p>
            <a:pPr indent="0" lvl="0" marL="0" rtl="0" algn="l">
              <a:spcBef>
                <a:spcPts val="800"/>
              </a:spcBef>
              <a:spcAft>
                <a:spcPts val="0"/>
              </a:spcAft>
              <a:buNone/>
            </a:pPr>
            <a:r>
              <a:rPr b="1" lang="en" sz="1600">
                <a:solidFill>
                  <a:srgbClr val="840D35"/>
                </a:solidFill>
              </a:rPr>
              <a:t>HomeGoods</a:t>
            </a:r>
            <a:r>
              <a:rPr lang="en" sz="1600">
                <a:solidFill>
                  <a:srgbClr val="840D35"/>
                </a:solidFill>
              </a:rPr>
              <a:t>  - sells distinctive home fashions at irresistible prices to middle class and upper middle class families.</a:t>
            </a:r>
            <a:endParaRPr sz="1600">
              <a:solidFill>
                <a:srgbClr val="840D35"/>
              </a:solidFill>
            </a:endParaRPr>
          </a:p>
        </p:txBody>
      </p:sp>
      <p:pic>
        <p:nvPicPr>
          <p:cNvPr id="103" name="Google Shape;103;p16"/>
          <p:cNvPicPr preferRelativeResize="0"/>
          <p:nvPr/>
        </p:nvPicPr>
        <p:blipFill>
          <a:blip r:embed="rId3">
            <a:alphaModFix/>
          </a:blip>
          <a:stretch>
            <a:fillRect/>
          </a:stretch>
        </p:blipFill>
        <p:spPr>
          <a:xfrm>
            <a:off x="3601479" y="3917000"/>
            <a:ext cx="1932882" cy="367225"/>
          </a:xfrm>
          <a:prstGeom prst="rect">
            <a:avLst/>
          </a:prstGeom>
          <a:noFill/>
          <a:ln>
            <a:noFill/>
          </a:ln>
        </p:spPr>
      </p:pic>
      <p:pic>
        <p:nvPicPr>
          <p:cNvPr id="104" name="Google Shape;104;p16"/>
          <p:cNvPicPr preferRelativeResize="0"/>
          <p:nvPr/>
        </p:nvPicPr>
        <p:blipFill>
          <a:blip r:embed="rId4">
            <a:alphaModFix/>
          </a:blip>
          <a:stretch>
            <a:fillRect/>
          </a:stretch>
        </p:blipFill>
        <p:spPr>
          <a:xfrm>
            <a:off x="1037796" y="3917001"/>
            <a:ext cx="1588850" cy="367225"/>
          </a:xfrm>
          <a:prstGeom prst="rect">
            <a:avLst/>
          </a:prstGeom>
          <a:noFill/>
          <a:ln>
            <a:noFill/>
          </a:ln>
        </p:spPr>
      </p:pic>
      <p:pic>
        <p:nvPicPr>
          <p:cNvPr id="105" name="Google Shape;105;p16"/>
          <p:cNvPicPr preferRelativeResize="0"/>
          <p:nvPr/>
        </p:nvPicPr>
        <p:blipFill>
          <a:blip r:embed="rId5">
            <a:alphaModFix/>
          </a:blip>
          <a:stretch>
            <a:fillRect/>
          </a:stretch>
        </p:blipFill>
        <p:spPr>
          <a:xfrm>
            <a:off x="6509179" y="3882073"/>
            <a:ext cx="1963126" cy="437075"/>
          </a:xfrm>
          <a:prstGeom prst="rect">
            <a:avLst/>
          </a:prstGeom>
          <a:noFill/>
          <a:ln>
            <a:noFill/>
          </a:ln>
        </p:spPr>
      </p:pic>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28075" y="722950"/>
            <a:ext cx="5726100" cy="1797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 Processing</a:t>
            </a:r>
            <a:endParaRPr/>
          </a:p>
        </p:txBody>
      </p:sp>
      <p:sp>
        <p:nvSpPr>
          <p:cNvPr id="112" name="Google Shape;112;p17"/>
          <p:cNvSpPr txBox="1"/>
          <p:nvPr>
            <p:ph idx="12" type="sldNum"/>
          </p:nvPr>
        </p:nvSpPr>
        <p:spPr>
          <a:xfrm>
            <a:off x="10192433"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pSp>
        <p:nvGrpSpPr>
          <p:cNvPr id="113" name="Google Shape;113;p17"/>
          <p:cNvGrpSpPr/>
          <p:nvPr/>
        </p:nvGrpSpPr>
        <p:grpSpPr>
          <a:xfrm>
            <a:off x="96597" y="2520248"/>
            <a:ext cx="4094300" cy="604053"/>
            <a:chOff x="3977400" y="1535743"/>
            <a:chExt cx="4094300" cy="604053"/>
          </a:xfrm>
        </p:grpSpPr>
        <p:grpSp>
          <p:nvGrpSpPr>
            <p:cNvPr id="114" name="Google Shape;114;p17"/>
            <p:cNvGrpSpPr/>
            <p:nvPr/>
          </p:nvGrpSpPr>
          <p:grpSpPr>
            <a:xfrm>
              <a:off x="4732925" y="1709137"/>
              <a:ext cx="529800" cy="430659"/>
              <a:chOff x="4318975" y="1419872"/>
              <a:chExt cx="529800" cy="255009"/>
            </a:xfrm>
          </p:grpSpPr>
          <p:sp>
            <p:nvSpPr>
              <p:cNvPr id="115" name="Google Shape;115;p17"/>
              <p:cNvSpPr/>
              <p:nvPr/>
            </p:nvSpPr>
            <p:spPr>
              <a:xfrm>
                <a:off x="4517129" y="1419881"/>
                <a:ext cx="133500" cy="2550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7"/>
              <p:cNvCxnSpPr/>
              <p:nvPr/>
            </p:nvCxnSpPr>
            <p:spPr>
              <a:xfrm rot="10800000">
                <a:off x="4318975" y="1419872"/>
                <a:ext cx="529800" cy="0"/>
              </a:xfrm>
              <a:prstGeom prst="straightConnector1">
                <a:avLst/>
              </a:prstGeom>
              <a:noFill/>
              <a:ln cap="flat" cmpd="sng" w="9525">
                <a:solidFill>
                  <a:srgbClr val="840D35"/>
                </a:solidFill>
                <a:prstDash val="solid"/>
                <a:round/>
                <a:headEnd len="sm" w="sm" type="none"/>
                <a:tailEnd len="sm" w="sm" type="none"/>
              </a:ln>
            </p:spPr>
          </p:cxnSp>
        </p:grpSp>
        <p:sp>
          <p:nvSpPr>
            <p:cNvPr id="117" name="Google Shape;117;p17"/>
            <p:cNvSpPr txBox="1"/>
            <p:nvPr/>
          </p:nvSpPr>
          <p:spPr>
            <a:xfrm>
              <a:off x="5343500" y="157115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Data Collection</a:t>
              </a:r>
              <a:endParaRPr b="1" sz="1100">
                <a:solidFill>
                  <a:srgbClr val="840D35"/>
                </a:solidFill>
                <a:latin typeface="Roboto"/>
                <a:ea typeface="Roboto"/>
                <a:cs typeface="Roboto"/>
                <a:sym typeface="Roboto"/>
              </a:endParaRPr>
            </a:p>
          </p:txBody>
        </p:sp>
        <p:sp>
          <p:nvSpPr>
            <p:cNvPr id="118" name="Google Shape;118;p17"/>
            <p:cNvSpPr txBox="1"/>
            <p:nvPr/>
          </p:nvSpPr>
          <p:spPr>
            <a:xfrm>
              <a:off x="3977400" y="153574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40D35"/>
                  </a:solidFill>
                  <a:latin typeface="Roboto"/>
                  <a:ea typeface="Roboto"/>
                  <a:cs typeface="Roboto"/>
                  <a:sym typeface="Roboto"/>
                </a:rPr>
                <a:t>1</a:t>
              </a:r>
              <a:endParaRPr sz="900">
                <a:solidFill>
                  <a:srgbClr val="840D35"/>
                </a:solidFill>
                <a:latin typeface="Roboto"/>
                <a:ea typeface="Roboto"/>
                <a:cs typeface="Roboto"/>
                <a:sym typeface="Roboto"/>
              </a:endParaRPr>
            </a:p>
          </p:txBody>
        </p:sp>
      </p:grpSp>
      <p:grpSp>
        <p:nvGrpSpPr>
          <p:cNvPr id="119" name="Google Shape;119;p17"/>
          <p:cNvGrpSpPr/>
          <p:nvPr/>
        </p:nvGrpSpPr>
        <p:grpSpPr>
          <a:xfrm>
            <a:off x="96597" y="2931351"/>
            <a:ext cx="4094300" cy="616921"/>
            <a:chOff x="3977400" y="946003"/>
            <a:chExt cx="4094300" cy="616921"/>
          </a:xfrm>
        </p:grpSpPr>
        <p:grpSp>
          <p:nvGrpSpPr>
            <p:cNvPr id="120" name="Google Shape;120;p17"/>
            <p:cNvGrpSpPr/>
            <p:nvPr/>
          </p:nvGrpSpPr>
          <p:grpSpPr>
            <a:xfrm>
              <a:off x="4732925" y="1140987"/>
              <a:ext cx="529800" cy="421937"/>
              <a:chOff x="4318975" y="1083450"/>
              <a:chExt cx="529800" cy="249844"/>
            </a:xfrm>
          </p:grpSpPr>
          <p:sp>
            <p:nvSpPr>
              <p:cNvPr id="121" name="Google Shape;121;p17"/>
              <p:cNvSpPr/>
              <p:nvPr/>
            </p:nvSpPr>
            <p:spPr>
              <a:xfrm>
                <a:off x="4517129" y="1086094"/>
                <a:ext cx="133500" cy="2472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7"/>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123" name="Google Shape;123;p17"/>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Data preparation</a:t>
              </a:r>
              <a:endParaRPr b="1" sz="1100">
                <a:solidFill>
                  <a:srgbClr val="840D35"/>
                </a:solidFill>
                <a:latin typeface="Roboto"/>
                <a:ea typeface="Roboto"/>
                <a:cs typeface="Roboto"/>
                <a:sym typeface="Roboto"/>
              </a:endParaRPr>
            </a:p>
          </p:txBody>
        </p:sp>
        <p:sp>
          <p:nvSpPr>
            <p:cNvPr id="124" name="Google Shape;124;p17"/>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40D35"/>
                  </a:solidFill>
                  <a:latin typeface="Roboto"/>
                  <a:ea typeface="Roboto"/>
                  <a:cs typeface="Roboto"/>
                  <a:sym typeface="Roboto"/>
                </a:rPr>
                <a:t>2</a:t>
              </a:r>
              <a:endParaRPr sz="900">
                <a:solidFill>
                  <a:srgbClr val="840D35"/>
                </a:solidFill>
                <a:latin typeface="Roboto"/>
                <a:ea typeface="Roboto"/>
                <a:cs typeface="Roboto"/>
                <a:sym typeface="Roboto"/>
              </a:endParaRPr>
            </a:p>
          </p:txBody>
        </p:sp>
      </p:grpSp>
      <p:grpSp>
        <p:nvGrpSpPr>
          <p:cNvPr id="125" name="Google Shape;125;p17"/>
          <p:cNvGrpSpPr/>
          <p:nvPr/>
        </p:nvGrpSpPr>
        <p:grpSpPr>
          <a:xfrm>
            <a:off x="96597" y="3350045"/>
            <a:ext cx="4094300" cy="374490"/>
            <a:chOff x="3977400" y="946003"/>
            <a:chExt cx="4094300" cy="374490"/>
          </a:xfrm>
        </p:grpSpPr>
        <p:cxnSp>
          <p:nvCxnSpPr>
            <p:cNvPr id="126" name="Google Shape;126;p17"/>
            <p:cNvCxnSpPr/>
            <p:nvPr/>
          </p:nvCxnSpPr>
          <p:spPr>
            <a:xfrm rot="10800000">
              <a:off x="4732925" y="1142460"/>
              <a:ext cx="529800" cy="0"/>
            </a:xfrm>
            <a:prstGeom prst="straightConnector1">
              <a:avLst/>
            </a:prstGeom>
            <a:noFill/>
            <a:ln cap="flat" cmpd="sng" w="9525">
              <a:solidFill>
                <a:srgbClr val="840D35"/>
              </a:solidFill>
              <a:prstDash val="solid"/>
              <a:round/>
              <a:headEnd len="sm" w="sm" type="none"/>
              <a:tailEnd len="sm" w="sm" type="none"/>
            </a:ln>
          </p:spPr>
        </p:cxnSp>
        <p:sp>
          <p:nvSpPr>
            <p:cNvPr id="127" name="Google Shape;127;p17"/>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Identify Variable</a:t>
              </a:r>
              <a:endParaRPr b="1" sz="1100">
                <a:solidFill>
                  <a:srgbClr val="840D35"/>
                </a:solidFill>
                <a:latin typeface="Roboto"/>
                <a:ea typeface="Roboto"/>
                <a:cs typeface="Roboto"/>
                <a:sym typeface="Roboto"/>
              </a:endParaRPr>
            </a:p>
          </p:txBody>
        </p:sp>
        <p:sp>
          <p:nvSpPr>
            <p:cNvPr id="128" name="Google Shape;128;p17"/>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40D35"/>
                  </a:solidFill>
                  <a:latin typeface="Roboto"/>
                  <a:ea typeface="Roboto"/>
                  <a:cs typeface="Roboto"/>
                  <a:sym typeface="Roboto"/>
                </a:rPr>
                <a:t>3</a:t>
              </a:r>
              <a:endParaRPr sz="900">
                <a:solidFill>
                  <a:srgbClr val="840D35"/>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620950" y="527825"/>
            <a:ext cx="82113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400"/>
              <a:t>Data Collection</a:t>
            </a:r>
            <a:endParaRPr sz="1400"/>
          </a:p>
        </p:txBody>
      </p:sp>
      <p:sp>
        <p:nvSpPr>
          <p:cNvPr id="134" name="Google Shape;134;p18"/>
          <p:cNvSpPr txBox="1"/>
          <p:nvPr>
            <p:ph idx="1" type="body"/>
          </p:nvPr>
        </p:nvSpPr>
        <p:spPr>
          <a:xfrm>
            <a:off x="620950" y="1505700"/>
            <a:ext cx="7851600" cy="3076200"/>
          </a:xfrm>
          <a:prstGeom prst="rect">
            <a:avLst/>
          </a:prstGeom>
        </p:spPr>
        <p:txBody>
          <a:bodyPr anchorCtr="0" anchor="t" bIns="34275" lIns="68575" spcFirstLastPara="1" rIns="68575" wrap="square" tIns="34275">
            <a:normAutofit lnSpcReduction="20000"/>
          </a:bodyPr>
          <a:lstStyle/>
          <a:p>
            <a:pPr indent="0" lvl="0" marL="0" rtl="0" algn="l">
              <a:lnSpc>
                <a:spcPct val="150000"/>
              </a:lnSpc>
              <a:spcBef>
                <a:spcPts val="0"/>
              </a:spcBef>
              <a:spcAft>
                <a:spcPts val="0"/>
              </a:spcAft>
              <a:buNone/>
            </a:pPr>
            <a:r>
              <a:rPr b="1" lang="en" sz="1700">
                <a:solidFill>
                  <a:srgbClr val="840D35"/>
                </a:solidFill>
                <a:latin typeface="Arial Black"/>
                <a:ea typeface="Arial Black"/>
                <a:cs typeface="Arial Black"/>
                <a:sym typeface="Arial Black"/>
              </a:rPr>
              <a:t>D</a:t>
            </a:r>
            <a:r>
              <a:rPr b="1" lang="en" sz="1700">
                <a:solidFill>
                  <a:srgbClr val="840D35"/>
                </a:solidFill>
                <a:latin typeface="Arial Black"/>
                <a:ea typeface="Arial Black"/>
                <a:cs typeface="Arial Black"/>
                <a:sym typeface="Arial Black"/>
              </a:rPr>
              <a:t>ata Source</a:t>
            </a:r>
            <a:endParaRPr b="1">
              <a:solidFill>
                <a:srgbClr val="840D35"/>
              </a:solidFill>
            </a:endParaRPr>
          </a:p>
          <a:p>
            <a:pPr indent="0" lvl="0" marL="0" rtl="0" algn="l">
              <a:lnSpc>
                <a:spcPct val="150000"/>
              </a:lnSpc>
              <a:spcBef>
                <a:spcPts val="800"/>
              </a:spcBef>
              <a:spcAft>
                <a:spcPts val="0"/>
              </a:spcAft>
              <a:buNone/>
            </a:pPr>
            <a:r>
              <a:rPr b="1" lang="en">
                <a:solidFill>
                  <a:srgbClr val="840D35"/>
                </a:solidFill>
              </a:rPr>
              <a:t>Individual Income Tax Statistics - ZIP Code Data (SOI)</a:t>
            </a:r>
            <a:endParaRPr b="1">
              <a:solidFill>
                <a:srgbClr val="840D35"/>
              </a:solidFill>
            </a:endParaRPr>
          </a:p>
          <a:p>
            <a:pPr indent="0" lvl="0" marL="0" rtl="0" algn="l">
              <a:lnSpc>
                <a:spcPct val="150000"/>
              </a:lnSpc>
              <a:spcBef>
                <a:spcPts val="800"/>
              </a:spcBef>
              <a:spcAft>
                <a:spcPts val="0"/>
              </a:spcAft>
              <a:buNone/>
            </a:pPr>
            <a:r>
              <a:rPr lang="en" sz="1000" u="sng">
                <a:solidFill>
                  <a:srgbClr val="840D35"/>
                </a:solidFill>
                <a:hlinkClick r:id="rId3">
                  <a:extLst>
                    <a:ext uri="{A12FA001-AC4F-418D-AE19-62706E023703}">
                      <ahyp:hlinkClr val="tx"/>
                    </a:ext>
                  </a:extLst>
                </a:hlinkClick>
              </a:rPr>
              <a:t>https://www.irs.gov/statistics/soi-tax-stats-individual-income-tax-statistics-zip-code-data-soi</a:t>
            </a:r>
            <a:endParaRPr sz="1000">
              <a:solidFill>
                <a:srgbClr val="840D35"/>
              </a:solidFill>
            </a:endParaRPr>
          </a:p>
          <a:p>
            <a:pPr indent="0" lvl="0" marL="0" rtl="0" algn="l">
              <a:lnSpc>
                <a:spcPct val="150000"/>
              </a:lnSpc>
              <a:spcBef>
                <a:spcPts val="800"/>
              </a:spcBef>
              <a:spcAft>
                <a:spcPts val="0"/>
              </a:spcAft>
              <a:buNone/>
            </a:pPr>
            <a:r>
              <a:rPr b="1" lang="en">
                <a:solidFill>
                  <a:srgbClr val="840D35"/>
                </a:solidFill>
              </a:rPr>
              <a:t>Store visit</a:t>
            </a:r>
            <a:r>
              <a:rPr b="1" lang="en">
                <a:solidFill>
                  <a:srgbClr val="840D35"/>
                </a:solidFill>
              </a:rPr>
              <a:t> data </a:t>
            </a:r>
            <a:endParaRPr b="1">
              <a:solidFill>
                <a:srgbClr val="840D35"/>
              </a:solidFill>
            </a:endParaRPr>
          </a:p>
          <a:p>
            <a:pPr indent="0" lvl="0" marL="0" rtl="0" algn="l">
              <a:lnSpc>
                <a:spcPct val="150000"/>
              </a:lnSpc>
              <a:spcBef>
                <a:spcPts val="800"/>
              </a:spcBef>
              <a:spcAft>
                <a:spcPts val="0"/>
              </a:spcAft>
              <a:buNone/>
            </a:pPr>
            <a:r>
              <a:rPr lang="en" sz="1000">
                <a:solidFill>
                  <a:srgbClr val="840D35"/>
                </a:solidFill>
              </a:rPr>
              <a:t>Placer.ai</a:t>
            </a:r>
            <a:endParaRPr sz="1000">
              <a:solidFill>
                <a:srgbClr val="840D35"/>
              </a:solidFill>
            </a:endParaRPr>
          </a:p>
          <a:p>
            <a:pPr indent="0" lvl="0" marL="0" rtl="0" algn="l">
              <a:lnSpc>
                <a:spcPct val="150000"/>
              </a:lnSpc>
              <a:spcBef>
                <a:spcPts val="800"/>
              </a:spcBef>
              <a:spcAft>
                <a:spcPts val="0"/>
              </a:spcAft>
              <a:buNone/>
            </a:pPr>
            <a:r>
              <a:rPr b="1" lang="en">
                <a:solidFill>
                  <a:srgbClr val="840D35"/>
                </a:solidFill>
              </a:rPr>
              <a:t>Family number</a:t>
            </a:r>
            <a:endParaRPr b="1">
              <a:solidFill>
                <a:srgbClr val="840D35"/>
              </a:solidFill>
            </a:endParaRPr>
          </a:p>
          <a:p>
            <a:pPr indent="0" lvl="0" marL="0" rtl="0" algn="l">
              <a:lnSpc>
                <a:spcPct val="150000"/>
              </a:lnSpc>
              <a:spcBef>
                <a:spcPts val="800"/>
              </a:spcBef>
              <a:spcAft>
                <a:spcPts val="0"/>
              </a:spcAft>
              <a:buNone/>
            </a:pPr>
            <a:r>
              <a:rPr lang="en" sz="1000">
                <a:solidFill>
                  <a:srgbClr val="840D35"/>
                </a:solidFill>
              </a:rPr>
              <a:t>Census</a:t>
            </a:r>
            <a:endParaRPr b="1">
              <a:solidFill>
                <a:srgbClr val="840D35"/>
              </a:solidFill>
            </a:endParaRPr>
          </a:p>
          <a:p>
            <a:pPr indent="0" lvl="0" marL="0" rtl="0" algn="l">
              <a:spcBef>
                <a:spcPts val="800"/>
              </a:spcBef>
              <a:spcAft>
                <a:spcPts val="0"/>
              </a:spcAft>
              <a:buNone/>
            </a:pPr>
            <a:r>
              <a:t/>
            </a:r>
            <a:endParaRPr b="1">
              <a:solidFill>
                <a:srgbClr val="840D35"/>
              </a:solidFill>
            </a:endParaRPr>
          </a:p>
          <a:p>
            <a:pPr indent="0" lvl="0" marL="0" rtl="0" algn="l">
              <a:spcBef>
                <a:spcPts val="800"/>
              </a:spcBef>
              <a:spcAft>
                <a:spcPts val="0"/>
              </a:spcAft>
              <a:buNone/>
            </a:pPr>
            <a:r>
              <a:t/>
            </a:r>
            <a:endParaRPr>
              <a:solidFill>
                <a:srgbClr val="840D35"/>
              </a:solidFill>
            </a:endParaRPr>
          </a:p>
        </p:txBody>
      </p:sp>
      <p:sp>
        <p:nvSpPr>
          <p:cNvPr id="135" name="Google Shape;13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300"/>
              <a:t>Data preparation</a:t>
            </a:r>
            <a:endParaRPr sz="1600"/>
          </a:p>
        </p:txBody>
      </p:sp>
      <p:sp>
        <p:nvSpPr>
          <p:cNvPr id="141" name="Google Shape;14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grpSp>
        <p:nvGrpSpPr>
          <p:cNvPr id="142" name="Google Shape;142;p19"/>
          <p:cNvGrpSpPr/>
          <p:nvPr/>
        </p:nvGrpSpPr>
        <p:grpSpPr>
          <a:xfrm>
            <a:off x="5632317" y="1189775"/>
            <a:ext cx="3305700" cy="3483050"/>
            <a:chOff x="5632317" y="1189775"/>
            <a:chExt cx="3305700" cy="3483050"/>
          </a:xfrm>
        </p:grpSpPr>
        <p:sp>
          <p:nvSpPr>
            <p:cNvPr id="143" name="Google Shape;143;p19"/>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transformation</a:t>
              </a:r>
              <a:endParaRPr>
                <a:solidFill>
                  <a:srgbClr val="FFFFFF"/>
                </a:solidFill>
                <a:latin typeface="Roboto"/>
                <a:ea typeface="Roboto"/>
                <a:cs typeface="Roboto"/>
                <a:sym typeface="Roboto"/>
              </a:endParaRPr>
            </a:p>
          </p:txBody>
        </p:sp>
        <p:sp>
          <p:nvSpPr>
            <p:cNvPr id="144" name="Google Shape;144;p19"/>
            <p:cNvSpPr txBox="1"/>
            <p:nvPr/>
          </p:nvSpPr>
          <p:spPr>
            <a:xfrm>
              <a:off x="6168825" y="2057125"/>
              <a:ext cx="22344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rgbClr val="840D35"/>
                  </a:solidFill>
                  <a:latin typeface="Roboto"/>
                  <a:ea typeface="Roboto"/>
                  <a:cs typeface="Roboto"/>
                  <a:sym typeface="Roboto"/>
                </a:rPr>
                <a:t>Density</a:t>
              </a:r>
              <a:r>
                <a:rPr lang="en" sz="1000">
                  <a:solidFill>
                    <a:srgbClr val="840D35"/>
                  </a:solidFill>
                  <a:latin typeface="Roboto"/>
                  <a:ea typeface="Roboto"/>
                  <a:cs typeface="Roboto"/>
                  <a:sym typeface="Roboto"/>
                </a:rPr>
                <a:t> </a:t>
              </a:r>
              <a:endParaRPr sz="1000">
                <a:solidFill>
                  <a:srgbClr val="840D35"/>
                </a:solidFill>
                <a:latin typeface="Roboto"/>
                <a:ea typeface="Roboto"/>
                <a:cs typeface="Roboto"/>
                <a:sym typeface="Roboto"/>
              </a:endParaRPr>
            </a:p>
            <a:p>
              <a:pPr indent="-292100" lvl="0" marL="457200" marR="0" rtl="0" algn="l">
                <a:lnSpc>
                  <a:spcPct val="115000"/>
                </a:lnSpc>
                <a:spcBef>
                  <a:spcPts val="0"/>
                </a:spcBef>
                <a:spcAft>
                  <a:spcPts val="0"/>
                </a:spcAft>
                <a:buClr>
                  <a:srgbClr val="840D35"/>
                </a:buClr>
                <a:buSzPts val="1000"/>
                <a:buFont typeface="Roboto"/>
                <a:buChar char="●"/>
              </a:pPr>
              <a:r>
                <a:rPr lang="en" sz="1000">
                  <a:solidFill>
                    <a:srgbClr val="840D35"/>
                  </a:solidFill>
                  <a:latin typeface="Roboto"/>
                  <a:ea typeface="Roboto"/>
                  <a:cs typeface="Roboto"/>
                  <a:sym typeface="Roboto"/>
                </a:rPr>
                <a:t>Population as the common factor </a:t>
              </a:r>
              <a:r>
                <a:rPr lang="en" sz="1000">
                  <a:solidFill>
                    <a:srgbClr val="840D35"/>
                  </a:solidFill>
                  <a:latin typeface="Roboto"/>
                  <a:ea typeface="Roboto"/>
                  <a:cs typeface="Roboto"/>
                  <a:sym typeface="Roboto"/>
                </a:rPr>
                <a:t>affecting</a:t>
              </a:r>
              <a:r>
                <a:rPr lang="en" sz="1000">
                  <a:solidFill>
                    <a:srgbClr val="840D35"/>
                  </a:solidFill>
                  <a:latin typeface="Roboto"/>
                  <a:ea typeface="Roboto"/>
                  <a:cs typeface="Roboto"/>
                  <a:sym typeface="Roboto"/>
                </a:rPr>
                <a:t> all variables</a:t>
              </a:r>
              <a:endParaRPr sz="1000">
                <a:solidFill>
                  <a:srgbClr val="840D35"/>
                </a:solidFill>
                <a:latin typeface="Roboto"/>
                <a:ea typeface="Roboto"/>
                <a:cs typeface="Roboto"/>
                <a:sym typeface="Roboto"/>
              </a:endParaRPr>
            </a:p>
            <a:p>
              <a:pPr indent="-292100" lvl="0" marL="457200" marR="0" rtl="0" algn="l">
                <a:lnSpc>
                  <a:spcPct val="115000"/>
                </a:lnSpc>
                <a:spcBef>
                  <a:spcPts val="0"/>
                </a:spcBef>
                <a:spcAft>
                  <a:spcPts val="0"/>
                </a:spcAft>
                <a:buClr>
                  <a:srgbClr val="840D35"/>
                </a:buClr>
                <a:buSzPts val="1000"/>
                <a:buFont typeface="Roboto"/>
                <a:buChar char="●"/>
              </a:pPr>
              <a:r>
                <a:rPr lang="en" sz="1000">
                  <a:solidFill>
                    <a:srgbClr val="840D35"/>
                  </a:solidFill>
                  <a:latin typeface="Roboto"/>
                  <a:ea typeface="Roboto"/>
                  <a:cs typeface="Roboto"/>
                  <a:sym typeface="Roboto"/>
                </a:rPr>
                <a:t>Increases </a:t>
              </a:r>
              <a:r>
                <a:rPr lang="en" sz="1000">
                  <a:solidFill>
                    <a:srgbClr val="840D35"/>
                  </a:solidFill>
                  <a:latin typeface="Roboto"/>
                  <a:ea typeface="Roboto"/>
                  <a:cs typeface="Roboto"/>
                  <a:sym typeface="Roboto"/>
                </a:rPr>
                <a:t>reliability of current variables in their geographical locations</a:t>
              </a:r>
              <a:endParaRPr sz="1000">
                <a:solidFill>
                  <a:srgbClr val="840D35"/>
                </a:solidFill>
                <a:latin typeface="Roboto"/>
                <a:ea typeface="Roboto"/>
                <a:cs typeface="Roboto"/>
                <a:sym typeface="Roboto"/>
              </a:endParaRPr>
            </a:p>
            <a:p>
              <a:pPr indent="0" lvl="0" marL="0" marR="0" rtl="0" algn="l">
                <a:lnSpc>
                  <a:spcPct val="115000"/>
                </a:lnSpc>
                <a:spcBef>
                  <a:spcPts val="0"/>
                </a:spcBef>
                <a:spcAft>
                  <a:spcPts val="0"/>
                </a:spcAft>
                <a:buNone/>
              </a:pPr>
              <a:r>
                <a:rPr b="1" lang="en" sz="1000">
                  <a:solidFill>
                    <a:srgbClr val="840D35"/>
                  </a:solidFill>
                  <a:latin typeface="Roboto"/>
                  <a:ea typeface="Roboto"/>
                  <a:cs typeface="Roboto"/>
                  <a:sym typeface="Roboto"/>
                </a:rPr>
                <a:t>Zip code</a:t>
              </a:r>
              <a:r>
                <a:rPr lang="en" sz="1000">
                  <a:solidFill>
                    <a:srgbClr val="840D35"/>
                  </a:solidFill>
                  <a:latin typeface="Roboto"/>
                  <a:ea typeface="Roboto"/>
                  <a:cs typeface="Roboto"/>
                  <a:sym typeface="Roboto"/>
                </a:rPr>
                <a:t> </a:t>
              </a:r>
              <a:endParaRPr sz="1000">
                <a:solidFill>
                  <a:srgbClr val="840D35"/>
                </a:solidFill>
                <a:latin typeface="Roboto"/>
                <a:ea typeface="Roboto"/>
                <a:cs typeface="Roboto"/>
                <a:sym typeface="Roboto"/>
              </a:endParaRPr>
            </a:p>
            <a:p>
              <a:pPr indent="-292100" lvl="0" marL="457200" marR="0" rtl="0" algn="l">
                <a:lnSpc>
                  <a:spcPct val="115000"/>
                </a:lnSpc>
                <a:spcBef>
                  <a:spcPts val="0"/>
                </a:spcBef>
                <a:spcAft>
                  <a:spcPts val="0"/>
                </a:spcAft>
                <a:buClr>
                  <a:srgbClr val="840D35"/>
                </a:buClr>
                <a:buSzPts val="1000"/>
                <a:buFont typeface="Roboto"/>
                <a:buChar char="●"/>
              </a:pPr>
              <a:r>
                <a:rPr lang="en" sz="1000">
                  <a:solidFill>
                    <a:srgbClr val="840D35"/>
                  </a:solidFill>
                  <a:latin typeface="Roboto"/>
                  <a:ea typeface="Roboto"/>
                  <a:cs typeface="Roboto"/>
                  <a:sym typeface="Roboto"/>
                </a:rPr>
                <a:t>Trade area </a:t>
              </a:r>
              <a:endParaRPr sz="1000">
                <a:solidFill>
                  <a:srgbClr val="840D35"/>
                </a:solidFill>
                <a:latin typeface="Roboto"/>
                <a:ea typeface="Roboto"/>
                <a:cs typeface="Roboto"/>
                <a:sym typeface="Roboto"/>
              </a:endParaRPr>
            </a:p>
            <a:p>
              <a:pPr indent="0" lvl="0" marL="0" marR="0" rtl="0" algn="l">
                <a:lnSpc>
                  <a:spcPct val="115000"/>
                </a:lnSpc>
                <a:spcBef>
                  <a:spcPts val="0"/>
                </a:spcBef>
                <a:spcAft>
                  <a:spcPts val="0"/>
                </a:spcAft>
                <a:buNone/>
              </a:pPr>
              <a:r>
                <a:t/>
              </a:r>
              <a:endParaRPr sz="1000">
                <a:solidFill>
                  <a:srgbClr val="840D35"/>
                </a:solidFill>
                <a:latin typeface="Roboto"/>
                <a:ea typeface="Roboto"/>
                <a:cs typeface="Roboto"/>
                <a:sym typeface="Roboto"/>
              </a:endParaRPr>
            </a:p>
          </p:txBody>
        </p:sp>
      </p:grpSp>
      <p:grpSp>
        <p:nvGrpSpPr>
          <p:cNvPr id="145" name="Google Shape;145;p19"/>
          <p:cNvGrpSpPr/>
          <p:nvPr/>
        </p:nvGrpSpPr>
        <p:grpSpPr>
          <a:xfrm>
            <a:off x="0" y="1189989"/>
            <a:ext cx="3546900" cy="3482836"/>
            <a:chOff x="0" y="1189989"/>
            <a:chExt cx="3546900" cy="3482836"/>
          </a:xfrm>
        </p:grpSpPr>
        <p:sp>
          <p:nvSpPr>
            <p:cNvPr id="146" name="Google Shape;146;p19"/>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discovery and profiling</a:t>
              </a:r>
              <a:endParaRPr>
                <a:solidFill>
                  <a:srgbClr val="FFFFFF"/>
                </a:solidFill>
                <a:latin typeface="Roboto"/>
                <a:ea typeface="Roboto"/>
                <a:cs typeface="Roboto"/>
                <a:sym typeface="Roboto"/>
              </a:endParaRPr>
            </a:p>
          </p:txBody>
        </p:sp>
        <p:sp>
          <p:nvSpPr>
            <p:cNvPr id="147" name="Google Shape;147;p19"/>
            <p:cNvSpPr txBox="1"/>
            <p:nvPr/>
          </p:nvSpPr>
          <p:spPr>
            <a:xfrm>
              <a:off x="475050" y="2057125"/>
              <a:ext cx="24693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840D35"/>
                  </a:solidFill>
                  <a:latin typeface="Roboto"/>
                  <a:ea typeface="Roboto"/>
                  <a:cs typeface="Roboto"/>
                  <a:sym typeface="Roboto"/>
                </a:rPr>
                <a:t>Explore the collected datasets </a:t>
              </a:r>
              <a:r>
                <a:rPr lang="en" sz="1000">
                  <a:solidFill>
                    <a:srgbClr val="840D35"/>
                  </a:solidFill>
                  <a:latin typeface="Roboto"/>
                  <a:ea typeface="Roboto"/>
                  <a:cs typeface="Roboto"/>
                  <a:sym typeface="Roboto"/>
                </a:rPr>
                <a:t>for</a:t>
              </a:r>
              <a:r>
                <a:rPr lang="en" sz="1000">
                  <a:solidFill>
                    <a:srgbClr val="840D35"/>
                  </a:solidFill>
                  <a:latin typeface="Roboto"/>
                  <a:ea typeface="Roboto"/>
                  <a:cs typeface="Roboto"/>
                  <a:sym typeface="Roboto"/>
                </a:rPr>
                <a:t> potential connections between variables and stores.</a:t>
              </a:r>
              <a:endParaRPr sz="10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rgbClr val="840D35"/>
                </a:solidFill>
                <a:latin typeface="Roboto"/>
                <a:ea typeface="Roboto"/>
                <a:cs typeface="Roboto"/>
                <a:sym typeface="Roboto"/>
              </a:endParaRPr>
            </a:p>
          </p:txBody>
        </p:sp>
      </p:grpSp>
      <p:grpSp>
        <p:nvGrpSpPr>
          <p:cNvPr id="148" name="Google Shape;148;p19"/>
          <p:cNvGrpSpPr/>
          <p:nvPr/>
        </p:nvGrpSpPr>
        <p:grpSpPr>
          <a:xfrm>
            <a:off x="2944204" y="1189775"/>
            <a:ext cx="3305700" cy="3483050"/>
            <a:chOff x="2944204" y="1189775"/>
            <a:chExt cx="3305700" cy="3483050"/>
          </a:xfrm>
        </p:grpSpPr>
        <p:sp>
          <p:nvSpPr>
            <p:cNvPr id="149" name="Google Shape;149;p19"/>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cleaning</a:t>
              </a:r>
              <a:endParaRPr>
                <a:solidFill>
                  <a:srgbClr val="FFFFFF"/>
                </a:solidFill>
                <a:latin typeface="Roboto"/>
                <a:ea typeface="Roboto"/>
                <a:cs typeface="Roboto"/>
                <a:sym typeface="Roboto"/>
              </a:endParaRPr>
            </a:p>
          </p:txBody>
        </p:sp>
        <p:sp>
          <p:nvSpPr>
            <p:cNvPr id="150" name="Google Shape;150;p19"/>
            <p:cNvSpPr txBox="1"/>
            <p:nvPr/>
          </p:nvSpPr>
          <p:spPr>
            <a:xfrm>
              <a:off x="3376975" y="2057125"/>
              <a:ext cx="23385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000">
                  <a:solidFill>
                    <a:srgbClr val="840D35"/>
                  </a:solidFill>
                  <a:latin typeface="Roboto"/>
                  <a:ea typeface="Roboto"/>
                  <a:cs typeface="Roboto"/>
                  <a:sym typeface="Roboto"/>
                </a:rPr>
                <a:t>Remove: </a:t>
              </a:r>
              <a:endParaRPr sz="1000">
                <a:solidFill>
                  <a:srgbClr val="840D35"/>
                </a:solidFill>
                <a:latin typeface="Roboto"/>
                <a:ea typeface="Roboto"/>
                <a:cs typeface="Roboto"/>
                <a:sym typeface="Roboto"/>
              </a:endParaRPr>
            </a:p>
            <a:p>
              <a:pPr indent="-292100" lvl="0" marL="457200" marR="0" rtl="0" algn="l">
                <a:lnSpc>
                  <a:spcPct val="115000"/>
                </a:lnSpc>
                <a:spcBef>
                  <a:spcPts val="0"/>
                </a:spcBef>
                <a:spcAft>
                  <a:spcPts val="0"/>
                </a:spcAft>
                <a:buClr>
                  <a:srgbClr val="840D35"/>
                </a:buClr>
                <a:buSzPts val="1000"/>
                <a:buFont typeface="Roboto"/>
                <a:buChar char="●"/>
              </a:pPr>
              <a:r>
                <a:rPr lang="en" sz="1000">
                  <a:solidFill>
                    <a:srgbClr val="840D35"/>
                  </a:solidFill>
                  <a:latin typeface="Roboto"/>
                  <a:ea typeface="Roboto"/>
                  <a:cs typeface="Roboto"/>
                  <a:sym typeface="Roboto"/>
                </a:rPr>
                <a:t>Population = 0</a:t>
              </a:r>
              <a:endParaRPr sz="1000">
                <a:solidFill>
                  <a:srgbClr val="840D35"/>
                </a:solidFill>
                <a:latin typeface="Roboto"/>
                <a:ea typeface="Roboto"/>
                <a:cs typeface="Roboto"/>
                <a:sym typeface="Roboto"/>
              </a:endParaRPr>
            </a:p>
            <a:p>
              <a:pPr indent="-292100" lvl="0" marL="457200" marR="0" rtl="0" algn="l">
                <a:lnSpc>
                  <a:spcPct val="115000"/>
                </a:lnSpc>
                <a:spcBef>
                  <a:spcPts val="0"/>
                </a:spcBef>
                <a:spcAft>
                  <a:spcPts val="0"/>
                </a:spcAft>
                <a:buClr>
                  <a:srgbClr val="840D35"/>
                </a:buClr>
                <a:buSzPts val="1000"/>
                <a:buFont typeface="Roboto"/>
                <a:buChar char="●"/>
              </a:pPr>
              <a:r>
                <a:rPr lang="en" sz="1000">
                  <a:solidFill>
                    <a:srgbClr val="840D35"/>
                  </a:solidFill>
                  <a:latin typeface="Roboto"/>
                  <a:ea typeface="Roboto"/>
                  <a:cs typeface="Roboto"/>
                  <a:sym typeface="Roboto"/>
                </a:rPr>
                <a:t>Income tax = 0</a:t>
              </a:r>
              <a:endParaRPr sz="1000">
                <a:solidFill>
                  <a:srgbClr val="840D35"/>
                </a:solidFill>
                <a:latin typeface="Roboto"/>
                <a:ea typeface="Roboto"/>
                <a:cs typeface="Roboto"/>
                <a:sym typeface="Roboto"/>
              </a:endParaRPr>
            </a:p>
            <a:p>
              <a:pPr indent="-292100" lvl="0" marL="457200" marR="0" rtl="0" algn="l">
                <a:lnSpc>
                  <a:spcPct val="115000"/>
                </a:lnSpc>
                <a:spcBef>
                  <a:spcPts val="0"/>
                </a:spcBef>
                <a:spcAft>
                  <a:spcPts val="0"/>
                </a:spcAft>
                <a:buClr>
                  <a:srgbClr val="840D35"/>
                </a:buClr>
                <a:buSzPts val="1000"/>
                <a:buFont typeface="Roboto"/>
                <a:buChar char="●"/>
              </a:pPr>
              <a:r>
                <a:rPr lang="en" sz="1000">
                  <a:solidFill>
                    <a:srgbClr val="840D35"/>
                  </a:solidFill>
                  <a:latin typeface="Roboto"/>
                  <a:ea typeface="Roboto"/>
                  <a:cs typeface="Roboto"/>
                  <a:sym typeface="Roboto"/>
                </a:rPr>
                <a:t>Family number = 0</a:t>
              </a:r>
              <a:endParaRPr sz="1000">
                <a:solidFill>
                  <a:srgbClr val="840D35"/>
                </a:solidFill>
                <a:latin typeface="Roboto"/>
                <a:ea typeface="Roboto"/>
                <a:cs typeface="Roboto"/>
                <a:sym typeface="Roboto"/>
              </a:endParaRPr>
            </a:p>
            <a:p>
              <a:pPr indent="0" lvl="0" marL="0" marR="0" rtl="0" algn="l">
                <a:lnSpc>
                  <a:spcPct val="115000"/>
                </a:lnSpc>
                <a:spcBef>
                  <a:spcPts val="0"/>
                </a:spcBef>
                <a:spcAft>
                  <a:spcPts val="0"/>
                </a:spcAft>
                <a:buNone/>
              </a:pPr>
              <a:r>
                <a:t/>
              </a:r>
              <a:endParaRPr sz="1000">
                <a:solidFill>
                  <a:srgbClr val="840D35"/>
                </a:solidFill>
                <a:latin typeface="Roboto"/>
                <a:ea typeface="Roboto"/>
                <a:cs typeface="Roboto"/>
                <a:sym typeface="Roboto"/>
              </a:endParaRPr>
            </a:p>
            <a:p>
              <a:pPr indent="0" lvl="0" marL="0" marR="0" rtl="0" algn="l">
                <a:lnSpc>
                  <a:spcPct val="115000"/>
                </a:lnSpc>
                <a:spcBef>
                  <a:spcPts val="0"/>
                </a:spcBef>
                <a:spcAft>
                  <a:spcPts val="0"/>
                </a:spcAft>
                <a:buNone/>
              </a:pPr>
              <a:r>
                <a:rPr lang="en" sz="1000">
                  <a:solidFill>
                    <a:srgbClr val="840D35"/>
                  </a:solidFill>
                  <a:latin typeface="Roboto"/>
                  <a:ea typeface="Roboto"/>
                  <a:cs typeface="Roboto"/>
                  <a:sym typeface="Roboto"/>
                </a:rPr>
                <a:t>For stores with more than one Lowe’s store nearby, we use the average of Lowe’s visits.</a:t>
              </a:r>
              <a:endParaRPr sz="1000">
                <a:solidFill>
                  <a:srgbClr val="840D35"/>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464100" y="826025"/>
            <a:ext cx="8520600" cy="1138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400"/>
              <a:t>Identified Variables</a:t>
            </a:r>
            <a:endParaRPr sz="2400"/>
          </a:p>
        </p:txBody>
      </p:sp>
      <p:graphicFrame>
        <p:nvGraphicFramePr>
          <p:cNvPr id="156" name="Google Shape;156;p20"/>
          <p:cNvGraphicFramePr/>
          <p:nvPr/>
        </p:nvGraphicFramePr>
        <p:xfrm>
          <a:off x="482600" y="1782785"/>
          <a:ext cx="3000000" cy="3000000"/>
        </p:xfrm>
        <a:graphic>
          <a:graphicData uri="http://schemas.openxmlformats.org/drawingml/2006/table">
            <a:tbl>
              <a:tblPr>
                <a:noFill/>
                <a:tableStyleId>{C0468BD1-4AF6-482B-BE6E-377BBC8AF2AA}</a:tableStyleId>
              </a:tblPr>
              <a:tblGrid>
                <a:gridCol w="3637850"/>
                <a:gridCol w="4474200"/>
              </a:tblGrid>
              <a:tr h="325700">
                <a:tc>
                  <a:txBody>
                    <a:bodyPr/>
                    <a:lstStyle/>
                    <a:p>
                      <a:pPr indent="0" lvl="0" marL="0" marR="0" rtl="0" algn="l">
                        <a:lnSpc>
                          <a:spcPct val="200000"/>
                        </a:lnSpc>
                        <a:spcBef>
                          <a:spcPts val="0"/>
                        </a:spcBef>
                        <a:spcAft>
                          <a:spcPts val="1200"/>
                        </a:spcAft>
                        <a:buNone/>
                      </a:pPr>
                      <a:r>
                        <a:rPr b="1" lang="en" sz="1100">
                          <a:solidFill>
                            <a:srgbClr val="980000"/>
                          </a:solidFill>
                          <a:latin typeface="Roboto"/>
                          <a:ea typeface="Roboto"/>
                          <a:cs typeface="Roboto"/>
                          <a:sym typeface="Roboto"/>
                        </a:rPr>
                        <a:t>Visits Density</a:t>
                      </a:r>
                      <a:endParaRPr b="1" sz="1100">
                        <a:solidFill>
                          <a:srgbClr val="980000"/>
                        </a:solidFill>
                        <a:latin typeface="Roboto"/>
                        <a:ea typeface="Roboto"/>
                        <a:cs typeface="Roboto"/>
                        <a:sym typeface="Roboto"/>
                      </a:endParaRPr>
                    </a:p>
                  </a:txBody>
                  <a:tcPr marT="91425" marB="91425" marR="91425" marL="91425"/>
                </a:tc>
                <a:tc>
                  <a:txBody>
                    <a:bodyPr/>
                    <a:lstStyle/>
                    <a:p>
                      <a:pPr indent="0" lvl="0" marL="0" marR="0" rtl="0" algn="l">
                        <a:lnSpc>
                          <a:spcPct val="200000"/>
                        </a:lnSpc>
                        <a:spcBef>
                          <a:spcPts val="0"/>
                        </a:spcBef>
                        <a:spcAft>
                          <a:spcPts val="1200"/>
                        </a:spcAft>
                        <a:buNone/>
                      </a:pPr>
                      <a:r>
                        <a:rPr lang="en" sz="1100">
                          <a:solidFill>
                            <a:srgbClr val="980000"/>
                          </a:solidFill>
                          <a:latin typeface="Roboto"/>
                          <a:ea typeface="Roboto"/>
                          <a:cs typeface="Roboto"/>
                          <a:sym typeface="Roboto"/>
                        </a:rPr>
                        <a:t>Visit volume per person in particular trade area</a:t>
                      </a:r>
                      <a:endParaRPr sz="1100">
                        <a:solidFill>
                          <a:srgbClr val="980000"/>
                        </a:solidFill>
                        <a:latin typeface="Roboto"/>
                        <a:ea typeface="Roboto"/>
                        <a:cs typeface="Roboto"/>
                        <a:sym typeface="Roboto"/>
                      </a:endParaRPr>
                    </a:p>
                  </a:txBody>
                  <a:tcPr marT="91425" marB="91425" marR="91425" marL="91425"/>
                </a:tc>
              </a:tr>
              <a:tr h="325700">
                <a:tc>
                  <a:txBody>
                    <a:bodyPr/>
                    <a:lstStyle/>
                    <a:p>
                      <a:pPr indent="0" lvl="0" marL="0" rtl="0" algn="l">
                        <a:lnSpc>
                          <a:spcPct val="200000"/>
                        </a:lnSpc>
                        <a:spcBef>
                          <a:spcPts val="0"/>
                        </a:spcBef>
                        <a:spcAft>
                          <a:spcPts val="1200"/>
                        </a:spcAft>
                        <a:buNone/>
                      </a:pPr>
                      <a:r>
                        <a:rPr b="1" lang="en" sz="1100">
                          <a:solidFill>
                            <a:srgbClr val="980000"/>
                          </a:solidFill>
                          <a:latin typeface="Roboto"/>
                          <a:ea typeface="Roboto"/>
                          <a:cs typeface="Roboto"/>
                          <a:sym typeface="Roboto"/>
                        </a:rPr>
                        <a:t>Individual Income Tax Density</a:t>
                      </a:r>
                      <a:endParaRPr b="1" sz="800">
                        <a:solidFill>
                          <a:srgbClr val="980000"/>
                        </a:solidFill>
                      </a:endParaRPr>
                    </a:p>
                  </a:txBody>
                  <a:tcPr marT="91425" marB="91425" marR="91425" marL="91425"/>
                </a:tc>
                <a:tc>
                  <a:txBody>
                    <a:bodyPr/>
                    <a:lstStyle/>
                    <a:p>
                      <a:pPr indent="0" lvl="0" marL="0" rtl="0" algn="l">
                        <a:lnSpc>
                          <a:spcPct val="200000"/>
                        </a:lnSpc>
                        <a:spcBef>
                          <a:spcPts val="0"/>
                        </a:spcBef>
                        <a:spcAft>
                          <a:spcPts val="1200"/>
                        </a:spcAft>
                        <a:buNone/>
                      </a:pPr>
                      <a:r>
                        <a:rPr lang="en" sz="1100">
                          <a:solidFill>
                            <a:srgbClr val="980000"/>
                          </a:solidFill>
                          <a:latin typeface="Roboto"/>
                          <a:ea typeface="Roboto"/>
                          <a:cs typeface="Roboto"/>
                          <a:sym typeface="Roboto"/>
                        </a:rPr>
                        <a:t>Individual Income Tax per person in particular trade area</a:t>
                      </a:r>
                      <a:endParaRPr sz="1100">
                        <a:solidFill>
                          <a:srgbClr val="980000"/>
                        </a:solidFill>
                        <a:latin typeface="Roboto"/>
                        <a:ea typeface="Roboto"/>
                        <a:cs typeface="Roboto"/>
                        <a:sym typeface="Roboto"/>
                      </a:endParaRPr>
                    </a:p>
                  </a:txBody>
                  <a:tcPr marT="91425" marB="91425" marR="91425" marL="91425"/>
                </a:tc>
              </a:tr>
              <a:tr h="325700">
                <a:tc>
                  <a:txBody>
                    <a:bodyPr/>
                    <a:lstStyle/>
                    <a:p>
                      <a:pPr indent="0" lvl="0" marL="0" rtl="0" algn="l">
                        <a:lnSpc>
                          <a:spcPct val="200000"/>
                        </a:lnSpc>
                        <a:spcBef>
                          <a:spcPts val="0"/>
                        </a:spcBef>
                        <a:spcAft>
                          <a:spcPts val="1200"/>
                        </a:spcAft>
                        <a:buNone/>
                      </a:pPr>
                      <a:r>
                        <a:rPr b="1" lang="en" sz="1100">
                          <a:solidFill>
                            <a:srgbClr val="980000"/>
                          </a:solidFill>
                          <a:latin typeface="Roboto"/>
                          <a:ea typeface="Roboto"/>
                          <a:cs typeface="Roboto"/>
                          <a:sym typeface="Roboto"/>
                        </a:rPr>
                        <a:t>Family Density</a:t>
                      </a:r>
                      <a:endParaRPr sz="1100">
                        <a:solidFill>
                          <a:srgbClr val="98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100">
                          <a:solidFill>
                            <a:srgbClr val="980000"/>
                          </a:solidFill>
                          <a:latin typeface="Roboto"/>
                          <a:ea typeface="Roboto"/>
                          <a:cs typeface="Roboto"/>
                          <a:sym typeface="Roboto"/>
                        </a:rPr>
                        <a:t>T</a:t>
                      </a:r>
                      <a:r>
                        <a:rPr lang="en" sz="1100">
                          <a:solidFill>
                            <a:srgbClr val="980000"/>
                          </a:solidFill>
                          <a:latin typeface="Roboto"/>
                          <a:ea typeface="Roboto"/>
                          <a:cs typeface="Roboto"/>
                          <a:sym typeface="Roboto"/>
                        </a:rPr>
                        <a:t>he probability that a person does not live alone in the trade area </a:t>
                      </a:r>
                      <a:endParaRPr sz="1100">
                        <a:solidFill>
                          <a:srgbClr val="980000"/>
                        </a:solidFill>
                        <a:latin typeface="Roboto"/>
                        <a:ea typeface="Roboto"/>
                        <a:cs typeface="Roboto"/>
                        <a:sym typeface="Roboto"/>
                      </a:endParaRPr>
                    </a:p>
                  </a:txBody>
                  <a:tcPr marT="91425" marB="91425" marR="91425" marL="91425"/>
                </a:tc>
              </a:tr>
              <a:tr h="337375">
                <a:tc>
                  <a:txBody>
                    <a:bodyPr/>
                    <a:lstStyle/>
                    <a:p>
                      <a:pPr indent="0" lvl="0" marL="0" rtl="0" algn="l">
                        <a:lnSpc>
                          <a:spcPct val="100000"/>
                        </a:lnSpc>
                        <a:spcBef>
                          <a:spcPts val="0"/>
                        </a:spcBef>
                        <a:spcAft>
                          <a:spcPts val="0"/>
                        </a:spcAft>
                        <a:buNone/>
                      </a:pPr>
                      <a:r>
                        <a:rPr b="1" lang="en" sz="1100">
                          <a:solidFill>
                            <a:srgbClr val="980000"/>
                          </a:solidFill>
                          <a:latin typeface="Roboto"/>
                          <a:ea typeface="Roboto"/>
                          <a:cs typeface="Roboto"/>
                          <a:sym typeface="Roboto"/>
                        </a:rPr>
                        <a:t>Competitor Visit Density </a:t>
                      </a:r>
                      <a:endParaRPr b="1" sz="1100">
                        <a:solidFill>
                          <a:srgbClr val="980000"/>
                        </a:solidFill>
                        <a:latin typeface="Roboto"/>
                        <a:ea typeface="Roboto"/>
                        <a:cs typeface="Roboto"/>
                        <a:sym typeface="Roboto"/>
                      </a:endParaRPr>
                    </a:p>
                    <a:p>
                      <a:pPr indent="0" lvl="0" marL="0" rtl="0" algn="l">
                        <a:lnSpc>
                          <a:spcPct val="100000"/>
                        </a:lnSpc>
                        <a:spcBef>
                          <a:spcPts val="1200"/>
                        </a:spcBef>
                        <a:spcAft>
                          <a:spcPts val="1200"/>
                        </a:spcAft>
                        <a:buNone/>
                      </a:pPr>
                      <a:r>
                        <a:rPr b="1" lang="en" sz="1100">
                          <a:solidFill>
                            <a:srgbClr val="980000"/>
                          </a:solidFill>
                          <a:latin typeface="Roboto"/>
                          <a:ea typeface="Roboto"/>
                          <a:cs typeface="Roboto"/>
                          <a:sym typeface="Roboto"/>
                        </a:rPr>
                        <a:t>(Bed Bath &amp; Beyond, </a:t>
                      </a:r>
                      <a:r>
                        <a:rPr b="1" lang="en" sz="1100">
                          <a:solidFill>
                            <a:srgbClr val="980000"/>
                          </a:solidFill>
                          <a:latin typeface="Roboto"/>
                          <a:ea typeface="Roboto"/>
                          <a:cs typeface="Roboto"/>
                          <a:sym typeface="Roboto"/>
                        </a:rPr>
                        <a:t>Lowe’s, etc.</a:t>
                      </a:r>
                      <a:r>
                        <a:rPr b="1" lang="en" sz="1100">
                          <a:solidFill>
                            <a:srgbClr val="980000"/>
                          </a:solidFill>
                          <a:latin typeface="Roboto"/>
                          <a:ea typeface="Roboto"/>
                          <a:cs typeface="Roboto"/>
                          <a:sym typeface="Roboto"/>
                        </a:rPr>
                        <a:t>)</a:t>
                      </a:r>
                      <a:endParaRPr b="1" sz="800">
                        <a:solidFill>
                          <a:srgbClr val="980000"/>
                        </a:solidFill>
                      </a:endParaRPr>
                    </a:p>
                  </a:txBody>
                  <a:tcPr marT="91425" marB="91425" marR="91425" marL="91425"/>
                </a:tc>
                <a:tc>
                  <a:txBody>
                    <a:bodyPr/>
                    <a:lstStyle/>
                    <a:p>
                      <a:pPr indent="0" lvl="0" marL="0" rtl="0" algn="l">
                        <a:lnSpc>
                          <a:spcPct val="200000"/>
                        </a:lnSpc>
                        <a:spcBef>
                          <a:spcPts val="0"/>
                        </a:spcBef>
                        <a:spcAft>
                          <a:spcPts val="1200"/>
                        </a:spcAft>
                        <a:buNone/>
                      </a:pPr>
                      <a:r>
                        <a:rPr lang="en" sz="1100">
                          <a:solidFill>
                            <a:srgbClr val="980000"/>
                          </a:solidFill>
                          <a:latin typeface="Roboto"/>
                          <a:ea typeface="Roboto"/>
                          <a:cs typeface="Roboto"/>
                          <a:sym typeface="Roboto"/>
                        </a:rPr>
                        <a:t>Visit densities of Bed Bath &amp; Beyond, Lowe’s, etc.</a:t>
                      </a:r>
                      <a:endParaRPr sz="1100">
                        <a:solidFill>
                          <a:srgbClr val="980000"/>
                        </a:solidFill>
                        <a:latin typeface="Roboto"/>
                        <a:ea typeface="Roboto"/>
                        <a:cs typeface="Roboto"/>
                        <a:sym typeface="Roboto"/>
                      </a:endParaRPr>
                    </a:p>
                  </a:txBody>
                  <a:tcPr marT="91425" marB="91425" marR="91425" marL="91425"/>
                </a:tc>
              </a:tr>
            </a:tbl>
          </a:graphicData>
        </a:graphic>
      </p:graphicFrame>
      <p:sp>
        <p:nvSpPr>
          <p:cNvPr id="157" name="Google Shape;15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490250" y="450150"/>
            <a:ext cx="6367800" cy="4090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Visualizations </a:t>
            </a:r>
            <a:endParaRPr/>
          </a:p>
        </p:txBody>
      </p:sp>
      <p:sp>
        <p:nvSpPr>
          <p:cNvPr id="163" name="Google Shape;16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1400">
                <a:solidFill>
                  <a:srgbClr val="000000"/>
                </a:solidFill>
              </a:rPr>
              <a:t>‹#›</a:t>
            </a:fld>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C Powerpoint Template - Whi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