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726" autoAdjust="0"/>
  </p:normalViewPr>
  <p:slideViewPr>
    <p:cSldViewPr snapToGrid="0" snapToObjects="1">
      <p:cViewPr varScale="1">
        <p:scale>
          <a:sx n="68" d="100"/>
          <a:sy n="68" d="100"/>
        </p:scale>
        <p:origin x="-18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320801"/>
            <a:ext cx="6498158" cy="1928066"/>
          </a:xfrm>
        </p:spPr>
        <p:txBody>
          <a:bodyPr/>
          <a:lstStyle/>
          <a:p>
            <a:r>
              <a:rPr lang="en-US" dirty="0" smtClean="0"/>
              <a:t>Crime Forecasting</a:t>
            </a:r>
            <a:br>
              <a:rPr lang="en-US" dirty="0" smtClean="0"/>
            </a:br>
            <a:r>
              <a:rPr lang="en-US" sz="1600" dirty="0" smtClean="0"/>
              <a:t>Information provided by:  National Institute of Justice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5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endParaRPr lang="en-US" dirty="0"/>
          </a:p>
          <a:p>
            <a:pPr>
              <a:lnSpc>
                <a:spcPct val="5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endParaRPr lang="en-US" dirty="0"/>
          </a:p>
          <a:p>
            <a:pPr>
              <a:lnSpc>
                <a:spcPct val="50000"/>
              </a:lnSpc>
            </a:pPr>
            <a:endParaRPr lang="en-US" dirty="0" smtClean="0"/>
          </a:p>
          <a:p>
            <a:pPr>
              <a:lnSpc>
                <a:spcPct val="50000"/>
              </a:lnSpc>
            </a:pPr>
            <a:r>
              <a:rPr lang="en-US" dirty="0" smtClean="0"/>
              <a:t>By: Wendy Segura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0" y="107576"/>
            <a:ext cx="8665439" cy="1336956"/>
          </a:xfrm>
        </p:spPr>
        <p:txBody>
          <a:bodyPr/>
          <a:lstStyle/>
          <a:p>
            <a:pPr marL="0" indent="0" algn="l">
              <a:lnSpc>
                <a:spcPct val="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print test_X.iloc[0]</a:t>
            </a:r>
            <a:br>
              <a:rPr lang="en-US" sz="2400" b="1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print model.predict(test_X.iloc[0].values.reshape(1,-1))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80" y="1600201"/>
            <a:ext cx="8665439" cy="499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X_COORDINATE</a:t>
            </a:r>
            <a:r>
              <a:rPr lang="en-US" dirty="0" smtClean="0"/>
              <a:t> </a:t>
            </a:r>
            <a:r>
              <a:rPr lang="en-US" dirty="0"/>
              <a:t>7624068.0 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0000"/>
                </a:solidFill>
              </a:rPr>
              <a:t>Y_COORDINATE</a:t>
            </a:r>
            <a:r>
              <a:rPr lang="en-US" dirty="0" smtClean="0"/>
              <a:t> </a:t>
            </a:r>
            <a:r>
              <a:rPr lang="en-US" dirty="0"/>
              <a:t>710192.0 </a:t>
            </a:r>
            <a:r>
              <a:rPr lang="en-US" b="1" dirty="0">
                <a:solidFill>
                  <a:srgbClr val="000000"/>
                </a:solidFill>
              </a:rPr>
              <a:t>CALL_GROUPS_LBL</a:t>
            </a:r>
            <a:r>
              <a:rPr lang="en-US" dirty="0"/>
              <a:t> 0.0 </a:t>
            </a:r>
            <a:r>
              <a:rPr lang="en-US" dirty="0" smtClean="0"/>
              <a:t> 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YEAR_2012</a:t>
            </a:r>
            <a:r>
              <a:rPr lang="en-US" dirty="0" smtClean="0"/>
              <a:t> </a:t>
            </a:r>
            <a:r>
              <a:rPr lang="en-US" dirty="0"/>
              <a:t>0.0 </a:t>
            </a:r>
            <a:r>
              <a:rPr lang="en-US" b="1" dirty="0">
                <a:solidFill>
                  <a:srgbClr val="000000"/>
                </a:solidFill>
              </a:rPr>
              <a:t>YEAR_2013</a:t>
            </a:r>
            <a:r>
              <a:rPr lang="en-US" dirty="0"/>
              <a:t> 0.0 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CALL_GROUPS_DISORDER</a:t>
            </a:r>
            <a:r>
              <a:rPr lang="en-US" dirty="0"/>
              <a:t> 1.0 </a:t>
            </a:r>
            <a:r>
              <a:rPr lang="en-US" dirty="0" smtClean="0"/>
              <a:t>         </a:t>
            </a:r>
            <a:r>
              <a:rPr lang="en-US" b="1" dirty="0" smtClean="0">
                <a:solidFill>
                  <a:srgbClr val="000000"/>
                </a:solidFill>
              </a:rPr>
              <a:t>CALL_GROUPS_NON</a:t>
            </a:r>
            <a:r>
              <a:rPr lang="en-US" dirty="0" smtClean="0"/>
              <a:t> </a:t>
            </a:r>
            <a:r>
              <a:rPr lang="en-US" b="1" dirty="0">
                <a:solidFill>
                  <a:srgbClr val="000000"/>
                </a:solidFill>
              </a:rPr>
              <a:t>CRIMINAL/ADMIN </a:t>
            </a:r>
            <a:r>
              <a:rPr lang="en-US" dirty="0" smtClean="0"/>
              <a:t>0.0                 </a:t>
            </a:r>
            <a:r>
              <a:rPr lang="en-US" b="1" dirty="0" smtClean="0">
                <a:solidFill>
                  <a:srgbClr val="000000"/>
                </a:solidFill>
              </a:rPr>
              <a:t>CALL_GROUPS_PERSON </a:t>
            </a:r>
            <a:r>
              <a:rPr lang="en-US" b="1" dirty="0">
                <a:solidFill>
                  <a:srgbClr val="000000"/>
                </a:solidFill>
              </a:rPr>
              <a:t>CRIME </a:t>
            </a:r>
            <a:r>
              <a:rPr lang="en-US" dirty="0"/>
              <a:t>0.0 </a:t>
            </a:r>
            <a:r>
              <a:rPr lang="en-US" b="1" dirty="0">
                <a:solidFill>
                  <a:srgbClr val="000000"/>
                </a:solidFill>
              </a:rPr>
              <a:t>CALL_GROUPS_PROPERTY CRIME </a:t>
            </a:r>
            <a:r>
              <a:rPr lang="en-US" dirty="0"/>
              <a:t>0.0 </a:t>
            </a:r>
            <a:r>
              <a:rPr lang="en-US" b="1" dirty="0">
                <a:solidFill>
                  <a:srgbClr val="000000"/>
                </a:solidFill>
              </a:rPr>
              <a:t>CALL_GROUPS_TRAFFIC</a:t>
            </a:r>
            <a:r>
              <a:rPr lang="en-US" dirty="0"/>
              <a:t> 0.0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dirty="0"/>
              <a:t>717980</a:t>
            </a:r>
            <a:r>
              <a:rPr lang="en-US" dirty="0" smtClean="0"/>
              <a:t>, dtype</a:t>
            </a:r>
            <a:r>
              <a:rPr lang="en-US" dirty="0"/>
              <a:t>: float64 ['</a:t>
            </a:r>
            <a:r>
              <a:rPr lang="en-US" b="1" dirty="0">
                <a:solidFill>
                  <a:srgbClr val="000000"/>
                </a:solidFill>
              </a:rPr>
              <a:t>STREET CRIMES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39414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8" y="107576"/>
            <a:ext cx="8705273" cy="1336956"/>
          </a:xfrm>
        </p:spPr>
        <p:txBody>
          <a:bodyPr/>
          <a:lstStyle/>
          <a:p>
            <a:pPr algn="l"/>
            <a:r>
              <a:rPr lang="en-US" sz="3600" b="1" dirty="0" smtClean="0">
                <a:solidFill>
                  <a:srgbClr val="000000"/>
                </a:solidFill>
              </a:rPr>
              <a:t>ACCURACY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8" y="1600201"/>
            <a:ext cx="8705273" cy="4343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TRAINING DATA: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F7F7F"/>
                </a:solidFill>
              </a:rPr>
              <a:t>metrics.accuracy_score(train_Y, model.predict(train_X)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nb-NO" b="1" dirty="0">
                <a:solidFill>
                  <a:srgbClr val="000000"/>
                </a:solidFill>
              </a:rPr>
              <a:t>0.9714156383186161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TESTING </a:t>
            </a:r>
            <a:r>
              <a:rPr lang="en-US" dirty="0">
                <a:solidFill>
                  <a:srgbClr val="000000"/>
                </a:solidFill>
              </a:rPr>
              <a:t>DATA: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metrics.accuracy_score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(test_Y, model.predict(test_X))</a:t>
            </a:r>
          </a:p>
          <a:p>
            <a:pPr marL="0" indent="0">
              <a:buNone/>
            </a:pPr>
            <a:r>
              <a:rPr lang="en-US" dirty="0"/>
              <a:t>OUTPUT</a:t>
            </a:r>
            <a:r>
              <a:rPr lang="en-US" dirty="0" smtClean="0"/>
              <a:t>: </a:t>
            </a:r>
            <a:r>
              <a:rPr lang="is-IS" b="1" dirty="0">
                <a:solidFill>
                  <a:srgbClr val="000000"/>
                </a:solidFill>
              </a:rPr>
              <a:t>0.84850602929978292</a:t>
            </a: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1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>
                <a:solidFill>
                  <a:srgbClr val="000000"/>
                </a:solidFill>
              </a:rPr>
              <a:t>Synopsis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tested and trained my data using CATEGORY as my X variable and the rest of the columns as my Y variables. I tested all 2012-15 against 2016 to predict crime in the future. Unfortunately I over fitted. </a:t>
            </a:r>
          </a:p>
          <a:p>
            <a:pPr marL="0" indent="0">
              <a:buNone/>
            </a:pPr>
            <a:r>
              <a:rPr lang="en-US" dirty="0" smtClean="0"/>
              <a:t>It was hard for me to drop certain columns to help with over fitting as not having particular columns such as a subgroup or location was vital to the prediction. Without knowing what other type of crime meant or the place it took in I would loose being able to predict where, and when a type of crime would occur.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Hypothesis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 believe that this data might prove that during the month of December there are higher incidents of car break ins. Due to Holidays.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Type of Problem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This is a Classification problem and I am using Random Forest to help predict the accuracy of my outcome.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00"/>
                </a:solidFill>
              </a:rPr>
              <a:t>Goal: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goal is to develop algorithms that advance place-based crime forecasting through the use of data from one police jurisdiction.</a:t>
            </a:r>
          </a:p>
        </p:txBody>
      </p:sp>
    </p:spTree>
    <p:extLst>
      <p:ext uri="{BB962C8B-B14F-4D97-AF65-F5344CB8AC3E}">
        <p14:creationId xmlns:p14="http://schemas.microsoft.com/office/powerpoint/2010/main" val="222166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37068"/>
            <a:ext cx="8636000" cy="1207464"/>
          </a:xfrm>
        </p:spPr>
        <p:txBody>
          <a:bodyPr/>
          <a:lstStyle/>
          <a:p>
            <a:pPr algn="l"/>
            <a:r>
              <a:rPr lang="de-DE" sz="2400" b="1" dirty="0">
                <a:solidFill>
                  <a:schemeClr val="tx1"/>
                </a:solidFill>
              </a:rPr>
              <a:t>CFS </a:t>
            </a:r>
            <a:r>
              <a:rPr lang="de-DE" sz="2400" b="1" dirty="0" smtClean="0">
                <a:solidFill>
                  <a:schemeClr val="tx1"/>
                </a:solidFill>
              </a:rPr>
              <a:t>Category	Code	             Translation</a:t>
            </a:r>
            <a:r>
              <a:rPr lang="de-DE" sz="2400" dirty="0"/>
              <a:t/>
            </a:r>
            <a:br>
              <a:rPr lang="de-DE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600201"/>
            <a:ext cx="8636000" cy="491913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Burglary		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sz="1800" dirty="0" smtClean="0">
                <a:solidFill>
                  <a:srgbClr val="000000"/>
                </a:solidFill>
              </a:rPr>
              <a:t>BURG        	    </a:t>
            </a:r>
            <a:r>
              <a:rPr lang="de-DE" sz="1800" dirty="0" smtClean="0">
                <a:solidFill>
                  <a:srgbClr val="000000"/>
                </a:solidFill>
              </a:rPr>
              <a:t>BURGLARY </a:t>
            </a:r>
            <a:r>
              <a:rPr lang="de-DE" sz="1800" dirty="0">
                <a:solidFill>
                  <a:srgbClr val="000000"/>
                </a:solidFill>
              </a:rPr>
              <a:t>– </a:t>
            </a:r>
            <a:r>
              <a:rPr lang="de-DE" sz="1800" dirty="0" smtClean="0">
                <a:solidFill>
                  <a:srgbClr val="000000"/>
                </a:solidFill>
              </a:rPr>
              <a:t>COLD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de-DE" sz="1800" dirty="0">
                <a:solidFill>
                  <a:srgbClr val="000000"/>
                </a:solidFill>
              </a:rPr>
              <a:t>	</a:t>
            </a:r>
            <a:r>
              <a:rPr lang="de-DE" sz="1800" dirty="0" smtClean="0">
                <a:solidFill>
                  <a:srgbClr val="000000"/>
                </a:solidFill>
              </a:rPr>
              <a:t>		 </a:t>
            </a:r>
            <a:r>
              <a:rPr lang="en-US" sz="1800" dirty="0" smtClean="0">
                <a:solidFill>
                  <a:srgbClr val="000000"/>
                </a:solidFill>
              </a:rPr>
              <a:t>BURGP      	    BURGLARY </a:t>
            </a:r>
            <a:r>
              <a:rPr lang="en-US" sz="1800" dirty="0">
                <a:solidFill>
                  <a:srgbClr val="000000"/>
                </a:solidFill>
              </a:rPr>
              <a:t>– PRIORITY *</a:t>
            </a:r>
            <a:r>
              <a:rPr lang="en-US" sz="1800" dirty="0" smtClean="0">
                <a:solidFill>
                  <a:srgbClr val="000000"/>
                </a:solidFill>
              </a:rPr>
              <a:t>H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	           	 </a:t>
            </a:r>
            <a:r>
              <a:rPr lang="de-DE" sz="1800" dirty="0" smtClean="0">
                <a:solidFill>
                  <a:srgbClr val="000000"/>
                </a:solidFill>
              </a:rPr>
              <a:t>PROWLP    	    PROWLER</a:t>
            </a:r>
            <a:r>
              <a:rPr lang="en-US" dirty="0" smtClean="0">
                <a:solidFill>
                  <a:srgbClr val="000000"/>
                </a:solidFill>
              </a:rPr>
              <a:t>	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3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107576"/>
            <a:ext cx="8456084" cy="1094691"/>
          </a:xfrm>
        </p:spPr>
        <p:txBody>
          <a:bodyPr/>
          <a:lstStyle/>
          <a:p>
            <a:pPr algn="l"/>
            <a:r>
              <a:rPr lang="en-US" sz="2400" b="1" dirty="0" smtClean="0">
                <a:solidFill>
                  <a:srgbClr val="000000"/>
                </a:solidFill>
              </a:rPr>
              <a:t>CFS Category	Code			Translation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600201"/>
            <a:ext cx="8890000" cy="489603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7400" dirty="0" smtClean="0">
                <a:solidFill>
                  <a:srgbClr val="000000"/>
                </a:solidFill>
              </a:rPr>
              <a:t>Street </a:t>
            </a:r>
            <a:r>
              <a:rPr lang="en-US" sz="7400" dirty="0">
                <a:solidFill>
                  <a:srgbClr val="000000"/>
                </a:solidFill>
              </a:rPr>
              <a:t>Crime </a:t>
            </a:r>
          </a:p>
          <a:p>
            <a:pPr marL="0" indent="0">
              <a:buNone/>
            </a:pPr>
            <a:r>
              <a:rPr lang="en-US" sz="4800" dirty="0" smtClean="0"/>
              <a:t>			</a:t>
            </a:r>
            <a:r>
              <a:rPr lang="en-US" sz="4800" dirty="0" smtClean="0">
                <a:solidFill>
                  <a:srgbClr val="000000"/>
                </a:solidFill>
              </a:rPr>
              <a:t>ASSLT			 ASSAULT </a:t>
            </a:r>
            <a:r>
              <a:rPr lang="en-US" sz="4800" dirty="0">
                <a:solidFill>
                  <a:srgbClr val="000000"/>
                </a:solidFill>
              </a:rPr>
              <a:t>– COLD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ASSLTT			 ASSAULT </a:t>
            </a:r>
            <a:r>
              <a:rPr lang="en-US" sz="4800" dirty="0">
                <a:solidFill>
                  <a:srgbClr val="000000"/>
                </a:solidFill>
              </a:rPr>
              <a:t>–PRIORITY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ASSLTW 			ASSAULT </a:t>
            </a:r>
            <a:r>
              <a:rPr lang="en-US" sz="4800" dirty="0">
                <a:solidFill>
                  <a:srgbClr val="000000"/>
                </a:solidFill>
              </a:rPr>
              <a:t>WITH WEAPON *H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DIST 			DISTURBANCE </a:t>
            </a:r>
            <a:r>
              <a:rPr lang="en-US" sz="4800" dirty="0">
                <a:solidFill>
                  <a:srgbClr val="000000"/>
                </a:solidFill>
              </a:rPr>
              <a:t>– COLD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DISTP 			DISTURBANCE </a:t>
            </a:r>
            <a:r>
              <a:rPr lang="en-US" sz="4800" dirty="0">
                <a:solidFill>
                  <a:srgbClr val="000000"/>
                </a:solidFill>
              </a:rPr>
              <a:t>– PRIORITY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DISTW 			DISTURBANCE </a:t>
            </a:r>
            <a:r>
              <a:rPr lang="en-US" sz="4800" dirty="0">
                <a:solidFill>
                  <a:srgbClr val="000000"/>
                </a:solidFill>
              </a:rPr>
              <a:t>– WITH WEAPON *H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GANG 			GANG </a:t>
            </a:r>
            <a:r>
              <a:rPr lang="en-US" sz="4800" dirty="0">
                <a:solidFill>
                  <a:srgbClr val="000000"/>
                </a:solidFill>
              </a:rPr>
              <a:t>RELATED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ROB 			ROBBERY </a:t>
            </a:r>
            <a:r>
              <a:rPr lang="en-US" sz="4800" dirty="0">
                <a:solidFill>
                  <a:srgbClr val="000000"/>
                </a:solidFill>
              </a:rPr>
              <a:t>– COLD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ROBP 			ROBBERY </a:t>
            </a:r>
            <a:r>
              <a:rPr lang="en-US" sz="4800" dirty="0">
                <a:solidFill>
                  <a:srgbClr val="000000"/>
                </a:solidFill>
              </a:rPr>
              <a:t>– PRIORITY *H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			ROBW 			ROBBERY </a:t>
            </a:r>
            <a:r>
              <a:rPr lang="en-US" sz="4800" dirty="0">
                <a:solidFill>
                  <a:srgbClr val="000000"/>
                </a:solidFill>
              </a:rPr>
              <a:t>– WITH WEAPON *</a:t>
            </a:r>
            <a:r>
              <a:rPr lang="en-US" sz="4800" dirty="0" smtClean="0">
                <a:solidFill>
                  <a:srgbClr val="000000"/>
                </a:solidFill>
              </a:rPr>
              <a:t>H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3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07576"/>
            <a:ext cx="8822267" cy="1336956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000000"/>
                </a:solidFill>
              </a:rPr>
              <a:t>CFS Category	Code			Translation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1"/>
            <a:ext cx="8822267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Street Crime 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			</a:t>
            </a:r>
            <a:r>
              <a:rPr lang="en-US" sz="1800" dirty="0" smtClean="0">
                <a:solidFill>
                  <a:srgbClr val="000000"/>
                </a:solidFill>
              </a:rPr>
              <a:t>SHOOT 		     SHOOTING </a:t>
            </a:r>
            <a:r>
              <a:rPr lang="en-US" sz="1800" dirty="0">
                <a:solidFill>
                  <a:srgbClr val="000000"/>
                </a:solidFill>
              </a:rPr>
              <a:t>– COLD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	SHOOTW </a:t>
            </a: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     SHOOTING </a:t>
            </a:r>
            <a:r>
              <a:rPr lang="en-US" sz="1800" dirty="0">
                <a:solidFill>
                  <a:srgbClr val="000000"/>
                </a:solidFill>
              </a:rPr>
              <a:t>– WITH WEAPON *H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	SHOTS 		     SHOTS </a:t>
            </a:r>
            <a:r>
              <a:rPr lang="en-US" sz="1800" dirty="0">
                <a:solidFill>
                  <a:srgbClr val="000000"/>
                </a:solidFill>
              </a:rPr>
              <a:t>FIRED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	STAB 	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              STABBING </a:t>
            </a:r>
            <a:r>
              <a:rPr lang="en-US" sz="1800" dirty="0">
                <a:solidFill>
                  <a:srgbClr val="000000"/>
                </a:solidFill>
              </a:rPr>
              <a:t>COLD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	STABW 	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  	     STABBING </a:t>
            </a:r>
            <a:r>
              <a:rPr lang="en-US" sz="1800" dirty="0">
                <a:solidFill>
                  <a:srgbClr val="000000"/>
                </a:solidFill>
              </a:rPr>
              <a:t>WITH WEAPON *H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		VICE  		     VICE</a:t>
            </a:r>
            <a:r>
              <a:rPr lang="en-US" sz="1800" dirty="0">
                <a:solidFill>
                  <a:srgbClr val="000000"/>
                </a:solidFill>
              </a:rPr>
              <a:t>-DRUGS, LIQUOR, </a:t>
            </a:r>
            <a:r>
              <a:rPr lang="en-US" sz="1800" dirty="0" smtClean="0">
                <a:solidFill>
                  <a:srgbClr val="000000"/>
                </a:solidFill>
              </a:rPr>
              <a:t> 						     PROSTITUTION</a:t>
            </a:r>
            <a:r>
              <a:rPr lang="en-US" sz="1800" dirty="0">
                <a:solidFill>
                  <a:srgbClr val="000000"/>
                </a:solidFill>
              </a:rPr>
              <a:t>, GAMBLING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0015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07576"/>
            <a:ext cx="8788400" cy="1336956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000000"/>
                </a:solidFill>
              </a:rPr>
              <a:t>CFS Category	Code			Translation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1"/>
            <a:ext cx="8788400" cy="4529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Theft of Auto 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	         R</a:t>
            </a:r>
            <a:r>
              <a:rPr lang="de-DE" sz="1800" dirty="0" smtClean="0">
                <a:solidFill>
                  <a:srgbClr val="000000"/>
                </a:solidFill>
              </a:rPr>
              <a:t>STLN           </a:t>
            </a:r>
            <a:r>
              <a:rPr lang="de-DE" sz="1800" dirty="0">
                <a:solidFill>
                  <a:srgbClr val="000000"/>
                </a:solidFill>
              </a:rPr>
              <a:t>	 </a:t>
            </a:r>
            <a:r>
              <a:rPr lang="de-DE" sz="1800" dirty="0" smtClean="0">
                <a:solidFill>
                  <a:srgbClr val="000000"/>
                </a:solidFill>
              </a:rPr>
              <a:t>       ROLLING </a:t>
            </a:r>
            <a:r>
              <a:rPr lang="de-DE" sz="1800" dirty="0">
                <a:solidFill>
                  <a:srgbClr val="000000"/>
                </a:solidFill>
              </a:rPr>
              <a:t>STOLEN *H </a:t>
            </a:r>
            <a:r>
              <a:rPr lang="de-DE" sz="1800" dirty="0" smtClean="0">
                <a:solidFill>
                  <a:srgbClr val="000000"/>
                </a:solidFill>
              </a:rPr>
              <a:t>				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de-DE" sz="1800" dirty="0">
                <a:solidFill>
                  <a:srgbClr val="000000"/>
                </a:solidFill>
              </a:rPr>
              <a:t>	</a:t>
            </a:r>
            <a:r>
              <a:rPr lang="de-DE" sz="1800" dirty="0" smtClean="0">
                <a:solidFill>
                  <a:srgbClr val="000000"/>
                </a:solidFill>
              </a:rPr>
              <a:t>	         VEHREC		        VEHICLE RECOVERED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		         VEHST 		</a:t>
            </a:r>
            <a:r>
              <a:rPr lang="de-DE" sz="1800" dirty="0">
                <a:solidFill>
                  <a:srgbClr val="000000"/>
                </a:solidFill>
              </a:rPr>
              <a:t> </a:t>
            </a:r>
            <a:r>
              <a:rPr lang="de-DE" sz="1800" dirty="0" smtClean="0">
                <a:solidFill>
                  <a:srgbClr val="000000"/>
                </a:solidFill>
              </a:rPr>
              <a:t>       VEHICLE </a:t>
            </a:r>
            <a:r>
              <a:rPr lang="de-DE" sz="1800" dirty="0">
                <a:solidFill>
                  <a:srgbClr val="000000"/>
                </a:solidFill>
              </a:rPr>
              <a:t>STONE – </a:t>
            </a:r>
            <a:r>
              <a:rPr lang="de-DE" sz="1800" dirty="0" smtClean="0">
                <a:solidFill>
                  <a:srgbClr val="000000"/>
                </a:solidFill>
              </a:rPr>
              <a:t>COLD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de-DE" sz="1800" dirty="0" smtClean="0">
                <a:solidFill>
                  <a:srgbClr val="000000"/>
                </a:solidFill>
              </a:rPr>
              <a:t>		         VEHSTP 		        VEHICLE </a:t>
            </a:r>
            <a:r>
              <a:rPr lang="de-DE" sz="1800" dirty="0">
                <a:solidFill>
                  <a:srgbClr val="000000"/>
                </a:solidFill>
              </a:rPr>
              <a:t>STOLEN – </a:t>
            </a:r>
            <a:r>
              <a:rPr lang="de-DE" sz="1800" dirty="0" smtClean="0">
                <a:solidFill>
                  <a:srgbClr val="000000"/>
                </a:solidFill>
              </a:rPr>
              <a:t>PRIORITY</a:t>
            </a:r>
          </a:p>
          <a:p>
            <a:pPr marL="0" indent="0">
              <a:lnSpc>
                <a:spcPct val="50000"/>
              </a:lnSpc>
              <a:buNone/>
            </a:pPr>
            <a:endParaRPr lang="de-DE" sz="1800" dirty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All CFS: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900" b="1" dirty="0" smtClean="0">
                <a:solidFill>
                  <a:srgbClr val="000000"/>
                </a:solidFill>
              </a:rPr>
              <a:t>This </a:t>
            </a:r>
            <a:r>
              <a:rPr lang="en-US" sz="1900" b="1" dirty="0">
                <a:solidFill>
                  <a:srgbClr val="000000"/>
                </a:solidFill>
              </a:rPr>
              <a:t>category includes all CFS including those in the above </a:t>
            </a:r>
            <a:r>
              <a:rPr lang="en-US" sz="1900" b="1" dirty="0" smtClean="0">
                <a:solidFill>
                  <a:srgbClr val="000000"/>
                </a:solidFill>
              </a:rPr>
              <a:t>categories</a:t>
            </a:r>
            <a:endParaRPr lang="en-US" sz="19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13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7576"/>
            <a:ext cx="8619067" cy="1336956"/>
          </a:xfrm>
        </p:spPr>
        <p:txBody>
          <a:bodyPr/>
          <a:lstStyle/>
          <a:p>
            <a:pPr algn="l"/>
            <a:r>
              <a:rPr lang="en-US" sz="3200" b="1" dirty="0" smtClean="0">
                <a:solidFill>
                  <a:srgbClr val="000000"/>
                </a:solidFill>
              </a:rPr>
              <a:t>Columns at start of exploration: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00201"/>
            <a:ext cx="8619067" cy="498686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CATEGORY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CALL_GROUPS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FINAL_CASE_TYPE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CASE </a:t>
            </a:r>
            <a:r>
              <a:rPr lang="en-US" dirty="0">
                <a:solidFill>
                  <a:srgbClr val="000000"/>
                </a:solidFill>
              </a:rPr>
              <a:t>DESC 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OCC_DATE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X_COORDINATE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Y_COORDINATE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CENSUS TRACT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3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000000"/>
                </a:solidFill>
              </a:rPr>
              <a:t>Columns at </a:t>
            </a:r>
            <a:r>
              <a:rPr lang="en-US" sz="3600" b="1" dirty="0" smtClean="0">
                <a:solidFill>
                  <a:srgbClr val="000000"/>
                </a:solidFill>
              </a:rPr>
              <a:t>end </a:t>
            </a:r>
            <a:r>
              <a:rPr lang="en-US" sz="3600" b="1" dirty="0">
                <a:solidFill>
                  <a:srgbClr val="000000"/>
                </a:solidFill>
              </a:rPr>
              <a:t>of exploration: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CATEGORY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GROUPS </a:t>
            </a:r>
            <a:r>
              <a:rPr lang="en-US" dirty="0" smtClean="0"/>
              <a:t> (was kept for better accuracy)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YEAR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X_COORDINATE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Y</a:t>
            </a:r>
            <a:r>
              <a:rPr lang="en-US" dirty="0" smtClean="0"/>
              <a:t>_COORDINATE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6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7576"/>
            <a:ext cx="8635999" cy="1336956"/>
          </a:xfrm>
        </p:spPr>
        <p:txBody>
          <a:bodyPr/>
          <a:lstStyle/>
          <a:p>
            <a:pPr algn="l"/>
            <a:r>
              <a:rPr lang="es-ES_tradnl" sz="3600" b="1" dirty="0">
                <a:solidFill>
                  <a:srgbClr val="000000"/>
                </a:solidFill>
              </a:rPr>
              <a:t>RANDOM FOREST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35999" cy="4911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rgbClr val="000000"/>
                </a:solidFill>
              </a:rPr>
              <a:t>model </a:t>
            </a:r>
            <a:r>
              <a:rPr lang="it-IT" b="1" dirty="0">
                <a:solidFill>
                  <a:srgbClr val="000000"/>
                </a:solidFill>
              </a:rPr>
              <a:t>= RandomForestClassifier(n_estimators=1000</a:t>
            </a:r>
            <a:r>
              <a:rPr lang="it-IT" b="1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RandomForestClassifier(bootstrap=True, class_weight=None, criterion='gini', max_depth=None, max_features='auto', max_leaf_nodes=None, min_samples_leaf=1, min_samples_split=2, min_weight_fraction_leaf=0.0, n_estimators=1000, n_jobs=1, oob_score=False, random_state=None, verbose=0, warm_start=False</a:t>
            </a:r>
            <a:r>
              <a:rPr lang="en-US" dirty="0" smtClean="0"/>
              <a:t>)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FITTING DATA: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b="1" dirty="0">
                <a:solidFill>
                  <a:srgbClr val="000000"/>
                </a:solidFill>
              </a:rPr>
              <a:t>model.fit(train_X, train_Y</a:t>
            </a:r>
            <a:r>
              <a:rPr lang="en-US" b="1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62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1752</TotalTime>
  <Words>401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Breeze</vt:lpstr>
      <vt:lpstr>Crime Forecasting Information provided by:  National Institute of Justice</vt:lpstr>
      <vt:lpstr>Hypothesis</vt:lpstr>
      <vt:lpstr>CFS Category Code              Translation </vt:lpstr>
      <vt:lpstr>CFS Category Code   Translation</vt:lpstr>
      <vt:lpstr>CFS Category Code   Translation</vt:lpstr>
      <vt:lpstr>CFS Category Code   Translation</vt:lpstr>
      <vt:lpstr>Columns at start of exploration:</vt:lpstr>
      <vt:lpstr>Columns at end of exploration:</vt:lpstr>
      <vt:lpstr>RANDOM FOREST</vt:lpstr>
      <vt:lpstr>print test_X.iloc[0] print model.predict(test_X.iloc[0].values.reshape(1,-1)) </vt:lpstr>
      <vt:lpstr>ACCURACY</vt:lpstr>
      <vt:lpstr>Synopsis</vt:lpstr>
    </vt:vector>
  </TitlesOfParts>
  <Company>FXSIDEKICK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Forecasting</dc:title>
  <dc:creator>Wendy Segura</dc:creator>
  <cp:lastModifiedBy>Wendy Segura</cp:lastModifiedBy>
  <cp:revision>21</cp:revision>
  <dcterms:created xsi:type="dcterms:W3CDTF">2016-11-13T22:33:45Z</dcterms:created>
  <dcterms:modified xsi:type="dcterms:W3CDTF">2016-11-15T03:46:25Z</dcterms:modified>
</cp:coreProperties>
</file>