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8" r:id="rId6"/>
    <p:sldId id="261" r:id="rId7"/>
    <p:sldId id="269" r:id="rId8"/>
    <p:sldId id="271" r:id="rId9"/>
    <p:sldId id="272" r:id="rId10"/>
    <p:sldId id="274" r:id="rId11"/>
    <p:sldId id="265"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94"/>
    <p:restoredTop sz="95170"/>
  </p:normalViewPr>
  <p:slideViewPr>
    <p:cSldViewPr snapToGrid="0" snapToObjects="1">
      <p:cViewPr>
        <p:scale>
          <a:sx n="106" d="100"/>
          <a:sy n="106" d="100"/>
        </p:scale>
        <p:origin x="248"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2/13/18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2/13/18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fenollosa/os-tutorial/" TargetMode="External"/><Relationship Id="rId4" Type="http://schemas.openxmlformats.org/officeDocument/2006/relationships/hyperlink" Target="http://www.cs.bham.ac.uk/~exr/lectures/opsys/10_11/lectures/os-dev.pdf" TargetMode="External"/><Relationship Id="rId5" Type="http://schemas.openxmlformats.org/officeDocument/2006/relationships/hyperlink" Target="https://wiki.osdev.org/BIOS#Common_functions" TargetMode="External"/><Relationship Id="rId6" Type="http://schemas.openxmlformats.org/officeDocument/2006/relationships/hyperlink" Target="http://www.pravaraengg.org.in/Download/MA/assembly_tutorial.pdf" TargetMode="External"/><Relationship Id="rId1" Type="http://schemas.openxmlformats.org/officeDocument/2006/relationships/slideLayout" Target="../slideLayouts/slideLayout2.xml"/><Relationship Id="rId2" Type="http://schemas.openxmlformats.org/officeDocument/2006/relationships/hyperlink" Target="http://fisnikhasani.com/building-your-own-bootloa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4396" y="3216729"/>
            <a:ext cx="8802461" cy="701448"/>
          </a:xfrm>
        </p:spPr>
        <p:txBody>
          <a:bodyPr>
            <a:normAutofit fontScale="90000"/>
          </a:bodyPr>
          <a:lstStyle/>
          <a:p>
            <a:pPr algn="ctr"/>
            <a:r>
              <a:rPr lang="en-US" dirty="0" smtClean="0"/>
              <a:t>Simple Linux operating system</a:t>
            </a:r>
            <a:br>
              <a:rPr lang="en-US" dirty="0" smtClean="0"/>
            </a:br>
            <a:r>
              <a:rPr lang="en-US" b="1" dirty="0"/>
              <a:t> </a:t>
            </a:r>
            <a:r>
              <a:rPr lang="en-US" sz="3100" dirty="0"/>
              <a:t>Real </a:t>
            </a:r>
            <a:r>
              <a:rPr lang="en-US" sz="3100" dirty="0" smtClean="0"/>
              <a:t>Mode switch to protected mode</a:t>
            </a:r>
            <a:endParaRPr lang="en-US" sz="3100" dirty="0"/>
          </a:p>
        </p:txBody>
      </p:sp>
    </p:spTree>
    <p:extLst>
      <p:ext uri="{BB962C8B-B14F-4D97-AF65-F5344CB8AC3E}">
        <p14:creationId xmlns:p14="http://schemas.microsoft.com/office/powerpoint/2010/main" val="91092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21934"/>
            <a:ext cx="9905998" cy="1005745"/>
          </a:xfrm>
        </p:spPr>
        <p:txBody>
          <a:bodyPr/>
          <a:lstStyle/>
          <a:p>
            <a:r>
              <a:rPr lang="en-US" dirty="0" smtClean="0"/>
              <a:t>Kernel entry point code</a:t>
            </a:r>
            <a:endParaRPr lang="en-US" dirty="0"/>
          </a:p>
        </p:txBody>
      </p:sp>
      <p:sp>
        <p:nvSpPr>
          <p:cNvPr id="7" name="Rectangle 1"/>
          <p:cNvSpPr>
            <a:spLocks noChangeArrowheads="1"/>
          </p:cNvSpPr>
          <p:nvPr/>
        </p:nvSpPr>
        <p:spPr bwMode="auto">
          <a:xfrm>
            <a:off x="0" y="-866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jmp $</a:t>
            </a:r>
          </a:p>
        </p:txBody>
      </p:sp>
      <p:sp>
        <p:nvSpPr>
          <p:cNvPr id="9" name="Content Placeholder 8"/>
          <p:cNvSpPr>
            <a:spLocks noGrp="1"/>
          </p:cNvSpPr>
          <p:nvPr>
            <p:ph idx="1"/>
          </p:nvPr>
        </p:nvSpPr>
        <p:spPr>
          <a:xfrm>
            <a:off x="1141411" y="1527679"/>
            <a:ext cx="9905999" cy="3272921"/>
          </a:xfrm>
        </p:spPr>
        <p:txBody>
          <a:bodyPr/>
          <a:lstStyle/>
          <a:p>
            <a:pPr marL="0" lvl="0" indent="0">
              <a:lnSpc>
                <a:spcPct val="100000"/>
              </a:lnSpc>
              <a:spcBef>
                <a:spcPts val="0"/>
              </a:spcBef>
              <a:buSzTx/>
              <a:buNone/>
            </a:pPr>
            <a:r>
              <a:rPr lang="en-US" dirty="0" smtClean="0"/>
              <a:t> </a:t>
            </a:r>
          </a:p>
          <a:p>
            <a:pPr marL="0" lvl="0" indent="0">
              <a:lnSpc>
                <a:spcPct val="100000"/>
              </a:lnSpc>
              <a:spcBef>
                <a:spcPts val="0"/>
              </a:spcBef>
              <a:buSzTx/>
              <a:buNone/>
            </a:pPr>
            <a:r>
              <a:rPr lang="en-US" b="1" dirty="0" smtClean="0"/>
              <a:t>[</a:t>
            </a:r>
            <a:r>
              <a:rPr lang="en-US" b="1" dirty="0"/>
              <a:t>bits 32] </a:t>
            </a:r>
            <a:r>
              <a:rPr lang="en-US" dirty="0"/>
              <a:t>; </a:t>
            </a:r>
            <a:r>
              <a:rPr lang="en-US" dirty="0" smtClean="0"/>
              <a:t>protected </a:t>
            </a:r>
            <a:r>
              <a:rPr lang="en-US" dirty="0"/>
              <a:t>mode by now , so use 32-bit instructions</a:t>
            </a:r>
            <a:r>
              <a:rPr lang="en-US" dirty="0" smtClean="0"/>
              <a:t>. </a:t>
            </a:r>
          </a:p>
          <a:p>
            <a:pPr marL="0" lvl="0" indent="0">
              <a:lnSpc>
                <a:spcPct val="100000"/>
              </a:lnSpc>
              <a:spcBef>
                <a:spcPts val="0"/>
              </a:spcBef>
              <a:buSzTx/>
              <a:buNone/>
            </a:pPr>
            <a:r>
              <a:rPr lang="en-US" dirty="0"/>
              <a:t> </a:t>
            </a:r>
            <a:r>
              <a:rPr lang="en-US" dirty="0" smtClean="0"/>
              <a:t>            (Call </a:t>
            </a:r>
            <a:r>
              <a:rPr lang="en-US" dirty="0" err="1" smtClean="0"/>
              <a:t>kernel.c</a:t>
            </a:r>
            <a:r>
              <a:rPr lang="en-US" dirty="0" smtClean="0"/>
              <a:t> file which currently only prints a string </a:t>
            </a:r>
            <a:r>
              <a:rPr lang="en-US" dirty="0" err="1" smtClean="0"/>
              <a:t>msg</a:t>
            </a:r>
            <a:r>
              <a:rPr lang="en-US" dirty="0" smtClean="0"/>
              <a:t>)</a:t>
            </a:r>
          </a:p>
          <a:p>
            <a:pPr marL="0" lvl="0" indent="0">
              <a:lnSpc>
                <a:spcPct val="100000"/>
              </a:lnSpc>
              <a:spcBef>
                <a:spcPts val="0"/>
              </a:spcBef>
              <a:buSzTx/>
              <a:buNone/>
            </a:pPr>
            <a:r>
              <a:rPr lang="en-US" b="1" dirty="0"/>
              <a:t>[extern main] </a:t>
            </a:r>
            <a:r>
              <a:rPr lang="en-US" dirty="0"/>
              <a:t>; </a:t>
            </a:r>
            <a:r>
              <a:rPr lang="en-US" dirty="0" smtClean="0"/>
              <a:t>Declare </a:t>
            </a:r>
            <a:r>
              <a:rPr lang="en-US" dirty="0"/>
              <a:t>that we will be referencing the external symbol ’main </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define call point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02405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568" y="372978"/>
            <a:ext cx="9877927" cy="5799221"/>
          </a:xfrm>
        </p:spPr>
      </p:pic>
    </p:spTree>
    <p:extLst>
      <p:ext uri="{BB962C8B-B14F-4D97-AF65-F5344CB8AC3E}">
        <p14:creationId xmlns:p14="http://schemas.microsoft.com/office/powerpoint/2010/main" val="217138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http://fisnikhasani.com/building-your-own-bootloader</a:t>
            </a:r>
            <a:r>
              <a:rPr lang="en-US" dirty="0" smtClean="0">
                <a:hlinkClick r:id="rId2"/>
              </a:rPr>
              <a:t>/</a:t>
            </a:r>
            <a:endParaRPr lang="en-US" dirty="0" smtClean="0"/>
          </a:p>
          <a:p>
            <a:r>
              <a:rPr lang="en-US" dirty="0">
                <a:hlinkClick r:id="rId3"/>
              </a:rPr>
              <a:t>https://</a:t>
            </a:r>
            <a:r>
              <a:rPr lang="en-US" dirty="0" smtClean="0">
                <a:hlinkClick r:id="rId3"/>
              </a:rPr>
              <a:t>github.com/cfenollosa/os-tutorial/</a:t>
            </a:r>
            <a:endParaRPr lang="en-US" dirty="0" smtClean="0"/>
          </a:p>
          <a:p>
            <a:r>
              <a:rPr lang="en-US" dirty="0">
                <a:hlinkClick r:id="rId4"/>
              </a:rPr>
              <a:t>http://www.cs.bham.ac.uk/%</a:t>
            </a:r>
            <a:r>
              <a:rPr lang="en-US" dirty="0" smtClean="0">
                <a:hlinkClick r:id="rId4"/>
              </a:rPr>
              <a:t>7Eexr/lectures/opsys/10_11/lectures/os-dev.pdf</a:t>
            </a:r>
            <a:endParaRPr lang="en-US" dirty="0" smtClean="0"/>
          </a:p>
          <a:p>
            <a:r>
              <a:rPr lang="en-US" dirty="0">
                <a:hlinkClick r:id="rId5"/>
              </a:rPr>
              <a:t>https://</a:t>
            </a:r>
            <a:r>
              <a:rPr lang="en-US" dirty="0" smtClean="0">
                <a:hlinkClick r:id="rId5"/>
              </a:rPr>
              <a:t>wiki.osdev.org/BIOS#Common_functions</a:t>
            </a:r>
            <a:endParaRPr lang="en-US" dirty="0" smtClean="0"/>
          </a:p>
          <a:p>
            <a:r>
              <a:rPr lang="en-US" dirty="0">
                <a:hlinkClick r:id="rId6"/>
              </a:rPr>
              <a:t>http://</a:t>
            </a:r>
            <a:r>
              <a:rPr lang="en-US" dirty="0" smtClean="0">
                <a:hlinkClick r:id="rId6"/>
              </a:rPr>
              <a:t>www.pravaraengg.org.in/Download/MA/assembly_tutorial.pdf</a:t>
            </a:r>
            <a:endParaRPr lang="en-US" dirty="0" smtClean="0"/>
          </a:p>
          <a:p>
            <a:endParaRPr lang="en-US" dirty="0"/>
          </a:p>
        </p:txBody>
      </p:sp>
    </p:spTree>
    <p:extLst>
      <p:ext uri="{BB962C8B-B14F-4D97-AF65-F5344CB8AC3E}">
        <p14:creationId xmlns:p14="http://schemas.microsoft.com/office/powerpoint/2010/main" val="318137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Environment/Builds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charset="2"/>
              <a:buChar char="Ø"/>
            </a:pPr>
            <a:r>
              <a:rPr lang="en-US" dirty="0"/>
              <a:t> </a:t>
            </a:r>
            <a:r>
              <a:rPr lang="en-US" dirty="0" smtClean="0"/>
              <a:t>Virtual Machine/Ubuntu 14.04</a:t>
            </a:r>
          </a:p>
          <a:p>
            <a:pPr>
              <a:buFont typeface="Wingdings" charset="2"/>
              <a:buChar char="Ø"/>
            </a:pPr>
            <a:r>
              <a:rPr lang="en-US" dirty="0"/>
              <a:t> </a:t>
            </a:r>
            <a:r>
              <a:rPr lang="en-US" dirty="0" smtClean="0"/>
              <a:t>QEMU or Bosch</a:t>
            </a:r>
          </a:p>
          <a:p>
            <a:pPr>
              <a:buFont typeface="Wingdings" charset="2"/>
              <a:buChar char="Ø"/>
            </a:pPr>
            <a:r>
              <a:rPr lang="en-US" dirty="0"/>
              <a:t> </a:t>
            </a:r>
            <a:r>
              <a:rPr lang="en-US" dirty="0" smtClean="0"/>
              <a:t>NASM</a:t>
            </a:r>
          </a:p>
          <a:p>
            <a:pPr>
              <a:buFont typeface="Wingdings" charset="2"/>
              <a:buChar char="Ø"/>
            </a:pPr>
            <a:r>
              <a:rPr lang="en-US" dirty="0"/>
              <a:t> </a:t>
            </a:r>
            <a:r>
              <a:rPr lang="en-US" dirty="0" smtClean="0"/>
              <a:t>GMP, MPFR, LIBMPC, (dependency packages)</a:t>
            </a:r>
          </a:p>
          <a:p>
            <a:pPr>
              <a:buFont typeface="Wingdings" charset="2"/>
              <a:buChar char="Ø"/>
            </a:pPr>
            <a:r>
              <a:rPr lang="en-US" dirty="0"/>
              <a:t> MAKE, FLEX, TEXINFO, BISON</a:t>
            </a:r>
            <a:endParaRPr lang="en-US" dirty="0" smtClean="0"/>
          </a:p>
          <a:p>
            <a:pPr>
              <a:buFont typeface="Wingdings" charset="2"/>
              <a:buChar char="Ø"/>
            </a:pPr>
            <a:r>
              <a:rPr lang="en-US" dirty="0"/>
              <a:t> </a:t>
            </a:r>
            <a:r>
              <a:rPr lang="en-US" dirty="0" err="1" smtClean="0"/>
              <a:t>Binutils</a:t>
            </a:r>
            <a:r>
              <a:rPr lang="en-US" dirty="0" smtClean="0"/>
              <a:t> </a:t>
            </a:r>
            <a:r>
              <a:rPr lang="mr-IN" dirty="0" smtClean="0"/>
              <a:t>–</a:t>
            </a:r>
            <a:r>
              <a:rPr lang="en-US" dirty="0" smtClean="0"/>
              <a:t> 2.30</a:t>
            </a:r>
          </a:p>
          <a:p>
            <a:pPr>
              <a:buFont typeface="Wingdings" charset="2"/>
              <a:buChar char="Ø"/>
            </a:pPr>
            <a:r>
              <a:rPr lang="en-US" dirty="0"/>
              <a:t> </a:t>
            </a:r>
            <a:r>
              <a:rPr lang="en-US" dirty="0" smtClean="0"/>
              <a:t>Cross-Compiler </a:t>
            </a:r>
            <a:r>
              <a:rPr lang="mr-IN" dirty="0" smtClean="0"/>
              <a:t>–</a:t>
            </a:r>
            <a:r>
              <a:rPr lang="en-US" dirty="0" smtClean="0"/>
              <a:t> i686-elf-gcc</a:t>
            </a:r>
          </a:p>
        </p:txBody>
      </p:sp>
    </p:spTree>
    <p:extLst>
      <p:ext uri="{BB962C8B-B14F-4D97-AF65-F5344CB8AC3E}">
        <p14:creationId xmlns:p14="http://schemas.microsoft.com/office/powerpoint/2010/main" val="7622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783"/>
            <a:ext cx="9905998" cy="1492931"/>
          </a:xfrm>
        </p:spPr>
        <p:txBody>
          <a:bodyPr/>
          <a:lstStyle/>
          <a:p>
            <a:r>
              <a:rPr lang="en-US" dirty="0" smtClean="0"/>
              <a:t>Basic build of an operating system</a:t>
            </a:r>
            <a:endParaRPr lang="en-US" dirty="0"/>
          </a:p>
        </p:txBody>
      </p:sp>
      <p:sp>
        <p:nvSpPr>
          <p:cNvPr id="3" name="Content Placeholder 2"/>
          <p:cNvSpPr>
            <a:spLocks noGrp="1"/>
          </p:cNvSpPr>
          <p:nvPr>
            <p:ph idx="1"/>
          </p:nvPr>
        </p:nvSpPr>
        <p:spPr>
          <a:xfrm>
            <a:off x="1141412" y="1959430"/>
            <a:ext cx="9905999" cy="4555670"/>
          </a:xfrm>
        </p:spPr>
        <p:txBody>
          <a:bodyPr>
            <a:normAutofit/>
          </a:bodyPr>
          <a:lstStyle/>
          <a:p>
            <a:pPr>
              <a:buFont typeface="Wingdings" charset="2"/>
              <a:buChar char="Ø"/>
            </a:pPr>
            <a:endParaRPr lang="en-US" dirty="0" smtClean="0"/>
          </a:p>
          <a:p>
            <a:pPr>
              <a:buFont typeface="Wingdings" charset="2"/>
              <a:buChar char="Ø"/>
            </a:pPr>
            <a:r>
              <a:rPr lang="en-US" dirty="0" smtClean="0"/>
              <a:t> BIOS</a:t>
            </a:r>
            <a:endParaRPr lang="en-US" dirty="0"/>
          </a:p>
          <a:p>
            <a:pPr>
              <a:buFont typeface="Wingdings" charset="2"/>
              <a:buChar char="Ø"/>
            </a:pPr>
            <a:r>
              <a:rPr lang="en-US" dirty="0" smtClean="0"/>
              <a:t> Boot Sector</a:t>
            </a:r>
          </a:p>
          <a:p>
            <a:pPr>
              <a:buFont typeface="Wingdings" charset="2"/>
              <a:buChar char="Ø"/>
            </a:pPr>
            <a:r>
              <a:rPr lang="en-US" dirty="0"/>
              <a:t> </a:t>
            </a:r>
            <a:r>
              <a:rPr lang="en-US" dirty="0" smtClean="0"/>
              <a:t>GDT</a:t>
            </a:r>
          </a:p>
          <a:p>
            <a:pPr>
              <a:buFont typeface="Wingdings" charset="2"/>
              <a:buChar char="Ø"/>
            </a:pPr>
            <a:r>
              <a:rPr lang="en-US" dirty="0"/>
              <a:t> </a:t>
            </a:r>
            <a:r>
              <a:rPr lang="en-US" dirty="0" smtClean="0"/>
              <a:t>CPU</a:t>
            </a:r>
          </a:p>
          <a:p>
            <a:pPr>
              <a:buFont typeface="Wingdings" charset="2"/>
              <a:buChar char="Ø"/>
            </a:pPr>
            <a:r>
              <a:rPr lang="en-US" dirty="0"/>
              <a:t> </a:t>
            </a:r>
            <a:r>
              <a:rPr lang="en-US" dirty="0" smtClean="0"/>
              <a:t>Disk</a:t>
            </a:r>
          </a:p>
          <a:p>
            <a:pPr>
              <a:buFont typeface="Wingdings" charset="2"/>
              <a:buChar char="Ø"/>
            </a:pPr>
            <a:r>
              <a:rPr lang="en-US" dirty="0" smtClean="0"/>
              <a:t> Kernel</a:t>
            </a:r>
          </a:p>
        </p:txBody>
      </p:sp>
    </p:spTree>
    <p:extLst>
      <p:ext uri="{BB962C8B-B14F-4D97-AF65-F5344CB8AC3E}">
        <p14:creationId xmlns:p14="http://schemas.microsoft.com/office/powerpoint/2010/main" val="1159498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9918"/>
            <a:ext cx="9905998" cy="1478570"/>
          </a:xfrm>
        </p:spPr>
        <p:txBody>
          <a:bodyPr/>
          <a:lstStyle/>
          <a:p>
            <a:r>
              <a:rPr lang="en-US" b="1" dirty="0"/>
              <a:t>Bootloader</a:t>
            </a:r>
            <a:endParaRPr lang="en-US" dirty="0"/>
          </a:p>
        </p:txBody>
      </p:sp>
      <p:sp>
        <p:nvSpPr>
          <p:cNvPr id="3" name="Content Placeholder 2"/>
          <p:cNvSpPr>
            <a:spLocks noGrp="1"/>
          </p:cNvSpPr>
          <p:nvPr>
            <p:ph idx="1"/>
          </p:nvPr>
        </p:nvSpPr>
        <p:spPr>
          <a:xfrm>
            <a:off x="1141412" y="1868488"/>
            <a:ext cx="10223274" cy="4711926"/>
          </a:xfrm>
        </p:spPr>
        <p:txBody>
          <a:bodyPr>
            <a:noAutofit/>
          </a:bodyPr>
          <a:lstStyle/>
          <a:p>
            <a:r>
              <a:rPr lang="en-US" sz="3200" dirty="0"/>
              <a:t> </a:t>
            </a:r>
            <a:r>
              <a:rPr lang="en-US" sz="3200" dirty="0" smtClean="0"/>
              <a:t>Is </a:t>
            </a:r>
            <a:r>
              <a:rPr lang="en-US" sz="3200" dirty="0"/>
              <a:t>a small program that is executed under boot up in 16-bit Real Mode. It is very small, in fact, it is only </a:t>
            </a:r>
            <a:r>
              <a:rPr lang="en-US" sz="3200" b="1" dirty="0"/>
              <a:t>512 bytes</a:t>
            </a:r>
            <a:r>
              <a:rPr lang="en-US" sz="3200" dirty="0"/>
              <a:t> and it resides on the very first sector of a boot device. The bootloader is used to load more complex programs like an OS Kernel. The 512 byte bootloader code is stored with the </a:t>
            </a:r>
            <a:r>
              <a:rPr lang="en-US" sz="3200" b="1" dirty="0"/>
              <a:t>Master Boot Record (MBR)</a:t>
            </a:r>
            <a:r>
              <a:rPr lang="en-US" sz="3200" dirty="0"/>
              <a:t> and is loaded by the </a:t>
            </a:r>
            <a:r>
              <a:rPr lang="en-US" sz="3200" b="1" dirty="0"/>
              <a:t>Basic </a:t>
            </a:r>
            <a:r>
              <a:rPr lang="en-US" sz="3200" b="1" dirty="0" err="1"/>
              <a:t>Input/Output</a:t>
            </a:r>
            <a:r>
              <a:rPr lang="en-US" sz="3200" b="1" dirty="0"/>
              <a:t> System (BIOS)</a:t>
            </a:r>
            <a:r>
              <a:rPr lang="en-US" sz="3200" dirty="0"/>
              <a:t> via </a:t>
            </a:r>
            <a:r>
              <a:rPr lang="en-US" sz="3200" b="1" dirty="0" smtClean="0"/>
              <a:t>Interrupt.</a:t>
            </a:r>
            <a:endParaRPr lang="en-US" sz="3200" dirty="0"/>
          </a:p>
        </p:txBody>
      </p:sp>
    </p:spTree>
    <p:extLst>
      <p:ext uri="{BB962C8B-B14F-4D97-AF65-F5344CB8AC3E}">
        <p14:creationId xmlns:p14="http://schemas.microsoft.com/office/powerpoint/2010/main" val="710127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interrupts?</a:t>
            </a:r>
            <a:br>
              <a:rPr lang="en-US" b="1" dirty="0"/>
            </a:br>
            <a:endParaRPr lang="en-US" dirty="0"/>
          </a:p>
        </p:txBody>
      </p:sp>
      <p:sp>
        <p:nvSpPr>
          <p:cNvPr id="3" name="Content Placeholder 2"/>
          <p:cNvSpPr>
            <a:spLocks noGrp="1"/>
          </p:cNvSpPr>
          <p:nvPr>
            <p:ph idx="1"/>
          </p:nvPr>
        </p:nvSpPr>
        <p:spPr>
          <a:xfrm>
            <a:off x="1141412" y="1616529"/>
            <a:ext cx="9905999" cy="4816928"/>
          </a:xfrm>
        </p:spPr>
        <p:txBody>
          <a:bodyPr>
            <a:normAutofit/>
          </a:bodyPr>
          <a:lstStyle/>
          <a:p>
            <a:r>
              <a:rPr lang="en-US" dirty="0" smtClean="0"/>
              <a:t>The </a:t>
            </a:r>
            <a:r>
              <a:rPr lang="en-US" dirty="0"/>
              <a:t>hardware of a computer provides a mechanism called interrupts to handle events. </a:t>
            </a:r>
            <a:endParaRPr lang="en-US" dirty="0" smtClean="0"/>
          </a:p>
          <a:p>
            <a:r>
              <a:rPr lang="en-US" dirty="0" smtClean="0"/>
              <a:t>For </a:t>
            </a:r>
            <a:r>
              <a:rPr lang="en-US" dirty="0"/>
              <a:t>example, when a mouse is moved, the mouse hardware interrupts the current program to handle the mouse movement (to move the mouse cursor, etc.) Interrupts cause control to be passed to an interrupt handler. </a:t>
            </a:r>
            <a:endParaRPr lang="en-US" dirty="0" smtClean="0"/>
          </a:p>
          <a:p>
            <a:r>
              <a:rPr lang="en-US" dirty="0" smtClean="0"/>
              <a:t>Interrupt </a:t>
            </a:r>
            <a:r>
              <a:rPr lang="en-US" dirty="0"/>
              <a:t>handlers are routines that process the interrupt. Each type of interrupt is assigned an integer number. At the beginning of physical memory, a table of interrupt vectors resides that contain the segmented addresses of the interrupt </a:t>
            </a:r>
            <a:r>
              <a:rPr lang="en-US" dirty="0" smtClean="0"/>
              <a:t>handles</a:t>
            </a:r>
            <a:r>
              <a:rPr lang="en-US" dirty="0"/>
              <a:t>. The number of interrupt is essentially an index into this table. </a:t>
            </a:r>
          </a:p>
          <a:p>
            <a:endParaRPr lang="en-US" dirty="0"/>
          </a:p>
        </p:txBody>
      </p:sp>
    </p:spTree>
    <p:extLst>
      <p:ext uri="{BB962C8B-B14F-4D97-AF65-F5344CB8AC3E}">
        <p14:creationId xmlns:p14="http://schemas.microsoft.com/office/powerpoint/2010/main" val="425497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8382567" y="2420394"/>
            <a:ext cx="2334987" cy="1828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9" name="Oval 8"/>
          <p:cNvSpPr/>
          <p:nvPr/>
        </p:nvSpPr>
        <p:spPr>
          <a:xfrm>
            <a:off x="4817356" y="2603274"/>
            <a:ext cx="2334987" cy="1828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Bootloader</a:t>
            </a:r>
          </a:p>
          <a:p>
            <a:pPr algn="ctr"/>
            <a:r>
              <a:rPr lang="en-US" dirty="0" smtClean="0"/>
              <a:t>MAX:</a:t>
            </a:r>
          </a:p>
          <a:p>
            <a:pPr algn="ctr"/>
            <a:r>
              <a:rPr lang="en-US" dirty="0" smtClean="0"/>
              <a:t>512 bytes</a:t>
            </a:r>
            <a:endParaRPr lang="en-US" dirty="0"/>
          </a:p>
        </p:txBody>
      </p:sp>
      <p:sp>
        <p:nvSpPr>
          <p:cNvPr id="10" name="Oval 9"/>
          <p:cNvSpPr/>
          <p:nvPr/>
        </p:nvSpPr>
        <p:spPr>
          <a:xfrm>
            <a:off x="954561" y="2603274"/>
            <a:ext cx="2334987" cy="18287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BIOS</a:t>
            </a:r>
          </a:p>
          <a:p>
            <a:pPr algn="ctr"/>
            <a:r>
              <a:rPr lang="en-US" dirty="0" smtClean="0"/>
              <a:t>ROM</a:t>
            </a:r>
          </a:p>
          <a:p>
            <a:pPr algn="ctr"/>
            <a:r>
              <a:rPr lang="en-US" dirty="0" smtClean="0"/>
              <a:t>CHIP</a:t>
            </a:r>
          </a:p>
          <a:p>
            <a:pPr algn="ctr"/>
            <a:endParaRPr lang="en-US" dirty="0"/>
          </a:p>
        </p:txBody>
      </p:sp>
      <p:sp>
        <p:nvSpPr>
          <p:cNvPr id="11" name="Rectangle 10"/>
          <p:cNvSpPr/>
          <p:nvPr/>
        </p:nvSpPr>
        <p:spPr>
          <a:xfrm>
            <a:off x="1763486" y="922869"/>
            <a:ext cx="7455127" cy="1389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Bootloader executing at 0x7c00</a:t>
            </a:r>
          </a:p>
          <a:p>
            <a:pPr algn="ctr"/>
            <a:r>
              <a:rPr lang="en-US" sz="2400" dirty="0" smtClean="0"/>
              <a:t>Jumps to 0x1000 to execute kernel</a:t>
            </a:r>
            <a:endParaRPr lang="en-US" sz="2400" dirty="0"/>
          </a:p>
        </p:txBody>
      </p:sp>
      <p:sp>
        <p:nvSpPr>
          <p:cNvPr id="12" name="Rounded Rectangle 11"/>
          <p:cNvSpPr/>
          <p:nvPr/>
        </p:nvSpPr>
        <p:spPr>
          <a:xfrm>
            <a:off x="1502229" y="4952580"/>
            <a:ext cx="3624942" cy="173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BIOS reads the bootable device and loads the bootsector to address 0x7c00 in RAM memory and jumps to 0x7c00 to execute it</a:t>
            </a:r>
            <a:endParaRPr lang="en-US" dirty="0"/>
          </a:p>
        </p:txBody>
      </p:sp>
      <p:sp>
        <p:nvSpPr>
          <p:cNvPr id="13" name="Rounded Rectangle 12"/>
          <p:cNvSpPr/>
          <p:nvPr/>
        </p:nvSpPr>
        <p:spPr>
          <a:xfrm>
            <a:off x="6688909" y="5017395"/>
            <a:ext cx="4142945" cy="1665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Bootloader is programmed so that it loads the kernel residing on FAT formatted bootable drive onto RAM memory address 0x1000 and jumps to 0x1000 to execute kernel</a:t>
            </a:r>
            <a:endParaRPr lang="en-US" dirty="0"/>
          </a:p>
        </p:txBody>
      </p:sp>
      <p:sp>
        <p:nvSpPr>
          <p:cNvPr id="14" name="TextBox 13"/>
          <p:cNvSpPr txBox="1"/>
          <p:nvPr/>
        </p:nvSpPr>
        <p:spPr>
          <a:xfrm>
            <a:off x="4188096" y="230465"/>
            <a:ext cx="2605906" cy="584775"/>
          </a:xfrm>
          <a:prstGeom prst="rect">
            <a:avLst/>
          </a:prstGeom>
          <a:noFill/>
        </p:spPr>
        <p:txBody>
          <a:bodyPr wrap="none" rtlCol="0">
            <a:spAutoFit/>
          </a:bodyPr>
          <a:lstStyle/>
          <a:p>
            <a:r>
              <a:rPr lang="en-US" sz="3200" dirty="0" smtClean="0"/>
              <a:t>RAM MEMORY</a:t>
            </a:r>
            <a:endParaRPr lang="en-US" sz="3200" dirty="0"/>
          </a:p>
        </p:txBody>
      </p:sp>
      <p:sp>
        <p:nvSpPr>
          <p:cNvPr id="16" name="Curved Up Arrow 15"/>
          <p:cNvSpPr/>
          <p:nvPr/>
        </p:nvSpPr>
        <p:spPr>
          <a:xfrm>
            <a:off x="3174817" y="3960807"/>
            <a:ext cx="1736000" cy="73152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7" name="Curved Up Arrow 16"/>
          <p:cNvSpPr/>
          <p:nvPr/>
        </p:nvSpPr>
        <p:spPr>
          <a:xfrm>
            <a:off x="7152343" y="4066313"/>
            <a:ext cx="1736000" cy="73152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7696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327" y="375556"/>
            <a:ext cx="9905998" cy="1150031"/>
          </a:xfrm>
        </p:spPr>
        <p:txBody>
          <a:bodyPr/>
          <a:lstStyle/>
          <a:p>
            <a:r>
              <a:rPr lang="en-US" dirty="0" smtClean="0"/>
              <a:t>32-bit protected </a:t>
            </a:r>
            <a:r>
              <a:rPr lang="en-US" dirty="0"/>
              <a:t>mode </a:t>
            </a:r>
            <a:r>
              <a:rPr lang="en-US" dirty="0" smtClean="0"/>
              <a:t>switch-over</a:t>
            </a:r>
            <a:endParaRPr lang="en-US" dirty="0"/>
          </a:p>
        </p:txBody>
      </p:sp>
      <p:sp>
        <p:nvSpPr>
          <p:cNvPr id="3" name="Content Placeholder 2"/>
          <p:cNvSpPr>
            <a:spLocks noGrp="1"/>
          </p:cNvSpPr>
          <p:nvPr>
            <p:ph idx="1"/>
          </p:nvPr>
        </p:nvSpPr>
        <p:spPr>
          <a:xfrm>
            <a:off x="1174069" y="1387928"/>
            <a:ext cx="9905999" cy="4833257"/>
          </a:xfrm>
        </p:spPr>
        <p:txBody>
          <a:bodyPr>
            <a:normAutofit/>
          </a:bodyPr>
          <a:lstStyle/>
          <a:p>
            <a:pPr marL="457200" indent="-457200">
              <a:buFont typeface="+mj-lt"/>
              <a:buAutoNum type="arabicPeriod"/>
            </a:pPr>
            <a:r>
              <a:rPr lang="en-US" dirty="0"/>
              <a:t>D</a:t>
            </a:r>
            <a:r>
              <a:rPr lang="en-US" dirty="0" smtClean="0"/>
              <a:t>isable </a:t>
            </a:r>
            <a:r>
              <a:rPr lang="en-US" dirty="0"/>
              <a:t>interrupts using </a:t>
            </a:r>
            <a:r>
              <a:rPr lang="en-US" dirty="0" smtClean="0"/>
              <a:t>the cli</a:t>
            </a:r>
            <a:r>
              <a:rPr lang="en-US" dirty="0"/>
              <a:t> </a:t>
            </a:r>
            <a:r>
              <a:rPr lang="en-US" dirty="0" smtClean="0"/>
              <a:t>(clear </a:t>
            </a:r>
            <a:r>
              <a:rPr lang="en-US" dirty="0"/>
              <a:t>interrupt</a:t>
            </a:r>
            <a:r>
              <a:rPr lang="en-US" dirty="0" smtClean="0"/>
              <a:t>). </a:t>
            </a:r>
            <a:r>
              <a:rPr lang="en-US" dirty="0"/>
              <a:t>CPU will simply ignore any future interrupts that </a:t>
            </a:r>
            <a:r>
              <a:rPr lang="en-US" dirty="0" smtClean="0"/>
              <a:t>may happen</a:t>
            </a:r>
            <a:r>
              <a:rPr lang="en-US" dirty="0"/>
              <a:t>, at least until interrupts are later enabled.</a:t>
            </a:r>
          </a:p>
          <a:p>
            <a:pPr marL="457200" indent="-457200">
              <a:buFont typeface="+mj-lt"/>
              <a:buAutoNum type="arabicPeriod"/>
            </a:pPr>
            <a:r>
              <a:rPr lang="en-US" dirty="0"/>
              <a:t> </a:t>
            </a:r>
            <a:r>
              <a:rPr lang="en-US" dirty="0" smtClean="0"/>
              <a:t>Tell </a:t>
            </a:r>
            <a:r>
              <a:rPr lang="en-US" dirty="0"/>
              <a:t>the CPU about the GDT. </a:t>
            </a:r>
            <a:r>
              <a:rPr lang="en-US" dirty="0" smtClean="0"/>
              <a:t> i.e. </a:t>
            </a:r>
            <a:r>
              <a:rPr lang="en-US" b="1" dirty="0" err="1" smtClean="0"/>
              <a:t>lgdt</a:t>
            </a:r>
            <a:r>
              <a:rPr lang="en-US" b="1" dirty="0" smtClean="0"/>
              <a:t> </a:t>
            </a:r>
            <a:r>
              <a:rPr lang="en-US" b="1" dirty="0"/>
              <a:t>[</a:t>
            </a:r>
            <a:r>
              <a:rPr lang="en-US" b="1" dirty="0" err="1" smtClean="0"/>
              <a:t>gdt_descriptor</a:t>
            </a:r>
            <a:r>
              <a:rPr lang="en-US" b="1" dirty="0" smtClean="0"/>
              <a:t>]</a:t>
            </a:r>
          </a:p>
          <a:p>
            <a:pPr marL="0" indent="0">
              <a:buNone/>
            </a:pPr>
            <a:r>
              <a:rPr lang="en-US" b="1" dirty="0"/>
              <a:t>(</a:t>
            </a:r>
            <a:r>
              <a:rPr lang="en-US" dirty="0" smtClean="0"/>
              <a:t>The </a:t>
            </a:r>
            <a:r>
              <a:rPr lang="en-US" b="1" dirty="0"/>
              <a:t>Global Descriptor </a:t>
            </a:r>
            <a:r>
              <a:rPr lang="en-US" b="1" dirty="0" smtClean="0"/>
              <a:t>Table</a:t>
            </a:r>
            <a:r>
              <a:rPr lang="en-US" dirty="0" smtClean="0"/>
              <a:t> contains </a:t>
            </a:r>
            <a:r>
              <a:rPr lang="en-US" dirty="0"/>
              <a:t>entries telling the CPU about </a:t>
            </a:r>
            <a:r>
              <a:rPr lang="en-US" dirty="0" smtClean="0"/>
              <a:t>memory segments. )</a:t>
            </a:r>
          </a:p>
          <a:p>
            <a:pPr marL="0" indent="0">
              <a:buNone/>
            </a:pPr>
            <a:r>
              <a:rPr lang="en-US" dirty="0" smtClean="0"/>
              <a:t>3.    Once </a:t>
            </a:r>
            <a:r>
              <a:rPr lang="en-US" dirty="0"/>
              <a:t>both the GDT and the GDT descriptor have been prepared within our boot </a:t>
            </a:r>
            <a:r>
              <a:rPr lang="en-US" dirty="0" smtClean="0"/>
              <a:t>sector, we </a:t>
            </a:r>
            <a:r>
              <a:rPr lang="en-US" dirty="0"/>
              <a:t>are ready to instruct the CPU to switch from 16-bit real mode into 32-bit </a:t>
            </a:r>
            <a:r>
              <a:rPr lang="en-US" dirty="0" smtClean="0"/>
              <a:t>protected mode.</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3325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786" y="504218"/>
            <a:ext cx="10312625" cy="687768"/>
          </a:xfrm>
        </p:spPr>
        <p:txBody>
          <a:bodyPr/>
          <a:lstStyle/>
          <a:p>
            <a:r>
              <a:rPr lang="en-US" smtClean="0"/>
              <a:t>Switch 32 bit</a:t>
            </a:r>
            <a:endParaRPr lang="en-US"/>
          </a:p>
        </p:txBody>
      </p:sp>
      <p:sp>
        <p:nvSpPr>
          <p:cNvPr id="3" name="Content Placeholder 2"/>
          <p:cNvSpPr>
            <a:spLocks noGrp="1"/>
          </p:cNvSpPr>
          <p:nvPr>
            <p:ph idx="1"/>
          </p:nvPr>
        </p:nvSpPr>
        <p:spPr>
          <a:xfrm>
            <a:off x="734786" y="1191986"/>
            <a:ext cx="10972800" cy="5551714"/>
          </a:xfrm>
        </p:spPr>
        <p:txBody>
          <a:bodyPr numCol="2">
            <a:noAutofit/>
          </a:bodyPr>
          <a:lstStyle/>
          <a:p>
            <a:pPr marL="0" indent="0">
              <a:lnSpc>
                <a:spcPct val="100000"/>
              </a:lnSpc>
              <a:spcBef>
                <a:spcPts val="0"/>
              </a:spcBef>
              <a:buNone/>
            </a:pPr>
            <a:endParaRPr lang="en-US" sz="1800" b="1" dirty="0" smtClean="0">
              <a:latin typeface="+mj-lt"/>
            </a:endParaRPr>
          </a:p>
          <a:p>
            <a:pPr marL="0" indent="0">
              <a:lnSpc>
                <a:spcPct val="100000"/>
              </a:lnSpc>
              <a:spcBef>
                <a:spcPts val="0"/>
              </a:spcBef>
              <a:buNone/>
            </a:pPr>
            <a:r>
              <a:rPr lang="mr-IN" sz="1800" b="1" dirty="0" smtClean="0">
                <a:latin typeface="+mj-lt"/>
              </a:rPr>
              <a:t>[</a:t>
            </a:r>
            <a:r>
              <a:rPr lang="mr-IN" sz="1800" b="1" dirty="0" err="1">
                <a:latin typeface="+mj-lt"/>
              </a:rPr>
              <a:t>bits</a:t>
            </a:r>
            <a:r>
              <a:rPr lang="mr-IN" sz="1800" b="1" dirty="0">
                <a:latin typeface="+mj-lt"/>
              </a:rPr>
              <a:t> </a:t>
            </a:r>
            <a:r>
              <a:rPr lang="mr-IN" sz="1800" b="1" dirty="0" smtClean="0">
                <a:latin typeface="+mj-lt"/>
              </a:rPr>
              <a:t>16]</a:t>
            </a:r>
            <a:endParaRPr lang="en-US" sz="1800" b="1" dirty="0">
              <a:latin typeface="+mj-lt"/>
            </a:endParaRPr>
          </a:p>
          <a:p>
            <a:pPr marL="0" indent="0">
              <a:lnSpc>
                <a:spcPct val="100000"/>
              </a:lnSpc>
              <a:spcBef>
                <a:spcPts val="0"/>
              </a:spcBef>
              <a:buNone/>
            </a:pPr>
            <a:r>
              <a:rPr lang="en-US" sz="1800" b="1" dirty="0" err="1" smtClean="0">
                <a:latin typeface="+mj-lt"/>
              </a:rPr>
              <a:t>switch_to_pm</a:t>
            </a:r>
            <a:r>
              <a:rPr lang="en-US" sz="1800" b="1" dirty="0" smtClean="0">
                <a:latin typeface="+mj-lt"/>
              </a:rPr>
              <a:t>:</a:t>
            </a:r>
          </a:p>
          <a:p>
            <a:pPr marL="0" indent="0">
              <a:lnSpc>
                <a:spcPct val="100000"/>
              </a:lnSpc>
              <a:spcBef>
                <a:spcPts val="0"/>
              </a:spcBef>
              <a:buNone/>
            </a:pPr>
            <a:r>
              <a:rPr lang="en-US" sz="1800" dirty="0">
                <a:latin typeface="+mj-lt"/>
              </a:rPr>
              <a:t> </a:t>
            </a:r>
            <a:r>
              <a:rPr lang="en-US" sz="1800" dirty="0" smtClean="0">
                <a:latin typeface="+mj-lt"/>
              </a:rPr>
              <a:t>   </a:t>
            </a:r>
            <a:r>
              <a:rPr lang="en-US" sz="1800" b="1" dirty="0" smtClean="0">
                <a:latin typeface="+mj-lt"/>
              </a:rPr>
              <a:t>cli </a:t>
            </a:r>
            <a:r>
              <a:rPr lang="en-US" sz="1800" b="1" dirty="0">
                <a:latin typeface="+mj-lt"/>
              </a:rPr>
              <a:t>; </a:t>
            </a:r>
            <a:r>
              <a:rPr lang="en-US" sz="1800" dirty="0">
                <a:latin typeface="+mj-lt"/>
              </a:rPr>
              <a:t>disable </a:t>
            </a:r>
            <a:r>
              <a:rPr lang="en-US" sz="1800" dirty="0" smtClean="0">
                <a:latin typeface="+mj-lt"/>
              </a:rPr>
              <a:t>interrupts</a:t>
            </a:r>
          </a:p>
          <a:p>
            <a:pPr marL="0" indent="0">
              <a:lnSpc>
                <a:spcPct val="100000"/>
              </a:lnSpc>
              <a:spcBef>
                <a:spcPts val="0"/>
              </a:spcBef>
              <a:buNone/>
            </a:pPr>
            <a:r>
              <a:rPr lang="en-US" sz="1800" b="1" dirty="0" smtClean="0">
                <a:latin typeface="+mj-lt"/>
              </a:rPr>
              <a:t>   </a:t>
            </a:r>
            <a:r>
              <a:rPr lang="en-US" sz="1800" b="1" dirty="0" err="1" smtClean="0">
                <a:latin typeface="+mj-lt"/>
              </a:rPr>
              <a:t>lgdt</a:t>
            </a:r>
            <a:r>
              <a:rPr lang="en-US" sz="1800" b="1" dirty="0" smtClean="0">
                <a:latin typeface="+mj-lt"/>
              </a:rPr>
              <a:t> </a:t>
            </a:r>
            <a:r>
              <a:rPr lang="en-US" sz="1800" b="1" dirty="0">
                <a:latin typeface="+mj-lt"/>
              </a:rPr>
              <a:t>[</a:t>
            </a:r>
            <a:r>
              <a:rPr lang="en-US" sz="1800" b="1" dirty="0" err="1">
                <a:latin typeface="+mj-lt"/>
              </a:rPr>
              <a:t>gdt_descriptor</a:t>
            </a:r>
            <a:r>
              <a:rPr lang="en-US" sz="1800" b="1" dirty="0">
                <a:latin typeface="+mj-lt"/>
              </a:rPr>
              <a:t>] ; </a:t>
            </a:r>
            <a:r>
              <a:rPr lang="en-US" sz="1800" dirty="0">
                <a:latin typeface="+mj-lt"/>
              </a:rPr>
              <a:t>load the GDT </a:t>
            </a:r>
            <a:r>
              <a:rPr lang="en-US" sz="1800" dirty="0" smtClean="0">
                <a:latin typeface="+mj-lt"/>
              </a:rPr>
              <a:t>descriptor</a:t>
            </a:r>
          </a:p>
          <a:p>
            <a:pPr marL="0" indent="0">
              <a:lnSpc>
                <a:spcPct val="100000"/>
              </a:lnSpc>
              <a:spcBef>
                <a:spcPts val="0"/>
              </a:spcBef>
              <a:buNone/>
            </a:pPr>
            <a:r>
              <a:rPr lang="en-US" sz="1800" b="1" dirty="0" smtClean="0">
                <a:latin typeface="+mj-lt"/>
              </a:rPr>
              <a:t>   </a:t>
            </a:r>
            <a:r>
              <a:rPr lang="en-US" sz="1800" b="1" dirty="0" err="1" smtClean="0">
                <a:latin typeface="+mj-lt"/>
              </a:rPr>
              <a:t>mov</a:t>
            </a:r>
            <a:r>
              <a:rPr lang="en-US" sz="1800" b="1" dirty="0" smtClean="0">
                <a:latin typeface="+mj-lt"/>
              </a:rPr>
              <a:t> </a:t>
            </a:r>
            <a:r>
              <a:rPr lang="en-US" sz="1800" b="1" dirty="0" err="1">
                <a:latin typeface="+mj-lt"/>
              </a:rPr>
              <a:t>eax</a:t>
            </a:r>
            <a:r>
              <a:rPr lang="en-US" sz="1800" b="1" dirty="0">
                <a:latin typeface="+mj-lt"/>
              </a:rPr>
              <a:t>, </a:t>
            </a:r>
            <a:r>
              <a:rPr lang="en-US" sz="1800" b="1" dirty="0" smtClean="0">
                <a:latin typeface="+mj-lt"/>
              </a:rPr>
              <a:t>cr0</a:t>
            </a:r>
          </a:p>
          <a:p>
            <a:pPr marL="0" indent="0">
              <a:lnSpc>
                <a:spcPct val="100000"/>
              </a:lnSpc>
              <a:spcBef>
                <a:spcPts val="0"/>
              </a:spcBef>
              <a:buNone/>
            </a:pPr>
            <a:r>
              <a:rPr lang="en-US" sz="1800" b="1" dirty="0" smtClean="0">
                <a:latin typeface="+mj-lt"/>
              </a:rPr>
              <a:t>   or </a:t>
            </a:r>
            <a:r>
              <a:rPr lang="en-US" sz="1800" b="1" dirty="0" err="1">
                <a:latin typeface="+mj-lt"/>
              </a:rPr>
              <a:t>eax</a:t>
            </a:r>
            <a:r>
              <a:rPr lang="en-US" sz="1800" b="1" dirty="0">
                <a:latin typeface="+mj-lt"/>
              </a:rPr>
              <a:t>, 0x1 </a:t>
            </a:r>
            <a:r>
              <a:rPr lang="en-US" sz="1800" dirty="0">
                <a:latin typeface="+mj-lt"/>
              </a:rPr>
              <a:t>; </a:t>
            </a:r>
            <a:r>
              <a:rPr lang="en-US" sz="1800" dirty="0" smtClean="0">
                <a:latin typeface="+mj-lt"/>
              </a:rPr>
              <a:t> set </a:t>
            </a:r>
            <a:r>
              <a:rPr lang="en-US" sz="1800" dirty="0">
                <a:latin typeface="+mj-lt"/>
              </a:rPr>
              <a:t>32-bit mode bit in </a:t>
            </a:r>
            <a:r>
              <a:rPr lang="en-US" sz="1800" dirty="0" smtClean="0">
                <a:latin typeface="+mj-lt"/>
              </a:rPr>
              <a:t>cr0</a:t>
            </a:r>
          </a:p>
          <a:p>
            <a:pPr marL="0" indent="0">
              <a:lnSpc>
                <a:spcPct val="100000"/>
              </a:lnSpc>
              <a:spcBef>
                <a:spcPts val="0"/>
              </a:spcBef>
              <a:buNone/>
            </a:pPr>
            <a:r>
              <a:rPr lang="en-US" sz="1800" b="1" dirty="0" smtClean="0">
                <a:latin typeface="+mj-lt"/>
              </a:rPr>
              <a:t>   </a:t>
            </a:r>
            <a:r>
              <a:rPr lang="en-US" sz="1800" b="1" dirty="0" err="1" smtClean="0">
                <a:latin typeface="+mj-lt"/>
              </a:rPr>
              <a:t>mov</a:t>
            </a:r>
            <a:r>
              <a:rPr lang="en-US" sz="1800" b="1" dirty="0" smtClean="0">
                <a:latin typeface="+mj-lt"/>
              </a:rPr>
              <a:t> </a:t>
            </a:r>
            <a:r>
              <a:rPr lang="en-US" sz="1800" b="1" dirty="0">
                <a:latin typeface="+mj-lt"/>
              </a:rPr>
              <a:t>cr0, </a:t>
            </a:r>
            <a:r>
              <a:rPr lang="en-US" sz="1800" b="1" dirty="0" err="1" smtClean="0">
                <a:latin typeface="+mj-lt"/>
              </a:rPr>
              <a:t>eax</a:t>
            </a:r>
            <a:endParaRPr lang="en-US" sz="1800" b="1" dirty="0" smtClean="0">
              <a:latin typeface="+mj-lt"/>
            </a:endParaRPr>
          </a:p>
          <a:p>
            <a:pPr marL="0" indent="0">
              <a:lnSpc>
                <a:spcPct val="100000"/>
              </a:lnSpc>
              <a:spcBef>
                <a:spcPts val="0"/>
              </a:spcBef>
              <a:buNone/>
            </a:pPr>
            <a:r>
              <a:rPr lang="en-US" sz="1800" b="1" dirty="0" smtClean="0">
                <a:latin typeface="+mj-lt"/>
              </a:rPr>
              <a:t>   </a:t>
            </a:r>
            <a:r>
              <a:rPr lang="en-US" sz="1800" b="1" dirty="0" err="1" smtClean="0">
                <a:latin typeface="+mj-lt"/>
              </a:rPr>
              <a:t>jmp</a:t>
            </a:r>
            <a:r>
              <a:rPr lang="en-US" sz="1800" b="1" dirty="0" smtClean="0">
                <a:latin typeface="+mj-lt"/>
              </a:rPr>
              <a:t> </a:t>
            </a:r>
            <a:r>
              <a:rPr lang="en-US" sz="1800" b="1" dirty="0" err="1">
                <a:latin typeface="+mj-lt"/>
              </a:rPr>
              <a:t>CODE_SEG:init_pm</a:t>
            </a:r>
            <a:r>
              <a:rPr lang="en-US" sz="1800" b="1" dirty="0">
                <a:latin typeface="+mj-lt"/>
              </a:rPr>
              <a:t> </a:t>
            </a:r>
            <a:r>
              <a:rPr lang="en-US" sz="1800" dirty="0">
                <a:latin typeface="+mj-lt"/>
              </a:rPr>
              <a:t>; far </a:t>
            </a:r>
            <a:r>
              <a:rPr lang="en-US" sz="1800" dirty="0" smtClean="0">
                <a:latin typeface="+mj-lt"/>
              </a:rPr>
              <a:t>jump a </a:t>
            </a:r>
            <a:r>
              <a:rPr lang="en-US" sz="1800" dirty="0">
                <a:latin typeface="+mj-lt"/>
              </a:rPr>
              <a:t>different </a:t>
            </a:r>
            <a:r>
              <a:rPr lang="en-US" sz="1800" dirty="0" smtClean="0">
                <a:latin typeface="+mj-lt"/>
              </a:rPr>
              <a:t>    segment</a:t>
            </a:r>
          </a:p>
          <a:p>
            <a:pPr marL="0" indent="0">
              <a:lnSpc>
                <a:spcPct val="100000"/>
              </a:lnSpc>
              <a:spcBef>
                <a:spcPts val="0"/>
              </a:spcBef>
              <a:buNone/>
            </a:pPr>
            <a:endParaRPr lang="pt-BR" sz="1800" b="1" dirty="0">
              <a:latin typeface="+mj-lt"/>
            </a:endParaRPr>
          </a:p>
          <a:p>
            <a:pPr marL="0" indent="0">
              <a:lnSpc>
                <a:spcPct val="100000"/>
              </a:lnSpc>
              <a:spcBef>
                <a:spcPts val="0"/>
              </a:spcBef>
              <a:buNone/>
            </a:pPr>
            <a:r>
              <a:rPr lang="pt-BR" sz="1800" b="1" dirty="0">
                <a:latin typeface="+mj-lt"/>
              </a:rPr>
              <a:t>[bits 32]</a:t>
            </a:r>
            <a:endParaRPr lang="pt-BR" sz="1800" b="1" dirty="0" smtClean="0">
              <a:latin typeface="+mj-lt"/>
            </a:endParaRPr>
          </a:p>
          <a:p>
            <a:pPr marL="0" indent="0">
              <a:lnSpc>
                <a:spcPct val="100000"/>
              </a:lnSpc>
              <a:spcBef>
                <a:spcPts val="0"/>
              </a:spcBef>
              <a:buNone/>
            </a:pPr>
            <a:r>
              <a:rPr lang="pt-BR" sz="1800" b="1" dirty="0">
                <a:latin typeface="+mj-lt"/>
              </a:rPr>
              <a:t>BEGIN_PM</a:t>
            </a:r>
            <a:r>
              <a:rPr lang="pt-BR" sz="1800" b="1" dirty="0" smtClean="0">
                <a:latin typeface="+mj-lt"/>
              </a:rPr>
              <a:t>:</a:t>
            </a:r>
          </a:p>
          <a:p>
            <a:pPr marL="0" indent="0">
              <a:lnSpc>
                <a:spcPct val="100000"/>
              </a:lnSpc>
              <a:spcBef>
                <a:spcPts val="0"/>
              </a:spcBef>
              <a:buNone/>
            </a:pPr>
            <a:r>
              <a:rPr lang="pt-BR" sz="1800" b="1" dirty="0" smtClean="0">
                <a:latin typeface="+mj-lt"/>
              </a:rPr>
              <a:t>    </a:t>
            </a:r>
            <a:r>
              <a:rPr lang="pt-BR" sz="1800" b="1" dirty="0" err="1" smtClean="0">
                <a:latin typeface="+mj-lt"/>
              </a:rPr>
              <a:t>call</a:t>
            </a:r>
            <a:r>
              <a:rPr lang="pt-BR" sz="1800" b="1" dirty="0" smtClean="0">
                <a:latin typeface="+mj-lt"/>
              </a:rPr>
              <a:t> </a:t>
            </a:r>
            <a:r>
              <a:rPr lang="pt-BR" sz="1800" b="1" dirty="0">
                <a:latin typeface="+mj-lt"/>
              </a:rPr>
              <a:t>KERNEL_OFFSET </a:t>
            </a:r>
            <a:r>
              <a:rPr lang="pt-BR" sz="1800" dirty="0">
                <a:latin typeface="+mj-lt"/>
              </a:rPr>
              <a:t>; </a:t>
            </a:r>
            <a:r>
              <a:rPr lang="pt-BR" sz="1800" dirty="0" err="1">
                <a:latin typeface="+mj-lt"/>
              </a:rPr>
              <a:t>Give</a:t>
            </a:r>
            <a:r>
              <a:rPr lang="pt-BR" sz="1800" dirty="0">
                <a:latin typeface="+mj-lt"/>
              </a:rPr>
              <a:t> </a:t>
            </a:r>
            <a:r>
              <a:rPr lang="pt-BR" sz="1800" dirty="0" err="1">
                <a:latin typeface="+mj-lt"/>
              </a:rPr>
              <a:t>control</a:t>
            </a:r>
            <a:r>
              <a:rPr lang="pt-BR" sz="1800" dirty="0">
                <a:latin typeface="+mj-lt"/>
              </a:rPr>
              <a:t> </a:t>
            </a:r>
            <a:r>
              <a:rPr lang="pt-BR" sz="1800" dirty="0" err="1">
                <a:latin typeface="+mj-lt"/>
              </a:rPr>
              <a:t>to</a:t>
            </a:r>
            <a:r>
              <a:rPr lang="pt-BR" sz="1800" dirty="0">
                <a:latin typeface="+mj-lt"/>
              </a:rPr>
              <a:t> </a:t>
            </a:r>
            <a:r>
              <a:rPr lang="pt-BR" sz="1800" dirty="0" err="1">
                <a:latin typeface="+mj-lt"/>
              </a:rPr>
              <a:t>the</a:t>
            </a:r>
            <a:r>
              <a:rPr lang="pt-BR" sz="1800" dirty="0">
                <a:latin typeface="+mj-lt"/>
              </a:rPr>
              <a:t> </a:t>
            </a:r>
            <a:r>
              <a:rPr lang="pt-BR" sz="1800" dirty="0" err="1" smtClean="0">
                <a:latin typeface="+mj-lt"/>
              </a:rPr>
              <a:t>kernel</a:t>
            </a:r>
            <a:endParaRPr lang="pt-BR" sz="1800" dirty="0" smtClean="0">
              <a:latin typeface="+mj-lt"/>
            </a:endParaRPr>
          </a:p>
          <a:p>
            <a:pPr marL="0" indent="0">
              <a:lnSpc>
                <a:spcPct val="100000"/>
              </a:lnSpc>
              <a:spcBef>
                <a:spcPts val="0"/>
              </a:spcBef>
              <a:buNone/>
            </a:pPr>
            <a:r>
              <a:rPr lang="pt-BR" sz="1800" b="1" dirty="0" smtClean="0">
                <a:latin typeface="+mj-lt"/>
              </a:rPr>
              <a:t>    </a:t>
            </a:r>
            <a:r>
              <a:rPr lang="pt-BR" sz="1800" b="1" dirty="0" err="1" smtClean="0">
                <a:latin typeface="+mj-lt"/>
              </a:rPr>
              <a:t>jmp</a:t>
            </a:r>
            <a:r>
              <a:rPr lang="pt-BR" sz="1800" b="1" dirty="0" smtClean="0">
                <a:latin typeface="+mj-lt"/>
              </a:rPr>
              <a:t> </a:t>
            </a:r>
            <a:r>
              <a:rPr lang="pt-BR" sz="1800" b="1" dirty="0">
                <a:latin typeface="+mj-lt"/>
              </a:rPr>
              <a:t>$ </a:t>
            </a:r>
            <a:r>
              <a:rPr lang="pt-BR" sz="1800" dirty="0">
                <a:latin typeface="+mj-lt"/>
              </a:rPr>
              <a:t>; </a:t>
            </a:r>
            <a:r>
              <a:rPr lang="pt-BR" sz="1800" dirty="0" err="1">
                <a:latin typeface="+mj-lt"/>
              </a:rPr>
              <a:t>Stay</a:t>
            </a:r>
            <a:r>
              <a:rPr lang="pt-BR" sz="1800" dirty="0">
                <a:latin typeface="+mj-lt"/>
              </a:rPr>
              <a:t> </a:t>
            </a:r>
            <a:r>
              <a:rPr lang="pt-BR" sz="1800" dirty="0" err="1">
                <a:latin typeface="+mj-lt"/>
              </a:rPr>
              <a:t>here</a:t>
            </a:r>
            <a:r>
              <a:rPr lang="pt-BR" sz="1800" dirty="0">
                <a:latin typeface="+mj-lt"/>
              </a:rPr>
              <a:t>, </a:t>
            </a:r>
            <a:r>
              <a:rPr lang="pt-BR" sz="1800" dirty="0" err="1">
                <a:latin typeface="+mj-lt"/>
              </a:rPr>
              <a:t>if</a:t>
            </a:r>
            <a:r>
              <a:rPr lang="pt-BR" sz="1800" dirty="0">
                <a:latin typeface="+mj-lt"/>
              </a:rPr>
              <a:t> </a:t>
            </a:r>
            <a:r>
              <a:rPr lang="pt-BR" sz="1800" dirty="0" err="1">
                <a:latin typeface="+mj-lt"/>
              </a:rPr>
              <a:t>kernel</a:t>
            </a:r>
            <a:r>
              <a:rPr lang="pt-BR" sz="1800" dirty="0">
                <a:latin typeface="+mj-lt"/>
              </a:rPr>
              <a:t> </a:t>
            </a:r>
            <a:r>
              <a:rPr lang="pt-BR" sz="1800" dirty="0" err="1">
                <a:latin typeface="+mj-lt"/>
              </a:rPr>
              <a:t>returns</a:t>
            </a:r>
            <a:r>
              <a:rPr lang="pt-BR" sz="1800" dirty="0">
                <a:latin typeface="+mj-lt"/>
              </a:rPr>
              <a:t> </a:t>
            </a:r>
            <a:r>
              <a:rPr lang="pt-BR" sz="1800" dirty="0" err="1">
                <a:latin typeface="+mj-lt"/>
              </a:rPr>
              <a:t>the</a:t>
            </a:r>
            <a:r>
              <a:rPr lang="pt-BR" sz="1800" dirty="0">
                <a:latin typeface="+mj-lt"/>
              </a:rPr>
              <a:t> </a:t>
            </a:r>
            <a:r>
              <a:rPr lang="pt-BR" sz="1800" dirty="0" err="1">
                <a:latin typeface="+mj-lt"/>
              </a:rPr>
              <a:t>control</a:t>
            </a:r>
            <a:r>
              <a:rPr lang="pt-BR" sz="1800" dirty="0">
                <a:latin typeface="+mj-lt"/>
              </a:rPr>
              <a:t> (does </a:t>
            </a:r>
            <a:r>
              <a:rPr lang="pt-BR" sz="1800" dirty="0" err="1">
                <a:latin typeface="+mj-lt"/>
              </a:rPr>
              <a:t>not</a:t>
            </a:r>
            <a:r>
              <a:rPr lang="pt-BR" sz="1800" dirty="0">
                <a:latin typeface="+mj-lt"/>
              </a:rPr>
              <a:t> </a:t>
            </a:r>
            <a:r>
              <a:rPr lang="pt-BR" sz="1800" dirty="0" err="1">
                <a:latin typeface="+mj-lt"/>
              </a:rPr>
              <a:t>happen</a:t>
            </a:r>
            <a:r>
              <a:rPr lang="pt-BR" sz="1800" dirty="0">
                <a:latin typeface="+mj-lt"/>
              </a:rPr>
              <a:t>)</a:t>
            </a:r>
            <a:endParaRPr lang="pt-BR" sz="1800" b="1" dirty="0">
              <a:latin typeface="+mj-lt"/>
            </a:endParaRPr>
          </a:p>
          <a:p>
            <a:pPr marL="0" indent="0">
              <a:lnSpc>
                <a:spcPct val="100000"/>
              </a:lnSpc>
              <a:spcBef>
                <a:spcPts val="0"/>
              </a:spcBef>
              <a:buNone/>
            </a:pPr>
            <a:endParaRPr lang="pt-BR" sz="1800" b="1" dirty="0" smtClean="0"/>
          </a:p>
          <a:p>
            <a:pPr marL="0" indent="0">
              <a:lnSpc>
                <a:spcPct val="100000"/>
              </a:lnSpc>
              <a:spcBef>
                <a:spcPts val="0"/>
              </a:spcBef>
              <a:buNone/>
            </a:pPr>
            <a:endParaRPr lang="pt-BR" sz="1800" b="1" dirty="0"/>
          </a:p>
          <a:p>
            <a:pPr marL="0" indent="0">
              <a:lnSpc>
                <a:spcPct val="100000"/>
              </a:lnSpc>
              <a:spcBef>
                <a:spcPts val="0"/>
              </a:spcBef>
              <a:buNone/>
            </a:pPr>
            <a:endParaRPr lang="pt-BR" sz="1800" b="1" dirty="0" smtClean="0"/>
          </a:p>
          <a:p>
            <a:pPr marL="0" indent="0">
              <a:lnSpc>
                <a:spcPct val="100000"/>
              </a:lnSpc>
              <a:spcBef>
                <a:spcPts val="0"/>
              </a:spcBef>
              <a:buNone/>
            </a:pPr>
            <a:endParaRPr lang="pt-BR" sz="1800" b="1" dirty="0" smtClean="0"/>
          </a:p>
          <a:p>
            <a:pPr marL="0" indent="0">
              <a:lnSpc>
                <a:spcPct val="100000"/>
              </a:lnSpc>
              <a:spcBef>
                <a:spcPts val="0"/>
              </a:spcBef>
              <a:buNone/>
            </a:pPr>
            <a:r>
              <a:rPr lang="pt-BR" sz="1800" b="1" dirty="0" smtClean="0"/>
              <a:t>[</a:t>
            </a:r>
            <a:r>
              <a:rPr lang="pt-BR" sz="1800" b="1" dirty="0"/>
              <a:t>bits 32</a:t>
            </a:r>
            <a:r>
              <a:rPr lang="pt-BR" sz="1800" b="1" dirty="0" smtClean="0"/>
              <a:t>]</a:t>
            </a:r>
          </a:p>
          <a:p>
            <a:pPr marL="0" indent="0">
              <a:lnSpc>
                <a:spcPct val="100000"/>
              </a:lnSpc>
              <a:spcBef>
                <a:spcPts val="0"/>
              </a:spcBef>
              <a:buNone/>
            </a:pPr>
            <a:r>
              <a:rPr lang="pt-BR" sz="1800" b="1" dirty="0" err="1"/>
              <a:t>init_pm</a:t>
            </a:r>
            <a:r>
              <a:rPr lang="pt-BR" sz="1800" b="1" dirty="0"/>
              <a:t>: ;</a:t>
            </a:r>
            <a:r>
              <a:rPr lang="pt-BR" sz="1800" dirty="0"/>
              <a:t> </a:t>
            </a:r>
            <a:r>
              <a:rPr lang="pt-BR" sz="1800" dirty="0" err="1"/>
              <a:t>now</a:t>
            </a:r>
            <a:r>
              <a:rPr lang="pt-BR" sz="1800" dirty="0"/>
              <a:t> </a:t>
            </a:r>
            <a:r>
              <a:rPr lang="pt-BR" sz="1800" dirty="0" err="1"/>
              <a:t>using</a:t>
            </a:r>
            <a:r>
              <a:rPr lang="pt-BR" sz="1800" dirty="0"/>
              <a:t> 32-bit </a:t>
            </a:r>
            <a:r>
              <a:rPr lang="pt-BR" sz="1800" dirty="0" err="1" smtClean="0"/>
              <a:t>instructions</a:t>
            </a:r>
            <a:endParaRPr lang="pt-BR" sz="1800" dirty="0" smtClean="0"/>
          </a:p>
          <a:p>
            <a:pPr marL="0" indent="0">
              <a:lnSpc>
                <a:spcPct val="100000"/>
              </a:lnSpc>
              <a:spcBef>
                <a:spcPts val="0"/>
              </a:spcBef>
              <a:buNone/>
            </a:pPr>
            <a:r>
              <a:rPr lang="pt-BR" sz="1800" b="1" dirty="0" smtClean="0"/>
              <a:t>    </a:t>
            </a:r>
            <a:r>
              <a:rPr lang="pt-BR" sz="1800" b="1" dirty="0" err="1" smtClean="0"/>
              <a:t>mov</a:t>
            </a:r>
            <a:r>
              <a:rPr lang="pt-BR" sz="1800" b="1" dirty="0" smtClean="0"/>
              <a:t> </a:t>
            </a:r>
            <a:r>
              <a:rPr lang="pt-BR" sz="1800" b="1" dirty="0" err="1"/>
              <a:t>ax</a:t>
            </a:r>
            <a:r>
              <a:rPr lang="pt-BR" sz="1800" b="1" dirty="0"/>
              <a:t>, DATA_SEG </a:t>
            </a:r>
            <a:r>
              <a:rPr lang="pt-BR" sz="1800" dirty="0"/>
              <a:t>; </a:t>
            </a:r>
            <a:r>
              <a:rPr lang="pt-BR" sz="1800" dirty="0" err="1" smtClean="0"/>
              <a:t>update</a:t>
            </a:r>
            <a:r>
              <a:rPr lang="pt-BR" sz="1800" dirty="0" smtClean="0"/>
              <a:t> </a:t>
            </a:r>
            <a:r>
              <a:rPr lang="pt-BR" sz="1800" dirty="0"/>
              <a:t>data </a:t>
            </a:r>
            <a:r>
              <a:rPr lang="pt-BR" sz="1800" dirty="0" err="1"/>
              <a:t>segment</a:t>
            </a:r>
            <a:r>
              <a:rPr lang="pt-BR" sz="1800" dirty="0"/>
              <a:t> </a:t>
            </a:r>
            <a:r>
              <a:rPr lang="pt-BR" sz="1800" dirty="0" err="1" smtClean="0"/>
              <a:t>registers</a:t>
            </a:r>
            <a:endParaRPr lang="pt-BR" sz="1800" dirty="0" smtClean="0"/>
          </a:p>
          <a:p>
            <a:pPr marL="0" indent="0">
              <a:lnSpc>
                <a:spcPct val="100000"/>
              </a:lnSpc>
              <a:spcBef>
                <a:spcPts val="0"/>
              </a:spcBef>
              <a:buNone/>
            </a:pPr>
            <a:r>
              <a:rPr lang="pt-BR" sz="1800" b="1" dirty="0"/>
              <a:t> </a:t>
            </a:r>
            <a:r>
              <a:rPr lang="pt-BR" sz="1800" b="1" dirty="0" smtClean="0"/>
              <a:t>   </a:t>
            </a:r>
            <a:r>
              <a:rPr lang="pt-BR" sz="1800" b="1" dirty="0" err="1" smtClean="0"/>
              <a:t>mov</a:t>
            </a:r>
            <a:r>
              <a:rPr lang="pt-BR" sz="1800" b="1" dirty="0" smtClean="0"/>
              <a:t> </a:t>
            </a:r>
            <a:r>
              <a:rPr lang="pt-BR" sz="1800" b="1" dirty="0" err="1"/>
              <a:t>ds</a:t>
            </a:r>
            <a:r>
              <a:rPr lang="pt-BR" sz="1800" b="1" dirty="0"/>
              <a:t>, </a:t>
            </a:r>
            <a:r>
              <a:rPr lang="pt-BR" sz="1800" b="1" dirty="0" err="1" smtClean="0"/>
              <a:t>ax</a:t>
            </a:r>
            <a:endParaRPr lang="pt-BR" sz="1800" b="1" dirty="0" smtClean="0"/>
          </a:p>
          <a:p>
            <a:pPr marL="0" indent="0">
              <a:lnSpc>
                <a:spcPct val="100000"/>
              </a:lnSpc>
              <a:spcBef>
                <a:spcPts val="0"/>
              </a:spcBef>
              <a:buNone/>
            </a:pPr>
            <a:r>
              <a:rPr lang="pt-BR" sz="1800" b="1" dirty="0"/>
              <a:t> </a:t>
            </a:r>
            <a:r>
              <a:rPr lang="pt-BR" sz="1800" b="1" dirty="0" smtClean="0"/>
              <a:t>   </a:t>
            </a:r>
            <a:r>
              <a:rPr lang="pt-BR" sz="1800" b="1" dirty="0" err="1" smtClean="0"/>
              <a:t>mov</a:t>
            </a:r>
            <a:r>
              <a:rPr lang="pt-BR" sz="1800" b="1" dirty="0" smtClean="0"/>
              <a:t> </a:t>
            </a:r>
            <a:r>
              <a:rPr lang="pt-BR" sz="1800" b="1" dirty="0" err="1"/>
              <a:t>ss</a:t>
            </a:r>
            <a:r>
              <a:rPr lang="pt-BR" sz="1800" b="1" dirty="0"/>
              <a:t>, </a:t>
            </a:r>
            <a:r>
              <a:rPr lang="pt-BR" sz="1800" b="1" dirty="0" err="1" smtClean="0"/>
              <a:t>ax</a:t>
            </a:r>
            <a:endParaRPr lang="pt-BR" sz="1800" b="1" dirty="0" smtClean="0"/>
          </a:p>
          <a:p>
            <a:pPr marL="0" indent="0">
              <a:lnSpc>
                <a:spcPct val="100000"/>
              </a:lnSpc>
              <a:spcBef>
                <a:spcPts val="0"/>
              </a:spcBef>
              <a:buNone/>
            </a:pPr>
            <a:r>
              <a:rPr lang="pt-BR" sz="1800" b="1" dirty="0" smtClean="0"/>
              <a:t>    </a:t>
            </a:r>
            <a:r>
              <a:rPr lang="pt-BR" sz="1800" b="1" dirty="0" err="1" smtClean="0"/>
              <a:t>mov</a:t>
            </a:r>
            <a:r>
              <a:rPr lang="pt-BR" sz="1800" b="1" dirty="0" smtClean="0"/>
              <a:t> </a:t>
            </a:r>
            <a:r>
              <a:rPr lang="pt-BR" sz="1800" b="1" dirty="0"/>
              <a:t>es, </a:t>
            </a:r>
            <a:r>
              <a:rPr lang="pt-BR" sz="1800" b="1" dirty="0" err="1" smtClean="0"/>
              <a:t>ax</a:t>
            </a:r>
            <a:endParaRPr lang="pt-BR" sz="1800" b="1" dirty="0" smtClean="0"/>
          </a:p>
          <a:p>
            <a:pPr marL="0" indent="0">
              <a:lnSpc>
                <a:spcPct val="100000"/>
              </a:lnSpc>
              <a:spcBef>
                <a:spcPts val="0"/>
              </a:spcBef>
              <a:buNone/>
            </a:pPr>
            <a:r>
              <a:rPr lang="pt-BR" sz="1800" b="1" dirty="0" smtClean="0"/>
              <a:t>    </a:t>
            </a:r>
            <a:r>
              <a:rPr lang="pt-BR" sz="1800" b="1" dirty="0" err="1" smtClean="0"/>
              <a:t>mov</a:t>
            </a:r>
            <a:r>
              <a:rPr lang="pt-BR" sz="1800" b="1" dirty="0" smtClean="0"/>
              <a:t> </a:t>
            </a:r>
            <a:r>
              <a:rPr lang="pt-BR" sz="1800" b="1" dirty="0" err="1"/>
              <a:t>fs</a:t>
            </a:r>
            <a:r>
              <a:rPr lang="pt-BR" sz="1800" b="1" dirty="0"/>
              <a:t>, </a:t>
            </a:r>
            <a:r>
              <a:rPr lang="pt-BR" sz="1800" b="1" dirty="0" err="1" smtClean="0"/>
              <a:t>ax</a:t>
            </a:r>
            <a:endParaRPr lang="pt-BR" sz="1800" b="1" dirty="0" smtClean="0"/>
          </a:p>
          <a:p>
            <a:pPr marL="0" indent="0">
              <a:lnSpc>
                <a:spcPct val="100000"/>
              </a:lnSpc>
              <a:spcBef>
                <a:spcPts val="0"/>
              </a:spcBef>
              <a:buNone/>
            </a:pPr>
            <a:r>
              <a:rPr lang="pt-BR" sz="1800" b="1" dirty="0" smtClean="0"/>
              <a:t>    </a:t>
            </a:r>
            <a:r>
              <a:rPr lang="pt-BR" sz="1800" b="1" dirty="0" err="1" smtClean="0"/>
              <a:t>mov</a:t>
            </a:r>
            <a:r>
              <a:rPr lang="pt-BR" sz="1800" b="1" dirty="0" smtClean="0"/>
              <a:t> </a:t>
            </a:r>
            <a:r>
              <a:rPr lang="pt-BR" sz="1800" b="1" dirty="0" err="1"/>
              <a:t>gs</a:t>
            </a:r>
            <a:r>
              <a:rPr lang="pt-BR" sz="1800" b="1" dirty="0"/>
              <a:t>, </a:t>
            </a:r>
            <a:r>
              <a:rPr lang="pt-BR" sz="1800" b="1" dirty="0" err="1" smtClean="0"/>
              <a:t>ax</a:t>
            </a:r>
            <a:endParaRPr lang="pt-BR" sz="1800" b="1" dirty="0"/>
          </a:p>
          <a:p>
            <a:pPr marL="0" indent="0">
              <a:lnSpc>
                <a:spcPct val="100000"/>
              </a:lnSpc>
              <a:spcBef>
                <a:spcPts val="0"/>
              </a:spcBef>
              <a:buNone/>
            </a:pPr>
            <a:r>
              <a:rPr lang="pt-BR" sz="1800" dirty="0" smtClean="0"/>
              <a:t>   </a:t>
            </a:r>
            <a:r>
              <a:rPr lang="pt-BR" sz="1800" b="1" dirty="0" smtClean="0"/>
              <a:t> </a:t>
            </a:r>
            <a:r>
              <a:rPr lang="en-US" sz="1800" b="1" dirty="0" err="1" smtClean="0"/>
              <a:t>mov</a:t>
            </a:r>
            <a:r>
              <a:rPr lang="en-US" sz="1800" b="1" dirty="0" smtClean="0"/>
              <a:t> </a:t>
            </a:r>
            <a:r>
              <a:rPr lang="en-US" sz="1800" b="1" dirty="0" err="1"/>
              <a:t>ebp</a:t>
            </a:r>
            <a:r>
              <a:rPr lang="en-US" sz="1800" b="1" dirty="0"/>
              <a:t>, 0x90000 </a:t>
            </a:r>
            <a:r>
              <a:rPr lang="en-US" sz="1800" dirty="0"/>
              <a:t>; 6. update the stack right at </a:t>
            </a:r>
            <a:r>
              <a:rPr lang="en-US" sz="1800" dirty="0" smtClean="0"/>
              <a:t>top</a:t>
            </a:r>
          </a:p>
          <a:p>
            <a:pPr marL="0" indent="0">
              <a:lnSpc>
                <a:spcPct val="100000"/>
              </a:lnSpc>
              <a:spcBef>
                <a:spcPts val="0"/>
              </a:spcBef>
              <a:buNone/>
            </a:pPr>
            <a:r>
              <a:rPr lang="en-US" sz="1800" dirty="0"/>
              <a:t> </a:t>
            </a:r>
            <a:r>
              <a:rPr lang="en-US" sz="1800" dirty="0" smtClean="0"/>
              <a:t>   </a:t>
            </a:r>
            <a:r>
              <a:rPr lang="en-US" sz="1800" b="1" dirty="0" err="1" smtClean="0"/>
              <a:t>mov</a:t>
            </a:r>
            <a:r>
              <a:rPr lang="en-US" sz="1800" b="1" dirty="0" smtClean="0"/>
              <a:t> </a:t>
            </a:r>
            <a:r>
              <a:rPr lang="en-US" sz="1800" b="1" dirty="0" err="1"/>
              <a:t>esp</a:t>
            </a:r>
            <a:r>
              <a:rPr lang="en-US" sz="1800" b="1" dirty="0"/>
              <a:t>, </a:t>
            </a:r>
            <a:r>
              <a:rPr lang="en-US" sz="1800" b="1" dirty="0" err="1" smtClean="0"/>
              <a:t>ebp</a:t>
            </a:r>
            <a:endParaRPr lang="en-US" sz="1800" b="1" dirty="0" smtClean="0"/>
          </a:p>
          <a:p>
            <a:pPr marL="0" indent="0">
              <a:lnSpc>
                <a:spcPct val="100000"/>
              </a:lnSpc>
              <a:spcBef>
                <a:spcPts val="0"/>
              </a:spcBef>
              <a:buNone/>
            </a:pPr>
            <a:r>
              <a:rPr lang="en-US" sz="1800" b="1" dirty="0"/>
              <a:t> </a:t>
            </a:r>
            <a:r>
              <a:rPr lang="en-US" sz="1800" b="1" dirty="0" smtClean="0"/>
              <a:t>  </a:t>
            </a:r>
            <a:r>
              <a:rPr lang="en-US" sz="1800" dirty="0" smtClean="0"/>
              <a:t> </a:t>
            </a:r>
            <a:r>
              <a:rPr lang="en-US" sz="1800" b="1" dirty="0" smtClean="0"/>
              <a:t>call </a:t>
            </a:r>
            <a:r>
              <a:rPr lang="en-US" sz="1800" b="1" dirty="0"/>
              <a:t>BEGIN_PM </a:t>
            </a:r>
            <a:r>
              <a:rPr lang="en-US" sz="1800" dirty="0"/>
              <a:t>; defined in </a:t>
            </a:r>
            <a:r>
              <a:rPr lang="en-US" sz="1800" dirty="0" err="1"/>
              <a:t>bootsector.asm</a:t>
            </a:r>
            <a:endParaRPr lang="en-US" sz="1800" b="1" dirty="0"/>
          </a:p>
          <a:p>
            <a:pPr marL="0" indent="0">
              <a:buNone/>
            </a:pPr>
            <a:endParaRPr lang="en-US" sz="1800" dirty="0" smtClean="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1342771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14029"/>
          </a:xfrm>
        </p:spPr>
        <p:txBody>
          <a:bodyPr/>
          <a:lstStyle/>
          <a:p>
            <a:r>
              <a:rPr lang="en-US"/>
              <a:t>Executing our Kernel Code</a:t>
            </a:r>
          </a:p>
        </p:txBody>
      </p:sp>
      <p:sp>
        <p:nvSpPr>
          <p:cNvPr id="3" name="Content Placeholder 2"/>
          <p:cNvSpPr>
            <a:spLocks noGrp="1"/>
          </p:cNvSpPr>
          <p:nvPr>
            <p:ph idx="1"/>
          </p:nvPr>
        </p:nvSpPr>
        <p:spPr>
          <a:xfrm>
            <a:off x="1141412" y="1624264"/>
            <a:ext cx="9905999" cy="4608094"/>
          </a:xfrm>
        </p:spPr>
        <p:txBody>
          <a:bodyPr>
            <a:normAutofit/>
          </a:bodyPr>
          <a:lstStyle/>
          <a:p>
            <a:r>
              <a:rPr lang="en-US" dirty="0"/>
              <a:t>The involved steps are as </a:t>
            </a:r>
            <a:r>
              <a:rPr lang="en-US"/>
              <a:t>follows</a:t>
            </a:r>
            <a:r>
              <a:rPr lang="en-US" smtClean="0"/>
              <a:t>:</a:t>
            </a:r>
            <a:endParaRPr lang="en-US" dirty="0"/>
          </a:p>
          <a:p>
            <a:r>
              <a:rPr lang="en-US" dirty="0"/>
              <a:t>Write and compile the kernel code</a:t>
            </a:r>
            <a:r>
              <a:rPr lang="en-US" dirty="0" smtClean="0"/>
              <a:t>.</a:t>
            </a:r>
            <a:endParaRPr lang="en-US" dirty="0"/>
          </a:p>
          <a:p>
            <a:r>
              <a:rPr lang="en-US" dirty="0"/>
              <a:t>Write and assemble the boot sector </a:t>
            </a:r>
            <a:r>
              <a:rPr lang="en-US" dirty="0" smtClean="0"/>
              <a:t>code</a:t>
            </a:r>
            <a:endParaRPr lang="en-US" dirty="0"/>
          </a:p>
          <a:p>
            <a:r>
              <a:rPr lang="en-US" dirty="0"/>
              <a:t>Create a kernel image that includes not only our boot sector but our </a:t>
            </a:r>
            <a:r>
              <a:rPr lang="en-US" dirty="0" smtClean="0"/>
              <a:t>compiled kernel code</a:t>
            </a:r>
            <a:endParaRPr lang="en-US" dirty="0"/>
          </a:p>
          <a:p>
            <a:r>
              <a:rPr lang="en-US" dirty="0"/>
              <a:t>Load our kernel code into </a:t>
            </a:r>
            <a:r>
              <a:rPr lang="en-US" dirty="0" smtClean="0"/>
              <a:t>memory</a:t>
            </a:r>
            <a:endParaRPr lang="en-US" dirty="0"/>
          </a:p>
          <a:p>
            <a:r>
              <a:rPr lang="en-US" dirty="0"/>
              <a:t>Switch to 32-bit protected </a:t>
            </a:r>
            <a:r>
              <a:rPr lang="en-US" dirty="0" smtClean="0"/>
              <a:t>mode</a:t>
            </a:r>
            <a:endParaRPr lang="en-US" dirty="0"/>
          </a:p>
          <a:p>
            <a:r>
              <a:rPr lang="en-US" dirty="0"/>
              <a:t>Begin executing our kernel code</a:t>
            </a:r>
          </a:p>
          <a:p>
            <a:endParaRPr lang="en-US" dirty="0"/>
          </a:p>
        </p:txBody>
      </p:sp>
    </p:spTree>
    <p:extLst>
      <p:ext uri="{BB962C8B-B14F-4D97-AF65-F5344CB8AC3E}">
        <p14:creationId xmlns:p14="http://schemas.microsoft.com/office/powerpoint/2010/main" val="877195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3242</TotalTime>
  <Words>632</Words>
  <Application>Microsoft Macintosh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Mangal</vt:lpstr>
      <vt:lpstr>Trebuchet MS</vt:lpstr>
      <vt:lpstr>Tw Cen MT</vt:lpstr>
      <vt:lpstr>Wingdings</vt:lpstr>
      <vt:lpstr>Arial</vt:lpstr>
      <vt:lpstr>Circuit</vt:lpstr>
      <vt:lpstr>Simple Linux operating system  Real Mode switch to protected mode</vt:lpstr>
      <vt:lpstr>Environment/Builds</vt:lpstr>
      <vt:lpstr>Basic build of an operating system</vt:lpstr>
      <vt:lpstr>Bootloader</vt:lpstr>
      <vt:lpstr>What are interrupts? </vt:lpstr>
      <vt:lpstr>PowerPoint Presentation</vt:lpstr>
      <vt:lpstr>32-bit protected mode switch-over</vt:lpstr>
      <vt:lpstr>Switch 32 bit</vt:lpstr>
      <vt:lpstr>Executing our Kernel Code</vt:lpstr>
      <vt:lpstr>Kernel entry point code</vt:lpstr>
      <vt:lpstr>PowerPoint Presentation</vt:lpstr>
      <vt:lpstr>references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Linux os</dc:title>
  <dc:creator>wendy.a.mayorga@gmail.com</dc:creator>
  <cp:lastModifiedBy>wendy.a.mayorga@gmail.com</cp:lastModifiedBy>
  <cp:revision>25</cp:revision>
  <dcterms:created xsi:type="dcterms:W3CDTF">2018-02-13T23:37:32Z</dcterms:created>
  <dcterms:modified xsi:type="dcterms:W3CDTF">2018-02-16T05:39:53Z</dcterms:modified>
</cp:coreProperties>
</file>