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5"/>
  </p:notesMasterIdLst>
  <p:sldIdLst>
    <p:sldId id="256" r:id="rId2"/>
    <p:sldId id="257" r:id="rId3"/>
    <p:sldId id="387" r:id="rId4"/>
    <p:sldId id="457" r:id="rId5"/>
    <p:sldId id="463" r:id="rId6"/>
    <p:sldId id="462" r:id="rId7"/>
    <p:sldId id="467" r:id="rId8"/>
    <p:sldId id="458" r:id="rId9"/>
    <p:sldId id="461" r:id="rId10"/>
    <p:sldId id="449" r:id="rId11"/>
    <p:sldId id="396" r:id="rId12"/>
    <p:sldId id="447" r:id="rId13"/>
    <p:sldId id="397" r:id="rId14"/>
    <p:sldId id="399" r:id="rId15"/>
    <p:sldId id="438" r:id="rId16"/>
    <p:sldId id="439" r:id="rId17"/>
    <p:sldId id="450" r:id="rId18"/>
    <p:sldId id="444" r:id="rId19"/>
    <p:sldId id="405" r:id="rId20"/>
    <p:sldId id="469" r:id="rId21"/>
    <p:sldId id="406" r:id="rId22"/>
    <p:sldId id="407" r:id="rId23"/>
    <p:sldId id="445" r:id="rId24"/>
    <p:sldId id="410" r:id="rId25"/>
    <p:sldId id="446" r:id="rId26"/>
    <p:sldId id="412" r:id="rId27"/>
    <p:sldId id="451" r:id="rId28"/>
    <p:sldId id="425" r:id="rId29"/>
    <p:sldId id="433" r:id="rId30"/>
    <p:sldId id="426" r:id="rId31"/>
    <p:sldId id="428" r:id="rId32"/>
    <p:sldId id="429" r:id="rId33"/>
    <p:sldId id="453" r:id="rId3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705500"/>
    <a:srgbClr val="025198"/>
    <a:srgbClr val="422C16"/>
    <a:srgbClr val="0C788E"/>
    <a:srgbClr val="1C1C1C"/>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575" autoAdjust="0"/>
    <p:restoredTop sz="74729" autoAdjust="0"/>
  </p:normalViewPr>
  <p:slideViewPr>
    <p:cSldViewPr>
      <p:cViewPr varScale="1">
        <p:scale>
          <a:sx n="55" d="100"/>
          <a:sy n="55"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980B9-4998-464A-A5BA-3F66C9AD582A}"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fr-FR"/>
        </a:p>
      </dgm:t>
    </dgm:pt>
    <dgm:pt modelId="{373B180E-DAF9-47C0-8876-939BB6F89112}">
      <dgm:prSet phldrT="[Texte]" custT="1"/>
      <dgm:spPr>
        <a:solidFill>
          <a:schemeClr val="accent1">
            <a:lumMod val="60000"/>
            <a:lumOff val="40000"/>
          </a:schemeClr>
        </a:solidFill>
      </dgm:spPr>
      <dgm:t>
        <a:bodyPr/>
        <a:lstStyle/>
        <a:p>
          <a:pPr algn="l"/>
          <a:r>
            <a:rPr lang="fr-FR" sz="1800" b="1" dirty="0">
              <a:effectLst/>
            </a:rPr>
            <a:t>Conclusion</a:t>
          </a:r>
          <a:endParaRPr lang="fr-FR" sz="1800" dirty="0"/>
        </a:p>
      </dgm:t>
    </dgm:pt>
    <dgm:pt modelId="{1B8DBC15-DD5F-4FE6-B474-7FB45F57A86C}" type="parTrans" cxnId="{10479A68-1DB4-4006-8976-8289594C4320}">
      <dgm:prSet/>
      <dgm:spPr/>
      <dgm:t>
        <a:bodyPr/>
        <a:lstStyle/>
        <a:p>
          <a:endParaRPr lang="fr-FR"/>
        </a:p>
      </dgm:t>
    </dgm:pt>
    <dgm:pt modelId="{77B34823-0226-44D2-903F-6BE16B390356}" type="sibTrans" cxnId="{10479A68-1DB4-4006-8976-8289594C4320}">
      <dgm:prSet/>
      <dgm:spPr/>
      <dgm:t>
        <a:bodyPr/>
        <a:lstStyle/>
        <a:p>
          <a:endParaRPr lang="fr-FR"/>
        </a:p>
      </dgm:t>
    </dgm:pt>
    <dgm:pt modelId="{3A0CBB2D-5960-4585-82FA-EB1B9D6B45A3}">
      <dgm:prSet phldrT="[Texte]" custT="1"/>
      <dgm:spPr>
        <a:solidFill>
          <a:schemeClr val="accent1">
            <a:lumMod val="60000"/>
            <a:lumOff val="40000"/>
          </a:schemeClr>
        </a:solidFill>
      </dgm:spPr>
      <dgm:t>
        <a:bodyPr/>
        <a:lstStyle/>
        <a:p>
          <a:r>
            <a:rPr lang="fr-FR" sz="1800" b="1" dirty="0"/>
            <a:t>Fonctionnement d’un site web</a:t>
          </a:r>
          <a:endParaRPr lang="fr-FR" sz="1800" dirty="0"/>
        </a:p>
      </dgm:t>
    </dgm:pt>
    <dgm:pt modelId="{6D872149-C7F7-4661-8EAA-B04B9F31947B}" type="sibTrans" cxnId="{619C1E02-457B-419E-B371-0183D87C973C}">
      <dgm:prSet/>
      <dgm:spPr/>
      <dgm:t>
        <a:bodyPr/>
        <a:lstStyle/>
        <a:p>
          <a:endParaRPr lang="fr-FR"/>
        </a:p>
      </dgm:t>
    </dgm:pt>
    <dgm:pt modelId="{564F0923-28E8-4809-92F9-796A2F3B6904}" type="parTrans" cxnId="{619C1E02-457B-419E-B371-0183D87C973C}">
      <dgm:prSet/>
      <dgm:spPr/>
      <dgm:t>
        <a:bodyPr/>
        <a:lstStyle/>
        <a:p>
          <a:endParaRPr lang="fr-FR"/>
        </a:p>
      </dgm:t>
    </dgm:pt>
    <dgm:pt modelId="{69B49084-DD41-4FB6-8C57-F4AA0F409820}">
      <dgm:prSet phldrT="[Texte]" custT="1"/>
      <dgm:spPr>
        <a:solidFill>
          <a:schemeClr val="accent1">
            <a:lumMod val="60000"/>
            <a:lumOff val="40000"/>
          </a:schemeClr>
        </a:solidFill>
      </dgm:spPr>
      <dgm:t>
        <a:bodyPr/>
        <a:lstStyle/>
        <a:p>
          <a:r>
            <a:rPr lang="fr-FR" sz="1800" b="1" dirty="0">
              <a:effectLst/>
            </a:rPr>
            <a:t>Quelques langages web</a:t>
          </a:r>
          <a:endParaRPr lang="fr-FR" sz="1800" dirty="0"/>
        </a:p>
      </dgm:t>
    </dgm:pt>
    <dgm:pt modelId="{5C3F88E6-D2A1-4842-ABC4-8044DC9151CD}" type="sibTrans" cxnId="{9760DA21-66A9-4568-BF4B-08D0FB84CE7B}">
      <dgm:prSet/>
      <dgm:spPr/>
      <dgm:t>
        <a:bodyPr/>
        <a:lstStyle/>
        <a:p>
          <a:endParaRPr lang="fr-FR"/>
        </a:p>
      </dgm:t>
    </dgm:pt>
    <dgm:pt modelId="{D51A22DC-BB30-4ADA-99E1-5C1C1FCF9111}" type="parTrans" cxnId="{9760DA21-66A9-4568-BF4B-08D0FB84CE7B}">
      <dgm:prSet/>
      <dgm:spPr/>
      <dgm:t>
        <a:bodyPr/>
        <a:lstStyle/>
        <a:p>
          <a:endParaRPr lang="fr-FR"/>
        </a:p>
      </dgm:t>
    </dgm:pt>
    <dgm:pt modelId="{6AE6E570-207B-407F-B51C-E4D3A5F9D108}">
      <dgm:prSet phldrT="[Texte]" custT="1"/>
      <dgm:spPr>
        <a:solidFill>
          <a:schemeClr val="accent1">
            <a:lumMod val="60000"/>
            <a:lumOff val="40000"/>
          </a:schemeClr>
        </a:solidFill>
      </dgm:spPr>
      <dgm:t>
        <a:bodyPr/>
        <a:lstStyle/>
        <a:p>
          <a:r>
            <a:rPr lang="fr-FR" sz="1800" b="1" dirty="0">
              <a:effectLst/>
            </a:rPr>
            <a:t>Le modèle MVC</a:t>
          </a:r>
          <a:endParaRPr lang="fr-FR" sz="1800" dirty="0"/>
        </a:p>
      </dgm:t>
    </dgm:pt>
    <dgm:pt modelId="{19F644EC-A266-4654-9EE2-F5FD50C33463}" type="sibTrans" cxnId="{13F7E120-6B29-4A87-B350-8A9E3D72C72D}">
      <dgm:prSet/>
      <dgm:spPr/>
      <dgm:t>
        <a:bodyPr/>
        <a:lstStyle/>
        <a:p>
          <a:endParaRPr lang="fr-FR"/>
        </a:p>
      </dgm:t>
    </dgm:pt>
    <dgm:pt modelId="{7821BFFD-D13B-46A3-8B34-200C83834E1F}" type="parTrans" cxnId="{13F7E120-6B29-4A87-B350-8A9E3D72C72D}">
      <dgm:prSet/>
      <dgm:spPr/>
      <dgm:t>
        <a:bodyPr/>
        <a:lstStyle/>
        <a:p>
          <a:endParaRPr lang="fr-FR"/>
        </a:p>
      </dgm:t>
    </dgm:pt>
    <dgm:pt modelId="{61596DEC-F1CC-4DAC-9658-EA1A08DDB1D8}">
      <dgm:prSet phldrT="[Texte]" custT="1"/>
      <dgm:spPr>
        <a:solidFill>
          <a:schemeClr val="accent1">
            <a:lumMod val="60000"/>
            <a:lumOff val="40000"/>
          </a:schemeClr>
        </a:solidFill>
      </dgm:spPr>
      <dgm:t>
        <a:bodyPr/>
        <a:lstStyle/>
        <a:p>
          <a:r>
            <a:rPr lang="fr-FR" sz="1800" b="1" dirty="0"/>
            <a:t>Pour commencer: Termes et définitions</a:t>
          </a:r>
        </a:p>
      </dgm:t>
    </dgm:pt>
    <dgm:pt modelId="{0C21A986-51D2-4575-A5BA-8045746A4F87}" type="parTrans" cxnId="{3A696AD2-1C8C-4A13-A6B6-910223AEEBE6}">
      <dgm:prSet/>
      <dgm:spPr/>
      <dgm:t>
        <a:bodyPr/>
        <a:lstStyle/>
        <a:p>
          <a:endParaRPr lang="fr-FR"/>
        </a:p>
      </dgm:t>
    </dgm:pt>
    <dgm:pt modelId="{7029832B-A710-4CCB-A9D8-628571847D8B}" type="sibTrans" cxnId="{3A696AD2-1C8C-4A13-A6B6-910223AEEBE6}">
      <dgm:prSet/>
      <dgm:spPr/>
      <dgm:t>
        <a:bodyPr/>
        <a:lstStyle/>
        <a:p>
          <a:endParaRPr lang="fr-FR"/>
        </a:p>
      </dgm:t>
    </dgm:pt>
    <dgm:pt modelId="{E3DDC34F-3137-4F09-8E5B-B8EF0E70C7E4}" type="pres">
      <dgm:prSet presAssocID="{1DA980B9-4998-464A-A5BA-3F66C9AD582A}" presName="Name0" presStyleCnt="0">
        <dgm:presLayoutVars>
          <dgm:chMax val="7"/>
          <dgm:chPref val="7"/>
          <dgm:dir/>
        </dgm:presLayoutVars>
      </dgm:prSet>
      <dgm:spPr/>
      <dgm:t>
        <a:bodyPr/>
        <a:lstStyle/>
        <a:p>
          <a:endParaRPr lang="fr-FR"/>
        </a:p>
      </dgm:t>
    </dgm:pt>
    <dgm:pt modelId="{B2C9B6FA-D9F4-4F80-9AFB-5B7AB512F7D9}" type="pres">
      <dgm:prSet presAssocID="{1DA980B9-4998-464A-A5BA-3F66C9AD582A}" presName="Name1" presStyleCnt="0"/>
      <dgm:spPr/>
    </dgm:pt>
    <dgm:pt modelId="{16491CD4-916B-4331-8956-0C2C3F7A0F59}" type="pres">
      <dgm:prSet presAssocID="{1DA980B9-4998-464A-A5BA-3F66C9AD582A}" presName="cycle" presStyleCnt="0"/>
      <dgm:spPr/>
    </dgm:pt>
    <dgm:pt modelId="{4185EC6F-1A83-4F82-9966-2BD47FCAB961}" type="pres">
      <dgm:prSet presAssocID="{1DA980B9-4998-464A-A5BA-3F66C9AD582A}" presName="srcNode" presStyleLbl="node1" presStyleIdx="0" presStyleCnt="5"/>
      <dgm:spPr/>
    </dgm:pt>
    <dgm:pt modelId="{9C303A2B-1F1A-4F05-BADE-CB0F5F3F79D0}" type="pres">
      <dgm:prSet presAssocID="{1DA980B9-4998-464A-A5BA-3F66C9AD582A}" presName="conn" presStyleLbl="parChTrans1D2" presStyleIdx="0" presStyleCnt="1"/>
      <dgm:spPr/>
      <dgm:t>
        <a:bodyPr/>
        <a:lstStyle/>
        <a:p>
          <a:endParaRPr lang="fr-FR"/>
        </a:p>
      </dgm:t>
    </dgm:pt>
    <dgm:pt modelId="{1E7F52C0-A314-4DD8-8BEA-659C07D14EDE}" type="pres">
      <dgm:prSet presAssocID="{1DA980B9-4998-464A-A5BA-3F66C9AD582A}" presName="extraNode" presStyleLbl="node1" presStyleIdx="0" presStyleCnt="5"/>
      <dgm:spPr/>
    </dgm:pt>
    <dgm:pt modelId="{22348EA5-32DF-4495-8578-3B1E57620397}" type="pres">
      <dgm:prSet presAssocID="{1DA980B9-4998-464A-A5BA-3F66C9AD582A}" presName="dstNode" presStyleLbl="node1" presStyleIdx="0" presStyleCnt="5"/>
      <dgm:spPr/>
    </dgm:pt>
    <dgm:pt modelId="{340603E7-CD78-408D-A945-F94012F3AC1C}" type="pres">
      <dgm:prSet presAssocID="{61596DEC-F1CC-4DAC-9658-EA1A08DDB1D8}" presName="text_1" presStyleLbl="node1" presStyleIdx="0" presStyleCnt="5">
        <dgm:presLayoutVars>
          <dgm:bulletEnabled val="1"/>
        </dgm:presLayoutVars>
      </dgm:prSet>
      <dgm:spPr/>
      <dgm:t>
        <a:bodyPr/>
        <a:lstStyle/>
        <a:p>
          <a:endParaRPr lang="fr-FR"/>
        </a:p>
      </dgm:t>
    </dgm:pt>
    <dgm:pt modelId="{3A661C2A-6FEA-4737-BDD7-812F6F08090D}" type="pres">
      <dgm:prSet presAssocID="{61596DEC-F1CC-4DAC-9658-EA1A08DDB1D8}" presName="accent_1" presStyleCnt="0"/>
      <dgm:spPr/>
    </dgm:pt>
    <dgm:pt modelId="{14526FFA-FF54-4DE4-9A00-C3A8EB678574}" type="pres">
      <dgm:prSet presAssocID="{61596DEC-F1CC-4DAC-9658-EA1A08DDB1D8}" presName="accentRepeatNode" presStyleLbl="solidFgAcc1" presStyleIdx="0" presStyleCnt="5"/>
      <dgm:spPr/>
    </dgm:pt>
    <dgm:pt modelId="{EB204349-751A-432F-A4C5-F8F6CC247500}" type="pres">
      <dgm:prSet presAssocID="{3A0CBB2D-5960-4585-82FA-EB1B9D6B45A3}" presName="text_2" presStyleLbl="node1" presStyleIdx="1" presStyleCnt="5">
        <dgm:presLayoutVars>
          <dgm:bulletEnabled val="1"/>
        </dgm:presLayoutVars>
      </dgm:prSet>
      <dgm:spPr/>
      <dgm:t>
        <a:bodyPr/>
        <a:lstStyle/>
        <a:p>
          <a:endParaRPr lang="fr-FR"/>
        </a:p>
      </dgm:t>
    </dgm:pt>
    <dgm:pt modelId="{892E9B08-1ECB-4C8F-BAAF-3B600B34FD9E}" type="pres">
      <dgm:prSet presAssocID="{3A0CBB2D-5960-4585-82FA-EB1B9D6B45A3}" presName="accent_2" presStyleCnt="0"/>
      <dgm:spPr/>
    </dgm:pt>
    <dgm:pt modelId="{7FB779F5-85E7-45F9-9045-38BC82585FBC}" type="pres">
      <dgm:prSet presAssocID="{3A0CBB2D-5960-4585-82FA-EB1B9D6B45A3}" presName="accentRepeatNode" presStyleLbl="solidFgAcc1" presStyleIdx="1" presStyleCnt="5"/>
      <dgm:spPr/>
    </dgm:pt>
    <dgm:pt modelId="{343AEEB4-FF72-4017-ABCE-866026EE66C8}" type="pres">
      <dgm:prSet presAssocID="{69B49084-DD41-4FB6-8C57-F4AA0F409820}" presName="text_3" presStyleLbl="node1" presStyleIdx="2" presStyleCnt="5">
        <dgm:presLayoutVars>
          <dgm:bulletEnabled val="1"/>
        </dgm:presLayoutVars>
      </dgm:prSet>
      <dgm:spPr/>
      <dgm:t>
        <a:bodyPr/>
        <a:lstStyle/>
        <a:p>
          <a:endParaRPr lang="fr-FR"/>
        </a:p>
      </dgm:t>
    </dgm:pt>
    <dgm:pt modelId="{62984D70-7A63-41A9-8EE7-21ADD6914AF5}" type="pres">
      <dgm:prSet presAssocID="{69B49084-DD41-4FB6-8C57-F4AA0F409820}" presName="accent_3" presStyleCnt="0"/>
      <dgm:spPr/>
    </dgm:pt>
    <dgm:pt modelId="{FD2174AC-611C-439C-A628-DF613C8029A4}" type="pres">
      <dgm:prSet presAssocID="{69B49084-DD41-4FB6-8C57-F4AA0F409820}" presName="accentRepeatNode" presStyleLbl="solidFgAcc1" presStyleIdx="2" presStyleCnt="5"/>
      <dgm:spPr/>
    </dgm:pt>
    <dgm:pt modelId="{BDE6E011-52E5-4CBF-99D5-FC1A5A0A62A4}" type="pres">
      <dgm:prSet presAssocID="{6AE6E570-207B-407F-B51C-E4D3A5F9D108}" presName="text_4" presStyleLbl="node1" presStyleIdx="3" presStyleCnt="5">
        <dgm:presLayoutVars>
          <dgm:bulletEnabled val="1"/>
        </dgm:presLayoutVars>
      </dgm:prSet>
      <dgm:spPr/>
      <dgm:t>
        <a:bodyPr/>
        <a:lstStyle/>
        <a:p>
          <a:endParaRPr lang="fr-FR"/>
        </a:p>
      </dgm:t>
    </dgm:pt>
    <dgm:pt modelId="{BD013AC9-BA08-4561-A3DB-96B5C44747C4}" type="pres">
      <dgm:prSet presAssocID="{6AE6E570-207B-407F-B51C-E4D3A5F9D108}" presName="accent_4" presStyleCnt="0"/>
      <dgm:spPr/>
    </dgm:pt>
    <dgm:pt modelId="{A90D106C-CD01-487B-A279-2E8AE77AA09A}" type="pres">
      <dgm:prSet presAssocID="{6AE6E570-207B-407F-B51C-E4D3A5F9D108}" presName="accentRepeatNode" presStyleLbl="solidFgAcc1" presStyleIdx="3" presStyleCnt="5"/>
      <dgm:spPr/>
    </dgm:pt>
    <dgm:pt modelId="{EA90614E-B2C7-4145-B24E-1D61E8F40051}" type="pres">
      <dgm:prSet presAssocID="{373B180E-DAF9-47C0-8876-939BB6F89112}" presName="text_5" presStyleLbl="node1" presStyleIdx="4" presStyleCnt="5">
        <dgm:presLayoutVars>
          <dgm:bulletEnabled val="1"/>
        </dgm:presLayoutVars>
      </dgm:prSet>
      <dgm:spPr/>
      <dgm:t>
        <a:bodyPr/>
        <a:lstStyle/>
        <a:p>
          <a:endParaRPr lang="fr-FR"/>
        </a:p>
      </dgm:t>
    </dgm:pt>
    <dgm:pt modelId="{11A475E7-C4D7-43F8-8518-C84AD036096F}" type="pres">
      <dgm:prSet presAssocID="{373B180E-DAF9-47C0-8876-939BB6F89112}" presName="accent_5" presStyleCnt="0"/>
      <dgm:spPr/>
    </dgm:pt>
    <dgm:pt modelId="{E6591237-3D8B-43E4-B081-05C9D6D20645}" type="pres">
      <dgm:prSet presAssocID="{373B180E-DAF9-47C0-8876-939BB6F89112}" presName="accentRepeatNode" presStyleLbl="solidFgAcc1" presStyleIdx="4" presStyleCnt="5"/>
      <dgm:spPr/>
    </dgm:pt>
  </dgm:ptLst>
  <dgm:cxnLst>
    <dgm:cxn modelId="{619C1E02-457B-419E-B371-0183D87C973C}" srcId="{1DA980B9-4998-464A-A5BA-3F66C9AD582A}" destId="{3A0CBB2D-5960-4585-82FA-EB1B9D6B45A3}" srcOrd="1" destOrd="0" parTransId="{564F0923-28E8-4809-92F9-796A2F3B6904}" sibTransId="{6D872149-C7F7-4661-8EAA-B04B9F31947B}"/>
    <dgm:cxn modelId="{D50A3336-0624-4845-A005-3B8A468D1C6B}" type="presOf" srcId="{7029832B-A710-4CCB-A9D8-628571847D8B}" destId="{9C303A2B-1F1A-4F05-BADE-CB0F5F3F79D0}" srcOrd="0" destOrd="0" presId="urn:microsoft.com/office/officeart/2008/layout/VerticalCurvedList"/>
    <dgm:cxn modelId="{721FB980-4443-4E2D-ABD5-4BEA35E90474}" type="presOf" srcId="{1DA980B9-4998-464A-A5BA-3F66C9AD582A}" destId="{E3DDC34F-3137-4F09-8E5B-B8EF0E70C7E4}" srcOrd="0" destOrd="0" presId="urn:microsoft.com/office/officeart/2008/layout/VerticalCurvedList"/>
    <dgm:cxn modelId="{715DA81B-74B1-4A6C-AFE3-DB3191972DEA}" type="presOf" srcId="{6AE6E570-207B-407F-B51C-E4D3A5F9D108}" destId="{BDE6E011-52E5-4CBF-99D5-FC1A5A0A62A4}" srcOrd="0" destOrd="0" presId="urn:microsoft.com/office/officeart/2008/layout/VerticalCurvedList"/>
    <dgm:cxn modelId="{91B84329-E269-42A1-B8F1-5C6E610C1888}" type="presOf" srcId="{61596DEC-F1CC-4DAC-9658-EA1A08DDB1D8}" destId="{340603E7-CD78-408D-A945-F94012F3AC1C}" srcOrd="0" destOrd="0" presId="urn:microsoft.com/office/officeart/2008/layout/VerticalCurvedList"/>
    <dgm:cxn modelId="{BB511B03-13FB-4780-888F-C12EDBB2E7DE}" type="presOf" srcId="{69B49084-DD41-4FB6-8C57-F4AA0F409820}" destId="{343AEEB4-FF72-4017-ABCE-866026EE66C8}" srcOrd="0" destOrd="0" presId="urn:microsoft.com/office/officeart/2008/layout/VerticalCurvedList"/>
    <dgm:cxn modelId="{13F7E120-6B29-4A87-B350-8A9E3D72C72D}" srcId="{1DA980B9-4998-464A-A5BA-3F66C9AD582A}" destId="{6AE6E570-207B-407F-B51C-E4D3A5F9D108}" srcOrd="3" destOrd="0" parTransId="{7821BFFD-D13B-46A3-8B34-200C83834E1F}" sibTransId="{19F644EC-A266-4654-9EE2-F5FD50C33463}"/>
    <dgm:cxn modelId="{06510B36-2AD4-480E-87E7-DE2A0DA05AAA}" type="presOf" srcId="{373B180E-DAF9-47C0-8876-939BB6F89112}" destId="{EA90614E-B2C7-4145-B24E-1D61E8F40051}" srcOrd="0" destOrd="0" presId="urn:microsoft.com/office/officeart/2008/layout/VerticalCurvedList"/>
    <dgm:cxn modelId="{10479A68-1DB4-4006-8976-8289594C4320}" srcId="{1DA980B9-4998-464A-A5BA-3F66C9AD582A}" destId="{373B180E-DAF9-47C0-8876-939BB6F89112}" srcOrd="4" destOrd="0" parTransId="{1B8DBC15-DD5F-4FE6-B474-7FB45F57A86C}" sibTransId="{77B34823-0226-44D2-903F-6BE16B390356}"/>
    <dgm:cxn modelId="{A49CC928-660B-493F-9C10-B5810CF7C219}" type="presOf" srcId="{3A0CBB2D-5960-4585-82FA-EB1B9D6B45A3}" destId="{EB204349-751A-432F-A4C5-F8F6CC247500}" srcOrd="0" destOrd="0" presId="urn:microsoft.com/office/officeart/2008/layout/VerticalCurvedList"/>
    <dgm:cxn modelId="{9760DA21-66A9-4568-BF4B-08D0FB84CE7B}" srcId="{1DA980B9-4998-464A-A5BA-3F66C9AD582A}" destId="{69B49084-DD41-4FB6-8C57-F4AA0F409820}" srcOrd="2" destOrd="0" parTransId="{D51A22DC-BB30-4ADA-99E1-5C1C1FCF9111}" sibTransId="{5C3F88E6-D2A1-4842-ABC4-8044DC9151CD}"/>
    <dgm:cxn modelId="{3A696AD2-1C8C-4A13-A6B6-910223AEEBE6}" srcId="{1DA980B9-4998-464A-A5BA-3F66C9AD582A}" destId="{61596DEC-F1CC-4DAC-9658-EA1A08DDB1D8}" srcOrd="0" destOrd="0" parTransId="{0C21A986-51D2-4575-A5BA-8045746A4F87}" sibTransId="{7029832B-A710-4CCB-A9D8-628571847D8B}"/>
    <dgm:cxn modelId="{7E6F8643-CC7D-42F8-BF87-3B3B288B480C}" type="presParOf" srcId="{E3DDC34F-3137-4F09-8E5B-B8EF0E70C7E4}" destId="{B2C9B6FA-D9F4-4F80-9AFB-5B7AB512F7D9}" srcOrd="0" destOrd="0" presId="urn:microsoft.com/office/officeart/2008/layout/VerticalCurvedList"/>
    <dgm:cxn modelId="{04B55D32-4B30-4A5A-B039-3475C170D415}" type="presParOf" srcId="{B2C9B6FA-D9F4-4F80-9AFB-5B7AB512F7D9}" destId="{16491CD4-916B-4331-8956-0C2C3F7A0F59}" srcOrd="0" destOrd="0" presId="urn:microsoft.com/office/officeart/2008/layout/VerticalCurvedList"/>
    <dgm:cxn modelId="{4854F4A4-197E-43F9-B776-AE494BEC4180}" type="presParOf" srcId="{16491CD4-916B-4331-8956-0C2C3F7A0F59}" destId="{4185EC6F-1A83-4F82-9966-2BD47FCAB961}" srcOrd="0" destOrd="0" presId="urn:microsoft.com/office/officeart/2008/layout/VerticalCurvedList"/>
    <dgm:cxn modelId="{E1D5712B-0ED9-487F-BC23-119164851139}" type="presParOf" srcId="{16491CD4-916B-4331-8956-0C2C3F7A0F59}" destId="{9C303A2B-1F1A-4F05-BADE-CB0F5F3F79D0}" srcOrd="1" destOrd="0" presId="urn:microsoft.com/office/officeart/2008/layout/VerticalCurvedList"/>
    <dgm:cxn modelId="{D25C877A-B125-4E55-A20F-2519CC280AD8}" type="presParOf" srcId="{16491CD4-916B-4331-8956-0C2C3F7A0F59}" destId="{1E7F52C0-A314-4DD8-8BEA-659C07D14EDE}" srcOrd="2" destOrd="0" presId="urn:microsoft.com/office/officeart/2008/layout/VerticalCurvedList"/>
    <dgm:cxn modelId="{4FFADB2A-6BCB-4B89-8307-DA0763500995}" type="presParOf" srcId="{16491CD4-916B-4331-8956-0C2C3F7A0F59}" destId="{22348EA5-32DF-4495-8578-3B1E57620397}" srcOrd="3" destOrd="0" presId="urn:microsoft.com/office/officeart/2008/layout/VerticalCurvedList"/>
    <dgm:cxn modelId="{DE13A38F-21A2-4075-B736-C3E33699B72D}" type="presParOf" srcId="{B2C9B6FA-D9F4-4F80-9AFB-5B7AB512F7D9}" destId="{340603E7-CD78-408D-A945-F94012F3AC1C}" srcOrd="1" destOrd="0" presId="urn:microsoft.com/office/officeart/2008/layout/VerticalCurvedList"/>
    <dgm:cxn modelId="{EC105CC1-C9A7-4DB8-8788-503FEC802939}" type="presParOf" srcId="{B2C9B6FA-D9F4-4F80-9AFB-5B7AB512F7D9}" destId="{3A661C2A-6FEA-4737-BDD7-812F6F08090D}" srcOrd="2" destOrd="0" presId="urn:microsoft.com/office/officeart/2008/layout/VerticalCurvedList"/>
    <dgm:cxn modelId="{F29C7832-BCDC-4B96-AB57-7F58CE7A8B33}" type="presParOf" srcId="{3A661C2A-6FEA-4737-BDD7-812F6F08090D}" destId="{14526FFA-FF54-4DE4-9A00-C3A8EB678574}" srcOrd="0" destOrd="0" presId="urn:microsoft.com/office/officeart/2008/layout/VerticalCurvedList"/>
    <dgm:cxn modelId="{58C92991-CBB9-41A9-AB37-EE991D94E126}" type="presParOf" srcId="{B2C9B6FA-D9F4-4F80-9AFB-5B7AB512F7D9}" destId="{EB204349-751A-432F-A4C5-F8F6CC247500}" srcOrd="3" destOrd="0" presId="urn:microsoft.com/office/officeart/2008/layout/VerticalCurvedList"/>
    <dgm:cxn modelId="{734321C7-D3B8-446C-87E5-6377011EE312}" type="presParOf" srcId="{B2C9B6FA-D9F4-4F80-9AFB-5B7AB512F7D9}" destId="{892E9B08-1ECB-4C8F-BAAF-3B600B34FD9E}" srcOrd="4" destOrd="0" presId="urn:microsoft.com/office/officeart/2008/layout/VerticalCurvedList"/>
    <dgm:cxn modelId="{136239C6-EEB2-4930-96D6-E61C363CE935}" type="presParOf" srcId="{892E9B08-1ECB-4C8F-BAAF-3B600B34FD9E}" destId="{7FB779F5-85E7-45F9-9045-38BC82585FBC}" srcOrd="0" destOrd="0" presId="urn:microsoft.com/office/officeart/2008/layout/VerticalCurvedList"/>
    <dgm:cxn modelId="{5946F1B5-8049-4725-ADA9-4DF3F06295E9}" type="presParOf" srcId="{B2C9B6FA-D9F4-4F80-9AFB-5B7AB512F7D9}" destId="{343AEEB4-FF72-4017-ABCE-866026EE66C8}" srcOrd="5" destOrd="0" presId="urn:microsoft.com/office/officeart/2008/layout/VerticalCurvedList"/>
    <dgm:cxn modelId="{27A59706-113D-4373-A9C4-56A9B55E59D2}" type="presParOf" srcId="{B2C9B6FA-D9F4-4F80-9AFB-5B7AB512F7D9}" destId="{62984D70-7A63-41A9-8EE7-21ADD6914AF5}" srcOrd="6" destOrd="0" presId="urn:microsoft.com/office/officeart/2008/layout/VerticalCurvedList"/>
    <dgm:cxn modelId="{7CD6605F-2430-42D8-9F80-6C5041D49FA2}" type="presParOf" srcId="{62984D70-7A63-41A9-8EE7-21ADD6914AF5}" destId="{FD2174AC-611C-439C-A628-DF613C8029A4}" srcOrd="0" destOrd="0" presId="urn:microsoft.com/office/officeart/2008/layout/VerticalCurvedList"/>
    <dgm:cxn modelId="{250C643D-16E9-4ED5-ADB2-7BB4B24A918C}" type="presParOf" srcId="{B2C9B6FA-D9F4-4F80-9AFB-5B7AB512F7D9}" destId="{BDE6E011-52E5-4CBF-99D5-FC1A5A0A62A4}" srcOrd="7" destOrd="0" presId="urn:microsoft.com/office/officeart/2008/layout/VerticalCurvedList"/>
    <dgm:cxn modelId="{59B3F129-E1E4-4ACA-AD71-D13E3CA471B7}" type="presParOf" srcId="{B2C9B6FA-D9F4-4F80-9AFB-5B7AB512F7D9}" destId="{BD013AC9-BA08-4561-A3DB-96B5C44747C4}" srcOrd="8" destOrd="0" presId="urn:microsoft.com/office/officeart/2008/layout/VerticalCurvedList"/>
    <dgm:cxn modelId="{B025DF59-7FDF-4BBD-9712-292328C3E7DB}" type="presParOf" srcId="{BD013AC9-BA08-4561-A3DB-96B5C44747C4}" destId="{A90D106C-CD01-487B-A279-2E8AE77AA09A}" srcOrd="0" destOrd="0" presId="urn:microsoft.com/office/officeart/2008/layout/VerticalCurvedList"/>
    <dgm:cxn modelId="{80937A81-E37A-4690-A1D1-F4F7F53962AE}" type="presParOf" srcId="{B2C9B6FA-D9F4-4F80-9AFB-5B7AB512F7D9}" destId="{EA90614E-B2C7-4145-B24E-1D61E8F40051}" srcOrd="9" destOrd="0" presId="urn:microsoft.com/office/officeart/2008/layout/VerticalCurvedList"/>
    <dgm:cxn modelId="{E51B545B-2079-4A20-9E15-21CE3C60385F}" type="presParOf" srcId="{B2C9B6FA-D9F4-4F80-9AFB-5B7AB512F7D9}" destId="{11A475E7-C4D7-43F8-8518-C84AD036096F}" srcOrd="10" destOrd="0" presId="urn:microsoft.com/office/officeart/2008/layout/VerticalCurvedList"/>
    <dgm:cxn modelId="{EAD4B4BD-352C-47D7-8BBE-93F4BB4C9CDC}" type="presParOf" srcId="{11A475E7-C4D7-43F8-8518-C84AD036096F}" destId="{E6591237-3D8B-43E4-B081-05C9D6D2064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03A2B-1F1A-4F05-BADE-CB0F5F3F79D0}">
      <dsp:nvSpPr>
        <dsp:cNvPr id="0" name=""/>
        <dsp:cNvSpPr/>
      </dsp:nvSpPr>
      <dsp:spPr>
        <a:xfrm>
          <a:off x="-5454792" y="-835220"/>
          <a:ext cx="6494976" cy="6494976"/>
        </a:xfrm>
        <a:prstGeom prst="blockArc">
          <a:avLst>
            <a:gd name="adj1" fmla="val 18900000"/>
            <a:gd name="adj2" fmla="val 2700000"/>
            <a:gd name="adj3" fmla="val 333"/>
          </a:avLst>
        </a:pr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603E7-CD78-408D-A945-F94012F3AC1C}">
      <dsp:nvSpPr>
        <dsp:cNvPr id="0" name=""/>
        <dsp:cNvSpPr/>
      </dsp:nvSpPr>
      <dsp:spPr>
        <a:xfrm>
          <a:off x="454816" y="301437"/>
          <a:ext cx="8046937" cy="603259"/>
        </a:xfrm>
        <a:prstGeom prst="rect">
          <a:avLst/>
        </a:prstGeom>
        <a:solidFill>
          <a:schemeClr val="accent1">
            <a:lumMod val="60000"/>
            <a:lumOff val="40000"/>
          </a:schemeClr>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38" tIns="45720" rIns="45720" bIns="45720" numCol="1" spcCol="1270" anchor="ctr" anchorCtr="0">
          <a:noAutofit/>
        </a:bodyPr>
        <a:lstStyle/>
        <a:p>
          <a:pPr lvl="0" algn="l" defTabSz="800100">
            <a:lnSpc>
              <a:spcPct val="90000"/>
            </a:lnSpc>
            <a:spcBef>
              <a:spcPct val="0"/>
            </a:spcBef>
            <a:spcAft>
              <a:spcPct val="35000"/>
            </a:spcAft>
          </a:pPr>
          <a:r>
            <a:rPr lang="fr-FR" sz="1800" b="1" kern="1200" dirty="0"/>
            <a:t>Pour commencer: Termes et définitions</a:t>
          </a:r>
        </a:p>
      </dsp:txBody>
      <dsp:txXfrm>
        <a:off x="454816" y="301437"/>
        <a:ext cx="8046937" cy="603259"/>
      </dsp:txXfrm>
    </dsp:sp>
    <dsp:sp modelId="{14526FFA-FF54-4DE4-9A00-C3A8EB678574}">
      <dsp:nvSpPr>
        <dsp:cNvPr id="0" name=""/>
        <dsp:cNvSpPr/>
      </dsp:nvSpPr>
      <dsp:spPr>
        <a:xfrm>
          <a:off x="77778" y="226029"/>
          <a:ext cx="754074" cy="754074"/>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B204349-751A-432F-A4C5-F8F6CC247500}">
      <dsp:nvSpPr>
        <dsp:cNvPr id="0" name=""/>
        <dsp:cNvSpPr/>
      </dsp:nvSpPr>
      <dsp:spPr>
        <a:xfrm>
          <a:off x="887094" y="1206037"/>
          <a:ext cx="7614658" cy="603259"/>
        </a:xfrm>
        <a:prstGeom prst="rect">
          <a:avLst/>
        </a:prstGeom>
        <a:solidFill>
          <a:schemeClr val="accent1">
            <a:lumMod val="60000"/>
            <a:lumOff val="40000"/>
          </a:schemeClr>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38" tIns="45720" rIns="45720" bIns="45720" numCol="1" spcCol="1270" anchor="ctr" anchorCtr="0">
          <a:noAutofit/>
        </a:bodyPr>
        <a:lstStyle/>
        <a:p>
          <a:pPr lvl="0" algn="l" defTabSz="800100">
            <a:lnSpc>
              <a:spcPct val="90000"/>
            </a:lnSpc>
            <a:spcBef>
              <a:spcPct val="0"/>
            </a:spcBef>
            <a:spcAft>
              <a:spcPct val="35000"/>
            </a:spcAft>
          </a:pPr>
          <a:r>
            <a:rPr lang="fr-FR" sz="1800" b="1" kern="1200" dirty="0"/>
            <a:t>Fonctionnement d’un site web</a:t>
          </a:r>
          <a:endParaRPr lang="fr-FR" sz="1800" kern="1200" dirty="0"/>
        </a:p>
      </dsp:txBody>
      <dsp:txXfrm>
        <a:off x="887094" y="1206037"/>
        <a:ext cx="7614658" cy="603259"/>
      </dsp:txXfrm>
    </dsp:sp>
    <dsp:sp modelId="{7FB779F5-85E7-45F9-9045-38BC82585FBC}">
      <dsp:nvSpPr>
        <dsp:cNvPr id="0" name=""/>
        <dsp:cNvSpPr/>
      </dsp:nvSpPr>
      <dsp:spPr>
        <a:xfrm>
          <a:off x="510057" y="1130630"/>
          <a:ext cx="754074" cy="754074"/>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43AEEB4-FF72-4017-ABCE-866026EE66C8}">
      <dsp:nvSpPr>
        <dsp:cNvPr id="0" name=""/>
        <dsp:cNvSpPr/>
      </dsp:nvSpPr>
      <dsp:spPr>
        <a:xfrm>
          <a:off x="1019769" y="2110638"/>
          <a:ext cx="7481984" cy="603259"/>
        </a:xfrm>
        <a:prstGeom prst="rect">
          <a:avLst/>
        </a:prstGeom>
        <a:solidFill>
          <a:schemeClr val="accent1">
            <a:lumMod val="60000"/>
            <a:lumOff val="40000"/>
          </a:schemeClr>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38" tIns="45720" rIns="45720" bIns="45720" numCol="1" spcCol="1270" anchor="ctr" anchorCtr="0">
          <a:noAutofit/>
        </a:bodyPr>
        <a:lstStyle/>
        <a:p>
          <a:pPr lvl="0" algn="l" defTabSz="800100">
            <a:lnSpc>
              <a:spcPct val="90000"/>
            </a:lnSpc>
            <a:spcBef>
              <a:spcPct val="0"/>
            </a:spcBef>
            <a:spcAft>
              <a:spcPct val="35000"/>
            </a:spcAft>
          </a:pPr>
          <a:r>
            <a:rPr lang="fr-FR" sz="1800" b="1" kern="1200" dirty="0">
              <a:effectLst/>
            </a:rPr>
            <a:t>Quelques langages web</a:t>
          </a:r>
          <a:endParaRPr lang="fr-FR" sz="1800" kern="1200" dirty="0"/>
        </a:p>
      </dsp:txBody>
      <dsp:txXfrm>
        <a:off x="1019769" y="2110638"/>
        <a:ext cx="7481984" cy="603259"/>
      </dsp:txXfrm>
    </dsp:sp>
    <dsp:sp modelId="{FD2174AC-611C-439C-A628-DF613C8029A4}">
      <dsp:nvSpPr>
        <dsp:cNvPr id="0" name=""/>
        <dsp:cNvSpPr/>
      </dsp:nvSpPr>
      <dsp:spPr>
        <a:xfrm>
          <a:off x="642732" y="2035230"/>
          <a:ext cx="754074" cy="754074"/>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BDE6E011-52E5-4CBF-99D5-FC1A5A0A62A4}">
      <dsp:nvSpPr>
        <dsp:cNvPr id="0" name=""/>
        <dsp:cNvSpPr/>
      </dsp:nvSpPr>
      <dsp:spPr>
        <a:xfrm>
          <a:off x="887094" y="3015238"/>
          <a:ext cx="7614658" cy="603259"/>
        </a:xfrm>
        <a:prstGeom prst="rect">
          <a:avLst/>
        </a:prstGeom>
        <a:solidFill>
          <a:schemeClr val="accent1">
            <a:lumMod val="60000"/>
            <a:lumOff val="40000"/>
          </a:schemeClr>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38" tIns="45720" rIns="45720" bIns="45720" numCol="1" spcCol="1270" anchor="ctr" anchorCtr="0">
          <a:noAutofit/>
        </a:bodyPr>
        <a:lstStyle/>
        <a:p>
          <a:pPr lvl="0" algn="l" defTabSz="800100">
            <a:lnSpc>
              <a:spcPct val="90000"/>
            </a:lnSpc>
            <a:spcBef>
              <a:spcPct val="0"/>
            </a:spcBef>
            <a:spcAft>
              <a:spcPct val="35000"/>
            </a:spcAft>
          </a:pPr>
          <a:r>
            <a:rPr lang="fr-FR" sz="1800" b="1" kern="1200" dirty="0">
              <a:effectLst/>
            </a:rPr>
            <a:t>Le modèle MVC</a:t>
          </a:r>
          <a:endParaRPr lang="fr-FR" sz="1800" kern="1200" dirty="0"/>
        </a:p>
      </dsp:txBody>
      <dsp:txXfrm>
        <a:off x="887094" y="3015238"/>
        <a:ext cx="7614658" cy="603259"/>
      </dsp:txXfrm>
    </dsp:sp>
    <dsp:sp modelId="{A90D106C-CD01-487B-A279-2E8AE77AA09A}">
      <dsp:nvSpPr>
        <dsp:cNvPr id="0" name=""/>
        <dsp:cNvSpPr/>
      </dsp:nvSpPr>
      <dsp:spPr>
        <a:xfrm>
          <a:off x="510057" y="2939831"/>
          <a:ext cx="754074" cy="754074"/>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A90614E-B2C7-4145-B24E-1D61E8F40051}">
      <dsp:nvSpPr>
        <dsp:cNvPr id="0" name=""/>
        <dsp:cNvSpPr/>
      </dsp:nvSpPr>
      <dsp:spPr>
        <a:xfrm>
          <a:off x="454816" y="3919839"/>
          <a:ext cx="8046937" cy="603259"/>
        </a:xfrm>
        <a:prstGeom prst="rect">
          <a:avLst/>
        </a:prstGeom>
        <a:solidFill>
          <a:schemeClr val="accent1">
            <a:lumMod val="60000"/>
            <a:lumOff val="40000"/>
          </a:schemeClr>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78838" tIns="45720" rIns="45720" bIns="45720" numCol="1" spcCol="1270" anchor="ctr" anchorCtr="0">
          <a:noAutofit/>
        </a:bodyPr>
        <a:lstStyle/>
        <a:p>
          <a:pPr lvl="0" algn="l" defTabSz="800100">
            <a:lnSpc>
              <a:spcPct val="90000"/>
            </a:lnSpc>
            <a:spcBef>
              <a:spcPct val="0"/>
            </a:spcBef>
            <a:spcAft>
              <a:spcPct val="35000"/>
            </a:spcAft>
          </a:pPr>
          <a:r>
            <a:rPr lang="fr-FR" sz="1800" b="1" kern="1200" dirty="0">
              <a:effectLst/>
            </a:rPr>
            <a:t>Conclusion</a:t>
          </a:r>
          <a:endParaRPr lang="fr-FR" sz="1800" kern="1200" dirty="0"/>
        </a:p>
      </dsp:txBody>
      <dsp:txXfrm>
        <a:off x="454816" y="3919839"/>
        <a:ext cx="8046937" cy="603259"/>
      </dsp:txXfrm>
    </dsp:sp>
    <dsp:sp modelId="{E6591237-3D8B-43E4-B081-05C9D6D20645}">
      <dsp:nvSpPr>
        <dsp:cNvPr id="0" name=""/>
        <dsp:cNvSpPr/>
      </dsp:nvSpPr>
      <dsp:spPr>
        <a:xfrm>
          <a:off x="77778" y="3844431"/>
          <a:ext cx="754074" cy="754074"/>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7A5FC5-5839-4248-8C63-29A794D7B0EE}" type="datetimeFigureOut">
              <a:rPr lang="fr-FR" smtClean="0"/>
              <a:pPr/>
              <a:t>18/11/2019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8F7FD-83A3-43F0-9122-83220805B38E}" type="slidenum">
              <a:rPr lang="fr-FR" smtClean="0"/>
              <a:pPr/>
              <a:t>‹N°›</a:t>
            </a:fld>
            <a:endParaRPr lang="fr-FR"/>
          </a:p>
        </p:txBody>
      </p:sp>
    </p:spTree>
    <p:extLst>
      <p:ext uri="{BB962C8B-B14F-4D97-AF65-F5344CB8AC3E}">
        <p14:creationId xmlns:p14="http://schemas.microsoft.com/office/powerpoint/2010/main" val="89605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a:t>Le langage HTML est un langage à balises : </a:t>
            </a:r>
            <a:br>
              <a:rPr lang="fr-FR" b="1" dirty="0"/>
            </a:br>
            <a:r>
              <a:rPr lang="fr-FR" b="1" dirty="0"/>
              <a:t>&lt;</a:t>
            </a:r>
            <a:r>
              <a:rPr lang="fr-FR" b="1" i="1" dirty="0"/>
              <a:t>balise</a:t>
            </a:r>
            <a:r>
              <a:rPr lang="fr-FR" b="1" dirty="0"/>
              <a:t>&gt; texte &lt;</a:t>
            </a:r>
            <a:r>
              <a:rPr lang="fr-FR" b="1" i="1" dirty="0"/>
              <a:t>/balise</a:t>
            </a:r>
            <a:r>
              <a:rPr lang="fr-FR" b="1" dirty="0"/>
              <a:t>&gt; </a:t>
            </a:r>
            <a:br>
              <a:rPr lang="fr-FR" b="1" dirty="0"/>
            </a:br>
            <a:r>
              <a:rPr lang="fr-FR" b="1" dirty="0"/>
              <a:t>Chaque balise a une signification particulière. </a:t>
            </a:r>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1</a:t>
            </a:fld>
            <a:endParaRPr lang="fr-FR"/>
          </a:p>
        </p:txBody>
      </p:sp>
    </p:spTree>
    <p:extLst>
      <p:ext uri="{BB962C8B-B14F-4D97-AF65-F5344CB8AC3E}">
        <p14:creationId xmlns:p14="http://schemas.microsoft.com/office/powerpoint/2010/main" val="312637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2">
              <a:buFont typeface="Wingdings" pitchFamily="2" charset="2"/>
              <a:buChar char="v"/>
            </a:pPr>
            <a:r>
              <a:rPr lang="fr-FR" sz="2400" b="1" dirty="0"/>
              <a:t>Texte </a:t>
            </a:r>
          </a:p>
          <a:p>
            <a:pPr lvl="2">
              <a:buFont typeface="Wingdings" pitchFamily="2" charset="2"/>
              <a:buChar char="v"/>
            </a:pPr>
            <a:r>
              <a:rPr lang="fr-FR" sz="2400" b="1" dirty="0"/>
              <a:t>Images </a:t>
            </a:r>
          </a:p>
          <a:p>
            <a:pPr lvl="2">
              <a:buFont typeface="Wingdings" pitchFamily="2" charset="2"/>
              <a:buChar char="v"/>
            </a:pPr>
            <a:r>
              <a:rPr lang="fr-FR" sz="2400" b="1" dirty="0"/>
              <a:t>Liens Hypertextes</a:t>
            </a:r>
          </a:p>
          <a:p>
            <a:pPr lvl="2">
              <a:buFont typeface="Wingdings" pitchFamily="2" charset="2"/>
              <a:buChar char="v"/>
            </a:pPr>
            <a:r>
              <a:rPr lang="fr-FR" sz="2400" b="1" dirty="0"/>
              <a:t>Tableaux</a:t>
            </a:r>
          </a:p>
          <a:p>
            <a:pPr lvl="2">
              <a:buFont typeface="Wingdings" pitchFamily="2" charset="2"/>
              <a:buChar char="v"/>
            </a:pPr>
            <a:r>
              <a:rPr lang="fr-FR" sz="2400" b="1" dirty="0"/>
              <a:t>Formulaires</a:t>
            </a:r>
            <a:endParaRPr lang="fr-FR" sz="2400" dirty="0"/>
          </a:p>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2</a:t>
            </a:fld>
            <a:endParaRPr lang="fr-FR"/>
          </a:p>
        </p:txBody>
      </p:sp>
    </p:spTree>
    <p:extLst>
      <p:ext uri="{BB962C8B-B14F-4D97-AF65-F5344CB8AC3E}">
        <p14:creationId xmlns:p14="http://schemas.microsoft.com/office/powerpoint/2010/main" val="31262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BC48F7FD-83A3-43F0-9122-83220805B38E}" type="slidenum">
              <a:rPr lang="fr-FR" smtClean="0"/>
              <a:pPr/>
              <a:t>8</a:t>
            </a:fld>
            <a:endParaRPr lang="fr-FR"/>
          </a:p>
        </p:txBody>
      </p:sp>
    </p:spTree>
    <p:extLst>
      <p:ext uri="{BB962C8B-B14F-4D97-AF65-F5344CB8AC3E}">
        <p14:creationId xmlns:p14="http://schemas.microsoft.com/office/powerpoint/2010/main" val="20866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endParaRPr lang="es-ES"/>
          </a:p>
        </p:txBody>
      </p:sp>
      <p:sp>
        <p:nvSpPr>
          <p:cNvPr id="17" name="Espace réservé du pied de page 16"/>
          <p:cNvSpPr>
            <a:spLocks noGrp="1"/>
          </p:cNvSpPr>
          <p:nvPr>
            <p:ph type="ftr" sz="quarter" idx="11"/>
          </p:nvPr>
        </p:nvSpPr>
        <p:spPr/>
        <p:txBody>
          <a:bodyPr/>
          <a:lstStyle/>
          <a:p>
            <a:r>
              <a:rPr lang="es-ES"/>
              <a:t>Enseignant : Haythem REHOUMA</a:t>
            </a: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F3FF0126-B8D0-453A-B659-9FA28511E0AA}" type="slidenum">
              <a:rPr lang="es-ES" smtClean="0"/>
              <a:pPr/>
              <a:t>‹N°›</a:t>
            </a:fld>
            <a:endParaRPr lang="es-E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p:txBody>
          <a:bodyPr/>
          <a:lstStyle/>
          <a:p>
            <a:r>
              <a:rPr lang="es-ES"/>
              <a:t>Enseignant : Haythem REHOUMA</a:t>
            </a:r>
          </a:p>
        </p:txBody>
      </p:sp>
      <p:sp>
        <p:nvSpPr>
          <p:cNvPr id="6" name="Espace réservé du numéro de diapositive 5"/>
          <p:cNvSpPr>
            <a:spLocks noGrp="1"/>
          </p:cNvSpPr>
          <p:nvPr>
            <p:ph type="sldNum" sz="quarter" idx="12"/>
          </p:nvPr>
        </p:nvSpPr>
        <p:spPr/>
        <p:txBody>
          <a:bodyPr/>
          <a:lstStyle/>
          <a:p>
            <a:fld id="{E7EF5EC5-97EA-49ED-94F4-515136CB92C2}" type="slidenum">
              <a:rPr lang="es-ES" smtClean="0"/>
              <a:pPr/>
              <a:t>‹N°›</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p:txBody>
          <a:bodyPr/>
          <a:lstStyle/>
          <a:p>
            <a:r>
              <a:rPr lang="es-ES"/>
              <a:t>Enseignant : Haythem REHOUMA</a:t>
            </a:r>
          </a:p>
        </p:txBody>
      </p:sp>
      <p:sp>
        <p:nvSpPr>
          <p:cNvPr id="6" name="Espace réservé du numéro de diapositive 5"/>
          <p:cNvSpPr>
            <a:spLocks noGrp="1"/>
          </p:cNvSpPr>
          <p:nvPr>
            <p:ph type="sldNum" sz="quarter" idx="12"/>
          </p:nvPr>
        </p:nvSpPr>
        <p:spPr/>
        <p:txBody>
          <a:bodyPr/>
          <a:lstStyle/>
          <a:p>
            <a:fld id="{C1B89027-EF5A-4547-A336-5267C5E3D4F3}" type="slidenum">
              <a:rPr lang="es-ES" smtClean="0"/>
              <a:pPr/>
              <a:t>‹N°›</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p:txBody>
          <a:bodyPr/>
          <a:lstStyle/>
          <a:p>
            <a:r>
              <a:rPr lang="es-ES"/>
              <a:t>Enseignant : Haythem REHOUMA</a:t>
            </a:r>
          </a:p>
        </p:txBody>
      </p:sp>
      <p:sp>
        <p:nvSpPr>
          <p:cNvPr id="6" name="Espace réservé du numéro de diapositive 5"/>
          <p:cNvSpPr>
            <a:spLocks noGrp="1"/>
          </p:cNvSpPr>
          <p:nvPr>
            <p:ph type="sldNum" sz="quarter" idx="12"/>
          </p:nvPr>
        </p:nvSpPr>
        <p:spPr/>
        <p:txBody>
          <a:bodyPr/>
          <a:lstStyle/>
          <a:p>
            <a:fld id="{0A9045FD-E25F-424A-8523-F2E1723B614B}" type="slidenum">
              <a:rPr lang="es-ES" smtClean="0"/>
              <a:pPr/>
              <a:t>‹N°›</a:t>
            </a:fld>
            <a:endParaRPr lang="es-ES"/>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endParaRPr lang="es-ES"/>
          </a:p>
        </p:txBody>
      </p:sp>
      <p:sp>
        <p:nvSpPr>
          <p:cNvPr id="5" name="Espace réservé du pied de page 4"/>
          <p:cNvSpPr>
            <a:spLocks noGrp="1"/>
          </p:cNvSpPr>
          <p:nvPr>
            <p:ph type="ftr" sz="quarter" idx="11"/>
          </p:nvPr>
        </p:nvSpPr>
        <p:spPr>
          <a:xfrm>
            <a:off x="800100" y="6172200"/>
            <a:ext cx="4000500" cy="457200"/>
          </a:xfrm>
        </p:spPr>
        <p:txBody>
          <a:bodyPr/>
          <a:lstStyle/>
          <a:p>
            <a:r>
              <a:rPr lang="es-ES"/>
              <a:t>Enseignant : Haythem REHOUMA</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B9C676C7-B0BA-4681-A6C3-A8E4B4ECE58A}" type="slidenum">
              <a:rPr lang="es-ES" smtClean="0"/>
              <a:pPr/>
              <a:t>‹N°›</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endParaRPr lang="es-ES"/>
          </a:p>
        </p:txBody>
      </p:sp>
      <p:sp>
        <p:nvSpPr>
          <p:cNvPr id="6" name="Espace réservé du pied de page 5"/>
          <p:cNvSpPr>
            <a:spLocks noGrp="1"/>
          </p:cNvSpPr>
          <p:nvPr>
            <p:ph type="ftr" sz="quarter" idx="11"/>
          </p:nvPr>
        </p:nvSpPr>
        <p:spPr/>
        <p:txBody>
          <a:bodyPr/>
          <a:lstStyle/>
          <a:p>
            <a:r>
              <a:rPr lang="es-ES"/>
              <a:t>Enseignant : Haythem REHOUMA</a:t>
            </a:r>
          </a:p>
        </p:txBody>
      </p:sp>
      <p:sp>
        <p:nvSpPr>
          <p:cNvPr id="7" name="Espace réservé du numéro de diapositive 6"/>
          <p:cNvSpPr>
            <a:spLocks noGrp="1"/>
          </p:cNvSpPr>
          <p:nvPr>
            <p:ph type="sldNum" sz="quarter" idx="12"/>
          </p:nvPr>
        </p:nvSpPr>
        <p:spPr/>
        <p:txBody>
          <a:bodyPr/>
          <a:lstStyle/>
          <a:p>
            <a:fld id="{DDE00A73-D5D9-4F56-AC66-E5EB89BD2774}" type="slidenum">
              <a:rPr lang="es-ES" smtClean="0"/>
              <a:pPr/>
              <a:t>‹N°›</a:t>
            </a:fld>
            <a:endParaRPr lang="es-ES"/>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endParaRPr lang="es-ES"/>
          </a:p>
        </p:txBody>
      </p:sp>
      <p:sp>
        <p:nvSpPr>
          <p:cNvPr id="8" name="Espace réservé du pied de page 7"/>
          <p:cNvSpPr>
            <a:spLocks noGrp="1"/>
          </p:cNvSpPr>
          <p:nvPr>
            <p:ph type="ftr" sz="quarter" idx="11"/>
          </p:nvPr>
        </p:nvSpPr>
        <p:spPr/>
        <p:txBody>
          <a:bodyPr/>
          <a:lstStyle/>
          <a:p>
            <a:r>
              <a:rPr lang="es-ES"/>
              <a:t>Enseignant : Haythem REHOUMA</a:t>
            </a:r>
          </a:p>
        </p:txBody>
      </p:sp>
      <p:sp>
        <p:nvSpPr>
          <p:cNvPr id="9" name="Espace réservé du numéro de diapositive 8"/>
          <p:cNvSpPr>
            <a:spLocks noGrp="1"/>
          </p:cNvSpPr>
          <p:nvPr>
            <p:ph type="sldNum" sz="quarter" idx="12"/>
          </p:nvPr>
        </p:nvSpPr>
        <p:spPr/>
        <p:txBody>
          <a:bodyPr/>
          <a:lstStyle/>
          <a:p>
            <a:fld id="{0DDCF32D-7F42-47A6-8E60-F655669FE5D5}" type="slidenum">
              <a:rPr lang="es-ES" smtClean="0"/>
              <a:pPr/>
              <a:t>‹N°›</a:t>
            </a:fld>
            <a:endParaRPr lang="es-ES"/>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endParaRPr lang="es-ES"/>
          </a:p>
        </p:txBody>
      </p:sp>
      <p:sp>
        <p:nvSpPr>
          <p:cNvPr id="4" name="Espace réservé du pied de page 3"/>
          <p:cNvSpPr>
            <a:spLocks noGrp="1"/>
          </p:cNvSpPr>
          <p:nvPr>
            <p:ph type="ftr" sz="quarter" idx="11"/>
          </p:nvPr>
        </p:nvSpPr>
        <p:spPr/>
        <p:txBody>
          <a:bodyPr/>
          <a:lstStyle/>
          <a:p>
            <a:r>
              <a:rPr lang="es-ES"/>
              <a:t>Enseignant : Haythem REHOUMA</a:t>
            </a:r>
          </a:p>
        </p:txBody>
      </p:sp>
      <p:sp>
        <p:nvSpPr>
          <p:cNvPr id="5" name="Espace réservé du numéro de diapositive 4"/>
          <p:cNvSpPr>
            <a:spLocks noGrp="1"/>
          </p:cNvSpPr>
          <p:nvPr>
            <p:ph type="sldNum" sz="quarter" idx="12"/>
          </p:nvPr>
        </p:nvSpPr>
        <p:spPr/>
        <p:txBody>
          <a:bodyPr/>
          <a:lstStyle/>
          <a:p>
            <a:fld id="{127CF059-4E65-4C30-B42A-D4A262592368}" type="slidenum">
              <a:rPr lang="es-ES" smtClean="0"/>
              <a:pPr/>
              <a:t>‹N°›</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s-ES"/>
          </a:p>
        </p:txBody>
      </p:sp>
      <p:sp>
        <p:nvSpPr>
          <p:cNvPr id="3" name="Espace réservé du pied de page 2"/>
          <p:cNvSpPr>
            <a:spLocks noGrp="1"/>
          </p:cNvSpPr>
          <p:nvPr>
            <p:ph type="ftr" sz="quarter" idx="11"/>
          </p:nvPr>
        </p:nvSpPr>
        <p:spPr/>
        <p:txBody>
          <a:bodyPr/>
          <a:lstStyle/>
          <a:p>
            <a:r>
              <a:rPr lang="es-ES"/>
              <a:t>Enseignant : Haythem REHOUMA</a:t>
            </a:r>
          </a:p>
        </p:txBody>
      </p:sp>
      <p:sp>
        <p:nvSpPr>
          <p:cNvPr id="4" name="Espace réservé du numéro de diapositive 3"/>
          <p:cNvSpPr>
            <a:spLocks noGrp="1"/>
          </p:cNvSpPr>
          <p:nvPr>
            <p:ph type="sldNum" sz="quarter" idx="12"/>
          </p:nvPr>
        </p:nvSpPr>
        <p:spPr/>
        <p:txBody>
          <a:bodyPr/>
          <a:lstStyle/>
          <a:p>
            <a:fld id="{EFE23011-A79A-4DF3-B45B-0D1C74868240}" type="slidenum">
              <a:rPr lang="es-ES" smtClean="0"/>
              <a:pPr/>
              <a:t>‹N°›</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endParaRPr lang="es-ES"/>
          </a:p>
        </p:txBody>
      </p:sp>
      <p:sp>
        <p:nvSpPr>
          <p:cNvPr id="6" name="Espace réservé du pied de page 5"/>
          <p:cNvSpPr>
            <a:spLocks noGrp="1"/>
          </p:cNvSpPr>
          <p:nvPr>
            <p:ph type="ftr" sz="quarter" idx="11"/>
          </p:nvPr>
        </p:nvSpPr>
        <p:spPr/>
        <p:txBody>
          <a:bodyPr/>
          <a:lstStyle/>
          <a:p>
            <a:r>
              <a:rPr lang="es-ES"/>
              <a:t>Enseignant : Haythem REHOUMA</a:t>
            </a:r>
          </a:p>
        </p:txBody>
      </p:sp>
      <p:sp>
        <p:nvSpPr>
          <p:cNvPr id="7" name="Espace réservé du numéro de diapositive 6"/>
          <p:cNvSpPr>
            <a:spLocks noGrp="1"/>
          </p:cNvSpPr>
          <p:nvPr>
            <p:ph type="sldNum" sz="quarter" idx="12"/>
          </p:nvPr>
        </p:nvSpPr>
        <p:spPr/>
        <p:txBody>
          <a:bodyPr/>
          <a:lstStyle/>
          <a:p>
            <a:fld id="{B3236723-356A-4D82-A138-2B4125B3A6B3}" type="slidenum">
              <a:rPr lang="es-ES" smtClean="0"/>
              <a:pPr/>
              <a:t>‹N°›</a:t>
            </a:fld>
            <a:endParaRPr lang="es-ES"/>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endParaRPr lang="es-ES"/>
          </a:p>
        </p:txBody>
      </p:sp>
      <p:sp>
        <p:nvSpPr>
          <p:cNvPr id="6" name="Espace réservé du pied de page 5"/>
          <p:cNvSpPr>
            <a:spLocks noGrp="1"/>
          </p:cNvSpPr>
          <p:nvPr>
            <p:ph type="ftr" sz="quarter" idx="11"/>
          </p:nvPr>
        </p:nvSpPr>
        <p:spPr>
          <a:xfrm>
            <a:off x="914400" y="6172200"/>
            <a:ext cx="3886200" cy="457200"/>
          </a:xfrm>
        </p:spPr>
        <p:txBody>
          <a:bodyPr/>
          <a:lstStyle/>
          <a:p>
            <a:r>
              <a:rPr lang="es-ES"/>
              <a:t>Enseignant : Haythem REHOUMA</a:t>
            </a:r>
          </a:p>
        </p:txBody>
      </p:sp>
      <p:sp>
        <p:nvSpPr>
          <p:cNvPr id="7" name="Espace réservé du numéro de diapositive 6"/>
          <p:cNvSpPr>
            <a:spLocks noGrp="1"/>
          </p:cNvSpPr>
          <p:nvPr>
            <p:ph type="sldNum" sz="quarter" idx="12"/>
          </p:nvPr>
        </p:nvSpPr>
        <p:spPr>
          <a:xfrm>
            <a:off x="146304" y="6208776"/>
            <a:ext cx="457200" cy="457200"/>
          </a:xfrm>
        </p:spPr>
        <p:txBody>
          <a:bodyPr/>
          <a:lstStyle/>
          <a:p>
            <a:fld id="{37BC6348-4017-4697-9793-B7FFA22C7DFF}" type="slidenum">
              <a:rPr lang="es-ES" smtClean="0"/>
              <a:pPr/>
              <a:t>‹N°›</a:t>
            </a:fld>
            <a:endParaRPr lang="es-E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s-ES"/>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ES"/>
              <a:t>Enseignant : Haythem REHOUMA</a:t>
            </a: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0950DC3-50F3-421C-8625-0A283C0D07D8}" type="slidenum">
              <a:rPr lang="es-ES" smtClean="0"/>
              <a:pPr/>
              <a:t>‹N°›</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 name="Rectangle 110"/>
          <p:cNvSpPr txBox="1">
            <a:spLocks noChangeArrowheads="1"/>
          </p:cNvSpPr>
          <p:nvPr/>
        </p:nvSpPr>
        <p:spPr bwMode="auto">
          <a:xfrm>
            <a:off x="1571604" y="1142984"/>
            <a:ext cx="6012160" cy="1643074"/>
          </a:xfrm>
          <a:prstGeom prst="rect">
            <a:avLst/>
          </a:prstGeom>
          <a:noFill/>
          <a:ln w="9525">
            <a:noFill/>
            <a:miter lim="800000"/>
            <a:headEnd/>
            <a:tailEnd/>
          </a:ln>
        </p:spPr>
        <p:txBody>
          <a:bodyPr anchor="ctr"/>
          <a:lstStyle/>
          <a:p>
            <a:pPr algn="ctr">
              <a:defRPr/>
            </a:pPr>
            <a:r>
              <a:rPr lang="es-UY" sz="6600" b="1" kern="0" dirty="0">
                <a:solidFill>
                  <a:schemeClr val="accent1"/>
                </a:solidFill>
                <a:latin typeface="+mj-lt"/>
                <a:ea typeface="+mj-ea"/>
                <a:cs typeface="+mj-cs"/>
              </a:rPr>
              <a:t>	  	 </a:t>
            </a:r>
            <a:r>
              <a:rPr lang="es-UY" sz="6600" b="1" kern="0" dirty="0" err="1">
                <a:solidFill>
                  <a:schemeClr val="accent1"/>
                </a:solidFill>
                <a:latin typeface="+mj-lt"/>
                <a:ea typeface="+mj-ea"/>
                <a:cs typeface="+mj-cs"/>
              </a:rPr>
              <a:t>Introduction</a:t>
            </a:r>
            <a:r>
              <a:rPr lang="es-UY" sz="6600" b="1" kern="0" dirty="0">
                <a:solidFill>
                  <a:schemeClr val="accent1"/>
                </a:solidFill>
                <a:latin typeface="+mj-lt"/>
                <a:ea typeface="+mj-ea"/>
                <a:cs typeface="+mj-cs"/>
              </a:rPr>
              <a:t> </a:t>
            </a:r>
            <a:r>
              <a:rPr lang="es-UY" sz="6600" b="1" kern="0" dirty="0" err="1">
                <a:solidFill>
                  <a:schemeClr val="accent1"/>
                </a:solidFill>
                <a:latin typeface="+mj-lt"/>
                <a:ea typeface="+mj-ea"/>
                <a:cs typeface="+mj-cs"/>
              </a:rPr>
              <a:t>au</a:t>
            </a:r>
            <a:r>
              <a:rPr lang="es-UY" sz="6600" b="1" kern="0" dirty="0">
                <a:solidFill>
                  <a:schemeClr val="accent1"/>
                </a:solidFill>
                <a:latin typeface="+mj-lt"/>
                <a:ea typeface="+mj-ea"/>
                <a:cs typeface="+mj-cs"/>
              </a:rPr>
              <a:t> WEB</a:t>
            </a:r>
            <a:endParaRPr lang="fr-FR" sz="2400" b="1" dirty="0">
              <a:solidFill>
                <a:schemeClr val="accent1"/>
              </a:solidFill>
              <a:latin typeface="Vani" pitchFamily="34" charset="0"/>
              <a:cs typeface="Vani" pitchFamily="34" charset="0"/>
            </a:endParaRPr>
          </a:p>
          <a:p>
            <a:pPr algn="ctr">
              <a:defRPr/>
            </a:pPr>
            <a:r>
              <a:rPr lang="fr-FR" sz="1600" b="1" dirty="0">
                <a:latin typeface="Vani" pitchFamily="34" charset="0"/>
                <a:cs typeface="Vani" pitchFamily="34" charset="0"/>
              </a:rPr>
              <a:t>       </a:t>
            </a:r>
            <a:endParaRPr lang="es-UY" sz="4400" b="1" kern="0" dirty="0">
              <a:solidFill>
                <a:schemeClr val="accent2">
                  <a:lumMod val="75000"/>
                </a:schemeClr>
              </a:solidFill>
              <a:latin typeface="+mj-lt"/>
              <a:ea typeface="+mj-ea"/>
              <a:cs typeface="+mj-cs"/>
            </a:endParaRPr>
          </a:p>
          <a:p>
            <a:pPr algn="ctr">
              <a:defRPr/>
            </a:pPr>
            <a:endParaRPr lang="es-UY" sz="4400" b="1" kern="0" dirty="0">
              <a:solidFill>
                <a:schemeClr val="accent2">
                  <a:lumMod val="75000"/>
                </a:schemeClr>
              </a:solidFill>
              <a:latin typeface="+mj-lt"/>
              <a:ea typeface="+mj-ea"/>
              <a:cs typeface="+mj-cs"/>
            </a:endParaRPr>
          </a:p>
          <a:p>
            <a:pPr algn="ctr">
              <a:defRPr/>
            </a:pPr>
            <a:endParaRPr lang="es-ES" sz="2000" b="1" kern="0" dirty="0">
              <a:solidFill>
                <a:schemeClr val="accent2">
                  <a:lumMod val="75000"/>
                </a:schemeClr>
              </a:solidFill>
              <a:latin typeface="+mj-lt"/>
              <a:ea typeface="+mj-ea"/>
              <a:cs typeface="+mj-cs"/>
            </a:endParaRPr>
          </a:p>
        </p:txBody>
      </p:sp>
      <p:sp>
        <p:nvSpPr>
          <p:cNvPr id="17" name="Espace réservé du pied de page 16"/>
          <p:cNvSpPr>
            <a:spLocks noGrp="1"/>
          </p:cNvSpPr>
          <p:nvPr>
            <p:ph type="ftr" sz="quarter" idx="11"/>
          </p:nvPr>
        </p:nvSpPr>
        <p:spPr>
          <a:xfrm>
            <a:off x="3071802" y="6072206"/>
            <a:ext cx="3214710" cy="476250"/>
          </a:xfrm>
        </p:spPr>
        <p:txBody>
          <a:bodyPr/>
          <a:lstStyle/>
          <a:p>
            <a:r>
              <a:rPr lang="es-ES" sz="1800" b="1" dirty="0">
                <a:solidFill>
                  <a:schemeClr val="accent3">
                    <a:lumMod val="50000"/>
                  </a:schemeClr>
                </a:solidFill>
              </a:rPr>
              <a:t>UP WEB ESPRIT 2013-2014</a:t>
            </a:r>
          </a:p>
        </p:txBody>
      </p:sp>
      <p:pic>
        <p:nvPicPr>
          <p:cNvPr id="1026" name="Picture 2" descr="C:\Users\TOSHIBA\Desktop\ESPRIT 2013-2014\WEB2\Tech_Web2_séance1\ajax.png"/>
          <p:cNvPicPr>
            <a:picLocks noChangeAspect="1" noChangeArrowheads="1"/>
          </p:cNvPicPr>
          <p:nvPr/>
        </p:nvPicPr>
        <p:blipFill>
          <a:blip r:embed="rId4" cstate="print"/>
          <a:srcRect/>
          <a:stretch>
            <a:fillRect/>
          </a:stretch>
        </p:blipFill>
        <p:spPr bwMode="auto">
          <a:xfrm>
            <a:off x="428596" y="4929198"/>
            <a:ext cx="2300284" cy="1244596"/>
          </a:xfrm>
          <a:prstGeom prst="rect">
            <a:avLst/>
          </a:prstGeom>
          <a:noFill/>
        </p:spPr>
      </p:pic>
      <p:pic>
        <p:nvPicPr>
          <p:cNvPr id="1028" name="Picture 4" descr="C:\Users\TOSHIBA\Desktop\ESPRIT 2013-2014\WEB2\Tech_Web2_séance1\jquery.png"/>
          <p:cNvPicPr>
            <a:picLocks noChangeAspect="1" noChangeArrowheads="1"/>
          </p:cNvPicPr>
          <p:nvPr/>
        </p:nvPicPr>
        <p:blipFill>
          <a:blip r:embed="rId5" cstate="print"/>
          <a:srcRect/>
          <a:stretch>
            <a:fillRect/>
          </a:stretch>
        </p:blipFill>
        <p:spPr bwMode="auto">
          <a:xfrm>
            <a:off x="6286512" y="5067317"/>
            <a:ext cx="2290754" cy="862013"/>
          </a:xfrm>
          <a:prstGeom prst="rect">
            <a:avLst/>
          </a:prstGeom>
          <a:noFill/>
        </p:spPr>
      </p:pic>
      <p:pic>
        <p:nvPicPr>
          <p:cNvPr id="2" name="Picture 5" descr="C:\Users\TOSHIBA\Desktop\ESPRIT 2013-2014\WEB2\Tech_Web2_séance1\cpanel-logo-transparentweb-hosting-logos---mysql-php-apache-cpanel-etc---web-design-p0kas7a4.png"/>
          <p:cNvPicPr>
            <a:picLocks noChangeAspect="1" noChangeArrowheads="1"/>
          </p:cNvPicPr>
          <p:nvPr/>
        </p:nvPicPr>
        <p:blipFill>
          <a:blip r:embed="rId6" cstate="print"/>
          <a:srcRect/>
          <a:stretch>
            <a:fillRect/>
          </a:stretch>
        </p:blipFill>
        <p:spPr bwMode="auto">
          <a:xfrm>
            <a:off x="285720" y="3071810"/>
            <a:ext cx="2809868" cy="1119182"/>
          </a:xfrm>
          <a:prstGeom prst="rect">
            <a:avLst/>
          </a:prstGeom>
          <a:noFill/>
        </p:spPr>
      </p:pic>
      <p:pic>
        <p:nvPicPr>
          <p:cNvPr id="1030" name="Picture 6" descr="C:\Users\TOSHIBA\Desktop\ESPRIT 2013-2014\WEB2\Tech_Web2_séance1\21364831.png"/>
          <p:cNvPicPr>
            <a:picLocks noChangeAspect="1" noChangeArrowheads="1"/>
          </p:cNvPicPr>
          <p:nvPr/>
        </p:nvPicPr>
        <p:blipFill>
          <a:blip r:embed="rId7" cstate="print"/>
          <a:srcRect/>
          <a:stretch>
            <a:fillRect/>
          </a:stretch>
        </p:blipFill>
        <p:spPr bwMode="auto">
          <a:xfrm>
            <a:off x="357158" y="2643182"/>
            <a:ext cx="1571636" cy="785818"/>
          </a:xfrm>
          <a:prstGeom prst="rect">
            <a:avLst/>
          </a:prstGeom>
          <a:noFill/>
        </p:spPr>
      </p:pic>
      <p:pic>
        <p:nvPicPr>
          <p:cNvPr id="1032" name="Picture 8" descr="C:\Users\TOSHIBA\Desktop\ESPRIT 2013-2014\WEB2\Tech_Web2_séance1\web-trifecta_html5_css3_js-strict.png"/>
          <p:cNvPicPr>
            <a:picLocks noChangeAspect="1" noChangeArrowheads="1"/>
          </p:cNvPicPr>
          <p:nvPr/>
        </p:nvPicPr>
        <p:blipFill>
          <a:blip r:embed="rId8" cstate="print"/>
          <a:srcRect/>
          <a:stretch>
            <a:fillRect/>
          </a:stretch>
        </p:blipFill>
        <p:spPr bwMode="auto">
          <a:xfrm>
            <a:off x="5715008" y="2643182"/>
            <a:ext cx="3090850" cy="157161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pied de page 11"/>
          <p:cNvSpPr>
            <a:spLocks noGrp="1"/>
          </p:cNvSpPr>
          <p:nvPr>
            <p:ph type="ftr" sz="quarter" idx="11"/>
          </p:nvPr>
        </p:nvSpPr>
        <p:spPr/>
        <p:txBody>
          <a:bodyPr/>
          <a:lstStyle/>
          <a:p>
            <a:r>
              <a:rPr lang="es-ES" b="1" dirty="0"/>
              <a:t>INTI </a:t>
            </a:r>
            <a:r>
              <a:rPr lang="es-ES" b="1" dirty="0" err="1"/>
              <a:t>Formation</a:t>
            </a:r>
            <a:endParaRPr lang="es-ES" b="1" dirty="0"/>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10</a:t>
            </a:fld>
            <a:endParaRPr lang="es-ES" dirty="0"/>
          </a:p>
        </p:txBody>
      </p:sp>
      <p:sp>
        <p:nvSpPr>
          <p:cNvPr id="9" name="Rectangle 8"/>
          <p:cNvSpPr/>
          <p:nvPr/>
        </p:nvSpPr>
        <p:spPr>
          <a:xfrm>
            <a:off x="785786" y="1785926"/>
            <a:ext cx="7786742"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3600" b="1" dirty="0">
                <a:solidFill>
                  <a:schemeClr val="accent1"/>
                </a:solidFill>
              </a:rPr>
              <a:t>Fonctionnement d’un site web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62606"/>
            <a:ext cx="8229600" cy="1066130"/>
          </a:xfrm>
        </p:spPr>
        <p:txBody>
          <a:bodyPr>
            <a:normAutofit fontScale="90000"/>
          </a:bodyPr>
          <a:lstStyle/>
          <a:p>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Comment fonctionne un site web ?</a:t>
            </a:r>
            <a:br>
              <a:rPr lang="fr-FR" sz="3800" b="1" dirty="0">
                <a:solidFill>
                  <a:schemeClr val="accent1"/>
                </a:solidFill>
              </a:rPr>
            </a:br>
            <a:endParaRPr lang="fr-FR" sz="38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11</a:t>
            </a:fld>
            <a:endParaRPr lang="es-ES"/>
          </a:p>
        </p:txBody>
      </p:sp>
      <p:sp>
        <p:nvSpPr>
          <p:cNvPr id="3" name="Espace réservé du contenu 2"/>
          <p:cNvSpPr>
            <a:spLocks noGrp="1"/>
          </p:cNvSpPr>
          <p:nvPr>
            <p:ph sz="quarter" idx="1"/>
          </p:nvPr>
        </p:nvSpPr>
        <p:spPr/>
        <p:txBody>
          <a:bodyPr/>
          <a:lstStyle/>
          <a:p>
            <a:pPr algn="just"/>
            <a:r>
              <a:rPr lang="fr-FR" sz="2800" dirty="0"/>
              <a:t>Lorsque vous voulez visiter un site web, vous tapez son adresse dans votre navigateur web (URL), que ce soit </a:t>
            </a:r>
            <a:r>
              <a:rPr lang="fr-FR" sz="2800" dirty="0" err="1"/>
              <a:t>Mozilla</a:t>
            </a:r>
            <a:r>
              <a:rPr lang="fr-FR" sz="2800" dirty="0"/>
              <a:t> </a:t>
            </a:r>
            <a:r>
              <a:rPr lang="fr-FR" sz="2800" dirty="0" err="1"/>
              <a:t>Firefox</a:t>
            </a:r>
            <a:r>
              <a:rPr lang="fr-FR" sz="2800" dirty="0"/>
              <a:t>, Internet Explorer, </a:t>
            </a:r>
            <a:r>
              <a:rPr lang="fr-FR" sz="2800" dirty="0" err="1"/>
              <a:t>Opera</a:t>
            </a:r>
            <a:r>
              <a:rPr lang="fr-FR" sz="2800" dirty="0"/>
              <a:t>, Safari ou un autre. Mais ne vous êtes-vous jamais demandé comment faisait la page web pour arriver jusqu'à vous ?</a:t>
            </a:r>
          </a:p>
          <a:p>
            <a:pPr algn="just"/>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908" y="357166"/>
            <a:ext cx="8286744" cy="1000108"/>
          </a:xfrm>
        </p:spPr>
        <p:txBody>
          <a:bodyPr>
            <a:normAutofit fontScale="90000"/>
          </a:bodyPr>
          <a:lstStyle/>
          <a:p>
            <a:r>
              <a:rPr lang="fr-FR" sz="3800" b="1" dirty="0">
                <a:solidFill>
                  <a:schemeClr val="accent1"/>
                </a:solidFill>
              </a:rPr>
              <a:t/>
            </a:r>
            <a:br>
              <a:rPr lang="fr-FR" sz="3800" b="1" dirty="0">
                <a:solidFill>
                  <a:schemeClr val="accent1"/>
                </a:solidFill>
              </a:rPr>
            </a:br>
            <a:r>
              <a:rPr lang="fr-FR" sz="3800" b="1" dirty="0">
                <a:solidFill>
                  <a:schemeClr val="accent1"/>
                </a:solidFill>
              </a:rPr>
              <a:t>Comment fonctionne un site web ? -1-</a:t>
            </a:r>
            <a:br>
              <a:rPr lang="fr-FR" sz="3800" b="1" dirty="0">
                <a:solidFill>
                  <a:schemeClr val="accent1"/>
                </a:solidFill>
              </a:rPr>
            </a:br>
            <a:endParaRPr lang="fr-FR" sz="38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12</a:t>
            </a:fld>
            <a:endParaRPr lang="es-ES"/>
          </a:p>
        </p:txBody>
      </p:sp>
      <p:pic>
        <p:nvPicPr>
          <p:cNvPr id="6" name="Espace réservé du contenu 5" descr="schema-web.gif"/>
          <p:cNvPicPr>
            <a:picLocks noGrp="1" noChangeAspect="1"/>
          </p:cNvPicPr>
          <p:nvPr>
            <p:ph sz="quarter" idx="1"/>
          </p:nvPr>
        </p:nvPicPr>
        <p:blipFill>
          <a:blip r:embed="rId2" cstate="print"/>
          <a:stretch>
            <a:fillRect/>
          </a:stretch>
        </p:blipFill>
        <p:spPr>
          <a:xfrm>
            <a:off x="683568" y="1700808"/>
            <a:ext cx="7776864" cy="396044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76" y="357166"/>
            <a:ext cx="8389564" cy="922114"/>
          </a:xfrm>
        </p:spPr>
        <p:txBody>
          <a:bodyPr>
            <a:normAutofit fontScale="90000"/>
          </a:bodyPr>
          <a:lstStyle/>
          <a:p>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
            </a:r>
            <a:br>
              <a:rPr lang="fr-FR" sz="3800" b="1" dirty="0">
                <a:solidFill>
                  <a:schemeClr val="accent1"/>
                </a:solidFill>
              </a:rPr>
            </a:br>
            <a:r>
              <a:rPr lang="fr-FR" sz="3800" b="1" dirty="0">
                <a:solidFill>
                  <a:schemeClr val="accent1"/>
                </a:solidFill>
              </a:rPr>
              <a:t>Comment fonctionne un site web ? -2-</a:t>
            </a:r>
            <a:br>
              <a:rPr lang="fr-FR" sz="3800" b="1" dirty="0">
                <a:solidFill>
                  <a:schemeClr val="accent1"/>
                </a:solidFill>
              </a:rPr>
            </a:br>
            <a:endParaRPr lang="fr-FR" sz="38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13</a:t>
            </a:fld>
            <a:endParaRPr lang="es-ES"/>
          </a:p>
        </p:txBody>
      </p:sp>
      <p:sp>
        <p:nvSpPr>
          <p:cNvPr id="3" name="Espace réservé du contenu 2"/>
          <p:cNvSpPr>
            <a:spLocks noGrp="1"/>
          </p:cNvSpPr>
          <p:nvPr>
            <p:ph sz="quarter" idx="1"/>
          </p:nvPr>
        </p:nvSpPr>
        <p:spPr/>
        <p:txBody>
          <a:bodyPr/>
          <a:lstStyle/>
          <a:p>
            <a:pPr algn="just"/>
            <a:r>
              <a:rPr lang="fr-FR" sz="2400" dirty="0"/>
              <a:t>Il faut savoir qu'Internet est un réseau composé d'ordinateurs. Ceux-ci peuvent être classés en deux catégories.</a:t>
            </a:r>
            <a:endParaRPr lang="fr-FR" sz="2400" b="1" dirty="0"/>
          </a:p>
          <a:p>
            <a:pPr algn="just"/>
            <a:r>
              <a:rPr lang="fr-FR" sz="2400" b="1" dirty="0"/>
              <a:t>Les clients</a:t>
            </a:r>
            <a:r>
              <a:rPr lang="fr-FR" sz="2400" dirty="0"/>
              <a:t> : ce sont les ordinateurs des internautes comme vous. Votre ordinateur fait donc partie de la catégorie des clients. Chaque client représente un visiteur d'un site web. </a:t>
            </a:r>
          </a:p>
          <a:p>
            <a:pPr algn="just"/>
            <a:r>
              <a:rPr lang="fr-FR" sz="2400" b="1" dirty="0"/>
              <a:t>Les serveurs</a:t>
            </a:r>
            <a:r>
              <a:rPr lang="fr-FR" sz="2400" dirty="0"/>
              <a:t> : ce sont des ordinateurs puissants qui stockent et délivrent des sites web aux internautes, c'est-à-dire aux clients. </a:t>
            </a:r>
          </a:p>
          <a:p>
            <a:pPr algn="just"/>
            <a:endParaRPr lang="fr-F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285728"/>
            <a:ext cx="8072462" cy="992388"/>
          </a:xfrm>
        </p:spPr>
        <p:txBody>
          <a:bodyPr>
            <a:normAutofit fontScale="90000"/>
          </a:bodyPr>
          <a:lstStyle/>
          <a:p>
            <a:r>
              <a:rPr lang="fr-FR" sz="3800" b="1" dirty="0">
                <a:solidFill>
                  <a:schemeClr val="accent1"/>
                </a:solidFill>
              </a:rPr>
              <a:t/>
            </a:r>
            <a:br>
              <a:rPr lang="fr-FR" sz="3800" b="1" dirty="0">
                <a:solidFill>
                  <a:schemeClr val="accent1"/>
                </a:solidFill>
              </a:rPr>
            </a:br>
            <a:r>
              <a:rPr lang="fr-FR" sz="3800" b="1" dirty="0">
                <a:solidFill>
                  <a:schemeClr val="accent1"/>
                </a:solidFill>
              </a:rPr>
              <a:t>Comment fonctionne un site web ? -3-</a:t>
            </a:r>
            <a:r>
              <a:rPr lang="fr-FR" b="1" dirty="0">
                <a:solidFill>
                  <a:schemeClr val="accent1"/>
                </a:solidFill>
              </a:rPr>
              <a:t/>
            </a:r>
            <a:br>
              <a:rPr lang="fr-FR" b="1" dirty="0">
                <a:solidFill>
                  <a:schemeClr val="accent1"/>
                </a:solidFill>
              </a:rPr>
            </a:br>
            <a:endParaRPr lang="fr-FR"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UP WEB ESPRIT</a:t>
            </a:r>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14</a:t>
            </a:fld>
            <a:endParaRPr lang="es-ES"/>
          </a:p>
        </p:txBody>
      </p:sp>
      <p:sp>
        <p:nvSpPr>
          <p:cNvPr id="3" name="Espace réservé du contenu 2"/>
          <p:cNvSpPr>
            <a:spLocks noGrp="1"/>
          </p:cNvSpPr>
          <p:nvPr>
            <p:ph sz="quarter" idx="1"/>
          </p:nvPr>
        </p:nvSpPr>
        <p:spPr/>
        <p:txBody>
          <a:bodyPr/>
          <a:lstStyle/>
          <a:p>
            <a:pPr algn="just"/>
            <a:r>
              <a:rPr lang="fr-FR" dirty="0"/>
              <a:t>On résume : votre ordinateur est appelé </a:t>
            </a:r>
            <a:r>
              <a:rPr lang="fr-FR" b="1" dirty="0"/>
              <a:t>le client</a:t>
            </a:r>
            <a:r>
              <a:rPr lang="fr-FR" dirty="0"/>
              <a:t>, tandis que l'ordinateur qui détient le site web est appelé </a:t>
            </a:r>
            <a:r>
              <a:rPr lang="fr-FR" b="1" dirty="0"/>
              <a:t>le serveur</a:t>
            </a:r>
            <a:r>
              <a:rPr lang="fr-FR" dirty="0"/>
              <a:t>. Comment les deux communiquent-ils ?</a:t>
            </a:r>
          </a:p>
          <a:p>
            <a:pPr algn="just"/>
            <a:r>
              <a:rPr lang="fr-FR" dirty="0"/>
              <a:t>C'est justement là que se fait la différence entre un site statique et un site dynamique. Voyons ensemble ce qui change.</a:t>
            </a:r>
          </a:p>
          <a:p>
            <a:pPr algn="just"/>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000108"/>
          </a:xfrm>
        </p:spPr>
        <p:txBody>
          <a:bodyPr/>
          <a:lstStyle/>
          <a:p>
            <a:r>
              <a:rPr lang="fr-FR" b="1" dirty="0">
                <a:solidFill>
                  <a:schemeClr val="accent1"/>
                </a:solidFill>
              </a:rPr>
              <a:t>Les sites statiques</a:t>
            </a:r>
            <a:r>
              <a:rPr lang="fr-FR" dirty="0">
                <a:solidFill>
                  <a:schemeClr val="accent1"/>
                </a:solidFill>
              </a:rPr>
              <a:t> </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15</a:t>
            </a:fld>
            <a:endParaRPr lang="es-ES"/>
          </a:p>
        </p:txBody>
      </p:sp>
      <p:sp>
        <p:nvSpPr>
          <p:cNvPr id="3" name="Espace réservé du contenu 2"/>
          <p:cNvSpPr>
            <a:spLocks noGrp="1"/>
          </p:cNvSpPr>
          <p:nvPr>
            <p:ph sz="quarter" idx="1"/>
          </p:nvPr>
        </p:nvSpPr>
        <p:spPr>
          <a:xfrm>
            <a:off x="323528" y="1600200"/>
            <a:ext cx="8496944" cy="4525963"/>
          </a:xfrm>
        </p:spPr>
        <p:txBody>
          <a:bodyPr/>
          <a:lstStyle/>
          <a:p>
            <a:pPr algn="just"/>
            <a:r>
              <a:rPr lang="fr-FR" sz="2200" dirty="0"/>
              <a:t>Ce sont des sites réalisés uniquement à l'aide des langages HTML et CSS. Ils fonctionnent très bien mais leur contenu ne peut pas être mis à jour automatiquement : il faut que le propriétaire du site (le webmaster) modifie le code source pour y ajouter des nouveautés. Les sites statiques sont donc bien adaptés pour réaliser des sites « vitrine », pour présenter par exemple son entreprise, mais sans aller plus loin.</a:t>
            </a:r>
          </a:p>
          <a:p>
            <a:pPr algn="just">
              <a:buNone/>
            </a:pPr>
            <a:endParaRPr lang="fr-FR" sz="2200" dirty="0"/>
          </a:p>
          <a:p>
            <a:pPr algn="just"/>
            <a:r>
              <a:rPr lang="fr-FR" sz="2200" dirty="0"/>
              <a:t>Ce type de site se fait de plus en plus rare aujourd'hui, car dès que l'on rajoute un élément d'interaction (comme un formulaire de contact), on ne parle plus de site statique mais de site dynamique.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0"/>
            <a:ext cx="8229600" cy="989034"/>
          </a:xfrm>
        </p:spPr>
        <p:txBody>
          <a:bodyPr/>
          <a:lstStyle/>
          <a:p>
            <a:r>
              <a:rPr lang="fr-FR" b="1" dirty="0">
                <a:solidFill>
                  <a:schemeClr val="accent1"/>
                </a:solidFill>
              </a:rPr>
              <a:t>Les sites dynamiques</a:t>
            </a:r>
            <a:endParaRPr lang="fr-FR"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16</a:t>
            </a:fld>
            <a:endParaRPr lang="es-ES"/>
          </a:p>
        </p:txBody>
      </p:sp>
      <p:sp>
        <p:nvSpPr>
          <p:cNvPr id="3" name="Espace réservé du contenu 2"/>
          <p:cNvSpPr>
            <a:spLocks noGrp="1"/>
          </p:cNvSpPr>
          <p:nvPr>
            <p:ph sz="quarter" idx="1"/>
          </p:nvPr>
        </p:nvSpPr>
        <p:spPr>
          <a:xfrm>
            <a:off x="457200" y="1600200"/>
            <a:ext cx="8229600" cy="4781128"/>
          </a:xfrm>
        </p:spPr>
        <p:txBody>
          <a:bodyPr/>
          <a:lstStyle/>
          <a:p>
            <a:pPr algn="just"/>
            <a:r>
              <a:rPr lang="fr-FR" sz="2400" dirty="0"/>
              <a:t>Plus complexes, ils utilisent d'autres langages en plus de HTML et CSS, tels que </a:t>
            </a:r>
            <a:r>
              <a:rPr lang="fr-FR" sz="2400" dirty="0" smtClean="0"/>
              <a:t>JAVA et </a:t>
            </a:r>
            <a:r>
              <a:rPr lang="fr-FR" sz="2400" dirty="0"/>
              <a:t>MySQL.</a:t>
            </a:r>
          </a:p>
          <a:p>
            <a:pPr algn="just"/>
            <a:endParaRPr lang="fr-FR" sz="2400" dirty="0"/>
          </a:p>
          <a:p>
            <a:pPr algn="just"/>
            <a:r>
              <a:rPr lang="fr-FR" sz="2400" dirty="0"/>
              <a:t>Le contenu de ces sites web est dit « dynamique » parce qu'il peut changer sans l'intervention du webmaster ! La plupart des sites web que vous visitez aujourd'hui, sont des sites dynamiques. Le seul pré-requis pour apprendre à créer ce type de sites est de déjà savoir réaliser des sites statiques en HTML et CSS.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pied de page 11"/>
          <p:cNvSpPr>
            <a:spLocks noGrp="1"/>
          </p:cNvSpPr>
          <p:nvPr>
            <p:ph type="ftr" sz="quarter" idx="11"/>
          </p:nvPr>
        </p:nvSpPr>
        <p:spPr/>
        <p:txBody>
          <a:bodyPr/>
          <a:lstStyle/>
          <a:p>
            <a:r>
              <a:rPr lang="es-ES" b="1" dirty="0"/>
              <a:t>INTI </a:t>
            </a:r>
            <a:r>
              <a:rPr lang="es-ES" b="1" dirty="0" err="1"/>
              <a:t>Formation</a:t>
            </a:r>
            <a:endParaRPr lang="es-ES" b="1" dirty="0"/>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17</a:t>
            </a:fld>
            <a:endParaRPr lang="es-ES" dirty="0"/>
          </a:p>
        </p:txBody>
      </p:sp>
      <p:sp>
        <p:nvSpPr>
          <p:cNvPr id="10" name="Rectangle 9"/>
          <p:cNvSpPr/>
          <p:nvPr/>
        </p:nvSpPr>
        <p:spPr>
          <a:xfrm>
            <a:off x="785786" y="1785926"/>
            <a:ext cx="7786742"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3600" b="1" dirty="0">
              <a:solidFill>
                <a:schemeClr val="accent1"/>
              </a:solidFill>
            </a:endParaRPr>
          </a:p>
          <a:p>
            <a:pPr lvl="0" algn="ctr"/>
            <a:r>
              <a:rPr lang="fr-FR" sz="3600" b="1" dirty="0">
                <a:solidFill>
                  <a:schemeClr val="accent1"/>
                </a:solidFill>
              </a:rPr>
              <a:t>Des langages web</a:t>
            </a:r>
          </a:p>
          <a:p>
            <a:pPr algn="r"/>
            <a:endParaRPr lang="fr-FR" sz="3600" b="1"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357166"/>
            <a:ext cx="8229600" cy="1000108"/>
          </a:xfrm>
        </p:spPr>
        <p:txBody>
          <a:bodyPr>
            <a:normAutofit fontScale="90000"/>
          </a:bodyPr>
          <a:lstStyle/>
          <a:p>
            <a:r>
              <a:rPr lang="fr-FR" b="1" dirty="0">
                <a:solidFill>
                  <a:schemeClr val="accent1"/>
                </a:solidFill>
              </a:rPr>
              <a:t/>
            </a:r>
            <a:br>
              <a:rPr lang="fr-FR" b="1" dirty="0">
                <a:solidFill>
                  <a:schemeClr val="accent1"/>
                </a:solidFill>
              </a:rPr>
            </a:br>
            <a:r>
              <a:rPr lang="fr-FR" b="1" dirty="0">
                <a:solidFill>
                  <a:schemeClr val="accent1"/>
                </a:solidFill>
              </a:rPr>
              <a:t>Les langages du Web</a:t>
            </a:r>
            <a:br>
              <a:rPr lang="fr-FR" b="1" dirty="0">
                <a:solidFill>
                  <a:schemeClr val="accent1"/>
                </a:solidFill>
              </a:rPr>
            </a:br>
            <a:endParaRPr lang="fr-FR"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18</a:t>
            </a:fld>
            <a:endParaRPr lang="es-ES"/>
          </a:p>
        </p:txBody>
      </p:sp>
      <p:pic>
        <p:nvPicPr>
          <p:cNvPr id="6" name="Espace réservé du contenu 5" descr="architecture-3-tiers.gif"/>
          <p:cNvPicPr>
            <a:picLocks noGrp="1" noChangeAspect="1"/>
          </p:cNvPicPr>
          <p:nvPr>
            <p:ph sz="quarter" idx="1"/>
          </p:nvPr>
        </p:nvPicPr>
        <p:blipFill>
          <a:blip r:embed="rId2" cstate="print"/>
          <a:stretch>
            <a:fillRect/>
          </a:stretch>
        </p:blipFill>
        <p:spPr>
          <a:xfrm>
            <a:off x="1476375" y="2204864"/>
            <a:ext cx="6191250" cy="2736304"/>
          </a:xfrm>
        </p:spPr>
      </p:pic>
      <p:sp>
        <p:nvSpPr>
          <p:cNvPr id="7" name="ZoneTexte 6"/>
          <p:cNvSpPr txBox="1"/>
          <p:nvPr/>
        </p:nvSpPr>
        <p:spPr>
          <a:xfrm>
            <a:off x="1403648" y="4289028"/>
            <a:ext cx="1656184" cy="2308324"/>
          </a:xfrm>
          <a:prstGeom prst="rect">
            <a:avLst/>
          </a:prstGeom>
          <a:noFill/>
        </p:spPr>
        <p:txBody>
          <a:bodyPr wrap="square" rtlCol="0">
            <a:spAutoFit/>
          </a:bodyPr>
          <a:lstStyle/>
          <a:p>
            <a:r>
              <a:rPr lang="fr-FR" dirty="0"/>
              <a:t>- Navigateurs (</a:t>
            </a:r>
            <a:r>
              <a:rPr lang="fr-FR" dirty="0" err="1"/>
              <a:t>Mozilla</a:t>
            </a:r>
            <a:r>
              <a:rPr lang="fr-FR" dirty="0"/>
              <a:t>, IE, Safari, …)</a:t>
            </a:r>
          </a:p>
          <a:p>
            <a:pPr>
              <a:buFontTx/>
              <a:buChar char="-"/>
            </a:pPr>
            <a:r>
              <a:rPr lang="fr-FR" dirty="0"/>
              <a:t> HTML</a:t>
            </a:r>
          </a:p>
          <a:p>
            <a:pPr>
              <a:buFontTx/>
              <a:buChar char="-"/>
            </a:pPr>
            <a:r>
              <a:rPr lang="fr-FR" dirty="0"/>
              <a:t> CSS</a:t>
            </a:r>
          </a:p>
          <a:p>
            <a:pPr>
              <a:buFontTx/>
              <a:buChar char="-"/>
            </a:pPr>
            <a:r>
              <a:rPr lang="fr-FR" dirty="0"/>
              <a:t> XML</a:t>
            </a:r>
          </a:p>
          <a:p>
            <a:pPr>
              <a:buFontTx/>
              <a:buChar char="-"/>
            </a:pPr>
            <a:r>
              <a:rPr lang="fr-FR" dirty="0"/>
              <a:t> XSL</a:t>
            </a:r>
          </a:p>
          <a:p>
            <a:pPr>
              <a:buFontTx/>
              <a:buChar char="-"/>
            </a:pPr>
            <a:r>
              <a:rPr lang="fr-FR" dirty="0"/>
              <a:t> …</a:t>
            </a:r>
          </a:p>
        </p:txBody>
      </p:sp>
      <p:sp>
        <p:nvSpPr>
          <p:cNvPr id="8" name="ZoneTexte 7"/>
          <p:cNvSpPr txBox="1"/>
          <p:nvPr/>
        </p:nvSpPr>
        <p:spPr>
          <a:xfrm>
            <a:off x="3923928" y="4293096"/>
            <a:ext cx="1656184" cy="2031325"/>
          </a:xfrm>
          <a:prstGeom prst="rect">
            <a:avLst/>
          </a:prstGeom>
          <a:noFill/>
        </p:spPr>
        <p:txBody>
          <a:bodyPr wrap="square" rtlCol="0">
            <a:spAutoFit/>
          </a:bodyPr>
          <a:lstStyle/>
          <a:p>
            <a:pPr>
              <a:buFontTx/>
              <a:buChar char="-"/>
            </a:pPr>
            <a:r>
              <a:rPr lang="fr-FR" dirty="0"/>
              <a:t>Serveur (Apache, </a:t>
            </a:r>
            <a:r>
              <a:rPr lang="fr-FR" dirty="0" err="1"/>
              <a:t>Jbos</a:t>
            </a:r>
            <a:r>
              <a:rPr lang="fr-FR" dirty="0"/>
              <a:t>, …)</a:t>
            </a:r>
          </a:p>
          <a:p>
            <a:pPr>
              <a:buFontTx/>
              <a:buChar char="-"/>
            </a:pPr>
            <a:r>
              <a:rPr lang="fr-FR" dirty="0"/>
              <a:t> JSP</a:t>
            </a:r>
          </a:p>
          <a:p>
            <a:pPr>
              <a:buFontTx/>
              <a:buChar char="-"/>
            </a:pPr>
            <a:r>
              <a:rPr lang="fr-FR" dirty="0"/>
              <a:t> ASP</a:t>
            </a:r>
          </a:p>
          <a:p>
            <a:pPr>
              <a:buFontTx/>
              <a:buChar char="-"/>
            </a:pPr>
            <a:r>
              <a:rPr lang="fr-FR" dirty="0"/>
              <a:t> PHP </a:t>
            </a:r>
          </a:p>
          <a:p>
            <a:pPr>
              <a:buFontTx/>
              <a:buChar char="-"/>
            </a:pPr>
            <a:r>
              <a:rPr lang="fr-FR" dirty="0"/>
              <a:t> …</a:t>
            </a:r>
          </a:p>
        </p:txBody>
      </p:sp>
      <p:sp>
        <p:nvSpPr>
          <p:cNvPr id="9" name="ZoneTexte 8"/>
          <p:cNvSpPr txBox="1"/>
          <p:nvPr/>
        </p:nvSpPr>
        <p:spPr>
          <a:xfrm>
            <a:off x="6156176" y="4293096"/>
            <a:ext cx="1224136" cy="1477328"/>
          </a:xfrm>
          <a:prstGeom prst="rect">
            <a:avLst/>
          </a:prstGeom>
          <a:noFill/>
        </p:spPr>
        <p:txBody>
          <a:bodyPr wrap="square" rtlCol="0">
            <a:spAutoFit/>
          </a:bodyPr>
          <a:lstStyle/>
          <a:p>
            <a:pPr>
              <a:buFontTx/>
              <a:buChar char="-"/>
            </a:pPr>
            <a:r>
              <a:rPr lang="fr-FR" dirty="0"/>
              <a:t> Oracle</a:t>
            </a:r>
          </a:p>
          <a:p>
            <a:pPr>
              <a:buFontTx/>
              <a:buChar char="-"/>
            </a:pPr>
            <a:r>
              <a:rPr lang="fr-FR" dirty="0"/>
              <a:t> MySQL</a:t>
            </a:r>
          </a:p>
          <a:p>
            <a:pPr>
              <a:buFontTx/>
              <a:buChar char="-"/>
            </a:pPr>
            <a:r>
              <a:rPr lang="fr-FR" dirty="0"/>
              <a:t> Access</a:t>
            </a:r>
          </a:p>
          <a:p>
            <a:pPr>
              <a:buFontTx/>
              <a:buChar char="-"/>
            </a:pPr>
            <a:r>
              <a:rPr lang="fr-FR" dirty="0"/>
              <a:t> …</a:t>
            </a:r>
          </a:p>
          <a:p>
            <a:pPr>
              <a:buFontTx/>
              <a:buChar char="-"/>
            </a:pPr>
            <a:endParaRPr lang="fr-FR" dirty="0"/>
          </a:p>
        </p:txBody>
      </p:sp>
      <p:sp>
        <p:nvSpPr>
          <p:cNvPr id="10" name="Rectangle 9"/>
          <p:cNvSpPr/>
          <p:nvPr/>
        </p:nvSpPr>
        <p:spPr>
          <a:xfrm>
            <a:off x="539552" y="1556792"/>
            <a:ext cx="8136904" cy="646331"/>
          </a:xfrm>
          <a:prstGeom prst="rect">
            <a:avLst/>
          </a:prstGeom>
        </p:spPr>
        <p:txBody>
          <a:bodyPr wrap="square">
            <a:spAutoFit/>
          </a:bodyPr>
          <a:lstStyle/>
          <a:p>
            <a:pPr algn="just"/>
            <a:r>
              <a:rPr lang="fr-FR" dirty="0"/>
              <a:t>Lorsqu'on crée un site web, on est amené à manipuler non pas un mais plusieurs langages.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85728"/>
            <a:ext cx="8229600" cy="992388"/>
          </a:xfrm>
        </p:spPr>
        <p:txBody>
          <a:bodyPr>
            <a:normAutofit fontScale="90000"/>
          </a:bodyPr>
          <a:lstStyle/>
          <a:p>
            <a:r>
              <a:rPr lang="fr-FR" sz="3600" b="1" dirty="0">
                <a:solidFill>
                  <a:schemeClr val="accent1"/>
                </a:solidFill>
              </a:rPr>
              <a:t/>
            </a:r>
            <a:br>
              <a:rPr lang="fr-FR" sz="3600" b="1" dirty="0">
                <a:solidFill>
                  <a:schemeClr val="accent1"/>
                </a:solidFill>
              </a:rPr>
            </a:br>
            <a:r>
              <a:rPr lang="fr-FR" sz="3600" b="1" dirty="0">
                <a:solidFill>
                  <a:schemeClr val="accent1"/>
                </a:solidFill>
              </a:rPr>
              <a:t>Pour un site statique : HTML et CSS</a:t>
            </a:r>
            <a:br>
              <a:rPr lang="fr-FR" sz="3600" b="1" dirty="0">
                <a:solidFill>
                  <a:schemeClr val="accent1"/>
                </a:solidFill>
              </a:rPr>
            </a:br>
            <a:endParaRPr lang="fr-FR" sz="36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UP WEB ESPRIT</a:t>
            </a:r>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19</a:t>
            </a:fld>
            <a:endParaRPr lang="es-ES" dirty="0"/>
          </a:p>
        </p:txBody>
      </p:sp>
      <p:sp>
        <p:nvSpPr>
          <p:cNvPr id="3" name="Espace réservé du contenu 2"/>
          <p:cNvSpPr>
            <a:spLocks noGrp="1"/>
          </p:cNvSpPr>
          <p:nvPr>
            <p:ph sz="quarter" idx="1"/>
          </p:nvPr>
        </p:nvSpPr>
        <p:spPr>
          <a:xfrm>
            <a:off x="285720" y="1357298"/>
            <a:ext cx="8643998" cy="4929222"/>
          </a:xfrm>
        </p:spPr>
        <p:txBody>
          <a:bodyPr>
            <a:normAutofit/>
          </a:bodyPr>
          <a:lstStyle/>
          <a:p>
            <a:pPr algn="just">
              <a:buFont typeface="Wingdings" pitchFamily="2" charset="2"/>
              <a:buChar char="Ø"/>
            </a:pPr>
            <a:r>
              <a:rPr lang="fr-FR" sz="2400" dirty="0"/>
              <a:t>HTML (Hyper </a:t>
            </a:r>
            <a:r>
              <a:rPr lang="fr-FR" sz="2400" dirty="0" err="1"/>
              <a:t>Text</a:t>
            </a:r>
            <a:r>
              <a:rPr lang="fr-FR" sz="2400" dirty="0"/>
              <a:t> </a:t>
            </a:r>
            <a:r>
              <a:rPr lang="fr-FR" sz="2400" dirty="0" err="1"/>
              <a:t>Markup</a:t>
            </a:r>
            <a:r>
              <a:rPr lang="fr-FR" sz="2400" dirty="0"/>
              <a:t> </a:t>
            </a:r>
            <a:r>
              <a:rPr lang="fr-FR" sz="2400" dirty="0" err="1"/>
              <a:t>Language</a:t>
            </a:r>
            <a:r>
              <a:rPr lang="fr-FR" sz="2400" dirty="0"/>
              <a:t>) : un langage verbal basé sur des balises ouvrantes pour dire maintenant je commence .. et fermentes pour dire maintenant je termine ..</a:t>
            </a:r>
            <a:endParaRPr lang="fr-FR" sz="2400" b="1" dirty="0"/>
          </a:p>
          <a:p>
            <a:pPr algn="just">
              <a:buFont typeface="Wingdings" pitchFamily="2" charset="2"/>
              <a:buChar char="Ø"/>
            </a:pPr>
            <a:r>
              <a:rPr lang="fr-FR" sz="2400" dirty="0"/>
              <a:t>Il existe aussi ce qu’on appelle les balises orphelines, </a:t>
            </a:r>
            <a:r>
              <a:rPr lang="fr-FR" sz="2400" dirty="0" err="1"/>
              <a:t>img</a:t>
            </a:r>
            <a:r>
              <a:rPr lang="fr-FR" sz="2400" dirty="0"/>
              <a:t>, input.</a:t>
            </a:r>
          </a:p>
          <a:p>
            <a:pPr algn="just">
              <a:buFont typeface="Wingdings" pitchFamily="2" charset="2"/>
              <a:buChar char="Ø"/>
            </a:pPr>
            <a:r>
              <a:rPr lang="fr-FR" sz="2400" dirty="0"/>
              <a:t>Voici un exemple de code HTML :</a:t>
            </a:r>
          </a:p>
          <a:p>
            <a:pPr algn="just">
              <a:buNone/>
            </a:pPr>
            <a:r>
              <a:rPr lang="fr-FR" sz="1600" b="1" dirty="0">
                <a:solidFill>
                  <a:schemeClr val="accent1">
                    <a:lumMod val="75000"/>
                  </a:schemeClr>
                </a:solidFill>
              </a:rPr>
              <a:t>&lt;!DOCTYPE html&gt;</a:t>
            </a:r>
          </a:p>
          <a:p>
            <a:pPr algn="just">
              <a:buNone/>
            </a:pPr>
            <a:r>
              <a:rPr lang="fr-FR" sz="1600" b="1" dirty="0">
                <a:solidFill>
                  <a:schemeClr val="accent1">
                    <a:lumMod val="75000"/>
                  </a:schemeClr>
                </a:solidFill>
              </a:rPr>
              <a:t>&lt;html&gt;</a:t>
            </a:r>
          </a:p>
          <a:p>
            <a:pPr lvl="1" algn="just">
              <a:buNone/>
            </a:pPr>
            <a:r>
              <a:rPr lang="fr-FR" sz="1600" b="1" dirty="0">
                <a:solidFill>
                  <a:schemeClr val="accent1">
                    <a:lumMod val="75000"/>
                  </a:schemeClr>
                </a:solidFill>
              </a:rPr>
              <a:t>&lt;</a:t>
            </a:r>
            <a:r>
              <a:rPr lang="fr-FR" sz="1600" b="1" dirty="0" err="1">
                <a:solidFill>
                  <a:schemeClr val="accent1">
                    <a:lumMod val="75000"/>
                  </a:schemeClr>
                </a:solidFill>
              </a:rPr>
              <a:t>head</a:t>
            </a:r>
            <a:r>
              <a:rPr lang="fr-FR" sz="1600" b="1" dirty="0">
                <a:solidFill>
                  <a:schemeClr val="accent1">
                    <a:lumMod val="75000"/>
                  </a:schemeClr>
                </a:solidFill>
              </a:rPr>
              <a:t>&gt;</a:t>
            </a:r>
          </a:p>
          <a:p>
            <a:pPr lvl="1" algn="just">
              <a:buNone/>
            </a:pPr>
            <a:r>
              <a:rPr lang="fr-FR" sz="1600" b="1" dirty="0">
                <a:solidFill>
                  <a:schemeClr val="accent1">
                    <a:lumMod val="75000"/>
                  </a:schemeClr>
                </a:solidFill>
              </a:rPr>
              <a:t>		&lt;</a:t>
            </a:r>
            <a:r>
              <a:rPr lang="fr-FR" sz="1600" b="1" dirty="0" err="1">
                <a:solidFill>
                  <a:schemeClr val="accent1">
                    <a:lumMod val="75000"/>
                  </a:schemeClr>
                </a:solidFill>
              </a:rPr>
              <a:t>title</a:t>
            </a:r>
            <a:r>
              <a:rPr lang="fr-FR" sz="1600" b="1" dirty="0">
                <a:solidFill>
                  <a:schemeClr val="accent1">
                    <a:lumMod val="75000"/>
                  </a:schemeClr>
                </a:solidFill>
              </a:rPr>
              <a:t>&gt;Ma première page&lt;</a:t>
            </a:r>
            <a:r>
              <a:rPr lang="fr-FR" sz="1600" b="1" dirty="0" err="1">
                <a:solidFill>
                  <a:schemeClr val="accent1">
                    <a:lumMod val="75000"/>
                  </a:schemeClr>
                </a:solidFill>
              </a:rPr>
              <a:t>title</a:t>
            </a:r>
            <a:r>
              <a:rPr lang="fr-FR" sz="1600" b="1" dirty="0">
                <a:solidFill>
                  <a:schemeClr val="accent1">
                    <a:lumMod val="75000"/>
                  </a:schemeClr>
                </a:solidFill>
              </a:rPr>
              <a:t>&gt;</a:t>
            </a:r>
          </a:p>
          <a:p>
            <a:pPr lvl="1" algn="just">
              <a:buNone/>
            </a:pPr>
            <a:r>
              <a:rPr lang="fr-FR" sz="1600" b="1" dirty="0">
                <a:solidFill>
                  <a:schemeClr val="accent1">
                    <a:lumMod val="75000"/>
                  </a:schemeClr>
                </a:solidFill>
              </a:rPr>
              <a:t>&lt;/</a:t>
            </a:r>
            <a:r>
              <a:rPr lang="fr-FR" sz="1600" b="1" dirty="0" err="1">
                <a:solidFill>
                  <a:schemeClr val="accent1">
                    <a:lumMod val="75000"/>
                  </a:schemeClr>
                </a:solidFill>
              </a:rPr>
              <a:t>head</a:t>
            </a:r>
            <a:r>
              <a:rPr lang="fr-FR" sz="1600" b="1" dirty="0">
                <a:solidFill>
                  <a:schemeClr val="accent1">
                    <a:lumMod val="75000"/>
                  </a:schemeClr>
                </a:solidFill>
              </a:rPr>
              <a:t>&gt;</a:t>
            </a:r>
          </a:p>
          <a:p>
            <a:pPr lvl="1" algn="just">
              <a:buNone/>
            </a:pPr>
            <a:r>
              <a:rPr lang="fr-FR" sz="1600" b="1" dirty="0">
                <a:solidFill>
                  <a:schemeClr val="accent1">
                    <a:lumMod val="75000"/>
                  </a:schemeClr>
                </a:solidFill>
              </a:rPr>
              <a:t>&lt;body&gt;</a:t>
            </a:r>
          </a:p>
          <a:p>
            <a:pPr lvl="2" algn="just">
              <a:buNone/>
            </a:pPr>
            <a:r>
              <a:rPr lang="fr-FR" sz="1600" b="1" dirty="0">
                <a:solidFill>
                  <a:schemeClr val="accent1">
                    <a:lumMod val="75000"/>
                  </a:schemeClr>
                </a:solidFill>
              </a:rPr>
              <a:t>&lt;p&gt;Bonjour, je suis un &lt;</a:t>
            </a:r>
            <a:r>
              <a:rPr lang="fr-FR" sz="1600" b="1" dirty="0" err="1">
                <a:solidFill>
                  <a:schemeClr val="accent1">
                    <a:lumMod val="75000"/>
                  </a:schemeClr>
                </a:solidFill>
              </a:rPr>
              <a:t>strong</a:t>
            </a:r>
            <a:r>
              <a:rPr lang="fr-FR" sz="1600" b="1" dirty="0">
                <a:solidFill>
                  <a:schemeClr val="accent1">
                    <a:lumMod val="75000"/>
                  </a:schemeClr>
                </a:solidFill>
              </a:rPr>
              <a:t>&gt;paragraphe&lt;/</a:t>
            </a:r>
            <a:r>
              <a:rPr lang="fr-FR" sz="1600" b="1" dirty="0" err="1">
                <a:solidFill>
                  <a:schemeClr val="accent1">
                    <a:lumMod val="75000"/>
                  </a:schemeClr>
                </a:solidFill>
              </a:rPr>
              <a:t>strong</a:t>
            </a:r>
            <a:r>
              <a:rPr lang="fr-FR" sz="1600" b="1" dirty="0">
                <a:solidFill>
                  <a:schemeClr val="accent1">
                    <a:lumMod val="75000"/>
                  </a:schemeClr>
                </a:solidFill>
              </a:rPr>
              <a:t>&gt; de texte !&lt;/p&gt;</a:t>
            </a:r>
          </a:p>
          <a:p>
            <a:pPr lvl="1" algn="just">
              <a:buNone/>
            </a:pPr>
            <a:r>
              <a:rPr lang="fr-FR" sz="1600" b="1" dirty="0">
                <a:solidFill>
                  <a:schemeClr val="accent1">
                    <a:lumMod val="75000"/>
                  </a:schemeClr>
                </a:solidFill>
              </a:rPr>
              <a:t>&lt;/body&gt;</a:t>
            </a:r>
          </a:p>
          <a:p>
            <a:pPr algn="just">
              <a:buNone/>
            </a:pPr>
            <a:r>
              <a:rPr lang="fr-FR" sz="1600" b="1" dirty="0">
                <a:solidFill>
                  <a:schemeClr val="accent1">
                    <a:lumMod val="75000"/>
                  </a:schemeClr>
                </a:solidFill>
              </a:rPr>
              <a:t>&lt;/html&gt;</a:t>
            </a:r>
          </a:p>
          <a:p>
            <a:pPr algn="just"/>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57200" y="285728"/>
            <a:ext cx="2971792" cy="714396"/>
          </a:xfrm>
        </p:spPr>
        <p:txBody>
          <a:bodyPr>
            <a:normAutofit fontScale="90000"/>
          </a:bodyPr>
          <a:lstStyle/>
          <a:p>
            <a:r>
              <a:rPr lang="fr-FR" b="1" dirty="0">
                <a:solidFill>
                  <a:schemeClr val="accent1"/>
                </a:solidFill>
              </a:rPr>
              <a:t>Objectifs</a:t>
            </a:r>
          </a:p>
        </p:txBody>
      </p:sp>
      <p:sp>
        <p:nvSpPr>
          <p:cNvPr id="16" name="Espace réservé du pied de page 15"/>
          <p:cNvSpPr>
            <a:spLocks noGrp="1"/>
          </p:cNvSpPr>
          <p:nvPr>
            <p:ph type="ftr" sz="quarter" idx="11"/>
          </p:nvPr>
        </p:nvSpPr>
        <p:spPr/>
        <p:txBody>
          <a:bodyPr/>
          <a:lstStyle/>
          <a:p>
            <a:r>
              <a:rPr lang="es-ES" b="1" dirty="0" smtClean="0"/>
              <a:t>INTI </a:t>
            </a:r>
            <a:r>
              <a:rPr lang="es-ES" b="1" dirty="0" err="1" smtClean="0"/>
              <a:t>Formation</a:t>
            </a:r>
            <a:endParaRPr lang="es-ES" b="1" dirty="0"/>
          </a:p>
        </p:txBody>
      </p:sp>
      <p:sp>
        <p:nvSpPr>
          <p:cNvPr id="15" name="Espace réservé du numéro de diapositive 14"/>
          <p:cNvSpPr>
            <a:spLocks noGrp="1"/>
          </p:cNvSpPr>
          <p:nvPr>
            <p:ph type="sldNum" sz="quarter" idx="12"/>
          </p:nvPr>
        </p:nvSpPr>
        <p:spPr/>
        <p:txBody>
          <a:bodyPr/>
          <a:lstStyle/>
          <a:p>
            <a:fld id="{0A9045FD-E25F-424A-8523-F2E1723B614B}" type="slidenum">
              <a:rPr lang="es-ES" smtClean="0"/>
              <a:pPr/>
              <a:t>2</a:t>
            </a:fld>
            <a:endParaRPr lang="es-ES" dirty="0"/>
          </a:p>
        </p:txBody>
      </p:sp>
      <p:pic>
        <p:nvPicPr>
          <p:cNvPr id="8" name="Picture 5" descr="http://t3.gstatic.com/images?q=tbn:ANd9GcTXVnlLL8D1BYaCfTyBeJvwSutOJQ-R-tiqsh8vn8tMCCgMBh0ulw"/>
          <p:cNvPicPr>
            <a:picLocks noChangeAspect="1" noChangeArrowheads="1"/>
          </p:cNvPicPr>
          <p:nvPr/>
        </p:nvPicPr>
        <p:blipFill>
          <a:blip r:embed="rId3" cstate="print"/>
          <a:srcRect/>
          <a:stretch>
            <a:fillRect/>
          </a:stretch>
        </p:blipFill>
        <p:spPr bwMode="auto">
          <a:xfrm>
            <a:off x="350043" y="2921476"/>
            <a:ext cx="214313" cy="214313"/>
          </a:xfrm>
          <a:prstGeom prst="rect">
            <a:avLst/>
          </a:prstGeom>
          <a:noFill/>
          <a:ln w="9525">
            <a:noFill/>
            <a:miter lim="800000"/>
            <a:headEnd/>
            <a:tailEnd/>
          </a:ln>
        </p:spPr>
      </p:pic>
      <p:sp>
        <p:nvSpPr>
          <p:cNvPr id="2" name="Rectangle 1"/>
          <p:cNvSpPr/>
          <p:nvPr/>
        </p:nvSpPr>
        <p:spPr>
          <a:xfrm>
            <a:off x="760694" y="2884785"/>
            <a:ext cx="7704856" cy="369332"/>
          </a:xfrm>
          <a:prstGeom prst="rect">
            <a:avLst/>
          </a:prstGeom>
        </p:spPr>
        <p:txBody>
          <a:bodyPr wrap="square">
            <a:spAutoFit/>
          </a:bodyPr>
          <a:lstStyle/>
          <a:p>
            <a:r>
              <a:rPr lang="fr-FR" b="1" dirty="0"/>
              <a:t>Intégrer le champ lexical du web </a:t>
            </a:r>
          </a:p>
        </p:txBody>
      </p:sp>
      <p:pic>
        <p:nvPicPr>
          <p:cNvPr id="10" name="Picture 5" descr="http://t3.gstatic.com/images?q=tbn:ANd9GcTXVnlLL8D1BYaCfTyBeJvwSutOJQ-R-tiqsh8vn8tMCCgMBh0ulw"/>
          <p:cNvPicPr>
            <a:picLocks noChangeAspect="1" noChangeArrowheads="1"/>
          </p:cNvPicPr>
          <p:nvPr/>
        </p:nvPicPr>
        <p:blipFill>
          <a:blip r:embed="rId3" cstate="print"/>
          <a:srcRect/>
          <a:stretch>
            <a:fillRect/>
          </a:stretch>
        </p:blipFill>
        <p:spPr bwMode="auto">
          <a:xfrm>
            <a:off x="355476" y="3500440"/>
            <a:ext cx="214313" cy="214312"/>
          </a:xfrm>
          <a:prstGeom prst="rect">
            <a:avLst/>
          </a:prstGeom>
          <a:noFill/>
          <a:ln w="9525">
            <a:noFill/>
            <a:miter lim="800000"/>
            <a:headEnd/>
            <a:tailEnd/>
          </a:ln>
        </p:spPr>
      </p:pic>
      <p:sp>
        <p:nvSpPr>
          <p:cNvPr id="11" name="Rectangle 10"/>
          <p:cNvSpPr/>
          <p:nvPr/>
        </p:nvSpPr>
        <p:spPr>
          <a:xfrm>
            <a:off x="755576" y="3416858"/>
            <a:ext cx="8136904" cy="369332"/>
          </a:xfrm>
          <a:prstGeom prst="rect">
            <a:avLst/>
          </a:prstGeom>
        </p:spPr>
        <p:txBody>
          <a:bodyPr wrap="square">
            <a:spAutoFit/>
          </a:bodyPr>
          <a:lstStyle/>
          <a:p>
            <a:r>
              <a:rPr lang="fr-FR" b="1" dirty="0"/>
              <a:t>Comprendre comment ça marche un site web</a:t>
            </a:r>
          </a:p>
        </p:txBody>
      </p:sp>
      <p:sp>
        <p:nvSpPr>
          <p:cNvPr id="9" name="Rectangle 8"/>
          <p:cNvSpPr/>
          <p:nvPr/>
        </p:nvSpPr>
        <p:spPr>
          <a:xfrm>
            <a:off x="827584" y="3997115"/>
            <a:ext cx="8136904" cy="646331"/>
          </a:xfrm>
          <a:prstGeom prst="rect">
            <a:avLst/>
          </a:prstGeom>
        </p:spPr>
        <p:txBody>
          <a:bodyPr wrap="square">
            <a:spAutoFit/>
          </a:bodyPr>
          <a:lstStyle/>
          <a:p>
            <a:r>
              <a:rPr lang="fr-FR" b="1" dirty="0"/>
              <a:t>Avoir les idées claires par rapport aux langages et aux architectures utilisées en web</a:t>
            </a:r>
          </a:p>
        </p:txBody>
      </p:sp>
      <p:pic>
        <p:nvPicPr>
          <p:cNvPr id="12" name="Picture 5" descr="http://t3.gstatic.com/images?q=tbn:ANd9GcTXVnlLL8D1BYaCfTyBeJvwSutOJQ-R-tiqsh8vn8tMCCgMBh0ulw"/>
          <p:cNvPicPr>
            <a:picLocks noChangeAspect="1" noChangeArrowheads="1"/>
          </p:cNvPicPr>
          <p:nvPr/>
        </p:nvPicPr>
        <p:blipFill>
          <a:blip r:embed="rId3" cstate="print"/>
          <a:srcRect/>
          <a:stretch>
            <a:fillRect/>
          </a:stretch>
        </p:blipFill>
        <p:spPr bwMode="auto">
          <a:xfrm>
            <a:off x="357158" y="4143382"/>
            <a:ext cx="214313" cy="214312"/>
          </a:xfrm>
          <a:prstGeom prst="rect">
            <a:avLst/>
          </a:prstGeom>
          <a:noFill/>
          <a:ln w="9525">
            <a:noFill/>
            <a:miter lim="800000"/>
            <a:headEnd/>
            <a:tailEnd/>
          </a:ln>
        </p:spPr>
      </p:pic>
      <p:sp>
        <p:nvSpPr>
          <p:cNvPr id="13" name="Rectangle 12"/>
          <p:cNvSpPr/>
          <p:nvPr/>
        </p:nvSpPr>
        <p:spPr>
          <a:xfrm>
            <a:off x="827584" y="4845618"/>
            <a:ext cx="8136904" cy="369332"/>
          </a:xfrm>
          <a:prstGeom prst="rect">
            <a:avLst/>
          </a:prstGeom>
        </p:spPr>
        <p:txBody>
          <a:bodyPr wrap="square">
            <a:spAutoFit/>
          </a:bodyPr>
          <a:lstStyle/>
          <a:p>
            <a:r>
              <a:rPr lang="fr-FR" b="1" dirty="0"/>
              <a:t>Comprendre le modèle MVC</a:t>
            </a:r>
          </a:p>
        </p:txBody>
      </p:sp>
      <p:pic>
        <p:nvPicPr>
          <p:cNvPr id="14" name="Picture 5" descr="http://t3.gstatic.com/images?q=tbn:ANd9GcTXVnlLL8D1BYaCfTyBeJvwSutOJQ-R-tiqsh8vn8tMCCgMBh0ulw"/>
          <p:cNvPicPr>
            <a:picLocks noChangeAspect="1" noChangeArrowheads="1"/>
          </p:cNvPicPr>
          <p:nvPr/>
        </p:nvPicPr>
        <p:blipFill>
          <a:blip r:embed="rId3" cstate="print"/>
          <a:srcRect/>
          <a:stretch>
            <a:fillRect/>
          </a:stretch>
        </p:blipFill>
        <p:spPr bwMode="auto">
          <a:xfrm>
            <a:off x="395536" y="4929200"/>
            <a:ext cx="214313" cy="21431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917596"/>
          </a:xfrm>
        </p:spPr>
        <p:txBody>
          <a:bodyPr/>
          <a:lstStyle/>
          <a:p>
            <a:r>
              <a:rPr lang="fr-FR" sz="4000" dirty="0">
                <a:solidFill>
                  <a:schemeClr val="accent1"/>
                </a:solidFill>
              </a:rPr>
              <a:t>Ce qui se passe réellement</a:t>
            </a:r>
          </a:p>
        </p:txBody>
      </p:sp>
      <p:sp>
        <p:nvSpPr>
          <p:cNvPr id="4" name="Espace réservé du pied de page 3"/>
          <p:cNvSpPr>
            <a:spLocks noGrp="1"/>
          </p:cNvSpPr>
          <p:nvPr>
            <p:ph type="ftr" sz="quarter" idx="11"/>
          </p:nvPr>
        </p:nvSpPr>
        <p:spPr>
          <a:xfrm>
            <a:off x="642910" y="6215082"/>
            <a:ext cx="2895600" cy="398485"/>
          </a:xfrm>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20</a:t>
            </a:fld>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1071539" y="1071546"/>
            <a:ext cx="6786609" cy="5214973"/>
          </a:xfrm>
          <a:prstGeom prst="rect">
            <a:avLst/>
          </a:prstGeom>
          <a:noFill/>
          <a:ln w="9525">
            <a:noFill/>
            <a:miter lim="800000"/>
            <a:headEnd/>
            <a:tailEnd/>
          </a:ln>
          <a:effectLst/>
        </p:spPr>
      </p:pic>
      <p:sp>
        <p:nvSpPr>
          <p:cNvPr id="6" name="ZoneTexte 5"/>
          <p:cNvSpPr txBox="1"/>
          <p:nvPr/>
        </p:nvSpPr>
        <p:spPr>
          <a:xfrm>
            <a:off x="4500562" y="4286256"/>
            <a:ext cx="2643206" cy="461665"/>
          </a:xfrm>
          <a:prstGeom prst="rect">
            <a:avLst/>
          </a:prstGeom>
          <a:noFill/>
        </p:spPr>
        <p:txBody>
          <a:bodyPr wrap="square" rtlCol="0">
            <a:spAutoFit/>
          </a:bodyPr>
          <a:lstStyle/>
          <a:p>
            <a:r>
              <a:rPr lang="fr-FR" sz="2400" b="1" dirty="0" err="1">
                <a:solidFill>
                  <a:srgbClr val="C00000"/>
                </a:solidFill>
              </a:rPr>
              <a:t>Hyperdocument</a:t>
            </a:r>
            <a:endParaRPr lang="fr-FR" sz="2400" b="1" dirty="0">
              <a:solidFill>
                <a:srgbClr val="C00000"/>
              </a:solidFill>
            </a:endParaRPr>
          </a:p>
        </p:txBody>
      </p:sp>
      <p:sp>
        <p:nvSpPr>
          <p:cNvPr id="7" name="ZoneTexte 6"/>
          <p:cNvSpPr txBox="1"/>
          <p:nvPr/>
        </p:nvSpPr>
        <p:spPr>
          <a:xfrm>
            <a:off x="1500166" y="2857496"/>
            <a:ext cx="2000264" cy="461665"/>
          </a:xfrm>
          <a:prstGeom prst="rect">
            <a:avLst/>
          </a:prstGeom>
          <a:noFill/>
        </p:spPr>
        <p:txBody>
          <a:bodyPr wrap="square" rtlCol="0">
            <a:spAutoFit/>
          </a:bodyPr>
          <a:lstStyle/>
          <a:p>
            <a:r>
              <a:rPr lang="fr-FR" sz="2400" b="1" dirty="0">
                <a:solidFill>
                  <a:srgbClr val="C00000"/>
                </a:solidFill>
              </a:rPr>
              <a:t>Navigateurs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8229600" cy="1071546"/>
          </a:xfrm>
        </p:spPr>
        <p:txBody>
          <a:bodyPr>
            <a:normAutofit fontScale="90000"/>
          </a:bodyPr>
          <a:lstStyle/>
          <a:p>
            <a:r>
              <a:rPr lang="fr-FR" sz="3600" b="1" dirty="0">
                <a:solidFill>
                  <a:schemeClr val="accent1"/>
                </a:solidFill>
              </a:rPr>
              <a:t/>
            </a:r>
            <a:br>
              <a:rPr lang="fr-FR" sz="3600" b="1" dirty="0">
                <a:solidFill>
                  <a:schemeClr val="accent1"/>
                </a:solidFill>
              </a:rPr>
            </a:br>
            <a:r>
              <a:rPr lang="fr-FR" sz="3600" b="1" dirty="0">
                <a:solidFill>
                  <a:schemeClr val="accent1"/>
                </a:solidFill>
              </a:rPr>
              <a:t>Pour un site statique : HTML et CSS</a:t>
            </a:r>
            <a:br>
              <a:rPr lang="fr-FR" sz="3600" b="1" dirty="0">
                <a:solidFill>
                  <a:schemeClr val="accent1"/>
                </a:solidFill>
              </a:rPr>
            </a:br>
            <a:endParaRPr lang="fr-FR" sz="36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21</a:t>
            </a:fld>
            <a:endParaRPr lang="es-ES"/>
          </a:p>
        </p:txBody>
      </p:sp>
      <p:sp>
        <p:nvSpPr>
          <p:cNvPr id="3" name="Espace réservé du contenu 2"/>
          <p:cNvSpPr>
            <a:spLocks noGrp="1"/>
          </p:cNvSpPr>
          <p:nvPr>
            <p:ph sz="quarter" idx="1"/>
          </p:nvPr>
        </p:nvSpPr>
        <p:spPr/>
        <p:txBody>
          <a:bodyPr>
            <a:normAutofit lnSpcReduction="10000"/>
          </a:bodyPr>
          <a:lstStyle/>
          <a:p>
            <a:r>
              <a:rPr lang="fr-FR" sz="2400" b="1" dirty="0"/>
              <a:t>CSS</a:t>
            </a:r>
            <a:r>
              <a:rPr lang="fr-FR" sz="2400" dirty="0"/>
              <a:t> : c'est le langage de mise en forme des sites web. Alors que le HTML permet d'écrire le contenu de vos pages web et de les structurer, le langage CSS s'occupe de la mise en forme et de la mise en page. C'est en CSS que l'on choisit notamment la couleur, la taille des menus et bien d'autres choses encore. Voici un code CSS :</a:t>
            </a:r>
          </a:p>
          <a:p>
            <a:pPr lvl="7">
              <a:buNone/>
            </a:pPr>
            <a:r>
              <a:rPr lang="fr-FR" sz="2400" dirty="0" err="1">
                <a:solidFill>
                  <a:schemeClr val="accent1">
                    <a:lumMod val="75000"/>
                  </a:schemeClr>
                </a:solidFill>
              </a:rPr>
              <a:t>div.banner</a:t>
            </a:r>
            <a:r>
              <a:rPr lang="fr-FR" sz="2400" dirty="0">
                <a:solidFill>
                  <a:schemeClr val="accent1">
                    <a:lumMod val="75000"/>
                  </a:schemeClr>
                </a:solidFill>
              </a:rPr>
              <a:t> {</a:t>
            </a:r>
          </a:p>
          <a:p>
            <a:pPr lvl="7">
              <a:buNone/>
            </a:pPr>
            <a:r>
              <a:rPr lang="fr-FR" sz="2400" dirty="0" err="1">
                <a:solidFill>
                  <a:schemeClr val="accent1">
                    <a:lumMod val="75000"/>
                  </a:schemeClr>
                </a:solidFill>
              </a:rPr>
              <a:t>Propriété:valeur</a:t>
            </a:r>
            <a:r>
              <a:rPr lang="fr-FR" sz="2400" dirty="0">
                <a:solidFill>
                  <a:schemeClr val="accent1">
                    <a:lumMod val="75000"/>
                  </a:schemeClr>
                </a:solidFill>
              </a:rPr>
              <a:t>;</a:t>
            </a:r>
          </a:p>
          <a:p>
            <a:pPr lvl="7">
              <a:buNone/>
            </a:pPr>
            <a:r>
              <a:rPr lang="fr-FR" sz="2400" dirty="0">
                <a:solidFill>
                  <a:schemeClr val="accent1">
                    <a:lumMod val="75000"/>
                  </a:schemeClr>
                </a:solidFill>
              </a:rPr>
              <a:t> </a:t>
            </a:r>
            <a:r>
              <a:rPr lang="fr-FR" sz="2400" dirty="0" err="1">
                <a:solidFill>
                  <a:schemeClr val="accent1">
                    <a:lumMod val="75000"/>
                  </a:schemeClr>
                </a:solidFill>
              </a:rPr>
              <a:t>text</a:t>
            </a:r>
            <a:r>
              <a:rPr lang="fr-FR" sz="2400" dirty="0">
                <a:solidFill>
                  <a:schemeClr val="accent1">
                    <a:lumMod val="75000"/>
                  </a:schemeClr>
                </a:solidFill>
              </a:rPr>
              <a:t>-</a:t>
            </a:r>
            <a:r>
              <a:rPr lang="fr-FR" sz="2400" dirty="0" err="1">
                <a:solidFill>
                  <a:schemeClr val="accent1">
                    <a:lumMod val="75000"/>
                  </a:schemeClr>
                </a:solidFill>
              </a:rPr>
              <a:t>align</a:t>
            </a:r>
            <a:r>
              <a:rPr lang="fr-FR" sz="2400" dirty="0">
                <a:solidFill>
                  <a:schemeClr val="accent1">
                    <a:lumMod val="75000"/>
                  </a:schemeClr>
                </a:solidFill>
              </a:rPr>
              <a:t>: center;</a:t>
            </a:r>
          </a:p>
          <a:p>
            <a:pPr lvl="7">
              <a:buNone/>
            </a:pPr>
            <a:r>
              <a:rPr lang="fr-FR" sz="2400" dirty="0">
                <a:solidFill>
                  <a:schemeClr val="accent1">
                    <a:lumMod val="75000"/>
                  </a:schemeClr>
                </a:solidFill>
              </a:rPr>
              <a:t> font-</a:t>
            </a:r>
            <a:r>
              <a:rPr lang="fr-FR" sz="2400" dirty="0" err="1">
                <a:solidFill>
                  <a:schemeClr val="accent1">
                    <a:lumMod val="75000"/>
                  </a:schemeClr>
                </a:solidFill>
              </a:rPr>
              <a:t>weight</a:t>
            </a:r>
            <a:r>
              <a:rPr lang="fr-FR" sz="2400" dirty="0">
                <a:solidFill>
                  <a:schemeClr val="accent1">
                    <a:lumMod val="75000"/>
                  </a:schemeClr>
                </a:solidFill>
              </a:rPr>
              <a:t>: bold;</a:t>
            </a:r>
          </a:p>
          <a:p>
            <a:pPr lvl="7">
              <a:buNone/>
            </a:pPr>
            <a:r>
              <a:rPr lang="fr-FR" sz="2400" dirty="0">
                <a:solidFill>
                  <a:schemeClr val="accent1">
                    <a:lumMod val="75000"/>
                  </a:schemeClr>
                </a:solidFill>
              </a:rPr>
              <a:t> font-size: 120%;</a:t>
            </a:r>
          </a:p>
          <a:p>
            <a:pPr lvl="7">
              <a:buNone/>
            </a:pPr>
            <a:r>
              <a:rPr lang="fr-FR" sz="2400" dirty="0">
                <a:solidFill>
                  <a:schemeClr val="accent1">
                    <a:lumMod val="75000"/>
                  </a:schemeClr>
                </a:solidFill>
              </a:rPr>
              <a:t>}</a:t>
            </a:r>
          </a:p>
          <a:p>
            <a:endParaRPr lang="fr-FR" dirty="0">
              <a:solidFill>
                <a:schemeClr val="accent1">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285728"/>
            <a:ext cx="8229600" cy="1071546"/>
          </a:xfrm>
        </p:spPr>
        <p:txBody>
          <a:bodyPr>
            <a:normAutofit fontScale="90000"/>
          </a:bodyPr>
          <a:lstStyle/>
          <a:p>
            <a:r>
              <a:rPr lang="fr-FR" sz="3600" b="1" dirty="0">
                <a:solidFill>
                  <a:schemeClr val="accent1"/>
                </a:solidFill>
              </a:rPr>
              <a:t/>
            </a:r>
            <a:br>
              <a:rPr lang="fr-FR" sz="3600" b="1" dirty="0">
                <a:solidFill>
                  <a:schemeClr val="accent1"/>
                </a:solidFill>
              </a:rPr>
            </a:br>
            <a:r>
              <a:rPr lang="fr-FR" sz="3600" b="1" dirty="0">
                <a:solidFill>
                  <a:schemeClr val="accent1"/>
                </a:solidFill>
              </a:rPr>
              <a:t>Pour un site statique : HTML et CSS</a:t>
            </a:r>
            <a:br>
              <a:rPr lang="fr-FR" sz="3600" b="1" dirty="0">
                <a:solidFill>
                  <a:schemeClr val="accent1"/>
                </a:solidFill>
              </a:rPr>
            </a:br>
            <a:endParaRPr lang="fr-FR" sz="36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22</a:t>
            </a:fld>
            <a:endParaRPr lang="es-ES"/>
          </a:p>
        </p:txBody>
      </p:sp>
      <p:sp>
        <p:nvSpPr>
          <p:cNvPr id="3" name="Espace réservé du contenu 2"/>
          <p:cNvSpPr>
            <a:spLocks noGrp="1"/>
          </p:cNvSpPr>
          <p:nvPr>
            <p:ph sz="quarter" idx="1"/>
          </p:nvPr>
        </p:nvSpPr>
        <p:spPr/>
        <p:txBody>
          <a:bodyPr/>
          <a:lstStyle/>
          <a:p>
            <a:pPr algn="just"/>
            <a:r>
              <a:rPr lang="fr-FR" sz="2400" dirty="0"/>
              <a:t>Ces langages sont la base de tous les sites web. Lorsque le serveur envoie la page web au client, il envoie en fait du code en langage HTML et CSS.</a:t>
            </a:r>
          </a:p>
          <a:p>
            <a:pPr algn="just"/>
            <a:endParaRPr lang="fr-FR" sz="2400" dirty="0"/>
          </a:p>
          <a:p>
            <a:pPr algn="just"/>
            <a:r>
              <a:rPr lang="fr-FR" sz="2400" dirty="0"/>
              <a:t>Le problème, c'est que lorsqu'on connaît </a:t>
            </a:r>
            <a:r>
              <a:rPr lang="fr-FR" sz="2400" b="1" dirty="0"/>
              <a:t>seulement</a:t>
            </a:r>
            <a:r>
              <a:rPr lang="fr-FR" sz="2400" dirty="0"/>
              <a:t> HTML et CSS, on ne peut produire que des sites statiques… et non des sites dynamiques ! Pour ces derniers, il est nécessaire de manipuler d'autres langages en plus de HTML et CSS.</a:t>
            </a:r>
          </a:p>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8229600" cy="1000108"/>
          </a:xfrm>
        </p:spPr>
        <p:txBody>
          <a:bodyPr>
            <a:normAutofit fontScale="90000"/>
          </a:bodyPr>
          <a:lstStyle/>
          <a:p>
            <a:r>
              <a:rPr lang="fr-FR" sz="3600" b="1" dirty="0">
                <a:solidFill>
                  <a:schemeClr val="accent1"/>
                </a:solidFill>
              </a:rPr>
              <a:t/>
            </a:r>
            <a:br>
              <a:rPr lang="fr-FR" sz="3600" b="1" dirty="0">
                <a:solidFill>
                  <a:schemeClr val="accent1"/>
                </a:solidFill>
              </a:rPr>
            </a:br>
            <a:r>
              <a:rPr lang="fr-FR" sz="3600" b="1" dirty="0">
                <a:solidFill>
                  <a:schemeClr val="accent1"/>
                </a:solidFill>
              </a:rPr>
              <a:t>Pour un site statique : HTML et CSS</a:t>
            </a:r>
            <a:br>
              <a:rPr lang="fr-FR" sz="3600" b="1" dirty="0">
                <a:solidFill>
                  <a:schemeClr val="accent1"/>
                </a:solidFill>
              </a:rPr>
            </a:br>
            <a:endParaRPr lang="fr-FR" sz="3600" dirty="0">
              <a:solidFill>
                <a:schemeClr val="accent1"/>
              </a:solidFill>
            </a:endParaRP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23</a:t>
            </a:fld>
            <a:endParaRPr lang="es-ES"/>
          </a:p>
        </p:txBody>
      </p:sp>
      <p:pic>
        <p:nvPicPr>
          <p:cNvPr id="7" name="Espace réservé du contenu 6" descr="207097.png"/>
          <p:cNvPicPr>
            <a:picLocks noGrp="1" noChangeAspect="1"/>
          </p:cNvPicPr>
          <p:nvPr>
            <p:ph sz="quarter" idx="1"/>
          </p:nvPr>
        </p:nvPicPr>
        <p:blipFill>
          <a:blip r:embed="rId2" cstate="print"/>
          <a:stretch>
            <a:fillRect/>
          </a:stretch>
        </p:blipFill>
        <p:spPr>
          <a:xfrm>
            <a:off x="2166954" y="1571612"/>
            <a:ext cx="4762500" cy="1514475"/>
          </a:xfrm>
        </p:spPr>
      </p:pic>
      <p:sp>
        <p:nvSpPr>
          <p:cNvPr id="8" name="Rectangle 7"/>
          <p:cNvSpPr/>
          <p:nvPr/>
        </p:nvSpPr>
        <p:spPr>
          <a:xfrm>
            <a:off x="2071670" y="3429000"/>
            <a:ext cx="5214974" cy="2031325"/>
          </a:xfrm>
          <a:prstGeom prst="rect">
            <a:avLst/>
          </a:prstGeom>
        </p:spPr>
        <p:txBody>
          <a:bodyPr wrap="square">
            <a:spAutoFit/>
          </a:bodyPr>
          <a:lstStyle/>
          <a:p>
            <a:pPr algn="just"/>
            <a:r>
              <a:rPr lang="fr-FR" dirty="0"/>
              <a:t>La communication est donc plutôt basique :</a:t>
            </a:r>
          </a:p>
          <a:p>
            <a:pPr algn="just"/>
            <a:r>
              <a:rPr lang="fr-FR" dirty="0"/>
              <a:t>« Bonjour, je suis le client, je voudrais voir cette page web. »</a:t>
            </a:r>
          </a:p>
          <a:p>
            <a:pPr algn="just"/>
            <a:r>
              <a:rPr lang="fr-FR" dirty="0"/>
              <a:t>« Tiens, voilà la page que tu m'as demandée. »</a:t>
            </a:r>
          </a:p>
          <a:p>
            <a:pPr algn="just"/>
            <a:r>
              <a:rPr lang="fr-FR" dirty="0"/>
              <a:t>Sur un site statique, il ne se passe rien d'autre. Le serveur stocke des pages web et les envoie aux clients qui les demandent sans les modifier.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0"/>
            <a:ext cx="8401080" cy="1000108"/>
          </a:xfrm>
        </p:spPr>
        <p:txBody>
          <a:bodyPr/>
          <a:lstStyle/>
          <a:p>
            <a:r>
              <a:rPr lang="fr-FR" sz="2800" b="1" dirty="0">
                <a:solidFill>
                  <a:schemeClr val="accent1"/>
                </a:solidFill>
              </a:rPr>
              <a:t>Pour un site dynamique : ajoutez </a:t>
            </a:r>
            <a:r>
              <a:rPr lang="fr-FR" sz="2800" b="1" dirty="0" smtClean="0">
                <a:solidFill>
                  <a:schemeClr val="accent1"/>
                </a:solidFill>
              </a:rPr>
              <a:t>JSP et </a:t>
            </a:r>
            <a:r>
              <a:rPr lang="fr-FR" sz="2800" b="1" dirty="0">
                <a:solidFill>
                  <a:schemeClr val="accent1"/>
                </a:solidFill>
              </a:rPr>
              <a:t>MySQL</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24</a:t>
            </a:fld>
            <a:endParaRPr lang="es-ES"/>
          </a:p>
        </p:txBody>
      </p:sp>
      <p:sp>
        <p:nvSpPr>
          <p:cNvPr id="3" name="Espace réservé du contenu 2"/>
          <p:cNvSpPr>
            <a:spLocks noGrp="1"/>
          </p:cNvSpPr>
          <p:nvPr>
            <p:ph sz="quarter" idx="1"/>
          </p:nvPr>
        </p:nvSpPr>
        <p:spPr/>
        <p:txBody>
          <a:bodyPr/>
          <a:lstStyle/>
          <a:p>
            <a:pPr algn="just"/>
            <a:r>
              <a:rPr lang="fr-FR" sz="2400" dirty="0"/>
              <a:t>Quel que soit le site web que l'on souhaite créer, HTML et CSS sont donc indispensables. Cependant, ils ne suffisent pas pour réaliser des sites dynamiques. Il faut les compléter avec d'autres langages.</a:t>
            </a:r>
          </a:p>
          <a:p>
            <a:pPr algn="just"/>
            <a:endParaRPr lang="fr-FR" sz="2400" dirty="0"/>
          </a:p>
          <a:p>
            <a:pPr algn="just"/>
            <a:r>
              <a:rPr lang="fr-FR" sz="2400" dirty="0"/>
              <a:t>C'est justement tout l'objet de ce cours : vous allez apprendre à manipuler </a:t>
            </a:r>
            <a:r>
              <a:rPr lang="fr-FR" sz="2400" dirty="0" smtClean="0"/>
              <a:t>JSP et </a:t>
            </a:r>
            <a:r>
              <a:rPr lang="fr-FR" sz="2400" dirty="0"/>
              <a:t>MySQL pour réaliser un site web dynamique.</a:t>
            </a:r>
          </a:p>
          <a:p>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25</a:t>
            </a:fld>
            <a:endParaRPr lang="es-ES"/>
          </a:p>
        </p:txBody>
      </p:sp>
      <p:pic>
        <p:nvPicPr>
          <p:cNvPr id="7" name="Espace réservé du contenu 6" descr="207100.png"/>
          <p:cNvPicPr>
            <a:picLocks noGrp="1" noChangeAspect="1"/>
          </p:cNvPicPr>
          <p:nvPr>
            <p:ph sz="quarter" idx="1"/>
          </p:nvPr>
        </p:nvPicPr>
        <p:blipFill>
          <a:blip r:embed="rId2" cstate="print"/>
          <a:stretch>
            <a:fillRect/>
          </a:stretch>
        </p:blipFill>
        <p:spPr>
          <a:xfrm>
            <a:off x="1763688" y="1484784"/>
            <a:ext cx="4762500" cy="1514475"/>
          </a:xfrm>
        </p:spPr>
      </p:pic>
      <p:sp>
        <p:nvSpPr>
          <p:cNvPr id="6" name="Rectangle 5"/>
          <p:cNvSpPr/>
          <p:nvPr/>
        </p:nvSpPr>
        <p:spPr>
          <a:xfrm>
            <a:off x="1214414" y="3284984"/>
            <a:ext cx="6643734" cy="1754326"/>
          </a:xfrm>
          <a:prstGeom prst="rect">
            <a:avLst/>
          </a:prstGeom>
        </p:spPr>
        <p:txBody>
          <a:bodyPr wrap="square">
            <a:spAutoFit/>
          </a:bodyPr>
          <a:lstStyle/>
          <a:p>
            <a:pPr algn="just"/>
            <a:r>
              <a:rPr lang="fr-FR" b="1" dirty="0"/>
              <a:t>Cas d'un site dynamique</a:t>
            </a:r>
          </a:p>
          <a:p>
            <a:pPr algn="just"/>
            <a:r>
              <a:rPr lang="fr-FR" dirty="0"/>
              <a:t>Lorsque le site est dynamique, il y a une étape intermédiaire : la page est </a:t>
            </a:r>
            <a:r>
              <a:rPr lang="fr-FR" b="1" dirty="0"/>
              <a:t>générée</a:t>
            </a:r>
            <a:r>
              <a:rPr lang="fr-FR" dirty="0"/>
              <a:t> (fig. suivante).</a:t>
            </a:r>
          </a:p>
          <a:p>
            <a:pPr algn="just"/>
            <a:r>
              <a:rPr lang="fr-FR" dirty="0"/>
              <a:t>Le client demande au serveur à voir une page web ;</a:t>
            </a:r>
          </a:p>
          <a:p>
            <a:pPr algn="just"/>
            <a:r>
              <a:rPr lang="fr-FR" dirty="0"/>
              <a:t>le serveur prépare la page spécialement pour le client ;</a:t>
            </a:r>
          </a:p>
          <a:p>
            <a:pPr algn="just"/>
            <a:r>
              <a:rPr lang="fr-FR" dirty="0"/>
              <a:t>le serveur lui envoie la page qu'il vient de générer.</a:t>
            </a:r>
          </a:p>
        </p:txBody>
      </p:sp>
      <p:sp>
        <p:nvSpPr>
          <p:cNvPr id="9" name="Titre 1"/>
          <p:cNvSpPr txBox="1">
            <a:spLocks/>
          </p:cNvSpPr>
          <p:nvPr/>
        </p:nvSpPr>
        <p:spPr bwMode="auto">
          <a:xfrm>
            <a:off x="285720" y="0"/>
            <a:ext cx="8401080" cy="1000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800" b="1" i="0" u="none" strike="noStrike" kern="0" cap="none" spc="0" normalizeH="0" baseline="0" noProof="0" dirty="0">
                <a:ln>
                  <a:noFill/>
                </a:ln>
                <a:solidFill>
                  <a:schemeClr val="accent1"/>
                </a:solidFill>
                <a:effectLst/>
                <a:uLnTx/>
                <a:uFillTx/>
                <a:latin typeface="+mj-lt"/>
                <a:ea typeface="+mj-ea"/>
                <a:cs typeface="+mj-cs"/>
              </a:rPr>
              <a:t>Pour un site dynamique : ajoutez </a:t>
            </a:r>
            <a:r>
              <a:rPr kumimoji="0" lang="fr-FR" sz="2800" b="1" i="0" u="none" strike="noStrike" kern="0" cap="none" spc="0" normalizeH="0" baseline="0" noProof="0" dirty="0" smtClean="0">
                <a:ln>
                  <a:noFill/>
                </a:ln>
                <a:solidFill>
                  <a:schemeClr val="accent1"/>
                </a:solidFill>
                <a:effectLst/>
                <a:uLnTx/>
                <a:uFillTx/>
                <a:latin typeface="+mj-lt"/>
                <a:ea typeface="+mj-ea"/>
                <a:cs typeface="+mj-cs"/>
              </a:rPr>
              <a:t>JSP et </a:t>
            </a:r>
            <a:r>
              <a:rPr kumimoji="0" lang="fr-FR" sz="2800" b="1" i="0" u="none" strike="noStrike" kern="0" cap="none" spc="0" normalizeH="0" baseline="0" noProof="0" dirty="0">
                <a:ln>
                  <a:noFill/>
                </a:ln>
                <a:solidFill>
                  <a:schemeClr val="accent1"/>
                </a:solidFill>
                <a:effectLst/>
                <a:uLnTx/>
                <a:uFillTx/>
                <a:latin typeface="+mj-lt"/>
                <a:ea typeface="+mj-ea"/>
                <a:cs typeface="+mj-cs"/>
              </a:rPr>
              <a:t>MySQL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26</a:t>
            </a:fld>
            <a:endParaRPr lang="es-ES"/>
          </a:p>
        </p:txBody>
      </p:sp>
      <p:sp>
        <p:nvSpPr>
          <p:cNvPr id="3" name="Espace réservé du contenu 2"/>
          <p:cNvSpPr>
            <a:spLocks noGrp="1"/>
          </p:cNvSpPr>
          <p:nvPr>
            <p:ph sz="quarter" idx="1"/>
          </p:nvPr>
        </p:nvSpPr>
        <p:spPr/>
        <p:txBody>
          <a:bodyPr>
            <a:normAutofit/>
          </a:bodyPr>
          <a:lstStyle/>
          <a:p>
            <a:pPr algn="just"/>
            <a:r>
              <a:rPr lang="fr-FR" sz="2400" b="1" dirty="0"/>
              <a:t>MySQL</a:t>
            </a:r>
            <a:r>
              <a:rPr lang="fr-FR" sz="2400" dirty="0"/>
              <a:t> : c'est ce qu'on appelle un SGBD (Système de Gestion de Base de Données). </a:t>
            </a:r>
          </a:p>
          <a:p>
            <a:pPr algn="just"/>
            <a:r>
              <a:rPr lang="fr-FR" sz="2400" dirty="0"/>
              <a:t>Pour faire simple, son rôle est d'enregistrer des données de manière organisée afin de vous aider à les retrouver facilement plus tard. C'est grâce à MySQL que vous pourrez enregistrer la liste des membres de votre site, les messages postés sur le forum, etc.</a:t>
            </a:r>
          </a:p>
          <a:p>
            <a:pPr algn="just"/>
            <a:r>
              <a:rPr lang="fr-FR" sz="2400" dirty="0"/>
              <a:t> Le langage qui permet de communiquer avec la base de données s'appelle le SQL. Voici un code en langage SQL :</a:t>
            </a:r>
          </a:p>
          <a:p>
            <a:pPr algn="just">
              <a:buNone/>
            </a:pPr>
            <a:r>
              <a:rPr lang="fr-FR" sz="2400" dirty="0">
                <a:solidFill>
                  <a:srgbClr val="00B050"/>
                </a:solidFill>
              </a:rPr>
              <a:t>	SELECT id, auteur, message, </a:t>
            </a:r>
            <a:r>
              <a:rPr lang="fr-FR" sz="2400" dirty="0" err="1">
                <a:solidFill>
                  <a:srgbClr val="00B050"/>
                </a:solidFill>
              </a:rPr>
              <a:t>datemsg</a:t>
            </a:r>
            <a:r>
              <a:rPr lang="fr-FR" sz="2400" dirty="0">
                <a:solidFill>
                  <a:srgbClr val="00B050"/>
                </a:solidFill>
              </a:rPr>
              <a:t> FROM </a:t>
            </a:r>
            <a:r>
              <a:rPr lang="fr-FR" sz="2400" dirty="0" err="1">
                <a:solidFill>
                  <a:srgbClr val="00B050"/>
                </a:solidFill>
              </a:rPr>
              <a:t>livreor</a:t>
            </a:r>
            <a:endParaRPr lang="fr-FR" sz="2400" dirty="0">
              <a:solidFill>
                <a:srgbClr val="00B050"/>
              </a:solidFill>
            </a:endParaRPr>
          </a:p>
          <a:p>
            <a:endParaRPr lang="fr-FR" dirty="0"/>
          </a:p>
        </p:txBody>
      </p:sp>
      <p:sp>
        <p:nvSpPr>
          <p:cNvPr id="7" name="Titre 1"/>
          <p:cNvSpPr txBox="1">
            <a:spLocks/>
          </p:cNvSpPr>
          <p:nvPr/>
        </p:nvSpPr>
        <p:spPr bwMode="auto">
          <a:xfrm>
            <a:off x="285720" y="0"/>
            <a:ext cx="8401080" cy="1000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800" b="1" i="0" u="none" strike="noStrike" kern="0" cap="none" spc="0" normalizeH="0" baseline="0" noProof="0" dirty="0">
                <a:ln>
                  <a:noFill/>
                </a:ln>
                <a:solidFill>
                  <a:schemeClr val="accent1"/>
                </a:solidFill>
                <a:effectLst/>
                <a:uLnTx/>
                <a:uFillTx/>
                <a:latin typeface="+mj-lt"/>
                <a:ea typeface="+mj-ea"/>
                <a:cs typeface="+mj-cs"/>
              </a:rPr>
              <a:t>Pour un site dynamique : ajoutez </a:t>
            </a:r>
            <a:r>
              <a:rPr kumimoji="0" lang="fr-FR" sz="2800" b="1" i="0" u="none" strike="noStrike" kern="0" cap="none" spc="0" normalizeH="0" baseline="0" noProof="0" dirty="0" smtClean="0">
                <a:ln>
                  <a:noFill/>
                </a:ln>
                <a:solidFill>
                  <a:schemeClr val="accent1"/>
                </a:solidFill>
                <a:effectLst/>
                <a:uLnTx/>
                <a:uFillTx/>
                <a:latin typeface="+mj-lt"/>
                <a:ea typeface="+mj-ea"/>
                <a:cs typeface="+mj-cs"/>
              </a:rPr>
              <a:t>JSP et </a:t>
            </a:r>
            <a:r>
              <a:rPr kumimoji="0" lang="fr-FR" sz="2800" b="1" i="0" u="none" strike="noStrike" kern="0" cap="none" spc="0" normalizeH="0" baseline="0" noProof="0" dirty="0">
                <a:ln>
                  <a:noFill/>
                </a:ln>
                <a:solidFill>
                  <a:schemeClr val="accent1"/>
                </a:solidFill>
                <a:effectLst/>
                <a:uLnTx/>
                <a:uFillTx/>
                <a:latin typeface="+mj-lt"/>
                <a:ea typeface="+mj-ea"/>
                <a:cs typeface="+mj-cs"/>
              </a:rPr>
              <a:t>MySQL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pied de page 11"/>
          <p:cNvSpPr>
            <a:spLocks noGrp="1"/>
          </p:cNvSpPr>
          <p:nvPr>
            <p:ph type="ftr" sz="quarter" idx="11"/>
          </p:nvPr>
        </p:nvSpPr>
        <p:spPr/>
        <p:txBody>
          <a:bodyPr/>
          <a:lstStyle/>
          <a:p>
            <a:r>
              <a:rPr lang="es-ES" b="1" dirty="0"/>
              <a:t>INTI </a:t>
            </a:r>
            <a:r>
              <a:rPr lang="es-ES" b="1" dirty="0" err="1"/>
              <a:t>Formation</a:t>
            </a:r>
            <a:endParaRPr lang="es-ES" b="1" dirty="0"/>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27</a:t>
            </a:fld>
            <a:endParaRPr lang="es-ES" dirty="0"/>
          </a:p>
        </p:txBody>
      </p:sp>
      <p:sp>
        <p:nvSpPr>
          <p:cNvPr id="9" name="Rectangle 8"/>
          <p:cNvSpPr/>
          <p:nvPr/>
        </p:nvSpPr>
        <p:spPr>
          <a:xfrm>
            <a:off x="785786" y="1785926"/>
            <a:ext cx="7786742"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3600" b="1" dirty="0">
                <a:solidFill>
                  <a:schemeClr val="accent1"/>
                </a:solidFill>
              </a:rPr>
              <a:t>Modèle MVC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989034"/>
          </a:xfrm>
        </p:spPr>
        <p:txBody>
          <a:bodyPr/>
          <a:lstStyle/>
          <a:p>
            <a:r>
              <a:rPr lang="fr-FR" b="1" dirty="0">
                <a:solidFill>
                  <a:schemeClr val="accent1"/>
                </a:solidFill>
              </a:rPr>
              <a:t>Modèle Vue Contrôleur</a:t>
            </a:r>
            <a:r>
              <a:rPr lang="fr-FR" dirty="0">
                <a:solidFill>
                  <a:schemeClr val="accent1"/>
                </a:solidFill>
              </a:rPr>
              <a:t> (</a:t>
            </a:r>
            <a:r>
              <a:rPr lang="fr-FR" b="1" dirty="0">
                <a:solidFill>
                  <a:schemeClr val="accent1"/>
                </a:solidFill>
              </a:rPr>
              <a:t>MVC</a:t>
            </a:r>
            <a:r>
              <a:rPr lang="fr-FR" dirty="0">
                <a:solidFill>
                  <a:schemeClr val="accent1"/>
                </a:solidFill>
              </a:rPr>
              <a:t>)</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28</a:t>
            </a:fld>
            <a:endParaRPr lang="es-ES"/>
          </a:p>
        </p:txBody>
      </p:sp>
      <p:sp>
        <p:nvSpPr>
          <p:cNvPr id="3" name="Espace réservé du contenu 2"/>
          <p:cNvSpPr>
            <a:spLocks noGrp="1"/>
          </p:cNvSpPr>
          <p:nvPr>
            <p:ph sz="quarter" idx="1"/>
          </p:nvPr>
        </p:nvSpPr>
        <p:spPr/>
        <p:txBody>
          <a:bodyPr/>
          <a:lstStyle/>
          <a:p>
            <a:pPr algn="just"/>
            <a:r>
              <a:rPr lang="fr-FR" dirty="0"/>
              <a:t>C’est est une architecture et une méthode de conception pour le développement d'applications logicielles qui sépare le modèle de données, l'interface utilisateur et la logique de contrôle. Cette méthode a été mise au point en 1979 par </a:t>
            </a:r>
            <a:r>
              <a:rPr lang="fr-FR" dirty="0" err="1"/>
              <a:t>Trygve</a:t>
            </a:r>
            <a:r>
              <a:rPr lang="fr-FR" dirty="0"/>
              <a:t> </a:t>
            </a:r>
            <a:r>
              <a:rPr lang="fr-FR" dirty="0" err="1"/>
              <a:t>Reenskaug</a:t>
            </a:r>
            <a:r>
              <a:rPr lang="fr-FR" dirty="0"/>
              <a:t>, qui travaillait alors sur </a:t>
            </a:r>
            <a:r>
              <a:rPr lang="fr-FR" dirty="0" err="1"/>
              <a:t>Smalltalk</a:t>
            </a:r>
            <a:r>
              <a:rPr lang="fr-FR" dirty="0"/>
              <a:t> dans les laboratoires de recherche </a:t>
            </a:r>
            <a:r>
              <a:rPr lang="fr-FR" dirty="0" err="1"/>
              <a:t>XeroxPARC</a:t>
            </a:r>
            <a:r>
              <a:rPr lang="fr-FR"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011222"/>
          </a:xfrm>
        </p:spPr>
        <p:txBody>
          <a:bodyPr/>
          <a:lstStyle/>
          <a:p>
            <a:r>
              <a:rPr lang="fr-FR" b="1" dirty="0">
                <a:solidFill>
                  <a:schemeClr val="accent1"/>
                </a:solidFill>
              </a:rPr>
              <a:t>Modèle Vue Contrôleur</a:t>
            </a:r>
            <a:r>
              <a:rPr lang="fr-FR" dirty="0">
                <a:solidFill>
                  <a:schemeClr val="accent1"/>
                </a:solidFill>
              </a:rPr>
              <a:t> (</a:t>
            </a:r>
            <a:r>
              <a:rPr lang="fr-FR" b="1" dirty="0">
                <a:solidFill>
                  <a:schemeClr val="accent1"/>
                </a:solidFill>
              </a:rPr>
              <a:t>MVC</a:t>
            </a:r>
            <a:r>
              <a:rPr lang="fr-FR" dirty="0">
                <a:solidFill>
                  <a:schemeClr val="accent1"/>
                </a:solidFill>
              </a:rPr>
              <a:t>)</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29</a:t>
            </a:fld>
            <a:endParaRPr lang="es-ES"/>
          </a:p>
        </p:txBody>
      </p:sp>
      <p:pic>
        <p:nvPicPr>
          <p:cNvPr id="6" name="Espace réservé du contenu 5" descr="mvc.png"/>
          <p:cNvPicPr>
            <a:picLocks noGrp="1" noChangeAspect="1"/>
          </p:cNvPicPr>
          <p:nvPr>
            <p:ph sz="quarter" idx="1"/>
          </p:nvPr>
        </p:nvPicPr>
        <p:blipFill>
          <a:blip r:embed="rId2" cstate="print"/>
          <a:stretch>
            <a:fillRect/>
          </a:stretch>
        </p:blipFill>
        <p:spPr>
          <a:xfrm>
            <a:off x="2419350" y="1828800"/>
            <a:ext cx="4762500" cy="3810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4290"/>
            <a:ext cx="4330824" cy="785818"/>
          </a:xfrm>
        </p:spPr>
        <p:txBody>
          <a:bodyPr/>
          <a:lstStyle/>
          <a:p>
            <a:r>
              <a:rPr lang="fr-FR" b="1" dirty="0">
                <a:solidFill>
                  <a:schemeClr val="accent1"/>
                </a:solidFill>
              </a:rPr>
              <a:t>PLAN</a:t>
            </a:r>
          </a:p>
        </p:txBody>
      </p:sp>
      <p:sp>
        <p:nvSpPr>
          <p:cNvPr id="4" name="Espace réservé du pied de page 3"/>
          <p:cNvSpPr>
            <a:spLocks noGrp="1"/>
          </p:cNvSpPr>
          <p:nvPr>
            <p:ph type="ftr" sz="quarter" idx="11"/>
          </p:nvPr>
        </p:nvSpPr>
        <p:spPr>
          <a:xfrm>
            <a:off x="714348" y="6143644"/>
            <a:ext cx="3962400" cy="457200"/>
          </a:xfrm>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a:t>
            </a:fld>
            <a:endParaRPr lang="es-ES"/>
          </a:p>
        </p:txBody>
      </p:sp>
      <p:graphicFrame>
        <p:nvGraphicFramePr>
          <p:cNvPr id="6" name="Espace réservé du contenu 3"/>
          <p:cNvGraphicFramePr>
            <a:graphicFrameLocks noGrp="1"/>
          </p:cNvGraphicFramePr>
          <p:nvPr>
            <p:ph sz="quarter" idx="1"/>
            <p:extLst>
              <p:ext uri="{D42A27DB-BD31-4B8C-83A1-F6EECF244321}">
                <p14:modId xmlns:p14="http://schemas.microsoft.com/office/powerpoint/2010/main" val="1574873425"/>
              </p:ext>
            </p:extLst>
          </p:nvPr>
        </p:nvGraphicFramePr>
        <p:xfrm>
          <a:off x="251520" y="1340768"/>
          <a:ext cx="85689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011222"/>
          </a:xfrm>
        </p:spPr>
        <p:txBody>
          <a:bodyPr/>
          <a:lstStyle/>
          <a:p>
            <a:r>
              <a:rPr lang="fr-FR" b="1" dirty="0">
                <a:solidFill>
                  <a:schemeClr val="accent1"/>
                </a:solidFill>
              </a:rPr>
              <a:t>Modèle Vue Contrôleur</a:t>
            </a:r>
            <a:r>
              <a:rPr lang="fr-FR" dirty="0">
                <a:solidFill>
                  <a:schemeClr val="accent1"/>
                </a:solidFill>
              </a:rPr>
              <a:t> (</a:t>
            </a:r>
            <a:r>
              <a:rPr lang="fr-FR" b="1" dirty="0">
                <a:solidFill>
                  <a:schemeClr val="accent1"/>
                </a:solidFill>
              </a:rPr>
              <a:t>MVC</a:t>
            </a:r>
            <a:r>
              <a:rPr lang="fr-FR" dirty="0">
                <a:solidFill>
                  <a:schemeClr val="accent1"/>
                </a:solidFill>
              </a:rPr>
              <a:t>)</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30</a:t>
            </a:fld>
            <a:endParaRPr lang="es-ES"/>
          </a:p>
        </p:txBody>
      </p:sp>
      <p:sp>
        <p:nvSpPr>
          <p:cNvPr id="3" name="Espace réservé du contenu 2"/>
          <p:cNvSpPr>
            <a:spLocks noGrp="1"/>
          </p:cNvSpPr>
          <p:nvPr>
            <p:ph sz="quarter" idx="1"/>
          </p:nvPr>
        </p:nvSpPr>
        <p:spPr/>
        <p:txBody>
          <a:bodyPr/>
          <a:lstStyle/>
          <a:p>
            <a:pPr algn="just"/>
            <a:endParaRPr lang="fr-FR" sz="2400" dirty="0"/>
          </a:p>
          <a:p>
            <a:pPr algn="just"/>
            <a:endParaRPr lang="fr-FR" sz="2400" dirty="0"/>
          </a:p>
          <a:p>
            <a:pPr algn="just"/>
            <a:r>
              <a:rPr lang="fr-FR" sz="2400" dirty="0"/>
              <a:t>Ce modèle d'architecture impose la séparation entre les données, les traitements et la présentation, ce qui donne trois parties fondamentales dans l'application finale : le modèle, la vue et le contrôleur.</a:t>
            </a:r>
          </a:p>
          <a:p>
            <a:pPr algn="just"/>
            <a:endParaRPr lang="fr-FR" sz="2400" dirty="0"/>
          </a:p>
          <a:p>
            <a:pPr>
              <a:buNone/>
            </a:pPr>
            <a:endParaRPr lang="fr-F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011222"/>
          </a:xfrm>
        </p:spPr>
        <p:txBody>
          <a:bodyPr/>
          <a:lstStyle/>
          <a:p>
            <a:r>
              <a:rPr lang="fr-FR" b="1" dirty="0">
                <a:solidFill>
                  <a:schemeClr val="accent1"/>
                </a:solidFill>
              </a:rPr>
              <a:t>Modèle Vue Contrôleur</a:t>
            </a:r>
            <a:r>
              <a:rPr lang="fr-FR" dirty="0">
                <a:solidFill>
                  <a:schemeClr val="accent1"/>
                </a:solidFill>
              </a:rPr>
              <a:t> (</a:t>
            </a:r>
            <a:r>
              <a:rPr lang="fr-FR" b="1" dirty="0">
                <a:solidFill>
                  <a:schemeClr val="accent1"/>
                </a:solidFill>
              </a:rPr>
              <a:t>MVC</a:t>
            </a:r>
            <a:r>
              <a:rPr lang="fr-FR" dirty="0">
                <a:solidFill>
                  <a:schemeClr val="accent1"/>
                </a:solidFill>
              </a:rPr>
              <a:t>)</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31</a:t>
            </a:fld>
            <a:endParaRPr lang="es-ES"/>
          </a:p>
        </p:txBody>
      </p:sp>
      <p:sp>
        <p:nvSpPr>
          <p:cNvPr id="3" name="Espace réservé du contenu 2"/>
          <p:cNvSpPr>
            <a:spLocks noGrp="1"/>
          </p:cNvSpPr>
          <p:nvPr>
            <p:ph sz="quarter" idx="1"/>
          </p:nvPr>
        </p:nvSpPr>
        <p:spPr/>
        <p:txBody>
          <a:bodyPr/>
          <a:lstStyle/>
          <a:p>
            <a:pPr algn="just"/>
            <a:r>
              <a:rPr lang="fr-FR" sz="2400" dirty="0">
                <a:solidFill>
                  <a:srgbClr val="FF0000"/>
                </a:solidFill>
              </a:rPr>
              <a:t>La </a:t>
            </a:r>
            <a:r>
              <a:rPr lang="fr-FR" sz="2400" i="1" dirty="0">
                <a:solidFill>
                  <a:srgbClr val="FF0000"/>
                </a:solidFill>
              </a:rPr>
              <a:t>Vue</a:t>
            </a:r>
            <a:r>
              <a:rPr lang="fr-FR" sz="2400" dirty="0"/>
              <a:t> correspond à l'interface avec laquelle l'utilisateur interagit.</a:t>
            </a:r>
          </a:p>
          <a:p>
            <a:pPr algn="just"/>
            <a:r>
              <a:rPr lang="fr-FR" sz="2400" dirty="0"/>
              <a:t>Elle peut être conçue en html, ou tout autre " langage " de présentation. La vue n'effectue aucun traitement, elle se contente d'afficher les résultats des traitements effectués par </a:t>
            </a:r>
            <a:r>
              <a:rPr lang="fr-FR" sz="2400" dirty="0">
                <a:solidFill>
                  <a:srgbClr val="FF0000"/>
                </a:solidFill>
              </a:rPr>
              <a:t>le modèle</a:t>
            </a:r>
            <a:r>
              <a:rPr lang="fr-FR" sz="2400" dirty="0"/>
              <a:t>, et de permettre à l'utilisateur d'interagir avec elles.</a:t>
            </a:r>
          </a:p>
          <a:p>
            <a:pPr algn="just"/>
            <a:r>
              <a:rPr lang="fr-FR" sz="2400" dirty="0"/>
              <a:t>Les résultats renvoyés par </a:t>
            </a:r>
            <a:r>
              <a:rPr lang="fr-FR" sz="2400" dirty="0">
                <a:solidFill>
                  <a:srgbClr val="FF0000"/>
                </a:solidFill>
              </a:rPr>
              <a:t>le modèle </a:t>
            </a:r>
            <a:r>
              <a:rPr lang="fr-FR" sz="2400" dirty="0"/>
              <a:t>sont dénués de toute présentation mais sont présentés par les vues.</a:t>
            </a:r>
          </a:p>
          <a:p>
            <a:pPr algn="just"/>
            <a:r>
              <a:rPr lang="fr-FR" sz="2400" dirty="0"/>
              <a:t>Plusieurs vues peuvent afficher les informations d'un même modèle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011222"/>
          </a:xfrm>
        </p:spPr>
        <p:txBody>
          <a:bodyPr/>
          <a:lstStyle/>
          <a:p>
            <a:r>
              <a:rPr lang="fr-FR" b="1" dirty="0">
                <a:solidFill>
                  <a:schemeClr val="accent1"/>
                </a:solidFill>
              </a:rPr>
              <a:t>Modèle Vue Contrôleur</a:t>
            </a:r>
            <a:r>
              <a:rPr lang="fr-FR" dirty="0">
                <a:solidFill>
                  <a:schemeClr val="accent1"/>
                </a:solidFill>
              </a:rPr>
              <a:t> (</a:t>
            </a:r>
            <a:r>
              <a:rPr lang="fr-FR" b="1" dirty="0">
                <a:solidFill>
                  <a:schemeClr val="accent1"/>
                </a:solidFill>
              </a:rPr>
              <a:t>MVC</a:t>
            </a:r>
            <a:r>
              <a:rPr lang="fr-FR" dirty="0">
                <a:solidFill>
                  <a:schemeClr val="accent1"/>
                </a:solidFill>
              </a:rPr>
              <a:t>)</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32</a:t>
            </a:fld>
            <a:endParaRPr lang="es-ES"/>
          </a:p>
        </p:txBody>
      </p:sp>
      <p:sp>
        <p:nvSpPr>
          <p:cNvPr id="3" name="Espace réservé du contenu 2"/>
          <p:cNvSpPr>
            <a:spLocks noGrp="1"/>
          </p:cNvSpPr>
          <p:nvPr>
            <p:ph sz="quarter" idx="1"/>
          </p:nvPr>
        </p:nvSpPr>
        <p:spPr>
          <a:xfrm>
            <a:off x="457200" y="1744216"/>
            <a:ext cx="8229600" cy="2548880"/>
          </a:xfrm>
        </p:spPr>
        <p:txBody>
          <a:bodyPr/>
          <a:lstStyle/>
          <a:p>
            <a:pPr algn="just"/>
            <a:r>
              <a:rPr lang="fr-FR" sz="2400" dirty="0">
                <a:solidFill>
                  <a:srgbClr val="FF0000"/>
                </a:solidFill>
              </a:rPr>
              <a:t>Le </a:t>
            </a:r>
            <a:r>
              <a:rPr lang="fr-FR" sz="2400" i="1" dirty="0">
                <a:solidFill>
                  <a:srgbClr val="FF0000"/>
                </a:solidFill>
              </a:rPr>
              <a:t>Contrôleur</a:t>
            </a:r>
            <a:r>
              <a:rPr lang="fr-FR" sz="2400" dirty="0"/>
              <a:t> prend en charge la gestion des évènements de synchronisation pour mettre à jour la vue ou le modèle. Il n'effectue aucun traitement, ne modifie aucune donnée, il analyse la requête du client et se contente d'appeler le modèle adéquat et de renvoyer la vue correspondante à la demande.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011222"/>
          </a:xfrm>
        </p:spPr>
        <p:txBody>
          <a:bodyPr/>
          <a:lstStyle/>
          <a:p>
            <a:r>
              <a:rPr lang="fr-FR" dirty="0">
                <a:solidFill>
                  <a:schemeClr val="accent1"/>
                </a:solidFill>
              </a:rPr>
              <a:t>Conclusion</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33</a:t>
            </a:fld>
            <a:endParaRPr lang="es-ES"/>
          </a:p>
        </p:txBody>
      </p:sp>
      <p:sp>
        <p:nvSpPr>
          <p:cNvPr id="3" name="Espace réservé du contenu 2"/>
          <p:cNvSpPr>
            <a:spLocks noGrp="1"/>
          </p:cNvSpPr>
          <p:nvPr>
            <p:ph sz="quarter" idx="1"/>
          </p:nvPr>
        </p:nvSpPr>
        <p:spPr/>
        <p:txBody>
          <a:bodyPr/>
          <a:lstStyle/>
          <a:p>
            <a:pPr algn="just"/>
            <a:r>
              <a:rPr lang="fr-FR" sz="2400" dirty="0"/>
              <a:t>Dans ce premier cours nous avons eu un aperçu </a:t>
            </a:r>
            <a:r>
              <a:rPr lang="fr-FR" sz="2400" dirty="0" smtClean="0"/>
              <a:t>le </a:t>
            </a:r>
            <a:r>
              <a:rPr lang="fr-FR" sz="2400" dirty="0"/>
              <a:t>fonctionnement d’un site web en général et la différence entre un site statique et un site </a:t>
            </a:r>
            <a:r>
              <a:rPr lang="fr-FR" sz="2400" dirty="0" smtClean="0"/>
              <a:t>dynamique.</a:t>
            </a:r>
            <a:endParaRPr lang="fr-FR" sz="2400" dirty="0"/>
          </a:p>
          <a:p>
            <a:pPr algn="just"/>
            <a:r>
              <a:rPr lang="fr-FR" sz="2400" dirty="0"/>
              <a:t>Pour finir nous avons présenté le modèle MVC.</a:t>
            </a:r>
          </a:p>
          <a:p>
            <a:pPr algn="just"/>
            <a:r>
              <a:rPr lang="fr-FR" sz="2400" dirty="0"/>
              <a:t>Pour la suite de ce cours nous allons enchainé en détaille sur les langages présentés.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pied de page 11"/>
          <p:cNvSpPr>
            <a:spLocks noGrp="1"/>
          </p:cNvSpPr>
          <p:nvPr>
            <p:ph type="ftr" sz="quarter" idx="11"/>
          </p:nvPr>
        </p:nvSpPr>
        <p:spPr>
          <a:xfrm>
            <a:off x="714348" y="6143644"/>
            <a:ext cx="3962400" cy="457200"/>
          </a:xfrm>
        </p:spPr>
        <p:txBody>
          <a:bodyPr/>
          <a:lstStyle/>
          <a:p>
            <a:r>
              <a:rPr lang="es-ES" b="1" dirty="0"/>
              <a:t>INTI </a:t>
            </a:r>
            <a:r>
              <a:rPr lang="es-ES" b="1" dirty="0" err="1"/>
              <a:t>Formation</a:t>
            </a:r>
            <a:endParaRPr lang="es-ES" b="1" dirty="0"/>
          </a:p>
        </p:txBody>
      </p:sp>
      <p:sp>
        <p:nvSpPr>
          <p:cNvPr id="11" name="Espace réservé du numéro de diapositive 10"/>
          <p:cNvSpPr>
            <a:spLocks noGrp="1"/>
          </p:cNvSpPr>
          <p:nvPr>
            <p:ph type="sldNum" sz="quarter" idx="12"/>
          </p:nvPr>
        </p:nvSpPr>
        <p:spPr/>
        <p:txBody>
          <a:bodyPr/>
          <a:lstStyle/>
          <a:p>
            <a:fld id="{0A9045FD-E25F-424A-8523-F2E1723B614B}" type="slidenum">
              <a:rPr lang="es-ES" smtClean="0"/>
              <a:pPr/>
              <a:t>4</a:t>
            </a:fld>
            <a:endParaRPr lang="es-ES" dirty="0"/>
          </a:p>
        </p:txBody>
      </p:sp>
      <p:sp>
        <p:nvSpPr>
          <p:cNvPr id="9" name="Rectangle 8"/>
          <p:cNvSpPr/>
          <p:nvPr/>
        </p:nvSpPr>
        <p:spPr>
          <a:xfrm>
            <a:off x="785786" y="1785926"/>
            <a:ext cx="7786742"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endParaRPr lang="fr-FR" sz="3600" b="1" dirty="0">
              <a:solidFill>
                <a:schemeClr val="accent1"/>
              </a:solidFill>
            </a:endParaRPr>
          </a:p>
          <a:p>
            <a:pPr lvl="0" algn="ctr"/>
            <a:r>
              <a:rPr lang="fr-FR" sz="3600" b="1" dirty="0">
                <a:solidFill>
                  <a:schemeClr val="accent1"/>
                </a:solidFill>
              </a:rPr>
              <a:t>Pour commencer: Termes et définitions</a:t>
            </a:r>
          </a:p>
          <a:p>
            <a:pPr algn="r"/>
            <a:endParaRPr lang="fr-FR" sz="3600" b="1"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000108"/>
          </a:xfrm>
        </p:spPr>
        <p:txBody>
          <a:bodyPr/>
          <a:lstStyle/>
          <a:p>
            <a:r>
              <a:rPr lang="fr-FR" dirty="0">
                <a:solidFill>
                  <a:schemeClr val="accent1"/>
                </a:solidFill>
              </a:rPr>
              <a:t>Définition: </a:t>
            </a:r>
            <a:r>
              <a:rPr lang="fr-FR" dirty="0" err="1">
                <a:solidFill>
                  <a:schemeClr val="accent1"/>
                </a:solidFill>
              </a:rPr>
              <a:t>Hyperdocument</a:t>
            </a:r>
            <a:endParaRPr lang="fr-FR" dirty="0">
              <a:solidFill>
                <a:schemeClr val="accent1"/>
              </a:solidFill>
            </a:endParaRPr>
          </a:p>
        </p:txBody>
      </p:sp>
      <p:sp>
        <p:nvSpPr>
          <p:cNvPr id="4" name="Espace réservé du pied de page 3"/>
          <p:cNvSpPr>
            <a:spLocks noGrp="1"/>
          </p:cNvSpPr>
          <p:nvPr>
            <p:ph type="ftr" sz="quarter" idx="11"/>
          </p:nvPr>
        </p:nvSpPr>
        <p:spPr>
          <a:xfrm>
            <a:off x="642910" y="6172200"/>
            <a:ext cx="3962400" cy="457200"/>
          </a:xfrm>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5</a:t>
            </a:fld>
            <a:endParaRPr lang="es-ES"/>
          </a:p>
        </p:txBody>
      </p:sp>
      <p:sp>
        <p:nvSpPr>
          <p:cNvPr id="3" name="Espace réservé du contenu 2"/>
          <p:cNvSpPr>
            <a:spLocks noGrp="1"/>
          </p:cNvSpPr>
          <p:nvPr>
            <p:ph sz="quarter" idx="1"/>
          </p:nvPr>
        </p:nvSpPr>
        <p:spPr/>
        <p:txBody>
          <a:bodyPr/>
          <a:lstStyle/>
          <a:p>
            <a:pPr algn="just"/>
            <a:r>
              <a:rPr lang="fr-FR" sz="2400" dirty="0"/>
              <a:t>Un </a:t>
            </a:r>
            <a:r>
              <a:rPr lang="fr-FR" sz="2400" dirty="0" err="1"/>
              <a:t>hyperdocument</a:t>
            </a:r>
            <a:r>
              <a:rPr lang="fr-FR" sz="2400" dirty="0"/>
              <a:t> est un document électronique contenant des images, du son, du texte, parfois des petits morceaux de programme, mais surtout des liens vers d'autres </a:t>
            </a:r>
            <a:r>
              <a:rPr lang="fr-FR" sz="2400" dirty="0" err="1"/>
              <a:t>hyperdocuments</a:t>
            </a:r>
            <a:r>
              <a:rPr lang="fr-FR" sz="2400" dirty="0"/>
              <a:t> : des liens hypertextes.</a:t>
            </a:r>
          </a:p>
          <a:p>
            <a:pPr algn="just">
              <a:buNone/>
            </a:pPr>
            <a:endParaRPr lang="fr-FR" sz="2400" dirty="0"/>
          </a:p>
          <a:p>
            <a:pPr algn="just"/>
            <a:r>
              <a:rPr lang="fr-FR" sz="2400" dirty="0"/>
              <a:t>Ces liens apparaissent dans un style qui les distinguent, et une simple action de la souris sur un lien suffit à ouvrir le document lié.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000108"/>
          </a:xfrm>
        </p:spPr>
        <p:txBody>
          <a:bodyPr/>
          <a:lstStyle/>
          <a:p>
            <a:r>
              <a:rPr lang="fr-FR" dirty="0">
                <a:solidFill>
                  <a:schemeClr val="accent1"/>
                </a:solidFill>
              </a:rPr>
              <a:t>Définition: Navigateur</a:t>
            </a:r>
          </a:p>
        </p:txBody>
      </p:sp>
      <p:sp>
        <p:nvSpPr>
          <p:cNvPr id="4" name="Espace réservé du pied de page 3"/>
          <p:cNvSpPr>
            <a:spLocks noGrp="1"/>
          </p:cNvSpPr>
          <p:nvPr>
            <p:ph type="ftr" sz="quarter" idx="11"/>
          </p:nvPr>
        </p:nvSpPr>
        <p:spPr>
          <a:xfrm>
            <a:off x="714348" y="6172200"/>
            <a:ext cx="3962400" cy="457200"/>
          </a:xfrm>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6</a:t>
            </a:fld>
            <a:endParaRPr lang="es-ES"/>
          </a:p>
        </p:txBody>
      </p:sp>
      <p:sp>
        <p:nvSpPr>
          <p:cNvPr id="3" name="Espace réservé du contenu 2"/>
          <p:cNvSpPr>
            <a:spLocks noGrp="1"/>
          </p:cNvSpPr>
          <p:nvPr>
            <p:ph sz="quarter" idx="1"/>
          </p:nvPr>
        </p:nvSpPr>
        <p:spPr/>
        <p:txBody>
          <a:bodyPr/>
          <a:lstStyle/>
          <a:p>
            <a:pPr algn="just"/>
            <a:r>
              <a:rPr lang="fr-FR" sz="2400" dirty="0"/>
              <a:t>Le navigateur est l'outil qui permet de lire les </a:t>
            </a:r>
            <a:r>
              <a:rPr lang="fr-FR" sz="2400" dirty="0" err="1"/>
              <a:t>hyperdocuments</a:t>
            </a:r>
            <a:r>
              <a:rPr lang="fr-FR" sz="2400" dirty="0"/>
              <a:t>. On l'appelle aussi browser (</a:t>
            </a:r>
            <a:r>
              <a:rPr lang="fr-FR" sz="2400" i="1" dirty="0" err="1"/>
              <a:t>MicroSoft</a:t>
            </a:r>
            <a:r>
              <a:rPr lang="fr-FR" sz="2400" i="1" dirty="0"/>
              <a:t> Internet Explorer</a:t>
            </a:r>
            <a:r>
              <a:rPr lang="fr-FR" sz="2400" dirty="0"/>
              <a:t> (MSIE), </a:t>
            </a:r>
            <a:r>
              <a:rPr lang="fr-FR" sz="2400" dirty="0" err="1"/>
              <a:t>Mozilla</a:t>
            </a:r>
            <a:r>
              <a:rPr lang="fr-FR" sz="2400" dirty="0"/>
              <a:t>, </a:t>
            </a:r>
            <a:r>
              <a:rPr lang="fr-FR" sz="2400" i="1" dirty="0"/>
              <a:t>Netscape)</a:t>
            </a:r>
            <a:r>
              <a:rPr lang="fr-FR" sz="2400" dirty="0"/>
              <a:t>. Au début conçu pour ne lire que les </a:t>
            </a:r>
            <a:r>
              <a:rPr lang="fr-FR" sz="2400" dirty="0" err="1"/>
              <a:t>hyperdocuments</a:t>
            </a:r>
            <a:r>
              <a:rPr lang="fr-FR" sz="2400" dirty="0"/>
              <a:t>, le navigateur intègre aujourd'hui tous les services de l'Internet (</a:t>
            </a:r>
            <a:r>
              <a:rPr lang="fr-FR" sz="2400" i="1" dirty="0"/>
              <a:t>e-mail</a:t>
            </a:r>
            <a:r>
              <a:rPr lang="fr-FR" sz="2400" dirty="0"/>
              <a:t>, </a:t>
            </a:r>
            <a:r>
              <a:rPr lang="fr-FR" sz="2400" i="1" dirty="0"/>
              <a:t>ftp</a:t>
            </a:r>
            <a:r>
              <a:rPr lang="fr-FR" sz="2400" dirty="0"/>
              <a:t>,...)</a:t>
            </a:r>
          </a:p>
          <a:p>
            <a:pPr algn="just"/>
            <a:r>
              <a:rPr lang="fr-FR" sz="2400" dirty="0"/>
              <a:t>Le navigateur désigne par une adresse URL (</a:t>
            </a:r>
            <a:r>
              <a:rPr lang="fr-FR" sz="2400" i="1" dirty="0"/>
              <a:t>Uniform Resource Locator</a:t>
            </a:r>
            <a:r>
              <a:rPr lang="fr-FR" sz="2400" dirty="0"/>
              <a:t>), les adresses complètes de l'Internet. C'est une adresse qui contient à la fois le nom d'une machine mais aussi le nom du service demandé, le nom d'un document,...</a:t>
            </a:r>
          </a:p>
          <a:p>
            <a:pPr algn="just"/>
            <a:endParaRPr lang="fr-F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428596" y="0"/>
            <a:ext cx="8229600" cy="1000108"/>
          </a:xfrm>
        </p:spPr>
        <p:txBody>
          <a:bodyPr/>
          <a:lstStyle/>
          <a:p>
            <a:r>
              <a:rPr lang="fr-FR" dirty="0">
                <a:solidFill>
                  <a:schemeClr val="accent1"/>
                </a:solidFill>
              </a:rPr>
              <a:t>Définition: HTTP</a:t>
            </a:r>
          </a:p>
        </p:txBody>
      </p:sp>
      <p:sp>
        <p:nvSpPr>
          <p:cNvPr id="4" name="Espace réservé du pied de page 3"/>
          <p:cNvSpPr>
            <a:spLocks noGrp="1"/>
          </p:cNvSpPr>
          <p:nvPr>
            <p:ph type="ftr" sz="quarter" idx="11"/>
          </p:nvPr>
        </p:nvSpPr>
        <p:spPr>
          <a:xfrm>
            <a:off x="714348" y="6245225"/>
            <a:ext cx="2895600" cy="398485"/>
          </a:xfrm>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7</a:t>
            </a:fld>
            <a:endParaRPr lang="es-ES"/>
          </a:p>
        </p:txBody>
      </p:sp>
      <p:sp>
        <p:nvSpPr>
          <p:cNvPr id="3" name="Espace réservé du contenu 2"/>
          <p:cNvSpPr>
            <a:spLocks noGrp="1"/>
          </p:cNvSpPr>
          <p:nvPr>
            <p:ph sz="quarter" idx="1"/>
          </p:nvPr>
        </p:nvSpPr>
        <p:spPr>
          <a:xfrm>
            <a:off x="214282" y="1957390"/>
            <a:ext cx="8715436" cy="2328866"/>
          </a:xfrm>
        </p:spPr>
        <p:txBody>
          <a:bodyPr/>
          <a:lstStyle/>
          <a:p>
            <a:pPr algn="just"/>
            <a:r>
              <a:rPr lang="fr-FR" sz="2400" dirty="0"/>
              <a:t>HTTP (</a:t>
            </a:r>
            <a:r>
              <a:rPr lang="fr-FR" sz="2400" b="1" i="1" dirty="0"/>
              <a:t>HyperText Transfer Protocol)</a:t>
            </a:r>
            <a:r>
              <a:rPr lang="fr-FR" sz="2400" dirty="0"/>
              <a:t> est un protocole de la couche application. Il peut fonctionner sur n'importe quelle connexion fiable, dans les faits on utilise le protocole¨TCP comme couche de transport. Un serveur HTTP utilise par défaut le port 80 (443 pour HTTPS).</a:t>
            </a:r>
          </a:p>
          <a:p>
            <a:pPr algn="just">
              <a:buNone/>
            </a:pPr>
            <a:endParaRPr lang="fr-F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82512"/>
            <a:ext cx="8229600" cy="846158"/>
          </a:xfrm>
        </p:spPr>
        <p:txBody>
          <a:bodyPr/>
          <a:lstStyle/>
          <a:p>
            <a:r>
              <a:rPr lang="fr-FR" dirty="0">
                <a:solidFill>
                  <a:schemeClr val="accent1"/>
                </a:solidFill>
              </a:rPr>
              <a:t>C’est quoi le web?</a:t>
            </a:r>
          </a:p>
        </p:txBody>
      </p:sp>
      <p:sp>
        <p:nvSpPr>
          <p:cNvPr id="4" name="Espace réservé du pied de page 3"/>
          <p:cNvSpPr>
            <a:spLocks noGrp="1"/>
          </p:cNvSpPr>
          <p:nvPr>
            <p:ph type="ftr" sz="quarter" idx="11"/>
          </p:nvPr>
        </p:nvSpPr>
        <p:spPr>
          <a:xfrm>
            <a:off x="714348" y="6143644"/>
            <a:ext cx="2895600" cy="476250"/>
          </a:xfrm>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8</a:t>
            </a:fld>
            <a:endParaRPr lang="es-ES" dirty="0"/>
          </a:p>
        </p:txBody>
      </p:sp>
      <p:sp>
        <p:nvSpPr>
          <p:cNvPr id="3" name="Espace réservé du contenu 2"/>
          <p:cNvSpPr>
            <a:spLocks noGrp="1"/>
          </p:cNvSpPr>
          <p:nvPr>
            <p:ph sz="quarter" idx="1"/>
          </p:nvPr>
        </p:nvSpPr>
        <p:spPr>
          <a:xfrm>
            <a:off x="214282" y="1214422"/>
            <a:ext cx="8715436" cy="5072098"/>
          </a:xfrm>
        </p:spPr>
        <p:txBody>
          <a:bodyPr>
            <a:normAutofit/>
          </a:bodyPr>
          <a:lstStyle/>
          <a:p>
            <a:pPr algn="just"/>
            <a:r>
              <a:rPr lang="fr-FR" sz="2400" dirty="0"/>
              <a:t>Le world </a:t>
            </a:r>
            <a:r>
              <a:rPr lang="fr-FR" sz="2400" dirty="0" err="1"/>
              <a:t>wide</a:t>
            </a:r>
            <a:r>
              <a:rPr lang="fr-FR" sz="2400" dirty="0"/>
              <a:t> web est un système hypertexte permettant de visiter des pages (</a:t>
            </a:r>
            <a:r>
              <a:rPr lang="fr-FR" sz="2400" dirty="0" err="1"/>
              <a:t>Hyperdocuments</a:t>
            </a:r>
            <a:r>
              <a:rPr lang="fr-FR" sz="2400" dirty="0"/>
              <a:t>) sur le réseau Internet.</a:t>
            </a:r>
          </a:p>
          <a:p>
            <a:pPr algn="just"/>
            <a:r>
              <a:rPr lang="fr-FR" sz="2400" dirty="0"/>
              <a:t>Il met en œuvre le protocole HTTP, les formats HTML, CSS, JPEG...). </a:t>
            </a:r>
          </a:p>
          <a:p>
            <a:pPr algn="just"/>
            <a:r>
              <a:rPr lang="fr-FR" sz="2400" dirty="0"/>
              <a:t>Le web utilise internet pour transporter les données.</a:t>
            </a:r>
          </a:p>
          <a:p>
            <a:pPr algn="just"/>
            <a:r>
              <a:rPr lang="fr-FR" sz="2400" dirty="0"/>
              <a:t>Web et internet sont deux termes qui n’ont pas la même signification: internet englobe le web, email, messagerie instantanée, … </a:t>
            </a:r>
          </a:p>
          <a:p>
            <a:pPr algn="just"/>
            <a:r>
              <a:rPr lang="fr-FR" sz="2400" dirty="0"/>
              <a:t>Internet n'est rien d'autre qu'un réseau informatique mondial de transport de données constitué d'un ensemble de réseaux nationaux, régionaux et privés. Il permet de transporter un paquet de données d'un ordinateur A à un ordinateur B.</a:t>
            </a:r>
          </a:p>
          <a:p>
            <a:pPr algn="just"/>
            <a:endParaRPr lang="fr-F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
            <a:ext cx="8229600" cy="1071570"/>
          </a:xfrm>
        </p:spPr>
        <p:txBody>
          <a:bodyPr/>
          <a:lstStyle/>
          <a:p>
            <a:r>
              <a:rPr lang="fr-FR" dirty="0">
                <a:solidFill>
                  <a:schemeClr val="accent1"/>
                </a:solidFill>
              </a:rPr>
              <a:t>C’est quoi le web? -2- en image</a:t>
            </a:r>
          </a:p>
        </p:txBody>
      </p:sp>
      <p:sp>
        <p:nvSpPr>
          <p:cNvPr id="4" name="Espace réservé du pied de page 3"/>
          <p:cNvSpPr>
            <a:spLocks noGrp="1"/>
          </p:cNvSpPr>
          <p:nvPr>
            <p:ph type="ftr" sz="quarter" idx="11"/>
          </p:nvPr>
        </p:nvSpPr>
        <p:spPr/>
        <p:txBody>
          <a:bodyPr/>
          <a:lstStyle/>
          <a:p>
            <a:r>
              <a:rPr lang="es-ES" b="1" dirty="0"/>
              <a:t>INTI </a:t>
            </a:r>
            <a:r>
              <a:rPr lang="es-ES" b="1" dirty="0" err="1"/>
              <a:t>Formation</a:t>
            </a:r>
            <a:endParaRPr lang="es-ES" b="1" dirty="0"/>
          </a:p>
        </p:txBody>
      </p:sp>
      <p:sp>
        <p:nvSpPr>
          <p:cNvPr id="5" name="Espace réservé du numéro de diapositive 4"/>
          <p:cNvSpPr>
            <a:spLocks noGrp="1"/>
          </p:cNvSpPr>
          <p:nvPr>
            <p:ph type="sldNum" sz="quarter" idx="12"/>
          </p:nvPr>
        </p:nvSpPr>
        <p:spPr/>
        <p:txBody>
          <a:bodyPr/>
          <a:lstStyle/>
          <a:p>
            <a:fld id="{0A9045FD-E25F-424A-8523-F2E1723B614B}" type="slidenum">
              <a:rPr lang="es-ES" smtClean="0"/>
              <a:pPr/>
              <a:t>9</a:t>
            </a:fld>
            <a:endParaRPr lang="es-E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785786" y="1428736"/>
            <a:ext cx="7143799" cy="478634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16134</TotalTime>
  <Words>808</Words>
  <Application>Microsoft Office PowerPoint</Application>
  <PresentationFormat>Affichage à l'écran (4:3)</PresentationFormat>
  <Paragraphs>210</Paragraphs>
  <Slides>33</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33</vt:i4>
      </vt:variant>
    </vt:vector>
  </HeadingPairs>
  <TitlesOfParts>
    <vt:vector size="41" baseType="lpstr">
      <vt:lpstr>Arial</vt:lpstr>
      <vt:lpstr>Calibri</vt:lpstr>
      <vt:lpstr>Franklin Gothic Book</vt:lpstr>
      <vt:lpstr>Perpetua</vt:lpstr>
      <vt:lpstr>Vani</vt:lpstr>
      <vt:lpstr>Wingdings</vt:lpstr>
      <vt:lpstr>Wingdings 2</vt:lpstr>
      <vt:lpstr>Capitaux</vt:lpstr>
      <vt:lpstr>Présentation PowerPoint</vt:lpstr>
      <vt:lpstr>Objectifs</vt:lpstr>
      <vt:lpstr>PLAN</vt:lpstr>
      <vt:lpstr>Présentation PowerPoint</vt:lpstr>
      <vt:lpstr>Définition: Hyperdocument</vt:lpstr>
      <vt:lpstr>Définition: Navigateur</vt:lpstr>
      <vt:lpstr>Définition: HTTP</vt:lpstr>
      <vt:lpstr>C’est quoi le web?</vt:lpstr>
      <vt:lpstr>C’est quoi le web? -2- en image</vt:lpstr>
      <vt:lpstr>Présentation PowerPoint</vt:lpstr>
      <vt:lpstr>        Comment fonctionne un site web ? </vt:lpstr>
      <vt:lpstr> Comment fonctionne un site web ? -1- </vt:lpstr>
      <vt:lpstr>       Comment fonctionne un site web ? -2- </vt:lpstr>
      <vt:lpstr> Comment fonctionne un site web ? -3- </vt:lpstr>
      <vt:lpstr>Les sites statiques </vt:lpstr>
      <vt:lpstr>Les sites dynamiques</vt:lpstr>
      <vt:lpstr>Présentation PowerPoint</vt:lpstr>
      <vt:lpstr> Les langages du Web </vt:lpstr>
      <vt:lpstr> Pour un site statique : HTML et CSS </vt:lpstr>
      <vt:lpstr>Ce qui se passe réellement</vt:lpstr>
      <vt:lpstr> Pour un site statique : HTML et CSS </vt:lpstr>
      <vt:lpstr> Pour un site statique : HTML et CSS </vt:lpstr>
      <vt:lpstr> Pour un site statique : HTML et CSS </vt:lpstr>
      <vt:lpstr>Pour un site dynamique : ajoutez JSP et MySQL</vt:lpstr>
      <vt:lpstr>Présentation PowerPoint</vt:lpstr>
      <vt:lpstr>Présentation PowerPoint</vt:lpstr>
      <vt:lpstr>Présentation PowerPoint</vt:lpstr>
      <vt:lpstr>Modèle Vue Contrôleur (MVC)</vt:lpstr>
      <vt:lpstr>Modèle Vue Contrôleur (MVC)</vt:lpstr>
      <vt:lpstr>Modèle Vue Contrôleur (MVC)</vt:lpstr>
      <vt:lpstr>Modèle Vue Contrôleur (MVC)</vt:lpstr>
      <vt:lpstr>Modèle Vue Contrôleur (MVC)</vt:lpstr>
      <vt:lpstr>Conclusion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sarah zaroui</cp:lastModifiedBy>
  <cp:revision>1039</cp:revision>
  <dcterms:created xsi:type="dcterms:W3CDTF">2010-05-23T14:28:12Z</dcterms:created>
  <dcterms:modified xsi:type="dcterms:W3CDTF">2019-11-18T04:50:32Z</dcterms:modified>
</cp:coreProperties>
</file>