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70" r:id="rId14"/>
    <p:sldId id="279" r:id="rId15"/>
    <p:sldId id="280" r:id="rId16"/>
    <p:sldId id="281" r:id="rId17"/>
    <p:sldId id="271" r:id="rId18"/>
    <p:sldId id="282" r:id="rId19"/>
    <p:sldId id="283" r:id="rId20"/>
    <p:sldId id="284" r:id="rId21"/>
    <p:sldId id="286" r:id="rId22"/>
    <p:sldId id="272" r:id="rId23"/>
    <p:sldId id="287" r:id="rId24"/>
    <p:sldId id="291" r:id="rId25"/>
    <p:sldId id="292" r:id="rId26"/>
    <p:sldId id="288" r:id="rId27"/>
    <p:sldId id="289" r:id="rId28"/>
    <p:sldId id="290" r:id="rId29"/>
    <p:sldId id="274" r:id="rId30"/>
    <p:sldId id="275" r:id="rId31"/>
    <p:sldId id="276" r:id="rId32"/>
    <p:sldId id="273" r:id="rId33"/>
    <p:sldId id="285" r:id="rId34"/>
    <p:sldId id="277" r:id="rId35"/>
    <p:sldId id="278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3F06C-E3E5-ED4E-8566-B00222554741}" type="datetime1">
              <a:rPr lang="en-US" smtClean="0"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9F8E5-2698-AA4C-8ACE-9D58D35B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7D46-F286-F944-8EBD-905625F01DCF}" type="datetime1">
              <a:rPr lang="en-US" smtClean="0"/>
              <a:t>2/7/12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E4D2-9763-6149-915F-C6BEFFBC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conjuctions</a:t>
            </a:r>
            <a:endParaRPr lang="en-US" dirty="0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4EADBE0-F174-5542-A039-631180B8A5E8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Conjuctions</a:t>
            </a:r>
            <a:r>
              <a:rPr lang="en-US" dirty="0" smtClean="0">
                <a:latin typeface="Calibri" charset="0"/>
              </a:rPr>
              <a:t> DFS deal with exceptions preconditions and post conditions </a:t>
            </a:r>
            <a:endParaRPr lang="en-US" dirty="0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4EADBE0-F174-5542-A039-631180B8A5E8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iteration, something’s may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</a:t>
            </a:r>
            <a:r>
              <a:rPr lang="en-US" baseline="0" dirty="0" smtClean="0"/>
              <a:t> instance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on exceptions,</a:t>
            </a:r>
            <a:r>
              <a:rPr lang="en-US" baseline="0" dirty="0" smtClean="0"/>
              <a:t> preconditions and post </a:t>
            </a:r>
            <a:r>
              <a:rPr lang="en-US" baseline="0" dirty="0" err="1" smtClean="0"/>
              <a:t>conditons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Cycle completes soon enough</a:t>
            </a:r>
          </a:p>
          <a:p>
            <a:endParaRPr lang="en-US" dirty="0" smtClean="0"/>
          </a:p>
          <a:p>
            <a:r>
              <a:rPr lang="en-US" dirty="0" smtClean="0"/>
              <a:t>Cycle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littlt-jil</a:t>
            </a:r>
            <a:r>
              <a:rPr lang="en-US" baseline="0" dirty="0" smtClean="0"/>
              <a:t> from a start to a start </a:t>
            </a:r>
          </a:p>
          <a:p>
            <a:r>
              <a:rPr lang="en-US" baseline="0" dirty="0" smtClean="0"/>
              <a:t>Period of a loop!!! Could it be a loop?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A97D3831-D4F6-EA44-AD4C-F4CB0FE8B96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71C4CFD-2181-A54D-9EA3-6BD0665C70FE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8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41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issues we address</a:t>
            </a:r>
          </a:p>
          <a:p>
            <a:endParaRPr lang="en-US" dirty="0" smtClean="0"/>
          </a:p>
          <a:p>
            <a:r>
              <a:rPr lang="en-US" dirty="0" smtClean="0"/>
              <a:t>Impact of rewriting the little-</a:t>
            </a:r>
            <a:r>
              <a:rPr lang="en-US" dirty="0" err="1" smtClean="0"/>
              <a:t>jil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on interval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BE4D2-9763-6149-915F-C6BEFFBC0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Single instances vs. multiple instances    second and third examples are same!!!   </a:t>
            </a:r>
            <a:r>
              <a:rPr lang="en-US" dirty="0" smtClean="0">
                <a:latin typeface="Calibri" charset="0"/>
              </a:rPr>
              <a:t>Define animation</a:t>
            </a:r>
            <a:r>
              <a:rPr lang="en-US" baseline="0" dirty="0" smtClean="0">
                <a:latin typeface="Calibri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Collections need to say… don</a:t>
            </a:r>
            <a:r>
              <a:rPr lang="fr-FR" baseline="0" dirty="0" smtClean="0">
                <a:latin typeface="Calibri" charset="0"/>
              </a:rPr>
              <a:t>’</a:t>
            </a:r>
            <a:r>
              <a:rPr lang="en-US" baseline="0" dirty="0" smtClean="0">
                <a:latin typeface="Calibri" charset="0"/>
              </a:rPr>
              <a:t>t allow collection  interpreted the collection different ways really high light  issues!!! Say!!!</a:t>
            </a:r>
            <a:endParaRPr lang="en-US" dirty="0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DB996FE-ABCE-EB4E-B692-C8A7F4A52FA8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Single instances vs. multiple instances    second and third examples are same!!!   </a:t>
            </a:r>
            <a:r>
              <a:rPr lang="en-US" dirty="0" smtClean="0">
                <a:latin typeface="Calibri" charset="0"/>
              </a:rPr>
              <a:t>Define animation</a:t>
            </a:r>
            <a:r>
              <a:rPr lang="en-US" baseline="0" dirty="0" smtClean="0">
                <a:latin typeface="Calibri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Collections need to say… don</a:t>
            </a:r>
            <a:r>
              <a:rPr lang="fr-FR" baseline="0" dirty="0" smtClean="0">
                <a:latin typeface="Calibri" charset="0"/>
              </a:rPr>
              <a:t>’</a:t>
            </a:r>
            <a:r>
              <a:rPr lang="en-US" baseline="0" dirty="0" smtClean="0">
                <a:latin typeface="Calibri" charset="0"/>
              </a:rPr>
              <a:t>t allow collection  interpreted the collection different ways really high light  issues!!! Say!!!</a:t>
            </a:r>
            <a:endParaRPr lang="en-US" dirty="0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DB996FE-ABCE-EB4E-B692-C8A7F4A52FA8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Single instances vs. multiple instances    second and third examples are same!!!   </a:t>
            </a:r>
            <a:r>
              <a:rPr lang="en-US" dirty="0" smtClean="0">
                <a:latin typeface="Calibri" charset="0"/>
              </a:rPr>
              <a:t>Define animation</a:t>
            </a:r>
            <a:r>
              <a:rPr lang="en-US" baseline="0" dirty="0" smtClean="0">
                <a:latin typeface="Calibri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Collections need to say… don</a:t>
            </a:r>
            <a:r>
              <a:rPr lang="fr-FR" baseline="0" dirty="0" smtClean="0">
                <a:latin typeface="Calibri" charset="0"/>
              </a:rPr>
              <a:t>’</a:t>
            </a:r>
            <a:r>
              <a:rPr lang="en-US" baseline="0" dirty="0" smtClean="0">
                <a:latin typeface="Calibri" charset="0"/>
              </a:rPr>
              <a:t>t allow collection  interpreted the collection different ways really high light  issues!!! Say!!!</a:t>
            </a:r>
            <a:endParaRPr lang="en-US" dirty="0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DB996FE-ABCE-EB4E-B692-C8A7F4A52FA8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Calibri" charset="0"/>
              </a:rPr>
              <a:t>Single instances vs. multiple instances    second and third examples are same!!!   </a:t>
            </a:r>
            <a:r>
              <a:rPr lang="en-US" dirty="0" smtClean="0">
                <a:latin typeface="Calibri" charset="0"/>
              </a:rPr>
              <a:t>Define animation</a:t>
            </a:r>
            <a:r>
              <a:rPr lang="en-US" baseline="0" dirty="0" smtClean="0">
                <a:latin typeface="Calibri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Collections need to say… don</a:t>
            </a:r>
            <a:r>
              <a:rPr lang="fr-FR" baseline="0" dirty="0" smtClean="0">
                <a:latin typeface="Calibri" charset="0"/>
              </a:rPr>
              <a:t>’</a:t>
            </a:r>
            <a:r>
              <a:rPr lang="en-US" baseline="0" dirty="0" smtClean="0">
                <a:latin typeface="Calibri" charset="0"/>
              </a:rPr>
              <a:t>t allow collection  interpreted the collection different ways really high light  issues!!! Say!!!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 is not need to be leaf steps</a:t>
            </a:r>
            <a:endParaRPr lang="en-US" dirty="0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DB996FE-ABCE-EB4E-B692-C8A7F4A52FA8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 smtClean="0">
                <a:latin typeface="Calibri" charset="0"/>
              </a:rPr>
              <a:t>Conjuctions</a:t>
            </a:r>
            <a:r>
              <a:rPr lang="en-US" dirty="0" smtClean="0">
                <a:latin typeface="Calibri" charset="0"/>
              </a:rPr>
              <a:t> b[3] </a:t>
            </a:r>
            <a:r>
              <a:rPr lang="en-US" baseline="0" dirty="0" smtClean="0">
                <a:latin typeface="Calibri" charset="0"/>
              </a:rPr>
              <a:t>  the second A/[2] sandy!!</a:t>
            </a:r>
            <a:endParaRPr lang="en-US" dirty="0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4EADBE0-F174-5542-A039-631180B8A5E8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B002-0445-E749-9F12-75E85B7594DD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62C1-0113-304D-BEEA-F7A2C04F707A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7ACA-9A98-0248-B92A-C720D754520A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283-A514-AF4A-8C46-6708775E5C15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7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9139-339E-CB46-94C3-092925FDEFBC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0501-0A2F-CF4C-A79F-783635B4FF08}" type="datetime1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C597-F856-4A4A-B60A-BDE8CE6ECFD2}" type="datetime1">
              <a:rPr lang="en-US" smtClean="0"/>
              <a:t>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7418-5A02-8642-887D-BBE2E14E146B}" type="datetime1">
              <a:rPr lang="en-US" smtClean="0"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935-8D71-D849-868E-68E020F38F60}" type="datetime1">
              <a:rPr lang="en-US" smtClean="0"/>
              <a:t>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C01F-51F9-A642-A67B-4DA9A45ECC0B}" type="datetime1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5129-48FC-AE43-AB1D-5A2C8D106663}" type="datetime1">
              <a:rPr lang="en-US" smtClean="0"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34F6-1B21-0D42-B3B4-8589B0220404}" type="datetime1">
              <a:rPr lang="en-US" smtClean="0"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12E9-EDD1-3348-8351-FE7CC0932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Timing Specification in Little-JIL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Wenzhe Wu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of current Timing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 in Little-JIL is a step entering one of its states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timing requirement </a:t>
            </a:r>
            <a:r>
              <a:rPr lang="en-US" dirty="0" smtClean="0"/>
              <a:t>is a constraint about the duration between the occurrences of </a:t>
            </a:r>
            <a:r>
              <a:rPr lang="en-US" u="sng" dirty="0" smtClean="0"/>
              <a:t>any</a:t>
            </a:r>
            <a:r>
              <a:rPr lang="en-US" dirty="0" smtClean="0"/>
              <a:t> two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Timing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Delay</a:t>
            </a:r>
            <a:r>
              <a:rPr lang="en-US" sz="2500" dirty="0" smtClean="0"/>
              <a:t>: duration </a:t>
            </a:r>
            <a:r>
              <a:rPr lang="en-US" sz="2500" dirty="0"/>
              <a:t>must be longer than a certain amount of </a:t>
            </a:r>
            <a:r>
              <a:rPr lang="en-US" sz="2500" dirty="0" smtClean="0"/>
              <a:t>time</a:t>
            </a:r>
          </a:p>
          <a:p>
            <a:pPr lvl="2"/>
            <a:r>
              <a:rPr lang="en-US" dirty="0" smtClean="0"/>
              <a:t>delay </a:t>
            </a:r>
            <a:r>
              <a:rPr lang="en-US" dirty="0"/>
              <a:t>from event A to B means </a:t>
            </a:r>
            <a:r>
              <a:rPr lang="en-US" dirty="0" smtClean="0"/>
              <a:t>that B </a:t>
            </a:r>
            <a:r>
              <a:rPr lang="en-US" dirty="0"/>
              <a:t>must wait for some time to occur after A </a:t>
            </a:r>
            <a:r>
              <a:rPr lang="en-US" dirty="0" smtClean="0"/>
              <a:t>occurs</a:t>
            </a:r>
          </a:p>
          <a:p>
            <a:pPr lvl="2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Deadline</a:t>
            </a:r>
            <a:r>
              <a:rPr lang="en-US" sz="2500" dirty="0" smtClean="0"/>
              <a:t>: duration </a:t>
            </a:r>
            <a:r>
              <a:rPr lang="en-US" sz="2500" dirty="0"/>
              <a:t>must be shorter than a certain amount of time  </a:t>
            </a:r>
            <a:endParaRPr lang="en-US" sz="2500" dirty="0" smtClean="0"/>
          </a:p>
          <a:p>
            <a:pPr lvl="2"/>
            <a:r>
              <a:rPr lang="en-US" dirty="0" smtClean="0"/>
              <a:t>deadline from event A to B means that B must occur shortly enough after A occurs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part of deadline is already supported in Little-JIL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Notation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1" y="1600200"/>
            <a:ext cx="880819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Since timing requirements are defined between any two events, path notation is used for locating the steps in which these events occur.</a:t>
            </a:r>
          </a:p>
          <a:p>
            <a:r>
              <a:rPr lang="en-US" dirty="0" smtClean="0"/>
              <a:t>Path notation in Little-JIL is based on </a:t>
            </a:r>
            <a:r>
              <a:rPr lang="en-US" dirty="0" err="1" smtClean="0"/>
              <a:t>XPath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 smtClean="0"/>
              <a:t> : immediate children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it is the first one, it means the root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altLang="zh-CN" dirty="0">
                <a:latin typeface="Calibri" charset="0"/>
              </a:rPr>
              <a:t>can neglect the first “/” if selecting from the root </a:t>
            </a:r>
            <a:r>
              <a:rPr lang="en-US" altLang="zh-CN" dirty="0" smtClean="0">
                <a:latin typeface="Calibri" charset="0"/>
              </a:rPr>
              <a:t>step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 smtClean="0"/>
              <a:t>: all descendants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  : current step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..  </a:t>
            </a:r>
            <a:r>
              <a:rPr lang="en-US" dirty="0" smtClean="0"/>
              <a:t>: parent of current step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19458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619250"/>
            <a:ext cx="4238625" cy="49847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/- 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</a:rPr>
              <a:t>the root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step</a:t>
            </a:r>
          </a:p>
          <a:p>
            <a:r>
              <a:rPr lang="en-US" altLang="zh-CN" dirty="0" smtClean="0">
                <a:latin typeface="Calibri" charset="0"/>
              </a:rPr>
              <a:t>/B – all B steps which are children of root step</a:t>
            </a:r>
            <a:endParaRPr lang="en-US" altLang="zh-CN" dirty="0">
              <a:latin typeface="Calibri" charset="0"/>
            </a:endParaRPr>
          </a:p>
          <a:p>
            <a:r>
              <a:rPr lang="en-US" altLang="zh-CN" dirty="0" smtClean="0">
                <a:latin typeface="Calibri" charset="0"/>
              </a:rPr>
              <a:t>A/D/C </a:t>
            </a:r>
            <a:r>
              <a:rPr lang="en-US" altLang="zh-CN" dirty="0">
                <a:latin typeface="Calibri" charset="0"/>
              </a:rPr>
              <a:t>– all </a:t>
            </a:r>
            <a:r>
              <a:rPr lang="en-US" altLang="zh-CN" dirty="0" smtClean="0">
                <a:latin typeface="Calibri" charset="0"/>
              </a:rPr>
              <a:t>C steps </a:t>
            </a:r>
            <a:r>
              <a:rPr lang="en-US" altLang="zh-CN" dirty="0">
                <a:latin typeface="Calibri" charset="0"/>
              </a:rPr>
              <a:t>which are children of </a:t>
            </a:r>
            <a:r>
              <a:rPr lang="en-US" altLang="zh-CN" dirty="0" smtClean="0">
                <a:latin typeface="Calibri" charset="0"/>
              </a:rPr>
              <a:t>D which </a:t>
            </a:r>
            <a:r>
              <a:rPr lang="en-US" altLang="zh-CN" dirty="0">
                <a:latin typeface="Calibri" charset="0"/>
              </a:rPr>
              <a:t>are children of root </a:t>
            </a:r>
            <a:r>
              <a:rPr lang="en-US" altLang="zh-CN" dirty="0" smtClean="0">
                <a:latin typeface="Calibri" charset="0"/>
              </a:rPr>
              <a:t>A</a:t>
            </a:r>
            <a:endParaRPr lang="en-US" altLang="zh-CN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AAA/</a:t>
            </a:r>
            <a:r>
              <a:rPr lang="en-US" dirty="0" smtClean="0">
                <a:latin typeface="Calibri" charset="0"/>
              </a:rPr>
              <a:t>/C</a:t>
            </a:r>
            <a:r>
              <a:rPr lang="en-US" altLang="zh-CN" dirty="0" smtClean="0">
                <a:latin typeface="Calibri" charset="0"/>
              </a:rPr>
              <a:t>– </a:t>
            </a:r>
            <a:r>
              <a:rPr lang="en-US" altLang="zh-CN" dirty="0">
                <a:latin typeface="Calibri" charset="0"/>
              </a:rPr>
              <a:t>all </a:t>
            </a:r>
            <a:r>
              <a:rPr lang="en-US" altLang="zh-CN" dirty="0" smtClean="0">
                <a:latin typeface="Calibri" charset="0"/>
              </a:rPr>
              <a:t>C steps in the process under root A</a:t>
            </a:r>
            <a:endParaRPr lang="en-US" altLang="zh-CN" dirty="0">
              <a:latin typeface="Calibri" charset="0"/>
            </a:endParaRPr>
          </a:p>
          <a:p>
            <a:endParaRPr lang="en-US" altLang="zh-CN" dirty="0" smtClean="0">
              <a:latin typeface="Calibri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alibri" charset="0"/>
              </a:rPr>
              <a:t>Note that path notation may return a collection of steps</a:t>
            </a:r>
            <a:endParaRPr lang="en-US" altLang="zh-CN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Content Placeholder 3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89" b="-12989"/>
          <a:stretch>
            <a:fillRect/>
          </a:stretch>
        </p:blipFill>
        <p:spPr>
          <a:xfrm>
            <a:off x="4476750" y="1298574"/>
            <a:ext cx="4579456" cy="5305426"/>
          </a:xfrm>
        </p:spPr>
      </p:pic>
      <p:sp>
        <p:nvSpPr>
          <p:cNvPr id="6" name="Frame 5"/>
          <p:cNvSpPr/>
          <p:nvPr/>
        </p:nvSpPr>
        <p:spPr>
          <a:xfrm>
            <a:off x="5492750" y="1968500"/>
            <a:ext cx="1746250" cy="857250"/>
          </a:xfrm>
          <a:prstGeom prst="frame">
            <a:avLst/>
          </a:prstGeom>
          <a:solidFill>
            <a:srgbClr val="C0504D"/>
          </a:solidFill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19458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619250"/>
            <a:ext cx="4238625" cy="49847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alibri" charset="0"/>
              </a:rPr>
              <a:t>/-  </a:t>
            </a:r>
            <a:r>
              <a:rPr lang="en-US" altLang="zh-CN" dirty="0">
                <a:latin typeface="Calibri" charset="0"/>
              </a:rPr>
              <a:t>the root </a:t>
            </a:r>
            <a:r>
              <a:rPr lang="en-US" altLang="zh-CN" dirty="0" smtClean="0">
                <a:latin typeface="Calibri" charset="0"/>
              </a:rPr>
              <a:t>step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/B – all B steps which are children of root step</a:t>
            </a:r>
            <a:endParaRPr lang="en-US" altLang="zh-CN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altLang="zh-CN" dirty="0" smtClean="0">
                <a:latin typeface="Calibri" charset="0"/>
              </a:rPr>
              <a:t>A/D/C </a:t>
            </a:r>
            <a:r>
              <a:rPr lang="en-US" altLang="zh-CN" dirty="0">
                <a:latin typeface="Calibri" charset="0"/>
              </a:rPr>
              <a:t>– all </a:t>
            </a:r>
            <a:r>
              <a:rPr lang="en-US" altLang="zh-CN" dirty="0" smtClean="0">
                <a:latin typeface="Calibri" charset="0"/>
              </a:rPr>
              <a:t>C steps </a:t>
            </a:r>
            <a:r>
              <a:rPr lang="en-US" altLang="zh-CN" dirty="0">
                <a:latin typeface="Calibri" charset="0"/>
              </a:rPr>
              <a:t>which are children of </a:t>
            </a:r>
            <a:r>
              <a:rPr lang="en-US" altLang="zh-CN" dirty="0" smtClean="0">
                <a:latin typeface="Calibri" charset="0"/>
              </a:rPr>
              <a:t>D which </a:t>
            </a:r>
            <a:r>
              <a:rPr lang="en-US" altLang="zh-CN" dirty="0">
                <a:latin typeface="Calibri" charset="0"/>
              </a:rPr>
              <a:t>are children of root </a:t>
            </a:r>
            <a:r>
              <a:rPr lang="en-US" altLang="zh-CN" dirty="0" smtClean="0">
                <a:latin typeface="Calibri" charset="0"/>
              </a:rPr>
              <a:t>A</a:t>
            </a:r>
            <a:endParaRPr lang="en-US" altLang="zh-CN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AAA/</a:t>
            </a:r>
            <a:r>
              <a:rPr lang="en-US" dirty="0" smtClean="0">
                <a:latin typeface="Calibri" charset="0"/>
              </a:rPr>
              <a:t>/C</a:t>
            </a:r>
            <a:r>
              <a:rPr lang="en-US" altLang="zh-CN" dirty="0" smtClean="0">
                <a:latin typeface="Calibri" charset="0"/>
              </a:rPr>
              <a:t>– </a:t>
            </a:r>
            <a:r>
              <a:rPr lang="en-US" altLang="zh-CN" dirty="0">
                <a:latin typeface="Calibri" charset="0"/>
              </a:rPr>
              <a:t>all </a:t>
            </a:r>
            <a:r>
              <a:rPr lang="en-US" altLang="zh-CN" dirty="0" smtClean="0">
                <a:latin typeface="Calibri" charset="0"/>
              </a:rPr>
              <a:t>C steps in the process under root A</a:t>
            </a:r>
            <a:endParaRPr lang="en-US" altLang="zh-CN" dirty="0">
              <a:latin typeface="Calibri" charset="0"/>
            </a:endParaRPr>
          </a:p>
          <a:p>
            <a:endParaRPr lang="en-US" altLang="zh-CN" dirty="0" smtClean="0">
              <a:latin typeface="Calibri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alibri" charset="0"/>
              </a:rPr>
              <a:t>Note that path notation may return a collection of steps</a:t>
            </a:r>
            <a:endParaRPr lang="en-US" altLang="zh-CN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Content Placeholder 3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89" b="-12989"/>
          <a:stretch>
            <a:fillRect/>
          </a:stretch>
        </p:blipFill>
        <p:spPr>
          <a:xfrm>
            <a:off x="4476750" y="1298574"/>
            <a:ext cx="4579456" cy="5305426"/>
          </a:xfrm>
        </p:spPr>
      </p:pic>
      <p:sp>
        <p:nvSpPr>
          <p:cNvPr id="2" name="Frame 1"/>
          <p:cNvSpPr/>
          <p:nvPr/>
        </p:nvSpPr>
        <p:spPr>
          <a:xfrm>
            <a:off x="4476750" y="3460750"/>
            <a:ext cx="1349375" cy="714375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5937250" y="3794125"/>
            <a:ext cx="1444625" cy="730250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6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19458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619250"/>
            <a:ext cx="4238625" cy="49847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Calibri" charset="0"/>
              </a:rPr>
              <a:t>/-  </a:t>
            </a:r>
            <a:r>
              <a:rPr lang="en-US" altLang="zh-CN" dirty="0">
                <a:latin typeface="Calibri" charset="0"/>
              </a:rPr>
              <a:t>the root </a:t>
            </a:r>
            <a:r>
              <a:rPr lang="en-US" altLang="zh-CN" dirty="0" smtClean="0">
                <a:latin typeface="Calibri" charset="0"/>
              </a:rPr>
              <a:t>step</a:t>
            </a:r>
          </a:p>
          <a:p>
            <a:r>
              <a:rPr lang="en-US" altLang="zh-CN" dirty="0" smtClean="0">
                <a:latin typeface="Calibri" charset="0"/>
              </a:rPr>
              <a:t>/B – all B steps which are children of root step</a:t>
            </a:r>
            <a:endParaRPr lang="en-US" altLang="zh-CN" dirty="0">
              <a:latin typeface="Calibri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A/D/C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</a:rPr>
              <a:t>– all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C steps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</a:rPr>
              <a:t>which are children of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D which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</a:rPr>
              <a:t>are children of root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A</a:t>
            </a:r>
            <a:endParaRPr lang="en-US" altLang="zh-CN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A//C</a:t>
            </a:r>
            <a:r>
              <a:rPr lang="en-US" altLang="zh-CN" dirty="0" smtClean="0">
                <a:latin typeface="Calibri" charset="0"/>
              </a:rPr>
              <a:t>– </a:t>
            </a:r>
            <a:r>
              <a:rPr lang="en-US" altLang="zh-CN" dirty="0">
                <a:latin typeface="Calibri" charset="0"/>
              </a:rPr>
              <a:t>all </a:t>
            </a:r>
            <a:r>
              <a:rPr lang="en-US" altLang="zh-CN" dirty="0" smtClean="0">
                <a:latin typeface="Calibri" charset="0"/>
              </a:rPr>
              <a:t>C steps in the process are descendants of root A</a:t>
            </a:r>
            <a:endParaRPr lang="en-US" altLang="zh-CN" dirty="0">
              <a:latin typeface="Calibri" charset="0"/>
            </a:endParaRPr>
          </a:p>
          <a:p>
            <a:endParaRPr lang="en-US" altLang="zh-CN" dirty="0" smtClean="0">
              <a:latin typeface="Calibri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alibri" charset="0"/>
              </a:rPr>
              <a:t>Note that path notation may return a collection of steps</a:t>
            </a:r>
            <a:endParaRPr lang="en-US" altLang="zh-CN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Content Placeholder 3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89" b="-12989"/>
          <a:stretch>
            <a:fillRect/>
          </a:stretch>
        </p:blipFill>
        <p:spPr>
          <a:xfrm>
            <a:off x="4476750" y="1298574"/>
            <a:ext cx="4579456" cy="5305426"/>
          </a:xfrm>
        </p:spPr>
      </p:pic>
      <p:sp>
        <p:nvSpPr>
          <p:cNvPr id="2" name="Frame 1"/>
          <p:cNvSpPr/>
          <p:nvPr/>
        </p:nvSpPr>
        <p:spPr>
          <a:xfrm>
            <a:off x="6985000" y="5318125"/>
            <a:ext cx="1397000" cy="682625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6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327025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19458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619250"/>
            <a:ext cx="4238625" cy="49847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alibri" charset="0"/>
              </a:rPr>
              <a:t>/-  </a:t>
            </a:r>
            <a:r>
              <a:rPr lang="en-US" altLang="zh-CN" dirty="0">
                <a:latin typeface="Calibri" charset="0"/>
              </a:rPr>
              <a:t>the root </a:t>
            </a:r>
            <a:r>
              <a:rPr lang="en-US" altLang="zh-CN" dirty="0" smtClean="0">
                <a:latin typeface="Calibri" charset="0"/>
              </a:rPr>
              <a:t>step</a:t>
            </a:r>
          </a:p>
          <a:p>
            <a:r>
              <a:rPr lang="en-US" altLang="zh-CN" dirty="0" smtClean="0">
                <a:latin typeface="Calibri" charset="0"/>
              </a:rPr>
              <a:t>/B – all B steps which are children of root step</a:t>
            </a:r>
            <a:endParaRPr lang="en-US" altLang="zh-CN" dirty="0">
              <a:latin typeface="Calibri" charset="0"/>
            </a:endParaRPr>
          </a:p>
          <a:p>
            <a:r>
              <a:rPr lang="en-US" altLang="zh-CN" dirty="0" smtClean="0">
                <a:latin typeface="Calibri" charset="0"/>
              </a:rPr>
              <a:t>A/D/C </a:t>
            </a:r>
            <a:r>
              <a:rPr lang="en-US" altLang="zh-CN" dirty="0">
                <a:latin typeface="Calibri" charset="0"/>
              </a:rPr>
              <a:t>– all </a:t>
            </a:r>
            <a:r>
              <a:rPr lang="en-US" altLang="zh-CN" dirty="0" smtClean="0">
                <a:latin typeface="Calibri" charset="0"/>
              </a:rPr>
              <a:t>C steps </a:t>
            </a:r>
            <a:r>
              <a:rPr lang="en-US" altLang="zh-CN" dirty="0">
                <a:latin typeface="Calibri" charset="0"/>
              </a:rPr>
              <a:t>which are children of </a:t>
            </a:r>
            <a:r>
              <a:rPr lang="en-US" altLang="zh-CN" dirty="0" smtClean="0">
                <a:latin typeface="Calibri" charset="0"/>
              </a:rPr>
              <a:t>D which </a:t>
            </a:r>
            <a:r>
              <a:rPr lang="en-US" altLang="zh-CN" dirty="0">
                <a:latin typeface="Calibri" charset="0"/>
              </a:rPr>
              <a:t>are children of root </a:t>
            </a:r>
            <a:r>
              <a:rPr lang="en-US" altLang="zh-CN" dirty="0" smtClean="0">
                <a:latin typeface="Calibri" charset="0"/>
              </a:rPr>
              <a:t>A</a:t>
            </a:r>
            <a:endParaRPr lang="en-US" altLang="zh-CN" dirty="0">
              <a:latin typeface="Calibri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AAA/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/C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–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</a:rPr>
              <a:t>all </a:t>
            </a:r>
            <a:r>
              <a:rPr lang="en-US" altLang="zh-CN" dirty="0" smtClean="0">
                <a:solidFill>
                  <a:srgbClr val="FF0000"/>
                </a:solidFill>
                <a:latin typeface="Calibri" charset="0"/>
              </a:rPr>
              <a:t>C steps in the process under root A</a:t>
            </a:r>
            <a:endParaRPr lang="en-US" altLang="zh-CN" dirty="0">
              <a:solidFill>
                <a:srgbClr val="FF0000"/>
              </a:solidFill>
              <a:latin typeface="Calibri" charset="0"/>
            </a:endParaRPr>
          </a:p>
          <a:p>
            <a:endParaRPr lang="en-US" altLang="zh-CN" dirty="0" smtClean="0">
              <a:latin typeface="Calibri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alibri" charset="0"/>
              </a:rPr>
              <a:t>Note that path notation may return a collection of steps</a:t>
            </a:r>
            <a:endParaRPr lang="en-US" altLang="zh-CN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pic>
        <p:nvPicPr>
          <p:cNvPr id="4" name="Content Placeholder 3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89" b="-12989"/>
          <a:stretch>
            <a:fillRect/>
          </a:stretch>
        </p:blipFill>
        <p:spPr>
          <a:xfrm>
            <a:off x="4476750" y="1298574"/>
            <a:ext cx="4579456" cy="5305426"/>
          </a:xfrm>
        </p:spPr>
      </p:pic>
      <p:sp>
        <p:nvSpPr>
          <p:cNvPr id="2" name="Frame 1"/>
          <p:cNvSpPr/>
          <p:nvPr/>
        </p:nvSpPr>
        <p:spPr>
          <a:xfrm>
            <a:off x="4810125" y="4762500"/>
            <a:ext cx="1841500" cy="857250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>
            <a:off x="6985000" y="5397500"/>
            <a:ext cx="1460500" cy="666750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7794625" y="3365500"/>
            <a:ext cx="1349375" cy="762000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6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338262"/>
            <a:ext cx="4238625" cy="49482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3300" dirty="0" smtClean="0">
                <a:latin typeface="Calibri" charset="0"/>
              </a:rPr>
              <a:t>To locate a single step from a collection:</a:t>
            </a:r>
          </a:p>
          <a:p>
            <a:pPr>
              <a:defRPr/>
            </a:pP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A/B[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1] – the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first substep B of 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root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</a:t>
            </a:r>
            <a:endParaRPr lang="en-US" altLang="zh-CN" sz="3300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A/B[</a:t>
            </a:r>
            <a:r>
              <a:rPr lang="en-US" altLang="zh-CN" sz="3300" dirty="0">
                <a:latin typeface="Calibri" charset="0"/>
              </a:rPr>
              <a:t>last()] </a:t>
            </a:r>
            <a:r>
              <a:rPr lang="en-US" altLang="zh-CN" sz="3300" dirty="0" smtClean="0">
                <a:latin typeface="Calibri" charset="0"/>
              </a:rPr>
              <a:t>– </a:t>
            </a:r>
            <a:r>
              <a:rPr lang="en-US" altLang="zh-CN" sz="3300" dirty="0">
                <a:latin typeface="Calibri" charset="0"/>
              </a:rPr>
              <a:t>the last </a:t>
            </a:r>
            <a:r>
              <a:rPr lang="en-US" altLang="zh-CN" sz="3300" dirty="0" smtClean="0">
                <a:latin typeface="Calibri" charset="0"/>
              </a:rPr>
              <a:t>substep B </a:t>
            </a:r>
            <a:r>
              <a:rPr lang="en-US" altLang="zh-CN" sz="3300" dirty="0">
                <a:latin typeface="Calibri" charset="0"/>
              </a:rPr>
              <a:t>of root </a:t>
            </a:r>
            <a:r>
              <a:rPr lang="en-US" altLang="zh-CN" sz="3300" dirty="0" smtClean="0">
                <a:latin typeface="Calibri" charset="0"/>
              </a:rPr>
              <a:t>A</a:t>
            </a:r>
            <a:endParaRPr lang="en-US" altLang="zh-CN" sz="3300" dirty="0"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A//C[</a:t>
            </a:r>
            <a:r>
              <a:rPr lang="en-US" altLang="zh-CN" sz="3300" dirty="0">
                <a:latin typeface="Calibri" charset="0"/>
              </a:rPr>
              <a:t>2] – the </a:t>
            </a:r>
            <a:r>
              <a:rPr lang="en-US" altLang="zh-CN" sz="3300" dirty="0" smtClean="0">
                <a:latin typeface="Calibri" charset="0"/>
              </a:rPr>
              <a:t>second descendant C </a:t>
            </a:r>
            <a:r>
              <a:rPr lang="en-US" altLang="zh-CN" sz="3300" dirty="0">
                <a:latin typeface="Calibri" charset="0"/>
              </a:rPr>
              <a:t>of </a:t>
            </a:r>
            <a:r>
              <a:rPr lang="en-US" altLang="zh-CN" sz="3300" dirty="0" smtClean="0">
                <a:latin typeface="Calibri" charset="0"/>
              </a:rPr>
              <a:t>A(</a:t>
            </a:r>
            <a:r>
              <a:rPr lang="en-US" altLang="zh-CN" sz="3300" dirty="0">
                <a:latin typeface="Calibri" charset="0"/>
              </a:rPr>
              <a:t>DFS search</a:t>
            </a:r>
            <a:r>
              <a:rPr lang="en-US" altLang="zh-CN" sz="3300" dirty="0" smtClean="0"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dirty="0" smtClean="0">
              <a:latin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3" name="Content Placeholder 2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7" b="-13177"/>
          <a:stretch>
            <a:fillRect/>
          </a:stretch>
        </p:blipFill>
        <p:spPr>
          <a:xfrm>
            <a:off x="4476750" y="1176782"/>
            <a:ext cx="4667250" cy="5538344"/>
          </a:xfrm>
        </p:spPr>
      </p:pic>
      <p:sp>
        <p:nvSpPr>
          <p:cNvPr id="4" name="Frame 3"/>
          <p:cNvSpPr/>
          <p:nvPr/>
        </p:nvSpPr>
        <p:spPr>
          <a:xfrm>
            <a:off x="4476750" y="3476625"/>
            <a:ext cx="1397000" cy="682625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3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338262"/>
            <a:ext cx="4238625" cy="49482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3300" dirty="0" smtClean="0">
                <a:latin typeface="Calibri" charset="0"/>
              </a:rPr>
              <a:t>To locate a single step from a collection:</a:t>
            </a: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A/B[</a:t>
            </a:r>
            <a:r>
              <a:rPr lang="en-US" altLang="zh-CN" sz="3300" dirty="0">
                <a:latin typeface="Calibri" charset="0"/>
              </a:rPr>
              <a:t>1] – the </a:t>
            </a:r>
            <a:r>
              <a:rPr lang="en-US" altLang="zh-CN" sz="3300" dirty="0" smtClean="0">
                <a:latin typeface="Calibri" charset="0"/>
              </a:rPr>
              <a:t>first substep B of </a:t>
            </a:r>
            <a:r>
              <a:rPr lang="en-US" altLang="zh-CN" sz="3300" dirty="0">
                <a:latin typeface="Calibri" charset="0"/>
              </a:rPr>
              <a:t>root </a:t>
            </a:r>
            <a:r>
              <a:rPr lang="en-US" altLang="zh-CN" sz="3300" dirty="0" smtClean="0">
                <a:latin typeface="Calibri" charset="0"/>
              </a:rPr>
              <a:t>A</a:t>
            </a:r>
            <a:endParaRPr lang="en-US" altLang="zh-CN" sz="3300" dirty="0"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A/B[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last()]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– 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the last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substep B 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of root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</a:t>
            </a:r>
            <a:endParaRPr lang="en-US" altLang="zh-CN" sz="3300" dirty="0">
              <a:solidFill>
                <a:srgbClr val="FF0000"/>
              </a:solidFill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A//C[</a:t>
            </a:r>
            <a:r>
              <a:rPr lang="en-US" altLang="zh-CN" sz="3300" dirty="0">
                <a:latin typeface="Calibri" charset="0"/>
              </a:rPr>
              <a:t>2] – the </a:t>
            </a:r>
            <a:r>
              <a:rPr lang="en-US" altLang="zh-CN" sz="3300" dirty="0" smtClean="0">
                <a:latin typeface="Calibri" charset="0"/>
              </a:rPr>
              <a:t>second descendant C </a:t>
            </a:r>
            <a:r>
              <a:rPr lang="en-US" altLang="zh-CN" sz="3300" dirty="0">
                <a:latin typeface="Calibri" charset="0"/>
              </a:rPr>
              <a:t>of </a:t>
            </a:r>
            <a:r>
              <a:rPr lang="en-US" altLang="zh-CN" sz="3300" dirty="0" smtClean="0">
                <a:latin typeface="Calibri" charset="0"/>
              </a:rPr>
              <a:t>A(</a:t>
            </a:r>
            <a:r>
              <a:rPr lang="en-US" altLang="zh-CN" sz="3300" dirty="0">
                <a:latin typeface="Calibri" charset="0"/>
              </a:rPr>
              <a:t>DFS search</a:t>
            </a:r>
            <a:r>
              <a:rPr lang="en-US" altLang="zh-CN" sz="3300" dirty="0" smtClean="0"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dirty="0" smtClean="0">
              <a:latin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3" name="Content Placeholder 2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7" b="-13177"/>
          <a:stretch>
            <a:fillRect/>
          </a:stretch>
        </p:blipFill>
        <p:spPr>
          <a:xfrm>
            <a:off x="4476750" y="1176782"/>
            <a:ext cx="4667250" cy="5538344"/>
          </a:xfrm>
        </p:spPr>
      </p:pic>
      <p:sp>
        <p:nvSpPr>
          <p:cNvPr id="2" name="Frame 1"/>
          <p:cNvSpPr/>
          <p:nvPr/>
        </p:nvSpPr>
        <p:spPr>
          <a:xfrm>
            <a:off x="5937250" y="3778250"/>
            <a:ext cx="1444625" cy="809625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3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Path Notation in Little-JIL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sz="half" idx="1"/>
          </p:nvPr>
        </p:nvSpPr>
        <p:spPr>
          <a:xfrm>
            <a:off x="238125" y="1338262"/>
            <a:ext cx="4238625" cy="49482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3300" dirty="0" smtClean="0">
                <a:latin typeface="Calibri" charset="0"/>
              </a:rPr>
              <a:t>To locate a single step from a collection:</a:t>
            </a: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A/B[</a:t>
            </a:r>
            <a:r>
              <a:rPr lang="en-US" altLang="zh-CN" sz="3300" dirty="0">
                <a:latin typeface="Calibri" charset="0"/>
              </a:rPr>
              <a:t>1] – the </a:t>
            </a:r>
            <a:r>
              <a:rPr lang="en-US" altLang="zh-CN" sz="3300" dirty="0" smtClean="0">
                <a:latin typeface="Calibri" charset="0"/>
              </a:rPr>
              <a:t>first substep B of </a:t>
            </a:r>
            <a:r>
              <a:rPr lang="en-US" altLang="zh-CN" sz="3300" dirty="0">
                <a:latin typeface="Calibri" charset="0"/>
              </a:rPr>
              <a:t>root </a:t>
            </a:r>
            <a:r>
              <a:rPr lang="en-US" altLang="zh-CN" sz="3300" dirty="0" smtClean="0">
                <a:latin typeface="Calibri" charset="0"/>
              </a:rPr>
              <a:t>A</a:t>
            </a:r>
            <a:endParaRPr lang="en-US" altLang="zh-CN" sz="3300" dirty="0"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latin typeface="Calibri" charset="0"/>
              </a:rPr>
              <a:t>A/B[</a:t>
            </a:r>
            <a:r>
              <a:rPr lang="en-US" altLang="zh-CN" sz="3300" dirty="0">
                <a:latin typeface="Calibri" charset="0"/>
              </a:rPr>
              <a:t>last()] </a:t>
            </a:r>
            <a:r>
              <a:rPr lang="en-US" altLang="zh-CN" sz="3300" dirty="0" smtClean="0">
                <a:latin typeface="Calibri" charset="0"/>
              </a:rPr>
              <a:t>– </a:t>
            </a:r>
            <a:r>
              <a:rPr lang="en-US" altLang="zh-CN" sz="3300" dirty="0">
                <a:latin typeface="Calibri" charset="0"/>
              </a:rPr>
              <a:t>the last </a:t>
            </a:r>
            <a:r>
              <a:rPr lang="en-US" altLang="zh-CN" sz="3300" dirty="0" smtClean="0">
                <a:latin typeface="Calibri" charset="0"/>
              </a:rPr>
              <a:t>substep B </a:t>
            </a:r>
            <a:r>
              <a:rPr lang="en-US" altLang="zh-CN" sz="3300" dirty="0">
                <a:latin typeface="Calibri" charset="0"/>
              </a:rPr>
              <a:t>of root </a:t>
            </a:r>
            <a:r>
              <a:rPr lang="en-US" altLang="zh-CN" sz="3300" dirty="0" smtClean="0">
                <a:latin typeface="Calibri" charset="0"/>
              </a:rPr>
              <a:t>A</a:t>
            </a:r>
            <a:endParaRPr lang="en-US" altLang="zh-CN" sz="3300" dirty="0">
              <a:latin typeface="Calibri" charset="0"/>
            </a:endParaRPr>
          </a:p>
          <a:p>
            <a:pPr>
              <a:defRPr/>
            </a:pP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A//C[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2] – the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second descendant C 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of 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A(</a:t>
            </a:r>
            <a:r>
              <a:rPr lang="en-US" altLang="zh-CN" sz="3300" dirty="0">
                <a:solidFill>
                  <a:srgbClr val="FF0000"/>
                </a:solidFill>
                <a:latin typeface="Calibri" charset="0"/>
              </a:rPr>
              <a:t>DFS search</a:t>
            </a:r>
            <a:r>
              <a:rPr lang="en-US" altLang="zh-CN" sz="3300" dirty="0" smtClean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endParaRPr lang="en-US" altLang="zh-CN" dirty="0" smtClean="0">
              <a:latin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altLang="zh-CN" dirty="0">
              <a:latin typeface="Calibri" charset="0"/>
            </a:endParaRPr>
          </a:p>
          <a:p>
            <a:pPr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3" name="Content Placeholder 2" descr="Screen shot 2011-12-20 at 12.13.38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7" b="-13177"/>
          <a:stretch>
            <a:fillRect/>
          </a:stretch>
        </p:blipFill>
        <p:spPr>
          <a:xfrm>
            <a:off x="4476750" y="1176782"/>
            <a:ext cx="4667250" cy="5538344"/>
          </a:xfrm>
        </p:spPr>
      </p:pic>
      <p:sp>
        <p:nvSpPr>
          <p:cNvPr id="2" name="Frame 1"/>
          <p:cNvSpPr/>
          <p:nvPr/>
        </p:nvSpPr>
        <p:spPr>
          <a:xfrm>
            <a:off x="7064375" y="5397500"/>
            <a:ext cx="1381125" cy="682625"/>
          </a:xfrm>
          <a:prstGeom prst="fram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3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Timing specification in Little-JIL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>
                <a:solidFill>
                  <a:srgbClr val="000000"/>
                </a:solidFill>
              </a:rPr>
              <a:t>Further Work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 Notation</a:t>
            </a:r>
            <a:endParaRPr lang="en-US" dirty="0"/>
          </a:p>
        </p:txBody>
      </p:sp>
      <p:pic>
        <p:nvPicPr>
          <p:cNvPr id="14" name="Content Placeholder 13" descr="Screen shot 2011-12-20 at 1.07.24 A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457200" y="1211263"/>
            <a:ext cx="4038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7000" y="5302250"/>
            <a:ext cx="436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requirement:</a:t>
            </a:r>
          </a:p>
          <a:p>
            <a:r>
              <a:rPr lang="en-US" sz="2400" dirty="0" smtClean="0"/>
              <a:t>Step G has to start within 10 time units after step F completes</a:t>
            </a:r>
            <a:endParaRPr lang="en-US" sz="2400" dirty="0"/>
          </a:p>
        </p:txBody>
      </p:sp>
      <p:sp>
        <p:nvSpPr>
          <p:cNvPr id="36" name="Connector 35"/>
          <p:cNvSpPr/>
          <p:nvPr/>
        </p:nvSpPr>
        <p:spPr>
          <a:xfrm>
            <a:off x="5826122" y="32512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37" name="Connector 36"/>
          <p:cNvSpPr/>
          <p:nvPr/>
        </p:nvSpPr>
        <p:spPr>
          <a:xfrm>
            <a:off x="6343649" y="2606678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8" name="Connector 37"/>
          <p:cNvSpPr/>
          <p:nvPr/>
        </p:nvSpPr>
        <p:spPr>
          <a:xfrm>
            <a:off x="5251447" y="3822700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2</a:t>
            </a:r>
          </a:p>
        </p:txBody>
      </p:sp>
      <p:sp>
        <p:nvSpPr>
          <p:cNvPr id="39" name="Connector 38"/>
          <p:cNvSpPr/>
          <p:nvPr/>
        </p:nvSpPr>
        <p:spPr>
          <a:xfrm>
            <a:off x="4805361" y="5451476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r>
              <a:rPr lang="en-US" dirty="0"/>
              <a:t>3</a:t>
            </a:r>
          </a:p>
        </p:txBody>
      </p:sp>
      <p:sp>
        <p:nvSpPr>
          <p:cNvPr id="40" name="Connector 39"/>
          <p:cNvSpPr/>
          <p:nvPr/>
        </p:nvSpPr>
        <p:spPr>
          <a:xfrm>
            <a:off x="6364283" y="3844927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G2</a:t>
            </a:r>
            <a:endParaRPr lang="en-US" dirty="0"/>
          </a:p>
        </p:txBody>
      </p:sp>
      <p:sp>
        <p:nvSpPr>
          <p:cNvPr id="42" name="Connector 41"/>
          <p:cNvSpPr/>
          <p:nvPr/>
        </p:nvSpPr>
        <p:spPr>
          <a:xfrm>
            <a:off x="5251447" y="4724401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  <p:sp>
        <p:nvSpPr>
          <p:cNvPr id="43" name="Connector 42"/>
          <p:cNvSpPr/>
          <p:nvPr/>
        </p:nvSpPr>
        <p:spPr>
          <a:xfrm>
            <a:off x="6872262" y="1864612"/>
            <a:ext cx="574675" cy="5715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45" name="Connector 44"/>
          <p:cNvSpPr/>
          <p:nvPr/>
        </p:nvSpPr>
        <p:spPr>
          <a:xfrm>
            <a:off x="7356472" y="2628904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6" name="Connector 45"/>
          <p:cNvSpPr/>
          <p:nvPr/>
        </p:nvSpPr>
        <p:spPr>
          <a:xfrm>
            <a:off x="5826122" y="5429252"/>
            <a:ext cx="619128" cy="5937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G3</a:t>
            </a:r>
            <a:endParaRPr lang="en-US" dirty="0"/>
          </a:p>
        </p:txBody>
      </p:sp>
      <p:cxnSp>
        <p:nvCxnSpPr>
          <p:cNvPr id="48" name="Straight Connector 47"/>
          <p:cNvCxnSpPr>
            <a:stCxn id="43" idx="3"/>
            <a:endCxn id="37" idx="7"/>
          </p:cNvCxnSpPr>
          <p:nvPr/>
        </p:nvCxnSpPr>
        <p:spPr>
          <a:xfrm flipH="1">
            <a:off x="6834165" y="2352418"/>
            <a:ext cx="122256" cy="337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5"/>
            <a:endCxn id="45" idx="0"/>
          </p:cNvCxnSpPr>
          <p:nvPr/>
        </p:nvCxnSpPr>
        <p:spPr>
          <a:xfrm>
            <a:off x="7362778" y="2352418"/>
            <a:ext cx="303258" cy="276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6" idx="7"/>
          </p:cNvCxnSpPr>
          <p:nvPr/>
        </p:nvCxnSpPr>
        <p:spPr>
          <a:xfrm flipH="1">
            <a:off x="6316638" y="3094484"/>
            <a:ext cx="111170" cy="240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7"/>
            <a:endCxn id="36" idx="3"/>
          </p:cNvCxnSpPr>
          <p:nvPr/>
        </p:nvCxnSpPr>
        <p:spPr>
          <a:xfrm flipV="1">
            <a:off x="5741963" y="3739006"/>
            <a:ext cx="168318" cy="167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5"/>
            <a:endCxn id="40" idx="1"/>
          </p:cNvCxnSpPr>
          <p:nvPr/>
        </p:nvCxnSpPr>
        <p:spPr>
          <a:xfrm>
            <a:off x="6316638" y="3739006"/>
            <a:ext cx="138314" cy="19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42" idx="0"/>
          </p:cNvCxnSpPr>
          <p:nvPr/>
        </p:nvCxnSpPr>
        <p:spPr>
          <a:xfrm>
            <a:off x="5538785" y="4394200"/>
            <a:ext cx="0" cy="330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3"/>
            <a:endCxn id="39" idx="0"/>
          </p:cNvCxnSpPr>
          <p:nvPr/>
        </p:nvCxnSpPr>
        <p:spPr>
          <a:xfrm flipH="1">
            <a:off x="5092699" y="5212207"/>
            <a:ext cx="242907" cy="239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2" idx="5"/>
            <a:endCxn id="46" idx="1"/>
          </p:cNvCxnSpPr>
          <p:nvPr/>
        </p:nvCxnSpPr>
        <p:spPr>
          <a:xfrm>
            <a:off x="5741963" y="5212207"/>
            <a:ext cx="174828" cy="30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9" idx="4"/>
          </p:cNvCxnSpPr>
          <p:nvPr/>
        </p:nvCxnSpPr>
        <p:spPr>
          <a:xfrm>
            <a:off x="5092699" y="6022976"/>
            <a:ext cx="0" cy="33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69"/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Unroll the process: 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8200" y="6238875"/>
            <a:ext cx="89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54952" y="4445091"/>
            <a:ext cx="2689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all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Gi</a:t>
            </a:r>
            <a:r>
              <a:rPr lang="en-US" sz="2400" dirty="0" smtClean="0">
                <a:solidFill>
                  <a:srgbClr val="FF0000"/>
                </a:solidFill>
              </a:rPr>
              <a:t> has to start within 10 time units after Fi completes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8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 Notation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616450" cy="4924425"/>
          </a:xfrm>
        </p:spPr>
        <p:txBody>
          <a:bodyPr>
            <a:noAutofit/>
          </a:bodyPr>
          <a:lstStyle/>
          <a:p>
            <a:r>
              <a:rPr lang="en-US" sz="2500" dirty="0" smtClean="0"/>
              <a:t>Number of occurrences of a step may be infinite! </a:t>
            </a:r>
          </a:p>
          <a:p>
            <a:r>
              <a:rPr lang="en-US" sz="2500" dirty="0" smtClean="0"/>
              <a:t>With always searching from the root, it can’t express above requirement unless unrolling the process with a given scope</a:t>
            </a:r>
          </a:p>
          <a:p>
            <a:r>
              <a:rPr lang="en-US" sz="2500" dirty="0" smtClean="0"/>
              <a:t>Introduce aliases</a:t>
            </a:r>
          </a:p>
          <a:p>
            <a:pPr lvl="1"/>
            <a:r>
              <a:rPr lang="en-US" sz="2500" dirty="0" smtClean="0"/>
              <a:t>“.” to refer the current step instance</a:t>
            </a:r>
          </a:p>
          <a:p>
            <a:pPr lvl="1"/>
            <a:r>
              <a:rPr lang="en-US" sz="2500" dirty="0" smtClean="0"/>
              <a:t>“..” to refer the parent step of current step instance</a:t>
            </a:r>
          </a:p>
        </p:txBody>
      </p:sp>
      <p:pic>
        <p:nvPicPr>
          <p:cNvPr id="6" name="Content Placeholder 5" descr="Screen shot 2011-12-20 at 1.07.24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4870450" y="806450"/>
            <a:ext cx="4038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0450" y="5032911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step Fi, </a:t>
            </a:r>
          </a:p>
          <a:p>
            <a:r>
              <a:rPr lang="en-US" sz="2000" dirty="0"/>
              <a:t>.. </a:t>
            </a:r>
            <a:r>
              <a:rPr lang="en-US" sz="2000" dirty="0" smtClean="0"/>
              <a:t>is </a:t>
            </a:r>
            <a:r>
              <a:rPr lang="en-US" sz="2000" dirty="0" err="1" smtClean="0"/>
              <a:t>Ei</a:t>
            </a:r>
            <a:r>
              <a:rPr lang="en-US" sz="2000" dirty="0"/>
              <a:t>, parent of current instance Fi </a:t>
            </a:r>
          </a:p>
          <a:p>
            <a:r>
              <a:rPr lang="en-US" sz="2000" dirty="0"/>
              <a:t>../G is </a:t>
            </a:r>
            <a:r>
              <a:rPr lang="en-US" sz="2000" dirty="0" err="1"/>
              <a:t>Gi</a:t>
            </a:r>
            <a:r>
              <a:rPr lang="en-US" sz="2000" dirty="0"/>
              <a:t>, the sibling instance of current instance </a:t>
            </a:r>
            <a:r>
              <a:rPr lang="en-US" sz="2000" dirty="0" smtClean="0"/>
              <a:t>Fi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98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543" y="1765874"/>
            <a:ext cx="80592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u="sng" dirty="0" smtClean="0">
              <a:solidFill>
                <a:srgbClr val="FF0000"/>
              </a:solidFill>
            </a:endParaRPr>
          </a:p>
          <a:p>
            <a:endParaRPr lang="en-US" sz="3000" b="1" u="sng" dirty="0">
              <a:solidFill>
                <a:srgbClr val="FF0000"/>
              </a:solidFill>
            </a:endParaRPr>
          </a:p>
          <a:p>
            <a:endParaRPr lang="en-US" sz="3000" b="1" u="sng" dirty="0" smtClean="0">
              <a:solidFill>
                <a:srgbClr val="FF0000"/>
              </a:solidFill>
            </a:endParaRPr>
          </a:p>
          <a:p>
            <a:r>
              <a:rPr lang="en-US" sz="3000" b="1" u="sng" dirty="0" err="1" smtClean="0">
                <a:solidFill>
                  <a:srgbClr val="FF0000"/>
                </a:solidFill>
              </a:rPr>
              <a:t>StartStep:state</a:t>
            </a:r>
            <a:r>
              <a:rPr lang="en-US" sz="3000" b="1" u="sng" dirty="0" smtClean="0">
                <a:solidFill>
                  <a:srgbClr val="FF0000"/>
                </a:solidFill>
              </a:rPr>
              <a:t> -&gt; </a:t>
            </a:r>
            <a:r>
              <a:rPr lang="en-US" sz="3000" b="1" u="sng" dirty="0" err="1" smtClean="0">
                <a:solidFill>
                  <a:srgbClr val="FF0000"/>
                </a:solidFill>
              </a:rPr>
              <a:t>EndStep:state</a:t>
            </a:r>
            <a:r>
              <a:rPr lang="en-US" sz="3000" b="1" u="sng" dirty="0" smtClean="0">
                <a:solidFill>
                  <a:srgbClr val="FF0000"/>
                </a:solidFill>
              </a:rPr>
              <a:t>[Delay, Deadline]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058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Address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xecutable semantics for timing specifications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imers checking</a:t>
            </a:r>
          </a:p>
          <a:p>
            <a:r>
              <a:rPr lang="en-US" dirty="0"/>
              <a:t>s</a:t>
            </a:r>
            <a:r>
              <a:rPr lang="en-US" dirty="0" smtClean="0"/>
              <a:t>ingle step vs. collection of steps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Executable Semantics </a:t>
            </a:r>
            <a:r>
              <a:rPr lang="en-US" sz="3300" dirty="0"/>
              <a:t>for </a:t>
            </a:r>
            <a:r>
              <a:rPr lang="en-US" sz="3300" dirty="0" smtClean="0"/>
              <a:t>Timing </a:t>
            </a:r>
            <a:r>
              <a:rPr lang="en-US" sz="3300" dirty="0"/>
              <a:t>S</a:t>
            </a:r>
            <a:r>
              <a:rPr lang="en-US" sz="3300" dirty="0" smtClean="0"/>
              <a:t>pecifications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exceptions can be thrown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EventTooEarly</a:t>
            </a:r>
            <a:r>
              <a:rPr lang="en-US" i="1" dirty="0" smtClean="0"/>
              <a:t>   </a:t>
            </a:r>
            <a:r>
              <a:rPr lang="en-US" dirty="0" smtClean="0"/>
              <a:t>-- violation of delay constraint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EventTooLate</a:t>
            </a:r>
            <a:r>
              <a:rPr lang="en-US" i="1" dirty="0" smtClean="0"/>
              <a:t>   </a:t>
            </a:r>
            <a:r>
              <a:rPr lang="en-US" dirty="0"/>
              <a:t>-- violation of </a:t>
            </a:r>
            <a:r>
              <a:rPr lang="en-US" dirty="0" smtClean="0"/>
              <a:t>deadline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95375" y="4953000"/>
            <a:ext cx="6667500" cy="4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51125" y="4683126"/>
            <a:ext cx="0" cy="634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96025" y="4683126"/>
            <a:ext cx="0" cy="634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4875" y="5000625"/>
            <a:ext cx="143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timeline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25500" y="4841875"/>
            <a:ext cx="1825625" cy="3175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96025" y="4810125"/>
            <a:ext cx="1165225" cy="3492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51125" y="4841875"/>
            <a:ext cx="3644900" cy="3175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0166" y="4377295"/>
            <a:ext cx="153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EventTooEarly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96025" y="4350865"/>
            <a:ext cx="147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EventTooLate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6625" y="5318125"/>
            <a:ext cx="904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delay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62625" y="5318125"/>
            <a:ext cx="126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deadline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758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Executable Semantics for Timing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956175"/>
          </a:xfrm>
        </p:spPr>
        <p:txBody>
          <a:bodyPr>
            <a:normAutofit/>
          </a:bodyPr>
          <a:lstStyle/>
          <a:p>
            <a:r>
              <a:rPr lang="en-US" dirty="0"/>
              <a:t>An intuitive implementation</a:t>
            </a:r>
          </a:p>
          <a:p>
            <a:pPr lvl="1"/>
            <a:r>
              <a:rPr lang="en-US" dirty="0"/>
              <a:t>Initialize two timers when </a:t>
            </a:r>
            <a:r>
              <a:rPr lang="en-US" dirty="0" err="1"/>
              <a:t>StartStep</a:t>
            </a:r>
            <a:r>
              <a:rPr lang="en-US" dirty="0"/>
              <a:t> entering its specified state, for delay and deadline respectively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EndStep</a:t>
            </a:r>
            <a:r>
              <a:rPr lang="en-US" dirty="0"/>
              <a:t> entering into its specified state, check the delay timers, throw </a:t>
            </a:r>
            <a:r>
              <a:rPr lang="en-US" i="1" dirty="0">
                <a:solidFill>
                  <a:srgbClr val="0000FF"/>
                </a:solidFill>
              </a:rPr>
              <a:t>EventTooEarly </a:t>
            </a:r>
            <a:r>
              <a:rPr lang="en-US" dirty="0"/>
              <a:t>if the lower bound is not reached </a:t>
            </a:r>
            <a:r>
              <a:rPr lang="en-US" dirty="0" smtClean="0"/>
              <a:t>yet</a:t>
            </a:r>
          </a:p>
          <a:p>
            <a:pPr lvl="1"/>
            <a:r>
              <a:rPr lang="en-US" dirty="0" smtClean="0"/>
              <a:t>If  the deadline timer expires before the </a:t>
            </a:r>
            <a:r>
              <a:rPr lang="en-US" dirty="0" err="1" smtClean="0"/>
              <a:t>EndStep</a:t>
            </a:r>
            <a:r>
              <a:rPr lang="en-US" dirty="0" smtClean="0"/>
              <a:t> enters its specified state, throw </a:t>
            </a:r>
            <a:r>
              <a:rPr lang="en-US" i="1" dirty="0">
                <a:solidFill>
                  <a:srgbClr val="0000FF"/>
                </a:solidFill>
              </a:rPr>
              <a:t>EventTooLate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dirty="0" smtClean="0"/>
              <a:t>Timed exceptions are handled in the same way as other exceptions are handled in Little-JIL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Step </a:t>
            </a:r>
            <a:r>
              <a:rPr lang="en-US" dirty="0"/>
              <a:t>vs. </a:t>
            </a:r>
            <a:r>
              <a:rPr lang="en-US" dirty="0" smtClean="0"/>
              <a:t>Collection </a:t>
            </a:r>
            <a:r>
              <a:rPr lang="en-US" dirty="0"/>
              <a:t>of 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756150"/>
          </a:xfrm>
        </p:spPr>
        <p:txBody>
          <a:bodyPr/>
          <a:lstStyle/>
          <a:p>
            <a:r>
              <a:rPr lang="en-US" dirty="0" smtClean="0"/>
              <a:t>Path notation in Little-JIL may return</a:t>
            </a:r>
          </a:p>
          <a:p>
            <a:pPr lvl="1"/>
            <a:r>
              <a:rPr lang="en-US" dirty="0" smtClean="0"/>
              <a:t>a single step instance (using relative path) e.g. </a:t>
            </a:r>
            <a:r>
              <a:rPr lang="en-US" dirty="0" smtClean="0">
                <a:solidFill>
                  <a:srgbClr val="0000FF"/>
                </a:solidFill>
              </a:rPr>
              <a:t>for F ../G returns only sibling instance G of current instance F </a:t>
            </a:r>
          </a:p>
          <a:p>
            <a:pPr lvl="1"/>
            <a:r>
              <a:rPr lang="en-US" dirty="0" smtClean="0"/>
              <a:t>a single step type e.g. </a:t>
            </a:r>
            <a:r>
              <a:rPr lang="en-US" dirty="0" smtClean="0">
                <a:solidFill>
                  <a:srgbClr val="0000FF"/>
                </a:solidFill>
              </a:rPr>
              <a:t>/E/G returns step type G</a:t>
            </a:r>
          </a:p>
          <a:p>
            <a:pPr lvl="1"/>
            <a:r>
              <a:rPr lang="en-US" dirty="0" smtClean="0"/>
              <a:t>a collection of steps e.g. </a:t>
            </a:r>
            <a:r>
              <a:rPr lang="en-US" dirty="0" smtClean="0">
                <a:solidFill>
                  <a:srgbClr val="0000FF"/>
                </a:solidFill>
              </a:rPr>
              <a:t>/E/ returns both immediate children of E, F and G</a:t>
            </a:r>
          </a:p>
          <a:p>
            <a:endParaRPr lang="en-US" dirty="0"/>
          </a:p>
        </p:txBody>
      </p:sp>
      <p:pic>
        <p:nvPicPr>
          <p:cNvPr id="6" name="Content Placeholder 5" descr="Screen shot 2011-12-20 at 1.07.24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47" b="-13747"/>
          <a:stretch>
            <a:fillRect/>
          </a:stretch>
        </p:blipFill>
        <p:spPr>
          <a:xfrm>
            <a:off x="5105400" y="1417638"/>
            <a:ext cx="403860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9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Step vs. Collection of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Different ways to interpret it: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isallow returning more than one step instance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llow returning multiple step instances</a:t>
            </a:r>
          </a:p>
          <a:p>
            <a:pPr lvl="1"/>
            <a:r>
              <a:rPr lang="en-US" sz="2600" dirty="0" smtClean="0"/>
              <a:t>Only take care of the first occurrence of those instances</a:t>
            </a:r>
          </a:p>
          <a:p>
            <a:pPr lvl="1"/>
            <a:r>
              <a:rPr lang="en-US" sz="2600" dirty="0" smtClean="0"/>
              <a:t>Only take care of the last occurrence of those instances</a:t>
            </a:r>
          </a:p>
          <a:p>
            <a:pPr lvl="1"/>
            <a:r>
              <a:rPr lang="en-US" sz="2600" dirty="0" smtClean="0"/>
              <a:t>Take care of the first occurrence for deadline constraints while the last one for delay constraints</a:t>
            </a:r>
          </a:p>
          <a:p>
            <a:pPr lvl="1"/>
            <a:r>
              <a:rPr lang="en-US" sz="2600" dirty="0" smtClean="0"/>
              <a:t>Specified by users (need to modify the syntax)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921375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</a:rPr>
              <a:t>Need to figure out which interpretation is better in most of the cases 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06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Step vs. Collection of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40300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Disallow multiple instances</a:t>
            </a:r>
          </a:p>
          <a:p>
            <a:r>
              <a:rPr lang="en-US" sz="2500" dirty="0" smtClean="0"/>
              <a:t>Pros</a:t>
            </a:r>
          </a:p>
          <a:p>
            <a:pPr lvl="1"/>
            <a:r>
              <a:rPr lang="en-US" sz="2100" dirty="0" smtClean="0"/>
              <a:t>a TC (time requirement) is precisely a constraint between two instances</a:t>
            </a:r>
          </a:p>
          <a:p>
            <a:pPr lvl="1"/>
            <a:r>
              <a:rPr lang="en-US" sz="2100" dirty="0"/>
              <a:t>u</a:t>
            </a:r>
            <a:r>
              <a:rPr lang="en-US" sz="2100" dirty="0" smtClean="0"/>
              <a:t>sers can do conjunction or disjunction on several events</a:t>
            </a:r>
          </a:p>
          <a:p>
            <a:r>
              <a:rPr lang="en-US" sz="2500" dirty="0" smtClean="0"/>
              <a:t>Cons</a:t>
            </a:r>
          </a:p>
          <a:p>
            <a:pPr lvl="1"/>
            <a:r>
              <a:rPr lang="en-US" sz="2100" dirty="0"/>
              <a:t>u</a:t>
            </a:r>
            <a:r>
              <a:rPr lang="en-US" sz="2100" dirty="0" smtClean="0"/>
              <a:t>sers need to carefully write the TC to ensure TC return one instance</a:t>
            </a:r>
          </a:p>
          <a:p>
            <a:pPr lvl="1"/>
            <a:r>
              <a:rPr lang="en-US" sz="2100" dirty="0" smtClean="0"/>
              <a:t>TC set for one step may be big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162425" cy="4940300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Allow multiple instances</a:t>
            </a:r>
          </a:p>
          <a:p>
            <a:r>
              <a:rPr lang="en-US" sz="2500" dirty="0" smtClean="0"/>
              <a:t>Pros</a:t>
            </a:r>
          </a:p>
          <a:p>
            <a:pPr lvl="1"/>
            <a:r>
              <a:rPr lang="en-US" sz="2100" dirty="0"/>
              <a:t>r</a:t>
            </a:r>
            <a:r>
              <a:rPr lang="en-US" sz="2100" dirty="0" smtClean="0"/>
              <a:t>educe the size of TC set for one step</a:t>
            </a:r>
          </a:p>
          <a:p>
            <a:pPr lvl="1"/>
            <a:r>
              <a:rPr lang="en-US" sz="2100" dirty="0"/>
              <a:t>u</a:t>
            </a:r>
            <a:r>
              <a:rPr lang="en-US" sz="2100" dirty="0" smtClean="0"/>
              <a:t>se of path notation is more flexible</a:t>
            </a:r>
          </a:p>
          <a:p>
            <a:pPr lvl="1"/>
            <a:r>
              <a:rPr lang="en-US" sz="2100" dirty="0" smtClean="0"/>
              <a:t>Is a more natural way if there are several references with same step name existed in process</a:t>
            </a:r>
          </a:p>
          <a:p>
            <a:r>
              <a:rPr lang="en-US" sz="2500" dirty="0" smtClean="0"/>
              <a:t>Cons</a:t>
            </a:r>
          </a:p>
          <a:p>
            <a:pPr lvl="1"/>
            <a:r>
              <a:rPr lang="en-US" sz="2100" dirty="0"/>
              <a:t>b</a:t>
            </a:r>
            <a:r>
              <a:rPr lang="en-US" sz="2100" dirty="0" smtClean="0"/>
              <a:t>ad interpretation will bring more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Example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– infusion process</a:t>
            </a:r>
          </a:p>
        </p:txBody>
      </p:sp>
      <p:pic>
        <p:nvPicPr>
          <p:cNvPr id="22530" name="Content Placeholder 2" descr="Screen shot 2011-11-28 at 12.27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79" r="-33479"/>
          <a:stretch>
            <a:fillRect/>
          </a:stretch>
        </p:blipFill>
        <p:spPr>
          <a:xfrm>
            <a:off x="-633413" y="1000125"/>
            <a:ext cx="10304463" cy="5667375"/>
          </a:xfrm>
        </p:spPr>
      </p:pic>
    </p:spTree>
    <p:extLst>
      <p:ext uri="{BB962C8B-B14F-4D97-AF65-F5344CB8AC3E}">
        <p14:creationId xmlns:p14="http://schemas.microsoft.com/office/powerpoint/2010/main" val="255486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The timing of behavior is </a:t>
            </a:r>
          </a:p>
          <a:p>
            <a:pPr lvl="2"/>
            <a:r>
              <a:rPr lang="en-US" dirty="0" smtClean="0"/>
              <a:t> an important aspect of process definitions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often critical for the correctness of overall processes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Provide the capability for modeling timing requirements in Little-JIL</a:t>
            </a:r>
          </a:p>
          <a:p>
            <a:pPr lvl="1"/>
            <a:r>
              <a:rPr lang="en-US" dirty="0" smtClean="0"/>
              <a:t>Support reasoning about these timing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Example </a:t>
            </a:r>
            <a:r>
              <a:rPr lang="en-US" dirty="0">
                <a:latin typeface="Calibri" charset="0"/>
              </a:rPr>
              <a:t>- infusion process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 charset="0"/>
              </a:rPr>
              <a:t>Timing </a:t>
            </a:r>
            <a:r>
              <a:rPr lang="en-US" dirty="0" smtClean="0">
                <a:latin typeface="Calibri" charset="0"/>
              </a:rPr>
              <a:t>requirements description</a:t>
            </a:r>
            <a:r>
              <a:rPr lang="en-US" dirty="0">
                <a:latin typeface="Calibri" charset="0"/>
              </a:rPr>
              <a:t>:</a:t>
            </a:r>
          </a:p>
          <a:p>
            <a:pPr lvl="1"/>
            <a:r>
              <a:rPr lang="en-US" dirty="0">
                <a:latin typeface="Calibri" charset="0"/>
              </a:rPr>
              <a:t> After infusion therapy starts, the nurse should perform several rounds of checks on patient. At the end of each round of checks, the nurse compares the Pain/Sedation scores with Patient’s physical data to determine when to do the next round. </a:t>
            </a:r>
          </a:p>
          <a:p>
            <a:pPr lvl="1"/>
            <a:r>
              <a:rPr lang="en-US" dirty="0">
                <a:latin typeface="Calibri" charset="0"/>
              </a:rPr>
              <a:t>If (change == </a:t>
            </a:r>
            <a:r>
              <a:rPr lang="en-US" dirty="0" smtClean="0">
                <a:latin typeface="Calibri" charset="0"/>
              </a:rPr>
              <a:t>true)</a:t>
            </a:r>
            <a:r>
              <a:rPr lang="en-US" dirty="0">
                <a:latin typeface="Calibri" charset="0"/>
              </a:rPr>
              <a:t>, the nurse should wait at least 60 time units before performing another check. If(change == </a:t>
            </a:r>
            <a:r>
              <a:rPr lang="en-US" dirty="0" smtClean="0">
                <a:latin typeface="Calibri" charset="0"/>
              </a:rPr>
              <a:t>false)</a:t>
            </a:r>
            <a:r>
              <a:rPr lang="en-US" dirty="0">
                <a:latin typeface="Calibri" charset="0"/>
              </a:rPr>
              <a:t>, the nurse should wait at least 240 time units.</a:t>
            </a:r>
          </a:p>
          <a:p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Example </a:t>
            </a:r>
            <a:r>
              <a:rPr lang="en-US" dirty="0">
                <a:latin typeface="Calibri" charset="0"/>
              </a:rPr>
              <a:t>– infusion </a:t>
            </a:r>
            <a:r>
              <a:rPr lang="en-US" dirty="0" smtClean="0">
                <a:latin typeface="Calibri" charset="0"/>
              </a:rPr>
              <a:t>process</a:t>
            </a:r>
            <a:endParaRPr lang="en-US" dirty="0">
              <a:latin typeface="Calibri" charset="0"/>
            </a:endParaRPr>
          </a:p>
        </p:txBody>
      </p:sp>
      <p:pic>
        <p:nvPicPr>
          <p:cNvPr id="24578" name="Content Placeholder 4" descr="Screen shot 2011-11-28 at 12.25.1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57" b="-8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28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problem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specifying the timing requirements, we find that the requirement can’t be satisfied because “compare pain/</a:t>
            </a:r>
            <a:r>
              <a:rPr lang="en-US" dirty="0" err="1" smtClean="0"/>
              <a:t>sed</a:t>
            </a:r>
            <a:r>
              <a:rPr lang="en-US" dirty="0" smtClean="0"/>
              <a:t> score to </a:t>
            </a:r>
            <a:r>
              <a:rPr lang="en-US" dirty="0" err="1" smtClean="0"/>
              <a:t>phys</a:t>
            </a:r>
            <a:r>
              <a:rPr lang="en-US" dirty="0" smtClean="0"/>
              <a:t> data” is parent of “perform nurse check” thus can’t be completed until its children are completed</a:t>
            </a:r>
          </a:p>
          <a:p>
            <a:r>
              <a:rPr lang="en-US" dirty="0" smtClean="0"/>
              <a:t>It turns out that the process definition should be modified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modified infusion process</a:t>
            </a:r>
            <a:endParaRPr lang="en-US" dirty="0"/>
          </a:p>
        </p:txBody>
      </p:sp>
      <p:pic>
        <p:nvPicPr>
          <p:cNvPr id="5" name="Content Placeholder 4" descr="Screen shot 2011-12-20 at 2.29.2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1" b="-1451"/>
          <a:stretch>
            <a:fillRect/>
          </a:stretch>
        </p:blipFill>
        <p:spPr>
          <a:xfrm>
            <a:off x="125245" y="1417638"/>
            <a:ext cx="8980105" cy="4938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 smtClean="0"/>
              <a:t>Timing specification in Little-JIL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Further 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timing specification has the capability of presenting types of timing requirements</a:t>
            </a:r>
          </a:p>
          <a:p>
            <a:r>
              <a:rPr lang="en-US" dirty="0" smtClean="0"/>
              <a:t>an </a:t>
            </a:r>
            <a:r>
              <a:rPr lang="en-US" dirty="0"/>
              <a:t>approach that will allow the ﬂexible </a:t>
            </a:r>
            <a:r>
              <a:rPr lang="en-US" dirty="0" smtClean="0"/>
              <a:t>specification </a:t>
            </a:r>
            <a:r>
              <a:rPr lang="en-US" dirty="0"/>
              <a:t>of real-</a:t>
            </a:r>
            <a:r>
              <a:rPr lang="en-US" dirty="0" smtClean="0"/>
              <a:t>time requirements </a:t>
            </a:r>
            <a:r>
              <a:rPr lang="en-US" dirty="0"/>
              <a:t>in a variety of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3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 smtClean="0"/>
              <a:t>Timing specification in Little-JIL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Further Work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1. extend the path notation in little-</a:t>
            </a:r>
            <a:r>
              <a:rPr lang="en-US" u="sng" dirty="0" err="1" smtClean="0"/>
              <a:t>jil</a:t>
            </a:r>
            <a:r>
              <a:rPr lang="en-US" u="sng" dirty="0" smtClean="0"/>
              <a:t> with relative paths</a:t>
            </a:r>
          </a:p>
          <a:p>
            <a:r>
              <a:rPr lang="en-US" u="sng" dirty="0" smtClean="0"/>
              <a:t>2. implement the UI support for specifying the proposed time requirements</a:t>
            </a:r>
          </a:p>
          <a:p>
            <a:pPr lvl="1"/>
            <a:r>
              <a:rPr lang="en-US" u="sng" dirty="0" smtClean="0"/>
              <a:t>Rewrite little-</a:t>
            </a:r>
            <a:r>
              <a:rPr lang="en-US" u="sng" dirty="0" err="1" smtClean="0"/>
              <a:t>jil</a:t>
            </a:r>
            <a:endParaRPr lang="en-US" u="sng" dirty="0" smtClean="0"/>
          </a:p>
          <a:p>
            <a:r>
              <a:rPr lang="en-US" dirty="0" smtClean="0"/>
              <a:t>3. seek for an algorithm to transfer little-</a:t>
            </a:r>
            <a:r>
              <a:rPr lang="en-US" dirty="0" err="1" smtClean="0"/>
              <a:t>jil</a:t>
            </a:r>
            <a:r>
              <a:rPr lang="en-US" dirty="0" smtClean="0"/>
              <a:t> processes to networks of timed automata</a:t>
            </a:r>
          </a:p>
          <a:p>
            <a:r>
              <a:rPr lang="en-US" dirty="0" smtClean="0"/>
              <a:t>4. support the dynamic execution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Little-JIL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Timing requirement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Existing timing specification in Little-JIL</a:t>
            </a:r>
          </a:p>
          <a:p>
            <a:r>
              <a:rPr lang="en-US" dirty="0" smtClean="0"/>
              <a:t>Timing specification in Little-JIL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>
                <a:solidFill>
                  <a:srgbClr val="000000"/>
                </a:solidFill>
              </a:rPr>
              <a:t>Further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Little-JIL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Little-JIL</a:t>
            </a:r>
          </a:p>
          <a:p>
            <a:pPr lvl="1"/>
            <a:r>
              <a:rPr lang="en-US" dirty="0" smtClean="0">
                <a:latin typeface="Calibri" charset="0"/>
              </a:rPr>
              <a:t>is a graphic language for modeling processes</a:t>
            </a:r>
          </a:p>
          <a:p>
            <a:pPr lvl="1"/>
            <a:r>
              <a:rPr lang="en-US" dirty="0" smtClean="0">
                <a:latin typeface="Calibri" charset="0"/>
              </a:rPr>
              <a:t>represents a unit of work as a step, and has well defined events that indicate when a step </a:t>
            </a:r>
            <a:r>
              <a:rPr lang="en-US" altLang="zh-CN" dirty="0" smtClean="0">
                <a:latin typeface="Calibri" charset="0"/>
              </a:rPr>
              <a:t>enters one of its states: </a:t>
            </a:r>
          </a:p>
          <a:p>
            <a:pPr lvl="2"/>
            <a:r>
              <a:rPr lang="en-US" altLang="zh-CN" dirty="0">
                <a:latin typeface="Calibri" charset="0"/>
              </a:rPr>
              <a:t>p</a:t>
            </a:r>
            <a:r>
              <a:rPr lang="en-US" altLang="zh-CN" dirty="0" smtClean="0">
                <a:latin typeface="Calibri" charset="0"/>
              </a:rPr>
              <a:t>osted</a:t>
            </a:r>
            <a:endParaRPr lang="en-US" altLang="zh-CN" dirty="0">
              <a:latin typeface="Calibri" charset="0"/>
            </a:endParaRPr>
          </a:p>
          <a:p>
            <a:pPr lvl="2"/>
            <a:r>
              <a:rPr lang="en-US" altLang="zh-CN" dirty="0" smtClean="0">
                <a:latin typeface="Calibri" charset="0"/>
              </a:rPr>
              <a:t>started 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terminated</a:t>
            </a:r>
          </a:p>
          <a:p>
            <a:pPr lvl="2"/>
            <a:r>
              <a:rPr lang="en-US" altLang="zh-CN" dirty="0" smtClean="0">
                <a:latin typeface="Calibri" charset="0"/>
              </a:rPr>
              <a:t>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 Requirements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on the timed sequence of events that a process is allowed to perform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creen shot 2011-12-15 at 8.0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80" y="2940596"/>
            <a:ext cx="4529346" cy="2264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52" y="5356159"/>
            <a:ext cx="922560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the above “</a:t>
            </a:r>
            <a:r>
              <a:rPr lang="en-US" sz="2400" dirty="0" err="1" smtClean="0"/>
              <a:t>input_letter_a</a:t>
            </a:r>
            <a:r>
              <a:rPr lang="en-US" sz="2400" dirty="0" smtClean="0"/>
              <a:t>” process, timing requirements could be: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“</a:t>
            </a:r>
            <a:r>
              <a:rPr lang="en-US" sz="2400" dirty="0" err="1" smtClean="0"/>
              <a:t>click_enter</a:t>
            </a:r>
            <a:r>
              <a:rPr lang="en-US" sz="2400" dirty="0" smtClean="0"/>
              <a:t>” must occur more than 0.1 seconds after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occurs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must be finished in 0.1 seconds from when it’s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61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Existing Timing Specification in Little-JIL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Deadline Timers</a:t>
            </a:r>
          </a:p>
          <a:p>
            <a:pPr lvl="1"/>
            <a:r>
              <a:rPr lang="en-US" dirty="0" smtClean="0"/>
              <a:t>specify maximum durations on step executions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defined only at leaf steps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timer expires before step execution is done, Little-JIL system will throw an exception</a:t>
            </a:r>
          </a:p>
          <a:p>
            <a:r>
              <a:rPr lang="en-US" dirty="0" smtClean="0"/>
              <a:t>Dynamic Scheduling as proposed by A. Cass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to ensure that steps will be completed within specified deadlines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not scheduling some tasks </a:t>
            </a:r>
            <a:r>
              <a:rPr lang="en-US" dirty="0" smtClean="0"/>
              <a:t>while </a:t>
            </a:r>
            <a:r>
              <a:rPr lang="en-US" dirty="0"/>
              <a:t>still scheduling the time-critical </a:t>
            </a:r>
            <a:r>
              <a:rPr lang="en-US" dirty="0" smtClean="0"/>
              <a:t>tasks(dynamic, not focus on what I am going to do)</a:t>
            </a:r>
          </a:p>
          <a:p>
            <a:pPr lvl="1"/>
            <a:r>
              <a:rPr lang="en-US" dirty="0"/>
              <a:t>takes both timing estimates </a:t>
            </a:r>
            <a:r>
              <a:rPr lang="en-US" dirty="0" smtClean="0"/>
              <a:t>and resource </a:t>
            </a:r>
            <a:r>
              <a:rPr lang="en-US" dirty="0"/>
              <a:t>requirements into </a:t>
            </a:r>
            <a:r>
              <a:rPr lang="en-US" dirty="0" smtClean="0"/>
              <a:t>account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expressive enough to represent needed  timing requirements in processes</a:t>
            </a:r>
          </a:p>
          <a:p>
            <a:pPr lvl="1"/>
            <a:r>
              <a:rPr lang="en-US" sz="2400" dirty="0" smtClean="0"/>
              <a:t>E.g. “</a:t>
            </a:r>
            <a:r>
              <a:rPr lang="en-US" sz="2400" dirty="0" err="1" smtClean="0"/>
              <a:t>click_enter</a:t>
            </a:r>
            <a:r>
              <a:rPr lang="en-US" sz="2400" dirty="0" smtClean="0"/>
              <a:t>” must occur more than 0.1 seconds after “</a:t>
            </a:r>
            <a:r>
              <a:rPr lang="en-US" sz="2400" dirty="0" err="1" smtClean="0"/>
              <a:t>tap_a</a:t>
            </a:r>
            <a:r>
              <a:rPr lang="en-US" sz="2400" dirty="0" smtClean="0"/>
              <a:t>” occurs</a:t>
            </a:r>
          </a:p>
          <a:p>
            <a:r>
              <a:rPr lang="en-US" dirty="0" smtClean="0"/>
              <a:t>Lack of support for static analysis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u="sng" dirty="0" smtClean="0"/>
              <a:t>I am going to focus on the first two problems in this project, --- timing specifications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Timing specification in Little-JIL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Extension of timing specification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Types of timing specification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Path Notation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Issues to address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>
                <a:solidFill>
                  <a:srgbClr val="000000"/>
                </a:solidFill>
              </a:rPr>
              <a:t>Further </a:t>
            </a:r>
            <a:r>
              <a:rPr lang="en-US" dirty="0" smtClean="0">
                <a:solidFill>
                  <a:srgbClr val="000000"/>
                </a:solidFill>
              </a:rPr>
              <a:t>Work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12E9-EDD1-3348-8351-FE7CC0932C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2083</Words>
  <Application>Microsoft Macintosh PowerPoint</Application>
  <PresentationFormat>On-screen Show (4:3)</PresentationFormat>
  <Paragraphs>321</Paragraphs>
  <Slides>37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Timing Specification in Little-JIL</vt:lpstr>
      <vt:lpstr>Outline</vt:lpstr>
      <vt:lpstr>Introduction</vt:lpstr>
      <vt:lpstr>Outline</vt:lpstr>
      <vt:lpstr>Little-JIL Language</vt:lpstr>
      <vt:lpstr>Timing Requirement</vt:lpstr>
      <vt:lpstr>Existing Timing Specification in Little-JIL</vt:lpstr>
      <vt:lpstr>Problems</vt:lpstr>
      <vt:lpstr>Outline</vt:lpstr>
      <vt:lpstr>Extension of current Timing Specifications</vt:lpstr>
      <vt:lpstr>Types of Timing Specification</vt:lpstr>
      <vt:lpstr>Path Notation syntax</vt:lpstr>
      <vt:lpstr>Path Notation in Little-JIL</vt:lpstr>
      <vt:lpstr>Path Notation in Little-JIL</vt:lpstr>
      <vt:lpstr>Path Notation in Little-JIL</vt:lpstr>
      <vt:lpstr>Path Notation in Little-JIL</vt:lpstr>
      <vt:lpstr>Path Notation in Little-JIL</vt:lpstr>
      <vt:lpstr>Path Notation in Little-JIL</vt:lpstr>
      <vt:lpstr>Path Notation in Little-JIL</vt:lpstr>
      <vt:lpstr>Relative Path Notation</vt:lpstr>
      <vt:lpstr>Relative Path Notation cont.</vt:lpstr>
      <vt:lpstr>Syntax</vt:lpstr>
      <vt:lpstr>Issues to Address</vt:lpstr>
      <vt:lpstr>Executable Semantics for Timing Specifications</vt:lpstr>
      <vt:lpstr>Executable Semantics for Timing Specifications</vt:lpstr>
      <vt:lpstr>Single Step vs. Collection of Steps</vt:lpstr>
      <vt:lpstr>Single Step vs. Collection of Steps</vt:lpstr>
      <vt:lpstr>Single Step vs. Collection of Steps</vt:lpstr>
      <vt:lpstr>Example  – infusion process</vt:lpstr>
      <vt:lpstr>Example - infusion process</vt:lpstr>
      <vt:lpstr>Example – infusion process</vt:lpstr>
      <vt:lpstr>Example - problem </vt:lpstr>
      <vt:lpstr>Example – modified infusion process</vt:lpstr>
      <vt:lpstr>Outline</vt:lpstr>
      <vt:lpstr>Summary</vt:lpstr>
      <vt:lpstr>Outline</vt:lpstr>
      <vt:lpstr>Further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 Specification in Little-JIL</dc:title>
  <dc:creator>Wenzhe</dc:creator>
  <cp:lastModifiedBy>Wenzhe</cp:lastModifiedBy>
  <cp:revision>98</cp:revision>
  <dcterms:created xsi:type="dcterms:W3CDTF">2011-12-15T04:37:27Z</dcterms:created>
  <dcterms:modified xsi:type="dcterms:W3CDTF">2012-02-08T09:32:03Z</dcterms:modified>
</cp:coreProperties>
</file>