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3" r:id="rId4"/>
    <p:sldId id="258" r:id="rId5"/>
    <p:sldId id="264" r:id="rId6"/>
    <p:sldId id="266" r:id="rId7"/>
    <p:sldId id="269" r:id="rId8"/>
    <p:sldId id="268" r:id="rId9"/>
    <p:sldId id="259" r:id="rId10"/>
    <p:sldId id="270" r:id="rId11"/>
    <p:sldId id="271" r:id="rId12"/>
    <p:sldId id="272" r:id="rId13"/>
    <p:sldId id="287" r:id="rId14"/>
    <p:sldId id="288" r:id="rId15"/>
    <p:sldId id="273" r:id="rId16"/>
    <p:sldId id="274" r:id="rId17"/>
    <p:sldId id="276" r:id="rId18"/>
    <p:sldId id="277" r:id="rId19"/>
    <p:sldId id="278" r:id="rId20"/>
    <p:sldId id="279" r:id="rId21"/>
    <p:sldId id="260" r:id="rId22"/>
    <p:sldId id="282" r:id="rId23"/>
    <p:sldId id="281" r:id="rId24"/>
    <p:sldId id="283" r:id="rId25"/>
    <p:sldId id="284" r:id="rId26"/>
    <p:sldId id="262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85739-0E9C-F946-BD78-31ED0FAA2E8A}" type="datetimeFigureOut">
              <a:rPr lang="en-US" smtClean="0"/>
              <a:t>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6F017-5E0F-C64F-8E99-CEAB39AD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DC236-9980-1A45-8E63-7DC3A7FDB785}" type="datetimeFigureOut">
              <a:rPr lang="en-US" smtClean="0"/>
              <a:t>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8E37F-8A83-A644-A6A8-695820351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Local… can</a:t>
            </a:r>
            <a:r>
              <a:rPr lang="en-US" baseline="0" dirty="0" smtClean="0"/>
              <a:t> be </a:t>
            </a:r>
            <a:r>
              <a:rPr lang="en-US" dirty="0" smtClean="0"/>
              <a:t>global</a:t>
            </a:r>
          </a:p>
          <a:p>
            <a:r>
              <a:rPr lang="en-US" dirty="0" smtClean="0"/>
              <a:t>Local for what</a:t>
            </a:r>
            <a:r>
              <a:rPr lang="en-US" baseline="0" dirty="0" smtClean="0"/>
              <a:t> if it can be seen from </a:t>
            </a:r>
            <a:r>
              <a:rPr lang="en-US" baseline="0" dirty="0" err="1" smtClean="0"/>
              <a:t>teo</a:t>
            </a:r>
            <a:r>
              <a:rPr lang="en-US" baseline="0" dirty="0" smtClean="0"/>
              <a:t>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8E37F-8A83-A644-A6A8-6958203510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Counting from know the time bounds</a:t>
            </a:r>
          </a:p>
          <a:p>
            <a:r>
              <a:rPr lang="en-US" dirty="0" smtClean="0"/>
              <a:t>Which state it attached </a:t>
            </a:r>
            <a:r>
              <a:rPr lang="en-US" baseline="0" dirty="0" smtClean="0"/>
              <a:t>to </a:t>
            </a:r>
          </a:p>
          <a:p>
            <a:r>
              <a:rPr lang="en-US" baseline="0" dirty="0" smtClean="0"/>
              <a:t>Delete operations</a:t>
            </a:r>
          </a:p>
          <a:p>
            <a:r>
              <a:rPr lang="en-US" baseline="0" dirty="0" smtClean="0"/>
              <a:t>Read the </a:t>
            </a:r>
            <a:r>
              <a:rPr lang="en-US" baseline="0" smtClean="0"/>
              <a:t>remaining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8E37F-8A83-A644-A6A8-6958203510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4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iteration, something’s may happen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1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iteration, something’s may happen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1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iteration, something’s may happen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191B-0BF5-524D-A92B-4F7D433A411C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605E-514D-7C4C-AF40-E76B2237CE57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45CD-FF0F-024A-A460-AC6E8A387950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7318-AEC1-ED47-A354-5956C8981BD0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1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FDC-B2B4-394B-8390-48B8A10C2556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41F2-5ED2-A640-8AF2-85C8765B3658}" type="datetime1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B2B-1E3C-7347-A642-85FADE46EDA9}" type="datetime1">
              <a:rPr lang="en-US" smtClean="0"/>
              <a:t>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1BCE-B614-9748-B343-1065A6876FC1}" type="datetime1">
              <a:rPr lang="en-US" smtClean="0"/>
              <a:t>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3EFD-AF35-5744-BADD-D4CEFC4ACFCE}" type="datetime1">
              <a:rPr lang="en-US" smtClean="0"/>
              <a:t>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0FB-F9C1-6049-AE62-42E444708F22}" type="datetime1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8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AE22-6E9A-4A45-AB3C-AE3C553EDBF1}" type="datetime1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D53-0FFA-F949-BA05-4ACAE0178ADC}" type="datetime1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1CD15-0A8F-3645-B401-21FDD953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Specify Timing Constraints in Little-JIL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Wenzhe Wu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Timers</a:t>
            </a:r>
          </a:p>
          <a:p>
            <a:pPr lvl="1"/>
            <a:r>
              <a:rPr lang="en-US" altLang="zh-CN" dirty="0" smtClean="0"/>
              <a:t>a</a:t>
            </a:r>
            <a:r>
              <a:rPr lang="en-US" dirty="0" smtClean="0"/>
              <a:t>re variables that measure time progress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valuate to real numbers</a:t>
            </a:r>
          </a:p>
          <a:p>
            <a:pPr lvl="1"/>
            <a:r>
              <a:rPr lang="en-US" dirty="0" smtClean="0"/>
              <a:t>have increasing values at the same pace during the whole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Users can manipulate timers with three ways: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Define</a:t>
            </a:r>
            <a:r>
              <a:rPr lang="en-US" dirty="0" smtClean="0"/>
              <a:t> a timer</a:t>
            </a:r>
          </a:p>
          <a:p>
            <a:pPr lvl="2"/>
            <a:r>
              <a:rPr lang="en-US" dirty="0" smtClean="0"/>
              <a:t>initial value of every timer is zero</a:t>
            </a:r>
          </a:p>
          <a:p>
            <a:pPr lvl="2"/>
            <a:r>
              <a:rPr lang="en-US" altLang="zh-CN" dirty="0" smtClean="0"/>
              <a:t>attached to step where timer starts at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Check</a:t>
            </a:r>
            <a:r>
              <a:rPr lang="en-US" dirty="0" smtClean="0"/>
              <a:t> a timer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valuate predicate on current timer value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 a timer</a:t>
            </a:r>
          </a:p>
          <a:p>
            <a:pPr lvl="2"/>
            <a:r>
              <a:rPr lang="en-US" dirty="0" smtClean="0"/>
              <a:t>reset timer value to a non-negative real number</a:t>
            </a:r>
          </a:p>
          <a:p>
            <a:r>
              <a:rPr lang="en-US" dirty="0" smtClean="0"/>
              <a:t>An operation can be defined with any step in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u="sng" dirty="0" smtClean="0">
                <a:solidFill>
                  <a:schemeClr val="tx2"/>
                </a:solidFill>
              </a:rPr>
              <a:t>define(Timer t, StepState s): </a:t>
            </a:r>
            <a:r>
              <a:rPr lang="en-US" dirty="0" smtClean="0"/>
              <a:t>this operation starts a timer object t, and t starts to count up when current step entering into its s state</a:t>
            </a:r>
          </a:p>
          <a:p>
            <a:pPr lvl="2"/>
            <a:r>
              <a:rPr lang="en-US" dirty="0" smtClean="0"/>
              <a:t> s is one of {started, posted, completed, terminated}</a:t>
            </a:r>
          </a:p>
          <a:p>
            <a:pPr lvl="1"/>
            <a:r>
              <a:rPr lang="en-US" u="sng" dirty="0" smtClean="0">
                <a:solidFill>
                  <a:srgbClr val="1F497D"/>
                </a:solidFill>
              </a:rPr>
              <a:t>check(Predicate p, StepState s):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/>
              <a:t>where p is a predicate on a timer value, this operation returns true if p is true when current step entering into its s state</a:t>
            </a:r>
          </a:p>
          <a:p>
            <a:pPr lvl="1"/>
            <a:r>
              <a:rPr lang="en-US" u="sng" dirty="0" smtClean="0">
                <a:solidFill>
                  <a:srgbClr val="1F497D"/>
                </a:solidFill>
              </a:rPr>
              <a:t>update(Timer t, </a:t>
            </a:r>
            <a:r>
              <a:rPr lang="en-US" u="sng" dirty="0" err="1">
                <a:solidFill>
                  <a:srgbClr val="1F497D"/>
                </a:solidFill>
              </a:rPr>
              <a:t>i</a:t>
            </a:r>
            <a:r>
              <a:rPr lang="en-US" u="sng" dirty="0" err="1" smtClean="0">
                <a:solidFill>
                  <a:srgbClr val="1F497D"/>
                </a:solidFill>
              </a:rPr>
              <a:t>nt</a:t>
            </a:r>
            <a:r>
              <a:rPr lang="en-US" u="sng" dirty="0" smtClean="0">
                <a:solidFill>
                  <a:srgbClr val="1F497D"/>
                </a:solidFill>
              </a:rPr>
              <a:t> </a:t>
            </a:r>
            <a:r>
              <a:rPr lang="en-US" u="sng" dirty="0" err="1" smtClean="0">
                <a:solidFill>
                  <a:srgbClr val="1F497D"/>
                </a:solidFill>
              </a:rPr>
              <a:t>i</a:t>
            </a:r>
            <a:r>
              <a:rPr lang="en-US" u="sng" dirty="0" smtClean="0">
                <a:solidFill>
                  <a:srgbClr val="1F497D"/>
                </a:solidFill>
              </a:rPr>
              <a:t>, StepState s): </a:t>
            </a:r>
            <a:r>
              <a:rPr lang="en-US" dirty="0" smtClean="0"/>
              <a:t>this operation resets timer object to to a new value I when current step entering into its s state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7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constraints</a:t>
            </a:r>
          </a:p>
          <a:p>
            <a:pPr lvl="1"/>
            <a:r>
              <a:rPr lang="en-US" altLang="zh-CN" dirty="0"/>
              <a:t>v</a:t>
            </a:r>
            <a:r>
              <a:rPr lang="en-US" altLang="zh-CN" dirty="0" smtClean="0"/>
              <a:t>iolation only can be detected when timer is being checked</a:t>
            </a:r>
            <a:endParaRPr lang="en-US" dirty="0" smtClean="0"/>
          </a:p>
          <a:p>
            <a:pPr lvl="1"/>
            <a:r>
              <a:rPr lang="en-US" altLang="zh-CN" dirty="0"/>
              <a:t>e</a:t>
            </a:r>
            <a:r>
              <a:rPr lang="en-US" dirty="0" smtClean="0"/>
              <a:t>xception “TimerViolated” </a:t>
            </a:r>
            <a:r>
              <a:rPr lang="en-US" altLang="zh-CN" dirty="0" smtClean="0"/>
              <a:t>will be </a:t>
            </a:r>
            <a:r>
              <a:rPr lang="en-US" dirty="0" smtClean="0"/>
              <a:t>throw</a:t>
            </a:r>
            <a:r>
              <a:rPr lang="en-US" altLang="zh-CN" dirty="0" smtClean="0"/>
              <a:t>n in time</a:t>
            </a:r>
          </a:p>
          <a:p>
            <a:r>
              <a:rPr lang="en-US" dirty="0" smtClean="0"/>
              <a:t>Deadline constraints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iolation should be detected when time-out, which occurs before timer is being checked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 “TimerViolated” will be thrown with a delay or, in worst case, never be throw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above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Overload the define operation!</a:t>
            </a:r>
          </a:p>
          <a:p>
            <a:pPr lvl="1"/>
            <a:r>
              <a:rPr lang="en-US" u="sng" dirty="0">
                <a:solidFill>
                  <a:schemeClr val="tx2"/>
                </a:solidFill>
              </a:rPr>
              <a:t>define(Timer t, StepState s</a:t>
            </a:r>
            <a:r>
              <a:rPr lang="en-US" u="sng" dirty="0" smtClean="0">
                <a:solidFill>
                  <a:schemeClr val="tx2"/>
                </a:solidFill>
              </a:rPr>
              <a:t>,</a:t>
            </a:r>
            <a:r>
              <a:rPr lang="en-US" u="sng" dirty="0" smtClean="0">
                <a:solidFill>
                  <a:srgbClr val="FF0000"/>
                </a:solidFill>
              </a:rPr>
              <a:t>[expected time period]</a:t>
            </a:r>
            <a:r>
              <a:rPr lang="en-US" u="sng" dirty="0" smtClean="0">
                <a:solidFill>
                  <a:schemeClr val="tx2"/>
                </a:solidFill>
              </a:rPr>
              <a:t>)</a:t>
            </a:r>
            <a:endParaRPr lang="en-US" dirty="0" smtClean="0"/>
          </a:p>
          <a:p>
            <a:pPr lvl="2"/>
            <a:r>
              <a:rPr lang="en-US" dirty="0" smtClean="0"/>
              <a:t>an alarm will be thrown when expected time period is reached</a:t>
            </a:r>
          </a:p>
          <a:p>
            <a:pPr lvl="2"/>
            <a:r>
              <a:rPr lang="en-US" dirty="0" smtClean="0"/>
              <a:t>after giving alarm, timer still count up</a:t>
            </a:r>
          </a:p>
          <a:p>
            <a:pPr lvl="2"/>
            <a:r>
              <a:rPr lang="en-US" dirty="0" smtClean="0"/>
              <a:t>an “TimerViolated” exception will be thrown at check operation of this timer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? How to keep the consistency between the define and check operations?</a:t>
            </a:r>
          </a:p>
          <a:p>
            <a:pPr marL="457200" lvl="1" indent="0">
              <a:buNone/>
            </a:pPr>
            <a:r>
              <a:rPr lang="en-US" dirty="0" smtClean="0"/>
              <a:t>? How to pick the expected time period if this timer has several checks?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2-10 at 10.02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048747"/>
            <a:ext cx="5743058" cy="27137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A deadline timing constraint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stepC must be started in 20 time units from when stepB is completed</a:t>
            </a:r>
          </a:p>
          <a:p>
            <a:r>
              <a:rPr lang="en-US" sz="2000" dirty="0" smtClean="0"/>
              <a:t>Define a Timer timer1 at stepB:completed</a:t>
            </a:r>
          </a:p>
          <a:p>
            <a:r>
              <a:rPr lang="en-US" sz="2000" dirty="0" smtClean="0"/>
              <a:t>Check timer1 at stepC:started, if predicate is true, constraint holds, otherwise the constraints is violated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2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delay timing constraints using one timer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delay constraints: </a:t>
            </a:r>
            <a:r>
              <a:rPr lang="en-US" sz="2000" dirty="0" err="1" smtClean="0"/>
              <a:t>stepF</a:t>
            </a:r>
            <a:r>
              <a:rPr lang="en-US" sz="2000" dirty="0" smtClean="0"/>
              <a:t> can happen 10 time units after when </a:t>
            </a:r>
            <a:r>
              <a:rPr lang="en-US" sz="2000" dirty="0" err="1" smtClean="0"/>
              <a:t>stepD</a:t>
            </a:r>
            <a:r>
              <a:rPr lang="en-US" sz="2000" dirty="0" smtClean="0"/>
              <a:t> has completed</a:t>
            </a:r>
          </a:p>
          <a:p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delay constraints: from </a:t>
            </a:r>
            <a:r>
              <a:rPr lang="en-US" sz="2000" dirty="0" err="1" smtClean="0"/>
              <a:t>stepF</a:t>
            </a:r>
            <a:r>
              <a:rPr lang="en-US" sz="2000" dirty="0" smtClean="0"/>
              <a:t> starts to its completes, at least 100 units are needed</a:t>
            </a:r>
          </a:p>
          <a:p>
            <a:r>
              <a:rPr lang="en-US" sz="2000" dirty="0" smtClean="0"/>
              <a:t>Note that several operations on same step will be executed by the order they were defined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Screen shot 2012-02-08 at 2.32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171700"/>
            <a:ext cx="5207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4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runtime system </a:t>
            </a:r>
          </a:p>
          <a:p>
            <a:pPr lvl="1"/>
            <a:r>
              <a:rPr lang="en-US" dirty="0" smtClean="0"/>
              <a:t>maintains a set of timers during the execution of Little-JIL processes</a:t>
            </a:r>
          </a:p>
          <a:p>
            <a:pPr lvl="1"/>
            <a:r>
              <a:rPr lang="en-US" dirty="0" smtClean="0"/>
              <a:t>may throw three types of </a:t>
            </a:r>
            <a:r>
              <a:rPr lang="en-US" u="sng" dirty="0" smtClean="0"/>
              <a:t>exceptions</a:t>
            </a:r>
            <a:r>
              <a:rPr lang="en-US" dirty="0" smtClean="0"/>
              <a:t>: (discussed later)</a:t>
            </a:r>
          </a:p>
          <a:p>
            <a:pPr lvl="2"/>
            <a:r>
              <a:rPr lang="en-US" dirty="0" smtClean="0"/>
              <a:t>Timer is redefined</a:t>
            </a:r>
          </a:p>
          <a:p>
            <a:pPr lvl="2"/>
            <a:r>
              <a:rPr lang="en-US" dirty="0" smtClean="0"/>
              <a:t>Timer predicate is violated</a:t>
            </a:r>
          </a:p>
          <a:p>
            <a:pPr lvl="2"/>
            <a:r>
              <a:rPr lang="en-US" dirty="0" smtClean="0"/>
              <a:t>Timer is not existed</a:t>
            </a:r>
          </a:p>
          <a:p>
            <a:pPr lvl="1"/>
            <a:r>
              <a:rPr lang="en-US" dirty="0" smtClean="0"/>
              <a:t>deletes the timer object after checking this timer once, unless there is an update operation right after the check operation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elete the useless timers to clean up the timer set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3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Redefine #1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possibilities result in redefine problem,</a:t>
            </a:r>
            <a:r>
              <a:rPr lang="en-US" dirty="0"/>
              <a:t> </a:t>
            </a:r>
            <a:r>
              <a:rPr lang="en-US" dirty="0" smtClean="0"/>
              <a:t>and there should be different reactions from the runtime system: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1. careless user defines a new timer with a duplicate name. In this case, a warning or error message should be given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2-08 at 3.22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75" y="2355850"/>
            <a:ext cx="4927600" cy="295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Redefine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2. Before the timer has been successfully checked, a reference of the step where definition was put on has been executed: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In this example, from first occurrence of </a:t>
            </a:r>
            <a:r>
              <a:rPr lang="en-US" sz="2000" dirty="0" err="1" smtClean="0"/>
              <a:t>stepH</a:t>
            </a:r>
            <a:r>
              <a:rPr lang="en-US" sz="2000" dirty="0" err="1"/>
              <a:t>:</a:t>
            </a:r>
            <a:r>
              <a:rPr lang="en-US" sz="2000" dirty="0" err="1" smtClean="0"/>
              <a:t>started</a:t>
            </a:r>
            <a:r>
              <a:rPr lang="en-US" sz="2000" dirty="0" smtClean="0"/>
              <a:t> to </a:t>
            </a:r>
            <a:r>
              <a:rPr lang="en-US" sz="2000" dirty="0" err="1" smtClean="0"/>
              <a:t>stepI:completed</a:t>
            </a:r>
            <a:r>
              <a:rPr lang="en-US" sz="2000" dirty="0" smtClean="0"/>
              <a:t>, the time interval should be less than 50 time units</a:t>
            </a:r>
          </a:p>
          <a:p>
            <a:pPr marL="457200" lvl="1" indent="0">
              <a:buNone/>
            </a:pPr>
            <a:r>
              <a:rPr lang="en-US" sz="2000" dirty="0" smtClean="0"/>
              <a:t>Since there is reference of </a:t>
            </a:r>
            <a:r>
              <a:rPr lang="en-US" sz="2000" dirty="0" err="1" smtClean="0"/>
              <a:t>stepH</a:t>
            </a:r>
            <a:r>
              <a:rPr lang="en-US" sz="2000" dirty="0" smtClean="0"/>
              <a:t>, timer3 will be redefined, an error message will be given, however a smarter way is to just use the first timer3 definition and to ignore other define operations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9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Proposed specification of timing constraints </a:t>
            </a:r>
          </a:p>
          <a:p>
            <a:r>
              <a:rPr lang="en-US" dirty="0" smtClean="0"/>
              <a:t>Problems and Discussion </a:t>
            </a:r>
          </a:p>
          <a:p>
            <a:r>
              <a:rPr lang="en-US" dirty="0" smtClean="0"/>
              <a:t>Further Work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3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2-08 at 3.38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2803525"/>
            <a:ext cx="4381500" cy="2349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Redefine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300" cy="5121275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3. Before the timer has been successfully checked, an exception handler require restarting the step with the timer definition: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Before timer4 has been checked by </a:t>
            </a:r>
            <a:r>
              <a:rPr lang="en-US" sz="2000" dirty="0" err="1" smtClean="0"/>
              <a:t>stepL</a:t>
            </a:r>
            <a:r>
              <a:rPr lang="en-US" sz="2000" dirty="0" smtClean="0"/>
              <a:t>, </a:t>
            </a:r>
            <a:r>
              <a:rPr lang="en-US" sz="2000" dirty="0" err="1" smtClean="0"/>
              <a:t>stepJ</a:t>
            </a:r>
            <a:r>
              <a:rPr lang="en-US" sz="2000" dirty="0" smtClean="0"/>
              <a:t> has to restart thus timer 4 has been redefined. In this case, whether user wants to use the original or the latest </a:t>
            </a:r>
            <a:r>
              <a:rPr lang="en-US" sz="2000" dirty="0" err="1" smtClean="0"/>
              <a:t>stepJ</a:t>
            </a:r>
            <a:r>
              <a:rPr lang="en-US" sz="2000" dirty="0" smtClean="0"/>
              <a:t> depends.</a:t>
            </a:r>
          </a:p>
          <a:p>
            <a:pPr lvl="1"/>
            <a:r>
              <a:rPr lang="en-US" sz="2000" dirty="0" smtClean="0"/>
              <a:t>So, about redefine problem, runtime system will give warning. A smarter way to handle this problem will be treated as further work. 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Proposed specification of timing constraints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Problems and Discussion </a:t>
            </a:r>
          </a:p>
          <a:p>
            <a:r>
              <a:rPr lang="en-US" dirty="0" smtClean="0"/>
              <a:t>Further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Problem #1</a:t>
            </a:r>
            <a:endParaRPr lang="en-US" dirty="0"/>
          </a:p>
        </p:txBody>
      </p:sp>
      <p:pic>
        <p:nvPicPr>
          <p:cNvPr id="14" name="Content Placeholder 13" descr="Screen shot 2011-12-20 at 1.07.24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47" b="-13747"/>
          <a:stretch>
            <a:fillRect/>
          </a:stretch>
        </p:blipFill>
        <p:spPr>
          <a:xfrm>
            <a:off x="457200" y="1211263"/>
            <a:ext cx="403860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6999" y="5302250"/>
            <a:ext cx="46783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Timing constraint:</a:t>
            </a:r>
          </a:p>
          <a:p>
            <a:r>
              <a:rPr lang="en-US" sz="2400" dirty="0" smtClean="0"/>
              <a:t>Step F has to start within 10 time units after parent step E starts</a:t>
            </a:r>
            <a:endParaRPr lang="en-US" sz="2400" dirty="0"/>
          </a:p>
        </p:txBody>
      </p:sp>
      <p:sp>
        <p:nvSpPr>
          <p:cNvPr id="36" name="Connector 35"/>
          <p:cNvSpPr/>
          <p:nvPr/>
        </p:nvSpPr>
        <p:spPr>
          <a:xfrm>
            <a:off x="5826122" y="32512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7" name="Connector 36"/>
          <p:cNvSpPr/>
          <p:nvPr/>
        </p:nvSpPr>
        <p:spPr>
          <a:xfrm>
            <a:off x="6343649" y="2606678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38" name="Connector 37"/>
          <p:cNvSpPr/>
          <p:nvPr/>
        </p:nvSpPr>
        <p:spPr>
          <a:xfrm>
            <a:off x="5251447" y="38227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2</a:t>
            </a:r>
          </a:p>
        </p:txBody>
      </p:sp>
      <p:sp>
        <p:nvSpPr>
          <p:cNvPr id="39" name="Connector 38"/>
          <p:cNvSpPr/>
          <p:nvPr/>
        </p:nvSpPr>
        <p:spPr>
          <a:xfrm>
            <a:off x="4805361" y="5451476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3</a:t>
            </a:r>
          </a:p>
        </p:txBody>
      </p:sp>
      <p:sp>
        <p:nvSpPr>
          <p:cNvPr id="40" name="Connector 39"/>
          <p:cNvSpPr/>
          <p:nvPr/>
        </p:nvSpPr>
        <p:spPr>
          <a:xfrm>
            <a:off x="6364283" y="3844927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42" name="Connector 41"/>
          <p:cNvSpPr/>
          <p:nvPr/>
        </p:nvSpPr>
        <p:spPr>
          <a:xfrm>
            <a:off x="5251447" y="4724401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43" name="Connector 42"/>
          <p:cNvSpPr/>
          <p:nvPr/>
        </p:nvSpPr>
        <p:spPr>
          <a:xfrm>
            <a:off x="6872262" y="1864612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45" name="Connector 44"/>
          <p:cNvSpPr/>
          <p:nvPr/>
        </p:nvSpPr>
        <p:spPr>
          <a:xfrm>
            <a:off x="7356472" y="2628904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46" name="Connector 45"/>
          <p:cNvSpPr/>
          <p:nvPr/>
        </p:nvSpPr>
        <p:spPr>
          <a:xfrm>
            <a:off x="5826122" y="5429252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cxnSp>
        <p:nvCxnSpPr>
          <p:cNvPr id="48" name="Straight Connector 47"/>
          <p:cNvCxnSpPr>
            <a:stCxn id="43" idx="3"/>
            <a:endCxn id="37" idx="7"/>
          </p:cNvCxnSpPr>
          <p:nvPr/>
        </p:nvCxnSpPr>
        <p:spPr>
          <a:xfrm flipH="1">
            <a:off x="6834165" y="2352418"/>
            <a:ext cx="122256" cy="337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0"/>
          </p:cNvCxnSpPr>
          <p:nvPr/>
        </p:nvCxnSpPr>
        <p:spPr>
          <a:xfrm>
            <a:off x="7362778" y="2352418"/>
            <a:ext cx="303258" cy="276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36" idx="7"/>
          </p:cNvCxnSpPr>
          <p:nvPr/>
        </p:nvCxnSpPr>
        <p:spPr>
          <a:xfrm flipH="1">
            <a:off x="6316638" y="3094484"/>
            <a:ext cx="111170" cy="240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8" idx="7"/>
            <a:endCxn id="36" idx="3"/>
          </p:cNvCxnSpPr>
          <p:nvPr/>
        </p:nvCxnSpPr>
        <p:spPr>
          <a:xfrm flipV="1">
            <a:off x="5741963" y="3739006"/>
            <a:ext cx="168318" cy="167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5"/>
            <a:endCxn id="40" idx="1"/>
          </p:cNvCxnSpPr>
          <p:nvPr/>
        </p:nvCxnSpPr>
        <p:spPr>
          <a:xfrm>
            <a:off x="6316638" y="3739006"/>
            <a:ext cx="138314" cy="192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" idx="4"/>
            <a:endCxn id="42" idx="0"/>
          </p:cNvCxnSpPr>
          <p:nvPr/>
        </p:nvCxnSpPr>
        <p:spPr>
          <a:xfrm>
            <a:off x="5538785" y="4394200"/>
            <a:ext cx="0" cy="330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2" idx="3"/>
            <a:endCxn id="39" idx="0"/>
          </p:cNvCxnSpPr>
          <p:nvPr/>
        </p:nvCxnSpPr>
        <p:spPr>
          <a:xfrm flipH="1">
            <a:off x="5092699" y="5212207"/>
            <a:ext cx="242907" cy="239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2" idx="5"/>
            <a:endCxn id="46" idx="1"/>
          </p:cNvCxnSpPr>
          <p:nvPr/>
        </p:nvCxnSpPr>
        <p:spPr>
          <a:xfrm>
            <a:off x="5741963" y="5212207"/>
            <a:ext cx="174828" cy="30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9" idx="4"/>
          </p:cNvCxnSpPr>
          <p:nvPr/>
        </p:nvCxnSpPr>
        <p:spPr>
          <a:xfrm>
            <a:off x="5092699" y="6022976"/>
            <a:ext cx="0" cy="33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69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Unroll the process: 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8200" y="6238875"/>
            <a:ext cx="89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…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54952" y="4445091"/>
            <a:ext cx="2689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all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i has to start within 10 time units after </a:t>
            </a:r>
            <a:r>
              <a:rPr lang="en-US" sz="2400" dirty="0" err="1" smtClean="0">
                <a:solidFill>
                  <a:srgbClr val="FF0000"/>
                </a:solidFill>
              </a:rPr>
              <a:t>Ei</a:t>
            </a:r>
            <a:r>
              <a:rPr lang="en-US" sz="2400" dirty="0" smtClean="0">
                <a:solidFill>
                  <a:srgbClr val="FF0000"/>
                </a:solidFill>
              </a:rPr>
              <a:t> starts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7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Problem 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6999" y="5302250"/>
            <a:ext cx="46783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Timing constraint:</a:t>
            </a:r>
          </a:p>
          <a:p>
            <a:r>
              <a:rPr lang="en-US" sz="2400" dirty="0" smtClean="0"/>
              <a:t>Step F has to start within 10 time units after parent step E starts</a:t>
            </a:r>
            <a:endParaRPr lang="en-US" sz="2400" dirty="0"/>
          </a:p>
        </p:txBody>
      </p:sp>
      <p:sp>
        <p:nvSpPr>
          <p:cNvPr id="36" name="Connector 35"/>
          <p:cNvSpPr/>
          <p:nvPr/>
        </p:nvSpPr>
        <p:spPr>
          <a:xfrm>
            <a:off x="5826122" y="32512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7" name="Connector 36"/>
          <p:cNvSpPr/>
          <p:nvPr/>
        </p:nvSpPr>
        <p:spPr>
          <a:xfrm>
            <a:off x="6343649" y="2606678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38" name="Connector 37"/>
          <p:cNvSpPr/>
          <p:nvPr/>
        </p:nvSpPr>
        <p:spPr>
          <a:xfrm>
            <a:off x="5251447" y="38227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2</a:t>
            </a:r>
          </a:p>
        </p:txBody>
      </p:sp>
      <p:sp>
        <p:nvSpPr>
          <p:cNvPr id="39" name="Connector 38"/>
          <p:cNvSpPr/>
          <p:nvPr/>
        </p:nvSpPr>
        <p:spPr>
          <a:xfrm>
            <a:off x="4805361" y="5451476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3</a:t>
            </a:r>
          </a:p>
        </p:txBody>
      </p:sp>
      <p:sp>
        <p:nvSpPr>
          <p:cNvPr id="40" name="Connector 39"/>
          <p:cNvSpPr/>
          <p:nvPr/>
        </p:nvSpPr>
        <p:spPr>
          <a:xfrm>
            <a:off x="6364283" y="3844927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42" name="Connector 41"/>
          <p:cNvSpPr/>
          <p:nvPr/>
        </p:nvSpPr>
        <p:spPr>
          <a:xfrm>
            <a:off x="5251447" y="4724401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43" name="Connector 42"/>
          <p:cNvSpPr/>
          <p:nvPr/>
        </p:nvSpPr>
        <p:spPr>
          <a:xfrm>
            <a:off x="6872262" y="1864612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45" name="Connector 44"/>
          <p:cNvSpPr/>
          <p:nvPr/>
        </p:nvSpPr>
        <p:spPr>
          <a:xfrm>
            <a:off x="7356472" y="2628904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46" name="Connector 45"/>
          <p:cNvSpPr/>
          <p:nvPr/>
        </p:nvSpPr>
        <p:spPr>
          <a:xfrm>
            <a:off x="5826122" y="5429252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cxnSp>
        <p:nvCxnSpPr>
          <p:cNvPr id="48" name="Straight Connector 47"/>
          <p:cNvCxnSpPr>
            <a:stCxn id="43" idx="3"/>
            <a:endCxn id="37" idx="7"/>
          </p:cNvCxnSpPr>
          <p:nvPr/>
        </p:nvCxnSpPr>
        <p:spPr>
          <a:xfrm flipH="1">
            <a:off x="6834165" y="2352418"/>
            <a:ext cx="122256" cy="337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0"/>
          </p:cNvCxnSpPr>
          <p:nvPr/>
        </p:nvCxnSpPr>
        <p:spPr>
          <a:xfrm>
            <a:off x="7362778" y="2352418"/>
            <a:ext cx="303258" cy="276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36" idx="7"/>
          </p:cNvCxnSpPr>
          <p:nvPr/>
        </p:nvCxnSpPr>
        <p:spPr>
          <a:xfrm flipH="1">
            <a:off x="6316638" y="3094484"/>
            <a:ext cx="111170" cy="240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8" idx="7"/>
            <a:endCxn id="36" idx="3"/>
          </p:cNvCxnSpPr>
          <p:nvPr/>
        </p:nvCxnSpPr>
        <p:spPr>
          <a:xfrm flipV="1">
            <a:off x="5741963" y="3739006"/>
            <a:ext cx="168318" cy="167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5"/>
            <a:endCxn id="40" idx="1"/>
          </p:cNvCxnSpPr>
          <p:nvPr/>
        </p:nvCxnSpPr>
        <p:spPr>
          <a:xfrm>
            <a:off x="6316638" y="3739006"/>
            <a:ext cx="138314" cy="192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" idx="4"/>
            <a:endCxn id="42" idx="0"/>
          </p:cNvCxnSpPr>
          <p:nvPr/>
        </p:nvCxnSpPr>
        <p:spPr>
          <a:xfrm>
            <a:off x="5538785" y="4394200"/>
            <a:ext cx="0" cy="330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2" idx="3"/>
            <a:endCxn id="39" idx="0"/>
          </p:cNvCxnSpPr>
          <p:nvPr/>
        </p:nvCxnSpPr>
        <p:spPr>
          <a:xfrm flipH="1">
            <a:off x="5092699" y="5212207"/>
            <a:ext cx="242907" cy="239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2" idx="5"/>
            <a:endCxn id="46" idx="1"/>
          </p:cNvCxnSpPr>
          <p:nvPr/>
        </p:nvCxnSpPr>
        <p:spPr>
          <a:xfrm>
            <a:off x="5741963" y="5212207"/>
            <a:ext cx="174828" cy="30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9" idx="4"/>
          </p:cNvCxnSpPr>
          <p:nvPr/>
        </p:nvCxnSpPr>
        <p:spPr>
          <a:xfrm>
            <a:off x="5092699" y="6022976"/>
            <a:ext cx="0" cy="33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69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Unroll the process: 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8200" y="6238875"/>
            <a:ext cx="89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…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54952" y="4445091"/>
            <a:ext cx="2689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all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i has to start within 10 time units after </a:t>
            </a:r>
            <a:r>
              <a:rPr lang="en-US" sz="2400" dirty="0" err="1" smtClean="0">
                <a:solidFill>
                  <a:srgbClr val="FF0000"/>
                </a:solidFill>
              </a:rPr>
              <a:t>Ei</a:t>
            </a:r>
            <a:r>
              <a:rPr lang="en-US" sz="2400" dirty="0" smtClean="0">
                <a:solidFill>
                  <a:srgbClr val="FF0000"/>
                </a:solidFill>
              </a:rPr>
              <a:t> starts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 descr="Screen shot 2012-02-08 at 3.53.37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719" b="-26719"/>
          <a:stretch>
            <a:fillRect/>
          </a:stretch>
        </p:blipFill>
        <p:spPr>
          <a:xfrm>
            <a:off x="0" y="831502"/>
            <a:ext cx="4625108" cy="5183249"/>
          </a:xfrm>
        </p:spPr>
      </p:pic>
      <p:sp>
        <p:nvSpPr>
          <p:cNvPr id="4" name="TextBox 3"/>
          <p:cNvSpPr txBox="1"/>
          <p:nvPr/>
        </p:nvSpPr>
        <p:spPr>
          <a:xfrm>
            <a:off x="7446936" y="1864612"/>
            <a:ext cx="109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Define 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5250" y="2855012"/>
            <a:ext cx="114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and delete 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309448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Define t again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6875" y="3931876"/>
            <a:ext cx="15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Check&amp;Delete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3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2-02-08 at 4.02.29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926" b="-27926"/>
          <a:stretch>
            <a:fillRect/>
          </a:stretch>
        </p:blipFill>
        <p:spPr>
          <a:xfrm>
            <a:off x="90818" y="697525"/>
            <a:ext cx="4944648" cy="554135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Problem #3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6999" y="5302250"/>
            <a:ext cx="4678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Timing constraint:</a:t>
            </a:r>
          </a:p>
          <a:p>
            <a:r>
              <a:rPr lang="en-US" sz="2400" dirty="0" smtClean="0"/>
              <a:t>The last executed Step F has to start within </a:t>
            </a:r>
            <a:r>
              <a:rPr lang="en-US" sz="2400" dirty="0"/>
              <a:t>9</a:t>
            </a:r>
            <a:r>
              <a:rPr lang="en-US" sz="2400" dirty="0" smtClean="0"/>
              <a:t>0 time units after first step E starts</a:t>
            </a:r>
            <a:endParaRPr lang="en-US" sz="2400" dirty="0"/>
          </a:p>
        </p:txBody>
      </p:sp>
      <p:sp>
        <p:nvSpPr>
          <p:cNvPr id="36" name="Connector 35"/>
          <p:cNvSpPr/>
          <p:nvPr/>
        </p:nvSpPr>
        <p:spPr>
          <a:xfrm>
            <a:off x="5826122" y="32512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7" name="Connector 36"/>
          <p:cNvSpPr/>
          <p:nvPr/>
        </p:nvSpPr>
        <p:spPr>
          <a:xfrm>
            <a:off x="6343649" y="2606678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38" name="Connector 37"/>
          <p:cNvSpPr/>
          <p:nvPr/>
        </p:nvSpPr>
        <p:spPr>
          <a:xfrm>
            <a:off x="5251447" y="38227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2</a:t>
            </a:r>
          </a:p>
        </p:txBody>
      </p:sp>
      <p:sp>
        <p:nvSpPr>
          <p:cNvPr id="39" name="Connector 38"/>
          <p:cNvSpPr/>
          <p:nvPr/>
        </p:nvSpPr>
        <p:spPr>
          <a:xfrm>
            <a:off x="4805361" y="5451476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3</a:t>
            </a:r>
          </a:p>
        </p:txBody>
      </p:sp>
      <p:sp>
        <p:nvSpPr>
          <p:cNvPr id="40" name="Connector 39"/>
          <p:cNvSpPr/>
          <p:nvPr/>
        </p:nvSpPr>
        <p:spPr>
          <a:xfrm>
            <a:off x="6364283" y="3844927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42" name="Connector 41"/>
          <p:cNvSpPr/>
          <p:nvPr/>
        </p:nvSpPr>
        <p:spPr>
          <a:xfrm>
            <a:off x="5251447" y="4724401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43" name="Connector 42"/>
          <p:cNvSpPr/>
          <p:nvPr/>
        </p:nvSpPr>
        <p:spPr>
          <a:xfrm>
            <a:off x="6872262" y="1864612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45" name="Connector 44"/>
          <p:cNvSpPr/>
          <p:nvPr/>
        </p:nvSpPr>
        <p:spPr>
          <a:xfrm>
            <a:off x="7356472" y="2628904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46" name="Connector 45"/>
          <p:cNvSpPr/>
          <p:nvPr/>
        </p:nvSpPr>
        <p:spPr>
          <a:xfrm>
            <a:off x="5826122" y="5429252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cxnSp>
        <p:nvCxnSpPr>
          <p:cNvPr id="48" name="Straight Connector 47"/>
          <p:cNvCxnSpPr>
            <a:stCxn id="43" idx="3"/>
            <a:endCxn id="37" idx="7"/>
          </p:cNvCxnSpPr>
          <p:nvPr/>
        </p:nvCxnSpPr>
        <p:spPr>
          <a:xfrm flipH="1">
            <a:off x="6834165" y="2352418"/>
            <a:ext cx="122256" cy="337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0"/>
          </p:cNvCxnSpPr>
          <p:nvPr/>
        </p:nvCxnSpPr>
        <p:spPr>
          <a:xfrm>
            <a:off x="7362778" y="2352418"/>
            <a:ext cx="303258" cy="276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36" idx="7"/>
          </p:cNvCxnSpPr>
          <p:nvPr/>
        </p:nvCxnSpPr>
        <p:spPr>
          <a:xfrm flipH="1">
            <a:off x="6316638" y="3094484"/>
            <a:ext cx="111170" cy="240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8" idx="7"/>
            <a:endCxn id="36" idx="3"/>
          </p:cNvCxnSpPr>
          <p:nvPr/>
        </p:nvCxnSpPr>
        <p:spPr>
          <a:xfrm flipV="1">
            <a:off x="5741963" y="3739006"/>
            <a:ext cx="168318" cy="167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5"/>
            <a:endCxn id="40" idx="1"/>
          </p:cNvCxnSpPr>
          <p:nvPr/>
        </p:nvCxnSpPr>
        <p:spPr>
          <a:xfrm>
            <a:off x="6316638" y="3739006"/>
            <a:ext cx="138314" cy="192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" idx="4"/>
            <a:endCxn id="42" idx="0"/>
          </p:cNvCxnSpPr>
          <p:nvPr/>
        </p:nvCxnSpPr>
        <p:spPr>
          <a:xfrm>
            <a:off x="5538785" y="4394200"/>
            <a:ext cx="0" cy="330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2" idx="3"/>
            <a:endCxn id="39" idx="0"/>
          </p:cNvCxnSpPr>
          <p:nvPr/>
        </p:nvCxnSpPr>
        <p:spPr>
          <a:xfrm flipH="1">
            <a:off x="5092699" y="5212207"/>
            <a:ext cx="242907" cy="239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2" idx="5"/>
            <a:endCxn id="46" idx="1"/>
          </p:cNvCxnSpPr>
          <p:nvPr/>
        </p:nvCxnSpPr>
        <p:spPr>
          <a:xfrm>
            <a:off x="5741963" y="5212207"/>
            <a:ext cx="174828" cy="30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9" idx="4"/>
          </p:cNvCxnSpPr>
          <p:nvPr/>
        </p:nvCxnSpPr>
        <p:spPr>
          <a:xfrm>
            <a:off x="5092699" y="6022976"/>
            <a:ext cx="0" cy="33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69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Unroll the process: 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8200" y="6238875"/>
            <a:ext cx="89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…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54952" y="4445091"/>
            <a:ext cx="2689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all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F_max</a:t>
            </a:r>
            <a:r>
              <a:rPr lang="en-US" sz="2400" dirty="0" smtClean="0">
                <a:solidFill>
                  <a:srgbClr val="FF0000"/>
                </a:solidFill>
              </a:rPr>
              <a:t> has to start within 90 time units after E_1 starts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46937" y="1864612"/>
            <a:ext cx="12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Define 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0037" y="2606678"/>
            <a:ext cx="149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and update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4952" y="3334894"/>
            <a:ext cx="121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Redefine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7208836" y="3094484"/>
            <a:ext cx="914400" cy="914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Problem #4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solve above problem:</a:t>
            </a:r>
          </a:p>
          <a:p>
            <a:pPr lvl="1"/>
            <a:r>
              <a:rPr lang="en-US" dirty="0" smtClean="0"/>
              <a:t>1. ignore the redefine operation, as discussed previously, we can give define() a parameter to indicate – if this is a redefine, ignore this one</a:t>
            </a:r>
          </a:p>
          <a:p>
            <a:pPr lvl="2"/>
            <a:r>
              <a:rPr lang="en-US" dirty="0" smtClean="0"/>
              <a:t>But for this example, after timer  t is checked by the last executed F, t will be not deleted and left in memory!!</a:t>
            </a:r>
          </a:p>
          <a:p>
            <a:pPr lvl="1"/>
            <a:r>
              <a:rPr lang="en-US" dirty="0" smtClean="0"/>
              <a:t>2. define timer with specified non-zero value, then pass the value of previous t to new defined t</a:t>
            </a:r>
          </a:p>
          <a:p>
            <a:pPr lvl="2"/>
            <a:r>
              <a:rPr lang="en-US" dirty="0" smtClean="0"/>
              <a:t>But need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8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Proposed specification of timing constraints </a:t>
            </a:r>
          </a:p>
          <a:p>
            <a:r>
              <a:rPr lang="en-US" dirty="0" smtClean="0"/>
              <a:t>Problems and Discussion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Further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Timing Constraints</a:t>
            </a:r>
          </a:p>
          <a:p>
            <a:r>
              <a:rPr lang="en-US" dirty="0" smtClean="0"/>
              <a:t>UI Design</a:t>
            </a:r>
          </a:p>
          <a:p>
            <a:r>
              <a:rPr lang="en-US" dirty="0" smtClean="0"/>
              <a:t>Simple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The timing of behavior is </a:t>
            </a:r>
          </a:p>
          <a:p>
            <a:pPr lvl="2"/>
            <a:r>
              <a:rPr lang="en-US" dirty="0" smtClean="0"/>
              <a:t> an important aspect of process definitions</a:t>
            </a:r>
          </a:p>
          <a:p>
            <a:pPr lvl="2"/>
            <a:r>
              <a:rPr lang="en-US" dirty="0" smtClean="0"/>
              <a:t> often critical for the correctness of overall processes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Provide the capability for modeling timing constraints in Little-JIL processes</a:t>
            </a:r>
          </a:p>
          <a:p>
            <a:pPr lvl="1"/>
            <a:r>
              <a:rPr lang="en-US" dirty="0" smtClean="0"/>
              <a:t>Provide runtime semantics </a:t>
            </a:r>
            <a:r>
              <a:rPr lang="en-US" altLang="zh-CN" dirty="0" smtClean="0"/>
              <a:t>and corresponding implementation approach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Background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Little-JIL language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Timing </a:t>
            </a:r>
            <a:r>
              <a:rPr lang="en-US" altLang="zh-CN" dirty="0" smtClean="0">
                <a:solidFill>
                  <a:srgbClr val="FF0000"/>
                </a:solidFill>
              </a:rPr>
              <a:t>constraints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Existing timing specification in Little-JIL</a:t>
            </a:r>
          </a:p>
          <a:p>
            <a:r>
              <a:rPr lang="en-US" dirty="0" smtClean="0"/>
              <a:t>Proposed specification of timing constraints </a:t>
            </a:r>
          </a:p>
          <a:p>
            <a:r>
              <a:rPr lang="en-US" dirty="0" smtClean="0"/>
              <a:t>Problems and Discussion </a:t>
            </a:r>
          </a:p>
          <a:p>
            <a:r>
              <a:rPr lang="en-US" dirty="0" smtClean="0"/>
              <a:t>Further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Little-JIL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charset="0"/>
              </a:rPr>
              <a:t>Little-JIL</a:t>
            </a:r>
          </a:p>
          <a:p>
            <a:pPr lvl="1"/>
            <a:r>
              <a:rPr lang="en-US" dirty="0" smtClean="0">
                <a:latin typeface="Calibri" charset="0"/>
              </a:rPr>
              <a:t>is a graphic language for modeling processes</a:t>
            </a:r>
          </a:p>
          <a:p>
            <a:pPr lvl="1"/>
            <a:r>
              <a:rPr lang="en-US" dirty="0" smtClean="0">
                <a:latin typeface="Calibri" charset="0"/>
              </a:rPr>
              <a:t>represents a unit of work as a step, and has well defined events that indicate when a step </a:t>
            </a:r>
            <a:r>
              <a:rPr lang="en-US" altLang="zh-CN" dirty="0" smtClean="0">
                <a:latin typeface="Calibri" charset="0"/>
              </a:rPr>
              <a:t>enters one of its states: </a:t>
            </a:r>
          </a:p>
          <a:p>
            <a:pPr lvl="2"/>
            <a:r>
              <a:rPr lang="en-US" altLang="zh-CN" dirty="0" smtClean="0">
                <a:latin typeface="Calibri" charset="0"/>
              </a:rPr>
              <a:t>posted</a:t>
            </a:r>
          </a:p>
          <a:p>
            <a:pPr lvl="2"/>
            <a:r>
              <a:rPr lang="en-US" altLang="zh-CN" dirty="0" smtClean="0">
                <a:latin typeface="Calibri" charset="0"/>
              </a:rPr>
              <a:t>started </a:t>
            </a:r>
          </a:p>
          <a:p>
            <a:pPr lvl="2"/>
            <a:r>
              <a:rPr lang="en-US" altLang="zh-CN" dirty="0" smtClean="0">
                <a:latin typeface="Calibri" charset="0"/>
              </a:rPr>
              <a:t>terminated</a:t>
            </a:r>
          </a:p>
          <a:p>
            <a:pPr lvl="2"/>
            <a:r>
              <a:rPr lang="en-US" altLang="zh-CN" dirty="0" smtClean="0">
                <a:latin typeface="Calibri" charset="0"/>
              </a:rPr>
              <a:t>Completed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An </a:t>
            </a:r>
            <a:r>
              <a:rPr lang="en-US" sz="2400" dirty="0">
                <a:solidFill>
                  <a:srgbClr val="FF0000"/>
                </a:solidFill>
              </a:rPr>
              <a:t>event</a:t>
            </a:r>
            <a:r>
              <a:rPr lang="en-US" sz="2400" dirty="0"/>
              <a:t> in Little-JIL is a step entering one of its </a:t>
            </a:r>
            <a:r>
              <a:rPr lang="en-US" sz="2400" dirty="0" smtClean="0"/>
              <a:t>states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1-12-15 at 8.06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53" y="3487442"/>
            <a:ext cx="4529346" cy="2264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</a:t>
            </a:r>
            <a:r>
              <a:rPr lang="en-US" altLang="zh-CN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2" y="1285876"/>
            <a:ext cx="8958010" cy="484028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Time </a:t>
            </a:r>
            <a:r>
              <a:rPr lang="en-US" altLang="zh-CN" dirty="0" smtClean="0">
                <a:solidFill>
                  <a:srgbClr val="FF0000"/>
                </a:solidFill>
              </a:rPr>
              <a:t>Constraints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sz="2400" dirty="0" smtClean="0"/>
              <a:t>on the timed sequence of events that a process is allowed to perform</a:t>
            </a:r>
          </a:p>
          <a:p>
            <a:pPr lvl="1"/>
            <a:r>
              <a:rPr lang="en-US" altLang="zh-CN" sz="2400" dirty="0" smtClean="0"/>
              <a:t>are </a:t>
            </a:r>
            <a:r>
              <a:rPr lang="en-US" sz="2400" dirty="0" smtClean="0"/>
              <a:t>about the duration between the occurrences of </a:t>
            </a:r>
            <a:r>
              <a:rPr lang="en-US" sz="2400" u="sng" dirty="0" smtClean="0"/>
              <a:t>any</a:t>
            </a:r>
            <a:r>
              <a:rPr lang="en-US" sz="2400" dirty="0" smtClean="0"/>
              <a:t> two events 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252" y="5356159"/>
            <a:ext cx="90892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For the above “</a:t>
            </a:r>
            <a:r>
              <a:rPr lang="en-US" sz="2400" dirty="0" err="1" smtClean="0"/>
              <a:t>input_letter_a</a:t>
            </a:r>
            <a:r>
              <a:rPr lang="en-US" sz="2400" dirty="0" smtClean="0"/>
              <a:t>” process, timing </a:t>
            </a:r>
            <a:r>
              <a:rPr lang="en-US" altLang="zh-CN" sz="2400" dirty="0" smtClean="0"/>
              <a:t>constraints </a:t>
            </a:r>
            <a:r>
              <a:rPr lang="en-US" sz="2400" dirty="0" smtClean="0"/>
              <a:t>could be:</a:t>
            </a:r>
          </a:p>
          <a:p>
            <a:r>
              <a:rPr lang="en-US" sz="2400" dirty="0" smtClean="0"/>
              <a:t>1. “</a:t>
            </a:r>
            <a:r>
              <a:rPr lang="en-US" sz="2400" dirty="0" err="1" smtClean="0"/>
              <a:t>click_enter</a:t>
            </a:r>
            <a:r>
              <a:rPr lang="en-US" sz="2400" dirty="0" smtClean="0"/>
              <a:t>” must occur more than 0.1 seconds after “</a:t>
            </a:r>
            <a:r>
              <a:rPr lang="en-US" sz="2400" dirty="0" err="1" smtClean="0"/>
              <a:t>tap_a</a:t>
            </a:r>
            <a:r>
              <a:rPr lang="en-US" sz="2400" dirty="0" smtClean="0"/>
              <a:t>” occurs</a:t>
            </a:r>
          </a:p>
          <a:p>
            <a:r>
              <a:rPr lang="en-US" sz="2400" dirty="0" smtClean="0"/>
              <a:t>2. “</a:t>
            </a:r>
            <a:r>
              <a:rPr lang="en-US" sz="2400" dirty="0" err="1" smtClean="0"/>
              <a:t>tap_a</a:t>
            </a:r>
            <a:r>
              <a:rPr lang="en-US" sz="2400" dirty="0" smtClean="0"/>
              <a:t>” must be finished in 0.1 seconds from when it’s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906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Timing </a:t>
            </a:r>
            <a:r>
              <a:rPr lang="en-US" altLang="zh-CN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>
                <a:solidFill>
                  <a:srgbClr val="FF0000"/>
                </a:solidFill>
              </a:rPr>
              <a:t>Delay</a:t>
            </a:r>
            <a:r>
              <a:rPr lang="en-US" sz="2500" dirty="0" smtClean="0"/>
              <a:t>: duration </a:t>
            </a:r>
            <a:r>
              <a:rPr lang="en-US" sz="2500" dirty="0"/>
              <a:t>must be longer than a certain amount of </a:t>
            </a:r>
            <a:r>
              <a:rPr lang="en-US" sz="2500" dirty="0" smtClean="0"/>
              <a:t>time</a:t>
            </a:r>
          </a:p>
          <a:p>
            <a:pPr lvl="2"/>
            <a:r>
              <a:rPr lang="en-US" dirty="0" smtClean="0"/>
              <a:t>delay </a:t>
            </a:r>
            <a:r>
              <a:rPr lang="en-US" dirty="0"/>
              <a:t>from event A to B means </a:t>
            </a:r>
            <a:r>
              <a:rPr lang="en-US" dirty="0" smtClean="0"/>
              <a:t>that B </a:t>
            </a:r>
            <a:r>
              <a:rPr lang="en-US" dirty="0"/>
              <a:t>must wait for some time to occur after A </a:t>
            </a:r>
            <a:r>
              <a:rPr lang="en-US" dirty="0" smtClean="0"/>
              <a:t>occurs</a:t>
            </a:r>
          </a:p>
          <a:p>
            <a:pPr lvl="2"/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Deadline</a:t>
            </a:r>
            <a:r>
              <a:rPr lang="en-US" sz="2500" dirty="0" smtClean="0"/>
              <a:t>: duration </a:t>
            </a:r>
            <a:r>
              <a:rPr lang="en-US" sz="2500" dirty="0"/>
              <a:t>must be shorter than a certain amount of time  </a:t>
            </a:r>
            <a:endParaRPr lang="en-US" sz="2500" dirty="0" smtClean="0"/>
          </a:p>
          <a:p>
            <a:pPr lvl="2"/>
            <a:r>
              <a:rPr lang="en-US" dirty="0" smtClean="0"/>
              <a:t>deadline from event A to B means that B must occur shortly enough after A occurs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part of deadline is already supported in Little-JIL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1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Existing Timing Specification in Little-JIL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Deadline Timers</a:t>
            </a:r>
          </a:p>
          <a:p>
            <a:pPr lvl="1"/>
            <a:r>
              <a:rPr lang="en-US" dirty="0" smtClean="0"/>
              <a:t>specify maximum durations on step executions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defined only at leaf steps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timer expires before step execution is done, Little-JIL system will throw an exception</a:t>
            </a:r>
          </a:p>
          <a:p>
            <a:r>
              <a:rPr lang="en-US" dirty="0" smtClean="0"/>
              <a:t>Dynamic Scheduling as proposed by A. Cass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ry to ensure that steps will be completed within specified deadlines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not scheduling some tasks </a:t>
            </a:r>
            <a:r>
              <a:rPr lang="en-US" dirty="0" smtClean="0"/>
              <a:t>while </a:t>
            </a:r>
            <a:r>
              <a:rPr lang="en-US" dirty="0"/>
              <a:t>still scheduling the time-critical </a:t>
            </a:r>
            <a:r>
              <a:rPr lang="en-US" dirty="0" smtClean="0"/>
              <a:t>tasks(dynamic, not focus on what I am going to do)</a:t>
            </a:r>
          </a:p>
          <a:p>
            <a:pPr lvl="1"/>
            <a:r>
              <a:rPr lang="en-US" dirty="0"/>
              <a:t>takes both timing estimates </a:t>
            </a:r>
            <a:r>
              <a:rPr lang="en-US" dirty="0" smtClean="0"/>
              <a:t>and resource </a:t>
            </a:r>
            <a:r>
              <a:rPr lang="en-US" dirty="0"/>
              <a:t>requirements into </a:t>
            </a:r>
            <a:r>
              <a:rPr lang="en-US" dirty="0" smtClean="0"/>
              <a:t>account</a:t>
            </a:r>
          </a:p>
          <a:p>
            <a:pPr lvl="1"/>
            <a:endParaRPr lang="en-US" b="1" u="sng" dirty="0"/>
          </a:p>
          <a:p>
            <a:pPr marL="457200" lvl="1" indent="0">
              <a:buNone/>
            </a:pPr>
            <a:r>
              <a:rPr lang="en-US" sz="3600" b="1" u="sng" dirty="0" smtClean="0"/>
              <a:t>Not expressive enough to represent needed  timing requirements in proc</a:t>
            </a:r>
            <a:r>
              <a:rPr lang="en-US" altLang="zh-CN" sz="3600" b="1" u="sng" dirty="0" smtClean="0"/>
              <a:t>esses</a:t>
            </a:r>
            <a:endParaRPr lang="en-US" sz="3600" b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2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Proposed specification of timing constraints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Timers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Operations on Timers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Runtime Semantics</a:t>
            </a:r>
          </a:p>
          <a:p>
            <a:r>
              <a:rPr lang="en-US" dirty="0" smtClean="0"/>
              <a:t>Problems and Discussion </a:t>
            </a:r>
          </a:p>
          <a:p>
            <a:r>
              <a:rPr lang="en-US" dirty="0" smtClean="0"/>
              <a:t>Further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CD15-0A8F-3645-B401-21FDD953C0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1549</Words>
  <Application>Microsoft Macintosh PowerPoint</Application>
  <PresentationFormat>On-screen Show (4:3)</PresentationFormat>
  <Paragraphs>289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Specify Timing Constraints in Little-JIL Processes</vt:lpstr>
      <vt:lpstr>Outline</vt:lpstr>
      <vt:lpstr>Introduction</vt:lpstr>
      <vt:lpstr>Outline</vt:lpstr>
      <vt:lpstr>Little-JIL Language</vt:lpstr>
      <vt:lpstr>Timing Constraints</vt:lpstr>
      <vt:lpstr>Types of Timing Constraints</vt:lpstr>
      <vt:lpstr>Existing Timing Specification in Little-JIL</vt:lpstr>
      <vt:lpstr>Outline</vt:lpstr>
      <vt:lpstr>Timers</vt:lpstr>
      <vt:lpstr>Operations on Timers</vt:lpstr>
      <vt:lpstr>Operation Notation</vt:lpstr>
      <vt:lpstr>Shortcoming </vt:lpstr>
      <vt:lpstr>How to solve above problem</vt:lpstr>
      <vt:lpstr>1st  Example</vt:lpstr>
      <vt:lpstr>2nd Example</vt:lpstr>
      <vt:lpstr>Runtime Semantics</vt:lpstr>
      <vt:lpstr>Exceptions – Redefine #1 </vt:lpstr>
      <vt:lpstr>Exceptions – Redefine #2</vt:lpstr>
      <vt:lpstr>Exceptions – Redefine #3</vt:lpstr>
      <vt:lpstr>Outline</vt:lpstr>
      <vt:lpstr>Recurrence Problem #1</vt:lpstr>
      <vt:lpstr>Recurrence Problem #2</vt:lpstr>
      <vt:lpstr>Recurrence Problem #3</vt:lpstr>
      <vt:lpstr>Recurrence Problem #4</vt:lpstr>
      <vt:lpstr>Outline</vt:lpstr>
      <vt:lpstr>Further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Specify Timing Constraints in Little-JIL Processes</dc:title>
  <dc:creator>Wenzhe</dc:creator>
  <cp:lastModifiedBy>Wenzhe</cp:lastModifiedBy>
  <cp:revision>92</cp:revision>
  <dcterms:created xsi:type="dcterms:W3CDTF">2012-02-08T04:19:01Z</dcterms:created>
  <dcterms:modified xsi:type="dcterms:W3CDTF">2012-02-10T18:29:09Z</dcterms:modified>
</cp:coreProperties>
</file>