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AECBF0-689A-40B3-9138-EDD2B2743535}">
  <a:tblStyle styleId="{26AECBF0-689A-40B3-9138-EDD2B2743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B6FADE2-F961-428D-A06A-A0F93F228B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ecure.capitalbikeshare.com/map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3.amazonaws.com/capitalbikeshare-data/index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bf1f47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bf1f4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8: Naomi Handal, Jane Lee, Zijing Lei, Min Yang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e5185a7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e5185a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naomi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e5185a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e5185a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naomi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e5185a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e5185a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naomi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e5185a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e5185a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e5185a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e5185a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e5185a7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e5185a7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e5185a7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e5185a7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bf1f472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bf1f472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bf1f472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bf1f472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https://secure.capitalbikeshare.com/map/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7d315e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7d315e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bf1f472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bf1f472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https://s3.amazonaws.com/capitalbikeshare-data/index.html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e5185a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e5185a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7d315e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7d315e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bf1f472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bf1f472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e5185a7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e5185a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bf1f472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bf1f472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197281"/>
            <a:ext cx="7136700" cy="15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>
                <a:solidFill>
                  <a:srgbClr val="D80303"/>
                </a:solidFill>
              </a:rPr>
              <a:t>ANOVA Presentation</a:t>
            </a:r>
            <a:endParaRPr b="0" sz="5000">
              <a:solidFill>
                <a:srgbClr val="D8030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50" y="25455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8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Naomi Handal, Jane Lee,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Zijing Lei, Min Yang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513" y="1795214"/>
            <a:ext cx="51339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Treatment Means 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66175"/>
            <a:ext cx="8344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H₀: All treatments means are equal.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Hₐ: At least one is different.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F-value =8.52, P-value &lt; 0.0001, we reject null hypothesis, so there are factor effects on the trip duration time.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then test the interaction effect.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713" y="2157325"/>
            <a:ext cx="45624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</a:t>
            </a:r>
            <a:r>
              <a:rPr lang="en"/>
              <a:t>Interaction</a:t>
            </a:r>
            <a:r>
              <a:rPr lang="en"/>
              <a:t> Effect 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33063"/>
            <a:ext cx="8344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H₀: there is no interaction between Factor A and Factor B.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Hₐ: there is interaction between Factor A and Factor B. 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F-value =1.41, P-value =0.2475&gt;0.05, we fail to reject null hypothesis, so there is no significant evidence of interaction effect on the trip duration time.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then test the main effect.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2189100"/>
            <a:ext cx="45815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Main Effects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60775" y="2018825"/>
            <a:ext cx="88932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A: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H₀: the average trip durations are equal for members and casual users.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Hₐ: the average trip durations are not equal for members and casual users.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F-value =51.37, P-value &lt;0.0001, we reject null hypothesis, so membership is associated with trip duration time.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B: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H₀: the average trip durations are equal for all seasons.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Hₐ: the average trip durations are not equal for all seasons.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F-value =1.19, P-value =0.3183&gt;0.05, we fail to reject null hypothesis, so we do not have enough evidence to conclude that season has effect on the trip duration time.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150" y="1085250"/>
            <a:ext cx="45815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291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Comparison of means for Membership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/>
        </p:nvSpPr>
        <p:spPr>
          <a:xfrm>
            <a:off x="311700" y="3818225"/>
            <a:ext cx="85206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asual users have a higher rank than members, which indicates that amount of time </a:t>
            </a:r>
            <a:r>
              <a:rPr lang="en"/>
              <a:t>casual riders used the bikes is significantly longer than members, which goes against our initial hypothesis as we thought members take longer trips.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88" y="2520900"/>
            <a:ext cx="4623225" cy="12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388" y="1269025"/>
            <a:ext cx="4623225" cy="1251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means for Season</a:t>
            </a: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374400" y="3000875"/>
            <a:ext cx="38274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conclude in the main effect test, there is no significant difference among different seasons.</a:t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525" y="2616774"/>
            <a:ext cx="3827400" cy="220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350" y="119425"/>
            <a:ext cx="2897779" cy="23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>
            <p:ph idx="12" type="sldNum"/>
          </p:nvPr>
        </p:nvSpPr>
        <p:spPr>
          <a:xfrm>
            <a:off x="8595308" y="4704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0" y="1024500"/>
            <a:ext cx="4287367" cy="32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>
            <p:ph type="title"/>
          </p:nvPr>
        </p:nvSpPr>
        <p:spPr>
          <a:xfrm>
            <a:off x="596075" y="93725"/>
            <a:ext cx="75570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 </a:t>
            </a:r>
            <a:r>
              <a:rPr lang="en"/>
              <a:t>verifies</a:t>
            </a:r>
            <a:r>
              <a:rPr lang="en"/>
              <a:t> our conclusion</a:t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0" y="1024500"/>
            <a:ext cx="4287375" cy="3226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/>
          <p:nvPr/>
        </p:nvSpPr>
        <p:spPr>
          <a:xfrm>
            <a:off x="1412150" y="1360600"/>
            <a:ext cx="195900" cy="1341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/>
          <p:nvPr/>
        </p:nvSpPr>
        <p:spPr>
          <a:xfrm>
            <a:off x="1412150" y="3399300"/>
            <a:ext cx="195900" cy="1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/>
          <p:nvPr/>
        </p:nvSpPr>
        <p:spPr>
          <a:xfrm>
            <a:off x="1360550" y="1324600"/>
            <a:ext cx="247500" cy="20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Fit in Regression Model</a:t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459475" y="1800900"/>
            <a:ext cx="15903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 txBox="1"/>
          <p:nvPr/>
        </p:nvSpPr>
        <p:spPr>
          <a:xfrm>
            <a:off x="459475" y="1314900"/>
            <a:ext cx="1383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Model:</a:t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100" y="1963400"/>
            <a:ext cx="34480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500" y="2813450"/>
            <a:ext cx="3734700" cy="1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9775" y="1778150"/>
            <a:ext cx="2305132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6350" y="1353125"/>
            <a:ext cx="66715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256875" y="153525"/>
            <a:ext cx="27591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</a:t>
            </a:r>
            <a:endParaRPr sz="4800"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460300"/>
            <a:ext cx="8501400" cy="24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this test, we conclude there is a significant treatment different; however there was no interaction between membership and season on duration of trip. Nonetheless, membership was significantly associated with trip duration, while season was not associated.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member main effect, we find casual users ride significantly longer than members, which is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surprising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28635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 rotWithShape="1">
          <a:blip r:embed="rId3">
            <a:alphaModFix amt="19000"/>
          </a:blip>
          <a:srcRect b="27293" l="0" r="0" t="0"/>
          <a:stretch/>
        </p:blipFill>
        <p:spPr>
          <a:xfrm>
            <a:off x="0" y="-1"/>
            <a:ext cx="9143999" cy="255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954000" y="2603100"/>
            <a:ext cx="72867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bike-share systems gain popularity</a:t>
            </a:r>
            <a:r>
              <a:rPr lang="en"/>
              <a:t>, companies such as Capital Bikeshare launched membership system to attract users become members. </a:t>
            </a:r>
            <a:r>
              <a:rPr lang="en"/>
              <a:t>Capital Bikeshare provides bikes for temporary rental around the city. Rates for these services are usually calculated with a standard usage fee based on membership to which rates dependent on duration of usage and mileage traveled.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interested in whether there is a difference in biking duration between member and casual users</a:t>
            </a:r>
            <a:r>
              <a:rPr lang="en"/>
              <a:t> (people who do not hold membership). </a:t>
            </a:r>
            <a:r>
              <a:rPr lang="en"/>
              <a:t>We are also interested in study whether rider’s trip duration is associated with season.</a:t>
            </a:r>
            <a:endParaRPr/>
          </a:p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86450" y="1251375"/>
            <a:ext cx="69924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Two-way ANOVA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Membership (Member, Casual user)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 B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Season (Spring, Summer, Autumn, Winter)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treatment groups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8,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of sample size 10.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Sample Size: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 =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Variable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Trip duration (in seconds)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7"/>
          <p:cNvGraphicFramePr/>
          <p:nvPr/>
        </p:nvGraphicFramePr>
        <p:xfrm>
          <a:off x="952500" y="243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{26AECBF0-689A-40B3-9138-EDD2B2743535}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9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Member/Spring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Member/Summer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Member/Autumn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Member/Winter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Casual</a:t>
                      </a:r>
                      <a:r>
                        <a:rPr lang="en" sz="1200"/>
                        <a:t>/Spring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Casual/Summer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Casual/Autumn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Casual/Winter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Collecting</a:t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the original dataset is too big, we randomly selected 10 data for each group using a random number generator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code: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Q1 &lt;- read.csv("2017Q1-capitalbikeshare-tripdata.csv")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winter &lt;- subset(bike,bike$Date&gt;="2017-01-01" &amp; bike$Date&lt;="2017-03-20")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winter_m &lt;- subset(winter,Member.type=="Member")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sample_1 &lt;- winter_m[sample(1:nrow(winter_m),10,replace=FALSE),]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code provides 10 random samples for member/winter, we generate other 7 groups with same methodology.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435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Summary</a:t>
            </a:r>
            <a:endParaRPr/>
          </a:p>
        </p:txBody>
      </p:sp>
      <p:graphicFrame>
        <p:nvGraphicFramePr>
          <p:cNvPr id="143" name="Google Shape;143;p29"/>
          <p:cNvGraphicFramePr/>
          <p:nvPr/>
        </p:nvGraphicFramePr>
        <p:xfrm>
          <a:off x="1173450" y="160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{BB6FADE2-F961-428D-A06A-A0F93F228B62}</a:tableStyleId>
              </a:tblPr>
              <a:tblGrid>
                <a:gridCol w="966350"/>
                <a:gridCol w="1299350"/>
                <a:gridCol w="1132850"/>
                <a:gridCol w="1132850"/>
                <a:gridCol w="1132850"/>
                <a:gridCol w="1132850"/>
              </a:tblGrid>
              <a:tr h="38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Factor B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Factor A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Winter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Spring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Summer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Autumn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712.8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633.2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616.2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651.2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653.35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Casual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1260.5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1526.3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2234.8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3133.3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2038.725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986.65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1079.75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1425.5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1892.25</a:t>
                      </a:r>
                      <a:endParaRPr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1346.038</a:t>
                      </a:r>
                      <a:endParaRPr i="1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 Effects Model 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635500" lvl="0" marL="0" rtl="0" algn="l">
              <a:lnSpc>
                <a:spcPct val="7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635500" lvl="0" marL="0" rtl="0" algn="l">
              <a:lnSpc>
                <a:spcPct val="7666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635500" lvl="0" marL="0" rtl="0" algn="l">
              <a:lnSpc>
                <a:spcPct val="7666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675" y="1059449"/>
            <a:ext cx="4263026" cy="371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67000"/>
            <a:ext cx="5080774" cy="12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8055275" y="1266325"/>
            <a:ext cx="13410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8227675" y="2097625"/>
            <a:ext cx="756900" cy="24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394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979950" y="1102325"/>
            <a:ext cx="71841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Lack of normality and constancy of variance → data transformation</a:t>
            </a:r>
            <a:endParaRPr sz="1800"/>
          </a:p>
        </p:txBody>
      </p:sp>
      <p:pic>
        <p:nvPicPr>
          <p:cNvPr id="162" name="Google Shape;162;p31"/>
          <p:cNvPicPr preferRelativeResize="0"/>
          <p:nvPr/>
        </p:nvPicPr>
        <p:blipFill rotWithShape="1">
          <a:blip r:embed="rId3">
            <a:alphaModFix/>
          </a:blip>
          <a:srcRect b="2581" l="0" r="0" t="0"/>
          <a:stretch/>
        </p:blipFill>
        <p:spPr>
          <a:xfrm>
            <a:off x="478675" y="2020625"/>
            <a:ext cx="7518049" cy="24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46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r>
              <a:rPr lang="en"/>
              <a:t> (Cont.)</a:t>
            </a:r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979938" y="1042700"/>
            <a:ext cx="71841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log transformation since standard deviation to sample mean proportion are the most closest in value: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y' = log y</a:t>
            </a:r>
            <a:endParaRPr i="1"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13" y="2526838"/>
            <a:ext cx="7562374" cy="1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351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Two Way ANOVA Assumption 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5121500" y="2098350"/>
            <a:ext cx="30552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plots, we can see the data are normally distributed and have similar variance, so the assumptions are satisfied.</a:t>
            </a:r>
            <a:endParaRPr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50" y="1005563"/>
            <a:ext cx="3898675" cy="38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