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
  </p:notesMasterIdLst>
  <p:sldIdLst>
    <p:sldId id="256" r:id="rId2"/>
  </p:sldIdLst>
  <p:sldSz cx="7920038"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70" userDrawn="1">
          <p15:clr>
            <a:srgbClr val="A4A3A4"/>
          </p15:clr>
        </p15:guide>
        <p15:guide id="2" pos="24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47"/>
  </p:normalViewPr>
  <p:slideViewPr>
    <p:cSldViewPr snapToGrid="0" snapToObjects="1" showGuides="1">
      <p:cViewPr>
        <p:scale>
          <a:sx n="78" d="100"/>
          <a:sy n="78" d="100"/>
        </p:scale>
        <p:origin x="2904" y="-3512"/>
      </p:cViewPr>
      <p:guideLst>
        <p:guide orient="horz" pos="5670"/>
        <p:guide pos="24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55508-2233-5D42-914A-9C1048312C13}" type="datetimeFigureOut">
              <a:rPr kumimoji="1" lang="zh-CN" altLang="en-US" smtClean="0"/>
              <a:t>2021/2/18</a:t>
            </a:fld>
            <a:endParaRPr kumimoji="1" lang="zh-CN" altLang="en-US"/>
          </a:p>
        </p:txBody>
      </p:sp>
      <p:sp>
        <p:nvSpPr>
          <p:cNvPr id="4" name="幻灯片图像占位符 3"/>
          <p:cNvSpPr>
            <a:spLocks noGrp="1" noRot="1" noChangeAspect="1"/>
          </p:cNvSpPr>
          <p:nvPr>
            <p:ph type="sldImg" idx="2"/>
          </p:nvPr>
        </p:nvSpPr>
        <p:spPr>
          <a:xfrm>
            <a:off x="2751138" y="1143000"/>
            <a:ext cx="13557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DA719-E8A9-8749-BFD2-057A0A7D405E}" type="slidenum">
              <a:rPr kumimoji="1" lang="zh-CN" altLang="en-US" smtClean="0"/>
              <a:t>‹#›</a:t>
            </a:fld>
            <a:endParaRPr kumimoji="1" lang="zh-CN" altLang="en-US"/>
          </a:p>
        </p:txBody>
      </p:sp>
    </p:spTree>
    <p:extLst>
      <p:ext uri="{BB962C8B-B14F-4D97-AF65-F5344CB8AC3E}">
        <p14:creationId xmlns:p14="http://schemas.microsoft.com/office/powerpoint/2010/main" val="14838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94003" y="2945943"/>
            <a:ext cx="6732032" cy="6266897"/>
          </a:xfrm>
        </p:spPr>
        <p:txBody>
          <a:bodyPr anchor="b"/>
          <a:lstStyle>
            <a:lvl1pPr algn="ctr">
              <a:defRPr sz="5197"/>
            </a:lvl1pPr>
          </a:lstStyle>
          <a:p>
            <a:r>
              <a:rPr lang="zh-CN" altLang="en-US"/>
              <a:t>单击此处编辑母版标题样式</a:t>
            </a:r>
            <a:endParaRPr lang="en-US" dirty="0"/>
          </a:p>
        </p:txBody>
      </p:sp>
      <p:sp>
        <p:nvSpPr>
          <p:cNvPr id="3" name="Subtitle 2"/>
          <p:cNvSpPr>
            <a:spLocks noGrp="1"/>
          </p:cNvSpPr>
          <p:nvPr>
            <p:ph type="subTitle" idx="1"/>
          </p:nvPr>
        </p:nvSpPr>
        <p:spPr>
          <a:xfrm>
            <a:off x="990005" y="9454516"/>
            <a:ext cx="5940029" cy="4345992"/>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275981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198583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958369"/>
            <a:ext cx="1707758" cy="1525473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44503" y="958369"/>
            <a:ext cx="5024274" cy="1525473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352147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95654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0378" y="4487671"/>
            <a:ext cx="6831033" cy="7487774"/>
          </a:xfrm>
        </p:spPr>
        <p:txBody>
          <a:bodyPr anchor="b"/>
          <a:lstStyle>
            <a:lvl1pPr>
              <a:defRPr sz="5197"/>
            </a:lvl1pPr>
          </a:lstStyle>
          <a:p>
            <a:r>
              <a:rPr lang="zh-CN" altLang="en-US"/>
              <a:t>单击此处编辑母版标题样式</a:t>
            </a:r>
            <a:endParaRPr lang="en-US" dirty="0"/>
          </a:p>
        </p:txBody>
      </p:sp>
      <p:sp>
        <p:nvSpPr>
          <p:cNvPr id="3" name="Text Placeholder 2"/>
          <p:cNvSpPr>
            <a:spLocks noGrp="1"/>
          </p:cNvSpPr>
          <p:nvPr>
            <p:ph type="body" idx="1"/>
          </p:nvPr>
        </p:nvSpPr>
        <p:spPr>
          <a:xfrm>
            <a:off x="540378" y="12046282"/>
            <a:ext cx="6831033" cy="3937644"/>
          </a:xfrm>
        </p:spPr>
        <p:txBody>
          <a:bodyPr/>
          <a:lstStyle>
            <a:lvl1pPr marL="0" indent="0">
              <a:buNone/>
              <a:defRPr sz="2079">
                <a:solidFill>
                  <a:schemeClr val="tx1"/>
                </a:solidFill>
              </a:defRPr>
            </a:lvl1pPr>
            <a:lvl2pPr marL="395981" indent="0">
              <a:buNone/>
              <a:defRPr sz="1732">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219613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44503" y="4791843"/>
            <a:ext cx="3366016" cy="114212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09519" y="4791843"/>
            <a:ext cx="3366016" cy="114212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133943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5534" y="958373"/>
            <a:ext cx="6831033" cy="34792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45535" y="4412664"/>
            <a:ext cx="3350547" cy="2162578"/>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zh-CN" altLang="en-US"/>
              <a:t>单击此处编辑母版文本样式</a:t>
            </a:r>
          </a:p>
        </p:txBody>
      </p:sp>
      <p:sp>
        <p:nvSpPr>
          <p:cNvPr id="4" name="Content Placeholder 3"/>
          <p:cNvSpPr>
            <a:spLocks noGrp="1"/>
          </p:cNvSpPr>
          <p:nvPr>
            <p:ph sz="half" idx="2"/>
          </p:nvPr>
        </p:nvSpPr>
        <p:spPr>
          <a:xfrm>
            <a:off x="545535" y="6575242"/>
            <a:ext cx="3350547" cy="96711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009520" y="4412664"/>
            <a:ext cx="3367048" cy="2162578"/>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zh-CN" altLang="en-US"/>
              <a:t>单击此处编辑母版文本样式</a:t>
            </a:r>
          </a:p>
        </p:txBody>
      </p:sp>
      <p:sp>
        <p:nvSpPr>
          <p:cNvPr id="6" name="Content Placeholder 5"/>
          <p:cNvSpPr>
            <a:spLocks noGrp="1"/>
          </p:cNvSpPr>
          <p:nvPr>
            <p:ph sz="quarter" idx="4"/>
          </p:nvPr>
        </p:nvSpPr>
        <p:spPr>
          <a:xfrm>
            <a:off x="4009520" y="6575242"/>
            <a:ext cx="3367048" cy="96711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139522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100894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4069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5534" y="1200044"/>
            <a:ext cx="2554418" cy="4200155"/>
          </a:xfrm>
        </p:spPr>
        <p:txBody>
          <a:bodyPr anchor="b"/>
          <a:lstStyle>
            <a:lvl1pPr>
              <a:defRPr sz="2772"/>
            </a:lvl1pPr>
          </a:lstStyle>
          <a:p>
            <a:r>
              <a:rPr lang="zh-CN" altLang="en-US"/>
              <a:t>单击此处编辑母版标题样式</a:t>
            </a:r>
            <a:endParaRPr lang="en-US" dirty="0"/>
          </a:p>
        </p:txBody>
      </p:sp>
      <p:sp>
        <p:nvSpPr>
          <p:cNvPr id="3" name="Content Placeholder 2"/>
          <p:cNvSpPr>
            <a:spLocks noGrp="1"/>
          </p:cNvSpPr>
          <p:nvPr>
            <p:ph idx="1"/>
          </p:nvPr>
        </p:nvSpPr>
        <p:spPr>
          <a:xfrm>
            <a:off x="3367048" y="2591766"/>
            <a:ext cx="4009519" cy="12792138"/>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5534" y="5400199"/>
            <a:ext cx="2554418" cy="10004536"/>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373888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45534" y="1200044"/>
            <a:ext cx="2554418" cy="4200155"/>
          </a:xfrm>
        </p:spPr>
        <p:txBody>
          <a:bodyPr anchor="b"/>
          <a:lstStyle>
            <a:lvl1pPr>
              <a:defRPr sz="277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367048" y="2591766"/>
            <a:ext cx="4009519" cy="12792138"/>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zh-CN" altLang="en-US"/>
              <a:t>单击图标添加图片</a:t>
            </a:r>
            <a:endParaRPr lang="en-US" dirty="0"/>
          </a:p>
        </p:txBody>
      </p:sp>
      <p:sp>
        <p:nvSpPr>
          <p:cNvPr id="4" name="Text Placeholder 3"/>
          <p:cNvSpPr>
            <a:spLocks noGrp="1"/>
          </p:cNvSpPr>
          <p:nvPr>
            <p:ph type="body" sz="half" idx="2"/>
          </p:nvPr>
        </p:nvSpPr>
        <p:spPr>
          <a:xfrm>
            <a:off x="545534" y="5400199"/>
            <a:ext cx="2554418" cy="10004536"/>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7196EB-EF40-BD44-A2F8-17431F49A667}" type="datetimeFigureOut">
              <a:rPr kumimoji="1" lang="zh-CN" altLang="en-US" smtClean="0"/>
              <a:t>2021/2/18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230131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958373"/>
            <a:ext cx="6831033" cy="347929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4503" y="4791843"/>
            <a:ext cx="6831033" cy="1142125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44502" y="16683952"/>
            <a:ext cx="1782009" cy="958369"/>
          </a:xfrm>
          <a:prstGeom prst="rect">
            <a:avLst/>
          </a:prstGeom>
        </p:spPr>
        <p:txBody>
          <a:bodyPr vert="horz" lIns="91440" tIns="45720" rIns="91440" bIns="45720" rtlCol="0" anchor="ctr"/>
          <a:lstStyle>
            <a:lvl1pPr algn="l">
              <a:defRPr sz="1039">
                <a:solidFill>
                  <a:schemeClr val="tx1">
                    <a:tint val="75000"/>
                  </a:schemeClr>
                </a:solidFill>
              </a:defRPr>
            </a:lvl1pPr>
          </a:lstStyle>
          <a:p>
            <a:fld id="{097196EB-EF40-BD44-A2F8-17431F49A667}" type="datetimeFigureOut">
              <a:rPr kumimoji="1" lang="zh-CN" altLang="en-US" smtClean="0"/>
              <a:t>2021/2/18</a:t>
            </a:fld>
            <a:endParaRPr kumimoji="1" lang="zh-CN" altLang="en-US"/>
          </a:p>
        </p:txBody>
      </p:sp>
      <p:sp>
        <p:nvSpPr>
          <p:cNvPr id="5" name="Footer Placeholder 4"/>
          <p:cNvSpPr>
            <a:spLocks noGrp="1"/>
          </p:cNvSpPr>
          <p:nvPr>
            <p:ph type="ftr" sz="quarter" idx="3"/>
          </p:nvPr>
        </p:nvSpPr>
        <p:spPr>
          <a:xfrm>
            <a:off x="2623513" y="16683952"/>
            <a:ext cx="2673013" cy="958369"/>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5593527" y="16683952"/>
            <a:ext cx="1782009" cy="958369"/>
          </a:xfrm>
          <a:prstGeom prst="rect">
            <a:avLst/>
          </a:prstGeom>
        </p:spPr>
        <p:txBody>
          <a:bodyPr vert="horz" lIns="91440" tIns="45720" rIns="91440" bIns="45720" rtlCol="0" anchor="ctr"/>
          <a:lstStyle>
            <a:lvl1pPr algn="r">
              <a:defRPr sz="1039">
                <a:solidFill>
                  <a:schemeClr val="tx1">
                    <a:tint val="75000"/>
                  </a:schemeClr>
                </a:solidFill>
              </a:defRPr>
            </a:lvl1pPr>
          </a:lstStyle>
          <a:p>
            <a:fld id="{0D97DC3E-0452-4C47-BD2F-0E9B3136A45A}" type="slidenum">
              <a:rPr kumimoji="1" lang="zh-CN" altLang="en-US" smtClean="0"/>
              <a:t>‹#›</a:t>
            </a:fld>
            <a:endParaRPr kumimoji="1" lang="zh-CN" altLang="en-US"/>
          </a:p>
        </p:txBody>
      </p:sp>
    </p:spTree>
    <p:extLst>
      <p:ext uri="{BB962C8B-B14F-4D97-AF65-F5344CB8AC3E}">
        <p14:creationId xmlns:p14="http://schemas.microsoft.com/office/powerpoint/2010/main" val="5424091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bianfu.cjf@alibaba-inc.com&#65307;luohan.lh@alibaba-inc.com" TargetMode="External"/><Relationship Id="rId1" Type="http://schemas.openxmlformats.org/officeDocument/2006/relationships/slideLayout" Target="../slideLayouts/slideLayout1.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70">
            <a:extLst>
              <a:ext uri="{FF2B5EF4-FFF2-40B4-BE49-F238E27FC236}">
                <a16:creationId xmlns:a16="http://schemas.microsoft.com/office/drawing/2014/main" id="{D403D3E2-3987-CE47-BB2C-14474E9C73EB}"/>
              </a:ext>
            </a:extLst>
          </p:cNvPr>
          <p:cNvSpPr txBox="1">
            <a:spLocks/>
          </p:cNvSpPr>
          <p:nvPr/>
        </p:nvSpPr>
        <p:spPr>
          <a:xfrm>
            <a:off x="81203" y="894886"/>
            <a:ext cx="2979496" cy="383182"/>
          </a:xfrm>
          <a:prstGeom prst="rect">
            <a:avLst/>
          </a:prstGeom>
        </p:spPr>
        <p:txBody>
          <a:bodyPr vert="horz" wrap="square" lIns="91440" tIns="45720" rIns="91440" bIns="45720" rtlCol="0" anchor="b">
            <a:spAutoFit/>
          </a:bodyPr>
          <a:lstStyle>
            <a:lvl1pPr algn="ctr" defTabSz="994410" rtl="0" eaLnBrk="1" latinLnBrk="0" hangingPunct="1">
              <a:lnSpc>
                <a:spcPct val="90000"/>
              </a:lnSpc>
              <a:spcBef>
                <a:spcPct val="0"/>
              </a:spcBef>
              <a:buNone/>
              <a:defRPr sz="6525" kern="1200">
                <a:solidFill>
                  <a:schemeClr val="tx1"/>
                </a:solidFill>
                <a:latin typeface="+mj-lt"/>
                <a:ea typeface="+mj-ea"/>
                <a:cs typeface="+mj-cs"/>
              </a:defRPr>
            </a:lvl1pPr>
          </a:lstStyle>
          <a:p>
            <a:pPr algn="l"/>
            <a:r>
              <a:rPr kumimoji="1" lang="en-US" altLang="zh-CN" sz="2100" dirty="0">
                <a:solidFill>
                  <a:schemeClr val="accent2"/>
                </a:solidFill>
                <a:latin typeface="微软雅黑" panose="020B0503020204020204" pitchFamily="34" charset="-122"/>
                <a:ea typeface="微软雅黑" panose="020B0503020204020204" pitchFamily="34" charset="-122"/>
                <a:cs typeface="Microsoft YaHei" charset="-122"/>
              </a:rPr>
              <a:t>1 </a:t>
            </a:r>
            <a:r>
              <a:rPr kumimoji="1" lang="zh-CN" altLang="en-US" sz="2100" dirty="0">
                <a:solidFill>
                  <a:schemeClr val="accent2"/>
                </a:solidFill>
                <a:latin typeface="微软雅黑" panose="020B0503020204020204" pitchFamily="34" charset="-122"/>
                <a:ea typeface="微软雅黑" panose="020B0503020204020204" pitchFamily="34" charset="-122"/>
                <a:cs typeface="Microsoft YaHei" charset="-122"/>
              </a:rPr>
              <a:t>我们是金融算法团队</a:t>
            </a:r>
          </a:p>
        </p:txBody>
      </p:sp>
      <p:sp>
        <p:nvSpPr>
          <p:cNvPr id="5" name="AutoShape 2" descr="image.png">
            <a:extLst>
              <a:ext uri="{FF2B5EF4-FFF2-40B4-BE49-F238E27FC236}">
                <a16:creationId xmlns:a16="http://schemas.microsoft.com/office/drawing/2014/main" id="{8261BD4C-1E95-8B4E-BAF0-B6B1D3D6B064}"/>
              </a:ext>
            </a:extLst>
          </p:cNvPr>
          <p:cNvSpPr>
            <a:spLocks noChangeAspect="1" noChangeArrowheads="1"/>
          </p:cNvSpPr>
          <p:nvPr/>
        </p:nvSpPr>
        <p:spPr bwMode="auto">
          <a:xfrm>
            <a:off x="464211" y="393535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 name="AutoShape 4" descr="image.png">
            <a:extLst>
              <a:ext uri="{FF2B5EF4-FFF2-40B4-BE49-F238E27FC236}">
                <a16:creationId xmlns:a16="http://schemas.microsoft.com/office/drawing/2014/main" id="{AED504E3-C01B-CD4E-B5B8-E69B87F9076B}"/>
              </a:ext>
            </a:extLst>
          </p:cNvPr>
          <p:cNvSpPr>
            <a:spLocks noChangeAspect="1" noChangeArrowheads="1"/>
          </p:cNvSpPr>
          <p:nvPr/>
        </p:nvSpPr>
        <p:spPr bwMode="auto">
          <a:xfrm>
            <a:off x="578511" y="607965"/>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文本框 6">
            <a:extLst>
              <a:ext uri="{FF2B5EF4-FFF2-40B4-BE49-F238E27FC236}">
                <a16:creationId xmlns:a16="http://schemas.microsoft.com/office/drawing/2014/main" id="{1EC76FFD-6E50-9D4A-9467-32E86E0C8CFF}"/>
              </a:ext>
            </a:extLst>
          </p:cNvPr>
          <p:cNvSpPr txBox="1"/>
          <p:nvPr/>
        </p:nvSpPr>
        <p:spPr>
          <a:xfrm>
            <a:off x="409071" y="2228031"/>
            <a:ext cx="7366622" cy="1585883"/>
          </a:xfrm>
          <a:prstGeom prst="rect">
            <a:avLst/>
          </a:prstGeom>
          <a:noFill/>
          <a:ln>
            <a:noFill/>
          </a:ln>
        </p:spPr>
        <p:txBody>
          <a:bodyPr wrap="square" rtlCol="0">
            <a:spAutoFit/>
          </a:bodyPr>
          <a:lstStyle/>
          <a:p>
            <a:pPr marL="214313" indent="-214313" algn="just">
              <a:lnSpc>
                <a:spcPct val="150000"/>
              </a:lnSpc>
              <a:buFont typeface="Wingdings" pitchFamily="2" charset="2"/>
              <a:buChar char="u"/>
            </a:pPr>
            <a:r>
              <a:rPr lang="zh-CN" altLang="en-US" sz="1200" dirty="0">
                <a:latin typeface="Microsoft YaHei" panose="020B0503020204020204" pitchFamily="34" charset="-122"/>
                <a:ea typeface="Microsoft YaHei" panose="020B0503020204020204" pitchFamily="34" charset="-122"/>
              </a:rPr>
              <a:t>我们的愿景是成为全球中小企业首选且触手可及的场景金融服务提供者，通过技术和数据驱动的，场景化的普惠金融服务让买卖家在阿里经济体场景平台上的生意做得更好。</a:t>
            </a:r>
            <a:endParaRPr lang="en-US" altLang="zh-CN" sz="1200" dirty="0">
              <a:latin typeface="Microsoft YaHei" panose="020B0503020204020204" pitchFamily="34" charset="-122"/>
              <a:ea typeface="Microsoft YaHei" panose="020B0503020204020204" pitchFamily="34" charset="-122"/>
            </a:endParaRPr>
          </a:p>
          <a:p>
            <a:pPr marL="214313" indent="-214313" algn="just">
              <a:lnSpc>
                <a:spcPct val="150000"/>
              </a:lnSpc>
              <a:buFont typeface="Wingdings" pitchFamily="2" charset="2"/>
              <a:buChar char="u"/>
            </a:pPr>
            <a:r>
              <a:rPr lang="zh-CN" altLang="en-US" sz="1200" dirty="0">
                <a:latin typeface="Microsoft YaHei" panose="020B0503020204020204" pitchFamily="34" charset="-122"/>
                <a:ea typeface="Microsoft YaHei" panose="020B0503020204020204" pitchFamily="34" charset="-122"/>
              </a:rPr>
              <a:t>我们服务</a:t>
            </a:r>
            <a:r>
              <a:rPr lang="en-US" altLang="zh-CN" sz="1200" dirty="0">
                <a:latin typeface="Microsoft YaHei" panose="020B0503020204020204" pitchFamily="34" charset="-122"/>
                <a:ea typeface="Microsoft YaHei" panose="020B0503020204020204" pitchFamily="34" charset="-122"/>
              </a:rPr>
              <a:t>1688</a:t>
            </a:r>
            <a:r>
              <a:rPr lang="zh-CN" altLang="en-US" sz="1200" dirty="0">
                <a:latin typeface="Microsoft YaHei" panose="020B0503020204020204" pitchFamily="34" charset="-122"/>
                <a:ea typeface="Microsoft YaHei" panose="020B0503020204020204" pitchFamily="34" charset="-122"/>
              </a:rPr>
              <a:t>、</a:t>
            </a:r>
            <a:r>
              <a:rPr lang="en-US" altLang="zh-CN" sz="1200" dirty="0">
                <a:latin typeface="Microsoft YaHei" panose="020B0503020204020204" pitchFamily="34" charset="-122"/>
                <a:ea typeface="Microsoft YaHei" panose="020B0503020204020204" pitchFamily="34" charset="-122"/>
              </a:rPr>
              <a:t>ICBU</a:t>
            </a:r>
            <a:r>
              <a:rPr lang="zh-CN" altLang="en-US" sz="1200" dirty="0">
                <a:latin typeface="Microsoft YaHei" panose="020B0503020204020204" pitchFamily="34" charset="-122"/>
                <a:ea typeface="Microsoft YaHei" panose="020B0503020204020204" pitchFamily="34" charset="-122"/>
              </a:rPr>
              <a:t>、村淘、零售通、淘宝和天猫等业务，面向买家提供账期、信用贷款等产品；面向卖家，提供提前回款，仓储</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保理融资，采购备货</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预付融资，以及信用贷款等产品。</a:t>
            </a:r>
            <a:endParaRPr lang="en-US" altLang="zh-CN" sz="1200" dirty="0">
              <a:latin typeface="Microsoft YaHei" panose="020B0503020204020204" pitchFamily="34" charset="-122"/>
              <a:ea typeface="Microsoft YaHei" panose="020B0503020204020204" pitchFamily="34" charset="-122"/>
            </a:endParaRPr>
          </a:p>
          <a:p>
            <a:pPr marL="214313" indent="-214313" algn="just">
              <a:lnSpc>
                <a:spcPct val="150000"/>
              </a:lnSpc>
              <a:buFont typeface="Wingdings" pitchFamily="2" charset="2"/>
              <a:buChar char="u"/>
            </a:pPr>
            <a:r>
              <a:rPr lang="zh-CN" altLang="en-US" sz="1200" dirty="0">
                <a:latin typeface="Microsoft YaHei" panose="020B0503020204020204" pitchFamily="34" charset="-122"/>
                <a:ea typeface="Microsoft YaHei" panose="020B0503020204020204" pitchFamily="34" charset="-122"/>
              </a:rPr>
              <a:t>我们金融技术团队，通过链接信息流，物流，交易流，资金流以及生态环境参与者，构建场景金融综合服务平台，打造基于大数据和机器学习的风控核心能力。</a:t>
            </a:r>
            <a:endParaRPr kumimoji="1" lang="zh-CN" altLang="en-US" sz="1400"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FCD307AD-701B-C341-89AC-F87FCE609E58}"/>
              </a:ext>
            </a:extLst>
          </p:cNvPr>
          <p:cNvSpPr/>
          <p:nvPr/>
        </p:nvSpPr>
        <p:spPr>
          <a:xfrm>
            <a:off x="409071" y="1232508"/>
            <a:ext cx="7366622" cy="938719"/>
          </a:xfrm>
          <a:prstGeom prst="rect">
            <a:avLst/>
          </a:prstGeom>
        </p:spPr>
        <p:txBody>
          <a:bodyPr wrap="square">
            <a:spAutoFit/>
          </a:bodyPr>
          <a:lstStyle/>
          <a:p>
            <a:r>
              <a:rPr lang="zh-CN" altLang="en-US" sz="1200" dirty="0"/>
              <a:t>阿里巴巴场景金融，支撑</a:t>
            </a:r>
            <a:r>
              <a:rPr lang="zh-CN" altLang="en-US" sz="1200" b="1" dirty="0">
                <a:solidFill>
                  <a:srgbClr val="F5222D"/>
                </a:solidFill>
              </a:rPr>
              <a:t>阿里经济体核心业务场景</a:t>
            </a:r>
            <a:r>
              <a:rPr lang="zh-CN" altLang="en-US" sz="1200" dirty="0"/>
              <a:t>（</a:t>
            </a:r>
            <a:r>
              <a:rPr lang="en-US" altLang="zh-CN" sz="1200" dirty="0"/>
              <a:t>B2B</a:t>
            </a:r>
            <a:r>
              <a:rPr lang="zh-CN" altLang="en-US" sz="1200" dirty="0"/>
              <a:t>、天猫、淘宝等），为全球</a:t>
            </a:r>
            <a:r>
              <a:rPr lang="en-US" altLang="zh-CN" sz="1200" b="1" dirty="0">
                <a:solidFill>
                  <a:srgbClr val="F5222D"/>
                </a:solidFill>
              </a:rPr>
              <a:t>500</a:t>
            </a:r>
            <a:r>
              <a:rPr lang="zh-CN" altLang="en-US" sz="1200" b="1" dirty="0">
                <a:solidFill>
                  <a:srgbClr val="F5222D"/>
                </a:solidFill>
              </a:rPr>
              <a:t>万</a:t>
            </a:r>
            <a:r>
              <a:rPr lang="zh-CN" altLang="en-US" sz="1200" dirty="0"/>
              <a:t>中小企业提供丰富的</a:t>
            </a:r>
            <a:r>
              <a:rPr lang="zh-CN" altLang="en-US" sz="1200" b="1" dirty="0">
                <a:solidFill>
                  <a:srgbClr val="F5222D"/>
                </a:solidFill>
              </a:rPr>
              <a:t>金融解决方案</a:t>
            </a:r>
            <a:r>
              <a:rPr lang="zh-CN" altLang="en-US" sz="1200" dirty="0"/>
              <a:t>（账期支付、融资贷款、提前回款、交易保障、企业信用），解决中小企业在生产、备货、物流、销售过程中的资金周转和交易确定性等问题。团队以金融繁荣贸易为使命，通过链接信息流，物流，交易流，资金流以及生态环境参与者，构建</a:t>
            </a:r>
            <a:r>
              <a:rPr lang="zh-CN" altLang="en-US" sz="1200" b="1" dirty="0">
                <a:solidFill>
                  <a:srgbClr val="F5222D"/>
                </a:solidFill>
              </a:rPr>
              <a:t>贸易和供应链金融综合服务平台</a:t>
            </a:r>
            <a:r>
              <a:rPr lang="zh-CN" altLang="en-US" sz="1200" dirty="0"/>
              <a:t>，打造</a:t>
            </a:r>
            <a:r>
              <a:rPr lang="zh-CN" altLang="en-US" sz="1200" b="1" dirty="0">
                <a:solidFill>
                  <a:srgbClr val="F5222D"/>
                </a:solidFill>
              </a:rPr>
              <a:t>基于大数据和机器学习的智能风控核心能力</a:t>
            </a:r>
            <a:r>
              <a:rPr lang="zh-CN" altLang="en-US" sz="1200" dirty="0"/>
              <a:t>，为中小企业带来数</a:t>
            </a:r>
            <a:r>
              <a:rPr lang="zh-CN" altLang="en-US" sz="1200" b="1" dirty="0">
                <a:solidFill>
                  <a:srgbClr val="F5222D"/>
                </a:solidFill>
              </a:rPr>
              <a:t>千亿资金支持</a:t>
            </a:r>
            <a:r>
              <a:rPr lang="zh-CN" altLang="en-US" sz="1200" dirty="0"/>
              <a:t>，科技让金融变得触手可及、变得更有温度。</a:t>
            </a:r>
          </a:p>
        </p:txBody>
      </p:sp>
      <p:sp>
        <p:nvSpPr>
          <p:cNvPr id="9" name="标题 170">
            <a:extLst>
              <a:ext uri="{FF2B5EF4-FFF2-40B4-BE49-F238E27FC236}">
                <a16:creationId xmlns:a16="http://schemas.microsoft.com/office/drawing/2014/main" id="{A00A2D13-192F-F64A-B7B2-6A2811858B16}"/>
              </a:ext>
            </a:extLst>
          </p:cNvPr>
          <p:cNvSpPr txBox="1">
            <a:spLocks/>
          </p:cNvSpPr>
          <p:nvPr/>
        </p:nvSpPr>
        <p:spPr>
          <a:xfrm>
            <a:off x="81203" y="4009221"/>
            <a:ext cx="2534563" cy="383182"/>
          </a:xfrm>
          <a:prstGeom prst="rect">
            <a:avLst/>
          </a:prstGeom>
        </p:spPr>
        <p:txBody>
          <a:bodyPr vert="horz" wrap="square" lIns="91440" tIns="45720" rIns="91440" bIns="45720" rtlCol="0" anchor="b">
            <a:spAutoFit/>
          </a:bodyPr>
          <a:lstStyle>
            <a:lvl1pPr algn="ctr" defTabSz="791962" rtl="0" eaLnBrk="1" latinLnBrk="0" hangingPunct="1">
              <a:lnSpc>
                <a:spcPct val="90000"/>
              </a:lnSpc>
              <a:spcBef>
                <a:spcPct val="0"/>
              </a:spcBef>
              <a:buNone/>
              <a:defRPr sz="5197" kern="1200">
                <a:solidFill>
                  <a:schemeClr val="tx1"/>
                </a:solidFill>
                <a:latin typeface="+mj-lt"/>
                <a:ea typeface="+mj-ea"/>
                <a:cs typeface="+mj-cs"/>
              </a:defRPr>
            </a:lvl1pPr>
          </a:lstStyle>
          <a:p>
            <a:pPr algn="l"/>
            <a:r>
              <a:rPr kumimoji="1" lang="en-US" altLang="zh-CN" sz="2100" dirty="0">
                <a:solidFill>
                  <a:schemeClr val="accent2"/>
                </a:solidFill>
                <a:latin typeface="微软雅黑" panose="020B0503020204020204" pitchFamily="34" charset="-122"/>
                <a:ea typeface="微软雅黑" panose="020B0503020204020204" pitchFamily="34" charset="-122"/>
                <a:cs typeface="Microsoft YaHei" charset="-122"/>
              </a:rPr>
              <a:t>2 </a:t>
            </a:r>
            <a:r>
              <a:rPr kumimoji="1" lang="zh-CN" altLang="en-US" sz="2100" dirty="0">
                <a:solidFill>
                  <a:schemeClr val="accent2"/>
                </a:solidFill>
                <a:latin typeface="微软雅黑" panose="020B0503020204020204" pitchFamily="34" charset="-122"/>
                <a:ea typeface="微软雅黑" panose="020B0503020204020204" pitchFamily="34" charset="-122"/>
                <a:cs typeface="Microsoft YaHei" charset="-122"/>
              </a:rPr>
              <a:t>我们的部分沉淀：</a:t>
            </a:r>
          </a:p>
        </p:txBody>
      </p:sp>
      <p:sp>
        <p:nvSpPr>
          <p:cNvPr id="10" name="AutoShape 2" descr="image.png">
            <a:extLst>
              <a:ext uri="{FF2B5EF4-FFF2-40B4-BE49-F238E27FC236}">
                <a16:creationId xmlns:a16="http://schemas.microsoft.com/office/drawing/2014/main" id="{850011EA-8DCF-4A41-95FE-B671FD13349D}"/>
              </a:ext>
            </a:extLst>
          </p:cNvPr>
          <p:cNvSpPr>
            <a:spLocks noChangeAspect="1" noChangeArrowheads="1"/>
          </p:cNvSpPr>
          <p:nvPr/>
        </p:nvSpPr>
        <p:spPr bwMode="auto">
          <a:xfrm>
            <a:off x="-261697" y="3520331"/>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AutoShape 4" descr="image.png">
            <a:extLst>
              <a:ext uri="{FF2B5EF4-FFF2-40B4-BE49-F238E27FC236}">
                <a16:creationId xmlns:a16="http://schemas.microsoft.com/office/drawing/2014/main" id="{93D012BB-C735-0C4F-81AD-F58D18208285}"/>
              </a:ext>
            </a:extLst>
          </p:cNvPr>
          <p:cNvSpPr>
            <a:spLocks noChangeAspect="1" noChangeArrowheads="1"/>
          </p:cNvSpPr>
          <p:nvPr/>
        </p:nvSpPr>
        <p:spPr bwMode="auto">
          <a:xfrm>
            <a:off x="-147397" y="3686151"/>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矩形 11">
            <a:extLst>
              <a:ext uri="{FF2B5EF4-FFF2-40B4-BE49-F238E27FC236}">
                <a16:creationId xmlns:a16="http://schemas.microsoft.com/office/drawing/2014/main" id="{A12661B3-1065-E64B-9134-A6DEAAADE722}"/>
              </a:ext>
            </a:extLst>
          </p:cNvPr>
          <p:cNvSpPr/>
          <p:nvPr/>
        </p:nvSpPr>
        <p:spPr>
          <a:xfrm>
            <a:off x="409071" y="4418010"/>
            <a:ext cx="7223630" cy="3877985"/>
          </a:xfrm>
          <a:prstGeom prst="rect">
            <a:avLst/>
          </a:prstGeom>
        </p:spPr>
        <p:txBody>
          <a:bodyPr wrap="square">
            <a:spAutoFit/>
          </a:bodyPr>
          <a:lstStyle/>
          <a:p>
            <a:pPr algn="just">
              <a:lnSpc>
                <a:spcPct val="150000"/>
              </a:lnSpc>
            </a:pPr>
            <a:r>
              <a:rPr lang="zh-CN" altLang="en-US" sz="1200" b="1" dirty="0">
                <a:latin typeface="Microsoft YaHei" panose="020B0503020204020204" pitchFamily="34" charset="-122"/>
                <a:ea typeface="Microsoft YaHei" panose="020B0503020204020204" pitchFamily="34" charset="-122"/>
              </a:rPr>
              <a:t>论文高产</a:t>
            </a:r>
            <a:r>
              <a:rPr lang="zh-CN" altLang="en-US" sz="1200" dirty="0">
                <a:latin typeface="Microsoft YaHei" panose="020B0503020204020204" pitchFamily="34" charset="-122"/>
                <a:ea typeface="Microsoft YaHei" panose="020B0503020204020204" pitchFamily="34" charset="-122"/>
              </a:rPr>
              <a:t>的算法团队，附列一些近期团队论文：</a:t>
            </a:r>
          </a:p>
          <a:p>
            <a:pPr algn="just">
              <a:lnSpc>
                <a:spcPct val="150000"/>
              </a:lnSpc>
            </a:pPr>
            <a:r>
              <a:rPr lang="en-US" altLang="zh-CN" sz="1200" dirty="0">
                <a:latin typeface="Microsoft YaHei" panose="020B0503020204020204" pitchFamily="34" charset="-122"/>
                <a:ea typeface="Microsoft YaHei" panose="020B0503020204020204" pitchFamily="34" charset="-122"/>
              </a:rPr>
              <a:t>KDD'20. Fraud Transactions Detection via Behavior Tree with Local Intention Calibration.</a:t>
            </a:r>
          </a:p>
          <a:p>
            <a:pPr algn="just">
              <a:lnSpc>
                <a:spcPct val="150000"/>
              </a:lnSpc>
            </a:pPr>
            <a:r>
              <a:rPr lang="en-US" altLang="zh-CN" sz="1200" dirty="0">
                <a:latin typeface="Microsoft YaHei" panose="020B0503020204020204" pitchFamily="34" charset="-122"/>
                <a:ea typeface="Microsoft YaHei" panose="020B0503020204020204" pitchFamily="34" charset="-122"/>
              </a:rPr>
              <a:t>WWW'20. Financial Defaulter Detection on Online Credit Payment via Multi-view Heterogeneous Network. </a:t>
            </a:r>
          </a:p>
          <a:p>
            <a:pPr algn="just">
              <a:lnSpc>
                <a:spcPct val="150000"/>
              </a:lnSpc>
            </a:pPr>
            <a:r>
              <a:rPr lang="en-US" altLang="zh-CN" sz="1200" dirty="0">
                <a:latin typeface="Microsoft YaHei" panose="020B0503020204020204" pitchFamily="34" charset="-122"/>
                <a:ea typeface="Microsoft YaHei" panose="020B0503020204020204" pitchFamily="34" charset="-122"/>
              </a:rPr>
              <a:t>ICDM'20. Learning to </a:t>
            </a:r>
            <a:r>
              <a:rPr lang="en-US" altLang="zh-CN" sz="1200" dirty="0" err="1">
                <a:latin typeface="Microsoft YaHei" panose="020B0503020204020204" pitchFamily="34" charset="-122"/>
                <a:ea typeface="Microsoft YaHei" panose="020B0503020204020204" pitchFamily="34" charset="-122"/>
              </a:rPr>
              <a:t>Undersampling</a:t>
            </a:r>
            <a:r>
              <a:rPr lang="en-US" altLang="zh-CN" sz="1200" dirty="0">
                <a:latin typeface="Microsoft YaHei" panose="020B0503020204020204" pitchFamily="34" charset="-122"/>
                <a:ea typeface="Microsoft YaHei" panose="020B0503020204020204" pitchFamily="34" charset="-122"/>
              </a:rPr>
              <a:t> for Class Imbalanced Credit Risk Forecasting.</a:t>
            </a:r>
          </a:p>
          <a:p>
            <a:pPr algn="just">
              <a:lnSpc>
                <a:spcPct val="150000"/>
              </a:lnSpc>
            </a:pPr>
            <a:r>
              <a:rPr lang="en-US" altLang="zh-CN" sz="1200" dirty="0">
                <a:latin typeface="Microsoft YaHei" panose="020B0503020204020204" pitchFamily="34" charset="-122"/>
                <a:ea typeface="Microsoft YaHei" panose="020B0503020204020204" pitchFamily="34" charset="-122"/>
              </a:rPr>
              <a:t>CIKM'20. Alike and Unlike: Resolving Class Imbalance Problem in Financial Credit Risk Assessment.</a:t>
            </a:r>
          </a:p>
          <a:p>
            <a:pPr algn="just">
              <a:lnSpc>
                <a:spcPct val="150000"/>
              </a:lnSpc>
            </a:pPr>
            <a:r>
              <a:rPr lang="en-US" altLang="zh-CN" sz="1200" dirty="0">
                <a:latin typeface="Microsoft YaHei" panose="020B0503020204020204" pitchFamily="34" charset="-122"/>
                <a:ea typeface="Microsoft YaHei" panose="020B0503020204020204" pitchFamily="34" charset="-122"/>
              </a:rPr>
              <a:t>WSDM'21. Credit Risk and Limits Forecasting in E-Commerce Consumer Lending Service via Multi-view-aware Mixture-of-experts Nets.</a:t>
            </a:r>
          </a:p>
          <a:p>
            <a:pPr algn="just">
              <a:lnSpc>
                <a:spcPct val="150000"/>
              </a:lnSpc>
            </a:pPr>
            <a:r>
              <a:rPr lang="zh-CN" altLang="en-US" sz="1200" b="1" dirty="0">
                <a:latin typeface="Microsoft YaHei" panose="020B0503020204020204" pitchFamily="34" charset="-122"/>
                <a:ea typeface="Microsoft YaHei" panose="020B0503020204020204" pitchFamily="34" charset="-122"/>
              </a:rPr>
              <a:t>代表性顶会</a:t>
            </a:r>
            <a:r>
              <a:rPr lang="en-US" altLang="zh-CN" sz="1200" b="1" dirty="0">
                <a:latin typeface="Microsoft YaHei" panose="020B0503020204020204" pitchFamily="34" charset="-122"/>
                <a:ea typeface="Microsoft YaHei" panose="020B0503020204020204" pitchFamily="34" charset="-122"/>
              </a:rPr>
              <a:t>workshop</a:t>
            </a:r>
            <a:r>
              <a:rPr lang="zh-CN" altLang="en-US" sz="1200" b="1" dirty="0">
                <a:latin typeface="Microsoft YaHei" panose="020B0503020204020204" pitchFamily="34" charset="-122"/>
                <a:ea typeface="Microsoft YaHei" panose="020B0503020204020204" pitchFamily="34" charset="-122"/>
              </a:rPr>
              <a:t>：</a:t>
            </a:r>
            <a:endParaRPr lang="en-US" altLang="zh-CN" sz="1200" dirty="0">
              <a:latin typeface="Microsoft YaHei" panose="020B0503020204020204" pitchFamily="34" charset="-122"/>
              <a:ea typeface="Microsoft YaHei" panose="020B0503020204020204" pitchFamily="34" charset="-122"/>
            </a:endParaRPr>
          </a:p>
          <a:p>
            <a:pPr algn="just">
              <a:lnSpc>
                <a:spcPct val="150000"/>
              </a:lnSpc>
            </a:pPr>
            <a:r>
              <a:rPr lang="en-US" altLang="zh-CN" sz="1200" dirty="0">
                <a:latin typeface="Microsoft YaHei" panose="020B0503020204020204" pitchFamily="34" charset="-122"/>
                <a:ea typeface="Microsoft YaHei" panose="020B0503020204020204" pitchFamily="34" charset="-122"/>
              </a:rPr>
              <a:t>AAAI'21. Leveraging Domain Agnostic and Specific Knowledge for Acronym Disambiguation.</a:t>
            </a:r>
          </a:p>
          <a:p>
            <a:pPr algn="just">
              <a:lnSpc>
                <a:spcPct val="150000"/>
              </a:lnSpc>
            </a:pPr>
            <a:r>
              <a:rPr lang="en-US" altLang="zh-CN" sz="1200" dirty="0">
                <a:latin typeface="Microsoft YaHei" panose="020B0503020204020204" pitchFamily="34" charset="-122"/>
                <a:ea typeface="Microsoft YaHei" panose="020B0503020204020204" pitchFamily="34" charset="-122"/>
              </a:rPr>
              <a:t>AAAI'21. AT-BERT: Adversarial Training BERT for Acronym Identification.</a:t>
            </a:r>
            <a:endParaRPr lang="en-US" altLang="zh-CN"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以及多篇论文撰写和投稿中！</a:t>
            </a:r>
            <a:endParaRPr lang="zh-CN" altLang="en-US" sz="1200" dirty="0">
              <a:latin typeface="Microsoft YaHei" panose="020B0503020204020204" pitchFamily="34" charset="-122"/>
              <a:ea typeface="Microsoft YaHei" panose="020B0503020204020204" pitchFamily="34" charset="-122"/>
            </a:endParaRPr>
          </a:p>
          <a:p>
            <a:endParaRPr lang="zh-CN" altLang="en-US" sz="1200" dirty="0"/>
          </a:p>
        </p:txBody>
      </p:sp>
      <p:sp>
        <p:nvSpPr>
          <p:cNvPr id="13" name="标题 170">
            <a:extLst>
              <a:ext uri="{FF2B5EF4-FFF2-40B4-BE49-F238E27FC236}">
                <a16:creationId xmlns:a16="http://schemas.microsoft.com/office/drawing/2014/main" id="{5BBAEACD-9B8C-4349-AD24-61C32BA8A882}"/>
              </a:ext>
            </a:extLst>
          </p:cNvPr>
          <p:cNvSpPr txBox="1">
            <a:spLocks/>
          </p:cNvSpPr>
          <p:nvPr/>
        </p:nvSpPr>
        <p:spPr>
          <a:xfrm>
            <a:off x="81203" y="8178702"/>
            <a:ext cx="5182865" cy="383182"/>
          </a:xfrm>
          <a:prstGeom prst="rect">
            <a:avLst/>
          </a:prstGeom>
        </p:spPr>
        <p:txBody>
          <a:bodyPr vert="horz" wrap="square" lIns="91440" tIns="45720" rIns="91440" bIns="45720" rtlCol="0" anchor="b">
            <a:spAutoFit/>
          </a:bodyPr>
          <a:lstStyle>
            <a:lvl1pPr algn="ctr" defTabSz="791962" rtl="0" eaLnBrk="1" latinLnBrk="0" hangingPunct="1">
              <a:lnSpc>
                <a:spcPct val="90000"/>
              </a:lnSpc>
              <a:spcBef>
                <a:spcPct val="0"/>
              </a:spcBef>
              <a:buNone/>
              <a:defRPr sz="5197" kern="1200">
                <a:solidFill>
                  <a:schemeClr val="tx1"/>
                </a:solidFill>
                <a:latin typeface="+mj-lt"/>
                <a:ea typeface="+mj-ea"/>
                <a:cs typeface="+mj-cs"/>
              </a:defRPr>
            </a:lvl1pPr>
          </a:lstStyle>
          <a:p>
            <a:pPr algn="l"/>
            <a:r>
              <a:rPr kumimoji="1" lang="en-US" altLang="zh-CN" sz="2100" dirty="0">
                <a:solidFill>
                  <a:schemeClr val="accent2"/>
                </a:solidFill>
                <a:latin typeface="微软雅黑" panose="020B0503020204020204" pitchFamily="34" charset="-122"/>
                <a:ea typeface="微软雅黑" panose="020B0503020204020204" pitchFamily="34" charset="-122"/>
                <a:cs typeface="Microsoft YaHei" charset="-122"/>
              </a:rPr>
              <a:t>3 </a:t>
            </a:r>
            <a:r>
              <a:rPr kumimoji="1" lang="zh-CN" altLang="en-US" sz="2100" dirty="0">
                <a:solidFill>
                  <a:schemeClr val="accent2"/>
                </a:solidFill>
                <a:latin typeface="微软雅黑" panose="020B0503020204020204" pitchFamily="34" charset="-122"/>
                <a:ea typeface="微软雅黑" panose="020B0503020204020204" pitchFamily="34" charset="-122"/>
                <a:cs typeface="Microsoft YaHei" charset="-122"/>
              </a:rPr>
              <a:t>招聘要求</a:t>
            </a:r>
          </a:p>
        </p:txBody>
      </p:sp>
      <p:sp>
        <p:nvSpPr>
          <p:cNvPr id="14" name="AutoShape 2" descr="image.png">
            <a:extLst>
              <a:ext uri="{FF2B5EF4-FFF2-40B4-BE49-F238E27FC236}">
                <a16:creationId xmlns:a16="http://schemas.microsoft.com/office/drawing/2014/main" id="{34FFB5AB-1BDC-E541-9FA0-11E95FD3A2C3}"/>
              </a:ext>
            </a:extLst>
          </p:cNvPr>
          <p:cNvSpPr>
            <a:spLocks noChangeAspect="1" noChangeArrowheads="1"/>
          </p:cNvSpPr>
          <p:nvPr/>
        </p:nvSpPr>
        <p:spPr bwMode="auto">
          <a:xfrm>
            <a:off x="-167103" y="7666670"/>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AutoShape 4" descr="image.png">
            <a:extLst>
              <a:ext uri="{FF2B5EF4-FFF2-40B4-BE49-F238E27FC236}">
                <a16:creationId xmlns:a16="http://schemas.microsoft.com/office/drawing/2014/main" id="{C4673071-6AF8-614E-9392-3C8EF80C1BFA}"/>
              </a:ext>
            </a:extLst>
          </p:cNvPr>
          <p:cNvSpPr>
            <a:spLocks noChangeAspect="1" noChangeArrowheads="1"/>
          </p:cNvSpPr>
          <p:nvPr/>
        </p:nvSpPr>
        <p:spPr bwMode="auto">
          <a:xfrm>
            <a:off x="-52803" y="7832490"/>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矩形 15">
            <a:extLst>
              <a:ext uri="{FF2B5EF4-FFF2-40B4-BE49-F238E27FC236}">
                <a16:creationId xmlns:a16="http://schemas.microsoft.com/office/drawing/2014/main" id="{2AA1C268-34DB-D84B-AE2D-841E3CB0C18C}"/>
              </a:ext>
            </a:extLst>
          </p:cNvPr>
          <p:cNvSpPr/>
          <p:nvPr/>
        </p:nvSpPr>
        <p:spPr>
          <a:xfrm>
            <a:off x="409072" y="8802319"/>
            <a:ext cx="7223630" cy="3600986"/>
          </a:xfrm>
          <a:prstGeom prst="rect">
            <a:avLst/>
          </a:prstGeom>
        </p:spPr>
        <p:txBody>
          <a:bodyPr wrap="square">
            <a:spAutoFit/>
          </a:bodyPr>
          <a:lstStyle/>
          <a:p>
            <a:r>
              <a:rPr lang="zh-CN" altLang="en-US" sz="1200" dirty="0">
                <a:solidFill>
                  <a:srgbClr val="111F2C"/>
                </a:solidFill>
                <a:latin typeface="Microsoft YaHei" panose="020B0503020204020204" pitchFamily="34" charset="-122"/>
                <a:ea typeface="Microsoft YaHei" panose="020B0503020204020204" pitchFamily="34" charset="-122"/>
              </a:rPr>
              <a:t>打造基于大数据和人工智能的高效、稳定、灵动的企业金融风控平台，支撑阿里巴巴集团各个场景金融业务的发展，实现客户价值，为金融业务保驾护航</a:t>
            </a:r>
            <a:br>
              <a:rPr lang="zh-CN" altLang="en-US" sz="1200" dirty="0">
                <a:latin typeface="Microsoft YaHei" panose="020B0503020204020204" pitchFamily="34" charset="-122"/>
                <a:ea typeface="Microsoft YaHei" panose="020B0503020204020204" pitchFamily="34" charset="-122"/>
              </a:rPr>
            </a:br>
            <a:br>
              <a:rPr lang="zh-CN" altLang="en-US" sz="1200" dirty="0">
                <a:latin typeface="Microsoft YaHei" panose="020B0503020204020204" pitchFamily="34" charset="-122"/>
                <a:ea typeface="Microsoft YaHei" panose="020B0503020204020204" pitchFamily="34" charset="-122"/>
              </a:rPr>
            </a:br>
            <a:r>
              <a:rPr lang="zh-CN" altLang="en-US" sz="1200" dirty="0">
                <a:solidFill>
                  <a:srgbClr val="111F2C"/>
                </a:solidFill>
                <a:latin typeface="Microsoft YaHei" panose="020B0503020204020204" pitchFamily="34" charset="-122"/>
                <a:ea typeface="Microsoft YaHei" panose="020B0503020204020204" pitchFamily="34" charset="-122"/>
              </a:rPr>
              <a:t>岗位描述：</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1.</a:t>
            </a:r>
            <a:r>
              <a:rPr lang="zh-CN" altLang="en-US" sz="1200" dirty="0">
                <a:solidFill>
                  <a:srgbClr val="111F2C"/>
                </a:solidFill>
                <a:latin typeface="Microsoft YaHei" panose="020B0503020204020204" pitchFamily="34" charset="-122"/>
                <a:ea typeface="Microsoft YaHei" panose="020B0503020204020204" pitchFamily="34" charset="-122"/>
              </a:rPr>
              <a:t>你将致力于供应链金融、贸易金融、跨境支付、交易风控算法的设计和研发</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2.</a:t>
            </a:r>
            <a:r>
              <a:rPr lang="zh-CN" altLang="en-US" sz="1200" dirty="0">
                <a:solidFill>
                  <a:srgbClr val="111F2C"/>
                </a:solidFill>
                <a:latin typeface="Microsoft YaHei" panose="020B0503020204020204" pitchFamily="34" charset="-122"/>
                <a:ea typeface="Microsoft YaHei" panose="020B0503020204020204" pitchFamily="34" charset="-122"/>
              </a:rPr>
              <a:t>你将致力于应用人工智能的最新技术，提高自动化和智能化程度，大幅提升业务效率</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3.</a:t>
            </a:r>
            <a:r>
              <a:rPr lang="zh-CN" altLang="en-US" sz="1200" dirty="0">
                <a:solidFill>
                  <a:srgbClr val="111F2C"/>
                </a:solidFill>
                <a:latin typeface="Microsoft YaHei" panose="020B0503020204020204" pitchFamily="34" charset="-122"/>
                <a:ea typeface="Microsoft YaHei" panose="020B0503020204020204" pitchFamily="34" charset="-122"/>
              </a:rPr>
              <a:t>你将有机会深入到最前沿的大数据风控系统的设计和研发</a:t>
            </a:r>
            <a:br>
              <a:rPr lang="zh-CN" altLang="en-US" sz="1200" dirty="0">
                <a:latin typeface="Microsoft YaHei" panose="020B0503020204020204" pitchFamily="34" charset="-122"/>
                <a:ea typeface="Microsoft YaHei" panose="020B0503020204020204" pitchFamily="34" charset="-122"/>
              </a:rPr>
            </a:br>
            <a:br>
              <a:rPr lang="zh-CN" altLang="en-US" sz="1200" dirty="0">
                <a:latin typeface="Microsoft YaHei" panose="020B0503020204020204" pitchFamily="34" charset="-122"/>
                <a:ea typeface="Microsoft YaHei" panose="020B0503020204020204" pitchFamily="34" charset="-122"/>
              </a:rPr>
            </a:br>
            <a:r>
              <a:rPr lang="zh-CN" altLang="en-US" sz="1200" dirty="0">
                <a:solidFill>
                  <a:srgbClr val="111F2C"/>
                </a:solidFill>
                <a:latin typeface="Microsoft YaHei" panose="020B0503020204020204" pitchFamily="34" charset="-122"/>
                <a:ea typeface="Microsoft YaHei" panose="020B0503020204020204" pitchFamily="34" charset="-122"/>
              </a:rPr>
              <a:t>算法工程师</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1. </a:t>
            </a:r>
            <a:r>
              <a:rPr lang="zh-CN" altLang="en-US" sz="1200" b="1" dirty="0">
                <a:solidFill>
                  <a:srgbClr val="111F2C"/>
                </a:solidFill>
                <a:latin typeface="Microsoft YaHei" panose="020B0503020204020204" pitchFamily="34" charset="-122"/>
                <a:ea typeface="Microsoft YaHei" panose="020B0503020204020204" pitchFamily="34" charset="-122"/>
              </a:rPr>
              <a:t>本科及以上学历</a:t>
            </a:r>
            <a:r>
              <a:rPr lang="zh-CN" altLang="en-US" sz="1200" dirty="0">
                <a:solidFill>
                  <a:srgbClr val="111F2C"/>
                </a:solidFill>
                <a:latin typeface="Microsoft YaHei" panose="020B0503020204020204" pitchFamily="34" charset="-122"/>
                <a:ea typeface="Microsoft YaHei" panose="020B0503020204020204" pitchFamily="34" charset="-122"/>
              </a:rPr>
              <a:t>，计算机、数学、电子工程、通信、金融等相关专业；</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2. </a:t>
            </a:r>
            <a:r>
              <a:rPr lang="zh-CN" altLang="en-US" sz="1200" dirty="0">
                <a:solidFill>
                  <a:srgbClr val="111F2C"/>
                </a:solidFill>
                <a:latin typeface="Microsoft YaHei" panose="020B0503020204020204" pitchFamily="34" charset="-122"/>
                <a:ea typeface="Microsoft YaHei" panose="020B0503020204020204" pitchFamily="34" charset="-122"/>
              </a:rPr>
              <a:t>熟悉常用机器学习算法，对模式识别、深度学习、增强学习等相关领域有研究；</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3. </a:t>
            </a:r>
            <a:r>
              <a:rPr lang="zh-CN" altLang="en-US" sz="1200" dirty="0">
                <a:solidFill>
                  <a:srgbClr val="111F2C"/>
                </a:solidFill>
                <a:latin typeface="Microsoft YaHei" panose="020B0503020204020204" pitchFamily="34" charset="-122"/>
                <a:ea typeface="Microsoft YaHei" panose="020B0503020204020204" pitchFamily="34" charset="-122"/>
              </a:rPr>
              <a:t>有数理分析方面良好的素养以及数理统计基础；</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4. </a:t>
            </a:r>
            <a:r>
              <a:rPr lang="zh-CN" altLang="en-US" sz="1200" dirty="0">
                <a:solidFill>
                  <a:srgbClr val="111F2C"/>
                </a:solidFill>
                <a:latin typeface="Microsoft YaHei" panose="020B0503020204020204" pitchFamily="34" charset="-122"/>
                <a:ea typeface="Microsoft YaHei" panose="020B0503020204020204" pitchFamily="34" charset="-122"/>
              </a:rPr>
              <a:t>良好团队合作精神，严谨、皮实、乐观；</a:t>
            </a:r>
            <a:br>
              <a:rPr lang="zh-CN" altLang="en-US" sz="1200" dirty="0">
                <a:latin typeface="Microsoft YaHei" panose="020B0503020204020204" pitchFamily="34" charset="-122"/>
                <a:ea typeface="Microsoft YaHei" panose="020B0503020204020204" pitchFamily="34" charset="-122"/>
              </a:rPr>
            </a:br>
            <a:r>
              <a:rPr lang="en-US" altLang="zh-CN" sz="1200" dirty="0">
                <a:solidFill>
                  <a:srgbClr val="111F2C"/>
                </a:solidFill>
                <a:latin typeface="Microsoft YaHei" panose="020B0503020204020204" pitchFamily="34" charset="-122"/>
                <a:ea typeface="Microsoft YaHei" panose="020B0503020204020204" pitchFamily="34" charset="-122"/>
              </a:rPr>
              <a:t>5. </a:t>
            </a:r>
            <a:r>
              <a:rPr lang="zh-CN" altLang="en-US" sz="1200" dirty="0">
                <a:solidFill>
                  <a:srgbClr val="111F2C"/>
                </a:solidFill>
                <a:latin typeface="Microsoft YaHei" panose="020B0503020204020204" pitchFamily="34" charset="-122"/>
                <a:ea typeface="Microsoft YaHei" panose="020B0503020204020204" pitchFamily="34" charset="-122"/>
              </a:rPr>
              <a:t>博士学历、有实际成果或者顶级期刊</a:t>
            </a:r>
            <a:r>
              <a:rPr lang="en-US" altLang="zh-CN" sz="1200" dirty="0">
                <a:solidFill>
                  <a:srgbClr val="111F2C"/>
                </a:solidFill>
                <a:latin typeface="Microsoft YaHei" panose="020B0503020204020204" pitchFamily="34" charset="-122"/>
                <a:ea typeface="Microsoft YaHei" panose="020B0503020204020204" pitchFamily="34" charset="-122"/>
              </a:rPr>
              <a:t>/</a:t>
            </a:r>
            <a:r>
              <a:rPr lang="zh-CN" altLang="en-US" sz="1200" dirty="0">
                <a:solidFill>
                  <a:srgbClr val="111F2C"/>
                </a:solidFill>
                <a:latin typeface="Microsoft YaHei" panose="020B0503020204020204" pitchFamily="34" charset="-122"/>
                <a:ea typeface="Microsoft YaHei" panose="020B0503020204020204" pitchFamily="34" charset="-122"/>
              </a:rPr>
              <a:t>会议论文、有大赛经历、大规模数据处理、深度学习、图计算等的优先；</a:t>
            </a:r>
            <a:br>
              <a:rPr lang="zh-CN" altLang="en-US" sz="1200" dirty="0">
                <a:latin typeface="Microsoft YaHei" panose="020B0503020204020204" pitchFamily="34" charset="-122"/>
                <a:ea typeface="Microsoft YaHei" panose="020B0503020204020204" pitchFamily="34" charset="-122"/>
              </a:rPr>
            </a:br>
            <a:br>
              <a:rPr lang="zh-CN" altLang="en-US" sz="1200" dirty="0">
                <a:latin typeface="Microsoft YaHei" panose="020B0503020204020204" pitchFamily="34" charset="-122"/>
                <a:ea typeface="Microsoft YaHei" panose="020B0503020204020204" pitchFamily="34" charset="-122"/>
              </a:rPr>
            </a:br>
            <a:r>
              <a:rPr lang="zh-CN" altLang="en-US" sz="1200" dirty="0">
                <a:solidFill>
                  <a:srgbClr val="111F2C"/>
                </a:solidFill>
                <a:latin typeface="Microsoft YaHei" panose="020B0503020204020204" pitchFamily="34" charset="-122"/>
                <a:ea typeface="Microsoft YaHei" panose="020B0503020204020204" pitchFamily="34" charset="-122"/>
              </a:rPr>
              <a:t>简历请私信，或者发到群或者个人邮箱：</a:t>
            </a:r>
            <a:endParaRPr lang="en-US" altLang="zh-CN" sz="1200" dirty="0">
              <a:solidFill>
                <a:srgbClr val="111F2C"/>
              </a:solidFill>
              <a:latin typeface="Microsoft YaHei" panose="020B0503020204020204" pitchFamily="34" charset="-122"/>
              <a:ea typeface="Microsoft YaHei" panose="020B0503020204020204" pitchFamily="34" charset="-122"/>
            </a:endParaRPr>
          </a:p>
          <a:p>
            <a:pPr marL="214313" indent="-214313">
              <a:buFont typeface="Arial" panose="020B0604020202020204" pitchFamily="34" charset="0"/>
              <a:buChar char="•"/>
            </a:pPr>
            <a:r>
              <a:rPr lang="zh-CN" altLang="en-US" sz="1200" dirty="0">
                <a:solidFill>
                  <a:srgbClr val="111F2C"/>
                </a:solidFill>
                <a:latin typeface="Microsoft YaHei" panose="020B0503020204020204" pitchFamily="34" charset="-122"/>
                <a:ea typeface="Microsoft YaHei" panose="020B0503020204020204" pitchFamily="34" charset="-122"/>
              </a:rPr>
              <a:t>个人邮箱：</a:t>
            </a:r>
            <a:r>
              <a:rPr lang="en-US" altLang="zh-CN"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bianfu.cjf@alibaba-inc.com</a:t>
            </a:r>
            <a:r>
              <a:rPr lang="zh-CN" altLang="en-US"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a:t>
            </a:r>
            <a:r>
              <a:rPr lang="en-US" altLang="zh-CN"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luohan.lh@alibaba-inc.com</a:t>
            </a:r>
            <a:endParaRPr lang="en-US" altLang="zh-CN" sz="1200" dirty="0">
              <a:latin typeface="Microsoft YaHei" panose="020B0503020204020204" pitchFamily="34" charset="-122"/>
              <a:ea typeface="Microsoft YaHei" panose="020B0503020204020204" pitchFamily="34" charset="-122"/>
            </a:endParaRPr>
          </a:p>
          <a:p>
            <a:pPr marL="214313" indent="-214313">
              <a:buFont typeface="Arial" panose="020B0604020202020204" pitchFamily="34" charset="0"/>
              <a:buChar char="•"/>
            </a:pPr>
            <a:r>
              <a:rPr lang="zh-CN" altLang="en-US" sz="1200" dirty="0">
                <a:latin typeface="Microsoft YaHei" panose="020B0503020204020204" pitchFamily="34" charset="-122"/>
                <a:ea typeface="Microsoft YaHei" panose="020B0503020204020204" pitchFamily="34" charset="-122"/>
              </a:rPr>
              <a:t>加入钉钉群、微信心等方式</a:t>
            </a:r>
            <a:endParaRPr lang="en-US" altLang="zh-CN" sz="1200" dirty="0">
              <a:latin typeface="Microsoft YaHei" panose="020B0503020204020204" pitchFamily="34" charset="-122"/>
              <a:ea typeface="Microsoft YaHei" panose="020B0503020204020204" pitchFamily="34" charset="-122"/>
            </a:endParaRPr>
          </a:p>
        </p:txBody>
      </p:sp>
      <p:sp>
        <p:nvSpPr>
          <p:cNvPr id="17" name="标题 170">
            <a:extLst>
              <a:ext uri="{FF2B5EF4-FFF2-40B4-BE49-F238E27FC236}">
                <a16:creationId xmlns:a16="http://schemas.microsoft.com/office/drawing/2014/main" id="{F0310DAF-825B-3F47-8D15-1F2003A630F8}"/>
              </a:ext>
            </a:extLst>
          </p:cNvPr>
          <p:cNvSpPr txBox="1">
            <a:spLocks/>
          </p:cNvSpPr>
          <p:nvPr/>
        </p:nvSpPr>
        <p:spPr>
          <a:xfrm>
            <a:off x="175797" y="12459319"/>
            <a:ext cx="5182865" cy="383182"/>
          </a:xfrm>
          <a:prstGeom prst="rect">
            <a:avLst/>
          </a:prstGeom>
        </p:spPr>
        <p:txBody>
          <a:bodyPr vert="horz" wrap="square" lIns="91440" tIns="45720" rIns="91440" bIns="45720" rtlCol="0" anchor="b">
            <a:spAutoFit/>
          </a:bodyPr>
          <a:lstStyle>
            <a:lvl1pPr algn="ctr" defTabSz="791962" rtl="0" eaLnBrk="1" latinLnBrk="0" hangingPunct="1">
              <a:lnSpc>
                <a:spcPct val="90000"/>
              </a:lnSpc>
              <a:spcBef>
                <a:spcPct val="0"/>
              </a:spcBef>
              <a:buNone/>
              <a:defRPr sz="5197" kern="1200">
                <a:solidFill>
                  <a:schemeClr val="tx1"/>
                </a:solidFill>
                <a:latin typeface="+mj-lt"/>
                <a:ea typeface="+mj-ea"/>
                <a:cs typeface="+mj-cs"/>
              </a:defRPr>
            </a:lvl1pPr>
          </a:lstStyle>
          <a:p>
            <a:pPr algn="l"/>
            <a:r>
              <a:rPr kumimoji="1" lang="en-US" altLang="zh-CN" sz="2100" dirty="0">
                <a:solidFill>
                  <a:schemeClr val="accent2"/>
                </a:solidFill>
                <a:latin typeface="微软雅黑" panose="020B0503020204020204" pitchFamily="34" charset="-122"/>
                <a:ea typeface="微软雅黑" panose="020B0503020204020204" pitchFamily="34" charset="-122"/>
                <a:cs typeface="Microsoft YaHei" charset="-122"/>
              </a:rPr>
              <a:t>4 </a:t>
            </a:r>
            <a:r>
              <a:rPr kumimoji="1" lang="zh-CN" altLang="en-US" sz="2100" dirty="0">
                <a:solidFill>
                  <a:schemeClr val="accent2"/>
                </a:solidFill>
                <a:latin typeface="微软雅黑" panose="020B0503020204020204" pitchFamily="34" charset="-122"/>
                <a:ea typeface="微软雅黑" panose="020B0503020204020204" pitchFamily="34" charset="-122"/>
                <a:cs typeface="Microsoft YaHei" charset="-122"/>
              </a:rPr>
              <a:t>联系我们</a:t>
            </a:r>
          </a:p>
        </p:txBody>
      </p:sp>
      <p:sp>
        <p:nvSpPr>
          <p:cNvPr id="18" name="AutoShape 2" descr="image.png">
            <a:extLst>
              <a:ext uri="{FF2B5EF4-FFF2-40B4-BE49-F238E27FC236}">
                <a16:creationId xmlns:a16="http://schemas.microsoft.com/office/drawing/2014/main" id="{FF1FBA99-2158-1C4E-84E7-89B70426C16A}"/>
              </a:ext>
            </a:extLst>
          </p:cNvPr>
          <p:cNvSpPr>
            <a:spLocks noChangeAspect="1" noChangeArrowheads="1"/>
          </p:cNvSpPr>
          <p:nvPr/>
        </p:nvSpPr>
        <p:spPr bwMode="auto">
          <a:xfrm>
            <a:off x="69383" y="12459390"/>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AutoShape 4" descr="image.png">
            <a:extLst>
              <a:ext uri="{FF2B5EF4-FFF2-40B4-BE49-F238E27FC236}">
                <a16:creationId xmlns:a16="http://schemas.microsoft.com/office/drawing/2014/main" id="{9A5E6663-7230-D941-8EA5-82FC0793EB3E}"/>
              </a:ext>
            </a:extLst>
          </p:cNvPr>
          <p:cNvSpPr>
            <a:spLocks noChangeAspect="1" noChangeArrowheads="1"/>
          </p:cNvSpPr>
          <p:nvPr/>
        </p:nvSpPr>
        <p:spPr bwMode="auto">
          <a:xfrm>
            <a:off x="183683" y="12625210"/>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矩形 19">
            <a:extLst>
              <a:ext uri="{FF2B5EF4-FFF2-40B4-BE49-F238E27FC236}">
                <a16:creationId xmlns:a16="http://schemas.microsoft.com/office/drawing/2014/main" id="{7F98BC33-08D5-1249-9723-55931EAC1CBF}"/>
              </a:ext>
            </a:extLst>
          </p:cNvPr>
          <p:cNvSpPr/>
          <p:nvPr/>
        </p:nvSpPr>
        <p:spPr>
          <a:xfrm>
            <a:off x="297986" y="12894427"/>
            <a:ext cx="8078189" cy="5170646"/>
          </a:xfrm>
          <a:prstGeom prst="rect">
            <a:avLst/>
          </a:prstGeom>
        </p:spPr>
        <p:txBody>
          <a:bodyPr wrap="square">
            <a:spAutoFit/>
          </a:bodyPr>
          <a:lstStyle/>
          <a:p>
            <a:r>
              <a:rPr lang="zh-CN" altLang="en-US" sz="1200" b="1" dirty="0">
                <a:solidFill>
                  <a:srgbClr val="111F2C"/>
                </a:solidFill>
                <a:latin typeface="Microsoft YaHei" panose="020B0503020204020204" pitchFamily="34" charset="-122"/>
                <a:ea typeface="Microsoft YaHei" panose="020B0503020204020204" pitchFamily="34" charset="-122"/>
              </a:rPr>
              <a:t>个人：</a:t>
            </a:r>
            <a:endParaRPr lang="en-US" altLang="zh-CN" sz="1200" b="1" dirty="0">
              <a:solidFill>
                <a:srgbClr val="111F2C"/>
              </a:solidFill>
              <a:latin typeface="Microsoft YaHei" panose="020B0503020204020204" pitchFamily="34" charset="-122"/>
              <a:ea typeface="Microsoft YaHei" panose="020B0503020204020204" pitchFamily="34" charset="-122"/>
            </a:endParaRPr>
          </a:p>
          <a:p>
            <a:r>
              <a:rPr lang="en-US" altLang="zh-CN"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bianfu.cjf@alibaba-inc.com</a:t>
            </a:r>
          </a:p>
          <a:p>
            <a:endParaRPr lang="en-US" altLang="zh-CN"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endParaRPr>
          </a:p>
          <a:p>
            <a:r>
              <a:rPr lang="en-US" altLang="zh-CN" sz="1200" dirty="0">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luohan.lh@alibaba-inc.com</a:t>
            </a:r>
            <a:endParaRPr lang="en-US" altLang="zh-CN" sz="1200" dirty="0">
              <a:latin typeface="Microsoft YaHei" panose="020B0503020204020204" pitchFamily="34" charset="-122"/>
              <a:ea typeface="Microsoft YaHei" panose="020B0503020204020204" pitchFamily="34" charset="-122"/>
            </a:endParaRPr>
          </a:p>
          <a:p>
            <a:endParaRPr lang="en-US" altLang="zh-CN" sz="1200" dirty="0">
              <a:solidFill>
                <a:srgbClr val="111F2C"/>
              </a:solidFill>
              <a:latin typeface="Microsoft YaHei" panose="020B0503020204020204" pitchFamily="34" charset="-122"/>
              <a:ea typeface="Microsoft YaHei" panose="020B0503020204020204" pitchFamily="34" charset="-122"/>
            </a:endParaRPr>
          </a:p>
          <a:p>
            <a:r>
              <a:rPr lang="zh-CN" altLang="en-US" sz="1200" b="1" dirty="0">
                <a:solidFill>
                  <a:srgbClr val="111F2C"/>
                </a:solidFill>
                <a:latin typeface="Microsoft YaHei" panose="020B0503020204020204" pitchFamily="34" charset="-122"/>
                <a:ea typeface="Microsoft YaHei" panose="020B0503020204020204" pitchFamily="34" charset="-122"/>
              </a:rPr>
              <a:t>群（群号</a:t>
            </a:r>
            <a:r>
              <a:rPr lang="en-US" altLang="zh-CN" sz="1200" b="1" dirty="0">
                <a:solidFill>
                  <a:srgbClr val="111F2C"/>
                </a:solidFill>
                <a:latin typeface="Microsoft YaHei" panose="020B0503020204020204" pitchFamily="34" charset="-122"/>
                <a:ea typeface="Microsoft YaHei" panose="020B0503020204020204" pitchFamily="34" charset="-122"/>
              </a:rPr>
              <a:t>+2</a:t>
            </a:r>
            <a:r>
              <a:rPr lang="zh-CN" altLang="en-US" sz="1200" b="1" dirty="0">
                <a:solidFill>
                  <a:srgbClr val="111F2C"/>
                </a:solidFill>
                <a:latin typeface="Microsoft YaHei" panose="020B0503020204020204" pitchFamily="34" charset="-122"/>
                <a:ea typeface="Microsoft YaHei" panose="020B0503020204020204" pitchFamily="34" charset="-122"/>
              </a:rPr>
              <a:t>维码</a:t>
            </a:r>
            <a:r>
              <a:rPr lang="en-US" altLang="zh-CN" sz="1200" b="1" dirty="0">
                <a:solidFill>
                  <a:srgbClr val="111F2C"/>
                </a:solidFill>
                <a:latin typeface="Microsoft YaHei" panose="020B0503020204020204" pitchFamily="34" charset="-122"/>
                <a:ea typeface="Microsoft YaHei" panose="020B0503020204020204" pitchFamily="34" charset="-122"/>
              </a:rPr>
              <a:t>/</a:t>
            </a:r>
            <a:r>
              <a:rPr lang="zh-CN" altLang="en-US" sz="1200" b="1" dirty="0">
                <a:solidFill>
                  <a:srgbClr val="111F2C"/>
                </a:solidFill>
                <a:latin typeface="Microsoft YaHei" panose="020B0503020204020204" pitchFamily="34" charset="-122"/>
                <a:ea typeface="Microsoft YaHei" panose="020B0503020204020204" pitchFamily="34" charset="-122"/>
              </a:rPr>
              <a:t>动态更新）：</a:t>
            </a:r>
            <a:endParaRPr lang="en-US" altLang="zh-CN" sz="1200" b="1" dirty="0">
              <a:solidFill>
                <a:srgbClr val="111F2C"/>
              </a:solidFill>
              <a:latin typeface="Microsoft YaHei" panose="020B0503020204020204" pitchFamily="34" charset="-122"/>
              <a:ea typeface="Microsoft YaHei" panose="020B0503020204020204" pitchFamily="34" charset="-122"/>
            </a:endParaRPr>
          </a:p>
          <a:p>
            <a:pPr marL="214313" indent="-214313">
              <a:buFont typeface="Arial" panose="020B0604020202020204" pitchFamily="34" charset="0"/>
              <a:buChar char="•"/>
            </a:pPr>
            <a:r>
              <a:rPr lang="zh-CN" altLang="en-US" sz="1200" dirty="0">
                <a:solidFill>
                  <a:srgbClr val="111F2C"/>
                </a:solidFill>
                <a:latin typeface="Microsoft YaHei" panose="020B0503020204020204" pitchFamily="34" charset="-122"/>
                <a:ea typeface="Microsoft YaHei" panose="020B0503020204020204" pitchFamily="34" charset="-122"/>
              </a:rPr>
              <a:t>微信群</a:t>
            </a:r>
            <a:endParaRPr lang="en-US" altLang="zh-CN" sz="1200" dirty="0">
              <a:solidFill>
                <a:srgbClr val="111F2C"/>
              </a:solidFill>
              <a:latin typeface="Microsoft YaHei" panose="020B0503020204020204" pitchFamily="34" charset="-122"/>
              <a:ea typeface="Microsoft YaHei" panose="020B0503020204020204" pitchFamily="34" charset="-122"/>
            </a:endParaRPr>
          </a:p>
          <a:p>
            <a:pPr marL="214313" indent="-214313">
              <a:buFont typeface="Arial" panose="020B0604020202020204" pitchFamily="34" charset="0"/>
              <a:buChar char="•"/>
            </a:pPr>
            <a:r>
              <a:rPr lang="zh-CN" altLang="en-US" sz="1200" dirty="0">
                <a:solidFill>
                  <a:srgbClr val="111F2C"/>
                </a:solidFill>
                <a:latin typeface="Microsoft YaHei" panose="020B0503020204020204" pitchFamily="34" charset="-122"/>
                <a:ea typeface="Microsoft YaHei" panose="020B0503020204020204" pitchFamily="34" charset="-122"/>
              </a:rPr>
              <a:t>钉钉群</a:t>
            </a:r>
            <a:endParaRPr lang="en-US" altLang="zh-CN" sz="1200" dirty="0">
              <a:solidFill>
                <a:srgbClr val="111F2C"/>
              </a:solidFill>
              <a:latin typeface="Microsoft YaHei" panose="020B0503020204020204" pitchFamily="34" charset="-122"/>
              <a:ea typeface="Microsoft YaHei" panose="020B0503020204020204" pitchFamily="34" charset="-122"/>
            </a:endParaRPr>
          </a:p>
          <a:p>
            <a:pPr marL="214313" indent="-214313">
              <a:buFont typeface="Arial" panose="020B0604020202020204" pitchFamily="34" charset="0"/>
              <a:buChar char="•"/>
            </a:pPr>
            <a:r>
              <a:rPr lang="zh-CN" altLang="en-US" sz="1200" dirty="0">
                <a:solidFill>
                  <a:srgbClr val="111F2C"/>
                </a:solidFill>
                <a:latin typeface="Microsoft YaHei" panose="020B0503020204020204" pitchFamily="34" charset="-122"/>
                <a:ea typeface="Microsoft YaHei" panose="020B0503020204020204" pitchFamily="34" charset="-122"/>
              </a:rPr>
              <a:t>个人微信号 </a:t>
            </a:r>
            <a:r>
              <a:rPr lang="en-US" altLang="zh-CN" sz="1200" dirty="0">
                <a:solidFill>
                  <a:srgbClr val="111F2C"/>
                </a:solidFill>
                <a:latin typeface="Microsoft YaHei" panose="020B0503020204020204" pitchFamily="34" charset="-122"/>
                <a:ea typeface="Microsoft YaHei" panose="020B0503020204020204" pitchFamily="34" charset="-122"/>
              </a:rPr>
              <a:t>bejixiong3510</a:t>
            </a:r>
            <a:br>
              <a:rPr lang="zh-CN" altLang="en-US" sz="1200" dirty="0">
                <a:latin typeface="Microsoft YaHei" panose="020B0503020204020204" pitchFamily="34" charset="-122"/>
                <a:ea typeface="Microsoft YaHei" panose="020B0503020204020204" pitchFamily="34" charset="-122"/>
              </a:rPr>
            </a:br>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dirty="0">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endParaRPr lang="en-US" altLang="zh-CN" sz="1200" b="1" dirty="0">
              <a:solidFill>
                <a:srgbClr val="FF0000"/>
              </a:solidFill>
              <a:latin typeface="Microsoft YaHei" panose="020B0503020204020204" pitchFamily="34" charset="-122"/>
              <a:ea typeface="Microsoft YaHei" panose="020B0503020204020204" pitchFamily="34" charset="-122"/>
            </a:endParaRPr>
          </a:p>
          <a:p>
            <a:r>
              <a:rPr lang="zh-CN" altLang="en-US" sz="1200" dirty="0">
                <a:latin typeface="Microsoft YaHei" panose="020B0503020204020204" pitchFamily="34" charset="-122"/>
                <a:ea typeface="Microsoft YaHei" panose="020B0503020204020204" pitchFamily="34" charset="-122"/>
              </a:rPr>
              <a:t>时间：</a:t>
            </a:r>
            <a:endParaRPr lang="en-US" altLang="zh-CN" sz="1200" dirty="0">
              <a:latin typeface="Microsoft YaHei" panose="020B0503020204020204" pitchFamily="34" charset="-122"/>
              <a:ea typeface="Microsoft YaHei" panose="020B0503020204020204" pitchFamily="34" charset="-122"/>
            </a:endParaRPr>
          </a:p>
          <a:p>
            <a:r>
              <a:rPr lang="zh-CN" altLang="en-US" b="1" dirty="0">
                <a:solidFill>
                  <a:srgbClr val="FF0000"/>
                </a:solidFill>
                <a:latin typeface="Microsoft YaHei" panose="020B0503020204020204" pitchFamily="34" charset="-122"/>
                <a:ea typeface="Microsoft YaHei" panose="020B0503020204020204" pitchFamily="34" charset="-122"/>
              </a:rPr>
              <a:t>从现在开始</a:t>
            </a:r>
            <a:r>
              <a:rPr lang="en-US" altLang="zh-CN" b="1" dirty="0">
                <a:solidFill>
                  <a:srgbClr val="FF0000"/>
                </a:solidFill>
                <a:latin typeface="Microsoft YaHei" panose="020B0503020204020204" pitchFamily="34" charset="-122"/>
                <a:ea typeface="Microsoft YaHei" panose="020B0503020204020204" pitchFamily="34" charset="-122"/>
              </a:rPr>
              <a:t>,</a:t>
            </a:r>
            <a:r>
              <a:rPr lang="zh-CN" altLang="en-US" b="1" dirty="0">
                <a:solidFill>
                  <a:srgbClr val="FF0000"/>
                </a:solidFill>
                <a:latin typeface="Microsoft YaHei" panose="020B0503020204020204" pitchFamily="34" charset="-122"/>
                <a:ea typeface="Microsoft YaHei" panose="020B0503020204020204" pitchFamily="34" charset="-122"/>
              </a:rPr>
              <a:t>招聘系统开放前提前面试，锁定名额（相当于多一次机会）</a:t>
            </a:r>
          </a:p>
          <a:p>
            <a:endParaRPr lang="en-US" altLang="zh-CN" sz="1200" b="1" dirty="0">
              <a:solidFill>
                <a:srgbClr val="FF0000"/>
              </a:solidFill>
              <a:latin typeface="Microsoft YaHei" panose="020B0503020204020204" pitchFamily="34" charset="-122"/>
              <a:ea typeface="Microsoft YaHei" panose="020B0503020204020204" pitchFamily="34" charset="-122"/>
            </a:endParaRPr>
          </a:p>
        </p:txBody>
      </p:sp>
      <p:pic>
        <p:nvPicPr>
          <p:cNvPr id="21" name="图片 20">
            <a:extLst>
              <a:ext uri="{FF2B5EF4-FFF2-40B4-BE49-F238E27FC236}">
                <a16:creationId xmlns:a16="http://schemas.microsoft.com/office/drawing/2014/main" id="{9B4B3B1C-3E45-FE47-9D51-2990D48F1ABD}"/>
              </a:ext>
            </a:extLst>
          </p:cNvPr>
          <p:cNvPicPr>
            <a:picLocks noChangeAspect="1"/>
          </p:cNvPicPr>
          <p:nvPr/>
        </p:nvPicPr>
        <p:blipFill>
          <a:blip r:embed="rId3"/>
          <a:stretch>
            <a:fillRect/>
          </a:stretch>
        </p:blipFill>
        <p:spPr>
          <a:xfrm>
            <a:off x="5142989" y="13191276"/>
            <a:ext cx="2561376" cy="3381686"/>
          </a:xfrm>
          <a:prstGeom prst="rect">
            <a:avLst/>
          </a:prstGeom>
        </p:spPr>
      </p:pic>
      <p:pic>
        <p:nvPicPr>
          <p:cNvPr id="22" name="图片 21">
            <a:extLst>
              <a:ext uri="{FF2B5EF4-FFF2-40B4-BE49-F238E27FC236}">
                <a16:creationId xmlns:a16="http://schemas.microsoft.com/office/drawing/2014/main" id="{1C2D9807-17FB-1747-A90C-7A94151066F3}"/>
              </a:ext>
            </a:extLst>
          </p:cNvPr>
          <p:cNvPicPr>
            <a:picLocks noChangeAspect="1"/>
          </p:cNvPicPr>
          <p:nvPr/>
        </p:nvPicPr>
        <p:blipFill>
          <a:blip r:embed="rId4"/>
          <a:stretch>
            <a:fillRect/>
          </a:stretch>
        </p:blipFill>
        <p:spPr>
          <a:xfrm>
            <a:off x="2738654" y="13336083"/>
            <a:ext cx="2387599" cy="3236879"/>
          </a:xfrm>
          <a:prstGeom prst="rect">
            <a:avLst/>
          </a:prstGeom>
        </p:spPr>
      </p:pic>
      <p:sp>
        <p:nvSpPr>
          <p:cNvPr id="23" name="文本框 22">
            <a:extLst>
              <a:ext uri="{FF2B5EF4-FFF2-40B4-BE49-F238E27FC236}">
                <a16:creationId xmlns:a16="http://schemas.microsoft.com/office/drawing/2014/main" id="{AFFB57D7-E465-5549-B5E6-1945BB59239C}"/>
              </a:ext>
            </a:extLst>
          </p:cNvPr>
          <p:cNvSpPr txBox="1"/>
          <p:nvPr/>
        </p:nvSpPr>
        <p:spPr>
          <a:xfrm>
            <a:off x="3230352" y="16660468"/>
            <a:ext cx="1106728" cy="253916"/>
          </a:xfrm>
          <a:prstGeom prst="rect">
            <a:avLst/>
          </a:prstGeom>
          <a:noFill/>
          <a:ln>
            <a:noFill/>
          </a:ln>
        </p:spPr>
        <p:txBody>
          <a:bodyPr wrap="square" rtlCol="0">
            <a:spAutoFit/>
          </a:bodyPr>
          <a:lstStyle/>
          <a:p>
            <a:pPr algn="ctr"/>
            <a:r>
              <a:rPr kumimoji="1" lang="zh-CN" altLang="en-US" sz="1050" dirty="0">
                <a:latin typeface="微软雅黑" panose="020B0503020204020204" pitchFamily="34" charset="-122"/>
                <a:ea typeface="微软雅黑" panose="020B0503020204020204" pitchFamily="34" charset="-122"/>
              </a:rPr>
              <a:t>钉钉群二维码</a:t>
            </a:r>
          </a:p>
        </p:txBody>
      </p:sp>
      <p:sp>
        <p:nvSpPr>
          <p:cNvPr id="24" name="文本框 23">
            <a:extLst>
              <a:ext uri="{FF2B5EF4-FFF2-40B4-BE49-F238E27FC236}">
                <a16:creationId xmlns:a16="http://schemas.microsoft.com/office/drawing/2014/main" id="{93A93772-04EE-C946-8C09-C6BBCE00B99A}"/>
              </a:ext>
            </a:extLst>
          </p:cNvPr>
          <p:cNvSpPr txBox="1"/>
          <p:nvPr/>
        </p:nvSpPr>
        <p:spPr>
          <a:xfrm>
            <a:off x="5630192" y="16624888"/>
            <a:ext cx="1586969" cy="415498"/>
          </a:xfrm>
          <a:prstGeom prst="rect">
            <a:avLst/>
          </a:prstGeom>
          <a:noFill/>
          <a:ln>
            <a:noFill/>
          </a:ln>
        </p:spPr>
        <p:txBody>
          <a:bodyPr wrap="square" rtlCol="0">
            <a:spAutoFit/>
          </a:bodyPr>
          <a:lstStyle/>
          <a:p>
            <a:pPr algn="ctr"/>
            <a:r>
              <a:rPr kumimoji="1" lang="zh-CN" altLang="en-US" sz="1050" dirty="0">
                <a:latin typeface="微软雅黑" panose="020B0503020204020204" pitchFamily="34" charset="-122"/>
                <a:ea typeface="微软雅黑" panose="020B0503020204020204" pitchFamily="34" charset="-122"/>
              </a:rPr>
              <a:t>微信群</a:t>
            </a:r>
            <a:r>
              <a:rPr kumimoji="1" lang="en-US" altLang="zh-CN" sz="1050" dirty="0">
                <a:latin typeface="微软雅黑" panose="020B0503020204020204" pitchFamily="34" charset="-122"/>
                <a:ea typeface="微软雅黑" panose="020B0503020204020204" pitchFamily="34" charset="-122"/>
              </a:rPr>
              <a:t>2</a:t>
            </a:r>
            <a:r>
              <a:rPr kumimoji="1" lang="zh-CN" altLang="en-US" sz="1050" dirty="0">
                <a:latin typeface="微软雅黑" panose="020B0503020204020204" pitchFamily="34" charset="-122"/>
                <a:ea typeface="微软雅黑" panose="020B0503020204020204" pitchFamily="34" charset="-122"/>
              </a:rPr>
              <a:t>维码</a:t>
            </a:r>
            <a:endParaRPr kumimoji="1" lang="en-US" altLang="zh-CN" sz="1050" dirty="0">
              <a:latin typeface="微软雅黑" panose="020B0503020204020204" pitchFamily="34" charset="-122"/>
              <a:ea typeface="微软雅黑" panose="020B0503020204020204" pitchFamily="34" charset="-122"/>
            </a:endParaRPr>
          </a:p>
          <a:p>
            <a:pPr algn="ctr"/>
            <a:r>
              <a:rPr kumimoji="1" lang="zh-CN" altLang="en-US" sz="1050" dirty="0">
                <a:latin typeface="微软雅黑" panose="020B0503020204020204" pitchFamily="34" charset="-122"/>
                <a:ea typeface="微软雅黑" panose="020B0503020204020204" pitchFamily="34" charset="-122"/>
              </a:rPr>
              <a:t>（失效可加个人微信号）</a:t>
            </a:r>
          </a:p>
        </p:txBody>
      </p:sp>
      <p:sp>
        <p:nvSpPr>
          <p:cNvPr id="25" name="矩形 24">
            <a:extLst>
              <a:ext uri="{FF2B5EF4-FFF2-40B4-BE49-F238E27FC236}">
                <a16:creationId xmlns:a16="http://schemas.microsoft.com/office/drawing/2014/main" id="{7058B7DD-A9C9-7841-BC36-F83ADB477A51}"/>
              </a:ext>
            </a:extLst>
          </p:cNvPr>
          <p:cNvSpPr/>
          <p:nvPr/>
        </p:nvSpPr>
        <p:spPr>
          <a:xfrm>
            <a:off x="267755" y="160509"/>
            <a:ext cx="7777338" cy="523220"/>
          </a:xfrm>
          <a:prstGeom prst="rect">
            <a:avLst/>
          </a:prstGeom>
        </p:spPr>
        <p:txBody>
          <a:bodyPr wrap="square">
            <a:spAutoFit/>
          </a:bodyPr>
          <a:lstStyle/>
          <a:p>
            <a:r>
              <a:rPr lang="zh-CN" altLang="en-US" sz="2800" b="1" dirty="0">
                <a:solidFill>
                  <a:schemeClr val="accent2"/>
                </a:solidFill>
                <a:latin typeface="system"/>
              </a:rPr>
              <a:t>阿里（杭州）</a:t>
            </a:r>
            <a:r>
              <a:rPr lang="en-US" altLang="zh-CN" sz="2800" b="1" dirty="0">
                <a:solidFill>
                  <a:schemeClr val="accent2"/>
                </a:solidFill>
                <a:latin typeface="system"/>
              </a:rPr>
              <a:t>2021</a:t>
            </a:r>
            <a:r>
              <a:rPr lang="zh-CN" altLang="en-US" sz="2800" b="1" dirty="0">
                <a:solidFill>
                  <a:schemeClr val="accent2"/>
                </a:solidFill>
                <a:latin typeface="system"/>
              </a:rPr>
              <a:t>实习生提前批校招开始啦！</a:t>
            </a:r>
            <a:endParaRPr lang="zh-CN" altLang="en-US" sz="2800" dirty="0">
              <a:solidFill>
                <a:schemeClr val="accent2"/>
              </a:solidFill>
            </a:endParaRPr>
          </a:p>
        </p:txBody>
      </p:sp>
    </p:spTree>
    <p:extLst>
      <p:ext uri="{BB962C8B-B14F-4D97-AF65-F5344CB8AC3E}">
        <p14:creationId xmlns:p14="http://schemas.microsoft.com/office/powerpoint/2010/main" val="17999729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786</Words>
  <Application>Microsoft Macintosh PowerPoint</Application>
  <PresentationFormat>自定义</PresentationFormat>
  <Paragraphs>50</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等线</vt:lpstr>
      <vt:lpstr>Microsoft YaHei</vt:lpstr>
      <vt:lpstr>Microsoft YaHei</vt:lpstr>
      <vt:lpstr>system</vt:lpstr>
      <vt:lpstr>Arial</vt:lpstr>
      <vt:lpstr>Calibri</vt:lpstr>
      <vt:lpstr>Calibri Light</vt:lpstr>
      <vt:lpstr>Wingdings</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Zeng Guanxiong</dc:creator>
  <cp:lastModifiedBy>Zeng Guanxiong</cp:lastModifiedBy>
  <cp:revision>8</cp:revision>
  <dcterms:created xsi:type="dcterms:W3CDTF">2021-02-18T07:15:09Z</dcterms:created>
  <dcterms:modified xsi:type="dcterms:W3CDTF">2021-02-18T07:27:11Z</dcterms:modified>
</cp:coreProperties>
</file>