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/>
              <a:t>条烟精准纠错设备使用维护手册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375" y="4177030"/>
            <a:ext cx="5055870" cy="1655445"/>
          </a:xfrm>
        </p:spPr>
        <p:txBody>
          <a:bodyPr/>
          <a:lstStyle/>
          <a:p>
            <a:r>
              <a:rPr lang="en-US" altLang="en-US" sz="1800" dirty="0"/>
              <a:t>2021.1.21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4185"/>
            <a:ext cx="10515600" cy="186824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a typeface="+mj-lt"/>
                <a:cs typeface="+mj-lt"/>
              </a:rPr>
              <a:t>新品导入</a:t>
            </a:r>
            <a:br>
              <a:rPr lang="en-US" altLang="zh-CN" sz="3200" b="1" dirty="0">
                <a:ea typeface="+mj-lt"/>
                <a:cs typeface="+mj-lt"/>
              </a:rPr>
            </a:br>
            <a:r>
              <a:rPr lang="zh-CN" altLang="en-US" sz="2200" b="1" dirty="0">
                <a:ea typeface="+mj-lt"/>
                <a:cs typeface="+mj-lt"/>
              </a:rPr>
              <a:t>    </a:t>
            </a:r>
            <a:r>
              <a:rPr lang="zh-CN" altLang="en-US" sz="2200" dirty="0">
                <a:ea typeface="+mj-lt"/>
                <a:cs typeface="+mj-lt"/>
              </a:rPr>
              <a:t>该功能用于导入新烟数据（将烟所有可能出现的面都进行采集）。操作步骤如下：</a:t>
            </a:r>
            <a:br>
              <a:rPr lang="en-US" altLang="zh-CN" sz="2200" dirty="0">
                <a:ea typeface="+mj-lt"/>
                <a:cs typeface="+mj-lt"/>
              </a:rPr>
            </a:br>
            <a:r>
              <a:rPr lang="zh-CN" altLang="en-US" sz="2200" dirty="0">
                <a:ea typeface="+mj-lt"/>
                <a:cs typeface="+mj-lt"/>
              </a:rPr>
              <a:t>双击新品导入，填入条烟编码（如：</a:t>
            </a:r>
            <a:r>
              <a:rPr lang="en-US" altLang="zh-CN" sz="2200" dirty="0">
                <a:ea typeface="+mj-lt"/>
                <a:cs typeface="+mj-lt"/>
              </a:rPr>
              <a:t>17754_1_</a:t>
            </a:r>
            <a:r>
              <a:rPr lang="zh-CN" altLang="en-US" sz="2200" dirty="0">
                <a:ea typeface="+mj-lt"/>
                <a:cs typeface="+mj-lt"/>
              </a:rPr>
              <a:t>大青山（昭君和亲），其中，</a:t>
            </a:r>
            <a:r>
              <a:rPr lang="en-US" altLang="zh-CN" sz="2200" dirty="0">
                <a:ea typeface="+mj-lt"/>
                <a:cs typeface="+mj-lt"/>
              </a:rPr>
              <a:t>17754</a:t>
            </a:r>
            <a:r>
              <a:rPr lang="zh-CN" altLang="en-US" sz="2200" dirty="0">
                <a:ea typeface="+mj-lt"/>
                <a:cs typeface="+mj-lt"/>
              </a:rPr>
              <a:t>为条烟编码，</a:t>
            </a:r>
            <a:r>
              <a:rPr lang="en-US" altLang="zh-CN" sz="2200" dirty="0">
                <a:ea typeface="+mj-lt"/>
                <a:cs typeface="+mj-lt"/>
              </a:rPr>
              <a:t>1</a:t>
            </a:r>
            <a:r>
              <a:rPr lang="zh-CN" altLang="en-US" sz="2200" dirty="0">
                <a:ea typeface="+mj-lt"/>
                <a:cs typeface="+mj-lt"/>
              </a:rPr>
              <a:t>为第一个面，大青山（昭君和亲）），依次点击拍照，停止，检查模板，确认模板，制作模板，即可完成新烟录入。</a:t>
            </a:r>
            <a:endParaRPr lang="zh-CN" altLang="en-US" sz="3200" dirty="0">
              <a:ea typeface="+mj-lt"/>
              <a:cs typeface="+mj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73" y="2072428"/>
            <a:ext cx="7228581" cy="4351338"/>
          </a:xfrm>
        </p:spPr>
      </p:pic>
      <p:cxnSp>
        <p:nvCxnSpPr>
          <p:cNvPr id="6" name="Straight Arrow Connector 11"/>
          <p:cNvCxnSpPr/>
          <p:nvPr/>
        </p:nvCxnSpPr>
        <p:spPr>
          <a:xfrm>
            <a:off x="1780373" y="1269507"/>
            <a:ext cx="527821" cy="1189608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1"/>
          <p:cNvCxnSpPr/>
          <p:nvPr/>
        </p:nvCxnSpPr>
        <p:spPr>
          <a:xfrm>
            <a:off x="1631594" y="1973690"/>
            <a:ext cx="5411412" cy="2353668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1"/>
          <p:cNvCxnSpPr/>
          <p:nvPr/>
        </p:nvCxnSpPr>
        <p:spPr>
          <a:xfrm>
            <a:off x="4266654" y="1336463"/>
            <a:ext cx="2942014" cy="201041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/>
          <p:nvPr/>
        </p:nvCxnSpPr>
        <p:spPr>
          <a:xfrm flipH="1">
            <a:off x="7563775" y="1577841"/>
            <a:ext cx="2622979" cy="252364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 flipH="1">
            <a:off x="7492753" y="1581266"/>
            <a:ext cx="1066454" cy="2076334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"/>
          <p:cNvCxnSpPr/>
          <p:nvPr/>
        </p:nvCxnSpPr>
        <p:spPr>
          <a:xfrm>
            <a:off x="2964724" y="1894429"/>
            <a:ext cx="4362367" cy="2698216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 dirty="0"/>
              <a:t>远程支持</a:t>
            </a:r>
            <a:endParaRPr lang="en-US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77880" y="1278384"/>
            <a:ext cx="639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QQ</a:t>
            </a:r>
            <a:r>
              <a:rPr lang="zh-CN" altLang="en-US" sz="2400" dirty="0"/>
              <a:t>远程支持：</a:t>
            </a:r>
            <a:r>
              <a:rPr lang="en-US" altLang="zh-CN" sz="2400" dirty="0"/>
              <a:t>2269372303</a:t>
            </a:r>
            <a:endParaRPr lang="en-US" altLang="zh-CN" sz="2400" dirty="0"/>
          </a:p>
          <a:p>
            <a:r>
              <a:rPr lang="zh-CN" altLang="en-US" sz="2400" dirty="0"/>
              <a:t>          联系人：张文飞（视觉算法工程师）</a:t>
            </a:r>
            <a:endParaRPr lang="en-US" altLang="zh-CN" sz="2400" dirty="0"/>
          </a:p>
          <a:p>
            <a:r>
              <a:rPr lang="zh-CN" altLang="en-US" sz="2400" dirty="0"/>
              <a:t>     联系电话：</a:t>
            </a:r>
            <a:r>
              <a:rPr lang="en-US" altLang="zh-CN" sz="2400" dirty="0"/>
              <a:t>18848962511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目录</a:t>
            </a:r>
            <a:endParaRPr lang="en-US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40" y="14312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一、 设备介绍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二、 基本操作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三、异常处理和远程支持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设备介绍</a:t>
            </a:r>
            <a:endParaRPr lang="en-US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690880" y="962660"/>
            <a:ext cx="10584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条烟</a:t>
            </a:r>
            <a:r>
              <a:rPr lang="en-US" altLang="en-US" dirty="0"/>
              <a:t>精准纠错设备</a:t>
            </a:r>
            <a:r>
              <a:rPr lang="en-US" dirty="0" err="1"/>
              <a:t>是为解决条烟分拣线上错烟、多烟、漏烟的问题而设计的设备</a:t>
            </a:r>
            <a:r>
              <a:rPr lang="en-US" altLang="en-US" dirty="0"/>
              <a:t>。</a:t>
            </a:r>
            <a:endParaRPr lang="en-US" altLang="en-US" dirty="0"/>
          </a:p>
          <a:p>
            <a:r>
              <a:rPr lang="en-US" dirty="0" err="1"/>
              <a:t>该设备通过</a:t>
            </a:r>
            <a:r>
              <a:rPr lang="en-US" altLang="en-US" dirty="0"/>
              <a:t>机器视觉</a:t>
            </a:r>
            <a:r>
              <a:rPr lang="en-US" dirty="0" err="1"/>
              <a:t>精准地识别出条烟类别，与条烟订单数据库进行对比</a:t>
            </a:r>
            <a:r>
              <a:rPr lang="en-US" altLang="en-US" dirty="0"/>
              <a:t>；如果识别到订单有错误，会</a:t>
            </a:r>
            <a:r>
              <a:rPr lang="en-US" dirty="0" err="1"/>
              <a:t>通过</a:t>
            </a:r>
            <a:r>
              <a:rPr lang="en-US" altLang="en-US" dirty="0"/>
              <a:t>软件界面和</a:t>
            </a:r>
            <a:r>
              <a:rPr lang="en-US" dirty="0" err="1"/>
              <a:t>警示灯光提示工人</a:t>
            </a:r>
            <a:r>
              <a:rPr lang="en-US" dirty="0"/>
              <a:t>。</a:t>
            </a:r>
            <a:endParaRPr lang="en-US" dirty="0"/>
          </a:p>
        </p:txBody>
      </p:sp>
      <p:pic>
        <p:nvPicPr>
          <p:cNvPr id="3" name="Picture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0" y="1884680"/>
            <a:ext cx="6562090" cy="486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基本操作(开关机)</a:t>
            </a:r>
            <a:endParaRPr lang="en-US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393065" y="840740"/>
            <a:ext cx="633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光源控制器和工控机都放在机柜中，主要开关如下图所示：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332230"/>
            <a:ext cx="5972175" cy="33591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97560" y="4940300"/>
            <a:ext cx="854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1. 检查光源开光保持在连通状态</a:t>
            </a:r>
            <a:endParaRPr lang="en-US" altLang="en-US"/>
          </a:p>
          <a:p>
            <a:r>
              <a:rPr lang="en-US" altLang="en-US"/>
              <a:t>2. 检查工控机电源开关保持在连通状态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7069455" y="574675"/>
            <a:ext cx="4749165" cy="4557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en-US" sz="2000">
                <a:solidFill>
                  <a:srgbClr val="FF0000"/>
                </a:solidFill>
              </a:rPr>
              <a:t>开机：</a:t>
            </a:r>
            <a:endParaRPr lang="en-US" altLang="en-US">
              <a:solidFill>
                <a:srgbClr val="FF0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保持光源和工控机电源开关连通</a:t>
            </a:r>
            <a:endParaRPr lang="en-US" altLang="en-US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上电自动开机，无需操作</a:t>
            </a:r>
            <a:endParaRPr lang="en-US" altLang="en-US">
              <a:solidFill>
                <a:srgbClr val="FF0000"/>
              </a:solidFill>
            </a:endParaRPr>
          </a:p>
          <a:p>
            <a:pPr algn="l"/>
            <a:endParaRPr lang="en-US" altLang="en-US">
              <a:solidFill>
                <a:srgbClr val="FF0000"/>
              </a:solidFill>
            </a:endParaRPr>
          </a:p>
          <a:p>
            <a:pPr algn="l"/>
            <a:r>
              <a:rPr lang="en-US" altLang="en-US" sz="2000">
                <a:solidFill>
                  <a:srgbClr val="FF0000"/>
                </a:solidFill>
              </a:rPr>
              <a:t>关机：</a:t>
            </a:r>
            <a:endParaRPr lang="en-US" altLang="en-US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正常关机操作关闭windows系统</a:t>
            </a:r>
            <a:endParaRPr lang="en-US" altLang="en-US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直接断电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tx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注意：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禁止在windows系统未关闭前直接断电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工控机可以通过启动开关单独启动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在长时间不使用设备时(午休)，可单独关闭光源开关，以延长光源寿命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基本操作(启动和退出程序)</a:t>
            </a:r>
            <a:endParaRPr lang="en-US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561340" y="715645"/>
            <a:ext cx="10861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1. 点击</a:t>
            </a:r>
            <a:r>
              <a:rPr lang="en-US" altLang="en-US">
                <a:sym typeface="+mn-ea"/>
              </a:rPr>
              <a:t>桌面 精准纠错</a:t>
            </a:r>
            <a:r>
              <a:rPr lang="en-US" altLang="en-US"/>
              <a:t>服务端程序(如下左图)，启动服务端。出现(如下右图)表示服务端启动完成。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注意：</a:t>
            </a:r>
            <a:r>
              <a:rPr lang="en-US" altLang="en-US"/>
              <a:t>服务端软件不可手工关闭</a:t>
            </a:r>
            <a:endParaRPr lang="en-US" altLang="en-US"/>
          </a:p>
        </p:txBody>
      </p:sp>
      <p:pic>
        <p:nvPicPr>
          <p:cNvPr id="4" name="Picture -21474825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120" y="1083945"/>
            <a:ext cx="4693285" cy="2454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561340" y="3783965"/>
            <a:ext cx="1086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2. 点击桌面 科盛精准纠错系统程序(如下左图)，启动客户端</a:t>
            </a:r>
            <a:endParaRPr lang="en-US" altLang="en-US"/>
          </a:p>
        </p:txBody>
      </p:sp>
      <p:pic>
        <p:nvPicPr>
          <p:cNvPr id="5" name="Picture -21474823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85" y="3907790"/>
            <a:ext cx="5086350" cy="2869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561340" y="6304280"/>
            <a:ext cx="1086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3. 点击 退出系统 按钮，客户端和服务端会一起退出。</a:t>
            </a:r>
            <a:endParaRPr lang="en-US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13585" y="4045585"/>
            <a:ext cx="7557770" cy="23387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4558890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55" y="1858010"/>
            <a:ext cx="828675" cy="933450"/>
          </a:xfrm>
          <a:prstGeom prst="rect">
            <a:avLst/>
          </a:prstGeom>
        </p:spPr>
      </p:pic>
      <p:pic>
        <p:nvPicPr>
          <p:cNvPr id="15" name="Picture 14" descr="14772418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85" y="4470400"/>
            <a:ext cx="8477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基本操作(获取订单)</a:t>
            </a:r>
            <a:endParaRPr lang="en-US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35610" y="969010"/>
            <a:ext cx="1113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每批订单</a:t>
            </a:r>
            <a:r>
              <a:rPr lang="en-US" altLang="en-US" dirty="0"/>
              <a:t>在发送给打码器之后，精准纠错系统也需要手工获取订单，操作步骤如下：</a:t>
            </a:r>
            <a:endParaRPr lang="en-US" altLang="en-US" dirty="0"/>
          </a:p>
        </p:txBody>
      </p:sp>
      <p:pic>
        <p:nvPicPr>
          <p:cNvPr id="4" name="Picture -21474823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9345" y="1873250"/>
            <a:ext cx="9568815" cy="4911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val 4"/>
          <p:cNvSpPr/>
          <p:nvPr/>
        </p:nvSpPr>
        <p:spPr>
          <a:xfrm>
            <a:off x="4503420" y="4291965"/>
            <a:ext cx="2576195" cy="42545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9455" y="1873250"/>
            <a:ext cx="724535" cy="34036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29250" y="3054350"/>
            <a:ext cx="1075055" cy="9144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80720" y="1351915"/>
            <a:ext cx="650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加载订单——&gt;自动获取订单数据——&gt;导入订单成功</a:t>
            </a:r>
            <a:endParaRPr lang="en-US" altLang="en-US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308735" y="1628775"/>
            <a:ext cx="786765" cy="2940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3235325" y="1628775"/>
            <a:ext cx="1645285" cy="272542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25440" y="1628775"/>
            <a:ext cx="302260" cy="14484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基本操作(开始扫描与停止扫描)</a:t>
            </a:r>
            <a:endParaRPr lang="en-US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770890" y="795655"/>
            <a:ext cx="11137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获取完订单之后，点击 开始扫描 按钮，精准纠错系统开始工作。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若长时间不使用(午休)，可点击 停止扫描 按钮，让系统暂停工作</a:t>
            </a:r>
            <a:endParaRPr lang="en-US" altLang="en-US"/>
          </a:p>
        </p:txBody>
      </p:sp>
      <p:pic>
        <p:nvPicPr>
          <p:cNvPr id="6" name="Picture -2147482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611630"/>
            <a:ext cx="9270365" cy="522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val 6"/>
          <p:cNvSpPr/>
          <p:nvPr/>
        </p:nvSpPr>
        <p:spPr>
          <a:xfrm>
            <a:off x="2281555" y="1676400"/>
            <a:ext cx="637540" cy="3079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0830" y="1676400"/>
            <a:ext cx="637540" cy="3079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2600325" y="1083945"/>
            <a:ext cx="1339215" cy="5924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68370" y="1286510"/>
            <a:ext cx="1339215" cy="5924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/>
              <a:t>基本操作(软件功能模块)</a:t>
            </a:r>
            <a:endParaRPr lang="en-US" altLang="en-US" sz="3200"/>
          </a:p>
        </p:txBody>
      </p:sp>
      <p:pic>
        <p:nvPicPr>
          <p:cNvPr id="6" name="Picture 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3490" y="921385"/>
            <a:ext cx="9456420" cy="5763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1223010" y="1814830"/>
            <a:ext cx="2132965" cy="324866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-10160" y="2421890"/>
            <a:ext cx="1071245" cy="628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当前订单列表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1061085" y="2736215"/>
            <a:ext cx="161925" cy="70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55975" y="1910080"/>
            <a:ext cx="5705475" cy="42043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-10160" y="5063490"/>
            <a:ext cx="1071245" cy="628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当前订单识别结果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061085" y="4354195"/>
            <a:ext cx="3014980" cy="102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982710" y="1909445"/>
            <a:ext cx="1727200" cy="214439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076940" y="2245995"/>
            <a:ext cx="1071245" cy="628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当前订单错误列表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6" idx="3"/>
          </p:cNvCxnSpPr>
          <p:nvPr/>
        </p:nvCxnSpPr>
        <p:spPr>
          <a:xfrm flipH="1">
            <a:off x="10709910" y="2560320"/>
            <a:ext cx="36703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982710" y="4053840"/>
            <a:ext cx="1727200" cy="214439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1076940" y="5063490"/>
            <a:ext cx="1071245" cy="628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上一订单错误列表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  <a:endCxn id="19" idx="3"/>
          </p:cNvCxnSpPr>
          <p:nvPr/>
        </p:nvCxnSpPr>
        <p:spPr>
          <a:xfrm flipH="1" flipV="1">
            <a:off x="10709910" y="5126355"/>
            <a:ext cx="36703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366885" y="1192530"/>
            <a:ext cx="904240" cy="52578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076940" y="1176655"/>
            <a:ext cx="1071245" cy="628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当前分拣进度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 flipV="1">
            <a:off x="10271125" y="1455420"/>
            <a:ext cx="80581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09515" y="1663700"/>
            <a:ext cx="2669540" cy="31496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81240" y="305435"/>
            <a:ext cx="1504315" cy="378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订单控制操作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6344285" y="683895"/>
            <a:ext cx="1789430" cy="979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53490" y="1192530"/>
            <a:ext cx="2823210" cy="52641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-10160" y="1617980"/>
            <a:ext cx="1263650" cy="628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当前户信息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28" idx="1"/>
          </p:cNvCxnSpPr>
          <p:nvPr/>
        </p:nvCxnSpPr>
        <p:spPr>
          <a:xfrm flipV="1">
            <a:off x="621665" y="1456055"/>
            <a:ext cx="631825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186305" y="920750"/>
            <a:ext cx="4664075" cy="35179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229860" y="305435"/>
            <a:ext cx="1504315" cy="378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</a:rPr>
              <a:t>菜单栏</a:t>
            </a:r>
            <a:endParaRPr lang="en-US" altLang="en-US" sz="160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2"/>
            <a:endCxn id="31" idx="0"/>
          </p:cNvCxnSpPr>
          <p:nvPr/>
        </p:nvCxnSpPr>
        <p:spPr>
          <a:xfrm flipH="1">
            <a:off x="4518660" y="683895"/>
            <a:ext cx="1463675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55880"/>
            <a:ext cx="10515600" cy="1028065"/>
          </a:xfrm>
        </p:spPr>
        <p:txBody>
          <a:bodyPr/>
          <a:lstStyle/>
          <a:p>
            <a:r>
              <a:rPr lang="en-US" altLang="en-US" sz="3200" dirty="0"/>
              <a:t>异常处理(手工对齐订单)</a:t>
            </a:r>
            <a:endParaRPr lang="en-US" altLang="en-US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561340" y="786130"/>
            <a:ext cx="10914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若由于某些异常导致订单未对齐，则需要手工对齐订单。操作如下：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点击 上一任务  /  下一任务  按钮可以快速切至上一订单或下一订单。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点击 任务编号 文本框可弹出所有订单列表，可以快速切户至任一订单</a:t>
            </a:r>
            <a:endParaRPr lang="en-US" altLang="en-US" dirty="0"/>
          </a:p>
          <a:p>
            <a:pPr marL="285750" indent="-285750"/>
            <a:r>
              <a:rPr lang="en-US" altLang="en-US">
                <a:solidFill>
                  <a:srgbClr val="FF0000"/>
                </a:solidFill>
              </a:rPr>
              <a:t>注意</a:t>
            </a:r>
            <a:r>
              <a:rPr lang="en-US" altLang="en-US"/>
              <a:t>：目前打码器报警会导致软件切户到下一订单，从而引起订单不匹配。此时需要点击 上一任务 按钮返回上一订单。</a:t>
            </a:r>
            <a:endParaRPr lang="en-US" altLang="en-US"/>
          </a:p>
        </p:txBody>
      </p:sp>
      <p:pic>
        <p:nvPicPr>
          <p:cNvPr id="3" name="Picture -21474823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1340" y="2458720"/>
            <a:ext cx="7366635" cy="42151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1883410" y="1295400"/>
            <a:ext cx="1689100" cy="17862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3085" y="1295400"/>
            <a:ext cx="858520" cy="174307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0230" y="1576705"/>
            <a:ext cx="2458085" cy="150495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2891790"/>
            <a:ext cx="5836920" cy="37820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953000" y="1457960"/>
            <a:ext cx="1391920" cy="147193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91730" y="6338570"/>
            <a:ext cx="2576195" cy="42545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宋体</vt:lpstr>
      <vt:lpstr>WenQuanYi Micro Hei</vt:lpstr>
      <vt:lpstr>Calibri</vt:lpstr>
      <vt:lpstr>微软雅黑</vt:lpstr>
      <vt:lpstr>Arial Unicode MS</vt:lpstr>
      <vt:lpstr>Webdings</vt:lpstr>
      <vt:lpstr>Times New Roman</vt:lpstr>
      <vt:lpstr>Office 主题</vt:lpstr>
      <vt:lpstr>条烟精准纠错设备使用维护手册</vt:lpstr>
      <vt:lpstr>目录</vt:lpstr>
      <vt:lpstr>设备介绍</vt:lpstr>
      <vt:lpstr>基本操作(开关机)</vt:lpstr>
      <vt:lpstr>基本操作(启动和退出程序)</vt:lpstr>
      <vt:lpstr>基本操作(获取订单)</vt:lpstr>
      <vt:lpstr>基本操作(开始扫描与停止扫描)</vt:lpstr>
      <vt:lpstr>基本操作(软件功能模块)</vt:lpstr>
      <vt:lpstr>异常处理(手工对齐订单)</vt:lpstr>
      <vt:lpstr>新品导入     该功能用于导入新烟数据（将烟所有可能出现的面都进行采集）。操作步骤如下： 双击新品导入，填入条烟编码（如：17754_1_大青山（昭君和亲），其中，17754为条烟编码，1为第一个面，大青山（昭君和亲）），依次点击拍照，停止，检查模板，确认模板，制作模板，即可完成新烟录入。</vt:lpstr>
      <vt:lpstr>远程支持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条烟精准纠错设备使用维护手册</dc:title>
  <dc:creator>wps</dc:creator>
  <cp:lastModifiedBy>cobot</cp:lastModifiedBy>
  <cp:revision>109</cp:revision>
  <dcterms:created xsi:type="dcterms:W3CDTF">2021-02-01T08:21:54Z</dcterms:created>
  <dcterms:modified xsi:type="dcterms:W3CDTF">2021-02-01T08:21:54Z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