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640" y="5209200"/>
            <a:ext cx="737064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1000" spc="-1" strike="noStrike">
                <a:solidFill>
                  <a:srgbClr val="697d91"/>
                </a:solidFill>
                <a:latin typeface="Lucida Sans"/>
                <a:ea typeface="MS PGothic"/>
              </a:rPr>
              <a:t>Berner Fachhochschule | Haute école spécialisée bernoise | Bern University of Applied Sciences</a:t>
            </a:r>
            <a:endParaRPr b="0" lang="de-CH" sz="10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10078200" cy="5668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379520"/>
            <a:ext cx="7736760" cy="2380680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135072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73140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411120" y="5170320"/>
            <a:ext cx="6851160" cy="249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ffffff"/>
                </a:solidFill>
                <a:latin typeface="Calibri"/>
                <a:ea typeface="MS PGothic"/>
              </a:rPr>
              <a:t>t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6" name="Bild 8" descr=""/>
          <p:cNvPicPr/>
          <p:nvPr/>
        </p:nvPicPr>
        <p:blipFill>
          <a:blip r:embed="rId2"/>
          <a:stretch/>
        </p:blipFill>
        <p:spPr>
          <a:xfrm>
            <a:off x="498600" y="261000"/>
            <a:ext cx="1685160" cy="90792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3640" y="5209200"/>
            <a:ext cx="737064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1000" spc="-1" strike="noStrike">
                <a:solidFill>
                  <a:srgbClr val="697d91"/>
                </a:solidFill>
                <a:latin typeface="Lucida Sans"/>
                <a:ea typeface="MS PGothic"/>
              </a:rPr>
              <a:t>Berner Fachhochschule | Haute école spécialisée bernoise | Bern University of Applied Sciences</a:t>
            </a:r>
            <a:endParaRPr b="0" lang="de-CH" sz="1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0" y="0"/>
            <a:ext cx="10078200" cy="5668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640" y="5209200"/>
            <a:ext cx="737064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1000" spc="-1" strike="noStrike">
                <a:solidFill>
                  <a:srgbClr val="697d91"/>
                </a:solidFill>
                <a:latin typeface="Lucida Sans"/>
                <a:ea typeface="MS PGothic"/>
              </a:rPr>
              <a:t>Berner Fachhochschule | Haute école spécialisée bernoise | Bern University of Applied Sciences</a:t>
            </a:r>
            <a:endParaRPr b="0" lang="de-CH" sz="1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0"/>
            <a:ext cx="10078200" cy="5668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0" y="1379520"/>
            <a:ext cx="7736760" cy="2380680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135072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373140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411120" y="5170320"/>
            <a:ext cx="6851160" cy="249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ffffff"/>
                </a:solidFill>
                <a:latin typeface="Calibri"/>
                <a:ea typeface="MS PGothic"/>
              </a:rPr>
              <a:t>t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91" name="Bild 8" descr=""/>
          <p:cNvPicPr/>
          <p:nvPr/>
        </p:nvPicPr>
        <p:blipFill>
          <a:blip r:embed="rId2"/>
          <a:stretch/>
        </p:blipFill>
        <p:spPr>
          <a:xfrm>
            <a:off x="498600" y="261000"/>
            <a:ext cx="1685160" cy="907920"/>
          </a:xfrm>
          <a:prstGeom prst="rect">
            <a:avLst/>
          </a:prstGeom>
          <a:ln>
            <a:noFill/>
          </a:ln>
        </p:spPr>
      </p:pic>
      <p:sp>
        <p:nvSpPr>
          <p:cNvPr id="92" name="PlaceHolder 7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640" y="5209200"/>
            <a:ext cx="737064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1000" spc="-1" strike="noStrike">
                <a:solidFill>
                  <a:srgbClr val="697d91"/>
                </a:solidFill>
                <a:latin typeface="Lucida Sans"/>
                <a:ea typeface="MS PGothic"/>
              </a:rPr>
              <a:t>Berner Fachhochschule | Haute école spécialisée bernoise | Bern University of Applied Sciences</a:t>
            </a:r>
            <a:endParaRPr b="0" lang="de-CH" sz="1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0"/>
            <a:ext cx="10078200" cy="5668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0" y="1379520"/>
            <a:ext cx="7736760" cy="2380680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0" y="135072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0" y="3731400"/>
            <a:ext cx="7736760" cy="5724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640" y="5209200"/>
            <a:ext cx="737064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1000" spc="-1" strike="noStrike">
                <a:solidFill>
                  <a:srgbClr val="697d91"/>
                </a:solidFill>
                <a:latin typeface="Lucida Sans"/>
                <a:ea typeface="MS PGothic"/>
              </a:rPr>
              <a:t>Berner Fachhochschule | Haute école spécialisée bernoise | Bern University of Applied Sciences</a:t>
            </a:r>
            <a:endParaRPr b="0" lang="de-CH" sz="1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0078200" cy="5668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15520" y="1437840"/>
            <a:ext cx="71787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ffffff"/>
                </a:solidFill>
                <a:latin typeface="Lucida Sans"/>
                <a:ea typeface="DejaVu Sans"/>
              </a:rPr>
              <a:t>Vollständige Verifizierbarkeit des</a:t>
            </a:r>
            <a:br/>
            <a:r>
              <a:rPr b="0" lang="de-CH" sz="2600" spc="-1" strike="noStrike">
                <a:solidFill>
                  <a:srgbClr val="ffffff"/>
                </a:solidFill>
                <a:latin typeface="Lucida Sans"/>
                <a:ea typeface="DejaVu Sans"/>
              </a:rPr>
              <a:t>Genfer E-Voting Systems</a:t>
            </a:r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0" y="427320"/>
            <a:ext cx="10079280" cy="48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0" y="431280"/>
            <a:ext cx="10079280" cy="48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0" y="429120"/>
            <a:ext cx="10079280" cy="481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0" y="425160"/>
            <a:ext cx="10079280" cy="48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0" y="418680"/>
            <a:ext cx="10079280" cy="483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0" y="422640"/>
            <a:ext cx="1007928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0" y="435600"/>
            <a:ext cx="10079280" cy="47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4137480" y="144000"/>
            <a:ext cx="5798160" cy="542412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515880" y="1190520"/>
            <a:ext cx="9256320" cy="38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15520" y="29736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Klassendiagramm</a:t>
            </a:r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49840" y="38160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Live Demo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49840" y="4095720"/>
            <a:ext cx="892728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-360" y="743760"/>
            <a:ext cx="51969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0" y="1338480"/>
            <a:ext cx="6744240" cy="5868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2" name="CustomShape 5"/>
          <p:cNvSpPr/>
          <p:nvPr/>
        </p:nvSpPr>
        <p:spPr>
          <a:xfrm>
            <a:off x="0" y="3720960"/>
            <a:ext cx="6744240" cy="5724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3" name="CustomShape 6"/>
          <p:cNvSpPr/>
          <p:nvPr/>
        </p:nvSpPr>
        <p:spPr>
          <a:xfrm>
            <a:off x="0" y="1398960"/>
            <a:ext cx="6744600" cy="23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Grafik 4" descr=""/>
          <p:cNvPicPr/>
          <p:nvPr/>
        </p:nvPicPr>
        <p:blipFill>
          <a:blip r:embed="rId1"/>
          <a:stretch/>
        </p:blipFill>
        <p:spPr>
          <a:xfrm>
            <a:off x="0" y="1398600"/>
            <a:ext cx="6744600" cy="23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15520" y="1521000"/>
            <a:ext cx="71787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ffffff"/>
                </a:solidFill>
                <a:latin typeface="Lucida Sans"/>
                <a:ea typeface="MS PGothic"/>
              </a:rPr>
              <a:t>Danke für Ihre Aufmerksamkeit.</a:t>
            </a:r>
            <a:br/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15880" y="1190520"/>
            <a:ext cx="9256320" cy="38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Anforderungen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Meilensteine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Projektplan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Mockup Prototyp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Klassendiagramm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Live Demo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15520" y="29736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Inhalt</a:t>
            </a:r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15880" y="1190520"/>
            <a:ext cx="9256320" cy="38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15520" y="29736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Anforderungen</a:t>
            </a:r>
            <a:endParaRPr b="0" lang="de-CH" sz="26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150640" y="743040"/>
            <a:ext cx="5778360" cy="44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15880" y="1190520"/>
            <a:ext cx="9256320" cy="38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M1: Projekt Initialisierung ist fertig / Es können nun Anpassungen an der Bestehenden Applikation gemacht werden.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M2: Implementation der Tests in Python ist Abgeschlossen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M3: Die GUI-Programmierung ist Abgeschlossen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M4: Das Backend ist mit dem Frontend verknüpf / </a:t>
            </a:r>
            <a:br/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Alle Muss-Kriterien sind erfüllt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M5: Alle Kann-Kriterien wurden erfüllt.</a:t>
            </a:r>
            <a:endParaRPr b="0" lang="de-CH" sz="1800" spc="-1" strike="noStrike">
              <a:latin typeface="Arial"/>
            </a:endParaRPr>
          </a:p>
          <a:p>
            <a:pPr marL="271440" indent="-269640">
              <a:lnSpc>
                <a:spcPct val="100000"/>
              </a:lnSpc>
              <a:spcBef>
                <a:spcPts val="36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de-CH" sz="1800" spc="-1" strike="noStrike">
                <a:solidFill>
                  <a:srgbClr val="000000"/>
                </a:solidFill>
                <a:latin typeface="Lucida Sans"/>
                <a:ea typeface="MS PGothic"/>
              </a:rPr>
              <a:t>M6: Dokumentation ist abgeschlossen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15520" y="29736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Meilensteine</a:t>
            </a:r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15880" y="1190520"/>
            <a:ext cx="9256320" cy="38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CH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15520" y="297360"/>
            <a:ext cx="892728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697d91"/>
                </a:solidFill>
                <a:latin typeface="Lucida Sans"/>
                <a:ea typeface="MS PGothic"/>
              </a:rPr>
              <a:t>Projektplan</a:t>
            </a:r>
            <a:endParaRPr b="0" lang="de-CH" sz="2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rcRect l="5509" t="11253" r="13699" b="17627"/>
          <a:stretch/>
        </p:blipFill>
        <p:spPr>
          <a:xfrm>
            <a:off x="1503000" y="792000"/>
            <a:ext cx="7073640" cy="440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15880" y="1437840"/>
            <a:ext cx="71787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ffffff"/>
                </a:solidFill>
                <a:latin typeface="Lucida Sans"/>
                <a:ea typeface="DejaVu Sans"/>
              </a:rPr>
              <a:t>Mockup Prototyp</a:t>
            </a:r>
            <a:endParaRPr b="0" lang="de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0" y="429480"/>
            <a:ext cx="10079280" cy="481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0" y="437760"/>
            <a:ext cx="10079280" cy="47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0" y="435600"/>
            <a:ext cx="10079280" cy="47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>
  <documentManagement>
    <TaxCatchAll xmlns="d30da875-c4f5-4f84-a204-e55decae971e">
      <Value>13</Value>
    </TaxCatchAll>
    <BfhIntranetDepartmentText xmlns="9b24ba15-1a09-499c-a057-cb454db1bb33">
      <Terms xmlns="http://schemas.microsoft.com/office/infopath/2007/PartnerControls">
        <TermInfo>
          <TermName>Präsentation</TermName>
          <TermId>160021e4-31c0-4e22-a067-798f5b1d678b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7E2353FCFDE99B42A6EBC860CFAF66F2" ma:contentTypeVersion="2" ma:contentTypeDescription="Ein neues Dokument erstellen." ma:contentTypeScope="" ma:versionID="a343448c5f763ac7851001adfb636028">
  <xsd:schema xmlns:xsd="http://www.w3.org/2001/XMLSchema" xmlns:xs="http://www.w3.org/2001/XMLSchema" xmlns:p="http://schemas.microsoft.com/office/2006/metadata/properties" xmlns:ns2="9b24ba15-1a09-499c-a057-cb454db1bb33" xmlns:ns3="d30da875-c4f5-4f84-a204-e55decae971e" targetNamespace="http://schemas.microsoft.com/office/2006/metadata/properties" ma:root="true" ma:fieldsID="b367b2f118391c8613b75b591f7e33d1" ns2:_="" ns3:_="">
    <xsd:import namespace="9b24ba15-1a09-499c-a057-cb454db1bb33"/>
    <xsd:import namespace="d30da875-c4f5-4f84-a204-e55decae971e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4ba15-1a09-499c-a057-cb454db1bb3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da875-c4f5-4f84-a204-e55decae97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fa13b8b7-178c-428b-b572-b70395c44c26}" ma:internalName="TaxCatchAll" ma:showField="CatchAllData" ma:web="d30da875-c4f5-4f84-a204-e55decae9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Redir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21725-3E5C-4BD1-BEFA-5F8106CD4853}">
  <ds:schemaRefs>
    <ds:schemaRef ds:uri="d30da875-c4f5-4f84-a204-e55decae971e"/>
    <ds:schemaRef ds:uri="http://purl.org/dc/elements/1.1/"/>
    <ds:schemaRef ds:uri="http://schemas.microsoft.com/office/infopath/2007/PartnerControls"/>
    <ds:schemaRef ds:uri="9b24ba15-1a09-499c-a057-cb454db1bb33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BED312-5D55-4E95-838A-B7C5DD5719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D50DAF-11A1-4BD2-9413-72D102D0E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4ba15-1a09-499c-a057-cb454db1bb33"/>
    <ds:schemaRef ds:uri="d30da875-c4f5-4f84-a204-e55decae9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13Akquisition_d</Template>
  <TotalTime>26</TotalTime>
  <Application>LibreOffice/6.1.0.3$Windows_X86_64 LibreOffice_project/efb621ed25068d70781dc026f7e9c5187a4decd1</Application>
  <Words>651</Words>
  <Paragraphs>184</Paragraphs>
  <Company>Berner Fachhochschule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2013-03-27T13:00:47Z</dcterms:created>
  <dc:creator>Erard Varrin Aline</dc:creator>
  <dc:description/>
  <dc:language>de-CH</dc:language>
  <cp:lastModifiedBy/>
  <cp:lastPrinted>2013-06-07T08:55:32Z</cp:lastPrinted>
  <dcterms:modified xsi:type="dcterms:W3CDTF">2018-10-28T15:31:23Z</dcterms:modified>
  <cp:revision>114</cp:revision>
  <dc:subject/>
  <dc:title>Willkommen zum Bachelor-Studium an der BFH-TI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fhIntranetDocumentType">
    <vt:lpwstr>13;#Präsentation|160021e4-31c0-4e22-a067-798f5b1d678b</vt:lpwstr>
  </property>
  <property fmtid="{D5CDD505-2E9C-101B-9397-08002B2CF9AE}" pid="4" name="Company">
    <vt:lpwstr>Berner Fachhochschule</vt:lpwstr>
  </property>
  <property fmtid="{D5CDD505-2E9C-101B-9397-08002B2CF9AE}" pid="5" name="ContentTypeId">
    <vt:lpwstr>0x0101009127C3B567804923A8661E062BBD8EF5007E2353FCFDE99B42A6EBC860CFAF66F2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Bildschirmpräsentation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24</vt:i4>
  </property>
</Properties>
</file>