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4" r:id="rId11"/>
    <p:sldId id="263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9" r:id="rId23"/>
    <p:sldId id="277" r:id="rId24"/>
    <p:sldId id="280" r:id="rId25"/>
    <p:sldId id="28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1202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62424" y="4687888"/>
            <a:ext cx="6505575" cy="6651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1302327"/>
            <a:ext cx="10515600" cy="480183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6508" y="1749024"/>
            <a:ext cx="9497291" cy="44279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4825" y="2462289"/>
            <a:ext cx="7032626" cy="1772637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4825" y="4261915"/>
            <a:ext cx="7032626" cy="62098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72457" y="1939636"/>
            <a:ext cx="4408798" cy="423732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45002" y="1939636"/>
            <a:ext cx="4408798" cy="423732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260539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084450"/>
            <a:ext cx="5157787" cy="404202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260539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084450"/>
            <a:ext cx="5183188" cy="404202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21B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wrap="square">
            <a:normAutofit/>
          </a:bodyPr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wrap="square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wrap="square">
            <a:normAutofit/>
          </a:bodyPr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0" y="1656584"/>
            <a:ext cx="10627032" cy="5201416"/>
          </a:xfrm>
          <a:custGeom>
            <a:avLst/>
            <a:gdLst>
              <a:gd name="connsiteX0" fmla="*/ 1384909 w 10627032"/>
              <a:gd name="connsiteY0" fmla="*/ 0 h 5201416"/>
              <a:gd name="connsiteX1" fmla="*/ 10627032 w 10627032"/>
              <a:gd name="connsiteY1" fmla="*/ 2750712 h 5201416"/>
              <a:gd name="connsiteX2" fmla="*/ 9110391 w 10627032"/>
              <a:gd name="connsiteY2" fmla="*/ 5201416 h 5201416"/>
              <a:gd name="connsiteX3" fmla="*/ 0 w 10627032"/>
              <a:gd name="connsiteY3" fmla="*/ 5201416 h 5201416"/>
              <a:gd name="connsiteX4" fmla="*/ 0 w 10627032"/>
              <a:gd name="connsiteY4" fmla="*/ 1919631 h 5201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7032" h="5201416">
                <a:moveTo>
                  <a:pt x="1384909" y="0"/>
                </a:moveTo>
                <a:lnTo>
                  <a:pt x="10627032" y="2750712"/>
                </a:lnTo>
                <a:lnTo>
                  <a:pt x="9110391" y="5201416"/>
                </a:lnTo>
                <a:lnTo>
                  <a:pt x="0" y="5201416"/>
                </a:lnTo>
                <a:lnTo>
                  <a:pt x="0" y="1919631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20287" y="1333756"/>
            <a:ext cx="9551427" cy="3103217"/>
          </a:xfrm>
          <a:prstGeom prst="roundRect">
            <a:avLst>
              <a:gd name="adj" fmla="val 57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15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20287" y="1333755"/>
            <a:ext cx="9551428" cy="3103217"/>
          </a:xfrm>
        </p:spPr>
        <p:txBody>
          <a:bodyPr wrap="square">
            <a:normAutofit/>
          </a:bodyPr>
          <a:lstStyle>
            <a:lvl1pPr algn="ctr">
              <a:defRPr sz="115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21B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05200" y="1479600"/>
            <a:ext cx="8182800" cy="3880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14000" y="5598000"/>
            <a:ext cx="9561600" cy="7560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64435" y="1191491"/>
            <a:ext cx="1489365" cy="4985472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191491"/>
            <a:ext cx="8721435" cy="49854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61925"/>
            <a:ext cx="10515600" cy="704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38250"/>
            <a:ext cx="10515600" cy="493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548437"/>
            <a:ext cx="2743200" cy="29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548437"/>
            <a:ext cx="4114800" cy="29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548437"/>
            <a:ext cx="2743200" cy="29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60045" indent="-360045" algn="just" defTabSz="914400" rtl="0" eaLnBrk="1" latinLnBrk="0" hangingPunct="1">
        <a:lnSpc>
          <a:spcPct val="130000"/>
        </a:lnSpc>
        <a:spcBef>
          <a:spcPts val="1200"/>
        </a:spcBef>
        <a:buFont typeface="Wingdings" panose="05000000000000000000" pitchFamily="2" charset="2"/>
        <a:buChar char="±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02945" indent="-342900" algn="just" defTabSz="91440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6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219450" y="2090420"/>
            <a:ext cx="642556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/>
              <a:t>maven+tomcat</a:t>
            </a:r>
            <a:r>
              <a:rPr lang="zh-CN" altLang="en-US" sz="5400"/>
              <a:t>配置</a:t>
            </a:r>
            <a:endParaRPr lang="zh-CN" altLang="en-US" sz="54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</a:t>
            </a:r>
            <a:r>
              <a:rPr lang="en-US" altLang="zh-CN"/>
              <a:t>maven</a:t>
            </a:r>
            <a:r>
              <a:rPr lang="zh-CN" altLang="en-US"/>
              <a:t>环境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3190" y="3595370"/>
            <a:ext cx="9405620" cy="277241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3196590" y="1837690"/>
            <a:ext cx="6394450" cy="1559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88665" y="1885950"/>
            <a:ext cx="6302375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运行：</a:t>
            </a:r>
            <a:r>
              <a:rPr lang="en-US" altLang="zh-CN"/>
              <a:t>mvn -v</a:t>
            </a:r>
            <a:r>
              <a:rPr lang="zh-CN" altLang="en-US"/>
              <a:t>命令</a:t>
            </a:r>
            <a:endParaRPr lang="zh-CN" altLang="en-US"/>
          </a:p>
          <a:p>
            <a:r>
              <a:rPr lang="en-US" altLang="zh-CN"/>
              <a:t>maven home</a:t>
            </a:r>
            <a:r>
              <a:rPr lang="zh-CN" altLang="en-US"/>
              <a:t>路径对</a:t>
            </a:r>
            <a:endParaRPr lang="zh-CN" altLang="en-US"/>
          </a:p>
          <a:p>
            <a:r>
              <a:rPr lang="en-US" altLang="zh-CN"/>
              <a:t>java version</a:t>
            </a:r>
            <a:r>
              <a:rPr lang="zh-CN" altLang="en-US"/>
              <a:t>（</a:t>
            </a:r>
            <a:r>
              <a:rPr lang="en-US" altLang="zh-CN"/>
              <a:t>jdk</a:t>
            </a:r>
            <a:r>
              <a:rPr lang="zh-CN" altLang="en-US"/>
              <a:t>版本）</a:t>
            </a:r>
            <a:r>
              <a:rPr lang="zh-CN" altLang="en-US"/>
              <a:t>对</a:t>
            </a:r>
            <a:endParaRPr lang="zh-CN" altLang="en-US"/>
          </a:p>
          <a:p>
            <a:r>
              <a:rPr lang="en-US" altLang="zh-CN"/>
              <a:t>Java hong</a:t>
            </a:r>
            <a:r>
              <a:rPr lang="zh-CN" altLang="en-US"/>
              <a:t>（</a:t>
            </a:r>
            <a:r>
              <a:rPr lang="en-US" altLang="zh-CN"/>
              <a:t>jdk</a:t>
            </a:r>
            <a:r>
              <a:rPr lang="zh-CN" altLang="en-US"/>
              <a:t>路径）</a:t>
            </a:r>
            <a:r>
              <a:rPr lang="zh-CN" altLang="en-US"/>
              <a:t>对</a:t>
            </a:r>
            <a:endParaRPr lang="zh-CN" altLang="en-US"/>
          </a:p>
          <a:p>
            <a:r>
              <a:rPr lang="zh-CN" altLang="en-US"/>
              <a:t>则代表配置成功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</a:t>
            </a:r>
            <a:r>
              <a:rPr lang="zh-CN" altLang="en-US"/>
              <a:t>修改</a:t>
            </a:r>
            <a:r>
              <a:rPr lang="zh-CN" altLang="en-US"/>
              <a:t>服务器和给予</a:t>
            </a:r>
            <a:r>
              <a:rPr lang="en-US" altLang="zh-CN"/>
              <a:t>.m2</a:t>
            </a:r>
            <a:r>
              <a:rPr lang="zh-CN" altLang="en-US"/>
              <a:t>位置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180" y="998220"/>
            <a:ext cx="9294495" cy="5448300"/>
          </a:xfrm>
          <a:prstGeom prst="rect">
            <a:avLst/>
          </a:prstGeom>
        </p:spPr>
      </p:pic>
      <p:sp>
        <p:nvSpPr>
          <p:cNvPr id="200" name=" 200"/>
          <p:cNvSpPr/>
          <p:nvPr/>
        </p:nvSpPr>
        <p:spPr>
          <a:xfrm>
            <a:off x="558800" y="4560570"/>
            <a:ext cx="8689340" cy="1069975"/>
          </a:xfrm>
          <a:prstGeom prst="fram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91650" y="3611880"/>
            <a:ext cx="229489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修改</a:t>
            </a:r>
            <a:r>
              <a:rPr lang="en-US" altLang="zh-CN"/>
              <a:t>mirror</a:t>
            </a:r>
            <a:r>
              <a:rPr lang="zh-CN" altLang="en-US"/>
              <a:t>标签内容</a:t>
            </a:r>
            <a:endParaRPr lang="zh-CN" altLang="en-US"/>
          </a:p>
          <a:p>
            <a:endParaRPr lang="en-US" altLang="zh-CN"/>
          </a:p>
        </p:txBody>
      </p:sp>
      <p:sp>
        <p:nvSpPr>
          <p:cNvPr id="10" name="直角双向箭头 9"/>
          <p:cNvSpPr/>
          <p:nvPr/>
        </p:nvSpPr>
        <p:spPr>
          <a:xfrm>
            <a:off x="9544685" y="3948430"/>
            <a:ext cx="963930" cy="133096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345930" y="5279390"/>
            <a:ext cx="234061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localRepository</a:t>
            </a:r>
            <a:r>
              <a:rPr lang="zh-CN" altLang="en-US"/>
              <a:t>标签内容为</a:t>
            </a:r>
            <a:r>
              <a:rPr lang="en-US" altLang="zh-CN"/>
              <a:t>.m2</a:t>
            </a:r>
            <a:r>
              <a:rPr lang="zh-CN" altLang="en-US"/>
              <a:t>的路径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570" y="1186815"/>
            <a:ext cx="10515600" cy="704851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>
                <a:ln/>
                <a:solidFill>
                  <a:schemeClr val="accent4"/>
                </a:solidFill>
                <a:effectLst/>
              </a:rPr>
              <a:t>若</a:t>
            </a:r>
            <a:r>
              <a:rPr lang="en-US" altLang="zh-CN">
                <a:ln/>
                <a:solidFill>
                  <a:schemeClr val="accent4"/>
                </a:solidFill>
                <a:effectLst/>
              </a:rPr>
              <a:t>settings</a:t>
            </a:r>
            <a:r>
              <a:rPr lang="zh-CN" altLang="en-US">
                <a:ln/>
                <a:solidFill>
                  <a:schemeClr val="accent4"/>
                </a:solidFill>
                <a:effectLst/>
              </a:rPr>
              <a:t>内容为</a:t>
            </a:r>
            <a:endParaRPr lang="zh-CN" altLang="en-US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555" y="1800225"/>
            <a:ext cx="9738995" cy="4732020"/>
          </a:xfrm>
          <a:prstGeom prst="rect">
            <a:avLst/>
          </a:prstGeom>
        </p:spPr>
      </p:pic>
      <p:sp>
        <p:nvSpPr>
          <p:cNvPr id="7" name=" 7"/>
          <p:cNvSpPr/>
          <p:nvPr/>
        </p:nvSpPr>
        <p:spPr>
          <a:xfrm>
            <a:off x="623570" y="3992880"/>
            <a:ext cx="10134600" cy="1920240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025" y="1007110"/>
            <a:ext cx="10515600" cy="704851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p>
            <a:r>
              <a:rPr lang="zh-CN" altLang="en-US"/>
              <a:t>将红线里面的内容删除，然后在修改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905" y="1842135"/>
            <a:ext cx="9647555" cy="46666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3.eclipse</a:t>
            </a:r>
            <a:r>
              <a:rPr lang="zh-CN" altLang="en-US"/>
              <a:t>中配置</a:t>
            </a:r>
            <a:r>
              <a:rPr lang="en-US" altLang="zh-CN"/>
              <a:t>maven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195" y="1981200"/>
            <a:ext cx="10683875" cy="3628390"/>
          </a:xfrm>
          <a:prstGeom prst="rect">
            <a:avLst/>
          </a:prstGeom>
        </p:spPr>
      </p:pic>
      <p:sp>
        <p:nvSpPr>
          <p:cNvPr id="200" name=" 200"/>
          <p:cNvSpPr/>
          <p:nvPr/>
        </p:nvSpPr>
        <p:spPr>
          <a:xfrm>
            <a:off x="6101715" y="2252980"/>
            <a:ext cx="967105" cy="342900"/>
          </a:xfrm>
          <a:prstGeom prst="fram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6371590" y="2595880"/>
            <a:ext cx="219710" cy="2644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280160" y="1127760"/>
            <a:ext cx="947928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95400" y="1173480"/>
            <a:ext cx="93878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Window———&gt;Preferences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0" name=" 200"/>
          <p:cNvSpPr/>
          <p:nvPr/>
        </p:nvSpPr>
        <p:spPr>
          <a:xfrm>
            <a:off x="639445" y="3697605"/>
            <a:ext cx="808355" cy="196215"/>
          </a:xfrm>
          <a:prstGeom prst="fram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8085" y="1495425"/>
            <a:ext cx="5562600" cy="487172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060690" y="1664970"/>
            <a:ext cx="2913380" cy="306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060690" y="1664970"/>
            <a:ext cx="2998470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此处路径为本机</a:t>
            </a:r>
            <a:r>
              <a:rPr lang="en-US" altLang="zh-CN"/>
              <a:t>maven</a:t>
            </a:r>
            <a:r>
              <a:rPr lang="zh-CN" altLang="en-US"/>
              <a:t>路径</a:t>
            </a:r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9665335" y="1983105"/>
            <a:ext cx="134620" cy="11880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95" y="1263650"/>
            <a:ext cx="5763260" cy="50647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265" y="1051560"/>
            <a:ext cx="5962015" cy="534289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7216140" y="2142490"/>
            <a:ext cx="3906520" cy="722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228205" y="3520440"/>
            <a:ext cx="3906520" cy="1239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5" idx="1"/>
          </p:cNvCxnSpPr>
          <p:nvPr/>
        </p:nvCxnSpPr>
        <p:spPr>
          <a:xfrm flipH="1" flipV="1">
            <a:off x="6383020" y="2142490"/>
            <a:ext cx="833120" cy="3613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6468745" y="2693670"/>
            <a:ext cx="747395" cy="247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216140" y="2179320"/>
            <a:ext cx="391858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这两处的路径相</a:t>
            </a:r>
            <a:r>
              <a:rPr lang="zh-CN" altLang="en-US"/>
              <a:t>同</a:t>
            </a:r>
            <a:endParaRPr lang="zh-CN" altLang="en-US"/>
          </a:p>
          <a:p>
            <a:r>
              <a:rPr lang="zh-CN" altLang="en-US"/>
              <a:t>都是刚才所修改的</a:t>
            </a:r>
            <a:r>
              <a:rPr lang="en-US" altLang="zh-CN"/>
              <a:t>settings.xml</a:t>
            </a:r>
            <a:r>
              <a:rPr lang="zh-CN" altLang="en-US"/>
              <a:t>路径</a:t>
            </a:r>
            <a:endParaRPr lang="zh-CN" altLang="en-US"/>
          </a:p>
        </p:txBody>
      </p:sp>
      <p:sp>
        <p:nvSpPr>
          <p:cNvPr id="10" name="左箭头 9"/>
          <p:cNvSpPr/>
          <p:nvPr/>
        </p:nvSpPr>
        <p:spPr>
          <a:xfrm>
            <a:off x="4619625" y="3673475"/>
            <a:ext cx="2596515" cy="109855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240905" y="3673475"/>
            <a:ext cx="389382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此处路径自动获取，获取的是</a:t>
            </a:r>
            <a:r>
              <a:rPr lang="en-US" altLang="zh-CN"/>
              <a:t>settings.xml</a:t>
            </a:r>
            <a:r>
              <a:rPr lang="zh-CN" altLang="en-US"/>
              <a:t>文件里所修改的</a:t>
            </a:r>
            <a:r>
              <a:rPr lang="en-US" altLang="zh-CN"/>
              <a:t>l</a:t>
            </a:r>
            <a:r>
              <a:rPr lang="en-US" altLang="zh-CN">
                <a:sym typeface="+mn-ea"/>
              </a:rPr>
              <a:t>ocalRepository</a:t>
            </a:r>
            <a:r>
              <a:rPr lang="zh-CN" altLang="en-US">
                <a:sym typeface="+mn-ea"/>
              </a:rPr>
              <a:t>标签内容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5205" y="1535430"/>
            <a:ext cx="10181590" cy="4911090"/>
          </a:xfrm>
          <a:prstGeom prst="rect">
            <a:avLst/>
          </a:prstGeom>
        </p:spPr>
      </p:pic>
      <p:sp>
        <p:nvSpPr>
          <p:cNvPr id="200" name=" 200"/>
          <p:cNvSpPr/>
          <p:nvPr/>
        </p:nvSpPr>
        <p:spPr>
          <a:xfrm>
            <a:off x="5554980" y="1753235"/>
            <a:ext cx="762000" cy="289560"/>
          </a:xfrm>
          <a:prstGeom prst="fram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5897880" y="2042795"/>
            <a:ext cx="76200" cy="807085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 7"/>
          <p:cNvSpPr/>
          <p:nvPr/>
        </p:nvSpPr>
        <p:spPr>
          <a:xfrm>
            <a:off x="5654040" y="2849880"/>
            <a:ext cx="1539240" cy="320040"/>
          </a:xfrm>
          <a:prstGeom prst="fram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7086600" y="3093720"/>
            <a:ext cx="571500" cy="30251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280160" y="1127760"/>
            <a:ext cx="947928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209800" y="1127760"/>
            <a:ext cx="94945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Window———&gt; Show View———&gt; Other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205" y="1290955"/>
            <a:ext cx="3780790" cy="5083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095" y="1927860"/>
            <a:ext cx="6656705" cy="444627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4724400" y="1112520"/>
            <a:ext cx="6705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93920" y="1249680"/>
            <a:ext cx="67360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展开</a:t>
            </a:r>
            <a:r>
              <a:rPr lang="en-US" altLang="zh-CN"/>
              <a:t>Global Repositories,</a:t>
            </a:r>
            <a:r>
              <a:rPr lang="zh-CN" altLang="en-US"/>
              <a:t>第一个右键，然后单击</a:t>
            </a:r>
            <a:r>
              <a:rPr lang="en-US" altLang="zh-CN"/>
              <a:t>Rebuild Index</a:t>
            </a:r>
            <a:endParaRPr lang="en-US" altLang="zh-CN"/>
          </a:p>
        </p:txBody>
      </p:sp>
      <p:sp>
        <p:nvSpPr>
          <p:cNvPr id="200" name=" 200"/>
          <p:cNvSpPr/>
          <p:nvPr/>
        </p:nvSpPr>
        <p:spPr>
          <a:xfrm>
            <a:off x="4739640" y="2514600"/>
            <a:ext cx="2118360" cy="289560"/>
          </a:xfrm>
          <a:prstGeom prst="fram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4892040" y="2804160"/>
            <a:ext cx="381000" cy="1219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 10"/>
          <p:cNvSpPr/>
          <p:nvPr/>
        </p:nvSpPr>
        <p:spPr>
          <a:xfrm>
            <a:off x="8503920" y="3596640"/>
            <a:ext cx="2011680" cy="289560"/>
          </a:xfrm>
          <a:prstGeom prst="fram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765" y="1821815"/>
            <a:ext cx="6772275" cy="463359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405765" y="1219200"/>
            <a:ext cx="11343640" cy="42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0" name=" 200"/>
          <p:cNvSpPr/>
          <p:nvPr/>
        </p:nvSpPr>
        <p:spPr>
          <a:xfrm>
            <a:off x="670560" y="2316480"/>
            <a:ext cx="2057400" cy="243840"/>
          </a:xfrm>
          <a:prstGeom prst="fram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807720" y="2545080"/>
            <a:ext cx="518160" cy="2438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05765" y="1219200"/>
            <a:ext cx="113436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展开</a:t>
            </a:r>
            <a:r>
              <a:rPr lang="en-US" altLang="zh-CN"/>
              <a:t>Local Repositories</a:t>
            </a:r>
            <a:r>
              <a:rPr lang="zh-CN" altLang="en-US"/>
              <a:t>，第一个右键，然后运行</a:t>
            </a:r>
            <a:r>
              <a:rPr lang="en-US" altLang="zh-CN"/>
              <a:t>Rebuild Index</a:t>
            </a:r>
            <a:r>
              <a:rPr lang="zh-CN" altLang="en-US"/>
              <a:t>。出现以下内容则代表配置成功</a:t>
            </a:r>
            <a:endParaRPr lang="zh-CN" altLang="en-US"/>
          </a:p>
        </p:txBody>
      </p:sp>
      <p:sp>
        <p:nvSpPr>
          <p:cNvPr id="8" name=" 8"/>
          <p:cNvSpPr/>
          <p:nvPr/>
        </p:nvSpPr>
        <p:spPr>
          <a:xfrm>
            <a:off x="3764280" y="3352800"/>
            <a:ext cx="2225040" cy="320040"/>
          </a:xfrm>
          <a:prstGeom prst="fram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335" y="1821815"/>
            <a:ext cx="2512695" cy="4663440"/>
          </a:xfrm>
          <a:prstGeom prst="rect">
            <a:avLst/>
          </a:prstGeom>
        </p:spPr>
      </p:pic>
      <p:sp>
        <p:nvSpPr>
          <p:cNvPr id="10" name=" 10"/>
          <p:cNvSpPr/>
          <p:nvPr/>
        </p:nvSpPr>
        <p:spPr>
          <a:xfrm>
            <a:off x="6888480" y="1173480"/>
            <a:ext cx="3169920" cy="548640"/>
          </a:xfrm>
          <a:prstGeom prst="fram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8519160" y="1706880"/>
            <a:ext cx="167640" cy="1447800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70" y="147320"/>
            <a:ext cx="10515600" cy="704851"/>
          </a:xfrm>
        </p:spPr>
        <p:txBody>
          <a:bodyPr/>
          <a:p>
            <a:r>
              <a:rPr lang="zh-CN" altLang="en-US"/>
              <a:t>需要的东西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525" y="2296160"/>
            <a:ext cx="11160125" cy="22656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175" y="1615440"/>
            <a:ext cx="11022965" cy="478282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892175" y="136525"/>
            <a:ext cx="10515600" cy="704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4.</a:t>
            </a:r>
            <a:r>
              <a:rPr lang="zh-CN" altLang="en-US"/>
              <a:t>配置</a:t>
            </a:r>
            <a:r>
              <a:rPr lang="en-US" altLang="zh-CN"/>
              <a:t>tomcat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1280160" y="1127760"/>
            <a:ext cx="947928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438400" y="1127760"/>
            <a:ext cx="94640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Window———&gt;Preferences</a:t>
            </a:r>
            <a:endParaRPr lang="en-US" altLang="zh-CN"/>
          </a:p>
        </p:txBody>
      </p:sp>
      <p:sp>
        <p:nvSpPr>
          <p:cNvPr id="200" name=" 200"/>
          <p:cNvSpPr/>
          <p:nvPr/>
        </p:nvSpPr>
        <p:spPr>
          <a:xfrm>
            <a:off x="8351520" y="2026920"/>
            <a:ext cx="1219200" cy="472440"/>
          </a:xfrm>
          <a:prstGeom prst="fram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9067800" y="2484120"/>
            <a:ext cx="121920" cy="3413760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295" y="1080135"/>
            <a:ext cx="6047105" cy="51542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990" y="1009650"/>
            <a:ext cx="4885690" cy="52952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070" y="1375410"/>
            <a:ext cx="2958465" cy="320421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815070" y="3444240"/>
            <a:ext cx="2721610" cy="259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815070" y="3444240"/>
            <a:ext cx="25380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此处路径为</a:t>
            </a:r>
            <a:r>
              <a:rPr lang="en-US" altLang="zh-CN"/>
              <a:t>tomcat</a:t>
            </a:r>
            <a:r>
              <a:rPr lang="zh-CN" altLang="en-US"/>
              <a:t>路径</a:t>
            </a:r>
            <a:endParaRPr lang="zh-CN" altLang="en-US"/>
          </a:p>
        </p:txBody>
      </p:sp>
      <p:sp>
        <p:nvSpPr>
          <p:cNvPr id="10" name="上箭头 9"/>
          <p:cNvSpPr/>
          <p:nvPr/>
        </p:nvSpPr>
        <p:spPr>
          <a:xfrm>
            <a:off x="10089515" y="2514600"/>
            <a:ext cx="75565" cy="960120"/>
          </a:xfrm>
          <a:prstGeom prst="upArrow">
            <a:avLst>
              <a:gd name="adj1" fmla="val 50000"/>
              <a:gd name="adj2" fmla="val 3025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484120" y="3352800"/>
            <a:ext cx="284988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987040" y="3352800"/>
            <a:ext cx="28498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步执行完出现</a:t>
            </a:r>
            <a:endParaRPr lang="zh-CN" altLang="en-US"/>
          </a:p>
        </p:txBody>
      </p:sp>
      <p:sp>
        <p:nvSpPr>
          <p:cNvPr id="13" name="上箭头 12"/>
          <p:cNvSpPr/>
          <p:nvPr/>
        </p:nvSpPr>
        <p:spPr>
          <a:xfrm>
            <a:off x="3870960" y="2667000"/>
            <a:ext cx="106045" cy="701040"/>
          </a:xfrm>
          <a:prstGeom prst="up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0" name=" 200"/>
          <p:cNvSpPr/>
          <p:nvPr/>
        </p:nvSpPr>
        <p:spPr>
          <a:xfrm>
            <a:off x="2316480" y="2453640"/>
            <a:ext cx="2636520" cy="213360"/>
          </a:xfrm>
          <a:prstGeom prst="fram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4"/>
    </p:custData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7490" y="1773555"/>
            <a:ext cx="9618980" cy="4652645"/>
          </a:xfrm>
          <a:prstGeom prst="rect">
            <a:avLst/>
          </a:prstGeom>
        </p:spPr>
      </p:pic>
      <p:sp>
        <p:nvSpPr>
          <p:cNvPr id="200" name=" 200"/>
          <p:cNvSpPr/>
          <p:nvPr/>
        </p:nvSpPr>
        <p:spPr>
          <a:xfrm>
            <a:off x="5852160" y="1981200"/>
            <a:ext cx="807720" cy="304800"/>
          </a:xfrm>
          <a:prstGeom prst="fram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6370955" y="2301240"/>
            <a:ext cx="121285" cy="777875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 6"/>
          <p:cNvSpPr/>
          <p:nvPr/>
        </p:nvSpPr>
        <p:spPr>
          <a:xfrm>
            <a:off x="5958840" y="3078480"/>
            <a:ext cx="1539240" cy="289560"/>
          </a:xfrm>
          <a:prstGeom prst="fram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6" idx="3"/>
          </p:cNvCxnSpPr>
          <p:nvPr/>
        </p:nvCxnSpPr>
        <p:spPr>
          <a:xfrm>
            <a:off x="7498080" y="3223260"/>
            <a:ext cx="548640" cy="21259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1539240" y="1173480"/>
            <a:ext cx="9144000" cy="42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971800" y="1203960"/>
            <a:ext cx="9067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window———&gt;Show View ———&gt; Servers</a:t>
            </a:r>
            <a:endParaRPr lang="en-US" altLang="zh-CN"/>
          </a:p>
        </p:txBody>
      </p:sp>
      <p:sp>
        <p:nvSpPr>
          <p:cNvPr id="10" name="标题 9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1031240"/>
            <a:ext cx="11273155" cy="53898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430" y="1963420"/>
            <a:ext cx="6133465" cy="44856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355" y="1219200"/>
            <a:ext cx="4072890" cy="507936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838200" y="1113155"/>
            <a:ext cx="5059680" cy="715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8200" y="1150620"/>
            <a:ext cx="51358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右键</a:t>
            </a:r>
            <a:r>
              <a:rPr lang="en-US" altLang="zh-CN"/>
              <a:t>Tomcat v7.0</a:t>
            </a:r>
            <a:r>
              <a:rPr lang="zh-CN" altLang="en-US"/>
              <a:t>，然后单击</a:t>
            </a:r>
            <a:r>
              <a:rPr lang="en-US" altLang="zh-CN"/>
              <a:t>Start,</a:t>
            </a:r>
            <a:r>
              <a:rPr lang="zh-CN" altLang="en-US"/>
              <a:t>若控制台出现一下数据则表示配置成功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配置环境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1920" y="1240790"/>
            <a:ext cx="7498715" cy="5024755"/>
          </a:xfrm>
          <a:prstGeom prst="rect">
            <a:avLst/>
          </a:prstGeom>
        </p:spPr>
      </p:pic>
      <p:sp>
        <p:nvSpPr>
          <p:cNvPr id="200" name=" 200"/>
          <p:cNvSpPr/>
          <p:nvPr/>
        </p:nvSpPr>
        <p:spPr>
          <a:xfrm>
            <a:off x="2921000" y="5325745"/>
            <a:ext cx="1009650" cy="459105"/>
          </a:xfrm>
          <a:prstGeom prst="frame">
            <a:avLst/>
          </a:prstGeom>
          <a:solidFill>
            <a:schemeClr val="accent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200" idx="3"/>
          </p:cNvCxnSpPr>
          <p:nvPr/>
        </p:nvCxnSpPr>
        <p:spPr>
          <a:xfrm flipV="1">
            <a:off x="3930650" y="5371465"/>
            <a:ext cx="596900" cy="1841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 7"/>
          <p:cNvSpPr/>
          <p:nvPr/>
        </p:nvSpPr>
        <p:spPr>
          <a:xfrm>
            <a:off x="4374515" y="5172710"/>
            <a:ext cx="979170" cy="290195"/>
          </a:xfrm>
          <a:prstGeom prst="fram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14165" y="5539740"/>
            <a:ext cx="2952750" cy="489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129405" y="5570220"/>
            <a:ext cx="29527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此电脑</a:t>
            </a:r>
            <a:r>
              <a:rPr lang="en-US" altLang="zh-CN"/>
              <a:t>-</a:t>
            </a:r>
            <a:r>
              <a:rPr lang="zh-CN" altLang="en-US"/>
              <a:t>右键</a:t>
            </a:r>
            <a:r>
              <a:rPr lang="en-US" altLang="zh-CN"/>
              <a:t>-</a:t>
            </a:r>
            <a:r>
              <a:rPr lang="zh-CN" altLang="en-US"/>
              <a:t>属性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2375" y="974090"/>
            <a:ext cx="9747250" cy="5499100"/>
          </a:xfrm>
          <a:prstGeom prst="rect">
            <a:avLst/>
          </a:prstGeom>
        </p:spPr>
      </p:pic>
      <p:sp>
        <p:nvSpPr>
          <p:cNvPr id="200" name=" 200"/>
          <p:cNvSpPr/>
          <p:nvPr/>
        </p:nvSpPr>
        <p:spPr>
          <a:xfrm>
            <a:off x="1116330" y="2372995"/>
            <a:ext cx="993775" cy="321310"/>
          </a:xfrm>
          <a:prstGeom prst="fram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 6"/>
          <p:cNvSpPr/>
          <p:nvPr/>
        </p:nvSpPr>
        <p:spPr>
          <a:xfrm>
            <a:off x="4497070" y="5187950"/>
            <a:ext cx="1391920" cy="427990"/>
          </a:xfrm>
          <a:prstGeom prst="fram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094865" y="2679065"/>
            <a:ext cx="2340610" cy="25546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6" idx="3"/>
          </p:cNvCxnSpPr>
          <p:nvPr/>
        </p:nvCxnSpPr>
        <p:spPr>
          <a:xfrm>
            <a:off x="5888990" y="5401945"/>
            <a:ext cx="1238885" cy="22923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JAVA-</a:t>
            </a:r>
            <a:r>
              <a:rPr lang="zh-CN" altLang="en-US"/>
              <a:t>环境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793230" y="1031240"/>
            <a:ext cx="418401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此值为自己按装的</a:t>
            </a:r>
            <a:r>
              <a:rPr lang="en-US" altLang="zh-CN" sz="2400"/>
              <a:t>jdk</a:t>
            </a:r>
            <a:r>
              <a:rPr lang="zh-CN" altLang="en-US" sz="2400"/>
              <a:t>路径</a:t>
            </a:r>
            <a:endParaRPr lang="zh-CN" altLang="en-US" sz="2400"/>
          </a:p>
          <a:p>
            <a:r>
              <a:rPr lang="zh-CN" altLang="en-US" sz="2400"/>
              <a:t>例如：</a:t>
            </a:r>
            <a:endParaRPr lang="zh-CN" altLang="en-US" sz="2400"/>
          </a:p>
          <a:p>
            <a:r>
              <a:rPr lang="zh-CN" altLang="en-US" sz="2400"/>
              <a:t>路径为</a:t>
            </a:r>
            <a:endParaRPr lang="zh-CN" altLang="en-US" sz="2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1535" y="3138170"/>
            <a:ext cx="5908040" cy="3156585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H="1">
            <a:off x="7296150" y="2219960"/>
            <a:ext cx="550545" cy="11169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0" y="999490"/>
            <a:ext cx="5315585" cy="5601335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V="1">
            <a:off x="2905760" y="1455420"/>
            <a:ext cx="3931285" cy="15297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0" name=" 200"/>
          <p:cNvSpPr/>
          <p:nvPr/>
        </p:nvSpPr>
        <p:spPr>
          <a:xfrm>
            <a:off x="3227070" y="5554980"/>
            <a:ext cx="841375" cy="397510"/>
          </a:xfrm>
          <a:prstGeom prst="fram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上箭头 12"/>
          <p:cNvSpPr/>
          <p:nvPr/>
        </p:nvSpPr>
        <p:spPr>
          <a:xfrm>
            <a:off x="3517265" y="3336925"/>
            <a:ext cx="260350" cy="2202815"/>
          </a:xfrm>
          <a:prstGeom prst="up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" y="1015365"/>
            <a:ext cx="9330055" cy="5368925"/>
          </a:xfrm>
          <a:prstGeom prst="rect">
            <a:avLst/>
          </a:prstGeom>
        </p:spPr>
      </p:pic>
      <p:sp>
        <p:nvSpPr>
          <p:cNvPr id="11" name=" 11"/>
          <p:cNvSpPr/>
          <p:nvPr/>
        </p:nvSpPr>
        <p:spPr>
          <a:xfrm>
            <a:off x="1146810" y="4850765"/>
            <a:ext cx="871855" cy="321310"/>
          </a:xfrm>
          <a:prstGeom prst="fram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2018665" y="4958080"/>
            <a:ext cx="4390390" cy="107315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4680585" y="5065395"/>
            <a:ext cx="259715" cy="550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 15"/>
          <p:cNvSpPr/>
          <p:nvPr/>
        </p:nvSpPr>
        <p:spPr>
          <a:xfrm>
            <a:off x="9544685" y="1883410"/>
            <a:ext cx="795655" cy="337185"/>
          </a:xfrm>
          <a:prstGeom prst="fram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7403465" y="2174240"/>
            <a:ext cx="2187575" cy="159067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036435" y="4759325"/>
            <a:ext cx="4864100" cy="841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036435" y="4701540"/>
            <a:ext cx="480314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若是</a:t>
            </a:r>
            <a:r>
              <a:rPr lang="en-US" altLang="zh-CN"/>
              <a:t>win7</a:t>
            </a:r>
            <a:r>
              <a:rPr lang="zh-CN" altLang="en-US"/>
              <a:t>系统则在</a:t>
            </a:r>
            <a:r>
              <a:rPr lang="en-US" altLang="zh-CN"/>
              <a:t>Path</a:t>
            </a:r>
            <a:r>
              <a:rPr lang="zh-CN" altLang="en-US"/>
              <a:t>的属性值</a:t>
            </a:r>
            <a:r>
              <a:rPr lang="zh-CN" altLang="en-US"/>
              <a:t>最后面添加</a:t>
            </a:r>
            <a:endParaRPr lang="zh-CN" altLang="en-US"/>
          </a:p>
          <a:p>
            <a:r>
              <a:rPr lang="zh-CN" altLang="en-US"/>
              <a:t>添加前，</a:t>
            </a:r>
            <a:r>
              <a:rPr lang="en-US" altLang="zh-CN"/>
              <a:t>path</a:t>
            </a:r>
            <a:r>
              <a:rPr lang="zh-CN" altLang="en-US"/>
              <a:t>值末尾若是以</a:t>
            </a:r>
            <a:r>
              <a:rPr lang="en-US" altLang="zh-CN"/>
              <a:t>\</a:t>
            </a:r>
            <a:r>
              <a:rPr lang="zh-CN" altLang="en-US"/>
              <a:t>结尾，则需删掉并添加分号，若以分号结尾则直接添加该值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maven-</a:t>
            </a:r>
            <a:r>
              <a:rPr lang="zh-CN" altLang="en-US"/>
              <a:t>环境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793865" y="1187450"/>
            <a:ext cx="418401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此值为自己解压的</a:t>
            </a:r>
            <a:r>
              <a:rPr lang="en-US" altLang="zh-CN" sz="2400"/>
              <a:t>maven</a:t>
            </a:r>
            <a:r>
              <a:rPr lang="zh-CN" altLang="en-US" sz="2400"/>
              <a:t>路径</a:t>
            </a:r>
            <a:endParaRPr lang="zh-CN" altLang="en-US" sz="2400"/>
          </a:p>
          <a:p>
            <a:r>
              <a:rPr lang="zh-CN" altLang="en-US" sz="2400"/>
              <a:t>例如：</a:t>
            </a:r>
            <a:endParaRPr lang="zh-CN" altLang="en-US" sz="2400"/>
          </a:p>
          <a:p>
            <a:r>
              <a:rPr lang="zh-CN" altLang="en-US" sz="2400"/>
              <a:t>路径为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0715" y="3991610"/>
            <a:ext cx="6050915" cy="21291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" y="1002665"/>
            <a:ext cx="5223510" cy="5505450"/>
          </a:xfrm>
          <a:prstGeom prst="rect">
            <a:avLst/>
          </a:prstGeom>
        </p:spPr>
      </p:pic>
      <p:sp>
        <p:nvSpPr>
          <p:cNvPr id="8" name=" 200"/>
          <p:cNvSpPr/>
          <p:nvPr/>
        </p:nvSpPr>
        <p:spPr>
          <a:xfrm>
            <a:off x="3135630" y="5478780"/>
            <a:ext cx="841375" cy="397510"/>
          </a:xfrm>
          <a:prstGeom prst="fram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上箭头 8"/>
          <p:cNvSpPr/>
          <p:nvPr/>
        </p:nvSpPr>
        <p:spPr>
          <a:xfrm>
            <a:off x="3426460" y="3856355"/>
            <a:ext cx="260350" cy="1622425"/>
          </a:xfrm>
          <a:prstGeom prst="up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3670935" y="1455420"/>
            <a:ext cx="3166110" cy="2034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7846695" y="2219960"/>
            <a:ext cx="336550" cy="19735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1715" y="1035050"/>
            <a:ext cx="9330055" cy="5368925"/>
          </a:xfrm>
          <a:prstGeom prst="rect">
            <a:avLst/>
          </a:prstGeom>
        </p:spPr>
      </p:pic>
      <p:sp>
        <p:nvSpPr>
          <p:cNvPr id="11" name=" 11"/>
          <p:cNvSpPr/>
          <p:nvPr/>
        </p:nvSpPr>
        <p:spPr>
          <a:xfrm>
            <a:off x="1146810" y="4850765"/>
            <a:ext cx="871855" cy="321310"/>
          </a:xfrm>
          <a:prstGeom prst="fram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2018665" y="4958080"/>
            <a:ext cx="4390390" cy="107315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4680585" y="5065395"/>
            <a:ext cx="259715" cy="550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 15"/>
          <p:cNvSpPr/>
          <p:nvPr/>
        </p:nvSpPr>
        <p:spPr>
          <a:xfrm>
            <a:off x="9422130" y="1868170"/>
            <a:ext cx="795655" cy="337185"/>
          </a:xfrm>
          <a:prstGeom prst="fram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7341870" y="2174240"/>
            <a:ext cx="2249170" cy="1422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036435" y="4759325"/>
            <a:ext cx="4864100" cy="841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036435" y="4686300"/>
            <a:ext cx="480314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若是</a:t>
            </a:r>
            <a:r>
              <a:rPr lang="en-US" altLang="zh-CN"/>
              <a:t>win7</a:t>
            </a:r>
            <a:r>
              <a:rPr lang="zh-CN" altLang="en-US"/>
              <a:t>系统则在</a:t>
            </a:r>
            <a:r>
              <a:rPr lang="en-US" altLang="zh-CN"/>
              <a:t>Path</a:t>
            </a:r>
            <a:r>
              <a:rPr lang="zh-CN" altLang="en-US"/>
              <a:t>的属性值最后面添加</a:t>
            </a:r>
            <a:endParaRPr lang="zh-CN" altLang="en-US"/>
          </a:p>
          <a:p>
            <a:r>
              <a:rPr lang="zh-CN" altLang="en-US"/>
              <a:t>添加前，</a:t>
            </a:r>
            <a:r>
              <a:rPr lang="en-US" altLang="zh-CN"/>
              <a:t>path</a:t>
            </a:r>
            <a:r>
              <a:rPr lang="zh-CN" altLang="en-US"/>
              <a:t>值末尾若是以</a:t>
            </a:r>
            <a:r>
              <a:rPr lang="en-US" altLang="zh-CN"/>
              <a:t>\</a:t>
            </a:r>
            <a:r>
              <a:rPr lang="zh-CN" altLang="en-US"/>
              <a:t>结尾，则需删掉并添加分号，若以分号结尾则直接添加该值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</a:t>
            </a:r>
            <a:r>
              <a:rPr lang="en-US" altLang="zh-CN"/>
              <a:t>java</a:t>
            </a:r>
            <a:r>
              <a:rPr lang="zh-CN" altLang="en-US"/>
              <a:t>环境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520" y="1302385"/>
            <a:ext cx="3933190" cy="2257425"/>
          </a:xfrm>
          <a:prstGeom prst="rect">
            <a:avLst/>
          </a:prstGeom>
        </p:spPr>
      </p:pic>
      <p:sp>
        <p:nvSpPr>
          <p:cNvPr id="5" name="单圆角矩形 4"/>
          <p:cNvSpPr/>
          <p:nvPr/>
        </p:nvSpPr>
        <p:spPr>
          <a:xfrm>
            <a:off x="886460" y="904240"/>
            <a:ext cx="2860675" cy="39814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13205" y="904240"/>
            <a:ext cx="1300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window+R</a:t>
            </a:r>
            <a:endParaRPr lang="en-US" altLang="zh-CN"/>
          </a:p>
        </p:txBody>
      </p:sp>
      <p:sp>
        <p:nvSpPr>
          <p:cNvPr id="7" name="下箭头 6"/>
          <p:cNvSpPr/>
          <p:nvPr/>
        </p:nvSpPr>
        <p:spPr>
          <a:xfrm>
            <a:off x="1804670" y="1195070"/>
            <a:ext cx="183515" cy="520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5" y="866775"/>
            <a:ext cx="3968750" cy="55778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340" y="2693670"/>
            <a:ext cx="3888105" cy="3696335"/>
          </a:xfrm>
          <a:prstGeom prst="rect">
            <a:avLst/>
          </a:prstGeom>
        </p:spPr>
      </p:pic>
      <p:sp>
        <p:nvSpPr>
          <p:cNvPr id="10" name="同侧圆角矩形 9"/>
          <p:cNvSpPr/>
          <p:nvPr/>
        </p:nvSpPr>
        <p:spPr>
          <a:xfrm>
            <a:off x="1238250" y="4652010"/>
            <a:ext cx="1682115" cy="52006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238250" y="4728845"/>
            <a:ext cx="15760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运行</a:t>
            </a:r>
            <a:r>
              <a:rPr lang="en-US" altLang="zh-CN"/>
              <a:t>java</a:t>
            </a:r>
            <a:r>
              <a:rPr lang="zh-CN" altLang="en-US"/>
              <a:t>命令</a:t>
            </a:r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2920365" y="4850765"/>
            <a:ext cx="1300480" cy="122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773555" y="1378585"/>
            <a:ext cx="245110" cy="213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111625" y="1592580"/>
            <a:ext cx="5969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1</a:t>
            </a:r>
            <a:endParaRPr lang="en-US" altLang="zh-CN"/>
          </a:p>
        </p:txBody>
      </p:sp>
      <p:sp>
        <p:nvSpPr>
          <p:cNvPr id="19" name="椭圆 18"/>
          <p:cNvSpPr/>
          <p:nvPr/>
        </p:nvSpPr>
        <p:spPr>
          <a:xfrm>
            <a:off x="3448050" y="4805045"/>
            <a:ext cx="245110" cy="213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597660" y="1302385"/>
            <a:ext cx="5969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1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3226435" y="4728845"/>
            <a:ext cx="6877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2</a:t>
            </a:r>
            <a:endParaRPr lang="en-US" altLang="zh-CN"/>
          </a:p>
        </p:txBody>
      </p:sp>
      <p:sp>
        <p:nvSpPr>
          <p:cNvPr id="24" name="同侧圆角矩形 23"/>
          <p:cNvSpPr/>
          <p:nvPr/>
        </p:nvSpPr>
        <p:spPr>
          <a:xfrm>
            <a:off x="9030335" y="1270000"/>
            <a:ext cx="1682115" cy="52006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9024620" y="1317625"/>
            <a:ext cx="17595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运行</a:t>
            </a:r>
            <a:r>
              <a:rPr lang="en-US" altLang="zh-CN"/>
              <a:t>javac</a:t>
            </a:r>
            <a:r>
              <a:rPr lang="zh-CN" altLang="en-US"/>
              <a:t>命令</a:t>
            </a:r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9833610" y="1790065"/>
            <a:ext cx="151765" cy="993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9787255" y="2179955"/>
            <a:ext cx="245110" cy="213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695815" y="2103755"/>
            <a:ext cx="8566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3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10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10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3.xml><?xml version="1.0" encoding="utf-8"?>
<p:tagLst xmlns:p="http://schemas.openxmlformats.org/presentationml/2006/main">
  <p:tag name="KSO_WM_TEMPLATE_CATEGORY" val="custom"/>
  <p:tag name="KSO_WM_TEMPLATE_INDEX" val="160510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heme/theme1.xml><?xml version="1.0" encoding="utf-8"?>
<a:theme xmlns:a="http://schemas.openxmlformats.org/drawingml/2006/main" name="1_Office 主题">
  <a:themeElements>
    <a:clrScheme name="自定义 57">
      <a:dk1>
        <a:srgbClr val="3F3F3F"/>
      </a:dk1>
      <a:lt1>
        <a:srgbClr val="FFFFFF"/>
      </a:lt1>
      <a:dk2>
        <a:srgbClr val="3F3F3F"/>
      </a:dk2>
      <a:lt2>
        <a:srgbClr val="FFFFFF"/>
      </a:lt2>
      <a:accent1>
        <a:srgbClr val="C8DA2D"/>
      </a:accent1>
      <a:accent2>
        <a:srgbClr val="A0D07A"/>
      </a:accent2>
      <a:accent3>
        <a:srgbClr val="7FCBAD"/>
      </a:accent3>
      <a:accent4>
        <a:srgbClr val="4DC8EA"/>
      </a:accent4>
      <a:accent5>
        <a:srgbClr val="114B93"/>
      </a:accent5>
      <a:accent6>
        <a:srgbClr val="FFC000"/>
      </a:accent6>
      <a:hlink>
        <a:srgbClr val="0563C1"/>
      </a:hlink>
      <a:folHlink>
        <a:srgbClr val="954F72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811</Words>
  <Application>WPS 演示</Application>
  <PresentationFormat>宽屏</PresentationFormat>
  <Paragraphs>90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微软雅黑</vt:lpstr>
      <vt:lpstr>Calibri Light</vt:lpstr>
      <vt:lpstr>黑体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4.配置tomcat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chengk</cp:lastModifiedBy>
  <cp:revision>17</cp:revision>
  <dcterms:created xsi:type="dcterms:W3CDTF">2015-05-05T08:02:00Z</dcterms:created>
  <dcterms:modified xsi:type="dcterms:W3CDTF">2017-04-25T13:05:24Z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